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96" r:id="rId2"/>
    <p:sldMasterId id="2147484092" r:id="rId3"/>
    <p:sldMasterId id="2147484257" r:id="rId4"/>
    <p:sldMasterId id="2147484270" r:id="rId5"/>
  </p:sldMasterIdLst>
  <p:notesMasterIdLst>
    <p:notesMasterId r:id="rId81"/>
  </p:notesMasterIdLst>
  <p:handoutMasterIdLst>
    <p:handoutMasterId r:id="rId82"/>
  </p:handoutMasterIdLst>
  <p:sldIdLst>
    <p:sldId id="643" r:id="rId6"/>
    <p:sldId id="683" r:id="rId7"/>
    <p:sldId id="729" r:id="rId8"/>
    <p:sldId id="725" r:id="rId9"/>
    <p:sldId id="685" r:id="rId10"/>
    <p:sldId id="687" r:id="rId11"/>
    <p:sldId id="686" r:id="rId12"/>
    <p:sldId id="688" r:id="rId13"/>
    <p:sldId id="789" r:id="rId14"/>
    <p:sldId id="793" r:id="rId15"/>
    <p:sldId id="794" r:id="rId16"/>
    <p:sldId id="798" r:id="rId17"/>
    <p:sldId id="799" r:id="rId18"/>
    <p:sldId id="795" r:id="rId19"/>
    <p:sldId id="727" r:id="rId20"/>
    <p:sldId id="728" r:id="rId21"/>
    <p:sldId id="691" r:id="rId22"/>
    <p:sldId id="693" r:id="rId23"/>
    <p:sldId id="692" r:id="rId24"/>
    <p:sldId id="690" r:id="rId25"/>
    <p:sldId id="695" r:id="rId26"/>
    <p:sldId id="792" r:id="rId27"/>
    <p:sldId id="709" r:id="rId28"/>
    <p:sldId id="710" r:id="rId29"/>
    <p:sldId id="711" r:id="rId30"/>
    <p:sldId id="712" r:id="rId31"/>
    <p:sldId id="715" r:id="rId32"/>
    <p:sldId id="760" r:id="rId33"/>
    <p:sldId id="761" r:id="rId34"/>
    <p:sldId id="762" r:id="rId35"/>
    <p:sldId id="763" r:id="rId36"/>
    <p:sldId id="741" r:id="rId37"/>
    <p:sldId id="730" r:id="rId38"/>
    <p:sldId id="800" r:id="rId39"/>
    <p:sldId id="735" r:id="rId40"/>
    <p:sldId id="747" r:id="rId41"/>
    <p:sldId id="748" r:id="rId42"/>
    <p:sldId id="753" r:id="rId43"/>
    <p:sldId id="749" r:id="rId44"/>
    <p:sldId id="750" r:id="rId45"/>
    <p:sldId id="751" r:id="rId46"/>
    <p:sldId id="767" r:id="rId47"/>
    <p:sldId id="768" r:id="rId48"/>
    <p:sldId id="745" r:id="rId49"/>
    <p:sldId id="746" r:id="rId50"/>
    <p:sldId id="764" r:id="rId51"/>
    <p:sldId id="736" r:id="rId52"/>
    <p:sldId id="755" r:id="rId53"/>
    <p:sldId id="769" r:id="rId54"/>
    <p:sldId id="771" r:id="rId55"/>
    <p:sldId id="774" r:id="rId56"/>
    <p:sldId id="775" r:id="rId57"/>
    <p:sldId id="776" r:id="rId58"/>
    <p:sldId id="777" r:id="rId59"/>
    <p:sldId id="779" r:id="rId60"/>
    <p:sldId id="766" r:id="rId61"/>
    <p:sldId id="740" r:id="rId62"/>
    <p:sldId id="773" r:id="rId63"/>
    <p:sldId id="791" r:id="rId64"/>
    <p:sldId id="770" r:id="rId65"/>
    <p:sldId id="801" r:id="rId66"/>
    <p:sldId id="720" r:id="rId67"/>
    <p:sldId id="721" r:id="rId68"/>
    <p:sldId id="758" r:id="rId69"/>
    <p:sldId id="759" r:id="rId70"/>
    <p:sldId id="719" r:id="rId71"/>
    <p:sldId id="772" r:id="rId72"/>
    <p:sldId id="782" r:id="rId73"/>
    <p:sldId id="756" r:id="rId74"/>
    <p:sldId id="783" r:id="rId75"/>
    <p:sldId id="754" r:id="rId76"/>
    <p:sldId id="784" r:id="rId77"/>
    <p:sldId id="786" r:id="rId78"/>
    <p:sldId id="722" r:id="rId79"/>
    <p:sldId id="781" r:id="rId8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990000"/>
    <a:srgbClr val="999933"/>
    <a:srgbClr val="CC6600"/>
    <a:srgbClr val="CC9933"/>
    <a:srgbClr val="BBBBAA"/>
    <a:srgbClr val="88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740" autoAdjust="0"/>
    <p:restoredTop sz="96803" autoAdjust="0"/>
  </p:normalViewPr>
  <p:slideViewPr>
    <p:cSldViewPr>
      <p:cViewPr varScale="1">
        <p:scale>
          <a:sx n="105" d="100"/>
          <a:sy n="105" d="100"/>
        </p:scale>
        <p:origin x="-990" y="-96"/>
      </p:cViewPr>
      <p:guideLst>
        <p:guide orient="horz" pos="2160"/>
        <p:guide pos="2880"/>
      </p:guideLst>
    </p:cSldViewPr>
  </p:slideViewPr>
  <p:outlineViewPr>
    <p:cViewPr>
      <p:scale>
        <a:sx n="33" d="100"/>
        <a:sy n="33" d="100"/>
      </p:scale>
      <p:origin x="42" y="17718"/>
    </p:cViewPr>
  </p:outlineViewPr>
  <p:notesTextViewPr>
    <p:cViewPr>
      <p:scale>
        <a:sx n="1" d="1"/>
        <a:sy n="1" d="1"/>
      </p:scale>
      <p:origin x="0" y="0"/>
    </p:cViewPr>
  </p:notesTextViewPr>
  <p:sorterViewPr>
    <p:cViewPr>
      <p:scale>
        <a:sx n="100" d="100"/>
        <a:sy n="100" d="100"/>
      </p:scale>
      <p:origin x="0" y="16158"/>
    </p:cViewPr>
  </p:sorterViewPr>
  <p:notesViewPr>
    <p:cSldViewPr>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handoutMaster" Target="handoutMasters/handoutMaster1.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Percent of Providers Recommending IUC to Women, Stratified by Patient SES and Race/Ethnicity (n=173)</a:t>
            </a:r>
          </a:p>
        </c:rich>
      </c:tx>
      <c:layout>
        <c:manualLayout>
          <c:xMode val="edge"/>
          <c:yMode val="edge"/>
          <c:x val="0.13021419864038322"/>
          <c:y val="2.0730757572072437E-3"/>
        </c:manualLayout>
      </c:layout>
      <c:overlay val="0"/>
      <c:spPr>
        <a:noFill/>
        <a:ln w="36337">
          <a:noFill/>
        </a:ln>
      </c:spPr>
    </c:title>
    <c:autoTitleDeleted val="0"/>
    <c:plotArea>
      <c:layout>
        <c:manualLayout>
          <c:layoutTarget val="inner"/>
          <c:xMode val="edge"/>
          <c:yMode val="edge"/>
          <c:x val="9.9848714069591532E-2"/>
          <c:y val="0.17449664429530201"/>
          <c:w val="0.8910741301059002"/>
          <c:h val="0.73825503355704702"/>
        </c:manualLayout>
      </c:layout>
      <c:barChart>
        <c:barDir val="col"/>
        <c:grouping val="clustered"/>
        <c:varyColors val="0"/>
        <c:ser>
          <c:idx val="0"/>
          <c:order val="0"/>
          <c:tx>
            <c:strRef>
              <c:f>Sheet1!$B$1</c:f>
              <c:strCache>
                <c:ptCount val="1"/>
                <c:pt idx="0">
                  <c:v>Low SES</c:v>
                </c:pt>
              </c:strCache>
            </c:strRef>
          </c:tx>
          <c:spPr>
            <a:solidFill>
              <a:srgbClr val="9999FF"/>
            </a:solidFill>
            <a:ln w="18168">
              <a:solidFill>
                <a:srgbClr val="000000"/>
              </a:solidFill>
              <a:prstDash val="solid"/>
            </a:ln>
          </c:spPr>
          <c:invertIfNegative val="0"/>
          <c:dLbls>
            <c:dLbl>
              <c:idx val="0"/>
              <c:layout>
                <c:manualLayout>
                  <c:x val="-2.4177422070613694E-3"/>
                  <c:y val="-0.14276497942931249"/>
                </c:manualLayout>
              </c:layout>
              <c:tx>
                <c:rich>
                  <a:bodyPr/>
                  <a:lstStyle/>
                  <a:p>
                    <a:r>
                      <a:rPr lang="en-US"/>
                      <a:t>Low SES
41.9</a:t>
                    </a:r>
                  </a:p>
                </c:rich>
              </c:tx>
              <c:dLblPos val="outEnd"/>
              <c:showLegendKey val="0"/>
              <c:showVal val="0"/>
              <c:showCatName val="0"/>
              <c:showSerName val="0"/>
              <c:showPercent val="0"/>
              <c:showBubbleSize val="0"/>
            </c:dLbl>
            <c:dLbl>
              <c:idx val="1"/>
              <c:layout>
                <c:manualLayout>
                  <c:x val="-2.9220023187449605E-3"/>
                  <c:y val="-0.15389477573227159"/>
                </c:manualLayout>
              </c:layout>
              <c:tx>
                <c:rich>
                  <a:bodyPr/>
                  <a:lstStyle/>
                  <a:p>
                    <a:r>
                      <a:rPr lang="en-US"/>
                      <a:t>Low SES
63.0</a:t>
                    </a:r>
                  </a:p>
                </c:rich>
              </c:tx>
              <c:dLblPos val="outEnd"/>
              <c:showLegendKey val="0"/>
              <c:showVal val="0"/>
              <c:showCatName val="0"/>
              <c:showSerName val="0"/>
              <c:showPercent val="0"/>
              <c:showBubbleSize val="0"/>
            </c:dLbl>
            <c:dLbl>
              <c:idx val="2"/>
              <c:layout>
                <c:manualLayout>
                  <c:x val="5.6507828039708986E-3"/>
                  <c:y val="-0.12889477774987687"/>
                </c:manualLayout>
              </c:layout>
              <c:tx>
                <c:rich>
                  <a:bodyPr/>
                  <a:lstStyle/>
                  <a:p>
                    <a:r>
                      <a:rPr lang="en-US"/>
                      <a:t>Low SES
66.7</a:t>
                    </a:r>
                  </a:p>
                </c:rich>
              </c:tx>
              <c:dLblPos val="outEnd"/>
              <c:showLegendKey val="0"/>
              <c:showVal val="0"/>
              <c:showCatName val="0"/>
              <c:showSerName val="0"/>
              <c:showPercent val="0"/>
              <c:showBubbleSize val="0"/>
            </c:dLbl>
            <c:spPr>
              <a:noFill/>
              <a:ln w="36337">
                <a:noFill/>
              </a:ln>
            </c:spPr>
            <c:showLegendKey val="0"/>
            <c:showVal val="1"/>
            <c:showCatName val="0"/>
            <c:showSerName val="1"/>
            <c:showPercent val="0"/>
            <c:showBubbleSize val="0"/>
            <c:showLeaderLines val="0"/>
          </c:dLbls>
          <c:errBars>
            <c:errBarType val="both"/>
            <c:errValType val="cust"/>
            <c:noEndCap val="0"/>
            <c:plus>
              <c:numLit>
                <c:formatCode>General</c:formatCode>
                <c:ptCount val="3"/>
                <c:pt idx="0">
                  <c:v>18.399999999999899</c:v>
                </c:pt>
                <c:pt idx="1">
                  <c:v>19.5</c:v>
                </c:pt>
                <c:pt idx="2">
                  <c:v>17.899999999999899</c:v>
                </c:pt>
              </c:numLit>
            </c:plus>
            <c:minus>
              <c:numLit>
                <c:formatCode>General</c:formatCode>
                <c:ptCount val="3"/>
                <c:pt idx="0">
                  <c:v>18.399999999999899</c:v>
                </c:pt>
                <c:pt idx="1">
                  <c:v>19.5</c:v>
                </c:pt>
                <c:pt idx="2">
                  <c:v>17.899999999999899</c:v>
                </c:pt>
              </c:numLit>
            </c:minus>
            <c:spPr>
              <a:ln w="18168">
                <a:solidFill>
                  <a:srgbClr val="000000"/>
                </a:solidFill>
                <a:prstDash val="solid"/>
              </a:ln>
            </c:spPr>
          </c:errBars>
          <c:cat>
            <c:strRef>
              <c:f>Sheet1!$A$2:$A$4</c:f>
              <c:strCache>
                <c:ptCount val="3"/>
                <c:pt idx="0">
                  <c:v>Whites</c:v>
                </c:pt>
                <c:pt idx="1">
                  <c:v>Blacks</c:v>
                </c:pt>
                <c:pt idx="2">
                  <c:v> Latinas</c:v>
                </c:pt>
              </c:strCache>
            </c:strRef>
          </c:cat>
          <c:val>
            <c:numRef>
              <c:f>Sheet1!$B$2:$B$4</c:f>
              <c:numCache>
                <c:formatCode>General</c:formatCode>
                <c:ptCount val="3"/>
                <c:pt idx="0">
                  <c:v>41.9</c:v>
                </c:pt>
                <c:pt idx="1">
                  <c:v>63</c:v>
                </c:pt>
                <c:pt idx="2">
                  <c:v>66.7</c:v>
                </c:pt>
              </c:numCache>
            </c:numRef>
          </c:val>
        </c:ser>
        <c:ser>
          <c:idx val="1"/>
          <c:order val="1"/>
          <c:tx>
            <c:strRef>
              <c:f>Sheet1!$C$1</c:f>
              <c:strCache>
                <c:ptCount val="1"/>
                <c:pt idx="0">
                  <c:v>High SES</c:v>
                </c:pt>
              </c:strCache>
            </c:strRef>
          </c:tx>
          <c:spPr>
            <a:solidFill>
              <a:srgbClr val="FFFFFF"/>
            </a:solidFill>
            <a:ln w="18168">
              <a:solidFill>
                <a:srgbClr val="000000"/>
              </a:solidFill>
              <a:prstDash val="solid"/>
            </a:ln>
          </c:spPr>
          <c:invertIfNegative val="0"/>
          <c:dLbls>
            <c:dLbl>
              <c:idx val="0"/>
              <c:layout>
                <c:manualLayout>
                  <c:x val="8.3025860484738159E-3"/>
                  <c:y val="-0.13034892048754837"/>
                </c:manualLayout>
              </c:layout>
              <c:tx>
                <c:rich>
                  <a:bodyPr/>
                  <a:lstStyle/>
                  <a:p>
                    <a:r>
                      <a:rPr lang="en-US"/>
                      <a:t>High SES
74.1</a:t>
                    </a:r>
                  </a:p>
                </c:rich>
              </c:tx>
              <c:dLblPos val="outEnd"/>
              <c:showLegendKey val="0"/>
              <c:showVal val="0"/>
              <c:showCatName val="0"/>
              <c:showSerName val="0"/>
              <c:showPercent val="0"/>
              <c:showBubbleSize val="0"/>
            </c:dLbl>
            <c:dLbl>
              <c:idx val="1"/>
              <c:layout>
                <c:manualLayout>
                  <c:x val="7.798215346681377E-3"/>
                  <c:y val="-0.10512520020391609"/>
                </c:manualLayout>
              </c:layout>
              <c:tx>
                <c:rich>
                  <a:bodyPr/>
                  <a:lstStyle/>
                  <a:p>
                    <a:r>
                      <a:rPr lang="en-US"/>
                      <a:t>High SES
86.2</a:t>
                    </a:r>
                  </a:p>
                </c:rich>
              </c:tx>
              <c:dLblPos val="outEnd"/>
              <c:showLegendKey val="0"/>
              <c:showVal val="0"/>
              <c:showCatName val="0"/>
              <c:showSerName val="0"/>
              <c:showPercent val="0"/>
              <c:showBubbleSize val="0"/>
            </c:dLbl>
            <c:dLbl>
              <c:idx val="2"/>
              <c:layout>
                <c:manualLayout>
                  <c:x val="8.8068145390824935E-3"/>
                  <c:y val="-0.12732866686459943"/>
                </c:manualLayout>
              </c:layout>
              <c:tx>
                <c:rich>
                  <a:bodyPr/>
                  <a:lstStyle/>
                  <a:p>
                    <a:r>
                      <a:rPr lang="en-US"/>
                      <a:t>High SES
65.5</a:t>
                    </a:r>
                  </a:p>
                </c:rich>
              </c:tx>
              <c:dLblPos val="outEnd"/>
              <c:showLegendKey val="0"/>
              <c:showVal val="0"/>
              <c:showCatName val="0"/>
              <c:showSerName val="0"/>
              <c:showPercent val="0"/>
              <c:showBubbleSize val="0"/>
            </c:dLbl>
            <c:spPr>
              <a:noFill/>
              <a:ln w="36337">
                <a:noFill/>
              </a:ln>
            </c:spPr>
            <c:showLegendKey val="0"/>
            <c:showVal val="1"/>
            <c:showCatName val="0"/>
            <c:showSerName val="0"/>
            <c:showPercent val="0"/>
            <c:showBubbleSize val="0"/>
            <c:showLeaderLines val="0"/>
          </c:dLbls>
          <c:errBars>
            <c:errBarType val="both"/>
            <c:errValType val="cust"/>
            <c:noEndCap val="0"/>
            <c:plus>
              <c:numLit>
                <c:formatCode>General</c:formatCode>
                <c:ptCount val="3"/>
                <c:pt idx="0">
                  <c:v>17.7</c:v>
                </c:pt>
                <c:pt idx="1">
                  <c:v>13.3</c:v>
                </c:pt>
                <c:pt idx="2">
                  <c:v>18.399999999999899</c:v>
                </c:pt>
              </c:numLit>
            </c:plus>
            <c:minus>
              <c:numLit>
                <c:formatCode>General</c:formatCode>
                <c:ptCount val="3"/>
                <c:pt idx="0">
                  <c:v>17.7</c:v>
                </c:pt>
                <c:pt idx="1">
                  <c:v>13.3</c:v>
                </c:pt>
                <c:pt idx="2">
                  <c:v>18.399999999999899</c:v>
                </c:pt>
              </c:numLit>
            </c:minus>
            <c:spPr>
              <a:ln w="18168">
                <a:solidFill>
                  <a:srgbClr val="000000"/>
                </a:solidFill>
                <a:prstDash val="solid"/>
              </a:ln>
            </c:spPr>
          </c:errBars>
          <c:cat>
            <c:strRef>
              <c:f>Sheet1!$A$2:$A$4</c:f>
              <c:strCache>
                <c:ptCount val="3"/>
                <c:pt idx="0">
                  <c:v>Whites</c:v>
                </c:pt>
                <c:pt idx="1">
                  <c:v>Blacks</c:v>
                </c:pt>
                <c:pt idx="2">
                  <c:v> Latinas</c:v>
                </c:pt>
              </c:strCache>
            </c:strRef>
          </c:cat>
          <c:val>
            <c:numRef>
              <c:f>Sheet1!$C$2:$C$4</c:f>
              <c:numCache>
                <c:formatCode>General</c:formatCode>
                <c:ptCount val="3"/>
                <c:pt idx="0">
                  <c:v>74.099999999999994</c:v>
                </c:pt>
                <c:pt idx="1">
                  <c:v>86.2</c:v>
                </c:pt>
                <c:pt idx="2">
                  <c:v>65.5</c:v>
                </c:pt>
              </c:numCache>
            </c:numRef>
          </c:val>
        </c:ser>
        <c:dLbls>
          <c:showLegendKey val="0"/>
          <c:showVal val="0"/>
          <c:showCatName val="0"/>
          <c:showSerName val="0"/>
          <c:showPercent val="0"/>
          <c:showBubbleSize val="0"/>
        </c:dLbls>
        <c:gapWidth val="150"/>
        <c:axId val="129820160"/>
        <c:axId val="129821696"/>
      </c:barChart>
      <c:catAx>
        <c:axId val="129820160"/>
        <c:scaling>
          <c:orientation val="minMax"/>
        </c:scaling>
        <c:delete val="0"/>
        <c:axPos val="b"/>
        <c:numFmt formatCode="General" sourceLinked="1"/>
        <c:majorTickMark val="out"/>
        <c:minorTickMark val="none"/>
        <c:tickLblPos val="nextTo"/>
        <c:spPr>
          <a:ln w="4542">
            <a:solidFill>
              <a:srgbClr val="000000"/>
            </a:solidFill>
            <a:prstDash val="solid"/>
          </a:ln>
        </c:spPr>
        <c:txPr>
          <a:bodyPr rot="0" vert="horz"/>
          <a:lstStyle/>
          <a:p>
            <a:pPr>
              <a:defRPr sz="1600"/>
            </a:pPr>
            <a:endParaRPr lang="en-US"/>
          </a:p>
        </c:txPr>
        <c:crossAx val="129821696"/>
        <c:crosses val="autoZero"/>
        <c:auto val="1"/>
        <c:lblAlgn val="ctr"/>
        <c:lblOffset val="100"/>
        <c:tickLblSkip val="1"/>
        <c:tickMarkSkip val="1"/>
        <c:noMultiLvlLbl val="0"/>
      </c:catAx>
      <c:valAx>
        <c:axId val="129821696"/>
        <c:scaling>
          <c:orientation val="minMax"/>
        </c:scaling>
        <c:delete val="0"/>
        <c:axPos val="l"/>
        <c:title>
          <c:tx>
            <c:rich>
              <a:bodyPr/>
              <a:lstStyle/>
              <a:p>
                <a:pPr>
                  <a:defRPr/>
                </a:pPr>
                <a:r>
                  <a:rPr lang="en-US"/>
                  <a:t>% Recommending IUC</a:t>
                </a:r>
              </a:p>
            </c:rich>
          </c:tx>
          <c:layout>
            <c:manualLayout>
              <c:xMode val="edge"/>
              <c:yMode val="edge"/>
              <c:x val="2.4205774278215225E-2"/>
              <c:y val="0.40268450139384754"/>
            </c:manualLayout>
          </c:layout>
          <c:overlay val="0"/>
          <c:spPr>
            <a:noFill/>
            <a:ln w="36337">
              <a:noFill/>
            </a:ln>
          </c:spPr>
        </c:title>
        <c:numFmt formatCode="General" sourceLinked="1"/>
        <c:majorTickMark val="out"/>
        <c:minorTickMark val="none"/>
        <c:tickLblPos val="nextTo"/>
        <c:spPr>
          <a:ln w="4542">
            <a:solidFill>
              <a:srgbClr val="000000"/>
            </a:solidFill>
            <a:prstDash val="solid"/>
          </a:ln>
        </c:spPr>
        <c:txPr>
          <a:bodyPr rot="0" vert="horz"/>
          <a:lstStyle/>
          <a:p>
            <a:pPr>
              <a:defRPr/>
            </a:pPr>
            <a:endParaRPr lang="en-US"/>
          </a:p>
        </c:txPr>
        <c:crossAx val="129820160"/>
        <c:crosses val="autoZero"/>
        <c:crossBetween val="between"/>
      </c:valAx>
      <c:spPr>
        <a:solidFill>
          <a:srgbClr val="C0C0C0">
            <a:alpha val="33000"/>
          </a:srgbClr>
        </a:solidFill>
        <a:ln w="18168">
          <a:solidFill>
            <a:srgbClr val="808080"/>
          </a:solidFill>
          <a:prstDash val="solid"/>
        </a:ln>
      </c:spPr>
    </c:plotArea>
    <c:plotVisOnly val="1"/>
    <c:dispBlanksAs val="gap"/>
    <c:showDLblsOverMax val="0"/>
  </c:chart>
  <c:spPr>
    <a:noFill/>
    <a:ln>
      <a:noFill/>
    </a:ln>
  </c:spPr>
  <c:txPr>
    <a:bodyPr/>
    <a:lstStyle/>
    <a:p>
      <a:pPr>
        <a:defRPr sz="1400" b="0" i="0" u="none" strike="noStrike" baseline="0">
          <a:solidFill>
            <a:schemeClr val="bg1"/>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6A3BCE-B092-4C83-93C5-F9C6FF0F6C68}" type="doc">
      <dgm:prSet loTypeId="urn:microsoft.com/office/officeart/2005/8/layout/cycle5" loCatId="cycle" qsTypeId="urn:microsoft.com/office/officeart/2005/8/quickstyle/simple4" qsCatId="simple" csTypeId="urn:microsoft.com/office/officeart/2005/8/colors/accent2_2" csCatId="accent2" phldr="1"/>
      <dgm:spPr/>
      <dgm:t>
        <a:bodyPr/>
        <a:lstStyle/>
        <a:p>
          <a:endParaRPr lang="en-US"/>
        </a:p>
      </dgm:t>
    </dgm:pt>
    <dgm:pt modelId="{903B13BC-DFE3-4C07-90CD-5785DA93C496}">
      <dgm:prSet phldrT="[Text]"/>
      <dgm:spPr/>
      <dgm:t>
        <a:bodyPr/>
        <a:lstStyle/>
        <a:p>
          <a:r>
            <a:rPr lang="en-US" dirty="0" smtClean="0"/>
            <a:t>Less Information</a:t>
          </a:r>
          <a:endParaRPr lang="en-US" dirty="0"/>
        </a:p>
      </dgm:t>
    </dgm:pt>
    <dgm:pt modelId="{7DD26873-BE5F-4822-AFB2-B521BE7238D5}" type="parTrans" cxnId="{3CDBFCE9-E58E-4ADA-8B70-D5B508E55DCE}">
      <dgm:prSet/>
      <dgm:spPr/>
      <dgm:t>
        <a:bodyPr/>
        <a:lstStyle/>
        <a:p>
          <a:endParaRPr lang="en-US"/>
        </a:p>
      </dgm:t>
    </dgm:pt>
    <dgm:pt modelId="{342A58EF-7986-43BF-9126-F44C56511CE1}" type="sibTrans" cxnId="{3CDBFCE9-E58E-4ADA-8B70-D5B508E55DCE}">
      <dgm:prSet/>
      <dgm:spPr/>
      <dgm:t>
        <a:bodyPr/>
        <a:lstStyle/>
        <a:p>
          <a:endParaRPr lang="en-US"/>
        </a:p>
      </dgm:t>
    </dgm:pt>
    <dgm:pt modelId="{9EE709FB-2967-4FC8-A980-A27DD02161AE}">
      <dgm:prSet phldrT="[Text]"/>
      <dgm:spPr/>
      <dgm:t>
        <a:bodyPr/>
        <a:lstStyle/>
        <a:p>
          <a:r>
            <a:rPr lang="en-US" dirty="0" smtClean="0"/>
            <a:t>Fewer Questions</a:t>
          </a:r>
          <a:endParaRPr lang="en-US" dirty="0"/>
        </a:p>
      </dgm:t>
    </dgm:pt>
    <dgm:pt modelId="{5AE518F2-7523-420D-A19E-1C63E03B9E4E}" type="parTrans" cxnId="{9B64A67B-D327-4A4B-B7FA-053F8BEB14D6}">
      <dgm:prSet/>
      <dgm:spPr/>
      <dgm:t>
        <a:bodyPr/>
        <a:lstStyle/>
        <a:p>
          <a:endParaRPr lang="en-US"/>
        </a:p>
      </dgm:t>
    </dgm:pt>
    <dgm:pt modelId="{9B7C66D6-2E3E-4290-B5E7-261A9627581D}" type="sibTrans" cxnId="{9B64A67B-D327-4A4B-B7FA-053F8BEB14D6}">
      <dgm:prSet/>
      <dgm:spPr/>
      <dgm:t>
        <a:bodyPr/>
        <a:lstStyle/>
        <a:p>
          <a:endParaRPr lang="en-US"/>
        </a:p>
      </dgm:t>
    </dgm:pt>
    <dgm:pt modelId="{EF0C8680-19AE-42C6-8ADF-16FED90BA610}">
      <dgm:prSet phldrT="[Text]"/>
      <dgm:spPr/>
      <dgm:t>
        <a:bodyPr/>
        <a:lstStyle/>
        <a:p>
          <a:r>
            <a:rPr lang="en-US" dirty="0" smtClean="0"/>
            <a:t>Less Social Comfort</a:t>
          </a:r>
          <a:endParaRPr lang="en-US" dirty="0"/>
        </a:p>
      </dgm:t>
    </dgm:pt>
    <dgm:pt modelId="{7443ACCC-D7CE-4CC8-9883-DFF804C1BDBD}" type="parTrans" cxnId="{6DE2F236-65B0-4A20-AA02-5523E06DDDFB}">
      <dgm:prSet/>
      <dgm:spPr/>
      <dgm:t>
        <a:bodyPr/>
        <a:lstStyle/>
        <a:p>
          <a:endParaRPr lang="en-US"/>
        </a:p>
      </dgm:t>
    </dgm:pt>
    <dgm:pt modelId="{C002B839-F890-47D0-8616-EBB1DCE6DE04}" type="sibTrans" cxnId="{6DE2F236-65B0-4A20-AA02-5523E06DDDFB}">
      <dgm:prSet/>
      <dgm:spPr/>
      <dgm:t>
        <a:bodyPr/>
        <a:lstStyle/>
        <a:p>
          <a:endParaRPr lang="en-US"/>
        </a:p>
      </dgm:t>
    </dgm:pt>
    <dgm:pt modelId="{865E14D2-2C0E-4F08-8F02-36174DF3D2D8}" type="pres">
      <dgm:prSet presAssocID="{826A3BCE-B092-4C83-93C5-F9C6FF0F6C68}" presName="cycle" presStyleCnt="0">
        <dgm:presLayoutVars>
          <dgm:dir/>
          <dgm:resizeHandles val="exact"/>
        </dgm:presLayoutVars>
      </dgm:prSet>
      <dgm:spPr/>
      <dgm:t>
        <a:bodyPr/>
        <a:lstStyle/>
        <a:p>
          <a:endParaRPr lang="en-US"/>
        </a:p>
      </dgm:t>
    </dgm:pt>
    <dgm:pt modelId="{AA7CA513-6FDC-4451-8FAA-B3BB80E0BC6D}" type="pres">
      <dgm:prSet presAssocID="{903B13BC-DFE3-4C07-90CD-5785DA93C496}" presName="node" presStyleLbl="node1" presStyleIdx="0" presStyleCnt="3" custRadScaleRad="100085" custRadScaleInc="0">
        <dgm:presLayoutVars>
          <dgm:bulletEnabled val="1"/>
        </dgm:presLayoutVars>
      </dgm:prSet>
      <dgm:spPr/>
      <dgm:t>
        <a:bodyPr/>
        <a:lstStyle/>
        <a:p>
          <a:endParaRPr lang="en-US"/>
        </a:p>
      </dgm:t>
    </dgm:pt>
    <dgm:pt modelId="{6D4BA2BF-48B9-4883-BD64-9F70120D7A3F}" type="pres">
      <dgm:prSet presAssocID="{903B13BC-DFE3-4C07-90CD-5785DA93C496}" presName="spNode" presStyleCnt="0"/>
      <dgm:spPr/>
    </dgm:pt>
    <dgm:pt modelId="{DCFD1624-1E3B-4CB5-8916-17BA965D3FC4}" type="pres">
      <dgm:prSet presAssocID="{342A58EF-7986-43BF-9126-F44C56511CE1}" presName="sibTrans" presStyleLbl="sibTrans1D1" presStyleIdx="0" presStyleCnt="3"/>
      <dgm:spPr/>
      <dgm:t>
        <a:bodyPr/>
        <a:lstStyle/>
        <a:p>
          <a:endParaRPr lang="en-US"/>
        </a:p>
      </dgm:t>
    </dgm:pt>
    <dgm:pt modelId="{9C541C8A-A38B-4A04-9ABA-531B7D225C44}" type="pres">
      <dgm:prSet presAssocID="{9EE709FB-2967-4FC8-A980-A27DD02161AE}" presName="node" presStyleLbl="node1" presStyleIdx="1" presStyleCnt="3">
        <dgm:presLayoutVars>
          <dgm:bulletEnabled val="1"/>
        </dgm:presLayoutVars>
      </dgm:prSet>
      <dgm:spPr/>
      <dgm:t>
        <a:bodyPr/>
        <a:lstStyle/>
        <a:p>
          <a:endParaRPr lang="en-US"/>
        </a:p>
      </dgm:t>
    </dgm:pt>
    <dgm:pt modelId="{CEED8461-B739-449C-AA70-C38B3A16A8A2}" type="pres">
      <dgm:prSet presAssocID="{9EE709FB-2967-4FC8-A980-A27DD02161AE}" presName="spNode" presStyleCnt="0"/>
      <dgm:spPr/>
    </dgm:pt>
    <dgm:pt modelId="{742A7EE1-CB17-41A2-8341-8FB1ACE4ADF0}" type="pres">
      <dgm:prSet presAssocID="{9B7C66D6-2E3E-4290-B5E7-261A9627581D}" presName="sibTrans" presStyleLbl="sibTrans1D1" presStyleIdx="1" presStyleCnt="3"/>
      <dgm:spPr/>
      <dgm:t>
        <a:bodyPr/>
        <a:lstStyle/>
        <a:p>
          <a:endParaRPr lang="en-US"/>
        </a:p>
      </dgm:t>
    </dgm:pt>
    <dgm:pt modelId="{4606FED3-A71E-4E7C-99D1-26138863F59B}" type="pres">
      <dgm:prSet presAssocID="{EF0C8680-19AE-42C6-8ADF-16FED90BA610}" presName="node" presStyleLbl="node1" presStyleIdx="2" presStyleCnt="3">
        <dgm:presLayoutVars>
          <dgm:bulletEnabled val="1"/>
        </dgm:presLayoutVars>
      </dgm:prSet>
      <dgm:spPr/>
      <dgm:t>
        <a:bodyPr/>
        <a:lstStyle/>
        <a:p>
          <a:endParaRPr lang="en-US"/>
        </a:p>
      </dgm:t>
    </dgm:pt>
    <dgm:pt modelId="{1D7898B0-F75F-4DB7-A15B-6624CBA01813}" type="pres">
      <dgm:prSet presAssocID="{EF0C8680-19AE-42C6-8ADF-16FED90BA610}" presName="spNode" presStyleCnt="0"/>
      <dgm:spPr/>
    </dgm:pt>
    <dgm:pt modelId="{6F13BE1D-240D-4C44-912F-3814ECB14BB9}" type="pres">
      <dgm:prSet presAssocID="{C002B839-F890-47D0-8616-EBB1DCE6DE04}" presName="sibTrans" presStyleLbl="sibTrans1D1" presStyleIdx="2" presStyleCnt="3"/>
      <dgm:spPr/>
      <dgm:t>
        <a:bodyPr/>
        <a:lstStyle/>
        <a:p>
          <a:endParaRPr lang="en-US"/>
        </a:p>
      </dgm:t>
    </dgm:pt>
  </dgm:ptLst>
  <dgm:cxnLst>
    <dgm:cxn modelId="{B1DE92DE-ED36-432C-B93A-0A299ADAD7BE}" type="presOf" srcId="{342A58EF-7986-43BF-9126-F44C56511CE1}" destId="{DCFD1624-1E3B-4CB5-8916-17BA965D3FC4}" srcOrd="0" destOrd="0" presId="urn:microsoft.com/office/officeart/2005/8/layout/cycle5"/>
    <dgm:cxn modelId="{0FC103DF-4AB2-42A2-81B4-8CA7D96DF5D8}" type="presOf" srcId="{9EE709FB-2967-4FC8-A980-A27DD02161AE}" destId="{9C541C8A-A38B-4A04-9ABA-531B7D225C44}" srcOrd="0" destOrd="0" presId="urn:microsoft.com/office/officeart/2005/8/layout/cycle5"/>
    <dgm:cxn modelId="{C1F268A3-A625-4832-B5E9-D04809E78A1F}" type="presOf" srcId="{9B7C66D6-2E3E-4290-B5E7-261A9627581D}" destId="{742A7EE1-CB17-41A2-8341-8FB1ACE4ADF0}" srcOrd="0" destOrd="0" presId="urn:microsoft.com/office/officeart/2005/8/layout/cycle5"/>
    <dgm:cxn modelId="{9B64A67B-D327-4A4B-B7FA-053F8BEB14D6}" srcId="{826A3BCE-B092-4C83-93C5-F9C6FF0F6C68}" destId="{9EE709FB-2967-4FC8-A980-A27DD02161AE}" srcOrd="1" destOrd="0" parTransId="{5AE518F2-7523-420D-A19E-1C63E03B9E4E}" sibTransId="{9B7C66D6-2E3E-4290-B5E7-261A9627581D}"/>
    <dgm:cxn modelId="{3E7F2458-4099-4D5E-9D26-EF9640A10C9B}" type="presOf" srcId="{826A3BCE-B092-4C83-93C5-F9C6FF0F6C68}" destId="{865E14D2-2C0E-4F08-8F02-36174DF3D2D8}" srcOrd="0" destOrd="0" presId="urn:microsoft.com/office/officeart/2005/8/layout/cycle5"/>
    <dgm:cxn modelId="{F4814FA3-67DA-4A1F-A2C0-ED6BEAB2EB75}" type="presOf" srcId="{C002B839-F890-47D0-8616-EBB1DCE6DE04}" destId="{6F13BE1D-240D-4C44-912F-3814ECB14BB9}" srcOrd="0" destOrd="0" presId="urn:microsoft.com/office/officeart/2005/8/layout/cycle5"/>
    <dgm:cxn modelId="{6DE2F236-65B0-4A20-AA02-5523E06DDDFB}" srcId="{826A3BCE-B092-4C83-93C5-F9C6FF0F6C68}" destId="{EF0C8680-19AE-42C6-8ADF-16FED90BA610}" srcOrd="2" destOrd="0" parTransId="{7443ACCC-D7CE-4CC8-9883-DFF804C1BDBD}" sibTransId="{C002B839-F890-47D0-8616-EBB1DCE6DE04}"/>
    <dgm:cxn modelId="{9BA8753C-2B92-4C6C-A716-00325CB7B4EC}" type="presOf" srcId="{903B13BC-DFE3-4C07-90CD-5785DA93C496}" destId="{AA7CA513-6FDC-4451-8FAA-B3BB80E0BC6D}" srcOrd="0" destOrd="0" presId="urn:microsoft.com/office/officeart/2005/8/layout/cycle5"/>
    <dgm:cxn modelId="{3CDBFCE9-E58E-4ADA-8B70-D5B508E55DCE}" srcId="{826A3BCE-B092-4C83-93C5-F9C6FF0F6C68}" destId="{903B13BC-DFE3-4C07-90CD-5785DA93C496}" srcOrd="0" destOrd="0" parTransId="{7DD26873-BE5F-4822-AFB2-B521BE7238D5}" sibTransId="{342A58EF-7986-43BF-9126-F44C56511CE1}"/>
    <dgm:cxn modelId="{35035390-B217-46E5-8598-F85C592D1B99}" type="presOf" srcId="{EF0C8680-19AE-42C6-8ADF-16FED90BA610}" destId="{4606FED3-A71E-4E7C-99D1-26138863F59B}" srcOrd="0" destOrd="0" presId="urn:microsoft.com/office/officeart/2005/8/layout/cycle5"/>
    <dgm:cxn modelId="{4BB094DD-CAA4-4FDA-A5BD-27BD9C34DF2F}" type="presParOf" srcId="{865E14D2-2C0E-4F08-8F02-36174DF3D2D8}" destId="{AA7CA513-6FDC-4451-8FAA-B3BB80E0BC6D}" srcOrd="0" destOrd="0" presId="urn:microsoft.com/office/officeart/2005/8/layout/cycle5"/>
    <dgm:cxn modelId="{210E6F9A-8EEC-4099-B7C6-0BF82421DF1D}" type="presParOf" srcId="{865E14D2-2C0E-4F08-8F02-36174DF3D2D8}" destId="{6D4BA2BF-48B9-4883-BD64-9F70120D7A3F}" srcOrd="1" destOrd="0" presId="urn:microsoft.com/office/officeart/2005/8/layout/cycle5"/>
    <dgm:cxn modelId="{0808E447-DFBA-4A24-879A-3D30A962770A}" type="presParOf" srcId="{865E14D2-2C0E-4F08-8F02-36174DF3D2D8}" destId="{DCFD1624-1E3B-4CB5-8916-17BA965D3FC4}" srcOrd="2" destOrd="0" presId="urn:microsoft.com/office/officeart/2005/8/layout/cycle5"/>
    <dgm:cxn modelId="{93408DC7-EE52-46BE-B57D-593D3D6DF277}" type="presParOf" srcId="{865E14D2-2C0E-4F08-8F02-36174DF3D2D8}" destId="{9C541C8A-A38B-4A04-9ABA-531B7D225C44}" srcOrd="3" destOrd="0" presId="urn:microsoft.com/office/officeart/2005/8/layout/cycle5"/>
    <dgm:cxn modelId="{D076D8E2-8BF5-47B6-B35A-D1114473D7AC}" type="presParOf" srcId="{865E14D2-2C0E-4F08-8F02-36174DF3D2D8}" destId="{CEED8461-B739-449C-AA70-C38B3A16A8A2}" srcOrd="4" destOrd="0" presId="urn:microsoft.com/office/officeart/2005/8/layout/cycle5"/>
    <dgm:cxn modelId="{6BF620D6-236D-43A7-8561-1E284C5D10B1}" type="presParOf" srcId="{865E14D2-2C0E-4F08-8F02-36174DF3D2D8}" destId="{742A7EE1-CB17-41A2-8341-8FB1ACE4ADF0}" srcOrd="5" destOrd="0" presId="urn:microsoft.com/office/officeart/2005/8/layout/cycle5"/>
    <dgm:cxn modelId="{0400E08F-A5FD-4F21-8B30-3A003823679F}" type="presParOf" srcId="{865E14D2-2C0E-4F08-8F02-36174DF3D2D8}" destId="{4606FED3-A71E-4E7C-99D1-26138863F59B}" srcOrd="6" destOrd="0" presId="urn:microsoft.com/office/officeart/2005/8/layout/cycle5"/>
    <dgm:cxn modelId="{66EB34BD-16E3-42E5-A873-D3E432448638}" type="presParOf" srcId="{865E14D2-2C0E-4F08-8F02-36174DF3D2D8}" destId="{1D7898B0-F75F-4DB7-A15B-6624CBA01813}" srcOrd="7" destOrd="0" presId="urn:microsoft.com/office/officeart/2005/8/layout/cycle5"/>
    <dgm:cxn modelId="{6F8CBD33-AE2C-4EBD-9234-36D48F8E9B78}" type="presParOf" srcId="{865E14D2-2C0E-4F08-8F02-36174DF3D2D8}" destId="{6F13BE1D-240D-4C44-912F-3814ECB14BB9}"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CA513-6FDC-4451-8FAA-B3BB80E0BC6D}">
      <dsp:nvSpPr>
        <dsp:cNvPr id="0" name=""/>
        <dsp:cNvSpPr/>
      </dsp:nvSpPr>
      <dsp:spPr>
        <a:xfrm>
          <a:off x="2116335" y="0"/>
          <a:ext cx="1863328" cy="12111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Less Information</a:t>
          </a:r>
          <a:endParaRPr lang="en-US" sz="2500" kern="1200" dirty="0"/>
        </a:p>
      </dsp:txBody>
      <dsp:txXfrm>
        <a:off x="2175459" y="59124"/>
        <a:ext cx="1745080" cy="1092915"/>
      </dsp:txXfrm>
    </dsp:sp>
    <dsp:sp modelId="{DCFD1624-1E3B-4CB5-8916-17BA965D3FC4}">
      <dsp:nvSpPr>
        <dsp:cNvPr id="0" name=""/>
        <dsp:cNvSpPr/>
      </dsp:nvSpPr>
      <dsp:spPr>
        <a:xfrm>
          <a:off x="1432158" y="605412"/>
          <a:ext cx="3232073" cy="3232073"/>
        </a:xfrm>
        <a:custGeom>
          <a:avLst/>
          <a:gdLst/>
          <a:ahLst/>
          <a:cxnLst/>
          <a:rect l="0" t="0" r="0" b="0"/>
          <a:pathLst>
            <a:path>
              <a:moveTo>
                <a:pt x="2798127" y="514112"/>
              </a:moveTo>
              <a:arcTo wR="1616036" hR="1616036" stAng="19020611" swAng="230568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C541C8A-A38B-4A04-9ABA-531B7D225C44}">
      <dsp:nvSpPr>
        <dsp:cNvPr id="0" name=""/>
        <dsp:cNvSpPr/>
      </dsp:nvSpPr>
      <dsp:spPr>
        <a:xfrm>
          <a:off x="3515864" y="2425427"/>
          <a:ext cx="1863328" cy="12111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Fewer Questions</a:t>
          </a:r>
          <a:endParaRPr lang="en-US" sz="2500" kern="1200" dirty="0"/>
        </a:p>
      </dsp:txBody>
      <dsp:txXfrm>
        <a:off x="3574988" y="2484551"/>
        <a:ext cx="1745080" cy="1092915"/>
      </dsp:txXfrm>
    </dsp:sp>
    <dsp:sp modelId="{742A7EE1-CB17-41A2-8341-8FB1ACE4ADF0}">
      <dsp:nvSpPr>
        <dsp:cNvPr id="0" name=""/>
        <dsp:cNvSpPr/>
      </dsp:nvSpPr>
      <dsp:spPr>
        <a:xfrm>
          <a:off x="1431963" y="606954"/>
          <a:ext cx="3232073" cy="3232073"/>
        </a:xfrm>
        <a:custGeom>
          <a:avLst/>
          <a:gdLst/>
          <a:ahLst/>
          <a:cxnLst/>
          <a:rect l="0" t="0" r="0" b="0"/>
          <a:pathLst>
            <a:path>
              <a:moveTo>
                <a:pt x="2112207" y="3154018"/>
              </a:moveTo>
              <a:arcTo wR="1616036" hR="1616036" stAng="4327182" swAng="214563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606FED3-A71E-4E7C-99D1-26138863F59B}">
      <dsp:nvSpPr>
        <dsp:cNvPr id="0" name=""/>
        <dsp:cNvSpPr/>
      </dsp:nvSpPr>
      <dsp:spPr>
        <a:xfrm>
          <a:off x="716807" y="2425427"/>
          <a:ext cx="1863328" cy="121116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Less Social Comfort</a:t>
          </a:r>
          <a:endParaRPr lang="en-US" sz="2500" kern="1200" dirty="0"/>
        </a:p>
      </dsp:txBody>
      <dsp:txXfrm>
        <a:off x="775931" y="2484551"/>
        <a:ext cx="1745080" cy="1092915"/>
      </dsp:txXfrm>
    </dsp:sp>
    <dsp:sp modelId="{6F13BE1D-240D-4C44-912F-3814ECB14BB9}">
      <dsp:nvSpPr>
        <dsp:cNvPr id="0" name=""/>
        <dsp:cNvSpPr/>
      </dsp:nvSpPr>
      <dsp:spPr>
        <a:xfrm>
          <a:off x="1431767" y="605412"/>
          <a:ext cx="3232073" cy="3232073"/>
        </a:xfrm>
        <a:custGeom>
          <a:avLst/>
          <a:gdLst/>
          <a:ahLst/>
          <a:cxnLst/>
          <a:rect l="0" t="0" r="0" b="0"/>
          <a:pathLst>
            <a:path>
              <a:moveTo>
                <a:pt x="5119" y="1487506"/>
              </a:moveTo>
              <a:arcTo wR="1616036" hR="1616036" stAng="11073708" swAng="230568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 Id="rId4"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F027128-563B-42AB-8695-4719B473FD9B}" type="datetimeFigureOut">
              <a:rPr lang="en-US"/>
              <a:pPr>
                <a:defRPr/>
              </a:pPr>
              <a:t>2/5/2018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07D5728-7EC3-4C63-B189-98D57C9F6271}" type="slidenum">
              <a:rPr lang="en-US"/>
              <a:pPr>
                <a:defRPr/>
              </a:pPr>
              <a:t>‹#›</a:t>
            </a:fld>
            <a:endParaRPr lang="en-US"/>
          </a:p>
        </p:txBody>
      </p:sp>
    </p:spTree>
    <p:extLst>
      <p:ext uri="{BB962C8B-B14F-4D97-AF65-F5344CB8AC3E}">
        <p14:creationId xmlns:p14="http://schemas.microsoft.com/office/powerpoint/2010/main" val="144322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B0E42-7A1C-448B-B0EC-ABC05927D936}" type="datetimeFigureOut">
              <a:rPr lang="en-US" smtClean="0"/>
              <a:t>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8CE332-6E9C-4D11-9F5B-65AA288B18B8}" type="slidenum">
              <a:rPr lang="en-US" smtClean="0"/>
              <a:t>‹#›</a:t>
            </a:fld>
            <a:endParaRPr lang="en-US"/>
          </a:p>
        </p:txBody>
      </p:sp>
    </p:spTree>
    <p:extLst>
      <p:ext uri="{BB962C8B-B14F-4D97-AF65-F5344CB8AC3E}">
        <p14:creationId xmlns:p14="http://schemas.microsoft.com/office/powerpoint/2010/main" val="411441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949706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FB7623AF-34F5-41CB-B908-7AAB645A2702}" type="slidenum">
              <a:rPr lang="en-US" altLang="en-US" smtClean="0">
                <a:latin typeface="Arial" charset="0"/>
              </a:rPr>
              <a:pPr/>
              <a:t>26</a:t>
            </a:fld>
            <a:endParaRPr lang="en-US" altLang="en-US" smtClean="0">
              <a:latin typeface="Arial" charset="0"/>
            </a:endParaRPr>
          </a:p>
        </p:txBody>
      </p:sp>
      <p:sp>
        <p:nvSpPr>
          <p:cNvPr id="78851" name="Rectangle 2"/>
          <p:cNvSpPr>
            <a:spLocks noGrp="1" noRot="1" noChangeAspect="1" noChangeArrowheads="1" noTextEdit="1"/>
          </p:cNvSpPr>
          <p:nvPr>
            <p:ph type="sldImg"/>
          </p:nvPr>
        </p:nvSpPr>
        <p:spPr>
          <a:xfrm>
            <a:off x="0" y="303213"/>
            <a:ext cx="1588" cy="1587"/>
          </a:xfrm>
          <a:solidFill>
            <a:srgbClr val="FFFFFF"/>
          </a:solidFill>
          <a:ln/>
        </p:spPr>
      </p:sp>
      <p:sp>
        <p:nvSpPr>
          <p:cNvPr id="78852" name="Rectangle 3"/>
          <p:cNvSpPr>
            <a:spLocks noGrp="1" noChangeArrowheads="1"/>
          </p:cNvSpPr>
          <p:nvPr>
            <p:ph type="body" idx="1"/>
          </p:nvPr>
        </p:nvSpPr>
        <p:spPr>
          <a:xfrm>
            <a:off x="503238" y="4316413"/>
            <a:ext cx="5856287" cy="406082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36</a:t>
            </a:fld>
            <a:endParaRPr lang="en-US"/>
          </a:p>
        </p:txBody>
      </p:sp>
    </p:spTree>
    <p:extLst>
      <p:ext uri="{BB962C8B-B14F-4D97-AF65-F5344CB8AC3E}">
        <p14:creationId xmlns:p14="http://schemas.microsoft.com/office/powerpoint/2010/main" val="520713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r>
              <a:rPr lang="en-US" altLang="en-US" dirty="0" smtClean="0"/>
              <a:t>Check about income in Harrison study. </a:t>
            </a:r>
          </a:p>
        </p:txBody>
      </p:sp>
      <p:sp>
        <p:nvSpPr>
          <p:cNvPr id="8294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C6772A-234F-417B-8468-60C2BF3DE80D}" type="slidenum">
              <a:rPr lang="en-US" altLang="en-US" smtClean="0"/>
              <a:pPr eaLnBrk="1" hangingPunct="1"/>
              <a:t>38</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3F911380-A899-4390-AC5A-B0F97389BA2C}" type="slidenum">
              <a:rPr lang="en-US" altLang="en-US" smtClean="0"/>
              <a:pPr eaLnBrk="1" hangingPunct="1"/>
              <a:t>39</a:t>
            </a:fld>
            <a:endParaRPr lang="en-US" alt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smtClean="0"/>
              <a:t>Just to give a sense of the videos, here are snapshots of the standardized patients. This slide is of the high SES patients…</a:t>
            </a:r>
          </a:p>
          <a:p>
            <a:pPr eaLnBrk="1" hangingPunct="1"/>
            <a:endParaRPr lang="en-US" altLang="en-US" smtClean="0"/>
          </a:p>
          <a:p>
            <a:pPr eaLnBrk="1" hangingPunct="1"/>
            <a:r>
              <a:rPr lang="en-US" altLang="en-US" smtClean="0"/>
              <a:t>As you can imagine, planning an directing these videos, including the hiring of models was a challenge for someone with no background in this area.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E03E0C47-C879-4018-BBAD-0D25708AAD7E}" type="slidenum">
              <a:rPr lang="en-US" altLang="en-US" smtClean="0"/>
              <a:pPr eaLnBrk="1" hangingPunct="1"/>
              <a:t>40</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smtClean="0"/>
              <a:t>And these are the low SES patients</a:t>
            </a:r>
          </a:p>
          <a:p>
            <a:pPr eaLnBrk="1" hangingPunct="1"/>
            <a:endParaRPr lang="en-US" altLang="en-US" smtClean="0"/>
          </a:p>
          <a:p>
            <a:pPr eaLnBrk="1" hangingPunct="1"/>
            <a:r>
              <a:rPr lang="en-US" altLang="en-US" smtClean="0"/>
              <a:t>As you can imagine, planning and directing these videos, including the hiring of actresses as a challenge for someone with no background in this area, so it was definitely a learning experience.</a:t>
            </a:r>
          </a:p>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25268" indent="-278949" eaLnBrk="0" hangingPunct="0">
              <a:defRPr>
                <a:solidFill>
                  <a:schemeClr val="tx1"/>
                </a:solidFill>
                <a:latin typeface="Arial" charset="0"/>
              </a:defRPr>
            </a:lvl2pPr>
            <a:lvl3pPr marL="1115797" indent="-223159" eaLnBrk="0" hangingPunct="0">
              <a:defRPr>
                <a:solidFill>
                  <a:schemeClr val="tx1"/>
                </a:solidFill>
                <a:latin typeface="Arial" charset="0"/>
              </a:defRPr>
            </a:lvl3pPr>
            <a:lvl4pPr marL="1562115" indent="-223159" eaLnBrk="0" hangingPunct="0">
              <a:defRPr>
                <a:solidFill>
                  <a:schemeClr val="tx1"/>
                </a:solidFill>
                <a:latin typeface="Arial" charset="0"/>
              </a:defRPr>
            </a:lvl4pPr>
            <a:lvl5pPr marL="2008434" indent="-223159" eaLnBrk="0" hangingPunct="0">
              <a:defRPr>
                <a:solidFill>
                  <a:schemeClr val="tx1"/>
                </a:solidFill>
                <a:latin typeface="Arial" charset="0"/>
              </a:defRPr>
            </a:lvl5pPr>
            <a:lvl6pPr marL="2454753" indent="-223159" eaLnBrk="0" fontAlgn="base" hangingPunct="0">
              <a:spcBef>
                <a:spcPct val="0"/>
              </a:spcBef>
              <a:spcAft>
                <a:spcPct val="0"/>
              </a:spcAft>
              <a:defRPr>
                <a:solidFill>
                  <a:schemeClr val="tx1"/>
                </a:solidFill>
                <a:latin typeface="Arial" charset="0"/>
              </a:defRPr>
            </a:lvl6pPr>
            <a:lvl7pPr marL="2901071" indent="-223159" eaLnBrk="0" fontAlgn="base" hangingPunct="0">
              <a:spcBef>
                <a:spcPct val="0"/>
              </a:spcBef>
              <a:spcAft>
                <a:spcPct val="0"/>
              </a:spcAft>
              <a:defRPr>
                <a:solidFill>
                  <a:schemeClr val="tx1"/>
                </a:solidFill>
                <a:latin typeface="Arial" charset="0"/>
              </a:defRPr>
            </a:lvl7pPr>
            <a:lvl8pPr marL="3347390" indent="-223159" eaLnBrk="0" fontAlgn="base" hangingPunct="0">
              <a:spcBef>
                <a:spcPct val="0"/>
              </a:spcBef>
              <a:spcAft>
                <a:spcPct val="0"/>
              </a:spcAft>
              <a:defRPr>
                <a:solidFill>
                  <a:schemeClr val="tx1"/>
                </a:solidFill>
                <a:latin typeface="Arial" charset="0"/>
              </a:defRPr>
            </a:lvl8pPr>
            <a:lvl9pPr marL="3793708" indent="-223159" eaLnBrk="0" fontAlgn="base" hangingPunct="0">
              <a:spcBef>
                <a:spcPct val="0"/>
              </a:spcBef>
              <a:spcAft>
                <a:spcPct val="0"/>
              </a:spcAft>
              <a:defRPr>
                <a:solidFill>
                  <a:schemeClr val="tx1"/>
                </a:solidFill>
                <a:latin typeface="Arial" charset="0"/>
              </a:defRPr>
            </a:lvl9pPr>
          </a:lstStyle>
          <a:p>
            <a:pPr eaLnBrk="1" hangingPunct="1"/>
            <a:fld id="{730D4C60-9A5A-4757-939E-C11FBF5DB014}" type="slidenum">
              <a:rPr lang="en-US" altLang="en-US" smtClean="0"/>
              <a:pPr eaLnBrk="1" hangingPunct="1"/>
              <a:t>41</a:t>
            </a:fld>
            <a:endParaRPr lang="en-US" alt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altLang="en-US" smtClean="0"/>
              <a:t>We interpreted this to indicate concern about pid in this group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4A1-7BE3-344A-96F5-9FD1C1C0C977}" type="slidenum">
              <a:rPr lang="en-US" smtClean="0"/>
              <a:pPr/>
              <a:t>44</a:t>
            </a:fld>
            <a:endParaRPr lang="en-US"/>
          </a:p>
        </p:txBody>
      </p:sp>
    </p:spTree>
    <p:extLst>
      <p:ext uri="{BB962C8B-B14F-4D97-AF65-F5344CB8AC3E}">
        <p14:creationId xmlns:p14="http://schemas.microsoft.com/office/powerpoint/2010/main" val="1326007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2C4A1-7BE3-344A-96F5-9FD1C1C0C977}" type="slidenum">
              <a:rPr lang="en-US" smtClean="0"/>
              <a:pPr/>
              <a:t>45</a:t>
            </a:fld>
            <a:endParaRPr lang="en-US"/>
          </a:p>
        </p:txBody>
      </p:sp>
    </p:spTree>
    <p:extLst>
      <p:ext uri="{BB962C8B-B14F-4D97-AF65-F5344CB8AC3E}">
        <p14:creationId xmlns:p14="http://schemas.microsoft.com/office/powerpoint/2010/main" val="1326007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25268" indent="-278949" eaLnBrk="0" hangingPunct="0">
              <a:defRPr>
                <a:solidFill>
                  <a:schemeClr val="tx1"/>
                </a:solidFill>
                <a:latin typeface="Arial" pitchFamily="34" charset="0"/>
              </a:defRPr>
            </a:lvl2pPr>
            <a:lvl3pPr marL="1115797" indent="-223159" eaLnBrk="0" hangingPunct="0">
              <a:defRPr>
                <a:solidFill>
                  <a:schemeClr val="tx1"/>
                </a:solidFill>
                <a:latin typeface="Arial" pitchFamily="34" charset="0"/>
              </a:defRPr>
            </a:lvl3pPr>
            <a:lvl4pPr marL="1562115" indent="-223159" eaLnBrk="0" hangingPunct="0">
              <a:defRPr>
                <a:solidFill>
                  <a:schemeClr val="tx1"/>
                </a:solidFill>
                <a:latin typeface="Arial" pitchFamily="34" charset="0"/>
              </a:defRPr>
            </a:lvl4pPr>
            <a:lvl5pPr marL="2008434" indent="-223159" eaLnBrk="0" hangingPunct="0">
              <a:defRPr>
                <a:solidFill>
                  <a:schemeClr val="tx1"/>
                </a:solidFill>
                <a:latin typeface="Arial" pitchFamily="34" charset="0"/>
              </a:defRPr>
            </a:lvl5pPr>
            <a:lvl6pPr marL="2454753" indent="-223159" eaLnBrk="0" fontAlgn="base" hangingPunct="0">
              <a:spcBef>
                <a:spcPct val="0"/>
              </a:spcBef>
              <a:spcAft>
                <a:spcPct val="0"/>
              </a:spcAft>
              <a:defRPr>
                <a:solidFill>
                  <a:schemeClr val="tx1"/>
                </a:solidFill>
                <a:latin typeface="Arial" pitchFamily="34" charset="0"/>
              </a:defRPr>
            </a:lvl6pPr>
            <a:lvl7pPr marL="2901071" indent="-223159" eaLnBrk="0" fontAlgn="base" hangingPunct="0">
              <a:spcBef>
                <a:spcPct val="0"/>
              </a:spcBef>
              <a:spcAft>
                <a:spcPct val="0"/>
              </a:spcAft>
              <a:defRPr>
                <a:solidFill>
                  <a:schemeClr val="tx1"/>
                </a:solidFill>
                <a:latin typeface="Arial" pitchFamily="34" charset="0"/>
              </a:defRPr>
            </a:lvl7pPr>
            <a:lvl8pPr marL="3347390" indent="-223159" eaLnBrk="0" fontAlgn="base" hangingPunct="0">
              <a:spcBef>
                <a:spcPct val="0"/>
              </a:spcBef>
              <a:spcAft>
                <a:spcPct val="0"/>
              </a:spcAft>
              <a:defRPr>
                <a:solidFill>
                  <a:schemeClr val="tx1"/>
                </a:solidFill>
                <a:latin typeface="Arial" pitchFamily="34" charset="0"/>
              </a:defRPr>
            </a:lvl8pPr>
            <a:lvl9pPr marL="3793708" indent="-223159" eaLnBrk="0" fontAlgn="base" hangingPunct="0">
              <a:spcBef>
                <a:spcPct val="0"/>
              </a:spcBef>
              <a:spcAft>
                <a:spcPct val="0"/>
              </a:spcAft>
              <a:defRPr>
                <a:solidFill>
                  <a:schemeClr val="tx1"/>
                </a:solidFill>
                <a:latin typeface="Arial" pitchFamily="34" charset="0"/>
              </a:defRPr>
            </a:lvl9pPr>
          </a:lstStyle>
          <a:p>
            <a:pPr eaLnBrk="1" hangingPunct="1"/>
            <a:fld id="{D32B03C2-A6DF-4795-893C-C8AE678F4F6F}" type="slidenum">
              <a:rPr lang="en-US" altLang="en-US" smtClean="0"/>
              <a:pPr eaLnBrk="1" hangingPunct="1"/>
              <a:t>46</a:t>
            </a:fld>
            <a:endParaRPr lang="en-US"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smtClean="0">
                <a:latin typeface="Arial" pitchFamily="34" charset="0"/>
              </a:rPr>
              <a:t>Both about how we interact with patients and the bias we bring in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medical students specifically</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49</a:t>
            </a:fld>
            <a:endParaRPr lang="en-US"/>
          </a:p>
        </p:txBody>
      </p:sp>
    </p:spTree>
    <p:extLst>
      <p:ext uri="{BB962C8B-B14F-4D97-AF65-F5344CB8AC3E}">
        <p14:creationId xmlns:p14="http://schemas.microsoft.com/office/powerpoint/2010/main" val="1128115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49965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the test(s)</a:t>
            </a:r>
          </a:p>
          <a:p>
            <a:r>
              <a:rPr lang="en-US" dirty="0" smtClean="0"/>
              <a:t>My results</a:t>
            </a:r>
          </a:p>
          <a:p>
            <a:r>
              <a:rPr lang="en-US" dirty="0" smtClean="0"/>
              <a:t>How I felt</a:t>
            </a:r>
          </a:p>
          <a:p>
            <a:r>
              <a:rPr lang="en-US" dirty="0" smtClean="0"/>
              <a:t>Quote from Christine</a:t>
            </a:r>
          </a:p>
          <a:p>
            <a:endParaRPr lang="en-US" dirty="0"/>
          </a:p>
        </p:txBody>
      </p:sp>
      <p:sp>
        <p:nvSpPr>
          <p:cNvPr id="4" name="Slide Number Placeholder 3"/>
          <p:cNvSpPr>
            <a:spLocks noGrp="1"/>
          </p:cNvSpPr>
          <p:nvPr>
            <p:ph type="sldNum" sz="quarter" idx="10"/>
          </p:nvPr>
        </p:nvSpPr>
        <p:spPr/>
        <p:txBody>
          <a:bodyPr/>
          <a:lstStyle/>
          <a:p>
            <a:pPr>
              <a:defRPr/>
            </a:pPr>
            <a:fld id="{61DE560E-3575-A344-99E1-2D823549A642}" type="slidenum">
              <a:rPr lang="en-US" smtClean="0"/>
              <a:pPr>
                <a:defRPr/>
              </a:pPr>
              <a:t>54</a:t>
            </a:fld>
            <a:endParaRPr lang="en-US"/>
          </a:p>
        </p:txBody>
      </p:sp>
    </p:spTree>
    <p:extLst>
      <p:ext uri="{BB962C8B-B14F-4D97-AF65-F5344CB8AC3E}">
        <p14:creationId xmlns:p14="http://schemas.microsoft.com/office/powerpoint/2010/main" val="3044857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53B810DC-FC0D-4A09-9097-F69668C470AF}" type="slidenum">
              <a:rPr lang="en-US" altLang="en-US" smtClean="0">
                <a:latin typeface="Arial" charset="0"/>
              </a:rPr>
              <a:pPr/>
              <a:t>65</a:t>
            </a:fld>
            <a:endParaRPr lang="en-US" altLang="en-US" smtClean="0">
              <a:latin typeface="Arial" charset="0"/>
            </a:endParaRPr>
          </a:p>
        </p:txBody>
      </p:sp>
      <p:sp>
        <p:nvSpPr>
          <p:cNvPr id="79875" name="Rectangle 2"/>
          <p:cNvSpPr>
            <a:spLocks noGrp="1" noRot="1" noChangeAspect="1" noChangeArrowheads="1" noTextEdit="1"/>
          </p:cNvSpPr>
          <p:nvPr>
            <p:ph type="sldImg"/>
          </p:nvPr>
        </p:nvSpPr>
        <p:spPr>
          <a:xfrm>
            <a:off x="1339850" y="914400"/>
            <a:ext cx="4178300" cy="3135313"/>
          </a:xfrm>
          <a:solidFill>
            <a:srgbClr val="FFFFFF"/>
          </a:solidFill>
          <a:ln/>
        </p:spPr>
      </p:sp>
      <p:sp>
        <p:nvSpPr>
          <p:cNvPr id="79876" name="Text Box 3"/>
          <p:cNvSpPr>
            <a:spLocks noGrp="1" noChangeArrowheads="1"/>
          </p:cNvSpPr>
          <p:nvPr>
            <p:ph type="body" idx="1"/>
          </p:nvPr>
        </p:nvSpPr>
        <p:spPr>
          <a:xfrm>
            <a:off x="1046163" y="4352925"/>
            <a:ext cx="4770437" cy="1892300"/>
          </a:xfrm>
          <a:noFill/>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defTabSz="457200" eaLnBrk="1" hangingPunct="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tLang="en-US" sz="1600" dirty="0" smtClean="0">
                <a:latin typeface="Arial" charset="0"/>
                <a:ea typeface="Lucida Sans Unicode" pitchFamily="34" charset="0"/>
                <a:cs typeface="Lucida Sans Unicode" pitchFamily="34" charset="0"/>
              </a:rPr>
              <a:t>Figure 1. Trends in Receipt of Two HEDIS Measures for </a:t>
            </a:r>
            <a:r>
              <a:rPr lang="en-GB" altLang="en-US" sz="1600" dirty="0" err="1" smtClean="0">
                <a:latin typeface="Arial" charset="0"/>
                <a:ea typeface="Lucida Sans Unicode" pitchFamily="34" charset="0"/>
                <a:cs typeface="Lucida Sans Unicode" pitchFamily="34" charset="0"/>
              </a:rPr>
              <a:t>Enrollees</a:t>
            </a:r>
            <a:r>
              <a:rPr lang="en-GB" altLang="en-US" sz="1600" dirty="0" smtClean="0">
                <a:latin typeface="Arial" charset="0"/>
                <a:ea typeface="Lucida Sans Unicode" pitchFamily="34" charset="0"/>
                <a:cs typeface="Lucida Sans Unicode" pitchFamily="34" charset="0"/>
              </a:rPr>
              <a:t> in Medicare Managed-Care Plans, by Race. Panel A shows large overall improvements in the quality of care by year and a significant narrowing of the disparity between blacks and whites in testing for levels of low-density lipoprotein (LDL) cholesterol among patients with diabetes (P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a:t>
            </a:r>
            <a:r>
              <a:rPr lang="en-US" baseline="0" dirty="0" smtClean="0"/>
              <a:t> both about social determinants and health care did not have an effect on race</a:t>
            </a:r>
            <a:endParaRPr lang="en-US" dirty="0"/>
          </a:p>
        </p:txBody>
      </p:sp>
      <p:sp>
        <p:nvSpPr>
          <p:cNvPr id="4" name="Slide Number Placeholder 3"/>
          <p:cNvSpPr>
            <a:spLocks noGrp="1"/>
          </p:cNvSpPr>
          <p:nvPr>
            <p:ph type="sldNum" sz="quarter" idx="10"/>
          </p:nvPr>
        </p:nvSpPr>
        <p:spPr/>
        <p:txBody>
          <a:bodyPr/>
          <a:lstStyle/>
          <a:p>
            <a:fld id="{E20E0D5D-F79B-4F04-8A4A-F2ACB9D1B406}" type="slidenum">
              <a:rPr lang="en-US" altLang="en-US" smtClean="0"/>
              <a:pPr/>
              <a:t>69</a:t>
            </a:fld>
            <a:endParaRPr lang="en-US" altLang="en-US"/>
          </a:p>
        </p:txBody>
      </p:sp>
    </p:spTree>
    <p:extLst>
      <p:ext uri="{BB962C8B-B14F-4D97-AF65-F5344CB8AC3E}">
        <p14:creationId xmlns:p14="http://schemas.microsoft.com/office/powerpoint/2010/main" val="948854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Perspectives from Psych</a:t>
            </a:r>
            <a:r>
              <a:rPr lang="en-US" baseline="0" dirty="0" smtClean="0"/>
              <a:t> Literature</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72</a:t>
            </a:fld>
            <a:endParaRPr lang="en-US"/>
          </a:p>
        </p:txBody>
      </p:sp>
    </p:spTree>
    <p:extLst>
      <p:ext uri="{BB962C8B-B14F-4D97-AF65-F5344CB8AC3E}">
        <p14:creationId xmlns:p14="http://schemas.microsoft.com/office/powerpoint/2010/main" val="90868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E416B258-16F8-42BC-8770-A8046CF66A20}" type="slidenum">
              <a:rPr lang="en-US" altLang="en-US" smtClean="0">
                <a:latin typeface="Arial" charset="0"/>
              </a:rPr>
              <a:pPr/>
              <a:t>8</a:t>
            </a:fld>
            <a:endParaRPr lang="en-US" altLang="en-US" smtClean="0">
              <a:latin typeface="Arial" charset="0"/>
            </a:endParaRPr>
          </a:p>
        </p:txBody>
      </p:sp>
      <p:sp>
        <p:nvSpPr>
          <p:cNvPr id="69635" name="Rectangle 2"/>
          <p:cNvSpPr>
            <a:spLocks noGrp="1" noRot="1" noChangeAspect="1" noChangeArrowheads="1" noTextEdit="1"/>
          </p:cNvSpPr>
          <p:nvPr>
            <p:ph type="sldImg"/>
          </p:nvPr>
        </p:nvSpPr>
        <p:spPr>
          <a:xfrm>
            <a:off x="1157288" y="698500"/>
            <a:ext cx="4546600" cy="3409950"/>
          </a:xfrm>
          <a:ln/>
        </p:spPr>
      </p:sp>
      <p:sp>
        <p:nvSpPr>
          <p:cNvPr id="69636" name="Rectangle 3"/>
          <p:cNvSpPr>
            <a:spLocks noGrp="1" noChangeArrowheads="1"/>
          </p:cNvSpPr>
          <p:nvPr>
            <p:ph type="body" idx="1"/>
          </p:nvPr>
        </p:nvSpPr>
        <p:spPr>
          <a:xfrm>
            <a:off x="911225" y="4346575"/>
            <a:ext cx="5035550" cy="4111625"/>
          </a:xfrm>
          <a:noFill/>
        </p:spPr>
        <p:txBody>
          <a:bodyPr/>
          <a:lstStyle/>
          <a:p>
            <a:pPr eaLnBrk="1" hangingPunct="1">
              <a:buFontTx/>
              <a:buChar char="•"/>
            </a:pPr>
            <a:r>
              <a:rPr lang="en-US" altLang="en-US" smtClean="0">
                <a:latin typeface="Arial" charset="0"/>
              </a:rPr>
              <a:t>In 2002, the Institute of Medicine conducted a review of the published literature that assessed the quality of healthcare for various racial and ethnic minority groups.</a:t>
            </a:r>
          </a:p>
          <a:p>
            <a:pPr eaLnBrk="1" hangingPunct="1">
              <a:buFontTx/>
              <a:buChar char="•"/>
            </a:pPr>
            <a:r>
              <a:rPr lang="en-US" altLang="en-US" smtClean="0">
                <a:latin typeface="Arial" charset="0"/>
                <a:cs typeface="Arial" charset="0"/>
              </a:rPr>
              <a:t>Racial and ethnic minorities tend to receive lower-quality health care than whites do, </a:t>
            </a:r>
            <a:r>
              <a:rPr lang="en-US" altLang="en-US" b="1" smtClean="0">
                <a:latin typeface="Arial" charset="0"/>
                <a:cs typeface="Arial" charset="0"/>
              </a:rPr>
              <a:t>even when insurance status, income, age, and severity of conditions are comparable.</a:t>
            </a:r>
          </a:p>
          <a:p>
            <a:pPr eaLnBrk="1" hangingPunct="1">
              <a:buFontTx/>
              <a:buChar char="•"/>
            </a:pPr>
            <a:r>
              <a:rPr lang="en-US" altLang="en-US" smtClean="0">
                <a:latin typeface="Arial" charset="0"/>
              </a:rPr>
              <a:t>The vast majority of studies found that minorities received fewer clinically necessary procedures. </a:t>
            </a:r>
          </a:p>
          <a:p>
            <a:pPr eaLnBrk="1" hangingPunct="1">
              <a:buFontTx/>
              <a:buChar char="•"/>
            </a:pPr>
            <a:r>
              <a:rPr lang="en-US" altLang="en-US" smtClean="0">
                <a:latin typeface="Arial" charset="0"/>
                <a:cs typeface="Arial" charset="0"/>
              </a:rPr>
              <a:t>In contract to whites, minorities are more likely to receive certain less-desirable procedures, such as lower limb amputations for diabetes and other conditions.</a:t>
            </a:r>
            <a:r>
              <a:rPr lang="en-US" altLang="en-US" smtClean="0">
                <a:latin typeface="Arial" charset="0"/>
              </a:rPr>
              <a:t/>
            </a:r>
            <a:br>
              <a:rPr lang="en-US" altLang="en-US" smtClean="0">
                <a:latin typeface="Arial" charset="0"/>
              </a:rPr>
            </a:br>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https://www.ncbi.nlm.nih.gov/pubmed/15778634</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9</a:t>
            </a:fld>
            <a:endParaRPr lang="en-US"/>
          </a:p>
        </p:txBody>
      </p:sp>
    </p:spTree>
    <p:extLst>
      <p:ext uri="{BB962C8B-B14F-4D97-AF65-F5344CB8AC3E}">
        <p14:creationId xmlns:p14="http://schemas.microsoft.com/office/powerpoint/2010/main" val="269278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in Canada</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t>13</a:t>
            </a:fld>
            <a:endParaRPr lang="en-US"/>
          </a:p>
        </p:txBody>
      </p:sp>
    </p:spTree>
    <p:extLst>
      <p:ext uri="{BB962C8B-B14F-4D97-AF65-F5344CB8AC3E}">
        <p14:creationId xmlns:p14="http://schemas.microsoft.com/office/powerpoint/2010/main" val="2907272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Weighted percentage of pain-related visits for psychiatric and non-psychiatric patients at which an opiate was prescribed, for visits with and without a psychiatric diagnosis.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FF6EE555-2EEB-4670-A881-D4EF82E710D4}" type="slidenum">
              <a:rPr lang="en-US" altLang="en-US" smtClean="0">
                <a:latin typeface="Arial" charset="0"/>
              </a:rPr>
              <a:pPr/>
              <a:t>18</a:t>
            </a:fld>
            <a:endParaRPr lang="en-US" altLang="en-US"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4988"/>
            <a:ext cx="5029200" cy="4113212"/>
          </a:xfrm>
          <a:noFill/>
        </p:spPr>
        <p:txBody>
          <a:bodyPr lIns="93153" tIns="46576" rIns="93153" bIns="46576"/>
          <a:lstStyle/>
          <a:p>
            <a:pPr eaLnBrk="1" hangingPunct="1"/>
            <a:r>
              <a:rPr lang="en-US" altLang="en-US" smtClean="0">
                <a:latin typeface="Arial" charset="0"/>
              </a:rPr>
              <a:t>Though insurance coverage diminishes disparities in cardiac care, it does not eliminate them.  For example, a nationwide study examined patients with chronic renal failure who, when they progress to end-stage renal disease (ESRD), acquire Medicare coverage.</a:t>
            </a:r>
          </a:p>
          <a:p>
            <a:pPr eaLnBrk="1" hangingPunct="1"/>
            <a:endParaRPr lang="en-US" altLang="en-US" smtClean="0">
              <a:latin typeface="Arial" charset="0"/>
            </a:endParaRPr>
          </a:p>
          <a:p>
            <a:pPr eaLnBrk="1" hangingPunct="1"/>
            <a:r>
              <a:rPr lang="en-US" altLang="en-US" smtClean="0">
                <a:latin typeface="Arial" charset="0"/>
              </a:rPr>
              <a:t>Before qualifying for Medicare, male and female African American patients with chronic renal failure were 32% and 30% as likely to receive catheterization, angioplasty and bypass surgery as white men (the study reference group).  </a:t>
            </a:r>
          </a:p>
          <a:p>
            <a:pPr eaLnBrk="1" hangingPunct="1"/>
            <a:endParaRPr lang="en-US" altLang="en-US" smtClean="0">
              <a:latin typeface="Arial" charset="0"/>
            </a:endParaRPr>
          </a:p>
          <a:p>
            <a:pPr eaLnBrk="1" hangingPunct="1"/>
            <a:r>
              <a:rPr lang="en-US" altLang="en-US" smtClean="0">
                <a:latin typeface="Arial" charset="0"/>
              </a:rPr>
              <a:t>After enrolling in Medicare and entering into a comprehensive system of care, there was no difference in the cardiac procedure use between African American women and white men.  </a:t>
            </a:r>
          </a:p>
          <a:p>
            <a:pPr eaLnBrk="1" hangingPunct="1"/>
            <a:endParaRPr lang="en-US" altLang="en-US" smtClean="0">
              <a:latin typeface="Arial" charset="0"/>
            </a:endParaRPr>
          </a:p>
          <a:p>
            <a:pPr eaLnBrk="1" hangingPunct="1"/>
            <a:r>
              <a:rPr lang="en-US" altLang="en-US" smtClean="0">
                <a:latin typeface="Arial" charset="0"/>
              </a:rPr>
              <a:t>However for African American men, the disparity persisted even after enrolling in Medicare.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A5702461-37D0-4A63-9E54-1AC03127C742}" type="slidenum">
              <a:rPr lang="en-US" altLang="en-US" smtClean="0">
                <a:latin typeface="Arial" charset="0"/>
              </a:rPr>
              <a:pPr/>
              <a:t>23</a:t>
            </a:fld>
            <a:endParaRPr lang="en-US" altLang="en-US"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CEC5A4B8-D7A4-4240-A844-BCEB635D6FBC}" type="slidenum">
              <a:rPr lang="en-US" altLang="en-US" smtClean="0">
                <a:latin typeface="Arial" charset="0"/>
              </a:rPr>
              <a:pPr/>
              <a:t>25</a:t>
            </a:fld>
            <a:endParaRPr lang="en-US" altLang="en-US" smtClean="0">
              <a:latin typeface="Arial" charset="0"/>
            </a:endParaRPr>
          </a:p>
        </p:txBody>
      </p:sp>
      <p:sp>
        <p:nvSpPr>
          <p:cNvPr id="77827" name="Rectangle 2"/>
          <p:cNvSpPr>
            <a:spLocks noGrp="1" noRot="1" noChangeAspect="1" noChangeArrowheads="1" noTextEdit="1"/>
          </p:cNvSpPr>
          <p:nvPr>
            <p:ph type="sldImg"/>
          </p:nvPr>
        </p:nvSpPr>
        <p:spPr>
          <a:xfrm>
            <a:off x="0" y="303213"/>
            <a:ext cx="1588" cy="1587"/>
          </a:xfrm>
          <a:solidFill>
            <a:srgbClr val="FFFFFF"/>
          </a:solidFill>
          <a:ln/>
        </p:spPr>
      </p:sp>
      <p:sp>
        <p:nvSpPr>
          <p:cNvPr id="77828" name="Rectangle 3"/>
          <p:cNvSpPr>
            <a:spLocks noGrp="1" noChangeArrowheads="1"/>
          </p:cNvSpPr>
          <p:nvPr>
            <p:ph type="body" idx="1"/>
          </p:nvPr>
        </p:nvSpPr>
        <p:spPr>
          <a:xfrm>
            <a:off x="503238" y="4316413"/>
            <a:ext cx="5856287" cy="4060825"/>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560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381000"/>
            <a:ext cx="294508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27097"/>
            <a:ext cx="1524000" cy="63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2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EF1FF4-54A5-4372-B3B2-5CF6F8C34999}" type="datetimeFigureOut">
              <a:rPr lang="en-US"/>
              <a:pPr>
                <a:defRPr/>
              </a:pPr>
              <a:t>2/5/2018</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CB1D3-B870-4CE5-93B8-A3D7E06A65E5}" type="slidenum">
              <a:rPr lang="en-US"/>
              <a:pPr>
                <a:defRPr/>
              </a:pPr>
              <a:t>‹#›</a:t>
            </a:fld>
            <a:endParaRPr lang="en-US"/>
          </a:p>
        </p:txBody>
      </p:sp>
    </p:spTree>
    <p:extLst>
      <p:ext uri="{BB962C8B-B14F-4D97-AF65-F5344CB8AC3E}">
        <p14:creationId xmlns:p14="http://schemas.microsoft.com/office/powerpoint/2010/main" val="74520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8227B6-C509-497A-AC84-B0F3CBE53D54}" type="datetimeFigureOut">
              <a:rPr lang="en-US"/>
              <a:pPr>
                <a:defRPr/>
              </a:pPr>
              <a:t>2/5/2018</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E7E255-44D2-42BE-8875-86371A889290}" type="slidenum">
              <a:rPr lang="en-US"/>
              <a:pPr>
                <a:defRPr/>
              </a:pPr>
              <a:t>‹#›</a:t>
            </a:fld>
            <a:endParaRPr lang="en-US"/>
          </a:p>
        </p:txBody>
      </p:sp>
    </p:spTree>
    <p:extLst>
      <p:ext uri="{BB962C8B-B14F-4D97-AF65-F5344CB8AC3E}">
        <p14:creationId xmlns:p14="http://schemas.microsoft.com/office/powerpoint/2010/main" val="1165258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2AE409-CB20-48A4-8589-2C79FEB5CEBB}" type="datetimeFigureOut">
              <a:rPr lang="en-US"/>
              <a:pPr>
                <a:defRPr/>
              </a:pPr>
              <a:t>2/5/2018</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01A1EC-0EE3-4574-B487-055EE8018F79}" type="slidenum">
              <a:rPr lang="en-US"/>
              <a:pPr>
                <a:defRPr/>
              </a:pPr>
              <a:t>‹#›</a:t>
            </a:fld>
            <a:endParaRPr lang="en-US"/>
          </a:p>
        </p:txBody>
      </p:sp>
    </p:spTree>
    <p:extLst>
      <p:ext uri="{BB962C8B-B14F-4D97-AF65-F5344CB8AC3E}">
        <p14:creationId xmlns:p14="http://schemas.microsoft.com/office/powerpoint/2010/main" val="115631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CF96FF-54AC-49F0-B852-DF60216D1F7D}" type="datetimeFigureOut">
              <a:rPr lang="en-US"/>
              <a:pPr>
                <a:defRPr/>
              </a:pPr>
              <a:t>2/5/2018</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CB8D03-5C0C-487F-BA85-07DC9B61920A}" type="slidenum">
              <a:rPr lang="en-US"/>
              <a:pPr>
                <a:defRPr/>
              </a:pPr>
              <a:t>‹#›</a:t>
            </a:fld>
            <a:endParaRPr lang="en-US"/>
          </a:p>
        </p:txBody>
      </p:sp>
    </p:spTree>
    <p:extLst>
      <p:ext uri="{BB962C8B-B14F-4D97-AF65-F5344CB8AC3E}">
        <p14:creationId xmlns:p14="http://schemas.microsoft.com/office/powerpoint/2010/main" val="68380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9038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03AD98-76C2-4BD3-A985-C1B75387A344}" type="datetimeFigureOut">
              <a:rPr lang="en-US"/>
              <a:pPr>
                <a:defRPr/>
              </a:pPr>
              <a:t>2/5/2018</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1B64A9-F098-4C12-9C9B-46F39AD6CFBF}" type="slidenum">
              <a:rPr lang="en-US"/>
              <a:pPr>
                <a:defRPr/>
              </a:pPr>
              <a:t>‹#›</a:t>
            </a:fld>
            <a:endParaRPr lang="en-US"/>
          </a:p>
        </p:txBody>
      </p:sp>
    </p:spTree>
    <p:extLst>
      <p:ext uri="{BB962C8B-B14F-4D97-AF65-F5344CB8AC3E}">
        <p14:creationId xmlns:p14="http://schemas.microsoft.com/office/powerpoint/2010/main" val="114543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EB518F-7FBA-422C-8063-A2C5B869830E}" type="datetimeFigureOut">
              <a:rPr lang="en-US"/>
              <a:pPr>
                <a:defRPr/>
              </a:pPr>
              <a:t>2/5/2018</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7173AE-3740-4B70-B37C-0C55B9809934}" type="slidenum">
              <a:rPr lang="en-US"/>
              <a:pPr>
                <a:defRPr/>
              </a:pPr>
              <a:t>‹#›</a:t>
            </a:fld>
            <a:endParaRPr lang="en-US"/>
          </a:p>
        </p:txBody>
      </p:sp>
    </p:spTree>
    <p:extLst>
      <p:ext uri="{BB962C8B-B14F-4D97-AF65-F5344CB8AC3E}">
        <p14:creationId xmlns:p14="http://schemas.microsoft.com/office/powerpoint/2010/main" val="2268498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294C5D3-4737-4475-83F1-641622E971D3}" type="datetimeFigureOut">
              <a:rPr lang="en-US"/>
              <a:pPr>
                <a:defRPr/>
              </a:pPr>
              <a:t>2/5/2018</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6B86CF-E1B0-420A-82EC-B1D583A412EA}" type="slidenum">
              <a:rPr lang="en-US"/>
              <a:pPr>
                <a:defRPr/>
              </a:pPr>
              <a:t>‹#›</a:t>
            </a:fld>
            <a:endParaRPr lang="en-US"/>
          </a:p>
        </p:txBody>
      </p:sp>
    </p:spTree>
    <p:extLst>
      <p:ext uri="{BB962C8B-B14F-4D97-AF65-F5344CB8AC3E}">
        <p14:creationId xmlns:p14="http://schemas.microsoft.com/office/powerpoint/2010/main" val="1711553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BA1BCC-385F-4216-AF3D-3A6E08537891}" type="datetimeFigureOut">
              <a:rPr lang="en-US"/>
              <a:pPr>
                <a:defRPr/>
              </a:pPr>
              <a:t>2/5/2018</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61E2D5-40FD-4217-ACA2-676B3D462C5A}" type="slidenum">
              <a:rPr lang="en-US"/>
              <a:pPr>
                <a:defRPr/>
              </a:pPr>
              <a:t>‹#›</a:t>
            </a:fld>
            <a:endParaRPr lang="en-US"/>
          </a:p>
        </p:txBody>
      </p:sp>
    </p:spTree>
    <p:extLst>
      <p:ext uri="{BB962C8B-B14F-4D97-AF65-F5344CB8AC3E}">
        <p14:creationId xmlns:p14="http://schemas.microsoft.com/office/powerpoint/2010/main" val="2906984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EA0DB09-792B-42A0-98CB-08A0AE1E832A}" type="datetimeFigureOut">
              <a:rPr lang="en-US"/>
              <a:pPr>
                <a:defRPr/>
              </a:pPr>
              <a:t>2/5/2018</a:t>
            </a:fld>
            <a:endParaRPr lang="en-US"/>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1E2F210-B69C-42F0-8107-AF0EF6D135BB}" type="slidenum">
              <a:rPr lang="en-US"/>
              <a:pPr>
                <a:defRPr/>
              </a:pPr>
              <a:t>‹#›</a:t>
            </a:fld>
            <a:endParaRPr lang="en-US"/>
          </a:p>
        </p:txBody>
      </p:sp>
    </p:spTree>
    <p:extLst>
      <p:ext uri="{BB962C8B-B14F-4D97-AF65-F5344CB8AC3E}">
        <p14:creationId xmlns:p14="http://schemas.microsoft.com/office/powerpoint/2010/main" val="54026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7435F9-B677-4B98-B4A6-3AD6F5EC45ED}" type="datetimeFigureOut">
              <a:rPr lang="en-US"/>
              <a:pPr>
                <a:defRPr/>
              </a:pPr>
              <a:t>2/5/2018</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1607E3-41CB-41AB-B08E-9EB0DE896199}" type="slidenum">
              <a:rPr lang="en-US"/>
              <a:pPr>
                <a:defRPr/>
              </a:pPr>
              <a:t>‹#›</a:t>
            </a:fld>
            <a:endParaRPr lang="en-US"/>
          </a:p>
        </p:txBody>
      </p:sp>
    </p:spTree>
    <p:extLst>
      <p:ext uri="{BB962C8B-B14F-4D97-AF65-F5344CB8AC3E}">
        <p14:creationId xmlns:p14="http://schemas.microsoft.com/office/powerpoint/2010/main" val="2300920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5CAAEA-B400-4B80-B3AA-8A64595C7866}" type="datetimeFigureOut">
              <a:rPr lang="en-US"/>
              <a:pPr>
                <a:defRPr/>
              </a:pPr>
              <a:t>2/5/2018</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A7A143-194B-4D67-97FA-461294EF0E52}" type="slidenum">
              <a:rPr lang="en-US"/>
              <a:pPr>
                <a:defRPr/>
              </a:pPr>
              <a:t>‹#›</a:t>
            </a:fld>
            <a:endParaRPr lang="en-US"/>
          </a:p>
        </p:txBody>
      </p:sp>
    </p:spTree>
    <p:extLst>
      <p:ext uri="{BB962C8B-B14F-4D97-AF65-F5344CB8AC3E}">
        <p14:creationId xmlns:p14="http://schemas.microsoft.com/office/powerpoint/2010/main" val="3710898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AF87C-3182-43EE-B42D-C171909753B6}" type="datetimeFigureOut">
              <a:rPr lang="en-US"/>
              <a:pPr>
                <a:defRPr/>
              </a:pPr>
              <a:t>2/5/2018</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10454BC-A325-46E9-ADEC-F8755F4B955D}" type="slidenum">
              <a:rPr lang="en-US"/>
              <a:pPr>
                <a:defRPr/>
              </a:pPr>
              <a:t>‹#›</a:t>
            </a:fld>
            <a:endParaRPr lang="en-US"/>
          </a:p>
        </p:txBody>
      </p:sp>
    </p:spTree>
    <p:extLst>
      <p:ext uri="{BB962C8B-B14F-4D97-AF65-F5344CB8AC3E}">
        <p14:creationId xmlns:p14="http://schemas.microsoft.com/office/powerpoint/2010/main" val="2187060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DFDAAE-5D16-45FA-8BAF-33EB96389C87}" type="datetimeFigureOut">
              <a:rPr lang="en-US"/>
              <a:pPr>
                <a:defRPr/>
              </a:pPr>
              <a:t>2/5/2018</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D6789A-DD83-48A8-8A3F-624B93E702EE}" type="slidenum">
              <a:rPr lang="en-US"/>
              <a:pPr>
                <a:defRPr/>
              </a:pPr>
              <a:t>‹#›</a:t>
            </a:fld>
            <a:endParaRPr lang="en-US"/>
          </a:p>
        </p:txBody>
      </p:sp>
    </p:spTree>
    <p:extLst>
      <p:ext uri="{BB962C8B-B14F-4D97-AF65-F5344CB8AC3E}">
        <p14:creationId xmlns:p14="http://schemas.microsoft.com/office/powerpoint/2010/main" val="2696412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619FCD-2FFD-477E-A6C6-C0DB735DDB66}" type="datetimeFigureOut">
              <a:rPr lang="en-US"/>
              <a:pPr>
                <a:defRPr/>
              </a:pPr>
              <a:t>2/5/2018</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EFCF0A-2C38-4EC8-BE75-4066A35B0499}" type="slidenum">
              <a:rPr lang="en-US"/>
              <a:pPr>
                <a:defRPr/>
              </a:pPr>
              <a:t>‹#›</a:t>
            </a:fld>
            <a:endParaRPr lang="en-US"/>
          </a:p>
        </p:txBody>
      </p:sp>
    </p:spTree>
    <p:extLst>
      <p:ext uri="{BB962C8B-B14F-4D97-AF65-F5344CB8AC3E}">
        <p14:creationId xmlns:p14="http://schemas.microsoft.com/office/powerpoint/2010/main" val="3274869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7435F9-B677-4B98-B4A6-3AD6F5EC45ED}" type="datetimeFigureOut">
              <a:rPr lang="en-US">
                <a:solidFill>
                  <a:prstClr val="black"/>
                </a:solidFill>
              </a:rPr>
              <a:pPr>
                <a:defRPr/>
              </a:pPr>
              <a:t>2/5/2018</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1607E3-41CB-41AB-B08E-9EB0DE89619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6054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23337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16BE37-4F53-4141-B4D6-4CB5B3FEBF81}" type="datetimeFigureOut">
              <a:rPr lang="en-US">
                <a:solidFill>
                  <a:prstClr val="black"/>
                </a:solidFill>
              </a:rPr>
              <a:pPr>
                <a:defRPr/>
              </a:pPr>
              <a:t>2/5/2018</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D67C37-78D5-49F8-B732-6711843F403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72742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BE9D4-892E-4947-9756-9E23C45B2341}" type="datetimeFigureOut">
              <a:rPr lang="en-US">
                <a:solidFill>
                  <a:prstClr val="black"/>
                </a:solidFill>
              </a:rPr>
              <a:pPr>
                <a:defRPr/>
              </a:pPr>
              <a:t>2/5/2018</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115B0D-7298-4BCC-8B45-0671093FD4A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74850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65B2B90-086F-4897-80BB-99673807FFA9}" type="datetimeFigureOut">
              <a:rPr lang="en-US">
                <a:solidFill>
                  <a:prstClr val="black"/>
                </a:solidFill>
              </a:rPr>
              <a:pPr>
                <a:defRPr/>
              </a:pPr>
              <a:t>2/5/2018</a:t>
            </a:fld>
            <a:endParaRPr lang="en-US">
              <a:solidFill>
                <a:prstClr val="black"/>
              </a:solidFill>
            </a:endParaRPr>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E42EC6-405B-41EC-889D-F5E407DC42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1300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A80CF31-6BD4-487C-B7E9-D3879F39F5EA}" type="datetimeFigureOut">
              <a:rPr lang="en-US">
                <a:solidFill>
                  <a:prstClr val="black"/>
                </a:solidFill>
              </a:rPr>
              <a:pPr>
                <a:defRPr/>
              </a:pPr>
              <a:t>2/5/2018</a:t>
            </a:fld>
            <a:endParaRPr lang="en-US">
              <a:solidFill>
                <a:prstClr val="black"/>
              </a:solidFill>
            </a:endParaRPr>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5C76C8-D4A4-4778-A9D9-5ABC1F11DDD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407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35683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DD06D6-CEDA-4B4B-A85D-9F768C2F9AA7}" type="datetimeFigureOut">
              <a:rPr lang="en-US">
                <a:solidFill>
                  <a:prstClr val="black"/>
                </a:solidFill>
              </a:rPr>
              <a:pPr>
                <a:defRPr/>
              </a:pPr>
              <a:t>2/5/2018</a:t>
            </a:fld>
            <a:endParaRPr lang="en-US">
              <a:solidFill>
                <a:prstClr val="black"/>
              </a:solidFill>
            </a:endParaRPr>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22597BA-2897-492F-8DEB-13A27BBBCB4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52056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7A4BA01-4336-48EA-AB6E-742DD6B6DF11}" type="datetimeFigureOut">
              <a:rPr lang="en-US">
                <a:solidFill>
                  <a:prstClr val="black"/>
                </a:solidFill>
              </a:rPr>
              <a:pPr>
                <a:defRPr/>
              </a:pPr>
              <a:t>2/5/2018</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A8938B-A0A9-494F-9E66-FCD6D2F613B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09921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EF1FF4-54A5-4372-B3B2-5CF6F8C34999}" type="datetimeFigureOut">
              <a:rPr lang="en-US">
                <a:solidFill>
                  <a:prstClr val="black"/>
                </a:solidFill>
              </a:rPr>
              <a:pPr>
                <a:defRPr/>
              </a:pPr>
              <a:t>2/5/2018</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CB1D3-B870-4CE5-93B8-A3D7E06A65E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6916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8227B6-C509-497A-AC84-B0F3CBE53D54}" type="datetimeFigureOut">
              <a:rPr lang="en-US">
                <a:solidFill>
                  <a:prstClr val="black"/>
                </a:solidFill>
              </a:rPr>
              <a:pPr>
                <a:defRPr/>
              </a:pPr>
              <a:t>2/5/2018</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E7E255-44D2-42BE-8875-86371A88929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51956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2AE409-CB20-48A4-8589-2C79FEB5CEBB}" type="datetimeFigureOut">
              <a:rPr lang="en-US">
                <a:solidFill>
                  <a:prstClr val="black"/>
                </a:solidFill>
              </a:rPr>
              <a:pPr>
                <a:defRPr/>
              </a:pPr>
              <a:t>2/5/2018</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01A1EC-0EE3-4574-B487-055EE8018F7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21423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smtClean="0"/>
          </a:p>
        </p:txBody>
      </p:sp>
    </p:spTree>
    <p:extLst>
      <p:ext uri="{BB962C8B-B14F-4D97-AF65-F5344CB8AC3E}">
        <p14:creationId xmlns:p14="http://schemas.microsoft.com/office/powerpoint/2010/main" val="732771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31963" y="481013"/>
            <a:ext cx="7248525" cy="59007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sldNum" sz="quarter" idx="10"/>
          </p:nvPr>
        </p:nvSpPr>
        <p:spPr>
          <a:xfrm>
            <a:off x="8458200" y="6613525"/>
            <a:ext cx="517525" cy="244475"/>
          </a:xfrm>
          <a:prstGeom prst="rect">
            <a:avLst/>
          </a:prstGeom>
          <a:ln/>
        </p:spPr>
        <p:txBody>
          <a:bodyPr/>
          <a:lstStyle>
            <a:lvl1pPr>
              <a:defRPr/>
            </a:lvl1pPr>
          </a:lstStyle>
          <a:p>
            <a:pPr>
              <a:defRPr/>
            </a:pPr>
            <a:fld id="{5884051E-9D28-4C97-ADB1-223A01D6F1A8}" type="slidenum">
              <a:rPr lang="en-US"/>
              <a:pPr>
                <a:defRPr/>
              </a:pPr>
              <a:t>‹#›</a:t>
            </a:fld>
            <a:endParaRPr lang="en-US"/>
          </a:p>
        </p:txBody>
      </p:sp>
    </p:spTree>
    <p:extLst>
      <p:ext uri="{BB962C8B-B14F-4D97-AF65-F5344CB8AC3E}">
        <p14:creationId xmlns:p14="http://schemas.microsoft.com/office/powerpoint/2010/main" val="1335803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19050"/>
            <a:ext cx="2895600" cy="328613"/>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3429000" y="19050"/>
            <a:ext cx="4114800" cy="328613"/>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7620000" y="19050"/>
            <a:ext cx="1066800" cy="328613"/>
          </a:xfrm>
          <a:prstGeom prst="rect">
            <a:avLst/>
          </a:prstGeom>
        </p:spPr>
        <p:txBody>
          <a:bodyPr/>
          <a:lstStyle>
            <a:lvl1pPr>
              <a:defRPr/>
            </a:lvl1pPr>
          </a:lstStyle>
          <a:p>
            <a:pPr>
              <a:defRPr/>
            </a:pPr>
            <a:fld id="{CCD5CBE1-C4FA-4527-AD9A-C3260B6421E7}" type="slidenum">
              <a:rPr lang="en-US"/>
              <a:pPr>
                <a:defRPr/>
              </a:pPr>
              <a:t>‹#›</a:t>
            </a:fld>
            <a:endParaRPr lang="en-US" dirty="0"/>
          </a:p>
        </p:txBody>
      </p:sp>
    </p:spTree>
    <p:extLst>
      <p:ext uri="{BB962C8B-B14F-4D97-AF65-F5344CB8AC3E}">
        <p14:creationId xmlns:p14="http://schemas.microsoft.com/office/powerpoint/2010/main" val="632987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19050"/>
            <a:ext cx="2895600" cy="328613"/>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429000" y="19050"/>
            <a:ext cx="4114800" cy="328613"/>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7620000" y="19050"/>
            <a:ext cx="1066800" cy="328613"/>
          </a:xfrm>
          <a:prstGeom prst="rect">
            <a:avLst/>
          </a:prstGeom>
        </p:spPr>
        <p:txBody>
          <a:bodyPr/>
          <a:lstStyle>
            <a:lvl1pPr>
              <a:defRPr/>
            </a:lvl1pPr>
          </a:lstStyle>
          <a:p>
            <a:pPr>
              <a:defRPr/>
            </a:pPr>
            <a:fld id="{38AE345B-39F7-4A1A-A48F-A5DC4CAC340E}" type="slidenum">
              <a:rPr lang="en-US"/>
              <a:pPr>
                <a:defRPr/>
              </a:pPr>
              <a:t>‹#›</a:t>
            </a:fld>
            <a:endParaRPr lang="en-US" dirty="0"/>
          </a:p>
        </p:txBody>
      </p:sp>
    </p:spTree>
    <p:extLst>
      <p:ext uri="{BB962C8B-B14F-4D97-AF65-F5344CB8AC3E}">
        <p14:creationId xmlns:p14="http://schemas.microsoft.com/office/powerpoint/2010/main" val="1502702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CF96FF-54AC-49F0-B852-DF60216D1F7D}" type="datetimeFigureOut">
              <a:rPr lang="en-US">
                <a:solidFill>
                  <a:prstClr val="black"/>
                </a:solidFill>
              </a:rPr>
              <a:pPr>
                <a:defRPr/>
              </a:pPr>
              <a:t>2/5/2018</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CB8D03-5C0C-487F-BA85-07DC9B61920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28936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16BE37-4F53-4141-B4D6-4CB5B3FEBF81}" type="datetimeFigureOut">
              <a:rPr lang="en-US"/>
              <a:pPr>
                <a:defRPr/>
              </a:pPr>
              <a:t>2/5/2018</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D67C37-78D5-49F8-B732-6711843F403C}" type="slidenum">
              <a:rPr lang="en-US"/>
              <a:pPr>
                <a:defRPr/>
              </a:pPr>
              <a:t>‹#›</a:t>
            </a:fld>
            <a:endParaRPr lang="en-US"/>
          </a:p>
        </p:txBody>
      </p:sp>
    </p:spTree>
    <p:extLst>
      <p:ext uri="{BB962C8B-B14F-4D97-AF65-F5344CB8AC3E}">
        <p14:creationId xmlns:p14="http://schemas.microsoft.com/office/powerpoint/2010/main" val="1179613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839310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03AD98-76C2-4BD3-A985-C1B75387A344}" type="datetimeFigureOut">
              <a:rPr lang="en-US">
                <a:solidFill>
                  <a:prstClr val="black"/>
                </a:solidFill>
              </a:rPr>
              <a:pPr>
                <a:defRPr/>
              </a:pPr>
              <a:t>2/5/2018</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1B64A9-F098-4C12-9C9B-46F39AD6CFB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98878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EB518F-7FBA-422C-8063-A2C5B869830E}" type="datetimeFigureOut">
              <a:rPr lang="en-US">
                <a:solidFill>
                  <a:prstClr val="black"/>
                </a:solidFill>
              </a:rPr>
              <a:pPr>
                <a:defRPr/>
              </a:pPr>
              <a:t>2/5/2018</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7173AE-3740-4B70-B37C-0C55B980993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0620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294C5D3-4737-4475-83F1-641622E971D3}" type="datetimeFigureOut">
              <a:rPr lang="en-US">
                <a:solidFill>
                  <a:prstClr val="black"/>
                </a:solidFill>
              </a:rPr>
              <a:pPr>
                <a:defRPr/>
              </a:pPr>
              <a:t>2/5/2018</a:t>
            </a:fld>
            <a:endParaRPr lang="en-US">
              <a:solidFill>
                <a:prstClr val="black"/>
              </a:solidFill>
            </a:endParaRPr>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6B86CF-E1B0-420A-82EC-B1D583A412E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11839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BA1BCC-385F-4216-AF3D-3A6E08537891}" type="datetimeFigureOut">
              <a:rPr lang="en-US">
                <a:solidFill>
                  <a:prstClr val="black"/>
                </a:solidFill>
              </a:rPr>
              <a:pPr>
                <a:defRPr/>
              </a:pPr>
              <a:t>2/5/2018</a:t>
            </a:fld>
            <a:endParaRPr lang="en-US">
              <a:solidFill>
                <a:prstClr val="black"/>
              </a:solidFill>
            </a:endParaRPr>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61E2D5-40FD-4217-ACA2-676B3D462C5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54218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EA0DB09-792B-42A0-98CB-08A0AE1E832A}" type="datetimeFigureOut">
              <a:rPr lang="en-US">
                <a:solidFill>
                  <a:prstClr val="black"/>
                </a:solidFill>
              </a:rPr>
              <a:pPr>
                <a:defRPr/>
              </a:pPr>
              <a:t>2/5/2018</a:t>
            </a:fld>
            <a:endParaRPr lang="en-US">
              <a:solidFill>
                <a:prstClr val="black"/>
              </a:solidFill>
            </a:endParaRPr>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1E2F210-B69C-42F0-8107-AF0EF6D135B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00303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5CAAEA-B400-4B80-B3AA-8A64595C7866}" type="datetimeFigureOut">
              <a:rPr lang="en-US">
                <a:solidFill>
                  <a:prstClr val="black"/>
                </a:solidFill>
              </a:rPr>
              <a:pPr>
                <a:defRPr/>
              </a:pPr>
              <a:t>2/5/2018</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A7A143-194B-4D67-97FA-461294EF0E5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14157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AF87C-3182-43EE-B42D-C171909753B6}" type="datetimeFigureOut">
              <a:rPr lang="en-US">
                <a:solidFill>
                  <a:prstClr val="black"/>
                </a:solidFill>
              </a:rPr>
              <a:pPr>
                <a:defRPr/>
              </a:pPr>
              <a:t>2/5/2018</a:t>
            </a:fld>
            <a:endParaRPr lang="en-US">
              <a:solidFill>
                <a:prstClr val="black"/>
              </a:solidFill>
            </a:endParaRPr>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10454BC-A325-46E9-ADEC-F8755F4B955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844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DFDAAE-5D16-45FA-8BAF-33EB96389C87}" type="datetimeFigureOut">
              <a:rPr lang="en-US">
                <a:solidFill>
                  <a:prstClr val="black"/>
                </a:solidFill>
              </a:rPr>
              <a:pPr>
                <a:defRPr/>
              </a:pPr>
              <a:t>2/5/2018</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D6789A-DD83-48A8-8A3F-624B93E702E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72773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619FCD-2FFD-477E-A6C6-C0DB735DDB66}" type="datetimeFigureOut">
              <a:rPr lang="en-US">
                <a:solidFill>
                  <a:prstClr val="black"/>
                </a:solidFill>
              </a:rPr>
              <a:pPr>
                <a:defRPr/>
              </a:pPr>
              <a:t>2/5/2018</a:t>
            </a:fld>
            <a:endParaRPr lang="en-US">
              <a:solidFill>
                <a:prstClr val="black"/>
              </a:solidFill>
            </a:endParaRPr>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EFCF0A-2C38-4EC8-BE75-4066A35B049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27825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BE9D4-892E-4947-9756-9E23C45B2341}" type="datetimeFigureOut">
              <a:rPr lang="en-US"/>
              <a:pPr>
                <a:defRPr/>
              </a:pPr>
              <a:t>2/5/2018</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115B0D-7298-4BCC-8B45-0671093FD4A1}" type="slidenum">
              <a:rPr lang="en-US"/>
              <a:pPr>
                <a:defRPr/>
              </a:pPr>
              <a:t>‹#›</a:t>
            </a:fld>
            <a:endParaRPr lang="en-US"/>
          </a:p>
        </p:txBody>
      </p:sp>
    </p:spTree>
    <p:extLst>
      <p:ext uri="{BB962C8B-B14F-4D97-AF65-F5344CB8AC3E}">
        <p14:creationId xmlns:p14="http://schemas.microsoft.com/office/powerpoint/2010/main" val="1573405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31963" y="481013"/>
            <a:ext cx="7248525" cy="59007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sldNum" sz="quarter" idx="10"/>
          </p:nvPr>
        </p:nvSpPr>
        <p:spPr>
          <a:xfrm>
            <a:off x="8458200" y="6613525"/>
            <a:ext cx="517525" cy="244475"/>
          </a:xfrm>
          <a:prstGeom prst="rect">
            <a:avLst/>
          </a:prstGeom>
          <a:ln/>
        </p:spPr>
        <p:txBody>
          <a:bodyPr/>
          <a:lstStyle>
            <a:lvl1pPr>
              <a:defRPr/>
            </a:lvl1pPr>
          </a:lstStyle>
          <a:p>
            <a:pPr>
              <a:defRPr/>
            </a:pPr>
            <a:fld id="{5884051E-9D28-4C97-ADB1-223A01D6F1A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495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65B2B90-086F-4897-80BB-99673807FFA9}" type="datetimeFigureOut">
              <a:rPr lang="en-US"/>
              <a:pPr>
                <a:defRPr/>
              </a:pPr>
              <a:t>2/5/2018</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E42EC6-405B-41EC-889D-F5E407DC420B}" type="slidenum">
              <a:rPr lang="en-US"/>
              <a:pPr>
                <a:defRPr/>
              </a:pPr>
              <a:t>‹#›</a:t>
            </a:fld>
            <a:endParaRPr lang="en-US"/>
          </a:p>
        </p:txBody>
      </p:sp>
    </p:spTree>
    <p:extLst>
      <p:ext uri="{BB962C8B-B14F-4D97-AF65-F5344CB8AC3E}">
        <p14:creationId xmlns:p14="http://schemas.microsoft.com/office/powerpoint/2010/main" val="26444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A80CF31-6BD4-487C-B7E9-D3879F39F5EA}" type="datetimeFigureOut">
              <a:rPr lang="en-US"/>
              <a:pPr>
                <a:defRPr/>
              </a:pPr>
              <a:t>2/5/2018</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5C76C8-D4A4-4778-A9D9-5ABC1F11DDD4}" type="slidenum">
              <a:rPr lang="en-US"/>
              <a:pPr>
                <a:defRPr/>
              </a:pPr>
              <a:t>‹#›</a:t>
            </a:fld>
            <a:endParaRPr lang="en-US"/>
          </a:p>
        </p:txBody>
      </p:sp>
    </p:spTree>
    <p:extLst>
      <p:ext uri="{BB962C8B-B14F-4D97-AF65-F5344CB8AC3E}">
        <p14:creationId xmlns:p14="http://schemas.microsoft.com/office/powerpoint/2010/main" val="292324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DD06D6-CEDA-4B4B-A85D-9F768C2F9AA7}" type="datetimeFigureOut">
              <a:rPr lang="en-US"/>
              <a:pPr>
                <a:defRPr/>
              </a:pPr>
              <a:t>2/5/2018</a:t>
            </a:fld>
            <a:endParaRPr lang="en-US"/>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22597BA-2897-492F-8DEB-13A27BBBCB42}" type="slidenum">
              <a:rPr lang="en-US"/>
              <a:pPr>
                <a:defRPr/>
              </a:pPr>
              <a:t>‹#›</a:t>
            </a:fld>
            <a:endParaRPr lang="en-US"/>
          </a:p>
        </p:txBody>
      </p:sp>
    </p:spTree>
    <p:extLst>
      <p:ext uri="{BB962C8B-B14F-4D97-AF65-F5344CB8AC3E}">
        <p14:creationId xmlns:p14="http://schemas.microsoft.com/office/powerpoint/2010/main" val="314025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7A4BA01-4336-48EA-AB6E-742DD6B6DF11}" type="datetimeFigureOut">
              <a:rPr lang="en-US"/>
              <a:pPr>
                <a:defRPr/>
              </a:pPr>
              <a:t>2/5/2018</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A8938B-A0A9-494F-9E66-FCD6D2F613B4}" type="slidenum">
              <a:rPr lang="en-US"/>
              <a:pPr>
                <a:defRPr/>
              </a:pPr>
              <a:t>‹#›</a:t>
            </a:fld>
            <a:endParaRPr lang="en-US"/>
          </a:p>
        </p:txBody>
      </p:sp>
    </p:spTree>
    <p:extLst>
      <p:ext uri="{BB962C8B-B14F-4D97-AF65-F5344CB8AC3E}">
        <p14:creationId xmlns:p14="http://schemas.microsoft.com/office/powerpoint/2010/main" val="33950218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2.png"/><Relationship Id="rId2" Type="http://schemas.openxmlformats.org/officeDocument/2006/relationships/slideLayout" Target="../slideLayouts/slideLayout25.xml"/><Relationship Id="rId16" Type="http://schemas.openxmlformats.org/officeDocument/2006/relationships/theme" Target="../theme/theme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4799013"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7" r:id="rId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5"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6195552"/>
            <a:ext cx="1600200" cy="66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90" r:id="rId1"/>
    <p:sldLayoutId id="2147484188"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0" name="TextBox 10"/>
          <p:cNvSpPr txBox="1">
            <a:spLocks noChangeArrowheads="1"/>
          </p:cNvSpPr>
          <p:nvPr/>
        </p:nvSpPr>
        <p:spPr bwMode="auto">
          <a:xfrm>
            <a:off x="152400" y="6335713"/>
            <a:ext cx="876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b="1" dirty="0" smtClean="0">
                <a:solidFill>
                  <a:srgbClr val="990000"/>
                </a:solidFill>
              </a:rPr>
              <a:t>Department of Family &amp; Community Medicine</a:t>
            </a:r>
          </a:p>
        </p:txBody>
      </p:sp>
      <p:pic>
        <p:nvPicPr>
          <p:cNvPr id="3077"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0" r:id="rId1"/>
    <p:sldLayoutId id="2147484189"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0" y="6172200"/>
            <a:ext cx="9144000" cy="685800"/>
          </a:xfrm>
          <a:prstGeom prst="rect">
            <a:avLst/>
          </a:prstGeom>
          <a:solidFill>
            <a:srgbClr val="BBBBA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2055"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52400" y="6195552"/>
            <a:ext cx="1600200" cy="66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886700"/>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86" r:id="rId13"/>
    <p:sldLayoutId id="2147484287" r:id="rId14"/>
    <p:sldLayoutId id="2147484288" r:id="rId15"/>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0" y="6172200"/>
            <a:ext cx="9144000" cy="685800"/>
          </a:xfrm>
          <a:prstGeom prst="rect">
            <a:avLst/>
          </a:prstGeom>
          <a:solidFill>
            <a:srgbClr val="BBB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30" name="TextBox 10"/>
          <p:cNvSpPr txBox="1">
            <a:spLocks noChangeArrowheads="1"/>
          </p:cNvSpPr>
          <p:nvPr/>
        </p:nvSpPr>
        <p:spPr bwMode="auto">
          <a:xfrm>
            <a:off x="152400" y="6335713"/>
            <a:ext cx="876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b="1" dirty="0" smtClean="0">
                <a:solidFill>
                  <a:srgbClr val="990000"/>
                </a:solidFill>
              </a:rPr>
              <a:t>Department of Family &amp; Community Medicine</a:t>
            </a:r>
          </a:p>
        </p:txBody>
      </p:sp>
      <p:pic>
        <p:nvPicPr>
          <p:cNvPr id="3077"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43173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vmlDrawing" Target="../drawings/vmlDrawing2.vml"/><Relationship Id="rId5" Type="http://schemas.openxmlformats.org/officeDocument/2006/relationships/image" Target="../media/image12.emf"/><Relationship Id="rId4" Type="http://schemas.openxmlformats.org/officeDocument/2006/relationships/oleObject" Target="../embeddings/Microsoft_Excel_97-2003_Worksheet1.xls"/></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5.xml"/><Relationship Id="rId1" Type="http://schemas.openxmlformats.org/officeDocument/2006/relationships/vmlDrawing" Target="../drawings/vmlDrawing4.vml"/><Relationship Id="rId5" Type="http://schemas.openxmlformats.org/officeDocument/2006/relationships/image" Target="../media/image13.emf"/><Relationship Id="rId4" Type="http://schemas.openxmlformats.org/officeDocument/2006/relationships/oleObject" Target="../embeddings/Microsoft_Excel_97-2003_Worksheet2.xls"/></Relationships>
</file>

<file path=ppt/slides/_rels/slide24.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24.xml"/><Relationship Id="rId1" Type="http://schemas.openxmlformats.org/officeDocument/2006/relationships/vmlDrawing" Target="../drawings/vmlDrawing5.vml"/><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30.xml"/><Relationship Id="rId1" Type="http://schemas.openxmlformats.org/officeDocument/2006/relationships/vmlDrawing" Target="../drawings/vmlDrawing6.vml"/><Relationship Id="rId5" Type="http://schemas.openxmlformats.org/officeDocument/2006/relationships/image" Target="../media/image29.png"/><Relationship Id="rId4" Type="http://schemas.openxmlformats.org/officeDocument/2006/relationships/image" Target="../media/image28.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37.xml"/><Relationship Id="rId1" Type="http://schemas.openxmlformats.org/officeDocument/2006/relationships/vmlDrawing" Target="../drawings/vmlDrawing7.vml"/><Relationship Id="rId6" Type="http://schemas.openxmlformats.org/officeDocument/2006/relationships/image" Target="../media/image35.emf"/><Relationship Id="rId5" Type="http://schemas.openxmlformats.org/officeDocument/2006/relationships/oleObject" Target="../embeddings/oleObject4.bin"/><Relationship Id="rId10" Type="http://schemas.openxmlformats.org/officeDocument/2006/relationships/image" Target="../media/image37.emf"/><Relationship Id="rId4" Type="http://schemas.openxmlformats.org/officeDocument/2006/relationships/image" Target="../media/image34.emf"/><Relationship Id="rId9" Type="http://schemas.openxmlformats.org/officeDocument/2006/relationships/oleObject" Target="../embeddings/oleObject6.bin"/></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bwMode="auto">
          <a:xfrm>
            <a:off x="762000" y="266700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dirty="0" smtClean="0"/>
              <a:t>Lecture 5:</a:t>
            </a:r>
            <a:br>
              <a:rPr lang="en-US" sz="4000" dirty="0" smtClean="0"/>
            </a:br>
            <a:r>
              <a:rPr lang="en-US" sz="4000" dirty="0" smtClean="0"/>
              <a:t>Health CARE Disparities</a:t>
            </a:r>
            <a:endParaRPr lang="en-US" altLang="en-US" sz="4000" dirty="0" smtClean="0"/>
          </a:p>
        </p:txBody>
      </p:sp>
      <p:sp>
        <p:nvSpPr>
          <p:cNvPr id="24579" name="Subtitle 2"/>
          <p:cNvSpPr>
            <a:spLocks noGrp="1"/>
          </p:cNvSpPr>
          <p:nvPr>
            <p:ph type="subTitle" idx="1"/>
          </p:nvPr>
        </p:nvSpPr>
        <p:spPr bwMode="auto">
          <a:xfrm>
            <a:off x="762000" y="4648200"/>
            <a:ext cx="8117874"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pPr>
            <a:r>
              <a:rPr lang="en-US" altLang="en-US" sz="2400" dirty="0" smtClean="0"/>
              <a:t>Christine </a:t>
            </a:r>
            <a:r>
              <a:rPr lang="en-US" altLang="en-US" sz="2400" dirty="0" smtClean="0"/>
              <a:t>Dehlendorf, MD MAS</a:t>
            </a:r>
          </a:p>
        </p:txBody>
      </p:sp>
    </p:spTree>
    <p:extLst>
      <p:ext uri="{BB962C8B-B14F-4D97-AF65-F5344CB8AC3E}">
        <p14:creationId xmlns:p14="http://schemas.microsoft.com/office/powerpoint/2010/main" val="3015880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Door to Drug Time in AMI</a:t>
            </a:r>
            <a:endParaRPr lang="en-US" dirty="0"/>
          </a:p>
        </p:txBody>
      </p:sp>
      <p:sp>
        <p:nvSpPr>
          <p:cNvPr id="5" name="Content Placeholder 4"/>
          <p:cNvSpPr>
            <a:spLocks noGrp="1"/>
          </p:cNvSpPr>
          <p:nvPr>
            <p:ph idx="1"/>
          </p:nvPr>
        </p:nvSpPr>
        <p:spPr/>
        <p:txBody>
          <a:bodyPr/>
          <a:lstStyle/>
          <a:p>
            <a:endParaRPr lang="en-US"/>
          </a:p>
        </p:txBody>
      </p:sp>
      <p:pic>
        <p:nvPicPr>
          <p:cNvPr id="165890" name="Picture 2" descr="Image description no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905000"/>
            <a:ext cx="8490853"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30"/>
          <p:cNvSpPr>
            <a:spLocks noChangeArrowheads="1"/>
          </p:cNvSpPr>
          <p:nvPr/>
        </p:nvSpPr>
        <p:spPr bwMode="auto">
          <a:xfrm>
            <a:off x="7772399" y="2438400"/>
            <a:ext cx="1219201" cy="1828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
        <p:nvSpPr>
          <p:cNvPr id="6" name="TextBox 5"/>
          <p:cNvSpPr txBox="1"/>
          <p:nvPr/>
        </p:nvSpPr>
        <p:spPr>
          <a:xfrm>
            <a:off x="4876800" y="6248400"/>
            <a:ext cx="2514600" cy="369332"/>
          </a:xfrm>
          <a:prstGeom prst="rect">
            <a:avLst/>
          </a:prstGeom>
          <a:noFill/>
        </p:spPr>
        <p:txBody>
          <a:bodyPr wrap="square" rtlCol="0">
            <a:spAutoFit/>
          </a:bodyPr>
          <a:lstStyle/>
          <a:p>
            <a:r>
              <a:rPr lang="en-US" dirty="0" smtClean="0"/>
              <a:t>Bradley, JAMA, 2004</a:t>
            </a:r>
            <a:endParaRPr lang="en-US" dirty="0"/>
          </a:p>
        </p:txBody>
      </p:sp>
    </p:spTree>
    <p:extLst>
      <p:ext uri="{BB962C8B-B14F-4D97-AF65-F5344CB8AC3E}">
        <p14:creationId xmlns:p14="http://schemas.microsoft.com/office/powerpoint/2010/main" val="322046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001" y="76200"/>
            <a:ext cx="8229600" cy="1143000"/>
          </a:xfrm>
        </p:spPr>
        <p:txBody>
          <a:bodyPr/>
          <a:lstStyle/>
          <a:p>
            <a:r>
              <a:rPr lang="en-US" sz="3200" dirty="0"/>
              <a:t>Percentage of Emergency Department Visits at Which an Opioid Was Prescribed, by Pain Severity and Period, NHAMCS 1997-2000 and 2003-2005</a:t>
            </a:r>
            <a:endParaRPr lang="en-US" sz="3200" dirty="0"/>
          </a:p>
        </p:txBody>
      </p:sp>
      <p:pic>
        <p:nvPicPr>
          <p:cNvPr id="168962" name="Picture 2" descr="Image description no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7749340"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36670" y="6324600"/>
            <a:ext cx="2373730" cy="369332"/>
          </a:xfrm>
          <a:prstGeom prst="rect">
            <a:avLst/>
          </a:prstGeom>
          <a:noFill/>
        </p:spPr>
        <p:txBody>
          <a:bodyPr wrap="square" rtlCol="0">
            <a:spAutoFit/>
          </a:bodyPr>
          <a:lstStyle/>
          <a:p>
            <a:r>
              <a:rPr lang="en-US" dirty="0" err="1" smtClean="0"/>
              <a:t>Pletcher</a:t>
            </a:r>
            <a:r>
              <a:rPr lang="en-US" dirty="0" smtClean="0"/>
              <a:t>, JAMA, 2008</a:t>
            </a:r>
            <a:endParaRPr lang="en-US" dirty="0"/>
          </a:p>
        </p:txBody>
      </p:sp>
    </p:spTree>
    <p:extLst>
      <p:ext uri="{BB962C8B-B14F-4D97-AF65-F5344CB8AC3E}">
        <p14:creationId xmlns:p14="http://schemas.microsoft.com/office/powerpoint/2010/main" val="3584604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dirty="0" smtClean="0"/>
              <a:t>What about Latinos? Or Asians? Or Native Americans? Or Others?</a:t>
            </a:r>
          </a:p>
        </p:txBody>
      </p:sp>
      <p:sp>
        <p:nvSpPr>
          <p:cNvPr id="29699" name="Rectangle 3"/>
          <p:cNvSpPr>
            <a:spLocks noGrp="1" noChangeArrowheads="1"/>
          </p:cNvSpPr>
          <p:nvPr>
            <p:ph idx="1"/>
          </p:nvPr>
        </p:nvSpPr>
        <p:spPr>
          <a:xfrm>
            <a:off x="228600" y="1905000"/>
            <a:ext cx="8534400" cy="4419600"/>
          </a:xfrm>
        </p:spPr>
        <p:txBody>
          <a:bodyPr/>
          <a:lstStyle/>
          <a:p>
            <a:pPr eaLnBrk="1" hangingPunct="1"/>
            <a:r>
              <a:rPr lang="en-US" altLang="en-US" sz="2800" dirty="0" smtClean="0"/>
              <a:t>Far fewer studies  </a:t>
            </a:r>
          </a:p>
          <a:p>
            <a:pPr eaLnBrk="1" hangingPunct="1"/>
            <a:r>
              <a:rPr lang="en-US" altLang="en-US" sz="2800" dirty="0" smtClean="0"/>
              <a:t>More complex:  differences in health care not always associated with expected differences in health outcomes (Latino paradox)</a:t>
            </a:r>
          </a:p>
          <a:p>
            <a:pPr eaLnBrk="1" hangingPunct="1"/>
            <a:r>
              <a:rPr lang="en-US" altLang="en-US" sz="2800" dirty="0" smtClean="0"/>
              <a:t>Latinos in UCLA ER were less likely to be prescribed pain meds than whites with long bone fractures.  </a:t>
            </a:r>
            <a:r>
              <a:rPr lang="en-US" altLang="en-US" sz="1400" dirty="0" smtClean="0"/>
              <a:t>(Todd, JAMA, 1993) </a:t>
            </a:r>
          </a:p>
          <a:p>
            <a:pPr eaLnBrk="1" hangingPunct="1"/>
            <a:r>
              <a:rPr lang="en-US" altLang="en-US" sz="2800" dirty="0" smtClean="0"/>
              <a:t>Language and ethnicity appear  to be independent risk factors</a:t>
            </a:r>
          </a:p>
        </p:txBody>
      </p:sp>
    </p:spTree>
    <p:extLst>
      <p:ext uri="{BB962C8B-B14F-4D97-AF65-F5344CB8AC3E}">
        <p14:creationId xmlns:p14="http://schemas.microsoft.com/office/powerpoint/2010/main" val="1501855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about SES?</a:t>
            </a:r>
            <a:endParaRPr lang="en-US" dirty="0"/>
          </a:p>
        </p:txBody>
      </p:sp>
      <p:sp>
        <p:nvSpPr>
          <p:cNvPr id="5" name="Content Placeholder 4"/>
          <p:cNvSpPr>
            <a:spLocks noGrp="1"/>
          </p:cNvSpPr>
          <p:nvPr>
            <p:ph idx="1"/>
          </p:nvPr>
        </p:nvSpPr>
        <p:spPr/>
        <p:txBody>
          <a:bodyPr/>
          <a:lstStyle/>
          <a:p>
            <a:r>
              <a:rPr lang="en-US" dirty="0" smtClean="0"/>
              <a:t>Less research/focus in the US</a:t>
            </a:r>
          </a:p>
          <a:p>
            <a:r>
              <a:rPr lang="en-US" dirty="0" smtClean="0"/>
              <a:t>Does appear to be independently predictive of treatment</a:t>
            </a:r>
          </a:p>
          <a:p>
            <a:pPr lvl="1"/>
            <a:r>
              <a:rPr lang="en-US" dirty="0" smtClean="0"/>
              <a:t>Guideline concordant treatment after AMI</a:t>
            </a:r>
          </a:p>
          <a:p>
            <a:pPr lvl="1"/>
            <a:r>
              <a:rPr lang="en-US" dirty="0" smtClean="0"/>
              <a:t>Valve replacement in aortic </a:t>
            </a:r>
            <a:r>
              <a:rPr lang="en-US" dirty="0" smtClean="0"/>
              <a:t>stenosis</a:t>
            </a:r>
          </a:p>
          <a:p>
            <a:pPr lvl="1"/>
            <a:r>
              <a:rPr lang="en-US" dirty="0" smtClean="0"/>
              <a:t>Less likely to receive cardiac procedures</a:t>
            </a:r>
            <a:endParaRPr lang="en-US" dirty="0" smtClean="0"/>
          </a:p>
          <a:p>
            <a:r>
              <a:rPr lang="en-US" dirty="0" smtClean="0"/>
              <a:t>Both race/ethnicity and SES matter</a:t>
            </a:r>
          </a:p>
          <a:p>
            <a:pPr lvl="1"/>
            <a:endParaRPr lang="en-US" dirty="0"/>
          </a:p>
        </p:txBody>
      </p:sp>
      <p:sp>
        <p:nvSpPr>
          <p:cNvPr id="6" name="TextBox 5"/>
          <p:cNvSpPr txBox="1"/>
          <p:nvPr/>
        </p:nvSpPr>
        <p:spPr>
          <a:xfrm>
            <a:off x="5410200" y="6211669"/>
            <a:ext cx="2895600" cy="646331"/>
          </a:xfrm>
          <a:prstGeom prst="rect">
            <a:avLst/>
          </a:prstGeom>
          <a:noFill/>
        </p:spPr>
        <p:txBody>
          <a:bodyPr wrap="square" rtlCol="0">
            <a:spAutoFit/>
          </a:bodyPr>
          <a:lstStyle/>
          <a:p>
            <a:r>
              <a:rPr lang="en-US" dirty="0" smtClean="0"/>
              <a:t>Hanley, JGIM, 2011</a:t>
            </a:r>
          </a:p>
          <a:p>
            <a:r>
              <a:rPr lang="en-US" dirty="0" err="1" smtClean="0"/>
              <a:t>Sleder</a:t>
            </a:r>
            <a:r>
              <a:rPr lang="en-US" dirty="0" smtClean="0"/>
              <a:t>, JERHD, 2016 </a:t>
            </a:r>
            <a:endParaRPr lang="en-US" dirty="0"/>
          </a:p>
        </p:txBody>
      </p:sp>
    </p:spTree>
    <p:extLst>
      <p:ext uri="{BB962C8B-B14F-4D97-AF65-F5344CB8AC3E}">
        <p14:creationId xmlns:p14="http://schemas.microsoft.com/office/powerpoint/2010/main" val="443703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59390" y="174258"/>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2000" b="1" dirty="0">
                <a:solidFill>
                  <a:schemeClr val="bg1"/>
                </a:solidFill>
                <a:latin typeface="Arial" charset="0"/>
              </a:rPr>
              <a:t>Weighted percentage of pain-related visits for psychiatric and non-psychiatric patients at which an opiate was prescribed, for visits with and without a psychiatric </a:t>
            </a:r>
            <a:r>
              <a:rPr lang="en-GB" altLang="en-US" sz="2000" b="1" dirty="0" smtClean="0">
                <a:solidFill>
                  <a:schemeClr val="bg1"/>
                </a:solidFill>
                <a:latin typeface="Arial" charset="0"/>
              </a:rPr>
              <a:t>diagnosis</a:t>
            </a:r>
            <a:endParaRPr lang="en-GB" altLang="en-US" sz="2000" b="1" dirty="0">
              <a:solidFill>
                <a:schemeClr val="bg1"/>
              </a:solidFill>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880" y="1108852"/>
            <a:ext cx="6888960" cy="4778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04688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solidFill>
                  <a:schemeClr val="bg1"/>
                </a:solidFill>
                <a:latin typeface="Arial" charset="0"/>
              </a:rPr>
              <a:t>Lorna J Simon et al. </a:t>
            </a:r>
            <a:r>
              <a:rPr lang="en-GB" altLang="en-US" sz="1100" b="1" dirty="0" err="1">
                <a:solidFill>
                  <a:schemeClr val="bg1"/>
                </a:solidFill>
                <a:latin typeface="Arial" charset="0"/>
              </a:rPr>
              <a:t>Emerg</a:t>
            </a:r>
            <a:r>
              <a:rPr lang="en-GB" altLang="en-US" sz="1100" b="1" dirty="0">
                <a:solidFill>
                  <a:schemeClr val="bg1"/>
                </a:solidFill>
                <a:latin typeface="Arial" charset="0"/>
              </a:rPr>
              <a:t> Med J 2012;29:201-204</a:t>
            </a:r>
          </a:p>
        </p:txBody>
      </p:sp>
    </p:spTree>
    <p:extLst>
      <p:ext uri="{BB962C8B-B14F-4D97-AF65-F5344CB8AC3E}">
        <p14:creationId xmlns:p14="http://schemas.microsoft.com/office/powerpoint/2010/main" val="40582926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big an effect do health care disparities have?</a:t>
            </a:r>
            <a:endParaRPr lang="en-US" dirty="0"/>
          </a:p>
        </p:txBody>
      </p:sp>
      <p:sp>
        <p:nvSpPr>
          <p:cNvPr id="5" name="Content Placeholder 4"/>
          <p:cNvSpPr>
            <a:spLocks noGrp="1"/>
          </p:cNvSpPr>
          <p:nvPr>
            <p:ph idx="1"/>
          </p:nvPr>
        </p:nvSpPr>
        <p:spPr/>
        <p:txBody>
          <a:bodyPr/>
          <a:lstStyle/>
          <a:p>
            <a:endParaRPr lang="en-US"/>
          </a:p>
        </p:txBody>
      </p:sp>
      <p:pic>
        <p:nvPicPr>
          <p:cNvPr id="6" name="Picture 5" descr="impact-of-broader-determinants-of-health.jpg"/>
          <p:cNvPicPr>
            <a:picLocks noChangeAspect="1"/>
          </p:cNvPicPr>
          <p:nvPr/>
        </p:nvPicPr>
        <p:blipFill>
          <a:blip r:embed="rId2" cstate="print"/>
          <a:srcRect t="-2941" r="66006"/>
          <a:stretch>
            <a:fillRect/>
          </a:stretch>
        </p:blipFill>
        <p:spPr>
          <a:xfrm>
            <a:off x="2057400" y="1600200"/>
            <a:ext cx="4876800" cy="4529165"/>
          </a:xfrm>
          <a:prstGeom prst="rect">
            <a:avLst/>
          </a:prstGeom>
        </p:spPr>
      </p:pic>
    </p:spTree>
    <p:extLst>
      <p:ext uri="{BB962C8B-B14F-4D97-AF65-F5344CB8AC3E}">
        <p14:creationId xmlns:p14="http://schemas.microsoft.com/office/powerpoint/2010/main" val="1710621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big an effect do health care disparities have?</a:t>
            </a:r>
            <a:endParaRPr lang="en-US" dirty="0"/>
          </a:p>
        </p:txBody>
      </p:sp>
      <p:sp>
        <p:nvSpPr>
          <p:cNvPr id="5" name="Content Placeholder 4"/>
          <p:cNvSpPr>
            <a:spLocks noGrp="1"/>
          </p:cNvSpPr>
          <p:nvPr>
            <p:ph idx="1"/>
          </p:nvPr>
        </p:nvSpPr>
        <p:spPr>
          <a:xfrm>
            <a:off x="457200" y="1676400"/>
            <a:ext cx="8229600" cy="4449763"/>
          </a:xfrm>
        </p:spPr>
        <p:txBody>
          <a:bodyPr/>
          <a:lstStyle/>
          <a:p>
            <a:r>
              <a:rPr lang="en-US" dirty="0" smtClean="0"/>
              <a:t>Focusing on relative impact misses an important ethical component</a:t>
            </a:r>
          </a:p>
          <a:p>
            <a:r>
              <a:rPr lang="en-US" dirty="0" smtClean="0"/>
              <a:t>Health care should be a tool for social justice/equity, not the opposite</a:t>
            </a:r>
            <a:endParaRPr lang="en-US" dirty="0"/>
          </a:p>
        </p:txBody>
      </p:sp>
      <p:pic>
        <p:nvPicPr>
          <p:cNvPr id="90114" name="Picture 2" descr="Image result for white coats for black li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267200"/>
            <a:ext cx="3381375" cy="225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00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533400"/>
            <a:ext cx="8534400" cy="1066800"/>
          </a:xfrm>
        </p:spPr>
        <p:txBody>
          <a:bodyPr>
            <a:noAutofit/>
          </a:bodyPr>
          <a:lstStyle/>
          <a:p>
            <a:pPr eaLnBrk="1" fontAlgn="auto" hangingPunct="1">
              <a:spcAft>
                <a:spcPts val="0"/>
              </a:spcAft>
              <a:defRPr/>
            </a:pPr>
            <a:r>
              <a:rPr lang="en-US" altLang="en-US" dirty="0" smtClean="0"/>
              <a:t>Do Differences in Insurance Explain Racial/Ethnic  Differences?</a:t>
            </a:r>
          </a:p>
        </p:txBody>
      </p:sp>
      <p:sp>
        <p:nvSpPr>
          <p:cNvPr id="24579" name="Rectangle 3"/>
          <p:cNvSpPr>
            <a:spLocks noGrp="1" noChangeArrowheads="1"/>
          </p:cNvSpPr>
          <p:nvPr>
            <p:ph idx="1"/>
          </p:nvPr>
        </p:nvSpPr>
        <p:spPr>
          <a:xfrm>
            <a:off x="381000" y="1981200"/>
            <a:ext cx="8229600" cy="4068763"/>
          </a:xfrm>
        </p:spPr>
        <p:txBody>
          <a:bodyPr/>
          <a:lstStyle/>
          <a:p>
            <a:pPr eaLnBrk="1" hangingPunct="1"/>
            <a:r>
              <a:rPr lang="en-US" altLang="en-US" dirty="0" smtClean="0"/>
              <a:t>Access mediated by insurance explained differences seen in national datasets</a:t>
            </a:r>
          </a:p>
          <a:p>
            <a:pPr eaLnBrk="1" hangingPunct="1"/>
            <a:r>
              <a:rPr lang="en-US" altLang="en-US" dirty="0" smtClean="0"/>
              <a:t>But many studies have examined procedure rate </a:t>
            </a:r>
            <a:r>
              <a:rPr lang="en-US" altLang="en-US" sz="3600" dirty="0" smtClean="0">
                <a:solidFill>
                  <a:schemeClr val="accent2"/>
                </a:solidFill>
              </a:rPr>
              <a:t>within </a:t>
            </a:r>
            <a:r>
              <a:rPr lang="en-US" altLang="en-US" dirty="0" smtClean="0"/>
              <a:t>an insurance/care system, such as Medicare, VA studies or Kaiser studies</a:t>
            </a:r>
          </a:p>
          <a:p>
            <a:pPr eaLnBrk="1" hangingPunct="1"/>
            <a:endParaRPr lang="en-US" altLang="en-US" dirty="0" smtClean="0"/>
          </a:p>
        </p:txBody>
      </p:sp>
    </p:spTree>
    <p:extLst>
      <p:ext uri="{BB962C8B-B14F-4D97-AF65-F5344CB8AC3E}">
        <p14:creationId xmlns:p14="http://schemas.microsoft.com/office/powerpoint/2010/main" val="3375338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143000"/>
          </a:xfrm>
        </p:spPr>
        <p:txBody>
          <a:bodyPr>
            <a:normAutofit fontScale="90000"/>
          </a:bodyPr>
          <a:lstStyle/>
          <a:p>
            <a:pPr eaLnBrk="1" fontAlgn="auto" hangingPunct="1">
              <a:spcAft>
                <a:spcPts val="0"/>
              </a:spcAft>
              <a:defRPr/>
            </a:pPr>
            <a:r>
              <a:rPr lang="en-US" altLang="en-US" sz="3600" dirty="0" smtClean="0">
                <a:solidFill>
                  <a:schemeClr val="bg1"/>
                </a:solidFill>
              </a:rPr>
              <a:t>Racial Differences Not Completely Explained by Insurance</a:t>
            </a:r>
          </a:p>
        </p:txBody>
      </p:sp>
      <p:grpSp>
        <p:nvGrpSpPr>
          <p:cNvPr id="26627" name="Group 1"/>
          <p:cNvGrpSpPr>
            <a:grpSpLocks/>
          </p:cNvGrpSpPr>
          <p:nvPr/>
        </p:nvGrpSpPr>
        <p:grpSpPr bwMode="auto">
          <a:xfrm>
            <a:off x="0" y="1600200"/>
            <a:ext cx="9144000" cy="5257800"/>
            <a:chOff x="0" y="1539875"/>
            <a:chExt cx="9144000" cy="5257800"/>
          </a:xfrm>
        </p:grpSpPr>
        <p:sp>
          <p:nvSpPr>
            <p:cNvPr id="26628" name="Rectangle 3"/>
            <p:cNvSpPr>
              <a:spLocks noChangeArrowheads="1"/>
            </p:cNvSpPr>
            <p:nvPr/>
          </p:nvSpPr>
          <p:spPr bwMode="auto">
            <a:xfrm>
              <a:off x="900339" y="5966678"/>
              <a:ext cx="822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r">
                <a:spcBef>
                  <a:spcPct val="0"/>
                </a:spcBef>
                <a:buClrTx/>
                <a:buSzTx/>
                <a:buFontTx/>
                <a:buNone/>
              </a:pPr>
              <a:r>
                <a:rPr lang="en-US" altLang="en-US" sz="1200"/>
                <a:t>*Difference is statistically significant after adjustment.</a:t>
              </a:r>
            </a:p>
            <a:p>
              <a:pPr algn="r">
                <a:spcBef>
                  <a:spcPct val="0"/>
                </a:spcBef>
                <a:buClrTx/>
                <a:buSzTx/>
                <a:buFontTx/>
                <a:buNone/>
              </a:pPr>
              <a:r>
                <a:rPr lang="en-US" altLang="en-US" sz="1200"/>
                <a:t>NOTE:  Odds ratios are adjusted for age, health insurance, sociodemographic characteristics, and clinical factors.</a:t>
              </a:r>
            </a:p>
            <a:p>
              <a:pPr algn="r">
                <a:spcBef>
                  <a:spcPct val="0"/>
                </a:spcBef>
                <a:buClrTx/>
                <a:buSzTx/>
                <a:buFontTx/>
                <a:buNone/>
              </a:pPr>
              <a:r>
                <a:rPr lang="en-US" altLang="en-US" sz="1200"/>
                <a:t>DATA:  Daumit and Powe, 2001.</a:t>
              </a:r>
            </a:p>
            <a:p>
              <a:pPr algn="r">
                <a:spcBef>
                  <a:spcPct val="0"/>
                </a:spcBef>
                <a:buClrTx/>
                <a:buSzTx/>
                <a:buFontTx/>
                <a:buNone/>
              </a:pPr>
              <a:r>
                <a:rPr lang="en-US" altLang="en-US" sz="1200"/>
                <a:t>SOURCE:  Kaiser Family Foundation, </a:t>
              </a:r>
              <a:r>
                <a:rPr lang="en-US" altLang="en-US" sz="1200" i="1"/>
                <a:t>Key Facts: Race, Ethnicity and Medical Care, </a:t>
              </a:r>
              <a:r>
                <a:rPr lang="en-US" altLang="en-US" sz="1200"/>
                <a:t>June 2003</a:t>
              </a:r>
              <a:r>
                <a:rPr lang="en-US" altLang="en-US" sz="1000"/>
                <a:t>.</a:t>
              </a:r>
            </a:p>
          </p:txBody>
        </p:sp>
        <p:grpSp>
          <p:nvGrpSpPr>
            <p:cNvPr id="26629" name="Group 12"/>
            <p:cNvGrpSpPr>
              <a:grpSpLocks/>
            </p:cNvGrpSpPr>
            <p:nvPr/>
          </p:nvGrpSpPr>
          <p:grpSpPr bwMode="auto">
            <a:xfrm>
              <a:off x="552450" y="1844676"/>
              <a:ext cx="8442325" cy="4137026"/>
              <a:chOff x="528" y="874"/>
              <a:chExt cx="5318" cy="2606"/>
            </a:xfrm>
          </p:grpSpPr>
          <p:sp>
            <p:nvSpPr>
              <p:cNvPr id="26631" name="Line 4"/>
              <p:cNvSpPr>
                <a:spLocks noChangeShapeType="1"/>
              </p:cNvSpPr>
              <p:nvPr/>
            </p:nvSpPr>
            <p:spPr bwMode="auto">
              <a:xfrm>
                <a:off x="960" y="1968"/>
                <a:ext cx="3776"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6632" name="Object 5"/>
              <p:cNvGraphicFramePr>
                <a:graphicFrameLocks noChangeAspect="1"/>
              </p:cNvGraphicFramePr>
              <p:nvPr>
                <p:extLst>
                  <p:ext uri="{D42A27DB-BD31-4B8C-83A1-F6EECF244321}">
                    <p14:modId xmlns:p14="http://schemas.microsoft.com/office/powerpoint/2010/main" val="4023930644"/>
                  </p:ext>
                </p:extLst>
              </p:nvPr>
            </p:nvGraphicFramePr>
            <p:xfrm>
              <a:off x="528" y="874"/>
              <a:ext cx="4571" cy="2606"/>
            </p:xfrm>
            <a:graphic>
              <a:graphicData uri="http://schemas.openxmlformats.org/presentationml/2006/ole">
                <mc:AlternateContent xmlns:mc="http://schemas.openxmlformats.org/markup-compatibility/2006">
                  <mc:Choice xmlns:v="urn:schemas-microsoft-com:vml" Requires="v">
                    <p:oleObj spid="_x0000_s85076" name="Chart" r:id="rId4" imgW="7153163" imgH="4038476" progId="Excel.Chart.8">
                      <p:embed/>
                    </p:oleObj>
                  </mc:Choice>
                  <mc:Fallback>
                    <p:oleObj name="Chart" r:id="rId4" imgW="7153163" imgH="4038476" progId="Excel.Chart.8">
                      <p:embed/>
                      <p:pic>
                        <p:nvPicPr>
                          <p:cNvPr id="0" name=""/>
                          <p:cNvPicPr>
                            <a:picLocks noChangeAspect="1" noChangeArrowheads="1"/>
                          </p:cNvPicPr>
                          <p:nvPr/>
                        </p:nvPicPr>
                        <p:blipFill>
                          <a:blip r:embed="rId5"/>
                          <a:srcRect/>
                          <a:stretch>
                            <a:fillRect/>
                          </a:stretch>
                        </p:blipFill>
                        <p:spPr bwMode="auto">
                          <a:xfrm>
                            <a:off x="528" y="874"/>
                            <a:ext cx="4571" cy="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3" name="Text Box 6"/>
              <p:cNvSpPr txBox="1">
                <a:spLocks noChangeArrowheads="1"/>
              </p:cNvSpPr>
              <p:nvPr/>
            </p:nvSpPr>
            <p:spPr bwMode="auto">
              <a:xfrm>
                <a:off x="1248" y="1008"/>
                <a:ext cx="182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50000"/>
                  </a:spcBef>
                  <a:buClrTx/>
                  <a:buSzTx/>
                  <a:buFontTx/>
                  <a:buNone/>
                </a:pPr>
                <a:endParaRPr lang="en-US" altLang="en-US" sz="1400"/>
              </a:p>
            </p:txBody>
          </p:sp>
          <p:sp>
            <p:nvSpPr>
              <p:cNvPr id="26634" name="Text Box 7"/>
              <p:cNvSpPr txBox="1">
                <a:spLocks noChangeArrowheads="1"/>
              </p:cNvSpPr>
              <p:nvPr/>
            </p:nvSpPr>
            <p:spPr bwMode="auto">
              <a:xfrm>
                <a:off x="5090" y="1927"/>
                <a:ext cx="756" cy="5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50000"/>
                  </a:spcBef>
                  <a:buClrTx/>
                  <a:buSzTx/>
                  <a:buFontTx/>
                  <a:buNone/>
                </a:pPr>
                <a:r>
                  <a:rPr lang="en-US" altLang="en-US" sz="1600" b="1" dirty="0">
                    <a:solidFill>
                      <a:schemeClr val="bg1"/>
                    </a:solidFill>
                  </a:rPr>
                  <a:t>Equally likely as white men</a:t>
                </a:r>
              </a:p>
            </p:txBody>
          </p:sp>
          <p:sp>
            <p:nvSpPr>
              <p:cNvPr id="26635" name="Line 8"/>
              <p:cNvSpPr>
                <a:spLocks noChangeShapeType="1"/>
              </p:cNvSpPr>
              <p:nvPr/>
            </p:nvSpPr>
            <p:spPr bwMode="auto">
              <a:xfrm flipH="1">
                <a:off x="4773" y="1949"/>
                <a:ext cx="31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630" name="Rectangle 11"/>
            <p:cNvSpPr>
              <a:spLocks noRot="1" noChangeArrowheads="1"/>
            </p:cNvSpPr>
            <p:nvPr/>
          </p:nvSpPr>
          <p:spPr bwMode="auto">
            <a:xfrm>
              <a:off x="0" y="1539875"/>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US" altLang="en-US" dirty="0">
                  <a:solidFill>
                    <a:schemeClr val="bg1"/>
                  </a:solidFill>
                </a:rPr>
                <a:t>Cardiac Procedure Use in Chronic Renal Disease Patients, by Race and Gender, 1986-1992</a:t>
              </a:r>
            </a:p>
          </p:txBody>
        </p:sp>
      </p:grpSp>
    </p:spTree>
    <p:extLst>
      <p:ext uri="{BB962C8B-B14F-4D97-AF65-F5344CB8AC3E}">
        <p14:creationId xmlns:p14="http://schemas.microsoft.com/office/powerpoint/2010/main" val="9819719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33137" y="304800"/>
            <a:ext cx="8686800" cy="1143000"/>
          </a:xfrm>
        </p:spPr>
        <p:txBody>
          <a:bodyPr>
            <a:noAutofit/>
          </a:bodyPr>
          <a:lstStyle/>
          <a:p>
            <a:pPr eaLnBrk="1" fontAlgn="auto" hangingPunct="1">
              <a:spcAft>
                <a:spcPts val="0"/>
              </a:spcAft>
              <a:defRPr/>
            </a:pPr>
            <a:r>
              <a:rPr lang="en-US" altLang="en-US" dirty="0" smtClean="0"/>
              <a:t>Do Patient Factors Explain Differences?</a:t>
            </a:r>
          </a:p>
        </p:txBody>
      </p:sp>
      <p:sp>
        <p:nvSpPr>
          <p:cNvPr id="25603" name="Rectangle 3"/>
          <p:cNvSpPr>
            <a:spLocks noGrp="1" noChangeArrowheads="1"/>
          </p:cNvSpPr>
          <p:nvPr>
            <p:ph idx="1"/>
          </p:nvPr>
        </p:nvSpPr>
        <p:spPr>
          <a:xfrm>
            <a:off x="3429000" y="1905000"/>
            <a:ext cx="5181600" cy="4525963"/>
          </a:xfrm>
        </p:spPr>
        <p:txBody>
          <a:bodyPr/>
          <a:lstStyle/>
          <a:p>
            <a:pPr marL="0" indent="0" eaLnBrk="1" hangingPunct="1">
              <a:buNone/>
            </a:pPr>
            <a:r>
              <a:rPr lang="en-US" altLang="en-US" sz="2800" dirty="0" smtClean="0"/>
              <a:t>“The </a:t>
            </a:r>
            <a:r>
              <a:rPr lang="en-US" altLang="en-US" sz="2800" dirty="0"/>
              <a:t>studies that the IOM reviewed suggest that racial </a:t>
            </a:r>
            <a:r>
              <a:rPr lang="en-US" altLang="en-US" sz="2800" dirty="0" smtClean="0"/>
              <a:t>differences </a:t>
            </a:r>
            <a:r>
              <a:rPr lang="en-US" altLang="en-US" sz="2800" dirty="0"/>
              <a:t>in patients’ attitudes, such as their preferences for </a:t>
            </a:r>
            <a:r>
              <a:rPr lang="en-US" altLang="en-US" sz="2800" dirty="0" smtClean="0"/>
              <a:t>treatment</a:t>
            </a:r>
            <a:r>
              <a:rPr lang="en-US" altLang="en-US" sz="2800" dirty="0"/>
              <a:t>, do </a:t>
            </a:r>
            <a:r>
              <a:rPr lang="en-US" altLang="en-US" sz="2800" dirty="0" smtClean="0"/>
              <a:t>not </a:t>
            </a:r>
            <a:r>
              <a:rPr lang="en-US" altLang="en-US" sz="2800" dirty="0"/>
              <a:t>vary greatly and cannot fully explain racial and ethnic disparities in healthcare</a:t>
            </a:r>
            <a:r>
              <a:rPr lang="en-US" altLang="en-US" sz="2800" dirty="0" smtClean="0"/>
              <a:t>.”</a:t>
            </a:r>
          </a:p>
          <a:p>
            <a:pPr lvl="5"/>
            <a:r>
              <a:rPr lang="en-US" altLang="en-US" sz="2800" dirty="0" smtClean="0">
                <a:solidFill>
                  <a:schemeClr val="bg1"/>
                </a:solidFill>
              </a:rPr>
              <a:t>IOM, </a:t>
            </a:r>
            <a:r>
              <a:rPr lang="en-US" altLang="en-US" sz="2800" dirty="0" smtClean="0">
                <a:solidFill>
                  <a:schemeClr val="bg1"/>
                </a:solidFill>
              </a:rPr>
              <a:t>Unequal Treatment, 2003</a:t>
            </a:r>
            <a:endParaRPr lang="en-US" altLang="en-US" sz="2800" dirty="0" smtClean="0">
              <a:solidFill>
                <a:schemeClr val="bg1"/>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71887873"/>
              </p:ext>
            </p:extLst>
          </p:nvPr>
        </p:nvGraphicFramePr>
        <p:xfrm>
          <a:off x="228600" y="1828800"/>
          <a:ext cx="2900966" cy="3886200"/>
        </p:xfrm>
        <a:graphic>
          <a:graphicData uri="http://schemas.openxmlformats.org/presentationml/2006/ole">
            <mc:AlternateContent xmlns:mc="http://schemas.openxmlformats.org/markup-compatibility/2006">
              <mc:Choice xmlns:v="urn:schemas-microsoft-com:vml" Requires="v">
                <p:oleObj spid="_x0000_s171016" name="Photo Editor Photo" r:id="rId3" imgW="8573697" imgH="12857143" progId="MSPhotoEd.3">
                  <p:embed/>
                </p:oleObj>
              </mc:Choice>
              <mc:Fallback>
                <p:oleObj name="Photo Editor Photo" r:id="rId3" imgW="8573697" imgH="12857143"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2900966" cy="3886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86592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8229600" cy="762000"/>
          </a:xfrm>
        </p:spPr>
        <p:txBody>
          <a:bodyPr/>
          <a:lstStyle/>
          <a:p>
            <a:pPr eaLnBrk="1" fontAlgn="auto" hangingPunct="1">
              <a:spcAft>
                <a:spcPts val="0"/>
              </a:spcAft>
              <a:defRPr/>
            </a:pPr>
            <a:r>
              <a:rPr lang="en-US" altLang="en-US" dirty="0" smtClean="0"/>
              <a:t>Objectives</a:t>
            </a:r>
          </a:p>
        </p:txBody>
      </p:sp>
      <p:sp>
        <p:nvSpPr>
          <p:cNvPr id="12291" name="Rectangle 3"/>
          <p:cNvSpPr>
            <a:spLocks noGrp="1" noChangeArrowheads="1"/>
          </p:cNvSpPr>
          <p:nvPr>
            <p:ph idx="1"/>
          </p:nvPr>
        </p:nvSpPr>
        <p:spPr>
          <a:xfrm>
            <a:off x="685800" y="1219200"/>
            <a:ext cx="7772400" cy="4267200"/>
          </a:xfrm>
        </p:spPr>
        <p:txBody>
          <a:bodyPr/>
          <a:lstStyle/>
          <a:p>
            <a:pPr eaLnBrk="1" hangingPunct="1"/>
            <a:r>
              <a:rPr lang="en-US" altLang="en-US" dirty="0" smtClean="0"/>
              <a:t>Differentiate disparities in health care from inequities in health</a:t>
            </a:r>
          </a:p>
          <a:p>
            <a:pPr eaLnBrk="1" hangingPunct="1"/>
            <a:endParaRPr lang="en-US" altLang="en-US" dirty="0" smtClean="0"/>
          </a:p>
          <a:p>
            <a:pPr eaLnBrk="1" hangingPunct="1"/>
            <a:r>
              <a:rPr lang="en-US" altLang="en-US" dirty="0" smtClean="0"/>
              <a:t>Recognize common explanations of disparities</a:t>
            </a:r>
          </a:p>
          <a:p>
            <a:pPr eaLnBrk="1" hangingPunct="1"/>
            <a:endParaRPr lang="en-US" altLang="en-US" dirty="0" smtClean="0"/>
          </a:p>
          <a:p>
            <a:pPr eaLnBrk="1" hangingPunct="1"/>
            <a:r>
              <a:rPr lang="en-US" altLang="en-US" dirty="0" smtClean="0"/>
              <a:t>Discuss approaches to decreasing health care disparities</a:t>
            </a:r>
          </a:p>
          <a:p>
            <a:pPr eaLnBrk="1" hangingPunct="1">
              <a:buFontTx/>
              <a:buNone/>
            </a:pPr>
            <a:endParaRPr lang="en-US" altLang="en-US" dirty="0" smtClean="0"/>
          </a:p>
          <a:p>
            <a:pPr eaLnBrk="1" hangingPunct="1">
              <a:buFontTx/>
              <a:buNone/>
            </a:pP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9125438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274638"/>
            <a:ext cx="8610600" cy="1325562"/>
          </a:xfrm>
        </p:spPr>
        <p:txBody>
          <a:bodyPr/>
          <a:lstStyle/>
          <a:p>
            <a:pPr eaLnBrk="1" fontAlgn="auto" hangingPunct="1">
              <a:spcAft>
                <a:spcPts val="0"/>
              </a:spcAft>
              <a:defRPr/>
            </a:pPr>
            <a:r>
              <a:rPr lang="en-US" altLang="en-US" dirty="0" smtClean="0"/>
              <a:t>What Else Explains Differences? </a:t>
            </a:r>
          </a:p>
        </p:txBody>
      </p:sp>
      <p:sp>
        <p:nvSpPr>
          <p:cNvPr id="23555" name="Rectangle 3"/>
          <p:cNvSpPr>
            <a:spLocks noGrp="1" noChangeArrowheads="1"/>
          </p:cNvSpPr>
          <p:nvPr>
            <p:ph idx="1"/>
          </p:nvPr>
        </p:nvSpPr>
        <p:spPr>
          <a:xfrm>
            <a:off x="304800" y="1219200"/>
            <a:ext cx="8534400" cy="4724400"/>
          </a:xfrm>
        </p:spPr>
        <p:txBody>
          <a:bodyPr/>
          <a:lstStyle/>
          <a:p>
            <a:pPr eaLnBrk="1" hangingPunct="1">
              <a:lnSpc>
                <a:spcPct val="120000"/>
              </a:lnSpc>
              <a:buFontTx/>
              <a:buNone/>
            </a:pPr>
            <a:r>
              <a:rPr lang="en-US" altLang="en-US" sz="2800" b="1" i="1" dirty="0" smtClean="0"/>
              <a:t>- System Related Issues?</a:t>
            </a:r>
          </a:p>
          <a:p>
            <a:pPr lvl="1" eaLnBrk="1" hangingPunct="1">
              <a:lnSpc>
                <a:spcPct val="120000"/>
              </a:lnSpc>
            </a:pPr>
            <a:r>
              <a:rPr lang="en-US" altLang="en-US" sz="2200" dirty="0" smtClean="0"/>
              <a:t>Non-financial access</a:t>
            </a:r>
          </a:p>
          <a:p>
            <a:pPr lvl="1" eaLnBrk="1" hangingPunct="1">
              <a:lnSpc>
                <a:spcPct val="120000"/>
              </a:lnSpc>
            </a:pPr>
            <a:r>
              <a:rPr lang="en-US" altLang="en-US" sz="2200" dirty="0" smtClean="0"/>
              <a:t>Hospital and provider characteristics</a:t>
            </a:r>
          </a:p>
          <a:p>
            <a:pPr lvl="1" eaLnBrk="1" hangingPunct="1">
              <a:lnSpc>
                <a:spcPct val="120000"/>
              </a:lnSpc>
            </a:pPr>
            <a:r>
              <a:rPr lang="en-US" altLang="en-US" sz="2200" dirty="0" smtClean="0"/>
              <a:t>Literacy, numeracy and language issues</a:t>
            </a:r>
          </a:p>
          <a:p>
            <a:pPr eaLnBrk="1" hangingPunct="1">
              <a:lnSpc>
                <a:spcPct val="120000"/>
              </a:lnSpc>
            </a:pPr>
            <a:r>
              <a:rPr lang="en-US" altLang="en-US" sz="2800" b="1" i="1" dirty="0"/>
              <a:t>Doctor/Clinician Issues?</a:t>
            </a:r>
            <a:r>
              <a:rPr lang="en-US" altLang="en-US" sz="2800" dirty="0">
                <a:solidFill>
                  <a:srgbClr val="FFFF00"/>
                </a:solidFill>
              </a:rPr>
              <a:t>    </a:t>
            </a:r>
            <a:endParaRPr lang="en-US" altLang="en-US" sz="2800" dirty="0" smtClean="0">
              <a:solidFill>
                <a:srgbClr val="FFFF00"/>
              </a:solidFill>
            </a:endParaRPr>
          </a:p>
          <a:p>
            <a:pPr lvl="1" eaLnBrk="1" hangingPunct="1">
              <a:lnSpc>
                <a:spcPct val="120000"/>
              </a:lnSpc>
            </a:pPr>
            <a:r>
              <a:rPr lang="en-US" altLang="en-US" sz="2200" dirty="0" smtClean="0"/>
              <a:t>Bias</a:t>
            </a:r>
          </a:p>
          <a:p>
            <a:pPr lvl="1" eaLnBrk="1" hangingPunct="1">
              <a:lnSpc>
                <a:spcPct val="120000"/>
              </a:lnSpc>
            </a:pPr>
            <a:r>
              <a:rPr lang="en-US" altLang="en-US" sz="2200" dirty="0" smtClean="0"/>
              <a:t>Statistical discrimination</a:t>
            </a:r>
          </a:p>
          <a:p>
            <a:pPr eaLnBrk="1" hangingPunct="1">
              <a:lnSpc>
                <a:spcPct val="120000"/>
              </a:lnSpc>
            </a:pPr>
            <a:r>
              <a:rPr lang="en-US" altLang="en-US" sz="3000" b="1" i="1" dirty="0" smtClean="0"/>
              <a:t>Patient Issues?</a:t>
            </a:r>
          </a:p>
        </p:txBody>
      </p:sp>
    </p:spTree>
    <p:extLst>
      <p:ext uri="{BB962C8B-B14F-4D97-AF65-F5344CB8AC3E}">
        <p14:creationId xmlns:p14="http://schemas.microsoft.com/office/powerpoint/2010/main" val="333520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5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228600"/>
            <a:ext cx="8229600" cy="1143000"/>
          </a:xfrm>
        </p:spPr>
        <p:txBody>
          <a:bodyPr/>
          <a:lstStyle/>
          <a:p>
            <a:pPr eaLnBrk="1" fontAlgn="auto" hangingPunct="1">
              <a:spcAft>
                <a:spcPts val="0"/>
              </a:spcAft>
              <a:defRPr/>
            </a:pPr>
            <a:r>
              <a:rPr lang="en-US" altLang="en-US" dirty="0" smtClean="0"/>
              <a:t>Other Possible Explanations…</a:t>
            </a:r>
          </a:p>
        </p:txBody>
      </p:sp>
      <p:sp>
        <p:nvSpPr>
          <p:cNvPr id="25603" name="Rectangle 3"/>
          <p:cNvSpPr>
            <a:spLocks noGrp="1" noChangeArrowheads="1"/>
          </p:cNvSpPr>
          <p:nvPr>
            <p:ph idx="1"/>
          </p:nvPr>
        </p:nvSpPr>
        <p:spPr>
          <a:xfrm>
            <a:off x="457200" y="1219200"/>
            <a:ext cx="8229600" cy="4525963"/>
          </a:xfrm>
        </p:spPr>
        <p:txBody>
          <a:bodyPr/>
          <a:lstStyle/>
          <a:p>
            <a:pPr eaLnBrk="1" hangingPunct="1">
              <a:buFontTx/>
              <a:buNone/>
              <a:defRPr/>
            </a:pPr>
            <a:r>
              <a:rPr lang="en-US" altLang="en-US" b="1" i="1" dirty="0" smtClean="0"/>
              <a:t>	Overuse in whites? or  Underuse in blacks?</a:t>
            </a:r>
          </a:p>
          <a:p>
            <a:pPr eaLnBrk="1" hangingPunct="1">
              <a:defRPr/>
            </a:pPr>
            <a:r>
              <a:rPr lang="en-US" altLang="en-US" dirty="0" smtClean="0"/>
              <a:t>Some overuse in whites, particularly in cases when procedure indication has larger subjective component</a:t>
            </a:r>
          </a:p>
          <a:p>
            <a:pPr marL="0" indent="0" eaLnBrk="1" hangingPunct="1">
              <a:buFont typeface="Arial" charset="0"/>
              <a:buNone/>
              <a:defRPr/>
            </a:pPr>
            <a:r>
              <a:rPr lang="en-US" altLang="en-US" dirty="0" smtClean="0"/>
              <a:t>  </a:t>
            </a:r>
          </a:p>
          <a:p>
            <a:pPr eaLnBrk="1" hangingPunct="1">
              <a:defRPr/>
            </a:pPr>
            <a:r>
              <a:rPr lang="en-US" altLang="en-US" dirty="0" smtClean="0"/>
              <a:t>Substantive underuse in blacks </a:t>
            </a:r>
          </a:p>
        </p:txBody>
      </p:sp>
    </p:spTree>
    <p:extLst>
      <p:ext uri="{BB962C8B-B14F-4D97-AF65-F5344CB8AC3E}">
        <p14:creationId xmlns:p14="http://schemas.microsoft.com/office/powerpoint/2010/main" val="1692060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tatic-content.springer.com/image/art%3A10.1007%2Fs11886-014-0530-3/MediaObjects/11886_2014_530_Fig2_HTM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48" y="1752600"/>
            <a:ext cx="7846704" cy="41949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3"/>
          <p:cNvSpPr>
            <a:spLocks noChangeArrowheads="1"/>
          </p:cNvSpPr>
          <p:nvPr/>
        </p:nvSpPr>
        <p:spPr bwMode="auto">
          <a:xfrm>
            <a:off x="304800" y="736669"/>
            <a:ext cx="8534400"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defRPr/>
            </a:pPr>
            <a:r>
              <a:rPr lang="en-US" sz="4000" dirty="0">
                <a:solidFill>
                  <a:schemeClr val="bg1"/>
                </a:solidFill>
                <a:latin typeface="+mj-lt"/>
              </a:rPr>
              <a:t>What </a:t>
            </a:r>
            <a:r>
              <a:rPr lang="en-US" sz="4000" dirty="0" smtClean="0">
                <a:solidFill>
                  <a:schemeClr val="bg1"/>
                </a:solidFill>
                <a:latin typeface="+mj-lt"/>
              </a:rPr>
              <a:t>Causes </a:t>
            </a:r>
            <a:r>
              <a:rPr lang="en-US" sz="4000" dirty="0">
                <a:solidFill>
                  <a:schemeClr val="bg1"/>
                </a:solidFill>
                <a:latin typeface="+mj-lt"/>
              </a:rPr>
              <a:t>Health Care Disparities?</a:t>
            </a:r>
          </a:p>
        </p:txBody>
      </p:sp>
      <p:sp>
        <p:nvSpPr>
          <p:cNvPr id="4" name="Oval 30"/>
          <p:cNvSpPr>
            <a:spLocks noChangeArrowheads="1"/>
          </p:cNvSpPr>
          <p:nvPr/>
        </p:nvSpPr>
        <p:spPr bwMode="auto">
          <a:xfrm>
            <a:off x="4824743" y="3098916"/>
            <a:ext cx="3033924" cy="150233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179147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2250" y="228600"/>
            <a:ext cx="8683625" cy="1446550"/>
          </a:xfrm>
        </p:spPr>
        <p:txBody>
          <a:bodyPr wrap="square" anchor="t" anchorCtr="1">
            <a:spAutoFit/>
          </a:bodyPr>
          <a:lstStyle/>
          <a:p>
            <a:pPr eaLnBrk="1" fontAlgn="auto" hangingPunct="1">
              <a:spcAft>
                <a:spcPts val="0"/>
              </a:spcAft>
              <a:defRPr/>
            </a:pPr>
            <a:r>
              <a:rPr lang="en-US" altLang="en-US" dirty="0" smtClean="0">
                <a:solidFill>
                  <a:schemeClr val="bg1"/>
                </a:solidFill>
              </a:rPr>
              <a:t>48% of Physicians Treat 82%</a:t>
            </a:r>
            <a:br>
              <a:rPr lang="en-US" altLang="en-US" dirty="0" smtClean="0">
                <a:solidFill>
                  <a:schemeClr val="bg1"/>
                </a:solidFill>
              </a:rPr>
            </a:br>
            <a:r>
              <a:rPr lang="en-US" altLang="en-US" dirty="0" smtClean="0">
                <a:solidFill>
                  <a:schemeClr val="bg1"/>
                </a:solidFill>
              </a:rPr>
              <a:t>of All Minority Patients</a:t>
            </a:r>
          </a:p>
        </p:txBody>
      </p:sp>
      <p:graphicFrame>
        <p:nvGraphicFramePr>
          <p:cNvPr id="43011" name="Object 4"/>
          <p:cNvGraphicFramePr>
            <a:graphicFrameLocks noGrp="1" noChangeAspect="1"/>
          </p:cNvGraphicFramePr>
          <p:nvPr>
            <p:ph type="chart" idx="1"/>
            <p:extLst>
              <p:ext uri="{D42A27DB-BD31-4B8C-83A1-F6EECF244321}">
                <p14:modId xmlns:p14="http://schemas.microsoft.com/office/powerpoint/2010/main" val="1975413321"/>
              </p:ext>
            </p:extLst>
          </p:nvPr>
        </p:nvGraphicFramePr>
        <p:xfrm>
          <a:off x="196850" y="2011363"/>
          <a:ext cx="8502650" cy="4156075"/>
        </p:xfrm>
        <a:graphic>
          <a:graphicData uri="http://schemas.openxmlformats.org/presentationml/2006/ole">
            <mc:AlternateContent xmlns:mc="http://schemas.openxmlformats.org/markup-compatibility/2006">
              <mc:Choice xmlns:v="urn:schemas-microsoft-com:vml" Requires="v">
                <p:oleObj spid="_x0000_s87124" name="Chart" r:id="rId4" imgW="8534451" imgH="4171823" progId="Excel.Chart.8">
                  <p:embed/>
                </p:oleObj>
              </mc:Choice>
              <mc:Fallback>
                <p:oleObj name="Chart" r:id="rId4" imgW="8534451" imgH="4171823" progId="Excel.Chart.8">
                  <p:embed/>
                  <p:pic>
                    <p:nvPicPr>
                      <p:cNvPr id="0" name=""/>
                      <p:cNvPicPr>
                        <a:picLocks noGrp="1" noChangeAspect="1" noChangeArrowheads="1"/>
                      </p:cNvPicPr>
                      <p:nvPr/>
                    </p:nvPicPr>
                    <p:blipFill>
                      <a:blip r:embed="rId5"/>
                      <a:srcRect/>
                      <a:stretch>
                        <a:fillRect/>
                      </a:stretch>
                    </p:blipFill>
                    <p:spPr bwMode="auto">
                      <a:xfrm>
                        <a:off x="196850" y="2011363"/>
                        <a:ext cx="8502650" cy="415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3012" name="Freeform 5"/>
          <p:cNvSpPr>
            <a:spLocks/>
          </p:cNvSpPr>
          <p:nvPr/>
        </p:nvSpPr>
        <p:spPr bwMode="auto">
          <a:xfrm>
            <a:off x="4079875" y="3041650"/>
            <a:ext cx="2092325" cy="844550"/>
          </a:xfrm>
          <a:custGeom>
            <a:avLst/>
            <a:gdLst>
              <a:gd name="T0" fmla="*/ 0 w 1027"/>
              <a:gd name="T1" fmla="*/ 0 h 604"/>
              <a:gd name="T2" fmla="*/ 2147483647 w 1027"/>
              <a:gd name="T3" fmla="*/ 2147483647 h 604"/>
              <a:gd name="T4" fmla="*/ 0 60000 65536"/>
              <a:gd name="T5" fmla="*/ 0 60000 65536"/>
            </a:gdLst>
            <a:ahLst/>
            <a:cxnLst>
              <a:cxn ang="T4">
                <a:pos x="T0" y="T1"/>
              </a:cxn>
              <a:cxn ang="T5">
                <a:pos x="T2" y="T3"/>
              </a:cxn>
            </a:cxnLst>
            <a:rect l="0" t="0" r="r" b="b"/>
            <a:pathLst>
              <a:path w="1027" h="604">
                <a:moveTo>
                  <a:pt x="0" y="0"/>
                </a:moveTo>
                <a:lnTo>
                  <a:pt x="1027" y="604"/>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3" name="Freeform 6"/>
          <p:cNvSpPr>
            <a:spLocks/>
          </p:cNvSpPr>
          <p:nvPr/>
        </p:nvSpPr>
        <p:spPr bwMode="auto">
          <a:xfrm>
            <a:off x="4086225" y="4367213"/>
            <a:ext cx="2062163" cy="455612"/>
          </a:xfrm>
          <a:custGeom>
            <a:avLst/>
            <a:gdLst>
              <a:gd name="T0" fmla="*/ 0 w 1009"/>
              <a:gd name="T1" fmla="*/ 0 h 310"/>
              <a:gd name="T2" fmla="*/ 2147483647 w 1009"/>
              <a:gd name="T3" fmla="*/ 2147483647 h 310"/>
              <a:gd name="T4" fmla="*/ 0 60000 65536"/>
              <a:gd name="T5" fmla="*/ 0 60000 65536"/>
            </a:gdLst>
            <a:ahLst/>
            <a:cxnLst>
              <a:cxn ang="T4">
                <a:pos x="T0" y="T1"/>
              </a:cxn>
              <a:cxn ang="T5">
                <a:pos x="T2" y="T3"/>
              </a:cxn>
            </a:cxnLst>
            <a:rect l="0" t="0" r="r" b="b"/>
            <a:pathLst>
              <a:path w="1009" h="310">
                <a:moveTo>
                  <a:pt x="0" y="0"/>
                </a:moveTo>
                <a:lnTo>
                  <a:pt x="1009" y="31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 name="TextBox 1"/>
          <p:cNvSpPr txBox="1">
            <a:spLocks noChangeArrowheads="1"/>
          </p:cNvSpPr>
          <p:nvPr/>
        </p:nvSpPr>
        <p:spPr bwMode="auto">
          <a:xfrm>
            <a:off x="2819400" y="6477000"/>
            <a:ext cx="617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r">
              <a:spcBef>
                <a:spcPct val="0"/>
              </a:spcBef>
              <a:buClrTx/>
              <a:buSzTx/>
              <a:buFontTx/>
              <a:buNone/>
            </a:pPr>
            <a:r>
              <a:rPr lang="en-US" altLang="en-US" sz="1400"/>
              <a:t>Source  HSC Community Tracking Study Physician Survey, 2004-05.</a:t>
            </a:r>
          </a:p>
          <a:p>
            <a:pPr algn="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141091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457200"/>
            <a:ext cx="8839200" cy="1066800"/>
          </a:xfrm>
        </p:spPr>
        <p:txBody>
          <a:bodyPr>
            <a:noAutofit/>
          </a:bodyPr>
          <a:lstStyle/>
          <a:p>
            <a:pPr eaLnBrk="1" fontAlgn="auto" hangingPunct="1">
              <a:spcAft>
                <a:spcPts val="0"/>
              </a:spcAft>
              <a:defRPr/>
            </a:pPr>
            <a:r>
              <a:rPr lang="en-US" altLang="en-US" dirty="0" smtClean="0"/>
              <a:t>Primary Care Provided to Medicare Patients</a:t>
            </a:r>
          </a:p>
        </p:txBody>
      </p:sp>
      <p:graphicFrame>
        <p:nvGraphicFramePr>
          <p:cNvPr id="44035" name="Object 3"/>
          <p:cNvGraphicFramePr>
            <a:graphicFrameLocks noGrp="1" noChangeAspect="1"/>
          </p:cNvGraphicFramePr>
          <p:nvPr>
            <p:ph idx="1"/>
            <p:extLst>
              <p:ext uri="{D42A27DB-BD31-4B8C-83A1-F6EECF244321}">
                <p14:modId xmlns:p14="http://schemas.microsoft.com/office/powerpoint/2010/main" val="45006748"/>
              </p:ext>
            </p:extLst>
          </p:nvPr>
        </p:nvGraphicFramePr>
        <p:xfrm>
          <a:off x="401638" y="1800225"/>
          <a:ext cx="8194675" cy="4522788"/>
        </p:xfrm>
        <a:graphic>
          <a:graphicData uri="http://schemas.openxmlformats.org/presentationml/2006/ole">
            <mc:AlternateContent xmlns:mc="http://schemas.openxmlformats.org/markup-compatibility/2006">
              <mc:Choice xmlns:v="urn:schemas-microsoft-com:vml" Requires="v">
                <p:oleObj spid="_x0000_s88150" name="Worksheet" r:id="rId3" imgW="8248721" imgH="4553001" progId="Excel.Sheet.8">
                  <p:embed/>
                </p:oleObj>
              </mc:Choice>
              <mc:Fallback>
                <p:oleObj name="Worksheet" r:id="rId3" imgW="8248721" imgH="4553001" progId="Excel.Sheet.8">
                  <p:embed/>
                  <p:pic>
                    <p:nvPicPr>
                      <p:cNvPr id="0" name=""/>
                      <p:cNvPicPr>
                        <a:picLocks noGrp="1" noChangeAspect="1" noChangeArrowheads="1"/>
                      </p:cNvPicPr>
                      <p:nvPr/>
                    </p:nvPicPr>
                    <p:blipFill>
                      <a:blip r:embed="rId4"/>
                      <a:srcRect/>
                      <a:stretch>
                        <a:fillRect/>
                      </a:stretch>
                    </p:blipFill>
                    <p:spPr bwMode="auto">
                      <a:xfrm>
                        <a:off x="401638" y="1800225"/>
                        <a:ext cx="8194675" cy="452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5060" name="Text Box 4"/>
          <p:cNvSpPr txBox="1">
            <a:spLocks noChangeArrowheads="1"/>
          </p:cNvSpPr>
          <p:nvPr/>
        </p:nvSpPr>
        <p:spPr bwMode="auto">
          <a:xfrm>
            <a:off x="6248400" y="6478587"/>
            <a:ext cx="16779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defRPr/>
            </a:pPr>
            <a:r>
              <a:rPr kumimoji="1" lang="en-US" sz="1400" dirty="0" smtClean="0">
                <a:latin typeface="+mn-lt"/>
              </a:rPr>
              <a:t>Bach, NEJM; 2004</a:t>
            </a:r>
          </a:p>
        </p:txBody>
      </p:sp>
      <p:sp>
        <p:nvSpPr>
          <p:cNvPr id="3" name="TextBox 2"/>
          <p:cNvSpPr txBox="1"/>
          <p:nvPr/>
        </p:nvSpPr>
        <p:spPr>
          <a:xfrm>
            <a:off x="36513" y="2859088"/>
            <a:ext cx="801687" cy="646112"/>
          </a:xfrm>
          <a:prstGeom prst="rect">
            <a:avLst/>
          </a:prstGeom>
          <a:noFill/>
        </p:spPr>
        <p:txBody>
          <a:bodyPr>
            <a:spAutoFit/>
          </a:bodyPr>
          <a:lstStyle/>
          <a:p>
            <a:pPr>
              <a:defRPr/>
            </a:pPr>
            <a:r>
              <a:rPr lang="en-US" dirty="0">
                <a:latin typeface="+mn-lt"/>
              </a:rPr>
              <a:t>% of MDs</a:t>
            </a:r>
          </a:p>
        </p:txBody>
      </p:sp>
    </p:spTree>
    <p:extLst>
      <p:ext uri="{BB962C8B-B14F-4D97-AF65-F5344CB8AC3E}">
        <p14:creationId xmlns:p14="http://schemas.microsoft.com/office/powerpoint/2010/main" val="362277222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
          <p:cNvGrpSpPr>
            <a:grpSpLocks/>
          </p:cNvGrpSpPr>
          <p:nvPr/>
        </p:nvGrpSpPr>
        <p:grpSpPr bwMode="auto">
          <a:xfrm>
            <a:off x="179388" y="1465263"/>
            <a:ext cx="8783637" cy="5283200"/>
            <a:chOff x="179388" y="1219200"/>
            <a:chExt cx="8783637" cy="5283199"/>
          </a:xfrm>
        </p:grpSpPr>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40437"/>
              <a:ext cx="1714500" cy="3429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1219200"/>
              <a:ext cx="6588125" cy="442118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5"/>
            <p:cNvSpPr txBox="1">
              <a:spLocks noChangeArrowheads="1"/>
            </p:cNvSpPr>
            <p:nvPr/>
          </p:nvSpPr>
          <p:spPr bwMode="auto">
            <a:xfrm>
              <a:off x="179388" y="6383337"/>
              <a:ext cx="8783637"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800">
                  <a:latin typeface="Sans Serif" pitchFamily="16" charset="0"/>
                </a:rPr>
                <a:t>Copyright ©2005 American Heart Association</a:t>
              </a:r>
            </a:p>
          </p:txBody>
        </p:sp>
        <p:sp>
          <p:nvSpPr>
            <p:cNvPr id="45063" name="Text Box 6"/>
            <p:cNvSpPr txBox="1">
              <a:spLocks noChangeArrowheads="1"/>
            </p:cNvSpPr>
            <p:nvPr/>
          </p:nvSpPr>
          <p:spPr bwMode="auto">
            <a:xfrm>
              <a:off x="1277938" y="5748338"/>
              <a:ext cx="6588125"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1200" b="1" dirty="0">
                  <a:solidFill>
                    <a:schemeClr val="bg1"/>
                  </a:solidFill>
                  <a:latin typeface="Sans Serif" pitchFamily="16" charset="0"/>
                </a:rPr>
                <a:t>Skinner, J. et al. Circulation 2005;112:2634-2641</a:t>
              </a:r>
            </a:p>
          </p:txBody>
        </p:sp>
      </p:grpSp>
      <p:sp>
        <p:nvSpPr>
          <p:cNvPr id="45059" name="Text Box 7"/>
          <p:cNvSpPr txBox="1">
            <a:spLocks noChangeArrowheads="1"/>
          </p:cNvSpPr>
          <p:nvPr/>
        </p:nvSpPr>
        <p:spPr bwMode="auto">
          <a:xfrm>
            <a:off x="179388" y="339725"/>
            <a:ext cx="87836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gn="ctr">
              <a:lnSpc>
                <a:spcPct val="97000"/>
              </a:lnSpc>
              <a:spcBef>
                <a:spcPct val="0"/>
              </a:spcBef>
              <a:buClr>
                <a:srgbClr val="000000"/>
              </a:buClr>
              <a:buSzTx/>
              <a:buFont typeface="Times New Roman" pitchFamily="18" charset="0"/>
              <a:buNone/>
            </a:pPr>
            <a:r>
              <a:rPr lang="en-GB" altLang="en-US" sz="3200" dirty="0">
                <a:solidFill>
                  <a:schemeClr val="bg1"/>
                </a:solidFill>
              </a:rPr>
              <a:t>Blacks with MI Disproportionately Treated in a Subset of Hospitals Nationally </a:t>
            </a:r>
          </a:p>
        </p:txBody>
      </p:sp>
    </p:spTree>
    <p:extLst>
      <p:ext uri="{BB962C8B-B14F-4D97-AF65-F5344CB8AC3E}">
        <p14:creationId xmlns:p14="http://schemas.microsoft.com/office/powerpoint/2010/main" val="193122381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9350"/>
            <a:ext cx="2095500" cy="4191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1447800"/>
            <a:ext cx="6588125" cy="44577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5"/>
          <p:cNvSpPr txBox="1">
            <a:spLocks noChangeArrowheads="1"/>
          </p:cNvSpPr>
          <p:nvPr/>
        </p:nvSpPr>
        <p:spPr bwMode="auto">
          <a:xfrm>
            <a:off x="179388" y="6678613"/>
            <a:ext cx="8783637"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800">
                <a:latin typeface="Sans Serif" pitchFamily="16" charset="0"/>
              </a:rPr>
              <a:t>Copyright ©2005 American Heart Association</a:t>
            </a:r>
          </a:p>
        </p:txBody>
      </p:sp>
      <p:sp>
        <p:nvSpPr>
          <p:cNvPr id="46085" name="Text Box 6"/>
          <p:cNvSpPr txBox="1">
            <a:spLocks noChangeArrowheads="1"/>
          </p:cNvSpPr>
          <p:nvPr/>
        </p:nvSpPr>
        <p:spPr bwMode="auto">
          <a:xfrm>
            <a:off x="1277938" y="6069013"/>
            <a:ext cx="6342062"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nSpc>
                <a:spcPct val="97000"/>
              </a:lnSpc>
              <a:spcBef>
                <a:spcPct val="0"/>
              </a:spcBef>
              <a:buClr>
                <a:srgbClr val="000000"/>
              </a:buClr>
              <a:buSzTx/>
              <a:buFont typeface="Times New Roman" pitchFamily="18" charset="0"/>
              <a:buNone/>
            </a:pPr>
            <a:r>
              <a:rPr lang="en-GB" altLang="en-US" sz="1200" b="1" dirty="0">
                <a:solidFill>
                  <a:schemeClr val="bg1"/>
                </a:solidFill>
                <a:latin typeface="Sans Serif" pitchFamily="16" charset="0"/>
              </a:rPr>
              <a:t>Skinner, J. et al. Circulation 2005;112:2634-2641</a:t>
            </a:r>
          </a:p>
        </p:txBody>
      </p:sp>
      <p:sp>
        <p:nvSpPr>
          <p:cNvPr id="46086" name="Text Box 7"/>
          <p:cNvSpPr txBox="1">
            <a:spLocks noChangeArrowheads="1"/>
          </p:cNvSpPr>
          <p:nvPr/>
        </p:nvSpPr>
        <p:spPr bwMode="auto">
          <a:xfrm>
            <a:off x="179388" y="400050"/>
            <a:ext cx="878363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defRPr>
            </a:lvl1pPr>
            <a:lvl2pPr marL="742950" indent="-285750">
              <a:spcBef>
                <a:spcPct val="20000"/>
              </a:spcBef>
              <a:buClr>
                <a:schemeClr val="accent1"/>
              </a:buClr>
              <a:buSzPct val="85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defRPr>
            </a:lvl2pPr>
            <a:lvl3pPr marL="1143000" indent="-228600">
              <a:spcBef>
                <a:spcPct val="20000"/>
              </a:spcBef>
              <a:buClr>
                <a:schemeClr val="accent1"/>
              </a:buClr>
              <a:buSzPct val="9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defRPr>
            </a:lvl3pPr>
            <a:lvl4pPr marL="1600200" indent="-228600">
              <a:spcBef>
                <a:spcPct val="20000"/>
              </a:spcBef>
              <a:buClr>
                <a:schemeClr val="accent1"/>
              </a:buClr>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Arial" charset="0"/>
              </a:defRPr>
            </a:lvl4pPr>
            <a:lvl5pPr marL="2057400" indent="-228600">
              <a:spcBef>
                <a:spcPct val="20000"/>
              </a:spcBef>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Arial" charset="0"/>
              </a:defRPr>
            </a:lvl9pPr>
          </a:lstStyle>
          <a:p>
            <a:pPr algn="ctr">
              <a:lnSpc>
                <a:spcPct val="97000"/>
              </a:lnSpc>
              <a:spcBef>
                <a:spcPct val="0"/>
              </a:spcBef>
              <a:buClr>
                <a:srgbClr val="000000"/>
              </a:buClr>
              <a:buSzTx/>
              <a:buFont typeface="Times New Roman" pitchFamily="18" charset="0"/>
              <a:buNone/>
            </a:pPr>
            <a:r>
              <a:rPr lang="en-GB" altLang="en-US" sz="3000" dirty="0">
                <a:solidFill>
                  <a:schemeClr val="bg1"/>
                </a:solidFill>
              </a:rPr>
              <a:t>Hospitals that Disproportionately Treat Blacks with AMI Have Higher Mortality Rates</a:t>
            </a:r>
          </a:p>
        </p:txBody>
      </p:sp>
    </p:spTree>
    <p:extLst>
      <p:ext uri="{BB962C8B-B14F-4D97-AF65-F5344CB8AC3E}">
        <p14:creationId xmlns:p14="http://schemas.microsoft.com/office/powerpoint/2010/main" val="426198801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38100" y="228600"/>
            <a:ext cx="9105900" cy="1143000"/>
          </a:xfrm>
          <a:prstGeom prst="rect">
            <a:avLst/>
          </a:prstGeom>
        </p:spPr>
        <p:txBody>
          <a:bodyPr>
            <a:noAutofit/>
          </a:bodyPr>
          <a:lstStyle/>
          <a:p>
            <a:pPr eaLnBrk="1" fontAlgn="auto" hangingPunct="1">
              <a:spcAft>
                <a:spcPts val="0"/>
              </a:spcAft>
              <a:defRPr/>
            </a:pPr>
            <a:r>
              <a:rPr lang="en-US" altLang="en-US" dirty="0" smtClean="0">
                <a:solidFill>
                  <a:schemeClr val="bg1"/>
                </a:solidFill>
              </a:rPr>
              <a:t>How do Fragmented Systems of Care Contribute to Disparities?</a:t>
            </a:r>
          </a:p>
        </p:txBody>
      </p:sp>
      <p:sp>
        <p:nvSpPr>
          <p:cNvPr id="49155" name="Rectangle 3"/>
          <p:cNvSpPr>
            <a:spLocks noGrp="1" noChangeArrowheads="1"/>
          </p:cNvSpPr>
          <p:nvPr>
            <p:ph type="body" idx="4294967295"/>
          </p:nvPr>
        </p:nvSpPr>
        <p:spPr>
          <a:xfrm>
            <a:off x="457200" y="1958724"/>
            <a:ext cx="8153401" cy="4606925"/>
          </a:xfrm>
          <a:prstGeom prst="rect">
            <a:avLst/>
          </a:prstGeom>
        </p:spPr>
        <p:txBody>
          <a:bodyPr/>
          <a:lstStyle/>
          <a:p>
            <a:pPr eaLnBrk="1" hangingPunct="1">
              <a:lnSpc>
                <a:spcPct val="90000"/>
              </a:lnSpc>
              <a:spcAft>
                <a:spcPts val="1800"/>
              </a:spcAft>
            </a:pPr>
            <a:r>
              <a:rPr lang="en-US" altLang="en-US" sz="2800" dirty="0" smtClean="0">
                <a:solidFill>
                  <a:schemeClr val="bg1"/>
                </a:solidFill>
              </a:rPr>
              <a:t>System deficits affect all segments of society, but </a:t>
            </a:r>
            <a:r>
              <a:rPr lang="en-US" altLang="en-US" sz="2800" b="1" dirty="0" smtClean="0">
                <a:solidFill>
                  <a:schemeClr val="bg1"/>
                </a:solidFill>
              </a:rPr>
              <a:t>especially non-white patients </a:t>
            </a:r>
          </a:p>
          <a:p>
            <a:pPr eaLnBrk="1" hangingPunct="1">
              <a:lnSpc>
                <a:spcPct val="90000"/>
              </a:lnSpc>
              <a:spcAft>
                <a:spcPts val="1800"/>
              </a:spcAft>
            </a:pPr>
            <a:r>
              <a:rPr lang="en-US" altLang="en-US" sz="2800" dirty="0" smtClean="0">
                <a:solidFill>
                  <a:schemeClr val="bg1"/>
                </a:solidFill>
              </a:rPr>
              <a:t>Disadvantaged patients </a:t>
            </a:r>
            <a:r>
              <a:rPr lang="en-US" altLang="en-US" sz="2800" b="1" dirty="0" smtClean="0">
                <a:solidFill>
                  <a:schemeClr val="bg1"/>
                </a:solidFill>
              </a:rPr>
              <a:t>“fall through the cracks”</a:t>
            </a:r>
            <a:r>
              <a:rPr lang="en-US" altLang="en-US" sz="2800" dirty="0" smtClean="0">
                <a:solidFill>
                  <a:schemeClr val="bg1"/>
                </a:solidFill>
              </a:rPr>
              <a:t> in complex system of care</a:t>
            </a:r>
          </a:p>
          <a:p>
            <a:pPr eaLnBrk="1" hangingPunct="1">
              <a:lnSpc>
                <a:spcPct val="90000"/>
              </a:lnSpc>
              <a:spcAft>
                <a:spcPts val="1800"/>
              </a:spcAft>
            </a:pPr>
            <a:r>
              <a:rPr lang="en-US" altLang="en-US" sz="2800" dirty="0" smtClean="0">
                <a:solidFill>
                  <a:schemeClr val="bg1"/>
                </a:solidFill>
              </a:rPr>
              <a:t>Small disparities in </a:t>
            </a:r>
            <a:r>
              <a:rPr lang="en-US" altLang="en-US" sz="2800" b="1" dirty="0" smtClean="0">
                <a:solidFill>
                  <a:schemeClr val="bg1"/>
                </a:solidFill>
              </a:rPr>
              <a:t>multi-step processes </a:t>
            </a:r>
            <a:r>
              <a:rPr lang="en-US" altLang="en-US" sz="2800" dirty="0" smtClean="0">
                <a:solidFill>
                  <a:schemeClr val="bg1"/>
                </a:solidFill>
              </a:rPr>
              <a:t>create moderate to large disparities overall</a:t>
            </a:r>
          </a:p>
          <a:p>
            <a:pPr eaLnBrk="1" hangingPunct="1">
              <a:lnSpc>
                <a:spcPct val="90000"/>
              </a:lnSpc>
              <a:spcAft>
                <a:spcPts val="1800"/>
              </a:spcAft>
            </a:pPr>
            <a:r>
              <a:rPr lang="en-US" altLang="en-US" sz="2800" dirty="0" smtClean="0">
                <a:solidFill>
                  <a:schemeClr val="bg1"/>
                </a:solidFill>
              </a:rPr>
              <a:t>Disparities arise even when </a:t>
            </a:r>
            <a:r>
              <a:rPr lang="en-US" altLang="en-US" sz="2800" b="1" dirty="0" smtClean="0">
                <a:solidFill>
                  <a:schemeClr val="bg1"/>
                </a:solidFill>
              </a:rPr>
              <a:t>providers well intentioned</a:t>
            </a:r>
          </a:p>
        </p:txBody>
      </p:sp>
      <p:sp>
        <p:nvSpPr>
          <p:cNvPr id="114692" name="Text Box 4"/>
          <p:cNvSpPr txBox="1">
            <a:spLocks noChangeArrowheads="1"/>
          </p:cNvSpPr>
          <p:nvPr/>
        </p:nvSpPr>
        <p:spPr bwMode="auto">
          <a:xfrm>
            <a:off x="7615238" y="6435725"/>
            <a:ext cx="1327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400" dirty="0">
                <a:latin typeface="+mn-lt"/>
              </a:rPr>
              <a:t>Ayanian, 2009</a:t>
            </a:r>
          </a:p>
        </p:txBody>
      </p:sp>
    </p:spTree>
    <p:extLst>
      <p:ext uri="{BB962C8B-B14F-4D97-AF65-F5344CB8AC3E}">
        <p14:creationId xmlns:p14="http://schemas.microsoft.com/office/powerpoint/2010/main" val="41216327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 About Health Literacy and Numeracy?</a:t>
            </a:r>
            <a:endParaRPr lang="en-US" dirty="0">
              <a:solidFill>
                <a:schemeClr val="bg1"/>
              </a:solidFill>
            </a:endParaRPr>
          </a:p>
        </p:txBody>
      </p:sp>
      <p:sp>
        <p:nvSpPr>
          <p:cNvPr id="5" name="Content Placeholder 4"/>
          <p:cNvSpPr>
            <a:spLocks noGrp="1"/>
          </p:cNvSpPr>
          <p:nvPr>
            <p:ph idx="1"/>
          </p:nvPr>
        </p:nvSpPr>
        <p:spPr>
          <a:xfrm>
            <a:off x="457200" y="1676400"/>
            <a:ext cx="8229600" cy="4449763"/>
          </a:xfrm>
        </p:spPr>
        <p:txBody>
          <a:bodyPr/>
          <a:lstStyle/>
          <a:p>
            <a:r>
              <a:rPr lang="en-US" dirty="0" smtClean="0"/>
              <a:t>Low health literacy and numeracy associated with worse health outcomes</a:t>
            </a:r>
          </a:p>
          <a:p>
            <a:r>
              <a:rPr lang="en-US" dirty="0" smtClean="0"/>
              <a:t>Have been found to be a mediating factor for health disparities</a:t>
            </a:r>
          </a:p>
          <a:p>
            <a:r>
              <a:rPr lang="en-US" dirty="0" smtClean="0"/>
              <a:t>Is this a social determinant or a indication of health care disparities? Or both?</a:t>
            </a:r>
            <a:endParaRPr lang="en-US" dirty="0"/>
          </a:p>
        </p:txBody>
      </p:sp>
      <p:sp>
        <p:nvSpPr>
          <p:cNvPr id="6" name="TextBox 5"/>
          <p:cNvSpPr txBox="1"/>
          <p:nvPr/>
        </p:nvSpPr>
        <p:spPr>
          <a:xfrm>
            <a:off x="4191000" y="6172200"/>
            <a:ext cx="3352800" cy="923330"/>
          </a:xfrm>
          <a:prstGeom prst="rect">
            <a:avLst/>
          </a:prstGeom>
          <a:noFill/>
        </p:spPr>
        <p:txBody>
          <a:bodyPr wrap="square" rtlCol="0">
            <a:spAutoFit/>
          </a:bodyPr>
          <a:lstStyle/>
          <a:p>
            <a:r>
              <a:rPr lang="en-US" dirty="0" smtClean="0"/>
              <a:t>Berkman, Ann </a:t>
            </a:r>
            <a:r>
              <a:rPr lang="en-US" dirty="0" err="1" smtClean="0"/>
              <a:t>Int</a:t>
            </a:r>
            <a:r>
              <a:rPr lang="en-US" dirty="0" smtClean="0"/>
              <a:t> Med, 2011</a:t>
            </a:r>
          </a:p>
          <a:p>
            <a:r>
              <a:rPr lang="en-US" dirty="0" err="1" smtClean="0"/>
              <a:t>Mantwill</a:t>
            </a:r>
            <a:r>
              <a:rPr lang="en-US" dirty="0" smtClean="0"/>
              <a:t>, PLOS One, 2015</a:t>
            </a:r>
          </a:p>
          <a:p>
            <a:endParaRPr lang="en-US" dirty="0"/>
          </a:p>
        </p:txBody>
      </p:sp>
    </p:spTree>
    <p:extLst>
      <p:ext uri="{BB962C8B-B14F-4D97-AF65-F5344CB8AC3E}">
        <p14:creationId xmlns:p14="http://schemas.microsoft.com/office/powerpoint/2010/main" val="26892947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Health Literacy and Numeracy</a:t>
            </a:r>
            <a:endParaRPr lang="en-US" dirty="0"/>
          </a:p>
        </p:txBody>
      </p:sp>
      <p:sp>
        <p:nvSpPr>
          <p:cNvPr id="5" name="Content Placeholder 4"/>
          <p:cNvSpPr>
            <a:spLocks noGrp="1"/>
          </p:cNvSpPr>
          <p:nvPr>
            <p:ph idx="1"/>
          </p:nvPr>
        </p:nvSpPr>
        <p:spPr/>
        <p:txBody>
          <a:bodyPr/>
          <a:lstStyle/>
          <a:p>
            <a:r>
              <a:rPr lang="en-US" dirty="0" smtClean="0"/>
              <a:t>Clearly impacts ability to access and understand health care </a:t>
            </a:r>
          </a:p>
          <a:p>
            <a:r>
              <a:rPr lang="en-US" dirty="0" smtClean="0"/>
              <a:t>But is this ONLY a social issue, or does it also reflect failures of the health care system?</a:t>
            </a:r>
          </a:p>
          <a:p>
            <a:r>
              <a:rPr lang="en-US" dirty="0" smtClean="0"/>
              <a:t>Health care system should be responsive to patient’s needs for information and access</a:t>
            </a:r>
            <a:endParaRPr lang="en-US" dirty="0"/>
          </a:p>
        </p:txBody>
      </p:sp>
    </p:spTree>
    <p:extLst>
      <p:ext uri="{BB962C8B-B14F-4D97-AF65-F5344CB8AC3E}">
        <p14:creationId xmlns:p14="http://schemas.microsoft.com/office/powerpoint/2010/main" val="36377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
          <p:cNvSpPr/>
          <p:nvPr/>
        </p:nvSpPr>
        <p:spPr>
          <a:xfrm>
            <a:off x="1143000" y="838200"/>
            <a:ext cx="6742112" cy="6675437"/>
          </a:xfrm>
          <a:prstGeom prst="blockArc">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black"/>
              </a:solidFill>
            </a:endParaRPr>
          </a:p>
        </p:txBody>
      </p:sp>
      <p:sp>
        <p:nvSpPr>
          <p:cNvPr id="3" name="Block Arc 2"/>
          <p:cNvSpPr/>
          <p:nvPr/>
        </p:nvSpPr>
        <p:spPr>
          <a:xfrm>
            <a:off x="2046287" y="1747837"/>
            <a:ext cx="4911725" cy="5151438"/>
          </a:xfrm>
          <a:prstGeom prst="blockArc">
            <a:avLst/>
          </a:prstGeom>
          <a:solidFill>
            <a:srgbClr val="3399FF"/>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black"/>
              </a:solidFill>
            </a:endParaRPr>
          </a:p>
        </p:txBody>
      </p:sp>
      <p:grpSp>
        <p:nvGrpSpPr>
          <p:cNvPr id="4" name="Group 96"/>
          <p:cNvGrpSpPr>
            <a:grpSpLocks/>
          </p:cNvGrpSpPr>
          <p:nvPr/>
        </p:nvGrpSpPr>
        <p:grpSpPr bwMode="auto">
          <a:xfrm>
            <a:off x="2959100" y="2662237"/>
            <a:ext cx="3144837" cy="3305175"/>
            <a:chOff x="3017367" y="3759796"/>
            <a:chExt cx="3144656" cy="3304620"/>
          </a:xfrm>
        </p:grpSpPr>
        <p:sp>
          <p:nvSpPr>
            <p:cNvPr id="5" name="Chord 4"/>
            <p:cNvSpPr/>
            <p:nvPr/>
          </p:nvSpPr>
          <p:spPr>
            <a:xfrm rot="6741582">
              <a:off x="2937385" y="3839778"/>
              <a:ext cx="3304620" cy="3144656"/>
            </a:xfrm>
            <a:prstGeom prst="chord">
              <a:avLst>
                <a:gd name="adj1" fmla="val 3303767"/>
                <a:gd name="adj2" fmla="val 15611572"/>
              </a:avLst>
            </a:prstGeom>
            <a:solidFill>
              <a:srgbClr val="0000CC"/>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white"/>
                </a:solidFill>
              </a:endParaRPr>
            </a:p>
          </p:txBody>
        </p:sp>
        <p:cxnSp>
          <p:nvCxnSpPr>
            <p:cNvPr id="6" name="Straight Connector 5"/>
            <p:cNvCxnSpPr/>
            <p:nvPr/>
          </p:nvCxnSpPr>
          <p:spPr>
            <a:xfrm rot="5400000" flipH="1" flipV="1">
              <a:off x="3853216" y="4524049"/>
              <a:ext cx="1431685" cy="476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76"/>
          <p:cNvGrpSpPr>
            <a:grpSpLocks/>
          </p:cNvGrpSpPr>
          <p:nvPr/>
        </p:nvGrpSpPr>
        <p:grpSpPr bwMode="auto">
          <a:xfrm>
            <a:off x="1152525" y="4191000"/>
            <a:ext cx="6753225" cy="1327150"/>
            <a:chOff x="800100" y="2562225"/>
            <a:chExt cx="5486400" cy="707021"/>
          </a:xfrm>
        </p:grpSpPr>
        <p:sp>
          <p:nvSpPr>
            <p:cNvPr id="8" name="Rectangle 7"/>
            <p:cNvSpPr/>
            <p:nvPr/>
          </p:nvSpPr>
          <p:spPr>
            <a:xfrm>
              <a:off x="800100" y="2562225"/>
              <a:ext cx="5486400" cy="514197"/>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defRPr/>
              </a:pPr>
              <a:endParaRPr lang="en-US">
                <a:solidFill>
                  <a:prstClr val="white"/>
                </a:solidFill>
              </a:endParaRPr>
            </a:p>
          </p:txBody>
        </p:sp>
        <p:cxnSp>
          <p:nvCxnSpPr>
            <p:cNvPr id="9" name="Straight Connector 8"/>
            <p:cNvCxnSpPr/>
            <p:nvPr/>
          </p:nvCxnSpPr>
          <p:spPr>
            <a:xfrm>
              <a:off x="800100" y="2562225"/>
              <a:ext cx="547737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TextBox 23"/>
            <p:cNvSpPr txBox="1"/>
            <p:nvPr/>
          </p:nvSpPr>
          <p:spPr>
            <a:xfrm>
              <a:off x="2747553" y="2764352"/>
              <a:ext cx="1590204" cy="504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defRPr/>
              </a:pPr>
              <a:r>
                <a:rPr lang="en-US" sz="2800" b="1" dirty="0">
                  <a:solidFill>
                    <a:prstClr val="white"/>
                  </a:solidFill>
                </a:rPr>
                <a:t>HEALTH</a:t>
              </a:r>
            </a:p>
          </p:txBody>
        </p:sp>
      </p:grpSp>
      <p:sp>
        <p:nvSpPr>
          <p:cNvPr id="11" name="TextBox 24"/>
          <p:cNvSpPr txBox="1"/>
          <p:nvPr/>
        </p:nvSpPr>
        <p:spPr>
          <a:xfrm>
            <a:off x="3359150" y="3235325"/>
            <a:ext cx="1122362" cy="811212"/>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Behaviors</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25"/>
          <p:cNvSpPr txBox="1"/>
          <p:nvPr/>
        </p:nvSpPr>
        <p:spPr>
          <a:xfrm>
            <a:off x="4545012" y="3243262"/>
            <a:ext cx="1230313" cy="811213"/>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Medical Care</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TextBox 26"/>
          <p:cNvSpPr txBox="1"/>
          <p:nvPr/>
        </p:nvSpPr>
        <p:spPr>
          <a:xfrm>
            <a:off x="3286125" y="2043112"/>
            <a:ext cx="2536825" cy="6127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Living &amp; Working Conditions</a:t>
            </a:r>
          </a:p>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in Homes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Communities</a:t>
            </a:r>
            <a:endPar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Box 27"/>
          <p:cNvSpPr txBox="1"/>
          <p:nvPr/>
        </p:nvSpPr>
        <p:spPr>
          <a:xfrm>
            <a:off x="3217862" y="1035050"/>
            <a:ext cx="2573338" cy="6508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Economic &amp; Social </a:t>
            </a:r>
          </a:p>
          <a:p>
            <a:pPr algn="ctr" fontAlgn="base">
              <a:spcBef>
                <a:spcPct val="0"/>
              </a:spcBef>
              <a:spcAft>
                <a:spcPct val="0"/>
              </a:spcAft>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Opportunities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a:t>
            </a: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Resources</a:t>
            </a:r>
          </a:p>
        </p:txBody>
      </p:sp>
      <p:sp>
        <p:nvSpPr>
          <p:cNvPr id="15" name="Text Box 21"/>
          <p:cNvSpPr txBox="1">
            <a:spLocks noChangeArrowheads="1"/>
          </p:cNvSpPr>
          <p:nvPr/>
        </p:nvSpPr>
        <p:spPr bwMode="ltGray">
          <a:xfrm>
            <a:off x="1219200" y="5486400"/>
            <a:ext cx="461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kumimoji="1" lang="en-US" altLang="en-US" sz="1100" dirty="0">
                <a:solidFill>
                  <a:schemeClr val="bg2"/>
                </a:solidFill>
                <a:cs typeface="Arial" charset="0"/>
              </a:rPr>
              <a:t>Adapted from Braveman et al., for Robert Wood Johnson Foundation Commission to Build a Healthier America | www.commissiononhealth.org</a:t>
            </a:r>
          </a:p>
        </p:txBody>
      </p:sp>
      <p:sp>
        <p:nvSpPr>
          <p:cNvPr id="16" name="TextBox 15"/>
          <p:cNvSpPr txBox="1">
            <a:spLocks noChangeArrowheads="1"/>
          </p:cNvSpPr>
          <p:nvPr/>
        </p:nvSpPr>
        <p:spPr bwMode="auto">
          <a:xfrm>
            <a:off x="1135062" y="4191000"/>
            <a:ext cx="6786563" cy="3385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1600" b="1" dirty="0" smtClean="0">
                <a:solidFill>
                  <a:prstClr val="white"/>
                </a:solidFill>
                <a:cs typeface="Arial" charset="0"/>
              </a:rPr>
              <a:t>Interaction with genetic/other biological factors</a:t>
            </a:r>
            <a:endParaRPr lang="en-US" altLang="en-US" sz="1600" b="1" dirty="0">
              <a:solidFill>
                <a:prstClr val="white"/>
              </a:solidFill>
              <a:cs typeface="Arial" charset="0"/>
            </a:endParaRPr>
          </a:p>
        </p:txBody>
      </p:sp>
      <p:sp>
        <p:nvSpPr>
          <p:cNvPr id="17" name="TextBox 16"/>
          <p:cNvSpPr txBox="1"/>
          <p:nvPr/>
        </p:nvSpPr>
        <p:spPr>
          <a:xfrm>
            <a:off x="573879" y="898822"/>
            <a:ext cx="2071689" cy="923330"/>
          </a:xfrm>
          <a:prstGeom prst="rect">
            <a:avLst/>
          </a:prstGeom>
          <a:solidFill>
            <a:schemeClr val="bg1"/>
          </a:solidFill>
        </p:spPr>
        <p:txBody>
          <a:bodyPr wrap="square" rtlCol="0">
            <a:spAutoFit/>
          </a:bodyPr>
          <a:lstStyle/>
          <a:p>
            <a:pPr algn="ctr"/>
            <a:r>
              <a:rPr lang="en-US" dirty="0" smtClean="0"/>
              <a:t>Epigenetic </a:t>
            </a:r>
            <a:r>
              <a:rPr lang="en-US" dirty="0" smtClean="0"/>
              <a:t>modification/</a:t>
            </a:r>
          </a:p>
          <a:p>
            <a:pPr algn="ctr"/>
            <a:r>
              <a:rPr lang="en-US" dirty="0" smtClean="0"/>
              <a:t>neurocognitive, etc.</a:t>
            </a:r>
            <a:r>
              <a:rPr lang="en-US" dirty="0" smtClean="0"/>
              <a:t> </a:t>
            </a:r>
            <a:endParaRPr lang="en-US" dirty="0"/>
          </a:p>
        </p:txBody>
      </p:sp>
      <p:cxnSp>
        <p:nvCxnSpPr>
          <p:cNvPr id="18" name="Straight Arrow Connector 17"/>
          <p:cNvCxnSpPr/>
          <p:nvPr/>
        </p:nvCxnSpPr>
        <p:spPr>
          <a:xfrm>
            <a:off x="2645568" y="1685925"/>
            <a:ext cx="904082" cy="12398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6220617" y="494170"/>
            <a:ext cx="2071689" cy="923330"/>
          </a:xfrm>
          <a:prstGeom prst="rect">
            <a:avLst/>
          </a:prstGeom>
          <a:solidFill>
            <a:schemeClr val="bg1"/>
          </a:solidFill>
        </p:spPr>
        <p:txBody>
          <a:bodyPr wrap="square" rtlCol="0">
            <a:spAutoFit/>
          </a:bodyPr>
          <a:lstStyle/>
          <a:p>
            <a:pPr algn="ctr"/>
            <a:r>
              <a:rPr lang="en-US" dirty="0" smtClean="0"/>
              <a:t>Toxic </a:t>
            </a:r>
            <a:r>
              <a:rPr lang="en-US" dirty="0" smtClean="0"/>
              <a:t>exposures, developmental, stress, etc.</a:t>
            </a:r>
            <a:endParaRPr lang="en-US" dirty="0"/>
          </a:p>
        </p:txBody>
      </p:sp>
      <p:cxnSp>
        <p:nvCxnSpPr>
          <p:cNvPr id="20" name="Straight Arrow Connector 19"/>
          <p:cNvCxnSpPr/>
          <p:nvPr/>
        </p:nvCxnSpPr>
        <p:spPr>
          <a:xfrm flipH="1">
            <a:off x="6342063" y="1429295"/>
            <a:ext cx="272328" cy="271566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7256462" y="1429295"/>
            <a:ext cx="228600" cy="274662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4539998" y="2924175"/>
            <a:ext cx="1442244" cy="9370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99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Language Concordance</a:t>
            </a:r>
            <a:endParaRPr lang="en-US" dirty="0"/>
          </a:p>
        </p:txBody>
      </p:sp>
      <p:sp>
        <p:nvSpPr>
          <p:cNvPr id="5" name="Content Placeholder 4"/>
          <p:cNvSpPr>
            <a:spLocks noGrp="1"/>
          </p:cNvSpPr>
          <p:nvPr>
            <p:ph idx="1"/>
          </p:nvPr>
        </p:nvSpPr>
        <p:spPr/>
        <p:txBody>
          <a:bodyPr/>
          <a:lstStyle/>
          <a:p>
            <a:r>
              <a:rPr lang="en-US" dirty="0" smtClean="0"/>
              <a:t>Even among insured, language </a:t>
            </a:r>
            <a:r>
              <a:rPr lang="en-US" dirty="0"/>
              <a:t>barriers </a:t>
            </a:r>
            <a:r>
              <a:rPr lang="en-US" dirty="0" smtClean="0"/>
              <a:t>associated with:</a:t>
            </a:r>
          </a:p>
          <a:p>
            <a:pPr lvl="1"/>
            <a:r>
              <a:rPr lang="en-US" dirty="0" smtClean="0"/>
              <a:t>Decreased </a:t>
            </a:r>
            <a:r>
              <a:rPr lang="en-US" dirty="0"/>
              <a:t>patient satisfaction with </a:t>
            </a:r>
            <a:r>
              <a:rPr lang="en-US" dirty="0" smtClean="0"/>
              <a:t>care</a:t>
            </a:r>
          </a:p>
          <a:p>
            <a:pPr lvl="1"/>
            <a:r>
              <a:rPr lang="en-US" dirty="0" smtClean="0"/>
              <a:t>Increased problems with </a:t>
            </a:r>
            <a:r>
              <a:rPr lang="en-US" dirty="0"/>
              <a:t>medication </a:t>
            </a:r>
            <a:r>
              <a:rPr lang="en-US" dirty="0" smtClean="0"/>
              <a:t>comprehension</a:t>
            </a:r>
          </a:p>
          <a:p>
            <a:pPr lvl="1"/>
            <a:r>
              <a:rPr lang="en-US" dirty="0"/>
              <a:t>D</a:t>
            </a:r>
            <a:r>
              <a:rPr lang="en-US" dirty="0" smtClean="0"/>
              <a:t>ecreased </a:t>
            </a:r>
            <a:r>
              <a:rPr lang="en-US" dirty="0"/>
              <a:t>receipt </a:t>
            </a:r>
            <a:r>
              <a:rPr lang="en-US" dirty="0" smtClean="0"/>
              <a:t>of health services</a:t>
            </a:r>
            <a:endParaRPr lang="en-US" dirty="0"/>
          </a:p>
        </p:txBody>
      </p:sp>
    </p:spTree>
    <p:extLst>
      <p:ext uri="{BB962C8B-B14F-4D97-AF65-F5344CB8AC3E}">
        <p14:creationId xmlns:p14="http://schemas.microsoft.com/office/powerpoint/2010/main" val="3282666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Language Concordance</a:t>
            </a:r>
            <a:endParaRPr lang="en-US" dirty="0"/>
          </a:p>
        </p:txBody>
      </p:sp>
      <p:sp>
        <p:nvSpPr>
          <p:cNvPr id="5" name="Content Placeholder 4"/>
          <p:cNvSpPr>
            <a:spLocks noGrp="1"/>
          </p:cNvSpPr>
          <p:nvPr>
            <p:ph idx="1"/>
          </p:nvPr>
        </p:nvSpPr>
        <p:spPr>
          <a:xfrm>
            <a:off x="457200" y="1066800"/>
            <a:ext cx="8229600" cy="4525963"/>
          </a:xfrm>
        </p:spPr>
        <p:txBody>
          <a:bodyPr/>
          <a:lstStyle/>
          <a:p>
            <a:r>
              <a:rPr lang="en-US" dirty="0"/>
              <a:t>LEP among Latinas associated with worse glycemic control</a:t>
            </a:r>
          </a:p>
          <a:p>
            <a:pPr lvl="1"/>
            <a:r>
              <a:rPr lang="en-US" dirty="0"/>
              <a:t>Mediated by patient-provider language </a:t>
            </a:r>
            <a:r>
              <a:rPr lang="en-US" dirty="0" smtClean="0"/>
              <a:t>concordance</a:t>
            </a:r>
          </a:p>
          <a:p>
            <a:r>
              <a:rPr lang="en-US" dirty="0" smtClean="0"/>
              <a:t>Disparities in colon cancer screening between whites and Asians</a:t>
            </a:r>
          </a:p>
          <a:p>
            <a:pPr lvl="1"/>
            <a:r>
              <a:rPr lang="en-US" dirty="0" smtClean="0"/>
              <a:t>Explained by LEP and </a:t>
            </a:r>
            <a:r>
              <a:rPr lang="en-US" dirty="0" smtClean="0"/>
              <a:t>LHL </a:t>
            </a:r>
            <a:r>
              <a:rPr lang="en-US" dirty="0" smtClean="0"/>
              <a:t>in Asians </a:t>
            </a:r>
          </a:p>
          <a:p>
            <a:r>
              <a:rPr lang="en-US" dirty="0" smtClean="0"/>
              <a:t>Disparities related to language services are a systems-issue that leads to racial/ethnic disparities in health</a:t>
            </a:r>
            <a:endParaRPr lang="en-US" dirty="0"/>
          </a:p>
          <a:p>
            <a:endParaRPr lang="en-US" dirty="0"/>
          </a:p>
        </p:txBody>
      </p:sp>
      <p:sp>
        <p:nvSpPr>
          <p:cNvPr id="6" name="TextBox 5"/>
          <p:cNvSpPr txBox="1"/>
          <p:nvPr/>
        </p:nvSpPr>
        <p:spPr>
          <a:xfrm>
            <a:off x="4191000" y="6248400"/>
            <a:ext cx="3200400" cy="646331"/>
          </a:xfrm>
          <a:prstGeom prst="rect">
            <a:avLst/>
          </a:prstGeom>
          <a:noFill/>
        </p:spPr>
        <p:txBody>
          <a:bodyPr wrap="square" rtlCol="0">
            <a:spAutoFit/>
          </a:bodyPr>
          <a:lstStyle/>
          <a:p>
            <a:r>
              <a:rPr lang="en-US" dirty="0" smtClean="0"/>
              <a:t>Fernandez, JGIM, 2010</a:t>
            </a:r>
          </a:p>
          <a:p>
            <a:r>
              <a:rPr lang="en-US" dirty="0" err="1" smtClean="0"/>
              <a:t>Sentell</a:t>
            </a:r>
            <a:r>
              <a:rPr lang="en-US" dirty="0" smtClean="0"/>
              <a:t>, J Health </a:t>
            </a:r>
            <a:r>
              <a:rPr lang="en-US" dirty="0" err="1" smtClean="0"/>
              <a:t>Comm</a:t>
            </a:r>
            <a:r>
              <a:rPr lang="en-US" dirty="0" smtClean="0"/>
              <a:t>, 2013</a:t>
            </a:r>
            <a:endParaRPr lang="en-US" dirty="0"/>
          </a:p>
        </p:txBody>
      </p:sp>
    </p:spTree>
    <p:extLst>
      <p:ext uri="{BB962C8B-B14F-4D97-AF65-F5344CB8AC3E}">
        <p14:creationId xmlns:p14="http://schemas.microsoft.com/office/powerpoint/2010/main" val="17169424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5" name="Rectangle 13"/>
          <p:cNvSpPr>
            <a:spLocks noChangeArrowheads="1"/>
          </p:cNvSpPr>
          <p:nvPr/>
        </p:nvSpPr>
        <p:spPr bwMode="auto">
          <a:xfrm>
            <a:off x="0" y="309563"/>
            <a:ext cx="9144000" cy="11382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defRPr/>
            </a:pPr>
            <a:r>
              <a:rPr lang="en-US" sz="3400" dirty="0">
                <a:solidFill>
                  <a:schemeClr val="bg1"/>
                </a:solidFill>
                <a:latin typeface="+mj-lt"/>
              </a:rPr>
              <a:t>Differences, Disparities, and Discrimination:  Populations with Equal Access to Health Care</a:t>
            </a:r>
          </a:p>
        </p:txBody>
      </p:sp>
      <p:pic>
        <p:nvPicPr>
          <p:cNvPr id="31" name="Picture 2" descr="https://static-content.springer.com/image/art%3A10.1007%2Fs11886-014-0530-3/MediaObjects/11886_2014_530_Fig2_HTM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48" y="1752600"/>
            <a:ext cx="7846704" cy="4194970"/>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0"/>
          <p:cNvSpPr>
            <a:spLocks noChangeArrowheads="1"/>
          </p:cNvSpPr>
          <p:nvPr/>
        </p:nvSpPr>
        <p:spPr bwMode="auto">
          <a:xfrm>
            <a:off x="4800600" y="4191000"/>
            <a:ext cx="3033924" cy="150233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288731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533400"/>
            <a:ext cx="8534400" cy="1143000"/>
          </a:xfrm>
        </p:spPr>
        <p:txBody>
          <a:bodyPr>
            <a:noAutofit/>
          </a:bodyPr>
          <a:lstStyle/>
          <a:p>
            <a:pPr eaLnBrk="1" fontAlgn="auto" hangingPunct="1">
              <a:spcAft>
                <a:spcPts val="0"/>
              </a:spcAft>
              <a:defRPr/>
            </a:pPr>
            <a:r>
              <a:rPr lang="en-US" altLang="en-US" dirty="0" smtClean="0"/>
              <a:t>Do </a:t>
            </a:r>
            <a:r>
              <a:rPr lang="en-US" altLang="en-US" i="1" dirty="0" smtClean="0"/>
              <a:t>Physician Factors </a:t>
            </a:r>
            <a:r>
              <a:rPr lang="en-US" altLang="en-US" dirty="0" smtClean="0"/>
              <a:t>Explain Procedural Differences?</a:t>
            </a:r>
            <a:endParaRPr lang="en-US" altLang="en-US" i="1" dirty="0" smtClean="0"/>
          </a:p>
        </p:txBody>
      </p:sp>
      <p:sp>
        <p:nvSpPr>
          <p:cNvPr id="27651" name="Rectangle 3"/>
          <p:cNvSpPr>
            <a:spLocks noGrp="1" noChangeArrowheads="1"/>
          </p:cNvSpPr>
          <p:nvPr>
            <p:ph idx="1"/>
          </p:nvPr>
        </p:nvSpPr>
        <p:spPr>
          <a:xfrm>
            <a:off x="457200" y="1722438"/>
            <a:ext cx="8229600" cy="4525962"/>
          </a:xfrm>
        </p:spPr>
        <p:txBody>
          <a:bodyPr/>
          <a:lstStyle/>
          <a:p>
            <a:pPr eaLnBrk="1" hangingPunct="1">
              <a:buFontTx/>
              <a:buNone/>
            </a:pPr>
            <a:endParaRPr lang="en-US" altLang="en-US" smtClean="0"/>
          </a:p>
          <a:p>
            <a:pPr eaLnBrk="1" hangingPunct="1"/>
            <a:r>
              <a:rPr lang="en-US" altLang="en-US" smtClean="0"/>
              <a:t>Differences persist even when controlling for the following factors:</a:t>
            </a:r>
          </a:p>
          <a:p>
            <a:pPr lvl="1" eaLnBrk="1" hangingPunct="1"/>
            <a:r>
              <a:rPr lang="en-US" altLang="en-US" sz="3200" smtClean="0"/>
              <a:t>Hospital:  teaching vs community</a:t>
            </a:r>
          </a:p>
          <a:p>
            <a:pPr lvl="1" eaLnBrk="1" hangingPunct="1"/>
            <a:r>
              <a:rPr lang="en-US" altLang="en-US" sz="3200" smtClean="0"/>
              <a:t>Provider specialty</a:t>
            </a:r>
          </a:p>
          <a:p>
            <a:pPr lvl="1" eaLnBrk="1" hangingPunct="1"/>
            <a:r>
              <a:rPr lang="en-US" altLang="en-US" sz="3200" smtClean="0"/>
              <a:t>Region</a:t>
            </a:r>
          </a:p>
        </p:txBody>
      </p:sp>
    </p:spTree>
    <p:extLst>
      <p:ext uri="{BB962C8B-B14F-4D97-AF65-F5344CB8AC3E}">
        <p14:creationId xmlns:p14="http://schemas.microsoft.com/office/powerpoint/2010/main" val="31107730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Door to Drug Time in AMI</a:t>
            </a:r>
            <a:endParaRPr lang="en-US" dirty="0"/>
          </a:p>
        </p:txBody>
      </p:sp>
      <p:sp>
        <p:nvSpPr>
          <p:cNvPr id="5" name="Content Placeholder 4"/>
          <p:cNvSpPr>
            <a:spLocks noGrp="1"/>
          </p:cNvSpPr>
          <p:nvPr>
            <p:ph idx="1"/>
          </p:nvPr>
        </p:nvSpPr>
        <p:spPr/>
        <p:txBody>
          <a:bodyPr/>
          <a:lstStyle/>
          <a:p>
            <a:endParaRPr lang="en-US"/>
          </a:p>
        </p:txBody>
      </p:sp>
      <p:pic>
        <p:nvPicPr>
          <p:cNvPr id="165890" name="Picture 2" descr="Image description no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905000"/>
            <a:ext cx="8490853"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30"/>
          <p:cNvSpPr>
            <a:spLocks noChangeArrowheads="1"/>
          </p:cNvSpPr>
          <p:nvPr/>
        </p:nvSpPr>
        <p:spPr bwMode="auto">
          <a:xfrm>
            <a:off x="7772399" y="2438400"/>
            <a:ext cx="1219201" cy="1828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
        <p:nvSpPr>
          <p:cNvPr id="6" name="TextBox 5"/>
          <p:cNvSpPr txBox="1"/>
          <p:nvPr/>
        </p:nvSpPr>
        <p:spPr>
          <a:xfrm>
            <a:off x="4876800" y="6248400"/>
            <a:ext cx="2514600" cy="369332"/>
          </a:xfrm>
          <a:prstGeom prst="rect">
            <a:avLst/>
          </a:prstGeom>
          <a:noFill/>
        </p:spPr>
        <p:txBody>
          <a:bodyPr wrap="square" rtlCol="0">
            <a:spAutoFit/>
          </a:bodyPr>
          <a:lstStyle/>
          <a:p>
            <a:r>
              <a:rPr lang="en-US" dirty="0" smtClean="0"/>
              <a:t>Bradley, JAMA, 2004</a:t>
            </a:r>
            <a:endParaRPr lang="en-US" dirty="0"/>
          </a:p>
        </p:txBody>
      </p:sp>
    </p:spTree>
    <p:extLst>
      <p:ext uri="{BB962C8B-B14F-4D97-AF65-F5344CB8AC3E}">
        <p14:creationId xmlns:p14="http://schemas.microsoft.com/office/powerpoint/2010/main" val="373062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838200"/>
          </a:xfrm>
        </p:spPr>
        <p:txBody>
          <a:bodyPr/>
          <a:lstStyle/>
          <a:p>
            <a:pPr eaLnBrk="1" fontAlgn="auto" hangingPunct="1">
              <a:spcAft>
                <a:spcPts val="0"/>
              </a:spcAft>
              <a:defRPr/>
            </a:pPr>
            <a:r>
              <a:rPr lang="en-US" altLang="en-US" dirty="0" smtClean="0"/>
              <a:t>Schulman Summary</a:t>
            </a:r>
          </a:p>
        </p:txBody>
      </p:sp>
      <p:sp>
        <p:nvSpPr>
          <p:cNvPr id="36867" name="Rectangle 3"/>
          <p:cNvSpPr>
            <a:spLocks noGrp="1" noChangeArrowheads="1"/>
          </p:cNvSpPr>
          <p:nvPr>
            <p:ph idx="1"/>
          </p:nvPr>
        </p:nvSpPr>
        <p:spPr>
          <a:xfrm>
            <a:off x="304800" y="1219200"/>
            <a:ext cx="8610600" cy="2971800"/>
          </a:xfrm>
        </p:spPr>
        <p:txBody>
          <a:bodyPr/>
          <a:lstStyle/>
          <a:p>
            <a:pPr eaLnBrk="1" hangingPunct="1">
              <a:spcAft>
                <a:spcPts val="600"/>
              </a:spcAft>
            </a:pPr>
            <a:r>
              <a:rPr lang="en-US" altLang="en-US" dirty="0" smtClean="0"/>
              <a:t>Videotaped vignettes with 8 actors representing men/women, AA/whites, 55y/70y</a:t>
            </a:r>
          </a:p>
          <a:p>
            <a:pPr eaLnBrk="1" hangingPunct="1">
              <a:spcAft>
                <a:spcPts val="600"/>
              </a:spcAft>
            </a:pPr>
            <a:r>
              <a:rPr lang="en-US" altLang="en-US" dirty="0" smtClean="0"/>
              <a:t>Convenience sample of physicians at ACP and ACC meetings</a:t>
            </a:r>
          </a:p>
          <a:p>
            <a:pPr eaLnBrk="1" hangingPunct="1">
              <a:spcAft>
                <a:spcPts val="600"/>
              </a:spcAft>
            </a:pPr>
            <a:r>
              <a:rPr lang="en-US" altLang="en-US" dirty="0" smtClean="0"/>
              <a:t>All “patients” had identical script describing chest pain – outcome was decision to refer for angiography</a:t>
            </a:r>
            <a:endParaRPr lang="en-US" altLang="en-US" sz="1800" i="1" dirty="0" smtClean="0"/>
          </a:p>
        </p:txBody>
      </p:sp>
      <p:sp>
        <p:nvSpPr>
          <p:cNvPr id="36894" name="TextBox 3"/>
          <p:cNvSpPr txBox="1">
            <a:spLocks noChangeArrowheads="1"/>
          </p:cNvSpPr>
          <p:nvPr/>
        </p:nvSpPr>
        <p:spPr bwMode="auto">
          <a:xfrm>
            <a:off x="5284787" y="6303963"/>
            <a:ext cx="245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en-US" altLang="en-US" sz="1400" dirty="0"/>
              <a:t>Schulman, et al. NEJM 1999</a:t>
            </a:r>
          </a:p>
        </p:txBody>
      </p:sp>
    </p:spTree>
    <p:extLst>
      <p:ext uri="{BB962C8B-B14F-4D97-AF65-F5344CB8AC3E}">
        <p14:creationId xmlns:p14="http://schemas.microsoft.com/office/powerpoint/2010/main" val="20804809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Figure"/>
          <p:cNvPicPr/>
          <p:nvPr/>
        </p:nvPicPr>
        <p:blipFill rotWithShape="1">
          <a:blip r:embed="rId3">
            <a:extLst>
              <a:ext uri="{28A0092B-C50C-407E-A947-70E740481C1C}">
                <a14:useLocalDpi xmlns:a14="http://schemas.microsoft.com/office/drawing/2010/main" val="0"/>
              </a:ext>
            </a:extLst>
          </a:blip>
          <a:srcRect b="51766"/>
          <a:stretch/>
        </p:blipFill>
        <p:spPr bwMode="auto">
          <a:xfrm>
            <a:off x="180023" y="152400"/>
            <a:ext cx="4239577" cy="3086100"/>
          </a:xfrm>
          <a:prstGeom prst="rect">
            <a:avLst/>
          </a:prstGeom>
          <a:noFill/>
          <a:ln>
            <a:noFill/>
          </a:ln>
          <a:extLst>
            <a:ext uri="{53640926-AAD7-44D8-BBD7-CCE9431645EC}">
              <a14:shadowObscured xmlns:a14="http://schemas.microsoft.com/office/drawing/2010/main"/>
            </a:ext>
          </a:extLst>
        </p:spPr>
      </p:pic>
      <p:pic>
        <p:nvPicPr>
          <p:cNvPr id="6" name="Picture 5" descr="Figure"/>
          <p:cNvPicPr/>
          <p:nvPr/>
        </p:nvPicPr>
        <p:blipFill rotWithShape="1">
          <a:blip r:embed="rId3">
            <a:extLst>
              <a:ext uri="{28A0092B-C50C-407E-A947-70E740481C1C}">
                <a14:useLocalDpi xmlns:a14="http://schemas.microsoft.com/office/drawing/2010/main" val="0"/>
              </a:ext>
            </a:extLst>
          </a:blip>
          <a:srcRect t="49118" b="3088"/>
          <a:stretch/>
        </p:blipFill>
        <p:spPr bwMode="auto">
          <a:xfrm>
            <a:off x="4648200" y="2971800"/>
            <a:ext cx="4361180" cy="30956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80830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56674" name="Picture 2" descr="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23850"/>
            <a:ext cx="4405983"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63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457200" y="1574673"/>
            <a:ext cx="8370888" cy="4632325"/>
          </a:xfrm>
        </p:spPr>
        <p:txBody>
          <a:bodyPr/>
          <a:lstStyle/>
          <a:p>
            <a:pPr eaLnBrk="1" hangingPunct="1"/>
            <a:r>
              <a:rPr lang="en-US" altLang="en-US" dirty="0" smtClean="0"/>
              <a:t>History of reproductive abuses by family planning providers towards women of color and poor women</a:t>
            </a:r>
          </a:p>
          <a:p>
            <a:pPr eaLnBrk="1" hangingPunct="1"/>
            <a:r>
              <a:rPr lang="en-US" altLang="en-US" dirty="0" smtClean="0"/>
              <a:t>Are there disparities in counseling about the IUD? </a:t>
            </a:r>
          </a:p>
          <a:p>
            <a:pPr lvl="1" eaLnBrk="1" hangingPunct="1"/>
            <a:r>
              <a:rPr lang="en-US" altLang="en-US" sz="2000" dirty="0" smtClean="0"/>
              <a:t>RCT using videos of standardized patients presenting for contraceptive advice</a:t>
            </a:r>
          </a:p>
          <a:p>
            <a:pPr lvl="1" eaLnBrk="1" hangingPunct="1"/>
            <a:r>
              <a:rPr lang="en-US" altLang="en-US" sz="2000" dirty="0" smtClean="0"/>
              <a:t>Shown to participants at national meetings of ACOG and AAFP</a:t>
            </a:r>
          </a:p>
        </p:txBody>
      </p:sp>
      <p:sp>
        <p:nvSpPr>
          <p:cNvPr id="32770" name="Slide Number Placeholder 3"/>
          <p:cNvSpPr>
            <a:spLocks noGrp="1"/>
          </p:cNvSpPr>
          <p:nvPr>
            <p:ph type="sldNum" sz="quarter" idx="4294967295"/>
          </p:nvPr>
        </p:nvSpPr>
        <p:spPr>
          <a:xfrm>
            <a:off x="8626475" y="6613525"/>
            <a:ext cx="517525" cy="244475"/>
          </a:xfrm>
          <a:prstGeom prst="rect">
            <a:avLst/>
          </a:prstGeo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9C47CC-89F0-4B74-8318-9AE6BE92F33E}" type="slidenum">
              <a:rPr lang="en-US" altLang="en-US" smtClean="0">
                <a:solidFill>
                  <a:srgbClr val="0D6072"/>
                </a:solidFill>
              </a:rPr>
              <a:pPr eaLnBrk="1" hangingPunct="1"/>
              <a:t>38</a:t>
            </a:fld>
            <a:endParaRPr lang="en-US" altLang="en-US" smtClean="0">
              <a:solidFill>
                <a:srgbClr val="0D6072"/>
              </a:solidFill>
            </a:endParaRPr>
          </a:p>
        </p:txBody>
      </p:sp>
      <p:sp>
        <p:nvSpPr>
          <p:cNvPr id="32772" name="Text Box 4"/>
          <p:cNvSpPr txBox="1">
            <a:spLocks noChangeArrowheads="1"/>
          </p:cNvSpPr>
          <p:nvPr/>
        </p:nvSpPr>
        <p:spPr bwMode="auto">
          <a:xfrm>
            <a:off x="4038600" y="6412737"/>
            <a:ext cx="3810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ts val="0"/>
              </a:spcBef>
            </a:pPr>
            <a:r>
              <a:rPr lang="en-US" altLang="en-US" sz="1400" dirty="0" smtClean="0">
                <a:latin typeface="+mj-lt"/>
                <a:cs typeface="Arial" pitchFamily="34" charset="0"/>
              </a:rPr>
              <a:t>Dehlendorf: </a:t>
            </a:r>
            <a:r>
              <a:rPr lang="en-US" sz="1400" i="1" dirty="0">
                <a:latin typeface="+mj-lt"/>
              </a:rPr>
              <a:t>Am J </a:t>
            </a:r>
            <a:r>
              <a:rPr lang="en-US" sz="1400" i="1" dirty="0" err="1">
                <a:latin typeface="+mj-lt"/>
              </a:rPr>
              <a:t>Obstet</a:t>
            </a:r>
            <a:r>
              <a:rPr lang="en-US" sz="1400" i="1" dirty="0">
                <a:latin typeface="+mj-lt"/>
              </a:rPr>
              <a:t> </a:t>
            </a:r>
            <a:r>
              <a:rPr lang="en-US" sz="1400" i="1" dirty="0" err="1">
                <a:latin typeface="+mj-lt"/>
              </a:rPr>
              <a:t>Gynecol</a:t>
            </a:r>
            <a:r>
              <a:rPr lang="en-US" altLang="en-US" sz="1400" dirty="0" smtClean="0">
                <a:latin typeface="+mj-lt"/>
                <a:cs typeface="Arial" pitchFamily="34" charset="0"/>
              </a:rPr>
              <a:t>, 2010</a:t>
            </a:r>
            <a:endParaRPr lang="en-US" altLang="en-US" sz="1400" dirty="0">
              <a:latin typeface="+mj-lt"/>
              <a:cs typeface="Arial" pitchFamily="34" charset="0"/>
            </a:endParaRPr>
          </a:p>
        </p:txBody>
      </p:sp>
      <p:sp>
        <p:nvSpPr>
          <p:cNvPr id="32773" name="Rectangle 5"/>
          <p:cNvSpPr>
            <a:spLocks noChangeArrowheads="1"/>
          </p:cNvSpPr>
          <p:nvPr/>
        </p:nvSpPr>
        <p:spPr bwMode="auto">
          <a:xfrm>
            <a:off x="585787" y="304800"/>
            <a:ext cx="8218488"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95000"/>
              </a:lnSpc>
            </a:pPr>
            <a:r>
              <a:rPr lang="en-US" altLang="en-US" sz="3600" dirty="0" smtClean="0">
                <a:solidFill>
                  <a:schemeClr val="bg1"/>
                </a:solidFill>
                <a:effectLst>
                  <a:outerShdw blurRad="38100" dist="38100" dir="2700000" algn="tl">
                    <a:srgbClr val="000000">
                      <a:alpha val="43137"/>
                    </a:srgbClr>
                  </a:outerShdw>
                </a:effectLst>
                <a:latin typeface="+mj-lt"/>
              </a:rPr>
              <a:t>Provider-Level Disparities in Reproductive Health</a:t>
            </a:r>
            <a:endParaRPr lang="en-US" altLang="en-US" sz="3600" dirty="0">
              <a:solidFill>
                <a:schemeClr val="bg1"/>
              </a:solidFill>
              <a:effectLst>
                <a:outerShdw blurRad="38100" dist="38100" dir="2700000" algn="tl">
                  <a:srgbClr val="000000">
                    <a:alpha val="43137"/>
                  </a:srgbClr>
                </a:outerShdw>
              </a:effectLst>
              <a:latin typeface="+mj-lt"/>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257709"/>
            <a:ext cx="914400" cy="451556"/>
          </a:xfrm>
          <a:prstGeom prst="rect">
            <a:avLst/>
          </a:prstGeom>
        </p:spPr>
      </p:pic>
    </p:spTree>
    <p:extLst>
      <p:ext uri="{BB962C8B-B14F-4D97-AF65-F5344CB8AC3E}">
        <p14:creationId xmlns:p14="http://schemas.microsoft.com/office/powerpoint/2010/main" val="2424875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a:spLocks noGrp="1" noChangeArrowheads="1"/>
          </p:cNvSpPr>
          <p:nvPr>
            <p:ph type="title"/>
          </p:nvPr>
        </p:nvSpPr>
        <p:spPr>
          <a:xfrm>
            <a:off x="1023937" y="152400"/>
            <a:ext cx="7248525" cy="928687"/>
          </a:xfrm>
          <a:noFill/>
          <a:extLs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50000"/>
              </a:spcBef>
            </a:pPr>
            <a:r>
              <a:rPr lang="en-US" altLang="en-US" dirty="0" smtClean="0"/>
              <a:t>The “Patients”</a:t>
            </a:r>
          </a:p>
        </p:txBody>
      </p:sp>
      <p:pic>
        <p:nvPicPr>
          <p:cNvPr id="38915"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04800" y="1066800"/>
            <a:ext cx="4191000" cy="2303463"/>
          </a:xfrm>
          <a:noFill/>
          <a:extLs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066800"/>
            <a:ext cx="41910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300" y="3657600"/>
            <a:ext cx="41910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699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a:defRPr/>
            </a:pPr>
            <a:r>
              <a:rPr lang="en-US" dirty="0" smtClean="0">
                <a:solidFill>
                  <a:srgbClr val="FEFDFA"/>
                </a:solidFill>
                <a:ea typeface="+mj-ea"/>
                <a:cs typeface="+mj-cs"/>
              </a:rPr>
              <a:t>What are Health Disparities?</a:t>
            </a:r>
            <a:endParaRPr lang="en-US" sz="2800" dirty="0" smtClean="0">
              <a:solidFill>
                <a:srgbClr val="FEFDFA"/>
              </a:solidFill>
              <a:ea typeface="+mj-ea"/>
              <a:cs typeface="+mj-cs"/>
            </a:endParaRPr>
          </a:p>
        </p:txBody>
      </p:sp>
      <p:sp>
        <p:nvSpPr>
          <p:cNvPr id="180227" name="Rectangle 3"/>
          <p:cNvSpPr>
            <a:spLocks noGrp="1" noChangeArrowheads="1"/>
          </p:cNvSpPr>
          <p:nvPr>
            <p:ph type="body" idx="1"/>
          </p:nvPr>
        </p:nvSpPr>
        <p:spPr>
          <a:xfrm>
            <a:off x="304800" y="1371600"/>
            <a:ext cx="8534400" cy="5257800"/>
          </a:xfrm>
        </p:spPr>
        <p:txBody>
          <a:bodyPr/>
          <a:lstStyle/>
          <a:p>
            <a:pPr marL="0" indent="0">
              <a:lnSpc>
                <a:spcPct val="90000"/>
              </a:lnSpc>
              <a:buNone/>
            </a:pPr>
            <a:r>
              <a:rPr lang="en-US" altLang="en-US" sz="2800" dirty="0" smtClean="0">
                <a:effectLst>
                  <a:outerShdw blurRad="38100" dist="38100" dir="2700000" algn="tl">
                    <a:srgbClr val="000000"/>
                  </a:outerShdw>
                </a:effectLst>
                <a:latin typeface="+mj-lt"/>
              </a:rPr>
              <a:t>“A </a:t>
            </a:r>
            <a:r>
              <a:rPr lang="en-US" altLang="en-US" sz="2800" dirty="0">
                <a:effectLst>
                  <a:outerShdw blurRad="38100" dist="38100" dir="2700000" algn="tl">
                    <a:srgbClr val="000000"/>
                  </a:outerShdw>
                </a:effectLst>
                <a:latin typeface="+mj-lt"/>
              </a:rPr>
              <a:t>particular type of health difference that is closely linked with economic, social, or environmental disadvantage. Health disparities adversely affect groups of people who have systematically experienced greater social or economic obstacles to health based on their racial or ethnic group, religion, socioeconomic status, gender, age, or mental health; cognitive, sensory, or physical disability; sexual orientation or gender identity; geographic location; or other characteristics historically linked to discrimination or </a:t>
            </a:r>
            <a:r>
              <a:rPr lang="en-US" altLang="en-US" sz="2800" dirty="0" smtClean="0">
                <a:effectLst>
                  <a:outerShdw blurRad="38100" dist="38100" dir="2700000" algn="tl">
                    <a:srgbClr val="000000"/>
                  </a:outerShdw>
                </a:effectLst>
                <a:latin typeface="+mj-lt"/>
              </a:rPr>
              <a:t>exclusion.”</a:t>
            </a:r>
          </a:p>
          <a:p>
            <a:pPr marL="0" indent="0">
              <a:lnSpc>
                <a:spcPct val="90000"/>
              </a:lnSpc>
              <a:buNone/>
            </a:pPr>
            <a:endParaRPr lang="en-US" altLang="en-US" sz="2400" dirty="0" smtClean="0">
              <a:effectLst>
                <a:outerShdw blurRad="38100" dist="38100" dir="2700000" algn="tl">
                  <a:srgbClr val="000000"/>
                </a:outerShdw>
              </a:effectLst>
              <a:latin typeface="+mj-lt"/>
            </a:endParaRPr>
          </a:p>
          <a:p>
            <a:pPr marL="0" indent="0">
              <a:lnSpc>
                <a:spcPct val="90000"/>
              </a:lnSpc>
              <a:buNone/>
            </a:pPr>
            <a:r>
              <a:rPr lang="en-US" altLang="en-US" sz="2800" dirty="0" smtClean="0">
                <a:effectLst>
                  <a:outerShdw blurRad="38100" dist="38100" dir="2700000" algn="tl">
                    <a:srgbClr val="000000"/>
                  </a:outerShdw>
                </a:effectLst>
                <a:latin typeface="+mj-lt"/>
              </a:rPr>
              <a:t>		Healthy People 2020 (HealthyPeople.gov)</a:t>
            </a:r>
          </a:p>
          <a:p>
            <a:pPr marL="0" indent="0">
              <a:lnSpc>
                <a:spcPct val="90000"/>
              </a:lnSpc>
              <a:buNone/>
            </a:pPr>
            <a:endParaRPr lang="en-US" altLang="en-US" sz="1400" dirty="0" smtClean="0"/>
          </a:p>
          <a:p>
            <a:pPr>
              <a:lnSpc>
                <a:spcPct val="90000"/>
              </a:lnSpc>
              <a:buFontTx/>
              <a:buNone/>
            </a:pPr>
            <a:endParaRPr lang="en-US" altLang="en-US" sz="1400" dirty="0" smtClean="0"/>
          </a:p>
        </p:txBody>
      </p:sp>
    </p:spTree>
    <p:extLst>
      <p:ext uri="{BB962C8B-B14F-4D97-AF65-F5344CB8AC3E}">
        <p14:creationId xmlns:p14="http://schemas.microsoft.com/office/powerpoint/2010/main" val="29912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0" y="1219200"/>
            <a:ext cx="4267200" cy="2332038"/>
          </a:xfrm>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25" y="3886200"/>
            <a:ext cx="41910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219200"/>
            <a:ext cx="4267200"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Text Box 5"/>
          <p:cNvSpPr>
            <a:spLocks noGrp="1" noChangeArrowheads="1"/>
          </p:cNvSpPr>
          <p:nvPr>
            <p:ph type="title"/>
          </p:nvPr>
        </p:nvSpPr>
        <p:spPr>
          <a:xfrm>
            <a:off x="323850" y="277813"/>
            <a:ext cx="7248525" cy="928687"/>
          </a:xfrm>
          <a:noFill/>
          <a:extLs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50000"/>
              </a:spcBef>
            </a:pPr>
            <a:r>
              <a:rPr lang="en-US" altLang="en-US" smtClean="0"/>
              <a:t>The “Patients”</a:t>
            </a:r>
          </a:p>
        </p:txBody>
      </p:sp>
    </p:spTree>
    <p:extLst>
      <p:ext uri="{BB962C8B-B14F-4D97-AF65-F5344CB8AC3E}">
        <p14:creationId xmlns:p14="http://schemas.microsoft.com/office/powerpoint/2010/main" val="29254340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Grp="1" noChangeAspect="1"/>
          </p:cNvGraphicFramePr>
          <p:nvPr>
            <p:ph/>
            <p:extLst>
              <p:ext uri="{D42A27DB-BD31-4B8C-83A1-F6EECF244321}">
                <p14:modId xmlns:p14="http://schemas.microsoft.com/office/powerpoint/2010/main" val="1016194633"/>
              </p:ext>
            </p:extLst>
          </p:nvPr>
        </p:nvGraphicFramePr>
        <p:xfrm>
          <a:off x="36511" y="208756"/>
          <a:ext cx="9042401" cy="6126163"/>
        </p:xfrm>
        <a:graphic>
          <a:graphicData uri="http://schemas.openxmlformats.org/drawingml/2006/chart">
            <c:chart xmlns:c="http://schemas.openxmlformats.org/drawingml/2006/chart" xmlns:r="http://schemas.openxmlformats.org/officeDocument/2006/relationships" r:id="rId3"/>
          </a:graphicData>
        </a:graphic>
      </p:graphicFrame>
      <p:sp>
        <p:nvSpPr>
          <p:cNvPr id="210950" name="Oval 6"/>
          <p:cNvSpPr>
            <a:spLocks noChangeArrowheads="1"/>
          </p:cNvSpPr>
          <p:nvPr/>
        </p:nvSpPr>
        <p:spPr bwMode="auto">
          <a:xfrm>
            <a:off x="1188128" y="2497364"/>
            <a:ext cx="1349375" cy="1117600"/>
          </a:xfrm>
          <a:prstGeom prst="ellipse">
            <a:avLst/>
          </a:prstGeom>
          <a:solidFill>
            <a:schemeClr val="bg1">
              <a:alpha val="0"/>
            </a:schemeClr>
          </a:solidFill>
          <a:ln w="25400">
            <a:solidFill>
              <a:schemeClr val="bg1"/>
            </a:solidFill>
            <a:round/>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0951" name="Oval 7"/>
          <p:cNvSpPr>
            <a:spLocks noChangeArrowheads="1"/>
          </p:cNvSpPr>
          <p:nvPr/>
        </p:nvSpPr>
        <p:spPr bwMode="auto">
          <a:xfrm>
            <a:off x="3883024" y="1717221"/>
            <a:ext cx="1349375" cy="1117600"/>
          </a:xfrm>
          <a:prstGeom prst="ellipse">
            <a:avLst/>
          </a:prstGeom>
          <a:solidFill>
            <a:schemeClr val="accent1">
              <a:alpha val="0"/>
            </a:schemeClr>
          </a:soli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0952" name="Oval 8"/>
          <p:cNvSpPr>
            <a:spLocks noChangeArrowheads="1"/>
          </p:cNvSpPr>
          <p:nvPr/>
        </p:nvSpPr>
        <p:spPr bwMode="auto">
          <a:xfrm>
            <a:off x="6672716" y="1717221"/>
            <a:ext cx="1169987" cy="1006475"/>
          </a:xfrm>
          <a:prstGeom prst="ellipse">
            <a:avLst/>
          </a:prstGeom>
          <a:solidFill>
            <a:schemeClr val="accent1">
              <a:alpha val="0"/>
            </a:schemeClr>
          </a:soli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67" name="Text Box 9"/>
          <p:cNvSpPr txBox="1">
            <a:spLocks noChangeArrowheads="1"/>
          </p:cNvSpPr>
          <p:nvPr/>
        </p:nvSpPr>
        <p:spPr bwMode="auto">
          <a:xfrm>
            <a:off x="4557711" y="6205992"/>
            <a:ext cx="3514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t>Dehlendorf, et al. AJOG, </a:t>
            </a:r>
            <a:r>
              <a:rPr lang="en-US" altLang="en-US" sz="1600" b="1" dirty="0" smtClean="0"/>
              <a:t>2010</a:t>
            </a:r>
            <a:endParaRPr lang="en-US" altLang="en-US" sz="1600" b="1" dirty="0"/>
          </a:p>
        </p:txBody>
      </p:sp>
    </p:spTree>
    <p:extLst>
      <p:ext uri="{BB962C8B-B14F-4D97-AF65-F5344CB8AC3E}">
        <p14:creationId xmlns:p14="http://schemas.microsoft.com/office/powerpoint/2010/main" val="3948575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09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0" grpId="0" animBg="1"/>
      <p:bldP spid="210951" grpId="0" animBg="1"/>
      <p:bldP spid="21095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Differences in Health Communication</a:t>
            </a:r>
            <a:endParaRPr lang="en-US" dirty="0"/>
          </a:p>
        </p:txBody>
      </p:sp>
      <p:sp>
        <p:nvSpPr>
          <p:cNvPr id="5" name="Content Placeholder 4"/>
          <p:cNvSpPr>
            <a:spLocks noGrp="1"/>
          </p:cNvSpPr>
          <p:nvPr>
            <p:ph idx="1"/>
          </p:nvPr>
        </p:nvSpPr>
        <p:spPr>
          <a:xfrm>
            <a:off x="457200" y="1828800"/>
            <a:ext cx="8229600" cy="4297363"/>
          </a:xfrm>
        </p:spPr>
        <p:txBody>
          <a:bodyPr/>
          <a:lstStyle/>
          <a:p>
            <a:pPr eaLnBrk="1" hangingPunct="1"/>
            <a:r>
              <a:rPr lang="en-US" altLang="en-US" sz="2800" dirty="0" smtClean="0"/>
              <a:t>Patient experience is a critical part of the Triple Aim, and is associated with outcomes</a:t>
            </a:r>
          </a:p>
          <a:p>
            <a:pPr lvl="1" eaLnBrk="1" hangingPunct="1"/>
            <a:r>
              <a:rPr lang="en-US" altLang="en-US" sz="2400" dirty="0" smtClean="0"/>
              <a:t>Providers </a:t>
            </a:r>
            <a:r>
              <a:rPr lang="en-US" altLang="en-US" sz="2400" dirty="0"/>
              <a:t>have less positive affect and are more dominant with minority patients </a:t>
            </a:r>
          </a:p>
          <a:p>
            <a:pPr lvl="1" eaLnBrk="1" hangingPunct="1"/>
            <a:r>
              <a:rPr lang="en-US" altLang="en-US" sz="2400" dirty="0"/>
              <a:t>African Americans report less participation in clinical decision </a:t>
            </a:r>
            <a:r>
              <a:rPr lang="en-US" altLang="en-US" sz="2400" dirty="0" smtClean="0"/>
              <a:t>making</a:t>
            </a:r>
          </a:p>
          <a:p>
            <a:pPr lvl="1" eaLnBrk="1" hangingPunct="1"/>
            <a:r>
              <a:rPr lang="en-US" altLang="en-US" sz="2400" dirty="0" smtClean="0"/>
              <a:t>Hispanics experience less patient-centered communication</a:t>
            </a:r>
          </a:p>
          <a:p>
            <a:pPr lvl="1" eaLnBrk="1" hangingPunct="1"/>
            <a:r>
              <a:rPr lang="en-US" altLang="en-US" sz="2400" dirty="0" smtClean="0"/>
              <a:t>In general, racially discordant care results in less information and less patient participation</a:t>
            </a:r>
            <a:endParaRPr lang="en-US" altLang="en-US" sz="2400" dirty="0"/>
          </a:p>
          <a:p>
            <a:endParaRPr lang="en-US" sz="2400" dirty="0"/>
          </a:p>
        </p:txBody>
      </p:sp>
      <p:sp>
        <p:nvSpPr>
          <p:cNvPr id="2" name="TextBox 1"/>
          <p:cNvSpPr txBox="1"/>
          <p:nvPr/>
        </p:nvSpPr>
        <p:spPr>
          <a:xfrm>
            <a:off x="2667000" y="6172200"/>
            <a:ext cx="4953000" cy="646331"/>
          </a:xfrm>
          <a:prstGeom prst="rect">
            <a:avLst/>
          </a:prstGeom>
          <a:noFill/>
        </p:spPr>
        <p:txBody>
          <a:bodyPr wrap="square" rtlCol="0">
            <a:spAutoFit/>
          </a:bodyPr>
          <a:lstStyle/>
          <a:p>
            <a:r>
              <a:rPr lang="en-US" dirty="0" smtClean="0"/>
              <a:t>Beach, AIDS </a:t>
            </a:r>
            <a:r>
              <a:rPr lang="en-US" dirty="0" err="1" smtClean="0"/>
              <a:t>Behav</a:t>
            </a:r>
            <a:r>
              <a:rPr lang="en-US" dirty="0" smtClean="0"/>
              <a:t>, 2011	Gordon, Cancer, 2016</a:t>
            </a:r>
          </a:p>
          <a:p>
            <a:r>
              <a:rPr lang="en-US" dirty="0" smtClean="0"/>
              <a:t>Beach, JGIM, 2010</a:t>
            </a:r>
            <a:endParaRPr lang="en-US" dirty="0"/>
          </a:p>
        </p:txBody>
      </p:sp>
    </p:spTree>
    <p:extLst>
      <p:ext uri="{BB962C8B-B14F-4D97-AF65-F5344CB8AC3E}">
        <p14:creationId xmlns:p14="http://schemas.microsoft.com/office/powerpoint/2010/main" val="32475821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28600"/>
            <a:ext cx="8229600" cy="1143000"/>
          </a:xfrm>
        </p:spPr>
        <p:txBody>
          <a:bodyPr>
            <a:noAutofit/>
          </a:bodyPr>
          <a:lstStyle/>
          <a:p>
            <a:pPr eaLnBrk="1" fontAlgn="auto" hangingPunct="1">
              <a:spcAft>
                <a:spcPts val="0"/>
              </a:spcAft>
              <a:defRPr/>
            </a:pPr>
            <a:r>
              <a:rPr lang="en-US" altLang="en-US" dirty="0" smtClean="0">
                <a:solidFill>
                  <a:schemeClr val="bg1"/>
                </a:solidFill>
              </a:rPr>
              <a:t>Audiotaped Conversations After Angiography</a:t>
            </a:r>
          </a:p>
        </p:txBody>
      </p:sp>
      <p:sp>
        <p:nvSpPr>
          <p:cNvPr id="41987" name="Rectangle 3"/>
          <p:cNvSpPr>
            <a:spLocks noGrp="1" noChangeArrowheads="1"/>
          </p:cNvSpPr>
          <p:nvPr>
            <p:ph type="body" sz="half" idx="1"/>
          </p:nvPr>
        </p:nvSpPr>
        <p:spPr>
          <a:xfrm>
            <a:off x="304800" y="1600200"/>
            <a:ext cx="4038600" cy="4221163"/>
          </a:xfrm>
        </p:spPr>
        <p:txBody>
          <a:bodyPr rtlCol="0">
            <a:normAutofit fontScale="85000" lnSpcReduction="20000"/>
          </a:bodyPr>
          <a:lstStyle/>
          <a:p>
            <a:pPr marL="182880" indent="-182880" eaLnBrk="1" fontAlgn="auto" hangingPunct="1">
              <a:spcAft>
                <a:spcPts val="0"/>
              </a:spcAft>
              <a:buFontTx/>
              <a:buNone/>
              <a:defRPr/>
            </a:pPr>
            <a:endParaRPr lang="en-US" dirty="0" smtClean="0"/>
          </a:p>
          <a:p>
            <a:pPr marL="182880" indent="-182880" eaLnBrk="1" fontAlgn="auto" hangingPunct="1">
              <a:spcAft>
                <a:spcPts val="0"/>
              </a:spcAft>
              <a:buFont typeface="Arial" pitchFamily="34" charset="0"/>
              <a:buChar char="•"/>
              <a:defRPr/>
            </a:pPr>
            <a:r>
              <a:rPr lang="en-US" dirty="0" smtClean="0">
                <a:solidFill>
                  <a:schemeClr val="bg1"/>
                </a:solidFill>
              </a:rPr>
              <a:t>Less information given to AA patients</a:t>
            </a:r>
          </a:p>
          <a:p>
            <a:pPr marL="182880" indent="-182880" eaLnBrk="1" fontAlgn="auto" hangingPunct="1">
              <a:spcAft>
                <a:spcPts val="0"/>
              </a:spcAft>
              <a:buFont typeface="Arial" pitchFamily="34" charset="0"/>
              <a:buChar char="•"/>
              <a:defRPr/>
            </a:pPr>
            <a:r>
              <a:rPr lang="en-US" dirty="0" smtClean="0">
                <a:solidFill>
                  <a:schemeClr val="bg1"/>
                </a:solidFill>
              </a:rPr>
              <a:t>Fewer questions asked by AA patients</a:t>
            </a:r>
          </a:p>
          <a:p>
            <a:pPr marL="182880" indent="-182880" eaLnBrk="1" fontAlgn="auto" hangingPunct="1">
              <a:spcAft>
                <a:spcPts val="0"/>
              </a:spcAft>
              <a:buFont typeface="Arial" pitchFamily="34" charset="0"/>
              <a:buChar char="•"/>
              <a:defRPr/>
            </a:pPr>
            <a:r>
              <a:rPr lang="en-US" dirty="0" smtClean="0">
                <a:solidFill>
                  <a:schemeClr val="bg1"/>
                </a:solidFill>
              </a:rPr>
              <a:t>Less social or bonding type statements</a:t>
            </a:r>
          </a:p>
          <a:p>
            <a:pPr marL="0" indent="0" eaLnBrk="1" fontAlgn="auto" hangingPunct="1">
              <a:spcAft>
                <a:spcPts val="0"/>
              </a:spcAft>
              <a:buFontTx/>
              <a:buNone/>
              <a:defRPr/>
            </a:pPr>
            <a:endParaRPr lang="en-US" dirty="0">
              <a:solidFill>
                <a:schemeClr val="bg1"/>
              </a:solidFill>
            </a:endParaRPr>
          </a:p>
          <a:p>
            <a:pPr marL="0" indent="0" eaLnBrk="1" fontAlgn="auto" hangingPunct="1">
              <a:spcAft>
                <a:spcPts val="0"/>
              </a:spcAft>
              <a:buFontTx/>
              <a:buNone/>
              <a:defRPr/>
            </a:pPr>
            <a:r>
              <a:rPr lang="en-US" dirty="0" smtClean="0">
                <a:solidFill>
                  <a:schemeClr val="bg1"/>
                </a:solidFill>
                <a:sym typeface="Wingdings" pitchFamily="2" charset="2"/>
              </a:rPr>
              <a:t></a:t>
            </a:r>
            <a:r>
              <a:rPr lang="en-US" dirty="0" smtClean="0">
                <a:solidFill>
                  <a:schemeClr val="bg1"/>
                </a:solidFill>
              </a:rPr>
              <a:t>Cycle: less information, fewer questions, less social comfort</a:t>
            </a:r>
          </a:p>
        </p:txBody>
      </p:sp>
      <p:graphicFrame>
        <p:nvGraphicFramePr>
          <p:cNvPr id="2" name="Diagram 1"/>
          <p:cNvGraphicFramePr/>
          <p:nvPr/>
        </p:nvGraphicFramePr>
        <p:xfrm>
          <a:off x="3581400" y="1752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581400" y="6248400"/>
            <a:ext cx="3200400" cy="369332"/>
          </a:xfrm>
          <a:prstGeom prst="rect">
            <a:avLst/>
          </a:prstGeom>
          <a:noFill/>
        </p:spPr>
        <p:txBody>
          <a:bodyPr wrap="square" rtlCol="0">
            <a:spAutoFit/>
          </a:bodyPr>
          <a:lstStyle/>
          <a:p>
            <a:r>
              <a:rPr lang="en-US" dirty="0" smtClean="0"/>
              <a:t>Gordon, </a:t>
            </a:r>
            <a:r>
              <a:rPr lang="en-US" dirty="0" err="1" smtClean="0"/>
              <a:t>Soc</a:t>
            </a:r>
            <a:r>
              <a:rPr lang="en-US" dirty="0" smtClean="0"/>
              <a:t> </a:t>
            </a:r>
            <a:r>
              <a:rPr lang="en-US" dirty="0" err="1" smtClean="0"/>
              <a:t>Sci</a:t>
            </a:r>
            <a:r>
              <a:rPr lang="en-US" dirty="0" smtClean="0"/>
              <a:t> Med, 2005</a:t>
            </a:r>
            <a:endParaRPr lang="en-US" dirty="0"/>
          </a:p>
        </p:txBody>
      </p:sp>
    </p:spTree>
    <p:extLst>
      <p:ext uri="{BB962C8B-B14F-4D97-AF65-F5344CB8AC3E}">
        <p14:creationId xmlns:p14="http://schemas.microsoft.com/office/powerpoint/2010/main" val="30482222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Can well-intentioned providers be biased?</a:t>
            </a:r>
            <a:endParaRPr lang="en-US" sz="3600" dirty="0"/>
          </a:p>
        </p:txBody>
      </p:sp>
      <p:pic>
        <p:nvPicPr>
          <p:cNvPr id="4" name="Picture 4" descr="978030908265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7751" r="-87751"/>
          <a:stretch>
            <a:fillRect/>
          </a:stretch>
        </p:blipFill>
        <p:spPr bwMode="auto">
          <a:xfrm>
            <a:off x="-2438400" y="1295400"/>
            <a:ext cx="830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05200" y="1371600"/>
            <a:ext cx="5334000" cy="4401205"/>
          </a:xfrm>
          <a:prstGeom prst="rect">
            <a:avLst/>
          </a:prstGeom>
        </p:spPr>
        <p:txBody>
          <a:bodyPr wrap="square">
            <a:spAutoFit/>
          </a:bodyPr>
          <a:lstStyle/>
          <a:p>
            <a:pPr eaLnBrk="1" hangingPunct="1">
              <a:buFontTx/>
              <a:buNone/>
            </a:pPr>
            <a:r>
              <a:rPr lang="en-US" altLang="en-US" i="1" dirty="0">
                <a:solidFill>
                  <a:schemeClr val="bg1"/>
                </a:solidFill>
              </a:rPr>
              <a:t> </a:t>
            </a:r>
            <a:r>
              <a:rPr lang="en-US" altLang="en-US" i="1" dirty="0" smtClean="0">
                <a:solidFill>
                  <a:schemeClr val="bg1"/>
                </a:solidFill>
              </a:rPr>
              <a:t>“</a:t>
            </a:r>
            <a:r>
              <a:rPr lang="en-US" altLang="en-US" sz="2000" dirty="0" smtClean="0">
                <a:solidFill>
                  <a:schemeClr val="bg1"/>
                </a:solidFill>
                <a:latin typeface="Century Gothic"/>
                <a:cs typeface="Century Gothic"/>
              </a:rPr>
              <a:t>…biases </a:t>
            </a:r>
            <a:r>
              <a:rPr lang="en-US" altLang="en-US" sz="2000" dirty="0">
                <a:solidFill>
                  <a:schemeClr val="bg1"/>
                </a:solidFill>
                <a:latin typeface="Century Gothic"/>
                <a:cs typeface="Century Gothic"/>
              </a:rPr>
              <a:t>may exist…often unconsciously, among people who strongly endorse egalitarian principles and truly believe that they are not prejudiced. There is considerable empirical evidence that even well-intentioned whites…who do not believe that they are prejudiced demonstrate unconscious implicit negative racial attitudes and stereotypes [which] significantly shape interpersonal interactions….Evidence suggests that bias, prejudice, and stereotyping on the part of healthcare providers may contribute to differences in care</a:t>
            </a:r>
            <a:r>
              <a:rPr lang="en-US" altLang="en-US" sz="2000" i="1" dirty="0">
                <a:solidFill>
                  <a:schemeClr val="bg1"/>
                </a:solidFill>
                <a:latin typeface="Century Gothic"/>
                <a:cs typeface="Century Gothic"/>
              </a:rPr>
              <a:t>.” </a:t>
            </a:r>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257709"/>
            <a:ext cx="914400" cy="451556"/>
          </a:xfrm>
          <a:prstGeom prst="rect">
            <a:avLst/>
          </a:prstGeom>
        </p:spPr>
      </p:pic>
    </p:spTree>
    <p:extLst>
      <p:ext uri="{BB962C8B-B14F-4D97-AF65-F5344CB8AC3E}">
        <p14:creationId xmlns:p14="http://schemas.microsoft.com/office/powerpoint/2010/main" val="26881665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978030908265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7751" r="-87751"/>
          <a:stretch>
            <a:fillRect/>
          </a:stretch>
        </p:blipFill>
        <p:spPr bwMode="auto">
          <a:xfrm>
            <a:off x="-2438400" y="1295400"/>
            <a:ext cx="830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05200" y="1371600"/>
            <a:ext cx="5334000" cy="4401205"/>
          </a:xfrm>
          <a:prstGeom prst="rect">
            <a:avLst/>
          </a:prstGeom>
        </p:spPr>
        <p:txBody>
          <a:bodyPr wrap="square">
            <a:spAutoFit/>
          </a:bodyPr>
          <a:lstStyle/>
          <a:p>
            <a:pPr eaLnBrk="1" hangingPunct="1">
              <a:buFontTx/>
              <a:buNone/>
            </a:pPr>
            <a:r>
              <a:rPr lang="en-US" altLang="en-US" i="1" dirty="0">
                <a:solidFill>
                  <a:schemeClr val="bg1"/>
                </a:solidFill>
              </a:rPr>
              <a:t> </a:t>
            </a:r>
            <a:r>
              <a:rPr lang="en-US" altLang="en-US" i="1" dirty="0" smtClean="0">
                <a:solidFill>
                  <a:schemeClr val="bg1"/>
                </a:solidFill>
              </a:rPr>
              <a:t>“</a:t>
            </a:r>
            <a:r>
              <a:rPr lang="en-US" altLang="en-US" sz="2000" dirty="0" smtClean="0">
                <a:solidFill>
                  <a:schemeClr val="bg1"/>
                </a:solidFill>
                <a:latin typeface="Century Gothic"/>
                <a:cs typeface="Century Gothic"/>
              </a:rPr>
              <a:t>…biases </a:t>
            </a:r>
            <a:r>
              <a:rPr lang="en-US" altLang="en-US" sz="2000" dirty="0">
                <a:solidFill>
                  <a:schemeClr val="bg1"/>
                </a:solidFill>
                <a:latin typeface="Century Gothic"/>
                <a:cs typeface="Century Gothic"/>
              </a:rPr>
              <a:t>may exist…often unconsciously, among people who strongly endorse egalitarian principles and truly believe that they are not prejudiced. </a:t>
            </a:r>
            <a:r>
              <a:rPr lang="en-US" altLang="en-US" sz="2000" dirty="0">
                <a:solidFill>
                  <a:srgbClr val="FFFF00"/>
                </a:solidFill>
                <a:latin typeface="Century Gothic"/>
                <a:cs typeface="Century Gothic"/>
              </a:rPr>
              <a:t>There is considerable empirical evidence that even well-intentioned whites…who do not believe that they are prejudiced demonstrate unconscious implicit negative racial attitudes and stereotypes </a:t>
            </a:r>
            <a:r>
              <a:rPr lang="en-US" altLang="en-US" sz="2000" dirty="0">
                <a:solidFill>
                  <a:schemeClr val="bg1"/>
                </a:solidFill>
                <a:latin typeface="Century Gothic"/>
                <a:cs typeface="Century Gothic"/>
              </a:rPr>
              <a:t>[which] significantly shape interpersonal interactions….Evidence suggests that bias, prejudice, and stereotyping on the part of healthcare providers may contribute to differences in care</a:t>
            </a:r>
            <a:r>
              <a:rPr lang="en-US" altLang="en-US" sz="2000" i="1" dirty="0">
                <a:solidFill>
                  <a:schemeClr val="bg1"/>
                </a:solidFill>
                <a:latin typeface="Century Gothic"/>
                <a:cs typeface="Century Gothic"/>
              </a:rPr>
              <a:t>.” </a:t>
            </a:r>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257709"/>
            <a:ext cx="914400" cy="451556"/>
          </a:xfrm>
          <a:prstGeom prst="rect">
            <a:avLst/>
          </a:prstGeom>
        </p:spPr>
      </p:pic>
      <p:sp>
        <p:nvSpPr>
          <p:cNvPr id="8" name="Title 1"/>
          <p:cNvSpPr>
            <a:spLocks noGrp="1"/>
          </p:cNvSpPr>
          <p:nvPr>
            <p:ph type="title"/>
          </p:nvPr>
        </p:nvSpPr>
        <p:spPr>
          <a:xfrm>
            <a:off x="457200" y="274638"/>
            <a:ext cx="8229600" cy="1143000"/>
          </a:xfrm>
        </p:spPr>
        <p:txBody>
          <a:bodyPr/>
          <a:lstStyle/>
          <a:p>
            <a:r>
              <a:rPr lang="en-US" sz="3600" dirty="0" smtClean="0"/>
              <a:t>Can well-intentioned providers be biased?</a:t>
            </a:r>
            <a:endParaRPr lang="en-US" sz="3600" dirty="0"/>
          </a:p>
        </p:txBody>
      </p:sp>
    </p:spTree>
    <p:extLst>
      <p:ext uri="{BB962C8B-B14F-4D97-AF65-F5344CB8AC3E}">
        <p14:creationId xmlns:p14="http://schemas.microsoft.com/office/powerpoint/2010/main" val="39411797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5EC3964-49B8-401D-AD7E-3BF83C96FD38}" type="slidenum">
              <a:rPr lang="en-US" altLang="en-US" smtClean="0">
                <a:solidFill>
                  <a:srgbClr val="0D6072"/>
                </a:solidFill>
              </a:rPr>
              <a:pPr eaLnBrk="1" hangingPunct="1"/>
              <a:t>46</a:t>
            </a:fld>
            <a:endParaRPr lang="en-US" altLang="en-US" smtClean="0">
              <a:solidFill>
                <a:srgbClr val="0D6072"/>
              </a:solidFill>
            </a:endParaRPr>
          </a:p>
        </p:txBody>
      </p:sp>
      <p:sp>
        <p:nvSpPr>
          <p:cNvPr id="35843" name="Rectangle 2"/>
          <p:cNvSpPr>
            <a:spLocks noGrp="1" noChangeArrowheads="1"/>
          </p:cNvSpPr>
          <p:nvPr>
            <p:ph type="title"/>
          </p:nvPr>
        </p:nvSpPr>
        <p:spPr/>
        <p:txBody>
          <a:bodyPr/>
          <a:lstStyle/>
          <a:p>
            <a:pPr eaLnBrk="1" hangingPunct="1"/>
            <a:r>
              <a:rPr lang="en-US" altLang="en-US" dirty="0" smtClean="0"/>
              <a:t>Health Care Disparities</a:t>
            </a:r>
          </a:p>
        </p:txBody>
      </p:sp>
      <p:sp>
        <p:nvSpPr>
          <p:cNvPr id="35844" name="Rectangle 3"/>
          <p:cNvSpPr>
            <a:spLocks noGrp="1" noChangeArrowheads="1"/>
          </p:cNvSpPr>
          <p:nvPr>
            <p:ph type="body" idx="1"/>
          </p:nvPr>
        </p:nvSpPr>
        <p:spPr>
          <a:xfrm>
            <a:off x="457200" y="1447800"/>
            <a:ext cx="8229600" cy="4678363"/>
          </a:xfrm>
        </p:spPr>
        <p:txBody>
          <a:bodyPr/>
          <a:lstStyle/>
          <a:p>
            <a:pPr eaLnBrk="1" hangingPunct="1"/>
            <a:r>
              <a:rPr lang="en-US" altLang="en-US" sz="2800" dirty="0" smtClean="0"/>
              <a:t>Systematic review of 15 studies found that all but one found that providers have pro-white bias</a:t>
            </a:r>
          </a:p>
          <a:p>
            <a:pPr lvl="1" eaLnBrk="1" hangingPunct="1"/>
            <a:r>
              <a:rPr lang="en-US" altLang="en-US" sz="2400" dirty="0" smtClean="0"/>
              <a:t>Similar to general population</a:t>
            </a:r>
          </a:p>
          <a:p>
            <a:pPr eaLnBrk="1" hangingPunct="1"/>
            <a:r>
              <a:rPr lang="en-US" altLang="en-US" sz="2800" dirty="0" smtClean="0"/>
              <a:t>Physicians judge Black patients to be:</a:t>
            </a:r>
          </a:p>
          <a:p>
            <a:pPr lvl="2" eaLnBrk="1" hangingPunct="1"/>
            <a:r>
              <a:rPr lang="en-US" altLang="en-US" dirty="0" smtClean="0"/>
              <a:t>Less intelligent</a:t>
            </a:r>
          </a:p>
          <a:p>
            <a:pPr lvl="2" eaLnBrk="1" hangingPunct="1"/>
            <a:r>
              <a:rPr lang="en-US" altLang="en-US" dirty="0" smtClean="0"/>
              <a:t>Less likely to comply </a:t>
            </a:r>
          </a:p>
          <a:p>
            <a:pPr lvl="2" eaLnBrk="1" hangingPunct="1"/>
            <a:r>
              <a:rPr lang="en-US" altLang="en-US" dirty="0" smtClean="0"/>
              <a:t>More likely to abuse drugs</a:t>
            </a:r>
          </a:p>
        </p:txBody>
      </p:sp>
      <p:sp>
        <p:nvSpPr>
          <p:cNvPr id="2" name="TextBox 1"/>
          <p:cNvSpPr txBox="1"/>
          <p:nvPr/>
        </p:nvSpPr>
        <p:spPr>
          <a:xfrm>
            <a:off x="4114800" y="6324600"/>
            <a:ext cx="3352800" cy="369332"/>
          </a:xfrm>
          <a:prstGeom prst="rect">
            <a:avLst/>
          </a:prstGeom>
          <a:noFill/>
        </p:spPr>
        <p:txBody>
          <a:bodyPr wrap="square" rtlCol="0">
            <a:spAutoFit/>
          </a:bodyPr>
          <a:lstStyle/>
          <a:p>
            <a:r>
              <a:rPr lang="en-US" dirty="0" smtClean="0"/>
              <a:t>Stone, AJPH, 2014</a:t>
            </a:r>
            <a:endParaRPr lang="en-US" dirty="0"/>
          </a:p>
        </p:txBody>
      </p:sp>
    </p:spTree>
    <p:extLst>
      <p:ext uri="{BB962C8B-B14F-4D97-AF65-F5344CB8AC3E}">
        <p14:creationId xmlns:p14="http://schemas.microsoft.com/office/powerpoint/2010/main" val="20664457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Chart 1"/>
          <p:cNvGraphicFramePr>
            <a:graphicFrameLocks/>
          </p:cNvGraphicFramePr>
          <p:nvPr>
            <p:extLst>
              <p:ext uri="{D42A27DB-BD31-4B8C-83A1-F6EECF244321}">
                <p14:modId xmlns:p14="http://schemas.microsoft.com/office/powerpoint/2010/main" val="3540400214"/>
              </p:ext>
            </p:extLst>
          </p:nvPr>
        </p:nvGraphicFramePr>
        <p:xfrm>
          <a:off x="1208088" y="1600200"/>
          <a:ext cx="6694487" cy="4310063"/>
        </p:xfrm>
        <a:graphic>
          <a:graphicData uri="http://schemas.openxmlformats.org/presentationml/2006/ole">
            <mc:AlternateContent xmlns:mc="http://schemas.openxmlformats.org/markup-compatibility/2006">
              <mc:Choice xmlns:v="urn:schemas-microsoft-com:vml" Requires="v">
                <p:oleObj spid="_x0000_s139342" name="Chart" r:id="rId3" imgW="6734215" imgH="4343501" progId="Excel.Chart.8">
                  <p:embed/>
                </p:oleObj>
              </mc:Choice>
              <mc:Fallback>
                <p:oleObj name="Chart" r:id="rId3" imgW="6734215" imgH="4343501" progId="Excel.Chart.8">
                  <p:embed/>
                  <p:pic>
                    <p:nvPicPr>
                      <p:cNvPr id="0" name=""/>
                      <p:cNvPicPr>
                        <a:picLocks noChangeArrowheads="1"/>
                      </p:cNvPicPr>
                      <p:nvPr/>
                    </p:nvPicPr>
                    <p:blipFill>
                      <a:blip r:embed="rId4"/>
                      <a:srcRect/>
                      <a:stretch>
                        <a:fillRect/>
                      </a:stretch>
                    </p:blipFill>
                    <p:spPr bwMode="auto">
                      <a:xfrm>
                        <a:off x="1208088" y="1600200"/>
                        <a:ext cx="6694487"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2149475" y="1535113"/>
            <a:ext cx="418704" cy="369332"/>
          </a:xfrm>
          <a:prstGeom prst="rect">
            <a:avLst/>
          </a:prstGeom>
          <a:noFill/>
        </p:spPr>
        <p:txBody>
          <a:bodyPr wrap="none">
            <a:spAutoFit/>
          </a:bodyPr>
          <a:lstStyle/>
          <a:p>
            <a:pPr>
              <a:defRPr/>
            </a:pPr>
            <a:r>
              <a:rPr lang="en-US" b="1" dirty="0">
                <a:solidFill>
                  <a:schemeClr val="bg1"/>
                </a:solidFill>
                <a:latin typeface="+mn-lt"/>
              </a:rPr>
              <a:t>63</a:t>
            </a:r>
          </a:p>
        </p:txBody>
      </p:sp>
      <p:sp>
        <p:nvSpPr>
          <p:cNvPr id="4" name="TextBox 3"/>
          <p:cNvSpPr txBox="1"/>
          <p:nvPr/>
        </p:nvSpPr>
        <p:spPr>
          <a:xfrm>
            <a:off x="760413" y="2895600"/>
            <a:ext cx="458787" cy="461963"/>
          </a:xfrm>
          <a:prstGeom prst="rect">
            <a:avLst/>
          </a:prstGeom>
          <a:noFill/>
        </p:spPr>
        <p:txBody>
          <a:bodyPr wrap="none">
            <a:spAutoFit/>
          </a:bodyPr>
          <a:lstStyle/>
          <a:p>
            <a:pPr>
              <a:defRPr/>
            </a:pPr>
            <a:r>
              <a:rPr lang="en-US" sz="2400" b="1" dirty="0">
                <a:latin typeface="+mn-lt"/>
              </a:rPr>
              <a:t>%</a:t>
            </a:r>
          </a:p>
        </p:txBody>
      </p:sp>
      <p:sp>
        <p:nvSpPr>
          <p:cNvPr id="5" name="TextBox 4"/>
          <p:cNvSpPr txBox="1"/>
          <p:nvPr/>
        </p:nvSpPr>
        <p:spPr>
          <a:xfrm>
            <a:off x="338138" y="5867400"/>
            <a:ext cx="7654211" cy="369332"/>
          </a:xfrm>
          <a:prstGeom prst="rect">
            <a:avLst/>
          </a:prstGeom>
          <a:noFill/>
        </p:spPr>
        <p:txBody>
          <a:bodyPr wrap="none">
            <a:spAutoFit/>
          </a:bodyPr>
          <a:lstStyle/>
          <a:p>
            <a:pPr>
              <a:spcAft>
                <a:spcPts val="600"/>
              </a:spcAft>
              <a:defRPr/>
            </a:pPr>
            <a:r>
              <a:rPr lang="en-US" dirty="0">
                <a:solidFill>
                  <a:schemeClr val="bg1"/>
                </a:solidFill>
                <a:latin typeface="+mn-lt"/>
              </a:rPr>
              <a:t>Adjusted for SES, age and sex (both physician and patient) and health risk status</a:t>
            </a:r>
          </a:p>
        </p:txBody>
      </p:sp>
      <p:sp>
        <p:nvSpPr>
          <p:cNvPr id="37894" name="Rectangle 2"/>
          <p:cNvSpPr txBox="1">
            <a:spLocks noChangeArrowheads="1"/>
          </p:cNvSpPr>
          <p:nvPr/>
        </p:nvSpPr>
        <p:spPr bwMode="auto">
          <a:xfrm>
            <a:off x="152400" y="304800"/>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US" altLang="en-US" sz="3600" dirty="0">
                <a:solidFill>
                  <a:schemeClr val="bg1"/>
                </a:solidFill>
              </a:rPr>
              <a:t>The Effect of Patient Race/Ethnicity on Physicians' Ratings of Patients</a:t>
            </a:r>
          </a:p>
        </p:txBody>
      </p:sp>
      <p:sp>
        <p:nvSpPr>
          <p:cNvPr id="7" name="TextBox 6"/>
          <p:cNvSpPr txBox="1"/>
          <p:nvPr/>
        </p:nvSpPr>
        <p:spPr>
          <a:xfrm>
            <a:off x="6781800" y="2525713"/>
            <a:ext cx="1228221" cy="369332"/>
          </a:xfrm>
          <a:prstGeom prst="rect">
            <a:avLst/>
          </a:prstGeom>
          <a:noFill/>
          <a:ln>
            <a:solidFill>
              <a:schemeClr val="bg1"/>
            </a:solidFill>
          </a:ln>
        </p:spPr>
        <p:txBody>
          <a:bodyPr wrap="none">
            <a:spAutoFit/>
          </a:bodyPr>
          <a:lstStyle/>
          <a:p>
            <a:pPr>
              <a:defRPr/>
            </a:pPr>
            <a:r>
              <a:rPr lang="en-US" dirty="0">
                <a:solidFill>
                  <a:schemeClr val="bg1"/>
                </a:solidFill>
                <a:latin typeface="+mn-lt"/>
              </a:rPr>
              <a:t>All p ≤ 0.01</a:t>
            </a:r>
          </a:p>
        </p:txBody>
      </p:sp>
      <p:grpSp>
        <p:nvGrpSpPr>
          <p:cNvPr id="37896" name="Group 8"/>
          <p:cNvGrpSpPr>
            <a:grpSpLocks/>
          </p:cNvGrpSpPr>
          <p:nvPr/>
        </p:nvGrpSpPr>
        <p:grpSpPr bwMode="auto">
          <a:xfrm>
            <a:off x="63500" y="6227763"/>
            <a:ext cx="7946521" cy="623887"/>
            <a:chOff x="-11670" y="6243371"/>
            <a:chExt cx="7945617" cy="624541"/>
          </a:xfrm>
        </p:grpSpPr>
        <p:pic>
          <p:nvPicPr>
            <p:cNvPr id="3789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70" y="6243371"/>
              <a:ext cx="838200" cy="62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06924" y="6401492"/>
              <a:ext cx="3427023" cy="308298"/>
            </a:xfrm>
            <a:prstGeom prst="rect">
              <a:avLst/>
            </a:prstGeom>
            <a:noFill/>
          </p:spPr>
          <p:txBody>
            <a:bodyPr wrap="none">
              <a:spAutoFit/>
            </a:bodyPr>
            <a:lstStyle/>
            <a:p>
              <a:pPr>
                <a:defRPr/>
              </a:pPr>
              <a:r>
                <a:rPr lang="en-US" sz="1400" dirty="0">
                  <a:latin typeface="+mn-lt"/>
                </a:rPr>
                <a:t>Van Ryn and Burke. Soc. Sci. Med. 2000</a:t>
              </a:r>
            </a:p>
          </p:txBody>
        </p:sp>
      </p:grpSp>
    </p:spTree>
    <p:extLst>
      <p:ext uri="{BB962C8B-B14F-4D97-AF65-F5344CB8AC3E}">
        <p14:creationId xmlns:p14="http://schemas.microsoft.com/office/powerpoint/2010/main" val="9455126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50538866"/>
              </p:ext>
            </p:extLst>
          </p:nvPr>
        </p:nvGraphicFramePr>
        <p:xfrm>
          <a:off x="685800" y="1447800"/>
          <a:ext cx="7924800" cy="4343396"/>
        </p:xfrm>
        <a:graphic>
          <a:graphicData uri="http://schemas.openxmlformats.org/drawingml/2006/table">
            <a:tbl>
              <a:tblPr firstRow="1" firstCol="1" bandRow="1">
                <a:tableStyleId>{5C22544A-7EE6-4342-B048-85BDC9FD1C3A}</a:tableStyleId>
              </a:tblPr>
              <a:tblGrid>
                <a:gridCol w="2142866"/>
                <a:gridCol w="3727826"/>
                <a:gridCol w="2054108"/>
              </a:tblGrid>
              <a:tr h="273055">
                <a:tc gridSpan="3">
                  <a:txBody>
                    <a:bodyPr/>
                    <a:lstStyle/>
                    <a:p>
                      <a:pPr marL="0" marR="0">
                        <a:spcBef>
                          <a:spcPts val="0"/>
                        </a:spcBef>
                        <a:spcAft>
                          <a:spcPts val="0"/>
                        </a:spcAft>
                      </a:pPr>
                      <a:r>
                        <a:rPr lang="en-US" sz="1600" dirty="0">
                          <a:effectLst/>
                        </a:rPr>
                        <a:t>Table 3.  Multivariate analysis for Providers’ Trust in Patient Scale (PTPS) Scores *</a:t>
                      </a:r>
                      <a:endParaRPr lang="en-US" sz="1600" dirty="0">
                        <a:effectLst/>
                        <a:latin typeface="Cambria"/>
                        <a:ea typeface="MS Mincho"/>
                        <a:cs typeface="Times New Roman"/>
                      </a:endParaRPr>
                    </a:p>
                  </a:txBody>
                  <a:tcPr marL="68580" marR="68580" marT="0" marB="0" anchor="b"/>
                </a:tc>
                <a:tc hMerge="1">
                  <a:txBody>
                    <a:bodyPr/>
                    <a:lstStyle/>
                    <a:p>
                      <a:endParaRPr lang="en-US"/>
                    </a:p>
                  </a:txBody>
                  <a:tcPr/>
                </a:tc>
                <a:tc hMerge="1">
                  <a:txBody>
                    <a:bodyPr/>
                    <a:lstStyle/>
                    <a:p>
                      <a:endParaRPr lang="en-US"/>
                    </a:p>
                  </a:txBody>
                  <a:tcPr/>
                </a:tc>
              </a:tr>
              <a:tr h="291259">
                <a:tc>
                  <a:txBody>
                    <a:bodyPr/>
                    <a:lstStyle/>
                    <a:p>
                      <a:pPr marL="0" marR="0">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dirty="0" smtClean="0">
                          <a:effectLst/>
                        </a:rPr>
                        <a:t>Difference </a:t>
                      </a:r>
                      <a:r>
                        <a:rPr lang="en-US" sz="1600" dirty="0">
                          <a:effectLst/>
                        </a:rPr>
                        <a:t>in Provider trust in patient score </a:t>
                      </a:r>
                      <a:endParaRPr lang="en-US" sz="1600" dirty="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baseline="30000">
                          <a:effectLst/>
                        </a:rPr>
                        <a:t>ǂ</a:t>
                      </a:r>
                      <a:r>
                        <a:rPr lang="en-US" sz="1600">
                          <a:effectLst/>
                        </a:rPr>
                        <a:t>p-value</a:t>
                      </a:r>
                      <a:endParaRPr lang="en-US" sz="1600">
                        <a:effectLst/>
                        <a:latin typeface="Cambria"/>
                        <a:ea typeface="MS Mincho"/>
                        <a:cs typeface="Times New Roman"/>
                      </a:endParaRPr>
                    </a:p>
                  </a:txBody>
                  <a:tcPr marL="68580" marR="68580" marT="0" marB="0" anchor="b"/>
                </a:tc>
              </a:tr>
              <a:tr h="273055">
                <a:tc>
                  <a:txBody>
                    <a:bodyPr/>
                    <a:lstStyle/>
                    <a:p>
                      <a:pPr marL="0" marR="0">
                        <a:spcBef>
                          <a:spcPts val="0"/>
                        </a:spcBef>
                        <a:spcAft>
                          <a:spcPts val="0"/>
                        </a:spcAft>
                      </a:pPr>
                      <a:r>
                        <a:rPr lang="en-US" sz="1600">
                          <a:effectLst/>
                        </a:rPr>
                        <a:t>Patient race/ethnicity</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r>
              <a:tr h="273055">
                <a:tc>
                  <a:txBody>
                    <a:bodyPr/>
                    <a:lstStyle/>
                    <a:p>
                      <a:pPr marL="0" marR="0" indent="152400">
                        <a:spcBef>
                          <a:spcPts val="0"/>
                        </a:spcBef>
                        <a:spcAft>
                          <a:spcPts val="0"/>
                        </a:spcAft>
                      </a:pPr>
                      <a:r>
                        <a:rPr lang="en-US" sz="1600">
                          <a:effectLst/>
                        </a:rPr>
                        <a:t>White</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tr>
              <a:tr h="273055">
                <a:tc>
                  <a:txBody>
                    <a:bodyPr/>
                    <a:lstStyle/>
                    <a:p>
                      <a:pPr marL="0" marR="0" indent="152400">
                        <a:spcBef>
                          <a:spcPts val="0"/>
                        </a:spcBef>
                        <a:spcAft>
                          <a:spcPts val="0"/>
                        </a:spcAft>
                      </a:pPr>
                      <a:r>
                        <a:rPr lang="en-US" sz="1600">
                          <a:effectLst/>
                        </a:rPr>
                        <a:t>African-American</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-2.3</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0.05</a:t>
                      </a:r>
                      <a:endParaRPr lang="en-US" sz="1600">
                        <a:effectLst/>
                        <a:latin typeface="Cambria"/>
                        <a:ea typeface="MS Mincho"/>
                        <a:cs typeface="Times New Roman"/>
                      </a:endParaRPr>
                    </a:p>
                  </a:txBody>
                  <a:tcPr marL="68580" marR="68580" marT="0" marB="0" anchor="b"/>
                </a:tc>
              </a:tr>
              <a:tr h="273055">
                <a:tc>
                  <a:txBody>
                    <a:bodyPr/>
                    <a:lstStyle/>
                    <a:p>
                      <a:pPr marL="0" marR="0" indent="152400">
                        <a:spcBef>
                          <a:spcPts val="0"/>
                        </a:spcBef>
                        <a:spcAft>
                          <a:spcPts val="0"/>
                        </a:spcAft>
                      </a:pPr>
                      <a:r>
                        <a:rPr lang="en-US" sz="1600">
                          <a:effectLst/>
                        </a:rPr>
                        <a:t>Latina</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-1.2</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0.3</a:t>
                      </a:r>
                      <a:endParaRPr lang="en-US" sz="1600">
                        <a:effectLst/>
                        <a:latin typeface="Cambria"/>
                        <a:ea typeface="MS Mincho"/>
                        <a:cs typeface="Times New Roman"/>
                      </a:endParaRPr>
                    </a:p>
                  </a:txBody>
                  <a:tcPr marL="68580" marR="68580" marT="0" marB="0" anchor="b"/>
                </a:tc>
              </a:tr>
              <a:tr h="524266">
                <a:tc>
                  <a:txBody>
                    <a:bodyPr/>
                    <a:lstStyle/>
                    <a:p>
                      <a:pPr marL="0" marR="0" indent="152400">
                        <a:spcBef>
                          <a:spcPts val="0"/>
                        </a:spcBef>
                        <a:spcAft>
                          <a:spcPts val="0"/>
                        </a:spcAft>
                      </a:pPr>
                      <a:r>
                        <a:rPr lang="en-US" sz="1600">
                          <a:effectLst/>
                        </a:rPr>
                        <a:t>Asian Pacific Islander</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1.1</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0.5</a:t>
                      </a:r>
                      <a:endParaRPr lang="en-US" sz="1600">
                        <a:effectLst/>
                        <a:latin typeface="Cambria"/>
                        <a:ea typeface="MS Mincho"/>
                        <a:cs typeface="Times New Roman"/>
                      </a:endParaRPr>
                    </a:p>
                  </a:txBody>
                  <a:tcPr marL="68580" marR="68580" marT="0" marB="0" anchor="b"/>
                </a:tc>
              </a:tr>
              <a:tr h="273055">
                <a:tc>
                  <a:txBody>
                    <a:bodyPr/>
                    <a:lstStyle/>
                    <a:p>
                      <a:pPr marL="0" marR="0" indent="152400">
                        <a:spcBef>
                          <a:spcPts val="0"/>
                        </a:spcBef>
                        <a:spcAft>
                          <a:spcPts val="0"/>
                        </a:spcAft>
                      </a:pPr>
                      <a:r>
                        <a:rPr lang="en-US" sz="1600">
                          <a:effectLst/>
                        </a:rPr>
                        <a:t>Native American</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-14.9</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0.016</a:t>
                      </a:r>
                      <a:endParaRPr lang="en-US" sz="1600">
                        <a:effectLst/>
                        <a:latin typeface="Cambria"/>
                        <a:ea typeface="MS Mincho"/>
                        <a:cs typeface="Times New Roman"/>
                      </a:endParaRPr>
                    </a:p>
                  </a:txBody>
                  <a:tcPr marL="68580" marR="68580" marT="0" marB="0" anchor="b"/>
                </a:tc>
              </a:tr>
              <a:tr h="273055">
                <a:tc>
                  <a:txBody>
                    <a:bodyPr/>
                    <a:lstStyle/>
                    <a:p>
                      <a:pPr marL="0" marR="0" indent="152400">
                        <a:spcBef>
                          <a:spcPts val="0"/>
                        </a:spcBef>
                        <a:spcAft>
                          <a:spcPts val="0"/>
                        </a:spcAft>
                      </a:pPr>
                      <a:r>
                        <a:rPr lang="en-US" sz="1600">
                          <a:effectLst/>
                        </a:rPr>
                        <a:t>Multi-racial/Other</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-.6</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0.8</a:t>
                      </a:r>
                      <a:endParaRPr lang="en-US" sz="1600">
                        <a:effectLst/>
                        <a:latin typeface="Cambria"/>
                        <a:ea typeface="MS Mincho"/>
                        <a:cs typeface="Times New Roman"/>
                      </a:endParaRPr>
                    </a:p>
                  </a:txBody>
                  <a:tcPr marL="68580" marR="68580" marT="0" marB="0" anchor="b"/>
                </a:tc>
              </a:tr>
              <a:tr h="273055">
                <a:tc>
                  <a:txBody>
                    <a:bodyPr/>
                    <a:lstStyle/>
                    <a:p>
                      <a:pPr marL="0" marR="0">
                        <a:spcBef>
                          <a:spcPts val="0"/>
                        </a:spcBef>
                        <a:spcAft>
                          <a:spcPts val="0"/>
                        </a:spcAft>
                      </a:pPr>
                      <a:r>
                        <a:rPr lang="en-US" sz="1600">
                          <a:effectLst/>
                        </a:rPr>
                        <a:t>Provider age</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-0.06</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0.6</a:t>
                      </a:r>
                      <a:endParaRPr lang="en-US" sz="1600">
                        <a:effectLst/>
                        <a:latin typeface="Cambria"/>
                        <a:ea typeface="MS Mincho"/>
                        <a:cs typeface="Times New Roman"/>
                      </a:endParaRPr>
                    </a:p>
                  </a:txBody>
                  <a:tcPr marL="68580" marR="68580" marT="0" marB="0" anchor="b"/>
                </a:tc>
              </a:tr>
              <a:tr h="273055">
                <a:tc>
                  <a:txBody>
                    <a:bodyPr/>
                    <a:lstStyle/>
                    <a:p>
                      <a:pPr marL="0" marR="0">
                        <a:spcBef>
                          <a:spcPts val="0"/>
                        </a:spcBef>
                        <a:spcAft>
                          <a:spcPts val="0"/>
                        </a:spcAft>
                      </a:pPr>
                      <a:r>
                        <a:rPr lang="en-US" sz="1600">
                          <a:effectLst/>
                        </a:rPr>
                        <a:t>Provider type</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 </a:t>
                      </a:r>
                      <a:endParaRPr lang="en-US" sz="1600">
                        <a:effectLst/>
                        <a:latin typeface="Cambria"/>
                        <a:ea typeface="MS Mincho"/>
                        <a:cs typeface="Times New Roman"/>
                      </a:endParaRPr>
                    </a:p>
                  </a:txBody>
                  <a:tcPr marL="68580" marR="68580" marT="0" marB="0" anchor="b"/>
                </a:tc>
              </a:tr>
              <a:tr h="273055">
                <a:tc>
                  <a:txBody>
                    <a:bodyPr/>
                    <a:lstStyle/>
                    <a:p>
                      <a:pPr marL="0" marR="0" indent="152400">
                        <a:spcBef>
                          <a:spcPts val="0"/>
                        </a:spcBef>
                        <a:spcAft>
                          <a:spcPts val="0"/>
                        </a:spcAft>
                      </a:pPr>
                      <a:r>
                        <a:rPr lang="en-US" sz="1600">
                          <a:effectLst/>
                        </a:rPr>
                        <a:t>Nurse Practitioner</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-2.1</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0.5</a:t>
                      </a:r>
                      <a:endParaRPr lang="en-US" sz="1600">
                        <a:effectLst/>
                        <a:latin typeface="Cambria"/>
                        <a:ea typeface="MS Mincho"/>
                        <a:cs typeface="Times New Roman"/>
                      </a:endParaRPr>
                    </a:p>
                  </a:txBody>
                  <a:tcPr marL="68580" marR="68580" marT="0" marB="0" anchor="b"/>
                </a:tc>
              </a:tr>
              <a:tr h="273055">
                <a:tc>
                  <a:txBody>
                    <a:bodyPr/>
                    <a:lstStyle/>
                    <a:p>
                      <a:pPr marL="0" marR="0" indent="152400">
                        <a:spcBef>
                          <a:spcPts val="0"/>
                        </a:spcBef>
                        <a:spcAft>
                          <a:spcPts val="0"/>
                        </a:spcAft>
                      </a:pPr>
                      <a:r>
                        <a:rPr lang="en-US" sz="1600">
                          <a:effectLst/>
                        </a:rPr>
                        <a:t>Physician</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tc>
                  <a:txBody>
                    <a:bodyPr/>
                    <a:lstStyle/>
                    <a:p>
                      <a:pPr marL="0" marR="0" algn="ctr">
                        <a:spcBef>
                          <a:spcPts val="0"/>
                        </a:spcBef>
                        <a:spcAft>
                          <a:spcPts val="0"/>
                        </a:spcAft>
                      </a:pPr>
                      <a:r>
                        <a:rPr lang="en-US" sz="1600">
                          <a:effectLst/>
                        </a:rPr>
                        <a:t>ref</a:t>
                      </a:r>
                      <a:endParaRPr lang="en-US" sz="1600">
                        <a:effectLst/>
                        <a:latin typeface="Cambria"/>
                        <a:ea typeface="MS Mincho"/>
                        <a:cs typeface="Times New Roman"/>
                      </a:endParaRPr>
                    </a:p>
                  </a:txBody>
                  <a:tcPr marL="68580" marR="68580" marT="0" marB="0" anchor="b"/>
                </a:tc>
              </a:tr>
              <a:tr h="524266">
                <a:tc gridSpan="2">
                  <a:txBody>
                    <a:bodyPr/>
                    <a:lstStyle/>
                    <a:p>
                      <a:pPr marL="0" marR="0">
                        <a:spcBef>
                          <a:spcPts val="0"/>
                        </a:spcBef>
                        <a:spcAft>
                          <a:spcPts val="0"/>
                        </a:spcAft>
                      </a:pPr>
                      <a:r>
                        <a:rPr lang="en-US" sz="1600" dirty="0">
                          <a:effectLst/>
                        </a:rPr>
                        <a:t>*Includes all patient and provider demographics with p-value &lt;0.05 in bivariate analysis</a:t>
                      </a:r>
                      <a:endParaRPr lang="en-US" sz="1600" dirty="0">
                        <a:effectLst/>
                        <a:latin typeface="Cambria"/>
                        <a:ea typeface="MS Mincho"/>
                        <a:cs typeface="Times New Roman"/>
                      </a:endParaRPr>
                    </a:p>
                  </a:txBody>
                  <a:tcPr marL="68580" marR="68580" marT="0" marB="0" anchor="b"/>
                </a:tc>
                <a:tc hMerge="1">
                  <a:txBody>
                    <a:bodyPr/>
                    <a:lstStyle/>
                    <a:p>
                      <a:endParaRPr lang="en-US"/>
                    </a:p>
                  </a:txBody>
                  <a:tcPr/>
                </a:tc>
                <a:tc>
                  <a:txBody>
                    <a:bodyPr/>
                    <a:lstStyle/>
                    <a:p>
                      <a:endParaRPr lang="en-US" sz="1600" dirty="0">
                        <a:effectLst/>
                        <a:latin typeface="Cambria"/>
                      </a:endParaRPr>
                    </a:p>
                  </a:txBody>
                  <a:tcPr marL="68580" marR="68580" marT="0" marB="0" anchor="b"/>
                </a:tc>
              </a:tr>
            </a:tbl>
          </a:graphicData>
        </a:graphic>
      </p:graphicFrame>
      <p:sp>
        <p:nvSpPr>
          <p:cNvPr id="3" name="Title 2"/>
          <p:cNvSpPr>
            <a:spLocks noGrp="1"/>
          </p:cNvSpPr>
          <p:nvPr>
            <p:ph type="title"/>
          </p:nvPr>
        </p:nvSpPr>
        <p:spPr/>
        <p:txBody>
          <a:bodyPr/>
          <a:lstStyle/>
          <a:p>
            <a:r>
              <a:rPr lang="en-US" dirty="0" smtClean="0"/>
              <a:t>Trust in Family Planning Patients</a:t>
            </a:r>
            <a:endParaRPr lang="en-US" dirty="0"/>
          </a:p>
        </p:txBody>
      </p:sp>
      <p:sp>
        <p:nvSpPr>
          <p:cNvPr id="5" name="TextBox 4"/>
          <p:cNvSpPr txBox="1"/>
          <p:nvPr/>
        </p:nvSpPr>
        <p:spPr>
          <a:xfrm>
            <a:off x="3429000" y="6248400"/>
            <a:ext cx="3733800" cy="381000"/>
          </a:xfrm>
          <a:prstGeom prst="rect">
            <a:avLst/>
          </a:prstGeom>
          <a:noFill/>
        </p:spPr>
        <p:txBody>
          <a:bodyPr wrap="square" rtlCol="0">
            <a:spAutoFit/>
          </a:bodyPr>
          <a:lstStyle/>
          <a:p>
            <a:r>
              <a:rPr lang="en-US" dirty="0" smtClean="0"/>
              <a:t>Jackson, unpublished data</a:t>
            </a:r>
            <a:endParaRPr lang="en-US" dirty="0"/>
          </a:p>
        </p:txBody>
      </p:sp>
    </p:spTree>
    <p:extLst>
      <p:ext uri="{BB962C8B-B14F-4D97-AF65-F5344CB8AC3E}">
        <p14:creationId xmlns:p14="http://schemas.microsoft.com/office/powerpoint/2010/main" val="39836322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Unconscious Bias by SES</a:t>
            </a:r>
            <a:endParaRPr lang="en-US" dirty="0"/>
          </a:p>
        </p:txBody>
      </p:sp>
      <p:sp>
        <p:nvSpPr>
          <p:cNvPr id="5" name="Content Placeholder 4"/>
          <p:cNvSpPr>
            <a:spLocks noGrp="1"/>
          </p:cNvSpPr>
          <p:nvPr>
            <p:ph idx="1"/>
          </p:nvPr>
        </p:nvSpPr>
        <p:spPr>
          <a:xfrm>
            <a:off x="533400" y="1371600"/>
            <a:ext cx="8229600" cy="4525963"/>
          </a:xfrm>
        </p:spPr>
        <p:txBody>
          <a:bodyPr/>
          <a:lstStyle/>
          <a:p>
            <a:endParaRPr lang="en-US" dirty="0"/>
          </a:p>
        </p:txBody>
      </p:sp>
      <p:pic>
        <p:nvPicPr>
          <p:cNvPr id="168962" name="Picture 2" descr="An external file that holds a picture, illustration, etc.&#10;Object name is 22F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5791200" cy="4470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48200" y="6248400"/>
            <a:ext cx="2667000" cy="369332"/>
          </a:xfrm>
          <a:prstGeom prst="rect">
            <a:avLst/>
          </a:prstGeom>
          <a:noFill/>
        </p:spPr>
        <p:txBody>
          <a:bodyPr wrap="square" rtlCol="0">
            <a:spAutoFit/>
          </a:bodyPr>
          <a:lstStyle/>
          <a:p>
            <a:r>
              <a:rPr lang="en-US" dirty="0" smtClean="0"/>
              <a:t>Woo, CMAJ, 2004</a:t>
            </a:r>
            <a:endParaRPr lang="en-US" dirty="0"/>
          </a:p>
        </p:txBody>
      </p:sp>
    </p:spTree>
    <p:extLst>
      <p:ext uri="{BB962C8B-B14F-4D97-AF65-F5344CB8AC3E}">
        <p14:creationId xmlns:p14="http://schemas.microsoft.com/office/powerpoint/2010/main" val="3123189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en-US" altLang="en-US" dirty="0" smtClean="0"/>
              <a:t>Health CARE Disparities</a:t>
            </a:r>
          </a:p>
        </p:txBody>
      </p:sp>
      <p:sp>
        <p:nvSpPr>
          <p:cNvPr id="7171" name="Rectangle 3"/>
          <p:cNvSpPr>
            <a:spLocks noGrp="1" noChangeArrowheads="1"/>
          </p:cNvSpPr>
          <p:nvPr>
            <p:ph idx="1"/>
          </p:nvPr>
        </p:nvSpPr>
        <p:spPr>
          <a:xfrm>
            <a:off x="457200" y="1828800"/>
            <a:ext cx="8229600" cy="4267200"/>
          </a:xfrm>
        </p:spPr>
        <p:txBody>
          <a:bodyPr rtlCol="0">
            <a:normAutofit/>
          </a:bodyPr>
          <a:lstStyle/>
          <a:p>
            <a:pPr eaLnBrk="1" fontAlgn="auto" hangingPunct="1">
              <a:lnSpc>
                <a:spcPct val="90000"/>
              </a:lnSpc>
              <a:spcAft>
                <a:spcPts val="0"/>
              </a:spcAft>
              <a:defRPr/>
            </a:pPr>
            <a:r>
              <a:rPr lang="en-US" dirty="0" smtClean="0"/>
              <a:t>Differences in </a:t>
            </a:r>
            <a:r>
              <a:rPr lang="en-US" dirty="0" smtClean="0"/>
              <a:t>quality </a:t>
            </a:r>
            <a:r>
              <a:rPr lang="en-US" dirty="0" smtClean="0"/>
              <a:t>of health care </a:t>
            </a:r>
            <a:r>
              <a:rPr lang="en-US" dirty="0" smtClean="0"/>
              <a:t>that </a:t>
            </a:r>
            <a:r>
              <a:rPr lang="en-US" dirty="0" smtClean="0"/>
              <a:t>are </a:t>
            </a:r>
            <a:r>
              <a:rPr lang="en-US" b="1" i="1" dirty="0" smtClean="0"/>
              <a:t>not</a:t>
            </a:r>
            <a:r>
              <a:rPr lang="en-US" dirty="0" smtClean="0"/>
              <a:t> </a:t>
            </a:r>
            <a:r>
              <a:rPr lang="en-US" dirty="0" smtClean="0"/>
              <a:t>due to access-related factors or clinical needs, preferences and appropriateness </a:t>
            </a:r>
            <a:r>
              <a:rPr lang="en-US" dirty="0" smtClean="0"/>
              <a:t>of intervention. </a:t>
            </a:r>
          </a:p>
          <a:p>
            <a:pPr eaLnBrk="1" fontAlgn="auto" hangingPunct="1">
              <a:lnSpc>
                <a:spcPct val="90000"/>
              </a:lnSpc>
              <a:spcAft>
                <a:spcPts val="0"/>
              </a:spcAft>
              <a:defRPr/>
            </a:pPr>
            <a:endParaRPr lang="en-US" dirty="0"/>
          </a:p>
          <a:p>
            <a:pPr eaLnBrk="1" fontAlgn="auto" hangingPunct="1">
              <a:lnSpc>
                <a:spcPct val="90000"/>
              </a:lnSpc>
              <a:spcAft>
                <a:spcPts val="0"/>
              </a:spcAft>
              <a:defRPr/>
            </a:pPr>
            <a:r>
              <a:rPr lang="en-US" dirty="0" smtClean="0"/>
              <a:t>Financial a</a:t>
            </a:r>
            <a:r>
              <a:rPr lang="en-US" dirty="0" smtClean="0"/>
              <a:t>ccess</a:t>
            </a:r>
            <a:r>
              <a:rPr lang="en-US" dirty="0" smtClean="0"/>
              <a:t>, a known problem in US health care, is often not included in disparities studies</a:t>
            </a:r>
          </a:p>
          <a:p>
            <a:pPr lvl="1" indent="-182880" eaLnBrk="1" fontAlgn="auto" hangingPunct="1">
              <a:lnSpc>
                <a:spcPct val="90000"/>
              </a:lnSpc>
              <a:spcAft>
                <a:spcPts val="0"/>
              </a:spcAft>
              <a:buFontTx/>
              <a:buNone/>
              <a:defRPr/>
            </a:pPr>
            <a:endParaRPr lang="en-US" dirty="0" smtClean="0"/>
          </a:p>
          <a:p>
            <a:pPr marL="0" indent="0" eaLnBrk="1" fontAlgn="auto" hangingPunct="1">
              <a:lnSpc>
                <a:spcPct val="90000"/>
              </a:lnSpc>
              <a:spcAft>
                <a:spcPts val="0"/>
              </a:spcAft>
              <a:buFontTx/>
              <a:buNone/>
              <a:defRPr/>
            </a:pPr>
            <a:endParaRPr lang="en-US" dirty="0" smtClean="0"/>
          </a:p>
        </p:txBody>
      </p:sp>
      <p:sp>
        <p:nvSpPr>
          <p:cNvPr id="2" name="TextBox 1"/>
          <p:cNvSpPr txBox="1"/>
          <p:nvPr/>
        </p:nvSpPr>
        <p:spPr>
          <a:xfrm>
            <a:off x="4191000" y="6248400"/>
            <a:ext cx="3124200" cy="369332"/>
          </a:xfrm>
          <a:prstGeom prst="rect">
            <a:avLst/>
          </a:prstGeom>
          <a:noFill/>
        </p:spPr>
        <p:txBody>
          <a:bodyPr wrap="square" rtlCol="0">
            <a:spAutoFit/>
          </a:bodyPr>
          <a:lstStyle/>
          <a:p>
            <a:r>
              <a:rPr lang="en-US" dirty="0" smtClean="0"/>
              <a:t>IOM, Unequal Treatment, 2003</a:t>
            </a:r>
            <a:endParaRPr lang="en-US" dirty="0"/>
          </a:p>
        </p:txBody>
      </p:sp>
    </p:spTree>
    <p:extLst>
      <p:ext uri="{BB962C8B-B14F-4D97-AF65-F5344CB8AC3E}">
        <p14:creationId xmlns:p14="http://schemas.microsoft.com/office/powerpoint/2010/main" val="30057521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Unconscious Bias by SES</a:t>
            </a:r>
            <a:endParaRPr lang="en-US" dirty="0"/>
          </a:p>
        </p:txBody>
      </p:sp>
      <p:sp>
        <p:nvSpPr>
          <p:cNvPr id="5" name="Content Placeholder 4"/>
          <p:cNvSpPr>
            <a:spLocks noGrp="1"/>
          </p:cNvSpPr>
          <p:nvPr>
            <p:ph idx="1"/>
          </p:nvPr>
        </p:nvSpPr>
        <p:spPr/>
        <p:txBody>
          <a:bodyPr/>
          <a:lstStyle/>
          <a:p>
            <a:r>
              <a:rPr lang="en-US" dirty="0" smtClean="0"/>
              <a:t>Low SES patients perceived as less likely to:</a:t>
            </a:r>
          </a:p>
          <a:p>
            <a:pPr lvl="1"/>
            <a:r>
              <a:rPr lang="en-US" dirty="0" smtClean="0"/>
              <a:t>Adhere to medications </a:t>
            </a:r>
          </a:p>
          <a:p>
            <a:pPr lvl="1"/>
            <a:r>
              <a:rPr lang="en-US" dirty="0" smtClean="0"/>
              <a:t>Follow up as recommended</a:t>
            </a:r>
          </a:p>
          <a:p>
            <a:pPr lvl="1"/>
            <a:r>
              <a:rPr lang="en-US" dirty="0" smtClean="0"/>
              <a:t>Second year students were less likely to report wanting the low SES patients in their practice</a:t>
            </a:r>
          </a:p>
          <a:p>
            <a:pPr lvl="2"/>
            <a:r>
              <a:rPr lang="en-US" dirty="0" smtClean="0"/>
              <a:t>But less true among low SES medical students</a:t>
            </a:r>
            <a:endParaRPr lang="en-US" dirty="0"/>
          </a:p>
        </p:txBody>
      </p:sp>
      <p:sp>
        <p:nvSpPr>
          <p:cNvPr id="7" name="TextBox 6"/>
          <p:cNvSpPr txBox="1"/>
          <p:nvPr/>
        </p:nvSpPr>
        <p:spPr>
          <a:xfrm>
            <a:off x="4648200" y="6248400"/>
            <a:ext cx="2667000" cy="369332"/>
          </a:xfrm>
          <a:prstGeom prst="rect">
            <a:avLst/>
          </a:prstGeom>
          <a:noFill/>
        </p:spPr>
        <p:txBody>
          <a:bodyPr wrap="square" rtlCol="0">
            <a:spAutoFit/>
          </a:bodyPr>
          <a:lstStyle/>
          <a:p>
            <a:r>
              <a:rPr lang="en-US" dirty="0" smtClean="0"/>
              <a:t>Woo, CMAJ, 2004</a:t>
            </a:r>
            <a:endParaRPr lang="en-US" dirty="0"/>
          </a:p>
        </p:txBody>
      </p:sp>
    </p:spTree>
    <p:extLst>
      <p:ext uri="{BB962C8B-B14F-4D97-AF65-F5344CB8AC3E}">
        <p14:creationId xmlns:p14="http://schemas.microsoft.com/office/powerpoint/2010/main" val="42469715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Stereotyping is necessary and unavoidable</a:t>
            </a:r>
            <a:endParaRPr lang="en-US" dirty="0"/>
          </a:p>
        </p:txBody>
      </p:sp>
      <p:sp>
        <p:nvSpPr>
          <p:cNvPr id="3" name="Content Placeholder 2"/>
          <p:cNvSpPr>
            <a:spLocks noGrp="1"/>
          </p:cNvSpPr>
          <p:nvPr>
            <p:ph idx="1"/>
          </p:nvPr>
        </p:nvSpPr>
        <p:spPr>
          <a:xfrm>
            <a:off x="609600" y="1600200"/>
            <a:ext cx="8229600" cy="4525963"/>
          </a:xfrm>
        </p:spPr>
        <p:txBody>
          <a:bodyPr/>
          <a:lstStyle/>
          <a:p>
            <a:r>
              <a:rPr lang="en-US" dirty="0" smtClean="0"/>
              <a:t>Stereotyping</a:t>
            </a:r>
          </a:p>
          <a:p>
            <a:pPr lvl="1"/>
            <a:r>
              <a:rPr lang="en-US" dirty="0" smtClean="0"/>
              <a:t>Fixed and oversimplified image or idea of a particular type of person or thing</a:t>
            </a:r>
          </a:p>
          <a:p>
            <a:pPr lvl="1"/>
            <a:r>
              <a:rPr lang="en-US" dirty="0" smtClean="0"/>
              <a:t>Not necessarily negative</a:t>
            </a:r>
          </a:p>
          <a:p>
            <a:pPr lvl="1"/>
            <a:r>
              <a:rPr lang="en-US" dirty="0" smtClean="0"/>
              <a:t>Cognitive </a:t>
            </a:r>
            <a:r>
              <a:rPr lang="en-US" dirty="0" smtClean="0"/>
              <a:t>psychology </a:t>
            </a:r>
            <a:r>
              <a:rPr lang="en-US" dirty="0" smtClean="0"/>
              <a:t>demonstrate it is </a:t>
            </a:r>
            <a:r>
              <a:rPr lang="en-US" dirty="0" smtClean="0"/>
              <a:t>used to </a:t>
            </a:r>
            <a:r>
              <a:rPr lang="en-US" dirty="0" smtClean="0"/>
              <a:t>organize </a:t>
            </a:r>
            <a:r>
              <a:rPr lang="en-US" dirty="0" smtClean="0"/>
              <a:t>our complex world</a:t>
            </a:r>
          </a:p>
          <a:p>
            <a:pPr lvl="1"/>
            <a:r>
              <a:rPr lang="en-US" dirty="0" smtClean="0"/>
              <a:t>United States has a long history of racism that makes racial and ethnic stereotyping impossible to avoid</a:t>
            </a:r>
          </a:p>
          <a:p>
            <a:pPr lvl="1"/>
            <a:endParaRPr lang="en-US" dirty="0"/>
          </a:p>
        </p:txBody>
      </p:sp>
    </p:spTree>
    <p:extLst>
      <p:ext uri="{BB962C8B-B14F-4D97-AF65-F5344CB8AC3E}">
        <p14:creationId xmlns:p14="http://schemas.microsoft.com/office/powerpoint/2010/main" val="32826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1143000"/>
          </a:xfrm>
        </p:spPr>
        <p:txBody>
          <a:bodyPr/>
          <a:lstStyle/>
          <a:p>
            <a:r>
              <a:rPr lang="en-US" dirty="0" smtClean="0"/>
              <a:t>How is stereotyping used in medicine? </a:t>
            </a:r>
            <a:endParaRPr lang="en-US" dirty="0"/>
          </a:p>
        </p:txBody>
      </p:sp>
      <p:sp>
        <p:nvSpPr>
          <p:cNvPr id="3" name="Content Placeholder 2"/>
          <p:cNvSpPr>
            <a:spLocks noGrp="1"/>
          </p:cNvSpPr>
          <p:nvPr>
            <p:ph idx="1"/>
          </p:nvPr>
        </p:nvSpPr>
        <p:spPr>
          <a:xfrm>
            <a:off x="609600" y="1143000"/>
            <a:ext cx="8229600" cy="4525963"/>
          </a:xfrm>
        </p:spPr>
        <p:txBody>
          <a:bodyPr/>
          <a:lstStyle/>
          <a:p>
            <a:r>
              <a:rPr lang="en-US" sz="2800" dirty="0" smtClean="0"/>
              <a:t>Two learning and memory systems</a:t>
            </a:r>
          </a:p>
          <a:p>
            <a:r>
              <a:rPr lang="en-US" sz="2800" dirty="0" smtClean="0"/>
              <a:t>Slow learning</a:t>
            </a:r>
          </a:p>
          <a:p>
            <a:pPr lvl="1"/>
            <a:r>
              <a:rPr lang="en-US" sz="2600" dirty="0" smtClean="0"/>
              <a:t>Information is extracted and applied rapidly, automatically and </a:t>
            </a:r>
            <a:r>
              <a:rPr lang="en-US" sz="2600" dirty="0" smtClean="0">
                <a:solidFill>
                  <a:srgbClr val="FF0000"/>
                </a:solidFill>
              </a:rPr>
              <a:t>unconsciously</a:t>
            </a:r>
            <a:r>
              <a:rPr lang="en-US" sz="2600" dirty="0" smtClean="0">
                <a:solidFill>
                  <a:srgbClr val="FF0000"/>
                </a:solidFill>
                <a:sym typeface="Wingdings"/>
              </a:rPr>
              <a:t> implicit </a:t>
            </a:r>
            <a:r>
              <a:rPr lang="en-US" sz="2600" dirty="0" smtClean="0">
                <a:sym typeface="Wingdings"/>
              </a:rPr>
              <a:t>beliefs</a:t>
            </a:r>
            <a:endParaRPr lang="en-US" sz="2600" dirty="0" smtClean="0"/>
          </a:p>
          <a:p>
            <a:r>
              <a:rPr lang="en-US" sz="2800" dirty="0" smtClean="0"/>
              <a:t>Fast binding</a:t>
            </a:r>
          </a:p>
          <a:p>
            <a:pPr lvl="1"/>
            <a:r>
              <a:rPr lang="en-US" sz="2600" dirty="0" smtClean="0"/>
              <a:t>Information is extracted and applied </a:t>
            </a:r>
            <a:r>
              <a:rPr lang="en-US" sz="2600" dirty="0" smtClean="0">
                <a:solidFill>
                  <a:srgbClr val="FF0000"/>
                </a:solidFill>
              </a:rPr>
              <a:t>consciously</a:t>
            </a:r>
            <a:r>
              <a:rPr lang="en-US" sz="2600" dirty="0" smtClean="0"/>
              <a:t> and deliberate</a:t>
            </a:r>
          </a:p>
          <a:p>
            <a:pPr lvl="1"/>
            <a:r>
              <a:rPr lang="en-US" sz="2600" dirty="0" smtClean="0"/>
              <a:t>When there is </a:t>
            </a:r>
            <a:r>
              <a:rPr lang="en-US" sz="2600" dirty="0" smtClean="0">
                <a:solidFill>
                  <a:srgbClr val="FF0000"/>
                </a:solidFill>
              </a:rPr>
              <a:t>ample time </a:t>
            </a:r>
            <a:r>
              <a:rPr lang="en-US" sz="2600" dirty="0" smtClean="0"/>
              <a:t>to determine the answer for a complex question </a:t>
            </a:r>
            <a:r>
              <a:rPr lang="en-US" sz="2600" dirty="0" smtClean="0">
                <a:sym typeface="Wingdings"/>
              </a:rPr>
              <a:t></a:t>
            </a:r>
            <a:r>
              <a:rPr lang="en-US" sz="2600" dirty="0" smtClean="0">
                <a:solidFill>
                  <a:srgbClr val="FF0000"/>
                </a:solidFill>
                <a:sym typeface="Wingdings"/>
              </a:rPr>
              <a:t>explicit</a:t>
            </a:r>
            <a:r>
              <a:rPr lang="en-US" sz="2600" dirty="0" smtClean="0">
                <a:sym typeface="Wingdings"/>
              </a:rPr>
              <a:t> beliefs</a:t>
            </a:r>
            <a:endParaRPr lang="en-US" sz="2600" dirty="0" smtClean="0"/>
          </a:p>
          <a:p>
            <a:r>
              <a:rPr lang="en-US" sz="2800" dirty="0" smtClean="0"/>
              <a:t>Which type of memory system do you think clinicians most often use? And why?</a:t>
            </a:r>
          </a:p>
          <a:p>
            <a:pPr lvl="1"/>
            <a:endParaRPr lang="en-US" dirty="0" smtClean="0"/>
          </a:p>
          <a:p>
            <a:endParaRPr lang="en-US" sz="3000" dirty="0"/>
          </a:p>
        </p:txBody>
      </p:sp>
    </p:spTree>
    <p:extLst>
      <p:ext uri="{BB962C8B-B14F-4D97-AF65-F5344CB8AC3E}">
        <p14:creationId xmlns:p14="http://schemas.microsoft.com/office/powerpoint/2010/main" val="73842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18488" cy="928687"/>
          </a:xfrm>
        </p:spPr>
        <p:txBody>
          <a:bodyPr/>
          <a:lstStyle/>
          <a:p>
            <a:r>
              <a:rPr lang="en-US" dirty="0" smtClean="0"/>
              <a:t>How we naturally process information -&gt; unequal care</a:t>
            </a:r>
            <a:endParaRPr lang="en-US" dirty="0"/>
          </a:p>
        </p:txBody>
      </p:sp>
      <p:sp>
        <p:nvSpPr>
          <p:cNvPr id="3" name="Content Placeholder 2"/>
          <p:cNvSpPr>
            <a:spLocks noGrp="1"/>
          </p:cNvSpPr>
          <p:nvPr>
            <p:ph idx="1"/>
          </p:nvPr>
        </p:nvSpPr>
        <p:spPr>
          <a:xfrm>
            <a:off x="419100" y="1625600"/>
            <a:ext cx="8458200" cy="4775200"/>
          </a:xfrm>
        </p:spPr>
        <p:txBody>
          <a:bodyPr/>
          <a:lstStyle/>
          <a:p>
            <a:r>
              <a:rPr lang="en-US" dirty="0" smtClean="0"/>
              <a:t>When we are tired, distracted, </a:t>
            </a:r>
            <a:r>
              <a:rPr lang="en-US" dirty="0" smtClean="0">
                <a:solidFill>
                  <a:srgbClr val="FF0000"/>
                </a:solidFill>
              </a:rPr>
              <a:t>stressed</a:t>
            </a:r>
            <a:r>
              <a:rPr lang="en-US" dirty="0" smtClean="0"/>
              <a:t> or under </a:t>
            </a:r>
            <a:r>
              <a:rPr lang="en-US" dirty="0" smtClean="0">
                <a:solidFill>
                  <a:srgbClr val="FF0000"/>
                </a:solidFill>
              </a:rPr>
              <a:t>time pressure </a:t>
            </a:r>
            <a:r>
              <a:rPr lang="en-US" dirty="0" smtClean="0">
                <a:sym typeface="Wingdings"/>
              </a:rPr>
              <a:t> automatic, slow-learning process are used to make decisions</a:t>
            </a:r>
          </a:p>
          <a:p>
            <a:r>
              <a:rPr lang="en-US" dirty="0" smtClean="0">
                <a:sym typeface="Wingdings"/>
              </a:rPr>
              <a:t>These conditions are typical of many clinical settings</a:t>
            </a:r>
          </a:p>
          <a:p>
            <a:r>
              <a:rPr lang="en-US" dirty="0" smtClean="0">
                <a:sym typeface="Wingdings"/>
              </a:rPr>
              <a:t>Regardless of intention or motivation we all fall prey to using automatic cognitions (stereotypes)</a:t>
            </a:r>
            <a:endParaRPr lang="en-US" dirty="0"/>
          </a:p>
        </p:txBody>
      </p:sp>
      <p:sp>
        <p:nvSpPr>
          <p:cNvPr id="4" name="TextBox 3"/>
          <p:cNvSpPr txBox="1"/>
          <p:nvPr/>
        </p:nvSpPr>
        <p:spPr>
          <a:xfrm>
            <a:off x="4648200" y="6400800"/>
            <a:ext cx="4495800" cy="369332"/>
          </a:xfrm>
          <a:prstGeom prst="rect">
            <a:avLst/>
          </a:prstGeom>
          <a:noFill/>
        </p:spPr>
        <p:txBody>
          <a:bodyPr wrap="square" rtlCol="0">
            <a:spAutoFit/>
          </a:bodyPr>
          <a:lstStyle/>
          <a:p>
            <a:r>
              <a:rPr lang="en-US" dirty="0" smtClean="0"/>
              <a:t>Burgess, D.  J Gen Intern Med 2004 </a:t>
            </a:r>
            <a:endParaRPr lang="en-US" dirty="0"/>
          </a:p>
        </p:txBody>
      </p:sp>
    </p:spTree>
    <p:extLst>
      <p:ext uri="{BB962C8B-B14F-4D97-AF65-F5344CB8AC3E}">
        <p14:creationId xmlns:p14="http://schemas.microsoft.com/office/powerpoint/2010/main" val="393820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Implicit associations can be measured</a:t>
            </a:r>
            <a:endParaRPr lang="en-US" dirty="0"/>
          </a:p>
        </p:txBody>
      </p:sp>
      <p:sp>
        <p:nvSpPr>
          <p:cNvPr id="3" name="Content Placeholder 2"/>
          <p:cNvSpPr>
            <a:spLocks noGrp="1"/>
          </p:cNvSpPr>
          <p:nvPr>
            <p:ph idx="1"/>
          </p:nvPr>
        </p:nvSpPr>
        <p:spPr>
          <a:xfrm>
            <a:off x="14286" y="1458912"/>
            <a:ext cx="9053514" cy="4775200"/>
          </a:xfrm>
        </p:spPr>
        <p:txBody>
          <a:bodyPr/>
          <a:lstStyle/>
          <a:p>
            <a:pPr marL="342900" lvl="2" indent="-342900"/>
            <a:r>
              <a:rPr lang="en-US" sz="2800" dirty="0" smtClean="0"/>
              <a:t>Implicit association test (IAT</a:t>
            </a:r>
            <a:r>
              <a:rPr lang="en-US" sz="2800" dirty="0"/>
              <a:t>): https://implicit.harvard.edu</a:t>
            </a:r>
            <a:r>
              <a:rPr lang="en-US" sz="2800" dirty="0" smtClean="0"/>
              <a:t>/</a:t>
            </a:r>
            <a:endParaRPr lang="en-US" sz="2800" dirty="0" smtClean="0"/>
          </a:p>
          <a:p>
            <a:pPr lvl="1"/>
            <a:r>
              <a:rPr lang="en-US" dirty="0" smtClean="0"/>
              <a:t>Assesses speed and accuracy </a:t>
            </a:r>
            <a:r>
              <a:rPr lang="en-US" dirty="0" smtClean="0"/>
              <a:t>of </a:t>
            </a:r>
            <a:r>
              <a:rPr lang="en-US" dirty="0" smtClean="0"/>
              <a:t>responses to linking concepts </a:t>
            </a:r>
            <a:r>
              <a:rPr lang="en-US" dirty="0" smtClean="0"/>
              <a:t>together</a:t>
            </a:r>
            <a:r>
              <a:rPr lang="en-US" dirty="0" smtClean="0"/>
              <a:t>, varying values across two dimensions </a:t>
            </a:r>
          </a:p>
          <a:p>
            <a:pPr lvl="1">
              <a:spcBef>
                <a:spcPts val="0"/>
              </a:spcBef>
            </a:pPr>
            <a:r>
              <a:rPr lang="en-US" dirty="0"/>
              <a:t>Done rapidly so that your slow-</a:t>
            </a:r>
          </a:p>
          <a:p>
            <a:pPr marL="457200" lvl="1" indent="0">
              <a:spcBef>
                <a:spcPts val="0"/>
              </a:spcBef>
              <a:buNone/>
            </a:pPr>
            <a:r>
              <a:rPr lang="en-US" dirty="0"/>
              <a:t>    learning (unconscious) decision </a:t>
            </a:r>
          </a:p>
          <a:p>
            <a:pPr marL="457200" lvl="1" indent="0">
              <a:spcBef>
                <a:spcPts val="0"/>
              </a:spcBef>
              <a:buNone/>
            </a:pPr>
            <a:r>
              <a:rPr lang="en-US" dirty="0"/>
              <a:t>    making is in </a:t>
            </a:r>
            <a:r>
              <a:rPr lang="en-US" dirty="0" smtClean="0"/>
              <a:t>play</a:t>
            </a:r>
            <a:endParaRPr lang="en-US" dirty="0" smtClean="0"/>
          </a:p>
          <a:p>
            <a:pPr lvl="1"/>
            <a:r>
              <a:rPr lang="en-US" dirty="0" smtClean="0"/>
              <a:t>Various areas</a:t>
            </a:r>
          </a:p>
          <a:p>
            <a:pPr lvl="2">
              <a:spcBef>
                <a:spcPts val="0"/>
              </a:spcBef>
            </a:pPr>
            <a:r>
              <a:rPr lang="en-US" dirty="0" smtClean="0"/>
              <a:t>Race, substance abuse, </a:t>
            </a:r>
            <a:endParaRPr lang="en-US" dirty="0" smtClean="0"/>
          </a:p>
          <a:p>
            <a:pPr marL="914400" lvl="2" indent="0">
              <a:spcBef>
                <a:spcPts val="0"/>
              </a:spcBef>
              <a:buNone/>
            </a:pPr>
            <a:r>
              <a:rPr lang="en-US" dirty="0"/>
              <a:t> </a:t>
            </a:r>
            <a:r>
              <a:rPr lang="en-US" dirty="0" smtClean="0"/>
              <a:t>   </a:t>
            </a:r>
            <a:r>
              <a:rPr lang="en-US" dirty="0" smtClean="0"/>
              <a:t>sexual </a:t>
            </a:r>
            <a:r>
              <a:rPr lang="en-US" dirty="0" smtClean="0"/>
              <a:t>orientation</a:t>
            </a:r>
          </a:p>
          <a:p>
            <a:pPr lvl="2"/>
            <a:endParaRPr lang="en-US" dirty="0" smtClean="0"/>
          </a:p>
        </p:txBody>
      </p:sp>
      <p:pic>
        <p:nvPicPr>
          <p:cNvPr id="159746" name="Picture 2" descr="Image result for implicit association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200400"/>
            <a:ext cx="3505200" cy="258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6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bias results in unequal care</a:t>
            </a:r>
            <a:endParaRPr lang="en-US" dirty="0"/>
          </a:p>
        </p:txBody>
      </p:sp>
      <p:sp>
        <p:nvSpPr>
          <p:cNvPr id="3" name="Content Placeholder 2"/>
          <p:cNvSpPr>
            <a:spLocks noGrp="1"/>
          </p:cNvSpPr>
          <p:nvPr>
            <p:ph idx="1"/>
          </p:nvPr>
        </p:nvSpPr>
        <p:spPr>
          <a:xfrm>
            <a:off x="533400" y="1295400"/>
            <a:ext cx="8229600" cy="4525963"/>
          </a:xfrm>
        </p:spPr>
        <p:txBody>
          <a:bodyPr/>
          <a:lstStyle/>
          <a:p>
            <a:r>
              <a:rPr lang="en-US" sz="2800" dirty="0" smtClean="0"/>
              <a:t>Implicit attitudes affect verbal communication and non-verbal behavior (eye contact, indicators of friendliness)</a:t>
            </a:r>
          </a:p>
          <a:p>
            <a:r>
              <a:rPr lang="en-US" sz="2800" dirty="0" smtClean="0"/>
              <a:t>Physicians </a:t>
            </a:r>
            <a:r>
              <a:rPr lang="en-US" sz="2800" dirty="0" smtClean="0"/>
              <a:t>who </a:t>
            </a:r>
            <a:r>
              <a:rPr lang="en-US" sz="2800" dirty="0" smtClean="0"/>
              <a:t>implicitly favored whites have:</a:t>
            </a:r>
          </a:p>
          <a:p>
            <a:pPr lvl="2"/>
            <a:r>
              <a:rPr lang="en-US" sz="2500" dirty="0" smtClean="0"/>
              <a:t>Less patient-centered communication</a:t>
            </a:r>
          </a:p>
          <a:p>
            <a:pPr lvl="2"/>
            <a:r>
              <a:rPr lang="en-US" sz="2500" dirty="0" smtClean="0"/>
              <a:t>More negative tone during the visit</a:t>
            </a:r>
          </a:p>
          <a:p>
            <a:pPr lvl="2"/>
            <a:r>
              <a:rPr lang="en-US" sz="2500" dirty="0" smtClean="0"/>
              <a:t>Poorer ratings of care by black patients</a:t>
            </a:r>
          </a:p>
          <a:p>
            <a:pPr lvl="2"/>
            <a:r>
              <a:rPr lang="en-US" altLang="en-US" sz="2500" dirty="0" smtClean="0"/>
              <a:t>Black patients with </a:t>
            </a:r>
            <a:r>
              <a:rPr lang="en-US" altLang="en-US" sz="2500" dirty="0"/>
              <a:t>w</a:t>
            </a:r>
            <a:r>
              <a:rPr lang="en-US" altLang="en-US" sz="2500" dirty="0" smtClean="0"/>
              <a:t>orse treatment adherence and worse health </a:t>
            </a:r>
            <a:r>
              <a:rPr lang="en-US" altLang="en-US" sz="2500" dirty="0"/>
              <a:t>outcomes</a:t>
            </a:r>
          </a:p>
          <a:p>
            <a:pPr lvl="2"/>
            <a:endParaRPr lang="en-US" sz="2500" dirty="0" smtClean="0"/>
          </a:p>
          <a:p>
            <a:pPr lvl="2"/>
            <a:endParaRPr lang="en-US" dirty="0"/>
          </a:p>
        </p:txBody>
      </p:sp>
      <p:sp>
        <p:nvSpPr>
          <p:cNvPr id="5" name="TextBox 4"/>
          <p:cNvSpPr txBox="1"/>
          <p:nvPr/>
        </p:nvSpPr>
        <p:spPr>
          <a:xfrm>
            <a:off x="1905000" y="6211669"/>
            <a:ext cx="6781800" cy="646331"/>
          </a:xfrm>
          <a:prstGeom prst="rect">
            <a:avLst/>
          </a:prstGeom>
          <a:noFill/>
        </p:spPr>
        <p:txBody>
          <a:bodyPr wrap="square" rtlCol="0">
            <a:spAutoFit/>
          </a:bodyPr>
          <a:lstStyle/>
          <a:p>
            <a:r>
              <a:rPr lang="en-US" dirty="0" smtClean="0"/>
              <a:t>Burgess, D.  J Gen Intern Med 2004	Stone, AJPH, 2015</a:t>
            </a:r>
          </a:p>
          <a:p>
            <a:r>
              <a:rPr lang="en-US" dirty="0"/>
              <a:t>Van </a:t>
            </a:r>
            <a:r>
              <a:rPr lang="en-US" dirty="0" err="1"/>
              <a:t>Ryn</a:t>
            </a:r>
            <a:r>
              <a:rPr lang="en-US" dirty="0"/>
              <a:t>, M.  JAMA 2011 </a:t>
            </a:r>
          </a:p>
        </p:txBody>
      </p:sp>
    </p:spTree>
    <p:extLst>
      <p:ext uri="{BB962C8B-B14F-4D97-AF65-F5344CB8AC3E}">
        <p14:creationId xmlns:p14="http://schemas.microsoft.com/office/powerpoint/2010/main" val="294960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Statistical Discrimination</a:t>
            </a:r>
            <a:endParaRPr lang="en-US" dirty="0"/>
          </a:p>
        </p:txBody>
      </p:sp>
      <p:sp>
        <p:nvSpPr>
          <p:cNvPr id="6" name="Content Placeholder 5"/>
          <p:cNvSpPr>
            <a:spLocks noGrp="1"/>
          </p:cNvSpPr>
          <p:nvPr>
            <p:ph idx="1"/>
          </p:nvPr>
        </p:nvSpPr>
        <p:spPr>
          <a:xfrm>
            <a:off x="381000" y="1371600"/>
            <a:ext cx="8229600" cy="4525963"/>
          </a:xfrm>
        </p:spPr>
        <p:txBody>
          <a:bodyPr/>
          <a:lstStyle/>
          <a:p>
            <a:r>
              <a:rPr lang="en-US" sz="2800" dirty="0" smtClean="0"/>
              <a:t>Making assumptions about individuals based on the probabilistic application of data about their demographic group</a:t>
            </a:r>
          </a:p>
          <a:p>
            <a:r>
              <a:rPr lang="en-US" sz="2800" dirty="0" smtClean="0"/>
              <a:t>For example:</a:t>
            </a:r>
          </a:p>
          <a:p>
            <a:pPr lvl="1"/>
            <a:r>
              <a:rPr lang="en-US" sz="2400" dirty="0" smtClean="0"/>
              <a:t>Differences in recommendations for IUD could be related to considering population rates of unintended pregnancy</a:t>
            </a:r>
          </a:p>
          <a:p>
            <a:pPr lvl="1"/>
            <a:r>
              <a:rPr lang="en-US" sz="2400" dirty="0" smtClean="0"/>
              <a:t>Differences in diagnosis of PID vs. appendicitis related to STI demographics</a:t>
            </a:r>
          </a:p>
          <a:p>
            <a:r>
              <a:rPr lang="en-US" dirty="0"/>
              <a:t>Fails to consider individual differentiating information </a:t>
            </a:r>
          </a:p>
          <a:p>
            <a:endParaRPr lang="en-US" dirty="0" smtClean="0"/>
          </a:p>
          <a:p>
            <a:endParaRPr lang="en-US" dirty="0"/>
          </a:p>
        </p:txBody>
      </p:sp>
      <p:sp>
        <p:nvSpPr>
          <p:cNvPr id="7" name="TextBox 6"/>
          <p:cNvSpPr txBox="1"/>
          <p:nvPr/>
        </p:nvSpPr>
        <p:spPr>
          <a:xfrm>
            <a:off x="4191000" y="6248400"/>
            <a:ext cx="2895600" cy="369332"/>
          </a:xfrm>
          <a:prstGeom prst="rect">
            <a:avLst/>
          </a:prstGeom>
          <a:noFill/>
        </p:spPr>
        <p:txBody>
          <a:bodyPr wrap="square" rtlCol="0">
            <a:spAutoFit/>
          </a:bodyPr>
          <a:lstStyle/>
          <a:p>
            <a:r>
              <a:rPr lang="en-US" dirty="0" smtClean="0"/>
              <a:t>Balsa, HSR, 2005</a:t>
            </a:r>
            <a:endParaRPr lang="en-US" dirty="0"/>
          </a:p>
        </p:txBody>
      </p:sp>
    </p:spTree>
    <p:extLst>
      <p:ext uri="{BB962C8B-B14F-4D97-AF65-F5344CB8AC3E}">
        <p14:creationId xmlns:p14="http://schemas.microsoft.com/office/powerpoint/2010/main" val="32591695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82562" y="152400"/>
            <a:ext cx="8839200" cy="1143000"/>
          </a:xfrm>
        </p:spPr>
        <p:txBody>
          <a:bodyPr>
            <a:noAutofit/>
          </a:bodyPr>
          <a:lstStyle/>
          <a:p>
            <a:pPr eaLnBrk="1" fontAlgn="auto" hangingPunct="1">
              <a:spcAft>
                <a:spcPts val="0"/>
              </a:spcAft>
              <a:defRPr/>
            </a:pPr>
            <a:r>
              <a:rPr lang="en-US" altLang="en-US" dirty="0" smtClean="0"/>
              <a:t>How important are differences in systems of care?</a:t>
            </a:r>
            <a:endParaRPr lang="en-US" altLang="en-US" dirty="0" smtClean="0"/>
          </a:p>
        </p:txBody>
      </p:sp>
      <p:sp>
        <p:nvSpPr>
          <p:cNvPr id="48131" name="Rectangle 3"/>
          <p:cNvSpPr>
            <a:spLocks noGrp="1" noChangeArrowheads="1"/>
          </p:cNvSpPr>
          <p:nvPr>
            <p:ph idx="1"/>
          </p:nvPr>
        </p:nvSpPr>
        <p:spPr>
          <a:xfrm>
            <a:off x="457200" y="1828800"/>
            <a:ext cx="8229600" cy="4525962"/>
          </a:xfrm>
        </p:spPr>
        <p:txBody>
          <a:bodyPr/>
          <a:lstStyle/>
          <a:p>
            <a:pPr eaLnBrk="1" hangingPunct="1">
              <a:lnSpc>
                <a:spcPct val="90000"/>
              </a:lnSpc>
            </a:pPr>
            <a:r>
              <a:rPr lang="en-US" altLang="en-US" dirty="0" smtClean="0"/>
              <a:t>151 Medicare managed care plans</a:t>
            </a:r>
          </a:p>
          <a:p>
            <a:pPr eaLnBrk="1" hangingPunct="1">
              <a:lnSpc>
                <a:spcPct val="90000"/>
              </a:lnSpc>
            </a:pPr>
            <a:r>
              <a:rPr lang="en-US" altLang="en-US" dirty="0" smtClean="0"/>
              <a:t>4 HEDIS quality measures </a:t>
            </a:r>
          </a:p>
          <a:p>
            <a:pPr lvl="1" eaLnBrk="1" hangingPunct="1">
              <a:lnSpc>
                <a:spcPct val="90000"/>
              </a:lnSpc>
            </a:pPr>
            <a:r>
              <a:rPr lang="en-US" altLang="en-US" dirty="0" smtClean="0"/>
              <a:t>DM control; Lipids in DM, Lipids in CVD, BP control</a:t>
            </a:r>
          </a:p>
          <a:p>
            <a:pPr eaLnBrk="1" hangingPunct="1">
              <a:lnSpc>
                <a:spcPct val="90000"/>
              </a:lnSpc>
            </a:pPr>
            <a:r>
              <a:rPr lang="en-US" altLang="en-US" dirty="0" smtClean="0"/>
              <a:t>Performance measures 7-14% lower among blacks than whites</a:t>
            </a:r>
          </a:p>
          <a:p>
            <a:pPr eaLnBrk="1" hangingPunct="1">
              <a:lnSpc>
                <a:spcPct val="90000"/>
              </a:lnSpc>
            </a:pPr>
            <a:r>
              <a:rPr lang="en-US" altLang="en-US" dirty="0" smtClean="0"/>
              <a:t>70% of the differences due to differentiation </a:t>
            </a:r>
            <a:r>
              <a:rPr lang="en-US" altLang="en-US" b="1" dirty="0" smtClean="0"/>
              <a:t>within</a:t>
            </a:r>
            <a:r>
              <a:rPr lang="en-US" altLang="en-US" dirty="0" smtClean="0"/>
              <a:t> plans rather than concentration of Blacks in lower quality plans</a:t>
            </a:r>
          </a:p>
        </p:txBody>
      </p:sp>
      <p:sp>
        <p:nvSpPr>
          <p:cNvPr id="50180" name="Text Box 4"/>
          <p:cNvSpPr txBox="1">
            <a:spLocks noChangeArrowheads="1"/>
          </p:cNvSpPr>
          <p:nvPr/>
        </p:nvSpPr>
        <p:spPr bwMode="auto">
          <a:xfrm>
            <a:off x="6096000" y="6534150"/>
            <a:ext cx="17726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defRPr/>
            </a:pPr>
            <a:r>
              <a:rPr lang="en-US" sz="1600" dirty="0" smtClean="0">
                <a:latin typeface="+mn-lt"/>
              </a:rPr>
              <a:t>Trivedi, JAMA 2006</a:t>
            </a:r>
          </a:p>
        </p:txBody>
      </p:sp>
    </p:spTree>
    <p:extLst>
      <p:ext uri="{BB962C8B-B14F-4D97-AF65-F5344CB8AC3E}">
        <p14:creationId xmlns:p14="http://schemas.microsoft.com/office/powerpoint/2010/main" val="31739115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How important are differences </a:t>
            </a:r>
            <a:r>
              <a:rPr lang="en-US" altLang="en-US" dirty="0" smtClean="0"/>
              <a:t>in physicians?</a:t>
            </a:r>
            <a:endParaRPr lang="en-US" dirty="0"/>
          </a:p>
        </p:txBody>
      </p:sp>
      <p:sp>
        <p:nvSpPr>
          <p:cNvPr id="5" name="Content Placeholder 4"/>
          <p:cNvSpPr>
            <a:spLocks noGrp="1"/>
          </p:cNvSpPr>
          <p:nvPr>
            <p:ph idx="1"/>
          </p:nvPr>
        </p:nvSpPr>
        <p:spPr>
          <a:xfrm>
            <a:off x="457200" y="1828800"/>
            <a:ext cx="8229600" cy="4525963"/>
          </a:xfrm>
        </p:spPr>
        <p:txBody>
          <a:bodyPr/>
          <a:lstStyle/>
          <a:p>
            <a:r>
              <a:rPr lang="en-US" sz="2800" dirty="0" smtClean="0"/>
              <a:t>Study of claims for Medicare fee-for-service, assessed disparities in cancer </a:t>
            </a:r>
            <a:r>
              <a:rPr lang="en-US" sz="2800" dirty="0" smtClean="0"/>
              <a:t>care</a:t>
            </a:r>
          </a:p>
          <a:p>
            <a:pPr marL="0" indent="0">
              <a:buNone/>
            </a:pPr>
            <a:endParaRPr lang="en-US" sz="2800" dirty="0" smtClean="0"/>
          </a:p>
          <a:p>
            <a:r>
              <a:rPr lang="en-US" sz="2800" dirty="0" smtClean="0"/>
              <a:t>Overall</a:t>
            </a:r>
            <a:r>
              <a:rPr lang="en-US" sz="2800" dirty="0"/>
              <a:t>, between-physician differences explained </a:t>
            </a:r>
            <a:r>
              <a:rPr lang="en-US" sz="2800" dirty="0" smtClean="0"/>
              <a:t>15-21% of </a:t>
            </a:r>
            <a:r>
              <a:rPr lang="en-US" sz="2800" dirty="0"/>
              <a:t>the variation in </a:t>
            </a:r>
            <a:r>
              <a:rPr lang="en-US" sz="2800" dirty="0" smtClean="0"/>
              <a:t>treatments for </a:t>
            </a:r>
            <a:r>
              <a:rPr lang="en-US" sz="2800" dirty="0"/>
              <a:t>breast cancer, and </a:t>
            </a:r>
            <a:r>
              <a:rPr lang="en-US" sz="2800" dirty="0" smtClean="0"/>
              <a:t>14-17% of </a:t>
            </a:r>
            <a:r>
              <a:rPr lang="en-US" sz="2800" dirty="0"/>
              <a:t>variance for </a:t>
            </a:r>
            <a:r>
              <a:rPr lang="en-US" sz="2800" dirty="0" smtClean="0"/>
              <a:t>treatment for </a:t>
            </a:r>
            <a:r>
              <a:rPr lang="en-US" sz="2800" dirty="0"/>
              <a:t>colorectal cancer</a:t>
            </a:r>
            <a:r>
              <a:rPr lang="en-US" sz="2800" dirty="0" smtClean="0"/>
              <a:t>.</a:t>
            </a:r>
          </a:p>
          <a:p>
            <a:pPr lvl="1"/>
            <a:r>
              <a:rPr lang="en-US" dirty="0" smtClean="0"/>
              <a:t>Most of the effect was within-physician</a:t>
            </a:r>
            <a:endParaRPr lang="en-US" dirty="0" smtClean="0"/>
          </a:p>
        </p:txBody>
      </p:sp>
    </p:spTree>
    <p:extLst>
      <p:ext uri="{BB962C8B-B14F-4D97-AF65-F5344CB8AC3E}">
        <p14:creationId xmlns:p14="http://schemas.microsoft.com/office/powerpoint/2010/main" val="18303149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Both site and race contribute to disparities in pressure ulcers</a:t>
            </a:r>
            <a:endParaRPr lang="en-US" dirty="0"/>
          </a:p>
        </p:txBody>
      </p:sp>
      <p:sp>
        <p:nvSpPr>
          <p:cNvPr id="3" name="Content Placeholder 2"/>
          <p:cNvSpPr>
            <a:spLocks noGrp="1"/>
          </p:cNvSpPr>
          <p:nvPr>
            <p:ph idx="1"/>
          </p:nvPr>
        </p:nvSpPr>
        <p:spPr/>
        <p:txBody>
          <a:bodyPr/>
          <a:lstStyle/>
          <a:p>
            <a:endParaRPr lang="en-US"/>
          </a:p>
        </p:txBody>
      </p:sp>
      <p:pic>
        <p:nvPicPr>
          <p:cNvPr id="161794" name="Picture 2" descr="Figure. Pressure Ulcers by Race and Percentage of Black Residents in Nursing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6796350"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1000" y="6400800"/>
            <a:ext cx="3352800" cy="369332"/>
          </a:xfrm>
          <a:prstGeom prst="rect">
            <a:avLst/>
          </a:prstGeom>
          <a:noFill/>
        </p:spPr>
        <p:txBody>
          <a:bodyPr wrap="square" rtlCol="0">
            <a:spAutoFit/>
          </a:bodyPr>
          <a:lstStyle/>
          <a:p>
            <a:r>
              <a:rPr lang="en-US" dirty="0" smtClean="0"/>
              <a:t>Li, JAMA, 2005</a:t>
            </a:r>
            <a:endParaRPr lang="en-US" dirty="0"/>
          </a:p>
        </p:txBody>
      </p:sp>
    </p:spTree>
    <p:extLst>
      <p:ext uri="{BB962C8B-B14F-4D97-AF65-F5344CB8AC3E}">
        <p14:creationId xmlns:p14="http://schemas.microsoft.com/office/powerpoint/2010/main" val="299725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9" name="Object 2"/>
          <p:cNvGraphicFramePr>
            <a:graphicFrameLocks noChangeAspect="1"/>
          </p:cNvGraphicFramePr>
          <p:nvPr>
            <p:extLst>
              <p:ext uri="{D42A27DB-BD31-4B8C-83A1-F6EECF244321}">
                <p14:modId xmlns:p14="http://schemas.microsoft.com/office/powerpoint/2010/main" val="875426596"/>
              </p:ext>
            </p:extLst>
          </p:nvPr>
        </p:nvGraphicFramePr>
        <p:xfrm>
          <a:off x="2514600" y="457200"/>
          <a:ext cx="4038600" cy="5410200"/>
        </p:xfrm>
        <a:graphic>
          <a:graphicData uri="http://schemas.openxmlformats.org/presentationml/2006/ole">
            <mc:AlternateContent xmlns:mc="http://schemas.openxmlformats.org/markup-compatibility/2006">
              <mc:Choice xmlns:v="urn:schemas-microsoft-com:vml" Requires="v">
                <p:oleObj spid="_x0000_s83027" name="Photo Editor Photo" r:id="rId3" imgW="8573697" imgH="12857143" progId="MSPhotoEd.3">
                  <p:embed/>
                </p:oleObj>
              </mc:Choice>
              <mc:Fallback>
                <p:oleObj name="Photo Editor Photo" r:id="rId3" imgW="8573697" imgH="1285714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57200"/>
                        <a:ext cx="4038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763767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Patient Factors</a:t>
            </a:r>
            <a:endParaRPr lang="en-US" dirty="0"/>
          </a:p>
        </p:txBody>
      </p:sp>
      <p:sp>
        <p:nvSpPr>
          <p:cNvPr id="5" name="Content Placeholder 4"/>
          <p:cNvSpPr>
            <a:spLocks noGrp="1"/>
          </p:cNvSpPr>
          <p:nvPr>
            <p:ph idx="1"/>
          </p:nvPr>
        </p:nvSpPr>
        <p:spPr>
          <a:xfrm>
            <a:off x="457200" y="1295400"/>
            <a:ext cx="8229600" cy="4525963"/>
          </a:xfrm>
        </p:spPr>
        <p:txBody>
          <a:bodyPr/>
          <a:lstStyle/>
          <a:p>
            <a:r>
              <a:rPr lang="en-US" dirty="0" smtClean="0"/>
              <a:t>Black patients known to have less trust in the medical system</a:t>
            </a:r>
          </a:p>
          <a:p>
            <a:pPr lvl="1"/>
            <a:r>
              <a:rPr lang="en-US" dirty="0" smtClean="0"/>
              <a:t>But shouldn’t the medical system be addressing this?</a:t>
            </a:r>
          </a:p>
          <a:p>
            <a:r>
              <a:rPr lang="en-US" dirty="0" smtClean="0"/>
              <a:t>May have different preferences for care that are not reflected in guidelines</a:t>
            </a:r>
          </a:p>
          <a:p>
            <a:r>
              <a:rPr lang="en-US" dirty="0" smtClean="0"/>
              <a:t>Real question is how can the system adapt to accommodate/address these factors</a:t>
            </a:r>
            <a:endParaRPr lang="en-US" dirty="0"/>
          </a:p>
        </p:txBody>
      </p:sp>
    </p:spTree>
    <p:extLst>
      <p:ext uri="{BB962C8B-B14F-4D97-AF65-F5344CB8AC3E}">
        <p14:creationId xmlns:p14="http://schemas.microsoft.com/office/powerpoint/2010/main" val="14574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72034" name="Picture 2" descr="C:\Users\cdehlendorf\AppData\Local\Microsoft\Windows\Temporary Internet Files\Content.Outlook\K3RUQH3B\Fig1_10.26.17_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457200" y="304800"/>
            <a:ext cx="8229600" cy="1143000"/>
          </a:xfrm>
          <a:prstGeom prst="rect">
            <a:avLst/>
          </a:prstGeom>
        </p:spPr>
        <p:txBody>
          <a:bodyPr/>
          <a:lst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200" dirty="0" smtClean="0"/>
              <a:t>Preference-Concordant Decision Making about Prenatal Genetic Testing (Molina)</a:t>
            </a:r>
            <a:endParaRPr lang="en-US" sz="3200" dirty="0"/>
          </a:p>
        </p:txBody>
      </p:sp>
    </p:spTree>
    <p:extLst>
      <p:ext uri="{BB962C8B-B14F-4D97-AF65-F5344CB8AC3E}">
        <p14:creationId xmlns:p14="http://schemas.microsoft.com/office/powerpoint/2010/main" val="382689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81000"/>
            <a:ext cx="8229600" cy="990600"/>
          </a:xfrm>
        </p:spPr>
        <p:txBody>
          <a:bodyPr/>
          <a:lstStyle/>
          <a:p>
            <a:pPr eaLnBrk="1" fontAlgn="auto" hangingPunct="1">
              <a:spcAft>
                <a:spcPts val="0"/>
              </a:spcAft>
              <a:defRPr/>
            </a:pPr>
            <a:r>
              <a:rPr lang="en-US" altLang="en-US" dirty="0" smtClean="0"/>
              <a:t>Summary of Causes of HCD</a:t>
            </a:r>
          </a:p>
        </p:txBody>
      </p:sp>
      <p:sp>
        <p:nvSpPr>
          <p:cNvPr id="60419" name="Rectangle 3"/>
          <p:cNvSpPr>
            <a:spLocks noGrp="1" noChangeArrowheads="1"/>
          </p:cNvSpPr>
          <p:nvPr>
            <p:ph idx="1"/>
          </p:nvPr>
        </p:nvSpPr>
        <p:spPr>
          <a:xfrm>
            <a:off x="533400" y="1219200"/>
            <a:ext cx="8153400" cy="5562600"/>
          </a:xfrm>
        </p:spPr>
        <p:txBody>
          <a:bodyPr rtlCol="0">
            <a:normAutofit/>
          </a:bodyPr>
          <a:lstStyle/>
          <a:p>
            <a:pPr eaLnBrk="1" fontAlgn="auto" hangingPunct="1">
              <a:lnSpc>
                <a:spcPct val="90000"/>
              </a:lnSpc>
              <a:spcAft>
                <a:spcPts val="0"/>
              </a:spcAft>
              <a:defRPr/>
            </a:pPr>
            <a:r>
              <a:rPr lang="en-US" dirty="0" smtClean="0"/>
              <a:t>Health Care system:  </a:t>
            </a:r>
          </a:p>
          <a:p>
            <a:pPr lvl="1" eaLnBrk="1" fontAlgn="auto" hangingPunct="1">
              <a:lnSpc>
                <a:spcPct val="90000"/>
              </a:lnSpc>
              <a:spcAft>
                <a:spcPts val="0"/>
              </a:spcAft>
              <a:defRPr/>
            </a:pPr>
            <a:r>
              <a:rPr lang="en-US" dirty="0" smtClean="0"/>
              <a:t>Segregated and inferior</a:t>
            </a:r>
          </a:p>
          <a:p>
            <a:pPr lvl="1" eaLnBrk="1" fontAlgn="auto" hangingPunct="1">
              <a:lnSpc>
                <a:spcPct val="90000"/>
              </a:lnSpc>
              <a:spcAft>
                <a:spcPts val="0"/>
              </a:spcAft>
              <a:defRPr/>
            </a:pPr>
            <a:r>
              <a:rPr lang="en-US" sz="2800" dirty="0" smtClean="0"/>
              <a:t>Fragmented and challenging for all</a:t>
            </a:r>
          </a:p>
          <a:p>
            <a:pPr lvl="1" eaLnBrk="1" fontAlgn="auto" hangingPunct="1">
              <a:lnSpc>
                <a:spcPct val="90000"/>
              </a:lnSpc>
              <a:spcAft>
                <a:spcPts val="0"/>
              </a:spcAft>
              <a:defRPr/>
            </a:pPr>
            <a:r>
              <a:rPr lang="en-US" dirty="0"/>
              <a:t>Language barriers</a:t>
            </a:r>
          </a:p>
          <a:p>
            <a:pPr lvl="1" eaLnBrk="1" fontAlgn="auto" hangingPunct="1">
              <a:lnSpc>
                <a:spcPct val="90000"/>
              </a:lnSpc>
              <a:spcAft>
                <a:spcPts val="0"/>
              </a:spcAft>
              <a:defRPr/>
            </a:pPr>
            <a:r>
              <a:rPr lang="en-US" dirty="0"/>
              <a:t>“Literacy” and “Numeracy</a:t>
            </a:r>
            <a:r>
              <a:rPr lang="en-US" dirty="0" smtClean="0"/>
              <a:t>”</a:t>
            </a:r>
            <a:endParaRPr lang="en-US" sz="2800" dirty="0" smtClean="0"/>
          </a:p>
          <a:p>
            <a:pPr eaLnBrk="1" fontAlgn="auto" hangingPunct="1">
              <a:lnSpc>
                <a:spcPct val="90000"/>
              </a:lnSpc>
              <a:spcAft>
                <a:spcPts val="0"/>
              </a:spcAft>
              <a:defRPr/>
            </a:pPr>
            <a:r>
              <a:rPr lang="en-US" dirty="0" smtClean="0"/>
              <a:t>Provider:</a:t>
            </a:r>
            <a:endParaRPr lang="en-US" dirty="0"/>
          </a:p>
          <a:p>
            <a:pPr lvl="1" eaLnBrk="1" fontAlgn="auto" hangingPunct="1">
              <a:lnSpc>
                <a:spcPct val="90000"/>
              </a:lnSpc>
              <a:spcAft>
                <a:spcPts val="0"/>
              </a:spcAft>
              <a:defRPr/>
            </a:pPr>
            <a:r>
              <a:rPr lang="en-US" dirty="0"/>
              <a:t>Unconscious </a:t>
            </a:r>
            <a:r>
              <a:rPr lang="en-US" dirty="0" smtClean="0"/>
              <a:t>bias</a:t>
            </a:r>
          </a:p>
          <a:p>
            <a:pPr lvl="1" eaLnBrk="1" fontAlgn="auto" hangingPunct="1">
              <a:lnSpc>
                <a:spcPct val="90000"/>
              </a:lnSpc>
              <a:spcAft>
                <a:spcPts val="0"/>
              </a:spcAft>
              <a:defRPr/>
            </a:pPr>
            <a:r>
              <a:rPr lang="en-US" dirty="0" smtClean="0"/>
              <a:t>Statistical discrimination</a:t>
            </a:r>
          </a:p>
          <a:p>
            <a:pPr eaLnBrk="1" fontAlgn="auto" hangingPunct="1">
              <a:lnSpc>
                <a:spcPct val="90000"/>
              </a:lnSpc>
              <a:spcAft>
                <a:spcPts val="0"/>
              </a:spcAft>
              <a:defRPr/>
            </a:pPr>
            <a:r>
              <a:rPr lang="en-US" dirty="0" smtClean="0"/>
              <a:t>Patients?</a:t>
            </a:r>
          </a:p>
          <a:p>
            <a:pPr marL="0" indent="0" eaLnBrk="1" fontAlgn="auto" hangingPunct="1">
              <a:lnSpc>
                <a:spcPct val="90000"/>
              </a:lnSpc>
              <a:spcAft>
                <a:spcPts val="0"/>
              </a:spcAft>
              <a:buNone/>
              <a:defRPr/>
            </a:pPr>
            <a:r>
              <a:rPr lang="en-US" sz="3600" i="1" dirty="0" smtClean="0"/>
              <a:t>		So what can we do about it?</a:t>
            </a:r>
            <a:endParaRPr lang="en-US" sz="3600" dirty="0" smtClean="0"/>
          </a:p>
        </p:txBody>
      </p:sp>
    </p:spTree>
    <p:extLst>
      <p:ext uri="{BB962C8B-B14F-4D97-AF65-F5344CB8AC3E}">
        <p14:creationId xmlns:p14="http://schemas.microsoft.com/office/powerpoint/2010/main" val="390678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dirty="0" smtClean="0"/>
              <a:t>Interventions to Eliminate Disparities in Healthcare</a:t>
            </a:r>
          </a:p>
        </p:txBody>
      </p:sp>
      <p:sp>
        <p:nvSpPr>
          <p:cNvPr id="57347" name="Rectangle 3"/>
          <p:cNvSpPr>
            <a:spLocks noGrp="1" noChangeArrowheads="1"/>
          </p:cNvSpPr>
          <p:nvPr>
            <p:ph idx="1"/>
          </p:nvPr>
        </p:nvSpPr>
        <p:spPr>
          <a:xfrm>
            <a:off x="457200" y="1600200"/>
            <a:ext cx="8229600" cy="4525962"/>
          </a:xfrm>
        </p:spPr>
        <p:txBody>
          <a:bodyPr/>
          <a:lstStyle/>
          <a:p>
            <a:pPr marL="609600" indent="-609600" eaLnBrk="1" hangingPunct="1"/>
            <a:r>
              <a:rPr lang="en-US" altLang="en-US" dirty="0" smtClean="0"/>
              <a:t>Systems:</a:t>
            </a:r>
          </a:p>
          <a:p>
            <a:pPr marL="1009650" lvl="1" indent="-609600" eaLnBrk="1" hangingPunct="1"/>
            <a:r>
              <a:rPr lang="en-US" altLang="en-US" dirty="0" smtClean="0"/>
              <a:t>Better systems </a:t>
            </a:r>
          </a:p>
          <a:p>
            <a:pPr marL="1009650" lvl="1" indent="-609600" eaLnBrk="1" hangingPunct="1"/>
            <a:r>
              <a:rPr lang="en-US" altLang="en-US" dirty="0" smtClean="0"/>
              <a:t>Tailored support </a:t>
            </a:r>
          </a:p>
          <a:p>
            <a:pPr marL="609600" indent="-609600" eaLnBrk="1" hangingPunct="1"/>
            <a:r>
              <a:rPr lang="en-US" altLang="en-US" dirty="0" smtClean="0"/>
              <a:t>Providers:</a:t>
            </a:r>
          </a:p>
          <a:p>
            <a:pPr marL="1009650" lvl="1" indent="-609600" eaLnBrk="1" hangingPunct="1"/>
            <a:r>
              <a:rPr lang="en-US" altLang="en-US" dirty="0" smtClean="0"/>
              <a:t>Address unconscious bias</a:t>
            </a:r>
          </a:p>
          <a:p>
            <a:pPr marL="1009650" lvl="1" indent="-609600" eaLnBrk="1" hangingPunct="1"/>
            <a:r>
              <a:rPr lang="en-US" altLang="en-US" dirty="0" smtClean="0"/>
              <a:t>Change the provider workforce</a:t>
            </a:r>
          </a:p>
          <a:p>
            <a:pPr marL="609600" indent="-609600" eaLnBrk="1" hangingPunct="1"/>
            <a:r>
              <a:rPr lang="en-US" altLang="en-US" dirty="0" smtClean="0"/>
              <a:t>Bring together clinical care and public health</a:t>
            </a:r>
          </a:p>
        </p:txBody>
      </p:sp>
    </p:spTree>
    <p:extLst>
      <p:ext uri="{BB962C8B-B14F-4D97-AF65-F5344CB8AC3E}">
        <p14:creationId xmlns:p14="http://schemas.microsoft.com/office/powerpoint/2010/main" val="5051390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7"/>
          <p:cNvSpPr>
            <a:spLocks noGrp="1" noChangeArrowheads="1"/>
          </p:cNvSpPr>
          <p:nvPr>
            <p:ph type="body" idx="4294967295"/>
          </p:nvPr>
        </p:nvSpPr>
        <p:spPr>
          <a:xfrm>
            <a:off x="457200" y="1524000"/>
            <a:ext cx="8229600" cy="4525963"/>
          </a:xfrm>
          <a:prstGeom prst="rect">
            <a:avLst/>
          </a:prstGeom>
          <a:solidFill>
            <a:schemeClr val="bg1">
              <a:lumMod val="95000"/>
              <a:alpha val="92000"/>
            </a:schemeClr>
          </a:solidFill>
        </p:spPr>
        <p:txBody>
          <a:bodyPr rtlCol="0">
            <a:normAutofit/>
          </a:bodyPr>
          <a:lstStyle/>
          <a:p>
            <a:pPr marL="182880" indent="-182880" eaLnBrk="1" fontAlgn="auto" hangingPunct="1">
              <a:spcAft>
                <a:spcPts val="0"/>
              </a:spcAft>
              <a:buFontTx/>
              <a:buNone/>
              <a:defRPr/>
            </a:pPr>
            <a:endParaRPr lang="en-US" dirty="0" smtClean="0"/>
          </a:p>
          <a:p>
            <a:pPr marL="182880" indent="-182880" eaLnBrk="1" fontAlgn="auto" hangingPunct="1">
              <a:spcAft>
                <a:spcPts val="0"/>
              </a:spcAft>
              <a:buFont typeface="Arial" pitchFamily="34" charset="0"/>
              <a:buChar char="•"/>
              <a:defRPr/>
            </a:pPr>
            <a:endParaRPr lang="en-US" dirty="0" smtClean="0"/>
          </a:p>
        </p:txBody>
      </p:sp>
      <p:sp>
        <p:nvSpPr>
          <p:cNvPr id="50179" name="Rectangle 2"/>
          <p:cNvSpPr>
            <a:spLocks noGrp="1" noChangeArrowheads="1"/>
          </p:cNvSpPr>
          <p:nvPr>
            <p:ph type="title" sz="quarter"/>
          </p:nvPr>
        </p:nvSpPr>
        <p:spPr>
          <a:xfrm>
            <a:off x="457200" y="152400"/>
            <a:ext cx="8229600" cy="1143000"/>
          </a:xfrm>
        </p:spPr>
        <p:txBody>
          <a:bodyPr>
            <a:noAutofit/>
          </a:bodyPr>
          <a:lstStyle/>
          <a:p>
            <a:pPr eaLnBrk="1" fontAlgn="auto" hangingPunct="1">
              <a:spcAft>
                <a:spcPts val="0"/>
              </a:spcAft>
              <a:defRPr/>
            </a:pPr>
            <a:r>
              <a:rPr lang="en-US" altLang="en-US" dirty="0" smtClean="0">
                <a:solidFill>
                  <a:schemeClr val="bg1"/>
                </a:solidFill>
              </a:rPr>
              <a:t>Quality Improvement and Health Disparities</a:t>
            </a:r>
          </a:p>
        </p:txBody>
      </p:sp>
      <p:graphicFrame>
        <p:nvGraphicFramePr>
          <p:cNvPr id="51204" name="Object 3"/>
          <p:cNvGraphicFramePr>
            <a:graphicFrameLocks noGrp="1" noChangeAspect="1"/>
          </p:cNvGraphicFramePr>
          <p:nvPr>
            <p:ph sz="quarter" idx="1"/>
            <p:extLst>
              <p:ext uri="{D42A27DB-BD31-4B8C-83A1-F6EECF244321}">
                <p14:modId xmlns:p14="http://schemas.microsoft.com/office/powerpoint/2010/main" val="2856012972"/>
              </p:ext>
            </p:extLst>
          </p:nvPr>
        </p:nvGraphicFramePr>
        <p:xfrm>
          <a:off x="609600" y="1676400"/>
          <a:ext cx="4038600" cy="2181225"/>
        </p:xfrm>
        <a:graphic>
          <a:graphicData uri="http://schemas.openxmlformats.org/presentationml/2006/ole">
            <mc:AlternateContent xmlns:mc="http://schemas.openxmlformats.org/markup-compatibility/2006">
              <mc:Choice xmlns:v="urn:schemas-microsoft-com:vml" Requires="v">
                <p:oleObj spid="_x0000_s158982" name="Chart" r:id="rId3" imgW="4038585" imgH="2181333" progId="MSGraph.Chart.8">
                  <p:embed followColorScheme="full"/>
                </p:oleObj>
              </mc:Choice>
              <mc:Fallback>
                <p:oleObj name="Chart" r:id="rId3" imgW="4038585" imgH="2181333" progId="MSGraph.Chart.8">
                  <p:embed followColorScheme="full"/>
                  <p:pic>
                    <p:nvPicPr>
                      <p:cNvPr id="0" name=""/>
                      <p:cNvPicPr>
                        <a:picLocks noGrp="1" noChangeAspect="1" noChangeArrowheads="1"/>
                      </p:cNvPicPr>
                      <p:nvPr/>
                    </p:nvPicPr>
                    <p:blipFill>
                      <a:blip r:embed="rId4"/>
                      <a:srcRect/>
                      <a:stretch>
                        <a:fillRect/>
                      </a:stretch>
                    </p:blipFill>
                    <p:spPr bwMode="auto">
                      <a:xfrm>
                        <a:off x="609600" y="1676400"/>
                        <a:ext cx="40386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5" name="Object 4"/>
          <p:cNvGraphicFramePr>
            <a:graphicFrameLocks noGrp="1" noChangeAspect="1"/>
          </p:cNvGraphicFramePr>
          <p:nvPr>
            <p:ph sz="quarter" idx="2"/>
          </p:nvPr>
        </p:nvGraphicFramePr>
        <p:xfrm>
          <a:off x="4572000" y="4040188"/>
          <a:ext cx="4038600" cy="2181225"/>
        </p:xfrm>
        <a:graphic>
          <a:graphicData uri="http://schemas.openxmlformats.org/presentationml/2006/ole">
            <mc:AlternateContent xmlns:mc="http://schemas.openxmlformats.org/markup-compatibility/2006">
              <mc:Choice xmlns:v="urn:schemas-microsoft-com:vml" Requires="v">
                <p:oleObj spid="_x0000_s158983" name="Chart" r:id="rId5" imgW="4038585" imgH="2181333" progId="MSGraph.Chart.8">
                  <p:embed followColorScheme="full"/>
                </p:oleObj>
              </mc:Choice>
              <mc:Fallback>
                <p:oleObj name="Chart" r:id="rId5" imgW="4038585" imgH="2181333" progId="MSGraph.Chart.8">
                  <p:embed followColorScheme="full"/>
                  <p:pic>
                    <p:nvPicPr>
                      <p:cNvPr id="0" name=""/>
                      <p:cNvPicPr>
                        <a:picLocks noGrp="1" noChangeAspect="1" noChangeArrowheads="1"/>
                      </p:cNvPicPr>
                      <p:nvPr/>
                    </p:nvPicPr>
                    <p:blipFill>
                      <a:blip r:embed="rId6"/>
                      <a:srcRect/>
                      <a:stretch>
                        <a:fillRect/>
                      </a:stretch>
                    </p:blipFill>
                    <p:spPr bwMode="auto">
                      <a:xfrm>
                        <a:off x="4572000" y="4040188"/>
                        <a:ext cx="40386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6" name="Object 5"/>
          <p:cNvGraphicFramePr>
            <a:graphicFrameLocks noGrp="1" noChangeAspect="1"/>
          </p:cNvGraphicFramePr>
          <p:nvPr>
            <p:ph sz="quarter" idx="3"/>
          </p:nvPr>
        </p:nvGraphicFramePr>
        <p:xfrm>
          <a:off x="460375" y="3938588"/>
          <a:ext cx="4032250" cy="2187575"/>
        </p:xfrm>
        <a:graphic>
          <a:graphicData uri="http://schemas.openxmlformats.org/presentationml/2006/ole">
            <mc:AlternateContent xmlns:mc="http://schemas.openxmlformats.org/markup-compatibility/2006">
              <mc:Choice xmlns:v="urn:schemas-microsoft-com:vml" Requires="v">
                <p:oleObj spid="_x0000_s158984" name="Chart" r:id="rId7" imgW="4038585" imgH="2190781" progId="MSGraph.Chart.8">
                  <p:embed followColorScheme="full"/>
                </p:oleObj>
              </mc:Choice>
              <mc:Fallback>
                <p:oleObj name="Chart" r:id="rId7" imgW="4038585" imgH="2190781" progId="MSGraph.Chart.8">
                  <p:embed followColorScheme="full"/>
                  <p:pic>
                    <p:nvPicPr>
                      <p:cNvPr id="0" name=""/>
                      <p:cNvPicPr>
                        <a:picLocks noGrp="1" noChangeAspect="1" noChangeArrowheads="1"/>
                      </p:cNvPicPr>
                      <p:nvPr/>
                    </p:nvPicPr>
                    <p:blipFill>
                      <a:blip r:embed="rId8"/>
                      <a:srcRect/>
                      <a:stretch>
                        <a:fillRect/>
                      </a:stretch>
                    </p:blipFill>
                    <p:spPr bwMode="auto">
                      <a:xfrm>
                        <a:off x="460375" y="3938588"/>
                        <a:ext cx="4032250" cy="218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207" name="Object 6"/>
          <p:cNvGraphicFramePr>
            <a:graphicFrameLocks noGrp="1" noChangeAspect="1"/>
          </p:cNvGraphicFramePr>
          <p:nvPr>
            <p:ph sz="quarter" idx="4"/>
            <p:extLst>
              <p:ext uri="{D42A27DB-BD31-4B8C-83A1-F6EECF244321}">
                <p14:modId xmlns:p14="http://schemas.microsoft.com/office/powerpoint/2010/main" val="2489217286"/>
              </p:ext>
            </p:extLst>
          </p:nvPr>
        </p:nvGraphicFramePr>
        <p:xfrm>
          <a:off x="4876800" y="1752600"/>
          <a:ext cx="4032250" cy="2035175"/>
        </p:xfrm>
        <a:graphic>
          <a:graphicData uri="http://schemas.openxmlformats.org/presentationml/2006/ole">
            <mc:AlternateContent xmlns:mc="http://schemas.openxmlformats.org/markup-compatibility/2006">
              <mc:Choice xmlns:v="urn:schemas-microsoft-com:vml" Requires="v">
                <p:oleObj spid="_x0000_s158985" name="Chart" r:id="rId9" imgW="4038585" imgH="2190781" progId="MSGraph.Chart.8">
                  <p:embed followColorScheme="full"/>
                </p:oleObj>
              </mc:Choice>
              <mc:Fallback>
                <p:oleObj name="Chart" r:id="rId9" imgW="4038585" imgH="2190781" progId="MSGraph.Chart.8">
                  <p:embed followColorScheme="full"/>
                  <p:pic>
                    <p:nvPicPr>
                      <p:cNvPr id="0" name=""/>
                      <p:cNvPicPr>
                        <a:picLocks noGrp="1" noChangeAspect="1" noChangeArrowheads="1"/>
                      </p:cNvPicPr>
                      <p:nvPr/>
                    </p:nvPicPr>
                    <p:blipFill>
                      <a:blip r:embed="rId10"/>
                      <a:srcRect/>
                      <a:stretch>
                        <a:fillRect/>
                      </a:stretch>
                    </p:blipFill>
                    <p:spPr bwMode="auto">
                      <a:xfrm>
                        <a:off x="4876800" y="1752600"/>
                        <a:ext cx="4032250" cy="203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540732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4953000" y="6308727"/>
            <a:ext cx="30480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spcBef>
                <a:spcPct val="20000"/>
              </a:spcBef>
              <a:buClr>
                <a:schemeClr val="accent1"/>
              </a:buClr>
              <a:buSzPct val="85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2400">
                <a:solidFill>
                  <a:schemeClr val="tx1"/>
                </a:solidFill>
                <a:latin typeface="Arial" charset="0"/>
              </a:defRPr>
            </a:lvl1pPr>
            <a:lvl2pPr marL="742950" indent="-285750" defTabSz="828675">
              <a:spcBef>
                <a:spcPct val="20000"/>
              </a:spcBef>
              <a:buClr>
                <a:schemeClr val="accent1"/>
              </a:buClr>
              <a:buSzPct val="85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2000">
                <a:solidFill>
                  <a:schemeClr val="tx1"/>
                </a:solidFill>
                <a:latin typeface="Arial" charset="0"/>
              </a:defRPr>
            </a:lvl2pPr>
            <a:lvl3pPr marL="1143000" indent="-228600" defTabSz="828675">
              <a:spcBef>
                <a:spcPct val="20000"/>
              </a:spcBef>
              <a:buClr>
                <a:schemeClr val="accent1"/>
              </a:buClr>
              <a:buSzPct val="9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a:solidFill>
                  <a:schemeClr val="tx1"/>
                </a:solidFill>
                <a:latin typeface="Arial" charset="0"/>
              </a:defRPr>
            </a:lvl3pPr>
            <a:lvl4pPr marL="1600200" indent="-228600" defTabSz="828675">
              <a:spcBef>
                <a:spcPct val="20000"/>
              </a:spcBef>
              <a:buClr>
                <a:schemeClr val="accent1"/>
              </a:buClr>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600">
                <a:solidFill>
                  <a:schemeClr val="tx1"/>
                </a:solidFill>
                <a:latin typeface="Arial" charset="0"/>
              </a:defRPr>
            </a:lvl4pPr>
            <a:lvl5pPr marL="2057400" indent="-228600" defTabSz="828675">
              <a:spcBef>
                <a:spcPct val="20000"/>
              </a:spcBef>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5pPr>
            <a:lvl6pPr marL="25146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6pPr>
            <a:lvl7pPr marL="29718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7pPr>
            <a:lvl8pPr marL="34290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8pPr>
            <a:lvl9pPr marL="3886200" indent="-228600" defTabSz="828675" eaLnBrk="0" fontAlgn="base" hangingPunct="0">
              <a:spcBef>
                <a:spcPct val="20000"/>
              </a:spcBef>
              <a:spcAft>
                <a:spcPct val="0"/>
              </a:spcAft>
              <a:buClr>
                <a:schemeClr val="accent1"/>
              </a:buClr>
              <a:buSzPct val="100000"/>
              <a:buFont typeface="Arial" charset="0"/>
              <a:buChar char="•"/>
              <a:tabLst>
                <a:tab pos="657225" algn="l"/>
                <a:tab pos="1312863" algn="l"/>
                <a:tab pos="1970088" algn="l"/>
                <a:tab pos="2627313" algn="l"/>
                <a:tab pos="3282950" algn="l"/>
                <a:tab pos="3940175" algn="l"/>
                <a:tab pos="4595813" algn="l"/>
                <a:tab pos="5253038" algn="l"/>
                <a:tab pos="5910263" algn="l"/>
                <a:tab pos="6565900" algn="l"/>
              </a:tabLst>
              <a:defRPr sz="1400">
                <a:solidFill>
                  <a:schemeClr val="tx1"/>
                </a:solidFill>
                <a:latin typeface="Arial" charset="0"/>
              </a:defRPr>
            </a:lvl9pPr>
          </a:lstStyle>
          <a:p>
            <a:pPr algn="r" eaLnBrk="1">
              <a:lnSpc>
                <a:spcPct val="97000"/>
              </a:lnSpc>
              <a:spcBef>
                <a:spcPct val="0"/>
              </a:spcBef>
              <a:buClr>
                <a:srgbClr val="FFFFFF"/>
              </a:buClr>
              <a:buSzPct val="45000"/>
              <a:buFont typeface="StarSymbol" charset="0"/>
              <a:buNone/>
            </a:pPr>
            <a:r>
              <a:rPr lang="en-GB" altLang="en-US" sz="1400" dirty="0"/>
              <a:t>Trivedi, A. N.;  NEJM, 2005</a:t>
            </a:r>
          </a:p>
        </p:txBody>
      </p:sp>
      <p:sp>
        <p:nvSpPr>
          <p:cNvPr id="53252" name="Text Box 4"/>
          <p:cNvSpPr txBox="1">
            <a:spLocks noChangeArrowheads="1"/>
          </p:cNvSpPr>
          <p:nvPr/>
        </p:nvSpPr>
        <p:spPr bwMode="auto">
          <a:xfrm>
            <a:off x="-7938" y="292100"/>
            <a:ext cx="9144001"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Garamond" pitchFamily="18" charset="0"/>
              </a:defRPr>
            </a:lvl9pPr>
          </a:lstStyle>
          <a:p>
            <a:pPr algn="ctr" eaLnBrk="1">
              <a:lnSpc>
                <a:spcPct val="97000"/>
              </a:lnSpc>
              <a:buClr>
                <a:srgbClr val="FFFFFF"/>
              </a:buClr>
              <a:buSzPct val="45000"/>
              <a:buFont typeface="StarSymbol" charset="0"/>
              <a:buNone/>
              <a:defRPr/>
            </a:pPr>
            <a:r>
              <a:rPr lang="en-GB" sz="3600" dirty="0" smtClean="0">
                <a:solidFill>
                  <a:schemeClr val="bg1"/>
                </a:solidFill>
                <a:latin typeface="+mj-lt"/>
              </a:rPr>
              <a:t>Trends in Receipt of Two HEDIS Measures for Enrollees in Medicare Managed-Care Plans, by Race</a:t>
            </a:r>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2667000"/>
            <a:ext cx="4410076"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2689225"/>
            <a:ext cx="450691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9300" y="2219325"/>
            <a:ext cx="2895600" cy="369888"/>
          </a:xfrm>
          <a:prstGeom prst="rect">
            <a:avLst/>
          </a:prstGeom>
          <a:noFill/>
        </p:spPr>
        <p:txBody>
          <a:bodyPr>
            <a:spAutoFit/>
          </a:bodyPr>
          <a:lstStyle/>
          <a:p>
            <a:pPr algn="ctr">
              <a:defRPr/>
            </a:pPr>
            <a:r>
              <a:rPr lang="en-US" b="1" dirty="0">
                <a:solidFill>
                  <a:schemeClr val="bg1"/>
                </a:solidFill>
                <a:latin typeface="+mj-lt"/>
              </a:rPr>
              <a:t>LDL TESTING</a:t>
            </a:r>
          </a:p>
        </p:txBody>
      </p:sp>
      <p:sp>
        <p:nvSpPr>
          <p:cNvPr id="4" name="TextBox 3"/>
          <p:cNvSpPr txBox="1"/>
          <p:nvPr/>
        </p:nvSpPr>
        <p:spPr>
          <a:xfrm>
            <a:off x="5054600" y="2219325"/>
            <a:ext cx="3657600" cy="369888"/>
          </a:xfrm>
          <a:prstGeom prst="rect">
            <a:avLst/>
          </a:prstGeom>
          <a:noFill/>
        </p:spPr>
        <p:txBody>
          <a:bodyPr>
            <a:spAutoFit/>
          </a:bodyPr>
          <a:lstStyle/>
          <a:p>
            <a:pPr algn="ctr">
              <a:defRPr/>
            </a:pPr>
            <a:r>
              <a:rPr lang="en-US" b="1" dirty="0">
                <a:solidFill>
                  <a:schemeClr val="bg1"/>
                </a:solidFill>
                <a:latin typeface="+mj-lt"/>
              </a:rPr>
              <a:t>LDL CONTROL</a:t>
            </a:r>
          </a:p>
        </p:txBody>
      </p:sp>
    </p:spTree>
    <p:extLst>
      <p:ext uri="{BB962C8B-B14F-4D97-AF65-F5344CB8AC3E}">
        <p14:creationId xmlns:p14="http://schemas.microsoft.com/office/powerpoint/2010/main" val="2084045281"/>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fontAlgn="auto" hangingPunct="1">
              <a:spcAft>
                <a:spcPts val="0"/>
              </a:spcAft>
              <a:defRPr/>
            </a:pPr>
            <a:r>
              <a:rPr lang="en-US" altLang="en-US" dirty="0" smtClean="0"/>
              <a:t>Quality Improvement and Disparities</a:t>
            </a:r>
          </a:p>
        </p:txBody>
      </p:sp>
      <p:sp>
        <p:nvSpPr>
          <p:cNvPr id="53251" name="Rectangle 3"/>
          <p:cNvSpPr>
            <a:spLocks noGrp="1" noChangeArrowheads="1"/>
          </p:cNvSpPr>
          <p:nvPr>
            <p:ph idx="1"/>
          </p:nvPr>
        </p:nvSpPr>
        <p:spPr/>
        <p:txBody>
          <a:bodyPr/>
          <a:lstStyle/>
          <a:p>
            <a:pPr eaLnBrk="1" hangingPunct="1"/>
            <a:r>
              <a:rPr lang="en-US" altLang="en-US" dirty="0" smtClean="0"/>
              <a:t>QI  works  </a:t>
            </a:r>
          </a:p>
          <a:p>
            <a:pPr eaLnBrk="1" hangingPunct="1"/>
            <a:r>
              <a:rPr lang="en-US" altLang="en-US" dirty="0" smtClean="0"/>
              <a:t>Variable effect </a:t>
            </a:r>
            <a:r>
              <a:rPr lang="en-US" altLang="en-US" dirty="0" smtClean="0"/>
              <a:t>on disparities </a:t>
            </a:r>
            <a:endParaRPr lang="en-US" altLang="en-US" dirty="0" smtClean="0"/>
          </a:p>
          <a:p>
            <a:pPr eaLnBrk="1" hangingPunct="1"/>
            <a:r>
              <a:rPr lang="en-US" altLang="en-US" dirty="0" smtClean="0"/>
              <a:t>Generic </a:t>
            </a:r>
            <a:r>
              <a:rPr lang="en-US" altLang="en-US" dirty="0" smtClean="0"/>
              <a:t>programs probably less useful for addressing disparities</a:t>
            </a:r>
          </a:p>
          <a:p>
            <a:pPr eaLnBrk="1" hangingPunct="1"/>
            <a:r>
              <a:rPr lang="en-US" altLang="en-US" dirty="0" smtClean="0"/>
              <a:t>Weak correlation between overall quality of care and size of disparities for a given system of </a:t>
            </a:r>
            <a:r>
              <a:rPr lang="en-US" altLang="en-US" dirty="0" smtClean="0"/>
              <a:t>care</a:t>
            </a:r>
          </a:p>
          <a:p>
            <a:pPr eaLnBrk="1" hangingPunct="1"/>
            <a:r>
              <a:rPr lang="en-US" altLang="en-US" dirty="0" smtClean="0"/>
              <a:t>Pay for performance may worsen disparities</a:t>
            </a:r>
            <a:endParaRPr lang="en-US" altLang="en-US" dirty="0" smtClean="0"/>
          </a:p>
          <a:p>
            <a:pPr eaLnBrk="1" hangingPunct="1">
              <a:buFontTx/>
              <a:buNone/>
            </a:pPr>
            <a:endParaRPr lang="en-US" altLang="en-US" dirty="0" smtClean="0"/>
          </a:p>
        </p:txBody>
      </p:sp>
      <p:sp>
        <p:nvSpPr>
          <p:cNvPr id="2" name="TextBox 1"/>
          <p:cNvSpPr txBox="1"/>
          <p:nvPr/>
        </p:nvSpPr>
        <p:spPr>
          <a:xfrm>
            <a:off x="4800600" y="6324600"/>
            <a:ext cx="1905000" cy="369332"/>
          </a:xfrm>
          <a:prstGeom prst="rect">
            <a:avLst/>
          </a:prstGeom>
          <a:noFill/>
        </p:spPr>
        <p:txBody>
          <a:bodyPr wrap="square" rtlCol="0">
            <a:spAutoFit/>
          </a:bodyPr>
          <a:lstStyle/>
          <a:p>
            <a:r>
              <a:rPr lang="en-US" dirty="0" err="1" smtClean="0"/>
              <a:t>Shakir</a:t>
            </a:r>
            <a:r>
              <a:rPr lang="en-US" dirty="0" smtClean="0"/>
              <a:t>, JGIM, 2018</a:t>
            </a:r>
            <a:endParaRPr lang="en-US" dirty="0"/>
          </a:p>
        </p:txBody>
      </p:sp>
    </p:spTree>
    <p:extLst>
      <p:ext uri="{BB962C8B-B14F-4D97-AF65-F5344CB8AC3E}">
        <p14:creationId xmlns:p14="http://schemas.microsoft.com/office/powerpoint/2010/main" val="1159053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Portals</a:t>
            </a:r>
            <a:endParaRPr lang="en-US" dirty="0"/>
          </a:p>
        </p:txBody>
      </p:sp>
      <p:sp>
        <p:nvSpPr>
          <p:cNvPr id="3" name="Content Placeholder 2"/>
          <p:cNvSpPr>
            <a:spLocks noGrp="1"/>
          </p:cNvSpPr>
          <p:nvPr>
            <p:ph idx="1"/>
          </p:nvPr>
        </p:nvSpPr>
        <p:spPr/>
        <p:txBody>
          <a:bodyPr/>
          <a:lstStyle/>
          <a:p>
            <a:r>
              <a:rPr lang="en-US" dirty="0" smtClean="0"/>
              <a:t>May increase care coordination and access to information</a:t>
            </a:r>
          </a:p>
          <a:p>
            <a:pPr lvl="1"/>
            <a:r>
              <a:rPr lang="en-US" dirty="0" smtClean="0"/>
              <a:t>Safety net patients indicate interest in electronic communication</a:t>
            </a:r>
          </a:p>
          <a:p>
            <a:r>
              <a:rPr lang="en-US" dirty="0" smtClean="0"/>
              <a:t>However, internet access and computer literacy can lead to exacerbation of disparities</a:t>
            </a:r>
            <a:endParaRPr lang="en-US" dirty="0"/>
          </a:p>
        </p:txBody>
      </p:sp>
      <p:sp>
        <p:nvSpPr>
          <p:cNvPr id="4" name="TextBox 3"/>
          <p:cNvSpPr txBox="1"/>
          <p:nvPr/>
        </p:nvSpPr>
        <p:spPr>
          <a:xfrm>
            <a:off x="3505200" y="6235481"/>
            <a:ext cx="3124200" cy="646331"/>
          </a:xfrm>
          <a:prstGeom prst="rect">
            <a:avLst/>
          </a:prstGeom>
          <a:noFill/>
        </p:spPr>
        <p:txBody>
          <a:bodyPr wrap="square" rtlCol="0">
            <a:spAutoFit/>
          </a:bodyPr>
          <a:lstStyle/>
          <a:p>
            <a:r>
              <a:rPr lang="en-US" dirty="0" err="1" smtClean="0"/>
              <a:t>Schickendaz</a:t>
            </a:r>
            <a:r>
              <a:rPr lang="en-US" dirty="0" smtClean="0"/>
              <a:t>, JGIM, 2013</a:t>
            </a:r>
          </a:p>
          <a:p>
            <a:r>
              <a:rPr lang="en-US" dirty="0" smtClean="0"/>
              <a:t>Lyles, </a:t>
            </a:r>
            <a:r>
              <a:rPr lang="en-US" dirty="0" err="1" smtClean="0"/>
              <a:t>PLoS</a:t>
            </a:r>
            <a:r>
              <a:rPr lang="en-US" dirty="0" smtClean="0"/>
              <a:t> Med, 2015</a:t>
            </a:r>
            <a:endParaRPr lang="en-US" dirty="0"/>
          </a:p>
        </p:txBody>
      </p:sp>
    </p:spTree>
    <p:extLst>
      <p:ext uri="{BB962C8B-B14F-4D97-AF65-F5344CB8AC3E}">
        <p14:creationId xmlns:p14="http://schemas.microsoft.com/office/powerpoint/2010/main" val="41113616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Interventions</a:t>
            </a:r>
            <a:endParaRPr lang="en-US" dirty="0"/>
          </a:p>
        </p:txBody>
      </p:sp>
      <p:sp>
        <p:nvSpPr>
          <p:cNvPr id="3" name="Content Placeholder 2"/>
          <p:cNvSpPr>
            <a:spLocks noGrp="1"/>
          </p:cNvSpPr>
          <p:nvPr>
            <p:ph idx="1"/>
          </p:nvPr>
        </p:nvSpPr>
        <p:spPr/>
        <p:txBody>
          <a:bodyPr/>
          <a:lstStyle/>
          <a:p>
            <a:r>
              <a:rPr lang="en-US" dirty="0" smtClean="0"/>
              <a:t>Address barriers to care related to numeracy/literacy</a:t>
            </a:r>
          </a:p>
          <a:p>
            <a:pPr lvl="1"/>
            <a:r>
              <a:rPr lang="en-US" dirty="0" smtClean="0"/>
              <a:t>Decision support tools</a:t>
            </a:r>
          </a:p>
          <a:p>
            <a:r>
              <a:rPr lang="en-US" dirty="0" smtClean="0"/>
              <a:t>Promote ease of access to services and </a:t>
            </a:r>
            <a:r>
              <a:rPr lang="en-US" dirty="0" smtClean="0"/>
              <a:t>information</a:t>
            </a:r>
          </a:p>
          <a:p>
            <a:pPr lvl="1"/>
            <a:r>
              <a:rPr lang="en-US" dirty="0" smtClean="0"/>
              <a:t>Reducing co-payments (</a:t>
            </a:r>
            <a:r>
              <a:rPr lang="en-US" dirty="0" err="1" smtClean="0"/>
              <a:t>Lewey</a:t>
            </a:r>
            <a:r>
              <a:rPr lang="en-US" dirty="0" smtClean="0"/>
              <a:t> et al.,2015)</a:t>
            </a:r>
            <a:endParaRPr lang="en-US" dirty="0" smtClean="0"/>
          </a:p>
          <a:p>
            <a:r>
              <a:rPr lang="en-US" dirty="0" smtClean="0"/>
              <a:t>Adequate interpreter services used by trained providers</a:t>
            </a:r>
          </a:p>
        </p:txBody>
      </p:sp>
    </p:spTree>
    <p:extLst>
      <p:ext uri="{BB962C8B-B14F-4D97-AF65-F5344CB8AC3E}">
        <p14:creationId xmlns:p14="http://schemas.microsoft.com/office/powerpoint/2010/main" val="41456454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900">
                <a:solidFill>
                  <a:srgbClr val="999999"/>
                </a:solidFill>
                <a:latin typeface="Calibri" pitchFamily="34" charset="0"/>
              </a:rPr>
              <a:t>2</a:t>
            </a:r>
          </a:p>
        </p:txBody>
      </p:sp>
      <p:sp>
        <p:nvSpPr>
          <p:cNvPr id="2" name="TextBox 1"/>
          <p:cNvSpPr txBox="1"/>
          <p:nvPr/>
        </p:nvSpPr>
        <p:spPr>
          <a:xfrm>
            <a:off x="457200" y="266700"/>
            <a:ext cx="8115300" cy="1077218"/>
          </a:xfrm>
          <a:prstGeom prst="rect">
            <a:avLst/>
          </a:prstGeom>
          <a:noFill/>
        </p:spPr>
        <p:txBody>
          <a:bodyPr wrap="square" rtlCol="0">
            <a:spAutoFit/>
          </a:bodyPr>
          <a:lstStyle/>
          <a:p>
            <a:pPr algn="ctr"/>
            <a:r>
              <a:rPr lang="en-US" sz="3200" b="1" dirty="0" smtClean="0">
                <a:solidFill>
                  <a:schemeClr val="bg1"/>
                </a:solidFill>
              </a:rPr>
              <a:t>Addressing Disparities Through Collaborative Care Management - Depression</a:t>
            </a:r>
            <a:endParaRPr lang="en-US" sz="3200" b="1" dirty="0">
              <a:solidFill>
                <a:schemeClr val="bg1"/>
              </a:solidFill>
            </a:endParaRPr>
          </a:p>
        </p:txBody>
      </p:sp>
      <p:pic>
        <p:nvPicPr>
          <p:cNvPr id="16793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5300" t="24596" r="32331" b="21633"/>
          <a:stretch/>
        </p:blipFill>
        <p:spPr bwMode="auto">
          <a:xfrm>
            <a:off x="1107972" y="1524000"/>
            <a:ext cx="6813755" cy="393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33800" y="6258609"/>
            <a:ext cx="3657600" cy="646331"/>
          </a:xfrm>
          <a:prstGeom prst="rect">
            <a:avLst/>
          </a:prstGeom>
          <a:noFill/>
        </p:spPr>
        <p:txBody>
          <a:bodyPr wrap="square" rtlCol="0">
            <a:spAutoFit/>
          </a:bodyPr>
          <a:lstStyle/>
          <a:p>
            <a:r>
              <a:rPr lang="en-US" dirty="0" err="1" smtClean="0"/>
              <a:t>Bao</a:t>
            </a:r>
            <a:r>
              <a:rPr lang="en-US" dirty="0" smtClean="0"/>
              <a:t>, Arch Gen Psychiatry, </a:t>
            </a:r>
            <a:r>
              <a:rPr lang="en-US" dirty="0" smtClean="0"/>
              <a:t>2011</a:t>
            </a:r>
          </a:p>
          <a:p>
            <a:r>
              <a:rPr lang="en-US" dirty="0" err="1" smtClean="0"/>
              <a:t>Angstman</a:t>
            </a:r>
            <a:r>
              <a:rPr lang="en-US" dirty="0" smtClean="0"/>
              <a:t>, Medical Care, 2015</a:t>
            </a:r>
            <a:endParaRPr lang="en-US" dirty="0"/>
          </a:p>
        </p:txBody>
      </p:sp>
    </p:spTree>
    <p:extLst>
      <p:ext uri="{BB962C8B-B14F-4D97-AF65-F5344CB8AC3E}">
        <p14:creationId xmlns:p14="http://schemas.microsoft.com/office/powerpoint/2010/main" val="1031586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5" name="Rectangle 13"/>
          <p:cNvSpPr>
            <a:spLocks noChangeArrowheads="1"/>
          </p:cNvSpPr>
          <p:nvPr/>
        </p:nvSpPr>
        <p:spPr bwMode="auto">
          <a:xfrm>
            <a:off x="0" y="309563"/>
            <a:ext cx="9144000" cy="11382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defRPr/>
            </a:pPr>
            <a:r>
              <a:rPr lang="en-US" sz="3400" dirty="0">
                <a:solidFill>
                  <a:schemeClr val="bg1"/>
                </a:solidFill>
                <a:latin typeface="+mj-lt"/>
              </a:rPr>
              <a:t>Differences, Disparities, and Discrimination:  Populations with Equal Access to Health Care</a:t>
            </a:r>
          </a:p>
        </p:txBody>
      </p:sp>
      <p:pic>
        <p:nvPicPr>
          <p:cNvPr id="163842" name="Picture 2" descr="https://static-content.springer.com/image/art%3A10.1007%2Fs11886-014-0530-3/MediaObjects/11886_2014_530_Fig2_HTM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48" y="1676400"/>
            <a:ext cx="7846704" cy="4194970"/>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0"/>
          <p:cNvSpPr>
            <a:spLocks noChangeArrowheads="1"/>
          </p:cNvSpPr>
          <p:nvPr/>
        </p:nvSpPr>
        <p:spPr bwMode="auto">
          <a:xfrm>
            <a:off x="4546600" y="2967905"/>
            <a:ext cx="3387725" cy="2849563"/>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Tree>
    <p:extLst>
      <p:ext uri="{BB962C8B-B14F-4D97-AF65-F5344CB8AC3E}">
        <p14:creationId xmlns:p14="http://schemas.microsoft.com/office/powerpoint/2010/main" val="373973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Provider Interventions</a:t>
            </a:r>
            <a:endParaRPr lang="en-US" dirty="0"/>
          </a:p>
        </p:txBody>
      </p:sp>
      <p:sp>
        <p:nvSpPr>
          <p:cNvPr id="5" name="Content Placeholder 4"/>
          <p:cNvSpPr>
            <a:spLocks noGrp="1"/>
          </p:cNvSpPr>
          <p:nvPr>
            <p:ph idx="1"/>
          </p:nvPr>
        </p:nvSpPr>
        <p:spPr>
          <a:xfrm>
            <a:off x="457200" y="1219200"/>
            <a:ext cx="8229600" cy="4525963"/>
          </a:xfrm>
        </p:spPr>
        <p:txBody>
          <a:bodyPr/>
          <a:lstStyle/>
          <a:p>
            <a:r>
              <a:rPr lang="en-US" dirty="0" smtClean="0"/>
              <a:t>Make provider population more representative of patients served</a:t>
            </a:r>
          </a:p>
          <a:p>
            <a:pPr lvl="1"/>
            <a:r>
              <a:rPr lang="en-US" dirty="0" smtClean="0"/>
              <a:t>Race and language concordant interactions associated with more patient-centered care</a:t>
            </a:r>
          </a:p>
          <a:p>
            <a:r>
              <a:rPr lang="en-US" dirty="0" smtClean="0"/>
              <a:t>Change the philosophy of care </a:t>
            </a:r>
          </a:p>
          <a:p>
            <a:pPr lvl="1"/>
            <a:r>
              <a:rPr lang="en-US" dirty="0" smtClean="0"/>
              <a:t>Patient-centered attitudes associated with fewer disparities in communication among medical students</a:t>
            </a:r>
          </a:p>
          <a:p>
            <a:r>
              <a:rPr lang="en-US" dirty="0" smtClean="0"/>
              <a:t>What about implicit bias itself?</a:t>
            </a:r>
            <a:endParaRPr lang="en-US" dirty="0"/>
          </a:p>
        </p:txBody>
      </p:sp>
      <p:sp>
        <p:nvSpPr>
          <p:cNvPr id="6" name="Rectangle 5"/>
          <p:cNvSpPr/>
          <p:nvPr/>
        </p:nvSpPr>
        <p:spPr>
          <a:xfrm>
            <a:off x="3058610" y="6211669"/>
            <a:ext cx="4211922" cy="646331"/>
          </a:xfrm>
          <a:prstGeom prst="rect">
            <a:avLst/>
          </a:prstGeom>
        </p:spPr>
        <p:txBody>
          <a:bodyPr wrap="none">
            <a:spAutoFit/>
          </a:bodyPr>
          <a:lstStyle/>
          <a:p>
            <a:pPr algn="r"/>
            <a:r>
              <a:rPr lang="en-US" dirty="0"/>
              <a:t>Beach: </a:t>
            </a:r>
            <a:r>
              <a:rPr lang="en-US" i="1" dirty="0" err="1"/>
              <a:t>Acad</a:t>
            </a:r>
            <a:r>
              <a:rPr lang="en-US" i="1" dirty="0"/>
              <a:t> Med</a:t>
            </a:r>
            <a:r>
              <a:rPr lang="en-US" dirty="0"/>
              <a:t>, </a:t>
            </a:r>
            <a:r>
              <a:rPr lang="en-US" dirty="0" smtClean="0"/>
              <a:t>2007</a:t>
            </a:r>
          </a:p>
          <a:p>
            <a:pPr algn="r"/>
            <a:r>
              <a:rPr lang="en-US" dirty="0" smtClean="0"/>
              <a:t>Shen, J Racial </a:t>
            </a:r>
            <a:r>
              <a:rPr lang="en-US" dirty="0" err="1" smtClean="0"/>
              <a:t>Ethn</a:t>
            </a:r>
            <a:r>
              <a:rPr lang="en-US" dirty="0" smtClean="0"/>
              <a:t> Health Disparities, 2017</a:t>
            </a:r>
            <a:endParaRPr lang="en-US" dirty="0"/>
          </a:p>
        </p:txBody>
      </p:sp>
    </p:spTree>
    <p:extLst>
      <p:ext uri="{BB962C8B-B14F-4D97-AF65-F5344CB8AC3E}">
        <p14:creationId xmlns:p14="http://schemas.microsoft.com/office/powerpoint/2010/main" val="195665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3912" y="304800"/>
            <a:ext cx="7772400" cy="1219200"/>
          </a:xfrm>
        </p:spPr>
        <p:txBody>
          <a:bodyPr/>
          <a:lstStyle/>
          <a:p>
            <a:r>
              <a:rPr lang="en-US" dirty="0" smtClean="0"/>
              <a:t>Implicit Association Test?</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p:nvPr/>
        </p:nvPicPr>
        <p:blipFill rotWithShape="1">
          <a:blip r:embed="rId2"/>
          <a:srcRect l="23878" t="14823" r="25160" b="48095"/>
          <a:stretch/>
        </p:blipFill>
        <p:spPr bwMode="auto">
          <a:xfrm>
            <a:off x="1204912" y="1524000"/>
            <a:ext cx="7010400" cy="415904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419600" y="6400800"/>
            <a:ext cx="2286000" cy="369332"/>
          </a:xfrm>
          <a:prstGeom prst="rect">
            <a:avLst/>
          </a:prstGeom>
          <a:noFill/>
        </p:spPr>
        <p:txBody>
          <a:bodyPr wrap="square" rtlCol="0">
            <a:spAutoFit/>
          </a:bodyPr>
          <a:lstStyle/>
          <a:p>
            <a:r>
              <a:rPr lang="en-US" dirty="0" smtClean="0"/>
              <a:t>Van </a:t>
            </a:r>
            <a:r>
              <a:rPr lang="en-US" dirty="0" err="1" smtClean="0"/>
              <a:t>Ryn</a:t>
            </a:r>
            <a:r>
              <a:rPr lang="en-US" dirty="0" smtClean="0"/>
              <a:t>, JGIM, 2015</a:t>
            </a:r>
            <a:endParaRPr lang="en-US" dirty="0"/>
          </a:p>
        </p:txBody>
      </p:sp>
    </p:spTree>
    <p:extLst>
      <p:ext uri="{BB962C8B-B14F-4D97-AF65-F5344CB8AC3E}">
        <p14:creationId xmlns:p14="http://schemas.microsoft.com/office/powerpoint/2010/main" val="26838732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lstStyle/>
          <a:p>
            <a:r>
              <a:rPr lang="en-US" dirty="0" smtClean="0"/>
              <a:t>Addressing Implicit Racial </a:t>
            </a:r>
            <a:r>
              <a:rPr lang="en-US" dirty="0"/>
              <a:t>B</a:t>
            </a:r>
            <a:r>
              <a:rPr lang="en-US" dirty="0" smtClean="0"/>
              <a:t>ias</a:t>
            </a:r>
            <a:endParaRPr lang="en-US" dirty="0"/>
          </a:p>
        </p:txBody>
      </p:sp>
      <p:sp>
        <p:nvSpPr>
          <p:cNvPr id="3" name="Content Placeholder 2"/>
          <p:cNvSpPr>
            <a:spLocks noGrp="1"/>
          </p:cNvSpPr>
          <p:nvPr>
            <p:ph idx="1"/>
          </p:nvPr>
        </p:nvSpPr>
        <p:spPr>
          <a:xfrm>
            <a:off x="381000" y="1157287"/>
            <a:ext cx="8229600" cy="4525963"/>
          </a:xfrm>
        </p:spPr>
        <p:txBody>
          <a:bodyPr/>
          <a:lstStyle/>
          <a:p>
            <a:r>
              <a:rPr lang="en-US" dirty="0" smtClean="0"/>
              <a:t>Focus on individual qualities</a:t>
            </a:r>
          </a:p>
          <a:p>
            <a:pPr lvl="1"/>
            <a:r>
              <a:rPr lang="en-US" dirty="0" smtClean="0"/>
              <a:t>Individuation v. categorization</a:t>
            </a:r>
          </a:p>
          <a:p>
            <a:r>
              <a:rPr lang="en-US" dirty="0" smtClean="0"/>
              <a:t>Enhance individual motivation</a:t>
            </a:r>
          </a:p>
          <a:p>
            <a:pPr lvl="1"/>
            <a:r>
              <a:rPr lang="en-US" dirty="0" smtClean="0"/>
              <a:t>IAT/ what would/should I do?</a:t>
            </a:r>
          </a:p>
          <a:p>
            <a:r>
              <a:rPr lang="en-US" dirty="0" smtClean="0"/>
              <a:t>Open discussion of stereotypes</a:t>
            </a:r>
          </a:p>
          <a:p>
            <a:r>
              <a:rPr lang="en-US" dirty="0" smtClean="0"/>
              <a:t>Improve confidence in interacting with dissimilar group</a:t>
            </a:r>
          </a:p>
          <a:p>
            <a:r>
              <a:rPr lang="en-US" dirty="0" smtClean="0"/>
              <a:t>Empathy – perspective-taking</a:t>
            </a:r>
          </a:p>
          <a:p>
            <a:r>
              <a:rPr lang="en-US" dirty="0" smtClean="0"/>
              <a:t>Partnership building with patients</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553200" y="990600"/>
            <a:ext cx="2438400" cy="2971800"/>
          </a:xfrm>
          <a:prstGeom prst="rect">
            <a:avLst/>
          </a:prstGeom>
        </p:spPr>
      </p:pic>
      <p:sp>
        <p:nvSpPr>
          <p:cNvPr id="5" name="TextBox 4"/>
          <p:cNvSpPr txBox="1"/>
          <p:nvPr/>
        </p:nvSpPr>
        <p:spPr>
          <a:xfrm>
            <a:off x="5334000" y="6464855"/>
            <a:ext cx="2133600" cy="369332"/>
          </a:xfrm>
          <a:prstGeom prst="rect">
            <a:avLst/>
          </a:prstGeom>
          <a:noFill/>
        </p:spPr>
        <p:txBody>
          <a:bodyPr wrap="square" rtlCol="0">
            <a:spAutoFit/>
          </a:bodyPr>
          <a:lstStyle/>
          <a:p>
            <a:r>
              <a:rPr lang="en-US" dirty="0" smtClean="0"/>
              <a:t>Burgess, JGIM, 2004  </a:t>
            </a:r>
            <a:endParaRPr lang="en-US" dirty="0"/>
          </a:p>
        </p:txBody>
      </p:sp>
    </p:spTree>
    <p:extLst>
      <p:ext uri="{BB962C8B-B14F-4D97-AF65-F5344CB8AC3E}">
        <p14:creationId xmlns:p14="http://schemas.microsoft.com/office/powerpoint/2010/main" val="175323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077200" cy="4525963"/>
          </a:xfrm>
        </p:spPr>
        <p:txBody>
          <a:bodyPr/>
          <a:lstStyle/>
          <a:p>
            <a:pPr lvl="2"/>
            <a:r>
              <a:rPr lang="en-US" sz="2800" dirty="0" smtClean="0"/>
              <a:t>Workshop using Implicit Attitude Test</a:t>
            </a:r>
          </a:p>
          <a:p>
            <a:pPr lvl="2"/>
            <a:r>
              <a:rPr lang="en-US" sz="2800" dirty="0" smtClean="0"/>
              <a:t>Facilitated small group discussion</a:t>
            </a:r>
          </a:p>
          <a:p>
            <a:pPr lvl="3"/>
            <a:r>
              <a:rPr lang="en-US" sz="2400" dirty="0" smtClean="0"/>
              <a:t>Discussion</a:t>
            </a:r>
          </a:p>
          <a:p>
            <a:pPr lvl="4"/>
            <a:r>
              <a:rPr lang="en-US" sz="2400" dirty="0" smtClean="0"/>
              <a:t>Reactions, clinical experiences, and strategies</a:t>
            </a:r>
          </a:p>
          <a:p>
            <a:pPr lvl="3"/>
            <a:r>
              <a:rPr lang="en-US" sz="2400" dirty="0" smtClean="0"/>
              <a:t>Noted differences after sessions in strategies</a:t>
            </a:r>
          </a:p>
          <a:p>
            <a:pPr lvl="4"/>
            <a:r>
              <a:rPr lang="en-US" sz="2400" dirty="0"/>
              <a:t>F</a:t>
            </a:r>
            <a:r>
              <a:rPr lang="en-US" sz="2400" dirty="0" smtClean="0"/>
              <a:t>ocus on recognition of bias</a:t>
            </a:r>
          </a:p>
          <a:p>
            <a:pPr lvl="4"/>
            <a:r>
              <a:rPr lang="en-US" sz="2400" dirty="0" smtClean="0"/>
              <a:t>Shift from self-reliance to talking with others</a:t>
            </a:r>
          </a:p>
          <a:p>
            <a:pPr lvl="4"/>
            <a:r>
              <a:rPr lang="en-US" sz="2400" dirty="0"/>
              <a:t>C</a:t>
            </a:r>
            <a:r>
              <a:rPr lang="en-US" sz="2400" dirty="0" smtClean="0"/>
              <a:t>onsider possible bias before seeing patient</a:t>
            </a:r>
          </a:p>
          <a:p>
            <a:pPr lvl="3"/>
            <a:endParaRPr lang="en-US" dirty="0" smtClean="0"/>
          </a:p>
        </p:txBody>
      </p:sp>
      <p:sp>
        <p:nvSpPr>
          <p:cNvPr id="2" name="Title 1"/>
          <p:cNvSpPr>
            <a:spLocks noGrp="1"/>
          </p:cNvSpPr>
          <p:nvPr>
            <p:ph type="title"/>
          </p:nvPr>
        </p:nvSpPr>
        <p:spPr/>
        <p:txBody>
          <a:bodyPr/>
          <a:lstStyle/>
          <a:p>
            <a:r>
              <a:rPr lang="en-US" dirty="0" smtClean="0"/>
              <a:t>Effects of </a:t>
            </a:r>
            <a:r>
              <a:rPr lang="en-US" dirty="0"/>
              <a:t>Implicit </a:t>
            </a:r>
            <a:r>
              <a:rPr lang="en-US" dirty="0" smtClean="0"/>
              <a:t>Bias Workshop</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7010400" y="1371600"/>
            <a:ext cx="1828800" cy="1828800"/>
          </a:xfrm>
          <a:prstGeom prst="rect">
            <a:avLst/>
          </a:prstGeom>
        </p:spPr>
      </p:pic>
      <p:sp>
        <p:nvSpPr>
          <p:cNvPr id="6" name="TextBox 5"/>
          <p:cNvSpPr txBox="1"/>
          <p:nvPr/>
        </p:nvSpPr>
        <p:spPr>
          <a:xfrm>
            <a:off x="5791200" y="6292334"/>
            <a:ext cx="2133600" cy="369332"/>
          </a:xfrm>
          <a:prstGeom prst="rect">
            <a:avLst/>
          </a:prstGeom>
          <a:noFill/>
        </p:spPr>
        <p:txBody>
          <a:bodyPr wrap="square" rtlCol="0">
            <a:spAutoFit/>
          </a:bodyPr>
          <a:lstStyle/>
          <a:p>
            <a:r>
              <a:rPr lang="en-US" dirty="0" smtClean="0"/>
              <a:t>Teal, JGIM, 2010  </a:t>
            </a:r>
            <a:endParaRPr lang="en-US" dirty="0"/>
          </a:p>
        </p:txBody>
      </p:sp>
    </p:spTree>
    <p:extLst>
      <p:ext uri="{BB962C8B-B14F-4D97-AF65-F5344CB8AC3E}">
        <p14:creationId xmlns:p14="http://schemas.microsoft.com/office/powerpoint/2010/main" val="284478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228600"/>
            <a:ext cx="8229600" cy="990600"/>
          </a:xfrm>
        </p:spPr>
        <p:txBody>
          <a:bodyPr/>
          <a:lstStyle/>
          <a:p>
            <a:pPr eaLnBrk="1" fontAlgn="auto" hangingPunct="1">
              <a:spcAft>
                <a:spcPts val="0"/>
              </a:spcAft>
              <a:tabLst>
                <a:tab pos="3200400" algn="l"/>
              </a:tabLst>
              <a:defRPr/>
            </a:pPr>
            <a:r>
              <a:rPr lang="en-US" altLang="en-US" dirty="0" smtClean="0"/>
              <a:t>Facing Outward</a:t>
            </a:r>
          </a:p>
        </p:txBody>
      </p:sp>
      <p:sp>
        <p:nvSpPr>
          <p:cNvPr id="55299" name="Rectangle 3"/>
          <p:cNvSpPr>
            <a:spLocks noGrp="1" noChangeArrowheads="1"/>
          </p:cNvSpPr>
          <p:nvPr>
            <p:ph idx="1"/>
          </p:nvPr>
        </p:nvSpPr>
        <p:spPr>
          <a:xfrm>
            <a:off x="457200" y="1219200"/>
            <a:ext cx="8229600" cy="4830763"/>
          </a:xfrm>
        </p:spPr>
        <p:txBody>
          <a:bodyPr/>
          <a:lstStyle/>
          <a:p>
            <a:pPr eaLnBrk="1" hangingPunct="1">
              <a:lnSpc>
                <a:spcPct val="90000"/>
              </a:lnSpc>
              <a:defRPr/>
            </a:pPr>
            <a:r>
              <a:rPr lang="en-US" altLang="en-US" dirty="0" smtClean="0"/>
              <a:t>Social screening is gaining prominence – e.g. collecting social variables in </a:t>
            </a:r>
            <a:r>
              <a:rPr lang="en-US" altLang="en-US" dirty="0" smtClean="0"/>
              <a:t>EHR</a:t>
            </a:r>
            <a:endParaRPr lang="en-US" altLang="en-US" dirty="0" smtClean="0"/>
          </a:p>
          <a:p>
            <a:pPr eaLnBrk="1" hangingPunct="1">
              <a:lnSpc>
                <a:spcPct val="90000"/>
              </a:lnSpc>
              <a:defRPr/>
            </a:pPr>
            <a:r>
              <a:rPr lang="en-US" altLang="en-US" dirty="0" smtClean="0"/>
              <a:t>Benefit for linkages to social resources</a:t>
            </a:r>
          </a:p>
          <a:p>
            <a:pPr eaLnBrk="1" hangingPunct="1">
              <a:lnSpc>
                <a:spcPct val="90000"/>
              </a:lnSpc>
              <a:defRPr/>
            </a:pPr>
            <a:r>
              <a:rPr lang="en-US" altLang="en-US" dirty="0" smtClean="0"/>
              <a:t>Can also help inform treatment and care by addressing barriers to treatment</a:t>
            </a:r>
          </a:p>
          <a:p>
            <a:pPr eaLnBrk="1" hangingPunct="1">
              <a:lnSpc>
                <a:spcPct val="90000"/>
              </a:lnSpc>
              <a:defRPr/>
            </a:pPr>
            <a:r>
              <a:rPr lang="en-US" altLang="en-US" dirty="0" smtClean="0"/>
              <a:t>HOWEVER, important to prevent stereotyping</a:t>
            </a:r>
          </a:p>
          <a:p>
            <a:pPr lvl="1" eaLnBrk="1" hangingPunct="1">
              <a:lnSpc>
                <a:spcPct val="90000"/>
              </a:lnSpc>
              <a:defRPr/>
            </a:pPr>
            <a:r>
              <a:rPr lang="en-US" altLang="en-US" dirty="0" smtClean="0"/>
              <a:t>Some health care disparities arise from assumptions about preferences or abilities based on social variables</a:t>
            </a:r>
          </a:p>
          <a:p>
            <a:pPr eaLnBrk="1" hangingPunct="1">
              <a:lnSpc>
                <a:spcPct val="90000"/>
              </a:lnSpc>
              <a:defRPr/>
            </a:pPr>
            <a:endParaRPr lang="en-US" altLang="en-US" dirty="0" smtClean="0"/>
          </a:p>
        </p:txBody>
      </p:sp>
    </p:spTree>
    <p:extLst>
      <p:ext uri="{BB962C8B-B14F-4D97-AF65-F5344CB8AC3E}">
        <p14:creationId xmlns:p14="http://schemas.microsoft.com/office/powerpoint/2010/main" val="28020916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Group Activity</a:t>
            </a:r>
            <a:endParaRPr lang="en-US" dirty="0"/>
          </a:p>
        </p:txBody>
      </p:sp>
      <p:sp>
        <p:nvSpPr>
          <p:cNvPr id="5" name="Content Placeholder 4"/>
          <p:cNvSpPr>
            <a:spLocks noGrp="1"/>
          </p:cNvSpPr>
          <p:nvPr>
            <p:ph idx="1"/>
          </p:nvPr>
        </p:nvSpPr>
        <p:spPr/>
        <p:txBody>
          <a:bodyPr/>
          <a:lstStyle/>
          <a:p>
            <a:r>
              <a:rPr lang="en-US" dirty="0" smtClean="0"/>
              <a:t>Talk in groups of three about study design(s) you could use to investigate structural or interpersonal causes of health care disparities for your area of interest</a:t>
            </a:r>
          </a:p>
        </p:txBody>
      </p:sp>
    </p:spTree>
    <p:extLst>
      <p:ext uri="{BB962C8B-B14F-4D97-AF65-F5344CB8AC3E}">
        <p14:creationId xmlns:p14="http://schemas.microsoft.com/office/powerpoint/2010/main" val="268593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7788" y="323850"/>
            <a:ext cx="9142412" cy="1200150"/>
          </a:xfrm>
        </p:spPr>
        <p:txBody>
          <a:bodyPr/>
          <a:lstStyle/>
          <a:p>
            <a:pPr eaLnBrk="1" fontAlgn="auto" hangingPunct="1">
              <a:spcAft>
                <a:spcPts val="0"/>
              </a:spcAft>
              <a:defRPr/>
            </a:pPr>
            <a:r>
              <a:rPr lang="en-US" altLang="en-US" dirty="0" smtClean="0"/>
              <a:t>Evidence Shows Disparities Exist</a:t>
            </a:r>
          </a:p>
        </p:txBody>
      </p:sp>
      <p:sp>
        <p:nvSpPr>
          <p:cNvPr id="20483" name="Rectangle 3"/>
          <p:cNvSpPr>
            <a:spLocks noGrp="1" noChangeArrowheads="1"/>
          </p:cNvSpPr>
          <p:nvPr>
            <p:ph idx="1"/>
          </p:nvPr>
        </p:nvSpPr>
        <p:spPr>
          <a:xfrm>
            <a:off x="152400" y="1295400"/>
            <a:ext cx="8610600" cy="4191000"/>
          </a:xfrm>
        </p:spPr>
        <p:txBody>
          <a:bodyPr/>
          <a:lstStyle/>
          <a:p>
            <a:pPr lvl="1" eaLnBrk="1" hangingPunct="1">
              <a:lnSpc>
                <a:spcPct val="80000"/>
              </a:lnSpc>
              <a:spcAft>
                <a:spcPts val="600"/>
              </a:spcAft>
            </a:pPr>
            <a:r>
              <a:rPr lang="en-US" altLang="en-US" dirty="0" smtClean="0"/>
              <a:t>The evidence is </a:t>
            </a:r>
            <a:r>
              <a:rPr lang="en-US" altLang="en-US" dirty="0" smtClean="0"/>
              <a:t>“remarkably consistent across a range of illnesses and healthcare services”</a:t>
            </a:r>
          </a:p>
          <a:p>
            <a:pPr lvl="2" eaLnBrk="1" hangingPunct="1">
              <a:lnSpc>
                <a:spcPct val="80000"/>
              </a:lnSpc>
              <a:spcAft>
                <a:spcPts val="600"/>
              </a:spcAft>
            </a:pPr>
            <a:r>
              <a:rPr lang="en-US" altLang="en-US" dirty="0" smtClean="0"/>
              <a:t>Best studied in cardiology</a:t>
            </a:r>
          </a:p>
          <a:p>
            <a:pPr lvl="2" eaLnBrk="1" hangingPunct="1">
              <a:lnSpc>
                <a:spcPct val="80000"/>
              </a:lnSpc>
              <a:spcAft>
                <a:spcPts val="600"/>
              </a:spcAft>
            </a:pPr>
            <a:r>
              <a:rPr lang="en-US" altLang="en-US" dirty="0" smtClean="0"/>
              <a:t>Also well documente</a:t>
            </a:r>
            <a:r>
              <a:rPr lang="en-US" altLang="en-US" dirty="0" smtClean="0"/>
              <a:t>d in oncology, HIV care, etc.</a:t>
            </a:r>
          </a:p>
          <a:p>
            <a:pPr marL="914400" lvl="2" indent="0" eaLnBrk="1" hangingPunct="1">
              <a:lnSpc>
                <a:spcPct val="80000"/>
              </a:lnSpc>
              <a:spcAft>
                <a:spcPts val="600"/>
              </a:spcAft>
              <a:buNone/>
            </a:pPr>
            <a:endParaRPr lang="en-US" altLang="en-US" dirty="0" smtClean="0"/>
          </a:p>
          <a:p>
            <a:pPr lvl="1" eaLnBrk="1" hangingPunct="1">
              <a:lnSpc>
                <a:spcPct val="80000"/>
              </a:lnSpc>
              <a:spcAft>
                <a:spcPts val="600"/>
              </a:spcAft>
            </a:pPr>
            <a:r>
              <a:rPr lang="en-US" altLang="en-US" dirty="0" smtClean="0"/>
              <a:t>Lead to worse outcomes among disadvantage populations </a:t>
            </a:r>
          </a:p>
          <a:p>
            <a:pPr lvl="6">
              <a:lnSpc>
                <a:spcPct val="80000"/>
              </a:lnSpc>
              <a:spcAft>
                <a:spcPts val="600"/>
              </a:spcAft>
            </a:pPr>
            <a:endParaRPr lang="en-US" altLang="en-US" dirty="0" smtClean="0">
              <a:cs typeface="Arial" charset="0"/>
            </a:endParaRPr>
          </a:p>
        </p:txBody>
      </p:sp>
      <p:sp>
        <p:nvSpPr>
          <p:cNvPr id="20484" name="Rectangle 4"/>
          <p:cNvSpPr>
            <a:spLocks noChangeArrowheads="1"/>
          </p:cNvSpPr>
          <p:nvPr/>
        </p:nvSpPr>
        <p:spPr bwMode="auto">
          <a:xfrm>
            <a:off x="2900363" y="2176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latin typeface="Garamond" pitchFamily="18" charset="0"/>
            </a:endParaRPr>
          </a:p>
        </p:txBody>
      </p:sp>
      <p:sp>
        <p:nvSpPr>
          <p:cNvPr id="2" name="TextBox 1"/>
          <p:cNvSpPr txBox="1"/>
          <p:nvPr/>
        </p:nvSpPr>
        <p:spPr>
          <a:xfrm>
            <a:off x="228600" y="5029200"/>
            <a:ext cx="8763000" cy="690638"/>
          </a:xfrm>
          <a:prstGeom prst="rect">
            <a:avLst/>
          </a:prstGeom>
          <a:noFill/>
        </p:spPr>
        <p:txBody>
          <a:bodyPr>
            <a:spAutoFit/>
          </a:bodyPr>
          <a:lstStyle/>
          <a:p>
            <a:pPr marL="796925" lvl="1" indent="-339725" algn="r" eaLnBrk="1" hangingPunct="1">
              <a:lnSpc>
                <a:spcPct val="80000"/>
              </a:lnSpc>
              <a:defRPr/>
            </a:pPr>
            <a:r>
              <a:rPr lang="en-US" sz="2400" dirty="0">
                <a:solidFill>
                  <a:schemeClr val="bg1"/>
                </a:solidFill>
                <a:latin typeface="+mn-lt"/>
              </a:rPr>
              <a:t>Source:  Unequal Treatment: Confronting Racial and Ethnic Disparities in Healthcare, March 2003.</a:t>
            </a:r>
          </a:p>
        </p:txBody>
      </p:sp>
    </p:spTree>
    <p:extLst>
      <p:ext uri="{BB962C8B-B14F-4D97-AF65-F5344CB8AC3E}">
        <p14:creationId xmlns:p14="http://schemas.microsoft.com/office/powerpoint/2010/main" val="1751016823"/>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Disparities in Cardiac Treatment</a:t>
            </a:r>
            <a:endParaRPr lang="en-US" dirty="0"/>
          </a:p>
        </p:txBody>
      </p:sp>
      <p:sp>
        <p:nvSpPr>
          <p:cNvPr id="5" name="Content Placeholder 4"/>
          <p:cNvSpPr>
            <a:spLocks noGrp="1"/>
          </p:cNvSpPr>
          <p:nvPr>
            <p:ph idx="1"/>
          </p:nvPr>
        </p:nvSpPr>
        <p:spPr/>
        <p:txBody>
          <a:bodyPr/>
          <a:lstStyle/>
          <a:p>
            <a:endParaRPr lang="en-US"/>
          </a:p>
        </p:txBody>
      </p:sp>
      <p:pic>
        <p:nvPicPr>
          <p:cNvPr id="162818" name="Picture 2" descr="http://www.nejm.org/na101/home/literatum/publisher/mms/journals/content/nejm/2000/nejm_2000.342.issue-15/nejm200004133421505/production/images/img_medium/nejm200004133421505_t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7" y="1219200"/>
            <a:ext cx="4657725" cy="4933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6248400"/>
            <a:ext cx="2514600" cy="369332"/>
          </a:xfrm>
          <a:prstGeom prst="rect">
            <a:avLst/>
          </a:prstGeom>
          <a:noFill/>
        </p:spPr>
        <p:txBody>
          <a:bodyPr wrap="square" rtlCol="0">
            <a:spAutoFit/>
          </a:bodyPr>
          <a:lstStyle/>
          <a:p>
            <a:r>
              <a:rPr lang="en-US" dirty="0" smtClean="0"/>
              <a:t>Canto, NEJM, 2000</a:t>
            </a:r>
            <a:endParaRPr lang="en-US" dirty="0"/>
          </a:p>
        </p:txBody>
      </p:sp>
    </p:spTree>
    <p:extLst>
      <p:ext uri="{BB962C8B-B14F-4D97-AF65-F5344CB8AC3E}">
        <p14:creationId xmlns:p14="http://schemas.microsoft.com/office/powerpoint/2010/main" val="2718151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FCM Template 2013">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CM Template 10 border with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CM Template border no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FCM Template 10 border with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FCM Template border no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FCM Template 2013</Template>
  <TotalTime>68970</TotalTime>
  <Words>3346</Words>
  <Application>Microsoft Office PowerPoint</Application>
  <PresentationFormat>On-screen Show (4:3)</PresentationFormat>
  <Paragraphs>453</Paragraphs>
  <Slides>75</Slides>
  <Notes>23</Notes>
  <HiddenSlides>0</HiddenSlides>
  <MMClips>0</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75</vt:i4>
      </vt:variant>
    </vt:vector>
  </HeadingPairs>
  <TitlesOfParts>
    <vt:vector size="83" baseType="lpstr">
      <vt:lpstr>FCM Template 2013</vt:lpstr>
      <vt:lpstr>1_FCM Template 10 border with shading</vt:lpstr>
      <vt:lpstr>2_FCM Template border no shading</vt:lpstr>
      <vt:lpstr>2_FCM Template 10 border with shading</vt:lpstr>
      <vt:lpstr>3_FCM Template border no shading</vt:lpstr>
      <vt:lpstr>Photo Editor Photo</vt:lpstr>
      <vt:lpstr>Chart</vt:lpstr>
      <vt:lpstr>Microsoft Excel 97-2003 Worksheet</vt:lpstr>
      <vt:lpstr>Lecture 5: Health CARE Disparities</vt:lpstr>
      <vt:lpstr>Objectives</vt:lpstr>
      <vt:lpstr>PowerPoint Presentation</vt:lpstr>
      <vt:lpstr>What are Health Disparities?</vt:lpstr>
      <vt:lpstr>Health CARE Disparities</vt:lpstr>
      <vt:lpstr>PowerPoint Presentation</vt:lpstr>
      <vt:lpstr>PowerPoint Presentation</vt:lpstr>
      <vt:lpstr>Evidence Shows Disparities Exist</vt:lpstr>
      <vt:lpstr>Disparities in Cardiac Treatment</vt:lpstr>
      <vt:lpstr>Door to Drug Time in AMI</vt:lpstr>
      <vt:lpstr>Percentage of Emergency Department Visits at Which an Opioid Was Prescribed, by Pain Severity and Period, NHAMCS 1997-2000 and 2003-2005</vt:lpstr>
      <vt:lpstr>What about Latinos? Or Asians? Or Native Americans? Or Others?</vt:lpstr>
      <vt:lpstr>What about SES?</vt:lpstr>
      <vt:lpstr>PowerPoint Presentation</vt:lpstr>
      <vt:lpstr>How big an effect do health care disparities have?</vt:lpstr>
      <vt:lpstr>How big an effect do health care disparities have?</vt:lpstr>
      <vt:lpstr>Do Differences in Insurance Explain Racial/Ethnic  Differences?</vt:lpstr>
      <vt:lpstr>Racial Differences Not Completely Explained by Insurance</vt:lpstr>
      <vt:lpstr>Do Patient Factors Explain Differences?</vt:lpstr>
      <vt:lpstr>What Else Explains Differences? </vt:lpstr>
      <vt:lpstr>Other Possible Explanations…</vt:lpstr>
      <vt:lpstr>PowerPoint Presentation</vt:lpstr>
      <vt:lpstr>48% of Physicians Treat 82% of All Minority Patients</vt:lpstr>
      <vt:lpstr>Primary Care Provided to Medicare Patients</vt:lpstr>
      <vt:lpstr>PowerPoint Presentation</vt:lpstr>
      <vt:lpstr>PowerPoint Presentation</vt:lpstr>
      <vt:lpstr>How do Fragmented Systems of Care Contribute to Disparities?</vt:lpstr>
      <vt:lpstr>What About Health Literacy and Numeracy?</vt:lpstr>
      <vt:lpstr>Health Literacy and Numeracy</vt:lpstr>
      <vt:lpstr>Language Concordance</vt:lpstr>
      <vt:lpstr>Language Concordance</vt:lpstr>
      <vt:lpstr>PowerPoint Presentation</vt:lpstr>
      <vt:lpstr>Do Physician Factors Explain Procedural Differences?</vt:lpstr>
      <vt:lpstr>Door to Drug Time in AMI</vt:lpstr>
      <vt:lpstr>Schulman Summary</vt:lpstr>
      <vt:lpstr>PowerPoint Presentation</vt:lpstr>
      <vt:lpstr>PowerPoint Presentation</vt:lpstr>
      <vt:lpstr>PowerPoint Presentation</vt:lpstr>
      <vt:lpstr>The “Patients”</vt:lpstr>
      <vt:lpstr>The “Patients”</vt:lpstr>
      <vt:lpstr>PowerPoint Presentation</vt:lpstr>
      <vt:lpstr>Differences in Health Communication</vt:lpstr>
      <vt:lpstr>Audiotaped Conversations After Angiography</vt:lpstr>
      <vt:lpstr>Can well-intentioned providers be biased?</vt:lpstr>
      <vt:lpstr>Can well-intentioned providers be biased?</vt:lpstr>
      <vt:lpstr>Health Care Disparities</vt:lpstr>
      <vt:lpstr>PowerPoint Presentation</vt:lpstr>
      <vt:lpstr>Trust in Family Planning Patients</vt:lpstr>
      <vt:lpstr>Unconscious Bias by SES</vt:lpstr>
      <vt:lpstr>Unconscious Bias by SES</vt:lpstr>
      <vt:lpstr>Stereotyping is necessary and unavoidable</vt:lpstr>
      <vt:lpstr>How is stereotyping used in medicine? </vt:lpstr>
      <vt:lpstr>How we naturally process information -&gt; unequal care</vt:lpstr>
      <vt:lpstr>Implicit associations can be measured</vt:lpstr>
      <vt:lpstr>Implicit bias results in unequal care</vt:lpstr>
      <vt:lpstr>Statistical Discrimination</vt:lpstr>
      <vt:lpstr>How important are differences in systems of care?</vt:lpstr>
      <vt:lpstr>How important are differences in physicians?</vt:lpstr>
      <vt:lpstr>Both site and race contribute to disparities in pressure ulcers</vt:lpstr>
      <vt:lpstr>Patient Factors</vt:lpstr>
      <vt:lpstr>PowerPoint Presentation</vt:lpstr>
      <vt:lpstr>Summary of Causes of HCD</vt:lpstr>
      <vt:lpstr>Interventions to Eliminate Disparities in Healthcare</vt:lpstr>
      <vt:lpstr>Quality Improvement and Health Disparities</vt:lpstr>
      <vt:lpstr>PowerPoint Presentation</vt:lpstr>
      <vt:lpstr>Quality Improvement and Disparities</vt:lpstr>
      <vt:lpstr>Patient Portals</vt:lpstr>
      <vt:lpstr>Other Interventions</vt:lpstr>
      <vt:lpstr>PowerPoint Presentation</vt:lpstr>
      <vt:lpstr>Provider Interventions</vt:lpstr>
      <vt:lpstr>Implicit Association Test?</vt:lpstr>
      <vt:lpstr>Addressing Implicit Racial Bias</vt:lpstr>
      <vt:lpstr>Effects of Implicit Bias Workshop</vt:lpstr>
      <vt:lpstr>Facing Outward</vt:lpstr>
      <vt:lpstr>Group Activity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Dehlendorf, Christine</cp:lastModifiedBy>
  <cp:revision>656</cp:revision>
  <dcterms:created xsi:type="dcterms:W3CDTF">2013-11-18T23:48:20Z</dcterms:created>
  <dcterms:modified xsi:type="dcterms:W3CDTF">2018-02-06T19:34:04Z</dcterms:modified>
</cp:coreProperties>
</file>