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bin" ContentType="application/vnd.openxmlformats-officedocument.oleObject"/>
  <Override PartName="/ppt/notesSlides/notesSlide20.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21.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22.xml" ContentType="application/vnd.openxmlformats-officedocument.presentationml.notesSlide+xml"/>
  <Override PartName="/ppt/embeddings/oleObject6.bin" ContentType="application/vnd.openxmlformats-officedocument.oleObject"/>
  <Override PartName="/ppt/notesSlides/notesSlide23.xml" ContentType="application/vnd.openxmlformats-officedocument.presentationml.notesSlide+xml"/>
  <Override PartName="/ppt/embeddings/oleObject7.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32"/>
  </p:notesMasterIdLst>
  <p:sldIdLst>
    <p:sldId id="256" r:id="rId2"/>
    <p:sldId id="257" r:id="rId3"/>
    <p:sldId id="264" r:id="rId4"/>
    <p:sldId id="258" r:id="rId5"/>
    <p:sldId id="259" r:id="rId6"/>
    <p:sldId id="260" r:id="rId7"/>
    <p:sldId id="261" r:id="rId8"/>
    <p:sldId id="263" r:id="rId9"/>
    <p:sldId id="262" r:id="rId10"/>
    <p:sldId id="266" r:id="rId11"/>
    <p:sldId id="269" r:id="rId12"/>
    <p:sldId id="270" r:id="rId13"/>
    <p:sldId id="271" r:id="rId14"/>
    <p:sldId id="272" r:id="rId15"/>
    <p:sldId id="268"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 id="287" r:id="rId30"/>
    <p:sldId id="28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18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7A3FE-0E02-A546-96DF-A5FAD72D79D9}" type="datetimeFigureOut">
              <a:rPr lang="en-US" smtClean="0"/>
              <a:t>6/9/14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10496-2738-B744-BF60-C080C656A544}" type="slidenum">
              <a:rPr lang="en-US" smtClean="0"/>
              <a:t>‹#›</a:t>
            </a:fld>
            <a:endParaRPr lang="en-US"/>
          </a:p>
        </p:txBody>
      </p:sp>
    </p:spTree>
    <p:extLst>
      <p:ext uri="{BB962C8B-B14F-4D97-AF65-F5344CB8AC3E}">
        <p14:creationId xmlns:p14="http://schemas.microsoft.com/office/powerpoint/2010/main" val="8627255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ndt.oxfordjournals.org.ucsf.idm.oclc.org/content/26/11/3550.long%23T4" TargetMode="External"/><Relationship Id="rId4" Type="http://schemas.openxmlformats.org/officeDocument/2006/relationships/hyperlink" Target="http://ndt.oxfordjournals.org.ucsf.idm.oclc.org/content/26/11/3550.long%23F1"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10496-2738-B744-BF60-C080C656A544}" type="slidenum">
              <a:rPr lang="en-US" smtClean="0"/>
              <a:t>1</a:t>
            </a:fld>
            <a:endParaRPr lang="en-US"/>
          </a:p>
        </p:txBody>
      </p:sp>
    </p:spTree>
    <p:extLst>
      <p:ext uri="{BB962C8B-B14F-4D97-AF65-F5344CB8AC3E}">
        <p14:creationId xmlns:p14="http://schemas.microsoft.com/office/powerpoint/2010/main" val="1803702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10</a:t>
            </a:fld>
            <a:endParaRPr lang="en-US"/>
          </a:p>
        </p:txBody>
      </p:sp>
    </p:spTree>
    <p:extLst>
      <p:ext uri="{BB962C8B-B14F-4D97-AF65-F5344CB8AC3E}">
        <p14:creationId xmlns:p14="http://schemas.microsoft.com/office/powerpoint/2010/main" val="338536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11</a:t>
            </a:fld>
            <a:endParaRPr lang="en-US"/>
          </a:p>
        </p:txBody>
      </p:sp>
    </p:spTree>
    <p:extLst>
      <p:ext uri="{BB962C8B-B14F-4D97-AF65-F5344CB8AC3E}">
        <p14:creationId xmlns:p14="http://schemas.microsoft.com/office/powerpoint/2010/main" val="3385366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12</a:t>
            </a:fld>
            <a:endParaRPr lang="en-US"/>
          </a:p>
        </p:txBody>
      </p:sp>
    </p:spTree>
    <p:extLst>
      <p:ext uri="{BB962C8B-B14F-4D97-AF65-F5344CB8AC3E}">
        <p14:creationId xmlns:p14="http://schemas.microsoft.com/office/powerpoint/2010/main" val="338536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13</a:t>
            </a:fld>
            <a:endParaRPr lang="en-US"/>
          </a:p>
        </p:txBody>
      </p:sp>
    </p:spTree>
    <p:extLst>
      <p:ext uri="{BB962C8B-B14F-4D97-AF65-F5344CB8AC3E}">
        <p14:creationId xmlns:p14="http://schemas.microsoft.com/office/powerpoint/2010/main" val="3385366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14</a:t>
            </a:fld>
            <a:endParaRPr lang="en-US"/>
          </a:p>
        </p:txBody>
      </p:sp>
    </p:spTree>
    <p:extLst>
      <p:ext uri="{BB962C8B-B14F-4D97-AF65-F5344CB8AC3E}">
        <p14:creationId xmlns:p14="http://schemas.microsoft.com/office/powerpoint/2010/main" val="3385366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15</a:t>
            </a:fld>
            <a:endParaRPr lang="en-US"/>
          </a:p>
        </p:txBody>
      </p:sp>
    </p:spTree>
    <p:extLst>
      <p:ext uri="{BB962C8B-B14F-4D97-AF65-F5344CB8AC3E}">
        <p14:creationId xmlns:p14="http://schemas.microsoft.com/office/powerpoint/2010/main" val="3385366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16</a:t>
            </a:fld>
            <a:endParaRPr lang="en-US"/>
          </a:p>
        </p:txBody>
      </p:sp>
    </p:spTree>
    <p:extLst>
      <p:ext uri="{BB962C8B-B14F-4D97-AF65-F5344CB8AC3E}">
        <p14:creationId xmlns:p14="http://schemas.microsoft.com/office/powerpoint/2010/main" val="3385366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0"/>
              <a:buChar char="à"/>
            </a:pPr>
            <a:r>
              <a:rPr lang="en-US" dirty="0" smtClean="0"/>
              <a:t>Linearity</a:t>
            </a:r>
            <a:r>
              <a:rPr lang="en-US" baseline="0" dirty="0" smtClean="0"/>
              <a:t> – achieved, for hepatic fat – dropped an outlier observation, also tried adding quadratic terms – but did not improve model prediction</a:t>
            </a:r>
          </a:p>
          <a:p>
            <a:pPr marL="171450" indent="-171450">
              <a:buFont typeface="Wingdings" charset="0"/>
              <a:buChar char="à"/>
            </a:pPr>
            <a:r>
              <a:rPr lang="en-US" baseline="0" dirty="0" smtClean="0"/>
              <a:t>Normality – log transformed </a:t>
            </a:r>
            <a:r>
              <a:rPr lang="en-US" baseline="0" dirty="0" err="1" smtClean="0"/>
              <a:t>cystatin</a:t>
            </a:r>
            <a:r>
              <a:rPr lang="en-US" baseline="0" dirty="0" smtClean="0"/>
              <a:t> C</a:t>
            </a:r>
          </a:p>
          <a:p>
            <a:pPr marL="171450" indent="-171450">
              <a:buFont typeface="Wingdings" charset="0"/>
              <a:buChar char="à"/>
            </a:pPr>
            <a:r>
              <a:rPr lang="en-US" baseline="0" dirty="0" smtClean="0"/>
              <a:t>Constant variance – log transformed CRP</a:t>
            </a:r>
          </a:p>
          <a:p>
            <a:pPr marL="171450" indent="-171450">
              <a:buFont typeface="Wingdings" charset="0"/>
              <a:buChar char="à"/>
            </a:pPr>
            <a:r>
              <a:rPr lang="en-US" baseline="0" dirty="0" smtClean="0"/>
              <a:t>Influential data points – repeated all models excluding influential data points</a:t>
            </a:r>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17</a:t>
            </a:fld>
            <a:endParaRPr lang="en-US"/>
          </a:p>
        </p:txBody>
      </p:sp>
    </p:spTree>
    <p:extLst>
      <p:ext uri="{BB962C8B-B14F-4D97-AF65-F5344CB8AC3E}">
        <p14:creationId xmlns:p14="http://schemas.microsoft.com/office/powerpoint/2010/main" val="3385366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18</a:t>
            </a:fld>
            <a:endParaRPr lang="en-US"/>
          </a:p>
        </p:txBody>
      </p:sp>
    </p:spTree>
    <p:extLst>
      <p:ext uri="{BB962C8B-B14F-4D97-AF65-F5344CB8AC3E}">
        <p14:creationId xmlns:p14="http://schemas.microsoft.com/office/powerpoint/2010/main" val="3385366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19</a:t>
            </a:fld>
            <a:endParaRPr lang="en-US"/>
          </a:p>
        </p:txBody>
      </p:sp>
    </p:spTree>
    <p:extLst>
      <p:ext uri="{BB962C8B-B14F-4D97-AF65-F5344CB8AC3E}">
        <p14:creationId xmlns:p14="http://schemas.microsoft.com/office/powerpoint/2010/main" val="338536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a:t>study of adults 65 and older showed that BMI, waist circumference and fat mass were </a:t>
            </a:r>
            <a:r>
              <a:rPr lang="en-US" dirty="0" err="1"/>
              <a:t>a/w</a:t>
            </a:r>
            <a:r>
              <a:rPr lang="en-US" dirty="0"/>
              <a:t> an increased risk of loss of renal function</a:t>
            </a:r>
          </a:p>
        </p:txBody>
      </p:sp>
      <p:sp>
        <p:nvSpPr>
          <p:cNvPr id="4" name="Slide Number Placeholder 3"/>
          <p:cNvSpPr>
            <a:spLocks noGrp="1"/>
          </p:cNvSpPr>
          <p:nvPr>
            <p:ph type="sldNum" sz="quarter" idx="10"/>
          </p:nvPr>
        </p:nvSpPr>
        <p:spPr/>
        <p:txBody>
          <a:bodyPr/>
          <a:lstStyle/>
          <a:p>
            <a:fld id="{6E310496-2738-B744-BF60-C080C656A544}" type="slidenum">
              <a:rPr lang="en-US" smtClean="0"/>
              <a:t>2</a:t>
            </a:fld>
            <a:endParaRPr lang="en-US"/>
          </a:p>
        </p:txBody>
      </p:sp>
    </p:spTree>
    <p:extLst>
      <p:ext uri="{BB962C8B-B14F-4D97-AF65-F5344CB8AC3E}">
        <p14:creationId xmlns:p14="http://schemas.microsoft.com/office/powerpoint/2010/main" val="414165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20</a:t>
            </a:fld>
            <a:endParaRPr lang="en-US"/>
          </a:p>
        </p:txBody>
      </p:sp>
    </p:spTree>
    <p:extLst>
      <p:ext uri="{BB962C8B-B14F-4D97-AF65-F5344CB8AC3E}">
        <p14:creationId xmlns:p14="http://schemas.microsoft.com/office/powerpoint/2010/main" val="3385366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10496-2738-B744-BF60-C080C656A544}" type="slidenum">
              <a:rPr lang="en-US" smtClean="0"/>
              <a:t>21</a:t>
            </a:fld>
            <a:endParaRPr lang="en-US"/>
          </a:p>
        </p:txBody>
      </p:sp>
    </p:spTree>
    <p:extLst>
      <p:ext uri="{BB962C8B-B14F-4D97-AF65-F5344CB8AC3E}">
        <p14:creationId xmlns:p14="http://schemas.microsoft.com/office/powerpoint/2010/main" val="1143911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10496-2738-B744-BF60-C080C656A544}" type="slidenum">
              <a:rPr lang="en-US" smtClean="0"/>
              <a:t>22</a:t>
            </a:fld>
            <a:endParaRPr lang="en-US"/>
          </a:p>
        </p:txBody>
      </p:sp>
    </p:spTree>
    <p:extLst>
      <p:ext uri="{BB962C8B-B14F-4D97-AF65-F5344CB8AC3E}">
        <p14:creationId xmlns:p14="http://schemas.microsoft.com/office/powerpoint/2010/main" val="571162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10496-2738-B744-BF60-C080C656A544}" type="slidenum">
              <a:rPr lang="en-US" smtClean="0"/>
              <a:t>23</a:t>
            </a:fld>
            <a:endParaRPr lang="en-US"/>
          </a:p>
        </p:txBody>
      </p:sp>
    </p:spTree>
    <p:extLst>
      <p:ext uri="{BB962C8B-B14F-4D97-AF65-F5344CB8AC3E}">
        <p14:creationId xmlns:p14="http://schemas.microsoft.com/office/powerpoint/2010/main" val="4111974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10496-2738-B744-BF60-C080C656A544}" type="slidenum">
              <a:rPr lang="en-US" smtClean="0"/>
              <a:t>24</a:t>
            </a:fld>
            <a:endParaRPr lang="en-US"/>
          </a:p>
        </p:txBody>
      </p:sp>
    </p:spTree>
    <p:extLst>
      <p:ext uri="{BB962C8B-B14F-4D97-AF65-F5344CB8AC3E}">
        <p14:creationId xmlns:p14="http://schemas.microsoft.com/office/powerpoint/2010/main" val="2723598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10496-2738-B744-BF60-C080C656A544}" type="slidenum">
              <a:rPr lang="en-US" smtClean="0"/>
              <a:t>25</a:t>
            </a:fld>
            <a:endParaRPr lang="en-US"/>
          </a:p>
        </p:txBody>
      </p:sp>
    </p:spTree>
    <p:extLst>
      <p:ext uri="{BB962C8B-B14F-4D97-AF65-F5344CB8AC3E}">
        <p14:creationId xmlns:p14="http://schemas.microsoft.com/office/powerpoint/2010/main" val="198045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Prior data on the association between body composition and </a:t>
            </a:r>
            <a:r>
              <a:rPr lang="en-US" sz="1200" kern="1200" dirty="0" err="1" smtClean="0">
                <a:solidFill>
                  <a:schemeClr val="tx1"/>
                </a:solidFill>
                <a:effectLst/>
                <a:latin typeface="+mn-lt"/>
                <a:ea typeface="+mn-ea"/>
                <a:cs typeface="+mn-cs"/>
              </a:rPr>
              <a:t>cystatin</a:t>
            </a:r>
            <a:r>
              <a:rPr lang="en-US" sz="1200" kern="1200" dirty="0" smtClean="0">
                <a:solidFill>
                  <a:schemeClr val="tx1"/>
                </a:solidFill>
                <a:effectLst/>
                <a:latin typeface="+mn-lt"/>
                <a:ea typeface="+mn-ea"/>
                <a:cs typeface="+mn-cs"/>
              </a:rPr>
              <a:t> C are conflicting. The  Framingham Offspring Study found that both visceral and subcutaneous adipose are associated with chronic kidney disease as defined by </a:t>
            </a:r>
            <a:r>
              <a:rPr lang="en-US" sz="1200" kern="1200" dirty="0" err="1" smtClean="0">
                <a:solidFill>
                  <a:schemeClr val="tx1"/>
                </a:solidFill>
                <a:effectLst/>
                <a:latin typeface="+mn-lt"/>
                <a:ea typeface="+mn-ea"/>
                <a:cs typeface="+mn-cs"/>
              </a:rPr>
              <a:t>cystatin</a:t>
            </a:r>
            <a:r>
              <a:rPr lang="en-US" sz="1200" kern="1200" dirty="0" smtClean="0">
                <a:solidFill>
                  <a:schemeClr val="tx1"/>
                </a:solidFill>
                <a:effectLst/>
                <a:latin typeface="+mn-lt"/>
                <a:ea typeface="+mn-ea"/>
                <a:cs typeface="+mn-cs"/>
              </a:rPr>
              <a:t> C.</a:t>
            </a:r>
            <a:r>
              <a:rPr lang="en-US" sz="1200" kern="1200" baseline="30000" dirty="0" smtClean="0">
                <a:solidFill>
                  <a:schemeClr val="tx1"/>
                </a:solidFill>
                <a:effectLst/>
                <a:latin typeface="+mn-lt"/>
                <a:ea typeface="+mn-ea"/>
                <a:cs typeface="+mn-cs"/>
              </a:rPr>
              <a:t> 16</a:t>
            </a:r>
            <a:r>
              <a:rPr lang="en-US" sz="1200" kern="1200" dirty="0" smtClean="0">
                <a:solidFill>
                  <a:schemeClr val="tx1"/>
                </a:solidFill>
                <a:effectLst/>
                <a:latin typeface="+mn-lt"/>
                <a:ea typeface="+mn-ea"/>
                <a:cs typeface="+mn-cs"/>
              </a:rPr>
              <a:t> However, another study found no association between adiposity and loss of GFR measured by </a:t>
            </a:r>
            <a:r>
              <a:rPr lang="en-US" sz="1200" kern="1200" dirty="0" err="1" smtClean="0">
                <a:solidFill>
                  <a:schemeClr val="tx1"/>
                </a:solidFill>
                <a:effectLst/>
                <a:latin typeface="+mn-lt"/>
                <a:ea typeface="+mn-ea"/>
                <a:cs typeface="+mn-cs"/>
              </a:rPr>
              <a:t>cystatin</a:t>
            </a:r>
            <a:r>
              <a:rPr lang="en-US" sz="1200" kern="1200" dirty="0" smtClean="0">
                <a:solidFill>
                  <a:schemeClr val="tx1"/>
                </a:solidFill>
                <a:effectLst/>
                <a:latin typeface="+mn-lt"/>
                <a:ea typeface="+mn-ea"/>
                <a:cs typeface="+mn-cs"/>
              </a:rPr>
              <a:t> C.</a:t>
            </a:r>
            <a:r>
              <a:rPr lang="en-US" sz="1200" kern="1200" baseline="30000" dirty="0" smtClean="0">
                <a:solidFill>
                  <a:schemeClr val="tx1"/>
                </a:solidFill>
                <a:effectLst/>
                <a:latin typeface="+mn-lt"/>
                <a:ea typeface="+mn-ea"/>
                <a:cs typeface="+mn-cs"/>
              </a:rPr>
              <a:t> 17</a:t>
            </a:r>
            <a:r>
              <a:rPr lang="en-US" sz="1200" kern="1200" dirty="0" smtClean="0">
                <a:solidFill>
                  <a:schemeClr val="tx1"/>
                </a:solidFill>
                <a:effectLst/>
                <a:latin typeface="+mn-lt"/>
                <a:ea typeface="+mn-ea"/>
                <a:cs typeface="+mn-cs"/>
              </a:rPr>
              <a:t> In addition, adipose tissue has been reported to secrete </a:t>
            </a:r>
            <a:r>
              <a:rPr lang="en-US" sz="1200" kern="1200" dirty="0" err="1" smtClean="0">
                <a:solidFill>
                  <a:schemeClr val="tx1"/>
                </a:solidFill>
                <a:effectLst/>
                <a:latin typeface="+mn-lt"/>
                <a:ea typeface="+mn-ea"/>
                <a:cs typeface="+mn-cs"/>
              </a:rPr>
              <a:t>cystatin</a:t>
            </a:r>
            <a:r>
              <a:rPr lang="en-US" sz="1200" kern="1200" dirty="0" smtClean="0">
                <a:solidFill>
                  <a:schemeClr val="tx1"/>
                </a:solidFill>
                <a:effectLst/>
                <a:latin typeface="+mn-lt"/>
                <a:ea typeface="+mn-ea"/>
                <a:cs typeface="+mn-cs"/>
              </a:rPr>
              <a:t> C therefore making it difficult to determine the contribution of adiposity to renal disease using </a:t>
            </a:r>
            <a:r>
              <a:rPr lang="en-US" sz="1200" kern="1200" dirty="0" err="1" smtClean="0">
                <a:solidFill>
                  <a:schemeClr val="tx1"/>
                </a:solidFill>
                <a:effectLst/>
                <a:latin typeface="+mn-lt"/>
                <a:ea typeface="+mn-ea"/>
                <a:cs typeface="+mn-cs"/>
              </a:rPr>
              <a:t>cystatin</a:t>
            </a:r>
            <a:r>
              <a:rPr lang="en-US" sz="1200" kern="1200" dirty="0" smtClean="0">
                <a:solidFill>
                  <a:schemeClr val="tx1"/>
                </a:solidFill>
                <a:effectLst/>
                <a:latin typeface="+mn-lt"/>
                <a:ea typeface="+mn-ea"/>
                <a:cs typeface="+mn-cs"/>
              </a:rPr>
              <a:t> C.</a:t>
            </a:r>
            <a:r>
              <a:rPr lang="en-US" sz="1200" kern="1200" baseline="30000" dirty="0" smtClean="0">
                <a:solidFill>
                  <a:schemeClr val="tx1"/>
                </a:solidFill>
                <a:effectLst/>
                <a:latin typeface="+mn-lt"/>
                <a:ea typeface="+mn-ea"/>
                <a:cs typeface="+mn-cs"/>
              </a:rPr>
              <a:t> 18</a:t>
            </a:r>
            <a:r>
              <a:rPr lang="en-US" sz="1200" kern="1200" dirty="0" smtClean="0">
                <a:solidFill>
                  <a:schemeClr val="tx1"/>
                </a:solidFill>
                <a:effectLst/>
                <a:latin typeface="+mn-lt"/>
                <a:ea typeface="+mn-ea"/>
                <a:cs typeface="+mn-cs"/>
              </a:rPr>
              <a:t> Further studies are needed to understand the true contribution of adiposity to renal disease measured by </a:t>
            </a:r>
            <a:r>
              <a:rPr lang="en-US" sz="1200" kern="1200" dirty="0" err="1" smtClean="0">
                <a:solidFill>
                  <a:schemeClr val="tx1"/>
                </a:solidFill>
                <a:effectLst/>
                <a:latin typeface="+mn-lt"/>
                <a:ea typeface="+mn-ea"/>
                <a:cs typeface="+mn-cs"/>
              </a:rPr>
              <a:t>cystatin</a:t>
            </a:r>
            <a:r>
              <a:rPr lang="en-US" sz="1200" kern="1200" dirty="0" smtClean="0">
                <a:solidFill>
                  <a:schemeClr val="tx1"/>
                </a:solidFill>
                <a:effectLst/>
                <a:latin typeface="+mn-lt"/>
                <a:ea typeface="+mn-ea"/>
                <a:cs typeface="+mn-cs"/>
              </a:rPr>
              <a:t> C.</a:t>
            </a:r>
          </a:p>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26</a:t>
            </a:fld>
            <a:endParaRPr lang="en-US"/>
          </a:p>
        </p:txBody>
      </p:sp>
    </p:spTree>
    <p:extLst>
      <p:ext uri="{BB962C8B-B14F-4D97-AF65-F5344CB8AC3E}">
        <p14:creationId xmlns:p14="http://schemas.microsoft.com/office/powerpoint/2010/main" val="3124935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Visceral fat (abdominal adiposity) is biologically distinct from subcutaneous fat in that it secretes more inflammatory markers and is more metabolically active.</a:t>
            </a:r>
            <a:r>
              <a:rPr lang="en-US" sz="1200" kern="1200" baseline="30000" dirty="0" smtClean="0">
                <a:solidFill>
                  <a:schemeClr val="tx1"/>
                </a:solidFill>
                <a:effectLst/>
                <a:latin typeface="+mn-lt"/>
                <a:ea typeface="+mn-ea"/>
                <a:cs typeface="+mn-cs"/>
              </a:rPr>
              <a:t> 19</a:t>
            </a:r>
            <a:r>
              <a:rPr lang="en-US" sz="1200" kern="1200" dirty="0" smtClean="0">
                <a:solidFill>
                  <a:schemeClr val="tx1"/>
                </a:solidFill>
                <a:effectLst/>
                <a:latin typeface="+mn-lt"/>
                <a:ea typeface="+mn-ea"/>
                <a:cs typeface="+mn-cs"/>
              </a:rPr>
              <a:t> The visceral adipose inflammation and metabolic alterations are thought to cause renal injury.</a:t>
            </a:r>
            <a:r>
              <a:rPr lang="en-US" sz="1200" kern="1200" baseline="30000" dirty="0" smtClean="0">
                <a:solidFill>
                  <a:schemeClr val="tx1"/>
                </a:solidFill>
                <a:effectLst/>
                <a:latin typeface="+mn-lt"/>
                <a:ea typeface="+mn-ea"/>
                <a:cs typeface="+mn-cs"/>
              </a:rPr>
              <a:t> 20,21</a:t>
            </a:r>
            <a:r>
              <a:rPr lang="en-US" sz="1200" kern="1200" dirty="0" smtClean="0">
                <a:solidFill>
                  <a:schemeClr val="tx1"/>
                </a:solidFill>
                <a:effectLst/>
                <a:latin typeface="+mn-lt"/>
                <a:ea typeface="+mn-ea"/>
                <a:cs typeface="+mn-cs"/>
              </a:rPr>
              <a:t> Our results are consistent with this hypothesis. CRP and other inflammatory markers including interleukin-6 (IL-6) and tumor necrosis factor (TNF)-α have been shown to play a role in renal disease.</a:t>
            </a:r>
            <a:r>
              <a:rPr lang="en-US" sz="1200" kern="1200" baseline="30000" dirty="0" smtClean="0">
                <a:solidFill>
                  <a:schemeClr val="tx1"/>
                </a:solidFill>
                <a:effectLst/>
                <a:latin typeface="+mn-lt"/>
                <a:ea typeface="+mn-ea"/>
                <a:cs typeface="+mn-cs"/>
              </a:rPr>
              <a:t> 21</a:t>
            </a:r>
            <a:r>
              <a:rPr lang="en-US" sz="1200" kern="1200" dirty="0" smtClean="0">
                <a:solidFill>
                  <a:schemeClr val="tx1"/>
                </a:solidFill>
                <a:effectLst/>
                <a:latin typeface="+mn-lt"/>
                <a:ea typeface="+mn-ea"/>
                <a:cs typeface="+mn-cs"/>
              </a:rPr>
              <a:t> In fact, de Boer et al</a:t>
            </a:r>
            <a:r>
              <a:rPr lang="en-US" sz="1200" kern="1200" baseline="30000" dirty="0" smtClean="0">
                <a:solidFill>
                  <a:schemeClr val="tx1"/>
                </a:solidFill>
                <a:effectLst/>
                <a:latin typeface="+mn-lt"/>
                <a:ea typeface="+mn-ea"/>
                <a:cs typeface="+mn-cs"/>
              </a:rPr>
              <a:t> 17</a:t>
            </a:r>
            <a:r>
              <a:rPr lang="en-US" sz="1200" kern="1200" dirty="0" smtClean="0">
                <a:solidFill>
                  <a:schemeClr val="tx1"/>
                </a:solidFill>
                <a:effectLst/>
                <a:latin typeface="+mn-lt"/>
                <a:ea typeface="+mn-ea"/>
                <a:cs typeface="+mn-cs"/>
              </a:rPr>
              <a:t> found that the association between obesity (measured by BMI, waist circumference and fat mass) and renal function (measured by </a:t>
            </a:r>
            <a:r>
              <a:rPr lang="en-US" sz="1200" kern="1200" dirty="0" err="1" smtClean="0">
                <a:solidFill>
                  <a:schemeClr val="tx1"/>
                </a:solidFill>
                <a:effectLst/>
                <a:latin typeface="+mn-lt"/>
                <a:ea typeface="+mn-ea"/>
                <a:cs typeface="+mn-cs"/>
              </a:rPr>
              <a:t>eGFR</a:t>
            </a:r>
            <a:r>
              <a:rPr lang="en-US" sz="1200" kern="1200" dirty="0" smtClean="0">
                <a:solidFill>
                  <a:schemeClr val="tx1"/>
                </a:solidFill>
                <a:effectLst/>
                <a:latin typeface="+mn-lt"/>
                <a:ea typeface="+mn-ea"/>
                <a:cs typeface="+mn-cs"/>
              </a:rPr>
              <a:t>) is markedly attenuated by hypertension, diabetes, and CRP. And </a:t>
            </a:r>
            <a:r>
              <a:rPr lang="en-US" sz="1200" kern="1200" dirty="0" err="1" smtClean="0">
                <a:solidFill>
                  <a:schemeClr val="tx1"/>
                </a:solidFill>
                <a:effectLst/>
                <a:latin typeface="+mn-lt"/>
                <a:ea typeface="+mn-ea"/>
                <a:cs typeface="+mn-cs"/>
              </a:rPr>
              <a:t>Axelsson</a:t>
            </a:r>
            <a:r>
              <a:rPr lang="en-US" sz="1200" kern="1200" dirty="0" smtClean="0">
                <a:solidFill>
                  <a:schemeClr val="tx1"/>
                </a:solidFill>
                <a:effectLst/>
                <a:latin typeface="+mn-lt"/>
                <a:ea typeface="+mn-ea"/>
                <a:cs typeface="+mn-cs"/>
              </a:rPr>
              <a:t> et al</a:t>
            </a:r>
            <a:r>
              <a:rPr lang="en-US" sz="1200" kern="1200" baseline="30000" dirty="0" smtClean="0">
                <a:solidFill>
                  <a:schemeClr val="tx1"/>
                </a:solidFill>
                <a:effectLst/>
                <a:latin typeface="+mn-lt"/>
                <a:ea typeface="+mn-ea"/>
                <a:cs typeface="+mn-cs"/>
              </a:rPr>
              <a:t> 19</a:t>
            </a:r>
            <a:r>
              <a:rPr lang="en-US" sz="1200" kern="1200" dirty="0" smtClean="0">
                <a:solidFill>
                  <a:schemeClr val="tx1"/>
                </a:solidFill>
                <a:effectLst/>
                <a:latin typeface="+mn-lt"/>
                <a:ea typeface="+mn-ea"/>
                <a:cs typeface="+mn-cs"/>
              </a:rPr>
              <a:t> found that IL-6 is independently associated with total fat mass and </a:t>
            </a:r>
            <a:r>
              <a:rPr lang="en-US" sz="1200" kern="1200" dirty="0" err="1" smtClean="0">
                <a:solidFill>
                  <a:schemeClr val="tx1"/>
                </a:solidFill>
                <a:effectLst/>
                <a:latin typeface="+mn-lt"/>
                <a:ea typeface="+mn-ea"/>
                <a:cs typeface="+mn-cs"/>
              </a:rPr>
              <a:t>truncal</a:t>
            </a:r>
            <a:r>
              <a:rPr lang="en-US" sz="1200" kern="1200" dirty="0" smtClean="0">
                <a:solidFill>
                  <a:schemeClr val="tx1"/>
                </a:solidFill>
                <a:effectLst/>
                <a:latin typeface="+mn-lt"/>
                <a:ea typeface="+mn-ea"/>
                <a:cs typeface="+mn-cs"/>
              </a:rPr>
              <a:t> fat mass in patients with end-stage renal disease. While studies in South Asians are lacking, these studies suggest that the association between visceral (abdominal) adiposity and renal disease is mediated by metabolic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and inflammation.</a:t>
            </a:r>
          </a:p>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27</a:t>
            </a:fld>
            <a:endParaRPr lang="en-US"/>
          </a:p>
        </p:txBody>
      </p:sp>
    </p:spTree>
    <p:extLst>
      <p:ext uri="{BB962C8B-B14F-4D97-AF65-F5344CB8AC3E}">
        <p14:creationId xmlns:p14="http://schemas.microsoft.com/office/powerpoint/2010/main" val="3124935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Furthermore, an Italian study in </a:t>
            </a:r>
            <a:r>
              <a:rPr lang="en-US" sz="1200" kern="1200" dirty="0" err="1" smtClean="0">
                <a:solidFill>
                  <a:schemeClr val="tx1"/>
                </a:solidFill>
                <a:effectLst/>
                <a:latin typeface="+mn-lt"/>
                <a:ea typeface="+mn-ea"/>
                <a:cs typeface="+mn-cs"/>
              </a:rPr>
              <a:t>nondiabetic</a:t>
            </a:r>
            <a:r>
              <a:rPr lang="en-US" sz="1200" kern="1200" dirty="0" smtClean="0">
                <a:solidFill>
                  <a:schemeClr val="tx1"/>
                </a:solidFill>
                <a:effectLst/>
                <a:latin typeface="+mn-lt"/>
                <a:ea typeface="+mn-ea"/>
                <a:cs typeface="+mn-cs"/>
              </a:rPr>
              <a:t> obese women found that greater expression of inflammatory markers (including TNF-α) in subcutaneous fat is associated with greater renal dysfunction as measured by albumin excretion rates suggesting that the association between subcutaneous adipose and renal function is also mediated by inflammation.</a:t>
            </a:r>
            <a:r>
              <a:rPr lang="en-US" sz="1200" kern="1200" baseline="30000" dirty="0" smtClean="0">
                <a:solidFill>
                  <a:schemeClr val="tx1"/>
                </a:solidFill>
                <a:effectLst/>
                <a:latin typeface="+mn-lt"/>
                <a:ea typeface="+mn-ea"/>
                <a:cs typeface="+mn-cs"/>
              </a:rPr>
              <a:t> 22</a:t>
            </a:r>
            <a:r>
              <a:rPr lang="en-US" sz="1200" kern="1200" dirty="0" smtClean="0">
                <a:solidFill>
                  <a:schemeClr val="tx1"/>
                </a:solidFill>
                <a:effectLst/>
                <a:latin typeface="+mn-lt"/>
                <a:ea typeface="+mn-ea"/>
                <a:cs typeface="+mn-cs"/>
              </a:rPr>
              <a:t> Our study found that inflammation may partially explain the association between subcutaneous fat and renal function as demonstrated by partial attenuation of the association with addition of CRP to the model.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sym typeface="Wingdings"/>
              </a:rPr>
              <a:t> </a:t>
            </a:r>
            <a:r>
              <a:rPr lang="en-US" sz="1200" kern="1200" dirty="0" err="1" smtClean="0">
                <a:solidFill>
                  <a:schemeClr val="tx1"/>
                </a:solidFill>
                <a:effectLst/>
                <a:latin typeface="+mn-lt"/>
                <a:ea typeface="+mn-ea"/>
                <a:cs typeface="+mn-cs"/>
                <a:sym typeface="Wingdings"/>
              </a:rPr>
              <a:t>Pts</a:t>
            </a:r>
            <a:r>
              <a:rPr lang="en-US" sz="1200" kern="1200" dirty="0" smtClean="0">
                <a:solidFill>
                  <a:schemeClr val="tx1"/>
                </a:solidFill>
                <a:effectLst/>
                <a:latin typeface="+mn-lt"/>
                <a:ea typeface="+mn-ea"/>
                <a:cs typeface="+mn-cs"/>
                <a:sym typeface="Wingdings"/>
              </a:rPr>
              <a:t> with stage 2-5 CKD – higher</a:t>
            </a:r>
            <a:r>
              <a:rPr lang="en-US" sz="1200" kern="1200" baseline="0" dirty="0" smtClean="0">
                <a:solidFill>
                  <a:schemeClr val="tx1"/>
                </a:solidFill>
                <a:effectLst/>
                <a:latin typeface="+mn-lt"/>
                <a:ea typeface="+mn-ea"/>
                <a:cs typeface="+mn-cs"/>
                <a:sym typeface="Wingdings"/>
              </a:rPr>
              <a:t> IL-6 and TNF-alpha in CKD subjects </a:t>
            </a:r>
            <a:r>
              <a:rPr lang="en-US" sz="1200" kern="1200" baseline="0" dirty="0" err="1" smtClean="0">
                <a:solidFill>
                  <a:schemeClr val="tx1"/>
                </a:solidFill>
                <a:effectLst/>
                <a:latin typeface="+mn-lt"/>
                <a:ea typeface="+mn-ea"/>
                <a:cs typeface="+mn-cs"/>
                <a:sym typeface="Wingdings"/>
              </a:rPr>
              <a:t>vs</a:t>
            </a:r>
            <a:r>
              <a:rPr lang="en-US" sz="1200" kern="1200" baseline="0" dirty="0" smtClean="0">
                <a:solidFill>
                  <a:schemeClr val="tx1"/>
                </a:solidFill>
                <a:effectLst/>
                <a:latin typeface="+mn-lt"/>
                <a:ea typeface="+mn-ea"/>
                <a:cs typeface="+mn-cs"/>
                <a:sym typeface="Wingdings"/>
              </a:rPr>
              <a:t> healthy subjects; however not overexpressed in the SAT - ? Contribution of visceral adiposity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28</a:t>
            </a:fld>
            <a:endParaRPr lang="en-US"/>
          </a:p>
        </p:txBody>
      </p:sp>
    </p:spTree>
    <p:extLst>
      <p:ext uri="{BB962C8B-B14F-4D97-AF65-F5344CB8AC3E}">
        <p14:creationId xmlns:p14="http://schemas.microsoft.com/office/powerpoint/2010/main" val="3124935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29</a:t>
            </a:fld>
            <a:endParaRPr lang="en-US"/>
          </a:p>
        </p:txBody>
      </p:sp>
    </p:spTree>
    <p:extLst>
      <p:ext uri="{BB962C8B-B14F-4D97-AF65-F5344CB8AC3E}">
        <p14:creationId xmlns:p14="http://schemas.microsoft.com/office/powerpoint/2010/main" val="312493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Hemodynamic measures – lower GFR, lower effective renal plasma flow, and higher filtration fraction</a:t>
            </a:r>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3</a:t>
            </a:fld>
            <a:endParaRPr lang="en-US"/>
          </a:p>
        </p:txBody>
      </p:sp>
    </p:spTree>
    <p:extLst>
      <p:ext uri="{BB962C8B-B14F-4D97-AF65-F5344CB8AC3E}">
        <p14:creationId xmlns:p14="http://schemas.microsoft.com/office/powerpoint/2010/main" val="2498160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310496-2738-B744-BF60-C080C656A544}" type="slidenum">
              <a:rPr lang="en-US" smtClean="0"/>
              <a:t>30</a:t>
            </a:fld>
            <a:endParaRPr lang="en-US"/>
          </a:p>
        </p:txBody>
      </p:sp>
    </p:spTree>
    <p:extLst>
      <p:ext uri="{BB962C8B-B14F-4D97-AF65-F5344CB8AC3E}">
        <p14:creationId xmlns:p14="http://schemas.microsoft.com/office/powerpoint/2010/main" val="379612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Association of visceral adiposity and </a:t>
            </a:r>
            <a:r>
              <a:rPr lang="en-GB" dirty="0" err="1">
                <a:latin typeface="Arial" charset="0"/>
                <a:cs typeface="msgothic" charset="0"/>
              </a:rPr>
              <a:t>eGFR</a:t>
            </a:r>
            <a:r>
              <a:rPr lang="en-GB" dirty="0">
                <a:latin typeface="Arial" charset="0"/>
                <a:cs typeface="msgothic" charset="0"/>
              </a:rPr>
              <a:t> calculated by the MDRD equation (A) and the Cockcroft-</a:t>
            </a:r>
            <a:r>
              <a:rPr lang="en-GB" dirty="0" err="1">
                <a:latin typeface="Arial" charset="0"/>
                <a:cs typeface="msgothic" charset="0"/>
              </a:rPr>
              <a:t>Gault</a:t>
            </a:r>
            <a:r>
              <a:rPr lang="en-GB" dirty="0">
                <a:latin typeface="Arial" charset="0"/>
                <a:cs typeface="msgothic" charset="0"/>
              </a:rPr>
              <a:t> formula (B) in the normal weight, overweight and obese subjects with type 2 diabetes</a:t>
            </a:r>
            <a:r>
              <a:rPr lang="en-GB" dirty="0" smtClean="0">
                <a:latin typeface="Arial" charset="0"/>
                <a:cs typeface="msgothic" charset="0"/>
              </a:rPr>
              <a:t>.</a:t>
            </a:r>
          </a:p>
          <a:p>
            <a:pPr eaLnBrk="1">
              <a:lnSpc>
                <a:spcPct val="93000"/>
              </a:lnSpc>
              <a:spcBef>
                <a:spcPct val="0"/>
              </a:spcBef>
              <a:buSzPct val="45000"/>
              <a:buFont typeface="Wingdings" charset="0"/>
              <a:buNone/>
            </a:pPr>
            <a:endParaRPr lang="en-GB" dirty="0" smtClean="0">
              <a:latin typeface="Arial" charset="0"/>
              <a:cs typeface="msgothic" charset="0"/>
            </a:endParaRPr>
          </a:p>
          <a:p>
            <a:pPr marL="85725" marR="0" indent="-85725" algn="l" defTabSz="457200" rtl="0" eaLnBrk="1" fontAlgn="auto" latinLnBrk="0" hangingPunct="1">
              <a:lnSpc>
                <a:spcPct val="93000"/>
              </a:lnSpc>
              <a:spcBef>
                <a:spcPct val="0"/>
              </a:spcBef>
              <a:spcAft>
                <a:spcPts val="0"/>
              </a:spcAft>
              <a:buClrTx/>
              <a:buSzPct val="45000"/>
              <a:buFont typeface="Wingdings" charset="0"/>
              <a:buNone/>
              <a:tabLst>
                <a:tab pos="723900" algn="l"/>
                <a:tab pos="1447800" algn="l"/>
                <a:tab pos="2171700" algn="l"/>
                <a:tab pos="2895600" algn="l"/>
                <a:tab pos="3619500" algn="l"/>
                <a:tab pos="4343400" algn="l"/>
                <a:tab pos="5067300" algn="l"/>
              </a:tabLst>
              <a:defRPr/>
            </a:pPr>
            <a:r>
              <a:rPr lang="en-US" sz="1200" u="none" strike="noStrike" kern="1200" dirty="0" smtClean="0">
                <a:solidFill>
                  <a:srgbClr val="000000"/>
                </a:solidFill>
                <a:effectLst/>
                <a:latin typeface="Times New Roman" charset="0"/>
                <a:ea typeface="ＭＳ Ｐゴシック" charset="0"/>
                <a:cs typeface="+mn-cs"/>
                <a:hlinkClick r:id="rId3"/>
              </a:rPr>
              <a:t>Table 4</a:t>
            </a:r>
            <a:r>
              <a:rPr lang="en-US" sz="1200" kern="1200" dirty="0" smtClean="0">
                <a:solidFill>
                  <a:srgbClr val="000000"/>
                </a:solidFill>
                <a:effectLst/>
                <a:latin typeface="Times New Roman" charset="0"/>
                <a:ea typeface="ＭＳ Ｐゴシック" charset="0"/>
                <a:cs typeface="+mn-cs"/>
              </a:rPr>
              <a:t> shows the multiple regression analysis for the association of abdominal adiposity with </a:t>
            </a:r>
            <a:r>
              <a:rPr lang="en-US" sz="1200" kern="1200" dirty="0" err="1" smtClean="0">
                <a:solidFill>
                  <a:srgbClr val="000000"/>
                </a:solidFill>
                <a:effectLst/>
                <a:latin typeface="Times New Roman" charset="0"/>
                <a:ea typeface="ＭＳ Ｐゴシック" charset="0"/>
                <a:cs typeface="+mn-cs"/>
              </a:rPr>
              <a:t>eGFR</a:t>
            </a:r>
            <a:r>
              <a:rPr lang="en-US" sz="1200" kern="1200" dirty="0" smtClean="0">
                <a:solidFill>
                  <a:srgbClr val="000000"/>
                </a:solidFill>
                <a:effectLst/>
                <a:latin typeface="Times New Roman" charset="0"/>
                <a:ea typeface="ＭＳ Ｐゴシック" charset="0"/>
                <a:cs typeface="+mn-cs"/>
              </a:rPr>
              <a:t> in the normal weight, overweight and obese subjects. For the overweight and obese subjects, VAT was negatively associated with </a:t>
            </a:r>
            <a:r>
              <a:rPr lang="en-US" sz="1200" kern="1200" dirty="0" err="1" smtClean="0">
                <a:solidFill>
                  <a:srgbClr val="000000"/>
                </a:solidFill>
                <a:effectLst/>
                <a:latin typeface="Times New Roman" charset="0"/>
                <a:ea typeface="ＭＳ Ｐゴシック" charset="0"/>
                <a:cs typeface="+mn-cs"/>
              </a:rPr>
              <a:t>eGFR</a:t>
            </a:r>
            <a:r>
              <a:rPr lang="en-US" sz="1200" kern="1200" dirty="0" smtClean="0">
                <a:solidFill>
                  <a:srgbClr val="000000"/>
                </a:solidFill>
                <a:effectLst/>
                <a:latin typeface="Times New Roman" charset="0"/>
                <a:ea typeface="ＭＳ Ｐゴシック" charset="0"/>
                <a:cs typeface="+mn-cs"/>
              </a:rPr>
              <a:t> by the MDRD equation and the Cockcroft–</a:t>
            </a:r>
            <a:r>
              <a:rPr lang="en-US" sz="1200" kern="1200" dirty="0" err="1" smtClean="0">
                <a:solidFill>
                  <a:srgbClr val="000000"/>
                </a:solidFill>
                <a:effectLst/>
                <a:latin typeface="Times New Roman" charset="0"/>
                <a:ea typeface="ＭＳ Ｐゴシック" charset="0"/>
                <a:cs typeface="+mn-cs"/>
              </a:rPr>
              <a:t>Gault</a:t>
            </a:r>
            <a:r>
              <a:rPr lang="en-US" sz="1200" kern="1200" dirty="0" smtClean="0">
                <a:solidFill>
                  <a:srgbClr val="000000"/>
                </a:solidFill>
                <a:effectLst/>
                <a:latin typeface="Times New Roman" charset="0"/>
                <a:ea typeface="ＭＳ Ｐゴシック" charset="0"/>
                <a:cs typeface="+mn-cs"/>
              </a:rPr>
              <a:t> formula after adjustment for age, gender, duration of diabetes, systolic and diastolic blood pressures, serum triglyceride, HOMA-IR score, uric acid level and urinary albumin excretion. In the normal weight subjects, there was no significant association between the VAT and the </a:t>
            </a:r>
            <a:r>
              <a:rPr lang="en-US" sz="1200" kern="1200" dirty="0" err="1" smtClean="0">
                <a:solidFill>
                  <a:srgbClr val="000000"/>
                </a:solidFill>
                <a:effectLst/>
                <a:latin typeface="Times New Roman" charset="0"/>
                <a:ea typeface="ＭＳ Ｐゴシック" charset="0"/>
                <a:cs typeface="+mn-cs"/>
              </a:rPr>
              <a:t>eGFR</a:t>
            </a:r>
            <a:r>
              <a:rPr lang="en-US" sz="1200" kern="1200" dirty="0" smtClean="0">
                <a:solidFill>
                  <a:srgbClr val="000000"/>
                </a:solidFill>
                <a:effectLst/>
                <a:latin typeface="Times New Roman" charset="0"/>
                <a:ea typeface="ＭＳ Ｐゴシック" charset="0"/>
                <a:cs typeface="+mn-cs"/>
              </a:rPr>
              <a:t>. The total fat area and SAT were not significantly associated with </a:t>
            </a:r>
            <a:r>
              <a:rPr lang="en-US" sz="1200" kern="1200" dirty="0" err="1" smtClean="0">
                <a:solidFill>
                  <a:srgbClr val="000000"/>
                </a:solidFill>
                <a:effectLst/>
                <a:latin typeface="Times New Roman" charset="0"/>
                <a:ea typeface="ＭＳ Ｐゴシック" charset="0"/>
                <a:cs typeface="+mn-cs"/>
              </a:rPr>
              <a:t>eGFR</a:t>
            </a:r>
            <a:r>
              <a:rPr lang="en-US" sz="1200" kern="1200" dirty="0" smtClean="0">
                <a:solidFill>
                  <a:srgbClr val="000000"/>
                </a:solidFill>
                <a:effectLst/>
                <a:latin typeface="Times New Roman" charset="0"/>
                <a:ea typeface="ＭＳ Ｐゴシック" charset="0"/>
                <a:cs typeface="+mn-cs"/>
              </a:rPr>
              <a:t> in the normal weight, overweight and obese subjects. </a:t>
            </a:r>
            <a:r>
              <a:rPr lang="en-US" sz="1200" u="none" strike="noStrike" kern="1200" dirty="0" smtClean="0">
                <a:solidFill>
                  <a:srgbClr val="000000"/>
                </a:solidFill>
                <a:effectLst/>
                <a:latin typeface="Times New Roman" charset="0"/>
                <a:ea typeface="ＭＳ Ｐゴシック" charset="0"/>
                <a:cs typeface="+mn-cs"/>
                <a:hlinkClick r:id="rId4"/>
              </a:rPr>
              <a:t>Figure 1</a:t>
            </a:r>
            <a:r>
              <a:rPr lang="en-US" sz="1200" kern="1200" dirty="0" smtClean="0">
                <a:solidFill>
                  <a:srgbClr val="000000"/>
                </a:solidFill>
                <a:effectLst/>
                <a:latin typeface="Times New Roman" charset="0"/>
                <a:ea typeface="ＭＳ Ｐゴシック" charset="0"/>
                <a:cs typeface="+mn-cs"/>
              </a:rPr>
              <a:t> demonstrated the relative strength of the association of VAT and </a:t>
            </a:r>
            <a:r>
              <a:rPr lang="en-US" sz="1200" kern="1200" dirty="0" err="1" smtClean="0">
                <a:solidFill>
                  <a:srgbClr val="000000"/>
                </a:solidFill>
                <a:effectLst/>
                <a:latin typeface="Times New Roman" charset="0"/>
                <a:ea typeface="ＭＳ Ｐゴシック" charset="0"/>
                <a:cs typeface="+mn-cs"/>
              </a:rPr>
              <a:t>eGFR</a:t>
            </a:r>
            <a:r>
              <a:rPr lang="en-US" sz="1200" kern="1200" dirty="0" smtClean="0">
                <a:solidFill>
                  <a:srgbClr val="000000"/>
                </a:solidFill>
                <a:effectLst/>
                <a:latin typeface="Times New Roman" charset="0"/>
                <a:ea typeface="ＭＳ Ｐゴシック" charset="0"/>
                <a:cs typeface="+mn-cs"/>
              </a:rPr>
              <a:t> by the BMI groups. The association between the VAT and the </a:t>
            </a:r>
            <a:r>
              <a:rPr lang="en-US" sz="1200" kern="1200" dirty="0" err="1" smtClean="0">
                <a:solidFill>
                  <a:srgbClr val="000000"/>
                </a:solidFill>
                <a:effectLst/>
                <a:latin typeface="Times New Roman" charset="0"/>
                <a:ea typeface="ＭＳ Ｐゴシック" charset="0"/>
                <a:cs typeface="+mn-cs"/>
              </a:rPr>
              <a:t>eGFR</a:t>
            </a:r>
            <a:r>
              <a:rPr lang="en-US" sz="1200" kern="1200" dirty="0" smtClean="0">
                <a:solidFill>
                  <a:srgbClr val="000000"/>
                </a:solidFill>
                <a:effectLst/>
                <a:latin typeface="Times New Roman" charset="0"/>
                <a:ea typeface="ＭＳ Ｐゴシック" charset="0"/>
                <a:cs typeface="+mn-cs"/>
              </a:rPr>
              <a:t> was stronger in the obese subjects.</a:t>
            </a:r>
          </a:p>
          <a:p>
            <a:pPr marL="85725" marR="0" indent="-85725" algn="l" defTabSz="457200" rtl="0" eaLnBrk="1" fontAlgn="auto" latinLnBrk="0" hangingPunct="1">
              <a:lnSpc>
                <a:spcPct val="93000"/>
              </a:lnSpc>
              <a:spcBef>
                <a:spcPct val="0"/>
              </a:spcBef>
              <a:spcAft>
                <a:spcPts val="0"/>
              </a:spcAft>
              <a:buClrTx/>
              <a:buSzPct val="45000"/>
              <a:buFont typeface="Wingdings" charset="0"/>
              <a:buNone/>
              <a:tabLst>
                <a:tab pos="723900" algn="l"/>
                <a:tab pos="1447800" algn="l"/>
                <a:tab pos="2171700" algn="l"/>
                <a:tab pos="2895600" algn="l"/>
                <a:tab pos="3619500" algn="l"/>
                <a:tab pos="4343400" algn="l"/>
                <a:tab pos="5067300" algn="l"/>
              </a:tabLst>
              <a:defRPr/>
            </a:pPr>
            <a:endParaRPr lang="en-GB" dirty="0">
              <a:latin typeface="Arial" charset="0"/>
              <a:cs typeface="ms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 serum Cr measurements are affected by body composition – especially muscle mass</a:t>
            </a:r>
          </a:p>
          <a:p>
            <a:r>
              <a:rPr lang="en-US" dirty="0" err="1" smtClean="0"/>
              <a:t>Cystatin</a:t>
            </a:r>
            <a:r>
              <a:rPr lang="en-US" baseline="0" dirty="0" smtClean="0"/>
              <a:t> C – </a:t>
            </a:r>
            <a:r>
              <a:rPr lang="en-US" baseline="0" dirty="0" err="1" smtClean="0"/>
              <a:t>renally</a:t>
            </a:r>
            <a:r>
              <a:rPr lang="en-US" baseline="0" dirty="0" smtClean="0"/>
              <a:t> cleared, superior to serum Cr for measuring renal function</a:t>
            </a:r>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5</a:t>
            </a:fld>
            <a:endParaRPr lang="en-US"/>
          </a:p>
        </p:txBody>
      </p:sp>
    </p:spTree>
    <p:extLst>
      <p:ext uri="{BB962C8B-B14F-4D97-AF65-F5344CB8AC3E}">
        <p14:creationId xmlns:p14="http://schemas.microsoft.com/office/powerpoint/2010/main" val="338536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Meta-analysis of</a:t>
            </a:r>
            <a:r>
              <a:rPr lang="en-US" sz="1200" kern="1200" baseline="0" dirty="0" smtClean="0">
                <a:solidFill>
                  <a:schemeClr val="tx1"/>
                </a:solidFill>
                <a:effectLst/>
                <a:latin typeface="+mn-lt"/>
                <a:ea typeface="+mn-ea"/>
                <a:cs typeface="+mn-cs"/>
              </a:rPr>
              <a:t> studies to compare accuracy of </a:t>
            </a:r>
            <a:r>
              <a:rPr lang="en-US" sz="1200" kern="1200" baseline="0" dirty="0" err="1" smtClean="0">
                <a:solidFill>
                  <a:schemeClr val="tx1"/>
                </a:solidFill>
                <a:effectLst/>
                <a:latin typeface="+mn-lt"/>
                <a:ea typeface="+mn-ea"/>
                <a:cs typeface="+mn-cs"/>
              </a:rPr>
              <a:t>cystatin</a:t>
            </a:r>
            <a:r>
              <a:rPr lang="en-US" sz="1200" kern="1200" baseline="0" dirty="0" smtClean="0">
                <a:solidFill>
                  <a:schemeClr val="tx1"/>
                </a:solidFill>
                <a:effectLst/>
                <a:latin typeface="+mn-lt"/>
                <a:ea typeface="+mn-ea"/>
                <a:cs typeface="+mn-cs"/>
              </a:rPr>
              <a:t> C and serum Cr in relation to a reference standard of GFR</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were 54 data sets incorporating 4,492 subject samples included in this meta-analysis. Of these, we first compared 36 data sets for </a:t>
            </a:r>
            <a:r>
              <a:rPr lang="en-US" sz="1200" kern="1200" dirty="0" err="1" smtClean="0">
                <a:solidFill>
                  <a:schemeClr val="tx1"/>
                </a:solidFill>
                <a:effectLst/>
                <a:latin typeface="+mn-lt"/>
                <a:ea typeface="+mn-ea"/>
                <a:cs typeface="+mn-cs"/>
              </a:rPr>
              <a:t>Cys</a:t>
            </a:r>
            <a:r>
              <a:rPr lang="en-US" sz="1200" kern="1200" dirty="0" smtClean="0">
                <a:solidFill>
                  <a:schemeClr val="tx1"/>
                </a:solidFill>
                <a:effectLst/>
                <a:latin typeface="+mn-lt"/>
                <a:ea typeface="+mn-ea"/>
                <a:cs typeface="+mn-cs"/>
              </a:rPr>
              <a:t> C correlation coefficients with 29 data sets for serum Cr. The range of correlation coefficients for both 1/</a:t>
            </a:r>
            <a:r>
              <a:rPr lang="en-US" sz="1200" kern="1200" dirty="0" err="1" smtClean="0">
                <a:solidFill>
                  <a:schemeClr val="tx1"/>
                </a:solidFill>
                <a:effectLst/>
                <a:latin typeface="+mn-lt"/>
                <a:ea typeface="+mn-ea"/>
                <a:cs typeface="+mn-cs"/>
              </a:rPr>
              <a:t>Cys</a:t>
            </a:r>
            <a:r>
              <a:rPr lang="en-US" sz="1200" kern="1200" dirty="0" smtClean="0">
                <a:solidFill>
                  <a:schemeClr val="tx1"/>
                </a:solidFill>
                <a:effectLst/>
                <a:latin typeface="+mn-lt"/>
                <a:ea typeface="+mn-ea"/>
                <a:cs typeface="+mn-cs"/>
              </a:rPr>
              <a:t> C and 1/Cr is shown in Fig 1A.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6</a:t>
            </a:fld>
            <a:endParaRPr lang="en-US"/>
          </a:p>
        </p:txBody>
      </p:sp>
    </p:spTree>
    <p:extLst>
      <p:ext uri="{BB962C8B-B14F-4D97-AF65-F5344CB8AC3E}">
        <p14:creationId xmlns:p14="http://schemas.microsoft.com/office/powerpoint/2010/main" val="213594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7</a:t>
            </a:fld>
            <a:endParaRPr lang="en-US"/>
          </a:p>
        </p:txBody>
      </p:sp>
    </p:spTree>
    <p:extLst>
      <p:ext uri="{BB962C8B-B14F-4D97-AF65-F5344CB8AC3E}">
        <p14:creationId xmlns:p14="http://schemas.microsoft.com/office/powerpoint/2010/main" val="338536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Design, setting, participants, &amp; measurements: Participants from the Framingham Offspring Study who underwent abdominal computed tomography for VAT and SAT quantification were included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 1299; 53% women; mean age 60 </a:t>
            </a:r>
            <a:r>
              <a:rPr lang="en-US" sz="1200" kern="1200" dirty="0" err="1" smtClean="0">
                <a:solidFill>
                  <a:schemeClr val="tx1"/>
                </a:solidFill>
                <a:effectLst/>
                <a:latin typeface="+mn-lt"/>
                <a:ea typeface="+mn-ea"/>
                <a:cs typeface="+mn-cs"/>
              </a:rPr>
              <a:t>yr</a:t>
            </a:r>
            <a:r>
              <a:rPr lang="en-US" sz="1200" kern="1200" dirty="0" smtClean="0">
                <a:solidFill>
                  <a:schemeClr val="tx1"/>
                </a:solidFill>
                <a:effectLst/>
                <a:latin typeface="+mn-lt"/>
                <a:ea typeface="+mn-ea"/>
                <a:cs typeface="+mn-cs"/>
              </a:rPr>
              <a:t>). CKD was defined as estimated GFR &lt;60 ml/min per 1.73 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as estimated using </a:t>
            </a:r>
            <a:r>
              <a:rPr lang="en-US" sz="1200" kern="1200" dirty="0" err="1" smtClean="0">
                <a:solidFill>
                  <a:schemeClr val="tx1"/>
                </a:solidFill>
                <a:effectLst/>
                <a:latin typeface="+mn-lt"/>
                <a:ea typeface="+mn-ea"/>
                <a:cs typeface="+mn-cs"/>
              </a:rPr>
              <a:t>creatinine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 89) in the Modification of Diet in Renal Disease (MDRD) formula or by </a:t>
            </a:r>
            <a:r>
              <a:rPr lang="en-US" sz="1200" kern="1200" dirty="0" err="1" smtClean="0">
                <a:solidFill>
                  <a:schemeClr val="tx1"/>
                </a:solidFill>
                <a:effectLst/>
                <a:latin typeface="+mn-lt"/>
                <a:ea typeface="+mn-ea"/>
                <a:cs typeface="+mn-cs"/>
              </a:rPr>
              <a:t>cystatin</a:t>
            </a:r>
            <a:r>
              <a:rPr lang="en-US" sz="1200" kern="1200" dirty="0" smtClean="0">
                <a:solidFill>
                  <a:schemeClr val="tx1"/>
                </a:solidFill>
                <a:effectLst/>
                <a:latin typeface="+mn-lt"/>
                <a:ea typeface="+mn-ea"/>
                <a:cs typeface="+mn-cs"/>
              </a:rPr>
              <a:t> C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 136). Regression models evaluated the cross-sectional relations between VAT and SAT with CKD and </a:t>
            </a:r>
            <a:r>
              <a:rPr lang="en-US" sz="1200" kern="1200" dirty="0" err="1" smtClean="0">
                <a:solidFill>
                  <a:schemeClr val="tx1"/>
                </a:solidFill>
                <a:effectLst/>
                <a:latin typeface="+mn-lt"/>
                <a:ea typeface="+mn-ea"/>
                <a:cs typeface="+mn-cs"/>
              </a:rPr>
              <a:t>cystatin</a:t>
            </a:r>
            <a:r>
              <a:rPr lang="en-US" sz="1200" kern="1200" dirty="0" smtClean="0">
                <a:solidFill>
                  <a:schemeClr val="tx1"/>
                </a:solidFill>
                <a:effectLst/>
                <a:latin typeface="+mn-lt"/>
                <a:ea typeface="+mn-ea"/>
                <a:cs typeface="+mn-cs"/>
              </a:rPr>
              <a:t> C, with age and gender adjustment and cardiovascular risk factor adjustment.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(primarily Caucasian)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Multivariable models adjusted for age, sex, systolic BP, hypertension treatment, HDL cholesterol, lipid treatment, diabetes, prevalent CVD, tobacco, menopausal status, hormone replacement therapy, and alcohol use.</a:t>
            </a:r>
          </a:p>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8</a:t>
            </a:fld>
            <a:endParaRPr lang="en-US"/>
          </a:p>
        </p:txBody>
      </p:sp>
    </p:spTree>
    <p:extLst>
      <p:ext uri="{BB962C8B-B14F-4D97-AF65-F5344CB8AC3E}">
        <p14:creationId xmlns:p14="http://schemas.microsoft.com/office/powerpoint/2010/main" val="1316469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Figure - </a:t>
            </a:r>
            <a:r>
              <a:rPr lang="en-US" sz="1200" kern="1200" dirty="0" smtClean="0">
                <a:solidFill>
                  <a:schemeClr val="tx1"/>
                </a:solidFill>
                <a:effectLst/>
                <a:latin typeface="+mn-lt"/>
                <a:ea typeface="+mn-ea"/>
                <a:cs typeface="+mn-cs"/>
              </a:rPr>
              <a:t>Relationship between percent body fat and body mass index in Asian Indian and African-American men. There is a significant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&lt; 0.0001) difference in the intercepts, but no difference in slope.</a:t>
            </a:r>
          </a:p>
          <a:p>
            <a:endParaRPr lang="en-US" dirty="0"/>
          </a:p>
        </p:txBody>
      </p:sp>
      <p:sp>
        <p:nvSpPr>
          <p:cNvPr id="4" name="Slide Number Placeholder 3"/>
          <p:cNvSpPr>
            <a:spLocks noGrp="1"/>
          </p:cNvSpPr>
          <p:nvPr>
            <p:ph type="sldNum" sz="quarter" idx="10"/>
          </p:nvPr>
        </p:nvSpPr>
        <p:spPr/>
        <p:txBody>
          <a:bodyPr/>
          <a:lstStyle/>
          <a:p>
            <a:fld id="{6E310496-2738-B744-BF60-C080C656A544}" type="slidenum">
              <a:rPr lang="en-US" smtClean="0"/>
              <a:t>9</a:t>
            </a:fld>
            <a:endParaRPr lang="en-US"/>
          </a:p>
        </p:txBody>
      </p:sp>
    </p:spTree>
    <p:extLst>
      <p:ext uri="{BB962C8B-B14F-4D97-AF65-F5344CB8AC3E}">
        <p14:creationId xmlns:p14="http://schemas.microsoft.com/office/powerpoint/2010/main" val="338536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D1A7FDA-2F59-B145-B9E0-BCA2D99049D7}" type="datetimeFigureOut">
              <a:rPr lang="en-US" smtClean="0"/>
              <a:t>6/9/14</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A7FDA-2F59-B145-B9E0-BCA2D99049D7}" type="datetimeFigureOut">
              <a:rPr lang="en-US" smtClean="0"/>
              <a:t>6/9/14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38BEC-B990-2F44-8C58-66D312DEF6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A7FDA-2F59-B145-B9E0-BCA2D99049D7}" type="datetimeFigureOut">
              <a:rPr lang="en-US" smtClean="0"/>
              <a:t>6/9/14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38BEC-B990-2F44-8C58-66D312DEF6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A7FDA-2F59-B145-B9E0-BCA2D99049D7}" type="datetimeFigureOut">
              <a:rPr lang="en-US" smtClean="0"/>
              <a:t>6/9/14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38BEC-B990-2F44-8C58-66D312DEF6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A7FDA-2F59-B145-B9E0-BCA2D99049D7}" type="datetimeFigureOut">
              <a:rPr lang="en-US" smtClean="0"/>
              <a:t>6/9/14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1A7FDA-2F59-B145-B9E0-BCA2D99049D7}" type="datetimeFigureOut">
              <a:rPr lang="en-US" smtClean="0"/>
              <a:t>6/9/14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38BEC-B990-2F44-8C58-66D312DEF683}"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D1A7FDA-2F59-B145-B9E0-BCA2D99049D7}" type="datetimeFigureOut">
              <a:rPr lang="en-US" smtClean="0"/>
              <a:t>6/9/14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938BEC-B990-2F44-8C58-66D312DEF683}"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1A7FDA-2F59-B145-B9E0-BCA2D99049D7}" type="datetimeFigureOut">
              <a:rPr lang="en-US" smtClean="0"/>
              <a:t>6/9/14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938BEC-B990-2F44-8C58-66D312DEF6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A7FDA-2F59-B145-B9E0-BCA2D99049D7}" type="datetimeFigureOut">
              <a:rPr lang="en-US" smtClean="0"/>
              <a:t>6/9/14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938BEC-B990-2F44-8C58-66D312DEF6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A7FDA-2F59-B145-B9E0-BCA2D99049D7}" type="datetimeFigureOut">
              <a:rPr lang="en-US" smtClean="0"/>
              <a:t>6/9/14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38BEC-B990-2F44-8C58-66D312DEF68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A7FDA-2F59-B145-B9E0-BCA2D99049D7}" type="datetimeFigureOut">
              <a:rPr lang="en-US" smtClean="0"/>
              <a:t>6/9/14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38BEC-B990-2F44-8C58-66D312DEF68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6D1A7FDA-2F59-B145-B9E0-BCA2D99049D7}" type="datetimeFigureOut">
              <a:rPr lang="en-US" smtClean="0"/>
              <a:t>6/9/14</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DF938BEC-B990-2F44-8C58-66D312DEF683}"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7.png"/><Relationship Id="rId7" Type="http://schemas.openxmlformats.org/officeDocument/2006/relationships/oleObject" Target="../embeddings/oleObject3.bin"/><Relationship Id="rId8" Type="http://schemas.openxmlformats.org/officeDocument/2006/relationships/package" Target="../embeddings/Microsoft_Word_Document3.docx"/><Relationship Id="rId9"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4.bin"/><Relationship Id="rId5" Type="http://schemas.openxmlformats.org/officeDocument/2006/relationships/package" Target="../embeddings/Microsoft_Word_Document4.docx"/><Relationship Id="rId6" Type="http://schemas.openxmlformats.org/officeDocument/2006/relationships/image" Target="../media/image8.png"/><Relationship Id="rId7" Type="http://schemas.openxmlformats.org/officeDocument/2006/relationships/oleObject" Target="../embeddings/oleObject5.bin"/><Relationship Id="rId8" Type="http://schemas.openxmlformats.org/officeDocument/2006/relationships/package" Target="../embeddings/Microsoft_Word_Document5.docx"/><Relationship Id="rId9" Type="http://schemas.openxmlformats.org/officeDocument/2006/relationships/image" Target="../media/image9.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6.bin"/><Relationship Id="rId5" Type="http://schemas.openxmlformats.org/officeDocument/2006/relationships/package" Target="../embeddings/Microsoft_Word_Document6.docx"/><Relationship Id="rId6" Type="http://schemas.openxmlformats.org/officeDocument/2006/relationships/image" Target="../media/image10.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7.bin"/><Relationship Id="rId5" Type="http://schemas.openxmlformats.org/officeDocument/2006/relationships/package" Target="../embeddings/Microsoft_Word_Document7.docx"/><Relationship Id="rId6" Type="http://schemas.openxmlformats.org/officeDocument/2006/relationships/image" Target="../media/image11.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04826"/>
            <a:ext cx="7315200" cy="3606824"/>
          </a:xfrm>
        </p:spPr>
        <p:txBody>
          <a:bodyPr>
            <a:normAutofit fontScale="90000"/>
          </a:bodyPr>
          <a:lstStyle/>
          <a:p>
            <a:r>
              <a:rPr lang="en-US" dirty="0" smtClean="0"/>
              <a:t>The Association Between Body Composition and </a:t>
            </a:r>
            <a:r>
              <a:rPr lang="en-US" dirty="0" err="1" smtClean="0"/>
              <a:t>Cystatin</a:t>
            </a:r>
            <a:r>
              <a:rPr lang="en-US" dirty="0" smtClean="0"/>
              <a:t> C in South Asians: Results from the MASALA Study</a:t>
            </a:r>
            <a:endParaRPr lang="en-US" dirty="0"/>
          </a:p>
        </p:txBody>
      </p:sp>
      <p:sp>
        <p:nvSpPr>
          <p:cNvPr id="3" name="Subtitle 2"/>
          <p:cNvSpPr>
            <a:spLocks noGrp="1"/>
          </p:cNvSpPr>
          <p:nvPr>
            <p:ph type="subTitle" idx="1"/>
          </p:nvPr>
        </p:nvSpPr>
        <p:spPr/>
        <p:txBody>
          <a:bodyPr>
            <a:normAutofit lnSpcReduction="10000"/>
          </a:bodyPr>
          <a:lstStyle/>
          <a:p>
            <a:r>
              <a:rPr lang="en-US" dirty="0" smtClean="0"/>
              <a:t>By: </a:t>
            </a:r>
            <a:r>
              <a:rPr lang="en-US" dirty="0" err="1" smtClean="0"/>
              <a:t>Arti</a:t>
            </a:r>
            <a:r>
              <a:rPr lang="en-US" dirty="0" smtClean="0"/>
              <a:t> Shah</a:t>
            </a:r>
          </a:p>
          <a:p>
            <a:r>
              <a:rPr lang="en-US" dirty="0" smtClean="0"/>
              <a:t>Endocrine Fellow</a:t>
            </a:r>
          </a:p>
          <a:p>
            <a:r>
              <a:rPr lang="en-US" dirty="0" smtClean="0"/>
              <a:t>May 29, 2014</a:t>
            </a:r>
            <a:endParaRPr lang="en-US" dirty="0"/>
          </a:p>
        </p:txBody>
      </p:sp>
    </p:spTree>
    <p:extLst>
      <p:ext uri="{BB962C8B-B14F-4D97-AF65-F5344CB8AC3E}">
        <p14:creationId xmlns:p14="http://schemas.microsoft.com/office/powerpoint/2010/main" val="22440881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252058"/>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Study Question and Hypothesis</a:t>
            </a:r>
            <a:endParaRPr lang="en-US" dirty="0"/>
          </a:p>
        </p:txBody>
      </p:sp>
      <p:sp>
        <p:nvSpPr>
          <p:cNvPr id="3" name="Content Placeholder 2"/>
          <p:cNvSpPr txBox="1">
            <a:spLocks/>
          </p:cNvSpPr>
          <p:nvPr/>
        </p:nvSpPr>
        <p:spPr>
          <a:xfrm>
            <a:off x="276097" y="1159682"/>
            <a:ext cx="7953503" cy="4804397"/>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Question: In a South Asian population recruited from the San Francisco Bay Area, are higher measures of adiposity associated with worse renal function (as measured by </a:t>
            </a:r>
            <a:r>
              <a:rPr lang="en-US" sz="3200" dirty="0" err="1" smtClean="0"/>
              <a:t>cystatin</a:t>
            </a:r>
            <a:r>
              <a:rPr lang="en-US" sz="3200" dirty="0" smtClean="0"/>
              <a:t> C)?</a:t>
            </a:r>
          </a:p>
          <a:p>
            <a:r>
              <a:rPr lang="en-US" sz="3200" dirty="0" smtClean="0"/>
              <a:t>Hypothesis: Higher measures of adiposity (subcutaneous, visceral and hepatic fat) are associated with worse renal function as measured by </a:t>
            </a:r>
            <a:r>
              <a:rPr lang="en-US" sz="3200" dirty="0" err="1" smtClean="0"/>
              <a:t>cystatin</a:t>
            </a:r>
            <a:r>
              <a:rPr lang="en-US" sz="3200" dirty="0" smtClean="0"/>
              <a:t> C </a:t>
            </a:r>
          </a:p>
        </p:txBody>
      </p:sp>
    </p:spTree>
    <p:extLst>
      <p:ext uri="{BB962C8B-B14F-4D97-AF65-F5344CB8AC3E}">
        <p14:creationId xmlns:p14="http://schemas.microsoft.com/office/powerpoint/2010/main" val="36021827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252058"/>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Study Design</a:t>
            </a:r>
            <a:endParaRPr lang="en-US" dirty="0"/>
          </a:p>
        </p:txBody>
      </p:sp>
      <p:sp>
        <p:nvSpPr>
          <p:cNvPr id="3" name="Content Placeholder 2"/>
          <p:cNvSpPr txBox="1">
            <a:spLocks/>
          </p:cNvSpPr>
          <p:nvPr/>
        </p:nvSpPr>
        <p:spPr>
          <a:xfrm>
            <a:off x="276097" y="1159682"/>
            <a:ext cx="7953503" cy="4804397"/>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MASALA study – Metabolic Syndrome and Atherosclerosis in South Asians Living in America</a:t>
            </a:r>
          </a:p>
          <a:p>
            <a:r>
              <a:rPr lang="en-US" sz="3200" dirty="0" smtClean="0"/>
              <a:t>Modeled on the Multi-Ethnic Study of Atherosclerosis (MESA)</a:t>
            </a:r>
          </a:p>
        </p:txBody>
      </p:sp>
      <p:sp>
        <p:nvSpPr>
          <p:cNvPr id="5" name="TextBox 4"/>
          <p:cNvSpPr txBox="1"/>
          <p:nvPr/>
        </p:nvSpPr>
        <p:spPr>
          <a:xfrm>
            <a:off x="5769469" y="6233847"/>
            <a:ext cx="3215770" cy="307777"/>
          </a:xfrm>
          <a:prstGeom prst="rect">
            <a:avLst/>
          </a:prstGeom>
          <a:noFill/>
        </p:spPr>
        <p:txBody>
          <a:bodyPr wrap="square" rtlCol="0">
            <a:spAutoFit/>
          </a:bodyPr>
          <a:lstStyle/>
          <a:p>
            <a:r>
              <a:rPr lang="en-US" sz="1400" dirty="0" err="1" smtClean="0"/>
              <a:t>Bild</a:t>
            </a:r>
            <a:r>
              <a:rPr lang="en-US" sz="1400" dirty="0" smtClean="0"/>
              <a:t> et al; </a:t>
            </a:r>
            <a:r>
              <a:rPr lang="en-US" sz="1400" i="1" dirty="0" smtClean="0"/>
              <a:t>Am J </a:t>
            </a:r>
            <a:r>
              <a:rPr lang="en-US" sz="1400" i="1" dirty="0" err="1" smtClean="0"/>
              <a:t>Epidemiol</a:t>
            </a:r>
            <a:r>
              <a:rPr lang="en-US" sz="1400" dirty="0" smtClean="0"/>
              <a:t>, 2002.</a:t>
            </a:r>
            <a:endParaRPr lang="en-US" sz="1400" dirty="0"/>
          </a:p>
        </p:txBody>
      </p:sp>
    </p:spTree>
    <p:extLst>
      <p:ext uri="{BB962C8B-B14F-4D97-AF65-F5344CB8AC3E}">
        <p14:creationId xmlns:p14="http://schemas.microsoft.com/office/powerpoint/2010/main" val="17488830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252058"/>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Study Design</a:t>
            </a:r>
            <a:endParaRPr lang="en-US" dirty="0"/>
          </a:p>
        </p:txBody>
      </p:sp>
      <p:sp>
        <p:nvSpPr>
          <p:cNvPr id="3" name="Content Placeholder 2"/>
          <p:cNvSpPr txBox="1">
            <a:spLocks/>
          </p:cNvSpPr>
          <p:nvPr/>
        </p:nvSpPr>
        <p:spPr>
          <a:xfrm>
            <a:off x="276097" y="1159682"/>
            <a:ext cx="7953503" cy="5348053"/>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Inclusion / Exclusion Criteria</a:t>
            </a:r>
          </a:p>
          <a:p>
            <a:pPr lvl="1"/>
            <a:r>
              <a:rPr lang="en-US" sz="3000" dirty="0" smtClean="0"/>
              <a:t>Ages 45-84, self-identify as South Asian, no clinical cardiovascular disease</a:t>
            </a:r>
          </a:p>
          <a:p>
            <a:r>
              <a:rPr lang="en-US" sz="3200" dirty="0" smtClean="0"/>
              <a:t>Participants randomly sampled using surname lists</a:t>
            </a:r>
          </a:p>
          <a:p>
            <a:r>
              <a:rPr lang="en-US" sz="3200" dirty="0" smtClean="0"/>
              <a:t>Cross-sectional study</a:t>
            </a:r>
          </a:p>
          <a:p>
            <a:pPr lvl="1"/>
            <a:r>
              <a:rPr lang="en-US" sz="3000" dirty="0"/>
              <a:t>150 South Asians recruited from the SF Bay Area between 8/2006-10/</a:t>
            </a:r>
            <a:r>
              <a:rPr lang="en-US" sz="3000" dirty="0" smtClean="0"/>
              <a:t>2007</a:t>
            </a:r>
          </a:p>
          <a:p>
            <a:pPr lvl="1"/>
            <a:r>
              <a:rPr lang="en-US" sz="3000" dirty="0" smtClean="0"/>
              <a:t>Analyzed data on 149 (with measures of </a:t>
            </a:r>
            <a:r>
              <a:rPr lang="en-US" sz="3000" dirty="0" err="1" smtClean="0"/>
              <a:t>cystatin</a:t>
            </a:r>
            <a:r>
              <a:rPr lang="en-US" sz="3000" dirty="0" smtClean="0"/>
              <a:t> C)</a:t>
            </a:r>
            <a:endParaRPr lang="en-US" sz="3200" dirty="0" smtClean="0"/>
          </a:p>
          <a:p>
            <a:pPr lvl="1"/>
            <a:endParaRPr lang="en-US" sz="3000" dirty="0" smtClean="0"/>
          </a:p>
        </p:txBody>
      </p:sp>
      <p:sp>
        <p:nvSpPr>
          <p:cNvPr id="4" name="TextBox 3"/>
          <p:cNvSpPr txBox="1"/>
          <p:nvPr/>
        </p:nvSpPr>
        <p:spPr>
          <a:xfrm>
            <a:off x="4742584" y="6353846"/>
            <a:ext cx="4242655" cy="307777"/>
          </a:xfrm>
          <a:prstGeom prst="rect">
            <a:avLst/>
          </a:prstGeom>
          <a:noFill/>
        </p:spPr>
        <p:txBody>
          <a:bodyPr wrap="square" rtlCol="0">
            <a:spAutoFit/>
          </a:bodyPr>
          <a:lstStyle/>
          <a:p>
            <a:r>
              <a:rPr lang="en-US" sz="1400" dirty="0" err="1" smtClean="0"/>
              <a:t>Kanaya</a:t>
            </a:r>
            <a:r>
              <a:rPr lang="en-US" sz="1400" dirty="0" smtClean="0"/>
              <a:t> et al; </a:t>
            </a:r>
            <a:r>
              <a:rPr lang="en-US" sz="1400" i="1" dirty="0" err="1" smtClean="0"/>
              <a:t>Metab</a:t>
            </a:r>
            <a:r>
              <a:rPr lang="en-US" sz="1400" i="1" dirty="0" smtClean="0"/>
              <a:t> </a:t>
            </a:r>
            <a:r>
              <a:rPr lang="en-US" sz="1400" i="1" dirty="0" err="1" smtClean="0"/>
              <a:t>Syndr</a:t>
            </a:r>
            <a:r>
              <a:rPr lang="en-US" sz="1400" i="1" dirty="0" smtClean="0"/>
              <a:t> </a:t>
            </a:r>
            <a:r>
              <a:rPr lang="en-US" sz="1400" i="1" dirty="0" err="1" smtClean="0"/>
              <a:t>Relat</a:t>
            </a:r>
            <a:r>
              <a:rPr lang="en-US" sz="1400" i="1" dirty="0" smtClean="0"/>
              <a:t> </a:t>
            </a:r>
            <a:r>
              <a:rPr lang="en-US" sz="1400" i="1" dirty="0" err="1" smtClean="0"/>
              <a:t>Disord</a:t>
            </a:r>
            <a:r>
              <a:rPr lang="en-US" sz="1400" dirty="0" smtClean="0"/>
              <a:t>, 2010.</a:t>
            </a:r>
          </a:p>
        </p:txBody>
      </p:sp>
    </p:spTree>
    <p:extLst>
      <p:ext uri="{BB962C8B-B14F-4D97-AF65-F5344CB8AC3E}">
        <p14:creationId xmlns:p14="http://schemas.microsoft.com/office/powerpoint/2010/main" val="30881183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252058"/>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Study Measurements</a:t>
            </a:r>
            <a:endParaRPr lang="en-US" dirty="0"/>
          </a:p>
        </p:txBody>
      </p:sp>
      <p:sp>
        <p:nvSpPr>
          <p:cNvPr id="3" name="Content Placeholder 2"/>
          <p:cNvSpPr txBox="1">
            <a:spLocks/>
          </p:cNvSpPr>
          <p:nvPr/>
        </p:nvSpPr>
        <p:spPr>
          <a:xfrm>
            <a:off x="276097" y="1159682"/>
            <a:ext cx="7953503" cy="5348053"/>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Questionnaires to collect data on </a:t>
            </a:r>
            <a:r>
              <a:rPr lang="en-US" sz="3200" dirty="0" err="1" smtClean="0"/>
              <a:t>sociodemographics</a:t>
            </a:r>
            <a:r>
              <a:rPr lang="en-US" sz="3200" dirty="0" smtClean="0"/>
              <a:t>, lifestyle / behavioral factors, dietary intake, physical activity, medical history</a:t>
            </a:r>
          </a:p>
          <a:p>
            <a:r>
              <a:rPr lang="en-US" sz="3200" dirty="0" smtClean="0"/>
              <a:t>Clinical Measurements: hypertension, diabetes, metabolic syndrome</a:t>
            </a:r>
          </a:p>
          <a:p>
            <a:r>
              <a:rPr lang="en-US" sz="3200" dirty="0" smtClean="0"/>
              <a:t>Laboratory measurements: lipids, insulin, glucose, C-reactive protein, </a:t>
            </a:r>
            <a:r>
              <a:rPr lang="en-US" sz="3200" dirty="0" err="1" smtClean="0"/>
              <a:t>adiponectin</a:t>
            </a:r>
            <a:r>
              <a:rPr lang="en-US" sz="3200" dirty="0" smtClean="0"/>
              <a:t>, </a:t>
            </a:r>
            <a:r>
              <a:rPr lang="en-US" sz="3200" dirty="0" err="1" smtClean="0"/>
              <a:t>creatinine</a:t>
            </a:r>
            <a:r>
              <a:rPr lang="en-US" sz="3200" dirty="0" smtClean="0"/>
              <a:t>, urine albumin/Cr ratio </a:t>
            </a:r>
          </a:p>
        </p:txBody>
      </p:sp>
    </p:spTree>
    <p:extLst>
      <p:ext uri="{BB962C8B-B14F-4D97-AF65-F5344CB8AC3E}">
        <p14:creationId xmlns:p14="http://schemas.microsoft.com/office/powerpoint/2010/main" val="30881183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252058"/>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Study Measurements</a:t>
            </a:r>
            <a:endParaRPr lang="en-US" dirty="0"/>
          </a:p>
        </p:txBody>
      </p:sp>
      <p:sp>
        <p:nvSpPr>
          <p:cNvPr id="3" name="Content Placeholder 2"/>
          <p:cNvSpPr txBox="1">
            <a:spLocks/>
          </p:cNvSpPr>
          <p:nvPr/>
        </p:nvSpPr>
        <p:spPr>
          <a:xfrm>
            <a:off x="276097" y="962845"/>
            <a:ext cx="8077398" cy="5698318"/>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Body Composition:</a:t>
            </a:r>
          </a:p>
          <a:p>
            <a:pPr lvl="1"/>
            <a:r>
              <a:rPr lang="en-US" sz="3000" dirty="0" smtClean="0"/>
              <a:t>BMI, waist circumference</a:t>
            </a:r>
          </a:p>
          <a:p>
            <a:pPr lvl="1"/>
            <a:r>
              <a:rPr lang="en-US" sz="3000" dirty="0" smtClean="0"/>
              <a:t>Total fat mass and lean mass – DEXA</a:t>
            </a:r>
          </a:p>
          <a:p>
            <a:pPr lvl="1"/>
            <a:r>
              <a:rPr lang="en-US" sz="3000" dirty="0" smtClean="0"/>
              <a:t>Subcutaneous, visceral and hepatic fat – CT </a:t>
            </a:r>
          </a:p>
          <a:p>
            <a:r>
              <a:rPr lang="en-US" sz="3200" dirty="0" err="1" smtClean="0"/>
              <a:t>Cystatin</a:t>
            </a:r>
            <a:r>
              <a:rPr lang="en-US" sz="3200" dirty="0" smtClean="0"/>
              <a:t> C: </a:t>
            </a:r>
          </a:p>
          <a:p>
            <a:pPr lvl="1"/>
            <a:r>
              <a:rPr lang="en-US" sz="3000" dirty="0" smtClean="0"/>
              <a:t>Problem noted during calibration optimization</a:t>
            </a:r>
          </a:p>
          <a:p>
            <a:pPr lvl="1"/>
            <a:r>
              <a:rPr lang="en-US" sz="3000" dirty="0" smtClean="0"/>
              <a:t>Measurements after mid-2007 underestimated </a:t>
            </a:r>
            <a:r>
              <a:rPr lang="en-US" sz="3000" dirty="0" smtClean="0">
                <a:sym typeface="Wingdings"/>
              </a:rPr>
              <a:t> adding 17% to those values to achieve harmonization</a:t>
            </a:r>
            <a:endParaRPr lang="en-US" sz="3000" dirty="0" smtClean="0"/>
          </a:p>
        </p:txBody>
      </p:sp>
    </p:spTree>
    <p:extLst>
      <p:ext uri="{BB962C8B-B14F-4D97-AF65-F5344CB8AC3E}">
        <p14:creationId xmlns:p14="http://schemas.microsoft.com/office/powerpoint/2010/main" val="10305193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252058"/>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Statistical Methods</a:t>
            </a:r>
            <a:endParaRPr lang="en-US" dirty="0"/>
          </a:p>
        </p:txBody>
      </p:sp>
      <p:sp>
        <p:nvSpPr>
          <p:cNvPr id="3" name="Content Placeholder 2"/>
          <p:cNvSpPr txBox="1">
            <a:spLocks/>
          </p:cNvSpPr>
          <p:nvPr/>
        </p:nvSpPr>
        <p:spPr>
          <a:xfrm>
            <a:off x="276097" y="1159682"/>
            <a:ext cx="7953503" cy="4804397"/>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err="1" smtClean="0"/>
              <a:t>Univariate</a:t>
            </a:r>
            <a:r>
              <a:rPr lang="en-US" sz="3200" dirty="0" smtClean="0"/>
              <a:t> Analyses</a:t>
            </a:r>
          </a:p>
          <a:p>
            <a:pPr lvl="1"/>
            <a:r>
              <a:rPr lang="en-US" sz="3000" dirty="0" smtClean="0"/>
              <a:t>Characteristics of participants compared across </a:t>
            </a:r>
            <a:r>
              <a:rPr lang="en-US" sz="3000" dirty="0" err="1" smtClean="0"/>
              <a:t>tertiles</a:t>
            </a:r>
            <a:r>
              <a:rPr lang="en-US" sz="3000" dirty="0" smtClean="0"/>
              <a:t> of </a:t>
            </a:r>
            <a:r>
              <a:rPr lang="en-US" sz="3000" dirty="0" err="1" smtClean="0"/>
              <a:t>cystatin</a:t>
            </a:r>
            <a:r>
              <a:rPr lang="en-US" sz="3000" dirty="0" smtClean="0"/>
              <a:t> C</a:t>
            </a:r>
          </a:p>
          <a:p>
            <a:pPr lvl="1"/>
            <a:r>
              <a:rPr lang="en-US" sz="3000" dirty="0" smtClean="0"/>
              <a:t>Used chi-square test, ANOVA or </a:t>
            </a:r>
            <a:r>
              <a:rPr lang="en-US" sz="3000" dirty="0" err="1" smtClean="0"/>
              <a:t>Kruskall</a:t>
            </a:r>
            <a:r>
              <a:rPr lang="en-US" sz="3000" dirty="0" smtClean="0"/>
              <a:t>-Wallis as appropriate</a:t>
            </a:r>
          </a:p>
          <a:p>
            <a:pPr lvl="1"/>
            <a:r>
              <a:rPr lang="en-US" sz="3000" dirty="0" smtClean="0"/>
              <a:t>Evaluated for </a:t>
            </a:r>
            <a:r>
              <a:rPr lang="en-US" sz="3000" dirty="0" err="1" smtClean="0"/>
              <a:t>collinearity</a:t>
            </a:r>
            <a:endParaRPr lang="en-US" sz="3000" dirty="0" smtClean="0"/>
          </a:p>
        </p:txBody>
      </p:sp>
    </p:spTree>
    <p:extLst>
      <p:ext uri="{BB962C8B-B14F-4D97-AF65-F5344CB8AC3E}">
        <p14:creationId xmlns:p14="http://schemas.microsoft.com/office/powerpoint/2010/main" val="36021827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252058"/>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Statistical Methods</a:t>
            </a:r>
            <a:endParaRPr lang="en-US" dirty="0"/>
          </a:p>
        </p:txBody>
      </p:sp>
      <p:sp>
        <p:nvSpPr>
          <p:cNvPr id="3" name="Content Placeholder 2"/>
          <p:cNvSpPr txBox="1">
            <a:spLocks/>
          </p:cNvSpPr>
          <p:nvPr/>
        </p:nvSpPr>
        <p:spPr>
          <a:xfrm>
            <a:off x="276097" y="1159682"/>
            <a:ext cx="7953503" cy="4804397"/>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Multivariate Analyses</a:t>
            </a:r>
          </a:p>
          <a:p>
            <a:pPr lvl="1"/>
            <a:r>
              <a:rPr lang="en-US" sz="3000" dirty="0" smtClean="0"/>
              <a:t>Bivariate results with p &lt; 0.20 and biologic plausibility entered into the models</a:t>
            </a:r>
          </a:p>
          <a:p>
            <a:pPr lvl="1"/>
            <a:r>
              <a:rPr lang="en-US" sz="3000" dirty="0" smtClean="0"/>
              <a:t>Sequential multivariate models to assess the relationship between body composition parameters and </a:t>
            </a:r>
            <a:r>
              <a:rPr lang="en-US" sz="3000" dirty="0" err="1" smtClean="0"/>
              <a:t>cystatin</a:t>
            </a:r>
            <a:r>
              <a:rPr lang="en-US" sz="3000" dirty="0" smtClean="0"/>
              <a:t> C</a:t>
            </a:r>
          </a:p>
          <a:p>
            <a:pPr lvl="1"/>
            <a:r>
              <a:rPr lang="en-US" sz="3000" dirty="0" smtClean="0"/>
              <a:t>Modeled: BMI, waist circumference, subcutaneous fat area, visceral fat area, hepatic fat (measured by liver-minus-spleen attenuation)</a:t>
            </a:r>
          </a:p>
        </p:txBody>
      </p:sp>
    </p:spTree>
    <p:extLst>
      <p:ext uri="{BB962C8B-B14F-4D97-AF65-F5344CB8AC3E}">
        <p14:creationId xmlns:p14="http://schemas.microsoft.com/office/powerpoint/2010/main" val="34938978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252058"/>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Statistical Methods</a:t>
            </a:r>
            <a:endParaRPr lang="en-US" dirty="0"/>
          </a:p>
        </p:txBody>
      </p:sp>
      <p:sp>
        <p:nvSpPr>
          <p:cNvPr id="3" name="Content Placeholder 2"/>
          <p:cNvSpPr txBox="1">
            <a:spLocks/>
          </p:cNvSpPr>
          <p:nvPr/>
        </p:nvSpPr>
        <p:spPr>
          <a:xfrm>
            <a:off x="276097" y="1159682"/>
            <a:ext cx="7953503" cy="4804397"/>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Multivariate Analyses</a:t>
            </a:r>
          </a:p>
          <a:p>
            <a:pPr lvl="1"/>
            <a:r>
              <a:rPr lang="en-US" sz="3000" dirty="0" smtClean="0"/>
              <a:t>Linear regression</a:t>
            </a:r>
          </a:p>
          <a:p>
            <a:pPr lvl="1"/>
            <a:r>
              <a:rPr lang="en-US" sz="3000" dirty="0" smtClean="0"/>
              <a:t>Model checking</a:t>
            </a:r>
          </a:p>
          <a:p>
            <a:pPr lvl="2"/>
            <a:r>
              <a:rPr lang="en-US" sz="2800" dirty="0" smtClean="0"/>
              <a:t>Linearity</a:t>
            </a:r>
          </a:p>
          <a:p>
            <a:pPr lvl="2"/>
            <a:r>
              <a:rPr lang="en-US" sz="2800" dirty="0" smtClean="0"/>
              <a:t>Normality</a:t>
            </a:r>
          </a:p>
          <a:p>
            <a:pPr lvl="2"/>
            <a:r>
              <a:rPr lang="en-US" sz="2800" dirty="0" smtClean="0"/>
              <a:t>Constant variance</a:t>
            </a:r>
          </a:p>
          <a:p>
            <a:pPr lvl="2"/>
            <a:r>
              <a:rPr lang="en-US" sz="2800" dirty="0" smtClean="0"/>
              <a:t>Influential points</a:t>
            </a:r>
          </a:p>
          <a:p>
            <a:pPr marL="320040" lvl="1" indent="0">
              <a:buNone/>
            </a:pPr>
            <a:endParaRPr lang="en-US" sz="3000" dirty="0" smtClean="0"/>
          </a:p>
        </p:txBody>
      </p:sp>
    </p:spTree>
    <p:extLst>
      <p:ext uri="{BB962C8B-B14F-4D97-AF65-F5344CB8AC3E}">
        <p14:creationId xmlns:p14="http://schemas.microsoft.com/office/powerpoint/2010/main" val="34938978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252058"/>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Statistical Methods</a:t>
            </a:r>
            <a:endParaRPr lang="en-US" dirty="0"/>
          </a:p>
        </p:txBody>
      </p:sp>
      <p:sp>
        <p:nvSpPr>
          <p:cNvPr id="3" name="Content Placeholder 2"/>
          <p:cNvSpPr txBox="1">
            <a:spLocks/>
          </p:cNvSpPr>
          <p:nvPr/>
        </p:nvSpPr>
        <p:spPr>
          <a:xfrm>
            <a:off x="276097" y="1159682"/>
            <a:ext cx="8417822" cy="5243300"/>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Multivariate Analyses</a:t>
            </a:r>
          </a:p>
          <a:p>
            <a:pPr lvl="1"/>
            <a:r>
              <a:rPr lang="en-US" sz="3000" dirty="0" smtClean="0"/>
              <a:t>Stepwise models</a:t>
            </a:r>
          </a:p>
          <a:p>
            <a:pPr lvl="2"/>
            <a:r>
              <a:rPr lang="en-US" sz="2800" dirty="0" smtClean="0"/>
              <a:t>1: unadjusted</a:t>
            </a:r>
          </a:p>
          <a:p>
            <a:pPr lvl="2"/>
            <a:r>
              <a:rPr lang="en-US" sz="2800" dirty="0" smtClean="0"/>
              <a:t>2: + age, sex</a:t>
            </a:r>
          </a:p>
          <a:p>
            <a:pPr lvl="2"/>
            <a:r>
              <a:rPr lang="en-US" sz="2800" dirty="0" smtClean="0"/>
              <a:t>3: + history of ever smoking</a:t>
            </a:r>
          </a:p>
          <a:p>
            <a:pPr lvl="2"/>
            <a:r>
              <a:rPr lang="en-US" sz="2800" dirty="0" smtClean="0"/>
              <a:t>4: + HTN, diabetes</a:t>
            </a:r>
          </a:p>
          <a:p>
            <a:pPr lvl="2"/>
            <a:r>
              <a:rPr lang="en-US" sz="2800" dirty="0" smtClean="0"/>
              <a:t>5: + HDL, log triglycerides</a:t>
            </a:r>
          </a:p>
          <a:p>
            <a:pPr lvl="2"/>
            <a:r>
              <a:rPr lang="en-US" sz="2800" dirty="0" smtClean="0"/>
              <a:t>6: + log C-reactive protein</a:t>
            </a:r>
          </a:p>
          <a:p>
            <a:pPr lvl="1"/>
            <a:r>
              <a:rPr lang="en-US" sz="3000" dirty="0" smtClean="0"/>
              <a:t>Repeated analyses including only statistically significant covariates from step 6</a:t>
            </a:r>
          </a:p>
        </p:txBody>
      </p:sp>
    </p:spTree>
    <p:extLst>
      <p:ext uri="{BB962C8B-B14F-4D97-AF65-F5344CB8AC3E}">
        <p14:creationId xmlns:p14="http://schemas.microsoft.com/office/powerpoint/2010/main" val="34938978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174580"/>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Results: </a:t>
            </a:r>
            <a:r>
              <a:rPr lang="en-US" dirty="0" err="1" smtClean="0"/>
              <a:t>Univariate</a:t>
            </a:r>
            <a:r>
              <a:rPr lang="en-US" dirty="0" smtClean="0"/>
              <a:t> Analyses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29986479"/>
              </p:ext>
            </p:extLst>
          </p:nvPr>
        </p:nvGraphicFramePr>
        <p:xfrm>
          <a:off x="484451" y="895190"/>
          <a:ext cx="7620272" cy="5886222"/>
        </p:xfrm>
        <a:graphic>
          <a:graphicData uri="http://schemas.openxmlformats.org/presentationml/2006/ole">
            <mc:AlternateContent xmlns:mc="http://schemas.openxmlformats.org/markup-compatibility/2006">
              <mc:Choice xmlns:v="urn:schemas-microsoft-com:vml" Requires="v">
                <p:oleObj spid="_x0000_s1057" name="Document" r:id="rId5" imgW="6083300" imgH="4699000" progId="Word.Document.12">
                  <p:embed/>
                </p:oleObj>
              </mc:Choice>
              <mc:Fallback>
                <p:oleObj name="Document" r:id="rId5" imgW="6083300" imgH="4699000" progId="Word.Document.12">
                  <p:embed/>
                  <p:pic>
                    <p:nvPicPr>
                      <p:cNvPr id="0" name=""/>
                      <p:cNvPicPr/>
                      <p:nvPr/>
                    </p:nvPicPr>
                    <p:blipFill>
                      <a:blip r:embed="rId6"/>
                      <a:stretch>
                        <a:fillRect/>
                      </a:stretch>
                    </p:blipFill>
                    <p:spPr>
                      <a:xfrm>
                        <a:off x="484451" y="895190"/>
                        <a:ext cx="7620272" cy="5886222"/>
                      </a:xfrm>
                      <a:prstGeom prst="rect">
                        <a:avLst/>
                      </a:prstGeom>
                    </p:spPr>
                  </p:pic>
                </p:oleObj>
              </mc:Fallback>
            </mc:AlternateContent>
          </a:graphicData>
        </a:graphic>
      </p:graphicFrame>
      <p:sp>
        <p:nvSpPr>
          <p:cNvPr id="6" name="Rectangle 5"/>
          <p:cNvSpPr/>
          <p:nvPr/>
        </p:nvSpPr>
        <p:spPr>
          <a:xfrm>
            <a:off x="484451" y="1833165"/>
            <a:ext cx="7384594" cy="549949"/>
          </a:xfrm>
          <a:prstGeom prst="rect">
            <a:avLst/>
          </a:prstGeom>
          <a:noFill/>
          <a:ln w="6032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84451" y="2867593"/>
            <a:ext cx="7384594" cy="361905"/>
          </a:xfrm>
          <a:prstGeom prst="rect">
            <a:avLst/>
          </a:prstGeom>
          <a:noFill/>
          <a:ln w="6032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4451" y="4682936"/>
            <a:ext cx="7384594" cy="803464"/>
          </a:xfrm>
          <a:prstGeom prst="rect">
            <a:avLst/>
          </a:prstGeom>
          <a:noFill/>
          <a:ln w="6032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897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97" y="252058"/>
            <a:ext cx="7953503" cy="710787"/>
          </a:xfrm>
        </p:spPr>
        <p:txBody>
          <a:bodyPr/>
          <a:lstStyle/>
          <a:p>
            <a:r>
              <a:rPr lang="en-US" dirty="0" smtClean="0"/>
              <a:t>Background</a:t>
            </a:r>
            <a:endParaRPr lang="en-US" dirty="0"/>
          </a:p>
        </p:txBody>
      </p:sp>
      <p:sp>
        <p:nvSpPr>
          <p:cNvPr id="3" name="Content Placeholder 2"/>
          <p:cNvSpPr>
            <a:spLocks noGrp="1"/>
          </p:cNvSpPr>
          <p:nvPr>
            <p:ph idx="1"/>
          </p:nvPr>
        </p:nvSpPr>
        <p:spPr>
          <a:xfrm>
            <a:off x="276097" y="1159682"/>
            <a:ext cx="7953503" cy="4804397"/>
          </a:xfrm>
        </p:spPr>
        <p:txBody>
          <a:bodyPr>
            <a:noAutofit/>
          </a:bodyPr>
          <a:lstStyle/>
          <a:p>
            <a:r>
              <a:rPr lang="en-US" sz="3200" dirty="0" smtClean="0"/>
              <a:t>Obesity is  a risk factor for kidney disease</a:t>
            </a:r>
          </a:p>
          <a:p>
            <a:r>
              <a:rPr lang="en-US" sz="3200" dirty="0" smtClean="0"/>
              <a:t>Central (visceral) adiposity contributes to </a:t>
            </a:r>
            <a:r>
              <a:rPr lang="en-US" sz="3200" dirty="0" err="1" smtClean="0"/>
              <a:t>cardiometabolic</a:t>
            </a:r>
            <a:r>
              <a:rPr lang="en-US" sz="3200" dirty="0" smtClean="0"/>
              <a:t> risk</a:t>
            </a:r>
          </a:p>
          <a:p>
            <a:pPr lvl="1"/>
            <a:r>
              <a:rPr lang="en-US" sz="2800" dirty="0" smtClean="0"/>
              <a:t>Associated with insulin resistance, dyslipidemia, inflammation</a:t>
            </a:r>
          </a:p>
        </p:txBody>
      </p:sp>
      <p:sp>
        <p:nvSpPr>
          <p:cNvPr id="4" name="TextBox 3"/>
          <p:cNvSpPr txBox="1"/>
          <p:nvPr/>
        </p:nvSpPr>
        <p:spPr>
          <a:xfrm>
            <a:off x="5174957" y="5747488"/>
            <a:ext cx="3810282" cy="954107"/>
          </a:xfrm>
          <a:prstGeom prst="rect">
            <a:avLst/>
          </a:prstGeom>
          <a:noFill/>
        </p:spPr>
        <p:txBody>
          <a:bodyPr wrap="square" rtlCol="0">
            <a:spAutoFit/>
          </a:bodyPr>
          <a:lstStyle/>
          <a:p>
            <a:r>
              <a:rPr lang="en-US" sz="1400" dirty="0" smtClean="0"/>
              <a:t>Kim et al; </a:t>
            </a:r>
            <a:r>
              <a:rPr lang="en-US" sz="1400" i="1" dirty="0" err="1" smtClean="0"/>
              <a:t>Nephrol</a:t>
            </a:r>
            <a:r>
              <a:rPr lang="en-US" sz="1400" i="1" dirty="0" smtClean="0"/>
              <a:t> Dial Transplant</a:t>
            </a:r>
            <a:r>
              <a:rPr lang="en-US" sz="1400" dirty="0" smtClean="0"/>
              <a:t>, 2011.</a:t>
            </a:r>
          </a:p>
          <a:p>
            <a:r>
              <a:rPr lang="en-US" sz="1400" dirty="0"/>
              <a:t>d</a:t>
            </a:r>
            <a:r>
              <a:rPr lang="en-US" sz="1400" dirty="0" smtClean="0"/>
              <a:t>e Boer et al; </a:t>
            </a:r>
            <a:r>
              <a:rPr lang="en-US" sz="1400" i="1" dirty="0" smtClean="0"/>
              <a:t>Am J Kidney Dis</a:t>
            </a:r>
            <a:r>
              <a:rPr lang="en-US" sz="1400" dirty="0" smtClean="0"/>
              <a:t>, 2009. </a:t>
            </a:r>
          </a:p>
          <a:p>
            <a:r>
              <a:rPr lang="en-US" sz="1400" dirty="0" smtClean="0"/>
              <a:t>De </a:t>
            </a:r>
            <a:r>
              <a:rPr lang="en-US" sz="1400" dirty="0" err="1" smtClean="0"/>
              <a:t>Larochelliere</a:t>
            </a:r>
            <a:r>
              <a:rPr lang="en-US" sz="1400" dirty="0" smtClean="0"/>
              <a:t> et al; </a:t>
            </a:r>
            <a:r>
              <a:rPr lang="en-US" sz="1400" i="1" dirty="0" smtClean="0"/>
              <a:t>Atherosclerosis</a:t>
            </a:r>
            <a:r>
              <a:rPr lang="en-US" sz="1400" dirty="0" smtClean="0"/>
              <a:t>, 2014.</a:t>
            </a:r>
          </a:p>
          <a:p>
            <a:r>
              <a:rPr lang="en-US" sz="1400" dirty="0" err="1" smtClean="0"/>
              <a:t>Rothney</a:t>
            </a:r>
            <a:r>
              <a:rPr lang="en-US" sz="1400" dirty="0" smtClean="0"/>
              <a:t> et al; </a:t>
            </a:r>
            <a:r>
              <a:rPr lang="en-US" sz="1400" i="1" dirty="0" smtClean="0"/>
              <a:t>Obesity</a:t>
            </a:r>
            <a:r>
              <a:rPr lang="en-US" sz="1400" dirty="0" smtClean="0"/>
              <a:t>, 2013.</a:t>
            </a:r>
            <a:endParaRPr lang="en-US" sz="1400" dirty="0"/>
          </a:p>
        </p:txBody>
      </p:sp>
    </p:spTree>
    <p:extLst>
      <p:ext uri="{BB962C8B-B14F-4D97-AF65-F5344CB8AC3E}">
        <p14:creationId xmlns:p14="http://schemas.microsoft.com/office/powerpoint/2010/main" val="32722069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174580"/>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Results: </a:t>
            </a:r>
            <a:r>
              <a:rPr lang="en-US" dirty="0" err="1" smtClean="0"/>
              <a:t>Univariate</a:t>
            </a:r>
            <a:r>
              <a:rPr lang="en-US" dirty="0" smtClean="0"/>
              <a:t> Analyses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025487434"/>
              </p:ext>
            </p:extLst>
          </p:nvPr>
        </p:nvGraphicFramePr>
        <p:xfrm>
          <a:off x="876640" y="1806977"/>
          <a:ext cx="7260740" cy="4844792"/>
        </p:xfrm>
        <a:graphic>
          <a:graphicData uri="http://schemas.openxmlformats.org/presentationml/2006/ole">
            <mc:AlternateContent xmlns:mc="http://schemas.openxmlformats.org/markup-compatibility/2006">
              <mc:Choice xmlns:v="urn:schemas-microsoft-com:vml" Requires="v">
                <p:oleObj spid="_x0000_s2106" name="Document" r:id="rId5" imgW="6083300" imgH="4356100" progId="Word.Document.12">
                  <p:embed/>
                </p:oleObj>
              </mc:Choice>
              <mc:Fallback>
                <p:oleObj name="Document" r:id="rId5" imgW="6083300" imgH="4356100" progId="Word.Document.12">
                  <p:embed/>
                  <p:pic>
                    <p:nvPicPr>
                      <p:cNvPr id="0" name=""/>
                      <p:cNvPicPr/>
                      <p:nvPr/>
                    </p:nvPicPr>
                    <p:blipFill>
                      <a:blip r:embed="rId6"/>
                      <a:stretch>
                        <a:fillRect/>
                      </a:stretch>
                    </p:blipFill>
                    <p:spPr>
                      <a:xfrm>
                        <a:off x="876640" y="1806977"/>
                        <a:ext cx="7260740" cy="484479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638791466"/>
              </p:ext>
            </p:extLst>
          </p:nvPr>
        </p:nvGraphicFramePr>
        <p:xfrm>
          <a:off x="876640" y="876555"/>
          <a:ext cx="7260740" cy="930422"/>
        </p:xfrm>
        <a:graphic>
          <a:graphicData uri="http://schemas.openxmlformats.org/presentationml/2006/ole">
            <mc:AlternateContent xmlns:mc="http://schemas.openxmlformats.org/markup-compatibility/2006">
              <mc:Choice xmlns:v="urn:schemas-microsoft-com:vml" Requires="v">
                <p:oleObj spid="_x0000_s2107" name="Document" r:id="rId8" imgW="6083300" imgH="838200" progId="Word.Document.12">
                  <p:embed/>
                </p:oleObj>
              </mc:Choice>
              <mc:Fallback>
                <p:oleObj name="Document" r:id="rId8" imgW="6083300" imgH="838200" progId="Word.Document.12">
                  <p:embed/>
                  <p:pic>
                    <p:nvPicPr>
                      <p:cNvPr id="0" name=""/>
                      <p:cNvPicPr/>
                      <p:nvPr/>
                    </p:nvPicPr>
                    <p:blipFill>
                      <a:blip r:embed="rId9"/>
                      <a:stretch>
                        <a:fillRect/>
                      </a:stretch>
                    </p:blipFill>
                    <p:spPr>
                      <a:xfrm>
                        <a:off x="876640" y="876555"/>
                        <a:ext cx="7260740" cy="930422"/>
                      </a:xfrm>
                      <a:prstGeom prst="rect">
                        <a:avLst/>
                      </a:prstGeom>
                    </p:spPr>
                  </p:pic>
                </p:oleObj>
              </mc:Fallback>
            </mc:AlternateContent>
          </a:graphicData>
        </a:graphic>
      </p:graphicFrame>
      <p:sp>
        <p:nvSpPr>
          <p:cNvPr id="9" name="Rectangle 8"/>
          <p:cNvSpPr/>
          <p:nvPr/>
        </p:nvSpPr>
        <p:spPr>
          <a:xfrm>
            <a:off x="876641" y="2605713"/>
            <a:ext cx="6992404" cy="327350"/>
          </a:xfrm>
          <a:prstGeom prst="rect">
            <a:avLst/>
          </a:prstGeom>
          <a:noFill/>
          <a:ln w="6032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76641" y="4059149"/>
            <a:ext cx="6992404" cy="353539"/>
          </a:xfrm>
          <a:prstGeom prst="rect">
            <a:avLst/>
          </a:prstGeom>
          <a:noFill/>
          <a:ln w="6032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76641" y="4622194"/>
            <a:ext cx="6992404" cy="419009"/>
          </a:xfrm>
          <a:prstGeom prst="rect">
            <a:avLst/>
          </a:prstGeom>
          <a:noFill/>
          <a:ln w="6032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76641" y="5172143"/>
            <a:ext cx="6992404" cy="288069"/>
          </a:xfrm>
          <a:prstGeom prst="rect">
            <a:avLst/>
          </a:prstGeom>
          <a:noFill/>
          <a:ln w="6032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680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174580"/>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Results: </a:t>
            </a:r>
            <a:r>
              <a:rPr lang="en-US" dirty="0" err="1" smtClean="0"/>
              <a:t>Univariate</a:t>
            </a:r>
            <a:r>
              <a:rPr lang="en-US" dirty="0" smtClean="0"/>
              <a:t> Analyses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567438706"/>
              </p:ext>
            </p:extLst>
          </p:nvPr>
        </p:nvGraphicFramePr>
        <p:xfrm>
          <a:off x="404331" y="1137452"/>
          <a:ext cx="8264674" cy="1138765"/>
        </p:xfrm>
        <a:graphic>
          <a:graphicData uri="http://schemas.openxmlformats.org/presentationml/2006/ole">
            <mc:AlternateContent xmlns:mc="http://schemas.openxmlformats.org/markup-compatibility/2006">
              <mc:Choice xmlns:v="urn:schemas-microsoft-com:vml" Requires="v">
                <p:oleObj spid="_x0000_s3126" name="Document" r:id="rId5" imgW="6083300" imgH="838200" progId="Word.Document.12">
                  <p:embed/>
                </p:oleObj>
              </mc:Choice>
              <mc:Fallback>
                <p:oleObj name="Document" r:id="rId5" imgW="6083300" imgH="838200" progId="Word.Document.12">
                  <p:embed/>
                  <p:pic>
                    <p:nvPicPr>
                      <p:cNvPr id="0" name=""/>
                      <p:cNvPicPr/>
                      <p:nvPr/>
                    </p:nvPicPr>
                    <p:blipFill>
                      <a:blip r:embed="rId6"/>
                      <a:stretch>
                        <a:fillRect/>
                      </a:stretch>
                    </p:blipFill>
                    <p:spPr>
                      <a:xfrm>
                        <a:off x="404331" y="1137452"/>
                        <a:ext cx="8264674" cy="113876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201391766"/>
              </p:ext>
            </p:extLst>
          </p:nvPr>
        </p:nvGraphicFramePr>
        <p:xfrm>
          <a:off x="404331" y="2276217"/>
          <a:ext cx="8264675" cy="2657119"/>
        </p:xfrm>
        <a:graphic>
          <a:graphicData uri="http://schemas.openxmlformats.org/presentationml/2006/ole">
            <mc:AlternateContent xmlns:mc="http://schemas.openxmlformats.org/markup-compatibility/2006">
              <mc:Choice xmlns:v="urn:schemas-microsoft-com:vml" Requires="v">
                <p:oleObj spid="_x0000_s3127" name="Document" r:id="rId8" imgW="6083300" imgH="1955800" progId="Word.Document.12">
                  <p:embed/>
                </p:oleObj>
              </mc:Choice>
              <mc:Fallback>
                <p:oleObj name="Document" r:id="rId8" imgW="6083300" imgH="1955800" progId="Word.Document.12">
                  <p:embed/>
                  <p:pic>
                    <p:nvPicPr>
                      <p:cNvPr id="0" name=""/>
                      <p:cNvPicPr/>
                      <p:nvPr/>
                    </p:nvPicPr>
                    <p:blipFill>
                      <a:blip r:embed="rId9"/>
                      <a:stretch>
                        <a:fillRect/>
                      </a:stretch>
                    </p:blipFill>
                    <p:spPr>
                      <a:xfrm>
                        <a:off x="404331" y="2276217"/>
                        <a:ext cx="8264675" cy="2657119"/>
                      </a:xfrm>
                      <a:prstGeom prst="rect">
                        <a:avLst/>
                      </a:prstGeom>
                    </p:spPr>
                  </p:pic>
                </p:oleObj>
              </mc:Fallback>
            </mc:AlternateContent>
          </a:graphicData>
        </a:graphic>
      </p:graphicFrame>
      <p:sp>
        <p:nvSpPr>
          <p:cNvPr id="5" name="Rectangle 4"/>
          <p:cNvSpPr/>
          <p:nvPr/>
        </p:nvSpPr>
        <p:spPr>
          <a:xfrm>
            <a:off x="404330" y="2442038"/>
            <a:ext cx="8001537" cy="504120"/>
          </a:xfrm>
          <a:prstGeom prst="rect">
            <a:avLst/>
          </a:prstGeom>
          <a:noFill/>
          <a:ln w="6032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04331" y="3260414"/>
            <a:ext cx="8264674" cy="798733"/>
          </a:xfrm>
          <a:prstGeom prst="rect">
            <a:avLst/>
          </a:prstGeom>
          <a:noFill/>
          <a:ln w="6032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797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174580"/>
            <a:ext cx="8064305" cy="146696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Results: Multivariate Analyses </a:t>
            </a:r>
            <a:r>
              <a:rPr lang="en-US" sz="2800" dirty="0" smtClean="0"/>
              <a:t>– Associations Between Log-Transformed </a:t>
            </a:r>
            <a:r>
              <a:rPr lang="en-US" sz="2800" dirty="0" err="1" smtClean="0"/>
              <a:t>Cystatin</a:t>
            </a:r>
            <a:r>
              <a:rPr lang="en-US" sz="2800" dirty="0" smtClean="0"/>
              <a:t> C and Body Fat Composition</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2691947650"/>
              </p:ext>
            </p:extLst>
          </p:nvPr>
        </p:nvGraphicFramePr>
        <p:xfrm>
          <a:off x="0" y="1641547"/>
          <a:ext cx="9144000" cy="5216453"/>
        </p:xfrm>
        <a:graphic>
          <a:graphicData uri="http://schemas.openxmlformats.org/presentationml/2006/ole">
            <mc:AlternateContent xmlns:mc="http://schemas.openxmlformats.org/markup-compatibility/2006">
              <mc:Choice xmlns:v="urn:schemas-microsoft-com:vml" Requires="v">
                <p:oleObj spid="_x0000_s4125" name="Document" r:id="rId5" imgW="8369300" imgH="3886200" progId="Word.Document.12">
                  <p:embed/>
                </p:oleObj>
              </mc:Choice>
              <mc:Fallback>
                <p:oleObj name="Document" r:id="rId5" imgW="8369300" imgH="3886200" progId="Word.Document.12">
                  <p:embed/>
                  <p:pic>
                    <p:nvPicPr>
                      <p:cNvPr id="0" name=""/>
                      <p:cNvPicPr/>
                      <p:nvPr/>
                    </p:nvPicPr>
                    <p:blipFill>
                      <a:blip r:embed="rId6"/>
                      <a:stretch>
                        <a:fillRect/>
                      </a:stretch>
                    </p:blipFill>
                    <p:spPr>
                      <a:xfrm>
                        <a:off x="0" y="1641547"/>
                        <a:ext cx="9144000" cy="5216453"/>
                      </a:xfrm>
                      <a:prstGeom prst="rect">
                        <a:avLst/>
                      </a:prstGeom>
                    </p:spPr>
                  </p:pic>
                </p:oleObj>
              </mc:Fallback>
            </mc:AlternateContent>
          </a:graphicData>
        </a:graphic>
      </p:graphicFrame>
    </p:spTree>
    <p:extLst>
      <p:ext uri="{BB962C8B-B14F-4D97-AF65-F5344CB8AC3E}">
        <p14:creationId xmlns:p14="http://schemas.microsoft.com/office/powerpoint/2010/main" val="5990976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174580"/>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Results: Multivariate Analyses -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405543984"/>
              </p:ext>
            </p:extLst>
          </p:nvPr>
        </p:nvGraphicFramePr>
        <p:xfrm>
          <a:off x="0" y="2155065"/>
          <a:ext cx="9025773" cy="3201045"/>
        </p:xfrm>
        <a:graphic>
          <a:graphicData uri="http://schemas.openxmlformats.org/presentationml/2006/ole">
            <mc:AlternateContent xmlns:mc="http://schemas.openxmlformats.org/markup-compatibility/2006">
              <mc:Choice xmlns:v="urn:schemas-microsoft-com:vml" Requires="v">
                <p:oleObj spid="_x0000_s5149" name="Document" r:id="rId5" imgW="8470900" imgH="1955800" progId="Word.Document.12">
                  <p:embed/>
                </p:oleObj>
              </mc:Choice>
              <mc:Fallback>
                <p:oleObj name="Document" r:id="rId5" imgW="8470900" imgH="1955800" progId="Word.Document.12">
                  <p:embed/>
                  <p:pic>
                    <p:nvPicPr>
                      <p:cNvPr id="0" name=""/>
                      <p:cNvPicPr/>
                      <p:nvPr/>
                    </p:nvPicPr>
                    <p:blipFill>
                      <a:blip r:embed="rId6"/>
                      <a:stretch>
                        <a:fillRect/>
                      </a:stretch>
                    </p:blipFill>
                    <p:spPr>
                      <a:xfrm>
                        <a:off x="0" y="2155065"/>
                        <a:ext cx="9025773" cy="3201045"/>
                      </a:xfrm>
                      <a:prstGeom prst="rect">
                        <a:avLst/>
                      </a:prstGeom>
                    </p:spPr>
                  </p:pic>
                </p:oleObj>
              </mc:Fallback>
            </mc:AlternateContent>
          </a:graphicData>
        </a:graphic>
      </p:graphicFrame>
      <p:sp>
        <p:nvSpPr>
          <p:cNvPr id="4" name="Rectangle 3"/>
          <p:cNvSpPr/>
          <p:nvPr/>
        </p:nvSpPr>
        <p:spPr>
          <a:xfrm>
            <a:off x="276097" y="770070"/>
            <a:ext cx="8051211" cy="1384995"/>
          </a:xfrm>
          <a:prstGeom prst="rect">
            <a:avLst/>
          </a:prstGeom>
        </p:spPr>
        <p:txBody>
          <a:bodyPr wrap="square">
            <a:spAutoFit/>
          </a:bodyPr>
          <a:lstStyle/>
          <a:p>
            <a:r>
              <a:rPr lang="en-US" sz="2800" dirty="0">
                <a:solidFill>
                  <a:schemeClr val="tx2"/>
                </a:solidFill>
              </a:rPr>
              <a:t>Associations Between Log-Transformed </a:t>
            </a:r>
            <a:r>
              <a:rPr lang="en-US" sz="2800" dirty="0" err="1">
                <a:solidFill>
                  <a:schemeClr val="tx2"/>
                </a:solidFill>
              </a:rPr>
              <a:t>Cystatin</a:t>
            </a:r>
            <a:r>
              <a:rPr lang="en-US" sz="2800" dirty="0">
                <a:solidFill>
                  <a:schemeClr val="tx2"/>
                </a:solidFill>
              </a:rPr>
              <a:t> C and Body Fat </a:t>
            </a:r>
            <a:r>
              <a:rPr lang="en-US" sz="2800" dirty="0" smtClean="0">
                <a:solidFill>
                  <a:schemeClr val="tx2"/>
                </a:solidFill>
              </a:rPr>
              <a:t>Composition, adjusted for significant covariates</a:t>
            </a:r>
            <a:endParaRPr lang="en-US" sz="2800" dirty="0">
              <a:solidFill>
                <a:schemeClr val="tx2"/>
              </a:solidFill>
            </a:endParaRPr>
          </a:p>
        </p:txBody>
      </p:sp>
    </p:spTree>
    <p:extLst>
      <p:ext uri="{BB962C8B-B14F-4D97-AF65-F5344CB8AC3E}">
        <p14:creationId xmlns:p14="http://schemas.microsoft.com/office/powerpoint/2010/main" val="34085803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174580"/>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Conclusions</a:t>
            </a:r>
            <a:endParaRPr lang="en-US" dirty="0"/>
          </a:p>
        </p:txBody>
      </p:sp>
      <p:sp>
        <p:nvSpPr>
          <p:cNvPr id="3" name="Content Placeholder 2"/>
          <p:cNvSpPr txBox="1">
            <a:spLocks/>
          </p:cNvSpPr>
          <p:nvPr/>
        </p:nvSpPr>
        <p:spPr>
          <a:xfrm>
            <a:off x="276097" y="1159682"/>
            <a:ext cx="7953503" cy="5348053"/>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2600" dirty="0" smtClean="0"/>
              <a:t>Higher measures of body composition were associated with higher levels of </a:t>
            </a:r>
            <a:r>
              <a:rPr lang="en-US" sz="2600" dirty="0" err="1" smtClean="0"/>
              <a:t>cystatin</a:t>
            </a:r>
            <a:r>
              <a:rPr lang="en-US" sz="2600" dirty="0" smtClean="0"/>
              <a:t> C in unadjusted analyses</a:t>
            </a:r>
          </a:p>
          <a:p>
            <a:r>
              <a:rPr lang="en-US" sz="2600" dirty="0"/>
              <a:t> </a:t>
            </a:r>
            <a:r>
              <a:rPr lang="en-US" sz="2600" dirty="0" smtClean="0"/>
              <a:t> In adjusted analyses, BMI and subcutaneous fat remained strongly associated with </a:t>
            </a:r>
            <a:r>
              <a:rPr lang="en-US" sz="2600" dirty="0" err="1" smtClean="0"/>
              <a:t>cystatin</a:t>
            </a:r>
            <a:r>
              <a:rPr lang="en-US" sz="2600" dirty="0" smtClean="0"/>
              <a:t> C</a:t>
            </a:r>
          </a:p>
          <a:p>
            <a:r>
              <a:rPr lang="en-US" sz="2600" dirty="0"/>
              <a:t> </a:t>
            </a:r>
            <a:r>
              <a:rPr lang="en-US" sz="2600" dirty="0" smtClean="0"/>
              <a:t>In adjusted analyses, the association of waist circumference and visceral fat area was completely attenuated after adjustment for metabolic covariates and CRP</a:t>
            </a:r>
          </a:p>
          <a:p>
            <a:r>
              <a:rPr lang="en-US" sz="2600" dirty="0"/>
              <a:t> </a:t>
            </a:r>
            <a:r>
              <a:rPr lang="en-US" sz="2600" dirty="0" smtClean="0"/>
              <a:t>Hepatic fat (</a:t>
            </a:r>
            <a:r>
              <a:rPr lang="en-US" sz="2600" dirty="0" err="1" smtClean="0"/>
              <a:t>i</a:t>
            </a:r>
            <a:r>
              <a:rPr lang="en-US" sz="2600" dirty="0" smtClean="0"/>
              <a:t>. e. liver-minus-spleen attenuation) was not associated with </a:t>
            </a:r>
            <a:r>
              <a:rPr lang="en-US" sz="2600" dirty="0" err="1" smtClean="0"/>
              <a:t>cystatin</a:t>
            </a:r>
            <a:r>
              <a:rPr lang="en-US" sz="2600" dirty="0" smtClean="0"/>
              <a:t> C in adjusted analyses</a:t>
            </a:r>
          </a:p>
          <a:p>
            <a:endParaRPr lang="en-US" sz="3200" dirty="0" smtClean="0"/>
          </a:p>
        </p:txBody>
      </p:sp>
    </p:spTree>
    <p:extLst>
      <p:ext uri="{BB962C8B-B14F-4D97-AF65-F5344CB8AC3E}">
        <p14:creationId xmlns:p14="http://schemas.microsoft.com/office/powerpoint/2010/main" val="34486616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174580"/>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Implications</a:t>
            </a:r>
            <a:endParaRPr lang="en-US" dirty="0"/>
          </a:p>
        </p:txBody>
      </p:sp>
      <p:sp>
        <p:nvSpPr>
          <p:cNvPr id="3" name="Content Placeholder 2"/>
          <p:cNvSpPr txBox="1">
            <a:spLocks/>
          </p:cNvSpPr>
          <p:nvPr/>
        </p:nvSpPr>
        <p:spPr>
          <a:xfrm>
            <a:off x="276097" y="1159682"/>
            <a:ext cx="7953503" cy="5348053"/>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Overall adiposity (measured by BMI and subcutaneous fat area) is independently associated with </a:t>
            </a:r>
            <a:r>
              <a:rPr lang="en-US" sz="3200" dirty="0" err="1" smtClean="0"/>
              <a:t>cystatin</a:t>
            </a:r>
            <a:r>
              <a:rPr lang="en-US" sz="3200" dirty="0" smtClean="0"/>
              <a:t> C</a:t>
            </a:r>
          </a:p>
          <a:p>
            <a:r>
              <a:rPr lang="en-US" sz="3200" dirty="0" smtClean="0"/>
              <a:t>Association between metabolically active adipose tissue (waist circumference, visceral fat area, ? </a:t>
            </a:r>
            <a:r>
              <a:rPr lang="en-US" sz="3200" dirty="0"/>
              <a:t>h</a:t>
            </a:r>
            <a:r>
              <a:rPr lang="en-US" sz="3200" dirty="0" smtClean="0"/>
              <a:t>epatic fat) and </a:t>
            </a:r>
            <a:r>
              <a:rPr lang="en-US" sz="3200" dirty="0" err="1" smtClean="0"/>
              <a:t>cystatin</a:t>
            </a:r>
            <a:r>
              <a:rPr lang="en-US" sz="3200" dirty="0" smtClean="0"/>
              <a:t> C is mediated by metabolic parameters and inflammation</a:t>
            </a:r>
          </a:p>
        </p:txBody>
      </p:sp>
    </p:spTree>
    <p:extLst>
      <p:ext uri="{BB962C8B-B14F-4D97-AF65-F5344CB8AC3E}">
        <p14:creationId xmlns:p14="http://schemas.microsoft.com/office/powerpoint/2010/main" val="2396428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174580"/>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Discussion</a:t>
            </a:r>
            <a:endParaRPr lang="en-US" dirty="0"/>
          </a:p>
        </p:txBody>
      </p:sp>
      <p:sp>
        <p:nvSpPr>
          <p:cNvPr id="3" name="Content Placeholder 2"/>
          <p:cNvSpPr txBox="1">
            <a:spLocks/>
          </p:cNvSpPr>
          <p:nvPr/>
        </p:nvSpPr>
        <p:spPr>
          <a:xfrm>
            <a:off x="276097" y="1159682"/>
            <a:ext cx="7953503" cy="5348053"/>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Association between body composition and </a:t>
            </a:r>
            <a:r>
              <a:rPr lang="en-US" sz="3200" dirty="0" err="1" smtClean="0"/>
              <a:t>cystatin</a:t>
            </a:r>
            <a:r>
              <a:rPr lang="en-US" sz="3200" dirty="0" smtClean="0"/>
              <a:t> C </a:t>
            </a:r>
          </a:p>
          <a:p>
            <a:pPr lvl="1"/>
            <a:r>
              <a:rPr lang="en-US" sz="2800" dirty="0" smtClean="0"/>
              <a:t>Conflicting data</a:t>
            </a:r>
          </a:p>
          <a:p>
            <a:pPr lvl="1"/>
            <a:r>
              <a:rPr lang="en-US" sz="2800" dirty="0" smtClean="0">
                <a:solidFill>
                  <a:srgbClr val="FF6600"/>
                </a:solidFill>
              </a:rPr>
              <a:t>Caveat</a:t>
            </a:r>
            <a:r>
              <a:rPr lang="en-US" sz="2800" dirty="0" smtClean="0"/>
              <a:t> – adipose tissue reported to secrete </a:t>
            </a:r>
            <a:r>
              <a:rPr lang="en-US" sz="2800" dirty="0" err="1" smtClean="0"/>
              <a:t>cystatin</a:t>
            </a:r>
            <a:r>
              <a:rPr lang="en-US" sz="2800" dirty="0" smtClean="0"/>
              <a:t> C</a:t>
            </a:r>
          </a:p>
        </p:txBody>
      </p:sp>
      <p:sp>
        <p:nvSpPr>
          <p:cNvPr id="4" name="TextBox 3"/>
          <p:cNvSpPr txBox="1"/>
          <p:nvPr/>
        </p:nvSpPr>
        <p:spPr>
          <a:xfrm>
            <a:off x="5320207" y="5473005"/>
            <a:ext cx="3823793" cy="1384995"/>
          </a:xfrm>
          <a:prstGeom prst="rect">
            <a:avLst/>
          </a:prstGeom>
          <a:noFill/>
        </p:spPr>
        <p:txBody>
          <a:bodyPr wrap="square" rtlCol="0">
            <a:spAutoFit/>
          </a:bodyPr>
          <a:lstStyle/>
          <a:p>
            <a:r>
              <a:rPr lang="en-US" sz="1400" dirty="0" smtClean="0"/>
              <a:t>Young </a:t>
            </a:r>
            <a:r>
              <a:rPr lang="en-US" sz="1400" dirty="0"/>
              <a:t>et al; </a:t>
            </a:r>
            <a:r>
              <a:rPr lang="en-US" sz="1400" i="1" dirty="0" err="1"/>
              <a:t>Clin</a:t>
            </a:r>
            <a:r>
              <a:rPr lang="en-US" sz="1400" i="1" dirty="0"/>
              <a:t> J Am </a:t>
            </a:r>
            <a:r>
              <a:rPr lang="en-US" sz="1400" i="1" dirty="0" err="1"/>
              <a:t>Soc</a:t>
            </a:r>
            <a:r>
              <a:rPr lang="en-US" sz="1400" i="1" dirty="0"/>
              <a:t> </a:t>
            </a:r>
            <a:r>
              <a:rPr lang="en-US" sz="1400" i="1" dirty="0" err="1"/>
              <a:t>Nephrol</a:t>
            </a:r>
            <a:r>
              <a:rPr lang="en-US" sz="1400" dirty="0"/>
              <a:t>, 2008</a:t>
            </a:r>
            <a:r>
              <a:rPr lang="en-US" sz="1400" dirty="0" smtClean="0"/>
              <a:t>.</a:t>
            </a:r>
          </a:p>
          <a:p>
            <a:r>
              <a:rPr lang="en-US" sz="1400" dirty="0"/>
              <a:t>de Boer et al; </a:t>
            </a:r>
            <a:r>
              <a:rPr lang="en-US" sz="1400" i="1" dirty="0"/>
              <a:t>Am J Kidney Dis</a:t>
            </a:r>
            <a:r>
              <a:rPr lang="en-US" sz="1400" dirty="0"/>
              <a:t>, 2009. </a:t>
            </a:r>
            <a:endParaRPr lang="en-US" sz="1400" dirty="0" smtClean="0"/>
          </a:p>
          <a:p>
            <a:r>
              <a:rPr lang="en-US" sz="1400" dirty="0"/>
              <a:t>Kwakernaak et al; </a:t>
            </a:r>
            <a:r>
              <a:rPr lang="en-US" sz="1400" i="1" dirty="0"/>
              <a:t>J Am </a:t>
            </a:r>
            <a:r>
              <a:rPr lang="en-US" sz="1400" i="1" dirty="0" err="1"/>
              <a:t>Soc</a:t>
            </a:r>
            <a:r>
              <a:rPr lang="en-US" sz="1400" i="1" dirty="0"/>
              <a:t> </a:t>
            </a:r>
            <a:r>
              <a:rPr lang="en-US" sz="1400" i="1" dirty="0" err="1"/>
              <a:t>Nephrol</a:t>
            </a:r>
            <a:r>
              <a:rPr lang="en-US" sz="1400" dirty="0"/>
              <a:t>, 2013.</a:t>
            </a:r>
          </a:p>
          <a:p>
            <a:endParaRPr lang="en-US" sz="1400" dirty="0"/>
          </a:p>
          <a:p>
            <a:endParaRPr lang="en-US" sz="1400" dirty="0"/>
          </a:p>
          <a:p>
            <a:endParaRPr lang="en-US" sz="1400" dirty="0" smtClean="0"/>
          </a:p>
        </p:txBody>
      </p:sp>
    </p:spTree>
    <p:extLst>
      <p:ext uri="{BB962C8B-B14F-4D97-AF65-F5344CB8AC3E}">
        <p14:creationId xmlns:p14="http://schemas.microsoft.com/office/powerpoint/2010/main" val="20538946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174580"/>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Discussion</a:t>
            </a:r>
            <a:endParaRPr lang="en-US" dirty="0"/>
          </a:p>
        </p:txBody>
      </p:sp>
      <p:sp>
        <p:nvSpPr>
          <p:cNvPr id="3" name="Content Placeholder 2"/>
          <p:cNvSpPr txBox="1">
            <a:spLocks/>
          </p:cNvSpPr>
          <p:nvPr/>
        </p:nvSpPr>
        <p:spPr>
          <a:xfrm>
            <a:off x="276097" y="1159682"/>
            <a:ext cx="7953503" cy="5348053"/>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Association between visceral fat / abdominal adipose and </a:t>
            </a:r>
            <a:r>
              <a:rPr lang="en-US" sz="3200" dirty="0" err="1" smtClean="0"/>
              <a:t>cystatin</a:t>
            </a:r>
            <a:r>
              <a:rPr lang="en-US" sz="3200" dirty="0" smtClean="0"/>
              <a:t> C</a:t>
            </a:r>
          </a:p>
          <a:p>
            <a:pPr lvl="1"/>
            <a:r>
              <a:rPr lang="en-US" sz="3000" dirty="0" smtClean="0"/>
              <a:t>Mediated by metabolic alterations and inflammation </a:t>
            </a:r>
          </a:p>
          <a:p>
            <a:pPr lvl="1"/>
            <a:r>
              <a:rPr lang="en-US" sz="3000" dirty="0" smtClean="0"/>
              <a:t>Prior studies showed that the association between visceral adipose and renal function is attenuated by adjustment for HTN, diabetes and CRP</a:t>
            </a:r>
          </a:p>
          <a:p>
            <a:pPr lvl="1"/>
            <a:r>
              <a:rPr lang="en-US" sz="3000" dirty="0" smtClean="0"/>
              <a:t>Data in South Asians is lacking</a:t>
            </a:r>
          </a:p>
        </p:txBody>
      </p:sp>
      <p:sp>
        <p:nvSpPr>
          <p:cNvPr id="4" name="TextBox 3"/>
          <p:cNvSpPr txBox="1"/>
          <p:nvPr/>
        </p:nvSpPr>
        <p:spPr>
          <a:xfrm>
            <a:off x="5769469" y="5986105"/>
            <a:ext cx="3374531" cy="738664"/>
          </a:xfrm>
          <a:prstGeom prst="rect">
            <a:avLst/>
          </a:prstGeom>
          <a:noFill/>
        </p:spPr>
        <p:txBody>
          <a:bodyPr wrap="square" rtlCol="0">
            <a:spAutoFit/>
          </a:bodyPr>
          <a:lstStyle/>
          <a:p>
            <a:r>
              <a:rPr lang="en-US" sz="1400" dirty="0" err="1" smtClean="0"/>
              <a:t>Axelsson</a:t>
            </a:r>
            <a:r>
              <a:rPr lang="en-US" sz="1400" dirty="0"/>
              <a:t> </a:t>
            </a:r>
            <a:r>
              <a:rPr lang="en-US" sz="1400" dirty="0" smtClean="0"/>
              <a:t>et al; </a:t>
            </a:r>
            <a:r>
              <a:rPr lang="en-US" sz="1400" i="1" dirty="0" smtClean="0"/>
              <a:t>Am J </a:t>
            </a:r>
            <a:r>
              <a:rPr lang="en-US" sz="1400" i="1" dirty="0" err="1" smtClean="0"/>
              <a:t>Clin</a:t>
            </a:r>
            <a:r>
              <a:rPr lang="en-US" sz="1400" i="1" dirty="0" smtClean="0"/>
              <a:t> </a:t>
            </a:r>
            <a:r>
              <a:rPr lang="en-US" sz="1400" i="1" dirty="0" err="1" smtClean="0"/>
              <a:t>Nutr</a:t>
            </a:r>
            <a:r>
              <a:rPr lang="en-US" sz="1400" dirty="0" smtClean="0"/>
              <a:t>, 2004.</a:t>
            </a:r>
          </a:p>
          <a:p>
            <a:r>
              <a:rPr lang="en-US" sz="1400" dirty="0"/>
              <a:t>d</a:t>
            </a:r>
            <a:r>
              <a:rPr lang="en-US" sz="1400" dirty="0" smtClean="0"/>
              <a:t>e Boer et al; </a:t>
            </a:r>
            <a:r>
              <a:rPr lang="en-US" sz="1400" i="1" dirty="0" smtClean="0"/>
              <a:t>Am J Kidney Dis</a:t>
            </a:r>
            <a:r>
              <a:rPr lang="en-US" sz="1400" dirty="0" smtClean="0"/>
              <a:t>, 2009.  </a:t>
            </a:r>
          </a:p>
          <a:p>
            <a:r>
              <a:rPr lang="en-US" sz="1400" dirty="0" smtClean="0"/>
              <a:t>Tang et al; </a:t>
            </a:r>
            <a:r>
              <a:rPr lang="en-US" sz="1400" i="1" dirty="0" err="1" smtClean="0"/>
              <a:t>Int</a:t>
            </a:r>
            <a:r>
              <a:rPr lang="en-US" sz="1400" i="1" dirty="0" smtClean="0"/>
              <a:t> J </a:t>
            </a:r>
            <a:r>
              <a:rPr lang="en-US" sz="1400" i="1" dirty="0" err="1" smtClean="0"/>
              <a:t>Nephrol</a:t>
            </a:r>
            <a:r>
              <a:rPr lang="en-US" sz="1400" dirty="0" smtClean="0"/>
              <a:t>, 2012.</a:t>
            </a:r>
          </a:p>
        </p:txBody>
      </p:sp>
    </p:spTree>
    <p:extLst>
      <p:ext uri="{BB962C8B-B14F-4D97-AF65-F5344CB8AC3E}">
        <p14:creationId xmlns:p14="http://schemas.microsoft.com/office/powerpoint/2010/main" val="18464897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174580"/>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Discussion</a:t>
            </a:r>
            <a:endParaRPr lang="en-US" dirty="0"/>
          </a:p>
        </p:txBody>
      </p:sp>
      <p:sp>
        <p:nvSpPr>
          <p:cNvPr id="3" name="Content Placeholder 2"/>
          <p:cNvSpPr txBox="1">
            <a:spLocks/>
          </p:cNvSpPr>
          <p:nvPr/>
        </p:nvSpPr>
        <p:spPr>
          <a:xfrm>
            <a:off x="276097" y="1159682"/>
            <a:ext cx="7953503" cy="5348053"/>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Association between subcutaneous fat and </a:t>
            </a:r>
            <a:r>
              <a:rPr lang="en-US" sz="3200" dirty="0" err="1" smtClean="0"/>
              <a:t>cystatin</a:t>
            </a:r>
            <a:r>
              <a:rPr lang="en-US" sz="3200" dirty="0" smtClean="0"/>
              <a:t> C</a:t>
            </a:r>
          </a:p>
          <a:p>
            <a:pPr lvl="1"/>
            <a:r>
              <a:rPr lang="en-US" sz="3000" dirty="0" smtClean="0"/>
              <a:t>Partially mediated by inflammation?</a:t>
            </a:r>
          </a:p>
          <a:p>
            <a:pPr lvl="1"/>
            <a:r>
              <a:rPr lang="en-US" sz="3000" dirty="0" smtClean="0"/>
              <a:t>Study in non-diabetic obese women</a:t>
            </a:r>
          </a:p>
          <a:p>
            <a:pPr lvl="1"/>
            <a:r>
              <a:rPr lang="en-US" sz="3000" dirty="0" smtClean="0"/>
              <a:t>Inflammatory markers in stage 2-5 CKD</a:t>
            </a:r>
          </a:p>
        </p:txBody>
      </p:sp>
      <p:sp>
        <p:nvSpPr>
          <p:cNvPr id="4" name="TextBox 3"/>
          <p:cNvSpPr txBox="1"/>
          <p:nvPr/>
        </p:nvSpPr>
        <p:spPr>
          <a:xfrm>
            <a:off x="5012817" y="6246125"/>
            <a:ext cx="3972421" cy="523220"/>
          </a:xfrm>
          <a:prstGeom prst="rect">
            <a:avLst/>
          </a:prstGeom>
          <a:noFill/>
        </p:spPr>
        <p:txBody>
          <a:bodyPr wrap="square" rtlCol="0">
            <a:spAutoFit/>
          </a:bodyPr>
          <a:lstStyle/>
          <a:p>
            <a:r>
              <a:rPr lang="en-US" sz="1400" dirty="0" err="1" smtClean="0"/>
              <a:t>Gilardini</a:t>
            </a:r>
            <a:r>
              <a:rPr lang="en-US" sz="1400" dirty="0" smtClean="0"/>
              <a:t> et al; </a:t>
            </a:r>
            <a:r>
              <a:rPr lang="en-US" sz="1400" i="1" dirty="0" err="1" smtClean="0"/>
              <a:t>Int</a:t>
            </a:r>
            <a:r>
              <a:rPr lang="en-US" sz="1400" i="1" dirty="0" smtClean="0"/>
              <a:t> J </a:t>
            </a:r>
            <a:r>
              <a:rPr lang="en-US" sz="1400" i="1" dirty="0" err="1" smtClean="0"/>
              <a:t>Obes</a:t>
            </a:r>
            <a:r>
              <a:rPr lang="en-US" sz="1400" i="1" dirty="0" smtClean="0"/>
              <a:t> (London)</a:t>
            </a:r>
            <a:r>
              <a:rPr lang="en-US" sz="1400" dirty="0" smtClean="0"/>
              <a:t>, 2010.</a:t>
            </a:r>
          </a:p>
          <a:p>
            <a:r>
              <a:rPr lang="en-US" sz="1400" dirty="0" err="1" smtClean="0"/>
              <a:t>Spoto</a:t>
            </a:r>
            <a:r>
              <a:rPr lang="en-US" sz="1400" dirty="0" smtClean="0"/>
              <a:t> et al; </a:t>
            </a:r>
            <a:r>
              <a:rPr lang="en-US" sz="1400" i="1" dirty="0" err="1" smtClean="0"/>
              <a:t>Nutr</a:t>
            </a:r>
            <a:r>
              <a:rPr lang="en-US" sz="1400" i="1" dirty="0" smtClean="0"/>
              <a:t> </a:t>
            </a:r>
            <a:r>
              <a:rPr lang="en-US" sz="1400" i="1" dirty="0" err="1" smtClean="0"/>
              <a:t>Metab</a:t>
            </a:r>
            <a:r>
              <a:rPr lang="en-US" sz="1400" i="1" dirty="0" smtClean="0"/>
              <a:t> </a:t>
            </a:r>
            <a:r>
              <a:rPr lang="en-US" sz="1400" i="1" dirty="0" err="1" smtClean="0"/>
              <a:t>Cardiovasc</a:t>
            </a:r>
            <a:r>
              <a:rPr lang="en-US" sz="1400" i="1" dirty="0" smtClean="0"/>
              <a:t> Dis</a:t>
            </a:r>
            <a:r>
              <a:rPr lang="en-US" sz="1400" dirty="0" smtClean="0"/>
              <a:t>, 2012. </a:t>
            </a:r>
          </a:p>
        </p:txBody>
      </p:sp>
    </p:spTree>
    <p:extLst>
      <p:ext uri="{BB962C8B-B14F-4D97-AF65-F5344CB8AC3E}">
        <p14:creationId xmlns:p14="http://schemas.microsoft.com/office/powerpoint/2010/main" val="13435889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174580"/>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Strengths / Limitations</a:t>
            </a:r>
            <a:endParaRPr lang="en-US" dirty="0"/>
          </a:p>
        </p:txBody>
      </p:sp>
      <p:sp>
        <p:nvSpPr>
          <p:cNvPr id="3" name="Content Placeholder 2"/>
          <p:cNvSpPr txBox="1">
            <a:spLocks/>
          </p:cNvSpPr>
          <p:nvPr/>
        </p:nvSpPr>
        <p:spPr>
          <a:xfrm>
            <a:off x="276097" y="1159682"/>
            <a:ext cx="7953503" cy="5348053"/>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First study to evaluate the association between body composition and renal function (as measured by </a:t>
            </a:r>
            <a:r>
              <a:rPr lang="en-US" sz="3200" dirty="0" err="1" smtClean="0"/>
              <a:t>cystatin</a:t>
            </a:r>
            <a:r>
              <a:rPr lang="en-US" sz="3200" dirty="0" smtClean="0"/>
              <a:t> C) in South Asians</a:t>
            </a:r>
          </a:p>
          <a:p>
            <a:r>
              <a:rPr lang="en-US" sz="3200" dirty="0" smtClean="0"/>
              <a:t>Cross-sectional – unable to make causal inferences</a:t>
            </a:r>
          </a:p>
          <a:p>
            <a:r>
              <a:rPr lang="en-US" sz="3200" dirty="0" smtClean="0"/>
              <a:t>Small sample size – may have lacked power to detect association between hepatic fat and </a:t>
            </a:r>
            <a:r>
              <a:rPr lang="en-US" sz="3200" dirty="0" err="1" smtClean="0"/>
              <a:t>cystatin</a:t>
            </a:r>
            <a:r>
              <a:rPr lang="en-US" sz="3200" dirty="0" smtClean="0"/>
              <a:t> C</a:t>
            </a:r>
          </a:p>
          <a:p>
            <a:endParaRPr lang="en-US" sz="3000" dirty="0" smtClean="0"/>
          </a:p>
        </p:txBody>
      </p:sp>
    </p:spTree>
    <p:extLst>
      <p:ext uri="{BB962C8B-B14F-4D97-AF65-F5344CB8AC3E}">
        <p14:creationId xmlns:p14="http://schemas.microsoft.com/office/powerpoint/2010/main" val="16030606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6097" y="252058"/>
            <a:ext cx="7953503" cy="71078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Background</a:t>
            </a:r>
            <a:endParaRPr lang="en-US" dirty="0"/>
          </a:p>
        </p:txBody>
      </p:sp>
      <p:sp>
        <p:nvSpPr>
          <p:cNvPr id="5" name="Content Placeholder 2"/>
          <p:cNvSpPr>
            <a:spLocks noGrp="1"/>
          </p:cNvSpPr>
          <p:nvPr>
            <p:ph idx="1"/>
          </p:nvPr>
        </p:nvSpPr>
        <p:spPr>
          <a:xfrm>
            <a:off x="276097" y="1159682"/>
            <a:ext cx="7953503" cy="4804397"/>
          </a:xfrm>
        </p:spPr>
        <p:txBody>
          <a:bodyPr>
            <a:noAutofit/>
          </a:bodyPr>
          <a:lstStyle/>
          <a:p>
            <a:r>
              <a:rPr lang="en-US" sz="3200" dirty="0" smtClean="0"/>
              <a:t>Visceral adiposity is negatively associated with renal function in patients with type 2 diabetes</a:t>
            </a:r>
          </a:p>
          <a:p>
            <a:r>
              <a:rPr lang="en-US" sz="3200" dirty="0" smtClean="0"/>
              <a:t>Central body fat associated with unfavorable pattern of renal hemodynamic measures (independent of BMI)</a:t>
            </a:r>
            <a:endParaRPr lang="en-US" sz="3200" dirty="0"/>
          </a:p>
        </p:txBody>
      </p:sp>
      <p:sp>
        <p:nvSpPr>
          <p:cNvPr id="6" name="TextBox 5"/>
          <p:cNvSpPr txBox="1"/>
          <p:nvPr/>
        </p:nvSpPr>
        <p:spPr>
          <a:xfrm>
            <a:off x="5174957" y="6166298"/>
            <a:ext cx="3810282" cy="523220"/>
          </a:xfrm>
          <a:prstGeom prst="rect">
            <a:avLst/>
          </a:prstGeom>
          <a:noFill/>
        </p:spPr>
        <p:txBody>
          <a:bodyPr wrap="square" rtlCol="0">
            <a:spAutoFit/>
          </a:bodyPr>
          <a:lstStyle/>
          <a:p>
            <a:r>
              <a:rPr lang="en-US" sz="1400" dirty="0" smtClean="0"/>
              <a:t>Kim et al; </a:t>
            </a:r>
            <a:r>
              <a:rPr lang="en-US" sz="1400" i="1" dirty="0" err="1" smtClean="0"/>
              <a:t>Nephrol</a:t>
            </a:r>
            <a:r>
              <a:rPr lang="en-US" sz="1400" i="1" dirty="0" smtClean="0"/>
              <a:t> Dial Transplant</a:t>
            </a:r>
            <a:r>
              <a:rPr lang="en-US" sz="1400" dirty="0" smtClean="0"/>
              <a:t>, 2011.</a:t>
            </a:r>
          </a:p>
          <a:p>
            <a:r>
              <a:rPr lang="en-US" sz="1400" dirty="0" smtClean="0"/>
              <a:t>Kwakernaak et al; </a:t>
            </a:r>
            <a:r>
              <a:rPr lang="en-US" sz="1400" i="1" dirty="0" smtClean="0"/>
              <a:t>J Am </a:t>
            </a:r>
            <a:r>
              <a:rPr lang="en-US" sz="1400" i="1" dirty="0" err="1" smtClean="0"/>
              <a:t>Soc</a:t>
            </a:r>
            <a:r>
              <a:rPr lang="en-US" sz="1400" i="1" dirty="0" smtClean="0"/>
              <a:t> </a:t>
            </a:r>
            <a:r>
              <a:rPr lang="en-US" sz="1400" i="1" dirty="0" err="1" smtClean="0"/>
              <a:t>Nephrol</a:t>
            </a:r>
            <a:r>
              <a:rPr lang="en-US" sz="1400" dirty="0" smtClean="0"/>
              <a:t>, 2013.</a:t>
            </a:r>
          </a:p>
        </p:txBody>
      </p:sp>
    </p:spTree>
    <p:extLst>
      <p:ext uri="{BB962C8B-B14F-4D97-AF65-F5344CB8AC3E}">
        <p14:creationId xmlns:p14="http://schemas.microsoft.com/office/powerpoint/2010/main" val="11463586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7047" y="1891397"/>
            <a:ext cx="5634353" cy="1938992"/>
          </a:xfrm>
          <a:prstGeom prst="rect">
            <a:avLst/>
          </a:prstGeom>
          <a:noFill/>
        </p:spPr>
        <p:txBody>
          <a:bodyPr wrap="square" lIns="91440" tIns="45720" rIns="91440" bIns="45720">
            <a:spAutoFit/>
          </a:bodyPr>
          <a:lstStyle/>
          <a:p>
            <a:pPr algn="ctr"/>
            <a:r>
              <a:rPr lang="en-US" sz="6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a:t>
            </a:r>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6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Questions?</a:t>
            </a:r>
            <a:endPar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098375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15973"/>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600" b="1" dirty="0">
                <a:solidFill>
                  <a:schemeClr val="tx1"/>
                </a:solidFill>
                <a:latin typeface="Arial" charset="0"/>
              </a:rPr>
              <a:t>Association of visceral adiposity and </a:t>
            </a:r>
            <a:r>
              <a:rPr lang="en-GB" sz="1600" b="1" dirty="0" err="1">
                <a:solidFill>
                  <a:schemeClr val="tx1"/>
                </a:solidFill>
                <a:latin typeface="Arial" charset="0"/>
              </a:rPr>
              <a:t>eGFR</a:t>
            </a:r>
            <a:r>
              <a:rPr lang="en-GB" sz="1600" b="1" dirty="0">
                <a:solidFill>
                  <a:schemeClr val="tx1"/>
                </a:solidFill>
                <a:latin typeface="Arial" charset="0"/>
              </a:rPr>
              <a:t> calculated by the MDRD equation (A) and the Cockcroft-</a:t>
            </a:r>
            <a:r>
              <a:rPr lang="en-GB" sz="1600" b="1" dirty="0" err="1">
                <a:solidFill>
                  <a:schemeClr val="tx1"/>
                </a:solidFill>
                <a:latin typeface="Arial" charset="0"/>
              </a:rPr>
              <a:t>Gault</a:t>
            </a:r>
            <a:r>
              <a:rPr lang="en-GB" sz="1600" b="1" dirty="0">
                <a:solidFill>
                  <a:schemeClr val="tx1"/>
                </a:solidFill>
                <a:latin typeface="Arial" charset="0"/>
              </a:rPr>
              <a:t> formula (B) in the normal weight, overweight and obese subjects with type 2 </a:t>
            </a:r>
            <a:r>
              <a:rPr lang="en-GB" sz="1600" b="1" dirty="0">
                <a:solidFill>
                  <a:srgbClr val="FFFFFF"/>
                </a:solidFill>
                <a:latin typeface="Arial" charset="0"/>
              </a:rPr>
              <a:t>diabetes.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0" y="6283380"/>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040" y="979303"/>
            <a:ext cx="70142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06704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Kim S R et al. Nephrol. Dial. Transplant. 2011;26:3550-3555</a:t>
            </a: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The Author 2010. Published by Oxford University Press on behalf of ERA-EDTA. All rights reserved. For Permissions, please e-mail: journals.permissions@oup.com</a:t>
            </a:r>
          </a:p>
        </p:txBody>
      </p:sp>
    </p:spTree>
    <p:extLst>
      <p:ext uri="{BB962C8B-B14F-4D97-AF65-F5344CB8AC3E}">
        <p14:creationId xmlns:p14="http://schemas.microsoft.com/office/powerpoint/2010/main" val="95977931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252058"/>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Background</a:t>
            </a:r>
            <a:endParaRPr lang="en-US" dirty="0"/>
          </a:p>
        </p:txBody>
      </p:sp>
      <p:sp>
        <p:nvSpPr>
          <p:cNvPr id="3" name="Content Placeholder 2"/>
          <p:cNvSpPr txBox="1">
            <a:spLocks/>
          </p:cNvSpPr>
          <p:nvPr/>
        </p:nvSpPr>
        <p:spPr>
          <a:xfrm>
            <a:off x="276097" y="1159682"/>
            <a:ext cx="7953503" cy="4804397"/>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Kidney function is traditionally measured with serum </a:t>
            </a:r>
            <a:r>
              <a:rPr lang="en-US" sz="3200" dirty="0" err="1" smtClean="0"/>
              <a:t>creatinine</a:t>
            </a:r>
            <a:r>
              <a:rPr lang="en-US" sz="3200" dirty="0" smtClean="0"/>
              <a:t> which is used to calculate the estimated GFR</a:t>
            </a:r>
          </a:p>
          <a:p>
            <a:pPr lvl="1"/>
            <a:r>
              <a:rPr lang="en-US" sz="3000" dirty="0" smtClean="0"/>
              <a:t>Question is: Is this the best way to measure renal function?</a:t>
            </a:r>
          </a:p>
          <a:p>
            <a:r>
              <a:rPr lang="en-US" sz="3200" dirty="0" smtClean="0"/>
              <a:t>Novel measure of renal function – </a:t>
            </a:r>
            <a:r>
              <a:rPr lang="en-US" sz="3200" dirty="0" err="1" smtClean="0"/>
              <a:t>cystatin</a:t>
            </a:r>
            <a:r>
              <a:rPr lang="en-US" sz="3200" dirty="0" smtClean="0"/>
              <a:t> C</a:t>
            </a:r>
            <a:endParaRPr lang="en-US" sz="3200" dirty="0"/>
          </a:p>
        </p:txBody>
      </p:sp>
      <p:sp>
        <p:nvSpPr>
          <p:cNvPr id="4" name="TextBox 3"/>
          <p:cNvSpPr txBox="1"/>
          <p:nvPr/>
        </p:nvSpPr>
        <p:spPr>
          <a:xfrm>
            <a:off x="5012817" y="6355437"/>
            <a:ext cx="3972421" cy="307777"/>
          </a:xfrm>
          <a:prstGeom prst="rect">
            <a:avLst/>
          </a:prstGeom>
          <a:noFill/>
        </p:spPr>
        <p:txBody>
          <a:bodyPr wrap="square" rtlCol="0">
            <a:spAutoFit/>
          </a:bodyPr>
          <a:lstStyle/>
          <a:p>
            <a:r>
              <a:rPr lang="en-US" sz="1400" dirty="0" err="1" smtClean="0"/>
              <a:t>Dharnidharka</a:t>
            </a:r>
            <a:r>
              <a:rPr lang="en-US" sz="1400" dirty="0" smtClean="0"/>
              <a:t> et al; </a:t>
            </a:r>
            <a:r>
              <a:rPr lang="en-US" sz="1400" i="1" dirty="0" smtClean="0"/>
              <a:t>Am J Kidney Dis</a:t>
            </a:r>
            <a:r>
              <a:rPr lang="en-US" sz="1400" dirty="0" smtClean="0"/>
              <a:t>, 2002. </a:t>
            </a:r>
          </a:p>
        </p:txBody>
      </p:sp>
    </p:spTree>
    <p:extLst>
      <p:ext uri="{BB962C8B-B14F-4D97-AF65-F5344CB8AC3E}">
        <p14:creationId xmlns:p14="http://schemas.microsoft.com/office/powerpoint/2010/main" val="25518294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17559" y="630802"/>
            <a:ext cx="3837442" cy="5335481"/>
          </a:xfrm>
          <a:prstGeom prst="rect">
            <a:avLst/>
          </a:prstGeom>
        </p:spPr>
      </p:pic>
      <p:sp>
        <p:nvSpPr>
          <p:cNvPr id="3" name="TextBox 2"/>
          <p:cNvSpPr txBox="1"/>
          <p:nvPr/>
        </p:nvSpPr>
        <p:spPr>
          <a:xfrm>
            <a:off x="220879" y="1175018"/>
            <a:ext cx="4072436" cy="2080912"/>
          </a:xfrm>
          <a:prstGeom prst="rect">
            <a:avLst/>
          </a:prstGeom>
        </p:spPr>
        <p:txBody>
          <a:bodyPr/>
          <a:lstStyle/>
          <a:p>
            <a:r>
              <a:rPr lang="en-US" sz="1600" dirty="0">
                <a:latin typeface="Arial"/>
              </a:rPr>
              <a:t> Fig. 1 (A) Scatter plot of correlation coefficients ( r ) for (■) 1/</a:t>
            </a:r>
            <a:r>
              <a:rPr lang="en-US" sz="1600" dirty="0" err="1">
                <a:latin typeface="Arial"/>
              </a:rPr>
              <a:t>Cys</a:t>
            </a:r>
            <a:r>
              <a:rPr lang="en-US" sz="1600" dirty="0">
                <a:latin typeface="Arial"/>
              </a:rPr>
              <a:t> C and (▴) 1/Cr from studies analyzed. Horizontal line represents the cumulative mean r of all studies. (B) Scatter plot of ROC-plot AUC values for </a:t>
            </a:r>
            <a:r>
              <a:rPr lang="en-US" sz="1600" dirty="0" err="1">
                <a:latin typeface="Arial"/>
              </a:rPr>
              <a:t>Cys</a:t>
            </a:r>
            <a:r>
              <a:rPr lang="en-US" sz="1600" dirty="0">
                <a:latin typeface="Arial"/>
              </a:rPr>
              <a:t> C and Cr from 14 data sets</a:t>
            </a:r>
            <a:r>
              <a:rPr lang="en-US" sz="1600" dirty="0" smtClean="0">
                <a:latin typeface="Arial"/>
              </a:rPr>
              <a:t>.</a:t>
            </a:r>
            <a:r>
              <a:rPr lang="en-US" sz="1600" dirty="0" smtClean="0"/>
              <a:t> Horizontal line represents the cumulative mean. Note that meta-analysis was performed on 11 data sets that published mean ROC-plot AUC + SE values. Three studies shown in this graph did not publish SEs</a:t>
            </a:r>
          </a:p>
          <a:p>
            <a:endParaRPr lang="en-US" sz="1600" dirty="0">
              <a:latin typeface="Arial"/>
            </a:endParaRPr>
          </a:p>
        </p:txBody>
      </p:sp>
      <p:sp>
        <p:nvSpPr>
          <p:cNvPr id="4" name="TextBox 3"/>
          <p:cNvSpPr txBox="1"/>
          <p:nvPr/>
        </p:nvSpPr>
        <p:spPr>
          <a:xfrm>
            <a:off x="635000" y="5712283"/>
            <a:ext cx="7620000" cy="254000"/>
          </a:xfrm>
          <a:prstGeom prst="rect">
            <a:avLst/>
          </a:prstGeom>
        </p:spPr>
        <p:txBody>
          <a:bodyPr/>
          <a:lstStyle/>
          <a:p>
            <a:r>
              <a:rPr lang="en-US" sz="1000">
                <a:latin typeface="Arial"/>
              </a:rPr>
              <a:t>Vikas R.  Dharnidharka , Charles  Kwon , Gary  Stevens</a:t>
            </a:r>
          </a:p>
        </p:txBody>
      </p:sp>
      <p:sp>
        <p:nvSpPr>
          <p:cNvPr id="5" name="TextBox 4"/>
          <p:cNvSpPr txBox="1"/>
          <p:nvPr/>
        </p:nvSpPr>
        <p:spPr>
          <a:xfrm>
            <a:off x="635000" y="5966283"/>
            <a:ext cx="7620000" cy="254000"/>
          </a:xfrm>
          <a:prstGeom prst="rect">
            <a:avLst/>
          </a:prstGeom>
        </p:spPr>
        <p:txBody>
          <a:bodyPr/>
          <a:lstStyle/>
          <a:p>
            <a:r>
              <a:rPr lang="en-US" sz="1000" b="1" i="0">
                <a:latin typeface="Arial"/>
              </a:rPr>
              <a:t> Serum cystatin C is superior to serum creatinine as a marker of kidney function: A meta-analysis</a:t>
            </a:r>
          </a:p>
        </p:txBody>
      </p:sp>
      <p:sp>
        <p:nvSpPr>
          <p:cNvPr id="6" name="TextBox 5"/>
          <p:cNvSpPr txBox="1"/>
          <p:nvPr/>
        </p:nvSpPr>
        <p:spPr>
          <a:xfrm>
            <a:off x="635000" y="6220283"/>
            <a:ext cx="7620000" cy="254000"/>
          </a:xfrm>
          <a:prstGeom prst="rect">
            <a:avLst/>
          </a:prstGeom>
        </p:spPr>
        <p:txBody>
          <a:bodyPr/>
          <a:lstStyle/>
          <a:p>
            <a:r>
              <a:rPr lang="en-US" sz="1000" dirty="0">
                <a:latin typeface="Arial"/>
              </a:rPr>
              <a:t>American Journal of Kidney Diseases, Volume 40, Issue 2, 2002, 221 - 226</a:t>
            </a:r>
          </a:p>
        </p:txBody>
      </p:sp>
      <p:sp>
        <p:nvSpPr>
          <p:cNvPr id="7" name="TextBox 6"/>
          <p:cNvSpPr txBox="1"/>
          <p:nvPr/>
        </p:nvSpPr>
        <p:spPr>
          <a:xfrm>
            <a:off x="635000" y="6474283"/>
            <a:ext cx="7620000" cy="254000"/>
          </a:xfrm>
          <a:prstGeom prst="rect">
            <a:avLst/>
          </a:prstGeom>
        </p:spPr>
        <p:txBody>
          <a:bodyPr/>
          <a:lstStyle/>
          <a:p>
            <a:r>
              <a:rPr lang="en-US" sz="1000">
                <a:latin typeface="Arial"/>
              </a:rPr>
              <a:t>http://dx.doi.org/10.1053/ajkd.2002.34487</a:t>
            </a:r>
          </a:p>
        </p:txBody>
      </p:sp>
      <p:sp>
        <p:nvSpPr>
          <p:cNvPr id="9" name="Title 1"/>
          <p:cNvSpPr txBox="1">
            <a:spLocks/>
          </p:cNvSpPr>
          <p:nvPr/>
        </p:nvSpPr>
        <p:spPr>
          <a:xfrm>
            <a:off x="276097" y="252058"/>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Background</a:t>
            </a:r>
            <a:endParaRPr lang="en-US" dirty="0"/>
          </a:p>
        </p:txBody>
      </p:sp>
    </p:spTree>
    <p:extLst>
      <p:ext uri="{BB962C8B-B14F-4D97-AF65-F5344CB8AC3E}">
        <p14:creationId xmlns:p14="http://schemas.microsoft.com/office/powerpoint/2010/main" val="3424132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252058"/>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Background</a:t>
            </a:r>
            <a:endParaRPr lang="en-US" dirty="0"/>
          </a:p>
        </p:txBody>
      </p:sp>
      <p:sp>
        <p:nvSpPr>
          <p:cNvPr id="3" name="Content Placeholder 2"/>
          <p:cNvSpPr txBox="1">
            <a:spLocks/>
          </p:cNvSpPr>
          <p:nvPr/>
        </p:nvSpPr>
        <p:spPr>
          <a:xfrm>
            <a:off x="276097" y="1159682"/>
            <a:ext cx="7953503" cy="4804397"/>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Now of interest – understanding the association between body composition and renal function measured using </a:t>
            </a:r>
            <a:r>
              <a:rPr lang="en-US" sz="3200" dirty="0" err="1" smtClean="0"/>
              <a:t>cystatin</a:t>
            </a:r>
            <a:r>
              <a:rPr lang="en-US" sz="3200" dirty="0" smtClean="0"/>
              <a:t> C</a:t>
            </a:r>
          </a:p>
        </p:txBody>
      </p:sp>
    </p:spTree>
    <p:extLst>
      <p:ext uri="{BB962C8B-B14F-4D97-AF65-F5344CB8AC3E}">
        <p14:creationId xmlns:p14="http://schemas.microsoft.com/office/powerpoint/2010/main" val="1369116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30860991"/>
              </p:ext>
            </p:extLst>
          </p:nvPr>
        </p:nvGraphicFramePr>
        <p:xfrm>
          <a:off x="758535" y="3089243"/>
          <a:ext cx="7471065" cy="3149770"/>
        </p:xfrm>
        <a:graphic>
          <a:graphicData uri="http://schemas.openxmlformats.org/drawingml/2006/table">
            <a:tbl>
              <a:tblPr firstRow="1" bandRow="1">
                <a:tableStyleId>{5C22544A-7EE6-4342-B048-85BDC9FD1C3A}</a:tableStyleId>
              </a:tblPr>
              <a:tblGrid>
                <a:gridCol w="1494213"/>
                <a:gridCol w="1734637"/>
                <a:gridCol w="1518818"/>
                <a:gridCol w="1545004"/>
                <a:gridCol w="1178393"/>
              </a:tblGrid>
              <a:tr h="957086">
                <a:tc>
                  <a:txBody>
                    <a:bodyPr/>
                    <a:lstStyle/>
                    <a:p>
                      <a:r>
                        <a:rPr lang="en-US" dirty="0" smtClean="0"/>
                        <a:t>Exposure</a:t>
                      </a:r>
                      <a:endParaRPr lang="en-US" dirty="0"/>
                    </a:p>
                  </a:txBody>
                  <a:tcPr/>
                </a:tc>
                <a:tc>
                  <a:txBody>
                    <a:bodyPr/>
                    <a:lstStyle/>
                    <a:p>
                      <a:r>
                        <a:rPr lang="en-US" dirty="0" smtClean="0"/>
                        <a:t>Model adjustment</a:t>
                      </a:r>
                      <a:endParaRPr lang="en-US" dirty="0"/>
                    </a:p>
                  </a:txBody>
                  <a:tcPr/>
                </a:tc>
                <a:tc>
                  <a:txBody>
                    <a:bodyPr/>
                    <a:lstStyle/>
                    <a:p>
                      <a:r>
                        <a:rPr lang="en-US" dirty="0" smtClean="0"/>
                        <a:t>OR per 1 SD VAT or SAT</a:t>
                      </a:r>
                      <a:endParaRPr lang="en-US" dirty="0"/>
                    </a:p>
                  </a:txBody>
                  <a:tcPr/>
                </a:tc>
                <a:tc>
                  <a:txBody>
                    <a:bodyPr/>
                    <a:lstStyle/>
                    <a:p>
                      <a:r>
                        <a:rPr lang="en-US" dirty="0" smtClean="0"/>
                        <a:t>95% CI</a:t>
                      </a:r>
                      <a:endParaRPr lang="en-US" dirty="0"/>
                    </a:p>
                  </a:txBody>
                  <a:tcPr/>
                </a:tc>
                <a:tc>
                  <a:txBody>
                    <a:bodyPr/>
                    <a:lstStyle/>
                    <a:p>
                      <a:r>
                        <a:rPr lang="en-US" dirty="0" smtClean="0"/>
                        <a:t>P-value</a:t>
                      </a:r>
                      <a:endParaRPr lang="en-US" dirty="0"/>
                    </a:p>
                  </a:txBody>
                  <a:tcPr/>
                </a:tc>
              </a:tr>
              <a:tr h="388151">
                <a:tc>
                  <a:txBody>
                    <a:bodyPr/>
                    <a:lstStyle/>
                    <a:p>
                      <a:pPr algn="ctr"/>
                      <a:r>
                        <a:rPr lang="en-US" dirty="0" smtClean="0"/>
                        <a:t>CKD by </a:t>
                      </a:r>
                      <a:r>
                        <a:rPr lang="en-US" dirty="0" err="1" smtClean="0"/>
                        <a:t>eGFR</a:t>
                      </a:r>
                      <a:r>
                        <a:rPr lang="en-US" baseline="-25000" dirty="0" err="1" smtClean="0"/>
                        <a:t>cys</a:t>
                      </a:r>
                      <a:endParaRPr lang="en-US" baseline="-25000"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88151">
                <a:tc>
                  <a:txBody>
                    <a:bodyPr/>
                    <a:lstStyle/>
                    <a:p>
                      <a:pPr algn="ctr"/>
                      <a:r>
                        <a:rPr lang="en-US" dirty="0" smtClean="0"/>
                        <a:t>VAT</a:t>
                      </a:r>
                      <a:endParaRPr lang="en-US" dirty="0"/>
                    </a:p>
                  </a:txBody>
                  <a:tcPr/>
                </a:tc>
                <a:tc>
                  <a:txBody>
                    <a:bodyPr/>
                    <a:lstStyle/>
                    <a:p>
                      <a:pPr algn="ctr"/>
                      <a:r>
                        <a:rPr lang="en-US" dirty="0" smtClean="0"/>
                        <a:t>Age + gender</a:t>
                      </a:r>
                      <a:endParaRPr lang="en-US" dirty="0"/>
                    </a:p>
                  </a:txBody>
                  <a:tcPr/>
                </a:tc>
                <a:tc>
                  <a:txBody>
                    <a:bodyPr/>
                    <a:lstStyle/>
                    <a:p>
                      <a:pPr algn="ctr"/>
                      <a:r>
                        <a:rPr lang="en-US" dirty="0" smtClean="0"/>
                        <a:t>1.48</a:t>
                      </a:r>
                      <a:endParaRPr lang="en-US" dirty="0"/>
                    </a:p>
                  </a:txBody>
                  <a:tcPr/>
                </a:tc>
                <a:tc>
                  <a:txBody>
                    <a:bodyPr/>
                    <a:lstStyle/>
                    <a:p>
                      <a:pPr algn="ctr"/>
                      <a:r>
                        <a:rPr lang="en-US" dirty="0" smtClean="0"/>
                        <a:t>1.24-1.78</a:t>
                      </a:r>
                      <a:endParaRPr lang="en-US" dirty="0"/>
                    </a:p>
                  </a:txBody>
                  <a:tcPr/>
                </a:tc>
                <a:tc>
                  <a:txBody>
                    <a:bodyPr/>
                    <a:lstStyle/>
                    <a:p>
                      <a:pPr algn="ctr"/>
                      <a:r>
                        <a:rPr lang="en-US" dirty="0" smtClean="0"/>
                        <a:t>&lt; 0.0001</a:t>
                      </a:r>
                      <a:endParaRPr lang="en-US" dirty="0"/>
                    </a:p>
                  </a:txBody>
                  <a:tcPr/>
                </a:tc>
              </a:tr>
              <a:tr h="388151">
                <a:tc>
                  <a:txBody>
                    <a:bodyPr/>
                    <a:lstStyle/>
                    <a:p>
                      <a:pPr algn="ctr"/>
                      <a:endParaRPr lang="en-US"/>
                    </a:p>
                  </a:txBody>
                  <a:tcPr/>
                </a:tc>
                <a:tc>
                  <a:txBody>
                    <a:bodyPr/>
                    <a:lstStyle/>
                    <a:p>
                      <a:pPr algn="ctr"/>
                      <a:r>
                        <a:rPr lang="en-US" dirty="0" smtClean="0"/>
                        <a:t>Multivariable</a:t>
                      </a:r>
                      <a:endParaRPr lang="en-US" dirty="0"/>
                    </a:p>
                  </a:txBody>
                  <a:tcPr/>
                </a:tc>
                <a:tc>
                  <a:txBody>
                    <a:bodyPr/>
                    <a:lstStyle/>
                    <a:p>
                      <a:pPr algn="ctr"/>
                      <a:r>
                        <a:rPr lang="en-US" dirty="0" smtClean="0"/>
                        <a:t>1.35</a:t>
                      </a:r>
                      <a:endParaRPr lang="en-US" dirty="0"/>
                    </a:p>
                  </a:txBody>
                  <a:tcPr/>
                </a:tc>
                <a:tc>
                  <a:txBody>
                    <a:bodyPr/>
                    <a:lstStyle/>
                    <a:p>
                      <a:pPr algn="ctr"/>
                      <a:r>
                        <a:rPr lang="en-US" dirty="0" smtClean="0"/>
                        <a:t>1.10-1.65</a:t>
                      </a:r>
                      <a:endParaRPr lang="en-US" dirty="0"/>
                    </a:p>
                  </a:txBody>
                  <a:tcPr/>
                </a:tc>
                <a:tc>
                  <a:txBody>
                    <a:bodyPr/>
                    <a:lstStyle/>
                    <a:p>
                      <a:pPr algn="ctr"/>
                      <a:r>
                        <a:rPr lang="en-US" dirty="0" smtClean="0"/>
                        <a:t>0.006</a:t>
                      </a:r>
                      <a:endParaRPr lang="en-US" dirty="0"/>
                    </a:p>
                  </a:txBody>
                  <a:tcPr/>
                </a:tc>
              </a:tr>
              <a:tr h="388151">
                <a:tc>
                  <a:txBody>
                    <a:bodyPr/>
                    <a:lstStyle/>
                    <a:p>
                      <a:pPr algn="ctr"/>
                      <a:r>
                        <a:rPr lang="en-US" dirty="0" smtClean="0"/>
                        <a:t>SAT</a:t>
                      </a:r>
                      <a:endParaRPr lang="en-US" dirty="0"/>
                    </a:p>
                  </a:txBody>
                  <a:tcPr/>
                </a:tc>
                <a:tc>
                  <a:txBody>
                    <a:bodyPr/>
                    <a:lstStyle/>
                    <a:p>
                      <a:pPr algn="ctr"/>
                      <a:r>
                        <a:rPr lang="en-US" dirty="0" smtClean="0"/>
                        <a:t>Age + gender</a:t>
                      </a:r>
                      <a:endParaRPr lang="en-US" dirty="0"/>
                    </a:p>
                  </a:txBody>
                  <a:tcPr/>
                </a:tc>
                <a:tc>
                  <a:txBody>
                    <a:bodyPr/>
                    <a:lstStyle/>
                    <a:p>
                      <a:pPr algn="ctr"/>
                      <a:r>
                        <a:rPr lang="en-US" dirty="0" smtClean="0"/>
                        <a:t>1.45</a:t>
                      </a:r>
                      <a:endParaRPr lang="en-US" dirty="0"/>
                    </a:p>
                  </a:txBody>
                  <a:tcPr/>
                </a:tc>
                <a:tc>
                  <a:txBody>
                    <a:bodyPr/>
                    <a:lstStyle/>
                    <a:p>
                      <a:pPr algn="ctr"/>
                      <a:r>
                        <a:rPr lang="en-US" dirty="0" smtClean="0"/>
                        <a:t>1.19-1.76</a:t>
                      </a:r>
                      <a:endParaRPr lang="en-US" dirty="0"/>
                    </a:p>
                  </a:txBody>
                  <a:tcPr/>
                </a:tc>
                <a:tc>
                  <a:txBody>
                    <a:bodyPr/>
                    <a:lstStyle/>
                    <a:p>
                      <a:pPr algn="ctr"/>
                      <a:r>
                        <a:rPr lang="en-US" dirty="0" smtClean="0"/>
                        <a:t>&lt; 0.001</a:t>
                      </a:r>
                      <a:endParaRPr lang="en-US" dirty="0"/>
                    </a:p>
                  </a:txBody>
                  <a:tcPr/>
                </a:tc>
              </a:tr>
              <a:tr h="388151">
                <a:tc>
                  <a:txBody>
                    <a:bodyPr/>
                    <a:lstStyle/>
                    <a:p>
                      <a:pPr algn="ctr"/>
                      <a:endParaRPr lang="en-US"/>
                    </a:p>
                  </a:txBody>
                  <a:tcPr/>
                </a:tc>
                <a:tc>
                  <a:txBody>
                    <a:bodyPr/>
                    <a:lstStyle/>
                    <a:p>
                      <a:pPr algn="ctr"/>
                      <a:r>
                        <a:rPr lang="en-US" dirty="0" smtClean="0"/>
                        <a:t>Multivariable</a:t>
                      </a:r>
                      <a:endParaRPr lang="en-US" dirty="0"/>
                    </a:p>
                  </a:txBody>
                  <a:tcPr/>
                </a:tc>
                <a:tc>
                  <a:txBody>
                    <a:bodyPr/>
                    <a:lstStyle/>
                    <a:p>
                      <a:pPr algn="ctr"/>
                      <a:r>
                        <a:rPr lang="en-US" dirty="0" smtClean="0"/>
                        <a:t>1.39</a:t>
                      </a:r>
                      <a:endParaRPr lang="en-US" dirty="0"/>
                    </a:p>
                  </a:txBody>
                  <a:tcPr/>
                </a:tc>
                <a:tc>
                  <a:txBody>
                    <a:bodyPr/>
                    <a:lstStyle/>
                    <a:p>
                      <a:pPr algn="ctr"/>
                      <a:r>
                        <a:rPr lang="en-US" dirty="0" smtClean="0"/>
                        <a:t>1.34-1.70</a:t>
                      </a:r>
                      <a:endParaRPr lang="en-US" dirty="0"/>
                    </a:p>
                  </a:txBody>
                  <a:tcPr/>
                </a:tc>
                <a:tc>
                  <a:txBody>
                    <a:bodyPr/>
                    <a:lstStyle/>
                    <a:p>
                      <a:pPr algn="ctr"/>
                      <a:r>
                        <a:rPr lang="en-US" dirty="0" smtClean="0"/>
                        <a:t>0.002</a:t>
                      </a:r>
                      <a:endParaRPr lang="en-US" dirty="0"/>
                    </a:p>
                  </a:txBody>
                  <a:tcPr/>
                </a:tc>
              </a:tr>
            </a:tbl>
          </a:graphicData>
        </a:graphic>
      </p:graphicFrame>
      <p:sp>
        <p:nvSpPr>
          <p:cNvPr id="4" name="Title 1"/>
          <p:cNvSpPr txBox="1">
            <a:spLocks/>
          </p:cNvSpPr>
          <p:nvPr/>
        </p:nvSpPr>
        <p:spPr>
          <a:xfrm>
            <a:off x="276097" y="252058"/>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Background</a:t>
            </a:r>
            <a:endParaRPr lang="en-US" dirty="0"/>
          </a:p>
        </p:txBody>
      </p:sp>
      <p:sp>
        <p:nvSpPr>
          <p:cNvPr id="5" name="Content Placeholder 2"/>
          <p:cNvSpPr txBox="1">
            <a:spLocks/>
          </p:cNvSpPr>
          <p:nvPr/>
        </p:nvSpPr>
        <p:spPr>
          <a:xfrm>
            <a:off x="276097" y="947159"/>
            <a:ext cx="7953503" cy="4804397"/>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3200" dirty="0" smtClean="0"/>
              <a:t>Framingham Offspring Study</a:t>
            </a:r>
          </a:p>
          <a:p>
            <a:pPr lvl="1"/>
            <a:r>
              <a:rPr lang="en-US" sz="3000" dirty="0" smtClean="0"/>
              <a:t>Visceral and subcutaneous adipose tissue associated with CKD (measured by </a:t>
            </a:r>
            <a:r>
              <a:rPr lang="en-US" sz="3000" dirty="0" err="1" smtClean="0"/>
              <a:t>cystatin</a:t>
            </a:r>
            <a:r>
              <a:rPr lang="en-US" sz="3000" dirty="0" smtClean="0"/>
              <a:t> C)</a:t>
            </a:r>
            <a:endParaRPr lang="en-US" sz="3000" dirty="0"/>
          </a:p>
        </p:txBody>
      </p:sp>
      <p:sp>
        <p:nvSpPr>
          <p:cNvPr id="6" name="TextBox 5"/>
          <p:cNvSpPr txBox="1"/>
          <p:nvPr/>
        </p:nvSpPr>
        <p:spPr>
          <a:xfrm>
            <a:off x="5174957" y="6395966"/>
            <a:ext cx="3810282" cy="307777"/>
          </a:xfrm>
          <a:prstGeom prst="rect">
            <a:avLst/>
          </a:prstGeom>
          <a:noFill/>
        </p:spPr>
        <p:txBody>
          <a:bodyPr wrap="square" rtlCol="0">
            <a:spAutoFit/>
          </a:bodyPr>
          <a:lstStyle/>
          <a:p>
            <a:r>
              <a:rPr lang="en-US" sz="1400" dirty="0" smtClean="0"/>
              <a:t>Young et al; </a:t>
            </a:r>
            <a:r>
              <a:rPr lang="en-US" sz="1400" i="1" dirty="0" err="1" smtClean="0"/>
              <a:t>Clin</a:t>
            </a:r>
            <a:r>
              <a:rPr lang="en-US" sz="1400" i="1" dirty="0" smtClean="0"/>
              <a:t> J Am </a:t>
            </a:r>
            <a:r>
              <a:rPr lang="en-US" sz="1400" i="1" dirty="0" err="1" smtClean="0"/>
              <a:t>Soc</a:t>
            </a:r>
            <a:r>
              <a:rPr lang="en-US" sz="1400" i="1" dirty="0" smtClean="0"/>
              <a:t> </a:t>
            </a:r>
            <a:r>
              <a:rPr lang="en-US" sz="1400" i="1" dirty="0" err="1" smtClean="0"/>
              <a:t>Nephrol</a:t>
            </a:r>
            <a:r>
              <a:rPr lang="en-US" sz="1400" dirty="0" smtClean="0"/>
              <a:t>, 2008.</a:t>
            </a:r>
          </a:p>
        </p:txBody>
      </p:sp>
    </p:spTree>
    <p:extLst>
      <p:ext uri="{BB962C8B-B14F-4D97-AF65-F5344CB8AC3E}">
        <p14:creationId xmlns:p14="http://schemas.microsoft.com/office/powerpoint/2010/main" val="13674417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97" y="252058"/>
            <a:ext cx="7953503" cy="71078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Background</a:t>
            </a:r>
            <a:endParaRPr lang="en-US" dirty="0"/>
          </a:p>
        </p:txBody>
      </p:sp>
      <p:sp>
        <p:nvSpPr>
          <p:cNvPr id="3" name="Content Placeholder 2"/>
          <p:cNvSpPr txBox="1">
            <a:spLocks/>
          </p:cNvSpPr>
          <p:nvPr/>
        </p:nvSpPr>
        <p:spPr>
          <a:xfrm>
            <a:off x="388208" y="1159682"/>
            <a:ext cx="3644513" cy="5295676"/>
          </a:xfrm>
          <a:prstGeom prst="rect">
            <a:avLst/>
          </a:prstGeom>
        </p:spPr>
        <p:txBody>
          <a:bodyPr>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2400" dirty="0" smtClean="0"/>
              <a:t>Compared to Caucasians, South Asians have higher levels of total body fat, subcutaneous fat, and visceral fat for a given BMI</a:t>
            </a:r>
          </a:p>
          <a:p>
            <a:r>
              <a:rPr lang="en-US" sz="2400" dirty="0" smtClean="0"/>
              <a:t>No studies have investigated the association between body composition and renal function in South Asians</a:t>
            </a:r>
            <a:endParaRPr lang="en-US" sz="2400" dirty="0"/>
          </a:p>
        </p:txBody>
      </p:sp>
      <p:pic>
        <p:nvPicPr>
          <p:cNvPr id="4" name="Picture 3"/>
          <p:cNvPicPr>
            <a:picLocks noChangeAspect="1"/>
          </p:cNvPicPr>
          <p:nvPr/>
        </p:nvPicPr>
        <p:blipFill>
          <a:blip r:embed="rId3"/>
          <a:stretch>
            <a:fillRect/>
          </a:stretch>
        </p:blipFill>
        <p:spPr>
          <a:xfrm>
            <a:off x="4032721" y="1660998"/>
            <a:ext cx="4743582" cy="3352131"/>
          </a:xfrm>
          <a:prstGeom prst="rect">
            <a:avLst/>
          </a:prstGeom>
        </p:spPr>
      </p:pic>
      <p:sp>
        <p:nvSpPr>
          <p:cNvPr id="5" name="TextBox 4"/>
          <p:cNvSpPr txBox="1"/>
          <p:nvPr/>
        </p:nvSpPr>
        <p:spPr>
          <a:xfrm>
            <a:off x="5174957" y="6193748"/>
            <a:ext cx="3810282" cy="523220"/>
          </a:xfrm>
          <a:prstGeom prst="rect">
            <a:avLst/>
          </a:prstGeom>
          <a:noFill/>
        </p:spPr>
        <p:txBody>
          <a:bodyPr wrap="square" rtlCol="0">
            <a:spAutoFit/>
          </a:bodyPr>
          <a:lstStyle/>
          <a:p>
            <a:r>
              <a:rPr lang="en-US" sz="1400" dirty="0" smtClean="0"/>
              <a:t>Shah and </a:t>
            </a:r>
            <a:r>
              <a:rPr lang="en-US" sz="1400" dirty="0" err="1" smtClean="0"/>
              <a:t>Kanaya</a:t>
            </a:r>
            <a:r>
              <a:rPr lang="en-US" sz="1400" dirty="0" smtClean="0"/>
              <a:t>; </a:t>
            </a:r>
            <a:r>
              <a:rPr lang="en-US" sz="1400" i="1" dirty="0" err="1" smtClean="0"/>
              <a:t>Curr</a:t>
            </a:r>
            <a:r>
              <a:rPr lang="en-US" sz="1400" i="1" dirty="0" smtClean="0"/>
              <a:t> </a:t>
            </a:r>
            <a:r>
              <a:rPr lang="en-US" sz="1400" i="1" dirty="0" err="1" smtClean="0"/>
              <a:t>Cardiol</a:t>
            </a:r>
            <a:r>
              <a:rPr lang="en-US" sz="1400" i="1" dirty="0" smtClean="0"/>
              <a:t> Rep</a:t>
            </a:r>
            <a:r>
              <a:rPr lang="en-US" sz="1400" dirty="0" smtClean="0"/>
              <a:t>, 2014.</a:t>
            </a:r>
          </a:p>
          <a:p>
            <a:r>
              <a:rPr lang="en-US" sz="1400" dirty="0" err="1" smtClean="0"/>
              <a:t>Banerji</a:t>
            </a:r>
            <a:r>
              <a:rPr lang="en-US" sz="1400" dirty="0" smtClean="0"/>
              <a:t> et al; </a:t>
            </a:r>
            <a:r>
              <a:rPr lang="en-US" sz="1400" i="1" dirty="0" smtClean="0"/>
              <a:t>J </a:t>
            </a:r>
            <a:r>
              <a:rPr lang="en-US" sz="1400" i="1" dirty="0" err="1" smtClean="0"/>
              <a:t>Clin</a:t>
            </a:r>
            <a:r>
              <a:rPr lang="en-US" sz="1400" i="1" dirty="0" smtClean="0"/>
              <a:t> </a:t>
            </a:r>
            <a:r>
              <a:rPr lang="en-US" sz="1400" i="1" dirty="0" err="1" smtClean="0"/>
              <a:t>Endocrinol</a:t>
            </a:r>
            <a:r>
              <a:rPr lang="en-US" sz="1400" i="1" dirty="0" smtClean="0"/>
              <a:t> </a:t>
            </a:r>
            <a:r>
              <a:rPr lang="en-US" sz="1400" i="1" dirty="0" err="1" smtClean="0"/>
              <a:t>Metab</a:t>
            </a:r>
            <a:r>
              <a:rPr lang="en-US" sz="1400" dirty="0" smtClean="0"/>
              <a:t>, 1999.</a:t>
            </a:r>
          </a:p>
        </p:txBody>
      </p:sp>
    </p:spTree>
    <p:extLst>
      <p:ext uri="{BB962C8B-B14F-4D97-AF65-F5344CB8AC3E}">
        <p14:creationId xmlns:p14="http://schemas.microsoft.com/office/powerpoint/2010/main" val="13691168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426</TotalTime>
  <Words>2157</Words>
  <Application>Microsoft Macintosh PowerPoint</Application>
  <PresentationFormat>On-screen Show (4:3)</PresentationFormat>
  <Paragraphs>216</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Perspective</vt:lpstr>
      <vt:lpstr>Document</vt:lpstr>
      <vt:lpstr>The Association Between Body Composition and Cystatin C in South Asians: Results from the MASALA Study</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Association Between Body Composition and Cystatin C in South Asians: Results from the MASALA Study</dc:title>
  <dc:creator>adshah</dc:creator>
  <cp:lastModifiedBy>adshah</cp:lastModifiedBy>
  <cp:revision>37</cp:revision>
  <cp:lastPrinted>2014-05-27T21:57:21Z</cp:lastPrinted>
  <dcterms:created xsi:type="dcterms:W3CDTF">2014-05-23T19:02:13Z</dcterms:created>
  <dcterms:modified xsi:type="dcterms:W3CDTF">2014-06-10T06:49:27Z</dcterms:modified>
</cp:coreProperties>
</file>