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4" r:id="rId5"/>
    <p:sldId id="260" r:id="rId6"/>
    <p:sldId id="258" r:id="rId7"/>
    <p:sldId id="263" r:id="rId8"/>
    <p:sldId id="262" r:id="rId9"/>
    <p:sldId id="26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793" y="2130425"/>
            <a:ext cx="8627072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Epi</a:t>
            </a:r>
            <a:r>
              <a:rPr lang="en-US" dirty="0" smtClean="0"/>
              <a:t> 259</a:t>
            </a:r>
            <a:br>
              <a:rPr lang="en-US" dirty="0" smtClean="0"/>
            </a:br>
            <a:r>
              <a:rPr lang="en-US" dirty="0" smtClean="0"/>
              <a:t>Grant Writing Workshop: </a:t>
            </a:r>
            <a:br>
              <a:rPr lang="en-US" dirty="0" smtClean="0"/>
            </a:br>
            <a:r>
              <a:rPr lang="en-US" dirty="0" smtClean="0"/>
              <a:t>Part II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Sarah Woolf-King, PhD, MPH</a:t>
            </a:r>
          </a:p>
          <a:p>
            <a:r>
              <a:rPr lang="en-US" dirty="0" smtClean="0"/>
              <a:t>March 30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706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7833"/>
            <a:ext cx="8495130" cy="99133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Assignments: Due April 6th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939"/>
            <a:ext cx="8495130" cy="526167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New Students: </a:t>
            </a:r>
          </a:p>
          <a:p>
            <a:pPr lvl="1"/>
            <a:r>
              <a:rPr lang="en-US" dirty="0" smtClean="0"/>
              <a:t>Read Chapters 2, 7, &amp; 8 from Russell &amp; Morrison (focus most energy on Aims chapter)</a:t>
            </a:r>
          </a:p>
          <a:p>
            <a:pPr lvl="1"/>
            <a:r>
              <a:rPr lang="en-US" dirty="0" smtClean="0"/>
              <a:t> Turn in outline of Specific Aims.</a:t>
            </a:r>
          </a:p>
          <a:p>
            <a:r>
              <a:rPr lang="en-US" dirty="0" smtClean="0"/>
              <a:t>Kristin and Josh: </a:t>
            </a:r>
          </a:p>
          <a:p>
            <a:pPr lvl="1"/>
            <a:r>
              <a:rPr lang="en-US" dirty="0" smtClean="0"/>
              <a:t>1a. Prepare power point </a:t>
            </a:r>
            <a:r>
              <a:rPr lang="en-US" dirty="0" smtClean="0"/>
              <a:t>presentation </a:t>
            </a:r>
            <a:r>
              <a:rPr lang="en-US" dirty="0" smtClean="0"/>
              <a:t>of Research Strategy. </a:t>
            </a:r>
            <a:endParaRPr lang="en-US" dirty="0" smtClean="0"/>
          </a:p>
          <a:p>
            <a:pPr lvl="2"/>
            <a:r>
              <a:rPr lang="en-US" dirty="0" smtClean="0"/>
              <a:t>Email </a:t>
            </a:r>
            <a:r>
              <a:rPr lang="en-US" dirty="0" smtClean="0"/>
              <a:t>colleagues most recent </a:t>
            </a:r>
            <a:r>
              <a:rPr lang="en-US" dirty="0" smtClean="0"/>
              <a:t>draft of Research Strategy </a:t>
            </a:r>
            <a:r>
              <a:rPr lang="en-US" dirty="0" smtClean="0"/>
              <a:t>by Friday April 3</a:t>
            </a:r>
            <a:r>
              <a:rPr lang="en-US" baseline="30000" dirty="0" smtClean="0"/>
              <a:t>rd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1b. </a:t>
            </a:r>
            <a:r>
              <a:rPr lang="en-US" dirty="0"/>
              <a:t>Find 3 appropriate reviewers to review the research and training sections of your </a:t>
            </a:r>
            <a:r>
              <a:rPr lang="en-US" dirty="0" smtClean="0"/>
              <a:t>proposal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 </a:t>
            </a:r>
            <a:r>
              <a:rPr lang="en-US" dirty="0" smtClean="0"/>
              <a:t>Submit names and date by which you will send your proposal.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488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92500" lnSpcReduction="20000"/>
          </a:bodyPr>
          <a:lstStyle/>
          <a:p>
            <a:r>
              <a:rPr lang="en-US" dirty="0" smtClean="0"/>
              <a:t>Part I</a:t>
            </a:r>
          </a:p>
          <a:p>
            <a:pPr lvl="1"/>
            <a:r>
              <a:rPr lang="en-US" dirty="0" smtClean="0"/>
              <a:t>Introductions</a:t>
            </a:r>
          </a:p>
          <a:p>
            <a:pPr lvl="1"/>
            <a:r>
              <a:rPr lang="en-US" dirty="0" smtClean="0"/>
              <a:t>Needs and </a:t>
            </a:r>
            <a:r>
              <a:rPr lang="en-US" dirty="0"/>
              <a:t>e</a:t>
            </a:r>
            <a:r>
              <a:rPr lang="en-US" dirty="0" smtClean="0"/>
              <a:t>xpectations </a:t>
            </a:r>
            <a:r>
              <a:rPr lang="en-US" dirty="0" smtClean="0"/>
              <a:t>for course</a:t>
            </a:r>
          </a:p>
          <a:p>
            <a:r>
              <a:rPr lang="en-US" dirty="0" smtClean="0"/>
              <a:t>Part II</a:t>
            </a:r>
          </a:p>
          <a:p>
            <a:pPr lvl="1"/>
            <a:r>
              <a:rPr lang="en-US" dirty="0" smtClean="0"/>
              <a:t>Review of what was covered in Winter Course</a:t>
            </a:r>
          </a:p>
          <a:p>
            <a:r>
              <a:rPr lang="en-US" dirty="0" smtClean="0"/>
              <a:t>Part III</a:t>
            </a:r>
          </a:p>
          <a:p>
            <a:pPr lvl="1"/>
            <a:r>
              <a:rPr lang="en-US" dirty="0" smtClean="0"/>
              <a:t>Research Strategy Overview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23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I: Introductions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85000" lnSpcReduction="10000"/>
          </a:bodyPr>
          <a:lstStyle/>
          <a:p>
            <a:r>
              <a:rPr lang="en-US" dirty="0" smtClean="0"/>
              <a:t>If you’re new…</a:t>
            </a:r>
          </a:p>
          <a:p>
            <a:pPr lvl="1"/>
            <a:r>
              <a:rPr lang="en-US" dirty="0" smtClean="0"/>
              <a:t>Name, research interests, grant topic</a:t>
            </a:r>
          </a:p>
          <a:p>
            <a:pPr lvl="1"/>
            <a:r>
              <a:rPr lang="en-US" dirty="0" smtClean="0"/>
              <a:t>How far along are you? </a:t>
            </a:r>
            <a:r>
              <a:rPr lang="en-US" dirty="0" smtClean="0"/>
              <a:t>When/what </a:t>
            </a:r>
            <a:r>
              <a:rPr lang="en-US" dirty="0" smtClean="0"/>
              <a:t>do you plan to submit?</a:t>
            </a:r>
          </a:p>
          <a:p>
            <a:r>
              <a:rPr lang="en-US" dirty="0" smtClean="0"/>
              <a:t>If you were in the last class</a:t>
            </a:r>
          </a:p>
          <a:p>
            <a:pPr lvl="1"/>
            <a:r>
              <a:rPr lang="en-US" dirty="0" smtClean="0"/>
              <a:t>Name, research interests, grant topic</a:t>
            </a:r>
          </a:p>
          <a:p>
            <a:pPr lvl="1"/>
            <a:r>
              <a:rPr lang="en-US" dirty="0" smtClean="0"/>
              <a:t>What are </a:t>
            </a:r>
            <a:r>
              <a:rPr lang="en-US" dirty="0" smtClean="0"/>
              <a:t>your </a:t>
            </a:r>
            <a:r>
              <a:rPr lang="en-US" dirty="0" smtClean="0"/>
              <a:t>needs/hopes for the second part of </a:t>
            </a:r>
            <a:r>
              <a:rPr lang="en-US" dirty="0" smtClean="0"/>
              <a:t>the course? </a:t>
            </a:r>
            <a:r>
              <a:rPr lang="en-US" dirty="0" smtClean="0"/>
              <a:t>Which sections would be most useful to focus on?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8837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 II: Review of Winter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9532" cy="5039782"/>
          </a:xfrm>
        </p:spPr>
        <p:txBody>
          <a:bodyPr anchor="t" anchorCtr="0">
            <a:normAutofit fontScale="92500" lnSpcReduction="10000"/>
          </a:bodyPr>
          <a:lstStyle/>
          <a:p>
            <a:r>
              <a:rPr lang="en-US" dirty="0" smtClean="0"/>
              <a:t>Overview of the NIH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nstitutes, program announcements, grants, POs</a:t>
            </a:r>
          </a:p>
          <a:p>
            <a:r>
              <a:rPr lang="en-US" dirty="0" smtClean="0"/>
              <a:t>Overview of all F31 components</a:t>
            </a:r>
          </a:p>
          <a:p>
            <a:r>
              <a:rPr lang="en-US" dirty="0" smtClean="0"/>
              <a:t>Significance and Specific Aims</a:t>
            </a:r>
          </a:p>
          <a:p>
            <a:r>
              <a:rPr lang="en-US" dirty="0" smtClean="0"/>
              <a:t>Section II: Sponsor &amp; Co-Sponsor Information</a:t>
            </a:r>
          </a:p>
          <a:p>
            <a:r>
              <a:rPr lang="en-US" dirty="0" smtClean="0"/>
              <a:t>Peer Review Process</a:t>
            </a:r>
          </a:p>
          <a:p>
            <a:r>
              <a:rPr lang="en-US" dirty="0" err="1" smtClean="0"/>
              <a:t>Biosketch</a:t>
            </a:r>
            <a:r>
              <a:rPr lang="en-US" dirty="0" smtClean="0"/>
              <a:t> (new format)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532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4896"/>
            <a:ext cx="8417688" cy="14453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Part III:</a:t>
            </a:r>
            <a:br>
              <a:rPr lang="en-US" dirty="0" smtClean="0"/>
            </a:br>
            <a:r>
              <a:rPr lang="en-US" dirty="0" smtClean="0"/>
              <a:t>Research Strategy Overview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17688" cy="4967371"/>
          </a:xfrm>
        </p:spPr>
        <p:txBody>
          <a:bodyPr anchor="t" anchorCtr="0">
            <a:normAutofit fontScale="85000" lnSpcReduction="20000"/>
          </a:bodyPr>
          <a:lstStyle/>
          <a:p>
            <a:r>
              <a:rPr lang="en-US" sz="2300" dirty="0"/>
              <a:t>Limited to 6 </a:t>
            </a:r>
            <a:r>
              <a:rPr lang="en-US" sz="2300" dirty="0" smtClean="0"/>
              <a:t>pages and </a:t>
            </a:r>
            <a:r>
              <a:rPr lang="en-US" sz="2300" dirty="0" smtClean="0"/>
              <a:t>includes </a:t>
            </a:r>
            <a:r>
              <a:rPr lang="en-US" sz="2300" dirty="0" smtClean="0"/>
              <a:t>the following:</a:t>
            </a:r>
            <a:endParaRPr lang="en-US" sz="2300" dirty="0"/>
          </a:p>
          <a:p>
            <a:pPr lvl="1"/>
            <a:r>
              <a:rPr lang="en-US" sz="2300" dirty="0" smtClean="0"/>
              <a:t>Significance </a:t>
            </a:r>
            <a:endParaRPr lang="en-US" sz="2300" dirty="0"/>
          </a:p>
          <a:p>
            <a:pPr lvl="2"/>
            <a:r>
              <a:rPr lang="en-US" dirty="0" smtClean="0"/>
              <a:t>No </a:t>
            </a:r>
            <a:r>
              <a:rPr lang="en-US" dirty="0"/>
              <a:t>Innovation section </a:t>
            </a:r>
            <a:r>
              <a:rPr lang="en-US" dirty="0" smtClean="0"/>
              <a:t>required unless </a:t>
            </a:r>
            <a:r>
              <a:rPr lang="en-US" dirty="0"/>
              <a:t>specified in the FOA</a:t>
            </a:r>
            <a:r>
              <a:rPr lang="en-US" dirty="0" smtClean="0"/>
              <a:t>. </a:t>
            </a:r>
            <a:endParaRPr lang="en-US" dirty="0" smtClean="0"/>
          </a:p>
          <a:p>
            <a:pPr lvl="2"/>
            <a:r>
              <a:rPr lang="en-US" dirty="0" smtClean="0"/>
              <a:t>However</a:t>
            </a:r>
            <a:r>
              <a:rPr lang="en-US" dirty="0" smtClean="0"/>
              <a:t>, may wish to address innovation in your significance section as reviewers are accustomed to seeing this.</a:t>
            </a:r>
            <a:endParaRPr lang="en-US" dirty="0"/>
          </a:p>
          <a:p>
            <a:pPr lvl="1"/>
            <a:r>
              <a:rPr lang="en-US" sz="2300" dirty="0"/>
              <a:t>Approach</a:t>
            </a:r>
          </a:p>
          <a:p>
            <a:pPr lvl="2"/>
            <a:r>
              <a:rPr lang="en-US" sz="2200" dirty="0" smtClean="0"/>
              <a:t>Preliminary studies</a:t>
            </a:r>
          </a:p>
          <a:p>
            <a:pPr lvl="2"/>
            <a:r>
              <a:rPr lang="en-US" sz="2200" dirty="0" smtClean="0"/>
              <a:t>Design, Procedures/methods , analyses, Potential Problems and alternative strategies, Future directions (may include timeline or refer to it elsewhere in application</a:t>
            </a:r>
            <a:r>
              <a:rPr lang="en-US" sz="2200" dirty="0" smtClean="0"/>
              <a:t>)</a:t>
            </a:r>
          </a:p>
          <a:p>
            <a:pPr lvl="2"/>
            <a:r>
              <a:rPr lang="en-US" sz="2200" dirty="0" smtClean="0"/>
              <a:t>Potential Problems and Alternative Strategies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6681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Strategy: 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Significance (p. I-86</a:t>
            </a:r>
            <a:r>
              <a:rPr lang="en-US" dirty="0" smtClean="0"/>
              <a:t>):</a:t>
            </a:r>
            <a:endParaRPr lang="en-US" dirty="0"/>
          </a:p>
          <a:p>
            <a:r>
              <a:rPr lang="en-US" dirty="0" smtClean="0"/>
              <a:t>Explain </a:t>
            </a:r>
            <a:r>
              <a:rPr lang="en-US" dirty="0"/>
              <a:t>the importance of the problem or critical barrier to progress in the field that the proposed project addresses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Explain </a:t>
            </a:r>
            <a:r>
              <a:rPr lang="en-US" dirty="0"/>
              <a:t>how the proposed project will improve scientific knowledge, technical capability, and/or clinical practice in one or more broad fields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Describe </a:t>
            </a:r>
            <a:r>
              <a:rPr lang="en-US" dirty="0"/>
              <a:t>how the concepts, methods, technologies, treatments, services, or preventative interventions that drive this field will be changed if the proposed aims are achieved</a:t>
            </a:r>
            <a:r>
              <a:rPr lang="en-US" dirty="0" smtClean="0"/>
              <a:t>.</a:t>
            </a:r>
            <a:r>
              <a:rPr lang="en-US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898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83594"/>
            <a:ext cx="8340625" cy="14166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Research Strategy: </a:t>
            </a:r>
            <a:br>
              <a:rPr lang="en-US" dirty="0" smtClean="0"/>
            </a:br>
            <a:r>
              <a:rPr lang="en-US" dirty="0" smtClean="0"/>
              <a:t>Approach</a:t>
            </a:r>
            <a:r>
              <a:rPr lang="en-US" dirty="0" smtClean="0"/>
              <a:t>-</a:t>
            </a:r>
            <a:r>
              <a:rPr lang="en-US" dirty="0" smtClean="0"/>
              <a:t>Preliminary </a:t>
            </a:r>
            <a:r>
              <a:rPr lang="en-US" dirty="0" smtClean="0"/>
              <a:t>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92500"/>
          </a:bodyPr>
          <a:lstStyle/>
          <a:p>
            <a:r>
              <a:rPr lang="en-US" dirty="0" smtClean="0"/>
              <a:t>Discuss </a:t>
            </a:r>
            <a:r>
              <a:rPr lang="en-US" dirty="0"/>
              <a:t>the applicant's preliminary studies, data and/or experience pertinent to this application. </a:t>
            </a:r>
          </a:p>
          <a:p>
            <a:r>
              <a:rPr lang="en-US" dirty="0"/>
              <a:t>When applicable, provide a succinct account of published and unpublished results, indicating progress toward their achievement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656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Strategy: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745" y="1473242"/>
            <a:ext cx="8625385" cy="5384758"/>
          </a:xfrm>
        </p:spPr>
        <p:txBody>
          <a:bodyPr anchor="t" anchorCtr="0">
            <a:normAutofit fontScale="55000" lnSpcReduction="20000"/>
          </a:bodyPr>
          <a:lstStyle/>
          <a:p>
            <a:r>
              <a:rPr lang="en-US" sz="4500" dirty="0" smtClean="0"/>
              <a:t>Describe the overall strategy, methodology, and analyses to be used to accomplish the specific aims of the project</a:t>
            </a:r>
            <a:r>
              <a:rPr lang="en-US" sz="4500" dirty="0" smtClean="0"/>
              <a:t>.</a:t>
            </a:r>
          </a:p>
          <a:p>
            <a:pPr lvl="1"/>
            <a:r>
              <a:rPr lang="en-US" sz="4500" dirty="0" smtClean="0"/>
              <a:t> </a:t>
            </a:r>
            <a:r>
              <a:rPr lang="en-US" sz="4500" dirty="0" smtClean="0"/>
              <a:t>Unless addressed separately </a:t>
            </a:r>
            <a:r>
              <a:rPr lang="en-US" sz="4500" dirty="0" smtClean="0"/>
              <a:t>in </a:t>
            </a:r>
            <a:r>
              <a:rPr lang="en-US" sz="4500" dirty="0" smtClean="0"/>
              <a:t>the </a:t>
            </a:r>
            <a:r>
              <a:rPr lang="en-US" sz="4500" dirty="0" smtClean="0"/>
              <a:t>Resource </a:t>
            </a:r>
            <a:r>
              <a:rPr lang="en-US" sz="4500" dirty="0" smtClean="0"/>
              <a:t>Sharing </a:t>
            </a:r>
            <a:r>
              <a:rPr lang="en-US" sz="4500" dirty="0" smtClean="0"/>
              <a:t>Plan, </a:t>
            </a:r>
            <a:r>
              <a:rPr lang="en-US" sz="4500" dirty="0" smtClean="0"/>
              <a:t>include how the data will be collected, analyzed, and interpreted as well as any resource sharing </a:t>
            </a:r>
            <a:r>
              <a:rPr lang="en-US" sz="4500" dirty="0" smtClean="0"/>
              <a:t>plans. </a:t>
            </a:r>
            <a:endParaRPr lang="en-US" sz="4500" dirty="0" smtClean="0"/>
          </a:p>
          <a:p>
            <a:r>
              <a:rPr lang="en-US" sz="4500" dirty="0" smtClean="0"/>
              <a:t>Discuss</a:t>
            </a:r>
            <a:r>
              <a:rPr lang="en-US" sz="4500" u="sng" dirty="0" smtClean="0"/>
              <a:t> potential problems, alternative strategies</a:t>
            </a:r>
            <a:r>
              <a:rPr lang="en-US" sz="4500" dirty="0" smtClean="0"/>
              <a:t>, and </a:t>
            </a:r>
            <a:r>
              <a:rPr lang="en-US" sz="4500" u="sng" dirty="0" smtClean="0"/>
              <a:t>benchmarks for success </a:t>
            </a:r>
            <a:r>
              <a:rPr lang="en-US" sz="4500" dirty="0" smtClean="0"/>
              <a:t>anticipated to achieve the aims. </a:t>
            </a:r>
          </a:p>
          <a:p>
            <a:r>
              <a:rPr lang="en-US" sz="4500" dirty="0" smtClean="0"/>
              <a:t>Include </a:t>
            </a:r>
            <a:r>
              <a:rPr lang="en-US" sz="4500" dirty="0" smtClean="0"/>
              <a:t>any </a:t>
            </a:r>
            <a:r>
              <a:rPr lang="en-US" sz="4500" u="sng" dirty="0" smtClean="0"/>
              <a:t>courses that you plan to take </a:t>
            </a:r>
            <a:r>
              <a:rPr lang="en-US" sz="4500" dirty="0" smtClean="0"/>
              <a:t>to support the research training experience</a:t>
            </a:r>
            <a:r>
              <a:rPr lang="en-US" sz="4500" dirty="0" smtClean="0"/>
              <a:t>. 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829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and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85000" lnSpcReduction="20000"/>
          </a:bodyPr>
          <a:lstStyle/>
          <a:p>
            <a:r>
              <a:rPr lang="en-US" dirty="0" smtClean="0"/>
              <a:t>What sections are the same/different?</a:t>
            </a:r>
          </a:p>
          <a:p>
            <a:pPr lvl="1"/>
            <a:r>
              <a:rPr lang="en-US" dirty="0" smtClean="0"/>
              <a:t>Redacted: Organized methods by aim</a:t>
            </a:r>
          </a:p>
          <a:p>
            <a:pPr lvl="1"/>
            <a:r>
              <a:rPr lang="en-US" dirty="0" smtClean="0"/>
              <a:t>Santos/</a:t>
            </a:r>
            <a:r>
              <a:rPr lang="en-US" dirty="0" err="1" smtClean="0"/>
              <a:t>Moseson</a:t>
            </a:r>
            <a:r>
              <a:rPr lang="en-US" dirty="0" smtClean="0"/>
              <a:t>: Separated aims for analyses only</a:t>
            </a:r>
          </a:p>
          <a:p>
            <a:pPr lvl="1"/>
            <a:r>
              <a:rPr lang="en-US" dirty="0" err="1" smtClean="0"/>
              <a:t>Moseson</a:t>
            </a:r>
            <a:r>
              <a:rPr lang="en-US" dirty="0" smtClean="0"/>
              <a:t> included an Innovation section</a:t>
            </a:r>
          </a:p>
          <a:p>
            <a:pPr lvl="1"/>
            <a:r>
              <a:rPr lang="en-US" dirty="0" smtClean="0"/>
              <a:t>Redacted had Table for how Study Aims connected to Training Aims</a:t>
            </a:r>
          </a:p>
          <a:p>
            <a:pPr lvl="1"/>
            <a:r>
              <a:rPr lang="en-US" dirty="0" smtClean="0"/>
              <a:t>Note variability in Potential Problems, Use of theory, Tables, Budget, &amp; Future Research Directions.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6125730"/>
      </p:ext>
    </p:extLst>
  </p:cSld>
  <p:clrMapOvr>
    <a:masterClrMapping/>
  </p:clrMapOvr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613</TotalTime>
  <Words>596</Words>
  <Application>Microsoft Macintosh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Twilight</vt:lpstr>
      <vt:lpstr>Epi 259 Grant Writing Workshop:  Part II </vt:lpstr>
      <vt:lpstr>Agenda </vt:lpstr>
      <vt:lpstr>Part I: Introductions </vt:lpstr>
      <vt:lpstr>Part II: Review of Winter Course</vt:lpstr>
      <vt:lpstr>Part III: Research Strategy Overview </vt:lpstr>
      <vt:lpstr>Research Strategy: Significance</vt:lpstr>
      <vt:lpstr>Research Strategy:  Approach-Preliminary Studies</vt:lpstr>
      <vt:lpstr>Research Strategy: Approach</vt:lpstr>
      <vt:lpstr>Examples and Discussion</vt:lpstr>
      <vt:lpstr>Assignments: Due April 6th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 259: Spring Grant Writing Workshop:  Part II </dc:title>
  <dc:creator>Sarah Woolf-King</dc:creator>
  <cp:lastModifiedBy>Sarah Woolf-King</cp:lastModifiedBy>
  <cp:revision>12</cp:revision>
  <dcterms:created xsi:type="dcterms:W3CDTF">2015-03-27T16:03:19Z</dcterms:created>
  <dcterms:modified xsi:type="dcterms:W3CDTF">2015-03-30T16:47:09Z</dcterms:modified>
</cp:coreProperties>
</file>