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302" r:id="rId2"/>
    <p:sldId id="256" r:id="rId3"/>
    <p:sldId id="257" r:id="rId4"/>
    <p:sldId id="258" r:id="rId5"/>
    <p:sldId id="260" r:id="rId6"/>
    <p:sldId id="261" r:id="rId7"/>
    <p:sldId id="270" r:id="rId8"/>
    <p:sldId id="271" r:id="rId9"/>
    <p:sldId id="272" r:id="rId10"/>
    <p:sldId id="273" r:id="rId11"/>
    <p:sldId id="274" r:id="rId12"/>
    <p:sldId id="275" r:id="rId13"/>
    <p:sldId id="276" r:id="rId14"/>
    <p:sldId id="263" r:id="rId15"/>
    <p:sldId id="303" r:id="rId16"/>
    <p:sldId id="262" r:id="rId17"/>
    <p:sldId id="268" r:id="rId18"/>
    <p:sldId id="269" r:id="rId19"/>
    <p:sldId id="305" r:id="rId20"/>
    <p:sldId id="279" r:id="rId21"/>
    <p:sldId id="264" r:id="rId22"/>
    <p:sldId id="265" r:id="rId23"/>
    <p:sldId id="266" r:id="rId24"/>
    <p:sldId id="280" r:id="rId25"/>
    <p:sldId id="300" r:id="rId26"/>
    <p:sldId id="301" r:id="rId27"/>
    <p:sldId id="281" r:id="rId28"/>
    <p:sldId id="282" r:id="rId29"/>
    <p:sldId id="284" r:id="rId30"/>
    <p:sldId id="285" r:id="rId31"/>
    <p:sldId id="286" r:id="rId32"/>
    <p:sldId id="287" r:id="rId33"/>
    <p:sldId id="289" r:id="rId34"/>
    <p:sldId id="290" r:id="rId35"/>
    <p:sldId id="292" r:id="rId36"/>
    <p:sldId id="293" r:id="rId37"/>
    <p:sldId id="291" r:id="rId38"/>
    <p:sldId id="294" r:id="rId39"/>
    <p:sldId id="297" r:id="rId40"/>
    <p:sldId id="298" r:id="rId41"/>
    <p:sldId id="299" r:id="rId42"/>
    <p:sldId id="29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9" d="100"/>
          <a:sy n="119" d="100"/>
        </p:scale>
        <p:origin x="-17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99311E-C9EC-BC4F-B945-83CFD7BB34AC}" type="datetimeFigureOut">
              <a:rPr lang="en-US" smtClean="0"/>
              <a:t>1/9/18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1E2BE7-F66A-9344-9948-345AA704E05D}" type="slidenum">
              <a:rPr lang="en-US" smtClean="0"/>
              <a:t>‹#›</a:t>
            </a:fld>
            <a:endParaRPr lang="en-US"/>
          </a:p>
        </p:txBody>
      </p:sp>
    </p:spTree>
    <p:extLst>
      <p:ext uri="{BB962C8B-B14F-4D97-AF65-F5344CB8AC3E}">
        <p14:creationId xmlns:p14="http://schemas.microsoft.com/office/powerpoint/2010/main" val="666217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E0109E-8EDF-2A45-A9D3-4E2EF5403D27}" type="datetimeFigureOut">
              <a:rPr lang="en-US" smtClean="0"/>
              <a:t>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3F77BA-7B77-EB44-857B-CE7BDFE4EDB4}" type="slidenum">
              <a:rPr lang="en-US" smtClean="0"/>
              <a:t>‹#›</a:t>
            </a:fld>
            <a:endParaRPr lang="en-US"/>
          </a:p>
        </p:txBody>
      </p:sp>
    </p:spTree>
    <p:extLst>
      <p:ext uri="{BB962C8B-B14F-4D97-AF65-F5344CB8AC3E}">
        <p14:creationId xmlns:p14="http://schemas.microsoft.com/office/powerpoint/2010/main" val="35700479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b="1" dirty="0" smtClean="0"/>
              <a:t>Comments: </a:t>
            </a:r>
          </a:p>
          <a:p>
            <a:r>
              <a:rPr lang="en-US" sz="2000" dirty="0" smtClean="0"/>
              <a:t>1) Primary outcome observed on less than half of randomized subjects. </a:t>
            </a:r>
          </a:p>
          <a:p>
            <a:r>
              <a:rPr lang="en-US" sz="2000" dirty="0" smtClean="0"/>
              <a:t>2) Primary analysis uses last-observation-carried-forward (LOCF) for subjects not completing study. </a:t>
            </a:r>
          </a:p>
          <a:p>
            <a:pPr lvl="1"/>
            <a:r>
              <a:rPr lang="en-US" sz="1600" dirty="0" smtClean="0"/>
              <a:t>Because we don’t observe the 6-week outcome on all randomized subjects, our “skeptic” has no way to know whether the active treatments are really better than placebo or whether the observed differences are due to lack of adherence and follow-up. </a:t>
            </a:r>
          </a:p>
          <a:p>
            <a:r>
              <a:rPr lang="en-US" sz="2000" dirty="0" smtClean="0"/>
              <a:t>3) The plotted trajectories are based on least squares means from an ANCOVA model, a hard-to-understand “black box”. </a:t>
            </a:r>
          </a:p>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11</a:t>
            </a:fld>
            <a:endParaRPr lang="en-US"/>
          </a:p>
        </p:txBody>
      </p:sp>
    </p:spTree>
    <p:extLst>
      <p:ext uri="{BB962C8B-B14F-4D97-AF65-F5344CB8AC3E}">
        <p14:creationId xmlns:p14="http://schemas.microsoft.com/office/powerpoint/2010/main" val="2820366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72 -- 78</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27</a:t>
            </a:fld>
            <a:endParaRPr lang="en-US"/>
          </a:p>
        </p:txBody>
      </p:sp>
    </p:spTree>
    <p:extLst>
      <p:ext uri="{BB962C8B-B14F-4D97-AF65-F5344CB8AC3E}">
        <p14:creationId xmlns:p14="http://schemas.microsoft.com/office/powerpoint/2010/main" val="4014785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Missing data, 79 – 91; Sensitivity, 92 – 103  </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28</a:t>
            </a:fld>
            <a:endParaRPr lang="en-US"/>
          </a:p>
        </p:txBody>
      </p:sp>
    </p:spTree>
    <p:extLst>
      <p:ext uri="{BB962C8B-B14F-4D97-AF65-F5344CB8AC3E}">
        <p14:creationId xmlns:p14="http://schemas.microsoft.com/office/powerpoint/2010/main" val="4015967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104</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29</a:t>
            </a:fld>
            <a:endParaRPr lang="en-US"/>
          </a:p>
        </p:txBody>
      </p:sp>
    </p:spTree>
    <p:extLst>
      <p:ext uri="{BB962C8B-B14F-4D97-AF65-F5344CB8AC3E}">
        <p14:creationId xmlns:p14="http://schemas.microsoft.com/office/powerpoint/2010/main" val="766215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105</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30</a:t>
            </a:fld>
            <a:endParaRPr lang="en-US"/>
          </a:p>
        </p:txBody>
      </p:sp>
    </p:spTree>
    <p:extLst>
      <p:ext uri="{BB962C8B-B14F-4D97-AF65-F5344CB8AC3E}">
        <p14:creationId xmlns:p14="http://schemas.microsoft.com/office/powerpoint/2010/main" val="2161445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110</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33</a:t>
            </a:fld>
            <a:endParaRPr lang="en-US"/>
          </a:p>
        </p:txBody>
      </p:sp>
    </p:spTree>
    <p:extLst>
      <p:ext uri="{BB962C8B-B14F-4D97-AF65-F5344CB8AC3E}">
        <p14:creationId xmlns:p14="http://schemas.microsoft.com/office/powerpoint/2010/main" val="2619588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112</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34</a:t>
            </a:fld>
            <a:endParaRPr lang="en-US"/>
          </a:p>
        </p:txBody>
      </p:sp>
    </p:spTree>
    <p:extLst>
      <p:ext uri="{BB962C8B-B14F-4D97-AF65-F5344CB8AC3E}">
        <p14:creationId xmlns:p14="http://schemas.microsoft.com/office/powerpoint/2010/main" val="3178794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119</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35</a:t>
            </a:fld>
            <a:endParaRPr lang="en-US"/>
          </a:p>
        </p:txBody>
      </p:sp>
    </p:spTree>
    <p:extLst>
      <p:ext uri="{BB962C8B-B14F-4D97-AF65-F5344CB8AC3E}">
        <p14:creationId xmlns:p14="http://schemas.microsoft.com/office/powerpoint/2010/main" val="51648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114</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37</a:t>
            </a:fld>
            <a:endParaRPr lang="en-US"/>
          </a:p>
        </p:txBody>
      </p:sp>
    </p:spTree>
    <p:extLst>
      <p:ext uri="{BB962C8B-B14F-4D97-AF65-F5344CB8AC3E}">
        <p14:creationId xmlns:p14="http://schemas.microsoft.com/office/powerpoint/2010/main" val="1269158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122</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38</a:t>
            </a:fld>
            <a:endParaRPr lang="en-US"/>
          </a:p>
        </p:txBody>
      </p:sp>
    </p:spTree>
    <p:extLst>
      <p:ext uri="{BB962C8B-B14F-4D97-AF65-F5344CB8AC3E}">
        <p14:creationId xmlns:p14="http://schemas.microsoft.com/office/powerpoint/2010/main" val="1040443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a:t>
            </a:r>
            <a:r>
              <a:rPr lang="en-US" sz="1200" dirty="0" smtClean="0"/>
              <a:t>There are no compelling reasons to stratify randomization: negligible power gain, and nothing that could affect the causal bridge. </a:t>
            </a:r>
          </a:p>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39</a:t>
            </a:fld>
            <a:endParaRPr lang="en-US"/>
          </a:p>
        </p:txBody>
      </p:sp>
    </p:spTree>
    <p:extLst>
      <p:ext uri="{BB962C8B-B14F-4D97-AF65-F5344CB8AC3E}">
        <p14:creationId xmlns:p14="http://schemas.microsoft.com/office/powerpoint/2010/main" val="84625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16</a:t>
            </a:fld>
            <a:endParaRPr lang="en-US"/>
          </a:p>
        </p:txBody>
      </p:sp>
    </p:spTree>
    <p:extLst>
      <p:ext uri="{BB962C8B-B14F-4D97-AF65-F5344CB8AC3E}">
        <p14:creationId xmlns:p14="http://schemas.microsoft.com/office/powerpoint/2010/main" val="132468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17</a:t>
            </a:fld>
            <a:endParaRPr lang="en-US"/>
          </a:p>
        </p:txBody>
      </p:sp>
    </p:spTree>
    <p:extLst>
      <p:ext uri="{BB962C8B-B14F-4D97-AF65-F5344CB8AC3E}">
        <p14:creationId xmlns:p14="http://schemas.microsoft.com/office/powerpoint/2010/main" val="313264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Does not address unmeasured covariates .  Also, </a:t>
            </a:r>
            <a:r>
              <a:rPr lang="en-US" sz="1200" dirty="0" smtClean="0"/>
              <a:t>in the course of balancing covariates, it may — literally — cause outcome </a:t>
            </a:r>
            <a:r>
              <a:rPr lang="en-US" sz="1200" i="1" dirty="0" smtClean="0"/>
              <a:t>imbalance</a:t>
            </a:r>
            <a:r>
              <a:rPr lang="en-US" sz="1200" dirty="0" smtClean="0"/>
              <a:t>! </a:t>
            </a:r>
            <a:endParaRPr lang="en-US" sz="1400" dirty="0" smtClean="0"/>
          </a:p>
          <a:p>
            <a:endParaRPr lang="en-US" dirty="0" smtClean="0"/>
          </a:p>
          <a:p>
            <a:r>
              <a:rPr lang="en-US" sz="2000" dirty="0" smtClean="0"/>
              <a:t>Depends on sample size -- &gt; covariate</a:t>
            </a:r>
            <a:r>
              <a:rPr lang="en-US" sz="2000" baseline="0" dirty="0" smtClean="0"/>
              <a:t>-adjusted randomization </a:t>
            </a:r>
            <a:endParaRPr lang="en-US" sz="2000" dirty="0" smtClean="0"/>
          </a:p>
          <a:p>
            <a:pPr lvl="1"/>
            <a:r>
              <a:rPr lang="en-US" sz="1800" dirty="0" smtClean="0"/>
              <a:t>Large trials:  Modeling provides better implicit matching for multiple covariates </a:t>
            </a:r>
          </a:p>
          <a:p>
            <a:pPr lvl="1"/>
            <a:r>
              <a:rPr lang="en-US" sz="1800" dirty="0" smtClean="0"/>
              <a:t>Small trials:  Minimization ensures relevant covariate combinations are represented </a:t>
            </a:r>
          </a:p>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19</a:t>
            </a:fld>
            <a:endParaRPr lang="en-US"/>
          </a:p>
        </p:txBody>
      </p:sp>
    </p:spTree>
    <p:extLst>
      <p:ext uri="{BB962C8B-B14F-4D97-AF65-F5344CB8AC3E}">
        <p14:creationId xmlns:p14="http://schemas.microsoft.com/office/powerpoint/2010/main" val="815847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63 -- 71</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20</a:t>
            </a:fld>
            <a:endParaRPr lang="en-US"/>
          </a:p>
        </p:txBody>
      </p:sp>
    </p:spTree>
    <p:extLst>
      <p:ext uri="{BB962C8B-B14F-4D97-AF65-F5344CB8AC3E}">
        <p14:creationId xmlns:p14="http://schemas.microsoft.com/office/powerpoint/2010/main" val="290491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solidFill>
                  <a:srgbClr val="0000FF"/>
                </a:solidFill>
                <a:sym typeface="Wingdings"/>
              </a:rPr>
              <a:t>Note that use of perfect twins controls for baseline covariates. </a:t>
            </a:r>
          </a:p>
          <a:p>
            <a:r>
              <a:rPr lang="en-US" dirty="0" smtClean="0"/>
              <a:t>Since we sample</a:t>
            </a:r>
            <a:r>
              <a:rPr lang="en-US" baseline="0" dirty="0" smtClean="0"/>
              <a:t> a single population, covariates are the same in arms A and B. </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23</a:t>
            </a:fld>
            <a:endParaRPr lang="en-US"/>
          </a:p>
        </p:txBody>
      </p:sp>
    </p:spTree>
    <p:extLst>
      <p:ext uri="{BB962C8B-B14F-4D97-AF65-F5344CB8AC3E}">
        <p14:creationId xmlns:p14="http://schemas.microsoft.com/office/powerpoint/2010/main" val="55037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65</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24</a:t>
            </a:fld>
            <a:endParaRPr lang="en-US"/>
          </a:p>
        </p:txBody>
      </p:sp>
    </p:spTree>
    <p:extLst>
      <p:ext uri="{BB962C8B-B14F-4D97-AF65-F5344CB8AC3E}">
        <p14:creationId xmlns:p14="http://schemas.microsoft.com/office/powerpoint/2010/main" val="1615228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65</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25</a:t>
            </a:fld>
            <a:endParaRPr lang="en-US"/>
          </a:p>
        </p:txBody>
      </p:sp>
    </p:spTree>
    <p:extLst>
      <p:ext uri="{BB962C8B-B14F-4D97-AF65-F5344CB8AC3E}">
        <p14:creationId xmlns:p14="http://schemas.microsoft.com/office/powerpoint/2010/main" val="1615228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65</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26</a:t>
            </a:fld>
            <a:endParaRPr lang="en-US"/>
          </a:p>
        </p:txBody>
      </p:sp>
    </p:spTree>
    <p:extLst>
      <p:ext uri="{BB962C8B-B14F-4D97-AF65-F5344CB8AC3E}">
        <p14:creationId xmlns:p14="http://schemas.microsoft.com/office/powerpoint/2010/main" val="1615228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77138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51561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310876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61307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349518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9189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1/1/18</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310621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1/1/18</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2989548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1/1/18</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180607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87849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33076640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DC3C0-80BF-FC4D-BE0C-25AD1038F306}" type="slidenum">
              <a:rPr lang="en-US" smtClean="0"/>
              <a:t>‹#›</a:t>
            </a:fld>
            <a:endParaRPr lang="en-US"/>
          </a:p>
        </p:txBody>
      </p:sp>
    </p:spTree>
    <p:extLst>
      <p:ext uri="{BB962C8B-B14F-4D97-AF65-F5344CB8AC3E}">
        <p14:creationId xmlns:p14="http://schemas.microsoft.com/office/powerpoint/2010/main" val="1135374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pringer.com/us/book/978146141352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jm.org/doi/full/10.1056/NEJMoa1402269" TargetMode="External"/><Relationship Id="rId3" Type="http://schemas.openxmlformats.org/officeDocument/2006/relationships/hyperlink" Target="http://www.nejm.org/doi/full/10.1056/NEJMoa150611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6736"/>
            <a:ext cx="8229600" cy="5669427"/>
          </a:xfrm>
        </p:spPr>
        <p:txBody>
          <a:bodyPr>
            <a:normAutofit fontScale="47500" lnSpcReduction="20000"/>
          </a:bodyPr>
          <a:lstStyle/>
          <a:p>
            <a:pPr marL="0" indent="0" algn="ctr">
              <a:buNone/>
            </a:pPr>
            <a:r>
              <a:rPr lang="en-US" sz="4200" b="1" dirty="0"/>
              <a:t>Biostatistics 226, Winter </a:t>
            </a:r>
            <a:r>
              <a:rPr lang="en-US" sz="4200" b="1" dirty="0" smtClean="0"/>
              <a:t>2018</a:t>
            </a:r>
            <a:endParaRPr lang="en-US" sz="4200" dirty="0"/>
          </a:p>
          <a:p>
            <a:pPr marL="0" indent="0">
              <a:buNone/>
            </a:pPr>
            <a:r>
              <a:rPr lang="en-US" dirty="0"/>
              <a:t> </a:t>
            </a:r>
            <a:endParaRPr lang="en-US" sz="2400" dirty="0"/>
          </a:p>
          <a:p>
            <a:pPr marL="0" indent="0">
              <a:spcBef>
                <a:spcPts val="1100"/>
              </a:spcBef>
              <a:buNone/>
            </a:pPr>
            <a:r>
              <a:rPr lang="en-US" sz="3800" u="sng" dirty="0"/>
              <a:t>Course Overview</a:t>
            </a:r>
            <a:endParaRPr lang="en-US" sz="3800" dirty="0"/>
          </a:p>
          <a:p>
            <a:pPr marL="0" indent="0">
              <a:spcBef>
                <a:spcPts val="1100"/>
              </a:spcBef>
              <a:buNone/>
            </a:pPr>
            <a:r>
              <a:rPr lang="en-US" sz="4000" dirty="0"/>
              <a:t>Jan </a:t>
            </a:r>
            <a:r>
              <a:rPr lang="en-US" sz="4000" dirty="0" smtClean="0"/>
              <a:t>9 – Design </a:t>
            </a:r>
            <a:r>
              <a:rPr lang="en-US" sz="4000" dirty="0"/>
              <a:t>of RCTs:  How to avoid bias and achieve valid results  </a:t>
            </a:r>
            <a:r>
              <a:rPr lang="en-US" sz="4000" i="1" dirty="0" smtClean="0"/>
              <a:t> </a:t>
            </a:r>
            <a:endParaRPr lang="en-US" sz="4000" dirty="0"/>
          </a:p>
          <a:p>
            <a:pPr marL="0" indent="0">
              <a:spcBef>
                <a:spcPts val="1100"/>
              </a:spcBef>
              <a:buNone/>
            </a:pPr>
            <a:r>
              <a:rPr lang="en-US" sz="4000" dirty="0"/>
              <a:t>Jan </a:t>
            </a:r>
            <a:r>
              <a:rPr lang="en-US" sz="4000" dirty="0" smtClean="0"/>
              <a:t>16 – Analyses:  Baseline, Efficacy, and Safety    </a:t>
            </a:r>
          </a:p>
          <a:p>
            <a:pPr marL="0" indent="0">
              <a:spcBef>
                <a:spcPts val="1100"/>
              </a:spcBef>
              <a:buNone/>
            </a:pPr>
            <a:r>
              <a:rPr lang="en-US" sz="4000" dirty="0" smtClean="0"/>
              <a:t>Jan 23 – Monitoring </a:t>
            </a:r>
            <a:r>
              <a:rPr lang="en-US" sz="4000" dirty="0"/>
              <a:t>trials for efficacy, futility, and patient safety </a:t>
            </a:r>
            <a:endParaRPr lang="en-US" sz="4000" i="1" dirty="0" smtClean="0"/>
          </a:p>
          <a:p>
            <a:pPr marL="0" indent="0">
              <a:spcBef>
                <a:spcPts val="1100"/>
              </a:spcBef>
              <a:buNone/>
            </a:pPr>
            <a:r>
              <a:rPr lang="en-US" sz="4000" dirty="0" smtClean="0"/>
              <a:t>Jan 30 </a:t>
            </a:r>
            <a:r>
              <a:rPr lang="en-US" sz="4000" dirty="0"/>
              <a:t>– </a:t>
            </a:r>
            <a:r>
              <a:rPr lang="en-US" sz="4000" dirty="0"/>
              <a:t>Cluster Randomized </a:t>
            </a:r>
            <a:r>
              <a:rPr lang="en-US" sz="4000" dirty="0" smtClean="0"/>
              <a:t>Trials</a:t>
            </a:r>
            <a:endParaRPr lang="en-US" sz="4000" i="1" dirty="0" smtClean="0"/>
          </a:p>
          <a:p>
            <a:pPr marL="0" indent="0">
              <a:spcBef>
                <a:spcPts val="1100"/>
              </a:spcBef>
              <a:buNone/>
            </a:pPr>
            <a:r>
              <a:rPr lang="en-US" sz="4000" dirty="0" smtClean="0"/>
              <a:t>Feb 6 – Precision medicine I: SMART (Adaptive) </a:t>
            </a:r>
            <a:r>
              <a:rPr lang="en-US" sz="4000" dirty="0"/>
              <a:t>Trials </a:t>
            </a:r>
            <a:endParaRPr lang="en-US" sz="4000" i="1" dirty="0" smtClean="0"/>
          </a:p>
          <a:p>
            <a:pPr marL="0" indent="0">
              <a:spcBef>
                <a:spcPts val="1100"/>
              </a:spcBef>
              <a:buNone/>
            </a:pPr>
            <a:r>
              <a:rPr lang="en-US" sz="4000" dirty="0" smtClean="0"/>
              <a:t>Feb 13 </a:t>
            </a:r>
            <a:r>
              <a:rPr lang="en-US" sz="4000" dirty="0"/>
              <a:t>– Precision medicine </a:t>
            </a:r>
            <a:r>
              <a:rPr lang="en-US" sz="4000" dirty="0" smtClean="0"/>
              <a:t>II: N-of-1 Trials </a:t>
            </a:r>
            <a:endParaRPr lang="en-US" sz="4000" dirty="0"/>
          </a:p>
          <a:p>
            <a:pPr marL="457200" lvl="1" indent="0">
              <a:buNone/>
            </a:pPr>
            <a:endParaRPr lang="en-US" i="1" dirty="0" smtClean="0"/>
          </a:p>
          <a:p>
            <a:pPr marL="0" indent="0">
              <a:buNone/>
            </a:pPr>
            <a:r>
              <a:rPr lang="en-US" dirty="0"/>
              <a:t> </a:t>
            </a:r>
            <a:endParaRPr lang="en-US" sz="2000" dirty="0"/>
          </a:p>
          <a:p>
            <a:pPr marL="0" indent="0">
              <a:buNone/>
            </a:pPr>
            <a:r>
              <a:rPr lang="en-US" u="sng" dirty="0"/>
              <a:t>Textbook References</a:t>
            </a:r>
            <a:r>
              <a:rPr lang="en-US" dirty="0"/>
              <a:t>  </a:t>
            </a:r>
            <a:endParaRPr lang="en-US" sz="2400" dirty="0"/>
          </a:p>
          <a:p>
            <a:pPr marL="0" indent="0">
              <a:buNone/>
            </a:pPr>
            <a:r>
              <a:rPr lang="en-US" dirty="0"/>
              <a:t> </a:t>
            </a:r>
          </a:p>
          <a:p>
            <a:pPr marL="0" indent="0">
              <a:buNone/>
            </a:pPr>
            <a:r>
              <a:rPr lang="en-US" dirty="0"/>
              <a:t>Lawrence Friedman, Curt </a:t>
            </a:r>
            <a:r>
              <a:rPr lang="en-US" dirty="0" err="1"/>
              <a:t>Furburg</a:t>
            </a:r>
            <a:r>
              <a:rPr lang="en-US" dirty="0"/>
              <a:t>, David </a:t>
            </a:r>
            <a:r>
              <a:rPr lang="en-US" dirty="0" err="1"/>
              <a:t>DeMets</a:t>
            </a:r>
            <a:r>
              <a:rPr lang="en-US" dirty="0"/>
              <a:t>. </a:t>
            </a:r>
            <a:r>
              <a:rPr lang="en-US" i="1" dirty="0"/>
              <a:t>Fundamental of Clinical Trials, 5th edition</a:t>
            </a:r>
            <a:r>
              <a:rPr lang="en-US" dirty="0"/>
              <a:t>, 2015.  </a:t>
            </a:r>
            <a:endParaRPr lang="en-US" sz="2800" dirty="0"/>
          </a:p>
          <a:p>
            <a:pPr marL="0" indent="0">
              <a:buNone/>
            </a:pPr>
            <a:r>
              <a:rPr lang="en-US" dirty="0"/>
              <a:t>e-copy is available online to UCSF community  </a:t>
            </a:r>
            <a:endParaRPr lang="en-US" sz="2800" dirty="0"/>
          </a:p>
          <a:p>
            <a:pPr marL="0" indent="0">
              <a:buNone/>
            </a:pPr>
            <a:r>
              <a:rPr lang="en-US" dirty="0"/>
              <a:t> </a:t>
            </a:r>
            <a:endParaRPr lang="en-US" sz="2800" dirty="0"/>
          </a:p>
          <a:p>
            <a:pPr marL="0" indent="0">
              <a:buNone/>
            </a:pPr>
            <a:r>
              <a:rPr lang="en-US" dirty="0" err="1"/>
              <a:t>Vittinghoff</a:t>
            </a:r>
            <a:r>
              <a:rPr lang="en-US" dirty="0"/>
              <a:t>, Glidden, </a:t>
            </a:r>
            <a:r>
              <a:rPr lang="en-US" dirty="0" err="1"/>
              <a:t>Shiboski</a:t>
            </a:r>
            <a:r>
              <a:rPr lang="en-US" dirty="0"/>
              <a:t>, McCulloch, </a:t>
            </a:r>
            <a:r>
              <a:rPr lang="en-US" i="1" dirty="0"/>
              <a:t>Regression Methods in Biostatistics</a:t>
            </a:r>
            <a:r>
              <a:rPr lang="en-US" dirty="0"/>
              <a:t>. 2012.</a:t>
            </a:r>
            <a:endParaRPr lang="en-US" sz="4800" b="1" dirty="0"/>
          </a:p>
          <a:p>
            <a:pPr marL="0" indent="0">
              <a:buNone/>
            </a:pPr>
            <a:r>
              <a:rPr lang="en-US" dirty="0"/>
              <a:t>e-copy:  </a:t>
            </a:r>
            <a:r>
              <a:rPr lang="en-US" u="sng" dirty="0">
                <a:hlinkClick r:id="rId2"/>
              </a:rPr>
              <a:t>http://www.springer.com/us/book/9781461413523</a:t>
            </a:r>
            <a:r>
              <a:rPr lang="en-US" dirty="0"/>
              <a:t> </a:t>
            </a:r>
            <a:endParaRPr lang="en-US" dirty="0"/>
          </a:p>
        </p:txBody>
      </p:sp>
      <p:sp>
        <p:nvSpPr>
          <p:cNvPr id="4" name="Date Placeholder 3"/>
          <p:cNvSpPr>
            <a:spLocks noGrp="1"/>
          </p:cNvSpPr>
          <p:nvPr>
            <p:ph type="dt" sz="half" idx="10"/>
          </p:nvPr>
        </p:nvSpPr>
        <p:spPr/>
        <p:txBody>
          <a:bodyPr/>
          <a:lstStyle/>
          <a:p>
            <a:r>
              <a:rPr lang="en-US" smtClean="0"/>
              <a:t>1/1/18</a:t>
            </a:r>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1</a:t>
            </a:fld>
            <a:endParaRPr lang="en-US"/>
          </a:p>
        </p:txBody>
      </p:sp>
    </p:spTree>
    <p:extLst>
      <p:ext uri="{BB962C8B-B14F-4D97-AF65-F5344CB8AC3E}">
        <p14:creationId xmlns:p14="http://schemas.microsoft.com/office/powerpoint/2010/main" val="178013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u="sng" dirty="0" smtClean="0"/>
              <a:t>The scientific goal</a:t>
            </a:r>
            <a:r>
              <a:rPr lang="en-US" sz="2000" dirty="0" smtClean="0"/>
              <a:t> is to use data and statistics to assess the scientific hypotheses of interest. This requires a link between </a:t>
            </a:r>
            <a:r>
              <a:rPr lang="en-US" sz="2000" i="1" dirty="0" smtClean="0"/>
              <a:t>statistical</a:t>
            </a:r>
            <a:r>
              <a:rPr lang="en-US" sz="2000" dirty="0" smtClean="0"/>
              <a:t> and </a:t>
            </a:r>
            <a:r>
              <a:rPr lang="en-US" sz="2000" i="1" dirty="0" smtClean="0"/>
              <a:t>scientific</a:t>
            </a:r>
            <a:r>
              <a:rPr lang="en-US" sz="2000" dirty="0" smtClean="0"/>
              <a:t> hypotheses. </a:t>
            </a:r>
          </a:p>
          <a:p>
            <a:r>
              <a:rPr lang="en-US" sz="2000" dirty="0" smtClean="0"/>
              <a:t>Suppose we construct a confidence interval for β, the “treatment effect.” </a:t>
            </a:r>
          </a:p>
          <a:p>
            <a:r>
              <a:rPr lang="en-US" sz="2000" dirty="0" smtClean="0"/>
              <a:t>We would like for there to be a corresponding “confidence interval” for scientific hypotheses as well. </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marL="0" indent="0" algn="ctr">
              <a:spcBef>
                <a:spcPts val="300"/>
              </a:spcBef>
              <a:buNone/>
            </a:pPr>
            <a:r>
              <a:rPr lang="en-US" sz="2000" i="1" dirty="0" smtClean="0">
                <a:solidFill>
                  <a:srgbClr val="008000"/>
                </a:solidFill>
              </a:rPr>
              <a:t>Randomization</a:t>
            </a:r>
            <a:r>
              <a:rPr lang="en-US" sz="2000" dirty="0" smtClean="0">
                <a:solidFill>
                  <a:srgbClr val="008000"/>
                </a:solidFill>
              </a:rPr>
              <a:t> coupled with </a:t>
            </a:r>
            <a:r>
              <a:rPr lang="en-US" sz="2000" i="1" dirty="0" smtClean="0">
                <a:solidFill>
                  <a:srgbClr val="008000"/>
                </a:solidFill>
              </a:rPr>
              <a:t>complete follow-up</a:t>
            </a:r>
            <a:r>
              <a:rPr lang="en-US" sz="2000" dirty="0" smtClean="0">
                <a:solidFill>
                  <a:srgbClr val="008000"/>
                </a:solidFill>
              </a:rPr>
              <a:t> and </a:t>
            </a:r>
          </a:p>
          <a:p>
            <a:pPr marL="0" indent="0" algn="ctr">
              <a:spcBef>
                <a:spcPts val="300"/>
              </a:spcBef>
              <a:buNone/>
            </a:pPr>
            <a:r>
              <a:rPr lang="en-US" sz="2000" dirty="0" smtClean="0">
                <a:solidFill>
                  <a:srgbClr val="008000"/>
                </a:solidFill>
              </a:rPr>
              <a:t>an </a:t>
            </a:r>
            <a:r>
              <a:rPr lang="en-US" sz="2000" i="1" dirty="0" smtClean="0">
                <a:solidFill>
                  <a:srgbClr val="008000"/>
                </a:solidFill>
              </a:rPr>
              <a:t>intention-to-treat analysis</a:t>
            </a:r>
            <a:r>
              <a:rPr lang="en-US" sz="2000" dirty="0" smtClean="0">
                <a:solidFill>
                  <a:srgbClr val="008000"/>
                </a:solidFill>
              </a:rPr>
              <a:t> is the </a:t>
            </a:r>
            <a:r>
              <a:rPr lang="en-US" sz="2000" u="sng" dirty="0" smtClean="0">
                <a:solidFill>
                  <a:srgbClr val="008000"/>
                </a:solidFill>
              </a:rPr>
              <a:t>only</a:t>
            </a:r>
            <a:r>
              <a:rPr lang="en-US" sz="2000" dirty="0" smtClean="0">
                <a:solidFill>
                  <a:srgbClr val="008000"/>
                </a:solidFill>
              </a:rPr>
              <a:t> objective way in which </a:t>
            </a:r>
          </a:p>
          <a:p>
            <a:pPr marL="0" indent="0" algn="ctr">
              <a:spcBef>
                <a:spcPts val="300"/>
              </a:spcBef>
              <a:buNone/>
            </a:pPr>
            <a:r>
              <a:rPr lang="en-US" sz="2000" dirty="0" smtClean="0">
                <a:solidFill>
                  <a:srgbClr val="008000"/>
                </a:solidFill>
              </a:rPr>
              <a:t>statistical and scientific hypotheses can be aligned. </a:t>
            </a:r>
            <a:endParaRPr lang="en-US" sz="2000" dirty="0">
              <a:solidFill>
                <a:srgbClr val="008000"/>
              </a:solidFill>
            </a:endParaRPr>
          </a:p>
        </p:txBody>
      </p:sp>
      <p:pic>
        <p:nvPicPr>
          <p:cNvPr id="2" name="Picture 1" descr="Screen Shot 2018-01-01 at 4.17.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575" y="2372798"/>
            <a:ext cx="6844428" cy="2584456"/>
          </a:xfrm>
          <a:prstGeom prst="rect">
            <a:avLst/>
          </a:prstGeom>
        </p:spPr>
      </p:pic>
      <p:sp>
        <p:nvSpPr>
          <p:cNvPr id="5" name="Date Placeholder 4"/>
          <p:cNvSpPr>
            <a:spLocks noGrp="1"/>
          </p:cNvSpPr>
          <p:nvPr>
            <p:ph type="dt" sz="half" idx="10"/>
          </p:nvPr>
        </p:nvSpPr>
        <p:spPr/>
        <p:txBody>
          <a:bodyPr/>
          <a:lstStyle/>
          <a:p>
            <a:r>
              <a:rPr lang="en-US" smtClean="0"/>
              <a:t>1/1/18</a:t>
            </a:r>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10</a:t>
            </a:fld>
            <a:endParaRPr lang="en-US"/>
          </a:p>
        </p:txBody>
      </p:sp>
    </p:spTree>
    <p:extLst>
      <p:ext uri="{BB962C8B-B14F-4D97-AF65-F5344CB8AC3E}">
        <p14:creationId xmlns:p14="http://schemas.microsoft.com/office/powerpoint/2010/main" val="410005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lnSpcReduction="10000"/>
          </a:bodyPr>
          <a:lstStyle/>
          <a:p>
            <a:pPr marL="0" indent="0">
              <a:buNone/>
            </a:pPr>
            <a:r>
              <a:rPr lang="en-US" sz="2000" b="1" dirty="0" smtClean="0"/>
              <a:t>Example 1:</a:t>
            </a:r>
            <a:r>
              <a:rPr lang="en-US" sz="2000" dirty="0" smtClean="0"/>
              <a:t> 3-arm trial of change from baseline in </a:t>
            </a:r>
            <a:r>
              <a:rPr lang="en-US" sz="2000" dirty="0" err="1" smtClean="0"/>
              <a:t>BPRSd</a:t>
            </a:r>
            <a:r>
              <a:rPr lang="en-US" sz="2000" dirty="0" smtClean="0"/>
              <a:t> score at 6 weeks.</a:t>
            </a:r>
          </a:p>
          <a:p>
            <a:pPr marL="0" indent="0">
              <a:buNone/>
            </a:pPr>
            <a:r>
              <a:rPr lang="en-US" sz="1400" dirty="0" err="1" smtClean="0"/>
              <a:t>Ogasa</a:t>
            </a:r>
            <a:r>
              <a:rPr lang="en-US" sz="1400" dirty="0" smtClean="0"/>
              <a:t> </a:t>
            </a:r>
            <a:r>
              <a:rPr lang="en-US" sz="1400" i="1" dirty="0" smtClean="0"/>
              <a:t>et al.</a:t>
            </a:r>
            <a:r>
              <a:rPr lang="en-US" sz="1400" dirty="0" smtClean="0"/>
              <a:t> (</a:t>
            </a:r>
            <a:r>
              <a:rPr lang="en-US" sz="1400" i="1" dirty="0" smtClean="0"/>
              <a:t>Psychopharmacology,</a:t>
            </a:r>
            <a:r>
              <a:rPr lang="en-US" sz="1400" dirty="0" smtClean="0"/>
              <a:t> 2012)</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1700" b="1" dirty="0" smtClean="0"/>
          </a:p>
          <a:p>
            <a:pPr marL="0" indent="0">
              <a:buNone/>
            </a:pPr>
            <a:endParaRPr lang="en-US" sz="1700" b="1" dirty="0" smtClean="0"/>
          </a:p>
          <a:p>
            <a:pPr marL="0" indent="0">
              <a:buNone/>
            </a:pPr>
            <a:r>
              <a:rPr lang="en-US" sz="1700" b="1" dirty="0" smtClean="0"/>
              <a:t>Group 			      Number Randomized 	   Number (%) completing </a:t>
            </a:r>
          </a:p>
          <a:p>
            <a:pPr marL="0" indent="0">
              <a:buNone/>
            </a:pPr>
            <a:r>
              <a:rPr lang="en-US" sz="1700" dirty="0" err="1" smtClean="0"/>
              <a:t>Lurasidone</a:t>
            </a:r>
            <a:r>
              <a:rPr lang="en-US" sz="1700" dirty="0" smtClean="0"/>
              <a:t>, 40 mg/day 		50 				16 (32.0%) </a:t>
            </a:r>
          </a:p>
          <a:p>
            <a:pPr marL="0" indent="0">
              <a:buNone/>
            </a:pPr>
            <a:r>
              <a:rPr lang="en-US" sz="1700" dirty="0" err="1" smtClean="0"/>
              <a:t>Lurasidone</a:t>
            </a:r>
            <a:r>
              <a:rPr lang="en-US" sz="1700" dirty="0" smtClean="0"/>
              <a:t>, 120 mg/day 		49 				20 (40.8%) </a:t>
            </a:r>
          </a:p>
          <a:p>
            <a:pPr marL="0" indent="0">
              <a:buNone/>
            </a:pPr>
            <a:r>
              <a:rPr lang="en-US" sz="1700" dirty="0" smtClean="0"/>
              <a:t>Placebo 					50 				15 (30.0%) </a:t>
            </a:r>
          </a:p>
        </p:txBody>
      </p:sp>
      <p:pic>
        <p:nvPicPr>
          <p:cNvPr id="6" name="Picture 5" descr="lurasidone-20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001" y="896763"/>
            <a:ext cx="5214001" cy="3910501"/>
          </a:xfrm>
          <a:prstGeom prst="rect">
            <a:avLst/>
          </a:prstGeom>
        </p:spPr>
      </p:pic>
      <p:sp>
        <p:nvSpPr>
          <p:cNvPr id="8" name="Date Placeholder 7"/>
          <p:cNvSpPr>
            <a:spLocks noGrp="1"/>
          </p:cNvSpPr>
          <p:nvPr>
            <p:ph type="dt" sz="half" idx="10"/>
          </p:nvPr>
        </p:nvSpPr>
        <p:spPr/>
        <p:txBody>
          <a:bodyPr/>
          <a:lstStyle/>
          <a:p>
            <a:r>
              <a:rPr lang="en-US" smtClean="0"/>
              <a:t>1/1/18</a:t>
            </a:r>
            <a:endParaRPr lang="en-US"/>
          </a:p>
        </p:txBody>
      </p:sp>
      <p:sp>
        <p:nvSpPr>
          <p:cNvPr id="9" name="Slide Number Placeholder 8"/>
          <p:cNvSpPr>
            <a:spLocks noGrp="1"/>
          </p:cNvSpPr>
          <p:nvPr>
            <p:ph type="sldNum" sz="quarter" idx="12"/>
          </p:nvPr>
        </p:nvSpPr>
        <p:spPr/>
        <p:txBody>
          <a:bodyPr/>
          <a:lstStyle/>
          <a:p>
            <a:fld id="{A86DC3C0-80BF-FC4D-BE0C-25AD1038F306}" type="slidenum">
              <a:rPr lang="en-US" smtClean="0"/>
              <a:t>11</a:t>
            </a:fld>
            <a:endParaRPr lang="en-US"/>
          </a:p>
        </p:txBody>
      </p:sp>
    </p:spTree>
    <p:extLst>
      <p:ext uri="{BB962C8B-B14F-4D97-AF65-F5344CB8AC3E}">
        <p14:creationId xmlns:p14="http://schemas.microsoft.com/office/powerpoint/2010/main" val="28670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a:t>Example </a:t>
            </a:r>
            <a:r>
              <a:rPr lang="en-US" sz="2000" b="1" dirty="0" smtClean="0"/>
              <a:t>1</a:t>
            </a:r>
            <a:r>
              <a:rPr lang="en-US" sz="2000" b="1" dirty="0"/>
              <a:t> </a:t>
            </a:r>
            <a:r>
              <a:rPr lang="en-US" sz="2000" b="1" dirty="0" smtClean="0"/>
              <a:t>– </a:t>
            </a:r>
            <a:r>
              <a:rPr lang="en-US" sz="2000" b="1" dirty="0" smtClean="0"/>
              <a:t>Hope</a:t>
            </a:r>
            <a:r>
              <a:rPr lang="en-US" sz="2000" b="1" dirty="0" smtClean="0"/>
              <a:t>-Based Analysis</a:t>
            </a:r>
          </a:p>
          <a:p>
            <a:pPr marL="0" indent="0">
              <a:spcBef>
                <a:spcPts val="1200"/>
              </a:spcBef>
              <a:buNone/>
            </a:pPr>
            <a:r>
              <a:rPr lang="en-US" sz="2000" dirty="0"/>
              <a:t>In this example, the extent of </a:t>
            </a:r>
            <a:r>
              <a:rPr lang="en-US" sz="2000" dirty="0" err="1"/>
              <a:t>missingness</a:t>
            </a:r>
            <a:r>
              <a:rPr lang="en-US" sz="2000" dirty="0"/>
              <a:t> compromises the result of the trial.</a:t>
            </a:r>
          </a:p>
          <a:p>
            <a:pPr marL="0" indent="0">
              <a:spcBef>
                <a:spcPts val="1200"/>
              </a:spcBef>
              <a:buNone/>
            </a:pPr>
            <a:r>
              <a:rPr lang="en-US" sz="2000" dirty="0" smtClean="0"/>
              <a:t>This </a:t>
            </a:r>
            <a:r>
              <a:rPr lang="en-US" sz="2000" dirty="0" smtClean="0"/>
              <a:t>analysis might be considered to be based on hope. </a:t>
            </a:r>
          </a:p>
          <a:p>
            <a:pPr marL="0" indent="0">
              <a:spcBef>
                <a:spcPts val="1200"/>
              </a:spcBef>
              <a:buNone/>
            </a:pPr>
            <a:r>
              <a:rPr lang="en-US" sz="2000" dirty="0" smtClean="0"/>
              <a:t>We make certain assumptions: </a:t>
            </a:r>
          </a:p>
          <a:p>
            <a:r>
              <a:rPr lang="en-US" sz="1800" dirty="0" smtClean="0"/>
              <a:t>LOCF reflects the 6-week outcome </a:t>
            </a:r>
          </a:p>
          <a:p>
            <a:r>
              <a:rPr lang="en-US" sz="1800" dirty="0" smtClean="0"/>
              <a:t>Observations are “missing at random,” so the </a:t>
            </a:r>
            <a:r>
              <a:rPr lang="en-US" sz="1800" i="1" dirty="0" smtClean="0"/>
              <a:t>statistical hypotheses</a:t>
            </a:r>
            <a:r>
              <a:rPr lang="en-US" sz="1800" dirty="0" smtClean="0"/>
              <a:t> tested using the ANCOVA model align with the </a:t>
            </a:r>
            <a:r>
              <a:rPr lang="en-US" sz="1800" i="1" dirty="0" smtClean="0"/>
              <a:t>scientific hypotheses</a:t>
            </a:r>
            <a:r>
              <a:rPr lang="en-US" sz="1800" dirty="0" smtClean="0"/>
              <a:t> of interest. </a:t>
            </a:r>
          </a:p>
          <a:p>
            <a:pPr marL="0" indent="0">
              <a:buNone/>
            </a:pPr>
            <a:r>
              <a:rPr lang="en-US" sz="1800" dirty="0" smtClean="0"/>
              <a:t>. . . and we </a:t>
            </a:r>
            <a:r>
              <a:rPr lang="en-US" sz="1800" i="1" dirty="0" smtClean="0"/>
              <a:t>hope</a:t>
            </a:r>
            <a:r>
              <a:rPr lang="en-US" sz="1800" dirty="0" smtClean="0"/>
              <a:t> that they’re correct. </a:t>
            </a:r>
          </a:p>
          <a:p>
            <a:pPr marL="0" indent="0">
              <a:spcBef>
                <a:spcPts val="1200"/>
              </a:spcBef>
              <a:buNone/>
            </a:pPr>
            <a:r>
              <a:rPr lang="en-US" sz="2000" dirty="0" smtClean="0"/>
              <a:t>Because a skeptic has no way to verify that these assumptions are correct, she might have good reason to conclude that </a:t>
            </a:r>
            <a:r>
              <a:rPr lang="en-US" sz="2000" b="1" dirty="0" smtClean="0"/>
              <a:t>this is a completely failed trial.</a:t>
            </a:r>
            <a:r>
              <a:rPr lang="en-US" sz="2000" dirty="0" smtClean="0"/>
              <a:t> </a:t>
            </a:r>
          </a:p>
          <a:p>
            <a:pPr marL="0" indent="0">
              <a:spcBef>
                <a:spcPts val="1200"/>
              </a:spcBef>
              <a:buNone/>
            </a:pPr>
            <a:endParaRPr lang="en-US" sz="2000" dirty="0" smtClean="0"/>
          </a:p>
        </p:txBody>
      </p:sp>
      <p:pic>
        <p:nvPicPr>
          <p:cNvPr id="4" name="Picture 3" descr="Screen Shot 2018-01-01 at 4.42.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031" y="4276497"/>
            <a:ext cx="6103939" cy="2103120"/>
          </a:xfrm>
          <a:prstGeom prst="rect">
            <a:avLst/>
          </a:prstGeom>
        </p:spPr>
      </p:pic>
      <p:sp>
        <p:nvSpPr>
          <p:cNvPr id="5" name="Date Placeholder 4"/>
          <p:cNvSpPr>
            <a:spLocks noGrp="1"/>
          </p:cNvSpPr>
          <p:nvPr>
            <p:ph type="dt" sz="half" idx="10"/>
          </p:nvPr>
        </p:nvSpPr>
        <p:spPr/>
        <p:txBody>
          <a:bodyPr/>
          <a:lstStyle/>
          <a:p>
            <a:r>
              <a:rPr lang="en-US" smtClean="0"/>
              <a:t>1/1/18</a:t>
            </a:r>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12</a:t>
            </a:fld>
            <a:endParaRPr lang="en-US"/>
          </a:p>
        </p:txBody>
      </p:sp>
    </p:spTree>
    <p:extLst>
      <p:ext uri="{BB962C8B-B14F-4D97-AF65-F5344CB8AC3E}">
        <p14:creationId xmlns:p14="http://schemas.microsoft.com/office/powerpoint/2010/main" val="1831288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a:t>Example </a:t>
            </a:r>
            <a:r>
              <a:rPr lang="en-US" sz="2000" b="1" dirty="0" smtClean="0"/>
              <a:t>1 – Convincing </a:t>
            </a:r>
            <a:r>
              <a:rPr lang="en-US" sz="2000" b="1" dirty="0" smtClean="0"/>
              <a:t>Analysis</a:t>
            </a:r>
          </a:p>
          <a:p>
            <a:pPr marL="0" indent="0">
              <a:buNone/>
            </a:pPr>
            <a:endParaRPr lang="en-US" sz="1200" b="1" dirty="0" smtClean="0"/>
          </a:p>
          <a:p>
            <a:pPr marL="0" indent="0">
              <a:buNone/>
            </a:pPr>
            <a:r>
              <a:rPr lang="en-US" sz="2000" dirty="0" smtClean="0"/>
              <a:t>So, what evidence </a:t>
            </a:r>
            <a:r>
              <a:rPr lang="en-US" sz="2000" dirty="0" smtClean="0"/>
              <a:t>does a skeptic </a:t>
            </a:r>
            <a:r>
              <a:rPr lang="en-US" sz="2000" dirty="0" smtClean="0"/>
              <a:t>want to see? </a:t>
            </a:r>
          </a:p>
          <a:p>
            <a:r>
              <a:rPr lang="en-US" sz="2000" dirty="0" smtClean="0"/>
              <a:t>A simple direct comparison of responses at 6 weeks </a:t>
            </a:r>
          </a:p>
          <a:p>
            <a:r>
              <a:rPr lang="en-US" sz="2000" dirty="0" smtClean="0"/>
              <a:t>for all randomized subjects </a:t>
            </a:r>
          </a:p>
          <a:p>
            <a:r>
              <a:rPr lang="en-US" sz="2000" dirty="0" smtClean="0"/>
              <a:t>analyzed according to their assigned treatment groups </a:t>
            </a:r>
          </a:p>
          <a:p>
            <a:r>
              <a:rPr lang="en-US" sz="2000" dirty="0" smtClean="0"/>
              <a:t>regardless of their adherence to their assigned treatments. </a:t>
            </a:r>
          </a:p>
          <a:p>
            <a:pPr marL="0" indent="0">
              <a:buNone/>
            </a:pPr>
            <a:r>
              <a:rPr lang="en-US" sz="2000" dirty="0" smtClean="0"/>
              <a:t>Otherwise, skeptic must trust unverifiable assumption(s) made by the investigator and/or analyst. </a:t>
            </a:r>
            <a:endParaRPr lang="en-US" sz="2000" dirty="0"/>
          </a:p>
          <a:p>
            <a:pPr marL="0" indent="0">
              <a:buNone/>
            </a:pPr>
            <a:endParaRPr lang="en-US" sz="2000" dirty="0" smtClean="0"/>
          </a:p>
          <a:p>
            <a:pPr marL="0" indent="0">
              <a:buNone/>
            </a:pPr>
            <a:r>
              <a:rPr lang="en-US" sz="2000" dirty="0"/>
              <a:t>Our scientific conclusions require two steps: </a:t>
            </a:r>
          </a:p>
          <a:p>
            <a:pPr marL="457200" indent="-457200">
              <a:buFont typeface="+mj-lt"/>
              <a:buAutoNum type="arabicPeriod"/>
            </a:pPr>
            <a:r>
              <a:rPr lang="en-US" sz="2000" dirty="0"/>
              <a:t>Statistical inference: “Are the two groups different?” </a:t>
            </a:r>
          </a:p>
          <a:p>
            <a:pPr marL="457200" indent="-457200">
              <a:buFont typeface="+mj-lt"/>
              <a:buAutoNum type="arabicPeriod"/>
            </a:pPr>
            <a:r>
              <a:rPr lang="en-US" sz="2000" dirty="0"/>
              <a:t>Scientific inference: “Is the difference due to an effect of treatment?” </a:t>
            </a:r>
          </a:p>
          <a:p>
            <a:pPr marL="0" indent="0">
              <a:buNone/>
            </a:pPr>
            <a:endParaRPr lang="en-US" sz="2000" dirty="0"/>
          </a:p>
          <a:p>
            <a:pPr marL="0" indent="0">
              <a:buNone/>
            </a:pPr>
            <a:endParaRPr lang="en-US" sz="2000" dirty="0" smtClean="0"/>
          </a:p>
          <a:p>
            <a:pPr marL="0" indent="0">
              <a:buNone/>
            </a:pPr>
            <a:endParaRPr lang="en-US" sz="2000" dirty="0" smtClean="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13</a:t>
            </a:fld>
            <a:endParaRPr lang="en-US"/>
          </a:p>
        </p:txBody>
      </p:sp>
    </p:spTree>
    <p:extLst>
      <p:ext uri="{BB962C8B-B14F-4D97-AF65-F5344CB8AC3E}">
        <p14:creationId xmlns:p14="http://schemas.microsoft.com/office/powerpoint/2010/main" val="1218898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smtClean="0">
                <a:solidFill>
                  <a:srgbClr val="0000FF"/>
                </a:solidFill>
              </a:rPr>
              <a:t>STATISTICAL INFERENCE </a:t>
            </a:r>
            <a:r>
              <a:rPr lang="en-US" sz="2000" b="1" dirty="0" smtClean="0"/>
              <a:t> </a:t>
            </a:r>
          </a:p>
          <a:p>
            <a:pPr marL="0" indent="0">
              <a:buNone/>
            </a:pPr>
            <a:endParaRPr lang="en-US" sz="1200" b="1" dirty="0" smtClean="0"/>
          </a:p>
          <a:p>
            <a:pPr marL="0" indent="0">
              <a:buNone/>
            </a:pPr>
            <a:r>
              <a:rPr lang="en-US" sz="2000" dirty="0" smtClean="0"/>
              <a:t>Study populations are inherently </a:t>
            </a:r>
            <a:r>
              <a:rPr lang="en-US" sz="2000" i="1" dirty="0" smtClean="0"/>
              <a:t>heterogeneous</a:t>
            </a:r>
            <a:r>
              <a:rPr lang="en-US" sz="2000" dirty="0" smtClean="0"/>
              <a:t> with respect to prognosis. Thus, arbitrarily chosen individuals have different baseline characteristics, different prognoses, and different outcomes. </a:t>
            </a:r>
            <a:r>
              <a:rPr lang="en-US" sz="2000" dirty="0" smtClean="0">
                <a:sym typeface="Wingdings"/>
              </a:rPr>
              <a:t> </a:t>
            </a:r>
            <a:r>
              <a:rPr lang="en-US" sz="2000" i="1" dirty="0" smtClean="0">
                <a:solidFill>
                  <a:srgbClr val="0000FF"/>
                </a:solidFill>
                <a:sym typeface="Wingdings"/>
              </a:rPr>
              <a:t>random variation </a:t>
            </a:r>
            <a:r>
              <a:rPr lang="en-US" sz="2000" dirty="0" smtClean="0"/>
              <a:t> </a:t>
            </a:r>
            <a:endParaRPr lang="en-US" sz="2000" dirty="0" smtClean="0"/>
          </a:p>
          <a:p>
            <a:pPr lvl="1"/>
            <a:r>
              <a:rPr lang="en-US" sz="1700" dirty="0" smtClean="0"/>
              <a:t>To characterize the outcomes across the population, we might take a sample and calculate its mean and </a:t>
            </a:r>
            <a:r>
              <a:rPr lang="en-US" sz="1700" dirty="0" smtClean="0"/>
              <a:t>variability. </a:t>
            </a:r>
            <a:endParaRPr lang="en-US" sz="1700" dirty="0" smtClean="0"/>
          </a:p>
          <a:p>
            <a:pPr lvl="1"/>
            <a:r>
              <a:rPr lang="en-US" sz="1700" dirty="0" smtClean="0"/>
              <a:t>Because of heterogeneity, the magnitude </a:t>
            </a:r>
            <a:r>
              <a:rPr lang="en-US" sz="1700" i="1" dirty="0" smtClean="0"/>
              <a:t>and</a:t>
            </a:r>
            <a:r>
              <a:rPr lang="en-US" sz="1700" dirty="0" smtClean="0"/>
              <a:t> variability of the sample mean depend on the kinds of subjects we sample.</a:t>
            </a:r>
          </a:p>
          <a:p>
            <a:pPr marL="457200" lvl="1" indent="0">
              <a:buNone/>
            </a:pPr>
            <a:endParaRPr lang="en-US" sz="1200" dirty="0" smtClean="0"/>
          </a:p>
          <a:p>
            <a:pPr marL="0" indent="0">
              <a:buNone/>
            </a:pPr>
            <a:r>
              <a:rPr lang="en-US" sz="2000" dirty="0" smtClean="0"/>
              <a:t>Impacts of eligibility criteria compared with heterogeneous samples: </a:t>
            </a:r>
          </a:p>
          <a:p>
            <a:pPr marL="800100" lvl="1" indent="-342900">
              <a:buFont typeface="+mj-lt"/>
              <a:buAutoNum type="arabicPeriod"/>
            </a:pPr>
            <a:r>
              <a:rPr lang="en-US" sz="1700" dirty="0" smtClean="0"/>
              <a:t>Draw sample from a relatively homogeneous “healthy” subpopulation</a:t>
            </a:r>
          </a:p>
          <a:p>
            <a:pPr marL="1200150" lvl="2" indent="-342900"/>
            <a:r>
              <a:rPr lang="en-US" sz="1500" dirty="0" smtClean="0"/>
              <a:t>Outcomes (say, FEV</a:t>
            </a:r>
            <a:r>
              <a:rPr lang="en-US" sz="1500" baseline="-25000" dirty="0" smtClean="0"/>
              <a:t>1</a:t>
            </a:r>
            <a:r>
              <a:rPr lang="en-US" sz="1500" dirty="0" smtClean="0"/>
              <a:t>%)  </a:t>
            </a:r>
            <a:r>
              <a:rPr lang="en-US" sz="1500" dirty="0" smtClean="0"/>
              <a:t>in the two groups are larger on average and less dispersed than a sample from the full population. </a:t>
            </a:r>
          </a:p>
          <a:p>
            <a:pPr marL="1200150" lvl="2" indent="-342900"/>
            <a:r>
              <a:rPr lang="en-US" sz="1500" dirty="0" smtClean="0"/>
              <a:t>If</a:t>
            </a:r>
            <a:r>
              <a:rPr lang="en-US" sz="1500" dirty="0" smtClean="0"/>
              <a:t> we </a:t>
            </a:r>
            <a:r>
              <a:rPr lang="en-US" sz="1500" dirty="0" smtClean="0"/>
              <a:t>sampled from a subpopulation </a:t>
            </a:r>
            <a:r>
              <a:rPr lang="en-US" sz="1500" dirty="0" smtClean="0"/>
              <a:t>with a smaller </a:t>
            </a:r>
            <a:r>
              <a:rPr lang="en-US" sz="1500" dirty="0" smtClean="0"/>
              <a:t>average group difference, the observed difference is smaller. </a:t>
            </a:r>
          </a:p>
          <a:p>
            <a:pPr marL="857250" lvl="2" indent="0">
              <a:buNone/>
            </a:pPr>
            <a:endParaRPr lang="en-US" sz="1200" dirty="0" smtClean="0"/>
          </a:p>
          <a:p>
            <a:pPr marL="800100" lvl="1" indent="-342900">
              <a:buFont typeface="+mj-lt"/>
              <a:buAutoNum type="arabicPeriod"/>
            </a:pPr>
            <a:r>
              <a:rPr lang="en-US" sz="1700" dirty="0" smtClean="0"/>
              <a:t>Draw sample  from a relatively homogeneous “sicker” subpopulation</a:t>
            </a:r>
          </a:p>
          <a:p>
            <a:pPr marL="1200150" lvl="2" indent="-342900"/>
            <a:r>
              <a:rPr lang="en-US" sz="1500" dirty="0" smtClean="0"/>
              <a:t>Outcomes (</a:t>
            </a:r>
            <a:r>
              <a:rPr lang="en-US" sz="1500" dirty="0" smtClean="0"/>
              <a:t>FEV</a:t>
            </a:r>
            <a:r>
              <a:rPr lang="en-US" sz="1500" baseline="-25000" dirty="0" smtClean="0"/>
              <a:t>1</a:t>
            </a:r>
            <a:r>
              <a:rPr lang="en-US" sz="1500" dirty="0" smtClean="0"/>
              <a:t>%)  in the two groups are smaller on average, but still less dispersed</a:t>
            </a:r>
          </a:p>
          <a:p>
            <a:pPr marL="1200150" lvl="2" indent="-342900"/>
            <a:r>
              <a:rPr lang="en-US" sz="1500" dirty="0"/>
              <a:t>If we sampled from a subpopulation with </a:t>
            </a:r>
            <a:r>
              <a:rPr lang="en-US" sz="1500" dirty="0" smtClean="0"/>
              <a:t>a </a:t>
            </a:r>
            <a:r>
              <a:rPr lang="en-US" sz="1500" dirty="0" smtClean="0"/>
              <a:t>larger average group difference, the observed difference is larger. </a:t>
            </a:r>
          </a:p>
          <a:p>
            <a:pPr marL="800100" lvl="1" indent="-342900">
              <a:buFont typeface="+mj-lt"/>
              <a:buAutoNum type="arabicPeriod"/>
            </a:pPr>
            <a:endParaRPr lang="en-US" sz="1600" dirty="0" smtClean="0"/>
          </a:p>
          <a:p>
            <a:pPr marL="1200150" lvl="2" indent="-342900"/>
            <a:endParaRPr lang="en-US" sz="1200" dirty="0" smtClean="0"/>
          </a:p>
          <a:p>
            <a:endParaRPr lang="en-US" dirty="0"/>
          </a:p>
        </p:txBody>
      </p:sp>
      <p:sp>
        <p:nvSpPr>
          <p:cNvPr id="4" name="Date Placeholder 3"/>
          <p:cNvSpPr>
            <a:spLocks noGrp="1"/>
          </p:cNvSpPr>
          <p:nvPr>
            <p:ph type="dt" sz="half" idx="10"/>
          </p:nvPr>
        </p:nvSpPr>
        <p:spPr/>
        <p:txBody>
          <a:bodyPr/>
          <a:lstStyle/>
          <a:p>
            <a:r>
              <a:rPr lang="en-US" smtClean="0"/>
              <a:t>1/1/18</a:t>
            </a:r>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14</a:t>
            </a:fld>
            <a:endParaRPr lang="en-US"/>
          </a:p>
        </p:txBody>
      </p:sp>
    </p:spTree>
    <p:extLst>
      <p:ext uri="{BB962C8B-B14F-4D97-AF65-F5344CB8AC3E}">
        <p14:creationId xmlns:p14="http://schemas.microsoft.com/office/powerpoint/2010/main" val="3230678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8-01-09 at 8.18.05 AM.png"/>
          <p:cNvPicPr>
            <a:picLocks noGrp="1" noChangeAspect="1"/>
          </p:cNvPicPr>
          <p:nvPr>
            <p:ph idx="1"/>
          </p:nvPr>
        </p:nvPicPr>
        <p:blipFill>
          <a:blip r:embed="rId2">
            <a:extLst>
              <a:ext uri="{28A0092B-C50C-407E-A947-70E740481C1C}">
                <a14:useLocalDpi xmlns:a14="http://schemas.microsoft.com/office/drawing/2010/main" val="0"/>
              </a:ext>
            </a:extLst>
          </a:blip>
          <a:srcRect l="12190" r="12190"/>
          <a:stretch>
            <a:fillRect/>
          </a:stretch>
        </p:blipFill>
        <p:spPr>
          <a:xfrm>
            <a:off x="1284750" y="1444035"/>
            <a:ext cx="6194412" cy="4648200"/>
          </a:xfrm>
        </p:spPr>
      </p:pic>
      <p:sp>
        <p:nvSpPr>
          <p:cNvPr id="7" name="TextBox 6"/>
          <p:cNvSpPr txBox="1"/>
          <p:nvPr/>
        </p:nvSpPr>
        <p:spPr>
          <a:xfrm>
            <a:off x="536615" y="675315"/>
            <a:ext cx="8072564" cy="5909311"/>
          </a:xfrm>
          <a:prstGeom prst="rect">
            <a:avLst/>
          </a:prstGeom>
          <a:noFill/>
        </p:spPr>
        <p:txBody>
          <a:bodyPr wrap="square" rtlCol="0">
            <a:spAutoFit/>
          </a:bodyPr>
          <a:lstStyle/>
          <a:p>
            <a:pPr algn="ctr"/>
            <a:r>
              <a:rPr lang="en-US" i="1" dirty="0" smtClean="0">
                <a:solidFill>
                  <a:srgbClr val="0000FF"/>
                </a:solidFill>
              </a:rPr>
              <a:t>Randomization guarantees that, under H</a:t>
            </a:r>
            <a:r>
              <a:rPr lang="en-US" i="1" baseline="-25000" dirty="0" smtClean="0">
                <a:solidFill>
                  <a:srgbClr val="0000FF"/>
                </a:solidFill>
              </a:rPr>
              <a:t>0</a:t>
            </a:r>
            <a:r>
              <a:rPr lang="en-US" i="1" dirty="0" smtClean="0">
                <a:solidFill>
                  <a:srgbClr val="0000FF"/>
                </a:solidFill>
              </a:rPr>
              <a:t>, </a:t>
            </a:r>
          </a:p>
          <a:p>
            <a:pPr algn="ctr"/>
            <a:r>
              <a:rPr lang="en-US" i="1" dirty="0" smtClean="0">
                <a:solidFill>
                  <a:srgbClr val="0000FF"/>
                </a:solidFill>
              </a:rPr>
              <a:t>the distribution of outcomes is the same in both study arms.</a:t>
            </a:r>
          </a:p>
          <a:p>
            <a:pPr algn="ctr"/>
            <a:r>
              <a:rPr lang="en-US" i="1" dirty="0" smtClean="0">
                <a:solidFill>
                  <a:srgbClr val="0000FF"/>
                </a:solidFill>
              </a:rPr>
              <a:t>This establishes the critical value corresponding with the type-1 error rate, </a:t>
            </a:r>
          </a:p>
          <a:p>
            <a:pPr algn="ctr"/>
            <a:r>
              <a:rPr lang="en-US" i="1" dirty="0" smtClean="0">
                <a:solidFill>
                  <a:srgbClr val="0000FF"/>
                </a:solidFill>
              </a:rPr>
              <a:t>enabling us to test our study hypothesis and accept or reject H</a:t>
            </a:r>
            <a:r>
              <a:rPr lang="en-US" i="1" baseline="-25000" dirty="0" smtClean="0">
                <a:solidFill>
                  <a:srgbClr val="0000FF"/>
                </a:solidFill>
              </a:rPr>
              <a:t>0</a:t>
            </a:r>
            <a:r>
              <a:rPr lang="en-US" i="1" dirty="0" smtClean="0">
                <a:solidFill>
                  <a:srgbClr val="0000FF"/>
                </a:solidFill>
              </a:rPr>
              <a:t>. </a:t>
            </a:r>
          </a:p>
          <a:p>
            <a:pPr algn="ctr"/>
            <a:endParaRPr lang="en-US" i="1" dirty="0" smtClean="0">
              <a:solidFill>
                <a:srgbClr val="0000FF"/>
              </a:solidFill>
            </a:endParaRPr>
          </a:p>
          <a:p>
            <a:pPr algn="ctr"/>
            <a:endParaRPr lang="en-US" i="1" dirty="0">
              <a:solidFill>
                <a:srgbClr val="0000FF"/>
              </a:solidFill>
            </a:endParaRPr>
          </a:p>
          <a:p>
            <a:pPr algn="ctr"/>
            <a:endParaRPr lang="en-US" i="1" dirty="0" smtClean="0">
              <a:solidFill>
                <a:srgbClr val="0000FF"/>
              </a:solidFill>
            </a:endParaRPr>
          </a:p>
          <a:p>
            <a:pPr algn="ctr"/>
            <a:endParaRPr lang="en-US" i="1" dirty="0">
              <a:solidFill>
                <a:srgbClr val="0000FF"/>
              </a:solidFill>
            </a:endParaRPr>
          </a:p>
          <a:p>
            <a:pPr algn="ctr"/>
            <a:endParaRPr lang="en-US" i="1" dirty="0" smtClean="0">
              <a:solidFill>
                <a:srgbClr val="0000FF"/>
              </a:solidFill>
            </a:endParaRPr>
          </a:p>
          <a:p>
            <a:pPr algn="ctr"/>
            <a:endParaRPr lang="en-US" i="1" dirty="0">
              <a:solidFill>
                <a:srgbClr val="0000FF"/>
              </a:solidFill>
            </a:endParaRPr>
          </a:p>
          <a:p>
            <a:pPr algn="ctr"/>
            <a:endParaRPr lang="en-US" i="1" dirty="0" smtClean="0">
              <a:solidFill>
                <a:srgbClr val="0000FF"/>
              </a:solidFill>
            </a:endParaRPr>
          </a:p>
          <a:p>
            <a:pPr algn="ctr"/>
            <a:endParaRPr lang="en-US" i="1" dirty="0">
              <a:solidFill>
                <a:srgbClr val="0000FF"/>
              </a:solidFill>
            </a:endParaRPr>
          </a:p>
          <a:p>
            <a:pPr algn="ctr"/>
            <a:endParaRPr lang="en-US" i="1" dirty="0" smtClean="0">
              <a:solidFill>
                <a:srgbClr val="0000FF"/>
              </a:solidFill>
            </a:endParaRPr>
          </a:p>
          <a:p>
            <a:pPr algn="ctr"/>
            <a:endParaRPr lang="en-US" i="1" dirty="0">
              <a:solidFill>
                <a:srgbClr val="0000FF"/>
              </a:solidFill>
            </a:endParaRPr>
          </a:p>
          <a:p>
            <a:pPr algn="ctr"/>
            <a:endParaRPr lang="en-US" i="1" dirty="0" smtClean="0">
              <a:solidFill>
                <a:srgbClr val="0000FF"/>
              </a:solidFill>
            </a:endParaRPr>
          </a:p>
          <a:p>
            <a:pPr algn="ctr"/>
            <a:endParaRPr lang="en-US" i="1" dirty="0">
              <a:solidFill>
                <a:srgbClr val="0000FF"/>
              </a:solidFill>
            </a:endParaRPr>
          </a:p>
          <a:p>
            <a:pPr algn="ctr"/>
            <a:endParaRPr lang="en-US" i="1" dirty="0" smtClean="0">
              <a:solidFill>
                <a:srgbClr val="0000FF"/>
              </a:solidFill>
            </a:endParaRPr>
          </a:p>
          <a:p>
            <a:pPr algn="ctr"/>
            <a:endParaRPr lang="en-US" i="1" dirty="0">
              <a:solidFill>
                <a:srgbClr val="0000FF"/>
              </a:solidFill>
            </a:endParaRPr>
          </a:p>
          <a:p>
            <a:pPr algn="ctr"/>
            <a:endParaRPr lang="en-US" i="1" dirty="0" smtClean="0">
              <a:solidFill>
                <a:srgbClr val="0000FF"/>
              </a:solidFill>
            </a:endParaRPr>
          </a:p>
          <a:p>
            <a:pPr algn="ctr"/>
            <a:endParaRPr lang="en-US" i="1" dirty="0">
              <a:solidFill>
                <a:srgbClr val="0000FF"/>
              </a:solidFill>
            </a:endParaRPr>
          </a:p>
          <a:p>
            <a:pPr algn="ctr"/>
            <a:endParaRPr lang="en-US" i="1" dirty="0">
              <a:solidFill>
                <a:srgbClr val="0000FF"/>
              </a:solidFill>
            </a:endParaRPr>
          </a:p>
        </p:txBody>
      </p:sp>
      <p:sp>
        <p:nvSpPr>
          <p:cNvPr id="10" name="Date Placeholder 9"/>
          <p:cNvSpPr>
            <a:spLocks noGrp="1"/>
          </p:cNvSpPr>
          <p:nvPr>
            <p:ph type="dt" sz="half" idx="10"/>
          </p:nvPr>
        </p:nvSpPr>
        <p:spPr/>
        <p:txBody>
          <a:bodyPr/>
          <a:lstStyle/>
          <a:p>
            <a:r>
              <a:rPr lang="en-US" smtClean="0"/>
              <a:t>1/1/18</a:t>
            </a:r>
            <a:endParaRPr lang="en-US"/>
          </a:p>
        </p:txBody>
      </p:sp>
      <p:sp>
        <p:nvSpPr>
          <p:cNvPr id="11" name="Slide Number Placeholder 10"/>
          <p:cNvSpPr>
            <a:spLocks noGrp="1"/>
          </p:cNvSpPr>
          <p:nvPr>
            <p:ph type="sldNum" sz="quarter" idx="12"/>
          </p:nvPr>
        </p:nvSpPr>
        <p:spPr/>
        <p:txBody>
          <a:bodyPr/>
          <a:lstStyle/>
          <a:p>
            <a:fld id="{A86DC3C0-80BF-FC4D-BE0C-25AD1038F306}" type="slidenum">
              <a:rPr lang="en-US" smtClean="0"/>
              <a:t>15</a:t>
            </a:fld>
            <a:endParaRPr lang="en-US"/>
          </a:p>
        </p:txBody>
      </p:sp>
    </p:spTree>
    <p:extLst>
      <p:ext uri="{BB962C8B-B14F-4D97-AF65-F5344CB8AC3E}">
        <p14:creationId xmlns:p14="http://schemas.microsoft.com/office/powerpoint/2010/main" val="3497771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smtClean="0"/>
              <a:t>Hypothesis Testing</a:t>
            </a:r>
          </a:p>
          <a:p>
            <a:pPr marL="0" indent="0">
              <a:buNone/>
            </a:pPr>
            <a:endParaRPr lang="en-US" sz="1200" dirty="0" smtClean="0"/>
          </a:p>
          <a:p>
            <a:pPr marL="0" indent="0">
              <a:buNone/>
            </a:pPr>
            <a:r>
              <a:rPr lang="en-US" sz="2000" dirty="0" smtClean="0"/>
              <a:t>We want to </a:t>
            </a:r>
            <a:r>
              <a:rPr lang="en-US" sz="2000" i="1" dirty="0" smtClean="0"/>
              <a:t>compare</a:t>
            </a:r>
            <a:r>
              <a:rPr lang="en-US" sz="2000" dirty="0" smtClean="0"/>
              <a:t> </a:t>
            </a:r>
            <a:r>
              <a:rPr lang="en-US" sz="2000" dirty="0" smtClean="0"/>
              <a:t>mean outcomes of two arms</a:t>
            </a:r>
            <a:r>
              <a:rPr lang="en-US" sz="2000" dirty="0" smtClean="0"/>
              <a:t>, A and </a:t>
            </a:r>
            <a:r>
              <a:rPr lang="en-US" sz="2000" dirty="0" smtClean="0"/>
              <a:t>B.</a:t>
            </a:r>
            <a:endParaRPr lang="en-US" sz="2000" dirty="0" smtClean="0"/>
          </a:p>
          <a:p>
            <a:pPr marL="285750" lvl="1">
              <a:buFont typeface="Arial"/>
              <a:buChar char="•"/>
            </a:pPr>
            <a:r>
              <a:rPr lang="en-US" sz="1700" dirty="0" smtClean="0"/>
              <a:t>For </a:t>
            </a:r>
            <a:r>
              <a:rPr lang="en-US" sz="1700" dirty="0" smtClean="0"/>
              <a:t>a superiority trial, </a:t>
            </a:r>
            <a:r>
              <a:rPr lang="en-US" sz="1700" dirty="0" smtClean="0"/>
              <a:t>there </a:t>
            </a:r>
            <a:r>
              <a:rPr lang="en-US" sz="1700" dirty="0" smtClean="0"/>
              <a:t>are two </a:t>
            </a:r>
            <a:r>
              <a:rPr lang="en-US" sz="1700" i="1" dirty="0" smtClean="0"/>
              <a:t>hypotheses</a:t>
            </a:r>
            <a:r>
              <a:rPr lang="en-US" sz="1700" dirty="0" smtClean="0"/>
              <a:t> of interest: </a:t>
            </a:r>
            <a:endParaRPr lang="en-US" sz="1500" dirty="0" smtClean="0"/>
          </a:p>
          <a:p>
            <a:pPr lvl="1"/>
            <a:r>
              <a:rPr lang="en-US" sz="1500" b="1" dirty="0" smtClean="0"/>
              <a:t>Null </a:t>
            </a:r>
            <a:r>
              <a:rPr lang="en-US" sz="1500" b="1" dirty="0" smtClean="0"/>
              <a:t>hypothesis, H</a:t>
            </a:r>
            <a:r>
              <a:rPr lang="en-US" sz="1500" b="1" baseline="-25000" dirty="0" smtClean="0"/>
              <a:t>0</a:t>
            </a:r>
            <a:r>
              <a:rPr lang="en-US" sz="1500" b="1" dirty="0" smtClean="0"/>
              <a:t>: </a:t>
            </a:r>
            <a:r>
              <a:rPr lang="en-US" sz="1500" dirty="0" smtClean="0"/>
              <a:t> The arms </a:t>
            </a:r>
            <a:r>
              <a:rPr lang="en-US" sz="1500" dirty="0" smtClean="0"/>
              <a:t>are </a:t>
            </a:r>
            <a:r>
              <a:rPr lang="en-US" sz="1500" i="1" dirty="0" smtClean="0"/>
              <a:t>not</a:t>
            </a:r>
            <a:r>
              <a:rPr lang="en-US" sz="1500" dirty="0" smtClean="0"/>
              <a:t> different (</a:t>
            </a:r>
            <a:r>
              <a:rPr lang="en-US" sz="1500" i="1" dirty="0" smtClean="0"/>
              <a:t>e.g.,</a:t>
            </a:r>
            <a:r>
              <a:rPr lang="en-US" sz="1500" dirty="0" smtClean="0"/>
              <a:t> the </a:t>
            </a:r>
            <a:r>
              <a:rPr lang="en-US" sz="1500" i="1" dirty="0" smtClean="0"/>
              <a:t>true</a:t>
            </a:r>
            <a:r>
              <a:rPr lang="en-US" sz="1500" dirty="0" smtClean="0"/>
              <a:t> average response is the same in both </a:t>
            </a:r>
            <a:r>
              <a:rPr lang="en-US" sz="1500" dirty="0" smtClean="0"/>
              <a:t>arms)   </a:t>
            </a:r>
            <a:endParaRPr lang="en-US" sz="1500" dirty="0" smtClean="0"/>
          </a:p>
          <a:p>
            <a:pPr lvl="1"/>
            <a:r>
              <a:rPr lang="en-US" sz="1500" b="1" dirty="0" smtClean="0"/>
              <a:t>Alternative </a:t>
            </a:r>
            <a:r>
              <a:rPr lang="en-US" sz="1500" b="1" dirty="0" smtClean="0"/>
              <a:t>hypothesis, H</a:t>
            </a:r>
            <a:r>
              <a:rPr lang="en-US" sz="1500" b="1" baseline="-25000" dirty="0" smtClean="0"/>
              <a:t>A</a:t>
            </a:r>
            <a:r>
              <a:rPr lang="en-US" sz="1500" b="1" dirty="0" smtClean="0"/>
              <a:t>:</a:t>
            </a:r>
            <a:r>
              <a:rPr lang="en-US" sz="1500" dirty="0" smtClean="0"/>
              <a:t>  The arms </a:t>
            </a:r>
            <a:r>
              <a:rPr lang="en-US" sz="1500" dirty="0" smtClean="0"/>
              <a:t>are </a:t>
            </a:r>
            <a:r>
              <a:rPr lang="en-US" sz="1500" i="1" dirty="0" smtClean="0"/>
              <a:t>different</a:t>
            </a:r>
            <a:r>
              <a:rPr lang="en-US" sz="1500" dirty="0" smtClean="0"/>
              <a:t> (</a:t>
            </a:r>
            <a:r>
              <a:rPr lang="en-US" sz="1500" i="1" dirty="0" smtClean="0"/>
              <a:t>e.g.,</a:t>
            </a:r>
            <a:r>
              <a:rPr lang="en-US" sz="1500" dirty="0" smtClean="0"/>
              <a:t> the </a:t>
            </a:r>
            <a:r>
              <a:rPr lang="en-US" sz="1500" i="1" dirty="0" smtClean="0"/>
              <a:t>true</a:t>
            </a:r>
            <a:r>
              <a:rPr lang="en-US" sz="1500" dirty="0" smtClean="0"/>
              <a:t> average in one </a:t>
            </a:r>
            <a:r>
              <a:rPr lang="en-US" sz="1500" dirty="0" smtClean="0"/>
              <a:t>arm </a:t>
            </a:r>
            <a:r>
              <a:rPr lang="en-US" sz="1500" dirty="0" smtClean="0"/>
              <a:t>is larger than the average in the other) </a:t>
            </a:r>
          </a:p>
          <a:p>
            <a:pPr marL="342900" lvl="1" indent="-342900">
              <a:buFont typeface="Arial"/>
              <a:buChar char="•"/>
            </a:pPr>
            <a:r>
              <a:rPr lang="en-US" sz="1700" dirty="0" smtClean="0"/>
              <a:t>Before collecting any data, </a:t>
            </a:r>
            <a:r>
              <a:rPr lang="en-US" sz="1700" b="1" dirty="0" smtClean="0"/>
              <a:t>H</a:t>
            </a:r>
            <a:r>
              <a:rPr lang="en-US" sz="1700" b="1" baseline="-25000" dirty="0" smtClean="0"/>
              <a:t>0 </a:t>
            </a:r>
            <a:r>
              <a:rPr lang="en-US" sz="1700" dirty="0" smtClean="0"/>
              <a:t>is </a:t>
            </a:r>
            <a:r>
              <a:rPr lang="en-US" sz="1700" dirty="0" smtClean="0"/>
              <a:t>assumed to be true and the </a:t>
            </a:r>
            <a:r>
              <a:rPr lang="en-US" sz="1700" i="1" dirty="0" smtClean="0"/>
              <a:t>statistical</a:t>
            </a:r>
            <a:r>
              <a:rPr lang="en-US" sz="1700" dirty="0" smtClean="0"/>
              <a:t> goal is to show that </a:t>
            </a:r>
            <a:r>
              <a:rPr lang="en-US" sz="1700" b="1" dirty="0" smtClean="0"/>
              <a:t>H</a:t>
            </a:r>
            <a:r>
              <a:rPr lang="en-US" sz="1700" b="1" baseline="-25000" dirty="0" smtClean="0"/>
              <a:t>0 </a:t>
            </a:r>
            <a:r>
              <a:rPr lang="en-US" sz="1700" dirty="0" smtClean="0"/>
              <a:t>is </a:t>
            </a:r>
            <a:r>
              <a:rPr lang="en-US" sz="1700" dirty="0" smtClean="0"/>
              <a:t>false. </a:t>
            </a:r>
          </a:p>
          <a:p>
            <a:pPr marL="0" indent="0">
              <a:buNone/>
            </a:pPr>
            <a:endParaRPr lang="en-US" sz="1200" dirty="0" smtClean="0"/>
          </a:p>
          <a:p>
            <a:pPr marL="0" indent="0">
              <a:buNone/>
            </a:pPr>
            <a:r>
              <a:rPr lang="en-US" sz="2000" dirty="0" smtClean="0"/>
              <a:t>Typically, we set up the </a:t>
            </a:r>
            <a:r>
              <a:rPr lang="en-US" sz="2000" dirty="0" smtClean="0"/>
              <a:t>test </a:t>
            </a:r>
            <a:r>
              <a:rPr lang="en-US" sz="2000" dirty="0" smtClean="0"/>
              <a:t>to </a:t>
            </a:r>
            <a:r>
              <a:rPr lang="en-US" sz="2000" i="1" dirty="0" smtClean="0"/>
              <a:t>reject</a:t>
            </a:r>
            <a:r>
              <a:rPr lang="en-US" sz="2000" dirty="0" smtClean="0"/>
              <a:t> </a:t>
            </a:r>
            <a:r>
              <a:rPr lang="en-US" sz="2000" b="1" dirty="0" smtClean="0"/>
              <a:t>H</a:t>
            </a:r>
            <a:r>
              <a:rPr lang="en-US" sz="2000" b="1" baseline="-25000" dirty="0" smtClean="0"/>
              <a:t>0 </a:t>
            </a:r>
            <a:r>
              <a:rPr lang="en-US" sz="2000" dirty="0" smtClean="0"/>
              <a:t>if </a:t>
            </a:r>
            <a:r>
              <a:rPr lang="en-US" sz="2000" dirty="0" smtClean="0"/>
              <a:t>the difference between the </a:t>
            </a:r>
            <a:r>
              <a:rPr lang="en-US" sz="2000" dirty="0" smtClean="0"/>
              <a:t>group </a:t>
            </a:r>
            <a:r>
              <a:rPr lang="en-US" sz="2000" dirty="0" smtClean="0"/>
              <a:t>means is </a:t>
            </a:r>
            <a:r>
              <a:rPr lang="en-US" sz="2000" u="sng" dirty="0" smtClean="0"/>
              <a:t>large</a:t>
            </a:r>
            <a:r>
              <a:rPr lang="en-US" sz="2000" dirty="0" smtClean="0"/>
              <a:t> compared to their </a:t>
            </a:r>
            <a:r>
              <a:rPr lang="en-US" sz="2000" i="1" dirty="0" smtClean="0"/>
              <a:t>standard errors. </a:t>
            </a:r>
          </a:p>
          <a:p>
            <a:pPr marL="0" indent="0">
              <a:buNone/>
            </a:pPr>
            <a:endParaRPr lang="en-US" sz="1200" dirty="0" smtClean="0"/>
          </a:p>
          <a:p>
            <a:r>
              <a:rPr lang="en-US" sz="1700" dirty="0" smtClean="0"/>
              <a:t>Statistics can only tell us </a:t>
            </a:r>
            <a:r>
              <a:rPr lang="en-US" sz="1700" i="1" dirty="0" smtClean="0"/>
              <a:t>if</a:t>
            </a:r>
            <a:r>
              <a:rPr lang="en-US" sz="1700" dirty="0" smtClean="0"/>
              <a:t> groups are or are not different. </a:t>
            </a:r>
          </a:p>
          <a:p>
            <a:r>
              <a:rPr lang="en-US" sz="1700" dirty="0" smtClean="0"/>
              <a:t>The </a:t>
            </a:r>
            <a:r>
              <a:rPr lang="en-US" sz="1700" i="1" dirty="0" smtClean="0"/>
              <a:t>reason</a:t>
            </a:r>
            <a:r>
              <a:rPr lang="en-US" sz="1700" dirty="0" smtClean="0"/>
              <a:t> they are different is a </a:t>
            </a:r>
            <a:r>
              <a:rPr lang="en-US" sz="1700" i="1" dirty="0" smtClean="0"/>
              <a:t>causal</a:t>
            </a:r>
            <a:r>
              <a:rPr lang="en-US" sz="1700" dirty="0" smtClean="0"/>
              <a:t> question and can’t be identified statistically. </a:t>
            </a:r>
            <a:endParaRPr lang="en-US" sz="1700" dirty="0" smtClean="0"/>
          </a:p>
          <a:p>
            <a:pPr marL="0" indent="0">
              <a:buNone/>
            </a:pPr>
            <a:endParaRPr lang="en-US" sz="1700" dirty="0"/>
          </a:p>
          <a:p>
            <a:pPr marL="0" indent="0">
              <a:buNone/>
            </a:pPr>
            <a:r>
              <a:rPr lang="en-US" sz="1700" b="1" dirty="0" smtClean="0">
                <a:solidFill>
                  <a:srgbClr val="0000FF"/>
                </a:solidFill>
              </a:rPr>
              <a:t>Failure to randomize can introduce confounding: </a:t>
            </a:r>
            <a:endParaRPr lang="en-US" sz="1700" b="1" dirty="0" smtClean="0">
              <a:solidFill>
                <a:srgbClr val="0000FF"/>
              </a:solidFill>
            </a:endParaRPr>
          </a:p>
          <a:p>
            <a:pPr lvl="1"/>
            <a:r>
              <a:rPr lang="en-US" sz="1600" dirty="0" smtClean="0">
                <a:solidFill>
                  <a:srgbClr val="0000FF"/>
                </a:solidFill>
              </a:rPr>
              <a:t>If draw arm A (placebo) subjects from healthy subpopulation and arm B (treatment) subjects from unhealthy subpopulation, baseline health status will be associated with both arm and outcome.   </a:t>
            </a:r>
            <a:r>
              <a:rPr lang="en-US" sz="1600" dirty="0" smtClean="0">
                <a:solidFill>
                  <a:srgbClr val="0000FF"/>
                </a:solidFill>
                <a:sym typeface="Wingdings"/>
              </a:rPr>
              <a:t> </a:t>
            </a:r>
            <a:r>
              <a:rPr lang="en-US" sz="1600" dirty="0" smtClean="0">
                <a:solidFill>
                  <a:srgbClr val="0000FF"/>
                </a:solidFill>
                <a:sym typeface="Wingdings"/>
              </a:rPr>
              <a:t>“</a:t>
            </a:r>
            <a:r>
              <a:rPr lang="en-US" sz="1600" dirty="0" smtClean="0">
                <a:solidFill>
                  <a:srgbClr val="0000FF"/>
                </a:solidFill>
                <a:sym typeface="Wingdings"/>
              </a:rPr>
              <a:t>Simpson’s Paradox</a:t>
            </a:r>
            <a:r>
              <a:rPr lang="en-US" sz="1600" dirty="0" smtClean="0">
                <a:solidFill>
                  <a:srgbClr val="0000FF"/>
                </a:solidFill>
                <a:sym typeface="Wingdings"/>
              </a:rPr>
              <a:t>”  </a:t>
            </a:r>
            <a:endParaRPr lang="en-US" sz="1600" dirty="0" smtClean="0">
              <a:solidFill>
                <a:srgbClr val="0000FF"/>
              </a:solidFill>
            </a:endParaRPr>
          </a:p>
        </p:txBody>
      </p:sp>
      <p:sp>
        <p:nvSpPr>
          <p:cNvPr id="4" name="Date Placeholder 3"/>
          <p:cNvSpPr>
            <a:spLocks noGrp="1"/>
          </p:cNvSpPr>
          <p:nvPr>
            <p:ph type="dt" sz="half" idx="10"/>
          </p:nvPr>
        </p:nvSpPr>
        <p:spPr/>
        <p:txBody>
          <a:bodyPr/>
          <a:lstStyle/>
          <a:p>
            <a:r>
              <a:rPr lang="en-US" smtClean="0"/>
              <a:t>1/1/18</a:t>
            </a:r>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16</a:t>
            </a:fld>
            <a:endParaRPr lang="en-US"/>
          </a:p>
        </p:txBody>
      </p:sp>
    </p:spTree>
    <p:extLst>
      <p:ext uri="{BB962C8B-B14F-4D97-AF65-F5344CB8AC3E}">
        <p14:creationId xmlns:p14="http://schemas.microsoft.com/office/powerpoint/2010/main" val="68549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smtClean="0"/>
              <a:t>Is it</a:t>
            </a:r>
            <a:r>
              <a:rPr lang="en-US" sz="2000" b="1" dirty="0" smtClean="0"/>
              <a:t> important to Balance baseline covariates ? </a:t>
            </a:r>
            <a:endParaRPr lang="en-US" sz="2000" b="1" dirty="0" smtClean="0"/>
          </a:p>
          <a:p>
            <a:pPr marL="0" indent="0">
              <a:buNone/>
            </a:pPr>
            <a:endParaRPr lang="en-US" sz="1200" b="1" dirty="0" smtClean="0"/>
          </a:p>
          <a:p>
            <a:pPr marL="0" indent="0">
              <a:buNone/>
            </a:pPr>
            <a:r>
              <a:rPr lang="en-US" sz="2000" dirty="0" smtClean="0"/>
              <a:t>Beliefs in the importance of baseline balance have led some to propose “balancing strategies” as supplements or alternatives to randomization. </a:t>
            </a:r>
          </a:p>
          <a:p>
            <a:pPr marL="0" indent="0">
              <a:buNone/>
            </a:pPr>
            <a:endParaRPr lang="en-US" sz="1200" dirty="0" smtClean="0"/>
          </a:p>
          <a:p>
            <a:pPr marL="0" indent="0">
              <a:buNone/>
            </a:pPr>
            <a:r>
              <a:rPr lang="en-US" sz="2000" dirty="0" smtClean="0"/>
              <a:t>Arguments in favor of balancing strategies seem to … </a:t>
            </a:r>
          </a:p>
          <a:p>
            <a:r>
              <a:rPr lang="en-US" sz="1700" dirty="0" smtClean="0"/>
              <a:t>take it for granted that covariate balance, at least for “important” covariates, is desirable or even necessary </a:t>
            </a:r>
          </a:p>
          <a:p>
            <a:r>
              <a:rPr lang="en-US" sz="1700" dirty="0" smtClean="0"/>
              <a:t>make unsubstantiated claims that covariate imbalance biases or invalidates statistical analysis </a:t>
            </a:r>
          </a:p>
          <a:p>
            <a:r>
              <a:rPr lang="en-US" sz="1700" dirty="0" smtClean="0"/>
              <a:t>make the specific claim that a trial demonstrating a treatment difference in the presence of a baseline covariate imbalance is not credible: the covariate imbalance, rather than the treatment itself, might have caused the observed treatment difference </a:t>
            </a:r>
          </a:p>
          <a:p>
            <a:pPr marL="0" indent="0">
              <a:buNone/>
            </a:pPr>
            <a:endParaRPr lang="en-US" sz="1200" dirty="0" smtClean="0"/>
          </a:p>
          <a:p>
            <a:pPr marL="0" indent="0">
              <a:buNone/>
            </a:pPr>
            <a:r>
              <a:rPr lang="en-US" sz="2000" dirty="0" smtClean="0"/>
              <a:t>The question of interest is: </a:t>
            </a:r>
          </a:p>
          <a:p>
            <a:r>
              <a:rPr lang="en-US" sz="1800" dirty="0" smtClean="0"/>
              <a:t>In comparison to balancing strategies, does randomization </a:t>
            </a:r>
            <a:r>
              <a:rPr lang="en-US" sz="1800" i="1" dirty="0" smtClean="0"/>
              <a:t>cause</a:t>
            </a:r>
            <a:r>
              <a:rPr lang="en-US" sz="1800" dirty="0" smtClean="0"/>
              <a:t> biased or invalid statistical analysis? </a:t>
            </a:r>
          </a:p>
          <a:p>
            <a:r>
              <a:rPr lang="en-US" sz="1800" dirty="0" smtClean="0"/>
              <a:t>Specifically, does randomization </a:t>
            </a:r>
            <a:r>
              <a:rPr lang="en-US" sz="1800" b="1" dirty="0" smtClean="0"/>
              <a:t>cause</a:t>
            </a:r>
            <a:r>
              <a:rPr lang="en-US" sz="1800" dirty="0" smtClean="0"/>
              <a:t> detection of spurious treatment differences that would not have been observed </a:t>
            </a:r>
            <a:r>
              <a:rPr lang="en-US" sz="1800" b="1" dirty="0" smtClean="0"/>
              <a:t>if only</a:t>
            </a:r>
            <a:r>
              <a:rPr lang="en-US" sz="1800" dirty="0" smtClean="0"/>
              <a:t> we had employed a balancing strategy? </a:t>
            </a:r>
          </a:p>
          <a:p>
            <a:pPr marL="0" indent="0">
              <a:buNone/>
            </a:pPr>
            <a:r>
              <a:rPr lang="en-US" sz="2000" dirty="0" smtClean="0">
                <a:solidFill>
                  <a:srgbClr val="0000FF"/>
                </a:solidFill>
                <a:sym typeface="Wingdings"/>
              </a:rPr>
              <a:t> </a:t>
            </a:r>
            <a:r>
              <a:rPr lang="en-US" sz="2000" dirty="0" smtClean="0">
                <a:solidFill>
                  <a:srgbClr val="0000FF"/>
                </a:solidFill>
              </a:rPr>
              <a:t>This is a causal question, and we can evaluate it in our causal framework. </a:t>
            </a:r>
          </a:p>
          <a:p>
            <a:pPr marL="0" indent="0">
              <a:buNone/>
            </a:pPr>
            <a:endParaRPr lang="en-US" sz="2400" dirty="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17</a:t>
            </a:fld>
            <a:endParaRPr lang="en-US"/>
          </a:p>
        </p:txBody>
      </p:sp>
    </p:spTree>
    <p:extLst>
      <p:ext uri="{BB962C8B-B14F-4D97-AF65-F5344CB8AC3E}">
        <p14:creationId xmlns:p14="http://schemas.microsoft.com/office/powerpoint/2010/main" val="3989779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smtClean="0">
                <a:effectLst/>
              </a:rPr>
              <a:t>Minimization – a dynamic method of allocation to study arms that aims to achieve balance in baseline covariates without using randomization </a:t>
            </a:r>
          </a:p>
          <a:p>
            <a:pPr marL="0" indent="0">
              <a:buNone/>
            </a:pPr>
            <a:endParaRPr lang="en-US" sz="1600" dirty="0" smtClean="0">
              <a:effectLst/>
            </a:endParaRPr>
          </a:p>
          <a:p>
            <a:pPr marL="0" indent="0">
              <a:buNone/>
            </a:pPr>
            <a:endParaRPr lang="en-US" sz="1600" dirty="0"/>
          </a:p>
          <a:p>
            <a:pPr marL="0" indent="0">
              <a:buNone/>
            </a:pPr>
            <a:endParaRPr lang="en-US" sz="1600" dirty="0" smtClean="0">
              <a:effectLst/>
            </a:endParaRPr>
          </a:p>
          <a:p>
            <a:pPr marL="0" indent="0">
              <a:buNone/>
            </a:pPr>
            <a:endParaRPr lang="en-US" sz="1600" dirty="0"/>
          </a:p>
          <a:p>
            <a:pPr marL="0" indent="0">
              <a:buNone/>
            </a:pPr>
            <a:endParaRPr lang="en-US" sz="1600" dirty="0" smtClean="0">
              <a:effectLst/>
            </a:endParaRPr>
          </a:p>
          <a:p>
            <a:pPr marL="0" indent="0">
              <a:buNone/>
            </a:pPr>
            <a:endParaRPr lang="en-US" sz="1600" dirty="0"/>
          </a:p>
          <a:p>
            <a:pPr marL="0" indent="0">
              <a:buNone/>
            </a:pPr>
            <a:endParaRPr lang="en-US" sz="1600" dirty="0" smtClean="0">
              <a:effectLst/>
            </a:endParaRPr>
          </a:p>
          <a:p>
            <a:pPr marL="0" indent="0">
              <a:buNone/>
            </a:pPr>
            <a:endParaRPr lang="en-US" sz="1600" dirty="0"/>
          </a:p>
          <a:p>
            <a:pPr marL="0" indent="0">
              <a:buNone/>
            </a:pPr>
            <a:endParaRPr lang="en-US" sz="1600" dirty="0" smtClean="0">
              <a:effectLst/>
            </a:endParaRPr>
          </a:p>
          <a:p>
            <a:pPr marL="0" indent="0">
              <a:buNone/>
            </a:pPr>
            <a:endParaRPr lang="en-US" sz="1600" dirty="0"/>
          </a:p>
          <a:p>
            <a:pPr marL="0" indent="0">
              <a:buNone/>
            </a:pPr>
            <a:endParaRPr lang="en-US" sz="1600" dirty="0" smtClean="0">
              <a:effectLst/>
            </a:endParaRPr>
          </a:p>
          <a:p>
            <a:pPr marL="0" indent="0">
              <a:buNone/>
            </a:pPr>
            <a:endParaRPr lang="en-US" sz="1600" dirty="0"/>
          </a:p>
          <a:p>
            <a:pPr marL="0" indent="0">
              <a:buNone/>
            </a:pPr>
            <a:endParaRPr lang="en-US" sz="1600" dirty="0" smtClean="0">
              <a:effectLst/>
            </a:endParaRPr>
          </a:p>
          <a:p>
            <a:pPr marL="0" indent="0">
              <a:buNone/>
            </a:pPr>
            <a:endParaRPr lang="en-US" sz="1600" dirty="0"/>
          </a:p>
          <a:p>
            <a:pPr marL="0" indent="0">
              <a:buNone/>
            </a:pPr>
            <a:endParaRPr lang="en-US" sz="1600" dirty="0" smtClean="0">
              <a:effectLst/>
            </a:endParaRPr>
          </a:p>
          <a:p>
            <a:pPr marL="0" indent="0">
              <a:buNone/>
            </a:pPr>
            <a:endParaRPr lang="en-US" sz="1600" dirty="0"/>
          </a:p>
          <a:p>
            <a:pPr marL="0" indent="0">
              <a:buNone/>
            </a:pPr>
            <a:endParaRPr lang="en-US" sz="1600" dirty="0" smtClean="0">
              <a:effectLst/>
            </a:endParaRPr>
          </a:p>
          <a:p>
            <a:pPr marL="0" indent="0">
              <a:buNone/>
            </a:pPr>
            <a:r>
              <a:rPr lang="en-US" sz="1600" dirty="0" smtClean="0">
                <a:effectLst/>
              </a:rPr>
              <a:t>Example from </a:t>
            </a:r>
            <a:r>
              <a:rPr lang="en-US" sz="1600" dirty="0" err="1" smtClean="0">
                <a:effectLst/>
              </a:rPr>
              <a:t>Pocock</a:t>
            </a:r>
            <a:r>
              <a:rPr lang="en-US" sz="1600" dirty="0" smtClean="0">
                <a:effectLst/>
              </a:rPr>
              <a:t> SJ. </a:t>
            </a:r>
            <a:r>
              <a:rPr lang="en-US" sz="1600" i="1" dirty="0" smtClean="0">
                <a:effectLst/>
              </a:rPr>
              <a:t>Clinical Trials – A Practical Approach</a:t>
            </a:r>
            <a:r>
              <a:rPr lang="en-US" sz="1600" dirty="0" smtClean="0">
                <a:effectLst/>
              </a:rPr>
              <a:t>, 1973, Wiley.  </a:t>
            </a:r>
          </a:p>
          <a:p>
            <a:pPr marL="0" indent="0">
              <a:buNone/>
            </a:pPr>
            <a:endParaRPr lang="en-US" sz="1200" dirty="0" smtClean="0">
              <a:effectLst/>
            </a:endParaRPr>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18</a:t>
            </a:fld>
            <a:endParaRPr lang="en-US"/>
          </a:p>
        </p:txBody>
      </p:sp>
      <p:pic>
        <p:nvPicPr>
          <p:cNvPr id="5" name="Picture 4" descr="Minimization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73300" y="1260846"/>
            <a:ext cx="4597400" cy="4457700"/>
          </a:xfrm>
          <a:prstGeom prst="rect">
            <a:avLst/>
          </a:prstGeom>
        </p:spPr>
      </p:pic>
    </p:spTree>
    <p:extLst>
      <p:ext uri="{BB962C8B-B14F-4D97-AF65-F5344CB8AC3E}">
        <p14:creationId xmlns:p14="http://schemas.microsoft.com/office/powerpoint/2010/main" val="4003243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smtClean="0">
                <a:effectLst/>
              </a:rPr>
              <a:t>Compare Minimization with Randomization with respect to error rates</a:t>
            </a:r>
            <a:endParaRPr lang="en-US" sz="2000" b="1" dirty="0" smtClean="0">
              <a:effectLst/>
            </a:endParaRPr>
          </a:p>
          <a:p>
            <a:pPr marL="0" indent="0">
              <a:buNone/>
            </a:pPr>
            <a:endParaRPr lang="en-US" sz="1200" dirty="0" smtClean="0">
              <a:effectLst/>
            </a:endParaRPr>
          </a:p>
          <a:p>
            <a:pPr marL="457200" indent="-457200">
              <a:buFont typeface="+mj-lt"/>
              <a:buAutoNum type="arabicPeriod"/>
            </a:pPr>
            <a:r>
              <a:rPr lang="en-US" sz="2000" dirty="0"/>
              <a:t>S</a:t>
            </a:r>
            <a:r>
              <a:rPr lang="en-US" sz="2000" dirty="0" smtClean="0"/>
              <a:t>tudy 100,000 </a:t>
            </a:r>
            <a:r>
              <a:rPr lang="en-US" sz="2000" dirty="0" smtClean="0"/>
              <a:t>simulated trials with H</a:t>
            </a:r>
            <a:r>
              <a:rPr lang="en-US" sz="2000" baseline="-25000" dirty="0" smtClean="0"/>
              <a:t>0</a:t>
            </a:r>
            <a:r>
              <a:rPr lang="en-US" sz="2000" dirty="0" smtClean="0"/>
              <a:t> </a:t>
            </a:r>
            <a:r>
              <a:rPr lang="en-US" sz="2000" dirty="0" smtClean="0"/>
              <a:t>true to determine spurious false positive (FP) rates. </a:t>
            </a:r>
          </a:p>
          <a:p>
            <a:pPr marL="857250" lvl="1" indent="-457200"/>
            <a:r>
              <a:rPr lang="en-US" sz="1600" dirty="0" smtClean="0"/>
              <a:t>Overall, </a:t>
            </a:r>
            <a:r>
              <a:rPr lang="en-US" sz="1600" dirty="0" smtClean="0"/>
              <a:t>8.5</a:t>
            </a:r>
            <a:r>
              <a:rPr lang="en-US" sz="1600" dirty="0" smtClean="0"/>
              <a:t>%</a:t>
            </a:r>
            <a:r>
              <a:rPr lang="en-US" sz="1600" dirty="0"/>
              <a:t> </a:t>
            </a:r>
            <a:r>
              <a:rPr lang="en-US" sz="1600" dirty="0" smtClean="0"/>
              <a:t>(expected 5%)</a:t>
            </a:r>
            <a:endParaRPr lang="en-US" sz="1600" dirty="0" smtClean="0"/>
          </a:p>
          <a:p>
            <a:pPr marL="857250" lvl="1" indent="-457200"/>
            <a:r>
              <a:rPr lang="en-US" sz="1600" dirty="0" smtClean="0"/>
              <a:t>Randomization </a:t>
            </a:r>
            <a:r>
              <a:rPr lang="en-US" sz="1600" dirty="0" smtClean="0"/>
              <a:t>4.7%; </a:t>
            </a:r>
            <a:r>
              <a:rPr lang="en-US" sz="1600" dirty="0" smtClean="0"/>
              <a:t>Minimization </a:t>
            </a:r>
            <a:r>
              <a:rPr lang="en-US" sz="1600" dirty="0" smtClean="0"/>
              <a:t>3.8</a:t>
            </a:r>
            <a:r>
              <a:rPr lang="en-US" sz="1600" dirty="0" smtClean="0"/>
              <a:t>% </a:t>
            </a:r>
            <a:r>
              <a:rPr lang="en-US" sz="1600" dirty="0" smtClean="0">
                <a:sym typeface="Wingdings"/>
              </a:rPr>
              <a:t> </a:t>
            </a:r>
            <a:r>
              <a:rPr lang="en-US" sz="1600" dirty="0" smtClean="0"/>
              <a:t>Difference = </a:t>
            </a:r>
            <a:r>
              <a:rPr lang="en-US" sz="1600" dirty="0"/>
              <a:t>0.8% </a:t>
            </a:r>
            <a:endParaRPr lang="en-US" sz="1600" dirty="0" smtClean="0"/>
          </a:p>
          <a:p>
            <a:pPr marL="457200" indent="-457200">
              <a:buFont typeface="+mj-lt"/>
              <a:buAutoNum type="arabicPeriod"/>
            </a:pPr>
            <a:r>
              <a:rPr lang="en-US" sz="2000" dirty="0" smtClean="0"/>
              <a:t>Study 100,000 </a:t>
            </a:r>
            <a:r>
              <a:rPr lang="en-US" sz="2000" dirty="0" smtClean="0"/>
              <a:t>simulated trials with H</a:t>
            </a:r>
            <a:r>
              <a:rPr lang="en-US" sz="2000" baseline="-25000" dirty="0" smtClean="0"/>
              <a:t>A</a:t>
            </a:r>
            <a:r>
              <a:rPr lang="en-US" sz="2000" dirty="0" smtClean="0"/>
              <a:t> true and 90% </a:t>
            </a:r>
            <a:r>
              <a:rPr lang="en-US" sz="2000" dirty="0" smtClean="0"/>
              <a:t>power to determine spurious false negative (FN) rates</a:t>
            </a:r>
            <a:r>
              <a:rPr lang="en-US" sz="2000" dirty="0"/>
              <a:t>. </a:t>
            </a:r>
          </a:p>
          <a:p>
            <a:pPr marL="857250" lvl="1" indent="-457200"/>
            <a:r>
              <a:rPr lang="en-US" sz="1600" dirty="0"/>
              <a:t>Overall, </a:t>
            </a:r>
            <a:r>
              <a:rPr lang="en-US" sz="1600" dirty="0" smtClean="0"/>
              <a:t>0.79% </a:t>
            </a:r>
            <a:endParaRPr lang="en-US" sz="1600" dirty="0"/>
          </a:p>
          <a:p>
            <a:pPr marL="857250" lvl="1" indent="-457200"/>
            <a:r>
              <a:rPr lang="en-US" sz="1600" dirty="0"/>
              <a:t>Randomization </a:t>
            </a:r>
            <a:r>
              <a:rPr lang="en-US" sz="1600" dirty="0" smtClean="0"/>
              <a:t>0.35%</a:t>
            </a:r>
            <a:r>
              <a:rPr lang="en-US" sz="1600" dirty="0"/>
              <a:t>; Minimization </a:t>
            </a:r>
            <a:r>
              <a:rPr lang="en-US" sz="1600" dirty="0" smtClean="0"/>
              <a:t>0.44% </a:t>
            </a:r>
            <a:r>
              <a:rPr lang="en-US" sz="1600" dirty="0">
                <a:sym typeface="Wingdings"/>
              </a:rPr>
              <a:t> </a:t>
            </a:r>
            <a:r>
              <a:rPr lang="en-US" sz="1600" dirty="0"/>
              <a:t>Difference = </a:t>
            </a:r>
            <a:r>
              <a:rPr lang="en-US" sz="1600" dirty="0" smtClean="0"/>
              <a:t>-0.09% </a:t>
            </a:r>
            <a:endParaRPr lang="en-US" sz="1600" dirty="0"/>
          </a:p>
          <a:p>
            <a:pPr marL="0" indent="0">
              <a:buNone/>
            </a:pPr>
            <a:endParaRPr lang="en-US" sz="1200" dirty="0" smtClean="0"/>
          </a:p>
          <a:p>
            <a:pPr marL="0" indent="0">
              <a:buNone/>
            </a:pPr>
            <a:r>
              <a:rPr lang="en-US" sz="2000" b="1" i="1" dirty="0"/>
              <a:t>Inefficiently</a:t>
            </a:r>
            <a:r>
              <a:rPr lang="en-US" sz="2000" b="1" dirty="0"/>
              <a:t> Improving Efficiency</a:t>
            </a:r>
          </a:p>
          <a:p>
            <a:pPr marL="0" indent="0">
              <a:buNone/>
            </a:pPr>
            <a:endParaRPr lang="en-US" sz="1100" dirty="0"/>
          </a:p>
          <a:p>
            <a:pPr marL="0" indent="0">
              <a:buNone/>
            </a:pPr>
            <a:r>
              <a:rPr lang="en-US" sz="1800" dirty="0"/>
              <a:t>Normally, we use statistical techniques </a:t>
            </a:r>
            <a:r>
              <a:rPr lang="en-US" sz="1800" dirty="0" smtClean="0"/>
              <a:t>(</a:t>
            </a:r>
            <a:r>
              <a:rPr lang="en-US" sz="1800" dirty="0" err="1" smtClean="0"/>
              <a:t>eg</a:t>
            </a:r>
            <a:r>
              <a:rPr lang="en-US" sz="1800" dirty="0" smtClean="0"/>
              <a:t>, adjust for covariates) to </a:t>
            </a:r>
            <a:r>
              <a:rPr lang="en-US" sz="1800" dirty="0"/>
              <a:t>improve efficiency: </a:t>
            </a:r>
          </a:p>
          <a:p>
            <a:r>
              <a:rPr lang="en-US" sz="1800" dirty="0" smtClean="0"/>
              <a:t>We want to increase </a:t>
            </a:r>
            <a:r>
              <a:rPr lang="en-US" sz="1800" dirty="0"/>
              <a:t>power (</a:t>
            </a:r>
            <a:r>
              <a:rPr lang="en-US" sz="1800" i="1" dirty="0"/>
              <a:t>i.e.,</a:t>
            </a:r>
            <a:r>
              <a:rPr lang="en-US" sz="1800" dirty="0"/>
              <a:t> decrease type 2 error) </a:t>
            </a:r>
          </a:p>
          <a:p>
            <a:r>
              <a:rPr lang="en-US" sz="1800" dirty="0"/>
              <a:t>while maintaining the same level of type 1 error (</a:t>
            </a:r>
            <a:r>
              <a:rPr lang="en-US" sz="1800" i="1" dirty="0"/>
              <a:t>e.g.,</a:t>
            </a:r>
            <a:r>
              <a:rPr lang="en-US" sz="1800" dirty="0"/>
              <a:t> nominal α=0.05) </a:t>
            </a:r>
          </a:p>
          <a:p>
            <a:pPr marL="0" indent="0">
              <a:buNone/>
            </a:pPr>
            <a:endParaRPr lang="en-US" sz="1100" dirty="0"/>
          </a:p>
          <a:p>
            <a:pPr marL="0" indent="0">
              <a:buNone/>
            </a:pPr>
            <a:r>
              <a:rPr lang="en-US" sz="1800" dirty="0"/>
              <a:t>However, minimization uses baseline covariates inefficiently: </a:t>
            </a:r>
          </a:p>
          <a:p>
            <a:r>
              <a:rPr lang="en-US" sz="1800" dirty="0"/>
              <a:t>Power does increase  </a:t>
            </a:r>
          </a:p>
          <a:p>
            <a:r>
              <a:rPr lang="en-US" sz="1800" dirty="0"/>
              <a:t>But type-1 error rate decreases </a:t>
            </a:r>
            <a:r>
              <a:rPr lang="en-US" sz="1800" dirty="0">
                <a:sym typeface="Wingdings"/>
              </a:rPr>
              <a:t> The statistical test becomes too conservative.</a:t>
            </a:r>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19</a:t>
            </a:fld>
            <a:endParaRPr lang="en-US"/>
          </a:p>
        </p:txBody>
      </p:sp>
    </p:spTree>
    <p:extLst>
      <p:ext uri="{BB962C8B-B14F-4D97-AF65-F5344CB8AC3E}">
        <p14:creationId xmlns:p14="http://schemas.microsoft.com/office/powerpoint/2010/main" val="3726825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b="1" dirty="0" smtClean="0"/>
              <a:t>Conducting </a:t>
            </a:r>
            <a:r>
              <a:rPr lang="en-US" sz="2000" b="1" dirty="0"/>
              <a:t>V</a:t>
            </a:r>
            <a:r>
              <a:rPr lang="en-US" sz="2000" b="1" dirty="0" smtClean="0"/>
              <a:t>alid </a:t>
            </a:r>
            <a:r>
              <a:rPr lang="en-US" sz="2000" b="1" dirty="0" smtClean="0"/>
              <a:t>Trials</a:t>
            </a:r>
            <a:br>
              <a:rPr lang="en-US" sz="2000" b="1" dirty="0" smtClean="0"/>
            </a:br>
            <a:r>
              <a:rPr lang="en-US" sz="2000" dirty="0" smtClean="0"/>
              <a:t>The Critical (and Misunderstood) Roles </a:t>
            </a:r>
            <a:br>
              <a:rPr lang="en-US" sz="2000" dirty="0" smtClean="0"/>
            </a:br>
            <a:r>
              <a:rPr lang="en-US" sz="2000" dirty="0" smtClean="0"/>
              <a:t>of Randomization and Complete Follow-Up </a:t>
            </a:r>
            <a:br>
              <a:rPr lang="en-US" sz="2000" dirty="0" smtClean="0"/>
            </a:br>
            <a:r>
              <a:rPr lang="en-US" sz="2000" dirty="0" smtClean="0"/>
              <a:t/>
            </a:r>
            <a:br>
              <a:rPr lang="en-US" sz="2000" dirty="0" smtClean="0"/>
            </a:br>
            <a:r>
              <a:rPr lang="en-US" sz="2000" dirty="0" smtClean="0"/>
              <a:t>Society </a:t>
            </a:r>
            <a:r>
              <a:rPr lang="en-US" sz="2000" dirty="0" smtClean="0"/>
              <a:t>for Clinical Trials, May 15, 2016, Montréal, Québec</a:t>
            </a:r>
            <a:br>
              <a:rPr lang="en-US" sz="2000" dirty="0" smtClean="0"/>
            </a:br>
            <a:endParaRPr lang="en-US" sz="2000" dirty="0"/>
          </a:p>
        </p:txBody>
      </p:sp>
      <p:sp>
        <p:nvSpPr>
          <p:cNvPr id="3" name="Subtitle 2"/>
          <p:cNvSpPr>
            <a:spLocks noGrp="1"/>
          </p:cNvSpPr>
          <p:nvPr>
            <p:ph type="subTitle" idx="1"/>
          </p:nvPr>
        </p:nvSpPr>
        <p:spPr/>
        <p:txBody>
          <a:bodyPr>
            <a:normAutofit fontScale="92500" lnSpcReduction="20000"/>
          </a:bodyPr>
          <a:lstStyle/>
          <a:p>
            <a:r>
              <a:rPr lang="en-US" sz="1800" b="1" dirty="0" smtClean="0"/>
              <a:t>Presenters:</a:t>
            </a:r>
          </a:p>
          <a:p>
            <a:r>
              <a:rPr lang="en-US" sz="1800" dirty="0" smtClean="0"/>
              <a:t>Thomas D. Cook, Department of Biostatistics and Medical Informatics, University of Wisconsin – Madison </a:t>
            </a:r>
          </a:p>
          <a:p>
            <a:r>
              <a:rPr lang="en-US" sz="1800" dirty="0" smtClean="0"/>
              <a:t>Kevin A. </a:t>
            </a:r>
            <a:r>
              <a:rPr lang="en-US" sz="1800" dirty="0" err="1" smtClean="0"/>
              <a:t>Buhr</a:t>
            </a:r>
            <a:r>
              <a:rPr lang="en-US" sz="1800" dirty="0" smtClean="0"/>
              <a:t>, Department of Biostatistics and Medical Informatics, University of Wisconsin – Madison </a:t>
            </a:r>
          </a:p>
          <a:p>
            <a:r>
              <a:rPr lang="en-US" sz="1800" dirty="0" smtClean="0"/>
              <a:t>T. Charles Casper, Departments of Pediatrics and Family and Preventive Medicine, University of Utah School of Medicine </a:t>
            </a:r>
          </a:p>
          <a:p>
            <a:endParaRPr lang="en-US" sz="1800" dirty="0"/>
          </a:p>
        </p:txBody>
      </p:sp>
      <p:sp>
        <p:nvSpPr>
          <p:cNvPr id="4" name="Date Placeholder 3"/>
          <p:cNvSpPr>
            <a:spLocks noGrp="1"/>
          </p:cNvSpPr>
          <p:nvPr>
            <p:ph type="dt" sz="half" idx="10"/>
          </p:nvPr>
        </p:nvSpPr>
        <p:spPr/>
        <p:txBody>
          <a:bodyPr/>
          <a:lstStyle/>
          <a:p>
            <a:r>
              <a:rPr lang="en-US" smtClean="0"/>
              <a:t>1/1/18</a:t>
            </a:r>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2</a:t>
            </a:fld>
            <a:endParaRPr lang="en-US"/>
          </a:p>
        </p:txBody>
      </p:sp>
    </p:spTree>
    <p:extLst>
      <p:ext uri="{BB962C8B-B14F-4D97-AF65-F5344CB8AC3E}">
        <p14:creationId xmlns:p14="http://schemas.microsoft.com/office/powerpoint/2010/main" val="26743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fontScale="92500" lnSpcReduction="10000"/>
          </a:bodyPr>
          <a:lstStyle/>
          <a:p>
            <a:pPr marL="0" indent="0">
              <a:buNone/>
            </a:pPr>
            <a:r>
              <a:rPr lang="en-US" sz="2000" b="1" dirty="0" smtClean="0">
                <a:effectLst/>
              </a:rPr>
              <a:t>Randomization and Baseline Covariates</a:t>
            </a:r>
          </a:p>
          <a:p>
            <a:pPr marL="0" indent="0">
              <a:buNone/>
            </a:pPr>
            <a:endParaRPr lang="en-US" sz="1200" dirty="0" smtClean="0">
              <a:effectLst/>
            </a:endParaRPr>
          </a:p>
          <a:p>
            <a:pPr marL="0" indent="0">
              <a:buNone/>
            </a:pPr>
            <a:r>
              <a:rPr lang="en-US" sz="2000" dirty="0" smtClean="0">
                <a:effectLst/>
              </a:rPr>
              <a:t>We’ve established that randomization ensures the validity of the trial, in spite of any random covariate imbalances. </a:t>
            </a:r>
          </a:p>
          <a:p>
            <a:pPr marL="0" indent="0">
              <a:buNone/>
            </a:pPr>
            <a:endParaRPr lang="en-US" sz="2000" b="1" dirty="0" smtClean="0">
              <a:effectLst/>
            </a:endParaRPr>
          </a:p>
          <a:p>
            <a:pPr marL="0" indent="0">
              <a:buNone/>
            </a:pPr>
            <a:r>
              <a:rPr lang="en-US" sz="2000" b="1" dirty="0" smtClean="0">
                <a:effectLst/>
              </a:rPr>
              <a:t>Some Unspoken Assumptions</a:t>
            </a:r>
          </a:p>
          <a:p>
            <a:pPr marL="0" indent="0">
              <a:buNone/>
            </a:pPr>
            <a:endParaRPr lang="en-US" sz="1200" dirty="0" smtClean="0">
              <a:effectLst/>
            </a:endParaRPr>
          </a:p>
          <a:p>
            <a:pPr marL="0" indent="0">
              <a:buNone/>
            </a:pPr>
            <a:r>
              <a:rPr lang="en-US" sz="2000" dirty="0" smtClean="0">
                <a:effectLst/>
              </a:rPr>
              <a:t>We’ve made two key assumptions so far: </a:t>
            </a:r>
          </a:p>
          <a:p>
            <a:r>
              <a:rPr lang="en-US" sz="2000" dirty="0" smtClean="0">
                <a:solidFill>
                  <a:srgbClr val="0000FF"/>
                </a:solidFill>
                <a:effectLst/>
              </a:rPr>
              <a:t>Full </a:t>
            </a:r>
            <a:r>
              <a:rPr lang="en-US" sz="2000" dirty="0" smtClean="0">
                <a:solidFill>
                  <a:srgbClr val="0000FF"/>
                </a:solidFill>
                <a:effectLst/>
              </a:rPr>
              <a:t>exposure to interventions </a:t>
            </a:r>
            <a:r>
              <a:rPr lang="en-US" sz="2000" dirty="0" smtClean="0">
                <a:effectLst/>
                <a:sym typeface="Wingdings"/>
              </a:rPr>
              <a:t> </a:t>
            </a:r>
            <a:r>
              <a:rPr lang="en-US" sz="2000" dirty="0" smtClean="0">
                <a:effectLst/>
              </a:rPr>
              <a:t>All subjects fully adhere to their treatment and realize the full causal effect on their outcomes. </a:t>
            </a:r>
          </a:p>
          <a:p>
            <a:r>
              <a:rPr lang="en-US" sz="2000" dirty="0">
                <a:solidFill>
                  <a:srgbClr val="0000FF"/>
                </a:solidFill>
              </a:rPr>
              <a:t>No Missing Data </a:t>
            </a:r>
            <a:r>
              <a:rPr lang="en-US" sz="2000" dirty="0">
                <a:sym typeface="Wingdings"/>
              </a:rPr>
              <a:t> </a:t>
            </a:r>
            <a:r>
              <a:rPr lang="en-US" sz="2000" dirty="0"/>
              <a:t>Outcomes are available on all subjects. </a:t>
            </a:r>
          </a:p>
          <a:p>
            <a:pPr marL="0" indent="0">
              <a:buNone/>
            </a:pPr>
            <a:endParaRPr lang="en-US" sz="2000" b="1" dirty="0" smtClean="0"/>
          </a:p>
          <a:p>
            <a:pPr marL="0" indent="0">
              <a:buNone/>
            </a:pPr>
            <a:r>
              <a:rPr lang="en-US" sz="2000" b="1" dirty="0" err="1" smtClean="0"/>
              <a:t>Missingness</a:t>
            </a:r>
            <a:endParaRPr lang="en-US" sz="2000" b="1" dirty="0"/>
          </a:p>
          <a:p>
            <a:pPr marL="0" indent="0">
              <a:buNone/>
            </a:pPr>
            <a:r>
              <a:rPr lang="en-US" sz="2000" i="1" dirty="0" smtClean="0">
                <a:solidFill>
                  <a:srgbClr val="0000FF"/>
                </a:solidFill>
              </a:rPr>
              <a:t>Causal comparisons: </a:t>
            </a:r>
          </a:p>
          <a:p>
            <a:r>
              <a:rPr lang="en-US" sz="2000" dirty="0" smtClean="0"/>
              <a:t>The </a:t>
            </a:r>
            <a:r>
              <a:rPr lang="en-US" sz="2000" dirty="0"/>
              <a:t>data are missing at </a:t>
            </a:r>
            <a:r>
              <a:rPr lang="en-US" sz="2000" dirty="0" smtClean="0"/>
              <a:t>random. </a:t>
            </a:r>
          </a:p>
          <a:p>
            <a:r>
              <a:rPr lang="en-US" sz="2000" dirty="0"/>
              <a:t>T</a:t>
            </a:r>
            <a:r>
              <a:rPr lang="en-US" sz="2000" dirty="0" smtClean="0"/>
              <a:t>he </a:t>
            </a:r>
            <a:r>
              <a:rPr lang="en-US" sz="2000" dirty="0"/>
              <a:t>data are not missing at random </a:t>
            </a:r>
            <a:r>
              <a:rPr lang="en-US" sz="2000" dirty="0" smtClean="0"/>
              <a:t>and </a:t>
            </a:r>
            <a:r>
              <a:rPr lang="en-US" sz="2000" dirty="0" err="1"/>
              <a:t>missingness</a:t>
            </a:r>
            <a:r>
              <a:rPr lang="en-US" sz="2000" dirty="0"/>
              <a:t> isn’t influenced by </a:t>
            </a:r>
            <a:r>
              <a:rPr lang="en-US" sz="2000" dirty="0" smtClean="0"/>
              <a:t>treatment.  </a:t>
            </a:r>
            <a:endParaRPr lang="en-US" sz="2000" dirty="0"/>
          </a:p>
          <a:p>
            <a:pPr marL="0" indent="0">
              <a:buNone/>
            </a:pPr>
            <a:r>
              <a:rPr lang="en-US" sz="2000" i="1" dirty="0" smtClean="0">
                <a:solidFill>
                  <a:srgbClr val="0000FF"/>
                </a:solidFill>
              </a:rPr>
              <a:t>Cannot claim causal association:  </a:t>
            </a:r>
            <a:r>
              <a:rPr lang="en-US" sz="2000" dirty="0" smtClean="0"/>
              <a:t>If </a:t>
            </a:r>
            <a:r>
              <a:rPr lang="en-US" sz="2000" dirty="0"/>
              <a:t>neither assumption holds, as we’d expect in most real-world trials, then </a:t>
            </a:r>
            <a:r>
              <a:rPr lang="en-US" sz="2000" dirty="0" smtClean="0"/>
              <a:t>causal bridge is cut.  (</a:t>
            </a:r>
            <a:r>
              <a:rPr lang="en-US" sz="2000" i="1" dirty="0" smtClean="0"/>
              <a:t>e.g., </a:t>
            </a:r>
            <a:r>
              <a:rPr lang="en-US" sz="2000" dirty="0" smtClean="0"/>
              <a:t>Scientifically </a:t>
            </a:r>
            <a:r>
              <a:rPr lang="en-US" sz="2000" dirty="0" err="1" smtClean="0"/>
              <a:t>nonsignificant</a:t>
            </a:r>
            <a:r>
              <a:rPr lang="en-US" sz="2000" dirty="0" smtClean="0"/>
              <a:t> difference may test as statistically significant. </a:t>
            </a:r>
            <a:r>
              <a:rPr lang="en-US" sz="2000" dirty="0" smtClean="0">
                <a:sym typeface="Wingdings"/>
              </a:rPr>
              <a:t> Cannot claim </a:t>
            </a:r>
            <a:r>
              <a:rPr lang="en-US" sz="2000" dirty="0" smtClean="0"/>
              <a:t>difference </a:t>
            </a:r>
            <a:r>
              <a:rPr lang="en-US" sz="2000" dirty="0" smtClean="0">
                <a:sym typeface="Wingdings"/>
              </a:rPr>
              <a:t>is causal.</a:t>
            </a:r>
            <a:r>
              <a:rPr lang="en-US" sz="2000" dirty="0" smtClean="0"/>
              <a:t>) </a:t>
            </a:r>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20</a:t>
            </a:fld>
            <a:endParaRPr lang="en-US"/>
          </a:p>
        </p:txBody>
      </p:sp>
    </p:spTree>
    <p:extLst>
      <p:ext uri="{BB962C8B-B14F-4D97-AF65-F5344CB8AC3E}">
        <p14:creationId xmlns:p14="http://schemas.microsoft.com/office/powerpoint/2010/main" val="193033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smtClean="0">
                <a:solidFill>
                  <a:srgbClr val="0000FF"/>
                </a:solidFill>
              </a:rPr>
              <a:t>SCIENTIFIC INFERENCE </a:t>
            </a:r>
          </a:p>
          <a:p>
            <a:pPr marL="0" indent="0">
              <a:buNone/>
            </a:pPr>
            <a:endParaRPr lang="en-US" sz="1200" b="1" dirty="0"/>
          </a:p>
          <a:p>
            <a:pPr marL="0" indent="0">
              <a:buNone/>
            </a:pPr>
            <a:r>
              <a:rPr lang="en-US" sz="2000" dirty="0" smtClean="0"/>
              <a:t>Two possible outcomes for Paul following intervention/not on Jan 1, 2018: </a:t>
            </a:r>
          </a:p>
          <a:p>
            <a:pPr>
              <a:buFontTx/>
              <a:buChar char="•"/>
            </a:pPr>
            <a:r>
              <a:rPr lang="en-US" sz="2000" dirty="0" smtClean="0"/>
              <a:t>Paul receives heart transplant and dies 5 days later. </a:t>
            </a:r>
          </a:p>
          <a:p>
            <a:pPr>
              <a:buFontTx/>
              <a:buChar char="•"/>
            </a:pPr>
            <a:r>
              <a:rPr lang="en-US" sz="2000" dirty="0" smtClean="0"/>
              <a:t>Paul does not receive heart transplant and lives at least 5 days more. </a:t>
            </a:r>
          </a:p>
          <a:p>
            <a:pPr marL="0" indent="0">
              <a:buNone/>
            </a:pPr>
            <a:endParaRPr lang="en-US" sz="1200" dirty="0"/>
          </a:p>
          <a:p>
            <a:pPr marL="0" indent="0">
              <a:buNone/>
            </a:pPr>
            <a:r>
              <a:rPr lang="en-US" sz="2000" i="1" dirty="0" smtClean="0">
                <a:solidFill>
                  <a:srgbClr val="0000FF"/>
                </a:solidFill>
                <a:sym typeface="Wingdings"/>
              </a:rPr>
              <a:t> Did the transplant cause the death? Yes, for Paul. </a:t>
            </a:r>
            <a:endParaRPr lang="en-US" sz="2000" i="1" dirty="0" smtClean="0">
              <a:solidFill>
                <a:srgbClr val="0000FF"/>
              </a:solidFill>
            </a:endParaRPr>
          </a:p>
          <a:p>
            <a:pPr marL="0" indent="0">
              <a:buNone/>
            </a:pPr>
            <a:endParaRPr lang="en-US" sz="2000" dirty="0" smtClean="0"/>
          </a:p>
          <a:p>
            <a:pPr marL="0" indent="0">
              <a:buNone/>
            </a:pPr>
            <a:r>
              <a:rPr lang="en-US" sz="2000" dirty="0" smtClean="0"/>
              <a:t>Two possible outcomes for Sue following intervention/not on Jan 1, 2018: </a:t>
            </a:r>
          </a:p>
          <a:p>
            <a:pPr>
              <a:buFontTx/>
              <a:buChar char="•"/>
            </a:pPr>
            <a:r>
              <a:rPr lang="en-US" sz="2000" dirty="0" smtClean="0"/>
              <a:t>Sue receives heart transplant and lives at least 5 days more. </a:t>
            </a:r>
          </a:p>
          <a:p>
            <a:pPr>
              <a:buFontTx/>
              <a:buChar char="•"/>
            </a:pPr>
            <a:r>
              <a:rPr lang="en-US" sz="2000" dirty="0" smtClean="0"/>
              <a:t>Sue does not receive heart transplant and lives at least 5 days more. </a:t>
            </a:r>
          </a:p>
          <a:p>
            <a:pPr marL="0" indent="0">
              <a:buNone/>
            </a:pPr>
            <a:endParaRPr lang="en-US" sz="1200" dirty="0" smtClean="0"/>
          </a:p>
          <a:p>
            <a:pPr marL="0" indent="0">
              <a:buNone/>
            </a:pPr>
            <a:r>
              <a:rPr lang="en-US" sz="2000" i="1" dirty="0" smtClean="0">
                <a:solidFill>
                  <a:srgbClr val="0000FF"/>
                </a:solidFill>
                <a:sym typeface="Wingdings"/>
              </a:rPr>
              <a:t> Did the transplant have a causal effect? No, for Sue.</a:t>
            </a:r>
            <a:endParaRPr lang="en-US" sz="2000" i="1" dirty="0" smtClean="0">
              <a:solidFill>
                <a:srgbClr val="0000FF"/>
              </a:solidFill>
            </a:endParaRPr>
          </a:p>
          <a:p>
            <a:pPr marL="0" indent="0">
              <a:buNone/>
            </a:pPr>
            <a:endParaRPr lang="en-US" sz="2000" dirty="0" smtClean="0"/>
          </a:p>
          <a:p>
            <a:pPr marL="0" indent="0">
              <a:buNone/>
            </a:pPr>
            <a:r>
              <a:rPr lang="en-US" sz="2000" b="1" dirty="0" smtClean="0">
                <a:solidFill>
                  <a:srgbClr val="008000"/>
                </a:solidFill>
              </a:rPr>
              <a:t>Causation</a:t>
            </a:r>
          </a:p>
          <a:p>
            <a:pPr marL="0" indent="0">
              <a:buNone/>
            </a:pPr>
            <a:r>
              <a:rPr lang="en-US" sz="2000" dirty="0" smtClean="0">
                <a:solidFill>
                  <a:srgbClr val="008000"/>
                </a:solidFill>
              </a:rPr>
              <a:t>In our context, we say that “X causes Y” if Y would have been different if X had been different. </a:t>
            </a:r>
          </a:p>
          <a:p>
            <a:pPr marL="0" indent="0">
              <a:buNone/>
            </a:pPr>
            <a:endParaRPr lang="en-US" sz="2000" dirty="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21</a:t>
            </a:fld>
            <a:endParaRPr lang="en-US"/>
          </a:p>
        </p:txBody>
      </p:sp>
    </p:spTree>
    <p:extLst>
      <p:ext uri="{BB962C8B-B14F-4D97-AF65-F5344CB8AC3E}">
        <p14:creationId xmlns:p14="http://schemas.microsoft.com/office/powerpoint/2010/main" val="92842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lnSpcReduction="10000"/>
          </a:bodyPr>
          <a:lstStyle/>
          <a:p>
            <a:pPr marL="0" indent="0">
              <a:buNone/>
            </a:pPr>
            <a:r>
              <a:rPr lang="en-US" sz="2000" dirty="0" smtClean="0"/>
              <a:t>Beth is a 45 year old female with a BMI of 29 and FEV</a:t>
            </a:r>
            <a:r>
              <a:rPr lang="en-US" sz="2000" baseline="-25000" dirty="0" smtClean="0"/>
              <a:t>1</a:t>
            </a:r>
            <a:r>
              <a:rPr lang="en-US" sz="2000" dirty="0" smtClean="0"/>
              <a:t>% of 82 at baseline. </a:t>
            </a:r>
          </a:p>
          <a:p>
            <a:pPr marL="0" indent="0">
              <a:buNone/>
            </a:pPr>
            <a:endParaRPr lang="en-US" sz="1200" dirty="0" smtClean="0"/>
          </a:p>
          <a:p>
            <a:r>
              <a:rPr lang="en-US" sz="2000" dirty="0" smtClean="0"/>
              <a:t>If she’s assigned to arm A, </a:t>
            </a:r>
          </a:p>
          <a:p>
            <a:pPr lvl="1"/>
            <a:r>
              <a:rPr lang="en-US" sz="1600" dirty="0" smtClean="0"/>
              <a:t>her FEV</a:t>
            </a:r>
            <a:r>
              <a:rPr lang="en-US" sz="1600" baseline="-25000" dirty="0" smtClean="0"/>
              <a:t>1</a:t>
            </a:r>
            <a:r>
              <a:rPr lang="en-US" sz="1600" dirty="0" smtClean="0"/>
              <a:t>% outcome at 6 weeks will be 79; her survival outcome will be “alive.”  </a:t>
            </a:r>
          </a:p>
          <a:p>
            <a:r>
              <a:rPr lang="en-US" sz="2000" dirty="0" smtClean="0"/>
              <a:t>If she’s assigned to arm B, </a:t>
            </a:r>
          </a:p>
          <a:p>
            <a:pPr lvl="1"/>
            <a:r>
              <a:rPr lang="en-US" sz="1600" dirty="0" smtClean="0"/>
              <a:t>her FEV</a:t>
            </a:r>
            <a:r>
              <a:rPr lang="en-US" sz="1600" baseline="-25000" dirty="0" smtClean="0"/>
              <a:t>1</a:t>
            </a:r>
            <a:r>
              <a:rPr lang="en-US" sz="1600" dirty="0" smtClean="0"/>
              <a:t>% outcome at 6 weeks will be 93; her survival outcome will be “alive.”  </a:t>
            </a:r>
          </a:p>
          <a:p>
            <a:r>
              <a:rPr lang="en-US" sz="2000" dirty="0" smtClean="0"/>
              <a:t>If we could observe both arms in Beth, her treatment effect would be </a:t>
            </a:r>
          </a:p>
          <a:p>
            <a:pPr lvl="1"/>
            <a:r>
              <a:rPr lang="en-US" sz="1600" dirty="0" smtClean="0"/>
              <a:t>B-A absolute difference = (93-82) – (79-82) = 14 </a:t>
            </a:r>
          </a:p>
          <a:p>
            <a:pPr lvl="1"/>
            <a:r>
              <a:rPr lang="en-US" sz="1600" dirty="0" smtClean="0"/>
              <a:t>B-A percent change from baseline  = 14/82 x 100% = 17%  </a:t>
            </a:r>
          </a:p>
          <a:p>
            <a:pPr marL="0" indent="0">
              <a:buNone/>
            </a:pPr>
            <a:endParaRPr lang="en-US" sz="1200" dirty="0" smtClean="0"/>
          </a:p>
          <a:p>
            <a:pPr marL="0" indent="0">
              <a:buNone/>
            </a:pPr>
            <a:r>
              <a:rPr lang="en-US" sz="2000" i="1" dirty="0" smtClean="0">
                <a:solidFill>
                  <a:srgbClr val="0000FF"/>
                </a:solidFill>
                <a:sym typeface="Wingdings"/>
              </a:rPr>
              <a:t> The intervention has a causal effect on Beth’s 6-week change in </a:t>
            </a:r>
            <a:r>
              <a:rPr lang="en-US" sz="2000" i="1" dirty="0" smtClean="0">
                <a:solidFill>
                  <a:srgbClr val="0000FF"/>
                </a:solidFill>
              </a:rPr>
              <a:t>FEV</a:t>
            </a:r>
            <a:r>
              <a:rPr lang="en-US" sz="2000" i="1" baseline="-25000" dirty="0" smtClean="0">
                <a:solidFill>
                  <a:srgbClr val="0000FF"/>
                </a:solidFill>
              </a:rPr>
              <a:t>1</a:t>
            </a:r>
            <a:r>
              <a:rPr lang="en-US" sz="2000" i="1" dirty="0" smtClean="0">
                <a:solidFill>
                  <a:srgbClr val="0000FF"/>
                </a:solidFill>
              </a:rPr>
              <a:t>% but not on her survival status. </a:t>
            </a:r>
            <a:r>
              <a:rPr lang="en-US" sz="2000" i="1" dirty="0" smtClean="0">
                <a:solidFill>
                  <a:srgbClr val="0000FF"/>
                </a:solidFill>
                <a:sym typeface="Wingdings"/>
              </a:rPr>
              <a:t> </a:t>
            </a:r>
            <a:endParaRPr lang="en-US" sz="2000" i="1" dirty="0" smtClean="0">
              <a:solidFill>
                <a:srgbClr val="0000FF"/>
              </a:solidFill>
            </a:endParaRPr>
          </a:p>
          <a:p>
            <a:pPr marL="0" indent="0">
              <a:buNone/>
            </a:pPr>
            <a:endParaRPr lang="en-US" sz="1200" dirty="0" smtClean="0"/>
          </a:p>
          <a:p>
            <a:pPr marL="0" indent="0">
              <a:buNone/>
            </a:pPr>
            <a:r>
              <a:rPr lang="en-US" sz="2000" dirty="0" smtClean="0"/>
              <a:t>If we were omniscient, we would see both outcomes of every member of the heterogeneous population and could identify the causal effect of treatment for every individual. </a:t>
            </a:r>
          </a:p>
          <a:p>
            <a:pPr marL="0" indent="0">
              <a:buNone/>
            </a:pPr>
            <a:endParaRPr lang="en-US" sz="1200" dirty="0" smtClean="0"/>
          </a:p>
          <a:p>
            <a:pPr marL="0" indent="0">
              <a:buNone/>
            </a:pPr>
            <a:r>
              <a:rPr lang="en-US" sz="2000" dirty="0" smtClean="0"/>
              <a:t>The difficulty is that we only get to see what </a:t>
            </a:r>
            <a:r>
              <a:rPr lang="en-US" sz="2000" i="1" dirty="0" smtClean="0"/>
              <a:t>actually</a:t>
            </a:r>
            <a:r>
              <a:rPr lang="en-US" sz="2000" dirty="0" smtClean="0"/>
              <a:t> happened. We can never know </a:t>
            </a:r>
          </a:p>
          <a:p>
            <a:pPr marL="400050" lvl="1" indent="0">
              <a:buNone/>
            </a:pPr>
            <a:r>
              <a:rPr lang="en-US" sz="2000" i="1" dirty="0" smtClean="0"/>
              <a:t>what would have happened if … </a:t>
            </a:r>
          </a:p>
          <a:p>
            <a:pPr marL="0" indent="0">
              <a:buNone/>
            </a:pPr>
            <a:r>
              <a:rPr lang="en-US" sz="2000" dirty="0" smtClean="0"/>
              <a:t>at least not for individual subjects. </a:t>
            </a:r>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22</a:t>
            </a:fld>
            <a:endParaRPr lang="en-US"/>
          </a:p>
        </p:txBody>
      </p:sp>
    </p:spTree>
    <p:extLst>
      <p:ext uri="{BB962C8B-B14F-4D97-AF65-F5344CB8AC3E}">
        <p14:creationId xmlns:p14="http://schemas.microsoft.com/office/powerpoint/2010/main" val="2756111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lnSpcReduction="10000"/>
          </a:bodyPr>
          <a:lstStyle/>
          <a:p>
            <a:pPr marL="0" indent="0">
              <a:buNone/>
            </a:pPr>
            <a:r>
              <a:rPr lang="en-US" sz="2000" b="1" dirty="0" smtClean="0"/>
              <a:t>Imagining Twins</a:t>
            </a:r>
          </a:p>
          <a:p>
            <a:pPr marL="0" indent="0">
              <a:buNone/>
            </a:pPr>
            <a:endParaRPr lang="en-US" sz="1200" dirty="0" smtClean="0"/>
          </a:p>
          <a:p>
            <a:pPr marL="0" indent="0">
              <a:buNone/>
            </a:pPr>
            <a:r>
              <a:rPr lang="en-US" sz="2000" dirty="0" smtClean="0"/>
              <a:t>Suppose </a:t>
            </a:r>
            <a:r>
              <a:rPr lang="en-US" sz="2000" dirty="0" smtClean="0"/>
              <a:t>our </a:t>
            </a:r>
            <a:r>
              <a:rPr lang="en-US" sz="2000" dirty="0" smtClean="0"/>
              <a:t>population is special:  Every individual has a </a:t>
            </a:r>
            <a:r>
              <a:rPr lang="en-US" sz="2000" b="1" dirty="0" smtClean="0"/>
              <a:t>perfectly identical twin </a:t>
            </a:r>
            <a:r>
              <a:rPr lang="is-IS" sz="2000" b="1" dirty="0" smtClean="0"/>
              <a:t>… </a:t>
            </a:r>
            <a:r>
              <a:rPr lang="en-US" sz="2000" dirty="0" smtClean="0"/>
              <a:t>baseline characteristics, observed and </a:t>
            </a:r>
            <a:r>
              <a:rPr lang="en-US" sz="2000" b="1" dirty="0" smtClean="0"/>
              <a:t>unobserved</a:t>
            </a:r>
            <a:r>
              <a:rPr lang="en-US" sz="2000" dirty="0" smtClean="0"/>
              <a:t>, exactly the same … even their hypothetical outcomes (“what would have happened if …”) match precisely. </a:t>
            </a:r>
          </a:p>
          <a:p>
            <a:r>
              <a:rPr lang="en-US" sz="1700" dirty="0" smtClean="0"/>
              <a:t>We could assign </a:t>
            </a:r>
            <a:r>
              <a:rPr lang="en-US" sz="1700" u="sng" dirty="0" smtClean="0"/>
              <a:t>Beth to A</a:t>
            </a:r>
            <a:r>
              <a:rPr lang="en-US" sz="1700" dirty="0" smtClean="0"/>
              <a:t> and </a:t>
            </a:r>
            <a:r>
              <a:rPr lang="en-US" sz="1700" u="sng" dirty="0" smtClean="0"/>
              <a:t>her twin to B</a:t>
            </a:r>
            <a:r>
              <a:rPr lang="en-US" sz="1700" dirty="0" smtClean="0"/>
              <a:t>. The observed outcome difference between twins (93 − 79 = 14) is the causal effect (in either twin).</a:t>
            </a:r>
          </a:p>
          <a:p>
            <a:r>
              <a:rPr lang="en-US" sz="1700" dirty="0" smtClean="0"/>
              <a:t>We could do the same for all trial participants. The average causal effect is the average difference in outcome between twins; this is equal to the mean outcome on arm B minus the mean outcome on A. </a:t>
            </a:r>
          </a:p>
          <a:p>
            <a:pPr marL="0" indent="0">
              <a:buNone/>
            </a:pPr>
            <a:endParaRPr lang="en-US" sz="1600" i="1" dirty="0" smtClean="0"/>
          </a:p>
          <a:p>
            <a:pPr marL="0" indent="0">
              <a:buNone/>
            </a:pPr>
            <a:r>
              <a:rPr lang="en-US" sz="2000" b="1" dirty="0"/>
              <a:t>Real Purpose of Randomization</a:t>
            </a:r>
          </a:p>
          <a:p>
            <a:pPr marL="0" indent="0">
              <a:buNone/>
            </a:pPr>
            <a:endParaRPr lang="en-US" sz="1200" dirty="0" smtClean="0"/>
          </a:p>
          <a:p>
            <a:pPr marL="0" indent="0">
              <a:buNone/>
            </a:pPr>
            <a:r>
              <a:rPr lang="en-US" sz="2000" dirty="0" smtClean="0"/>
              <a:t>Since these don’t exist, we approximate </a:t>
            </a:r>
            <a:r>
              <a:rPr lang="en-US" sz="2000" dirty="0" smtClean="0"/>
              <a:t>a population of perfect twins by applying </a:t>
            </a:r>
            <a:r>
              <a:rPr lang="en-US" sz="2000" b="1" dirty="0" smtClean="0"/>
              <a:t>RANDOMIZATION</a:t>
            </a:r>
            <a:r>
              <a:rPr lang="en-US" sz="2000" dirty="0" smtClean="0"/>
              <a:t> to a twin-less population. </a:t>
            </a:r>
          </a:p>
          <a:p>
            <a:r>
              <a:rPr lang="en-US" sz="2000" dirty="0" smtClean="0"/>
              <a:t>Randomization provides </a:t>
            </a:r>
            <a:r>
              <a:rPr lang="en-US" sz="2000" dirty="0"/>
              <a:t>approximate balance </a:t>
            </a:r>
            <a:r>
              <a:rPr lang="en-US" sz="2000" dirty="0" smtClean="0"/>
              <a:t>in </a:t>
            </a:r>
            <a:r>
              <a:rPr lang="en-US" sz="2000" dirty="0"/>
              <a:t>baseline characteristics:  </a:t>
            </a:r>
          </a:p>
          <a:p>
            <a:pPr lvl="1"/>
            <a:r>
              <a:rPr lang="en-US" sz="1700" dirty="0">
                <a:solidFill>
                  <a:srgbClr val="0000FF"/>
                </a:solidFill>
              </a:rPr>
              <a:t>this is neither </a:t>
            </a:r>
            <a:r>
              <a:rPr lang="en-US" sz="1700" i="1" dirty="0">
                <a:solidFill>
                  <a:srgbClr val="0000FF"/>
                </a:solidFill>
              </a:rPr>
              <a:t>necessary</a:t>
            </a:r>
            <a:r>
              <a:rPr lang="en-US" sz="1700" dirty="0">
                <a:solidFill>
                  <a:srgbClr val="0000FF"/>
                </a:solidFill>
              </a:rPr>
              <a:t> nor </a:t>
            </a:r>
            <a:r>
              <a:rPr lang="en-US" sz="1700" i="1" dirty="0">
                <a:solidFill>
                  <a:srgbClr val="0000FF"/>
                </a:solidFill>
              </a:rPr>
              <a:t>sufficient</a:t>
            </a:r>
            <a:r>
              <a:rPr lang="en-US" sz="1700" dirty="0">
                <a:solidFill>
                  <a:srgbClr val="0000FF"/>
                </a:solidFill>
              </a:rPr>
              <a:t> for the validity of our inference</a:t>
            </a:r>
            <a:r>
              <a:rPr lang="en-US" sz="1700" dirty="0"/>
              <a:t>. </a:t>
            </a:r>
          </a:p>
          <a:p>
            <a:pPr lvl="1"/>
            <a:r>
              <a:rPr lang="en-US" sz="1700" dirty="0">
                <a:solidFill>
                  <a:srgbClr val="0000FF"/>
                </a:solidFill>
              </a:rPr>
              <a:t>chance imbalances do </a:t>
            </a:r>
            <a:r>
              <a:rPr lang="en-US" sz="1700" i="1" dirty="0">
                <a:solidFill>
                  <a:srgbClr val="0000FF"/>
                </a:solidFill>
              </a:rPr>
              <a:t>not</a:t>
            </a:r>
            <a:r>
              <a:rPr lang="en-US" sz="1700" dirty="0">
                <a:solidFill>
                  <a:srgbClr val="0000FF"/>
                </a:solidFill>
              </a:rPr>
              <a:t> invalidate our conclusions</a:t>
            </a:r>
            <a:r>
              <a:rPr lang="en-US" sz="1700" dirty="0"/>
              <a:t>; thus testing for balance is not needed or relevant. </a:t>
            </a:r>
          </a:p>
          <a:p>
            <a:r>
              <a:rPr lang="en-US" sz="1900" dirty="0"/>
              <a:t>This only works at the population level:  RCTs study </a:t>
            </a:r>
            <a:r>
              <a:rPr lang="en-US" sz="1900" i="1" dirty="0"/>
              <a:t>populations</a:t>
            </a:r>
            <a:r>
              <a:rPr lang="en-US" sz="1900" dirty="0"/>
              <a:t>, not </a:t>
            </a:r>
            <a:r>
              <a:rPr lang="en-US" sz="1900" i="1" dirty="0"/>
              <a:t>individuals</a:t>
            </a:r>
            <a:r>
              <a:rPr lang="en-US" sz="1900" dirty="0"/>
              <a:t>. Thinking too much about individuals can lead one astray. </a:t>
            </a:r>
            <a:endParaRPr lang="en-US" sz="1900" dirty="0" smtClean="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23</a:t>
            </a:fld>
            <a:endParaRPr lang="en-US"/>
          </a:p>
        </p:txBody>
      </p:sp>
    </p:spTree>
    <p:extLst>
      <p:ext uri="{BB962C8B-B14F-4D97-AF65-F5344CB8AC3E}">
        <p14:creationId xmlns:p14="http://schemas.microsoft.com/office/powerpoint/2010/main" val="4119784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200" b="1" dirty="0" smtClean="0"/>
              <a:t>Imaginary Perfect Twins</a:t>
            </a:r>
          </a:p>
          <a:p>
            <a:pPr marL="0" indent="0">
              <a:buNone/>
            </a:pPr>
            <a:r>
              <a:rPr lang="en-US" sz="2000" dirty="0" smtClean="0"/>
              <a:t>Each </a:t>
            </a:r>
            <a:r>
              <a:rPr lang="en-US" sz="2000" dirty="0"/>
              <a:t>individual has a “perfect twin:” All characteristics match except </a:t>
            </a:r>
            <a:r>
              <a:rPr lang="en-US" sz="2000" dirty="0" smtClean="0"/>
              <a:t>the intervention </a:t>
            </a:r>
            <a:r>
              <a:rPr lang="en-US" sz="2000" dirty="0"/>
              <a:t>and the associated outcome. </a:t>
            </a:r>
            <a:endParaRPr lang="en-US" sz="2000" dirty="0" smtClean="0"/>
          </a:p>
          <a:p>
            <a:r>
              <a:rPr lang="en-US" sz="1700" dirty="0" smtClean="0">
                <a:solidFill>
                  <a:srgbClr val="0000FF"/>
                </a:solidFill>
              </a:rPr>
              <a:t>Each pair generates </a:t>
            </a:r>
            <a:r>
              <a:rPr lang="en-US" sz="1700" dirty="0">
                <a:solidFill>
                  <a:srgbClr val="0000FF"/>
                </a:solidFill>
              </a:rPr>
              <a:t>a covariate-adjusted estimate of the treatment effect</a:t>
            </a:r>
            <a:r>
              <a:rPr lang="en-US" sz="1700" dirty="0" smtClean="0">
                <a:solidFill>
                  <a:srgbClr val="0000FF"/>
                </a:solidFill>
              </a:rPr>
              <a:t>.</a:t>
            </a:r>
          </a:p>
          <a:p>
            <a:r>
              <a:rPr lang="en-US" sz="1700" dirty="0" smtClean="0">
                <a:solidFill>
                  <a:srgbClr val="0000FF"/>
                </a:solidFill>
              </a:rPr>
              <a:t>Mean over pairs yields trial estimate.  </a:t>
            </a:r>
          </a:p>
          <a:p>
            <a:pPr marL="0" indent="0">
              <a:buNone/>
            </a:pPr>
            <a:endParaRPr lang="en-US" dirty="0">
              <a:solidFill>
                <a:srgbClr val="0000FF"/>
              </a:solidFill>
            </a:endParaRPr>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24</a:t>
            </a:fld>
            <a:endParaRPr lang="en-US"/>
          </a:p>
        </p:txBody>
      </p:sp>
      <p:pic>
        <p:nvPicPr>
          <p:cNvPr id="5" name="Picture 4" descr="Screen Shot 2018-01-03 at 2.17.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609" y="1993800"/>
            <a:ext cx="6436360" cy="4373880"/>
          </a:xfrm>
          <a:prstGeom prst="rect">
            <a:avLst/>
          </a:prstGeom>
        </p:spPr>
      </p:pic>
    </p:spTree>
    <p:extLst>
      <p:ext uri="{BB962C8B-B14F-4D97-AF65-F5344CB8AC3E}">
        <p14:creationId xmlns:p14="http://schemas.microsoft.com/office/powerpoint/2010/main" val="2113028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smtClean="0"/>
              <a:t>The Real World </a:t>
            </a:r>
          </a:p>
          <a:p>
            <a:pPr marL="0" indent="0">
              <a:spcBef>
                <a:spcPts val="600"/>
              </a:spcBef>
              <a:buNone/>
            </a:pPr>
            <a:r>
              <a:rPr lang="en-US" sz="2000" dirty="0"/>
              <a:t>We use randomization to approximate “perfect </a:t>
            </a:r>
            <a:r>
              <a:rPr lang="en-US" sz="2000" dirty="0" smtClean="0"/>
              <a:t>pairs.” </a:t>
            </a:r>
          </a:p>
          <a:p>
            <a:pPr>
              <a:spcBef>
                <a:spcPts val="600"/>
              </a:spcBef>
            </a:pPr>
            <a:r>
              <a:rPr lang="en-US" sz="1700" dirty="0" smtClean="0">
                <a:solidFill>
                  <a:srgbClr val="0000FF"/>
                </a:solidFill>
              </a:rPr>
              <a:t>In </a:t>
            </a:r>
            <a:r>
              <a:rPr lang="en-US" sz="1700" dirty="0">
                <a:solidFill>
                  <a:srgbClr val="0000FF"/>
                </a:solidFill>
              </a:rPr>
              <a:t>complete </a:t>
            </a:r>
            <a:r>
              <a:rPr lang="en-US" sz="1700" dirty="0" smtClean="0">
                <a:solidFill>
                  <a:srgbClr val="0000FF"/>
                </a:solidFill>
              </a:rPr>
              <a:t>data, group</a:t>
            </a:r>
            <a:r>
              <a:rPr lang="en-US" sz="1700" dirty="0">
                <a:solidFill>
                  <a:srgbClr val="0000FF"/>
                </a:solidFill>
              </a:rPr>
              <a:t>-wise results do this </a:t>
            </a:r>
            <a:r>
              <a:rPr lang="en-US" sz="1700" dirty="0" smtClean="0">
                <a:solidFill>
                  <a:srgbClr val="0000FF"/>
                </a:solidFill>
              </a:rPr>
              <a:t>well, because </a:t>
            </a:r>
            <a:r>
              <a:rPr lang="en-US" sz="1700" i="1" dirty="0">
                <a:solidFill>
                  <a:srgbClr val="0000FF"/>
                </a:solidFill>
              </a:rPr>
              <a:t>difference between </a:t>
            </a:r>
            <a:r>
              <a:rPr lang="en-US" sz="1700" i="1" dirty="0" smtClean="0">
                <a:solidFill>
                  <a:srgbClr val="0000FF"/>
                </a:solidFill>
              </a:rPr>
              <a:t>means </a:t>
            </a:r>
            <a:r>
              <a:rPr lang="en-US" sz="1700" dirty="0" smtClean="0">
                <a:solidFill>
                  <a:srgbClr val="0000FF"/>
                </a:solidFill>
              </a:rPr>
              <a:t> </a:t>
            </a:r>
            <a:r>
              <a:rPr lang="en-US" sz="1700" dirty="0">
                <a:solidFill>
                  <a:srgbClr val="0000FF"/>
                </a:solidFill>
              </a:rPr>
              <a:t>equals </a:t>
            </a:r>
            <a:r>
              <a:rPr lang="en-US" sz="1700" i="1" dirty="0" smtClean="0">
                <a:solidFill>
                  <a:srgbClr val="0000FF"/>
                </a:solidFill>
              </a:rPr>
              <a:t>mean of paired differences</a:t>
            </a:r>
            <a:r>
              <a:rPr lang="en-US" sz="1700" dirty="0" smtClean="0">
                <a:solidFill>
                  <a:srgbClr val="0000FF"/>
                </a:solidFill>
              </a:rPr>
              <a:t>.  </a:t>
            </a:r>
          </a:p>
          <a:p>
            <a:pPr>
              <a:spcBef>
                <a:spcPts val="600"/>
              </a:spcBef>
            </a:pPr>
            <a:r>
              <a:rPr lang="en-US" sz="1700" dirty="0" smtClean="0">
                <a:solidFill>
                  <a:srgbClr val="0000FF"/>
                </a:solidFill>
              </a:rPr>
              <a:t>In contrast to ideal world, in real world we have no way to identify paired individuals.  If one “twin” has </a:t>
            </a:r>
            <a:r>
              <a:rPr lang="en-US" sz="1700" dirty="0">
                <a:solidFill>
                  <a:srgbClr val="0000FF"/>
                </a:solidFill>
              </a:rPr>
              <a:t>missing </a:t>
            </a:r>
            <a:r>
              <a:rPr lang="en-US" sz="1700" dirty="0" smtClean="0">
                <a:solidFill>
                  <a:srgbClr val="0000FF"/>
                </a:solidFill>
              </a:rPr>
              <a:t>outcome data, we cannot exclude the whole pair in order to avoid confounding of </a:t>
            </a:r>
            <a:r>
              <a:rPr lang="en-US" sz="1700" dirty="0" err="1" smtClean="0">
                <a:solidFill>
                  <a:srgbClr val="0000FF"/>
                </a:solidFill>
              </a:rPr>
              <a:t>missingness</a:t>
            </a:r>
            <a:r>
              <a:rPr lang="en-US" sz="1700" dirty="0" smtClean="0">
                <a:solidFill>
                  <a:srgbClr val="0000FF"/>
                </a:solidFill>
              </a:rPr>
              <a:t> with causation.  </a:t>
            </a:r>
          </a:p>
          <a:p>
            <a:pPr marL="0" indent="0">
              <a:buNone/>
            </a:pPr>
            <a:endParaRPr lang="en-US" dirty="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25</a:t>
            </a:fld>
            <a:endParaRPr lang="en-US"/>
          </a:p>
        </p:txBody>
      </p:sp>
      <p:pic>
        <p:nvPicPr>
          <p:cNvPr id="6" name="Picture 5" descr="Screen Shot 2018-01-03 at 2.25.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01280"/>
            <a:ext cx="8309610" cy="3703320"/>
          </a:xfrm>
          <a:prstGeom prst="rect">
            <a:avLst/>
          </a:prstGeom>
        </p:spPr>
      </p:pic>
    </p:spTree>
    <p:extLst>
      <p:ext uri="{BB962C8B-B14F-4D97-AF65-F5344CB8AC3E}">
        <p14:creationId xmlns:p14="http://schemas.microsoft.com/office/powerpoint/2010/main" val="3845750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fontScale="85000" lnSpcReduction="20000"/>
          </a:bodyPr>
          <a:lstStyle/>
          <a:p>
            <a:pPr marL="0" indent="0">
              <a:buNone/>
            </a:pPr>
            <a:r>
              <a:rPr lang="en-US" sz="2200" b="1" dirty="0" smtClean="0"/>
              <a:t>The Effect of Missing Data</a:t>
            </a:r>
          </a:p>
          <a:p>
            <a:pPr marL="0" indent="0">
              <a:buNone/>
            </a:pPr>
            <a:endParaRPr lang="en-US" sz="1400" dirty="0" smtClean="0"/>
          </a:p>
          <a:p>
            <a:pPr marL="0" indent="0">
              <a:buNone/>
            </a:pPr>
            <a:r>
              <a:rPr lang="en-US" sz="2400" dirty="0" smtClean="0"/>
              <a:t>Unfortunately, virtually all trials have some degree of missing data. </a:t>
            </a:r>
          </a:p>
          <a:p>
            <a:pPr marL="0" indent="0">
              <a:buNone/>
            </a:pPr>
            <a:endParaRPr lang="en-US" sz="2400" dirty="0" smtClean="0"/>
          </a:p>
          <a:p>
            <a:pPr marL="0" indent="0">
              <a:buNone/>
            </a:pPr>
            <a:r>
              <a:rPr lang="en-US" sz="2400" dirty="0" smtClean="0"/>
              <a:t>The assumption is frequently made that observations are </a:t>
            </a:r>
            <a:r>
              <a:rPr lang="en-US" sz="2400" i="1" dirty="0" smtClean="0"/>
              <a:t>missing at random</a:t>
            </a:r>
            <a:r>
              <a:rPr lang="en-US" sz="2400" dirty="0" smtClean="0"/>
              <a:t>. </a:t>
            </a:r>
          </a:p>
          <a:p>
            <a:r>
              <a:rPr lang="en-US" sz="2400" i="1" dirty="0" smtClean="0"/>
              <a:t>If</a:t>
            </a:r>
            <a:r>
              <a:rPr lang="en-US" sz="2400" dirty="0" smtClean="0"/>
              <a:t> this assumption is correct, the only consequence of missing data is that we have a smaller sample size and, therefore, lower power and precision. Otherwise, the analysis of the available data will give the same results as if there were no missing data. </a:t>
            </a:r>
          </a:p>
          <a:p>
            <a:pPr marL="0" indent="0">
              <a:buNone/>
            </a:pPr>
            <a:endParaRPr lang="en-US" sz="1400" dirty="0" smtClean="0"/>
          </a:p>
          <a:p>
            <a:pPr marL="0" indent="0">
              <a:buNone/>
            </a:pPr>
            <a:r>
              <a:rPr lang="en-US" sz="2400" dirty="0" smtClean="0"/>
              <a:t>Sometimes, it’s acknowledged that observations are </a:t>
            </a:r>
            <a:r>
              <a:rPr lang="en-US" sz="2400" i="1" dirty="0" smtClean="0"/>
              <a:t>not</a:t>
            </a:r>
            <a:r>
              <a:rPr lang="en-US" sz="2400" dirty="0" smtClean="0"/>
              <a:t> missing at random, but it’s assumed that the </a:t>
            </a:r>
            <a:r>
              <a:rPr lang="en-US" sz="2400" dirty="0" err="1" smtClean="0"/>
              <a:t>missingness</a:t>
            </a:r>
            <a:r>
              <a:rPr lang="en-US" sz="2400" dirty="0" smtClean="0"/>
              <a:t> is not influenced by treatment. </a:t>
            </a:r>
          </a:p>
          <a:p>
            <a:r>
              <a:rPr lang="en-US" sz="2400" i="1" dirty="0" smtClean="0"/>
              <a:t>If</a:t>
            </a:r>
            <a:r>
              <a:rPr lang="en-US" sz="2400" dirty="0" smtClean="0"/>
              <a:t> this assumption is correct, it can change the results of the analysis, but at least the analysis still has a causal interpretation. </a:t>
            </a:r>
          </a:p>
          <a:p>
            <a:pPr marL="0" indent="0">
              <a:buNone/>
            </a:pPr>
            <a:endParaRPr lang="en-US" sz="1400" dirty="0" smtClean="0"/>
          </a:p>
          <a:p>
            <a:pPr marL="0" indent="0">
              <a:buNone/>
            </a:pPr>
            <a:r>
              <a:rPr lang="en-US" sz="2400" dirty="0" smtClean="0"/>
              <a:t>The problem is that, by their very nature, missing data are unobserved and it is </a:t>
            </a:r>
            <a:r>
              <a:rPr lang="en-US" sz="2400" b="1" dirty="0" smtClean="0"/>
              <a:t>impossible to know</a:t>
            </a:r>
            <a:r>
              <a:rPr lang="en-US" sz="2400" dirty="0" smtClean="0"/>
              <a:t> whether they are actually missing at random. </a:t>
            </a:r>
          </a:p>
          <a:p>
            <a:r>
              <a:rPr lang="en-US" sz="2400" dirty="0" smtClean="0"/>
              <a:t>With non-random, treatment-dependent </a:t>
            </a:r>
            <a:r>
              <a:rPr lang="en-US" sz="2400" dirty="0" err="1" smtClean="0"/>
              <a:t>missingness</a:t>
            </a:r>
            <a:r>
              <a:rPr lang="en-US" sz="2400" dirty="0" smtClean="0"/>
              <a:t> a straightforward statistical analysis remains sound; however, its relationship to the scientific hypotheses may yield FP or FN conclusions. </a:t>
            </a:r>
          </a:p>
          <a:p>
            <a:r>
              <a:rPr lang="en-US" sz="2400" dirty="0" smtClean="0"/>
              <a:t>We cannot conclude there is </a:t>
            </a:r>
            <a:r>
              <a:rPr lang="en-US" sz="2400" dirty="0" smtClean="0">
                <a:solidFill>
                  <a:srgbClr val="0000FF"/>
                </a:solidFill>
              </a:rPr>
              <a:t>a causal association between intervention and outcome</a:t>
            </a:r>
            <a:r>
              <a:rPr lang="en-US" sz="2400" dirty="0" smtClean="0"/>
              <a:t>. </a:t>
            </a:r>
            <a:endParaRPr lang="en-US" sz="2200" dirty="0" smtClean="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26</a:t>
            </a:fld>
            <a:endParaRPr lang="en-US"/>
          </a:p>
        </p:txBody>
      </p:sp>
    </p:spTree>
    <p:extLst>
      <p:ext uri="{BB962C8B-B14F-4D97-AF65-F5344CB8AC3E}">
        <p14:creationId xmlns:p14="http://schemas.microsoft.com/office/powerpoint/2010/main" val="787862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smtClean="0"/>
              <a:t>Effect of </a:t>
            </a:r>
            <a:r>
              <a:rPr lang="en-US" sz="2000" b="1" dirty="0" err="1" smtClean="0"/>
              <a:t>Missingness</a:t>
            </a:r>
            <a:r>
              <a:rPr lang="en-US" sz="2000" b="1" dirty="0" smtClean="0"/>
              <a:t> on Type 1 Error Rates</a:t>
            </a:r>
          </a:p>
          <a:p>
            <a:pPr marL="0" indent="0">
              <a:buNone/>
            </a:pPr>
            <a:endParaRPr lang="en-US" sz="1200" dirty="0" smtClean="0"/>
          </a:p>
          <a:p>
            <a:pPr marL="457200" indent="-457200">
              <a:buFont typeface="+mj-lt"/>
              <a:buAutoNum type="arabicParenR"/>
            </a:pPr>
            <a:r>
              <a:rPr lang="en-US" sz="2000" dirty="0" smtClean="0"/>
              <a:t>Assume for simplicity that the rates of </a:t>
            </a:r>
            <a:r>
              <a:rPr lang="en-US" sz="2000" dirty="0" err="1" smtClean="0"/>
              <a:t>missingness</a:t>
            </a:r>
            <a:r>
              <a:rPr lang="en-US" sz="2000" dirty="0" smtClean="0"/>
              <a:t> are the same in the two groups, and let’s consider two probabilities: </a:t>
            </a:r>
          </a:p>
          <a:p>
            <a:pPr marL="400050" lvl="1" indent="0">
              <a:buNone/>
            </a:pPr>
            <a:r>
              <a:rPr lang="en-US" sz="1600" i="1" dirty="0" smtClean="0"/>
              <a:t>		</a:t>
            </a:r>
            <a:r>
              <a:rPr lang="en-US" sz="1700" i="1" dirty="0" smtClean="0"/>
              <a:t>Q</a:t>
            </a:r>
            <a:r>
              <a:rPr lang="en-US" sz="1700" i="1" baseline="-25000" dirty="0" smtClean="0"/>
              <a:t>A</a:t>
            </a:r>
            <a:r>
              <a:rPr lang="en-US" sz="1700" dirty="0" smtClean="0"/>
              <a:t>=</a:t>
            </a:r>
            <a:r>
              <a:rPr lang="en-US" sz="1700" i="1" dirty="0" err="1"/>
              <a:t>Pr</a:t>
            </a:r>
            <a:r>
              <a:rPr lang="en-US" sz="1700" dirty="0"/>
              <a:t>(</a:t>
            </a:r>
            <a:r>
              <a:rPr lang="en-US" sz="1700" dirty="0" err="1"/>
              <a:t>dead</a:t>
            </a:r>
            <a:r>
              <a:rPr lang="en-US" sz="1700" dirty="0" err="1" smtClean="0"/>
              <a:t>∣missing</a:t>
            </a:r>
            <a:r>
              <a:rPr lang="en-US" sz="1700" dirty="0"/>
              <a:t>, group A</a:t>
            </a:r>
            <a:r>
              <a:rPr lang="en-US" sz="1700" dirty="0" smtClean="0"/>
              <a:t>)</a:t>
            </a:r>
          </a:p>
          <a:p>
            <a:pPr marL="400050" lvl="1" indent="0">
              <a:buNone/>
            </a:pPr>
            <a:r>
              <a:rPr lang="en-US" sz="1700" dirty="0" smtClean="0"/>
              <a:t>		Q</a:t>
            </a:r>
            <a:r>
              <a:rPr lang="en-US" sz="1700" baseline="-25000" dirty="0" smtClean="0"/>
              <a:t>B</a:t>
            </a:r>
            <a:r>
              <a:rPr lang="en-US" sz="1700" dirty="0" smtClean="0"/>
              <a:t>=</a:t>
            </a:r>
            <a:r>
              <a:rPr lang="en-US" sz="1700" i="1" dirty="0" err="1"/>
              <a:t>Pr</a:t>
            </a:r>
            <a:r>
              <a:rPr lang="en-US" sz="1700" dirty="0"/>
              <a:t>(</a:t>
            </a:r>
            <a:r>
              <a:rPr lang="en-US" sz="1700" dirty="0" err="1"/>
              <a:t>dead</a:t>
            </a:r>
            <a:r>
              <a:rPr lang="en-US" sz="1700" dirty="0" err="1" smtClean="0"/>
              <a:t>∣missing</a:t>
            </a:r>
            <a:r>
              <a:rPr lang="en-US" sz="1700" dirty="0"/>
              <a:t>, group B)</a:t>
            </a:r>
            <a:endParaRPr lang="en-US" sz="1700" dirty="0" smtClean="0">
              <a:effectLst/>
            </a:endParaRPr>
          </a:p>
          <a:p>
            <a:pPr marL="400050" lvl="1" indent="0">
              <a:buNone/>
            </a:pPr>
            <a:r>
              <a:rPr lang="en-US" sz="2000" dirty="0" smtClean="0"/>
              <a:t>If these two probabilities are equal, on average there is no net effect of </a:t>
            </a:r>
            <a:r>
              <a:rPr lang="en-US" sz="2000" dirty="0" err="1" smtClean="0"/>
              <a:t>missingness</a:t>
            </a:r>
            <a:r>
              <a:rPr lang="en-US" sz="2000" dirty="0" smtClean="0"/>
              <a:t> on the overall type 1 error rate. </a:t>
            </a:r>
          </a:p>
          <a:p>
            <a:pPr marL="0" indent="0">
              <a:buNone/>
            </a:pPr>
            <a:endParaRPr lang="en-US" sz="1200" dirty="0"/>
          </a:p>
          <a:p>
            <a:pPr marL="457200" indent="-457200">
              <a:spcBef>
                <a:spcPts val="0"/>
              </a:spcBef>
              <a:buFont typeface="+mj-lt"/>
              <a:buAutoNum type="arabicParenR" startAt="2"/>
            </a:pPr>
            <a:r>
              <a:rPr lang="en-US" sz="2000" dirty="0" smtClean="0"/>
              <a:t>Now consider the effect of a difference, </a:t>
            </a:r>
          </a:p>
          <a:p>
            <a:pPr marL="0" indent="0">
              <a:spcBef>
                <a:spcPts val="0"/>
              </a:spcBef>
              <a:buNone/>
            </a:pPr>
            <a:r>
              <a:rPr lang="en-US" sz="2000" i="1" dirty="0" smtClean="0"/>
              <a:t>Q</a:t>
            </a:r>
            <a:r>
              <a:rPr lang="en-US" sz="2000" i="1" baseline="-25000" dirty="0" smtClean="0"/>
              <a:t>B</a:t>
            </a:r>
            <a:r>
              <a:rPr lang="en-US" sz="2000" dirty="0" smtClean="0"/>
              <a:t>−</a:t>
            </a:r>
            <a:r>
              <a:rPr lang="en-US" sz="2000" i="1" dirty="0" smtClean="0"/>
              <a:t>Q</a:t>
            </a:r>
            <a:r>
              <a:rPr lang="en-US" sz="2000" i="1" baseline="-25000" dirty="0" smtClean="0"/>
              <a:t>A</a:t>
            </a:r>
            <a:r>
              <a:rPr lang="en-US" sz="2000" dirty="0" smtClean="0"/>
              <a:t>, on type 1 error rate. Imagine there </a:t>
            </a:r>
          </a:p>
          <a:p>
            <a:pPr marL="0" indent="0">
              <a:spcBef>
                <a:spcPts val="0"/>
              </a:spcBef>
              <a:buNone/>
            </a:pPr>
            <a:r>
              <a:rPr lang="en-US" sz="2000" dirty="0" smtClean="0"/>
              <a:t>are two “optimistic” (smaller differences) and </a:t>
            </a:r>
          </a:p>
          <a:p>
            <a:pPr marL="0" indent="0">
              <a:spcBef>
                <a:spcPts val="0"/>
              </a:spcBef>
              <a:buNone/>
            </a:pPr>
            <a:r>
              <a:rPr lang="en-US" sz="2000" dirty="0" smtClean="0"/>
              <a:t>“skeptical” zones (larger differences). </a:t>
            </a:r>
          </a:p>
          <a:p>
            <a:pPr>
              <a:spcBef>
                <a:spcPts val="0"/>
              </a:spcBef>
            </a:pPr>
            <a:r>
              <a:rPr lang="en-US" sz="2000" dirty="0" smtClean="0"/>
              <a:t>The actual type 1 error rate increases as </a:t>
            </a:r>
          </a:p>
          <a:p>
            <a:pPr marL="0" indent="0">
              <a:spcBef>
                <a:spcPts val="0"/>
              </a:spcBef>
              <a:buNone/>
            </a:pPr>
            <a:r>
              <a:rPr lang="en-US" sz="2000" i="1" dirty="0"/>
              <a:t>Q</a:t>
            </a:r>
            <a:r>
              <a:rPr lang="en-US" sz="2000" i="1" baseline="-25000" dirty="0"/>
              <a:t>B</a:t>
            </a:r>
            <a:r>
              <a:rPr lang="en-US" sz="2000" dirty="0"/>
              <a:t>−</a:t>
            </a:r>
            <a:r>
              <a:rPr lang="en-US" sz="2000" i="1" dirty="0" err="1"/>
              <a:t>Q</a:t>
            </a:r>
            <a:r>
              <a:rPr lang="en-US" sz="2000" i="1" baseline="-25000" dirty="0" err="1"/>
              <a:t>A</a:t>
            </a:r>
            <a:r>
              <a:rPr lang="en-US" sz="2000" dirty="0" err="1" smtClean="0"/>
              <a:t>increases</a:t>
            </a:r>
            <a:r>
              <a:rPr lang="en-US" sz="2000" dirty="0" smtClean="0"/>
              <a:t> </a:t>
            </a:r>
            <a:r>
              <a:rPr lang="en-US" sz="2000" dirty="0" smtClean="0"/>
              <a:t>and the type 1 error rates </a:t>
            </a:r>
          </a:p>
          <a:p>
            <a:pPr marL="0" indent="0">
              <a:spcBef>
                <a:spcPts val="0"/>
              </a:spcBef>
              <a:buNone/>
            </a:pPr>
            <a:r>
              <a:rPr lang="en-US" sz="2000" dirty="0" smtClean="0"/>
              <a:t>may be seriously inflated, even within the </a:t>
            </a:r>
          </a:p>
          <a:p>
            <a:pPr marL="0" indent="0">
              <a:spcBef>
                <a:spcPts val="0"/>
              </a:spcBef>
              <a:buNone/>
            </a:pPr>
            <a:r>
              <a:rPr lang="en-US" sz="2000" dirty="0" smtClean="0"/>
              <a:t>“optimistic” zone. </a:t>
            </a:r>
          </a:p>
          <a:p>
            <a:pPr>
              <a:spcBef>
                <a:spcPts val="0"/>
              </a:spcBef>
            </a:pPr>
            <a:r>
              <a:rPr lang="en-US" sz="2000" dirty="0" smtClean="0">
                <a:solidFill>
                  <a:srgbClr val="0000FF"/>
                </a:solidFill>
              </a:rPr>
              <a:t>If </a:t>
            </a:r>
            <a:r>
              <a:rPr lang="en-US" sz="2000" dirty="0" err="1" smtClean="0">
                <a:solidFill>
                  <a:srgbClr val="0000FF"/>
                </a:solidFill>
              </a:rPr>
              <a:t>missingness</a:t>
            </a:r>
            <a:r>
              <a:rPr lang="en-US" sz="2000" dirty="0" smtClean="0">
                <a:solidFill>
                  <a:srgbClr val="0000FF"/>
                </a:solidFill>
              </a:rPr>
              <a:t> rates exceed 15%, nearly all </a:t>
            </a:r>
          </a:p>
          <a:p>
            <a:pPr marL="0" indent="0">
              <a:spcBef>
                <a:spcPts val="0"/>
              </a:spcBef>
              <a:buNone/>
            </a:pPr>
            <a:r>
              <a:rPr lang="en-US" sz="2000" dirty="0" smtClean="0">
                <a:solidFill>
                  <a:srgbClr val="0000FF"/>
                </a:solidFill>
              </a:rPr>
              <a:t>reasonably sized trials can be seriously </a:t>
            </a:r>
          </a:p>
          <a:p>
            <a:pPr marL="0" indent="0">
              <a:spcBef>
                <a:spcPts val="0"/>
              </a:spcBef>
              <a:buNone/>
            </a:pPr>
            <a:r>
              <a:rPr lang="en-US" sz="2000" dirty="0" smtClean="0">
                <a:solidFill>
                  <a:srgbClr val="0000FF"/>
                </a:solidFill>
              </a:rPr>
              <a:t>compromised.</a:t>
            </a:r>
            <a:endParaRPr lang="en-US" sz="2000" dirty="0">
              <a:solidFill>
                <a:srgbClr val="0000FF"/>
              </a:solidFill>
            </a:endParaRPr>
          </a:p>
        </p:txBody>
      </p:sp>
      <p:pic>
        <p:nvPicPr>
          <p:cNvPr id="7" name="Picture 6" descr="Screen Shot 2018-01-01 at 7.59.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043" y="3225800"/>
            <a:ext cx="3262544" cy="3200400"/>
          </a:xfrm>
          <a:prstGeom prst="rect">
            <a:avLst/>
          </a:prstGeom>
        </p:spPr>
      </p:pic>
      <p:sp>
        <p:nvSpPr>
          <p:cNvPr id="8" name="Date Placeholder 7"/>
          <p:cNvSpPr>
            <a:spLocks noGrp="1"/>
          </p:cNvSpPr>
          <p:nvPr>
            <p:ph type="dt" sz="half" idx="10"/>
          </p:nvPr>
        </p:nvSpPr>
        <p:spPr/>
        <p:txBody>
          <a:bodyPr/>
          <a:lstStyle/>
          <a:p>
            <a:r>
              <a:rPr lang="en-US" smtClean="0"/>
              <a:t>1/1/18</a:t>
            </a:r>
            <a:endParaRPr lang="en-US"/>
          </a:p>
        </p:txBody>
      </p:sp>
      <p:sp>
        <p:nvSpPr>
          <p:cNvPr id="9" name="Slide Number Placeholder 8"/>
          <p:cNvSpPr>
            <a:spLocks noGrp="1"/>
          </p:cNvSpPr>
          <p:nvPr>
            <p:ph type="sldNum" sz="quarter" idx="12"/>
          </p:nvPr>
        </p:nvSpPr>
        <p:spPr/>
        <p:txBody>
          <a:bodyPr/>
          <a:lstStyle/>
          <a:p>
            <a:fld id="{A86DC3C0-80BF-FC4D-BE0C-25AD1038F306}" type="slidenum">
              <a:rPr lang="en-US" smtClean="0"/>
              <a:t>27</a:t>
            </a:fld>
            <a:endParaRPr lang="en-US"/>
          </a:p>
        </p:txBody>
      </p:sp>
    </p:spTree>
    <p:extLst>
      <p:ext uri="{BB962C8B-B14F-4D97-AF65-F5344CB8AC3E}">
        <p14:creationId xmlns:p14="http://schemas.microsoft.com/office/powerpoint/2010/main" val="2273744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smtClean="0"/>
              <a:t>Handling Missing Data </a:t>
            </a:r>
          </a:p>
          <a:p>
            <a:pPr marL="0" indent="0">
              <a:spcBef>
                <a:spcPts val="0"/>
              </a:spcBef>
              <a:buNone/>
            </a:pPr>
            <a:endParaRPr lang="en-US" sz="1200" dirty="0" smtClean="0"/>
          </a:p>
          <a:p>
            <a:pPr marL="0" indent="0">
              <a:spcBef>
                <a:spcPts val="0"/>
              </a:spcBef>
              <a:buNone/>
            </a:pPr>
            <a:r>
              <a:rPr lang="en-US" sz="2000" dirty="0" smtClean="0"/>
              <a:t>Common approaches when data are missing:</a:t>
            </a:r>
          </a:p>
          <a:p>
            <a:pPr>
              <a:spcBef>
                <a:spcPts val="0"/>
              </a:spcBef>
            </a:pPr>
            <a:r>
              <a:rPr lang="en-US" sz="2000" dirty="0" smtClean="0"/>
              <a:t>Complete-case analysis </a:t>
            </a:r>
            <a:r>
              <a:rPr lang="en-US" sz="2000" dirty="0" smtClean="0">
                <a:sym typeface="Wingdings"/>
              </a:rPr>
              <a:t> Not a valid causal analysis </a:t>
            </a:r>
            <a:endParaRPr lang="en-US" sz="2000" dirty="0" smtClean="0"/>
          </a:p>
          <a:p>
            <a:pPr>
              <a:spcBef>
                <a:spcPts val="0"/>
              </a:spcBef>
            </a:pPr>
            <a:r>
              <a:rPr lang="en-US" sz="2000" dirty="0" smtClean="0"/>
              <a:t>Imputation </a:t>
            </a:r>
            <a:r>
              <a:rPr lang="en-US" sz="2000" dirty="0" smtClean="0">
                <a:sym typeface="Wingdings"/>
              </a:rPr>
              <a:t> Hope-based:  Assumptions may be incorrect</a:t>
            </a:r>
          </a:p>
          <a:p>
            <a:pPr lvl="1">
              <a:spcBef>
                <a:spcPts val="0"/>
              </a:spcBef>
            </a:pPr>
            <a:r>
              <a:rPr lang="en-US" sz="1600" dirty="0" smtClean="0">
                <a:sym typeface="Wingdings"/>
              </a:rPr>
              <a:t>LOCF:  No causal basis </a:t>
            </a:r>
          </a:p>
          <a:p>
            <a:pPr lvl="1">
              <a:spcBef>
                <a:spcPts val="0"/>
              </a:spcBef>
            </a:pPr>
            <a:r>
              <a:rPr lang="en-US" sz="1600" dirty="0" smtClean="0">
                <a:sym typeface="Wingdings"/>
              </a:rPr>
              <a:t>Single imputation:  Worse than complete case  </a:t>
            </a:r>
          </a:p>
          <a:p>
            <a:pPr lvl="1">
              <a:spcBef>
                <a:spcPts val="0"/>
              </a:spcBef>
            </a:pPr>
            <a:r>
              <a:rPr lang="en-US" sz="1600" dirty="0" smtClean="0">
                <a:sym typeface="Wingdings"/>
              </a:rPr>
              <a:t>Multiple imputation   </a:t>
            </a:r>
            <a:endParaRPr lang="en-US" sz="1600" dirty="0" smtClean="0"/>
          </a:p>
          <a:p>
            <a:pPr>
              <a:spcBef>
                <a:spcPts val="0"/>
              </a:spcBef>
            </a:pPr>
            <a:r>
              <a:rPr lang="en-US" sz="2000" dirty="0" smtClean="0"/>
              <a:t>Principal Stratification </a:t>
            </a:r>
            <a:r>
              <a:rPr lang="en-US" sz="2000" dirty="0" smtClean="0">
                <a:sym typeface="Wingdings"/>
              </a:rPr>
              <a:t> No causal basis </a:t>
            </a:r>
            <a:endParaRPr lang="en-US" sz="2000" dirty="0" smtClean="0"/>
          </a:p>
          <a:p>
            <a:pPr>
              <a:spcBef>
                <a:spcPts val="0"/>
              </a:spcBef>
            </a:pPr>
            <a:r>
              <a:rPr lang="en-US" sz="2000" dirty="0" smtClean="0"/>
              <a:t>Joint modeling of outcome and missing indicator </a:t>
            </a:r>
            <a:r>
              <a:rPr lang="en-US" sz="2000" dirty="0" smtClean="0">
                <a:sym typeface="Wingdings"/>
              </a:rPr>
              <a:t> No causal basis </a:t>
            </a:r>
            <a:endParaRPr lang="en-US" sz="2000" dirty="0" smtClean="0"/>
          </a:p>
          <a:p>
            <a:pPr>
              <a:spcBef>
                <a:spcPts val="0"/>
              </a:spcBef>
            </a:pPr>
            <a:r>
              <a:rPr lang="en-US" sz="2000" dirty="0" smtClean="0"/>
              <a:t>Inverse probability methods </a:t>
            </a:r>
            <a:r>
              <a:rPr lang="en-US" sz="2000" dirty="0" smtClean="0">
                <a:sym typeface="Wingdings"/>
              </a:rPr>
              <a:t> No causal basis </a:t>
            </a:r>
          </a:p>
          <a:p>
            <a:pPr>
              <a:spcBef>
                <a:spcPts val="0"/>
              </a:spcBef>
            </a:pPr>
            <a:endParaRPr lang="en-US" sz="2000" dirty="0">
              <a:sym typeface="Wingdings"/>
            </a:endParaRPr>
          </a:p>
          <a:p>
            <a:pPr marL="0" indent="0">
              <a:spcBef>
                <a:spcPts val="0"/>
              </a:spcBef>
              <a:buNone/>
            </a:pPr>
            <a:r>
              <a:rPr lang="en-US" sz="2000" b="1" dirty="0" smtClean="0">
                <a:sym typeface="Wingdings"/>
              </a:rPr>
              <a:t>Sensitivity Analysis (“Stress Test”)</a:t>
            </a:r>
          </a:p>
          <a:p>
            <a:r>
              <a:rPr lang="en-US" sz="2000" dirty="0" smtClean="0"/>
              <a:t>We choose a primary analysis that is based on the best assumptions (maybe complete case, maybe imputation) </a:t>
            </a:r>
          </a:p>
          <a:p>
            <a:r>
              <a:rPr lang="en-US" sz="2000" dirty="0" smtClean="0"/>
              <a:t>We conduct a series of analyses that deviate from the </a:t>
            </a:r>
            <a:r>
              <a:rPr lang="en-US" sz="2000" i="1" dirty="0" smtClean="0"/>
              <a:t>best</a:t>
            </a:r>
            <a:r>
              <a:rPr lang="en-US" sz="2000" dirty="0" smtClean="0"/>
              <a:t> assumptions in a controlled way. </a:t>
            </a:r>
          </a:p>
          <a:p>
            <a:r>
              <a:rPr lang="en-US" sz="2000" dirty="0" smtClean="0"/>
              <a:t>We consider our results robust, </a:t>
            </a:r>
            <a:r>
              <a:rPr lang="en-US" sz="2000" i="1" dirty="0" smtClean="0"/>
              <a:t>if</a:t>
            </a:r>
            <a:r>
              <a:rPr lang="en-US" sz="2000" dirty="0" smtClean="0"/>
              <a:t> the conclusions are unchanged over a sufficiently wide range of plausible assumptions </a:t>
            </a:r>
            <a:endParaRPr lang="en-US" sz="2000" dirty="0" smtClean="0">
              <a:sym typeface="Wingdings"/>
            </a:endParaRPr>
          </a:p>
          <a:p>
            <a:pPr marL="0" indent="0">
              <a:spcBef>
                <a:spcPts val="0"/>
              </a:spcBef>
              <a:buNone/>
            </a:pPr>
            <a:endParaRPr lang="en-US" sz="2000" dirty="0">
              <a:sym typeface="Wingdings"/>
            </a:endParaRPr>
          </a:p>
          <a:p>
            <a:pPr marL="0" indent="0">
              <a:spcBef>
                <a:spcPts val="0"/>
              </a:spcBef>
              <a:buNone/>
            </a:pPr>
            <a:endParaRPr lang="en-US" sz="2000" dirty="0" smtClean="0"/>
          </a:p>
          <a:p>
            <a:pPr marL="0" indent="0">
              <a:buNone/>
            </a:pPr>
            <a:endParaRPr lang="en-US" sz="2000" dirty="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28</a:t>
            </a:fld>
            <a:endParaRPr lang="en-US"/>
          </a:p>
        </p:txBody>
      </p:sp>
    </p:spTree>
    <p:extLst>
      <p:ext uri="{BB962C8B-B14F-4D97-AF65-F5344CB8AC3E}">
        <p14:creationId xmlns:p14="http://schemas.microsoft.com/office/powerpoint/2010/main" val="826244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200" b="1" dirty="0" smtClean="0">
                <a:effectLst/>
              </a:rPr>
              <a:t>Importance of Complete Follow-Up</a:t>
            </a:r>
          </a:p>
          <a:p>
            <a:pPr marL="0" indent="0">
              <a:buNone/>
            </a:pPr>
            <a:endParaRPr lang="en-US" sz="1200" b="1" dirty="0" smtClean="0">
              <a:effectLst/>
            </a:endParaRPr>
          </a:p>
          <a:p>
            <a:pPr>
              <a:spcBef>
                <a:spcPts val="0"/>
              </a:spcBef>
            </a:pPr>
            <a:r>
              <a:rPr lang="en-US" sz="2000" dirty="0" err="1" smtClean="0">
                <a:effectLst/>
              </a:rPr>
              <a:t>Missingness</a:t>
            </a:r>
            <a:r>
              <a:rPr lang="en-US" sz="2000" dirty="0" smtClean="0">
                <a:effectLst/>
              </a:rPr>
              <a:t> subverts randomization. The resulting naïve complete-case comparison is no longer causal. </a:t>
            </a:r>
          </a:p>
          <a:p>
            <a:pPr>
              <a:spcBef>
                <a:spcPts val="0"/>
              </a:spcBef>
            </a:pPr>
            <a:r>
              <a:rPr lang="en-US" sz="2000" dirty="0" smtClean="0">
                <a:effectLst/>
              </a:rPr>
              <a:t>This affects all types of data (</a:t>
            </a:r>
            <a:r>
              <a:rPr lang="en-US" sz="2000" i="1" dirty="0" smtClean="0">
                <a:effectLst/>
              </a:rPr>
              <a:t>e.g.,</a:t>
            </a:r>
            <a:r>
              <a:rPr lang="en-US" sz="2000" dirty="0" smtClean="0">
                <a:effectLst/>
              </a:rPr>
              <a:t> safety, efficacy, adverse events, laboratory measures). </a:t>
            </a:r>
          </a:p>
          <a:p>
            <a:pPr>
              <a:spcBef>
                <a:spcPts val="0"/>
              </a:spcBef>
            </a:pPr>
            <a:r>
              <a:rPr lang="en-US" sz="2000" dirty="0" smtClean="0">
                <a:effectLst/>
              </a:rPr>
              <a:t>The magnitude and direction of the error (the difference of the obtained effect from the real causal effect) cannot be known. </a:t>
            </a:r>
          </a:p>
          <a:p>
            <a:pPr marL="0" indent="0">
              <a:spcBef>
                <a:spcPts val="0"/>
              </a:spcBef>
              <a:buNone/>
            </a:pPr>
            <a:endParaRPr lang="en-US" sz="1700" dirty="0" smtClean="0"/>
          </a:p>
          <a:p>
            <a:pPr marL="0" indent="0">
              <a:buNone/>
            </a:pPr>
            <a:r>
              <a:rPr lang="en-US" sz="2000" dirty="0" smtClean="0">
                <a:effectLst/>
              </a:rPr>
              <a:t>The Panel on Handling Missing Data in Clinical Trials …</a:t>
            </a:r>
          </a:p>
          <a:p>
            <a:pPr marL="400050" lvl="1" indent="0">
              <a:buNone/>
            </a:pPr>
            <a:r>
              <a:rPr lang="en-US" sz="1700" dirty="0" smtClean="0">
                <a:effectLst/>
              </a:rPr>
              <a:t>“… encourages increased use of [modern statistical analysis tools]. However, all of these methods ultimately rely on untestable assumptions concerning the factors leading to the missing values and how they relate to the study outcomes … </a:t>
            </a:r>
          </a:p>
          <a:p>
            <a:pPr marL="400050" lvl="1" indent="0">
              <a:buNone/>
            </a:pPr>
            <a:r>
              <a:rPr lang="en-US" sz="1700" dirty="0" smtClean="0">
                <a:solidFill>
                  <a:srgbClr val="0000FF"/>
                </a:solidFill>
                <a:effectLst/>
              </a:rPr>
              <a:t>… There is no ‘foolproof’ way to analyze data subject to substantial amounts of missing data.”</a:t>
            </a:r>
            <a:r>
              <a:rPr lang="en-US" sz="1700" dirty="0">
                <a:solidFill>
                  <a:srgbClr val="0000FF"/>
                </a:solidFill>
              </a:rPr>
              <a:t> </a:t>
            </a:r>
            <a:r>
              <a:rPr lang="en-US" sz="1700" dirty="0" smtClean="0">
                <a:solidFill>
                  <a:srgbClr val="0000FF"/>
                </a:solidFill>
                <a:sym typeface="Wingdings"/>
              </a:rPr>
              <a:t> </a:t>
            </a:r>
            <a:r>
              <a:rPr lang="en-US" sz="1700" dirty="0" smtClean="0">
                <a:solidFill>
                  <a:srgbClr val="0000FF"/>
                </a:solidFill>
                <a:effectLst/>
              </a:rPr>
              <a:t>“Substantial” amounts of missing data might be 10 or 15%. </a:t>
            </a:r>
          </a:p>
          <a:p>
            <a:pPr marL="0" indent="0">
              <a:buNone/>
            </a:pPr>
            <a:endParaRPr lang="en-US" sz="1700" dirty="0" smtClean="0"/>
          </a:p>
          <a:p>
            <a:pPr marL="0" indent="0">
              <a:buNone/>
            </a:pPr>
            <a:r>
              <a:rPr lang="en-US" sz="2000" dirty="0" smtClean="0"/>
              <a:t>All </a:t>
            </a:r>
            <a:r>
              <a:rPr lang="en-US" sz="2000" dirty="0"/>
              <a:t>this applies to the importance of complete follow-up </a:t>
            </a:r>
            <a:r>
              <a:rPr lang="en-US" sz="2000" b="1" dirty="0"/>
              <a:t>after withdrawal from </a:t>
            </a:r>
            <a:r>
              <a:rPr lang="en-US" sz="2000" b="1" dirty="0" smtClean="0"/>
              <a:t>treatment</a:t>
            </a:r>
            <a:r>
              <a:rPr lang="en-US" sz="2000" dirty="0" smtClean="0"/>
              <a:t> (i.e., despite lack of adherence).</a:t>
            </a:r>
            <a:r>
              <a:rPr lang="en-US" sz="2000" baseline="30000" dirty="0" smtClean="0"/>
              <a:t> </a:t>
            </a:r>
            <a:endParaRPr lang="en-US" sz="2800" dirty="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29</a:t>
            </a:fld>
            <a:endParaRPr lang="en-US"/>
          </a:p>
        </p:txBody>
      </p:sp>
    </p:spTree>
    <p:extLst>
      <p:ext uri="{BB962C8B-B14F-4D97-AF65-F5344CB8AC3E}">
        <p14:creationId xmlns:p14="http://schemas.microsoft.com/office/powerpoint/2010/main" val="1454945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1800" b="1" dirty="0" smtClean="0">
                <a:effectLst/>
              </a:rPr>
              <a:t>What is a </a:t>
            </a:r>
            <a:r>
              <a:rPr lang="en-US" sz="1800" b="1" i="1" dirty="0" smtClean="0">
                <a:effectLst/>
              </a:rPr>
              <a:t>Valid Trial?</a:t>
            </a:r>
            <a:endParaRPr lang="en-US" sz="1800" b="1" dirty="0" smtClean="0">
              <a:effectLst/>
            </a:endParaRPr>
          </a:p>
          <a:p>
            <a:pPr marL="0" indent="0">
              <a:buNone/>
            </a:pPr>
            <a:r>
              <a:rPr lang="en-US" sz="1800" dirty="0" smtClean="0">
                <a:effectLst/>
              </a:rPr>
              <a:t>Definition </a:t>
            </a:r>
            <a:r>
              <a:rPr lang="en-US" sz="1800" dirty="0" smtClean="0">
                <a:effectLst/>
              </a:rPr>
              <a:t>… </a:t>
            </a:r>
          </a:p>
          <a:p>
            <a:pPr marL="400050" lvl="1" indent="0">
              <a:buNone/>
            </a:pPr>
            <a:r>
              <a:rPr lang="en-US" sz="1700" dirty="0" smtClean="0">
                <a:solidFill>
                  <a:srgbClr val="008000"/>
                </a:solidFill>
                <a:effectLst/>
              </a:rPr>
              <a:t>A </a:t>
            </a:r>
            <a:r>
              <a:rPr lang="en-US" sz="1700" i="1" dirty="0" smtClean="0">
                <a:solidFill>
                  <a:srgbClr val="008000"/>
                </a:solidFill>
                <a:effectLst/>
              </a:rPr>
              <a:t>valid trial</a:t>
            </a:r>
            <a:r>
              <a:rPr lang="en-US" sz="1700" dirty="0" smtClean="0">
                <a:solidFill>
                  <a:srgbClr val="008000"/>
                </a:solidFill>
                <a:effectLst/>
              </a:rPr>
              <a:t> is a trial that establishes, up to a predetermined level of </a:t>
            </a:r>
            <a:r>
              <a:rPr lang="en-US" sz="1700" i="1" dirty="0" smtClean="0">
                <a:solidFill>
                  <a:srgbClr val="008000"/>
                </a:solidFill>
                <a:effectLst/>
              </a:rPr>
              <a:t>statistical certainty</a:t>
            </a:r>
            <a:r>
              <a:rPr lang="en-US" sz="1700" dirty="0" smtClean="0">
                <a:solidFill>
                  <a:srgbClr val="008000"/>
                </a:solidFill>
                <a:effectLst/>
              </a:rPr>
              <a:t>, whether an experimental treatment is superior (or non-inferior) to a control treatment. </a:t>
            </a:r>
          </a:p>
          <a:p>
            <a:pPr marL="0" indent="0">
              <a:buNone/>
            </a:pPr>
            <a:r>
              <a:rPr lang="en-US" sz="1800" dirty="0" smtClean="0">
                <a:effectLst/>
              </a:rPr>
              <a:t>Importantly, the </a:t>
            </a:r>
            <a:r>
              <a:rPr lang="en-US" sz="1800" i="1" dirty="0" smtClean="0">
                <a:effectLst/>
              </a:rPr>
              <a:t>sole</a:t>
            </a:r>
            <a:r>
              <a:rPr lang="en-US" sz="1800" dirty="0" smtClean="0">
                <a:effectLst/>
              </a:rPr>
              <a:t> source of uncertainty allowed by this definition is </a:t>
            </a:r>
            <a:r>
              <a:rPr lang="en-US" sz="1800" i="1" dirty="0" smtClean="0">
                <a:effectLst/>
              </a:rPr>
              <a:t>statistical,</a:t>
            </a:r>
            <a:r>
              <a:rPr lang="en-US" sz="1800" dirty="0" smtClean="0">
                <a:effectLst/>
              </a:rPr>
              <a:t> </a:t>
            </a:r>
            <a:r>
              <a:rPr lang="en-US" sz="1800" dirty="0" smtClean="0">
                <a:effectLst/>
              </a:rPr>
              <a:t>by which we mean </a:t>
            </a:r>
            <a:r>
              <a:rPr lang="en-US" sz="1800" i="1" dirty="0" smtClean="0">
                <a:effectLst/>
              </a:rPr>
              <a:t>non-systematic, random variation</a:t>
            </a:r>
            <a:r>
              <a:rPr lang="en-US" sz="1800" dirty="0" smtClean="0">
                <a:effectLst/>
              </a:rPr>
              <a:t>. </a:t>
            </a:r>
          </a:p>
          <a:p>
            <a:pPr marL="0" indent="0">
              <a:buNone/>
            </a:pPr>
            <a:endParaRPr lang="en-US" sz="1800" dirty="0" smtClean="0">
              <a:effectLst/>
            </a:endParaRPr>
          </a:p>
          <a:p>
            <a:pPr marL="0" indent="0">
              <a:buNone/>
            </a:pPr>
            <a:r>
              <a:rPr lang="en-US" sz="1800" dirty="0" smtClean="0">
                <a:effectLst/>
              </a:rPr>
              <a:t>Therefore, the </a:t>
            </a:r>
            <a:r>
              <a:rPr lang="en-US" sz="1800" u="sng" dirty="0" smtClean="0">
                <a:effectLst/>
              </a:rPr>
              <a:t>goals of an investigator conducting a valid trial</a:t>
            </a:r>
            <a:r>
              <a:rPr lang="en-US" sz="1800" dirty="0" smtClean="0">
                <a:effectLst/>
              </a:rPr>
              <a:t> </a:t>
            </a:r>
            <a:r>
              <a:rPr lang="en-US" sz="1800" dirty="0" smtClean="0">
                <a:effectLst/>
              </a:rPr>
              <a:t>are </a:t>
            </a:r>
            <a:r>
              <a:rPr lang="en-US" sz="1800" dirty="0" smtClean="0">
                <a:effectLst/>
              </a:rPr>
              <a:t>to: </a:t>
            </a:r>
          </a:p>
          <a:p>
            <a:r>
              <a:rPr lang="en-US" sz="1800" dirty="0" smtClean="0">
                <a:solidFill>
                  <a:srgbClr val="0000FF"/>
                </a:solidFill>
                <a:effectLst/>
              </a:rPr>
              <a:t>limit the impact of random variation, in particular by ensuring that the trial has sufficient sample size </a:t>
            </a:r>
          </a:p>
          <a:p>
            <a:r>
              <a:rPr lang="en-US" sz="1800" i="1" dirty="0" smtClean="0">
                <a:solidFill>
                  <a:srgbClr val="0000FF"/>
                </a:solidFill>
                <a:effectLst/>
              </a:rPr>
              <a:t>eliminate</a:t>
            </a:r>
            <a:r>
              <a:rPr lang="en-US" sz="1800" dirty="0" smtClean="0">
                <a:solidFill>
                  <a:srgbClr val="0000FF"/>
                </a:solidFill>
                <a:effectLst/>
              </a:rPr>
              <a:t> (to the greatest extent possible) all other sources of uncertainty. </a:t>
            </a:r>
          </a:p>
          <a:p>
            <a:pPr marL="0" indent="0">
              <a:buNone/>
            </a:pPr>
            <a:r>
              <a:rPr lang="en-US" sz="1800" dirty="0" smtClean="0">
                <a:effectLst/>
              </a:rPr>
              <a:t>If </a:t>
            </a:r>
            <a:r>
              <a:rPr lang="en-US" sz="1800" i="1" dirty="0" smtClean="0">
                <a:effectLst/>
              </a:rPr>
              <a:t>any</a:t>
            </a:r>
            <a:r>
              <a:rPr lang="en-US" sz="1800" dirty="0" smtClean="0">
                <a:effectLst/>
              </a:rPr>
              <a:t> systematic sources of uncertainty remain, the validity of the trial is diminished, and whether the trial is salvageable will depend on a </a:t>
            </a:r>
            <a:r>
              <a:rPr lang="en-US" sz="1800" i="1" dirty="0" smtClean="0">
                <a:effectLst/>
              </a:rPr>
              <a:t>subjective</a:t>
            </a:r>
            <a:r>
              <a:rPr lang="en-US" sz="1800" dirty="0" smtClean="0">
                <a:effectLst/>
              </a:rPr>
              <a:t> assessment of the potential impact of the systematic error. </a:t>
            </a:r>
          </a:p>
          <a:p>
            <a:pPr marL="0" indent="0">
              <a:buNone/>
            </a:pPr>
            <a:endParaRPr lang="en-US" sz="1800" dirty="0" smtClean="0">
              <a:effectLst/>
            </a:endParaRPr>
          </a:p>
          <a:p>
            <a:pPr marL="0" indent="0">
              <a:buNone/>
            </a:pPr>
            <a:r>
              <a:rPr lang="en-US" sz="1800" dirty="0" smtClean="0">
                <a:effectLst/>
              </a:rPr>
              <a:t>Alternative </a:t>
            </a:r>
            <a:r>
              <a:rPr lang="en-US" sz="1800" dirty="0" smtClean="0">
                <a:effectLst/>
              </a:rPr>
              <a:t>statement of </a:t>
            </a:r>
            <a:r>
              <a:rPr lang="en-US" sz="1800" u="sng" dirty="0" smtClean="0">
                <a:effectLst/>
              </a:rPr>
              <a:t>the goal of the trial</a:t>
            </a:r>
            <a:r>
              <a:rPr lang="en-US" sz="1800" dirty="0" smtClean="0">
                <a:effectLst/>
              </a:rPr>
              <a:t>: </a:t>
            </a:r>
            <a:endParaRPr lang="en-US" sz="1800" dirty="0" smtClean="0">
              <a:effectLst/>
            </a:endParaRPr>
          </a:p>
          <a:p>
            <a:r>
              <a:rPr lang="en-US" sz="1700" dirty="0" smtClean="0">
                <a:solidFill>
                  <a:srgbClr val="0000FF"/>
                </a:solidFill>
                <a:effectLst/>
              </a:rPr>
              <a:t>to </a:t>
            </a:r>
            <a:r>
              <a:rPr lang="en-US" sz="1700" dirty="0" smtClean="0">
                <a:solidFill>
                  <a:srgbClr val="0000FF"/>
                </a:solidFill>
                <a:effectLst/>
              </a:rPr>
              <a:t>establish a treatment’s effectiveness to the satisfaction of a </a:t>
            </a:r>
            <a:r>
              <a:rPr lang="en-US" sz="1700" i="1" dirty="0" smtClean="0">
                <a:solidFill>
                  <a:srgbClr val="0000FF"/>
                </a:solidFill>
                <a:effectLst/>
              </a:rPr>
              <a:t>skeptic</a:t>
            </a:r>
            <a:r>
              <a:rPr lang="en-US" sz="1700" dirty="0" smtClean="0">
                <a:solidFill>
                  <a:srgbClr val="0000FF"/>
                </a:solidFill>
                <a:effectLst/>
              </a:rPr>
              <a:t> who is not prepared to believe the treatment is effective without convincing evidence. </a:t>
            </a:r>
          </a:p>
          <a:p>
            <a:pPr marL="0" indent="0">
              <a:buNone/>
            </a:pPr>
            <a:endParaRPr lang="en-US" sz="1800" dirty="0" smtClean="0">
              <a:effectLst/>
            </a:endParaRPr>
          </a:p>
          <a:p>
            <a:pPr marL="0" indent="0">
              <a:buNone/>
            </a:pPr>
            <a:endParaRPr lang="en-US" sz="1800" dirty="0"/>
          </a:p>
        </p:txBody>
      </p:sp>
      <p:sp>
        <p:nvSpPr>
          <p:cNvPr id="5" name="Date Placeholder 4"/>
          <p:cNvSpPr>
            <a:spLocks noGrp="1"/>
          </p:cNvSpPr>
          <p:nvPr>
            <p:ph type="dt" sz="half" idx="10"/>
          </p:nvPr>
        </p:nvSpPr>
        <p:spPr/>
        <p:txBody>
          <a:bodyPr/>
          <a:lstStyle/>
          <a:p>
            <a:r>
              <a:rPr lang="en-US" smtClean="0"/>
              <a:t>1/1/18</a:t>
            </a:r>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3</a:t>
            </a:fld>
            <a:endParaRPr lang="en-US"/>
          </a:p>
        </p:txBody>
      </p:sp>
    </p:spTree>
    <p:extLst>
      <p:ext uri="{BB962C8B-B14F-4D97-AF65-F5344CB8AC3E}">
        <p14:creationId xmlns:p14="http://schemas.microsoft.com/office/powerpoint/2010/main" val="4260123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i="1" dirty="0" smtClean="0">
                <a:effectLst/>
              </a:rPr>
              <a:t>Intervention Exposure:  </a:t>
            </a:r>
            <a:r>
              <a:rPr lang="en-US" sz="2000" b="1" dirty="0" smtClean="0">
                <a:effectLst/>
              </a:rPr>
              <a:t>Incomplete Adherence</a:t>
            </a:r>
          </a:p>
          <a:p>
            <a:pPr marL="0" indent="0">
              <a:buNone/>
            </a:pPr>
            <a:endParaRPr lang="en-US" sz="1200" dirty="0" smtClean="0">
              <a:effectLst/>
            </a:endParaRPr>
          </a:p>
          <a:p>
            <a:pPr marL="0" indent="0">
              <a:buNone/>
            </a:pPr>
            <a:r>
              <a:rPr lang="en-US" sz="2000" dirty="0" smtClean="0">
                <a:effectLst/>
              </a:rPr>
              <a:t>Unfortunately, non-adherence to assigned treatment occurs in virtually every clinical trial. </a:t>
            </a:r>
          </a:p>
          <a:p>
            <a:pPr marL="400050" lvl="1" indent="0">
              <a:buNone/>
            </a:pPr>
            <a:r>
              <a:rPr lang="en-US" sz="2000" dirty="0" smtClean="0">
                <a:solidFill>
                  <a:srgbClr val="008000"/>
                </a:solidFill>
                <a:effectLst/>
              </a:rPr>
              <a:t>Subjects are </a:t>
            </a:r>
            <a:r>
              <a:rPr lang="en-US" sz="2000" i="1" dirty="0" smtClean="0">
                <a:solidFill>
                  <a:srgbClr val="008000"/>
                </a:solidFill>
                <a:effectLst/>
              </a:rPr>
              <a:t>non-adherent</a:t>
            </a:r>
            <a:r>
              <a:rPr lang="en-US" sz="2000" dirty="0" smtClean="0">
                <a:solidFill>
                  <a:srgbClr val="008000"/>
                </a:solidFill>
                <a:effectLst/>
              </a:rPr>
              <a:t> if they are </a:t>
            </a:r>
            <a:r>
              <a:rPr lang="en-US" sz="2000" i="1" dirty="0" smtClean="0">
                <a:solidFill>
                  <a:srgbClr val="008000"/>
                </a:solidFill>
                <a:effectLst/>
              </a:rPr>
              <a:t>assigned</a:t>
            </a:r>
            <a:r>
              <a:rPr lang="en-US" sz="2000" dirty="0" smtClean="0">
                <a:solidFill>
                  <a:srgbClr val="008000"/>
                </a:solidFill>
                <a:effectLst/>
              </a:rPr>
              <a:t> a treatment but do not </a:t>
            </a:r>
            <a:r>
              <a:rPr lang="en-US" sz="2000" i="1" dirty="0" smtClean="0">
                <a:solidFill>
                  <a:srgbClr val="008000"/>
                </a:solidFill>
                <a:effectLst/>
              </a:rPr>
              <a:t>receive</a:t>
            </a:r>
            <a:r>
              <a:rPr lang="en-US" sz="2000" dirty="0" smtClean="0">
                <a:solidFill>
                  <a:srgbClr val="008000"/>
                </a:solidFill>
                <a:effectLst/>
              </a:rPr>
              <a:t> the intended dose. </a:t>
            </a:r>
          </a:p>
          <a:p>
            <a:pPr marL="0" indent="0">
              <a:buNone/>
            </a:pPr>
            <a:endParaRPr lang="en-US" sz="1200" dirty="0" smtClean="0"/>
          </a:p>
          <a:p>
            <a:pPr marL="0" indent="0">
              <a:buNone/>
            </a:pPr>
            <a:r>
              <a:rPr lang="en-US" sz="2000" dirty="0" smtClean="0"/>
              <a:t>Subjects may be non-adherent for lots of reasons: </a:t>
            </a:r>
          </a:p>
          <a:p>
            <a:r>
              <a:rPr lang="en-US" sz="2000" dirty="0" smtClean="0"/>
              <a:t>They took one dose, didn’t like it or experienced a side effect, and stopped their study medication. </a:t>
            </a:r>
          </a:p>
          <a:p>
            <a:r>
              <a:rPr lang="en-US" sz="2000" dirty="0" smtClean="0"/>
              <a:t>They took their assigned dose for part of the intended follow-up period, but their disease worsened and they stopped their study medication. </a:t>
            </a:r>
          </a:p>
          <a:p>
            <a:r>
              <a:rPr lang="en-US" sz="2000" dirty="0" smtClean="0"/>
              <a:t>Study procedures became too onerous and they stopped their study medication. </a:t>
            </a:r>
          </a:p>
          <a:p>
            <a:pPr marL="0" indent="0">
              <a:buNone/>
            </a:pPr>
            <a:endParaRPr lang="en-US" sz="1200" dirty="0" smtClean="0"/>
          </a:p>
          <a:p>
            <a:pPr marL="0" indent="0">
              <a:buNone/>
            </a:pPr>
            <a:r>
              <a:rPr lang="en-US" sz="2000" dirty="0" smtClean="0">
                <a:sym typeface="Wingdings"/>
              </a:rPr>
              <a:t> </a:t>
            </a:r>
            <a:r>
              <a:rPr lang="en-US" sz="2000" dirty="0" smtClean="0"/>
              <a:t>Most of these reasons will probably result in adherence that depends on the assigned treatment. </a:t>
            </a:r>
          </a:p>
        </p:txBody>
      </p:sp>
      <p:sp>
        <p:nvSpPr>
          <p:cNvPr id="4" name="Date Placeholder 3"/>
          <p:cNvSpPr>
            <a:spLocks noGrp="1"/>
          </p:cNvSpPr>
          <p:nvPr>
            <p:ph type="dt" sz="half" idx="10"/>
          </p:nvPr>
        </p:nvSpPr>
        <p:spPr/>
        <p:txBody>
          <a:bodyPr/>
          <a:lstStyle/>
          <a:p>
            <a:r>
              <a:rPr lang="en-US" smtClean="0"/>
              <a:t>1/1/18</a:t>
            </a:r>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30</a:t>
            </a:fld>
            <a:endParaRPr lang="en-US"/>
          </a:p>
        </p:txBody>
      </p:sp>
    </p:spTree>
    <p:extLst>
      <p:ext uri="{BB962C8B-B14F-4D97-AF65-F5344CB8AC3E}">
        <p14:creationId xmlns:p14="http://schemas.microsoft.com/office/powerpoint/2010/main" val="3855224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i="1" dirty="0"/>
              <a:t>Intervention Exposure: </a:t>
            </a:r>
            <a:r>
              <a:rPr lang="en-US" sz="2000" b="1" i="1" dirty="0" smtClean="0"/>
              <a:t> </a:t>
            </a:r>
            <a:r>
              <a:rPr lang="en-US" sz="2000" b="1" dirty="0" smtClean="0"/>
              <a:t>Treatment-Dependent Adherence</a:t>
            </a:r>
          </a:p>
          <a:p>
            <a:pPr marL="0" indent="0">
              <a:buNone/>
            </a:pPr>
            <a:endParaRPr lang="en-US" sz="1300" dirty="0" smtClean="0"/>
          </a:p>
          <a:p>
            <a:pPr marL="0" indent="0">
              <a:buNone/>
            </a:pPr>
            <a:r>
              <a:rPr lang="en-US" sz="2000" dirty="0" smtClean="0"/>
              <a:t>Recall Beth. Her FEV</a:t>
            </a:r>
            <a:r>
              <a:rPr lang="en-US" sz="2000" baseline="-25000" dirty="0" smtClean="0"/>
              <a:t>1</a:t>
            </a:r>
            <a:r>
              <a:rPr lang="en-US" sz="2000" dirty="0" smtClean="0"/>
              <a:t>% would be 79 is she received arm A (placebo), and 93 if arm B (active). Her FEV</a:t>
            </a:r>
            <a:r>
              <a:rPr lang="en-US" sz="2000" baseline="-25000" dirty="0" smtClean="0"/>
              <a:t>1</a:t>
            </a:r>
            <a:r>
              <a:rPr lang="en-US" sz="2000" dirty="0" smtClean="0"/>
              <a:t>% causal effect is 93 – 79 = 14. </a:t>
            </a:r>
          </a:p>
          <a:p>
            <a:pPr marL="0" indent="0">
              <a:buNone/>
            </a:pPr>
            <a:endParaRPr lang="en-US" sz="1200" dirty="0" smtClean="0"/>
          </a:p>
          <a:p>
            <a:pPr marL="0" indent="-457200">
              <a:buNone/>
            </a:pPr>
            <a:r>
              <a:rPr lang="en-US" sz="2000" u="sng" dirty="0" smtClean="0"/>
              <a:t>If Beth adheres to B but not to A</a:t>
            </a:r>
            <a:r>
              <a:rPr lang="en-US" sz="2000" dirty="0" smtClean="0"/>
              <a:t>: Since A is placebo, receipt doesn’t matter; we might </a:t>
            </a:r>
            <a:r>
              <a:rPr lang="en-US" sz="2000" i="1" dirty="0" smtClean="0"/>
              <a:t>still</a:t>
            </a:r>
            <a:r>
              <a:rPr lang="en-US" sz="2000" dirty="0" smtClean="0"/>
              <a:t> observe her causal effect of </a:t>
            </a:r>
            <a:r>
              <a:rPr lang="en-US" sz="2000" i="1" dirty="0" smtClean="0"/>
              <a:t>assignment</a:t>
            </a:r>
            <a:r>
              <a:rPr lang="en-US" sz="2000" dirty="0" smtClean="0"/>
              <a:t> of B versus A would be 93 − 79 = 14 </a:t>
            </a:r>
            <a:r>
              <a:rPr lang="en-US" sz="2000" dirty="0" smtClean="0">
                <a:sym typeface="Wingdings"/>
              </a:rPr>
              <a:t></a:t>
            </a:r>
            <a:r>
              <a:rPr lang="en-US" sz="2000" dirty="0" smtClean="0"/>
              <a:t> the same as the </a:t>
            </a:r>
            <a:r>
              <a:rPr lang="en-US" sz="2000" dirty="0" smtClean="0">
                <a:solidFill>
                  <a:srgbClr val="0000FF"/>
                </a:solidFill>
              </a:rPr>
              <a:t>causal effect of </a:t>
            </a:r>
            <a:r>
              <a:rPr lang="en-US" sz="2000" i="1" dirty="0" smtClean="0">
                <a:solidFill>
                  <a:srgbClr val="0000FF"/>
                </a:solidFill>
              </a:rPr>
              <a:t>receipt</a:t>
            </a:r>
            <a:r>
              <a:rPr lang="en-US" sz="2000" dirty="0" smtClean="0"/>
              <a:t>. </a:t>
            </a:r>
          </a:p>
          <a:p>
            <a:pPr marL="0" indent="0">
              <a:buNone/>
            </a:pPr>
            <a:endParaRPr lang="en-US" sz="1200" dirty="0" smtClean="0"/>
          </a:p>
          <a:p>
            <a:pPr marL="0" indent="0">
              <a:buNone/>
            </a:pPr>
            <a:r>
              <a:rPr lang="en-US" sz="2000" u="sng" dirty="0" smtClean="0"/>
              <a:t>If Beth adheres to A but not to B</a:t>
            </a:r>
            <a:r>
              <a:rPr lang="en-US" sz="2000" dirty="0" smtClean="0"/>
              <a:t>:  Beth might receive partial benefit from B </a:t>
            </a:r>
            <a:r>
              <a:rPr lang="is-IS" sz="2000" dirty="0" smtClean="0"/>
              <a:t>… {</a:t>
            </a:r>
            <a:r>
              <a:rPr lang="en-US" sz="2000" dirty="0" smtClean="0"/>
              <a:t>79 if assigned treatment A; </a:t>
            </a:r>
            <a:r>
              <a:rPr lang="en-US" sz="2000" strike="sngStrike" dirty="0" smtClean="0"/>
              <a:t>93 </a:t>
            </a:r>
            <a:r>
              <a:rPr lang="en-US" sz="2000" dirty="0" smtClean="0"/>
              <a:t> 83 if assigned treatment B} for a </a:t>
            </a:r>
            <a:r>
              <a:rPr lang="en-US" sz="2000" dirty="0" smtClean="0">
                <a:solidFill>
                  <a:srgbClr val="0000FF"/>
                </a:solidFill>
              </a:rPr>
              <a:t>causal effect of </a:t>
            </a:r>
            <a:r>
              <a:rPr lang="en-US" sz="2000" i="1" dirty="0" smtClean="0">
                <a:solidFill>
                  <a:srgbClr val="0000FF"/>
                </a:solidFill>
              </a:rPr>
              <a:t>assignment</a:t>
            </a:r>
            <a:r>
              <a:rPr lang="en-US" sz="2000" dirty="0" smtClean="0"/>
              <a:t> to B relative to </a:t>
            </a:r>
            <a:r>
              <a:rPr lang="en-US" sz="2000" i="1" dirty="0" smtClean="0"/>
              <a:t>assignment</a:t>
            </a:r>
            <a:r>
              <a:rPr lang="en-US" sz="2000" dirty="0" smtClean="0"/>
              <a:t> to A is 83 − 79 = 4. </a:t>
            </a:r>
          </a:p>
          <a:p>
            <a:pPr marL="0" indent="0">
              <a:buNone/>
            </a:pPr>
            <a:endParaRPr lang="en-US" sz="2000" dirty="0" smtClean="0"/>
          </a:p>
          <a:p>
            <a:pPr marL="400050" lvl="1" indent="0">
              <a:buNone/>
            </a:pPr>
            <a:r>
              <a:rPr lang="en-US" sz="2000" dirty="0" smtClean="0">
                <a:solidFill>
                  <a:srgbClr val="008000"/>
                </a:solidFill>
              </a:rPr>
              <a:t>The causal effect of </a:t>
            </a:r>
            <a:r>
              <a:rPr lang="en-US" sz="2000" i="1" dirty="0" smtClean="0">
                <a:solidFill>
                  <a:srgbClr val="008000"/>
                </a:solidFill>
              </a:rPr>
              <a:t>assignment</a:t>
            </a:r>
            <a:r>
              <a:rPr lang="en-US" sz="2000" dirty="0" smtClean="0">
                <a:solidFill>
                  <a:srgbClr val="008000"/>
                </a:solidFill>
              </a:rPr>
              <a:t> to B versus A is, in general, different than the causal effect of </a:t>
            </a:r>
            <a:r>
              <a:rPr lang="en-US" sz="2000" i="1" dirty="0" smtClean="0">
                <a:solidFill>
                  <a:srgbClr val="008000"/>
                </a:solidFill>
              </a:rPr>
              <a:t>receipt</a:t>
            </a:r>
            <a:r>
              <a:rPr lang="en-US" sz="2000" dirty="0" smtClean="0">
                <a:solidFill>
                  <a:srgbClr val="008000"/>
                </a:solidFill>
              </a:rPr>
              <a:t> of B versus A, but it is still a </a:t>
            </a:r>
            <a:r>
              <a:rPr lang="en-US" sz="2000" b="1" dirty="0" smtClean="0">
                <a:solidFill>
                  <a:srgbClr val="008000"/>
                </a:solidFill>
              </a:rPr>
              <a:t>real causal effect,</a:t>
            </a:r>
            <a:r>
              <a:rPr lang="en-US" sz="2000" dirty="0" smtClean="0">
                <a:solidFill>
                  <a:srgbClr val="008000"/>
                </a:solidFill>
              </a:rPr>
              <a:t> and it is the object of an ITT analysis. </a:t>
            </a:r>
          </a:p>
          <a:p>
            <a:pPr marL="0" indent="0">
              <a:buNone/>
            </a:pPr>
            <a:endParaRPr lang="en-US" sz="1200" dirty="0"/>
          </a:p>
          <a:p>
            <a:pPr marL="0" indent="0">
              <a:buNone/>
            </a:pPr>
            <a:r>
              <a:rPr lang="en-US" sz="2000" dirty="0" smtClean="0"/>
              <a:t>We would prefer to see the causal effect of </a:t>
            </a:r>
            <a:r>
              <a:rPr lang="en-US" sz="2000" i="1" dirty="0" smtClean="0"/>
              <a:t>receipt</a:t>
            </a:r>
            <a:r>
              <a:rPr lang="en-US" sz="2000" dirty="0" smtClean="0"/>
              <a:t> of B versus A but cannot.</a:t>
            </a:r>
            <a:endParaRPr lang="en-US" sz="2000" dirty="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31</a:t>
            </a:fld>
            <a:endParaRPr lang="en-US"/>
          </a:p>
        </p:txBody>
      </p:sp>
    </p:spTree>
    <p:extLst>
      <p:ext uri="{BB962C8B-B14F-4D97-AF65-F5344CB8AC3E}">
        <p14:creationId xmlns:p14="http://schemas.microsoft.com/office/powerpoint/2010/main" val="2797782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spcBef>
                <a:spcPts val="0"/>
              </a:spcBef>
              <a:buNone/>
            </a:pPr>
            <a:r>
              <a:rPr lang="en-US" sz="2000" b="1" i="1" dirty="0"/>
              <a:t>Intervention Exposure: </a:t>
            </a:r>
            <a:endParaRPr lang="en-US" sz="2000" b="1" i="1" dirty="0" smtClean="0"/>
          </a:p>
          <a:p>
            <a:pPr marL="0" indent="0">
              <a:spcBef>
                <a:spcPts val="0"/>
              </a:spcBef>
              <a:buNone/>
            </a:pPr>
            <a:r>
              <a:rPr lang="en-US" sz="2000" b="1" dirty="0" smtClean="0"/>
              <a:t>Treatment-Dependent Adherence</a:t>
            </a:r>
          </a:p>
          <a:p>
            <a:pPr marL="0" indent="0">
              <a:spcBef>
                <a:spcPts val="0"/>
              </a:spcBef>
              <a:buNone/>
            </a:pPr>
            <a:r>
              <a:rPr lang="en-US" sz="1500" dirty="0" smtClean="0"/>
              <a:t>Critics say non-adherence subverts the purpose of the trial</a:t>
            </a:r>
            <a:r>
              <a:rPr lang="en-US" sz="1500" dirty="0"/>
              <a:t>. </a:t>
            </a:r>
            <a:r>
              <a:rPr lang="en-US" sz="1500" u="sng" dirty="0" smtClean="0"/>
              <a:t>Their </a:t>
            </a:r>
            <a:r>
              <a:rPr lang="en-US" sz="1500" u="sng" dirty="0"/>
              <a:t>objection is certainly valid. </a:t>
            </a:r>
            <a:endParaRPr lang="en-US" sz="1500" u="sng" dirty="0" smtClean="0"/>
          </a:p>
          <a:p>
            <a:pPr>
              <a:spcBef>
                <a:spcPts val="0"/>
              </a:spcBef>
            </a:pPr>
            <a:r>
              <a:rPr lang="en-US" sz="1500" dirty="0" smtClean="0"/>
              <a:t>The goal of the trial is to “estimate the treatment effect” on the outcome in question. </a:t>
            </a:r>
          </a:p>
          <a:p>
            <a:pPr>
              <a:spcBef>
                <a:spcPts val="0"/>
              </a:spcBef>
            </a:pPr>
            <a:r>
              <a:rPr lang="en-US" sz="1500" dirty="0" smtClean="0"/>
              <a:t>Subjects who do not receive the treatment as intended do not benefit from it.  </a:t>
            </a:r>
          </a:p>
          <a:p>
            <a:pPr>
              <a:spcBef>
                <a:spcPts val="0"/>
              </a:spcBef>
            </a:pPr>
            <a:r>
              <a:rPr lang="en-US" sz="1500" dirty="0" smtClean="0"/>
              <a:t>Therefore non-adherence prevents us from correctly “estimating the treatment effect.” </a:t>
            </a:r>
          </a:p>
          <a:p>
            <a:pPr marL="0" indent="0">
              <a:spcBef>
                <a:spcPts val="0"/>
              </a:spcBef>
              <a:buNone/>
            </a:pPr>
            <a:endParaRPr lang="en-US" sz="1200" dirty="0"/>
          </a:p>
          <a:p>
            <a:pPr marL="0" indent="0">
              <a:spcBef>
                <a:spcPts val="0"/>
              </a:spcBef>
              <a:buNone/>
            </a:pPr>
            <a:r>
              <a:rPr lang="en-US" sz="2000" b="1" dirty="0" smtClean="0"/>
              <a:t>Full-Adherence Effect</a:t>
            </a:r>
          </a:p>
          <a:p>
            <a:pPr marL="0" indent="0">
              <a:spcBef>
                <a:spcPts val="0"/>
              </a:spcBef>
              <a:buNone/>
            </a:pPr>
            <a:r>
              <a:rPr lang="en-US" sz="1500" dirty="0" smtClean="0">
                <a:solidFill>
                  <a:srgbClr val="0000FF"/>
                </a:solidFill>
              </a:rPr>
              <a:t>What’s the real problem? </a:t>
            </a:r>
          </a:p>
          <a:p>
            <a:pPr>
              <a:spcBef>
                <a:spcPts val="0"/>
              </a:spcBef>
            </a:pPr>
            <a:r>
              <a:rPr lang="en-US" sz="1500" dirty="0" smtClean="0"/>
              <a:t>By “estimate the treatment effect” we assume they mean the “full-adherence treatment effect.” </a:t>
            </a:r>
          </a:p>
          <a:p>
            <a:pPr>
              <a:spcBef>
                <a:spcPts val="0"/>
              </a:spcBef>
            </a:pPr>
            <a:r>
              <a:rPr lang="en-US" sz="1500" dirty="0" smtClean="0"/>
              <a:t>If the goal is to estimate the “full-adherence treatment effect,” then, unless we have achieved full adherence, we’ve done the </a:t>
            </a:r>
            <a:r>
              <a:rPr lang="en-US" sz="1500" b="1" dirty="0" smtClean="0"/>
              <a:t>wrong experiment</a:t>
            </a:r>
            <a:r>
              <a:rPr lang="en-US" sz="1500" dirty="0" smtClean="0"/>
              <a:t>! </a:t>
            </a:r>
          </a:p>
          <a:p>
            <a:pPr marL="0" indent="0">
              <a:spcBef>
                <a:spcPts val="0"/>
              </a:spcBef>
              <a:buNone/>
            </a:pPr>
            <a:endParaRPr lang="en-US" sz="1200" dirty="0" smtClean="0"/>
          </a:p>
          <a:p>
            <a:pPr marL="0" indent="0">
              <a:spcBef>
                <a:spcPts val="0"/>
              </a:spcBef>
              <a:buNone/>
            </a:pPr>
            <a:r>
              <a:rPr lang="en-US" sz="2000" b="1" dirty="0" smtClean="0"/>
              <a:t>Solutions: </a:t>
            </a:r>
          </a:p>
          <a:p>
            <a:pPr>
              <a:spcBef>
                <a:spcPts val="300"/>
              </a:spcBef>
              <a:buFont typeface="+mj-lt"/>
              <a:buAutoNum type="alphaUcPeriod"/>
            </a:pPr>
            <a:r>
              <a:rPr lang="en-US" sz="1500" dirty="0" smtClean="0"/>
              <a:t>The “correct” experiment strictly enforces full adherence. </a:t>
            </a:r>
            <a:r>
              <a:rPr lang="en-US" sz="1500" dirty="0" smtClean="0">
                <a:sym typeface="Wingdings"/>
              </a:rPr>
              <a:t> I</a:t>
            </a:r>
            <a:r>
              <a:rPr lang="en-US" sz="1500" dirty="0" smtClean="0"/>
              <a:t>n humans this isn’t possible but a well run trial will come close to achieving this. </a:t>
            </a:r>
            <a:r>
              <a:rPr lang="en-US" sz="1500" u="sng" dirty="0" smtClean="0"/>
              <a:t>Adherence information is critical to trial interpretation</a:t>
            </a:r>
            <a:r>
              <a:rPr lang="en-US" sz="1500" dirty="0" smtClean="0"/>
              <a:t>.   </a:t>
            </a:r>
          </a:p>
          <a:p>
            <a:pPr>
              <a:spcBef>
                <a:spcPts val="300"/>
              </a:spcBef>
              <a:buFont typeface="+mj-lt"/>
              <a:buAutoNum type="alphaUcPeriod"/>
            </a:pPr>
            <a:r>
              <a:rPr lang="en-US" sz="1500" dirty="0" smtClean="0"/>
              <a:t>We </a:t>
            </a:r>
            <a:r>
              <a:rPr lang="en-US" sz="1500" i="1" dirty="0" smtClean="0"/>
              <a:t>want</a:t>
            </a:r>
            <a:r>
              <a:rPr lang="en-US" sz="1500" dirty="0" smtClean="0"/>
              <a:t> to recover the “full-adherence treatment effect” from a trial with incomplete adherence. However, we </a:t>
            </a:r>
            <a:r>
              <a:rPr lang="en-US" sz="1500" i="1" dirty="0" smtClean="0"/>
              <a:t>cannot correctly guess </a:t>
            </a:r>
            <a:r>
              <a:rPr lang="en-US" sz="1500" dirty="0" smtClean="0"/>
              <a:t>full-adherence values from partial-adherence values. </a:t>
            </a:r>
          </a:p>
          <a:p>
            <a:pPr>
              <a:spcBef>
                <a:spcPts val="300"/>
              </a:spcBef>
              <a:buFont typeface="+mj-lt"/>
              <a:buAutoNum type="alphaUcPeriod"/>
            </a:pPr>
            <a:r>
              <a:rPr lang="en-US" sz="1500" dirty="0" smtClean="0"/>
              <a:t>Conduct a Per-protocol analysis: Only analyze subjects who are fully adherent (or nearly so). This subgroup analysis </a:t>
            </a:r>
            <a:r>
              <a:rPr lang="is-IS" sz="1500" dirty="0" smtClean="0"/>
              <a:t>…</a:t>
            </a:r>
            <a:endParaRPr lang="en-US" sz="1500" dirty="0" smtClean="0"/>
          </a:p>
          <a:p>
            <a:pPr marL="571500" lvl="1" indent="-171450">
              <a:spcBef>
                <a:spcPts val="300"/>
              </a:spcBef>
            </a:pPr>
            <a:r>
              <a:rPr lang="is-IS" sz="1500" dirty="0" smtClean="0"/>
              <a:t>… </a:t>
            </a:r>
            <a:r>
              <a:rPr lang="en-US" sz="1500" dirty="0" smtClean="0"/>
              <a:t>induces missing data (see Slide 26).  We </a:t>
            </a:r>
            <a:r>
              <a:rPr lang="en-US" sz="1500" i="1" dirty="0" smtClean="0"/>
              <a:t>cannot determine </a:t>
            </a:r>
            <a:r>
              <a:rPr lang="en-US" sz="1500" dirty="0" smtClean="0"/>
              <a:t>if differences between groups are causally related to treatment or are induced by missing data. </a:t>
            </a:r>
          </a:p>
          <a:p>
            <a:pPr marL="571500" lvl="1" indent="-171450">
              <a:spcBef>
                <a:spcPts val="300"/>
              </a:spcBef>
            </a:pPr>
            <a:r>
              <a:rPr lang="is-IS" sz="1500" dirty="0" smtClean="0"/>
              <a:t>… </a:t>
            </a:r>
            <a:r>
              <a:rPr lang="en-US" sz="1500" dirty="0" smtClean="0"/>
              <a:t>does not recover the full-adherence treatment effect. </a:t>
            </a:r>
            <a:endParaRPr lang="en-US" sz="1500" b="1" dirty="0"/>
          </a:p>
          <a:p>
            <a:pPr>
              <a:spcBef>
                <a:spcPts val="300"/>
              </a:spcBef>
              <a:buFont typeface="+mj-lt"/>
              <a:buAutoNum type="alphaUcPeriod"/>
            </a:pPr>
            <a:r>
              <a:rPr lang="en-US" sz="1500" i="1" dirty="0" smtClean="0">
                <a:solidFill>
                  <a:srgbClr val="0000FF"/>
                </a:solidFill>
              </a:rPr>
              <a:t>Change the question! </a:t>
            </a:r>
            <a:endParaRPr lang="en-US" sz="1500" i="1" dirty="0">
              <a:solidFill>
                <a:srgbClr val="0000FF"/>
              </a:solidFill>
            </a:endParaRPr>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32</a:t>
            </a:fld>
            <a:endParaRPr lang="en-US"/>
          </a:p>
        </p:txBody>
      </p:sp>
    </p:spTree>
    <p:extLst>
      <p:ext uri="{BB962C8B-B14F-4D97-AF65-F5344CB8AC3E}">
        <p14:creationId xmlns:p14="http://schemas.microsoft.com/office/powerpoint/2010/main" val="1113618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fontScale="92500" lnSpcReduction="10000"/>
          </a:bodyPr>
          <a:lstStyle/>
          <a:p>
            <a:pPr marL="0" indent="0">
              <a:spcBef>
                <a:spcPts val="0"/>
              </a:spcBef>
              <a:buNone/>
            </a:pPr>
            <a:r>
              <a:rPr lang="en-US" sz="2000" b="1" i="1" dirty="0"/>
              <a:t>Intervention Exposure: </a:t>
            </a:r>
            <a:r>
              <a:rPr lang="en-US" sz="2000" b="1" dirty="0" smtClean="0">
                <a:solidFill>
                  <a:srgbClr val="0000FF"/>
                </a:solidFill>
              </a:rPr>
              <a:t>The Right Question</a:t>
            </a:r>
          </a:p>
          <a:p>
            <a:pPr marL="0" indent="0">
              <a:spcBef>
                <a:spcPts val="0"/>
              </a:spcBef>
              <a:buNone/>
            </a:pPr>
            <a:endParaRPr lang="en-US" sz="2000" dirty="0" smtClean="0"/>
          </a:p>
          <a:p>
            <a:pPr marL="0" indent="0">
              <a:spcBef>
                <a:spcPts val="0"/>
              </a:spcBef>
              <a:buNone/>
            </a:pPr>
            <a:r>
              <a:rPr lang="en-US" sz="2000" dirty="0" smtClean="0"/>
              <a:t>What’s the “right” answer to the non-adherence problem? </a:t>
            </a:r>
          </a:p>
          <a:p>
            <a:pPr marL="0" indent="0">
              <a:spcBef>
                <a:spcPts val="0"/>
              </a:spcBef>
              <a:buNone/>
            </a:pPr>
            <a:r>
              <a:rPr lang="en-US" sz="2000" dirty="0" smtClean="0"/>
              <a:t>The answer is to </a:t>
            </a:r>
            <a:r>
              <a:rPr lang="en-US" sz="2000" b="1" dirty="0" smtClean="0"/>
              <a:t>change the question!</a:t>
            </a:r>
            <a:r>
              <a:rPr lang="en-US" sz="2000" dirty="0" smtClean="0"/>
              <a:t> </a:t>
            </a:r>
          </a:p>
          <a:p>
            <a:pPr marL="0" indent="0">
              <a:spcBef>
                <a:spcPts val="0"/>
              </a:spcBef>
              <a:buNone/>
            </a:pPr>
            <a:endParaRPr lang="en-US" sz="2000" dirty="0" smtClean="0"/>
          </a:p>
          <a:p>
            <a:r>
              <a:rPr lang="en-US" sz="2000" dirty="0" smtClean="0"/>
              <a:t>Unless we have full adherence, our causal conclusions </a:t>
            </a:r>
            <a:r>
              <a:rPr lang="en-US" sz="2000" b="1" dirty="0" smtClean="0"/>
              <a:t>can’t be</a:t>
            </a:r>
            <a:r>
              <a:rPr lang="en-US" sz="2000" dirty="0" smtClean="0"/>
              <a:t> conclusions about the effect of </a:t>
            </a:r>
            <a:r>
              <a:rPr lang="en-US" sz="2000" i="1" dirty="0" smtClean="0"/>
              <a:t>full adherence</a:t>
            </a:r>
            <a:r>
              <a:rPr lang="en-US" sz="2000" dirty="0" smtClean="0"/>
              <a:t> to (receipt of) treatment. </a:t>
            </a:r>
          </a:p>
          <a:p>
            <a:r>
              <a:rPr lang="en-US" sz="2000" dirty="0" smtClean="0"/>
              <a:t>We </a:t>
            </a:r>
            <a:r>
              <a:rPr lang="en-US" sz="2000" i="1" dirty="0" smtClean="0"/>
              <a:t>can</a:t>
            </a:r>
            <a:r>
              <a:rPr lang="en-US" sz="2000" dirty="0" smtClean="0"/>
              <a:t>, however, reach valid conclusions about the effect of </a:t>
            </a:r>
            <a:r>
              <a:rPr lang="en-US" sz="2000" b="1" dirty="0" smtClean="0"/>
              <a:t>assignment</a:t>
            </a:r>
            <a:r>
              <a:rPr lang="en-US" sz="2000" dirty="0" smtClean="0"/>
              <a:t> to treatment. </a:t>
            </a:r>
          </a:p>
          <a:p>
            <a:r>
              <a:rPr lang="en-US" sz="2000" dirty="0" smtClean="0"/>
              <a:t>After all, in randomized trials in humans, we can randomly </a:t>
            </a:r>
            <a:r>
              <a:rPr lang="en-US" sz="2000" i="1" dirty="0" smtClean="0"/>
              <a:t>assign</a:t>
            </a:r>
            <a:r>
              <a:rPr lang="en-US" sz="2000" dirty="0" smtClean="0"/>
              <a:t> people to treatments, but we can’t force them to </a:t>
            </a:r>
            <a:r>
              <a:rPr lang="en-US" sz="2000" i="1" dirty="0" smtClean="0"/>
              <a:t>receive</a:t>
            </a:r>
            <a:r>
              <a:rPr lang="en-US" sz="2000" dirty="0" smtClean="0"/>
              <a:t> treatments. </a:t>
            </a:r>
          </a:p>
          <a:p>
            <a:pPr marL="0" indent="0">
              <a:buNone/>
            </a:pPr>
            <a:endParaRPr lang="en-US" sz="2000" dirty="0" smtClean="0"/>
          </a:p>
          <a:p>
            <a:pPr marL="0" indent="0">
              <a:spcBef>
                <a:spcPts val="0"/>
              </a:spcBef>
              <a:buNone/>
            </a:pPr>
            <a:r>
              <a:rPr lang="en-US" sz="2000" dirty="0" smtClean="0"/>
              <a:t>The best basis for assessing the causal effect of treatment, and that which will satisfy skeptics, is inference based on randomization. </a:t>
            </a:r>
          </a:p>
          <a:p>
            <a:pPr>
              <a:spcBef>
                <a:spcPts val="0"/>
              </a:spcBef>
            </a:pPr>
            <a:r>
              <a:rPr lang="en-US" sz="1900" dirty="0" smtClean="0"/>
              <a:t>We’ve done a randomized experiment. </a:t>
            </a:r>
          </a:p>
          <a:p>
            <a:pPr>
              <a:spcBef>
                <a:spcPts val="0"/>
              </a:spcBef>
            </a:pPr>
            <a:r>
              <a:rPr lang="en-US" sz="1900" dirty="0" smtClean="0">
                <a:solidFill>
                  <a:srgbClr val="0000FF"/>
                </a:solidFill>
              </a:rPr>
              <a:t>If we have complete </a:t>
            </a:r>
            <a:r>
              <a:rPr lang="en-US" sz="1900" dirty="0" smtClean="0">
                <a:solidFill>
                  <a:srgbClr val="0000FF"/>
                </a:solidFill>
              </a:rPr>
              <a:t>data</a:t>
            </a:r>
            <a:r>
              <a:rPr lang="en-US" sz="1900" dirty="0" smtClean="0"/>
              <a:t>, </a:t>
            </a:r>
            <a:r>
              <a:rPr lang="en-US" sz="1900" dirty="0" smtClean="0"/>
              <a:t>we can draw valid causal conclusions from our trial if we perform  </a:t>
            </a:r>
          </a:p>
          <a:p>
            <a:pPr lvl="1"/>
            <a:r>
              <a:rPr lang="en-US" sz="1800" dirty="0" smtClean="0"/>
              <a:t>A simple direct comparison of responses </a:t>
            </a:r>
          </a:p>
          <a:p>
            <a:pPr lvl="1"/>
            <a:r>
              <a:rPr lang="en-US" sz="1800" dirty="0" smtClean="0"/>
              <a:t>for all randomized subjects (no missing data!) </a:t>
            </a:r>
          </a:p>
          <a:p>
            <a:pPr lvl="1"/>
            <a:r>
              <a:rPr lang="en-US" sz="1800" dirty="0" smtClean="0"/>
              <a:t>analyzed according to their assigned treatment groups </a:t>
            </a:r>
          </a:p>
          <a:p>
            <a:pPr lvl="1"/>
            <a:r>
              <a:rPr lang="en-US" sz="1800" dirty="0" smtClean="0"/>
              <a:t>regardless of their adherence to their assigned treatments. </a:t>
            </a:r>
            <a:endParaRPr lang="en-US" sz="1600" dirty="0" smtClean="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33</a:t>
            </a:fld>
            <a:endParaRPr lang="en-US"/>
          </a:p>
        </p:txBody>
      </p:sp>
      <p:pic>
        <p:nvPicPr>
          <p:cNvPr id="5" name="Picture 4" descr="skept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598" y="5168348"/>
            <a:ext cx="1480748" cy="1248234"/>
          </a:xfrm>
          <a:prstGeom prst="rect">
            <a:avLst/>
          </a:prstGeom>
        </p:spPr>
      </p:pic>
    </p:spTree>
    <p:extLst>
      <p:ext uri="{BB962C8B-B14F-4D97-AF65-F5344CB8AC3E}">
        <p14:creationId xmlns:p14="http://schemas.microsoft.com/office/powerpoint/2010/main" val="1944233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i="1" dirty="0"/>
              <a:t>Intervention Exposure: </a:t>
            </a:r>
            <a:r>
              <a:rPr lang="en-US" sz="2000" b="1" i="1" dirty="0" smtClean="0"/>
              <a:t> </a:t>
            </a:r>
            <a:r>
              <a:rPr lang="en-US" sz="2000" b="1" dirty="0" smtClean="0"/>
              <a:t>Assignment versus Receipt</a:t>
            </a:r>
          </a:p>
          <a:p>
            <a:pPr marL="0" indent="0">
              <a:buNone/>
            </a:pPr>
            <a:endParaRPr lang="en-US" sz="1200" dirty="0" smtClean="0"/>
          </a:p>
          <a:p>
            <a:pPr marL="0" indent="0">
              <a:buNone/>
            </a:pPr>
            <a:r>
              <a:rPr lang="en-US" sz="2000" dirty="0" smtClean="0"/>
              <a:t>When we do not have full adherence, we actually have (at least) three sets of hypotheses: </a:t>
            </a:r>
          </a:p>
          <a:p>
            <a:pPr marL="457200" indent="-457200">
              <a:spcBef>
                <a:spcPts val="300"/>
              </a:spcBef>
              <a:buFont typeface="+mj-lt"/>
              <a:buAutoNum type="arabicPeriod"/>
            </a:pPr>
            <a:r>
              <a:rPr lang="en-US" sz="2000" dirty="0" smtClean="0"/>
              <a:t>statistical hypotheses</a:t>
            </a:r>
          </a:p>
          <a:p>
            <a:pPr marL="457200" indent="-457200">
              <a:spcBef>
                <a:spcPts val="300"/>
              </a:spcBef>
              <a:buFont typeface="+mj-lt"/>
              <a:buAutoNum type="arabicPeriod"/>
            </a:pPr>
            <a:r>
              <a:rPr lang="en-US" sz="2000" dirty="0" smtClean="0"/>
              <a:t>scientific hypotheses regarding the effect of </a:t>
            </a:r>
            <a:r>
              <a:rPr lang="en-US" sz="2000" b="1" dirty="0" smtClean="0"/>
              <a:t>assignment to treatment</a:t>
            </a:r>
            <a:r>
              <a:rPr lang="en-US" sz="2000" dirty="0" smtClean="0"/>
              <a:t> </a:t>
            </a:r>
          </a:p>
          <a:p>
            <a:pPr marL="731520" lvl="1" indent="-228600">
              <a:spcBef>
                <a:spcPts val="300"/>
              </a:spcBef>
            </a:pPr>
            <a:r>
              <a:rPr lang="en-US" sz="1600" dirty="0" smtClean="0">
                <a:solidFill>
                  <a:srgbClr val="0000FF"/>
                </a:solidFill>
              </a:rPr>
              <a:t>Randomization, complete data, and ITT analyses ensure alignment of hypotheses 1 &amp; 2.</a:t>
            </a:r>
          </a:p>
          <a:p>
            <a:pPr marL="457200" indent="-457200">
              <a:spcBef>
                <a:spcPts val="300"/>
              </a:spcBef>
              <a:buFont typeface="+mj-lt"/>
              <a:buAutoNum type="arabicPeriod"/>
            </a:pPr>
            <a:r>
              <a:rPr lang="en-US" sz="2000" dirty="0" smtClean="0"/>
              <a:t>scientific hypotheses regarding the effect of </a:t>
            </a:r>
            <a:r>
              <a:rPr lang="en-US" sz="2000" b="1" dirty="0" smtClean="0"/>
              <a:t>receipt of treatment</a:t>
            </a:r>
            <a:r>
              <a:rPr lang="en-US" sz="2000" dirty="0" smtClean="0"/>
              <a:t>. </a:t>
            </a:r>
          </a:p>
          <a:p>
            <a:pPr marL="731520" lvl="1" indent="-228600">
              <a:spcBef>
                <a:spcPts val="300"/>
              </a:spcBef>
            </a:pPr>
            <a:r>
              <a:rPr lang="en-US" sz="1600" dirty="0" smtClean="0">
                <a:solidFill>
                  <a:srgbClr val="0000FF"/>
                </a:solidFill>
              </a:rPr>
              <a:t>Because we cannot observe full-adherence responses for some subjects, there is no </a:t>
            </a:r>
            <a:r>
              <a:rPr lang="en-US" sz="1600" i="1" dirty="0" smtClean="0">
                <a:solidFill>
                  <a:srgbClr val="0000FF"/>
                </a:solidFill>
              </a:rPr>
              <a:t>objective</a:t>
            </a:r>
            <a:r>
              <a:rPr lang="en-US" sz="1600" dirty="0" smtClean="0">
                <a:solidFill>
                  <a:srgbClr val="0000FF"/>
                </a:solidFill>
              </a:rPr>
              <a:t> way to ensure alignment of hypotheses 2 &amp; 3; they can be “off” in either direction. </a:t>
            </a:r>
          </a:p>
          <a:p>
            <a:pPr marL="457200" indent="-457200">
              <a:spcBef>
                <a:spcPts val="0"/>
              </a:spcBef>
              <a:buFont typeface="+mj-lt"/>
              <a:buAutoNum type="arabicPeriod"/>
            </a:pPr>
            <a:endParaRPr lang="en-US" sz="2000" dirty="0" smtClean="0"/>
          </a:p>
          <a:p>
            <a:pPr marL="457200" indent="-457200">
              <a:spcBef>
                <a:spcPts val="0"/>
              </a:spcBef>
              <a:buFont typeface="+mj-lt"/>
              <a:buAutoNum type="arabicPeriod"/>
            </a:pPr>
            <a:endParaRPr lang="en-US" sz="2000" dirty="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34</a:t>
            </a:fld>
            <a:endParaRPr lang="en-US"/>
          </a:p>
        </p:txBody>
      </p:sp>
      <p:pic>
        <p:nvPicPr>
          <p:cNvPr id="5" name="Picture 4" descr="Screen Shot 2018-01-02 at 2.57.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0" y="3839819"/>
            <a:ext cx="5842000" cy="1981200"/>
          </a:xfrm>
          <a:prstGeom prst="rect">
            <a:avLst/>
          </a:prstGeom>
        </p:spPr>
      </p:pic>
    </p:spTree>
    <p:extLst>
      <p:ext uri="{BB962C8B-B14F-4D97-AF65-F5344CB8AC3E}">
        <p14:creationId xmlns:p14="http://schemas.microsoft.com/office/powerpoint/2010/main" val="2762150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i="1" dirty="0"/>
              <a:t>Intervention Exposure: </a:t>
            </a:r>
            <a:r>
              <a:rPr lang="en-US" sz="2000" b="1" i="1" dirty="0" smtClean="0"/>
              <a:t> </a:t>
            </a:r>
            <a:r>
              <a:rPr lang="en-US" sz="2000" b="1" dirty="0" smtClean="0"/>
              <a:t>Example </a:t>
            </a:r>
            <a:r>
              <a:rPr lang="en-US" sz="2000" b="1" dirty="0" smtClean="0"/>
              <a:t>2</a:t>
            </a:r>
            <a:r>
              <a:rPr lang="en-US" sz="2000" dirty="0" smtClean="0"/>
              <a:t> </a:t>
            </a:r>
            <a:r>
              <a:rPr lang="en-US" sz="2000" dirty="0" smtClean="0"/>
              <a:t>– Coronary Drug Project (CDP) </a:t>
            </a:r>
          </a:p>
          <a:p>
            <a:pPr marL="0" indent="0">
              <a:buNone/>
            </a:pPr>
            <a:endParaRPr lang="en-US" sz="1200" dirty="0"/>
          </a:p>
          <a:p>
            <a:r>
              <a:rPr lang="en-US" sz="2000" dirty="0" smtClean="0"/>
              <a:t>8341 patients enrolled between 1966 and 1969 </a:t>
            </a:r>
          </a:p>
          <a:p>
            <a:r>
              <a:rPr lang="en-US" sz="2000" dirty="0" smtClean="0"/>
              <a:t>Males, &lt;3 months since MI </a:t>
            </a:r>
          </a:p>
          <a:p>
            <a:r>
              <a:rPr lang="en-US" sz="2000" dirty="0" smtClean="0"/>
              <a:t>Exposures: </a:t>
            </a:r>
          </a:p>
          <a:p>
            <a:pPr lvl="1"/>
            <a:r>
              <a:rPr lang="en-US" sz="1600" dirty="0" smtClean="0"/>
              <a:t>5 active treatment groups (one was </a:t>
            </a:r>
            <a:r>
              <a:rPr lang="en-US" sz="1600" dirty="0" err="1" smtClean="0"/>
              <a:t>clofibrate</a:t>
            </a:r>
            <a:r>
              <a:rPr lang="en-US" sz="1600" dirty="0" smtClean="0"/>
              <a:t>) + placebo </a:t>
            </a:r>
          </a:p>
          <a:p>
            <a:pPr lvl="1"/>
            <a:r>
              <a:rPr lang="en-US" sz="1600" dirty="0" smtClean="0"/>
              <a:t>2:2:2:2:2:5 randomization (</a:t>
            </a:r>
            <a:r>
              <a:rPr lang="en-US" sz="1600" dirty="0" smtClean="0">
                <a:sym typeface="Wingdings"/>
              </a:rPr>
              <a:t> </a:t>
            </a:r>
            <a:r>
              <a:rPr lang="en-US" sz="1600" dirty="0" smtClean="0"/>
              <a:t>1/3 randomized to placebo) </a:t>
            </a:r>
          </a:p>
          <a:p>
            <a:r>
              <a:rPr lang="en-US" sz="2000" dirty="0" smtClean="0"/>
              <a:t>Primary Outcome: all-cause mortality </a:t>
            </a:r>
          </a:p>
          <a:p>
            <a:r>
              <a:rPr lang="en-US" sz="2000" dirty="0" smtClean="0"/>
              <a:t>8.5 year total study length </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marL="0" indent="0">
              <a:buNone/>
            </a:pPr>
            <a:r>
              <a:rPr lang="en-US" sz="2000" dirty="0" smtClean="0">
                <a:solidFill>
                  <a:srgbClr val="0000FF"/>
                </a:solidFill>
              </a:rPr>
              <a:t>Adherence rates were similar by arm, but we cannot assume (or check) non-adherence is independent of treatment.</a:t>
            </a:r>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35</a:t>
            </a:fld>
            <a:endParaRPr lang="en-US"/>
          </a:p>
        </p:txBody>
      </p:sp>
      <p:pic>
        <p:nvPicPr>
          <p:cNvPr id="5" name="Picture 4" descr="Screen Shot 2018-01-02 at 3.26.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872" y="3424783"/>
            <a:ext cx="4294257" cy="1823905"/>
          </a:xfrm>
          <a:prstGeom prst="rect">
            <a:avLst/>
          </a:prstGeom>
        </p:spPr>
      </p:pic>
    </p:spTree>
    <p:extLst>
      <p:ext uri="{BB962C8B-B14F-4D97-AF65-F5344CB8AC3E}">
        <p14:creationId xmlns:p14="http://schemas.microsoft.com/office/powerpoint/2010/main" val="1477698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i="1" dirty="0"/>
              <a:t>Intervention </a:t>
            </a:r>
            <a:r>
              <a:rPr lang="en-US" sz="2000" b="1" i="1" dirty="0"/>
              <a:t>Exposure:  </a:t>
            </a:r>
            <a:r>
              <a:rPr lang="en-US" sz="2000" b="1" dirty="0"/>
              <a:t>Example 2</a:t>
            </a:r>
            <a:r>
              <a:rPr lang="en-US" sz="2000" dirty="0"/>
              <a:t> </a:t>
            </a:r>
            <a:endParaRPr lang="en-US" sz="2000" b="1" i="1" dirty="0" smtClean="0"/>
          </a:p>
          <a:p>
            <a:pPr marL="0" indent="0">
              <a:buNone/>
            </a:pPr>
            <a:endParaRPr lang="en-US" sz="1200" b="1" i="1" dirty="0"/>
          </a:p>
          <a:p>
            <a:pPr marL="0" indent="0">
              <a:buNone/>
            </a:pPr>
            <a:r>
              <a:rPr lang="en-US" sz="2000" dirty="0" smtClean="0"/>
              <a:t>Regardless of arm, subjects who adhered to assigned treatment had better outcomes than those who failed to adhere. </a:t>
            </a:r>
          </a:p>
          <a:p>
            <a:pPr marL="0" indent="0">
              <a:buNone/>
            </a:pPr>
            <a:endParaRPr lang="en-US" sz="1200" dirty="0"/>
          </a:p>
          <a:p>
            <a:r>
              <a:rPr lang="en-US" sz="2000" dirty="0" smtClean="0">
                <a:solidFill>
                  <a:srgbClr val="0000FF"/>
                </a:solidFill>
              </a:rPr>
              <a:t>Commonly</a:t>
            </a:r>
            <a:r>
              <a:rPr lang="en-US" sz="2000" dirty="0" smtClean="0">
                <a:solidFill>
                  <a:srgbClr val="0000FF"/>
                </a:solidFill>
              </a:rPr>
              <a:t>, subjects who adhere are </a:t>
            </a:r>
            <a:r>
              <a:rPr lang="en-US" sz="2000" i="1" dirty="0" smtClean="0">
                <a:solidFill>
                  <a:srgbClr val="0000FF"/>
                </a:solidFill>
              </a:rPr>
              <a:t>different</a:t>
            </a:r>
            <a:r>
              <a:rPr lang="en-US" sz="2000" dirty="0" smtClean="0">
                <a:solidFill>
                  <a:srgbClr val="0000FF"/>
                </a:solidFill>
              </a:rPr>
              <a:t> than subjects who don’t. </a:t>
            </a:r>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36</a:t>
            </a:fld>
            <a:endParaRPr lang="en-US"/>
          </a:p>
        </p:txBody>
      </p:sp>
      <p:pic>
        <p:nvPicPr>
          <p:cNvPr id="9" name="Picture 8" descr="CDP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418523"/>
            <a:ext cx="5715000" cy="3048000"/>
          </a:xfrm>
          <a:prstGeom prst="rect">
            <a:avLst/>
          </a:prstGeom>
        </p:spPr>
      </p:pic>
    </p:spTree>
    <p:extLst>
      <p:ext uri="{BB962C8B-B14F-4D97-AF65-F5344CB8AC3E}">
        <p14:creationId xmlns:p14="http://schemas.microsoft.com/office/powerpoint/2010/main" val="2610521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i="1" dirty="0"/>
              <a:t>Intervention Exposure: </a:t>
            </a:r>
            <a:r>
              <a:rPr lang="en-US" sz="2000" b="1" i="1" dirty="0" smtClean="0"/>
              <a:t> </a:t>
            </a:r>
            <a:r>
              <a:rPr lang="en-US" sz="2000" b="1" dirty="0" smtClean="0"/>
              <a:t>Intention to Treat</a:t>
            </a:r>
          </a:p>
          <a:p>
            <a:pPr marL="0" indent="0">
              <a:buNone/>
            </a:pPr>
            <a:endParaRPr lang="en-US" sz="1200" dirty="0" smtClean="0">
              <a:solidFill>
                <a:srgbClr val="008000"/>
              </a:solidFill>
            </a:endParaRPr>
          </a:p>
          <a:p>
            <a:pPr marL="400050" lvl="1" indent="0">
              <a:buNone/>
            </a:pPr>
            <a:r>
              <a:rPr lang="en-US" sz="2000" dirty="0" smtClean="0">
                <a:solidFill>
                  <a:srgbClr val="008000"/>
                </a:solidFill>
              </a:rPr>
              <a:t>“[According to the Intention to Treat principle,] all subjects meeting admission criteria and subsequently randomized should be counted in their originally assigned treatment groups without regard to deviations from assigned treatment.”</a:t>
            </a:r>
            <a:r>
              <a:rPr lang="en-US" sz="2000" dirty="0" smtClean="0"/>
              <a:t> </a:t>
            </a:r>
            <a:r>
              <a:rPr lang="en-US" sz="1600" i="1" dirty="0" smtClean="0"/>
              <a:t>L. Fisher et al (1990)</a:t>
            </a:r>
            <a:r>
              <a:rPr lang="en-US" sz="1600" dirty="0" smtClean="0"/>
              <a:t> </a:t>
            </a:r>
          </a:p>
          <a:p>
            <a:pPr marL="400050" lvl="1" indent="0">
              <a:buNone/>
            </a:pPr>
            <a:endParaRPr lang="en-US" sz="1600" dirty="0"/>
          </a:p>
          <a:p>
            <a:pPr marL="0" indent="0">
              <a:buNone/>
            </a:pPr>
            <a:r>
              <a:rPr lang="en-US" sz="2000" dirty="0" smtClean="0"/>
              <a:t>The real reason we use ITT is this: </a:t>
            </a:r>
          </a:p>
          <a:p>
            <a:pPr marL="0" indent="0">
              <a:buNone/>
            </a:pPr>
            <a:endParaRPr lang="en-US" sz="1200" dirty="0" smtClean="0"/>
          </a:p>
          <a:p>
            <a:pPr marL="400050" lvl="1" indent="0">
              <a:buNone/>
            </a:pPr>
            <a:r>
              <a:rPr lang="en-US" sz="2000" dirty="0" smtClean="0">
                <a:solidFill>
                  <a:srgbClr val="0000FF"/>
                </a:solidFill>
              </a:rPr>
              <a:t>ITT is the only analytical approach that relies solely on randomization to infer the effectiveness of treatment. </a:t>
            </a:r>
          </a:p>
          <a:p>
            <a:pPr marL="0" indent="0">
              <a:buNone/>
            </a:pPr>
            <a:endParaRPr lang="en-US" sz="1200" dirty="0" smtClean="0"/>
          </a:p>
          <a:p>
            <a:pPr marL="0" indent="0">
              <a:buNone/>
            </a:pPr>
            <a:r>
              <a:rPr lang="en-US" sz="2000" dirty="0" smtClean="0"/>
              <a:t>We </a:t>
            </a:r>
            <a:r>
              <a:rPr lang="en-US" sz="2000" dirty="0" smtClean="0"/>
              <a:t>do </a:t>
            </a:r>
            <a:r>
              <a:rPr lang="en-US" sz="2000" i="1" dirty="0" smtClean="0"/>
              <a:t>not</a:t>
            </a:r>
            <a:r>
              <a:rPr lang="en-US" sz="2000" dirty="0" smtClean="0"/>
              <a:t> use ITT because the ITT estimate is more realistic or more clinically relevant or more useful to calculate. </a:t>
            </a:r>
          </a:p>
          <a:p>
            <a:pPr marL="0" indent="0">
              <a:buNone/>
            </a:pPr>
            <a:endParaRPr lang="en-US" sz="1200" dirty="0" smtClean="0"/>
          </a:p>
          <a:p>
            <a:pPr marL="400050" lvl="1" indent="0">
              <a:buNone/>
            </a:pPr>
            <a:r>
              <a:rPr lang="en-US" sz="2000" dirty="0" smtClean="0">
                <a:solidFill>
                  <a:srgbClr val="0000FF"/>
                </a:solidFill>
              </a:rPr>
              <a:t>We use ITT because </a:t>
            </a:r>
            <a:r>
              <a:rPr lang="en-US" sz="2000" b="1" dirty="0" smtClean="0">
                <a:solidFill>
                  <a:srgbClr val="0000FF"/>
                </a:solidFill>
              </a:rPr>
              <a:t>it is the only assumption-free, causal analysis we can do</a:t>
            </a:r>
            <a:r>
              <a:rPr lang="en-US" sz="2000" dirty="0" smtClean="0">
                <a:solidFill>
                  <a:srgbClr val="0000FF"/>
                </a:solidFill>
              </a:rPr>
              <a:t> with the experiments we can perform. It is the only analysis that can convince our skeptic. </a:t>
            </a:r>
          </a:p>
          <a:p>
            <a:pPr marL="400050" lvl="1" indent="0">
              <a:buNone/>
            </a:pPr>
            <a:endParaRPr lang="en-US" sz="2000" dirty="0" smtClean="0"/>
          </a:p>
          <a:p>
            <a:pPr marL="0" indent="0">
              <a:buNone/>
            </a:pPr>
            <a:endParaRPr lang="en-US" sz="2000" dirty="0" smtClean="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37</a:t>
            </a:fld>
            <a:endParaRPr lang="en-US"/>
          </a:p>
        </p:txBody>
      </p:sp>
    </p:spTree>
    <p:extLst>
      <p:ext uri="{BB962C8B-B14F-4D97-AF65-F5344CB8AC3E}">
        <p14:creationId xmlns:p14="http://schemas.microsoft.com/office/powerpoint/2010/main" val="1195983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i="1" dirty="0"/>
              <a:t>Intervention Exposure: </a:t>
            </a:r>
            <a:r>
              <a:rPr lang="en-US" sz="2000" b="1" i="1" dirty="0" smtClean="0"/>
              <a:t>  </a:t>
            </a:r>
            <a:r>
              <a:rPr lang="en-US" sz="2000" b="1" dirty="0" smtClean="0"/>
              <a:t>Deviations from ITT</a:t>
            </a:r>
          </a:p>
          <a:p>
            <a:pPr marL="0" indent="0">
              <a:buNone/>
            </a:pPr>
            <a:endParaRPr lang="en-US" sz="1200" b="1" dirty="0" smtClean="0"/>
          </a:p>
          <a:p>
            <a:pPr marL="0" indent="0">
              <a:buNone/>
            </a:pPr>
            <a:r>
              <a:rPr lang="en-US" sz="2000" b="1" dirty="0" smtClean="0"/>
              <a:t>Strict ITT Principle</a:t>
            </a:r>
          </a:p>
          <a:p>
            <a:pPr marL="0" indent="0">
              <a:buNone/>
            </a:pPr>
            <a:r>
              <a:rPr lang="en-US" sz="2000" dirty="0" smtClean="0"/>
              <a:t>A catchy phrase commonly used to refer to the ITT principal is “analyze as you randomize”. This means: </a:t>
            </a:r>
          </a:p>
          <a:p>
            <a:pPr marL="457200" indent="-457200">
              <a:buFont typeface="+mj-lt"/>
              <a:buAutoNum type="arabicPeriod"/>
            </a:pPr>
            <a:r>
              <a:rPr lang="en-US" sz="1800" dirty="0" smtClean="0"/>
              <a:t>A subject is later found to be ineligible </a:t>
            </a:r>
            <a:r>
              <a:rPr lang="en-US" sz="1800" dirty="0" smtClean="0">
                <a:sym typeface="Wingdings"/>
              </a:rPr>
              <a:t></a:t>
            </a:r>
            <a:r>
              <a:rPr lang="en-US" sz="1800" dirty="0" smtClean="0"/>
              <a:t> analyze him/her anyway </a:t>
            </a:r>
          </a:p>
          <a:p>
            <a:pPr marL="457200" indent="-457200">
              <a:buFont typeface="+mj-lt"/>
              <a:buAutoNum type="arabicPeriod"/>
            </a:pPr>
            <a:r>
              <a:rPr lang="en-US" sz="1800" dirty="0" smtClean="0"/>
              <a:t>A subject doesn’t receive treatment </a:t>
            </a:r>
            <a:r>
              <a:rPr lang="en-US" sz="1800" dirty="0" smtClean="0">
                <a:sym typeface="Wingdings"/>
              </a:rPr>
              <a:t></a:t>
            </a:r>
            <a:r>
              <a:rPr lang="en-US" sz="1800" dirty="0" smtClean="0"/>
              <a:t> analyze anyway </a:t>
            </a:r>
          </a:p>
          <a:p>
            <a:pPr marL="457200" indent="-457200">
              <a:buFont typeface="+mj-lt"/>
              <a:buAutoNum type="arabicPeriod"/>
            </a:pPr>
            <a:r>
              <a:rPr lang="en-US" sz="1800" dirty="0" smtClean="0"/>
              <a:t>A subject receives wrong treatment </a:t>
            </a:r>
            <a:r>
              <a:rPr lang="en-US" sz="1800" dirty="0" smtClean="0">
                <a:sym typeface="Wingdings"/>
              </a:rPr>
              <a:t></a:t>
            </a:r>
            <a:r>
              <a:rPr lang="en-US" sz="1800" dirty="0" smtClean="0"/>
              <a:t> analyze in assigned (not received) group </a:t>
            </a:r>
          </a:p>
          <a:p>
            <a:pPr marL="0" indent="0">
              <a:buNone/>
            </a:pPr>
            <a:r>
              <a:rPr lang="en-US" sz="2000" dirty="0" smtClean="0"/>
              <a:t>Let’s discuss each of these cases and whether we can ever deviate from the rules … </a:t>
            </a:r>
          </a:p>
          <a:p>
            <a:pPr marL="0" indent="0">
              <a:buNone/>
            </a:pPr>
            <a:endParaRPr lang="en-US" sz="2000" dirty="0" smtClean="0"/>
          </a:p>
          <a:p>
            <a:pPr marL="0" indent="0">
              <a:buNone/>
            </a:pPr>
            <a:r>
              <a:rPr lang="en-US" sz="2000" dirty="0" smtClean="0"/>
              <a:t>Case #1: Ineligible </a:t>
            </a:r>
          </a:p>
          <a:p>
            <a:pPr marL="0" indent="0">
              <a:buNone/>
            </a:pPr>
            <a:r>
              <a:rPr lang="en-US" sz="1700" dirty="0" smtClean="0"/>
              <a:t>When consider removing from the analysis, adhere to the spirit of ITT by reviewing every subject for a particular set of eligibility criteria in a systematic way:</a:t>
            </a:r>
          </a:p>
          <a:p>
            <a:r>
              <a:rPr lang="en-US" sz="1700" dirty="0" smtClean="0"/>
              <a:t>Pre-specify (a) which criteria and (b) the review process </a:t>
            </a:r>
          </a:p>
          <a:p>
            <a:r>
              <a:rPr lang="en-US" sz="1700" dirty="0" smtClean="0"/>
              <a:t>Conduct review in a blinded way (which is often harder than it sounds) </a:t>
            </a:r>
          </a:p>
          <a:p>
            <a:endParaRPr lang="en-US" sz="2000" dirty="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38</a:t>
            </a:fld>
            <a:endParaRPr lang="en-US"/>
          </a:p>
        </p:txBody>
      </p:sp>
    </p:spTree>
    <p:extLst>
      <p:ext uri="{BB962C8B-B14F-4D97-AF65-F5344CB8AC3E}">
        <p14:creationId xmlns:p14="http://schemas.microsoft.com/office/powerpoint/2010/main" val="2927412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i="1" dirty="0"/>
              <a:t>Intervention Exposure: </a:t>
            </a:r>
            <a:endParaRPr lang="en-US" sz="2000" dirty="0" smtClean="0"/>
          </a:p>
          <a:p>
            <a:pPr marL="0" indent="0">
              <a:buNone/>
            </a:pPr>
            <a:endParaRPr lang="en-US" sz="1200" dirty="0" smtClean="0"/>
          </a:p>
          <a:p>
            <a:pPr marL="0" indent="0">
              <a:buNone/>
            </a:pPr>
            <a:r>
              <a:rPr lang="en-US" sz="2000" dirty="0" smtClean="0"/>
              <a:t>Case #2: Received no treatment </a:t>
            </a:r>
          </a:p>
          <a:p>
            <a:pPr marL="0" indent="0">
              <a:buNone/>
            </a:pPr>
            <a:r>
              <a:rPr lang="en-US" sz="2000" dirty="0" smtClean="0">
                <a:solidFill>
                  <a:srgbClr val="0000FF"/>
                </a:solidFill>
              </a:rPr>
              <a:t>A modified ITT analysis excludes those who never started treatment. </a:t>
            </a:r>
          </a:p>
          <a:p>
            <a:pPr marL="0" indent="0">
              <a:spcBef>
                <a:spcPts val="0"/>
              </a:spcBef>
              <a:buNone/>
            </a:pPr>
            <a:r>
              <a:rPr lang="en-US" sz="2000" dirty="0" smtClean="0"/>
              <a:t>The decision to remove a case should be made blinded to the treatment assignment.   </a:t>
            </a:r>
          </a:p>
          <a:p>
            <a:pPr marL="0" indent="0">
              <a:buNone/>
            </a:pPr>
            <a:endParaRPr lang="en-US" sz="1200" dirty="0" smtClean="0"/>
          </a:p>
          <a:p>
            <a:pPr marL="0" indent="0">
              <a:buNone/>
            </a:pPr>
            <a:r>
              <a:rPr lang="en-US" sz="2000" dirty="0" smtClean="0"/>
              <a:t>Case #3: Randomization errors </a:t>
            </a:r>
          </a:p>
          <a:p>
            <a:pPr marL="0" indent="0">
              <a:buNone/>
            </a:pPr>
            <a:r>
              <a:rPr lang="en-US" sz="2000" dirty="0" smtClean="0"/>
              <a:t>(Refers to application of the list (e.g., transcription errors), not the list itself.) </a:t>
            </a:r>
          </a:p>
          <a:p>
            <a:r>
              <a:rPr lang="en-US" sz="2000" dirty="0" smtClean="0"/>
              <a:t>Different treatment arm than correct assignment:  </a:t>
            </a:r>
          </a:p>
          <a:p>
            <a:pPr lvl="1"/>
            <a:r>
              <a:rPr lang="en-US" sz="1600" dirty="0" smtClean="0"/>
              <a:t>Analyze as assigned, making note of the error for potential reporting &amp; sensitivity analysis. </a:t>
            </a:r>
          </a:p>
          <a:p>
            <a:pPr lvl="1"/>
            <a:r>
              <a:rPr lang="en-US" sz="1600" dirty="0" smtClean="0"/>
              <a:t>If the wrong item from the list was taken, retain that as originally specified.  </a:t>
            </a:r>
          </a:p>
          <a:p>
            <a:r>
              <a:rPr lang="en-US" sz="2000" dirty="0" smtClean="0"/>
              <a:t>A batch of wrong treatments. </a:t>
            </a:r>
            <a:r>
              <a:rPr lang="is-IS" sz="1700" dirty="0" smtClean="0"/>
              <a:t> Regardless of arm ...  </a:t>
            </a:r>
            <a:r>
              <a:rPr lang="en-US" sz="2000" dirty="0" smtClean="0"/>
              <a:t> </a:t>
            </a:r>
          </a:p>
          <a:p>
            <a:pPr lvl="1"/>
            <a:r>
              <a:rPr lang="en-US" sz="1600" dirty="0" smtClean="0"/>
              <a:t>Keep all, or </a:t>
            </a:r>
          </a:p>
          <a:p>
            <a:pPr lvl="1"/>
            <a:r>
              <a:rPr lang="en-US" sz="1600" dirty="0" smtClean="0"/>
              <a:t>Remove all who could have been in the bad batch, if blinding (</a:t>
            </a:r>
            <a:r>
              <a:rPr lang="en-US" sz="1600" dirty="0" err="1" smtClean="0"/>
              <a:t>esp</a:t>
            </a:r>
            <a:r>
              <a:rPr lang="en-US" sz="1600" dirty="0" smtClean="0"/>
              <a:t> of results) is secure. </a:t>
            </a:r>
          </a:p>
          <a:p>
            <a:r>
              <a:rPr lang="en-US" sz="2000" dirty="0" smtClean="0"/>
              <a:t>Stratified design, with wrong stratum recorded, led to “wrong” treatment</a:t>
            </a:r>
          </a:p>
          <a:p>
            <a:pPr lvl="1"/>
            <a:r>
              <a:rPr lang="en-US" sz="1600" dirty="0" smtClean="0"/>
              <a:t>Randomization is still valid. </a:t>
            </a:r>
          </a:p>
          <a:p>
            <a:pPr lvl="1"/>
            <a:r>
              <a:rPr lang="en-US" sz="1600" dirty="0" smtClean="0"/>
              <a:t>Analysis should use corrected stratum and assigned arm </a:t>
            </a:r>
            <a:endParaRPr lang="en-US" sz="1600" dirty="0"/>
          </a:p>
          <a:p>
            <a:pPr lvl="1"/>
            <a:endParaRPr lang="en-US" sz="1600" dirty="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39</a:t>
            </a:fld>
            <a:endParaRPr lang="en-US"/>
          </a:p>
        </p:txBody>
      </p:sp>
    </p:spTree>
    <p:extLst>
      <p:ext uri="{BB962C8B-B14F-4D97-AF65-F5344CB8AC3E}">
        <p14:creationId xmlns:p14="http://schemas.microsoft.com/office/powerpoint/2010/main" val="314591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lnSpcReduction="10000"/>
          </a:bodyPr>
          <a:lstStyle/>
          <a:p>
            <a:pPr marL="0" indent="0">
              <a:buNone/>
            </a:pPr>
            <a:r>
              <a:rPr lang="en-US" sz="1800" dirty="0" smtClean="0"/>
              <a:t>This </a:t>
            </a:r>
            <a:r>
              <a:rPr lang="en-US" sz="1800" dirty="0" smtClean="0"/>
              <a:t>goal explicitly puts the burden on the investigator/sponsor of the trial to conduct a trial that will be convincing, not just to themselves, but to the broader scientific community. </a:t>
            </a:r>
          </a:p>
          <a:p>
            <a:pPr marL="0" indent="0">
              <a:buNone/>
            </a:pPr>
            <a:endParaRPr lang="en-US" sz="1800" dirty="0"/>
          </a:p>
          <a:p>
            <a:pPr marL="0" indent="0">
              <a:buNone/>
            </a:pPr>
            <a:r>
              <a:rPr lang="en-US" sz="1800" dirty="0"/>
              <a:t>Study </a:t>
            </a:r>
            <a:r>
              <a:rPr lang="en-US" sz="1800" dirty="0" smtClean="0"/>
              <a:t>investigators &amp; sponsors </a:t>
            </a:r>
            <a:r>
              <a:rPr lang="en-US" sz="1800" dirty="0" smtClean="0"/>
              <a:t>have an ethical obligation to </a:t>
            </a:r>
          </a:p>
          <a:p>
            <a:r>
              <a:rPr lang="en-US" sz="1800" dirty="0" smtClean="0"/>
              <a:t>patients in the trial </a:t>
            </a:r>
          </a:p>
          <a:p>
            <a:r>
              <a:rPr lang="en-US" sz="1800" dirty="0" smtClean="0"/>
              <a:t>future patients </a:t>
            </a:r>
          </a:p>
          <a:p>
            <a:r>
              <a:rPr lang="en-US" sz="1800" dirty="0" smtClean="0"/>
              <a:t>the scientific community </a:t>
            </a:r>
          </a:p>
          <a:p>
            <a:pPr marL="0" indent="0">
              <a:buNone/>
            </a:pPr>
            <a:r>
              <a:rPr lang="en-US" sz="1800" dirty="0" smtClean="0"/>
              <a:t>to conduct a trial according to the highest possible scientific standards. </a:t>
            </a:r>
          </a:p>
          <a:p>
            <a:pPr marL="0" indent="0">
              <a:buNone/>
            </a:pPr>
            <a:endParaRPr lang="en-US" sz="1800" dirty="0" smtClean="0"/>
          </a:p>
          <a:p>
            <a:pPr marL="0" indent="0">
              <a:buNone/>
            </a:pPr>
            <a:r>
              <a:rPr lang="en-US" sz="2000" b="1" dirty="0" smtClean="0">
                <a:effectLst/>
              </a:rPr>
              <a:t>Conventions and Context</a:t>
            </a:r>
          </a:p>
          <a:p>
            <a:pPr marL="0" indent="0">
              <a:buNone/>
            </a:pPr>
            <a:endParaRPr lang="en-US" sz="1800" b="1" dirty="0" smtClean="0">
              <a:effectLst/>
            </a:endParaRPr>
          </a:p>
          <a:p>
            <a:pPr marL="0" indent="0">
              <a:buNone/>
            </a:pPr>
            <a:r>
              <a:rPr lang="en-US" sz="1800" b="1" dirty="0" smtClean="0">
                <a:effectLst/>
              </a:rPr>
              <a:t>Clinical Trials</a:t>
            </a:r>
          </a:p>
          <a:p>
            <a:pPr marL="0" indent="0">
              <a:buNone/>
            </a:pPr>
            <a:r>
              <a:rPr lang="en-US" sz="1800" dirty="0" smtClean="0">
                <a:effectLst/>
              </a:rPr>
              <a:t>For the purpose of this course, we will consider trials in which we have </a:t>
            </a:r>
          </a:p>
          <a:p>
            <a:r>
              <a:rPr lang="en-US" sz="1800" dirty="0" smtClean="0">
                <a:effectLst/>
              </a:rPr>
              <a:t>two </a:t>
            </a:r>
            <a:r>
              <a:rPr lang="en-US" sz="1800" dirty="0" smtClean="0">
                <a:effectLst/>
              </a:rPr>
              <a:t>treatments (study “arms”):  </a:t>
            </a:r>
            <a:r>
              <a:rPr lang="en-US" sz="1800" dirty="0" smtClean="0">
                <a:solidFill>
                  <a:srgbClr val="008000"/>
                </a:solidFill>
                <a:effectLst/>
              </a:rPr>
              <a:t>control</a:t>
            </a:r>
            <a:r>
              <a:rPr lang="en-US" sz="1800" dirty="0" smtClean="0">
                <a:solidFill>
                  <a:srgbClr val="008000"/>
                </a:solidFill>
                <a:effectLst/>
              </a:rPr>
              <a:t> (A)</a:t>
            </a:r>
            <a:r>
              <a:rPr lang="en-US" sz="1800" dirty="0" smtClean="0">
                <a:effectLst/>
              </a:rPr>
              <a:t> and experimental (B) </a:t>
            </a:r>
          </a:p>
          <a:p>
            <a:r>
              <a:rPr lang="en-US" sz="1800" dirty="0" smtClean="0">
                <a:effectLst/>
              </a:rPr>
              <a:t>a single primary outcome of interest </a:t>
            </a:r>
          </a:p>
          <a:p>
            <a:r>
              <a:rPr lang="en-US" sz="1800" dirty="0" smtClean="0">
                <a:effectLst/>
              </a:rPr>
              <a:t>each subject assigned a single treatment </a:t>
            </a:r>
          </a:p>
          <a:p>
            <a:r>
              <a:rPr lang="en-US" sz="1800" dirty="0" smtClean="0">
                <a:effectLst/>
              </a:rPr>
              <a:t>a statistical test of superiority (except as otherwise noted</a:t>
            </a:r>
            <a:r>
              <a:rPr lang="en-US" sz="1800" dirty="0" smtClean="0">
                <a:effectLst/>
              </a:rPr>
              <a:t>):  </a:t>
            </a:r>
          </a:p>
          <a:p>
            <a:pPr marL="0" indent="0">
              <a:buNone/>
            </a:pPr>
            <a:r>
              <a:rPr lang="en-US" sz="1800" dirty="0">
                <a:solidFill>
                  <a:srgbClr val="0000FF"/>
                </a:solidFill>
              </a:rPr>
              <a:t>	</a:t>
            </a:r>
            <a:r>
              <a:rPr lang="en-US" sz="1800" dirty="0" smtClean="0">
                <a:solidFill>
                  <a:srgbClr val="0000FF"/>
                </a:solidFill>
              </a:rPr>
              <a:t>	Is </a:t>
            </a:r>
            <a:r>
              <a:rPr lang="en-US" sz="1800" dirty="0">
                <a:solidFill>
                  <a:srgbClr val="0000FF"/>
                </a:solidFill>
              </a:rPr>
              <a:t>treatment B </a:t>
            </a:r>
            <a:r>
              <a:rPr lang="en-US" sz="1800" i="1" dirty="0">
                <a:solidFill>
                  <a:srgbClr val="0000FF"/>
                </a:solidFill>
              </a:rPr>
              <a:t>superior</a:t>
            </a:r>
            <a:r>
              <a:rPr lang="en-US" sz="1800" dirty="0">
                <a:solidFill>
                  <a:srgbClr val="0000FF"/>
                </a:solidFill>
              </a:rPr>
              <a:t> to treatment A? </a:t>
            </a:r>
            <a:r>
              <a:rPr lang="en-US" sz="1800" dirty="0" smtClean="0">
                <a:effectLst/>
              </a:rPr>
              <a:t> </a:t>
            </a:r>
            <a:endParaRPr lang="en-US" sz="1800" dirty="0" smtClean="0"/>
          </a:p>
        </p:txBody>
      </p:sp>
      <p:sp>
        <p:nvSpPr>
          <p:cNvPr id="4" name="TextBox 3"/>
          <p:cNvSpPr txBox="1"/>
          <p:nvPr/>
        </p:nvSpPr>
        <p:spPr>
          <a:xfrm>
            <a:off x="7029991" y="2450777"/>
            <a:ext cx="1656810" cy="584776"/>
          </a:xfrm>
          <a:prstGeom prst="rect">
            <a:avLst/>
          </a:prstGeom>
          <a:noFill/>
        </p:spPr>
        <p:txBody>
          <a:bodyPr wrap="square" rtlCol="0">
            <a:spAutoFit/>
          </a:bodyPr>
          <a:lstStyle/>
          <a:p>
            <a:endParaRPr lang="en-US" sz="1600" dirty="0" smtClean="0">
              <a:solidFill>
                <a:srgbClr val="0000FF"/>
              </a:solidFill>
            </a:endParaRPr>
          </a:p>
          <a:p>
            <a:r>
              <a:rPr lang="en-US" sz="1600" dirty="0" smtClean="0">
                <a:solidFill>
                  <a:srgbClr val="0000FF"/>
                </a:solidFill>
              </a:rPr>
              <a:t>The skeptic</a:t>
            </a:r>
            <a:endParaRPr lang="en-US" sz="1600" dirty="0">
              <a:solidFill>
                <a:srgbClr val="0000FF"/>
              </a:solidFill>
            </a:endParaRPr>
          </a:p>
        </p:txBody>
      </p:sp>
      <p:sp>
        <p:nvSpPr>
          <p:cNvPr id="7" name="TextBox 6"/>
          <p:cNvSpPr txBox="1"/>
          <p:nvPr/>
        </p:nvSpPr>
        <p:spPr>
          <a:xfrm>
            <a:off x="6751464" y="3954664"/>
            <a:ext cx="2262172" cy="369332"/>
          </a:xfrm>
          <a:prstGeom prst="rect">
            <a:avLst/>
          </a:prstGeom>
          <a:noFill/>
        </p:spPr>
        <p:txBody>
          <a:bodyPr wrap="square" rtlCol="0">
            <a:spAutoFit/>
          </a:bodyPr>
          <a:lstStyle/>
          <a:p>
            <a:pPr algn="ctr"/>
            <a:r>
              <a:rPr lang="en-US" i="1" dirty="0" smtClean="0">
                <a:solidFill>
                  <a:srgbClr val="0000FF"/>
                </a:solidFill>
              </a:rPr>
              <a:t>The skeptic </a:t>
            </a:r>
            <a:endParaRPr lang="en-US" i="1" dirty="0">
              <a:solidFill>
                <a:srgbClr val="0000FF"/>
              </a:solidFill>
            </a:endParaRPr>
          </a:p>
        </p:txBody>
      </p:sp>
      <p:pic>
        <p:nvPicPr>
          <p:cNvPr id="8" name="Picture 7" descr="skept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028" y="2030233"/>
            <a:ext cx="2217608" cy="1869389"/>
          </a:xfrm>
          <a:prstGeom prst="rect">
            <a:avLst/>
          </a:prstGeom>
        </p:spPr>
      </p:pic>
      <p:graphicFrame>
        <p:nvGraphicFramePr>
          <p:cNvPr id="9" name="Table 8"/>
          <p:cNvGraphicFramePr>
            <a:graphicFrameLocks noGrp="1"/>
          </p:cNvGraphicFramePr>
          <p:nvPr/>
        </p:nvGraphicFramePr>
        <p:xfrm>
          <a:off x="6751464" y="2005182"/>
          <a:ext cx="2295052" cy="1949482"/>
        </p:xfrm>
        <a:graphic>
          <a:graphicData uri="http://schemas.openxmlformats.org/drawingml/2006/table">
            <a:tbl>
              <a:tblPr/>
              <a:tblGrid>
                <a:gridCol w="2295052"/>
              </a:tblGrid>
              <a:tr h="1949482">
                <a:tc>
                  <a:txBody>
                    <a:bodyPr/>
                    <a:lstStyle/>
                    <a:p>
                      <a:endParaRPr lang="en-US" dirty="0"/>
                    </a:p>
                  </a:txBody>
                  <a:tcPr>
                    <a:lnL w="6350" cmpd="sng">
                      <a:solidFill>
                        <a:scrgbClr r="0" g="0" b="0"/>
                      </a:solidFill>
                      <a:prstDash val="solid"/>
                    </a:lnL>
                    <a:lnR w="6350" cmpd="sng">
                      <a:solidFill>
                        <a:scrgbClr r="0" g="0" b="0"/>
                      </a:solidFill>
                      <a:prstDash val="solid"/>
                    </a:lnR>
                    <a:lnT w="6350" cmpd="sng">
                      <a:solidFill>
                        <a:scrgbClr r="0" g="0" b="0"/>
                      </a:solidFill>
                      <a:prstDash val="solid"/>
                    </a:lnT>
                    <a:lnB w="6350" cmpd="sng">
                      <a:solidFill>
                        <a:scrgbClr r="0" g="0" b="0"/>
                      </a:solidFill>
                      <a:prstDash val="solid"/>
                    </a:lnB>
                  </a:tcPr>
                </a:tc>
              </a:tr>
            </a:tbl>
          </a:graphicData>
        </a:graphic>
      </p:graphicFrame>
      <p:sp>
        <p:nvSpPr>
          <p:cNvPr id="10" name="Date Placeholder 9"/>
          <p:cNvSpPr>
            <a:spLocks noGrp="1"/>
          </p:cNvSpPr>
          <p:nvPr>
            <p:ph type="dt" sz="half" idx="10"/>
          </p:nvPr>
        </p:nvSpPr>
        <p:spPr/>
        <p:txBody>
          <a:bodyPr/>
          <a:lstStyle/>
          <a:p>
            <a:r>
              <a:rPr lang="en-US" smtClean="0"/>
              <a:t>1/1/18</a:t>
            </a:r>
            <a:endParaRPr lang="en-US"/>
          </a:p>
        </p:txBody>
      </p:sp>
      <p:sp>
        <p:nvSpPr>
          <p:cNvPr id="11" name="Slide Number Placeholder 10"/>
          <p:cNvSpPr>
            <a:spLocks noGrp="1"/>
          </p:cNvSpPr>
          <p:nvPr>
            <p:ph type="sldNum" sz="quarter" idx="12"/>
          </p:nvPr>
        </p:nvSpPr>
        <p:spPr/>
        <p:txBody>
          <a:bodyPr/>
          <a:lstStyle/>
          <a:p>
            <a:fld id="{A86DC3C0-80BF-FC4D-BE0C-25AD1038F306}" type="slidenum">
              <a:rPr lang="en-US" smtClean="0"/>
              <a:t>4</a:t>
            </a:fld>
            <a:endParaRPr lang="en-US"/>
          </a:p>
        </p:txBody>
      </p:sp>
    </p:spTree>
    <p:extLst>
      <p:ext uri="{BB962C8B-B14F-4D97-AF65-F5344CB8AC3E}">
        <p14:creationId xmlns:p14="http://schemas.microsoft.com/office/powerpoint/2010/main" val="2717959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a:t>Summary</a:t>
            </a:r>
          </a:p>
          <a:p>
            <a:pPr marL="0" indent="0">
              <a:buNone/>
            </a:pPr>
            <a:endParaRPr lang="en-US" sz="1200" dirty="0"/>
          </a:p>
          <a:p>
            <a:pPr marL="0" indent="0">
              <a:buNone/>
            </a:pPr>
            <a:r>
              <a:rPr lang="en-US" sz="2000" dirty="0"/>
              <a:t>The purpose of randomization is: </a:t>
            </a:r>
            <a:endParaRPr lang="en-US" sz="2000" dirty="0" smtClean="0"/>
          </a:p>
          <a:p>
            <a:pPr marL="0" indent="0">
              <a:buNone/>
            </a:pPr>
            <a:endParaRPr lang="en-US" sz="2000" dirty="0" smtClean="0"/>
          </a:p>
          <a:p>
            <a:pPr marL="457200" indent="0">
              <a:spcBef>
                <a:spcPts val="600"/>
              </a:spcBef>
              <a:buNone/>
            </a:pPr>
            <a:r>
              <a:rPr lang="en-US" sz="2000" dirty="0" smtClean="0"/>
              <a:t>* to </a:t>
            </a:r>
            <a:r>
              <a:rPr lang="en-US" sz="2000" dirty="0"/>
              <a:t>establish a causal relationship between </a:t>
            </a:r>
            <a:r>
              <a:rPr lang="en-US" sz="2000" dirty="0" smtClean="0"/>
              <a:t>		</a:t>
            </a:r>
            <a:r>
              <a:rPr lang="en-US" sz="2000" dirty="0" smtClean="0">
                <a:solidFill>
                  <a:srgbClr val="008000"/>
                </a:solidFill>
              </a:rPr>
              <a:t>YES</a:t>
            </a:r>
            <a:r>
              <a:rPr lang="en-US" sz="2000" dirty="0" smtClean="0"/>
              <a:t> </a:t>
            </a:r>
          </a:p>
          <a:p>
            <a:pPr marL="457200" indent="0">
              <a:spcBef>
                <a:spcPts val="600"/>
              </a:spcBef>
              <a:buNone/>
            </a:pPr>
            <a:r>
              <a:rPr lang="en-US" sz="2000" dirty="0" smtClean="0"/>
              <a:t>an </a:t>
            </a:r>
            <a:r>
              <a:rPr lang="en-US" sz="2000" dirty="0"/>
              <a:t>intervention and outcome </a:t>
            </a:r>
            <a:endParaRPr lang="en-US" sz="2000" dirty="0" smtClean="0"/>
          </a:p>
          <a:p>
            <a:pPr marL="457200" indent="0">
              <a:spcBef>
                <a:spcPts val="600"/>
              </a:spcBef>
              <a:buNone/>
            </a:pPr>
            <a:endParaRPr lang="en-US" sz="2000" dirty="0"/>
          </a:p>
          <a:p>
            <a:pPr marL="457200" indent="0">
              <a:spcBef>
                <a:spcPts val="600"/>
              </a:spcBef>
              <a:buNone/>
            </a:pPr>
            <a:r>
              <a:rPr lang="en-US" sz="2000" dirty="0" smtClean="0"/>
              <a:t>* to </a:t>
            </a:r>
            <a:r>
              <a:rPr lang="en-US" sz="2000" dirty="0"/>
              <a:t>“estimate the treatment effect” </a:t>
            </a:r>
            <a:r>
              <a:rPr lang="en-US" sz="2000" dirty="0" smtClean="0"/>
              <a:t>			</a:t>
            </a:r>
            <a:r>
              <a:rPr lang="en-US" sz="2000" dirty="0" smtClean="0">
                <a:solidFill>
                  <a:srgbClr val="FF0000"/>
                </a:solidFill>
              </a:rPr>
              <a:t>NO</a:t>
            </a:r>
          </a:p>
          <a:p>
            <a:pPr marL="457200" indent="0">
              <a:spcBef>
                <a:spcPts val="600"/>
              </a:spcBef>
              <a:buNone/>
            </a:pPr>
            <a:endParaRPr lang="en-US" sz="2000" dirty="0"/>
          </a:p>
          <a:p>
            <a:pPr marL="457200" indent="0">
              <a:spcBef>
                <a:spcPts val="600"/>
              </a:spcBef>
              <a:buNone/>
            </a:pPr>
            <a:r>
              <a:rPr lang="en-US" sz="2000" dirty="0" smtClean="0"/>
              <a:t>* to </a:t>
            </a:r>
            <a:r>
              <a:rPr lang="en-US" sz="2000" dirty="0"/>
              <a:t>balance the baseline covariates </a:t>
            </a:r>
            <a:r>
              <a:rPr lang="en-US" sz="2000" dirty="0" smtClean="0"/>
              <a:t>			</a:t>
            </a:r>
            <a:r>
              <a:rPr lang="en-US" sz="2000" dirty="0" smtClean="0">
                <a:solidFill>
                  <a:srgbClr val="FF0000"/>
                </a:solidFill>
              </a:rPr>
              <a:t>NO</a:t>
            </a:r>
            <a:endParaRPr lang="en-US" sz="2000" dirty="0">
              <a:solidFill>
                <a:srgbClr val="FF0000"/>
              </a:solidFill>
            </a:endParaRPr>
          </a:p>
          <a:p>
            <a:pPr marL="0" indent="0">
              <a:buNone/>
            </a:pPr>
            <a:endParaRPr lang="en-US" sz="2000" dirty="0"/>
          </a:p>
          <a:p>
            <a:pPr marL="0" indent="0">
              <a:buNone/>
            </a:pPr>
            <a:r>
              <a:rPr lang="en-US" sz="2000" dirty="0">
                <a:solidFill>
                  <a:srgbClr val="0000FF"/>
                </a:solidFill>
              </a:rPr>
              <a:t>Randomization is the only available method we have to determine whether a treatment has a causal effect on an outcome. </a:t>
            </a:r>
          </a:p>
          <a:p>
            <a:pPr marL="0" indent="0">
              <a:buNone/>
            </a:pPr>
            <a:endParaRPr lang="en-US" sz="2000" dirty="0">
              <a:solidFill>
                <a:srgbClr val="0000FF"/>
              </a:solidFill>
            </a:endParaRPr>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40</a:t>
            </a:fld>
            <a:endParaRPr lang="en-US"/>
          </a:p>
        </p:txBody>
      </p:sp>
    </p:spTree>
    <p:extLst>
      <p:ext uri="{BB962C8B-B14F-4D97-AF65-F5344CB8AC3E}">
        <p14:creationId xmlns:p14="http://schemas.microsoft.com/office/powerpoint/2010/main" val="3448438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smtClean="0"/>
              <a:t>Threats to Randomized Controlled Trials </a:t>
            </a:r>
          </a:p>
          <a:p>
            <a:pPr marL="0" indent="0">
              <a:buNone/>
            </a:pPr>
            <a:endParaRPr lang="en-US" sz="1200" dirty="0"/>
          </a:p>
          <a:p>
            <a:pPr marL="457200" indent="-457200">
              <a:buFont typeface="+mj-lt"/>
              <a:buAutoNum type="arabicPeriod"/>
            </a:pPr>
            <a:r>
              <a:rPr lang="en-US" sz="2000" b="1" dirty="0" smtClean="0"/>
              <a:t>Intervention exposure:  Non-adherence and lack of ITT</a:t>
            </a:r>
            <a:r>
              <a:rPr lang="en-US" sz="2000" dirty="0" smtClean="0"/>
              <a:t>.  Randomization and intention-to-treat are tied together, and </a:t>
            </a:r>
            <a:r>
              <a:rPr lang="en-US" sz="2000" b="1" dirty="0" smtClean="0"/>
              <a:t>both are required </a:t>
            </a:r>
            <a:r>
              <a:rPr lang="en-US" sz="2000" dirty="0" smtClean="0"/>
              <a:t>for a valid causal inference. </a:t>
            </a:r>
          </a:p>
          <a:p>
            <a:pPr marL="0" indent="0">
              <a:spcBef>
                <a:spcPts val="0"/>
              </a:spcBef>
              <a:buNone/>
            </a:pPr>
            <a:endParaRPr lang="en-US" sz="1000" dirty="0"/>
          </a:p>
          <a:p>
            <a:pPr marL="400050" lvl="1" indent="0">
              <a:spcBef>
                <a:spcPts val="0"/>
              </a:spcBef>
              <a:buNone/>
            </a:pPr>
            <a:r>
              <a:rPr lang="en-US" sz="2000" dirty="0" smtClean="0"/>
              <a:t>The only question that can be answered in a valid way, when participants are free to adhere or not, is the question of treatment </a:t>
            </a:r>
            <a:r>
              <a:rPr lang="en-US" sz="2000" i="1" dirty="0" smtClean="0"/>
              <a:t>assignment</a:t>
            </a:r>
            <a:r>
              <a:rPr lang="en-US" sz="2000" dirty="0" smtClean="0"/>
              <a:t>.  </a:t>
            </a:r>
          </a:p>
          <a:p>
            <a:pPr marL="400050" lvl="1" indent="0">
              <a:spcBef>
                <a:spcPts val="0"/>
              </a:spcBef>
              <a:buNone/>
            </a:pPr>
            <a:endParaRPr lang="en-US" sz="1000" dirty="0"/>
          </a:p>
          <a:p>
            <a:pPr marL="400050" lvl="1" indent="0">
              <a:spcBef>
                <a:spcPts val="0"/>
              </a:spcBef>
              <a:buNone/>
            </a:pPr>
            <a:r>
              <a:rPr lang="en-US" sz="2000" dirty="0"/>
              <a:t>Adherence information is critical to trial </a:t>
            </a:r>
            <a:r>
              <a:rPr lang="en-US" sz="2000" dirty="0" smtClean="0"/>
              <a:t>interpretation, but not to whether causal inference is possible. </a:t>
            </a:r>
          </a:p>
          <a:p>
            <a:pPr marL="0" indent="0">
              <a:spcBef>
                <a:spcPts val="0"/>
              </a:spcBef>
              <a:buNone/>
            </a:pPr>
            <a:endParaRPr lang="en-US" sz="2000" dirty="0" smtClean="0"/>
          </a:p>
          <a:p>
            <a:pPr marL="457200" indent="-457200">
              <a:spcBef>
                <a:spcPts val="0"/>
              </a:spcBef>
              <a:buFont typeface="+mj-lt"/>
              <a:buAutoNum type="arabicPeriod"/>
            </a:pPr>
            <a:r>
              <a:rPr lang="en-US" sz="2000" b="1" dirty="0" smtClean="0"/>
              <a:t>Outcomes:  Missing data. </a:t>
            </a:r>
            <a:r>
              <a:rPr lang="en-US" sz="2000" dirty="0" smtClean="0"/>
              <a:t> Can arise from incomplete follow-up, or be induced by excluding participants who are not adherent (“per protocol”). </a:t>
            </a:r>
          </a:p>
          <a:p>
            <a:pPr marL="0" indent="0">
              <a:spcBef>
                <a:spcPts val="0"/>
              </a:spcBef>
              <a:buNone/>
            </a:pPr>
            <a:endParaRPr lang="en-US" sz="1000" dirty="0" smtClean="0"/>
          </a:p>
          <a:p>
            <a:pPr marL="400050" lvl="1" indent="0">
              <a:spcBef>
                <a:spcPts val="0"/>
              </a:spcBef>
              <a:buNone/>
            </a:pPr>
            <a:r>
              <a:rPr lang="en-US" sz="2000" dirty="0" smtClean="0"/>
              <a:t>Exclusions compromise the causal interpretation of the analysis of a trial.  Analytic </a:t>
            </a:r>
            <a:r>
              <a:rPr lang="en-US" sz="2000" dirty="0"/>
              <a:t>methods for dealing with missing data (including complete-case analysis) do not adequately restore the pure causal relationship. </a:t>
            </a:r>
          </a:p>
          <a:p>
            <a:pPr marL="0" indent="0">
              <a:spcBef>
                <a:spcPts val="0"/>
              </a:spcBef>
              <a:buNone/>
            </a:pPr>
            <a:endParaRPr lang="en-US" sz="1000" dirty="0"/>
          </a:p>
          <a:p>
            <a:pPr marL="400050" lvl="1" indent="0">
              <a:spcBef>
                <a:spcPts val="0"/>
              </a:spcBef>
              <a:buNone/>
            </a:pPr>
            <a:r>
              <a:rPr lang="en-US" sz="2000" dirty="0" smtClean="0"/>
              <a:t>If the study design calls for outcome assessments beyond the intervention phase, these must continue even if exposure ends early.  </a:t>
            </a:r>
            <a:endParaRPr lang="en-US" sz="2000" dirty="0"/>
          </a:p>
          <a:p>
            <a:pPr marL="0" indent="0">
              <a:buNone/>
            </a:pPr>
            <a:endParaRPr lang="en-US" sz="1000" dirty="0" smtClean="0"/>
          </a:p>
          <a:p>
            <a:pPr marL="0" indent="0">
              <a:buNone/>
            </a:pPr>
            <a:endParaRPr lang="en-US" sz="2000" dirty="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41</a:t>
            </a:fld>
            <a:endParaRPr lang="en-US"/>
          </a:p>
        </p:txBody>
      </p:sp>
    </p:spTree>
    <p:extLst>
      <p:ext uri="{BB962C8B-B14F-4D97-AF65-F5344CB8AC3E}">
        <p14:creationId xmlns:p14="http://schemas.microsoft.com/office/powerpoint/2010/main" val="491528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dirty="0"/>
              <a:t>To address the study </a:t>
            </a:r>
            <a:r>
              <a:rPr lang="en-US" sz="2000" dirty="0" smtClean="0"/>
              <a:t>goal:  </a:t>
            </a:r>
          </a:p>
          <a:p>
            <a:r>
              <a:rPr lang="en-US" sz="2000" b="1" dirty="0" smtClean="0"/>
              <a:t>Design the trial </a:t>
            </a:r>
            <a:r>
              <a:rPr lang="en-US" sz="2000" dirty="0" smtClean="0"/>
              <a:t>using randomized assignments. </a:t>
            </a:r>
          </a:p>
          <a:p>
            <a:r>
              <a:rPr lang="en-US" sz="2000" b="1" dirty="0" smtClean="0"/>
              <a:t>Execute the trial </a:t>
            </a:r>
            <a:r>
              <a:rPr lang="en-US" sz="2000" dirty="0" smtClean="0"/>
              <a:t>with high fidelity to the study protocol, ensuring high levels of adherence and complete outcome ascertainment. </a:t>
            </a:r>
            <a:endParaRPr lang="en-US" sz="2000" dirty="0" smtClean="0"/>
          </a:p>
          <a:p>
            <a:pPr lvl="1"/>
            <a:r>
              <a:rPr lang="en-US" sz="1600" dirty="0" smtClean="0"/>
              <a:t>Example 3:  VOICE Trial </a:t>
            </a:r>
            <a:r>
              <a:rPr lang="is-IS" sz="1600" dirty="0" smtClean="0"/>
              <a:t>… </a:t>
            </a:r>
            <a:r>
              <a:rPr lang="en-US" sz="1600" dirty="0">
                <a:hlinkClick r:id="rId2"/>
              </a:rPr>
              <a:t>http://www.nejm.org/doi/full/10.1056/</a:t>
            </a:r>
            <a:r>
              <a:rPr lang="en-US" sz="1600" dirty="0" smtClean="0">
                <a:hlinkClick r:id="rId2"/>
              </a:rPr>
              <a:t>NEJMoa1402269</a:t>
            </a:r>
            <a:r>
              <a:rPr lang="en-US" sz="1600" dirty="0" smtClean="0"/>
              <a:t> </a:t>
            </a:r>
          </a:p>
          <a:p>
            <a:pPr lvl="1"/>
            <a:r>
              <a:rPr lang="en-US" sz="1600" dirty="0" smtClean="0"/>
              <a:t>Example 4:  Aspire Trial </a:t>
            </a:r>
            <a:r>
              <a:rPr lang="is-IS" sz="1600" dirty="0" smtClean="0"/>
              <a:t>… </a:t>
            </a:r>
            <a:r>
              <a:rPr lang="en-US" sz="1600" dirty="0">
                <a:hlinkClick r:id="rId3"/>
              </a:rPr>
              <a:t>http://www.nejm.org/doi</a:t>
            </a:r>
            <a:r>
              <a:rPr lang="en-US" sz="1600">
                <a:hlinkClick r:id="rId3"/>
              </a:rPr>
              <a:t>/full/10.1056</a:t>
            </a:r>
            <a:r>
              <a:rPr lang="en-US" sz="1600">
                <a:hlinkClick r:id="rId3"/>
              </a:rPr>
              <a:t>/</a:t>
            </a:r>
            <a:r>
              <a:rPr lang="en-US" sz="1600" smtClean="0">
                <a:hlinkClick r:id="rId3"/>
              </a:rPr>
              <a:t>NEJMoa1506110</a:t>
            </a:r>
            <a:r>
              <a:rPr lang="en-US" sz="1600" smtClean="0"/>
              <a:t> </a:t>
            </a:r>
            <a:endParaRPr lang="en-US" sz="1600" dirty="0" smtClean="0"/>
          </a:p>
          <a:p>
            <a:r>
              <a:rPr lang="en-US" sz="2000" b="1" dirty="0" smtClean="0"/>
              <a:t>Analyze </a:t>
            </a:r>
            <a:r>
              <a:rPr lang="en-US" sz="2000" b="1" dirty="0"/>
              <a:t>the trial</a:t>
            </a:r>
            <a:r>
              <a:rPr lang="en-US" sz="2000" dirty="0"/>
              <a:t> </a:t>
            </a:r>
            <a:r>
              <a:rPr lang="en-US" sz="2000" dirty="0" smtClean="0"/>
              <a:t>applying the intention-to-treat principle, using straightforward methods of comparing study arms.  </a:t>
            </a:r>
            <a:endParaRPr lang="en-US" sz="2000" dirty="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42</a:t>
            </a:fld>
            <a:endParaRPr lang="en-US"/>
          </a:p>
        </p:txBody>
      </p:sp>
    </p:spTree>
    <p:extLst>
      <p:ext uri="{BB962C8B-B14F-4D97-AF65-F5344CB8AC3E}">
        <p14:creationId xmlns:p14="http://schemas.microsoft.com/office/powerpoint/2010/main" val="6820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fontScale="92500" lnSpcReduction="10000"/>
          </a:bodyPr>
          <a:lstStyle/>
          <a:p>
            <a:pPr marL="0" indent="0">
              <a:buNone/>
            </a:pPr>
            <a:r>
              <a:rPr lang="en-US" sz="2000" b="1" dirty="0" smtClean="0"/>
              <a:t>RCT Inference </a:t>
            </a:r>
            <a:r>
              <a:rPr lang="en-US" sz="2000" b="1" dirty="0" smtClean="0"/>
              <a:t>in Five Easy Steps</a:t>
            </a:r>
          </a:p>
          <a:p>
            <a:pPr marL="0" indent="0">
              <a:buNone/>
            </a:pPr>
            <a:endParaRPr lang="en-US" sz="2000" dirty="0" smtClean="0"/>
          </a:p>
          <a:p>
            <a:pPr marL="457200" indent="-457200">
              <a:spcBef>
                <a:spcPts val="750"/>
              </a:spcBef>
              <a:buFont typeface="+mj-lt"/>
              <a:buAutoNum type="arabicPeriod"/>
            </a:pPr>
            <a:r>
              <a:rPr lang="en-US" sz="2000" dirty="0" smtClean="0"/>
              <a:t>Enroll </a:t>
            </a:r>
            <a:r>
              <a:rPr lang="en-US" sz="2000" b="1" i="1" dirty="0" smtClean="0">
                <a:solidFill>
                  <a:srgbClr val="008000"/>
                </a:solidFill>
              </a:rPr>
              <a:t>a group </a:t>
            </a:r>
            <a:r>
              <a:rPr lang="en-US" sz="2000" dirty="0" smtClean="0"/>
              <a:t>of subjects from the target population </a:t>
            </a:r>
            <a:endParaRPr lang="en-US" sz="2000" dirty="0" smtClean="0"/>
          </a:p>
          <a:p>
            <a:pPr marL="457200" indent="-457200">
              <a:spcBef>
                <a:spcPts val="750"/>
              </a:spcBef>
              <a:buFont typeface="+mj-lt"/>
              <a:buAutoNum type="arabicPeriod"/>
            </a:pPr>
            <a:r>
              <a:rPr lang="en-US" sz="2000" dirty="0" smtClean="0"/>
              <a:t> </a:t>
            </a:r>
            <a:r>
              <a:rPr lang="en-US" sz="2000" b="1" i="1" dirty="0" smtClean="0">
                <a:solidFill>
                  <a:srgbClr val="008000"/>
                </a:solidFill>
              </a:rPr>
              <a:t>Randomly </a:t>
            </a:r>
            <a:r>
              <a:rPr lang="en-US" sz="2000" b="1" i="1" dirty="0" smtClean="0">
                <a:solidFill>
                  <a:srgbClr val="008000"/>
                </a:solidFill>
              </a:rPr>
              <a:t>assign </a:t>
            </a:r>
            <a:r>
              <a:rPr lang="en-US" sz="2000" dirty="0" smtClean="0"/>
              <a:t>individuals to either the experimental or control arm  </a:t>
            </a:r>
          </a:p>
          <a:p>
            <a:pPr marL="457200" indent="-457200">
              <a:spcBef>
                <a:spcPts val="750"/>
              </a:spcBef>
              <a:buFont typeface="+mj-lt"/>
              <a:buAutoNum type="arabicPeriod"/>
            </a:pPr>
            <a:r>
              <a:rPr lang="en-US" sz="2000" dirty="0" smtClean="0"/>
              <a:t>Ascertain </a:t>
            </a:r>
            <a:r>
              <a:rPr lang="en-US" sz="2000" dirty="0" smtClean="0"/>
              <a:t>outcomes for each enrolled subject</a:t>
            </a:r>
          </a:p>
          <a:p>
            <a:pPr marL="457200" indent="-457200">
              <a:spcBef>
                <a:spcPts val="750"/>
              </a:spcBef>
              <a:buFont typeface="+mj-lt"/>
              <a:buAutoNum type="arabicPeriod"/>
            </a:pPr>
            <a:r>
              <a:rPr lang="en-US" sz="2000" dirty="0" smtClean="0"/>
              <a:t> </a:t>
            </a:r>
            <a:r>
              <a:rPr lang="en-US" sz="2000" i="1" dirty="0" smtClean="0"/>
              <a:t>Statistically</a:t>
            </a:r>
            <a:r>
              <a:rPr lang="en-US" sz="2000" dirty="0" smtClean="0"/>
              <a:t> compare the two treatments </a:t>
            </a:r>
          </a:p>
          <a:p>
            <a:pPr marL="0" indent="0">
              <a:spcBef>
                <a:spcPts val="750"/>
              </a:spcBef>
              <a:buNone/>
            </a:pPr>
            <a:r>
              <a:rPr lang="en-US" sz="1700" i="1" dirty="0" smtClean="0"/>
              <a:t>… and the final step: </a:t>
            </a:r>
          </a:p>
          <a:p>
            <a:pPr marL="457200" indent="-457200">
              <a:spcBef>
                <a:spcPts val="750"/>
              </a:spcBef>
              <a:buClr>
                <a:schemeClr val="tx1"/>
              </a:buClr>
              <a:buFont typeface="+mj-lt"/>
              <a:buAutoNum type="arabicPeriod" startAt="5"/>
            </a:pPr>
            <a:r>
              <a:rPr lang="en-US" sz="2000" dirty="0" smtClean="0">
                <a:solidFill>
                  <a:srgbClr val="0000FF"/>
                </a:solidFill>
              </a:rPr>
              <a:t>If, to the desired level of statistical certainty, </a:t>
            </a:r>
            <a:r>
              <a:rPr lang="en-US" sz="2000" i="1" dirty="0" smtClean="0">
                <a:solidFill>
                  <a:srgbClr val="0000FF"/>
                </a:solidFill>
              </a:rPr>
              <a:t>on average</a:t>
            </a:r>
            <a:r>
              <a:rPr lang="en-US" sz="2000" dirty="0" smtClean="0">
                <a:solidFill>
                  <a:srgbClr val="0000FF"/>
                </a:solidFill>
              </a:rPr>
              <a:t> the outcomes in the experimental treatment </a:t>
            </a:r>
            <a:r>
              <a:rPr lang="en-US" sz="2000" dirty="0" smtClean="0">
                <a:solidFill>
                  <a:srgbClr val="0000FF"/>
                </a:solidFill>
              </a:rPr>
              <a:t>arm </a:t>
            </a:r>
            <a:r>
              <a:rPr lang="en-US" sz="2000" dirty="0" smtClean="0">
                <a:solidFill>
                  <a:srgbClr val="0000FF"/>
                </a:solidFill>
              </a:rPr>
              <a:t>are </a:t>
            </a:r>
            <a:r>
              <a:rPr lang="en-US" sz="2000" i="1" dirty="0" smtClean="0">
                <a:solidFill>
                  <a:srgbClr val="0000FF"/>
                </a:solidFill>
              </a:rPr>
              <a:t>superior</a:t>
            </a:r>
            <a:r>
              <a:rPr lang="en-US" sz="2000" dirty="0" smtClean="0">
                <a:solidFill>
                  <a:srgbClr val="0000FF"/>
                </a:solidFill>
              </a:rPr>
              <a:t> to those in the control </a:t>
            </a:r>
            <a:r>
              <a:rPr lang="en-US" sz="2000" dirty="0" smtClean="0">
                <a:solidFill>
                  <a:srgbClr val="0000FF"/>
                </a:solidFill>
              </a:rPr>
              <a:t>arm, </a:t>
            </a:r>
            <a:r>
              <a:rPr lang="en-US" sz="2000" dirty="0" smtClean="0">
                <a:solidFill>
                  <a:srgbClr val="0000FF"/>
                </a:solidFill>
              </a:rPr>
              <a:t>then </a:t>
            </a:r>
            <a:r>
              <a:rPr lang="en-US" sz="2000" dirty="0" smtClean="0">
                <a:solidFill>
                  <a:srgbClr val="0000FF"/>
                </a:solidFill>
              </a:rPr>
              <a:t>conclude </a:t>
            </a:r>
            <a:r>
              <a:rPr lang="en-US" sz="2000" dirty="0" smtClean="0">
                <a:solidFill>
                  <a:srgbClr val="0000FF"/>
                </a:solidFill>
              </a:rPr>
              <a:t>that the experimental treatment is superior to the control treatment. </a:t>
            </a:r>
          </a:p>
          <a:p>
            <a:pPr marL="0" indent="0">
              <a:spcBef>
                <a:spcPts val="750"/>
              </a:spcBef>
              <a:buNone/>
            </a:pPr>
            <a:r>
              <a:rPr lang="en-US" sz="2000" i="1" dirty="0" smtClean="0"/>
              <a:t>Step 5 requires </a:t>
            </a:r>
            <a:r>
              <a:rPr lang="en-US" sz="2000" i="1" dirty="0" smtClean="0"/>
              <a:t>a </a:t>
            </a:r>
            <a:r>
              <a:rPr lang="en-US" sz="2000" b="1" i="1" dirty="0" smtClean="0"/>
              <a:t>profound</a:t>
            </a:r>
            <a:r>
              <a:rPr lang="en-US" sz="2000" i="1" dirty="0" smtClean="0"/>
              <a:t> leap of logic!  </a:t>
            </a:r>
            <a:r>
              <a:rPr lang="is-IS" sz="2000" i="1" dirty="0" smtClean="0"/>
              <a:t>… </a:t>
            </a:r>
            <a:r>
              <a:rPr lang="en-US" sz="2000" i="1" dirty="0" smtClean="0"/>
              <a:t>because </a:t>
            </a:r>
            <a:r>
              <a:rPr lang="is-IS" sz="2000" i="1" dirty="0" smtClean="0"/>
              <a:t>… </a:t>
            </a:r>
            <a:endParaRPr lang="en-US" sz="2000" i="1" dirty="0" smtClean="0"/>
          </a:p>
          <a:p>
            <a:r>
              <a:rPr lang="en-US" sz="2000" dirty="0" smtClean="0"/>
              <a:t>Statistical comparisons are simply computations involving observed data from which we draw conclusions about the distributions of the underlying data. </a:t>
            </a:r>
          </a:p>
          <a:p>
            <a:r>
              <a:rPr lang="en-US" sz="2000" dirty="0" smtClean="0"/>
              <a:t>However, claims regarding the effectiveness of treatment are </a:t>
            </a:r>
            <a:r>
              <a:rPr lang="en-US" sz="2000" i="1" dirty="0" smtClean="0"/>
              <a:t>inherently</a:t>
            </a:r>
            <a:r>
              <a:rPr lang="en-US" sz="2000" dirty="0" smtClean="0"/>
              <a:t> about </a:t>
            </a:r>
            <a:r>
              <a:rPr lang="en-US" sz="2000" b="1" dirty="0" smtClean="0"/>
              <a:t>causal relationships in the physical universe.</a:t>
            </a:r>
            <a:r>
              <a:rPr lang="en-US" sz="2000" dirty="0" smtClean="0"/>
              <a:t> </a:t>
            </a:r>
          </a:p>
          <a:p>
            <a:pPr marL="0" indent="0" algn="ctr">
              <a:buNone/>
            </a:pPr>
            <a:r>
              <a:rPr lang="en-US" sz="2000" dirty="0" smtClean="0">
                <a:solidFill>
                  <a:srgbClr val="0000FF"/>
                </a:solidFill>
                <a:sym typeface="Wingdings"/>
              </a:rPr>
              <a:t> </a:t>
            </a:r>
            <a:r>
              <a:rPr lang="en-US" sz="2000" dirty="0" smtClean="0">
                <a:solidFill>
                  <a:srgbClr val="0000FF"/>
                </a:solidFill>
              </a:rPr>
              <a:t>Statistical analysis and causation are independent, unrelated concepts. </a:t>
            </a:r>
          </a:p>
          <a:p>
            <a:pPr marL="0" indent="0">
              <a:buNone/>
            </a:pPr>
            <a:endParaRPr lang="en-US" sz="2000" dirty="0" smtClean="0"/>
          </a:p>
          <a:p>
            <a:pPr marL="0" indent="0">
              <a:buNone/>
            </a:pPr>
            <a:r>
              <a:rPr lang="en-US" sz="2000" dirty="0" smtClean="0"/>
              <a:t>It is by the </a:t>
            </a:r>
            <a:r>
              <a:rPr lang="en-US" sz="2000" i="1" dirty="0" smtClean="0"/>
              <a:t>magic</a:t>
            </a:r>
            <a:r>
              <a:rPr lang="en-US" sz="2000" dirty="0" smtClean="0"/>
              <a:t> of randomization that we are able to make this leap. </a:t>
            </a:r>
          </a:p>
          <a:p>
            <a:pPr marL="0" indent="0">
              <a:buNone/>
            </a:pPr>
            <a:endParaRPr lang="en-US" sz="2000" dirty="0"/>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5</a:t>
            </a:fld>
            <a:endParaRPr lang="en-US"/>
          </a:p>
        </p:txBody>
      </p:sp>
    </p:spTree>
    <p:extLst>
      <p:ext uri="{BB962C8B-B14F-4D97-AF65-F5344CB8AC3E}">
        <p14:creationId xmlns:p14="http://schemas.microsoft.com/office/powerpoint/2010/main" val="382974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Autofit/>
          </a:bodyPr>
          <a:lstStyle/>
          <a:p>
            <a:pPr marL="0" indent="0">
              <a:buNone/>
            </a:pPr>
            <a:r>
              <a:rPr lang="en-US" sz="2000" b="1" dirty="0" smtClean="0"/>
              <a:t>Statistics versus Causation</a:t>
            </a:r>
          </a:p>
          <a:p>
            <a:pPr marL="0" indent="0">
              <a:buNone/>
            </a:pPr>
            <a:r>
              <a:rPr lang="en-US" sz="2000" dirty="0" smtClean="0"/>
              <a:t>Consider this diagram. </a:t>
            </a:r>
          </a:p>
          <a:p>
            <a:pPr marL="0" indent="0">
              <a:buNone/>
            </a:pPr>
            <a:r>
              <a:rPr lang="en-US" sz="2000" dirty="0" smtClean="0"/>
              <a:t>For a given dataset, statistics can assess whether there are associations among these four features. </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r>
              <a:rPr lang="en-US" sz="2000" dirty="0" smtClean="0"/>
              <a:t>Add arrows to represent </a:t>
            </a:r>
            <a:r>
              <a:rPr lang="en-US" sz="2000" i="1" dirty="0" smtClean="0"/>
              <a:t>causal pathways</a:t>
            </a:r>
            <a:r>
              <a:rPr lang="en-US" sz="2000" dirty="0" smtClean="0"/>
              <a:t> by which treatment with a statin might provide benefit. </a:t>
            </a:r>
            <a:endParaRPr lang="en-US" sz="2000" dirty="0" smtClean="0"/>
          </a:p>
          <a:p>
            <a:pPr marL="0" indent="0">
              <a:buNone/>
            </a:pPr>
            <a:endParaRPr lang="en-US" sz="1200" dirty="0" smtClean="0"/>
          </a:p>
          <a:p>
            <a:r>
              <a:rPr lang="en-US" sz="1800" dirty="0"/>
              <a:t>Statistics quantifies strengths of associations.  </a:t>
            </a:r>
            <a:r>
              <a:rPr lang="en-US" sz="1800" dirty="0" smtClean="0">
                <a:solidFill>
                  <a:srgbClr val="0000FF"/>
                </a:solidFill>
              </a:rPr>
              <a:t>Statistics </a:t>
            </a:r>
            <a:r>
              <a:rPr lang="en-US" sz="1800" dirty="0" smtClean="0">
                <a:solidFill>
                  <a:srgbClr val="0000FF"/>
                </a:solidFill>
              </a:rPr>
              <a:t>can’t tell us </a:t>
            </a:r>
            <a:r>
              <a:rPr lang="en-US" sz="1800" i="1" dirty="0" smtClean="0">
                <a:solidFill>
                  <a:srgbClr val="0000FF"/>
                </a:solidFill>
              </a:rPr>
              <a:t>anything</a:t>
            </a:r>
            <a:r>
              <a:rPr lang="en-US" sz="1800" dirty="0" smtClean="0">
                <a:solidFill>
                  <a:srgbClr val="0000FF"/>
                </a:solidFill>
              </a:rPr>
              <a:t> about the </a:t>
            </a:r>
            <a:r>
              <a:rPr lang="en-US" sz="1800" i="1" dirty="0" smtClean="0">
                <a:solidFill>
                  <a:srgbClr val="0000FF"/>
                </a:solidFill>
              </a:rPr>
              <a:t>direction</a:t>
            </a:r>
            <a:r>
              <a:rPr lang="en-US" sz="1800" dirty="0" smtClean="0">
                <a:solidFill>
                  <a:srgbClr val="0000FF"/>
                </a:solidFill>
              </a:rPr>
              <a:t> of the causal pathways, or even that they’re causal at all! </a:t>
            </a:r>
            <a:endParaRPr lang="en-US" sz="1800" dirty="0"/>
          </a:p>
          <a:p>
            <a:pPr>
              <a:spcBef>
                <a:spcPts val="1200"/>
              </a:spcBef>
            </a:pPr>
            <a:r>
              <a:rPr lang="en-US" sz="1800" dirty="0" smtClean="0"/>
              <a:t>Non</a:t>
            </a:r>
            <a:r>
              <a:rPr lang="en-US" sz="1800" dirty="0" smtClean="0"/>
              <a:t>-statistical evidence informs us of credibility of causality (</a:t>
            </a:r>
            <a:r>
              <a:rPr lang="en-US" sz="1800" dirty="0" err="1" smtClean="0"/>
              <a:t>eg</a:t>
            </a:r>
            <a:r>
              <a:rPr lang="en-US" sz="1800" dirty="0" smtClean="0"/>
              <a:t>, logic tells us that causes can only work forward in time; biology tells us </a:t>
            </a:r>
            <a:r>
              <a:rPr lang="is-IS" sz="1800" dirty="0" smtClean="0"/>
              <a:t>…</a:t>
            </a:r>
            <a:r>
              <a:rPr lang="en-US" sz="1800" dirty="0" smtClean="0"/>
              <a:t>). </a:t>
            </a:r>
          </a:p>
        </p:txBody>
      </p:sp>
      <p:pic>
        <p:nvPicPr>
          <p:cNvPr id="2" name="Picture 1" descr="D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513" y="1646303"/>
            <a:ext cx="3249695" cy="2330641"/>
          </a:xfrm>
          <a:prstGeom prst="rect">
            <a:avLst/>
          </a:prstGeom>
        </p:spPr>
      </p:pic>
      <p:sp>
        <p:nvSpPr>
          <p:cNvPr id="6" name="Date Placeholder 5"/>
          <p:cNvSpPr>
            <a:spLocks noGrp="1"/>
          </p:cNvSpPr>
          <p:nvPr>
            <p:ph type="dt" sz="half" idx="10"/>
          </p:nvPr>
        </p:nvSpPr>
        <p:spPr/>
        <p:txBody>
          <a:bodyPr/>
          <a:lstStyle/>
          <a:p>
            <a:r>
              <a:rPr lang="en-US" smtClean="0"/>
              <a:t>1/1/18</a:t>
            </a:r>
            <a:endParaRPr lang="en-US"/>
          </a:p>
        </p:txBody>
      </p:sp>
      <p:sp>
        <p:nvSpPr>
          <p:cNvPr id="7" name="Slide Number Placeholder 6"/>
          <p:cNvSpPr>
            <a:spLocks noGrp="1"/>
          </p:cNvSpPr>
          <p:nvPr>
            <p:ph type="sldNum" sz="quarter" idx="12"/>
          </p:nvPr>
        </p:nvSpPr>
        <p:spPr/>
        <p:txBody>
          <a:bodyPr/>
          <a:lstStyle/>
          <a:p>
            <a:fld id="{A86DC3C0-80BF-FC4D-BE0C-25AD1038F306}" type="slidenum">
              <a:rPr lang="en-US" smtClean="0"/>
              <a:t>6</a:t>
            </a:fld>
            <a:endParaRPr lang="en-US"/>
          </a:p>
        </p:txBody>
      </p:sp>
    </p:spTree>
    <p:extLst>
      <p:ext uri="{BB962C8B-B14F-4D97-AF65-F5344CB8AC3E}">
        <p14:creationId xmlns:p14="http://schemas.microsoft.com/office/powerpoint/2010/main" val="179684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b="1" dirty="0" smtClean="0"/>
              <a:t>The Causal Bridge </a:t>
            </a:r>
          </a:p>
          <a:p>
            <a:pPr marL="0" indent="0">
              <a:buNone/>
            </a:pPr>
            <a:r>
              <a:rPr lang="en-US" sz="2000" dirty="0" smtClean="0"/>
              <a:t>Our skeptic is acting as the troll preventing anyone from crossing the chasm between statistical result and scientific interpretation </a:t>
            </a:r>
            <a:r>
              <a:rPr lang="en-US" sz="2000" i="1" dirty="0" smtClean="0"/>
              <a:t>unless</a:t>
            </a:r>
            <a:r>
              <a:rPr lang="en-US" sz="2000" dirty="0" smtClean="0"/>
              <a:t> their </a:t>
            </a:r>
            <a:r>
              <a:rPr lang="en-US" sz="2000" i="1" dirty="0" smtClean="0"/>
              <a:t>study design and conduct</a:t>
            </a:r>
            <a:r>
              <a:rPr lang="en-US" sz="2000" dirty="0" smtClean="0"/>
              <a:t>, combined with proper statistical analysis, allow for meaningful inference about how the world works. </a:t>
            </a:r>
          </a:p>
          <a:p>
            <a:pPr marL="0" indent="0">
              <a:buNone/>
            </a:pPr>
            <a:endParaRPr lang="en-US" sz="2000" dirty="0"/>
          </a:p>
        </p:txBody>
      </p:sp>
      <p:pic>
        <p:nvPicPr>
          <p:cNvPr id="2" name="Picture 1" descr="Screen Shot 2018-01-01 at 4.01.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050" y="2206860"/>
            <a:ext cx="6819900" cy="4019550"/>
          </a:xfrm>
          <a:prstGeom prst="rect">
            <a:avLst/>
          </a:prstGeom>
        </p:spPr>
      </p:pic>
      <p:sp>
        <p:nvSpPr>
          <p:cNvPr id="4" name="Date Placeholder 3"/>
          <p:cNvSpPr>
            <a:spLocks noGrp="1"/>
          </p:cNvSpPr>
          <p:nvPr>
            <p:ph type="dt" sz="half" idx="10"/>
          </p:nvPr>
        </p:nvSpPr>
        <p:spPr/>
        <p:txBody>
          <a:bodyPr/>
          <a:lstStyle/>
          <a:p>
            <a:r>
              <a:rPr lang="en-US" smtClean="0"/>
              <a:t>1/1/18</a:t>
            </a:r>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7</a:t>
            </a:fld>
            <a:endParaRPr lang="en-US"/>
          </a:p>
        </p:txBody>
      </p:sp>
    </p:spTree>
    <p:extLst>
      <p:ext uri="{BB962C8B-B14F-4D97-AF65-F5344CB8AC3E}">
        <p14:creationId xmlns:p14="http://schemas.microsoft.com/office/powerpoint/2010/main" val="924360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fontScale="92500" lnSpcReduction="10000"/>
          </a:bodyPr>
          <a:lstStyle/>
          <a:p>
            <a:pPr marL="0" indent="0">
              <a:buNone/>
            </a:pPr>
            <a:r>
              <a:rPr lang="en-US" sz="2200" b="1" dirty="0" smtClean="0"/>
              <a:t>Statistics versus Science</a:t>
            </a:r>
          </a:p>
          <a:p>
            <a:pPr marL="0" indent="0">
              <a:buNone/>
            </a:pPr>
            <a:endParaRPr lang="en-US" sz="1300" dirty="0" smtClean="0">
              <a:solidFill>
                <a:srgbClr val="0000FF"/>
              </a:solidFill>
            </a:endParaRPr>
          </a:p>
          <a:p>
            <a:pPr marL="0" indent="0">
              <a:buNone/>
            </a:pPr>
            <a:r>
              <a:rPr lang="en-US" sz="2200" dirty="0" smtClean="0">
                <a:solidFill>
                  <a:srgbClr val="0000FF"/>
                </a:solidFill>
              </a:rPr>
              <a:t>Statistical analyses fall into two broad categories … </a:t>
            </a:r>
          </a:p>
          <a:p>
            <a:r>
              <a:rPr lang="en-US" sz="2200" b="1" dirty="0" smtClean="0"/>
              <a:t>Descriptive statistics</a:t>
            </a:r>
            <a:r>
              <a:rPr lang="en-US" sz="2200" dirty="0" smtClean="0"/>
              <a:t>, where there is </a:t>
            </a:r>
            <a:r>
              <a:rPr lang="en-US" sz="2200" i="1" dirty="0" smtClean="0"/>
              <a:t>no</a:t>
            </a:r>
            <a:r>
              <a:rPr lang="en-US" sz="2200" dirty="0" smtClean="0"/>
              <a:t> attempt to draw conclusions beyond the sample at hand. </a:t>
            </a:r>
          </a:p>
          <a:p>
            <a:pPr lvl="1"/>
            <a:r>
              <a:rPr lang="en-US" sz="1800" dirty="0" smtClean="0"/>
              <a:t>The mean value of variable </a:t>
            </a:r>
            <a:r>
              <a:rPr lang="en-US" sz="1800" i="1" dirty="0" smtClean="0"/>
              <a:t>X</a:t>
            </a:r>
            <a:r>
              <a:rPr lang="en-US" sz="1800" dirty="0" smtClean="0"/>
              <a:t> is 53. </a:t>
            </a:r>
          </a:p>
          <a:p>
            <a:pPr lvl="1"/>
            <a:r>
              <a:rPr lang="en-US" sz="1800" dirty="0" smtClean="0"/>
              <a:t>54% of our sample has </a:t>
            </a:r>
            <a:r>
              <a:rPr lang="en-US" sz="1800" i="1" dirty="0" smtClean="0"/>
              <a:t>Y</a:t>
            </a:r>
            <a:r>
              <a:rPr lang="en-US" sz="1800" dirty="0" smtClean="0"/>
              <a:t> = 2. </a:t>
            </a:r>
          </a:p>
          <a:p>
            <a:r>
              <a:rPr lang="en-US" sz="2200" b="1" dirty="0" smtClean="0"/>
              <a:t>Statistical inference</a:t>
            </a:r>
            <a:r>
              <a:rPr lang="en-US" sz="2200" dirty="0" smtClean="0"/>
              <a:t>, where the goal is to gain generalizable knowledge about the distribution of </a:t>
            </a:r>
            <a:r>
              <a:rPr lang="en-US" sz="2200" i="1" dirty="0" err="1" smtClean="0"/>
              <a:t>X</a:t>
            </a:r>
            <a:r>
              <a:rPr lang="en-US" sz="2200" dirty="0" err="1" smtClean="0"/>
              <a:t>s</a:t>
            </a:r>
            <a:r>
              <a:rPr lang="en-US" sz="2200" dirty="0" smtClean="0"/>
              <a:t> and </a:t>
            </a:r>
            <a:r>
              <a:rPr lang="en-US" sz="2200" i="1" dirty="0" err="1" smtClean="0"/>
              <a:t>Y</a:t>
            </a:r>
            <a:r>
              <a:rPr lang="en-US" sz="2200" dirty="0" err="1" smtClean="0"/>
              <a:t>s</a:t>
            </a:r>
            <a:r>
              <a:rPr lang="en-US" sz="2200" dirty="0" smtClean="0"/>
              <a:t> in the universe from which a sample has been drawn. </a:t>
            </a:r>
          </a:p>
          <a:p>
            <a:pPr lvl="1"/>
            <a:r>
              <a:rPr lang="en-US" sz="1800" dirty="0" smtClean="0"/>
              <a:t>The mean value of </a:t>
            </a:r>
            <a:r>
              <a:rPr lang="en-US" sz="1800" i="1" dirty="0" smtClean="0"/>
              <a:t>X</a:t>
            </a:r>
            <a:r>
              <a:rPr lang="en-US" sz="1800" dirty="0" smtClean="0"/>
              <a:t> in the population is 53 with 95% CI (42,64). </a:t>
            </a:r>
          </a:p>
          <a:p>
            <a:pPr lvl="1"/>
            <a:r>
              <a:rPr lang="en-US" sz="1800" dirty="0" smtClean="0"/>
              <a:t>The mean of </a:t>
            </a:r>
            <a:r>
              <a:rPr lang="en-US" sz="1800" i="1" dirty="0" smtClean="0"/>
              <a:t>X</a:t>
            </a:r>
            <a:r>
              <a:rPr lang="en-US" sz="1800" dirty="0" smtClean="0"/>
              <a:t> is larger when </a:t>
            </a:r>
            <a:r>
              <a:rPr lang="en-US" sz="1800" i="1" dirty="0" smtClean="0"/>
              <a:t>Y</a:t>
            </a:r>
            <a:r>
              <a:rPr lang="en-US" sz="1800" dirty="0" smtClean="0"/>
              <a:t> = 2 than when </a:t>
            </a:r>
            <a:r>
              <a:rPr lang="en-US" sz="1800" i="1" dirty="0" smtClean="0"/>
              <a:t>Y</a:t>
            </a:r>
            <a:r>
              <a:rPr lang="en-US" sz="1800" dirty="0" smtClean="0"/>
              <a:t> = 1. </a:t>
            </a:r>
          </a:p>
          <a:p>
            <a:pPr marL="0" indent="0">
              <a:buNone/>
            </a:pPr>
            <a:endParaRPr lang="en-US" sz="1300" dirty="0" smtClean="0">
              <a:solidFill>
                <a:srgbClr val="0000FF"/>
              </a:solidFill>
            </a:endParaRPr>
          </a:p>
          <a:p>
            <a:pPr marL="0" indent="0">
              <a:buNone/>
            </a:pPr>
            <a:r>
              <a:rPr lang="en-US" sz="2000" dirty="0" smtClean="0">
                <a:solidFill>
                  <a:srgbClr val="0000FF"/>
                </a:solidFill>
              </a:rPr>
              <a:t>Scientific inference also can fall into two primary categories … </a:t>
            </a:r>
          </a:p>
          <a:p>
            <a:r>
              <a:rPr lang="en-US" sz="2200" b="1" dirty="0" smtClean="0"/>
              <a:t>Correlational</a:t>
            </a:r>
            <a:r>
              <a:rPr lang="en-US" sz="2200" dirty="0" smtClean="0"/>
              <a:t> or </a:t>
            </a:r>
            <a:r>
              <a:rPr lang="en-US" sz="2200" b="1" dirty="0" smtClean="0"/>
              <a:t>predictive</a:t>
            </a:r>
            <a:r>
              <a:rPr lang="en-US" sz="2200" dirty="0" smtClean="0"/>
              <a:t> inference, where the goal is to identify characteristics that vary together in the population. </a:t>
            </a:r>
          </a:p>
          <a:p>
            <a:pPr lvl="1"/>
            <a:r>
              <a:rPr lang="en-US" sz="1800" dirty="0" smtClean="0"/>
              <a:t>Older people have higher risk of mortality than younger people. </a:t>
            </a:r>
          </a:p>
          <a:p>
            <a:pPr lvl="1"/>
            <a:r>
              <a:rPr lang="en-US" sz="1800" dirty="0" smtClean="0"/>
              <a:t>People with high HDL (“good” cholesterol) are at lower risk for cardiovascular disease than those with low HDL. </a:t>
            </a:r>
          </a:p>
          <a:p>
            <a:r>
              <a:rPr lang="en-US" sz="2200" b="1" dirty="0" smtClean="0"/>
              <a:t>Causal inference</a:t>
            </a:r>
            <a:r>
              <a:rPr lang="en-US" sz="2200" dirty="0" smtClean="0"/>
              <a:t>, where the goal is to infer that X causes Y. </a:t>
            </a:r>
          </a:p>
          <a:p>
            <a:pPr lvl="1"/>
            <a:r>
              <a:rPr lang="en-US" sz="1800" dirty="0" smtClean="0"/>
              <a:t>Statins reduce risk of cardiovascular disease relative to placebo. </a:t>
            </a:r>
          </a:p>
        </p:txBody>
      </p:sp>
      <p:sp>
        <p:nvSpPr>
          <p:cNvPr id="2" name="Date Placeholder 1"/>
          <p:cNvSpPr>
            <a:spLocks noGrp="1"/>
          </p:cNvSpPr>
          <p:nvPr>
            <p:ph type="dt" sz="half" idx="10"/>
          </p:nvPr>
        </p:nvSpPr>
        <p:spPr/>
        <p:txBody>
          <a:bodyPr/>
          <a:lstStyle/>
          <a:p>
            <a:r>
              <a:rPr lang="en-US" smtClean="0"/>
              <a:t>1/1/18</a:t>
            </a:r>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8</a:t>
            </a:fld>
            <a:endParaRPr lang="en-US"/>
          </a:p>
        </p:txBody>
      </p:sp>
    </p:spTree>
    <p:extLst>
      <p:ext uri="{BB962C8B-B14F-4D97-AF65-F5344CB8AC3E}">
        <p14:creationId xmlns:p14="http://schemas.microsoft.com/office/powerpoint/2010/main" val="253738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fontScale="85000" lnSpcReduction="20000"/>
          </a:bodyPr>
          <a:lstStyle/>
          <a:p>
            <a:pPr marL="0" indent="0">
              <a:buNone/>
            </a:pPr>
            <a:r>
              <a:rPr lang="en-US" sz="2400" b="1" dirty="0" smtClean="0"/>
              <a:t>Correspondingly, </a:t>
            </a:r>
          </a:p>
          <a:p>
            <a:pPr marL="0" indent="0">
              <a:buNone/>
            </a:pPr>
            <a:endParaRPr lang="en-US" sz="1400" dirty="0" smtClean="0"/>
          </a:p>
          <a:p>
            <a:pPr marL="0" indent="0">
              <a:buNone/>
            </a:pPr>
            <a:r>
              <a:rPr lang="en-US" sz="2400" dirty="0" smtClean="0">
                <a:solidFill>
                  <a:srgbClr val="0000FF"/>
                </a:solidFill>
              </a:rPr>
              <a:t>A </a:t>
            </a:r>
            <a:r>
              <a:rPr lang="en-US" sz="2400" b="1" i="1" dirty="0" smtClean="0">
                <a:solidFill>
                  <a:srgbClr val="0000FF"/>
                </a:solidFill>
              </a:rPr>
              <a:t>statistica</a:t>
            </a:r>
            <a:r>
              <a:rPr lang="en-US" sz="2400" i="1" dirty="0" smtClean="0">
                <a:solidFill>
                  <a:srgbClr val="0000FF"/>
                </a:solidFill>
              </a:rPr>
              <a:t>l hypothesis</a:t>
            </a:r>
            <a:r>
              <a:rPr lang="en-US" sz="2400" dirty="0" smtClean="0">
                <a:solidFill>
                  <a:srgbClr val="0000FF"/>
                </a:solidFill>
              </a:rPr>
              <a:t> is a claim regarding a statistical parameter. </a:t>
            </a:r>
          </a:p>
          <a:p>
            <a:pPr marL="0" indent="0">
              <a:buNone/>
            </a:pPr>
            <a:r>
              <a:rPr lang="en-US" sz="2400" dirty="0" smtClean="0"/>
              <a:t>For example, given two groups A and B, if </a:t>
            </a:r>
            <a:r>
              <a:rPr lang="en-US" sz="2400" i="1" dirty="0" smtClean="0"/>
              <a:t>β</a:t>
            </a:r>
            <a:r>
              <a:rPr lang="en-US" sz="2400" dirty="0"/>
              <a:t> </a:t>
            </a:r>
            <a:r>
              <a:rPr lang="en-US" sz="2400" dirty="0" smtClean="0"/>
              <a:t>is the difference between the mean response in group A and the mean response in group B, some statistical hypotheses are: </a:t>
            </a:r>
          </a:p>
          <a:p>
            <a:r>
              <a:rPr lang="en-US" sz="2000" i="1" dirty="0"/>
              <a:t>β</a:t>
            </a:r>
            <a:r>
              <a:rPr lang="en-US" sz="2000" dirty="0"/>
              <a:t>=0</a:t>
            </a:r>
            <a:endParaRPr lang="en-US" sz="2000" dirty="0" smtClean="0"/>
          </a:p>
          <a:p>
            <a:r>
              <a:rPr lang="en-US" sz="2000" i="1" dirty="0"/>
              <a:t>β</a:t>
            </a:r>
            <a:r>
              <a:rPr lang="en-US" sz="2000" dirty="0"/>
              <a:t>≠0</a:t>
            </a:r>
            <a:r>
              <a:rPr lang="en-US" sz="2000" dirty="0" smtClean="0"/>
              <a:t> </a:t>
            </a:r>
          </a:p>
          <a:p>
            <a:r>
              <a:rPr lang="en-US" sz="2000" i="1" dirty="0" smtClean="0"/>
              <a:t>β</a:t>
            </a:r>
            <a:r>
              <a:rPr lang="en-US" sz="2000" dirty="0"/>
              <a:t>&gt;0</a:t>
            </a:r>
            <a:r>
              <a:rPr lang="en-US" sz="2000" dirty="0" smtClean="0"/>
              <a:t> </a:t>
            </a:r>
          </a:p>
          <a:p>
            <a:r>
              <a:rPr lang="en-US" sz="2000" dirty="0" smtClean="0"/>
              <a:t>10</a:t>
            </a:r>
            <a:r>
              <a:rPr lang="en-US" sz="2000" dirty="0"/>
              <a:t>&lt;</a:t>
            </a:r>
            <a:r>
              <a:rPr lang="en-US" sz="2000" i="1" dirty="0"/>
              <a:t>β</a:t>
            </a:r>
            <a:r>
              <a:rPr lang="en-US" sz="2000" dirty="0"/>
              <a:t>&lt;</a:t>
            </a:r>
            <a:r>
              <a:rPr lang="en-US" sz="2000" dirty="0" smtClean="0"/>
              <a:t>20 </a:t>
            </a:r>
          </a:p>
          <a:p>
            <a:pPr marL="0" indent="0">
              <a:buNone/>
            </a:pPr>
            <a:endParaRPr lang="en-US" sz="1400" dirty="0"/>
          </a:p>
          <a:p>
            <a:pPr marL="0" indent="0">
              <a:buNone/>
            </a:pPr>
            <a:r>
              <a:rPr lang="en-US" sz="2400" dirty="0" smtClean="0">
                <a:solidFill>
                  <a:srgbClr val="0000FF"/>
                </a:solidFill>
              </a:rPr>
              <a:t>A </a:t>
            </a:r>
            <a:r>
              <a:rPr lang="en-US" sz="2400" b="1" i="1" dirty="0" smtClean="0">
                <a:solidFill>
                  <a:srgbClr val="0000FF"/>
                </a:solidFill>
              </a:rPr>
              <a:t>scientific</a:t>
            </a:r>
            <a:r>
              <a:rPr lang="en-US" sz="2400" i="1" dirty="0" smtClean="0">
                <a:solidFill>
                  <a:srgbClr val="0000FF"/>
                </a:solidFill>
              </a:rPr>
              <a:t> hypotheses</a:t>
            </a:r>
            <a:r>
              <a:rPr lang="en-US" sz="2400" dirty="0" smtClean="0">
                <a:solidFill>
                  <a:srgbClr val="0000FF"/>
                </a:solidFill>
              </a:rPr>
              <a:t> is a claim regarding the true state of nature. </a:t>
            </a:r>
          </a:p>
          <a:p>
            <a:pPr marL="0" indent="0">
              <a:buNone/>
            </a:pPr>
            <a:r>
              <a:rPr lang="en-US" sz="2400" dirty="0" smtClean="0"/>
              <a:t>For example, given two treatments, A and B and given a participant population, some scientific hypotheses are: </a:t>
            </a:r>
          </a:p>
          <a:p>
            <a:r>
              <a:rPr lang="en-US" sz="2000" dirty="0" smtClean="0"/>
              <a:t>Treatments A and B are equally effective </a:t>
            </a:r>
          </a:p>
          <a:p>
            <a:r>
              <a:rPr lang="en-US" sz="2000" dirty="0" smtClean="0"/>
              <a:t>Treatment A is less effective than treatment B </a:t>
            </a:r>
          </a:p>
          <a:p>
            <a:r>
              <a:rPr lang="en-US" sz="2000" dirty="0" smtClean="0"/>
              <a:t>Treatment A is more effective than treatment B by 10 units </a:t>
            </a:r>
          </a:p>
          <a:p>
            <a:pPr marL="0" indent="0">
              <a:buNone/>
            </a:pPr>
            <a:endParaRPr lang="en-US" sz="1400" dirty="0" smtClean="0"/>
          </a:p>
          <a:p>
            <a:pPr marL="0" indent="0">
              <a:buNone/>
            </a:pPr>
            <a:r>
              <a:rPr lang="en-US" sz="2400" dirty="0" smtClean="0">
                <a:solidFill>
                  <a:srgbClr val="0000FF"/>
                </a:solidFill>
              </a:rPr>
              <a:t>A </a:t>
            </a:r>
            <a:r>
              <a:rPr lang="en-US" sz="2400" i="1" dirty="0" smtClean="0">
                <a:solidFill>
                  <a:srgbClr val="0000FF"/>
                </a:solidFill>
              </a:rPr>
              <a:t>valid trial</a:t>
            </a:r>
            <a:r>
              <a:rPr lang="en-US" sz="2400" dirty="0" smtClean="0">
                <a:solidFill>
                  <a:srgbClr val="0000FF"/>
                </a:solidFill>
              </a:rPr>
              <a:t> </a:t>
            </a:r>
            <a:r>
              <a:rPr lang="en-US" sz="2400" i="1" dirty="0" smtClean="0">
                <a:solidFill>
                  <a:srgbClr val="0000FF"/>
                </a:solidFill>
              </a:rPr>
              <a:t>aligns</a:t>
            </a:r>
            <a:r>
              <a:rPr lang="en-US" sz="2400" dirty="0" smtClean="0">
                <a:solidFill>
                  <a:srgbClr val="0000FF"/>
                </a:solidFill>
              </a:rPr>
              <a:t> the statistical and scientific hypotheses. </a:t>
            </a:r>
          </a:p>
          <a:p>
            <a:pPr marL="0" indent="0">
              <a:buNone/>
            </a:pPr>
            <a:r>
              <a:rPr lang="en-US" sz="2000" dirty="0" smtClean="0"/>
              <a:t>We reject: </a:t>
            </a:r>
          </a:p>
          <a:p>
            <a:r>
              <a:rPr lang="en-US" sz="2000" i="1" dirty="0"/>
              <a:t>H</a:t>
            </a:r>
            <a:r>
              <a:rPr lang="en-US" sz="2000" baseline="-25000" dirty="0"/>
              <a:t>0</a:t>
            </a:r>
            <a:r>
              <a:rPr lang="en-US" sz="2000" dirty="0" smtClean="0"/>
              <a:t>: </a:t>
            </a:r>
            <a:r>
              <a:rPr lang="en-US" sz="2000" i="1" dirty="0" smtClean="0"/>
              <a:t>β</a:t>
            </a:r>
            <a:r>
              <a:rPr lang="en-US" sz="2000" dirty="0"/>
              <a:t>=0</a:t>
            </a:r>
            <a:endParaRPr lang="en-US" sz="2000" dirty="0" smtClean="0"/>
          </a:p>
          <a:p>
            <a:pPr marL="0" indent="0">
              <a:buNone/>
            </a:pPr>
            <a:r>
              <a:rPr lang="en-US" sz="2000" dirty="0" smtClean="0"/>
              <a:t>if and only if we reject </a:t>
            </a:r>
          </a:p>
          <a:p>
            <a:r>
              <a:rPr lang="en-US" sz="2000" i="1" dirty="0"/>
              <a:t>H</a:t>
            </a:r>
            <a:r>
              <a:rPr lang="en-US" sz="2000" baseline="-25000" dirty="0"/>
              <a:t>0</a:t>
            </a:r>
            <a:r>
              <a:rPr lang="en-US" sz="2000" dirty="0" smtClean="0"/>
              <a:t>:</a:t>
            </a:r>
            <a:r>
              <a:rPr lang="en-US" sz="2000" dirty="0"/>
              <a:t> </a:t>
            </a:r>
            <a:r>
              <a:rPr lang="en-US" sz="2000" dirty="0" smtClean="0"/>
              <a:t>treatments A and B are equally effective</a:t>
            </a:r>
          </a:p>
          <a:p>
            <a:endParaRPr lang="en-US" sz="2000" dirty="0"/>
          </a:p>
        </p:txBody>
      </p:sp>
      <p:sp>
        <p:nvSpPr>
          <p:cNvPr id="4" name="Date Placeholder 3"/>
          <p:cNvSpPr>
            <a:spLocks noGrp="1"/>
          </p:cNvSpPr>
          <p:nvPr>
            <p:ph type="dt" sz="half" idx="10"/>
          </p:nvPr>
        </p:nvSpPr>
        <p:spPr/>
        <p:txBody>
          <a:bodyPr/>
          <a:lstStyle/>
          <a:p>
            <a:r>
              <a:rPr lang="en-US" smtClean="0"/>
              <a:t>1/1/18</a:t>
            </a:r>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9</a:t>
            </a:fld>
            <a:endParaRPr lang="en-US"/>
          </a:p>
        </p:txBody>
      </p:sp>
    </p:spTree>
    <p:extLst>
      <p:ext uri="{BB962C8B-B14F-4D97-AF65-F5344CB8AC3E}">
        <p14:creationId xmlns:p14="http://schemas.microsoft.com/office/powerpoint/2010/main" val="3201660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2062</TotalTime>
  <Words>4890</Words>
  <Application>Microsoft Macintosh PowerPoint</Application>
  <PresentationFormat>On-screen Show (4:3)</PresentationFormat>
  <Paragraphs>691</Paragraphs>
  <Slides>42</Slides>
  <Notes>19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Conducting Valid Trials The Critical (and Misunderstood) Roles  of Randomization and Complete Follow-Up   Society for Clinical Trials, May 15, 2016, Montréal, Québec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Valid Trials The Critical (and Misunderstood) Roles  of Randomization and Complete Follow-Up  Society for Clinical Trials, May 15, 2016, Montréal, Québec </dc:title>
  <dc:creator>Joan Hilton</dc:creator>
  <cp:lastModifiedBy>Joan Hilton</cp:lastModifiedBy>
  <cp:revision>164</cp:revision>
  <cp:lastPrinted>2018-01-04T00:24:19Z</cp:lastPrinted>
  <dcterms:created xsi:type="dcterms:W3CDTF">2018-01-01T23:03:34Z</dcterms:created>
  <dcterms:modified xsi:type="dcterms:W3CDTF">2018-01-09T18:19:18Z</dcterms:modified>
</cp:coreProperties>
</file>