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sldIdLst>
    <p:sldId id="256" r:id="rId2"/>
    <p:sldId id="257" r:id="rId3"/>
    <p:sldId id="286" r:id="rId4"/>
    <p:sldId id="260" r:id="rId5"/>
    <p:sldId id="287" r:id="rId6"/>
    <p:sldId id="288" r:id="rId7"/>
    <p:sldId id="289" r:id="rId8"/>
    <p:sldId id="29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66"/>
    <p:restoredTop sz="94689"/>
  </p:normalViewPr>
  <p:slideViewPr>
    <p:cSldViewPr snapToGrid="0" snapToObjects="1">
      <p:cViewPr varScale="1">
        <p:scale>
          <a:sx n="63" d="100"/>
          <a:sy n="63" d="100"/>
        </p:scale>
        <p:origin x="200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4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8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72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62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1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7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1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9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Elizabeth Lancaster</a:t>
            </a:r>
          </a:p>
          <a:p>
            <a:r>
              <a:rPr lang="en-US" dirty="0" smtClean="0"/>
              <a:t>Johannes </a:t>
            </a:r>
            <a:r>
              <a:rPr lang="en-US" dirty="0" err="1" smtClean="0"/>
              <a:t>Kratz</a:t>
            </a:r>
            <a:endParaRPr lang="en-US" dirty="0" smtClean="0"/>
          </a:p>
          <a:p>
            <a:r>
              <a:rPr lang="en-US" dirty="0" smtClean="0"/>
              <a:t>October 12,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cause of cancer death in men and women </a:t>
            </a:r>
          </a:p>
          <a:p>
            <a:pPr lvl="1"/>
            <a:r>
              <a:rPr lang="en-US" dirty="0" smtClean="0"/>
              <a:t>14.5% of all new cancer diagnoses</a:t>
            </a:r>
          </a:p>
          <a:p>
            <a:pPr lvl="1"/>
            <a:r>
              <a:rPr lang="en-US" dirty="0" smtClean="0"/>
              <a:t>27.6% of all cancer deaths</a:t>
            </a:r>
          </a:p>
          <a:p>
            <a:r>
              <a:rPr lang="en-US" dirty="0" smtClean="0"/>
              <a:t>African American men have the highest incidence and highest death rate from lung cancer</a:t>
            </a:r>
          </a:p>
          <a:p>
            <a:r>
              <a:rPr lang="en-US" dirty="0" smtClean="0"/>
              <a:t>Declining incidence in men and stabilized incidence in women since 2001</a:t>
            </a:r>
          </a:p>
          <a:p>
            <a:r>
              <a:rPr lang="en-US" dirty="0" smtClean="0"/>
              <a:t>Smoking increases risk HR 4.2</a:t>
            </a:r>
          </a:p>
          <a:p>
            <a:r>
              <a:rPr lang="en-US" dirty="0" smtClean="0"/>
              <a:t>Other environmental exposures</a:t>
            </a:r>
          </a:p>
          <a:p>
            <a:pPr lvl="1"/>
            <a:r>
              <a:rPr lang="en-US" dirty="0" smtClean="0"/>
              <a:t>Asbestos, arsenic, chromium, radon, organic chemicals, nickel, iatrogenic radiation, air pollution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hand smoke </a:t>
            </a:r>
          </a:p>
          <a:p>
            <a:r>
              <a:rPr lang="en-US" dirty="0" smtClean="0"/>
              <a:t>10 </a:t>
            </a:r>
            <a:r>
              <a:rPr lang="en-US" dirty="0" err="1" smtClean="0"/>
              <a:t>yrs</a:t>
            </a:r>
            <a:r>
              <a:rPr lang="en-US" dirty="0" smtClean="0"/>
              <a:t> of cessation and risk of death goes back to that of never smoker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4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Lung Screening Trial (NLST)</a:t>
            </a:r>
          </a:p>
          <a:p>
            <a:pPr lvl="1"/>
            <a:r>
              <a:rPr lang="en-US" dirty="0" smtClean="0"/>
              <a:t>Ages 55-74</a:t>
            </a:r>
          </a:p>
          <a:p>
            <a:pPr lvl="1"/>
            <a:r>
              <a:rPr lang="en-US" dirty="0" smtClean="0"/>
              <a:t>Significant smoking history (&gt;30 pack years)</a:t>
            </a:r>
          </a:p>
          <a:p>
            <a:pPr lvl="1"/>
            <a:r>
              <a:rPr lang="en-US" dirty="0" smtClean="0"/>
              <a:t>&gt;53,000 patients</a:t>
            </a:r>
          </a:p>
          <a:p>
            <a:pPr lvl="1"/>
            <a:r>
              <a:rPr lang="en-US" dirty="0" smtClean="0"/>
              <a:t>Randomized to three annual CXR vs low dose helical CT</a:t>
            </a:r>
          </a:p>
          <a:p>
            <a:r>
              <a:rPr lang="en-US" dirty="0" smtClean="0"/>
              <a:t>CT group reduced rates of death from lung cancer by 20%, reduced all cause mortality by 6.7%</a:t>
            </a:r>
          </a:p>
          <a:p>
            <a:endParaRPr lang="en-US" dirty="0"/>
          </a:p>
          <a:p>
            <a:r>
              <a:rPr lang="en-US" dirty="0" smtClean="0"/>
              <a:t>Did MH warrant screening CT?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4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206240"/>
            <a:ext cx="2880360" cy="186746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Guidelines </a:t>
            </a:r>
            <a:r>
              <a:rPr lang="en-US" dirty="0"/>
              <a:t>for management of small pulmonary nodules detected on CT scans: a statement from the </a:t>
            </a:r>
            <a:r>
              <a:rPr lang="en-US" dirty="0" err="1"/>
              <a:t>Fleischner</a:t>
            </a:r>
            <a:r>
              <a:rPr lang="en-US" dirty="0"/>
              <a:t> Society. Radiology 2005;237:395-400.)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40" y="827890"/>
            <a:ext cx="6452681" cy="53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9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- Primary Tumor (T)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28636"/>
              </p:ext>
            </p:extLst>
          </p:nvPr>
        </p:nvGraphicFramePr>
        <p:xfrm>
          <a:off x="1096963" y="1969358"/>
          <a:ext cx="10058400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775"/>
                <a:gridCol w="2426677"/>
                <a:gridCol w="66009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Criteria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&lt;3cm</a:t>
                      </a:r>
                    </a:p>
                    <a:p>
                      <a:r>
                        <a:rPr lang="en-US" dirty="0" smtClean="0"/>
                        <a:t>   T1a &lt;2cm</a:t>
                      </a:r>
                    </a:p>
                    <a:p>
                      <a:r>
                        <a:rPr lang="en-US" dirty="0" smtClean="0"/>
                        <a:t>   T1b</a:t>
                      </a:r>
                      <a:r>
                        <a:rPr lang="en-US" baseline="0" dirty="0" smtClean="0"/>
                        <a:t> &gt;2cm but &lt;3cm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Surrounded by lung/visceral</a:t>
                      </a:r>
                      <a:r>
                        <a:rPr lang="en-US" sz="1600" baseline="0" dirty="0" smtClean="0"/>
                        <a:t> pleura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endoscopic evidence of invasion more proximal than lobar bronchus</a:t>
                      </a:r>
                      <a:endParaRPr lang="en-US" sz="16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&gt;3cm but &lt;7cm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   T2a  &gt;3cm but &lt;5cm</a:t>
                      </a:r>
                    </a:p>
                    <a:p>
                      <a:r>
                        <a:rPr lang="en-US" baseline="0" dirty="0" smtClean="0"/>
                        <a:t>   T2b &gt;5cm but &lt;7cm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Involves main bronchus</a:t>
                      </a:r>
                      <a:r>
                        <a:rPr lang="en-US" sz="1600" baseline="0" dirty="0" smtClean="0"/>
                        <a:t> &lt;2cm from carina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Invades visceral pleura</a:t>
                      </a:r>
                    </a:p>
                    <a:p>
                      <a:r>
                        <a:rPr lang="en-US" sz="1600" baseline="0" dirty="0" smtClean="0"/>
                        <a:t>Atelectasis/PNA extending to hilum but not involving entire lung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&gt;7cm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Invades chest wall, diaphragm, phrenic n, mediastinal pleura,</a:t>
                      </a:r>
                      <a:r>
                        <a:rPr lang="en-US" sz="1600" baseline="0" dirty="0" smtClean="0"/>
                        <a:t> parietal pericardium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Involves main bronchus &lt;2cm from carina </a:t>
                      </a:r>
                      <a:r>
                        <a:rPr lang="en-US" sz="1600" baseline="0" dirty="0" smtClean="0"/>
                        <a:t>Atelectasis of entire lung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Separate tumor nodules in same lobe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Invades</a:t>
                      </a:r>
                      <a:r>
                        <a:rPr lang="en-US" sz="1600" baseline="0" dirty="0" smtClean="0"/>
                        <a:t> mediastinum, heart, great vessels, trachea, recurrent laryngeal n, esophagus, vertebral body, carina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Separate tumor nodules in ipsilateral lobe</a:t>
                      </a:r>
                      <a:endParaRPr lang="en-US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78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- Regional </a:t>
            </a:r>
            <a:br>
              <a:rPr lang="en-US" dirty="0" smtClean="0"/>
            </a:br>
            <a:r>
              <a:rPr lang="en-US" dirty="0" smtClean="0"/>
              <a:t>Lymph Nodes (N)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66885"/>
              </p:ext>
            </p:extLst>
          </p:nvPr>
        </p:nvGraphicFramePr>
        <p:xfrm>
          <a:off x="1097280" y="2088690"/>
          <a:ext cx="541052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073"/>
                <a:gridCol w="44844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Regional lymph nodes cannot be assessed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regional lymph node metastasis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Metastasis in ipsilateral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peribronchial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and/or ipsilateral hilar lymph nodes and intrapulmonary nodes, including involvement by direct extension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Metastasis in ipsilateral mediastinal and/or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subcarinal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lymph node(s)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Metastasis in contralateral mediastinal, contralateral hilar, ipsilateral or contralateral scalene, or supraclavicular lymph node(s)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84" y="486384"/>
            <a:ext cx="5552616" cy="567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3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Staging – Distant Metastases (M)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80275"/>
              </p:ext>
            </p:extLst>
          </p:nvPr>
        </p:nvGraphicFramePr>
        <p:xfrm>
          <a:off x="1097280" y="2416786"/>
          <a:ext cx="1005840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29"/>
                <a:gridCol w="8746271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M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Distant metastasis cannot be assessed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distant metastasis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Separate tumor nodule(s) in a contralateral lobe; tumor with pleural nodules or malignant pleural (or pericardial) effusion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M1b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Distant metastasis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6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728" y="240822"/>
            <a:ext cx="7759504" cy="997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27" y="1212128"/>
            <a:ext cx="7759505" cy="529057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80" y="852893"/>
            <a:ext cx="7169983" cy="529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218" y="1845734"/>
            <a:ext cx="6294524" cy="438737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443802" y="5501389"/>
            <a:ext cx="2748198" cy="90690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Greenfield's Surgery: Scientific Principles and Practice, 5e</a:t>
            </a:r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7589520" y="3779520"/>
            <a:ext cx="1684222" cy="2103120"/>
          </a:xfrm>
          <a:prstGeom prst="frame">
            <a:avLst>
              <a:gd name="adj1" fmla="val 7071"/>
            </a:avLst>
          </a:prstGeom>
          <a:solidFill>
            <a:srgbClr val="FF0000"/>
          </a:solidFill>
          <a:ln w="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2899</TotalTime>
  <Words>444</Words>
  <Application>Microsoft Macintosh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Calibri Light</vt:lpstr>
      <vt:lpstr>Retrospect</vt:lpstr>
      <vt:lpstr>Lung Cancer</vt:lpstr>
      <vt:lpstr>Epidemiology</vt:lpstr>
      <vt:lpstr>Screening</vt:lpstr>
      <vt:lpstr>Management</vt:lpstr>
      <vt:lpstr>Staging - Primary Tumor (T)</vt:lpstr>
      <vt:lpstr>Staging - Regional  Lymph Nodes (N)</vt:lpstr>
      <vt:lpstr>Staging – Distant Metastases (M)</vt:lpstr>
      <vt:lpstr>PowerPoint Presentation</vt:lpstr>
      <vt:lpstr>Management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 Cancer</dc:title>
  <dc:creator>Elizabeth Lancaster</dc:creator>
  <cp:lastModifiedBy>Elizabeth Lancaster</cp:lastModifiedBy>
  <cp:revision>33</cp:revision>
  <dcterms:created xsi:type="dcterms:W3CDTF">2016-09-28T22:06:43Z</dcterms:created>
  <dcterms:modified xsi:type="dcterms:W3CDTF">2016-10-11T20:37:49Z</dcterms:modified>
</cp:coreProperties>
</file>