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4"/>
  </p:notesMasterIdLst>
  <p:handoutMasterIdLst>
    <p:handoutMasterId r:id="rId55"/>
  </p:handoutMasterIdLst>
  <p:sldIdLst>
    <p:sldId id="701" r:id="rId2"/>
    <p:sldId id="710" r:id="rId3"/>
    <p:sldId id="705" r:id="rId4"/>
    <p:sldId id="715" r:id="rId5"/>
    <p:sldId id="714" r:id="rId6"/>
    <p:sldId id="716" r:id="rId7"/>
    <p:sldId id="709" r:id="rId8"/>
    <p:sldId id="717" r:id="rId9"/>
    <p:sldId id="722" r:id="rId10"/>
    <p:sldId id="718" r:id="rId11"/>
    <p:sldId id="719" r:id="rId12"/>
    <p:sldId id="721" r:id="rId13"/>
    <p:sldId id="723" r:id="rId14"/>
    <p:sldId id="724" r:id="rId15"/>
    <p:sldId id="725" r:id="rId16"/>
    <p:sldId id="726" r:id="rId17"/>
    <p:sldId id="727" r:id="rId18"/>
    <p:sldId id="728" r:id="rId19"/>
    <p:sldId id="730" r:id="rId20"/>
    <p:sldId id="729" r:id="rId21"/>
    <p:sldId id="731" r:id="rId22"/>
    <p:sldId id="732" r:id="rId23"/>
    <p:sldId id="733" r:id="rId24"/>
    <p:sldId id="759" r:id="rId25"/>
    <p:sldId id="720" r:id="rId26"/>
    <p:sldId id="734" r:id="rId27"/>
    <p:sldId id="735" r:id="rId28"/>
    <p:sldId id="737" r:id="rId29"/>
    <p:sldId id="736" r:id="rId30"/>
    <p:sldId id="738" r:id="rId31"/>
    <p:sldId id="739" r:id="rId32"/>
    <p:sldId id="740" r:id="rId33"/>
    <p:sldId id="741" r:id="rId34"/>
    <p:sldId id="742" r:id="rId35"/>
    <p:sldId id="743" r:id="rId36"/>
    <p:sldId id="744" r:id="rId37"/>
    <p:sldId id="745" r:id="rId38"/>
    <p:sldId id="746" r:id="rId39"/>
    <p:sldId id="748" r:id="rId40"/>
    <p:sldId id="749" r:id="rId41"/>
    <p:sldId id="751" r:id="rId42"/>
    <p:sldId id="750" r:id="rId43"/>
    <p:sldId id="752" r:id="rId44"/>
    <p:sldId id="753" r:id="rId45"/>
    <p:sldId id="754" r:id="rId46"/>
    <p:sldId id="755" r:id="rId47"/>
    <p:sldId id="756" r:id="rId48"/>
    <p:sldId id="757" r:id="rId49"/>
    <p:sldId id="758" r:id="rId50"/>
    <p:sldId id="706" r:id="rId51"/>
    <p:sldId id="747" r:id="rId52"/>
    <p:sldId id="707" r:id="rId53"/>
  </p:sldIdLst>
  <p:sldSz cx="9144000" cy="6858000" type="screen4x3"/>
  <p:notesSz cx="6858000" cy="9144000"/>
  <p:custDataLst>
    <p:tags r:id="rId5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D41FF"/>
    <a:srgbClr val="4B7919"/>
    <a:srgbClr val="BC3062"/>
    <a:srgbClr val="B63670"/>
    <a:srgbClr val="E7E6E6"/>
    <a:srgbClr val="878787"/>
    <a:srgbClr val="FF4332"/>
    <a:srgbClr val="595959"/>
    <a:srgbClr val="FFE9A3"/>
    <a:srgbClr val="FFEE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61" autoAdjust="0"/>
    <p:restoredTop sz="96064" autoAdjust="0"/>
  </p:normalViewPr>
  <p:slideViewPr>
    <p:cSldViewPr snapToGrid="0">
      <p:cViewPr varScale="1">
        <p:scale>
          <a:sx n="114" d="100"/>
          <a:sy n="114" d="100"/>
        </p:scale>
        <p:origin x="1200" y="168"/>
      </p:cViewPr>
      <p:guideLst/>
    </p:cSldViewPr>
  </p:slideViewPr>
  <p:outlineViewPr>
    <p:cViewPr>
      <p:scale>
        <a:sx n="33" d="100"/>
        <a:sy n="33" d="100"/>
      </p:scale>
      <p:origin x="0" y="-10188"/>
    </p:cViewPr>
  </p:outlineViewPr>
  <p:notesTextViewPr>
    <p:cViewPr>
      <p:scale>
        <a:sx n="1" d="1"/>
        <a:sy n="1" d="1"/>
      </p:scale>
      <p:origin x="0" y="0"/>
    </p:cViewPr>
  </p:notesTextViewPr>
  <p:sorterViewPr>
    <p:cViewPr>
      <p:scale>
        <a:sx n="66" d="100"/>
        <a:sy n="66" d="100"/>
      </p:scale>
      <p:origin x="0" y="0"/>
    </p:cViewPr>
  </p:sorterViewPr>
  <p:notesViewPr>
    <p:cSldViewPr>
      <p:cViewPr>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021B72-B727-D040-93E2-6A9577277028}" type="doc">
      <dgm:prSet loTypeId="urn:microsoft.com/office/officeart/2005/8/layout/hierarchy1" loCatId="" qsTypeId="urn:microsoft.com/office/officeart/2005/8/quickstyle/simple4" qsCatId="simple" csTypeId="urn:microsoft.com/office/officeart/2005/8/colors/accent1_2" csCatId="accent1" phldr="1"/>
      <dgm:spPr/>
      <dgm:t>
        <a:bodyPr/>
        <a:lstStyle/>
        <a:p>
          <a:endParaRPr lang="en-US"/>
        </a:p>
      </dgm:t>
    </dgm:pt>
    <dgm:pt modelId="{F8F25676-6245-4E43-BE65-168A0216D611}">
      <dgm:prSet phldrT="[Text]"/>
      <dgm:spPr/>
      <dgm:t>
        <a:bodyPr/>
        <a:lstStyle/>
        <a:p>
          <a:r>
            <a:rPr lang="en-US" dirty="0"/>
            <a:t>Machine Learning</a:t>
          </a:r>
        </a:p>
      </dgm:t>
    </dgm:pt>
    <dgm:pt modelId="{9A8FD819-0976-EF4B-B47E-052D1F8D7B10}" type="parTrans" cxnId="{C976A6EC-F55B-0447-8A10-678E24423D6C}">
      <dgm:prSet/>
      <dgm:spPr/>
      <dgm:t>
        <a:bodyPr/>
        <a:lstStyle/>
        <a:p>
          <a:endParaRPr lang="en-US"/>
        </a:p>
      </dgm:t>
    </dgm:pt>
    <dgm:pt modelId="{E02D2AFF-6B60-1940-9258-B1EA77DBFE0F}" type="sibTrans" cxnId="{C976A6EC-F55B-0447-8A10-678E24423D6C}">
      <dgm:prSet/>
      <dgm:spPr/>
      <dgm:t>
        <a:bodyPr/>
        <a:lstStyle/>
        <a:p>
          <a:endParaRPr lang="en-US"/>
        </a:p>
      </dgm:t>
    </dgm:pt>
    <dgm:pt modelId="{15ABBBB6-DDEF-0E4D-B34D-713B175B3CD6}">
      <dgm:prSet phldrT="[Text]"/>
      <dgm:spPr/>
      <dgm:t>
        <a:bodyPr/>
        <a:lstStyle/>
        <a:p>
          <a:r>
            <a:rPr lang="en-US" dirty="0"/>
            <a:t>Supervised</a:t>
          </a:r>
        </a:p>
      </dgm:t>
    </dgm:pt>
    <dgm:pt modelId="{47AD3EE7-6A27-1746-A0D4-526D1EDEAB18}" type="parTrans" cxnId="{13F418FA-8A31-6F4D-972B-DE0982EF5F27}">
      <dgm:prSet/>
      <dgm:spPr/>
      <dgm:t>
        <a:bodyPr/>
        <a:lstStyle/>
        <a:p>
          <a:endParaRPr lang="en-US"/>
        </a:p>
      </dgm:t>
    </dgm:pt>
    <dgm:pt modelId="{F2A6B9A5-9F80-784C-88BF-F8924D285F32}" type="sibTrans" cxnId="{13F418FA-8A31-6F4D-972B-DE0982EF5F27}">
      <dgm:prSet/>
      <dgm:spPr/>
      <dgm:t>
        <a:bodyPr/>
        <a:lstStyle/>
        <a:p>
          <a:endParaRPr lang="en-US"/>
        </a:p>
      </dgm:t>
    </dgm:pt>
    <dgm:pt modelId="{C5AA36D3-5ECD-4846-AB92-3385708B3C63}">
      <dgm:prSet phldrT="[Text]"/>
      <dgm:spPr/>
      <dgm:t>
        <a:bodyPr/>
        <a:lstStyle/>
        <a:p>
          <a:r>
            <a:rPr lang="en-US" dirty="0"/>
            <a:t>Regression (continuous outcome)</a:t>
          </a:r>
        </a:p>
      </dgm:t>
    </dgm:pt>
    <dgm:pt modelId="{28366F0D-D2AF-D74E-8BE8-288C03287E07}" type="parTrans" cxnId="{C23B0FE8-8504-2A4A-BA33-D647B9FBC337}">
      <dgm:prSet/>
      <dgm:spPr/>
      <dgm:t>
        <a:bodyPr/>
        <a:lstStyle/>
        <a:p>
          <a:endParaRPr lang="en-US"/>
        </a:p>
      </dgm:t>
    </dgm:pt>
    <dgm:pt modelId="{8C9FCFC5-A418-6245-9521-3003D8122C9B}" type="sibTrans" cxnId="{C23B0FE8-8504-2A4A-BA33-D647B9FBC337}">
      <dgm:prSet/>
      <dgm:spPr/>
      <dgm:t>
        <a:bodyPr/>
        <a:lstStyle/>
        <a:p>
          <a:endParaRPr lang="en-US"/>
        </a:p>
      </dgm:t>
    </dgm:pt>
    <dgm:pt modelId="{AA4FC516-6BDB-8942-B414-0EB21E0167E5}">
      <dgm:prSet phldrT="[Text]"/>
      <dgm:spPr/>
      <dgm:t>
        <a:bodyPr/>
        <a:lstStyle/>
        <a:p>
          <a:r>
            <a:rPr lang="en-US" dirty="0"/>
            <a:t>Classification (categorical outcome)</a:t>
          </a:r>
        </a:p>
      </dgm:t>
    </dgm:pt>
    <dgm:pt modelId="{8970E40B-FD06-4942-8A16-9316EE75AB86}" type="parTrans" cxnId="{BF8BCFC7-D000-7847-8281-A5F1B615BC11}">
      <dgm:prSet/>
      <dgm:spPr/>
      <dgm:t>
        <a:bodyPr/>
        <a:lstStyle/>
        <a:p>
          <a:endParaRPr lang="en-US"/>
        </a:p>
      </dgm:t>
    </dgm:pt>
    <dgm:pt modelId="{7F581D4F-066C-9E42-9127-C4626E786314}" type="sibTrans" cxnId="{BF8BCFC7-D000-7847-8281-A5F1B615BC11}">
      <dgm:prSet/>
      <dgm:spPr/>
      <dgm:t>
        <a:bodyPr/>
        <a:lstStyle/>
        <a:p>
          <a:endParaRPr lang="en-US"/>
        </a:p>
      </dgm:t>
    </dgm:pt>
    <dgm:pt modelId="{17851DCB-920D-124B-A8F6-2C9E5A2DBD91}">
      <dgm:prSet phldrT="[Text]"/>
      <dgm:spPr/>
      <dgm:t>
        <a:bodyPr/>
        <a:lstStyle/>
        <a:p>
          <a:r>
            <a:rPr lang="en-US" dirty="0"/>
            <a:t>Unsupervised</a:t>
          </a:r>
        </a:p>
      </dgm:t>
    </dgm:pt>
    <dgm:pt modelId="{2A2EA2AC-2563-3445-8B5A-4BCA573AE0B2}" type="parTrans" cxnId="{EB7A36F9-7396-F046-8362-1F058C44E490}">
      <dgm:prSet/>
      <dgm:spPr/>
      <dgm:t>
        <a:bodyPr/>
        <a:lstStyle/>
        <a:p>
          <a:endParaRPr lang="en-US"/>
        </a:p>
      </dgm:t>
    </dgm:pt>
    <dgm:pt modelId="{50CFBBB1-25F7-AF4B-AD91-CBB9EF252915}" type="sibTrans" cxnId="{EB7A36F9-7396-F046-8362-1F058C44E490}">
      <dgm:prSet/>
      <dgm:spPr/>
      <dgm:t>
        <a:bodyPr/>
        <a:lstStyle/>
        <a:p>
          <a:endParaRPr lang="en-US"/>
        </a:p>
      </dgm:t>
    </dgm:pt>
    <dgm:pt modelId="{4F2D8C22-2011-EC4F-B463-3C71BBBBF6A0}">
      <dgm:prSet phldrT="[Text]"/>
      <dgm:spPr/>
      <dgm:t>
        <a:bodyPr/>
        <a:lstStyle/>
        <a:p>
          <a:r>
            <a:rPr lang="en-US" dirty="0"/>
            <a:t>Clustering</a:t>
          </a:r>
        </a:p>
        <a:p>
          <a:r>
            <a:rPr lang="en-US" dirty="0"/>
            <a:t>(grouping</a:t>
          </a:r>
          <a:r>
            <a:rPr lang="en-US" baseline="0" dirty="0"/>
            <a:t> observations)</a:t>
          </a:r>
          <a:endParaRPr lang="en-US" dirty="0"/>
        </a:p>
      </dgm:t>
    </dgm:pt>
    <dgm:pt modelId="{9E19C0E4-EC2F-0E41-B169-CF8EE019932B}" type="parTrans" cxnId="{8DDBCD8D-B4D3-9B4A-9905-4830CD6C4702}">
      <dgm:prSet/>
      <dgm:spPr/>
      <dgm:t>
        <a:bodyPr/>
        <a:lstStyle/>
        <a:p>
          <a:endParaRPr lang="en-US"/>
        </a:p>
      </dgm:t>
    </dgm:pt>
    <dgm:pt modelId="{CA551CE2-C976-FE42-B6B4-8065D80D1721}" type="sibTrans" cxnId="{8DDBCD8D-B4D3-9B4A-9905-4830CD6C4702}">
      <dgm:prSet/>
      <dgm:spPr/>
      <dgm:t>
        <a:bodyPr/>
        <a:lstStyle/>
        <a:p>
          <a:endParaRPr lang="en-US"/>
        </a:p>
      </dgm:t>
    </dgm:pt>
    <dgm:pt modelId="{63D78C57-F9FD-1E48-8DD8-B055A554B3DA}">
      <dgm:prSet phldrT="[Text]"/>
      <dgm:spPr/>
      <dgm:t>
        <a:bodyPr/>
        <a:lstStyle/>
        <a:p>
          <a:r>
            <a:rPr lang="en-US" dirty="0"/>
            <a:t>Data Reduction (transforming variables)</a:t>
          </a:r>
        </a:p>
      </dgm:t>
    </dgm:pt>
    <dgm:pt modelId="{7792C44E-3540-3D4E-96EF-0E2593B51438}" type="parTrans" cxnId="{41A9E60F-4488-3A45-BE1F-A3E9196332D2}">
      <dgm:prSet/>
      <dgm:spPr/>
      <dgm:t>
        <a:bodyPr/>
        <a:lstStyle/>
        <a:p>
          <a:endParaRPr lang="en-US"/>
        </a:p>
      </dgm:t>
    </dgm:pt>
    <dgm:pt modelId="{F3D91973-5D74-044D-83E0-CBAFA9D30E0E}" type="sibTrans" cxnId="{41A9E60F-4488-3A45-BE1F-A3E9196332D2}">
      <dgm:prSet/>
      <dgm:spPr/>
      <dgm:t>
        <a:bodyPr/>
        <a:lstStyle/>
        <a:p>
          <a:endParaRPr lang="en-US"/>
        </a:p>
      </dgm:t>
    </dgm:pt>
    <dgm:pt modelId="{10F2E92E-96E8-604C-AF07-A9D3322D2A78}">
      <dgm:prSet/>
      <dgm:spPr/>
      <dgm:t>
        <a:bodyPr/>
        <a:lstStyle/>
        <a:p>
          <a:r>
            <a:rPr lang="en-US" dirty="0"/>
            <a:t>Survival outcome</a:t>
          </a:r>
        </a:p>
      </dgm:t>
    </dgm:pt>
    <dgm:pt modelId="{8BDA221F-FB51-CE47-9B0E-20F6A29AE05D}" type="parTrans" cxnId="{2DAC8A07-6915-FE4F-914B-BFF44B8C11BB}">
      <dgm:prSet/>
      <dgm:spPr/>
      <dgm:t>
        <a:bodyPr/>
        <a:lstStyle/>
        <a:p>
          <a:endParaRPr lang="en-US"/>
        </a:p>
      </dgm:t>
    </dgm:pt>
    <dgm:pt modelId="{19E98E0E-C181-9B42-84E1-BB38148D0B51}" type="sibTrans" cxnId="{2DAC8A07-6915-FE4F-914B-BFF44B8C11BB}">
      <dgm:prSet/>
      <dgm:spPr/>
      <dgm:t>
        <a:bodyPr/>
        <a:lstStyle/>
        <a:p>
          <a:endParaRPr lang="en-US"/>
        </a:p>
      </dgm:t>
    </dgm:pt>
    <dgm:pt modelId="{27FEDA1A-A89E-304F-9B6E-82A0CF110DDC}">
      <dgm:prSet/>
      <dgm:spPr/>
      <dgm:t>
        <a:bodyPr/>
        <a:lstStyle/>
        <a:p>
          <a:r>
            <a:rPr lang="en-US" dirty="0"/>
            <a:t>Outcome observed</a:t>
          </a:r>
        </a:p>
      </dgm:t>
    </dgm:pt>
    <dgm:pt modelId="{72BEA6E7-FC33-114F-9B54-74BCBAB70B80}" type="parTrans" cxnId="{51A51DDD-6BA3-C740-8F5E-DB1B7EE0E79E}">
      <dgm:prSet/>
      <dgm:spPr/>
      <dgm:t>
        <a:bodyPr/>
        <a:lstStyle/>
        <a:p>
          <a:endParaRPr lang="en-US"/>
        </a:p>
      </dgm:t>
    </dgm:pt>
    <dgm:pt modelId="{76EBF567-4F97-2B42-9237-E1E5681F27E8}" type="sibTrans" cxnId="{51A51DDD-6BA3-C740-8F5E-DB1B7EE0E79E}">
      <dgm:prSet/>
      <dgm:spPr/>
      <dgm:t>
        <a:bodyPr/>
        <a:lstStyle/>
        <a:p>
          <a:endParaRPr lang="en-US"/>
        </a:p>
      </dgm:t>
    </dgm:pt>
    <dgm:pt modelId="{DAE94D9A-2428-1C46-A7B9-73287FE2F076}">
      <dgm:prSet/>
      <dgm:spPr/>
      <dgm:t>
        <a:bodyPr/>
        <a:lstStyle/>
        <a:p>
          <a:r>
            <a:rPr lang="en-US" dirty="0"/>
            <a:t>No outcome</a:t>
          </a:r>
        </a:p>
      </dgm:t>
    </dgm:pt>
    <dgm:pt modelId="{CDBA4B88-8A6D-B240-983A-C72795F1F78A}" type="parTrans" cxnId="{A8507921-68D5-FB4D-978F-D1C749B7CCCB}">
      <dgm:prSet/>
      <dgm:spPr/>
      <dgm:t>
        <a:bodyPr/>
        <a:lstStyle/>
        <a:p>
          <a:endParaRPr lang="en-US"/>
        </a:p>
      </dgm:t>
    </dgm:pt>
    <dgm:pt modelId="{442598DD-EFBC-F94F-A0B8-58C4D830C646}" type="sibTrans" cxnId="{A8507921-68D5-FB4D-978F-D1C749B7CCCB}">
      <dgm:prSet/>
      <dgm:spPr/>
      <dgm:t>
        <a:bodyPr/>
        <a:lstStyle/>
        <a:p>
          <a:endParaRPr lang="en-US"/>
        </a:p>
      </dgm:t>
    </dgm:pt>
    <dgm:pt modelId="{5B3E855A-067A-A94D-8ECF-E0762410E186}" type="pres">
      <dgm:prSet presAssocID="{4C021B72-B727-D040-93E2-6A9577277028}" presName="hierChild1" presStyleCnt="0">
        <dgm:presLayoutVars>
          <dgm:chPref val="1"/>
          <dgm:dir/>
          <dgm:animOne val="branch"/>
          <dgm:animLvl val="lvl"/>
          <dgm:resizeHandles/>
        </dgm:presLayoutVars>
      </dgm:prSet>
      <dgm:spPr/>
    </dgm:pt>
    <dgm:pt modelId="{2A19FC5D-3B86-E441-BA4D-6611533F1127}" type="pres">
      <dgm:prSet presAssocID="{F8F25676-6245-4E43-BE65-168A0216D611}" presName="hierRoot1" presStyleCnt="0"/>
      <dgm:spPr/>
    </dgm:pt>
    <dgm:pt modelId="{951FA09B-C2CC-9E4E-8447-F774CA2FFA6A}" type="pres">
      <dgm:prSet presAssocID="{F8F25676-6245-4E43-BE65-168A0216D611}" presName="composite" presStyleCnt="0"/>
      <dgm:spPr/>
    </dgm:pt>
    <dgm:pt modelId="{09E2A66F-0B9C-B14D-95E8-CABFB5F4927C}" type="pres">
      <dgm:prSet presAssocID="{F8F25676-6245-4E43-BE65-168A0216D611}" presName="background" presStyleLbl="node0" presStyleIdx="0" presStyleCnt="1"/>
      <dgm:spPr>
        <a:solidFill>
          <a:schemeClr val="accent1"/>
        </a:solidFill>
      </dgm:spPr>
    </dgm:pt>
    <dgm:pt modelId="{4B020118-7230-B641-9821-7CA20C46FB1B}" type="pres">
      <dgm:prSet presAssocID="{F8F25676-6245-4E43-BE65-168A0216D611}" presName="text" presStyleLbl="fgAcc0" presStyleIdx="0" presStyleCnt="1">
        <dgm:presLayoutVars>
          <dgm:chPref val="3"/>
        </dgm:presLayoutVars>
      </dgm:prSet>
      <dgm:spPr/>
    </dgm:pt>
    <dgm:pt modelId="{A0118F71-FBAE-B34B-A296-27BFFFC2CC37}" type="pres">
      <dgm:prSet presAssocID="{F8F25676-6245-4E43-BE65-168A0216D611}" presName="hierChild2" presStyleCnt="0"/>
      <dgm:spPr/>
    </dgm:pt>
    <dgm:pt modelId="{2D54A27B-5ADD-8248-A27E-E3C72183DD52}" type="pres">
      <dgm:prSet presAssocID="{47AD3EE7-6A27-1746-A0D4-526D1EDEAB18}" presName="Name10" presStyleLbl="parChTrans1D2" presStyleIdx="0" presStyleCnt="2"/>
      <dgm:spPr/>
    </dgm:pt>
    <dgm:pt modelId="{98F6457E-D588-5C43-B325-8CC034379310}" type="pres">
      <dgm:prSet presAssocID="{15ABBBB6-DDEF-0E4D-B34D-713B175B3CD6}" presName="hierRoot2" presStyleCnt="0"/>
      <dgm:spPr/>
    </dgm:pt>
    <dgm:pt modelId="{88EFBCBB-F2E2-0E42-9867-590E691B7DEB}" type="pres">
      <dgm:prSet presAssocID="{15ABBBB6-DDEF-0E4D-B34D-713B175B3CD6}" presName="composite2" presStyleCnt="0"/>
      <dgm:spPr/>
    </dgm:pt>
    <dgm:pt modelId="{3D53A4DC-0D22-A441-95B9-E1369A686A5D}" type="pres">
      <dgm:prSet presAssocID="{15ABBBB6-DDEF-0E4D-B34D-713B175B3CD6}" presName="background2" presStyleLbl="node2" presStyleIdx="0" presStyleCnt="2"/>
      <dgm:spPr>
        <a:solidFill>
          <a:srgbClr val="4B7919"/>
        </a:solidFill>
      </dgm:spPr>
    </dgm:pt>
    <dgm:pt modelId="{294D1391-05F7-AF43-83BF-AAA011E784DA}" type="pres">
      <dgm:prSet presAssocID="{15ABBBB6-DDEF-0E4D-B34D-713B175B3CD6}" presName="text2" presStyleLbl="fgAcc2" presStyleIdx="0" presStyleCnt="2">
        <dgm:presLayoutVars>
          <dgm:chPref val="3"/>
        </dgm:presLayoutVars>
      </dgm:prSet>
      <dgm:spPr/>
    </dgm:pt>
    <dgm:pt modelId="{6AA55791-CB05-A346-B20F-F7BD40F1ED4E}" type="pres">
      <dgm:prSet presAssocID="{15ABBBB6-DDEF-0E4D-B34D-713B175B3CD6}" presName="hierChild3" presStyleCnt="0"/>
      <dgm:spPr/>
    </dgm:pt>
    <dgm:pt modelId="{BE16AD52-05DA-0B4C-BA29-C2BA68714AF3}" type="pres">
      <dgm:prSet presAssocID="{72BEA6E7-FC33-114F-9B54-74BCBAB70B80}" presName="Name17" presStyleLbl="parChTrans1D3" presStyleIdx="0" presStyleCnt="2"/>
      <dgm:spPr/>
    </dgm:pt>
    <dgm:pt modelId="{F300245F-A065-6E4A-89C2-604DEC93C5E8}" type="pres">
      <dgm:prSet presAssocID="{27FEDA1A-A89E-304F-9B6E-82A0CF110DDC}" presName="hierRoot3" presStyleCnt="0"/>
      <dgm:spPr/>
    </dgm:pt>
    <dgm:pt modelId="{7482AB09-D9A4-3B4D-8718-C96EF8743D50}" type="pres">
      <dgm:prSet presAssocID="{27FEDA1A-A89E-304F-9B6E-82A0CF110DDC}" presName="composite3" presStyleCnt="0"/>
      <dgm:spPr/>
    </dgm:pt>
    <dgm:pt modelId="{E6C00586-ADFE-1C4C-A10E-D4BDC28E9E01}" type="pres">
      <dgm:prSet presAssocID="{27FEDA1A-A89E-304F-9B6E-82A0CF110DDC}" presName="background3" presStyleLbl="node3" presStyleIdx="0" presStyleCnt="2"/>
      <dgm:spPr>
        <a:solidFill>
          <a:srgbClr val="4B7919"/>
        </a:solidFill>
      </dgm:spPr>
    </dgm:pt>
    <dgm:pt modelId="{86E04C73-F941-D24B-BB9B-B2EF32BF0E88}" type="pres">
      <dgm:prSet presAssocID="{27FEDA1A-A89E-304F-9B6E-82A0CF110DDC}" presName="text3" presStyleLbl="fgAcc3" presStyleIdx="0" presStyleCnt="2">
        <dgm:presLayoutVars>
          <dgm:chPref val="3"/>
        </dgm:presLayoutVars>
      </dgm:prSet>
      <dgm:spPr/>
    </dgm:pt>
    <dgm:pt modelId="{F9BAF48E-DEEF-9E4B-9006-65C754748CEC}" type="pres">
      <dgm:prSet presAssocID="{27FEDA1A-A89E-304F-9B6E-82A0CF110DDC}" presName="hierChild4" presStyleCnt="0"/>
      <dgm:spPr/>
    </dgm:pt>
    <dgm:pt modelId="{7AE9FD30-9261-A14D-AE4D-BDB5E4C8EA20}" type="pres">
      <dgm:prSet presAssocID="{28366F0D-D2AF-D74E-8BE8-288C03287E07}" presName="Name23" presStyleLbl="parChTrans1D4" presStyleIdx="0" presStyleCnt="5"/>
      <dgm:spPr/>
    </dgm:pt>
    <dgm:pt modelId="{BAA6A205-D48C-A446-A604-19F1644B6A8E}" type="pres">
      <dgm:prSet presAssocID="{C5AA36D3-5ECD-4846-AB92-3385708B3C63}" presName="hierRoot4" presStyleCnt="0"/>
      <dgm:spPr/>
    </dgm:pt>
    <dgm:pt modelId="{4B815266-80A7-5344-8A0E-747FD1439B43}" type="pres">
      <dgm:prSet presAssocID="{C5AA36D3-5ECD-4846-AB92-3385708B3C63}" presName="composite4" presStyleCnt="0"/>
      <dgm:spPr/>
    </dgm:pt>
    <dgm:pt modelId="{CD6369DC-EFE0-8649-BE18-B7A24C506E88}" type="pres">
      <dgm:prSet presAssocID="{C5AA36D3-5ECD-4846-AB92-3385708B3C63}" presName="background4" presStyleLbl="node4" presStyleIdx="0" presStyleCnt="5"/>
      <dgm:spPr>
        <a:solidFill>
          <a:srgbClr val="4B7919"/>
        </a:solidFill>
      </dgm:spPr>
    </dgm:pt>
    <dgm:pt modelId="{7E240367-DC24-9246-B4A0-498FDBFA6B23}" type="pres">
      <dgm:prSet presAssocID="{C5AA36D3-5ECD-4846-AB92-3385708B3C63}" presName="text4" presStyleLbl="fgAcc4" presStyleIdx="0" presStyleCnt="5">
        <dgm:presLayoutVars>
          <dgm:chPref val="3"/>
        </dgm:presLayoutVars>
      </dgm:prSet>
      <dgm:spPr/>
    </dgm:pt>
    <dgm:pt modelId="{787EB63F-2DD1-4F49-887B-B410BD41BE49}" type="pres">
      <dgm:prSet presAssocID="{C5AA36D3-5ECD-4846-AB92-3385708B3C63}" presName="hierChild5" presStyleCnt="0"/>
      <dgm:spPr/>
    </dgm:pt>
    <dgm:pt modelId="{C1EF94B3-7FA2-4649-8D07-3967ADE4482B}" type="pres">
      <dgm:prSet presAssocID="{8970E40B-FD06-4942-8A16-9316EE75AB86}" presName="Name23" presStyleLbl="parChTrans1D4" presStyleIdx="1" presStyleCnt="5"/>
      <dgm:spPr/>
    </dgm:pt>
    <dgm:pt modelId="{E41ACDB7-45F7-F943-92DF-918341C88383}" type="pres">
      <dgm:prSet presAssocID="{AA4FC516-6BDB-8942-B414-0EB21E0167E5}" presName="hierRoot4" presStyleCnt="0"/>
      <dgm:spPr/>
    </dgm:pt>
    <dgm:pt modelId="{CFD0A0A6-6C41-5047-86B5-061B07D5A9C6}" type="pres">
      <dgm:prSet presAssocID="{AA4FC516-6BDB-8942-B414-0EB21E0167E5}" presName="composite4" presStyleCnt="0"/>
      <dgm:spPr/>
    </dgm:pt>
    <dgm:pt modelId="{A85EE16F-5028-1E41-8871-3E74287F1F49}" type="pres">
      <dgm:prSet presAssocID="{AA4FC516-6BDB-8942-B414-0EB21E0167E5}" presName="background4" presStyleLbl="node4" presStyleIdx="1" presStyleCnt="5"/>
      <dgm:spPr>
        <a:solidFill>
          <a:srgbClr val="4B7919"/>
        </a:solidFill>
      </dgm:spPr>
    </dgm:pt>
    <dgm:pt modelId="{CB1CAB97-2FAE-F14C-B12F-52316F89710D}" type="pres">
      <dgm:prSet presAssocID="{AA4FC516-6BDB-8942-B414-0EB21E0167E5}" presName="text4" presStyleLbl="fgAcc4" presStyleIdx="1" presStyleCnt="5">
        <dgm:presLayoutVars>
          <dgm:chPref val="3"/>
        </dgm:presLayoutVars>
      </dgm:prSet>
      <dgm:spPr/>
    </dgm:pt>
    <dgm:pt modelId="{939F75DD-A94E-854A-A612-341D5DB5A6A2}" type="pres">
      <dgm:prSet presAssocID="{AA4FC516-6BDB-8942-B414-0EB21E0167E5}" presName="hierChild5" presStyleCnt="0"/>
      <dgm:spPr/>
    </dgm:pt>
    <dgm:pt modelId="{BB6B8696-5C11-AF4E-BA2B-DFB5B2BED51E}" type="pres">
      <dgm:prSet presAssocID="{8BDA221F-FB51-CE47-9B0E-20F6A29AE05D}" presName="Name23" presStyleLbl="parChTrans1D4" presStyleIdx="2" presStyleCnt="5"/>
      <dgm:spPr/>
    </dgm:pt>
    <dgm:pt modelId="{DAEAC4BA-3659-2940-BB29-677B8E3929D2}" type="pres">
      <dgm:prSet presAssocID="{10F2E92E-96E8-604C-AF07-A9D3322D2A78}" presName="hierRoot4" presStyleCnt="0"/>
      <dgm:spPr/>
    </dgm:pt>
    <dgm:pt modelId="{4919F25B-9A5D-6B42-B028-6BEAA66A7744}" type="pres">
      <dgm:prSet presAssocID="{10F2E92E-96E8-604C-AF07-A9D3322D2A78}" presName="composite4" presStyleCnt="0"/>
      <dgm:spPr/>
    </dgm:pt>
    <dgm:pt modelId="{B2D2F252-A102-3143-BCC3-A8A65C5CA44C}" type="pres">
      <dgm:prSet presAssocID="{10F2E92E-96E8-604C-AF07-A9D3322D2A78}" presName="background4" presStyleLbl="node4" presStyleIdx="2" presStyleCnt="5"/>
      <dgm:spPr>
        <a:solidFill>
          <a:srgbClr val="4B7919"/>
        </a:solidFill>
      </dgm:spPr>
    </dgm:pt>
    <dgm:pt modelId="{E175022F-6F8F-CE4A-A67B-BB27C97598BC}" type="pres">
      <dgm:prSet presAssocID="{10F2E92E-96E8-604C-AF07-A9D3322D2A78}" presName="text4" presStyleLbl="fgAcc4" presStyleIdx="2" presStyleCnt="5">
        <dgm:presLayoutVars>
          <dgm:chPref val="3"/>
        </dgm:presLayoutVars>
      </dgm:prSet>
      <dgm:spPr/>
    </dgm:pt>
    <dgm:pt modelId="{7CB51D59-65ED-3B4C-B36E-19314023887D}" type="pres">
      <dgm:prSet presAssocID="{10F2E92E-96E8-604C-AF07-A9D3322D2A78}" presName="hierChild5" presStyleCnt="0"/>
      <dgm:spPr/>
    </dgm:pt>
    <dgm:pt modelId="{E870DFCC-5C74-E940-8FE2-D2B5CFF8FD32}" type="pres">
      <dgm:prSet presAssocID="{2A2EA2AC-2563-3445-8B5A-4BCA573AE0B2}" presName="Name10" presStyleLbl="parChTrans1D2" presStyleIdx="1" presStyleCnt="2"/>
      <dgm:spPr/>
    </dgm:pt>
    <dgm:pt modelId="{14DF78B0-2BFF-8A4E-9199-612412AA9CAD}" type="pres">
      <dgm:prSet presAssocID="{17851DCB-920D-124B-A8F6-2C9E5A2DBD91}" presName="hierRoot2" presStyleCnt="0"/>
      <dgm:spPr/>
    </dgm:pt>
    <dgm:pt modelId="{659F55F1-ED99-5142-95D8-0FC7F84102FF}" type="pres">
      <dgm:prSet presAssocID="{17851DCB-920D-124B-A8F6-2C9E5A2DBD91}" presName="composite2" presStyleCnt="0"/>
      <dgm:spPr/>
    </dgm:pt>
    <dgm:pt modelId="{A162C1CF-94CA-844C-9544-3DEDC88C5EE5}" type="pres">
      <dgm:prSet presAssocID="{17851DCB-920D-124B-A8F6-2C9E5A2DBD91}" presName="background2" presStyleLbl="node2" presStyleIdx="1" presStyleCnt="2"/>
      <dgm:spPr>
        <a:solidFill>
          <a:srgbClr val="C00000"/>
        </a:solidFill>
      </dgm:spPr>
    </dgm:pt>
    <dgm:pt modelId="{1230B3F1-D63E-5E48-B652-E8B068F32AE5}" type="pres">
      <dgm:prSet presAssocID="{17851DCB-920D-124B-A8F6-2C9E5A2DBD91}" presName="text2" presStyleLbl="fgAcc2" presStyleIdx="1" presStyleCnt="2">
        <dgm:presLayoutVars>
          <dgm:chPref val="3"/>
        </dgm:presLayoutVars>
      </dgm:prSet>
      <dgm:spPr/>
    </dgm:pt>
    <dgm:pt modelId="{AE710114-766D-C14C-8018-FB74136A752B}" type="pres">
      <dgm:prSet presAssocID="{17851DCB-920D-124B-A8F6-2C9E5A2DBD91}" presName="hierChild3" presStyleCnt="0"/>
      <dgm:spPr/>
    </dgm:pt>
    <dgm:pt modelId="{299E4054-1B6D-6147-995B-2A92BB5D7BA5}" type="pres">
      <dgm:prSet presAssocID="{CDBA4B88-8A6D-B240-983A-C72795F1F78A}" presName="Name17" presStyleLbl="parChTrans1D3" presStyleIdx="1" presStyleCnt="2"/>
      <dgm:spPr/>
    </dgm:pt>
    <dgm:pt modelId="{E807D1F1-AA94-A84A-86E4-A98709C60621}" type="pres">
      <dgm:prSet presAssocID="{DAE94D9A-2428-1C46-A7B9-73287FE2F076}" presName="hierRoot3" presStyleCnt="0"/>
      <dgm:spPr/>
    </dgm:pt>
    <dgm:pt modelId="{EA518E0E-E48F-7844-9DC9-0011BC94F379}" type="pres">
      <dgm:prSet presAssocID="{DAE94D9A-2428-1C46-A7B9-73287FE2F076}" presName="composite3" presStyleCnt="0"/>
      <dgm:spPr/>
    </dgm:pt>
    <dgm:pt modelId="{5694F18E-18CF-684B-978F-C7D7EB7DB5AC}" type="pres">
      <dgm:prSet presAssocID="{DAE94D9A-2428-1C46-A7B9-73287FE2F076}" presName="background3" presStyleLbl="node3" presStyleIdx="1" presStyleCnt="2"/>
      <dgm:spPr>
        <a:solidFill>
          <a:srgbClr val="C00000"/>
        </a:solidFill>
      </dgm:spPr>
    </dgm:pt>
    <dgm:pt modelId="{3B44F018-847C-A141-A1A8-4004BF282C29}" type="pres">
      <dgm:prSet presAssocID="{DAE94D9A-2428-1C46-A7B9-73287FE2F076}" presName="text3" presStyleLbl="fgAcc3" presStyleIdx="1" presStyleCnt="2">
        <dgm:presLayoutVars>
          <dgm:chPref val="3"/>
        </dgm:presLayoutVars>
      </dgm:prSet>
      <dgm:spPr/>
    </dgm:pt>
    <dgm:pt modelId="{F4A56B3B-50AB-B04B-A9B6-0E959D946445}" type="pres">
      <dgm:prSet presAssocID="{DAE94D9A-2428-1C46-A7B9-73287FE2F076}" presName="hierChild4" presStyleCnt="0"/>
      <dgm:spPr/>
    </dgm:pt>
    <dgm:pt modelId="{A6524E49-C7BF-1548-83B1-019AC8922D99}" type="pres">
      <dgm:prSet presAssocID="{9E19C0E4-EC2F-0E41-B169-CF8EE019932B}" presName="Name23" presStyleLbl="parChTrans1D4" presStyleIdx="3" presStyleCnt="5"/>
      <dgm:spPr/>
    </dgm:pt>
    <dgm:pt modelId="{2C5A29BF-0A97-F041-BA7C-8CE7739791F8}" type="pres">
      <dgm:prSet presAssocID="{4F2D8C22-2011-EC4F-B463-3C71BBBBF6A0}" presName="hierRoot4" presStyleCnt="0"/>
      <dgm:spPr/>
    </dgm:pt>
    <dgm:pt modelId="{31E5D345-D957-644D-A337-341C8DD9A4AF}" type="pres">
      <dgm:prSet presAssocID="{4F2D8C22-2011-EC4F-B463-3C71BBBBF6A0}" presName="composite4" presStyleCnt="0"/>
      <dgm:spPr/>
    </dgm:pt>
    <dgm:pt modelId="{97A20B96-4B4E-134B-9F9E-2EF6ADC56B90}" type="pres">
      <dgm:prSet presAssocID="{4F2D8C22-2011-EC4F-B463-3C71BBBBF6A0}" presName="background4" presStyleLbl="node4" presStyleIdx="3" presStyleCnt="5"/>
      <dgm:spPr>
        <a:solidFill>
          <a:srgbClr val="C00000"/>
        </a:solidFill>
      </dgm:spPr>
    </dgm:pt>
    <dgm:pt modelId="{52CC9C7F-2F2D-F44A-B383-87E7AEA7B712}" type="pres">
      <dgm:prSet presAssocID="{4F2D8C22-2011-EC4F-B463-3C71BBBBF6A0}" presName="text4" presStyleLbl="fgAcc4" presStyleIdx="3" presStyleCnt="5">
        <dgm:presLayoutVars>
          <dgm:chPref val="3"/>
        </dgm:presLayoutVars>
      </dgm:prSet>
      <dgm:spPr/>
    </dgm:pt>
    <dgm:pt modelId="{9323B2BC-DD24-9142-BA44-FA06D417ACC6}" type="pres">
      <dgm:prSet presAssocID="{4F2D8C22-2011-EC4F-B463-3C71BBBBF6A0}" presName="hierChild5" presStyleCnt="0"/>
      <dgm:spPr/>
    </dgm:pt>
    <dgm:pt modelId="{E9001120-52E3-8242-9CB5-6EB3485635D6}" type="pres">
      <dgm:prSet presAssocID="{7792C44E-3540-3D4E-96EF-0E2593B51438}" presName="Name23" presStyleLbl="parChTrans1D4" presStyleIdx="4" presStyleCnt="5"/>
      <dgm:spPr/>
    </dgm:pt>
    <dgm:pt modelId="{41BD5203-AE85-3A4A-A463-620A564126EA}" type="pres">
      <dgm:prSet presAssocID="{63D78C57-F9FD-1E48-8DD8-B055A554B3DA}" presName="hierRoot4" presStyleCnt="0"/>
      <dgm:spPr/>
    </dgm:pt>
    <dgm:pt modelId="{B0ADE97D-4D0F-D84C-B996-654590108EDD}" type="pres">
      <dgm:prSet presAssocID="{63D78C57-F9FD-1E48-8DD8-B055A554B3DA}" presName="composite4" presStyleCnt="0"/>
      <dgm:spPr/>
    </dgm:pt>
    <dgm:pt modelId="{4DEEA023-4035-8F44-B952-C653FFEFF123}" type="pres">
      <dgm:prSet presAssocID="{63D78C57-F9FD-1E48-8DD8-B055A554B3DA}" presName="background4" presStyleLbl="node4" presStyleIdx="4" presStyleCnt="5"/>
      <dgm:spPr>
        <a:solidFill>
          <a:srgbClr val="C00000"/>
        </a:solidFill>
      </dgm:spPr>
    </dgm:pt>
    <dgm:pt modelId="{D341C102-EFCB-E542-B274-F2232A2DC86A}" type="pres">
      <dgm:prSet presAssocID="{63D78C57-F9FD-1E48-8DD8-B055A554B3DA}" presName="text4" presStyleLbl="fgAcc4" presStyleIdx="4" presStyleCnt="5">
        <dgm:presLayoutVars>
          <dgm:chPref val="3"/>
        </dgm:presLayoutVars>
      </dgm:prSet>
      <dgm:spPr/>
    </dgm:pt>
    <dgm:pt modelId="{B0A72558-1014-F146-9287-CD2593752499}" type="pres">
      <dgm:prSet presAssocID="{63D78C57-F9FD-1E48-8DD8-B055A554B3DA}" presName="hierChild5" presStyleCnt="0"/>
      <dgm:spPr/>
    </dgm:pt>
  </dgm:ptLst>
  <dgm:cxnLst>
    <dgm:cxn modelId="{2DAC8A07-6915-FE4F-914B-BFF44B8C11BB}" srcId="{27FEDA1A-A89E-304F-9B6E-82A0CF110DDC}" destId="{10F2E92E-96E8-604C-AF07-A9D3322D2A78}" srcOrd="2" destOrd="0" parTransId="{8BDA221F-FB51-CE47-9B0E-20F6A29AE05D}" sibTransId="{19E98E0E-C181-9B42-84E1-BB38148D0B51}"/>
    <dgm:cxn modelId="{B2F93608-EF35-8F4C-A895-4586FB5E1B90}" type="presOf" srcId="{15ABBBB6-DDEF-0E4D-B34D-713B175B3CD6}" destId="{294D1391-05F7-AF43-83BF-AAA011E784DA}" srcOrd="0" destOrd="0" presId="urn:microsoft.com/office/officeart/2005/8/layout/hierarchy1"/>
    <dgm:cxn modelId="{41A9E60F-4488-3A45-BE1F-A3E9196332D2}" srcId="{DAE94D9A-2428-1C46-A7B9-73287FE2F076}" destId="{63D78C57-F9FD-1E48-8DD8-B055A554B3DA}" srcOrd="1" destOrd="0" parTransId="{7792C44E-3540-3D4E-96EF-0E2593B51438}" sibTransId="{F3D91973-5D74-044D-83E0-CBAFA9D30E0E}"/>
    <dgm:cxn modelId="{1D4F2415-C6DC-EF44-BD68-B3A5D10BDE5D}" type="presOf" srcId="{AA4FC516-6BDB-8942-B414-0EB21E0167E5}" destId="{CB1CAB97-2FAE-F14C-B12F-52316F89710D}" srcOrd="0" destOrd="0" presId="urn:microsoft.com/office/officeart/2005/8/layout/hierarchy1"/>
    <dgm:cxn modelId="{A8507921-68D5-FB4D-978F-D1C749B7CCCB}" srcId="{17851DCB-920D-124B-A8F6-2C9E5A2DBD91}" destId="{DAE94D9A-2428-1C46-A7B9-73287FE2F076}" srcOrd="0" destOrd="0" parTransId="{CDBA4B88-8A6D-B240-983A-C72795F1F78A}" sibTransId="{442598DD-EFBC-F94F-A0B8-58C4D830C646}"/>
    <dgm:cxn modelId="{448E3C24-02A8-BB43-9B8B-7880E5C2C351}" type="presOf" srcId="{C5AA36D3-5ECD-4846-AB92-3385708B3C63}" destId="{7E240367-DC24-9246-B4A0-498FDBFA6B23}" srcOrd="0" destOrd="0" presId="urn:microsoft.com/office/officeart/2005/8/layout/hierarchy1"/>
    <dgm:cxn modelId="{F862F229-F2D0-7D47-8707-5F1C8CA474F5}" type="presOf" srcId="{8BDA221F-FB51-CE47-9B0E-20F6A29AE05D}" destId="{BB6B8696-5C11-AF4E-BA2B-DFB5B2BED51E}" srcOrd="0" destOrd="0" presId="urn:microsoft.com/office/officeart/2005/8/layout/hierarchy1"/>
    <dgm:cxn modelId="{1A93532E-5686-3940-BA69-D1DEAB44EBC2}" type="presOf" srcId="{27FEDA1A-A89E-304F-9B6E-82A0CF110DDC}" destId="{86E04C73-F941-D24B-BB9B-B2EF32BF0E88}" srcOrd="0" destOrd="0" presId="urn:microsoft.com/office/officeart/2005/8/layout/hierarchy1"/>
    <dgm:cxn modelId="{68A1EF2E-63E7-8047-A318-3A9A9FBE9CE3}" type="presOf" srcId="{4F2D8C22-2011-EC4F-B463-3C71BBBBF6A0}" destId="{52CC9C7F-2F2D-F44A-B383-87E7AEA7B712}" srcOrd="0" destOrd="0" presId="urn:microsoft.com/office/officeart/2005/8/layout/hierarchy1"/>
    <dgm:cxn modelId="{CD3AD151-894B-3444-B867-81000C890A6F}" type="presOf" srcId="{9E19C0E4-EC2F-0E41-B169-CF8EE019932B}" destId="{A6524E49-C7BF-1548-83B1-019AC8922D99}" srcOrd="0" destOrd="0" presId="urn:microsoft.com/office/officeart/2005/8/layout/hierarchy1"/>
    <dgm:cxn modelId="{55A76E55-53FA-1B46-9CEA-E22D0BECD835}" type="presOf" srcId="{CDBA4B88-8A6D-B240-983A-C72795F1F78A}" destId="{299E4054-1B6D-6147-995B-2A92BB5D7BA5}" srcOrd="0" destOrd="0" presId="urn:microsoft.com/office/officeart/2005/8/layout/hierarchy1"/>
    <dgm:cxn modelId="{18797856-0B50-6A4C-ABB6-0067ECC2DD66}" type="presOf" srcId="{72BEA6E7-FC33-114F-9B54-74BCBAB70B80}" destId="{BE16AD52-05DA-0B4C-BA29-C2BA68714AF3}" srcOrd="0" destOrd="0" presId="urn:microsoft.com/office/officeart/2005/8/layout/hierarchy1"/>
    <dgm:cxn modelId="{17C2F364-992E-4F42-9B73-F250584D9ECC}" type="presOf" srcId="{17851DCB-920D-124B-A8F6-2C9E5A2DBD91}" destId="{1230B3F1-D63E-5E48-B652-E8B068F32AE5}" srcOrd="0" destOrd="0" presId="urn:microsoft.com/office/officeart/2005/8/layout/hierarchy1"/>
    <dgm:cxn modelId="{1C3BD565-1B26-D048-ADEE-B66DF8A2A1CA}" type="presOf" srcId="{7792C44E-3540-3D4E-96EF-0E2593B51438}" destId="{E9001120-52E3-8242-9CB5-6EB3485635D6}" srcOrd="0" destOrd="0" presId="urn:microsoft.com/office/officeart/2005/8/layout/hierarchy1"/>
    <dgm:cxn modelId="{D7D91369-A659-0742-B4C1-BFA863790A8F}" type="presOf" srcId="{10F2E92E-96E8-604C-AF07-A9D3322D2A78}" destId="{E175022F-6F8F-CE4A-A67B-BB27C97598BC}" srcOrd="0" destOrd="0" presId="urn:microsoft.com/office/officeart/2005/8/layout/hierarchy1"/>
    <dgm:cxn modelId="{96032774-A387-AF49-9F09-D518D6818621}" type="presOf" srcId="{47AD3EE7-6A27-1746-A0D4-526D1EDEAB18}" destId="{2D54A27B-5ADD-8248-A27E-E3C72183DD52}" srcOrd="0" destOrd="0" presId="urn:microsoft.com/office/officeart/2005/8/layout/hierarchy1"/>
    <dgm:cxn modelId="{60914A7A-6F23-534D-9809-5494BB61F0FF}" type="presOf" srcId="{28366F0D-D2AF-D74E-8BE8-288C03287E07}" destId="{7AE9FD30-9261-A14D-AE4D-BDB5E4C8EA20}" srcOrd="0" destOrd="0" presId="urn:microsoft.com/office/officeart/2005/8/layout/hierarchy1"/>
    <dgm:cxn modelId="{8DDBCD8D-B4D3-9B4A-9905-4830CD6C4702}" srcId="{DAE94D9A-2428-1C46-A7B9-73287FE2F076}" destId="{4F2D8C22-2011-EC4F-B463-3C71BBBBF6A0}" srcOrd="0" destOrd="0" parTransId="{9E19C0E4-EC2F-0E41-B169-CF8EE019932B}" sibTransId="{CA551CE2-C976-FE42-B6B4-8065D80D1721}"/>
    <dgm:cxn modelId="{7670D190-51F1-3D4A-B39F-A641669DF961}" type="presOf" srcId="{63D78C57-F9FD-1E48-8DD8-B055A554B3DA}" destId="{D341C102-EFCB-E542-B274-F2232A2DC86A}" srcOrd="0" destOrd="0" presId="urn:microsoft.com/office/officeart/2005/8/layout/hierarchy1"/>
    <dgm:cxn modelId="{106BFC9C-B872-3045-A239-BD31779F88E6}" type="presOf" srcId="{F8F25676-6245-4E43-BE65-168A0216D611}" destId="{4B020118-7230-B641-9821-7CA20C46FB1B}" srcOrd="0" destOrd="0" presId="urn:microsoft.com/office/officeart/2005/8/layout/hierarchy1"/>
    <dgm:cxn modelId="{051EBFA2-53F7-184D-AEEB-24060A6E190B}" type="presOf" srcId="{DAE94D9A-2428-1C46-A7B9-73287FE2F076}" destId="{3B44F018-847C-A141-A1A8-4004BF282C29}" srcOrd="0" destOrd="0" presId="urn:microsoft.com/office/officeart/2005/8/layout/hierarchy1"/>
    <dgm:cxn modelId="{14668AAD-AF82-5E4A-BF04-357D207FA422}" type="presOf" srcId="{8970E40B-FD06-4942-8A16-9316EE75AB86}" destId="{C1EF94B3-7FA2-4649-8D07-3967ADE4482B}" srcOrd="0" destOrd="0" presId="urn:microsoft.com/office/officeart/2005/8/layout/hierarchy1"/>
    <dgm:cxn modelId="{F72770C2-32F2-D345-9CAF-3DE3B2D8BC8E}" type="presOf" srcId="{4C021B72-B727-D040-93E2-6A9577277028}" destId="{5B3E855A-067A-A94D-8ECF-E0762410E186}" srcOrd="0" destOrd="0" presId="urn:microsoft.com/office/officeart/2005/8/layout/hierarchy1"/>
    <dgm:cxn modelId="{BF8BCFC7-D000-7847-8281-A5F1B615BC11}" srcId="{27FEDA1A-A89E-304F-9B6E-82A0CF110DDC}" destId="{AA4FC516-6BDB-8942-B414-0EB21E0167E5}" srcOrd="1" destOrd="0" parTransId="{8970E40B-FD06-4942-8A16-9316EE75AB86}" sibTransId="{7F581D4F-066C-9E42-9127-C4626E786314}"/>
    <dgm:cxn modelId="{51A51DDD-6BA3-C740-8F5E-DB1B7EE0E79E}" srcId="{15ABBBB6-DDEF-0E4D-B34D-713B175B3CD6}" destId="{27FEDA1A-A89E-304F-9B6E-82A0CF110DDC}" srcOrd="0" destOrd="0" parTransId="{72BEA6E7-FC33-114F-9B54-74BCBAB70B80}" sibTransId="{76EBF567-4F97-2B42-9237-E1E5681F27E8}"/>
    <dgm:cxn modelId="{C23B0FE8-8504-2A4A-BA33-D647B9FBC337}" srcId="{27FEDA1A-A89E-304F-9B6E-82A0CF110DDC}" destId="{C5AA36D3-5ECD-4846-AB92-3385708B3C63}" srcOrd="0" destOrd="0" parTransId="{28366F0D-D2AF-D74E-8BE8-288C03287E07}" sibTransId="{8C9FCFC5-A418-6245-9521-3003D8122C9B}"/>
    <dgm:cxn modelId="{C976A6EC-F55B-0447-8A10-678E24423D6C}" srcId="{4C021B72-B727-D040-93E2-6A9577277028}" destId="{F8F25676-6245-4E43-BE65-168A0216D611}" srcOrd="0" destOrd="0" parTransId="{9A8FD819-0976-EF4B-B47E-052D1F8D7B10}" sibTransId="{E02D2AFF-6B60-1940-9258-B1EA77DBFE0F}"/>
    <dgm:cxn modelId="{99C21DF4-C739-0741-8FA1-FB94BE7A72AF}" type="presOf" srcId="{2A2EA2AC-2563-3445-8B5A-4BCA573AE0B2}" destId="{E870DFCC-5C74-E940-8FE2-D2B5CFF8FD32}" srcOrd="0" destOrd="0" presId="urn:microsoft.com/office/officeart/2005/8/layout/hierarchy1"/>
    <dgm:cxn modelId="{EB7A36F9-7396-F046-8362-1F058C44E490}" srcId="{F8F25676-6245-4E43-BE65-168A0216D611}" destId="{17851DCB-920D-124B-A8F6-2C9E5A2DBD91}" srcOrd="1" destOrd="0" parTransId="{2A2EA2AC-2563-3445-8B5A-4BCA573AE0B2}" sibTransId="{50CFBBB1-25F7-AF4B-AD91-CBB9EF252915}"/>
    <dgm:cxn modelId="{13F418FA-8A31-6F4D-972B-DE0982EF5F27}" srcId="{F8F25676-6245-4E43-BE65-168A0216D611}" destId="{15ABBBB6-DDEF-0E4D-B34D-713B175B3CD6}" srcOrd="0" destOrd="0" parTransId="{47AD3EE7-6A27-1746-A0D4-526D1EDEAB18}" sibTransId="{F2A6B9A5-9F80-784C-88BF-F8924D285F32}"/>
    <dgm:cxn modelId="{BA5DCF7D-6FA9-6C44-9FCB-B1C9810C3960}" type="presParOf" srcId="{5B3E855A-067A-A94D-8ECF-E0762410E186}" destId="{2A19FC5D-3B86-E441-BA4D-6611533F1127}" srcOrd="0" destOrd="0" presId="urn:microsoft.com/office/officeart/2005/8/layout/hierarchy1"/>
    <dgm:cxn modelId="{85B494BF-4B9C-304C-99BE-AB2EB3E17AB3}" type="presParOf" srcId="{2A19FC5D-3B86-E441-BA4D-6611533F1127}" destId="{951FA09B-C2CC-9E4E-8447-F774CA2FFA6A}" srcOrd="0" destOrd="0" presId="urn:microsoft.com/office/officeart/2005/8/layout/hierarchy1"/>
    <dgm:cxn modelId="{DD14E0A5-1483-6245-959C-6C2516C66692}" type="presParOf" srcId="{951FA09B-C2CC-9E4E-8447-F774CA2FFA6A}" destId="{09E2A66F-0B9C-B14D-95E8-CABFB5F4927C}" srcOrd="0" destOrd="0" presId="urn:microsoft.com/office/officeart/2005/8/layout/hierarchy1"/>
    <dgm:cxn modelId="{8E7EE42A-7D29-8C46-B197-2DE165A320CC}" type="presParOf" srcId="{951FA09B-C2CC-9E4E-8447-F774CA2FFA6A}" destId="{4B020118-7230-B641-9821-7CA20C46FB1B}" srcOrd="1" destOrd="0" presId="urn:microsoft.com/office/officeart/2005/8/layout/hierarchy1"/>
    <dgm:cxn modelId="{F7865D78-421F-7646-9E25-76AD58329ED9}" type="presParOf" srcId="{2A19FC5D-3B86-E441-BA4D-6611533F1127}" destId="{A0118F71-FBAE-B34B-A296-27BFFFC2CC37}" srcOrd="1" destOrd="0" presId="urn:microsoft.com/office/officeart/2005/8/layout/hierarchy1"/>
    <dgm:cxn modelId="{6D8FD58B-6AA7-F841-8153-0080264076D4}" type="presParOf" srcId="{A0118F71-FBAE-B34B-A296-27BFFFC2CC37}" destId="{2D54A27B-5ADD-8248-A27E-E3C72183DD52}" srcOrd="0" destOrd="0" presId="urn:microsoft.com/office/officeart/2005/8/layout/hierarchy1"/>
    <dgm:cxn modelId="{4C97A570-839E-9E41-926C-8894439931AC}" type="presParOf" srcId="{A0118F71-FBAE-B34B-A296-27BFFFC2CC37}" destId="{98F6457E-D588-5C43-B325-8CC034379310}" srcOrd="1" destOrd="0" presId="urn:microsoft.com/office/officeart/2005/8/layout/hierarchy1"/>
    <dgm:cxn modelId="{349FFCA4-658F-5343-AF89-75B5F9483149}" type="presParOf" srcId="{98F6457E-D588-5C43-B325-8CC034379310}" destId="{88EFBCBB-F2E2-0E42-9867-590E691B7DEB}" srcOrd="0" destOrd="0" presId="urn:microsoft.com/office/officeart/2005/8/layout/hierarchy1"/>
    <dgm:cxn modelId="{BC194C6C-E5B2-124D-8894-7E4716E62B71}" type="presParOf" srcId="{88EFBCBB-F2E2-0E42-9867-590E691B7DEB}" destId="{3D53A4DC-0D22-A441-95B9-E1369A686A5D}" srcOrd="0" destOrd="0" presId="urn:microsoft.com/office/officeart/2005/8/layout/hierarchy1"/>
    <dgm:cxn modelId="{65B47373-9AAC-3940-81BB-711A97C8B5F9}" type="presParOf" srcId="{88EFBCBB-F2E2-0E42-9867-590E691B7DEB}" destId="{294D1391-05F7-AF43-83BF-AAA011E784DA}" srcOrd="1" destOrd="0" presId="urn:microsoft.com/office/officeart/2005/8/layout/hierarchy1"/>
    <dgm:cxn modelId="{94EE7FAC-65A8-D444-9CEF-B047FAC4946C}" type="presParOf" srcId="{98F6457E-D588-5C43-B325-8CC034379310}" destId="{6AA55791-CB05-A346-B20F-F7BD40F1ED4E}" srcOrd="1" destOrd="0" presId="urn:microsoft.com/office/officeart/2005/8/layout/hierarchy1"/>
    <dgm:cxn modelId="{2E86CA7C-BC78-5949-AB60-FD26EF80B572}" type="presParOf" srcId="{6AA55791-CB05-A346-B20F-F7BD40F1ED4E}" destId="{BE16AD52-05DA-0B4C-BA29-C2BA68714AF3}" srcOrd="0" destOrd="0" presId="urn:microsoft.com/office/officeart/2005/8/layout/hierarchy1"/>
    <dgm:cxn modelId="{BFCB9B0A-59D4-C143-AFCB-54DD82901BB1}" type="presParOf" srcId="{6AA55791-CB05-A346-B20F-F7BD40F1ED4E}" destId="{F300245F-A065-6E4A-89C2-604DEC93C5E8}" srcOrd="1" destOrd="0" presId="urn:microsoft.com/office/officeart/2005/8/layout/hierarchy1"/>
    <dgm:cxn modelId="{38000B1E-07F9-184B-BE8E-4B66105AA86F}" type="presParOf" srcId="{F300245F-A065-6E4A-89C2-604DEC93C5E8}" destId="{7482AB09-D9A4-3B4D-8718-C96EF8743D50}" srcOrd="0" destOrd="0" presId="urn:microsoft.com/office/officeart/2005/8/layout/hierarchy1"/>
    <dgm:cxn modelId="{5478711E-A59C-9141-82A7-052AA24E86F9}" type="presParOf" srcId="{7482AB09-D9A4-3B4D-8718-C96EF8743D50}" destId="{E6C00586-ADFE-1C4C-A10E-D4BDC28E9E01}" srcOrd="0" destOrd="0" presId="urn:microsoft.com/office/officeart/2005/8/layout/hierarchy1"/>
    <dgm:cxn modelId="{566F1676-2CD7-F643-B686-C2DD28404E9B}" type="presParOf" srcId="{7482AB09-D9A4-3B4D-8718-C96EF8743D50}" destId="{86E04C73-F941-D24B-BB9B-B2EF32BF0E88}" srcOrd="1" destOrd="0" presId="urn:microsoft.com/office/officeart/2005/8/layout/hierarchy1"/>
    <dgm:cxn modelId="{43B7427B-2793-8946-A7E6-30DBFA1DBC9F}" type="presParOf" srcId="{F300245F-A065-6E4A-89C2-604DEC93C5E8}" destId="{F9BAF48E-DEEF-9E4B-9006-65C754748CEC}" srcOrd="1" destOrd="0" presId="urn:microsoft.com/office/officeart/2005/8/layout/hierarchy1"/>
    <dgm:cxn modelId="{BDB6F9EF-B471-C04B-8D73-CBC5BFDF4EB9}" type="presParOf" srcId="{F9BAF48E-DEEF-9E4B-9006-65C754748CEC}" destId="{7AE9FD30-9261-A14D-AE4D-BDB5E4C8EA20}" srcOrd="0" destOrd="0" presId="urn:microsoft.com/office/officeart/2005/8/layout/hierarchy1"/>
    <dgm:cxn modelId="{841868EA-FA32-634A-A9FF-444488F5EABF}" type="presParOf" srcId="{F9BAF48E-DEEF-9E4B-9006-65C754748CEC}" destId="{BAA6A205-D48C-A446-A604-19F1644B6A8E}" srcOrd="1" destOrd="0" presId="urn:microsoft.com/office/officeart/2005/8/layout/hierarchy1"/>
    <dgm:cxn modelId="{8C642F86-7D4E-4A49-8B4C-59CA18F567EA}" type="presParOf" srcId="{BAA6A205-D48C-A446-A604-19F1644B6A8E}" destId="{4B815266-80A7-5344-8A0E-747FD1439B43}" srcOrd="0" destOrd="0" presId="urn:microsoft.com/office/officeart/2005/8/layout/hierarchy1"/>
    <dgm:cxn modelId="{A60E95ED-D487-1947-957B-DE2F409D7630}" type="presParOf" srcId="{4B815266-80A7-5344-8A0E-747FD1439B43}" destId="{CD6369DC-EFE0-8649-BE18-B7A24C506E88}" srcOrd="0" destOrd="0" presId="urn:microsoft.com/office/officeart/2005/8/layout/hierarchy1"/>
    <dgm:cxn modelId="{6C4C9B3B-3878-1747-8EE9-404F4C02A953}" type="presParOf" srcId="{4B815266-80A7-5344-8A0E-747FD1439B43}" destId="{7E240367-DC24-9246-B4A0-498FDBFA6B23}" srcOrd="1" destOrd="0" presId="urn:microsoft.com/office/officeart/2005/8/layout/hierarchy1"/>
    <dgm:cxn modelId="{B4D04725-7032-0244-AABF-487197CCC7BA}" type="presParOf" srcId="{BAA6A205-D48C-A446-A604-19F1644B6A8E}" destId="{787EB63F-2DD1-4F49-887B-B410BD41BE49}" srcOrd="1" destOrd="0" presId="urn:microsoft.com/office/officeart/2005/8/layout/hierarchy1"/>
    <dgm:cxn modelId="{60DB7787-2B2A-2D44-B536-7107AE4F3AD8}" type="presParOf" srcId="{F9BAF48E-DEEF-9E4B-9006-65C754748CEC}" destId="{C1EF94B3-7FA2-4649-8D07-3967ADE4482B}" srcOrd="2" destOrd="0" presId="urn:microsoft.com/office/officeart/2005/8/layout/hierarchy1"/>
    <dgm:cxn modelId="{7F0A1D41-8C4A-AB4A-98FA-C507C71A6E0A}" type="presParOf" srcId="{F9BAF48E-DEEF-9E4B-9006-65C754748CEC}" destId="{E41ACDB7-45F7-F943-92DF-918341C88383}" srcOrd="3" destOrd="0" presId="urn:microsoft.com/office/officeart/2005/8/layout/hierarchy1"/>
    <dgm:cxn modelId="{0D858CA3-B681-7243-8E84-CC4197ECA4E1}" type="presParOf" srcId="{E41ACDB7-45F7-F943-92DF-918341C88383}" destId="{CFD0A0A6-6C41-5047-86B5-061B07D5A9C6}" srcOrd="0" destOrd="0" presId="urn:microsoft.com/office/officeart/2005/8/layout/hierarchy1"/>
    <dgm:cxn modelId="{999CB0BC-D541-7446-AE0D-8D6C8E000C67}" type="presParOf" srcId="{CFD0A0A6-6C41-5047-86B5-061B07D5A9C6}" destId="{A85EE16F-5028-1E41-8871-3E74287F1F49}" srcOrd="0" destOrd="0" presId="urn:microsoft.com/office/officeart/2005/8/layout/hierarchy1"/>
    <dgm:cxn modelId="{A19C2EC0-5AE4-854E-BEB2-46745D4DA97E}" type="presParOf" srcId="{CFD0A0A6-6C41-5047-86B5-061B07D5A9C6}" destId="{CB1CAB97-2FAE-F14C-B12F-52316F89710D}" srcOrd="1" destOrd="0" presId="urn:microsoft.com/office/officeart/2005/8/layout/hierarchy1"/>
    <dgm:cxn modelId="{3FC18A9A-5C8E-904B-843A-57D1EFAFC15F}" type="presParOf" srcId="{E41ACDB7-45F7-F943-92DF-918341C88383}" destId="{939F75DD-A94E-854A-A612-341D5DB5A6A2}" srcOrd="1" destOrd="0" presId="urn:microsoft.com/office/officeart/2005/8/layout/hierarchy1"/>
    <dgm:cxn modelId="{904C3709-3B78-0841-8D77-AD90D652A3FC}" type="presParOf" srcId="{F9BAF48E-DEEF-9E4B-9006-65C754748CEC}" destId="{BB6B8696-5C11-AF4E-BA2B-DFB5B2BED51E}" srcOrd="4" destOrd="0" presId="urn:microsoft.com/office/officeart/2005/8/layout/hierarchy1"/>
    <dgm:cxn modelId="{57453782-DC30-8D49-88E8-7F4BC28037E4}" type="presParOf" srcId="{F9BAF48E-DEEF-9E4B-9006-65C754748CEC}" destId="{DAEAC4BA-3659-2940-BB29-677B8E3929D2}" srcOrd="5" destOrd="0" presId="urn:microsoft.com/office/officeart/2005/8/layout/hierarchy1"/>
    <dgm:cxn modelId="{7F3AAF31-F68A-CD42-8ECE-E7FFC2F618FD}" type="presParOf" srcId="{DAEAC4BA-3659-2940-BB29-677B8E3929D2}" destId="{4919F25B-9A5D-6B42-B028-6BEAA66A7744}" srcOrd="0" destOrd="0" presId="urn:microsoft.com/office/officeart/2005/8/layout/hierarchy1"/>
    <dgm:cxn modelId="{A258F7CC-74E9-A945-95D5-394BBD72C876}" type="presParOf" srcId="{4919F25B-9A5D-6B42-B028-6BEAA66A7744}" destId="{B2D2F252-A102-3143-BCC3-A8A65C5CA44C}" srcOrd="0" destOrd="0" presId="urn:microsoft.com/office/officeart/2005/8/layout/hierarchy1"/>
    <dgm:cxn modelId="{C2095FB4-D09C-E347-A4EE-DF025D9123CA}" type="presParOf" srcId="{4919F25B-9A5D-6B42-B028-6BEAA66A7744}" destId="{E175022F-6F8F-CE4A-A67B-BB27C97598BC}" srcOrd="1" destOrd="0" presId="urn:microsoft.com/office/officeart/2005/8/layout/hierarchy1"/>
    <dgm:cxn modelId="{BDBF1075-EB54-3948-9AFE-3634E3421B7C}" type="presParOf" srcId="{DAEAC4BA-3659-2940-BB29-677B8E3929D2}" destId="{7CB51D59-65ED-3B4C-B36E-19314023887D}" srcOrd="1" destOrd="0" presId="urn:microsoft.com/office/officeart/2005/8/layout/hierarchy1"/>
    <dgm:cxn modelId="{46CCE0F2-58F3-8544-8024-5E097A4E816C}" type="presParOf" srcId="{A0118F71-FBAE-B34B-A296-27BFFFC2CC37}" destId="{E870DFCC-5C74-E940-8FE2-D2B5CFF8FD32}" srcOrd="2" destOrd="0" presId="urn:microsoft.com/office/officeart/2005/8/layout/hierarchy1"/>
    <dgm:cxn modelId="{5FC652B2-1409-7143-8027-27440D54F0F1}" type="presParOf" srcId="{A0118F71-FBAE-B34B-A296-27BFFFC2CC37}" destId="{14DF78B0-2BFF-8A4E-9199-612412AA9CAD}" srcOrd="3" destOrd="0" presId="urn:microsoft.com/office/officeart/2005/8/layout/hierarchy1"/>
    <dgm:cxn modelId="{1559A96A-7D7B-544A-ADF2-51BE45C44D42}" type="presParOf" srcId="{14DF78B0-2BFF-8A4E-9199-612412AA9CAD}" destId="{659F55F1-ED99-5142-95D8-0FC7F84102FF}" srcOrd="0" destOrd="0" presId="urn:microsoft.com/office/officeart/2005/8/layout/hierarchy1"/>
    <dgm:cxn modelId="{D5345CDE-7309-E744-A7E2-9F2EAA4A7A63}" type="presParOf" srcId="{659F55F1-ED99-5142-95D8-0FC7F84102FF}" destId="{A162C1CF-94CA-844C-9544-3DEDC88C5EE5}" srcOrd="0" destOrd="0" presId="urn:microsoft.com/office/officeart/2005/8/layout/hierarchy1"/>
    <dgm:cxn modelId="{20B03993-1107-6543-8773-D712BF6944F5}" type="presParOf" srcId="{659F55F1-ED99-5142-95D8-0FC7F84102FF}" destId="{1230B3F1-D63E-5E48-B652-E8B068F32AE5}" srcOrd="1" destOrd="0" presId="urn:microsoft.com/office/officeart/2005/8/layout/hierarchy1"/>
    <dgm:cxn modelId="{C6AD6649-D583-A44C-8472-430EC742253D}" type="presParOf" srcId="{14DF78B0-2BFF-8A4E-9199-612412AA9CAD}" destId="{AE710114-766D-C14C-8018-FB74136A752B}" srcOrd="1" destOrd="0" presId="urn:microsoft.com/office/officeart/2005/8/layout/hierarchy1"/>
    <dgm:cxn modelId="{4C014830-BD6E-FB4B-86B6-AD540F3B2D99}" type="presParOf" srcId="{AE710114-766D-C14C-8018-FB74136A752B}" destId="{299E4054-1B6D-6147-995B-2A92BB5D7BA5}" srcOrd="0" destOrd="0" presId="urn:microsoft.com/office/officeart/2005/8/layout/hierarchy1"/>
    <dgm:cxn modelId="{6DD1F19C-778F-9E42-A21A-61832E83ECA4}" type="presParOf" srcId="{AE710114-766D-C14C-8018-FB74136A752B}" destId="{E807D1F1-AA94-A84A-86E4-A98709C60621}" srcOrd="1" destOrd="0" presId="urn:microsoft.com/office/officeart/2005/8/layout/hierarchy1"/>
    <dgm:cxn modelId="{6B1288A6-D813-DF4F-AFA2-56F5B6262C9E}" type="presParOf" srcId="{E807D1F1-AA94-A84A-86E4-A98709C60621}" destId="{EA518E0E-E48F-7844-9DC9-0011BC94F379}" srcOrd="0" destOrd="0" presId="urn:microsoft.com/office/officeart/2005/8/layout/hierarchy1"/>
    <dgm:cxn modelId="{EB49CA1C-9E2D-C149-B615-B1139476CBC6}" type="presParOf" srcId="{EA518E0E-E48F-7844-9DC9-0011BC94F379}" destId="{5694F18E-18CF-684B-978F-C7D7EB7DB5AC}" srcOrd="0" destOrd="0" presId="urn:microsoft.com/office/officeart/2005/8/layout/hierarchy1"/>
    <dgm:cxn modelId="{3FDCC0F0-CB75-584E-94A9-FBE3BC6A3237}" type="presParOf" srcId="{EA518E0E-E48F-7844-9DC9-0011BC94F379}" destId="{3B44F018-847C-A141-A1A8-4004BF282C29}" srcOrd="1" destOrd="0" presId="urn:microsoft.com/office/officeart/2005/8/layout/hierarchy1"/>
    <dgm:cxn modelId="{B9FBEF0E-ACD1-9C41-B57D-DB36272036CA}" type="presParOf" srcId="{E807D1F1-AA94-A84A-86E4-A98709C60621}" destId="{F4A56B3B-50AB-B04B-A9B6-0E959D946445}" srcOrd="1" destOrd="0" presId="urn:microsoft.com/office/officeart/2005/8/layout/hierarchy1"/>
    <dgm:cxn modelId="{D7EE96A4-0044-584A-8794-729CB908F8AC}" type="presParOf" srcId="{F4A56B3B-50AB-B04B-A9B6-0E959D946445}" destId="{A6524E49-C7BF-1548-83B1-019AC8922D99}" srcOrd="0" destOrd="0" presId="urn:microsoft.com/office/officeart/2005/8/layout/hierarchy1"/>
    <dgm:cxn modelId="{AEF22C88-BA53-1747-8505-37AB93356167}" type="presParOf" srcId="{F4A56B3B-50AB-B04B-A9B6-0E959D946445}" destId="{2C5A29BF-0A97-F041-BA7C-8CE7739791F8}" srcOrd="1" destOrd="0" presId="urn:microsoft.com/office/officeart/2005/8/layout/hierarchy1"/>
    <dgm:cxn modelId="{598BB707-8DFF-7C4D-8639-57DE9559DCF0}" type="presParOf" srcId="{2C5A29BF-0A97-F041-BA7C-8CE7739791F8}" destId="{31E5D345-D957-644D-A337-341C8DD9A4AF}" srcOrd="0" destOrd="0" presId="urn:microsoft.com/office/officeart/2005/8/layout/hierarchy1"/>
    <dgm:cxn modelId="{F99E5ABD-9267-0C44-9B0A-0C06D6398FE8}" type="presParOf" srcId="{31E5D345-D957-644D-A337-341C8DD9A4AF}" destId="{97A20B96-4B4E-134B-9F9E-2EF6ADC56B90}" srcOrd="0" destOrd="0" presId="urn:microsoft.com/office/officeart/2005/8/layout/hierarchy1"/>
    <dgm:cxn modelId="{3E6A9BAB-47E0-5742-B657-CCE5E2F3075E}" type="presParOf" srcId="{31E5D345-D957-644D-A337-341C8DD9A4AF}" destId="{52CC9C7F-2F2D-F44A-B383-87E7AEA7B712}" srcOrd="1" destOrd="0" presId="urn:microsoft.com/office/officeart/2005/8/layout/hierarchy1"/>
    <dgm:cxn modelId="{BC7AE131-B1A7-1A44-A451-6821B57CCCB5}" type="presParOf" srcId="{2C5A29BF-0A97-F041-BA7C-8CE7739791F8}" destId="{9323B2BC-DD24-9142-BA44-FA06D417ACC6}" srcOrd="1" destOrd="0" presId="urn:microsoft.com/office/officeart/2005/8/layout/hierarchy1"/>
    <dgm:cxn modelId="{44EDF725-02C5-FA49-B5AF-90707B96A06E}" type="presParOf" srcId="{F4A56B3B-50AB-B04B-A9B6-0E959D946445}" destId="{E9001120-52E3-8242-9CB5-6EB3485635D6}" srcOrd="2" destOrd="0" presId="urn:microsoft.com/office/officeart/2005/8/layout/hierarchy1"/>
    <dgm:cxn modelId="{5914759B-D294-3844-B2B7-F1DA8B0AD959}" type="presParOf" srcId="{F4A56B3B-50AB-B04B-A9B6-0E959D946445}" destId="{41BD5203-AE85-3A4A-A463-620A564126EA}" srcOrd="3" destOrd="0" presId="urn:microsoft.com/office/officeart/2005/8/layout/hierarchy1"/>
    <dgm:cxn modelId="{47DDFE39-685B-8E4E-A8EB-921092161D48}" type="presParOf" srcId="{41BD5203-AE85-3A4A-A463-620A564126EA}" destId="{B0ADE97D-4D0F-D84C-B996-654590108EDD}" srcOrd="0" destOrd="0" presId="urn:microsoft.com/office/officeart/2005/8/layout/hierarchy1"/>
    <dgm:cxn modelId="{02AB63B6-17EA-8649-AFE4-906DF9243AF2}" type="presParOf" srcId="{B0ADE97D-4D0F-D84C-B996-654590108EDD}" destId="{4DEEA023-4035-8F44-B952-C653FFEFF123}" srcOrd="0" destOrd="0" presId="urn:microsoft.com/office/officeart/2005/8/layout/hierarchy1"/>
    <dgm:cxn modelId="{0C59C418-33BE-CF4A-B70E-8B8B55D364D4}" type="presParOf" srcId="{B0ADE97D-4D0F-D84C-B996-654590108EDD}" destId="{D341C102-EFCB-E542-B274-F2232A2DC86A}" srcOrd="1" destOrd="0" presId="urn:microsoft.com/office/officeart/2005/8/layout/hierarchy1"/>
    <dgm:cxn modelId="{82C14442-7C2D-3346-9AB3-13D60A877D23}" type="presParOf" srcId="{41BD5203-AE85-3A4A-A463-620A564126EA}" destId="{B0A72558-1014-F146-9287-CD2593752499}" srcOrd="1" destOrd="0" presId="urn:microsoft.com/office/officeart/2005/8/layout/hierarchy1"/>
  </dgm:cxnLst>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C021B72-B727-D040-93E2-6A9577277028}" type="doc">
      <dgm:prSet loTypeId="urn:microsoft.com/office/officeart/2005/8/layout/hierarchy1" loCatId="" qsTypeId="urn:microsoft.com/office/officeart/2005/8/quickstyle/simple4" qsCatId="simple" csTypeId="urn:microsoft.com/office/officeart/2005/8/colors/accent1_2" csCatId="accent1" phldr="1"/>
      <dgm:spPr/>
      <dgm:t>
        <a:bodyPr/>
        <a:lstStyle/>
        <a:p>
          <a:endParaRPr lang="en-US"/>
        </a:p>
      </dgm:t>
    </dgm:pt>
    <dgm:pt modelId="{F8F25676-6245-4E43-BE65-168A0216D611}">
      <dgm:prSet phldrT="[Text]"/>
      <dgm:spPr/>
      <dgm:t>
        <a:bodyPr/>
        <a:lstStyle/>
        <a:p>
          <a:r>
            <a:rPr lang="en-US" dirty="0"/>
            <a:t>Machine Learning</a:t>
          </a:r>
        </a:p>
      </dgm:t>
    </dgm:pt>
    <dgm:pt modelId="{9A8FD819-0976-EF4B-B47E-052D1F8D7B10}" type="parTrans" cxnId="{C976A6EC-F55B-0447-8A10-678E24423D6C}">
      <dgm:prSet/>
      <dgm:spPr/>
      <dgm:t>
        <a:bodyPr/>
        <a:lstStyle/>
        <a:p>
          <a:endParaRPr lang="en-US"/>
        </a:p>
      </dgm:t>
    </dgm:pt>
    <dgm:pt modelId="{E02D2AFF-6B60-1940-9258-B1EA77DBFE0F}" type="sibTrans" cxnId="{C976A6EC-F55B-0447-8A10-678E24423D6C}">
      <dgm:prSet/>
      <dgm:spPr/>
      <dgm:t>
        <a:bodyPr/>
        <a:lstStyle/>
        <a:p>
          <a:endParaRPr lang="en-US"/>
        </a:p>
      </dgm:t>
    </dgm:pt>
    <dgm:pt modelId="{15ABBBB6-DDEF-0E4D-B34D-713B175B3CD6}">
      <dgm:prSet phldrT="[Text]"/>
      <dgm:spPr/>
      <dgm:t>
        <a:bodyPr/>
        <a:lstStyle/>
        <a:p>
          <a:r>
            <a:rPr lang="en-US" dirty="0"/>
            <a:t>Supervised</a:t>
          </a:r>
        </a:p>
      </dgm:t>
    </dgm:pt>
    <dgm:pt modelId="{47AD3EE7-6A27-1746-A0D4-526D1EDEAB18}" type="parTrans" cxnId="{13F418FA-8A31-6F4D-972B-DE0982EF5F27}">
      <dgm:prSet/>
      <dgm:spPr/>
      <dgm:t>
        <a:bodyPr/>
        <a:lstStyle/>
        <a:p>
          <a:endParaRPr lang="en-US"/>
        </a:p>
      </dgm:t>
    </dgm:pt>
    <dgm:pt modelId="{F2A6B9A5-9F80-784C-88BF-F8924D285F32}" type="sibTrans" cxnId="{13F418FA-8A31-6F4D-972B-DE0982EF5F27}">
      <dgm:prSet/>
      <dgm:spPr/>
      <dgm:t>
        <a:bodyPr/>
        <a:lstStyle/>
        <a:p>
          <a:endParaRPr lang="en-US"/>
        </a:p>
      </dgm:t>
    </dgm:pt>
    <dgm:pt modelId="{C5AA36D3-5ECD-4846-AB92-3385708B3C63}">
      <dgm:prSet phldrT="[Text]"/>
      <dgm:spPr/>
      <dgm:t>
        <a:bodyPr/>
        <a:lstStyle/>
        <a:p>
          <a:r>
            <a:rPr lang="en-US" dirty="0"/>
            <a:t>Regression (continuous outcome)</a:t>
          </a:r>
        </a:p>
      </dgm:t>
    </dgm:pt>
    <dgm:pt modelId="{28366F0D-D2AF-D74E-8BE8-288C03287E07}" type="parTrans" cxnId="{C23B0FE8-8504-2A4A-BA33-D647B9FBC337}">
      <dgm:prSet/>
      <dgm:spPr/>
      <dgm:t>
        <a:bodyPr/>
        <a:lstStyle/>
        <a:p>
          <a:endParaRPr lang="en-US"/>
        </a:p>
      </dgm:t>
    </dgm:pt>
    <dgm:pt modelId="{8C9FCFC5-A418-6245-9521-3003D8122C9B}" type="sibTrans" cxnId="{C23B0FE8-8504-2A4A-BA33-D647B9FBC337}">
      <dgm:prSet/>
      <dgm:spPr/>
      <dgm:t>
        <a:bodyPr/>
        <a:lstStyle/>
        <a:p>
          <a:endParaRPr lang="en-US"/>
        </a:p>
      </dgm:t>
    </dgm:pt>
    <dgm:pt modelId="{AA4FC516-6BDB-8942-B414-0EB21E0167E5}">
      <dgm:prSet phldrT="[Text]"/>
      <dgm:spPr/>
      <dgm:t>
        <a:bodyPr/>
        <a:lstStyle/>
        <a:p>
          <a:r>
            <a:rPr lang="en-US" dirty="0"/>
            <a:t>Classification (categorical outcome)</a:t>
          </a:r>
        </a:p>
      </dgm:t>
    </dgm:pt>
    <dgm:pt modelId="{8970E40B-FD06-4942-8A16-9316EE75AB86}" type="parTrans" cxnId="{BF8BCFC7-D000-7847-8281-A5F1B615BC11}">
      <dgm:prSet/>
      <dgm:spPr/>
      <dgm:t>
        <a:bodyPr/>
        <a:lstStyle/>
        <a:p>
          <a:endParaRPr lang="en-US"/>
        </a:p>
      </dgm:t>
    </dgm:pt>
    <dgm:pt modelId="{7F581D4F-066C-9E42-9127-C4626E786314}" type="sibTrans" cxnId="{BF8BCFC7-D000-7847-8281-A5F1B615BC11}">
      <dgm:prSet/>
      <dgm:spPr/>
      <dgm:t>
        <a:bodyPr/>
        <a:lstStyle/>
        <a:p>
          <a:endParaRPr lang="en-US"/>
        </a:p>
      </dgm:t>
    </dgm:pt>
    <dgm:pt modelId="{17851DCB-920D-124B-A8F6-2C9E5A2DBD91}">
      <dgm:prSet phldrT="[Text]"/>
      <dgm:spPr/>
      <dgm:t>
        <a:bodyPr/>
        <a:lstStyle/>
        <a:p>
          <a:r>
            <a:rPr lang="en-US" dirty="0"/>
            <a:t>Unsupervised</a:t>
          </a:r>
        </a:p>
      </dgm:t>
    </dgm:pt>
    <dgm:pt modelId="{2A2EA2AC-2563-3445-8B5A-4BCA573AE0B2}" type="parTrans" cxnId="{EB7A36F9-7396-F046-8362-1F058C44E490}">
      <dgm:prSet/>
      <dgm:spPr/>
      <dgm:t>
        <a:bodyPr/>
        <a:lstStyle/>
        <a:p>
          <a:endParaRPr lang="en-US"/>
        </a:p>
      </dgm:t>
    </dgm:pt>
    <dgm:pt modelId="{50CFBBB1-25F7-AF4B-AD91-CBB9EF252915}" type="sibTrans" cxnId="{EB7A36F9-7396-F046-8362-1F058C44E490}">
      <dgm:prSet/>
      <dgm:spPr/>
      <dgm:t>
        <a:bodyPr/>
        <a:lstStyle/>
        <a:p>
          <a:endParaRPr lang="en-US"/>
        </a:p>
      </dgm:t>
    </dgm:pt>
    <dgm:pt modelId="{4F2D8C22-2011-EC4F-B463-3C71BBBBF6A0}">
      <dgm:prSet phldrT="[Text]"/>
      <dgm:spPr/>
      <dgm:t>
        <a:bodyPr/>
        <a:lstStyle/>
        <a:p>
          <a:r>
            <a:rPr lang="en-US" dirty="0"/>
            <a:t>Clustering</a:t>
          </a:r>
        </a:p>
        <a:p>
          <a:r>
            <a:rPr lang="en-US" dirty="0"/>
            <a:t>(grouping</a:t>
          </a:r>
          <a:r>
            <a:rPr lang="en-US" baseline="0" dirty="0"/>
            <a:t> observations)</a:t>
          </a:r>
          <a:endParaRPr lang="en-US" dirty="0"/>
        </a:p>
      </dgm:t>
    </dgm:pt>
    <dgm:pt modelId="{9E19C0E4-EC2F-0E41-B169-CF8EE019932B}" type="parTrans" cxnId="{8DDBCD8D-B4D3-9B4A-9905-4830CD6C4702}">
      <dgm:prSet/>
      <dgm:spPr/>
      <dgm:t>
        <a:bodyPr/>
        <a:lstStyle/>
        <a:p>
          <a:endParaRPr lang="en-US"/>
        </a:p>
      </dgm:t>
    </dgm:pt>
    <dgm:pt modelId="{CA551CE2-C976-FE42-B6B4-8065D80D1721}" type="sibTrans" cxnId="{8DDBCD8D-B4D3-9B4A-9905-4830CD6C4702}">
      <dgm:prSet/>
      <dgm:spPr/>
      <dgm:t>
        <a:bodyPr/>
        <a:lstStyle/>
        <a:p>
          <a:endParaRPr lang="en-US"/>
        </a:p>
      </dgm:t>
    </dgm:pt>
    <dgm:pt modelId="{63D78C57-F9FD-1E48-8DD8-B055A554B3DA}">
      <dgm:prSet phldrT="[Text]"/>
      <dgm:spPr/>
      <dgm:t>
        <a:bodyPr/>
        <a:lstStyle/>
        <a:p>
          <a:r>
            <a:rPr lang="en-US" dirty="0"/>
            <a:t>Data Reduction (transforming variables)</a:t>
          </a:r>
        </a:p>
      </dgm:t>
    </dgm:pt>
    <dgm:pt modelId="{7792C44E-3540-3D4E-96EF-0E2593B51438}" type="parTrans" cxnId="{41A9E60F-4488-3A45-BE1F-A3E9196332D2}">
      <dgm:prSet/>
      <dgm:spPr/>
      <dgm:t>
        <a:bodyPr/>
        <a:lstStyle/>
        <a:p>
          <a:endParaRPr lang="en-US"/>
        </a:p>
      </dgm:t>
    </dgm:pt>
    <dgm:pt modelId="{F3D91973-5D74-044D-83E0-CBAFA9D30E0E}" type="sibTrans" cxnId="{41A9E60F-4488-3A45-BE1F-A3E9196332D2}">
      <dgm:prSet/>
      <dgm:spPr/>
      <dgm:t>
        <a:bodyPr/>
        <a:lstStyle/>
        <a:p>
          <a:endParaRPr lang="en-US"/>
        </a:p>
      </dgm:t>
    </dgm:pt>
    <dgm:pt modelId="{10F2E92E-96E8-604C-AF07-A9D3322D2A78}">
      <dgm:prSet/>
      <dgm:spPr/>
      <dgm:t>
        <a:bodyPr/>
        <a:lstStyle/>
        <a:p>
          <a:r>
            <a:rPr lang="en-US" dirty="0"/>
            <a:t>Survival outcome</a:t>
          </a:r>
        </a:p>
      </dgm:t>
    </dgm:pt>
    <dgm:pt modelId="{8BDA221F-FB51-CE47-9B0E-20F6A29AE05D}" type="parTrans" cxnId="{2DAC8A07-6915-FE4F-914B-BFF44B8C11BB}">
      <dgm:prSet/>
      <dgm:spPr/>
      <dgm:t>
        <a:bodyPr/>
        <a:lstStyle/>
        <a:p>
          <a:endParaRPr lang="en-US"/>
        </a:p>
      </dgm:t>
    </dgm:pt>
    <dgm:pt modelId="{19E98E0E-C181-9B42-84E1-BB38148D0B51}" type="sibTrans" cxnId="{2DAC8A07-6915-FE4F-914B-BFF44B8C11BB}">
      <dgm:prSet/>
      <dgm:spPr/>
      <dgm:t>
        <a:bodyPr/>
        <a:lstStyle/>
        <a:p>
          <a:endParaRPr lang="en-US"/>
        </a:p>
      </dgm:t>
    </dgm:pt>
    <dgm:pt modelId="{27FEDA1A-A89E-304F-9B6E-82A0CF110DDC}">
      <dgm:prSet/>
      <dgm:spPr/>
      <dgm:t>
        <a:bodyPr/>
        <a:lstStyle/>
        <a:p>
          <a:r>
            <a:rPr lang="en-US" dirty="0"/>
            <a:t>Outcome observed</a:t>
          </a:r>
        </a:p>
      </dgm:t>
    </dgm:pt>
    <dgm:pt modelId="{72BEA6E7-FC33-114F-9B54-74BCBAB70B80}" type="parTrans" cxnId="{51A51DDD-6BA3-C740-8F5E-DB1B7EE0E79E}">
      <dgm:prSet/>
      <dgm:spPr/>
      <dgm:t>
        <a:bodyPr/>
        <a:lstStyle/>
        <a:p>
          <a:endParaRPr lang="en-US"/>
        </a:p>
      </dgm:t>
    </dgm:pt>
    <dgm:pt modelId="{76EBF567-4F97-2B42-9237-E1E5681F27E8}" type="sibTrans" cxnId="{51A51DDD-6BA3-C740-8F5E-DB1B7EE0E79E}">
      <dgm:prSet/>
      <dgm:spPr/>
      <dgm:t>
        <a:bodyPr/>
        <a:lstStyle/>
        <a:p>
          <a:endParaRPr lang="en-US"/>
        </a:p>
      </dgm:t>
    </dgm:pt>
    <dgm:pt modelId="{DAE94D9A-2428-1C46-A7B9-73287FE2F076}">
      <dgm:prSet/>
      <dgm:spPr/>
      <dgm:t>
        <a:bodyPr/>
        <a:lstStyle/>
        <a:p>
          <a:r>
            <a:rPr lang="en-US" dirty="0"/>
            <a:t>No outcome</a:t>
          </a:r>
        </a:p>
      </dgm:t>
    </dgm:pt>
    <dgm:pt modelId="{CDBA4B88-8A6D-B240-983A-C72795F1F78A}" type="parTrans" cxnId="{A8507921-68D5-FB4D-978F-D1C749B7CCCB}">
      <dgm:prSet/>
      <dgm:spPr/>
      <dgm:t>
        <a:bodyPr/>
        <a:lstStyle/>
        <a:p>
          <a:endParaRPr lang="en-US"/>
        </a:p>
      </dgm:t>
    </dgm:pt>
    <dgm:pt modelId="{442598DD-EFBC-F94F-A0B8-58C4D830C646}" type="sibTrans" cxnId="{A8507921-68D5-FB4D-978F-D1C749B7CCCB}">
      <dgm:prSet/>
      <dgm:spPr/>
      <dgm:t>
        <a:bodyPr/>
        <a:lstStyle/>
        <a:p>
          <a:endParaRPr lang="en-US"/>
        </a:p>
      </dgm:t>
    </dgm:pt>
    <dgm:pt modelId="{5B3E855A-067A-A94D-8ECF-E0762410E186}" type="pres">
      <dgm:prSet presAssocID="{4C021B72-B727-D040-93E2-6A9577277028}" presName="hierChild1" presStyleCnt="0">
        <dgm:presLayoutVars>
          <dgm:chPref val="1"/>
          <dgm:dir/>
          <dgm:animOne val="branch"/>
          <dgm:animLvl val="lvl"/>
          <dgm:resizeHandles/>
        </dgm:presLayoutVars>
      </dgm:prSet>
      <dgm:spPr/>
    </dgm:pt>
    <dgm:pt modelId="{2A19FC5D-3B86-E441-BA4D-6611533F1127}" type="pres">
      <dgm:prSet presAssocID="{F8F25676-6245-4E43-BE65-168A0216D611}" presName="hierRoot1" presStyleCnt="0"/>
      <dgm:spPr/>
    </dgm:pt>
    <dgm:pt modelId="{951FA09B-C2CC-9E4E-8447-F774CA2FFA6A}" type="pres">
      <dgm:prSet presAssocID="{F8F25676-6245-4E43-BE65-168A0216D611}" presName="composite" presStyleCnt="0"/>
      <dgm:spPr/>
    </dgm:pt>
    <dgm:pt modelId="{09E2A66F-0B9C-B14D-95E8-CABFB5F4927C}" type="pres">
      <dgm:prSet presAssocID="{F8F25676-6245-4E43-BE65-168A0216D611}" presName="background" presStyleLbl="node0" presStyleIdx="0" presStyleCnt="1"/>
      <dgm:spPr>
        <a:solidFill>
          <a:schemeClr val="accent1"/>
        </a:solidFill>
      </dgm:spPr>
    </dgm:pt>
    <dgm:pt modelId="{4B020118-7230-B641-9821-7CA20C46FB1B}" type="pres">
      <dgm:prSet presAssocID="{F8F25676-6245-4E43-BE65-168A0216D611}" presName="text" presStyleLbl="fgAcc0" presStyleIdx="0" presStyleCnt="1">
        <dgm:presLayoutVars>
          <dgm:chPref val="3"/>
        </dgm:presLayoutVars>
      </dgm:prSet>
      <dgm:spPr/>
    </dgm:pt>
    <dgm:pt modelId="{A0118F71-FBAE-B34B-A296-27BFFFC2CC37}" type="pres">
      <dgm:prSet presAssocID="{F8F25676-6245-4E43-BE65-168A0216D611}" presName="hierChild2" presStyleCnt="0"/>
      <dgm:spPr/>
    </dgm:pt>
    <dgm:pt modelId="{2D54A27B-5ADD-8248-A27E-E3C72183DD52}" type="pres">
      <dgm:prSet presAssocID="{47AD3EE7-6A27-1746-A0D4-526D1EDEAB18}" presName="Name10" presStyleLbl="parChTrans1D2" presStyleIdx="0" presStyleCnt="2"/>
      <dgm:spPr/>
    </dgm:pt>
    <dgm:pt modelId="{98F6457E-D588-5C43-B325-8CC034379310}" type="pres">
      <dgm:prSet presAssocID="{15ABBBB6-DDEF-0E4D-B34D-713B175B3CD6}" presName="hierRoot2" presStyleCnt="0"/>
      <dgm:spPr/>
    </dgm:pt>
    <dgm:pt modelId="{88EFBCBB-F2E2-0E42-9867-590E691B7DEB}" type="pres">
      <dgm:prSet presAssocID="{15ABBBB6-DDEF-0E4D-B34D-713B175B3CD6}" presName="composite2" presStyleCnt="0"/>
      <dgm:spPr/>
    </dgm:pt>
    <dgm:pt modelId="{3D53A4DC-0D22-A441-95B9-E1369A686A5D}" type="pres">
      <dgm:prSet presAssocID="{15ABBBB6-DDEF-0E4D-B34D-713B175B3CD6}" presName="background2" presStyleLbl="node2" presStyleIdx="0" presStyleCnt="2"/>
      <dgm:spPr>
        <a:solidFill>
          <a:srgbClr val="4B7919"/>
        </a:solidFill>
      </dgm:spPr>
    </dgm:pt>
    <dgm:pt modelId="{294D1391-05F7-AF43-83BF-AAA011E784DA}" type="pres">
      <dgm:prSet presAssocID="{15ABBBB6-DDEF-0E4D-B34D-713B175B3CD6}" presName="text2" presStyleLbl="fgAcc2" presStyleIdx="0" presStyleCnt="2">
        <dgm:presLayoutVars>
          <dgm:chPref val="3"/>
        </dgm:presLayoutVars>
      </dgm:prSet>
      <dgm:spPr/>
    </dgm:pt>
    <dgm:pt modelId="{6AA55791-CB05-A346-B20F-F7BD40F1ED4E}" type="pres">
      <dgm:prSet presAssocID="{15ABBBB6-DDEF-0E4D-B34D-713B175B3CD6}" presName="hierChild3" presStyleCnt="0"/>
      <dgm:spPr/>
    </dgm:pt>
    <dgm:pt modelId="{BE16AD52-05DA-0B4C-BA29-C2BA68714AF3}" type="pres">
      <dgm:prSet presAssocID="{72BEA6E7-FC33-114F-9B54-74BCBAB70B80}" presName="Name17" presStyleLbl="parChTrans1D3" presStyleIdx="0" presStyleCnt="2"/>
      <dgm:spPr/>
    </dgm:pt>
    <dgm:pt modelId="{F300245F-A065-6E4A-89C2-604DEC93C5E8}" type="pres">
      <dgm:prSet presAssocID="{27FEDA1A-A89E-304F-9B6E-82A0CF110DDC}" presName="hierRoot3" presStyleCnt="0"/>
      <dgm:spPr/>
    </dgm:pt>
    <dgm:pt modelId="{7482AB09-D9A4-3B4D-8718-C96EF8743D50}" type="pres">
      <dgm:prSet presAssocID="{27FEDA1A-A89E-304F-9B6E-82A0CF110DDC}" presName="composite3" presStyleCnt="0"/>
      <dgm:spPr/>
    </dgm:pt>
    <dgm:pt modelId="{E6C00586-ADFE-1C4C-A10E-D4BDC28E9E01}" type="pres">
      <dgm:prSet presAssocID="{27FEDA1A-A89E-304F-9B6E-82A0CF110DDC}" presName="background3" presStyleLbl="node3" presStyleIdx="0" presStyleCnt="2"/>
      <dgm:spPr>
        <a:solidFill>
          <a:srgbClr val="4B7919"/>
        </a:solidFill>
      </dgm:spPr>
    </dgm:pt>
    <dgm:pt modelId="{86E04C73-F941-D24B-BB9B-B2EF32BF0E88}" type="pres">
      <dgm:prSet presAssocID="{27FEDA1A-A89E-304F-9B6E-82A0CF110DDC}" presName="text3" presStyleLbl="fgAcc3" presStyleIdx="0" presStyleCnt="2">
        <dgm:presLayoutVars>
          <dgm:chPref val="3"/>
        </dgm:presLayoutVars>
      </dgm:prSet>
      <dgm:spPr/>
    </dgm:pt>
    <dgm:pt modelId="{F9BAF48E-DEEF-9E4B-9006-65C754748CEC}" type="pres">
      <dgm:prSet presAssocID="{27FEDA1A-A89E-304F-9B6E-82A0CF110DDC}" presName="hierChild4" presStyleCnt="0"/>
      <dgm:spPr/>
    </dgm:pt>
    <dgm:pt modelId="{7AE9FD30-9261-A14D-AE4D-BDB5E4C8EA20}" type="pres">
      <dgm:prSet presAssocID="{28366F0D-D2AF-D74E-8BE8-288C03287E07}" presName="Name23" presStyleLbl="parChTrans1D4" presStyleIdx="0" presStyleCnt="5"/>
      <dgm:spPr/>
    </dgm:pt>
    <dgm:pt modelId="{BAA6A205-D48C-A446-A604-19F1644B6A8E}" type="pres">
      <dgm:prSet presAssocID="{C5AA36D3-5ECD-4846-AB92-3385708B3C63}" presName="hierRoot4" presStyleCnt="0"/>
      <dgm:spPr/>
    </dgm:pt>
    <dgm:pt modelId="{4B815266-80A7-5344-8A0E-747FD1439B43}" type="pres">
      <dgm:prSet presAssocID="{C5AA36D3-5ECD-4846-AB92-3385708B3C63}" presName="composite4" presStyleCnt="0"/>
      <dgm:spPr/>
    </dgm:pt>
    <dgm:pt modelId="{CD6369DC-EFE0-8649-BE18-B7A24C506E88}" type="pres">
      <dgm:prSet presAssocID="{C5AA36D3-5ECD-4846-AB92-3385708B3C63}" presName="background4" presStyleLbl="node4" presStyleIdx="0" presStyleCnt="5"/>
      <dgm:spPr>
        <a:solidFill>
          <a:srgbClr val="4B7919"/>
        </a:solidFill>
      </dgm:spPr>
    </dgm:pt>
    <dgm:pt modelId="{7E240367-DC24-9246-B4A0-498FDBFA6B23}" type="pres">
      <dgm:prSet presAssocID="{C5AA36D3-5ECD-4846-AB92-3385708B3C63}" presName="text4" presStyleLbl="fgAcc4" presStyleIdx="0" presStyleCnt="5">
        <dgm:presLayoutVars>
          <dgm:chPref val="3"/>
        </dgm:presLayoutVars>
      </dgm:prSet>
      <dgm:spPr/>
    </dgm:pt>
    <dgm:pt modelId="{787EB63F-2DD1-4F49-887B-B410BD41BE49}" type="pres">
      <dgm:prSet presAssocID="{C5AA36D3-5ECD-4846-AB92-3385708B3C63}" presName="hierChild5" presStyleCnt="0"/>
      <dgm:spPr/>
    </dgm:pt>
    <dgm:pt modelId="{C1EF94B3-7FA2-4649-8D07-3967ADE4482B}" type="pres">
      <dgm:prSet presAssocID="{8970E40B-FD06-4942-8A16-9316EE75AB86}" presName="Name23" presStyleLbl="parChTrans1D4" presStyleIdx="1" presStyleCnt="5"/>
      <dgm:spPr/>
    </dgm:pt>
    <dgm:pt modelId="{E41ACDB7-45F7-F943-92DF-918341C88383}" type="pres">
      <dgm:prSet presAssocID="{AA4FC516-6BDB-8942-B414-0EB21E0167E5}" presName="hierRoot4" presStyleCnt="0"/>
      <dgm:spPr/>
    </dgm:pt>
    <dgm:pt modelId="{CFD0A0A6-6C41-5047-86B5-061B07D5A9C6}" type="pres">
      <dgm:prSet presAssocID="{AA4FC516-6BDB-8942-B414-0EB21E0167E5}" presName="composite4" presStyleCnt="0"/>
      <dgm:spPr/>
    </dgm:pt>
    <dgm:pt modelId="{A85EE16F-5028-1E41-8871-3E74287F1F49}" type="pres">
      <dgm:prSet presAssocID="{AA4FC516-6BDB-8942-B414-0EB21E0167E5}" presName="background4" presStyleLbl="node4" presStyleIdx="1" presStyleCnt="5"/>
      <dgm:spPr>
        <a:solidFill>
          <a:srgbClr val="4B7919"/>
        </a:solidFill>
      </dgm:spPr>
    </dgm:pt>
    <dgm:pt modelId="{CB1CAB97-2FAE-F14C-B12F-52316F89710D}" type="pres">
      <dgm:prSet presAssocID="{AA4FC516-6BDB-8942-B414-0EB21E0167E5}" presName="text4" presStyleLbl="fgAcc4" presStyleIdx="1" presStyleCnt="5">
        <dgm:presLayoutVars>
          <dgm:chPref val="3"/>
        </dgm:presLayoutVars>
      </dgm:prSet>
      <dgm:spPr/>
    </dgm:pt>
    <dgm:pt modelId="{939F75DD-A94E-854A-A612-341D5DB5A6A2}" type="pres">
      <dgm:prSet presAssocID="{AA4FC516-6BDB-8942-B414-0EB21E0167E5}" presName="hierChild5" presStyleCnt="0"/>
      <dgm:spPr/>
    </dgm:pt>
    <dgm:pt modelId="{BB6B8696-5C11-AF4E-BA2B-DFB5B2BED51E}" type="pres">
      <dgm:prSet presAssocID="{8BDA221F-FB51-CE47-9B0E-20F6A29AE05D}" presName="Name23" presStyleLbl="parChTrans1D4" presStyleIdx="2" presStyleCnt="5"/>
      <dgm:spPr/>
    </dgm:pt>
    <dgm:pt modelId="{DAEAC4BA-3659-2940-BB29-677B8E3929D2}" type="pres">
      <dgm:prSet presAssocID="{10F2E92E-96E8-604C-AF07-A9D3322D2A78}" presName="hierRoot4" presStyleCnt="0"/>
      <dgm:spPr/>
    </dgm:pt>
    <dgm:pt modelId="{4919F25B-9A5D-6B42-B028-6BEAA66A7744}" type="pres">
      <dgm:prSet presAssocID="{10F2E92E-96E8-604C-AF07-A9D3322D2A78}" presName="composite4" presStyleCnt="0"/>
      <dgm:spPr/>
    </dgm:pt>
    <dgm:pt modelId="{B2D2F252-A102-3143-BCC3-A8A65C5CA44C}" type="pres">
      <dgm:prSet presAssocID="{10F2E92E-96E8-604C-AF07-A9D3322D2A78}" presName="background4" presStyleLbl="node4" presStyleIdx="2" presStyleCnt="5"/>
      <dgm:spPr>
        <a:solidFill>
          <a:srgbClr val="4B7919"/>
        </a:solidFill>
      </dgm:spPr>
    </dgm:pt>
    <dgm:pt modelId="{E175022F-6F8F-CE4A-A67B-BB27C97598BC}" type="pres">
      <dgm:prSet presAssocID="{10F2E92E-96E8-604C-AF07-A9D3322D2A78}" presName="text4" presStyleLbl="fgAcc4" presStyleIdx="2" presStyleCnt="5">
        <dgm:presLayoutVars>
          <dgm:chPref val="3"/>
        </dgm:presLayoutVars>
      </dgm:prSet>
      <dgm:spPr/>
    </dgm:pt>
    <dgm:pt modelId="{7CB51D59-65ED-3B4C-B36E-19314023887D}" type="pres">
      <dgm:prSet presAssocID="{10F2E92E-96E8-604C-AF07-A9D3322D2A78}" presName="hierChild5" presStyleCnt="0"/>
      <dgm:spPr/>
    </dgm:pt>
    <dgm:pt modelId="{E870DFCC-5C74-E940-8FE2-D2B5CFF8FD32}" type="pres">
      <dgm:prSet presAssocID="{2A2EA2AC-2563-3445-8B5A-4BCA573AE0B2}" presName="Name10" presStyleLbl="parChTrans1D2" presStyleIdx="1" presStyleCnt="2"/>
      <dgm:spPr/>
    </dgm:pt>
    <dgm:pt modelId="{14DF78B0-2BFF-8A4E-9199-612412AA9CAD}" type="pres">
      <dgm:prSet presAssocID="{17851DCB-920D-124B-A8F6-2C9E5A2DBD91}" presName="hierRoot2" presStyleCnt="0"/>
      <dgm:spPr/>
    </dgm:pt>
    <dgm:pt modelId="{659F55F1-ED99-5142-95D8-0FC7F84102FF}" type="pres">
      <dgm:prSet presAssocID="{17851DCB-920D-124B-A8F6-2C9E5A2DBD91}" presName="composite2" presStyleCnt="0"/>
      <dgm:spPr/>
    </dgm:pt>
    <dgm:pt modelId="{A162C1CF-94CA-844C-9544-3DEDC88C5EE5}" type="pres">
      <dgm:prSet presAssocID="{17851DCB-920D-124B-A8F6-2C9E5A2DBD91}" presName="background2" presStyleLbl="node2" presStyleIdx="1" presStyleCnt="2"/>
      <dgm:spPr>
        <a:solidFill>
          <a:srgbClr val="C00000"/>
        </a:solidFill>
      </dgm:spPr>
    </dgm:pt>
    <dgm:pt modelId="{1230B3F1-D63E-5E48-B652-E8B068F32AE5}" type="pres">
      <dgm:prSet presAssocID="{17851DCB-920D-124B-A8F6-2C9E5A2DBD91}" presName="text2" presStyleLbl="fgAcc2" presStyleIdx="1" presStyleCnt="2">
        <dgm:presLayoutVars>
          <dgm:chPref val="3"/>
        </dgm:presLayoutVars>
      </dgm:prSet>
      <dgm:spPr/>
    </dgm:pt>
    <dgm:pt modelId="{AE710114-766D-C14C-8018-FB74136A752B}" type="pres">
      <dgm:prSet presAssocID="{17851DCB-920D-124B-A8F6-2C9E5A2DBD91}" presName="hierChild3" presStyleCnt="0"/>
      <dgm:spPr/>
    </dgm:pt>
    <dgm:pt modelId="{299E4054-1B6D-6147-995B-2A92BB5D7BA5}" type="pres">
      <dgm:prSet presAssocID="{CDBA4B88-8A6D-B240-983A-C72795F1F78A}" presName="Name17" presStyleLbl="parChTrans1D3" presStyleIdx="1" presStyleCnt="2"/>
      <dgm:spPr/>
    </dgm:pt>
    <dgm:pt modelId="{E807D1F1-AA94-A84A-86E4-A98709C60621}" type="pres">
      <dgm:prSet presAssocID="{DAE94D9A-2428-1C46-A7B9-73287FE2F076}" presName="hierRoot3" presStyleCnt="0"/>
      <dgm:spPr/>
    </dgm:pt>
    <dgm:pt modelId="{EA518E0E-E48F-7844-9DC9-0011BC94F379}" type="pres">
      <dgm:prSet presAssocID="{DAE94D9A-2428-1C46-A7B9-73287FE2F076}" presName="composite3" presStyleCnt="0"/>
      <dgm:spPr/>
    </dgm:pt>
    <dgm:pt modelId="{5694F18E-18CF-684B-978F-C7D7EB7DB5AC}" type="pres">
      <dgm:prSet presAssocID="{DAE94D9A-2428-1C46-A7B9-73287FE2F076}" presName="background3" presStyleLbl="node3" presStyleIdx="1" presStyleCnt="2"/>
      <dgm:spPr>
        <a:solidFill>
          <a:srgbClr val="C00000"/>
        </a:solidFill>
      </dgm:spPr>
    </dgm:pt>
    <dgm:pt modelId="{3B44F018-847C-A141-A1A8-4004BF282C29}" type="pres">
      <dgm:prSet presAssocID="{DAE94D9A-2428-1C46-A7B9-73287FE2F076}" presName="text3" presStyleLbl="fgAcc3" presStyleIdx="1" presStyleCnt="2">
        <dgm:presLayoutVars>
          <dgm:chPref val="3"/>
        </dgm:presLayoutVars>
      </dgm:prSet>
      <dgm:spPr/>
    </dgm:pt>
    <dgm:pt modelId="{F4A56B3B-50AB-B04B-A9B6-0E959D946445}" type="pres">
      <dgm:prSet presAssocID="{DAE94D9A-2428-1C46-A7B9-73287FE2F076}" presName="hierChild4" presStyleCnt="0"/>
      <dgm:spPr/>
    </dgm:pt>
    <dgm:pt modelId="{A6524E49-C7BF-1548-83B1-019AC8922D99}" type="pres">
      <dgm:prSet presAssocID="{9E19C0E4-EC2F-0E41-B169-CF8EE019932B}" presName="Name23" presStyleLbl="parChTrans1D4" presStyleIdx="3" presStyleCnt="5"/>
      <dgm:spPr/>
    </dgm:pt>
    <dgm:pt modelId="{2C5A29BF-0A97-F041-BA7C-8CE7739791F8}" type="pres">
      <dgm:prSet presAssocID="{4F2D8C22-2011-EC4F-B463-3C71BBBBF6A0}" presName="hierRoot4" presStyleCnt="0"/>
      <dgm:spPr/>
    </dgm:pt>
    <dgm:pt modelId="{31E5D345-D957-644D-A337-341C8DD9A4AF}" type="pres">
      <dgm:prSet presAssocID="{4F2D8C22-2011-EC4F-B463-3C71BBBBF6A0}" presName="composite4" presStyleCnt="0"/>
      <dgm:spPr/>
    </dgm:pt>
    <dgm:pt modelId="{97A20B96-4B4E-134B-9F9E-2EF6ADC56B90}" type="pres">
      <dgm:prSet presAssocID="{4F2D8C22-2011-EC4F-B463-3C71BBBBF6A0}" presName="background4" presStyleLbl="node4" presStyleIdx="3" presStyleCnt="5"/>
      <dgm:spPr>
        <a:solidFill>
          <a:srgbClr val="C00000"/>
        </a:solidFill>
      </dgm:spPr>
    </dgm:pt>
    <dgm:pt modelId="{52CC9C7F-2F2D-F44A-B383-87E7AEA7B712}" type="pres">
      <dgm:prSet presAssocID="{4F2D8C22-2011-EC4F-B463-3C71BBBBF6A0}" presName="text4" presStyleLbl="fgAcc4" presStyleIdx="3" presStyleCnt="5">
        <dgm:presLayoutVars>
          <dgm:chPref val="3"/>
        </dgm:presLayoutVars>
      </dgm:prSet>
      <dgm:spPr/>
    </dgm:pt>
    <dgm:pt modelId="{9323B2BC-DD24-9142-BA44-FA06D417ACC6}" type="pres">
      <dgm:prSet presAssocID="{4F2D8C22-2011-EC4F-B463-3C71BBBBF6A0}" presName="hierChild5" presStyleCnt="0"/>
      <dgm:spPr/>
    </dgm:pt>
    <dgm:pt modelId="{E9001120-52E3-8242-9CB5-6EB3485635D6}" type="pres">
      <dgm:prSet presAssocID="{7792C44E-3540-3D4E-96EF-0E2593B51438}" presName="Name23" presStyleLbl="parChTrans1D4" presStyleIdx="4" presStyleCnt="5"/>
      <dgm:spPr/>
    </dgm:pt>
    <dgm:pt modelId="{41BD5203-AE85-3A4A-A463-620A564126EA}" type="pres">
      <dgm:prSet presAssocID="{63D78C57-F9FD-1E48-8DD8-B055A554B3DA}" presName="hierRoot4" presStyleCnt="0"/>
      <dgm:spPr/>
    </dgm:pt>
    <dgm:pt modelId="{B0ADE97D-4D0F-D84C-B996-654590108EDD}" type="pres">
      <dgm:prSet presAssocID="{63D78C57-F9FD-1E48-8DD8-B055A554B3DA}" presName="composite4" presStyleCnt="0"/>
      <dgm:spPr/>
    </dgm:pt>
    <dgm:pt modelId="{4DEEA023-4035-8F44-B952-C653FFEFF123}" type="pres">
      <dgm:prSet presAssocID="{63D78C57-F9FD-1E48-8DD8-B055A554B3DA}" presName="background4" presStyleLbl="node4" presStyleIdx="4" presStyleCnt="5"/>
      <dgm:spPr>
        <a:solidFill>
          <a:srgbClr val="C00000"/>
        </a:solidFill>
      </dgm:spPr>
    </dgm:pt>
    <dgm:pt modelId="{D341C102-EFCB-E542-B274-F2232A2DC86A}" type="pres">
      <dgm:prSet presAssocID="{63D78C57-F9FD-1E48-8DD8-B055A554B3DA}" presName="text4" presStyleLbl="fgAcc4" presStyleIdx="4" presStyleCnt="5">
        <dgm:presLayoutVars>
          <dgm:chPref val="3"/>
        </dgm:presLayoutVars>
      </dgm:prSet>
      <dgm:spPr/>
    </dgm:pt>
    <dgm:pt modelId="{B0A72558-1014-F146-9287-CD2593752499}" type="pres">
      <dgm:prSet presAssocID="{63D78C57-F9FD-1E48-8DD8-B055A554B3DA}" presName="hierChild5" presStyleCnt="0"/>
      <dgm:spPr/>
    </dgm:pt>
  </dgm:ptLst>
  <dgm:cxnLst>
    <dgm:cxn modelId="{2DAC8A07-6915-FE4F-914B-BFF44B8C11BB}" srcId="{27FEDA1A-A89E-304F-9B6E-82A0CF110DDC}" destId="{10F2E92E-96E8-604C-AF07-A9D3322D2A78}" srcOrd="2" destOrd="0" parTransId="{8BDA221F-FB51-CE47-9B0E-20F6A29AE05D}" sibTransId="{19E98E0E-C181-9B42-84E1-BB38148D0B51}"/>
    <dgm:cxn modelId="{B2F93608-EF35-8F4C-A895-4586FB5E1B90}" type="presOf" srcId="{15ABBBB6-DDEF-0E4D-B34D-713B175B3CD6}" destId="{294D1391-05F7-AF43-83BF-AAA011E784DA}" srcOrd="0" destOrd="0" presId="urn:microsoft.com/office/officeart/2005/8/layout/hierarchy1"/>
    <dgm:cxn modelId="{41A9E60F-4488-3A45-BE1F-A3E9196332D2}" srcId="{DAE94D9A-2428-1C46-A7B9-73287FE2F076}" destId="{63D78C57-F9FD-1E48-8DD8-B055A554B3DA}" srcOrd="1" destOrd="0" parTransId="{7792C44E-3540-3D4E-96EF-0E2593B51438}" sibTransId="{F3D91973-5D74-044D-83E0-CBAFA9D30E0E}"/>
    <dgm:cxn modelId="{1D4F2415-C6DC-EF44-BD68-B3A5D10BDE5D}" type="presOf" srcId="{AA4FC516-6BDB-8942-B414-0EB21E0167E5}" destId="{CB1CAB97-2FAE-F14C-B12F-52316F89710D}" srcOrd="0" destOrd="0" presId="urn:microsoft.com/office/officeart/2005/8/layout/hierarchy1"/>
    <dgm:cxn modelId="{A8507921-68D5-FB4D-978F-D1C749B7CCCB}" srcId="{17851DCB-920D-124B-A8F6-2C9E5A2DBD91}" destId="{DAE94D9A-2428-1C46-A7B9-73287FE2F076}" srcOrd="0" destOrd="0" parTransId="{CDBA4B88-8A6D-B240-983A-C72795F1F78A}" sibTransId="{442598DD-EFBC-F94F-A0B8-58C4D830C646}"/>
    <dgm:cxn modelId="{448E3C24-02A8-BB43-9B8B-7880E5C2C351}" type="presOf" srcId="{C5AA36D3-5ECD-4846-AB92-3385708B3C63}" destId="{7E240367-DC24-9246-B4A0-498FDBFA6B23}" srcOrd="0" destOrd="0" presId="urn:microsoft.com/office/officeart/2005/8/layout/hierarchy1"/>
    <dgm:cxn modelId="{F862F229-F2D0-7D47-8707-5F1C8CA474F5}" type="presOf" srcId="{8BDA221F-FB51-CE47-9B0E-20F6A29AE05D}" destId="{BB6B8696-5C11-AF4E-BA2B-DFB5B2BED51E}" srcOrd="0" destOrd="0" presId="urn:microsoft.com/office/officeart/2005/8/layout/hierarchy1"/>
    <dgm:cxn modelId="{1A93532E-5686-3940-BA69-D1DEAB44EBC2}" type="presOf" srcId="{27FEDA1A-A89E-304F-9B6E-82A0CF110DDC}" destId="{86E04C73-F941-D24B-BB9B-B2EF32BF0E88}" srcOrd="0" destOrd="0" presId="urn:microsoft.com/office/officeart/2005/8/layout/hierarchy1"/>
    <dgm:cxn modelId="{68A1EF2E-63E7-8047-A318-3A9A9FBE9CE3}" type="presOf" srcId="{4F2D8C22-2011-EC4F-B463-3C71BBBBF6A0}" destId="{52CC9C7F-2F2D-F44A-B383-87E7AEA7B712}" srcOrd="0" destOrd="0" presId="urn:microsoft.com/office/officeart/2005/8/layout/hierarchy1"/>
    <dgm:cxn modelId="{CD3AD151-894B-3444-B867-81000C890A6F}" type="presOf" srcId="{9E19C0E4-EC2F-0E41-B169-CF8EE019932B}" destId="{A6524E49-C7BF-1548-83B1-019AC8922D99}" srcOrd="0" destOrd="0" presId="urn:microsoft.com/office/officeart/2005/8/layout/hierarchy1"/>
    <dgm:cxn modelId="{55A76E55-53FA-1B46-9CEA-E22D0BECD835}" type="presOf" srcId="{CDBA4B88-8A6D-B240-983A-C72795F1F78A}" destId="{299E4054-1B6D-6147-995B-2A92BB5D7BA5}" srcOrd="0" destOrd="0" presId="urn:microsoft.com/office/officeart/2005/8/layout/hierarchy1"/>
    <dgm:cxn modelId="{18797856-0B50-6A4C-ABB6-0067ECC2DD66}" type="presOf" srcId="{72BEA6E7-FC33-114F-9B54-74BCBAB70B80}" destId="{BE16AD52-05DA-0B4C-BA29-C2BA68714AF3}" srcOrd="0" destOrd="0" presId="urn:microsoft.com/office/officeart/2005/8/layout/hierarchy1"/>
    <dgm:cxn modelId="{17C2F364-992E-4F42-9B73-F250584D9ECC}" type="presOf" srcId="{17851DCB-920D-124B-A8F6-2C9E5A2DBD91}" destId="{1230B3F1-D63E-5E48-B652-E8B068F32AE5}" srcOrd="0" destOrd="0" presId="urn:microsoft.com/office/officeart/2005/8/layout/hierarchy1"/>
    <dgm:cxn modelId="{1C3BD565-1B26-D048-ADEE-B66DF8A2A1CA}" type="presOf" srcId="{7792C44E-3540-3D4E-96EF-0E2593B51438}" destId="{E9001120-52E3-8242-9CB5-6EB3485635D6}" srcOrd="0" destOrd="0" presId="urn:microsoft.com/office/officeart/2005/8/layout/hierarchy1"/>
    <dgm:cxn modelId="{D7D91369-A659-0742-B4C1-BFA863790A8F}" type="presOf" srcId="{10F2E92E-96E8-604C-AF07-A9D3322D2A78}" destId="{E175022F-6F8F-CE4A-A67B-BB27C97598BC}" srcOrd="0" destOrd="0" presId="urn:microsoft.com/office/officeart/2005/8/layout/hierarchy1"/>
    <dgm:cxn modelId="{96032774-A387-AF49-9F09-D518D6818621}" type="presOf" srcId="{47AD3EE7-6A27-1746-A0D4-526D1EDEAB18}" destId="{2D54A27B-5ADD-8248-A27E-E3C72183DD52}" srcOrd="0" destOrd="0" presId="urn:microsoft.com/office/officeart/2005/8/layout/hierarchy1"/>
    <dgm:cxn modelId="{60914A7A-6F23-534D-9809-5494BB61F0FF}" type="presOf" srcId="{28366F0D-D2AF-D74E-8BE8-288C03287E07}" destId="{7AE9FD30-9261-A14D-AE4D-BDB5E4C8EA20}" srcOrd="0" destOrd="0" presId="urn:microsoft.com/office/officeart/2005/8/layout/hierarchy1"/>
    <dgm:cxn modelId="{8DDBCD8D-B4D3-9B4A-9905-4830CD6C4702}" srcId="{DAE94D9A-2428-1C46-A7B9-73287FE2F076}" destId="{4F2D8C22-2011-EC4F-B463-3C71BBBBF6A0}" srcOrd="0" destOrd="0" parTransId="{9E19C0E4-EC2F-0E41-B169-CF8EE019932B}" sibTransId="{CA551CE2-C976-FE42-B6B4-8065D80D1721}"/>
    <dgm:cxn modelId="{7670D190-51F1-3D4A-B39F-A641669DF961}" type="presOf" srcId="{63D78C57-F9FD-1E48-8DD8-B055A554B3DA}" destId="{D341C102-EFCB-E542-B274-F2232A2DC86A}" srcOrd="0" destOrd="0" presId="urn:microsoft.com/office/officeart/2005/8/layout/hierarchy1"/>
    <dgm:cxn modelId="{106BFC9C-B872-3045-A239-BD31779F88E6}" type="presOf" srcId="{F8F25676-6245-4E43-BE65-168A0216D611}" destId="{4B020118-7230-B641-9821-7CA20C46FB1B}" srcOrd="0" destOrd="0" presId="urn:microsoft.com/office/officeart/2005/8/layout/hierarchy1"/>
    <dgm:cxn modelId="{051EBFA2-53F7-184D-AEEB-24060A6E190B}" type="presOf" srcId="{DAE94D9A-2428-1C46-A7B9-73287FE2F076}" destId="{3B44F018-847C-A141-A1A8-4004BF282C29}" srcOrd="0" destOrd="0" presId="urn:microsoft.com/office/officeart/2005/8/layout/hierarchy1"/>
    <dgm:cxn modelId="{14668AAD-AF82-5E4A-BF04-357D207FA422}" type="presOf" srcId="{8970E40B-FD06-4942-8A16-9316EE75AB86}" destId="{C1EF94B3-7FA2-4649-8D07-3967ADE4482B}" srcOrd="0" destOrd="0" presId="urn:microsoft.com/office/officeart/2005/8/layout/hierarchy1"/>
    <dgm:cxn modelId="{F72770C2-32F2-D345-9CAF-3DE3B2D8BC8E}" type="presOf" srcId="{4C021B72-B727-D040-93E2-6A9577277028}" destId="{5B3E855A-067A-A94D-8ECF-E0762410E186}" srcOrd="0" destOrd="0" presId="urn:microsoft.com/office/officeart/2005/8/layout/hierarchy1"/>
    <dgm:cxn modelId="{BF8BCFC7-D000-7847-8281-A5F1B615BC11}" srcId="{27FEDA1A-A89E-304F-9B6E-82A0CF110DDC}" destId="{AA4FC516-6BDB-8942-B414-0EB21E0167E5}" srcOrd="1" destOrd="0" parTransId="{8970E40B-FD06-4942-8A16-9316EE75AB86}" sibTransId="{7F581D4F-066C-9E42-9127-C4626E786314}"/>
    <dgm:cxn modelId="{51A51DDD-6BA3-C740-8F5E-DB1B7EE0E79E}" srcId="{15ABBBB6-DDEF-0E4D-B34D-713B175B3CD6}" destId="{27FEDA1A-A89E-304F-9B6E-82A0CF110DDC}" srcOrd="0" destOrd="0" parTransId="{72BEA6E7-FC33-114F-9B54-74BCBAB70B80}" sibTransId="{76EBF567-4F97-2B42-9237-E1E5681F27E8}"/>
    <dgm:cxn modelId="{C23B0FE8-8504-2A4A-BA33-D647B9FBC337}" srcId="{27FEDA1A-A89E-304F-9B6E-82A0CF110DDC}" destId="{C5AA36D3-5ECD-4846-AB92-3385708B3C63}" srcOrd="0" destOrd="0" parTransId="{28366F0D-D2AF-D74E-8BE8-288C03287E07}" sibTransId="{8C9FCFC5-A418-6245-9521-3003D8122C9B}"/>
    <dgm:cxn modelId="{C976A6EC-F55B-0447-8A10-678E24423D6C}" srcId="{4C021B72-B727-D040-93E2-6A9577277028}" destId="{F8F25676-6245-4E43-BE65-168A0216D611}" srcOrd="0" destOrd="0" parTransId="{9A8FD819-0976-EF4B-B47E-052D1F8D7B10}" sibTransId="{E02D2AFF-6B60-1940-9258-B1EA77DBFE0F}"/>
    <dgm:cxn modelId="{99C21DF4-C739-0741-8FA1-FB94BE7A72AF}" type="presOf" srcId="{2A2EA2AC-2563-3445-8B5A-4BCA573AE0B2}" destId="{E870DFCC-5C74-E940-8FE2-D2B5CFF8FD32}" srcOrd="0" destOrd="0" presId="urn:microsoft.com/office/officeart/2005/8/layout/hierarchy1"/>
    <dgm:cxn modelId="{EB7A36F9-7396-F046-8362-1F058C44E490}" srcId="{F8F25676-6245-4E43-BE65-168A0216D611}" destId="{17851DCB-920D-124B-A8F6-2C9E5A2DBD91}" srcOrd="1" destOrd="0" parTransId="{2A2EA2AC-2563-3445-8B5A-4BCA573AE0B2}" sibTransId="{50CFBBB1-25F7-AF4B-AD91-CBB9EF252915}"/>
    <dgm:cxn modelId="{13F418FA-8A31-6F4D-972B-DE0982EF5F27}" srcId="{F8F25676-6245-4E43-BE65-168A0216D611}" destId="{15ABBBB6-DDEF-0E4D-B34D-713B175B3CD6}" srcOrd="0" destOrd="0" parTransId="{47AD3EE7-6A27-1746-A0D4-526D1EDEAB18}" sibTransId="{F2A6B9A5-9F80-784C-88BF-F8924D285F32}"/>
    <dgm:cxn modelId="{BA5DCF7D-6FA9-6C44-9FCB-B1C9810C3960}" type="presParOf" srcId="{5B3E855A-067A-A94D-8ECF-E0762410E186}" destId="{2A19FC5D-3B86-E441-BA4D-6611533F1127}" srcOrd="0" destOrd="0" presId="urn:microsoft.com/office/officeart/2005/8/layout/hierarchy1"/>
    <dgm:cxn modelId="{85B494BF-4B9C-304C-99BE-AB2EB3E17AB3}" type="presParOf" srcId="{2A19FC5D-3B86-E441-BA4D-6611533F1127}" destId="{951FA09B-C2CC-9E4E-8447-F774CA2FFA6A}" srcOrd="0" destOrd="0" presId="urn:microsoft.com/office/officeart/2005/8/layout/hierarchy1"/>
    <dgm:cxn modelId="{DD14E0A5-1483-6245-959C-6C2516C66692}" type="presParOf" srcId="{951FA09B-C2CC-9E4E-8447-F774CA2FFA6A}" destId="{09E2A66F-0B9C-B14D-95E8-CABFB5F4927C}" srcOrd="0" destOrd="0" presId="urn:microsoft.com/office/officeart/2005/8/layout/hierarchy1"/>
    <dgm:cxn modelId="{8E7EE42A-7D29-8C46-B197-2DE165A320CC}" type="presParOf" srcId="{951FA09B-C2CC-9E4E-8447-F774CA2FFA6A}" destId="{4B020118-7230-B641-9821-7CA20C46FB1B}" srcOrd="1" destOrd="0" presId="urn:microsoft.com/office/officeart/2005/8/layout/hierarchy1"/>
    <dgm:cxn modelId="{F7865D78-421F-7646-9E25-76AD58329ED9}" type="presParOf" srcId="{2A19FC5D-3B86-E441-BA4D-6611533F1127}" destId="{A0118F71-FBAE-B34B-A296-27BFFFC2CC37}" srcOrd="1" destOrd="0" presId="urn:microsoft.com/office/officeart/2005/8/layout/hierarchy1"/>
    <dgm:cxn modelId="{6D8FD58B-6AA7-F841-8153-0080264076D4}" type="presParOf" srcId="{A0118F71-FBAE-B34B-A296-27BFFFC2CC37}" destId="{2D54A27B-5ADD-8248-A27E-E3C72183DD52}" srcOrd="0" destOrd="0" presId="urn:microsoft.com/office/officeart/2005/8/layout/hierarchy1"/>
    <dgm:cxn modelId="{4C97A570-839E-9E41-926C-8894439931AC}" type="presParOf" srcId="{A0118F71-FBAE-B34B-A296-27BFFFC2CC37}" destId="{98F6457E-D588-5C43-B325-8CC034379310}" srcOrd="1" destOrd="0" presId="urn:microsoft.com/office/officeart/2005/8/layout/hierarchy1"/>
    <dgm:cxn modelId="{349FFCA4-658F-5343-AF89-75B5F9483149}" type="presParOf" srcId="{98F6457E-D588-5C43-B325-8CC034379310}" destId="{88EFBCBB-F2E2-0E42-9867-590E691B7DEB}" srcOrd="0" destOrd="0" presId="urn:microsoft.com/office/officeart/2005/8/layout/hierarchy1"/>
    <dgm:cxn modelId="{BC194C6C-E5B2-124D-8894-7E4716E62B71}" type="presParOf" srcId="{88EFBCBB-F2E2-0E42-9867-590E691B7DEB}" destId="{3D53A4DC-0D22-A441-95B9-E1369A686A5D}" srcOrd="0" destOrd="0" presId="urn:microsoft.com/office/officeart/2005/8/layout/hierarchy1"/>
    <dgm:cxn modelId="{65B47373-9AAC-3940-81BB-711A97C8B5F9}" type="presParOf" srcId="{88EFBCBB-F2E2-0E42-9867-590E691B7DEB}" destId="{294D1391-05F7-AF43-83BF-AAA011E784DA}" srcOrd="1" destOrd="0" presId="urn:microsoft.com/office/officeart/2005/8/layout/hierarchy1"/>
    <dgm:cxn modelId="{94EE7FAC-65A8-D444-9CEF-B047FAC4946C}" type="presParOf" srcId="{98F6457E-D588-5C43-B325-8CC034379310}" destId="{6AA55791-CB05-A346-B20F-F7BD40F1ED4E}" srcOrd="1" destOrd="0" presId="urn:microsoft.com/office/officeart/2005/8/layout/hierarchy1"/>
    <dgm:cxn modelId="{2E86CA7C-BC78-5949-AB60-FD26EF80B572}" type="presParOf" srcId="{6AA55791-CB05-A346-B20F-F7BD40F1ED4E}" destId="{BE16AD52-05DA-0B4C-BA29-C2BA68714AF3}" srcOrd="0" destOrd="0" presId="urn:microsoft.com/office/officeart/2005/8/layout/hierarchy1"/>
    <dgm:cxn modelId="{BFCB9B0A-59D4-C143-AFCB-54DD82901BB1}" type="presParOf" srcId="{6AA55791-CB05-A346-B20F-F7BD40F1ED4E}" destId="{F300245F-A065-6E4A-89C2-604DEC93C5E8}" srcOrd="1" destOrd="0" presId="urn:microsoft.com/office/officeart/2005/8/layout/hierarchy1"/>
    <dgm:cxn modelId="{38000B1E-07F9-184B-BE8E-4B66105AA86F}" type="presParOf" srcId="{F300245F-A065-6E4A-89C2-604DEC93C5E8}" destId="{7482AB09-D9A4-3B4D-8718-C96EF8743D50}" srcOrd="0" destOrd="0" presId="urn:microsoft.com/office/officeart/2005/8/layout/hierarchy1"/>
    <dgm:cxn modelId="{5478711E-A59C-9141-82A7-052AA24E86F9}" type="presParOf" srcId="{7482AB09-D9A4-3B4D-8718-C96EF8743D50}" destId="{E6C00586-ADFE-1C4C-A10E-D4BDC28E9E01}" srcOrd="0" destOrd="0" presId="urn:microsoft.com/office/officeart/2005/8/layout/hierarchy1"/>
    <dgm:cxn modelId="{566F1676-2CD7-F643-B686-C2DD28404E9B}" type="presParOf" srcId="{7482AB09-D9A4-3B4D-8718-C96EF8743D50}" destId="{86E04C73-F941-D24B-BB9B-B2EF32BF0E88}" srcOrd="1" destOrd="0" presId="urn:microsoft.com/office/officeart/2005/8/layout/hierarchy1"/>
    <dgm:cxn modelId="{43B7427B-2793-8946-A7E6-30DBFA1DBC9F}" type="presParOf" srcId="{F300245F-A065-6E4A-89C2-604DEC93C5E8}" destId="{F9BAF48E-DEEF-9E4B-9006-65C754748CEC}" srcOrd="1" destOrd="0" presId="urn:microsoft.com/office/officeart/2005/8/layout/hierarchy1"/>
    <dgm:cxn modelId="{BDB6F9EF-B471-C04B-8D73-CBC5BFDF4EB9}" type="presParOf" srcId="{F9BAF48E-DEEF-9E4B-9006-65C754748CEC}" destId="{7AE9FD30-9261-A14D-AE4D-BDB5E4C8EA20}" srcOrd="0" destOrd="0" presId="urn:microsoft.com/office/officeart/2005/8/layout/hierarchy1"/>
    <dgm:cxn modelId="{841868EA-FA32-634A-A9FF-444488F5EABF}" type="presParOf" srcId="{F9BAF48E-DEEF-9E4B-9006-65C754748CEC}" destId="{BAA6A205-D48C-A446-A604-19F1644B6A8E}" srcOrd="1" destOrd="0" presId="urn:microsoft.com/office/officeart/2005/8/layout/hierarchy1"/>
    <dgm:cxn modelId="{8C642F86-7D4E-4A49-8B4C-59CA18F567EA}" type="presParOf" srcId="{BAA6A205-D48C-A446-A604-19F1644B6A8E}" destId="{4B815266-80A7-5344-8A0E-747FD1439B43}" srcOrd="0" destOrd="0" presId="urn:microsoft.com/office/officeart/2005/8/layout/hierarchy1"/>
    <dgm:cxn modelId="{A60E95ED-D487-1947-957B-DE2F409D7630}" type="presParOf" srcId="{4B815266-80A7-5344-8A0E-747FD1439B43}" destId="{CD6369DC-EFE0-8649-BE18-B7A24C506E88}" srcOrd="0" destOrd="0" presId="urn:microsoft.com/office/officeart/2005/8/layout/hierarchy1"/>
    <dgm:cxn modelId="{6C4C9B3B-3878-1747-8EE9-404F4C02A953}" type="presParOf" srcId="{4B815266-80A7-5344-8A0E-747FD1439B43}" destId="{7E240367-DC24-9246-B4A0-498FDBFA6B23}" srcOrd="1" destOrd="0" presId="urn:microsoft.com/office/officeart/2005/8/layout/hierarchy1"/>
    <dgm:cxn modelId="{B4D04725-7032-0244-AABF-487197CCC7BA}" type="presParOf" srcId="{BAA6A205-D48C-A446-A604-19F1644B6A8E}" destId="{787EB63F-2DD1-4F49-887B-B410BD41BE49}" srcOrd="1" destOrd="0" presId="urn:microsoft.com/office/officeart/2005/8/layout/hierarchy1"/>
    <dgm:cxn modelId="{60DB7787-2B2A-2D44-B536-7107AE4F3AD8}" type="presParOf" srcId="{F9BAF48E-DEEF-9E4B-9006-65C754748CEC}" destId="{C1EF94B3-7FA2-4649-8D07-3967ADE4482B}" srcOrd="2" destOrd="0" presId="urn:microsoft.com/office/officeart/2005/8/layout/hierarchy1"/>
    <dgm:cxn modelId="{7F0A1D41-8C4A-AB4A-98FA-C507C71A6E0A}" type="presParOf" srcId="{F9BAF48E-DEEF-9E4B-9006-65C754748CEC}" destId="{E41ACDB7-45F7-F943-92DF-918341C88383}" srcOrd="3" destOrd="0" presId="urn:microsoft.com/office/officeart/2005/8/layout/hierarchy1"/>
    <dgm:cxn modelId="{0D858CA3-B681-7243-8E84-CC4197ECA4E1}" type="presParOf" srcId="{E41ACDB7-45F7-F943-92DF-918341C88383}" destId="{CFD0A0A6-6C41-5047-86B5-061B07D5A9C6}" srcOrd="0" destOrd="0" presId="urn:microsoft.com/office/officeart/2005/8/layout/hierarchy1"/>
    <dgm:cxn modelId="{999CB0BC-D541-7446-AE0D-8D6C8E000C67}" type="presParOf" srcId="{CFD0A0A6-6C41-5047-86B5-061B07D5A9C6}" destId="{A85EE16F-5028-1E41-8871-3E74287F1F49}" srcOrd="0" destOrd="0" presId="urn:microsoft.com/office/officeart/2005/8/layout/hierarchy1"/>
    <dgm:cxn modelId="{A19C2EC0-5AE4-854E-BEB2-46745D4DA97E}" type="presParOf" srcId="{CFD0A0A6-6C41-5047-86B5-061B07D5A9C6}" destId="{CB1CAB97-2FAE-F14C-B12F-52316F89710D}" srcOrd="1" destOrd="0" presId="urn:microsoft.com/office/officeart/2005/8/layout/hierarchy1"/>
    <dgm:cxn modelId="{3FC18A9A-5C8E-904B-843A-57D1EFAFC15F}" type="presParOf" srcId="{E41ACDB7-45F7-F943-92DF-918341C88383}" destId="{939F75DD-A94E-854A-A612-341D5DB5A6A2}" srcOrd="1" destOrd="0" presId="urn:microsoft.com/office/officeart/2005/8/layout/hierarchy1"/>
    <dgm:cxn modelId="{904C3709-3B78-0841-8D77-AD90D652A3FC}" type="presParOf" srcId="{F9BAF48E-DEEF-9E4B-9006-65C754748CEC}" destId="{BB6B8696-5C11-AF4E-BA2B-DFB5B2BED51E}" srcOrd="4" destOrd="0" presId="urn:microsoft.com/office/officeart/2005/8/layout/hierarchy1"/>
    <dgm:cxn modelId="{57453782-DC30-8D49-88E8-7F4BC28037E4}" type="presParOf" srcId="{F9BAF48E-DEEF-9E4B-9006-65C754748CEC}" destId="{DAEAC4BA-3659-2940-BB29-677B8E3929D2}" srcOrd="5" destOrd="0" presId="urn:microsoft.com/office/officeart/2005/8/layout/hierarchy1"/>
    <dgm:cxn modelId="{7F3AAF31-F68A-CD42-8ECE-E7FFC2F618FD}" type="presParOf" srcId="{DAEAC4BA-3659-2940-BB29-677B8E3929D2}" destId="{4919F25B-9A5D-6B42-B028-6BEAA66A7744}" srcOrd="0" destOrd="0" presId="urn:microsoft.com/office/officeart/2005/8/layout/hierarchy1"/>
    <dgm:cxn modelId="{A258F7CC-74E9-A945-95D5-394BBD72C876}" type="presParOf" srcId="{4919F25B-9A5D-6B42-B028-6BEAA66A7744}" destId="{B2D2F252-A102-3143-BCC3-A8A65C5CA44C}" srcOrd="0" destOrd="0" presId="urn:microsoft.com/office/officeart/2005/8/layout/hierarchy1"/>
    <dgm:cxn modelId="{C2095FB4-D09C-E347-A4EE-DF025D9123CA}" type="presParOf" srcId="{4919F25B-9A5D-6B42-B028-6BEAA66A7744}" destId="{E175022F-6F8F-CE4A-A67B-BB27C97598BC}" srcOrd="1" destOrd="0" presId="urn:microsoft.com/office/officeart/2005/8/layout/hierarchy1"/>
    <dgm:cxn modelId="{BDBF1075-EB54-3948-9AFE-3634E3421B7C}" type="presParOf" srcId="{DAEAC4BA-3659-2940-BB29-677B8E3929D2}" destId="{7CB51D59-65ED-3B4C-B36E-19314023887D}" srcOrd="1" destOrd="0" presId="urn:microsoft.com/office/officeart/2005/8/layout/hierarchy1"/>
    <dgm:cxn modelId="{46CCE0F2-58F3-8544-8024-5E097A4E816C}" type="presParOf" srcId="{A0118F71-FBAE-B34B-A296-27BFFFC2CC37}" destId="{E870DFCC-5C74-E940-8FE2-D2B5CFF8FD32}" srcOrd="2" destOrd="0" presId="urn:microsoft.com/office/officeart/2005/8/layout/hierarchy1"/>
    <dgm:cxn modelId="{5FC652B2-1409-7143-8027-27440D54F0F1}" type="presParOf" srcId="{A0118F71-FBAE-B34B-A296-27BFFFC2CC37}" destId="{14DF78B0-2BFF-8A4E-9199-612412AA9CAD}" srcOrd="3" destOrd="0" presId="urn:microsoft.com/office/officeart/2005/8/layout/hierarchy1"/>
    <dgm:cxn modelId="{1559A96A-7D7B-544A-ADF2-51BE45C44D42}" type="presParOf" srcId="{14DF78B0-2BFF-8A4E-9199-612412AA9CAD}" destId="{659F55F1-ED99-5142-95D8-0FC7F84102FF}" srcOrd="0" destOrd="0" presId="urn:microsoft.com/office/officeart/2005/8/layout/hierarchy1"/>
    <dgm:cxn modelId="{D5345CDE-7309-E744-A7E2-9F2EAA4A7A63}" type="presParOf" srcId="{659F55F1-ED99-5142-95D8-0FC7F84102FF}" destId="{A162C1CF-94CA-844C-9544-3DEDC88C5EE5}" srcOrd="0" destOrd="0" presId="urn:microsoft.com/office/officeart/2005/8/layout/hierarchy1"/>
    <dgm:cxn modelId="{20B03993-1107-6543-8773-D712BF6944F5}" type="presParOf" srcId="{659F55F1-ED99-5142-95D8-0FC7F84102FF}" destId="{1230B3F1-D63E-5E48-B652-E8B068F32AE5}" srcOrd="1" destOrd="0" presId="urn:microsoft.com/office/officeart/2005/8/layout/hierarchy1"/>
    <dgm:cxn modelId="{C6AD6649-D583-A44C-8472-430EC742253D}" type="presParOf" srcId="{14DF78B0-2BFF-8A4E-9199-612412AA9CAD}" destId="{AE710114-766D-C14C-8018-FB74136A752B}" srcOrd="1" destOrd="0" presId="urn:microsoft.com/office/officeart/2005/8/layout/hierarchy1"/>
    <dgm:cxn modelId="{4C014830-BD6E-FB4B-86B6-AD540F3B2D99}" type="presParOf" srcId="{AE710114-766D-C14C-8018-FB74136A752B}" destId="{299E4054-1B6D-6147-995B-2A92BB5D7BA5}" srcOrd="0" destOrd="0" presId="urn:microsoft.com/office/officeart/2005/8/layout/hierarchy1"/>
    <dgm:cxn modelId="{6DD1F19C-778F-9E42-A21A-61832E83ECA4}" type="presParOf" srcId="{AE710114-766D-C14C-8018-FB74136A752B}" destId="{E807D1F1-AA94-A84A-86E4-A98709C60621}" srcOrd="1" destOrd="0" presId="urn:microsoft.com/office/officeart/2005/8/layout/hierarchy1"/>
    <dgm:cxn modelId="{6B1288A6-D813-DF4F-AFA2-56F5B6262C9E}" type="presParOf" srcId="{E807D1F1-AA94-A84A-86E4-A98709C60621}" destId="{EA518E0E-E48F-7844-9DC9-0011BC94F379}" srcOrd="0" destOrd="0" presId="urn:microsoft.com/office/officeart/2005/8/layout/hierarchy1"/>
    <dgm:cxn modelId="{EB49CA1C-9E2D-C149-B615-B1139476CBC6}" type="presParOf" srcId="{EA518E0E-E48F-7844-9DC9-0011BC94F379}" destId="{5694F18E-18CF-684B-978F-C7D7EB7DB5AC}" srcOrd="0" destOrd="0" presId="urn:microsoft.com/office/officeart/2005/8/layout/hierarchy1"/>
    <dgm:cxn modelId="{3FDCC0F0-CB75-584E-94A9-FBE3BC6A3237}" type="presParOf" srcId="{EA518E0E-E48F-7844-9DC9-0011BC94F379}" destId="{3B44F018-847C-A141-A1A8-4004BF282C29}" srcOrd="1" destOrd="0" presId="urn:microsoft.com/office/officeart/2005/8/layout/hierarchy1"/>
    <dgm:cxn modelId="{B9FBEF0E-ACD1-9C41-B57D-DB36272036CA}" type="presParOf" srcId="{E807D1F1-AA94-A84A-86E4-A98709C60621}" destId="{F4A56B3B-50AB-B04B-A9B6-0E959D946445}" srcOrd="1" destOrd="0" presId="urn:microsoft.com/office/officeart/2005/8/layout/hierarchy1"/>
    <dgm:cxn modelId="{D7EE96A4-0044-584A-8794-729CB908F8AC}" type="presParOf" srcId="{F4A56B3B-50AB-B04B-A9B6-0E959D946445}" destId="{A6524E49-C7BF-1548-83B1-019AC8922D99}" srcOrd="0" destOrd="0" presId="urn:microsoft.com/office/officeart/2005/8/layout/hierarchy1"/>
    <dgm:cxn modelId="{AEF22C88-BA53-1747-8505-37AB93356167}" type="presParOf" srcId="{F4A56B3B-50AB-B04B-A9B6-0E959D946445}" destId="{2C5A29BF-0A97-F041-BA7C-8CE7739791F8}" srcOrd="1" destOrd="0" presId="urn:microsoft.com/office/officeart/2005/8/layout/hierarchy1"/>
    <dgm:cxn modelId="{598BB707-8DFF-7C4D-8639-57DE9559DCF0}" type="presParOf" srcId="{2C5A29BF-0A97-F041-BA7C-8CE7739791F8}" destId="{31E5D345-D957-644D-A337-341C8DD9A4AF}" srcOrd="0" destOrd="0" presId="urn:microsoft.com/office/officeart/2005/8/layout/hierarchy1"/>
    <dgm:cxn modelId="{F99E5ABD-9267-0C44-9B0A-0C06D6398FE8}" type="presParOf" srcId="{31E5D345-D957-644D-A337-341C8DD9A4AF}" destId="{97A20B96-4B4E-134B-9F9E-2EF6ADC56B90}" srcOrd="0" destOrd="0" presId="urn:microsoft.com/office/officeart/2005/8/layout/hierarchy1"/>
    <dgm:cxn modelId="{3E6A9BAB-47E0-5742-B657-CCE5E2F3075E}" type="presParOf" srcId="{31E5D345-D957-644D-A337-341C8DD9A4AF}" destId="{52CC9C7F-2F2D-F44A-B383-87E7AEA7B712}" srcOrd="1" destOrd="0" presId="urn:microsoft.com/office/officeart/2005/8/layout/hierarchy1"/>
    <dgm:cxn modelId="{BC7AE131-B1A7-1A44-A451-6821B57CCCB5}" type="presParOf" srcId="{2C5A29BF-0A97-F041-BA7C-8CE7739791F8}" destId="{9323B2BC-DD24-9142-BA44-FA06D417ACC6}" srcOrd="1" destOrd="0" presId="urn:microsoft.com/office/officeart/2005/8/layout/hierarchy1"/>
    <dgm:cxn modelId="{44EDF725-02C5-FA49-B5AF-90707B96A06E}" type="presParOf" srcId="{F4A56B3B-50AB-B04B-A9B6-0E959D946445}" destId="{E9001120-52E3-8242-9CB5-6EB3485635D6}" srcOrd="2" destOrd="0" presId="urn:microsoft.com/office/officeart/2005/8/layout/hierarchy1"/>
    <dgm:cxn modelId="{5914759B-D294-3844-B2B7-F1DA8B0AD959}" type="presParOf" srcId="{F4A56B3B-50AB-B04B-A9B6-0E959D946445}" destId="{41BD5203-AE85-3A4A-A463-620A564126EA}" srcOrd="3" destOrd="0" presId="urn:microsoft.com/office/officeart/2005/8/layout/hierarchy1"/>
    <dgm:cxn modelId="{47DDFE39-685B-8E4E-A8EB-921092161D48}" type="presParOf" srcId="{41BD5203-AE85-3A4A-A463-620A564126EA}" destId="{B0ADE97D-4D0F-D84C-B996-654590108EDD}" srcOrd="0" destOrd="0" presId="urn:microsoft.com/office/officeart/2005/8/layout/hierarchy1"/>
    <dgm:cxn modelId="{02AB63B6-17EA-8649-AFE4-906DF9243AF2}" type="presParOf" srcId="{B0ADE97D-4D0F-D84C-B996-654590108EDD}" destId="{4DEEA023-4035-8F44-B952-C653FFEFF123}" srcOrd="0" destOrd="0" presId="urn:microsoft.com/office/officeart/2005/8/layout/hierarchy1"/>
    <dgm:cxn modelId="{0C59C418-33BE-CF4A-B70E-8B8B55D364D4}" type="presParOf" srcId="{B0ADE97D-4D0F-D84C-B996-654590108EDD}" destId="{D341C102-EFCB-E542-B274-F2232A2DC86A}" srcOrd="1" destOrd="0" presId="urn:microsoft.com/office/officeart/2005/8/layout/hierarchy1"/>
    <dgm:cxn modelId="{82C14442-7C2D-3346-9AB3-13D60A877D23}" type="presParOf" srcId="{41BD5203-AE85-3A4A-A463-620A564126EA}" destId="{B0A72558-1014-F146-9287-CD2593752499}" srcOrd="1" destOrd="0" presId="urn:microsoft.com/office/officeart/2005/8/layout/hierarchy1"/>
  </dgm:cxnLst>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001120-52E3-8242-9CB5-6EB3485635D6}">
      <dsp:nvSpPr>
        <dsp:cNvPr id="0" name=""/>
        <dsp:cNvSpPr/>
      </dsp:nvSpPr>
      <dsp:spPr>
        <a:xfrm>
          <a:off x="6463409" y="3184570"/>
          <a:ext cx="781847" cy="372088"/>
        </a:xfrm>
        <a:custGeom>
          <a:avLst/>
          <a:gdLst/>
          <a:ahLst/>
          <a:cxnLst/>
          <a:rect l="0" t="0" r="0" b="0"/>
          <a:pathLst>
            <a:path>
              <a:moveTo>
                <a:pt x="0" y="0"/>
              </a:moveTo>
              <a:lnTo>
                <a:pt x="0" y="253567"/>
              </a:lnTo>
              <a:lnTo>
                <a:pt x="781847" y="253567"/>
              </a:lnTo>
              <a:lnTo>
                <a:pt x="781847" y="372088"/>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6524E49-C7BF-1548-83B1-019AC8922D99}">
      <dsp:nvSpPr>
        <dsp:cNvPr id="0" name=""/>
        <dsp:cNvSpPr/>
      </dsp:nvSpPr>
      <dsp:spPr>
        <a:xfrm>
          <a:off x="5681562" y="3184570"/>
          <a:ext cx="781847" cy="372088"/>
        </a:xfrm>
        <a:custGeom>
          <a:avLst/>
          <a:gdLst/>
          <a:ahLst/>
          <a:cxnLst/>
          <a:rect l="0" t="0" r="0" b="0"/>
          <a:pathLst>
            <a:path>
              <a:moveTo>
                <a:pt x="781847" y="0"/>
              </a:moveTo>
              <a:lnTo>
                <a:pt x="781847" y="253567"/>
              </a:lnTo>
              <a:lnTo>
                <a:pt x="0" y="253567"/>
              </a:lnTo>
              <a:lnTo>
                <a:pt x="0" y="372088"/>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99E4054-1B6D-6147-995B-2A92BB5D7BA5}">
      <dsp:nvSpPr>
        <dsp:cNvPr id="0" name=""/>
        <dsp:cNvSpPr/>
      </dsp:nvSpPr>
      <dsp:spPr>
        <a:xfrm>
          <a:off x="6417689" y="2000071"/>
          <a:ext cx="91440" cy="372088"/>
        </a:xfrm>
        <a:custGeom>
          <a:avLst/>
          <a:gdLst/>
          <a:ahLst/>
          <a:cxnLst/>
          <a:rect l="0" t="0" r="0" b="0"/>
          <a:pathLst>
            <a:path>
              <a:moveTo>
                <a:pt x="45720" y="0"/>
              </a:moveTo>
              <a:lnTo>
                <a:pt x="45720" y="372088"/>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870DFCC-5C74-E940-8FE2-D2B5CFF8FD32}">
      <dsp:nvSpPr>
        <dsp:cNvPr id="0" name=""/>
        <dsp:cNvSpPr/>
      </dsp:nvSpPr>
      <dsp:spPr>
        <a:xfrm>
          <a:off x="4508790" y="815572"/>
          <a:ext cx="1954618" cy="372088"/>
        </a:xfrm>
        <a:custGeom>
          <a:avLst/>
          <a:gdLst/>
          <a:ahLst/>
          <a:cxnLst/>
          <a:rect l="0" t="0" r="0" b="0"/>
          <a:pathLst>
            <a:path>
              <a:moveTo>
                <a:pt x="0" y="0"/>
              </a:moveTo>
              <a:lnTo>
                <a:pt x="0" y="253567"/>
              </a:lnTo>
              <a:lnTo>
                <a:pt x="1954618" y="253567"/>
              </a:lnTo>
              <a:lnTo>
                <a:pt x="1954618" y="372088"/>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B6B8696-5C11-AF4E-BA2B-DFB5B2BED51E}">
      <dsp:nvSpPr>
        <dsp:cNvPr id="0" name=""/>
        <dsp:cNvSpPr/>
      </dsp:nvSpPr>
      <dsp:spPr>
        <a:xfrm>
          <a:off x="2554171" y="3184570"/>
          <a:ext cx="1563695" cy="372088"/>
        </a:xfrm>
        <a:custGeom>
          <a:avLst/>
          <a:gdLst/>
          <a:ahLst/>
          <a:cxnLst/>
          <a:rect l="0" t="0" r="0" b="0"/>
          <a:pathLst>
            <a:path>
              <a:moveTo>
                <a:pt x="0" y="0"/>
              </a:moveTo>
              <a:lnTo>
                <a:pt x="0" y="253567"/>
              </a:lnTo>
              <a:lnTo>
                <a:pt x="1563695" y="253567"/>
              </a:lnTo>
              <a:lnTo>
                <a:pt x="1563695" y="372088"/>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1EF94B3-7FA2-4649-8D07-3967ADE4482B}">
      <dsp:nvSpPr>
        <dsp:cNvPr id="0" name=""/>
        <dsp:cNvSpPr/>
      </dsp:nvSpPr>
      <dsp:spPr>
        <a:xfrm>
          <a:off x="2508451" y="3184570"/>
          <a:ext cx="91440" cy="372088"/>
        </a:xfrm>
        <a:custGeom>
          <a:avLst/>
          <a:gdLst/>
          <a:ahLst/>
          <a:cxnLst/>
          <a:rect l="0" t="0" r="0" b="0"/>
          <a:pathLst>
            <a:path>
              <a:moveTo>
                <a:pt x="45720" y="0"/>
              </a:moveTo>
              <a:lnTo>
                <a:pt x="45720" y="372088"/>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AE9FD30-9261-A14D-AE4D-BDB5E4C8EA20}">
      <dsp:nvSpPr>
        <dsp:cNvPr id="0" name=""/>
        <dsp:cNvSpPr/>
      </dsp:nvSpPr>
      <dsp:spPr>
        <a:xfrm>
          <a:off x="990476" y="3184570"/>
          <a:ext cx="1563695" cy="372088"/>
        </a:xfrm>
        <a:custGeom>
          <a:avLst/>
          <a:gdLst/>
          <a:ahLst/>
          <a:cxnLst/>
          <a:rect l="0" t="0" r="0" b="0"/>
          <a:pathLst>
            <a:path>
              <a:moveTo>
                <a:pt x="1563695" y="0"/>
              </a:moveTo>
              <a:lnTo>
                <a:pt x="1563695" y="253567"/>
              </a:lnTo>
              <a:lnTo>
                <a:pt x="0" y="253567"/>
              </a:lnTo>
              <a:lnTo>
                <a:pt x="0" y="372088"/>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E16AD52-05DA-0B4C-BA29-C2BA68714AF3}">
      <dsp:nvSpPr>
        <dsp:cNvPr id="0" name=""/>
        <dsp:cNvSpPr/>
      </dsp:nvSpPr>
      <dsp:spPr>
        <a:xfrm>
          <a:off x="2508451" y="2000071"/>
          <a:ext cx="91440" cy="372088"/>
        </a:xfrm>
        <a:custGeom>
          <a:avLst/>
          <a:gdLst/>
          <a:ahLst/>
          <a:cxnLst/>
          <a:rect l="0" t="0" r="0" b="0"/>
          <a:pathLst>
            <a:path>
              <a:moveTo>
                <a:pt x="45720" y="0"/>
              </a:moveTo>
              <a:lnTo>
                <a:pt x="45720" y="372088"/>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D54A27B-5ADD-8248-A27E-E3C72183DD52}">
      <dsp:nvSpPr>
        <dsp:cNvPr id="0" name=""/>
        <dsp:cNvSpPr/>
      </dsp:nvSpPr>
      <dsp:spPr>
        <a:xfrm>
          <a:off x="2554171" y="815572"/>
          <a:ext cx="1954618" cy="372088"/>
        </a:xfrm>
        <a:custGeom>
          <a:avLst/>
          <a:gdLst/>
          <a:ahLst/>
          <a:cxnLst/>
          <a:rect l="0" t="0" r="0" b="0"/>
          <a:pathLst>
            <a:path>
              <a:moveTo>
                <a:pt x="1954618" y="0"/>
              </a:moveTo>
              <a:lnTo>
                <a:pt x="1954618" y="253567"/>
              </a:lnTo>
              <a:lnTo>
                <a:pt x="0" y="253567"/>
              </a:lnTo>
              <a:lnTo>
                <a:pt x="0" y="372088"/>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9E2A66F-0B9C-B14D-95E8-CABFB5F4927C}">
      <dsp:nvSpPr>
        <dsp:cNvPr id="0" name=""/>
        <dsp:cNvSpPr/>
      </dsp:nvSpPr>
      <dsp:spPr>
        <a:xfrm>
          <a:off x="3869097" y="3161"/>
          <a:ext cx="1279386" cy="812410"/>
        </a:xfrm>
        <a:prstGeom prst="roundRect">
          <a:avLst>
            <a:gd name="adj" fmla="val 10000"/>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sp>
    <dsp:sp modelId="{4B020118-7230-B641-9821-7CA20C46FB1B}">
      <dsp:nvSpPr>
        <dsp:cNvPr id="0" name=""/>
        <dsp:cNvSpPr/>
      </dsp:nvSpPr>
      <dsp:spPr>
        <a:xfrm>
          <a:off x="4011251" y="138208"/>
          <a:ext cx="1279386" cy="812410"/>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Machine Learning</a:t>
          </a:r>
        </a:p>
      </dsp:txBody>
      <dsp:txXfrm>
        <a:off x="4035046" y="162003"/>
        <a:ext cx="1231796" cy="764820"/>
      </dsp:txXfrm>
    </dsp:sp>
    <dsp:sp modelId="{3D53A4DC-0D22-A441-95B9-E1369A686A5D}">
      <dsp:nvSpPr>
        <dsp:cNvPr id="0" name=""/>
        <dsp:cNvSpPr/>
      </dsp:nvSpPr>
      <dsp:spPr>
        <a:xfrm>
          <a:off x="1914478" y="1187660"/>
          <a:ext cx="1279386" cy="812410"/>
        </a:xfrm>
        <a:prstGeom prst="roundRect">
          <a:avLst>
            <a:gd name="adj" fmla="val 10000"/>
          </a:avLst>
        </a:prstGeom>
        <a:solidFill>
          <a:srgbClr val="4B7919"/>
        </a:solidFill>
        <a:ln>
          <a:noFill/>
        </a:ln>
        <a:effectLst/>
      </dsp:spPr>
      <dsp:style>
        <a:lnRef idx="0">
          <a:scrgbClr r="0" g="0" b="0"/>
        </a:lnRef>
        <a:fillRef idx="3">
          <a:scrgbClr r="0" g="0" b="0"/>
        </a:fillRef>
        <a:effectRef idx="2">
          <a:scrgbClr r="0" g="0" b="0"/>
        </a:effectRef>
        <a:fontRef idx="minor">
          <a:schemeClr val="lt1"/>
        </a:fontRef>
      </dsp:style>
    </dsp:sp>
    <dsp:sp modelId="{294D1391-05F7-AF43-83BF-AAA011E784DA}">
      <dsp:nvSpPr>
        <dsp:cNvPr id="0" name=""/>
        <dsp:cNvSpPr/>
      </dsp:nvSpPr>
      <dsp:spPr>
        <a:xfrm>
          <a:off x="2056632" y="1322707"/>
          <a:ext cx="1279386" cy="812410"/>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Supervised</a:t>
          </a:r>
        </a:p>
      </dsp:txBody>
      <dsp:txXfrm>
        <a:off x="2080427" y="1346502"/>
        <a:ext cx="1231796" cy="764820"/>
      </dsp:txXfrm>
    </dsp:sp>
    <dsp:sp modelId="{E6C00586-ADFE-1C4C-A10E-D4BDC28E9E01}">
      <dsp:nvSpPr>
        <dsp:cNvPr id="0" name=""/>
        <dsp:cNvSpPr/>
      </dsp:nvSpPr>
      <dsp:spPr>
        <a:xfrm>
          <a:off x="1914478" y="2372159"/>
          <a:ext cx="1279386" cy="812410"/>
        </a:xfrm>
        <a:prstGeom prst="roundRect">
          <a:avLst>
            <a:gd name="adj" fmla="val 10000"/>
          </a:avLst>
        </a:prstGeom>
        <a:solidFill>
          <a:srgbClr val="4B7919"/>
        </a:solidFill>
        <a:ln>
          <a:noFill/>
        </a:ln>
        <a:effectLst/>
      </dsp:spPr>
      <dsp:style>
        <a:lnRef idx="0">
          <a:scrgbClr r="0" g="0" b="0"/>
        </a:lnRef>
        <a:fillRef idx="3">
          <a:scrgbClr r="0" g="0" b="0"/>
        </a:fillRef>
        <a:effectRef idx="2">
          <a:scrgbClr r="0" g="0" b="0"/>
        </a:effectRef>
        <a:fontRef idx="minor">
          <a:schemeClr val="lt1"/>
        </a:fontRef>
      </dsp:style>
    </dsp:sp>
    <dsp:sp modelId="{86E04C73-F941-D24B-BB9B-B2EF32BF0E88}">
      <dsp:nvSpPr>
        <dsp:cNvPr id="0" name=""/>
        <dsp:cNvSpPr/>
      </dsp:nvSpPr>
      <dsp:spPr>
        <a:xfrm>
          <a:off x="2056632" y="2507206"/>
          <a:ext cx="1279386" cy="812410"/>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Outcome observed</a:t>
          </a:r>
        </a:p>
      </dsp:txBody>
      <dsp:txXfrm>
        <a:off x="2080427" y="2531001"/>
        <a:ext cx="1231796" cy="764820"/>
      </dsp:txXfrm>
    </dsp:sp>
    <dsp:sp modelId="{CD6369DC-EFE0-8649-BE18-B7A24C506E88}">
      <dsp:nvSpPr>
        <dsp:cNvPr id="0" name=""/>
        <dsp:cNvSpPr/>
      </dsp:nvSpPr>
      <dsp:spPr>
        <a:xfrm>
          <a:off x="350783" y="3556659"/>
          <a:ext cx="1279386" cy="812410"/>
        </a:xfrm>
        <a:prstGeom prst="roundRect">
          <a:avLst>
            <a:gd name="adj" fmla="val 10000"/>
          </a:avLst>
        </a:prstGeom>
        <a:solidFill>
          <a:srgbClr val="4B7919"/>
        </a:solidFill>
        <a:ln>
          <a:noFill/>
        </a:ln>
        <a:effectLst/>
      </dsp:spPr>
      <dsp:style>
        <a:lnRef idx="0">
          <a:scrgbClr r="0" g="0" b="0"/>
        </a:lnRef>
        <a:fillRef idx="3">
          <a:scrgbClr r="0" g="0" b="0"/>
        </a:fillRef>
        <a:effectRef idx="2">
          <a:scrgbClr r="0" g="0" b="0"/>
        </a:effectRef>
        <a:fontRef idx="minor">
          <a:schemeClr val="lt1"/>
        </a:fontRef>
      </dsp:style>
    </dsp:sp>
    <dsp:sp modelId="{7E240367-DC24-9246-B4A0-498FDBFA6B23}">
      <dsp:nvSpPr>
        <dsp:cNvPr id="0" name=""/>
        <dsp:cNvSpPr/>
      </dsp:nvSpPr>
      <dsp:spPr>
        <a:xfrm>
          <a:off x="492937" y="3691705"/>
          <a:ext cx="1279386" cy="812410"/>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Regression (continuous outcome)</a:t>
          </a:r>
        </a:p>
      </dsp:txBody>
      <dsp:txXfrm>
        <a:off x="516732" y="3715500"/>
        <a:ext cx="1231796" cy="764820"/>
      </dsp:txXfrm>
    </dsp:sp>
    <dsp:sp modelId="{A85EE16F-5028-1E41-8871-3E74287F1F49}">
      <dsp:nvSpPr>
        <dsp:cNvPr id="0" name=""/>
        <dsp:cNvSpPr/>
      </dsp:nvSpPr>
      <dsp:spPr>
        <a:xfrm>
          <a:off x="1914478" y="3556659"/>
          <a:ext cx="1279386" cy="812410"/>
        </a:xfrm>
        <a:prstGeom prst="roundRect">
          <a:avLst>
            <a:gd name="adj" fmla="val 10000"/>
          </a:avLst>
        </a:prstGeom>
        <a:solidFill>
          <a:srgbClr val="4B7919"/>
        </a:solidFill>
        <a:ln>
          <a:noFill/>
        </a:ln>
        <a:effectLst/>
      </dsp:spPr>
      <dsp:style>
        <a:lnRef idx="0">
          <a:scrgbClr r="0" g="0" b="0"/>
        </a:lnRef>
        <a:fillRef idx="3">
          <a:scrgbClr r="0" g="0" b="0"/>
        </a:fillRef>
        <a:effectRef idx="2">
          <a:scrgbClr r="0" g="0" b="0"/>
        </a:effectRef>
        <a:fontRef idx="minor">
          <a:schemeClr val="lt1"/>
        </a:fontRef>
      </dsp:style>
    </dsp:sp>
    <dsp:sp modelId="{CB1CAB97-2FAE-F14C-B12F-52316F89710D}">
      <dsp:nvSpPr>
        <dsp:cNvPr id="0" name=""/>
        <dsp:cNvSpPr/>
      </dsp:nvSpPr>
      <dsp:spPr>
        <a:xfrm>
          <a:off x="2056632" y="3691705"/>
          <a:ext cx="1279386" cy="812410"/>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Classification (categorical outcome)</a:t>
          </a:r>
        </a:p>
      </dsp:txBody>
      <dsp:txXfrm>
        <a:off x="2080427" y="3715500"/>
        <a:ext cx="1231796" cy="764820"/>
      </dsp:txXfrm>
    </dsp:sp>
    <dsp:sp modelId="{B2D2F252-A102-3143-BCC3-A8A65C5CA44C}">
      <dsp:nvSpPr>
        <dsp:cNvPr id="0" name=""/>
        <dsp:cNvSpPr/>
      </dsp:nvSpPr>
      <dsp:spPr>
        <a:xfrm>
          <a:off x="3478173" y="3556659"/>
          <a:ext cx="1279386" cy="812410"/>
        </a:xfrm>
        <a:prstGeom prst="roundRect">
          <a:avLst>
            <a:gd name="adj" fmla="val 10000"/>
          </a:avLst>
        </a:prstGeom>
        <a:solidFill>
          <a:srgbClr val="4B7919"/>
        </a:solidFill>
        <a:ln>
          <a:noFill/>
        </a:ln>
        <a:effectLst/>
      </dsp:spPr>
      <dsp:style>
        <a:lnRef idx="0">
          <a:scrgbClr r="0" g="0" b="0"/>
        </a:lnRef>
        <a:fillRef idx="3">
          <a:scrgbClr r="0" g="0" b="0"/>
        </a:fillRef>
        <a:effectRef idx="2">
          <a:scrgbClr r="0" g="0" b="0"/>
        </a:effectRef>
        <a:fontRef idx="minor">
          <a:schemeClr val="lt1"/>
        </a:fontRef>
      </dsp:style>
    </dsp:sp>
    <dsp:sp modelId="{E175022F-6F8F-CE4A-A67B-BB27C97598BC}">
      <dsp:nvSpPr>
        <dsp:cNvPr id="0" name=""/>
        <dsp:cNvSpPr/>
      </dsp:nvSpPr>
      <dsp:spPr>
        <a:xfrm>
          <a:off x="3620327" y="3691705"/>
          <a:ext cx="1279386" cy="812410"/>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Survival outcome</a:t>
          </a:r>
        </a:p>
      </dsp:txBody>
      <dsp:txXfrm>
        <a:off x="3644122" y="3715500"/>
        <a:ext cx="1231796" cy="764820"/>
      </dsp:txXfrm>
    </dsp:sp>
    <dsp:sp modelId="{A162C1CF-94CA-844C-9544-3DEDC88C5EE5}">
      <dsp:nvSpPr>
        <dsp:cNvPr id="0" name=""/>
        <dsp:cNvSpPr/>
      </dsp:nvSpPr>
      <dsp:spPr>
        <a:xfrm>
          <a:off x="5823716" y="1187660"/>
          <a:ext cx="1279386" cy="812410"/>
        </a:xfrm>
        <a:prstGeom prst="roundRect">
          <a:avLst>
            <a:gd name="adj" fmla="val 10000"/>
          </a:avLst>
        </a:prstGeom>
        <a:solidFill>
          <a:srgbClr val="C00000"/>
        </a:solidFill>
        <a:ln>
          <a:noFill/>
        </a:ln>
        <a:effectLst/>
      </dsp:spPr>
      <dsp:style>
        <a:lnRef idx="0">
          <a:scrgbClr r="0" g="0" b="0"/>
        </a:lnRef>
        <a:fillRef idx="3">
          <a:scrgbClr r="0" g="0" b="0"/>
        </a:fillRef>
        <a:effectRef idx="2">
          <a:scrgbClr r="0" g="0" b="0"/>
        </a:effectRef>
        <a:fontRef idx="minor">
          <a:schemeClr val="lt1"/>
        </a:fontRef>
      </dsp:style>
    </dsp:sp>
    <dsp:sp modelId="{1230B3F1-D63E-5E48-B652-E8B068F32AE5}">
      <dsp:nvSpPr>
        <dsp:cNvPr id="0" name=""/>
        <dsp:cNvSpPr/>
      </dsp:nvSpPr>
      <dsp:spPr>
        <a:xfrm>
          <a:off x="5965870" y="1322707"/>
          <a:ext cx="1279386" cy="812410"/>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Unsupervised</a:t>
          </a:r>
        </a:p>
      </dsp:txBody>
      <dsp:txXfrm>
        <a:off x="5989665" y="1346502"/>
        <a:ext cx="1231796" cy="764820"/>
      </dsp:txXfrm>
    </dsp:sp>
    <dsp:sp modelId="{5694F18E-18CF-684B-978F-C7D7EB7DB5AC}">
      <dsp:nvSpPr>
        <dsp:cNvPr id="0" name=""/>
        <dsp:cNvSpPr/>
      </dsp:nvSpPr>
      <dsp:spPr>
        <a:xfrm>
          <a:off x="5823716" y="2372159"/>
          <a:ext cx="1279386" cy="812410"/>
        </a:xfrm>
        <a:prstGeom prst="roundRect">
          <a:avLst>
            <a:gd name="adj" fmla="val 10000"/>
          </a:avLst>
        </a:prstGeom>
        <a:solidFill>
          <a:srgbClr val="C00000"/>
        </a:solidFill>
        <a:ln>
          <a:noFill/>
        </a:ln>
        <a:effectLst/>
      </dsp:spPr>
      <dsp:style>
        <a:lnRef idx="0">
          <a:scrgbClr r="0" g="0" b="0"/>
        </a:lnRef>
        <a:fillRef idx="3">
          <a:scrgbClr r="0" g="0" b="0"/>
        </a:fillRef>
        <a:effectRef idx="2">
          <a:scrgbClr r="0" g="0" b="0"/>
        </a:effectRef>
        <a:fontRef idx="minor">
          <a:schemeClr val="lt1"/>
        </a:fontRef>
      </dsp:style>
    </dsp:sp>
    <dsp:sp modelId="{3B44F018-847C-A141-A1A8-4004BF282C29}">
      <dsp:nvSpPr>
        <dsp:cNvPr id="0" name=""/>
        <dsp:cNvSpPr/>
      </dsp:nvSpPr>
      <dsp:spPr>
        <a:xfrm>
          <a:off x="5965870" y="2507206"/>
          <a:ext cx="1279386" cy="812410"/>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No outcome</a:t>
          </a:r>
        </a:p>
      </dsp:txBody>
      <dsp:txXfrm>
        <a:off x="5989665" y="2531001"/>
        <a:ext cx="1231796" cy="764820"/>
      </dsp:txXfrm>
    </dsp:sp>
    <dsp:sp modelId="{97A20B96-4B4E-134B-9F9E-2EF6ADC56B90}">
      <dsp:nvSpPr>
        <dsp:cNvPr id="0" name=""/>
        <dsp:cNvSpPr/>
      </dsp:nvSpPr>
      <dsp:spPr>
        <a:xfrm>
          <a:off x="5041868" y="3556659"/>
          <a:ext cx="1279386" cy="812410"/>
        </a:xfrm>
        <a:prstGeom prst="roundRect">
          <a:avLst>
            <a:gd name="adj" fmla="val 10000"/>
          </a:avLst>
        </a:prstGeom>
        <a:solidFill>
          <a:srgbClr val="C00000"/>
        </a:solidFill>
        <a:ln>
          <a:noFill/>
        </a:ln>
        <a:effectLst/>
      </dsp:spPr>
      <dsp:style>
        <a:lnRef idx="0">
          <a:scrgbClr r="0" g="0" b="0"/>
        </a:lnRef>
        <a:fillRef idx="3">
          <a:scrgbClr r="0" g="0" b="0"/>
        </a:fillRef>
        <a:effectRef idx="2">
          <a:scrgbClr r="0" g="0" b="0"/>
        </a:effectRef>
        <a:fontRef idx="minor">
          <a:schemeClr val="lt1"/>
        </a:fontRef>
      </dsp:style>
    </dsp:sp>
    <dsp:sp modelId="{52CC9C7F-2F2D-F44A-B383-87E7AEA7B712}">
      <dsp:nvSpPr>
        <dsp:cNvPr id="0" name=""/>
        <dsp:cNvSpPr/>
      </dsp:nvSpPr>
      <dsp:spPr>
        <a:xfrm>
          <a:off x="5184022" y="3691705"/>
          <a:ext cx="1279386" cy="812410"/>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Clustering</a:t>
          </a:r>
        </a:p>
        <a:p>
          <a:pPr marL="0" lvl="0" indent="0" algn="ctr" defTabSz="577850">
            <a:lnSpc>
              <a:spcPct val="90000"/>
            </a:lnSpc>
            <a:spcBef>
              <a:spcPct val="0"/>
            </a:spcBef>
            <a:spcAft>
              <a:spcPct val="35000"/>
            </a:spcAft>
            <a:buNone/>
          </a:pPr>
          <a:r>
            <a:rPr lang="en-US" sz="1300" kern="1200" dirty="0"/>
            <a:t>(grouping</a:t>
          </a:r>
          <a:r>
            <a:rPr lang="en-US" sz="1300" kern="1200" baseline="0" dirty="0"/>
            <a:t> observations)</a:t>
          </a:r>
          <a:endParaRPr lang="en-US" sz="1300" kern="1200" dirty="0"/>
        </a:p>
      </dsp:txBody>
      <dsp:txXfrm>
        <a:off x="5207817" y="3715500"/>
        <a:ext cx="1231796" cy="764820"/>
      </dsp:txXfrm>
    </dsp:sp>
    <dsp:sp modelId="{4DEEA023-4035-8F44-B952-C653FFEFF123}">
      <dsp:nvSpPr>
        <dsp:cNvPr id="0" name=""/>
        <dsp:cNvSpPr/>
      </dsp:nvSpPr>
      <dsp:spPr>
        <a:xfrm>
          <a:off x="6605563" y="3556659"/>
          <a:ext cx="1279386" cy="812410"/>
        </a:xfrm>
        <a:prstGeom prst="roundRect">
          <a:avLst>
            <a:gd name="adj" fmla="val 10000"/>
          </a:avLst>
        </a:prstGeom>
        <a:solidFill>
          <a:srgbClr val="C00000"/>
        </a:solidFill>
        <a:ln>
          <a:noFill/>
        </a:ln>
        <a:effectLst/>
      </dsp:spPr>
      <dsp:style>
        <a:lnRef idx="0">
          <a:scrgbClr r="0" g="0" b="0"/>
        </a:lnRef>
        <a:fillRef idx="3">
          <a:scrgbClr r="0" g="0" b="0"/>
        </a:fillRef>
        <a:effectRef idx="2">
          <a:scrgbClr r="0" g="0" b="0"/>
        </a:effectRef>
        <a:fontRef idx="minor">
          <a:schemeClr val="lt1"/>
        </a:fontRef>
      </dsp:style>
    </dsp:sp>
    <dsp:sp modelId="{D341C102-EFCB-E542-B274-F2232A2DC86A}">
      <dsp:nvSpPr>
        <dsp:cNvPr id="0" name=""/>
        <dsp:cNvSpPr/>
      </dsp:nvSpPr>
      <dsp:spPr>
        <a:xfrm>
          <a:off x="6747717" y="3691705"/>
          <a:ext cx="1279386" cy="812410"/>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Data Reduction (transforming variables)</a:t>
          </a:r>
        </a:p>
      </dsp:txBody>
      <dsp:txXfrm>
        <a:off x="6771512" y="3715500"/>
        <a:ext cx="1231796" cy="7648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001120-52E3-8242-9CB5-6EB3485635D6}">
      <dsp:nvSpPr>
        <dsp:cNvPr id="0" name=""/>
        <dsp:cNvSpPr/>
      </dsp:nvSpPr>
      <dsp:spPr>
        <a:xfrm>
          <a:off x="6463409" y="3184570"/>
          <a:ext cx="781847" cy="372088"/>
        </a:xfrm>
        <a:custGeom>
          <a:avLst/>
          <a:gdLst/>
          <a:ahLst/>
          <a:cxnLst/>
          <a:rect l="0" t="0" r="0" b="0"/>
          <a:pathLst>
            <a:path>
              <a:moveTo>
                <a:pt x="0" y="0"/>
              </a:moveTo>
              <a:lnTo>
                <a:pt x="0" y="253567"/>
              </a:lnTo>
              <a:lnTo>
                <a:pt x="781847" y="253567"/>
              </a:lnTo>
              <a:lnTo>
                <a:pt x="781847" y="372088"/>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6524E49-C7BF-1548-83B1-019AC8922D99}">
      <dsp:nvSpPr>
        <dsp:cNvPr id="0" name=""/>
        <dsp:cNvSpPr/>
      </dsp:nvSpPr>
      <dsp:spPr>
        <a:xfrm>
          <a:off x="5681562" y="3184570"/>
          <a:ext cx="781847" cy="372088"/>
        </a:xfrm>
        <a:custGeom>
          <a:avLst/>
          <a:gdLst/>
          <a:ahLst/>
          <a:cxnLst/>
          <a:rect l="0" t="0" r="0" b="0"/>
          <a:pathLst>
            <a:path>
              <a:moveTo>
                <a:pt x="781847" y="0"/>
              </a:moveTo>
              <a:lnTo>
                <a:pt x="781847" y="253567"/>
              </a:lnTo>
              <a:lnTo>
                <a:pt x="0" y="253567"/>
              </a:lnTo>
              <a:lnTo>
                <a:pt x="0" y="372088"/>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99E4054-1B6D-6147-995B-2A92BB5D7BA5}">
      <dsp:nvSpPr>
        <dsp:cNvPr id="0" name=""/>
        <dsp:cNvSpPr/>
      </dsp:nvSpPr>
      <dsp:spPr>
        <a:xfrm>
          <a:off x="6417689" y="2000071"/>
          <a:ext cx="91440" cy="372088"/>
        </a:xfrm>
        <a:custGeom>
          <a:avLst/>
          <a:gdLst/>
          <a:ahLst/>
          <a:cxnLst/>
          <a:rect l="0" t="0" r="0" b="0"/>
          <a:pathLst>
            <a:path>
              <a:moveTo>
                <a:pt x="45720" y="0"/>
              </a:moveTo>
              <a:lnTo>
                <a:pt x="45720" y="372088"/>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870DFCC-5C74-E940-8FE2-D2B5CFF8FD32}">
      <dsp:nvSpPr>
        <dsp:cNvPr id="0" name=""/>
        <dsp:cNvSpPr/>
      </dsp:nvSpPr>
      <dsp:spPr>
        <a:xfrm>
          <a:off x="4508790" y="815572"/>
          <a:ext cx="1954618" cy="372088"/>
        </a:xfrm>
        <a:custGeom>
          <a:avLst/>
          <a:gdLst/>
          <a:ahLst/>
          <a:cxnLst/>
          <a:rect l="0" t="0" r="0" b="0"/>
          <a:pathLst>
            <a:path>
              <a:moveTo>
                <a:pt x="0" y="0"/>
              </a:moveTo>
              <a:lnTo>
                <a:pt x="0" y="253567"/>
              </a:lnTo>
              <a:lnTo>
                <a:pt x="1954618" y="253567"/>
              </a:lnTo>
              <a:lnTo>
                <a:pt x="1954618" y="372088"/>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B6B8696-5C11-AF4E-BA2B-DFB5B2BED51E}">
      <dsp:nvSpPr>
        <dsp:cNvPr id="0" name=""/>
        <dsp:cNvSpPr/>
      </dsp:nvSpPr>
      <dsp:spPr>
        <a:xfrm>
          <a:off x="2554171" y="3184570"/>
          <a:ext cx="1563695" cy="372088"/>
        </a:xfrm>
        <a:custGeom>
          <a:avLst/>
          <a:gdLst/>
          <a:ahLst/>
          <a:cxnLst/>
          <a:rect l="0" t="0" r="0" b="0"/>
          <a:pathLst>
            <a:path>
              <a:moveTo>
                <a:pt x="0" y="0"/>
              </a:moveTo>
              <a:lnTo>
                <a:pt x="0" y="253567"/>
              </a:lnTo>
              <a:lnTo>
                <a:pt x="1563695" y="253567"/>
              </a:lnTo>
              <a:lnTo>
                <a:pt x="1563695" y="372088"/>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1EF94B3-7FA2-4649-8D07-3967ADE4482B}">
      <dsp:nvSpPr>
        <dsp:cNvPr id="0" name=""/>
        <dsp:cNvSpPr/>
      </dsp:nvSpPr>
      <dsp:spPr>
        <a:xfrm>
          <a:off x="2508451" y="3184570"/>
          <a:ext cx="91440" cy="372088"/>
        </a:xfrm>
        <a:custGeom>
          <a:avLst/>
          <a:gdLst/>
          <a:ahLst/>
          <a:cxnLst/>
          <a:rect l="0" t="0" r="0" b="0"/>
          <a:pathLst>
            <a:path>
              <a:moveTo>
                <a:pt x="45720" y="0"/>
              </a:moveTo>
              <a:lnTo>
                <a:pt x="45720" y="372088"/>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AE9FD30-9261-A14D-AE4D-BDB5E4C8EA20}">
      <dsp:nvSpPr>
        <dsp:cNvPr id="0" name=""/>
        <dsp:cNvSpPr/>
      </dsp:nvSpPr>
      <dsp:spPr>
        <a:xfrm>
          <a:off x="990476" y="3184570"/>
          <a:ext cx="1563695" cy="372088"/>
        </a:xfrm>
        <a:custGeom>
          <a:avLst/>
          <a:gdLst/>
          <a:ahLst/>
          <a:cxnLst/>
          <a:rect l="0" t="0" r="0" b="0"/>
          <a:pathLst>
            <a:path>
              <a:moveTo>
                <a:pt x="1563695" y="0"/>
              </a:moveTo>
              <a:lnTo>
                <a:pt x="1563695" y="253567"/>
              </a:lnTo>
              <a:lnTo>
                <a:pt x="0" y="253567"/>
              </a:lnTo>
              <a:lnTo>
                <a:pt x="0" y="372088"/>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E16AD52-05DA-0B4C-BA29-C2BA68714AF3}">
      <dsp:nvSpPr>
        <dsp:cNvPr id="0" name=""/>
        <dsp:cNvSpPr/>
      </dsp:nvSpPr>
      <dsp:spPr>
        <a:xfrm>
          <a:off x="2508451" y="2000071"/>
          <a:ext cx="91440" cy="372088"/>
        </a:xfrm>
        <a:custGeom>
          <a:avLst/>
          <a:gdLst/>
          <a:ahLst/>
          <a:cxnLst/>
          <a:rect l="0" t="0" r="0" b="0"/>
          <a:pathLst>
            <a:path>
              <a:moveTo>
                <a:pt x="45720" y="0"/>
              </a:moveTo>
              <a:lnTo>
                <a:pt x="45720" y="372088"/>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D54A27B-5ADD-8248-A27E-E3C72183DD52}">
      <dsp:nvSpPr>
        <dsp:cNvPr id="0" name=""/>
        <dsp:cNvSpPr/>
      </dsp:nvSpPr>
      <dsp:spPr>
        <a:xfrm>
          <a:off x="2554171" y="815572"/>
          <a:ext cx="1954618" cy="372088"/>
        </a:xfrm>
        <a:custGeom>
          <a:avLst/>
          <a:gdLst/>
          <a:ahLst/>
          <a:cxnLst/>
          <a:rect l="0" t="0" r="0" b="0"/>
          <a:pathLst>
            <a:path>
              <a:moveTo>
                <a:pt x="1954618" y="0"/>
              </a:moveTo>
              <a:lnTo>
                <a:pt x="1954618" y="253567"/>
              </a:lnTo>
              <a:lnTo>
                <a:pt x="0" y="253567"/>
              </a:lnTo>
              <a:lnTo>
                <a:pt x="0" y="372088"/>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9E2A66F-0B9C-B14D-95E8-CABFB5F4927C}">
      <dsp:nvSpPr>
        <dsp:cNvPr id="0" name=""/>
        <dsp:cNvSpPr/>
      </dsp:nvSpPr>
      <dsp:spPr>
        <a:xfrm>
          <a:off x="3869097" y="3161"/>
          <a:ext cx="1279386" cy="812410"/>
        </a:xfrm>
        <a:prstGeom prst="roundRect">
          <a:avLst>
            <a:gd name="adj" fmla="val 10000"/>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sp>
    <dsp:sp modelId="{4B020118-7230-B641-9821-7CA20C46FB1B}">
      <dsp:nvSpPr>
        <dsp:cNvPr id="0" name=""/>
        <dsp:cNvSpPr/>
      </dsp:nvSpPr>
      <dsp:spPr>
        <a:xfrm>
          <a:off x="4011251" y="138208"/>
          <a:ext cx="1279386" cy="812410"/>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Machine Learning</a:t>
          </a:r>
        </a:p>
      </dsp:txBody>
      <dsp:txXfrm>
        <a:off x="4035046" y="162003"/>
        <a:ext cx="1231796" cy="764820"/>
      </dsp:txXfrm>
    </dsp:sp>
    <dsp:sp modelId="{3D53A4DC-0D22-A441-95B9-E1369A686A5D}">
      <dsp:nvSpPr>
        <dsp:cNvPr id="0" name=""/>
        <dsp:cNvSpPr/>
      </dsp:nvSpPr>
      <dsp:spPr>
        <a:xfrm>
          <a:off x="1914478" y="1187660"/>
          <a:ext cx="1279386" cy="812410"/>
        </a:xfrm>
        <a:prstGeom prst="roundRect">
          <a:avLst>
            <a:gd name="adj" fmla="val 10000"/>
          </a:avLst>
        </a:prstGeom>
        <a:solidFill>
          <a:srgbClr val="4B7919"/>
        </a:solidFill>
        <a:ln>
          <a:noFill/>
        </a:ln>
        <a:effectLst/>
      </dsp:spPr>
      <dsp:style>
        <a:lnRef idx="0">
          <a:scrgbClr r="0" g="0" b="0"/>
        </a:lnRef>
        <a:fillRef idx="3">
          <a:scrgbClr r="0" g="0" b="0"/>
        </a:fillRef>
        <a:effectRef idx="2">
          <a:scrgbClr r="0" g="0" b="0"/>
        </a:effectRef>
        <a:fontRef idx="minor">
          <a:schemeClr val="lt1"/>
        </a:fontRef>
      </dsp:style>
    </dsp:sp>
    <dsp:sp modelId="{294D1391-05F7-AF43-83BF-AAA011E784DA}">
      <dsp:nvSpPr>
        <dsp:cNvPr id="0" name=""/>
        <dsp:cNvSpPr/>
      </dsp:nvSpPr>
      <dsp:spPr>
        <a:xfrm>
          <a:off x="2056632" y="1322707"/>
          <a:ext cx="1279386" cy="812410"/>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Supervised</a:t>
          </a:r>
        </a:p>
      </dsp:txBody>
      <dsp:txXfrm>
        <a:off x="2080427" y="1346502"/>
        <a:ext cx="1231796" cy="764820"/>
      </dsp:txXfrm>
    </dsp:sp>
    <dsp:sp modelId="{E6C00586-ADFE-1C4C-A10E-D4BDC28E9E01}">
      <dsp:nvSpPr>
        <dsp:cNvPr id="0" name=""/>
        <dsp:cNvSpPr/>
      </dsp:nvSpPr>
      <dsp:spPr>
        <a:xfrm>
          <a:off x="1914478" y="2372159"/>
          <a:ext cx="1279386" cy="812410"/>
        </a:xfrm>
        <a:prstGeom prst="roundRect">
          <a:avLst>
            <a:gd name="adj" fmla="val 10000"/>
          </a:avLst>
        </a:prstGeom>
        <a:solidFill>
          <a:srgbClr val="4B7919"/>
        </a:solidFill>
        <a:ln>
          <a:noFill/>
        </a:ln>
        <a:effectLst/>
      </dsp:spPr>
      <dsp:style>
        <a:lnRef idx="0">
          <a:scrgbClr r="0" g="0" b="0"/>
        </a:lnRef>
        <a:fillRef idx="3">
          <a:scrgbClr r="0" g="0" b="0"/>
        </a:fillRef>
        <a:effectRef idx="2">
          <a:scrgbClr r="0" g="0" b="0"/>
        </a:effectRef>
        <a:fontRef idx="minor">
          <a:schemeClr val="lt1"/>
        </a:fontRef>
      </dsp:style>
    </dsp:sp>
    <dsp:sp modelId="{86E04C73-F941-D24B-BB9B-B2EF32BF0E88}">
      <dsp:nvSpPr>
        <dsp:cNvPr id="0" name=""/>
        <dsp:cNvSpPr/>
      </dsp:nvSpPr>
      <dsp:spPr>
        <a:xfrm>
          <a:off x="2056632" y="2507206"/>
          <a:ext cx="1279386" cy="812410"/>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Outcome observed</a:t>
          </a:r>
        </a:p>
      </dsp:txBody>
      <dsp:txXfrm>
        <a:off x="2080427" y="2531001"/>
        <a:ext cx="1231796" cy="764820"/>
      </dsp:txXfrm>
    </dsp:sp>
    <dsp:sp modelId="{CD6369DC-EFE0-8649-BE18-B7A24C506E88}">
      <dsp:nvSpPr>
        <dsp:cNvPr id="0" name=""/>
        <dsp:cNvSpPr/>
      </dsp:nvSpPr>
      <dsp:spPr>
        <a:xfrm>
          <a:off x="350783" y="3556659"/>
          <a:ext cx="1279386" cy="812410"/>
        </a:xfrm>
        <a:prstGeom prst="roundRect">
          <a:avLst>
            <a:gd name="adj" fmla="val 10000"/>
          </a:avLst>
        </a:prstGeom>
        <a:solidFill>
          <a:srgbClr val="4B7919"/>
        </a:solidFill>
        <a:ln>
          <a:noFill/>
        </a:ln>
        <a:effectLst/>
      </dsp:spPr>
      <dsp:style>
        <a:lnRef idx="0">
          <a:scrgbClr r="0" g="0" b="0"/>
        </a:lnRef>
        <a:fillRef idx="3">
          <a:scrgbClr r="0" g="0" b="0"/>
        </a:fillRef>
        <a:effectRef idx="2">
          <a:scrgbClr r="0" g="0" b="0"/>
        </a:effectRef>
        <a:fontRef idx="minor">
          <a:schemeClr val="lt1"/>
        </a:fontRef>
      </dsp:style>
    </dsp:sp>
    <dsp:sp modelId="{7E240367-DC24-9246-B4A0-498FDBFA6B23}">
      <dsp:nvSpPr>
        <dsp:cNvPr id="0" name=""/>
        <dsp:cNvSpPr/>
      </dsp:nvSpPr>
      <dsp:spPr>
        <a:xfrm>
          <a:off x="492937" y="3691705"/>
          <a:ext cx="1279386" cy="812410"/>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Regression (continuous outcome)</a:t>
          </a:r>
        </a:p>
      </dsp:txBody>
      <dsp:txXfrm>
        <a:off x="516732" y="3715500"/>
        <a:ext cx="1231796" cy="764820"/>
      </dsp:txXfrm>
    </dsp:sp>
    <dsp:sp modelId="{A85EE16F-5028-1E41-8871-3E74287F1F49}">
      <dsp:nvSpPr>
        <dsp:cNvPr id="0" name=""/>
        <dsp:cNvSpPr/>
      </dsp:nvSpPr>
      <dsp:spPr>
        <a:xfrm>
          <a:off x="1914478" y="3556659"/>
          <a:ext cx="1279386" cy="812410"/>
        </a:xfrm>
        <a:prstGeom prst="roundRect">
          <a:avLst>
            <a:gd name="adj" fmla="val 10000"/>
          </a:avLst>
        </a:prstGeom>
        <a:solidFill>
          <a:srgbClr val="4B7919"/>
        </a:solidFill>
        <a:ln>
          <a:noFill/>
        </a:ln>
        <a:effectLst/>
      </dsp:spPr>
      <dsp:style>
        <a:lnRef idx="0">
          <a:scrgbClr r="0" g="0" b="0"/>
        </a:lnRef>
        <a:fillRef idx="3">
          <a:scrgbClr r="0" g="0" b="0"/>
        </a:fillRef>
        <a:effectRef idx="2">
          <a:scrgbClr r="0" g="0" b="0"/>
        </a:effectRef>
        <a:fontRef idx="minor">
          <a:schemeClr val="lt1"/>
        </a:fontRef>
      </dsp:style>
    </dsp:sp>
    <dsp:sp modelId="{CB1CAB97-2FAE-F14C-B12F-52316F89710D}">
      <dsp:nvSpPr>
        <dsp:cNvPr id="0" name=""/>
        <dsp:cNvSpPr/>
      </dsp:nvSpPr>
      <dsp:spPr>
        <a:xfrm>
          <a:off x="2056632" y="3691705"/>
          <a:ext cx="1279386" cy="812410"/>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Classification (categorical outcome)</a:t>
          </a:r>
        </a:p>
      </dsp:txBody>
      <dsp:txXfrm>
        <a:off x="2080427" y="3715500"/>
        <a:ext cx="1231796" cy="764820"/>
      </dsp:txXfrm>
    </dsp:sp>
    <dsp:sp modelId="{B2D2F252-A102-3143-BCC3-A8A65C5CA44C}">
      <dsp:nvSpPr>
        <dsp:cNvPr id="0" name=""/>
        <dsp:cNvSpPr/>
      </dsp:nvSpPr>
      <dsp:spPr>
        <a:xfrm>
          <a:off x="3478173" y="3556659"/>
          <a:ext cx="1279386" cy="812410"/>
        </a:xfrm>
        <a:prstGeom prst="roundRect">
          <a:avLst>
            <a:gd name="adj" fmla="val 10000"/>
          </a:avLst>
        </a:prstGeom>
        <a:solidFill>
          <a:srgbClr val="4B7919"/>
        </a:solidFill>
        <a:ln>
          <a:noFill/>
        </a:ln>
        <a:effectLst/>
      </dsp:spPr>
      <dsp:style>
        <a:lnRef idx="0">
          <a:scrgbClr r="0" g="0" b="0"/>
        </a:lnRef>
        <a:fillRef idx="3">
          <a:scrgbClr r="0" g="0" b="0"/>
        </a:fillRef>
        <a:effectRef idx="2">
          <a:scrgbClr r="0" g="0" b="0"/>
        </a:effectRef>
        <a:fontRef idx="minor">
          <a:schemeClr val="lt1"/>
        </a:fontRef>
      </dsp:style>
    </dsp:sp>
    <dsp:sp modelId="{E175022F-6F8F-CE4A-A67B-BB27C97598BC}">
      <dsp:nvSpPr>
        <dsp:cNvPr id="0" name=""/>
        <dsp:cNvSpPr/>
      </dsp:nvSpPr>
      <dsp:spPr>
        <a:xfrm>
          <a:off x="3620327" y="3691705"/>
          <a:ext cx="1279386" cy="812410"/>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Survival outcome</a:t>
          </a:r>
        </a:p>
      </dsp:txBody>
      <dsp:txXfrm>
        <a:off x="3644122" y="3715500"/>
        <a:ext cx="1231796" cy="764820"/>
      </dsp:txXfrm>
    </dsp:sp>
    <dsp:sp modelId="{A162C1CF-94CA-844C-9544-3DEDC88C5EE5}">
      <dsp:nvSpPr>
        <dsp:cNvPr id="0" name=""/>
        <dsp:cNvSpPr/>
      </dsp:nvSpPr>
      <dsp:spPr>
        <a:xfrm>
          <a:off x="5823716" y="1187660"/>
          <a:ext cx="1279386" cy="812410"/>
        </a:xfrm>
        <a:prstGeom prst="roundRect">
          <a:avLst>
            <a:gd name="adj" fmla="val 10000"/>
          </a:avLst>
        </a:prstGeom>
        <a:solidFill>
          <a:srgbClr val="C00000"/>
        </a:solidFill>
        <a:ln>
          <a:noFill/>
        </a:ln>
        <a:effectLst/>
      </dsp:spPr>
      <dsp:style>
        <a:lnRef idx="0">
          <a:scrgbClr r="0" g="0" b="0"/>
        </a:lnRef>
        <a:fillRef idx="3">
          <a:scrgbClr r="0" g="0" b="0"/>
        </a:fillRef>
        <a:effectRef idx="2">
          <a:scrgbClr r="0" g="0" b="0"/>
        </a:effectRef>
        <a:fontRef idx="minor">
          <a:schemeClr val="lt1"/>
        </a:fontRef>
      </dsp:style>
    </dsp:sp>
    <dsp:sp modelId="{1230B3F1-D63E-5E48-B652-E8B068F32AE5}">
      <dsp:nvSpPr>
        <dsp:cNvPr id="0" name=""/>
        <dsp:cNvSpPr/>
      </dsp:nvSpPr>
      <dsp:spPr>
        <a:xfrm>
          <a:off x="5965870" y="1322707"/>
          <a:ext cx="1279386" cy="812410"/>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Unsupervised</a:t>
          </a:r>
        </a:p>
      </dsp:txBody>
      <dsp:txXfrm>
        <a:off x="5989665" y="1346502"/>
        <a:ext cx="1231796" cy="764820"/>
      </dsp:txXfrm>
    </dsp:sp>
    <dsp:sp modelId="{5694F18E-18CF-684B-978F-C7D7EB7DB5AC}">
      <dsp:nvSpPr>
        <dsp:cNvPr id="0" name=""/>
        <dsp:cNvSpPr/>
      </dsp:nvSpPr>
      <dsp:spPr>
        <a:xfrm>
          <a:off x="5823716" y="2372159"/>
          <a:ext cx="1279386" cy="812410"/>
        </a:xfrm>
        <a:prstGeom prst="roundRect">
          <a:avLst>
            <a:gd name="adj" fmla="val 10000"/>
          </a:avLst>
        </a:prstGeom>
        <a:solidFill>
          <a:srgbClr val="C00000"/>
        </a:solidFill>
        <a:ln>
          <a:noFill/>
        </a:ln>
        <a:effectLst/>
      </dsp:spPr>
      <dsp:style>
        <a:lnRef idx="0">
          <a:scrgbClr r="0" g="0" b="0"/>
        </a:lnRef>
        <a:fillRef idx="3">
          <a:scrgbClr r="0" g="0" b="0"/>
        </a:fillRef>
        <a:effectRef idx="2">
          <a:scrgbClr r="0" g="0" b="0"/>
        </a:effectRef>
        <a:fontRef idx="minor">
          <a:schemeClr val="lt1"/>
        </a:fontRef>
      </dsp:style>
    </dsp:sp>
    <dsp:sp modelId="{3B44F018-847C-A141-A1A8-4004BF282C29}">
      <dsp:nvSpPr>
        <dsp:cNvPr id="0" name=""/>
        <dsp:cNvSpPr/>
      </dsp:nvSpPr>
      <dsp:spPr>
        <a:xfrm>
          <a:off x="5965870" y="2507206"/>
          <a:ext cx="1279386" cy="812410"/>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No outcome</a:t>
          </a:r>
        </a:p>
      </dsp:txBody>
      <dsp:txXfrm>
        <a:off x="5989665" y="2531001"/>
        <a:ext cx="1231796" cy="764820"/>
      </dsp:txXfrm>
    </dsp:sp>
    <dsp:sp modelId="{97A20B96-4B4E-134B-9F9E-2EF6ADC56B90}">
      <dsp:nvSpPr>
        <dsp:cNvPr id="0" name=""/>
        <dsp:cNvSpPr/>
      </dsp:nvSpPr>
      <dsp:spPr>
        <a:xfrm>
          <a:off x="5041868" y="3556659"/>
          <a:ext cx="1279386" cy="812410"/>
        </a:xfrm>
        <a:prstGeom prst="roundRect">
          <a:avLst>
            <a:gd name="adj" fmla="val 10000"/>
          </a:avLst>
        </a:prstGeom>
        <a:solidFill>
          <a:srgbClr val="C00000"/>
        </a:solidFill>
        <a:ln>
          <a:noFill/>
        </a:ln>
        <a:effectLst/>
      </dsp:spPr>
      <dsp:style>
        <a:lnRef idx="0">
          <a:scrgbClr r="0" g="0" b="0"/>
        </a:lnRef>
        <a:fillRef idx="3">
          <a:scrgbClr r="0" g="0" b="0"/>
        </a:fillRef>
        <a:effectRef idx="2">
          <a:scrgbClr r="0" g="0" b="0"/>
        </a:effectRef>
        <a:fontRef idx="minor">
          <a:schemeClr val="lt1"/>
        </a:fontRef>
      </dsp:style>
    </dsp:sp>
    <dsp:sp modelId="{52CC9C7F-2F2D-F44A-B383-87E7AEA7B712}">
      <dsp:nvSpPr>
        <dsp:cNvPr id="0" name=""/>
        <dsp:cNvSpPr/>
      </dsp:nvSpPr>
      <dsp:spPr>
        <a:xfrm>
          <a:off x="5184022" y="3691705"/>
          <a:ext cx="1279386" cy="812410"/>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Clustering</a:t>
          </a:r>
        </a:p>
        <a:p>
          <a:pPr marL="0" lvl="0" indent="0" algn="ctr" defTabSz="577850">
            <a:lnSpc>
              <a:spcPct val="90000"/>
            </a:lnSpc>
            <a:spcBef>
              <a:spcPct val="0"/>
            </a:spcBef>
            <a:spcAft>
              <a:spcPct val="35000"/>
            </a:spcAft>
            <a:buNone/>
          </a:pPr>
          <a:r>
            <a:rPr lang="en-US" sz="1300" kern="1200" dirty="0"/>
            <a:t>(grouping</a:t>
          </a:r>
          <a:r>
            <a:rPr lang="en-US" sz="1300" kern="1200" baseline="0" dirty="0"/>
            <a:t> observations)</a:t>
          </a:r>
          <a:endParaRPr lang="en-US" sz="1300" kern="1200" dirty="0"/>
        </a:p>
      </dsp:txBody>
      <dsp:txXfrm>
        <a:off x="5207817" y="3715500"/>
        <a:ext cx="1231796" cy="764820"/>
      </dsp:txXfrm>
    </dsp:sp>
    <dsp:sp modelId="{4DEEA023-4035-8F44-B952-C653FFEFF123}">
      <dsp:nvSpPr>
        <dsp:cNvPr id="0" name=""/>
        <dsp:cNvSpPr/>
      </dsp:nvSpPr>
      <dsp:spPr>
        <a:xfrm>
          <a:off x="6605563" y="3556659"/>
          <a:ext cx="1279386" cy="812410"/>
        </a:xfrm>
        <a:prstGeom prst="roundRect">
          <a:avLst>
            <a:gd name="adj" fmla="val 10000"/>
          </a:avLst>
        </a:prstGeom>
        <a:solidFill>
          <a:srgbClr val="C00000"/>
        </a:solidFill>
        <a:ln>
          <a:noFill/>
        </a:ln>
        <a:effectLst/>
      </dsp:spPr>
      <dsp:style>
        <a:lnRef idx="0">
          <a:scrgbClr r="0" g="0" b="0"/>
        </a:lnRef>
        <a:fillRef idx="3">
          <a:scrgbClr r="0" g="0" b="0"/>
        </a:fillRef>
        <a:effectRef idx="2">
          <a:scrgbClr r="0" g="0" b="0"/>
        </a:effectRef>
        <a:fontRef idx="minor">
          <a:schemeClr val="lt1"/>
        </a:fontRef>
      </dsp:style>
    </dsp:sp>
    <dsp:sp modelId="{D341C102-EFCB-E542-B274-F2232A2DC86A}">
      <dsp:nvSpPr>
        <dsp:cNvPr id="0" name=""/>
        <dsp:cNvSpPr/>
      </dsp:nvSpPr>
      <dsp:spPr>
        <a:xfrm>
          <a:off x="6747717" y="3691705"/>
          <a:ext cx="1279386" cy="812410"/>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Data Reduction (transforming variables)</a:t>
          </a:r>
        </a:p>
      </dsp:txBody>
      <dsp:txXfrm>
        <a:off x="6771512" y="3715500"/>
        <a:ext cx="1231796" cy="76482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A20E509-37B2-4781-BC0A-FBD6C3E5192E}" type="datetimeFigureOut">
              <a:rPr lang="en-US" smtClean="0"/>
              <a:t>4/11/19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304AAFA-6475-4992-A780-7246A7D3690F}" type="slidenum">
              <a:rPr lang="en-US" smtClean="0"/>
              <a:t>‹#›</a:t>
            </a:fld>
            <a:endParaRPr lang="en-US"/>
          </a:p>
        </p:txBody>
      </p:sp>
    </p:spTree>
    <p:extLst>
      <p:ext uri="{BB962C8B-B14F-4D97-AF65-F5344CB8AC3E}">
        <p14:creationId xmlns:p14="http://schemas.microsoft.com/office/powerpoint/2010/main" val="14299552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F424C1-C2A8-4DFC-A820-55A2DEF2FA55}" type="datetimeFigureOut">
              <a:rPr lang="en-US" smtClean="0"/>
              <a:t>4/11/19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1494E1-32F3-44AA-B675-9EF69C8FE48A}" type="slidenum">
              <a:rPr lang="en-US" smtClean="0"/>
              <a:t>‹#›</a:t>
            </a:fld>
            <a:endParaRPr lang="en-US"/>
          </a:p>
        </p:txBody>
      </p:sp>
    </p:spTree>
    <p:extLst>
      <p:ext uri="{BB962C8B-B14F-4D97-AF65-F5344CB8AC3E}">
        <p14:creationId xmlns:p14="http://schemas.microsoft.com/office/powerpoint/2010/main" val="3316699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75526"/>
            <a:ext cx="7772400" cy="2387600"/>
          </a:xfrm>
        </p:spPr>
        <p:txBody>
          <a:bodyPr anchor="b"/>
          <a:lstStyle>
            <a:lvl1pPr algn="ctr">
              <a:defRPr sz="6000" b="1">
                <a:solidFill>
                  <a:schemeClr val="accent1">
                    <a:lumMod val="50000"/>
                  </a:schemeClr>
                </a:solidFill>
              </a:defRPr>
            </a:lvl1pPr>
          </a:lstStyle>
          <a:p>
            <a:r>
              <a:rPr lang="en-US" dirty="0"/>
              <a:t>Click to edit Master title style</a:t>
            </a:r>
          </a:p>
        </p:txBody>
      </p:sp>
      <p:sp>
        <p:nvSpPr>
          <p:cNvPr id="3" name="Subtitle 2"/>
          <p:cNvSpPr>
            <a:spLocks noGrp="1"/>
          </p:cNvSpPr>
          <p:nvPr>
            <p:ph type="subTitle" idx="1"/>
          </p:nvPr>
        </p:nvSpPr>
        <p:spPr>
          <a:xfrm>
            <a:off x="1143000" y="4006076"/>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9BCDFFC-0AD6-4BB2-B7F0-BEF5498EFB2E}" type="datetimeFigureOut">
              <a:rPr lang="en-US" smtClean="0"/>
              <a:t>4/11/19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BD8762-3BF8-4C22-B278-23CE09003AE5}" type="slidenum">
              <a:rPr lang="en-US" smtClean="0"/>
              <a:t>‹#›</a:t>
            </a:fld>
            <a:endParaRPr lang="en-US"/>
          </a:p>
        </p:txBody>
      </p:sp>
    </p:spTree>
    <p:extLst>
      <p:ext uri="{BB962C8B-B14F-4D97-AF65-F5344CB8AC3E}">
        <p14:creationId xmlns:p14="http://schemas.microsoft.com/office/powerpoint/2010/main" val="1684943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BCDFFC-0AD6-4BB2-B7F0-BEF5498EFB2E}" type="datetimeFigureOut">
              <a:rPr lang="en-US" smtClean="0"/>
              <a:t>4/11/19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BD8762-3BF8-4C22-B278-23CE09003AE5}" type="slidenum">
              <a:rPr lang="en-US" smtClean="0"/>
              <a:t>‹#›</a:t>
            </a:fld>
            <a:endParaRPr lang="en-US"/>
          </a:p>
        </p:txBody>
      </p:sp>
    </p:spTree>
    <p:extLst>
      <p:ext uri="{BB962C8B-B14F-4D97-AF65-F5344CB8AC3E}">
        <p14:creationId xmlns:p14="http://schemas.microsoft.com/office/powerpoint/2010/main" val="17813471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BCDFFC-0AD6-4BB2-B7F0-BEF5498EFB2E}" type="datetimeFigureOut">
              <a:rPr lang="en-US" smtClean="0"/>
              <a:t>4/11/19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BD8762-3BF8-4C22-B278-23CE09003AE5}" type="slidenum">
              <a:rPr lang="en-US" smtClean="0"/>
              <a:t>‹#›</a:t>
            </a:fld>
            <a:endParaRPr lang="en-US"/>
          </a:p>
        </p:txBody>
      </p:sp>
    </p:spTree>
    <p:extLst>
      <p:ext uri="{BB962C8B-B14F-4D97-AF65-F5344CB8AC3E}">
        <p14:creationId xmlns:p14="http://schemas.microsoft.com/office/powerpoint/2010/main" val="4188279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100000"/>
              </a:lnSpc>
              <a:defRPr/>
            </a:lvl1pPr>
            <a:lvl2pPr marL="685800" indent="-228600">
              <a:buFont typeface="Arial" panose="020B0604020202020204" pitchFamily="34" charset="0"/>
              <a:buChar char="•"/>
              <a:defRPr/>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E9BCDFFC-0AD6-4BB2-B7F0-BEF5498EFB2E}" type="datetimeFigureOut">
              <a:rPr lang="en-US" smtClean="0"/>
              <a:t>4/11/19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BD8762-3BF8-4C22-B278-23CE09003AE5}" type="slidenum">
              <a:rPr lang="en-US" smtClean="0"/>
              <a:t>‹#›</a:t>
            </a:fld>
            <a:endParaRPr lang="en-US"/>
          </a:p>
        </p:txBody>
      </p:sp>
    </p:spTree>
    <p:extLst>
      <p:ext uri="{BB962C8B-B14F-4D97-AF65-F5344CB8AC3E}">
        <p14:creationId xmlns:p14="http://schemas.microsoft.com/office/powerpoint/2010/main" val="1014573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9BCDFFC-0AD6-4BB2-B7F0-BEF5498EFB2E}" type="datetimeFigureOut">
              <a:rPr lang="en-US" smtClean="0"/>
              <a:t>4/11/19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BD8762-3BF8-4C22-B278-23CE09003AE5}" type="slidenum">
              <a:rPr lang="en-US" smtClean="0"/>
              <a:t>‹#›</a:t>
            </a:fld>
            <a:endParaRPr lang="en-US"/>
          </a:p>
        </p:txBody>
      </p:sp>
    </p:spTree>
    <p:extLst>
      <p:ext uri="{BB962C8B-B14F-4D97-AF65-F5344CB8AC3E}">
        <p14:creationId xmlns:p14="http://schemas.microsoft.com/office/powerpoint/2010/main" val="28024343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9BCDFFC-0AD6-4BB2-B7F0-BEF5498EFB2E}" type="datetimeFigureOut">
              <a:rPr lang="en-US" smtClean="0"/>
              <a:t>4/11/19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BD8762-3BF8-4C22-B278-23CE09003AE5}" type="slidenum">
              <a:rPr lang="en-US" smtClean="0"/>
              <a:t>‹#›</a:t>
            </a:fld>
            <a:endParaRPr lang="en-US"/>
          </a:p>
        </p:txBody>
      </p:sp>
    </p:spTree>
    <p:extLst>
      <p:ext uri="{BB962C8B-B14F-4D97-AF65-F5344CB8AC3E}">
        <p14:creationId xmlns:p14="http://schemas.microsoft.com/office/powerpoint/2010/main" val="186126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9BCDFFC-0AD6-4BB2-B7F0-BEF5498EFB2E}" type="datetimeFigureOut">
              <a:rPr lang="en-US" smtClean="0"/>
              <a:t>4/11/19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BD8762-3BF8-4C22-B278-23CE09003AE5}" type="slidenum">
              <a:rPr lang="en-US" smtClean="0"/>
              <a:t>‹#›</a:t>
            </a:fld>
            <a:endParaRPr lang="en-US"/>
          </a:p>
        </p:txBody>
      </p:sp>
    </p:spTree>
    <p:extLst>
      <p:ext uri="{BB962C8B-B14F-4D97-AF65-F5344CB8AC3E}">
        <p14:creationId xmlns:p14="http://schemas.microsoft.com/office/powerpoint/2010/main" val="429151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4/11/19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896469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BCDFFC-0AD6-4BB2-B7F0-BEF5498EFB2E}" type="datetimeFigureOut">
              <a:rPr lang="en-US" smtClean="0"/>
              <a:t>4/11/19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BD8762-3BF8-4C22-B278-23CE09003AE5}" type="slidenum">
              <a:rPr lang="en-US" smtClean="0"/>
              <a:t>‹#›</a:t>
            </a:fld>
            <a:endParaRPr lang="en-US"/>
          </a:p>
        </p:txBody>
      </p:sp>
    </p:spTree>
    <p:extLst>
      <p:ext uri="{BB962C8B-B14F-4D97-AF65-F5344CB8AC3E}">
        <p14:creationId xmlns:p14="http://schemas.microsoft.com/office/powerpoint/2010/main" val="3109865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9BCDFFC-0AD6-4BB2-B7F0-BEF5498EFB2E}" type="datetimeFigureOut">
              <a:rPr lang="en-US" smtClean="0"/>
              <a:t>4/11/19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BD8762-3BF8-4C22-B278-23CE09003AE5}" type="slidenum">
              <a:rPr lang="en-US" smtClean="0"/>
              <a:t>‹#›</a:t>
            </a:fld>
            <a:endParaRPr lang="en-US"/>
          </a:p>
        </p:txBody>
      </p:sp>
    </p:spTree>
    <p:extLst>
      <p:ext uri="{BB962C8B-B14F-4D97-AF65-F5344CB8AC3E}">
        <p14:creationId xmlns:p14="http://schemas.microsoft.com/office/powerpoint/2010/main" val="17918501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9BCDFFC-0AD6-4BB2-B7F0-BEF5498EFB2E}" type="datetimeFigureOut">
              <a:rPr lang="en-US" smtClean="0"/>
              <a:t>4/11/19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BD8762-3BF8-4C22-B278-23CE09003AE5}" type="slidenum">
              <a:rPr lang="en-US" smtClean="0"/>
              <a:t>‹#›</a:t>
            </a:fld>
            <a:endParaRPr lang="en-US"/>
          </a:p>
        </p:txBody>
      </p:sp>
    </p:spTree>
    <p:extLst>
      <p:ext uri="{BB962C8B-B14F-4D97-AF65-F5344CB8AC3E}">
        <p14:creationId xmlns:p14="http://schemas.microsoft.com/office/powerpoint/2010/main" val="8043432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47F0555-5543-7E4E-9ECA-FCD9A84DF035}"/>
              </a:ext>
            </a:extLst>
          </p:cNvPr>
          <p:cNvSpPr/>
          <p:nvPr userDrawn="1"/>
        </p:nvSpPr>
        <p:spPr>
          <a:xfrm>
            <a:off x="14042" y="-183981"/>
            <a:ext cx="9144000" cy="156564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Placeholder 1"/>
          <p:cNvSpPr>
            <a:spLocks noGrp="1"/>
          </p:cNvSpPr>
          <p:nvPr>
            <p:ph type="title"/>
          </p:nvPr>
        </p:nvSpPr>
        <p:spPr>
          <a:xfrm>
            <a:off x="609995" y="10745"/>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691144"/>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240186"/>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4/11/19</a:t>
            </a:fld>
            <a:endParaRPr lang="en-US" dirty="0"/>
          </a:p>
        </p:txBody>
      </p:sp>
      <p:sp>
        <p:nvSpPr>
          <p:cNvPr id="5" name="Footer Placeholder 4"/>
          <p:cNvSpPr>
            <a:spLocks noGrp="1"/>
          </p:cNvSpPr>
          <p:nvPr>
            <p:ph type="ftr" sz="quarter" idx="3"/>
          </p:nvPr>
        </p:nvSpPr>
        <p:spPr>
          <a:xfrm>
            <a:off x="3028950" y="6239074"/>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24018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cxnSp>
        <p:nvCxnSpPr>
          <p:cNvPr id="8" name="Straight Connector 7">
            <a:extLst>
              <a:ext uri="{FF2B5EF4-FFF2-40B4-BE49-F238E27FC236}">
                <a16:creationId xmlns:a16="http://schemas.microsoft.com/office/drawing/2014/main" id="{B265DF6C-1FA8-2647-9D8C-F7555E734BFC}"/>
              </a:ext>
            </a:extLst>
          </p:cNvPr>
          <p:cNvCxnSpPr>
            <a:cxnSpLocks/>
          </p:cNvCxnSpPr>
          <p:nvPr userDrawn="1"/>
        </p:nvCxnSpPr>
        <p:spPr>
          <a:xfrm>
            <a:off x="23267" y="1386055"/>
            <a:ext cx="9134775" cy="0"/>
          </a:xfrm>
          <a:prstGeom prst="line">
            <a:avLst/>
          </a:prstGeom>
          <a:ln w="25400">
            <a:gradFill flip="none" rotWithShape="1">
              <a:gsLst>
                <a:gs pos="0">
                  <a:srgbClr val="42B8B0">
                    <a:alpha val="0"/>
                  </a:srgbClr>
                </a:gs>
                <a:gs pos="13000">
                  <a:srgbClr val="42B8B0"/>
                </a:gs>
                <a:gs pos="88000">
                  <a:srgbClr val="42B8B0"/>
                </a:gs>
                <a:gs pos="100000">
                  <a:srgbClr val="42B8B0">
                    <a:alpha val="0"/>
                  </a:srgbClr>
                </a:gs>
              </a:gsLst>
              <a:lin ang="0" scaled="1"/>
            </a:gradFill>
          </a:ln>
          <a:effectLst>
            <a:outerShdw blurRad="76200" dist="25400" dir="5400000" sx="93000" sy="93000" algn="t" rotWithShape="0">
              <a:prstClr val="black">
                <a:alpha val="90000"/>
              </a:prstClr>
            </a:outerShdw>
          </a:effectLst>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8D220330-24C8-754F-BBEF-748A18519463}"/>
              </a:ext>
            </a:extLst>
          </p:cNvPr>
          <p:cNvSpPr/>
          <p:nvPr userDrawn="1"/>
        </p:nvSpPr>
        <p:spPr>
          <a:xfrm>
            <a:off x="0" y="6598024"/>
            <a:ext cx="9144000" cy="259976"/>
          </a:xfrm>
          <a:prstGeom prst="rect">
            <a:avLst/>
          </a:prstGeom>
          <a:solidFill>
            <a:schemeClr val="tx2">
              <a:lumMod val="7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0" name="Straight Connector 9">
            <a:extLst>
              <a:ext uri="{FF2B5EF4-FFF2-40B4-BE49-F238E27FC236}">
                <a16:creationId xmlns:a16="http://schemas.microsoft.com/office/drawing/2014/main" id="{060ED777-7D83-D441-9A10-8A0EAFE41705}"/>
              </a:ext>
            </a:extLst>
          </p:cNvPr>
          <p:cNvCxnSpPr/>
          <p:nvPr userDrawn="1"/>
        </p:nvCxnSpPr>
        <p:spPr>
          <a:xfrm>
            <a:off x="-14042" y="6598024"/>
            <a:ext cx="9134775" cy="0"/>
          </a:xfrm>
          <a:prstGeom prst="line">
            <a:avLst/>
          </a:prstGeom>
          <a:ln w="25400">
            <a:gradFill flip="none" rotWithShape="1">
              <a:gsLst>
                <a:gs pos="0">
                  <a:srgbClr val="42B8B0">
                    <a:alpha val="0"/>
                  </a:srgbClr>
                </a:gs>
                <a:gs pos="13000">
                  <a:srgbClr val="42B8B0"/>
                </a:gs>
                <a:gs pos="88000">
                  <a:srgbClr val="42B8B0"/>
                </a:gs>
                <a:gs pos="100000">
                  <a:srgbClr val="42B8B0">
                    <a:alpha val="0"/>
                  </a:srgbClr>
                </a:gs>
              </a:gsLst>
              <a:lin ang="0" scaled="1"/>
            </a:gradFill>
          </a:ln>
          <a:effectLst>
            <a:outerShdw blurRad="76200" dist="25400" dir="5400000" sx="93000" sy="93000" algn="t" rotWithShape="0">
              <a:prstClr val="black">
                <a:alpha val="90000"/>
              </a:prstClr>
            </a:outerShdw>
          </a:effectLst>
        </p:spPr>
        <p:style>
          <a:lnRef idx="1">
            <a:schemeClr val="accent1"/>
          </a:lnRef>
          <a:fillRef idx="0">
            <a:schemeClr val="accent1"/>
          </a:fillRef>
          <a:effectRef idx="0">
            <a:schemeClr val="accent1"/>
          </a:effectRef>
          <a:fontRef idx="minor">
            <a:schemeClr val="tx1"/>
          </a:fontRef>
        </p:style>
      </p:cxnSp>
      <p:sp>
        <p:nvSpPr>
          <p:cNvPr id="11" name="Rectangle 13">
            <a:extLst>
              <a:ext uri="{FF2B5EF4-FFF2-40B4-BE49-F238E27FC236}">
                <a16:creationId xmlns:a16="http://schemas.microsoft.com/office/drawing/2014/main" id="{ABEF9176-92DE-234B-961E-A0282CC3F15C}"/>
              </a:ext>
            </a:extLst>
          </p:cNvPr>
          <p:cNvSpPr/>
          <p:nvPr userDrawn="1"/>
        </p:nvSpPr>
        <p:spPr>
          <a:xfrm>
            <a:off x="8714558" y="6541226"/>
            <a:ext cx="291465" cy="293914"/>
          </a:xfrm>
          <a:custGeom>
            <a:avLst/>
            <a:gdLst>
              <a:gd name="connsiteX0" fmla="*/ 0 w 388620"/>
              <a:gd name="connsiteY0" fmla="*/ 0 h 264862"/>
              <a:gd name="connsiteX1" fmla="*/ 388620 w 388620"/>
              <a:gd name="connsiteY1" fmla="*/ 0 h 264862"/>
              <a:gd name="connsiteX2" fmla="*/ 388620 w 388620"/>
              <a:gd name="connsiteY2" fmla="*/ 264862 h 264862"/>
              <a:gd name="connsiteX3" fmla="*/ 186146 w 388620"/>
              <a:gd name="connsiteY3" fmla="*/ 215878 h 264862"/>
              <a:gd name="connsiteX4" fmla="*/ 0 w 388620"/>
              <a:gd name="connsiteY4" fmla="*/ 264862 h 264862"/>
              <a:gd name="connsiteX5" fmla="*/ 0 w 388620"/>
              <a:gd name="connsiteY5" fmla="*/ 0 h 264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8620" h="264862">
                <a:moveTo>
                  <a:pt x="0" y="0"/>
                </a:moveTo>
                <a:lnTo>
                  <a:pt x="388620" y="0"/>
                </a:lnTo>
                <a:lnTo>
                  <a:pt x="388620" y="264862"/>
                </a:lnTo>
                <a:lnTo>
                  <a:pt x="186146" y="215878"/>
                </a:lnTo>
                <a:lnTo>
                  <a:pt x="0" y="264862"/>
                </a:lnTo>
                <a:lnTo>
                  <a:pt x="0" y="0"/>
                </a:lnTo>
                <a:close/>
              </a:path>
            </a:pathLst>
          </a:custGeom>
          <a:solidFill>
            <a:srgbClr val="42B8B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Box 11">
            <a:extLst>
              <a:ext uri="{FF2B5EF4-FFF2-40B4-BE49-F238E27FC236}">
                <a16:creationId xmlns:a16="http://schemas.microsoft.com/office/drawing/2014/main" id="{B0F1C652-D73F-0143-A6A2-F34A198E9D5D}"/>
              </a:ext>
            </a:extLst>
          </p:cNvPr>
          <p:cNvSpPr txBox="1"/>
          <p:nvPr userDrawn="1"/>
        </p:nvSpPr>
        <p:spPr>
          <a:xfrm>
            <a:off x="8668838" y="6536338"/>
            <a:ext cx="387756" cy="230832"/>
          </a:xfrm>
          <a:prstGeom prst="rect">
            <a:avLst/>
          </a:prstGeom>
          <a:noFill/>
        </p:spPr>
        <p:txBody>
          <a:bodyPr wrap="square" rtlCol="0">
            <a:spAutoFit/>
          </a:bodyPr>
          <a:lstStyle/>
          <a:p>
            <a:pPr algn="ctr"/>
            <a:fld id="{12E16DA5-BF96-48BE-B698-5653BB9FDDDB}" type="slidenum">
              <a:rPr lang="en-US" sz="900" b="1"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pPr algn="ctr"/>
              <a:t>‹#›</a:t>
            </a:fld>
            <a:endParaRPr lang="en-US" sz="9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3" name="Right Triangle 12">
            <a:extLst>
              <a:ext uri="{FF2B5EF4-FFF2-40B4-BE49-F238E27FC236}">
                <a16:creationId xmlns:a16="http://schemas.microsoft.com/office/drawing/2014/main" id="{69F61C4A-D770-8C4E-9809-C2D1D7E98E35}"/>
              </a:ext>
            </a:extLst>
          </p:cNvPr>
          <p:cNvSpPr/>
          <p:nvPr userDrawn="1"/>
        </p:nvSpPr>
        <p:spPr>
          <a:xfrm rot="16200000">
            <a:off x="8667588" y="6551106"/>
            <a:ext cx="56853" cy="37089"/>
          </a:xfrm>
          <a:prstGeom prst="rtTriangle">
            <a:avLst/>
          </a:prstGeom>
          <a:solidFill>
            <a:srgbClr val="225C58"/>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2628859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john.kornak@ucsf.edu"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8.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6.png"/><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7.png"/><Relationship Id="rId1" Type="http://schemas.openxmlformats.org/officeDocument/2006/relationships/slideLayout" Target="../slideLayouts/slideLayout6.xml"/><Relationship Id="rId5" Type="http://schemas.openxmlformats.org/officeDocument/2006/relationships/image" Target="../media/image53.png"/><Relationship Id="rId4" Type="http://schemas.openxmlformats.org/officeDocument/2006/relationships/image" Target="../media/image52.png"/></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4B5DC3-1C83-544D-BC30-087AD700E793}"/>
              </a:ext>
            </a:extLst>
          </p:cNvPr>
          <p:cNvSpPr>
            <a:spLocks noGrp="1"/>
          </p:cNvSpPr>
          <p:nvPr>
            <p:ph type="ctrTitle"/>
          </p:nvPr>
        </p:nvSpPr>
        <p:spPr>
          <a:xfrm>
            <a:off x="685800" y="1365097"/>
            <a:ext cx="7772400" cy="2387600"/>
          </a:xfrm>
        </p:spPr>
        <p:txBody>
          <a:bodyPr>
            <a:normAutofit/>
          </a:bodyPr>
          <a:lstStyle/>
          <a:p>
            <a:r>
              <a:rPr lang="en-US" dirty="0">
                <a:solidFill>
                  <a:schemeClr val="accent1">
                    <a:lumMod val="75000"/>
                  </a:schemeClr>
                </a:solidFill>
              </a:rPr>
              <a:t>Machine Learning in R</a:t>
            </a:r>
          </a:p>
        </p:txBody>
      </p:sp>
      <p:sp>
        <p:nvSpPr>
          <p:cNvPr id="4" name="Subtitle 3">
            <a:extLst>
              <a:ext uri="{FF2B5EF4-FFF2-40B4-BE49-F238E27FC236}">
                <a16:creationId xmlns:a16="http://schemas.microsoft.com/office/drawing/2014/main" id="{A65DAAD4-191E-E946-9EA5-6627982D620F}"/>
              </a:ext>
            </a:extLst>
          </p:cNvPr>
          <p:cNvSpPr>
            <a:spLocks noGrp="1"/>
          </p:cNvSpPr>
          <p:nvPr>
            <p:ph type="subTitle" idx="1"/>
          </p:nvPr>
        </p:nvSpPr>
        <p:spPr/>
        <p:txBody>
          <a:bodyPr>
            <a:normAutofit lnSpcReduction="10000"/>
          </a:bodyPr>
          <a:lstStyle/>
          <a:p>
            <a:r>
              <a:rPr lang="en-US" dirty="0"/>
              <a:t>Lecture  2 -- Classification, linear algebra and loss functions</a:t>
            </a:r>
          </a:p>
          <a:p>
            <a:r>
              <a:rPr lang="en-US" dirty="0"/>
              <a:t>John Kornak – Epidemiology and Biostatistics</a:t>
            </a:r>
          </a:p>
          <a:p>
            <a:r>
              <a:rPr lang="en-US" dirty="0">
                <a:hlinkClick r:id="rId2"/>
              </a:rPr>
              <a:t>john.kornak@ucsf.edu</a:t>
            </a:r>
            <a:r>
              <a:rPr lang="en-US" dirty="0"/>
              <a:t> </a:t>
            </a:r>
          </a:p>
        </p:txBody>
      </p:sp>
    </p:spTree>
    <p:extLst>
      <p:ext uri="{BB962C8B-B14F-4D97-AF65-F5344CB8AC3E}">
        <p14:creationId xmlns:p14="http://schemas.microsoft.com/office/powerpoint/2010/main" val="8052605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D1185-7032-BA4D-ADA1-7DE8DA339590}"/>
              </a:ext>
            </a:extLst>
          </p:cNvPr>
          <p:cNvSpPr>
            <a:spLocks noGrp="1"/>
          </p:cNvSpPr>
          <p:nvPr>
            <p:ph type="title"/>
          </p:nvPr>
        </p:nvSpPr>
        <p:spPr>
          <a:xfrm>
            <a:off x="350044" y="10745"/>
            <a:ext cx="8479631" cy="1325563"/>
          </a:xfrm>
        </p:spPr>
        <p:txBody>
          <a:bodyPr>
            <a:normAutofit/>
          </a:bodyPr>
          <a:lstStyle/>
          <a:p>
            <a:r>
              <a:rPr lang="en-US" dirty="0"/>
              <a:t>ISPY1 -- Dynamic contrast-enhanced (DCE) MRI</a:t>
            </a:r>
          </a:p>
        </p:txBody>
      </p:sp>
      <p:sp>
        <p:nvSpPr>
          <p:cNvPr id="3" name="Content Placeholder 2">
            <a:extLst>
              <a:ext uri="{FF2B5EF4-FFF2-40B4-BE49-F238E27FC236}">
                <a16:creationId xmlns:a16="http://schemas.microsoft.com/office/drawing/2014/main" id="{0F720A39-EF7D-0349-990B-1021F303EA95}"/>
              </a:ext>
            </a:extLst>
          </p:cNvPr>
          <p:cNvSpPr>
            <a:spLocks noGrp="1"/>
          </p:cNvSpPr>
          <p:nvPr>
            <p:ph idx="1"/>
          </p:nvPr>
        </p:nvSpPr>
        <p:spPr>
          <a:xfrm>
            <a:off x="128588" y="1433513"/>
            <a:ext cx="8929687" cy="2479638"/>
          </a:xfrm>
        </p:spPr>
        <p:txBody>
          <a:bodyPr>
            <a:normAutofit fontScale="70000" lnSpcReduction="20000"/>
          </a:bodyPr>
          <a:lstStyle/>
          <a:p>
            <a:r>
              <a:rPr lang="en-US" dirty="0"/>
              <a:t>DCE-MRI is standard for breast cancer evaluation in high-risk patients</a:t>
            </a:r>
          </a:p>
          <a:p>
            <a:r>
              <a:rPr lang="en-US" dirty="0">
                <a:solidFill>
                  <a:srgbClr val="000000"/>
                </a:solidFill>
                <a:cs typeface="Calibri"/>
              </a:rPr>
              <a:t>T1-weighted imaging performed before and after injection of gadolinium contrast agent</a:t>
            </a:r>
            <a:endParaRPr lang="en-US" dirty="0">
              <a:cs typeface="Calibri"/>
            </a:endParaRPr>
          </a:p>
          <a:p>
            <a:r>
              <a:rPr lang="en-US" dirty="0">
                <a:cs typeface="Calibri"/>
              </a:rPr>
              <a:t>Used for cancer detection (screening) and evaluation of response to treatment</a:t>
            </a:r>
            <a:endParaRPr lang="en-US" dirty="0">
              <a:solidFill>
                <a:srgbClr val="000000"/>
              </a:solidFill>
              <a:cs typeface="Calibri"/>
            </a:endParaRPr>
          </a:p>
          <a:p>
            <a:r>
              <a:rPr lang="en-US" dirty="0">
                <a:solidFill>
                  <a:srgbClr val="000000"/>
                </a:solidFill>
                <a:cs typeface="Calibri"/>
              </a:rPr>
              <a:t>For evaluation of response to treatment, additional requirements include:</a:t>
            </a:r>
          </a:p>
          <a:p>
            <a:pPr lvl="1"/>
            <a:r>
              <a:rPr lang="en-US" dirty="0">
                <a:cs typeface="Calibri"/>
              </a:rPr>
              <a:t>Sequential MRIs performed on same (or equivalent) scanner</a:t>
            </a:r>
          </a:p>
          <a:p>
            <a:pPr lvl="1"/>
            <a:r>
              <a:rPr lang="en-US" dirty="0">
                <a:cs typeface="Calibri"/>
              </a:rPr>
              <a:t>All scan parameters kept constant</a:t>
            </a:r>
          </a:p>
          <a:p>
            <a:pPr lvl="1"/>
            <a:r>
              <a:rPr lang="en-US" dirty="0">
                <a:cs typeface="Calibri"/>
              </a:rPr>
              <a:t>Gadolinium administration kept constant (dose, rate of injection, flush volume)</a:t>
            </a:r>
            <a:endParaRPr lang="en-US" dirty="0">
              <a:solidFill>
                <a:srgbClr val="000000"/>
              </a:solidFill>
              <a:cs typeface="Calibri"/>
            </a:endParaRPr>
          </a:p>
        </p:txBody>
      </p:sp>
      <p:pic>
        <p:nvPicPr>
          <p:cNvPr id="4" name="Picture 3">
            <a:extLst>
              <a:ext uri="{FF2B5EF4-FFF2-40B4-BE49-F238E27FC236}">
                <a16:creationId xmlns:a16="http://schemas.microsoft.com/office/drawing/2014/main" id="{9D061369-D575-1C49-B91E-950B84CAF518}"/>
              </a:ext>
            </a:extLst>
          </p:cNvPr>
          <p:cNvPicPr>
            <a:picLocks noChangeAspect="1"/>
          </p:cNvPicPr>
          <p:nvPr/>
        </p:nvPicPr>
        <p:blipFill rotWithShape="1">
          <a:blip r:embed="rId2"/>
          <a:srcRect b="13676"/>
          <a:stretch/>
        </p:blipFill>
        <p:spPr>
          <a:xfrm>
            <a:off x="0" y="4868756"/>
            <a:ext cx="1856933" cy="1676138"/>
          </a:xfrm>
          <a:prstGeom prst="rect">
            <a:avLst/>
          </a:prstGeom>
        </p:spPr>
      </p:pic>
      <p:pic>
        <p:nvPicPr>
          <p:cNvPr id="5" name="Picture 4">
            <a:extLst>
              <a:ext uri="{FF2B5EF4-FFF2-40B4-BE49-F238E27FC236}">
                <a16:creationId xmlns:a16="http://schemas.microsoft.com/office/drawing/2014/main" id="{48251AA5-521B-CD4E-9A99-D8BBF792F4D1}"/>
              </a:ext>
            </a:extLst>
          </p:cNvPr>
          <p:cNvPicPr>
            <a:picLocks noChangeAspect="1"/>
          </p:cNvPicPr>
          <p:nvPr/>
        </p:nvPicPr>
        <p:blipFill rotWithShape="1">
          <a:blip r:embed="rId3"/>
          <a:srcRect b="13333"/>
          <a:stretch/>
        </p:blipFill>
        <p:spPr>
          <a:xfrm>
            <a:off x="1075598" y="4868755"/>
            <a:ext cx="1833817" cy="1676139"/>
          </a:xfrm>
          <a:prstGeom prst="rect">
            <a:avLst/>
          </a:prstGeom>
        </p:spPr>
      </p:pic>
      <p:pic>
        <p:nvPicPr>
          <p:cNvPr id="6" name="Picture 5">
            <a:extLst>
              <a:ext uri="{FF2B5EF4-FFF2-40B4-BE49-F238E27FC236}">
                <a16:creationId xmlns:a16="http://schemas.microsoft.com/office/drawing/2014/main" id="{ACE9AACD-BBC0-E44E-8D15-A03977AF7DBB}"/>
              </a:ext>
            </a:extLst>
          </p:cNvPr>
          <p:cNvPicPr>
            <a:picLocks noChangeAspect="1"/>
          </p:cNvPicPr>
          <p:nvPr/>
        </p:nvPicPr>
        <p:blipFill rotWithShape="1">
          <a:blip r:embed="rId4"/>
          <a:srcRect b="12986"/>
          <a:stretch/>
        </p:blipFill>
        <p:spPr>
          <a:xfrm>
            <a:off x="2184213" y="4868755"/>
            <a:ext cx="1856933" cy="1676139"/>
          </a:xfrm>
          <a:prstGeom prst="rect">
            <a:avLst/>
          </a:prstGeom>
        </p:spPr>
      </p:pic>
      <p:pic>
        <p:nvPicPr>
          <p:cNvPr id="7" name="Picture 6">
            <a:extLst>
              <a:ext uri="{FF2B5EF4-FFF2-40B4-BE49-F238E27FC236}">
                <a16:creationId xmlns:a16="http://schemas.microsoft.com/office/drawing/2014/main" id="{B0E94994-73E8-294B-A7E9-15EE895D046D}"/>
              </a:ext>
            </a:extLst>
          </p:cNvPr>
          <p:cNvPicPr>
            <a:picLocks noChangeAspect="1"/>
          </p:cNvPicPr>
          <p:nvPr/>
        </p:nvPicPr>
        <p:blipFill rotWithShape="1">
          <a:blip r:embed="rId5"/>
          <a:srcRect b="13001"/>
          <a:stretch/>
        </p:blipFill>
        <p:spPr>
          <a:xfrm>
            <a:off x="3305155" y="4862349"/>
            <a:ext cx="1833817" cy="1682545"/>
          </a:xfrm>
          <a:prstGeom prst="rect">
            <a:avLst/>
          </a:prstGeom>
        </p:spPr>
      </p:pic>
      <p:pic>
        <p:nvPicPr>
          <p:cNvPr id="8" name="Picture 7">
            <a:extLst>
              <a:ext uri="{FF2B5EF4-FFF2-40B4-BE49-F238E27FC236}">
                <a16:creationId xmlns:a16="http://schemas.microsoft.com/office/drawing/2014/main" id="{6A606882-406D-C54F-B268-9E6CDCCF6FE8}"/>
              </a:ext>
            </a:extLst>
          </p:cNvPr>
          <p:cNvPicPr>
            <a:picLocks noChangeAspect="1"/>
          </p:cNvPicPr>
          <p:nvPr/>
        </p:nvPicPr>
        <p:blipFill rotWithShape="1">
          <a:blip r:embed="rId6"/>
          <a:srcRect b="13001"/>
          <a:stretch/>
        </p:blipFill>
        <p:spPr>
          <a:xfrm>
            <a:off x="4403695" y="4862349"/>
            <a:ext cx="1826112" cy="1682545"/>
          </a:xfrm>
          <a:prstGeom prst="rect">
            <a:avLst/>
          </a:prstGeom>
        </p:spPr>
      </p:pic>
      <p:pic>
        <p:nvPicPr>
          <p:cNvPr id="9" name="Picture 8">
            <a:extLst>
              <a:ext uri="{FF2B5EF4-FFF2-40B4-BE49-F238E27FC236}">
                <a16:creationId xmlns:a16="http://schemas.microsoft.com/office/drawing/2014/main" id="{67EB4B9C-1447-A94B-839F-240C6FCF4453}"/>
              </a:ext>
            </a:extLst>
          </p:cNvPr>
          <p:cNvPicPr>
            <a:picLocks noChangeAspect="1"/>
          </p:cNvPicPr>
          <p:nvPr/>
        </p:nvPicPr>
        <p:blipFill rotWithShape="1">
          <a:blip r:embed="rId7"/>
          <a:srcRect b="13074"/>
          <a:stretch/>
        </p:blipFill>
        <p:spPr>
          <a:xfrm>
            <a:off x="5486083" y="4863763"/>
            <a:ext cx="1841522" cy="1681131"/>
          </a:xfrm>
          <a:prstGeom prst="rect">
            <a:avLst/>
          </a:prstGeom>
        </p:spPr>
      </p:pic>
      <p:pic>
        <p:nvPicPr>
          <p:cNvPr id="10" name="Picture 9">
            <a:extLst>
              <a:ext uri="{FF2B5EF4-FFF2-40B4-BE49-F238E27FC236}">
                <a16:creationId xmlns:a16="http://schemas.microsoft.com/office/drawing/2014/main" id="{24573B97-E89D-D442-97B3-5FA0959F50C7}"/>
              </a:ext>
            </a:extLst>
          </p:cNvPr>
          <p:cNvPicPr>
            <a:picLocks noChangeAspect="1"/>
          </p:cNvPicPr>
          <p:nvPr/>
        </p:nvPicPr>
        <p:blipFill rotWithShape="1">
          <a:blip r:embed="rId8"/>
          <a:srcRect b="13001"/>
          <a:stretch/>
        </p:blipFill>
        <p:spPr>
          <a:xfrm>
            <a:off x="6588744" y="4862349"/>
            <a:ext cx="1833817" cy="1682545"/>
          </a:xfrm>
          <a:prstGeom prst="rect">
            <a:avLst/>
          </a:prstGeom>
        </p:spPr>
      </p:pic>
      <p:pic>
        <p:nvPicPr>
          <p:cNvPr id="11" name="Picture 10">
            <a:extLst>
              <a:ext uri="{FF2B5EF4-FFF2-40B4-BE49-F238E27FC236}">
                <a16:creationId xmlns:a16="http://schemas.microsoft.com/office/drawing/2014/main" id="{F9EEDC92-1FF9-8541-B982-08B7A3E4E8F8}"/>
              </a:ext>
            </a:extLst>
          </p:cNvPr>
          <p:cNvPicPr>
            <a:picLocks noChangeAspect="1"/>
          </p:cNvPicPr>
          <p:nvPr/>
        </p:nvPicPr>
        <p:blipFill rotWithShape="1">
          <a:blip r:embed="rId9"/>
          <a:srcRect r="26459" b="14023"/>
          <a:stretch/>
        </p:blipFill>
        <p:spPr>
          <a:xfrm>
            <a:off x="7742981" y="4868880"/>
            <a:ext cx="1365606" cy="1676014"/>
          </a:xfrm>
          <a:prstGeom prst="rect">
            <a:avLst/>
          </a:prstGeom>
        </p:spPr>
      </p:pic>
      <p:sp>
        <p:nvSpPr>
          <p:cNvPr id="12" name="TextBox 11">
            <a:extLst>
              <a:ext uri="{FF2B5EF4-FFF2-40B4-BE49-F238E27FC236}">
                <a16:creationId xmlns:a16="http://schemas.microsoft.com/office/drawing/2014/main" id="{69E1635A-FDD8-BD41-BC63-0DE1CFC44C55}"/>
              </a:ext>
            </a:extLst>
          </p:cNvPr>
          <p:cNvSpPr txBox="1"/>
          <p:nvPr/>
        </p:nvSpPr>
        <p:spPr>
          <a:xfrm>
            <a:off x="1320611" y="4431251"/>
            <a:ext cx="920045" cy="461665"/>
          </a:xfrm>
          <a:prstGeom prst="rect">
            <a:avLst/>
          </a:prstGeom>
          <a:noFill/>
        </p:spPr>
        <p:txBody>
          <a:bodyPr wrap="square" rtlCol="0">
            <a:spAutoFit/>
          </a:bodyPr>
          <a:lstStyle/>
          <a:p>
            <a:pPr algn="ctr"/>
            <a:r>
              <a:rPr lang="en-US" sz="1200" dirty="0">
                <a:latin typeface="Georgia"/>
                <a:cs typeface="Georgia"/>
              </a:rPr>
              <a:t>Post-contrast 1</a:t>
            </a:r>
          </a:p>
        </p:txBody>
      </p:sp>
      <p:cxnSp>
        <p:nvCxnSpPr>
          <p:cNvPr id="13" name="Straight Arrow Connector 12">
            <a:extLst>
              <a:ext uri="{FF2B5EF4-FFF2-40B4-BE49-F238E27FC236}">
                <a16:creationId xmlns:a16="http://schemas.microsoft.com/office/drawing/2014/main" id="{4ECAAD71-9176-0340-96D3-0045E37AF9A1}"/>
              </a:ext>
            </a:extLst>
          </p:cNvPr>
          <p:cNvCxnSpPr/>
          <p:nvPr/>
        </p:nvCxnSpPr>
        <p:spPr>
          <a:xfrm>
            <a:off x="1149337" y="4429593"/>
            <a:ext cx="0" cy="472094"/>
          </a:xfrm>
          <a:prstGeom prst="straightConnector1">
            <a:avLst/>
          </a:prstGeom>
          <a:ln w="57150" cmpd="sng">
            <a:solidFill>
              <a:srgbClr val="7030A0"/>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8EE03446-C1B0-B54A-B62C-AAC7096CC75D}"/>
              </a:ext>
            </a:extLst>
          </p:cNvPr>
          <p:cNvSpPr txBox="1"/>
          <p:nvPr/>
        </p:nvSpPr>
        <p:spPr>
          <a:xfrm>
            <a:off x="549919" y="3858389"/>
            <a:ext cx="1092667" cy="646331"/>
          </a:xfrm>
          <a:prstGeom prst="rect">
            <a:avLst/>
          </a:prstGeom>
          <a:noFill/>
        </p:spPr>
        <p:txBody>
          <a:bodyPr wrap="square" rtlCol="0">
            <a:spAutoFit/>
          </a:bodyPr>
          <a:lstStyle/>
          <a:p>
            <a:pPr algn="ctr"/>
            <a:r>
              <a:rPr lang="en-US" b="1" i="1" dirty="0">
                <a:solidFill>
                  <a:srgbClr val="002060"/>
                </a:solidFill>
                <a:latin typeface="Calibri"/>
                <a:cs typeface="Calibri"/>
              </a:rPr>
              <a:t>contrast injection</a:t>
            </a:r>
          </a:p>
        </p:txBody>
      </p:sp>
      <p:sp>
        <p:nvSpPr>
          <p:cNvPr id="15" name="TextBox 14">
            <a:extLst>
              <a:ext uri="{FF2B5EF4-FFF2-40B4-BE49-F238E27FC236}">
                <a16:creationId xmlns:a16="http://schemas.microsoft.com/office/drawing/2014/main" id="{41936BE6-B874-5340-B3DD-082A595FD28C}"/>
              </a:ext>
            </a:extLst>
          </p:cNvPr>
          <p:cNvSpPr txBox="1"/>
          <p:nvPr/>
        </p:nvSpPr>
        <p:spPr>
          <a:xfrm>
            <a:off x="2421170" y="4430528"/>
            <a:ext cx="920045" cy="461665"/>
          </a:xfrm>
          <a:prstGeom prst="rect">
            <a:avLst/>
          </a:prstGeom>
          <a:noFill/>
        </p:spPr>
        <p:txBody>
          <a:bodyPr wrap="square" rtlCol="0">
            <a:spAutoFit/>
          </a:bodyPr>
          <a:lstStyle/>
          <a:p>
            <a:pPr algn="ctr"/>
            <a:r>
              <a:rPr lang="en-US" sz="1200" dirty="0">
                <a:latin typeface="Georgia"/>
                <a:cs typeface="Georgia"/>
              </a:rPr>
              <a:t>Post-contrast 2</a:t>
            </a:r>
          </a:p>
        </p:txBody>
      </p:sp>
      <p:sp>
        <p:nvSpPr>
          <p:cNvPr id="16" name="TextBox 15">
            <a:extLst>
              <a:ext uri="{FF2B5EF4-FFF2-40B4-BE49-F238E27FC236}">
                <a16:creationId xmlns:a16="http://schemas.microsoft.com/office/drawing/2014/main" id="{7D50E689-4A94-BB41-9441-6EAACE252DB6}"/>
              </a:ext>
            </a:extLst>
          </p:cNvPr>
          <p:cNvSpPr txBox="1"/>
          <p:nvPr/>
        </p:nvSpPr>
        <p:spPr>
          <a:xfrm>
            <a:off x="3525983" y="4437116"/>
            <a:ext cx="920045" cy="461665"/>
          </a:xfrm>
          <a:prstGeom prst="rect">
            <a:avLst/>
          </a:prstGeom>
          <a:noFill/>
        </p:spPr>
        <p:txBody>
          <a:bodyPr wrap="square" rtlCol="0">
            <a:spAutoFit/>
          </a:bodyPr>
          <a:lstStyle/>
          <a:p>
            <a:pPr algn="ctr"/>
            <a:r>
              <a:rPr lang="en-US" sz="1200" dirty="0">
                <a:latin typeface="Georgia"/>
                <a:cs typeface="Georgia"/>
              </a:rPr>
              <a:t>Post-contrast 3</a:t>
            </a:r>
          </a:p>
        </p:txBody>
      </p:sp>
      <p:sp>
        <p:nvSpPr>
          <p:cNvPr id="17" name="TextBox 16">
            <a:extLst>
              <a:ext uri="{FF2B5EF4-FFF2-40B4-BE49-F238E27FC236}">
                <a16:creationId xmlns:a16="http://schemas.microsoft.com/office/drawing/2014/main" id="{58AB28BC-5BC8-F54F-9FC8-8AED7067FED6}"/>
              </a:ext>
            </a:extLst>
          </p:cNvPr>
          <p:cNvSpPr txBox="1"/>
          <p:nvPr/>
        </p:nvSpPr>
        <p:spPr>
          <a:xfrm>
            <a:off x="4594283" y="4429593"/>
            <a:ext cx="920045" cy="461665"/>
          </a:xfrm>
          <a:prstGeom prst="rect">
            <a:avLst/>
          </a:prstGeom>
          <a:noFill/>
        </p:spPr>
        <p:txBody>
          <a:bodyPr wrap="square" rtlCol="0">
            <a:spAutoFit/>
          </a:bodyPr>
          <a:lstStyle/>
          <a:p>
            <a:pPr algn="ctr"/>
            <a:r>
              <a:rPr lang="en-US" sz="1200" dirty="0">
                <a:latin typeface="Georgia"/>
                <a:cs typeface="Georgia"/>
              </a:rPr>
              <a:t>Post-contrast 4</a:t>
            </a:r>
          </a:p>
        </p:txBody>
      </p:sp>
      <p:sp>
        <p:nvSpPr>
          <p:cNvPr id="18" name="TextBox 17">
            <a:extLst>
              <a:ext uri="{FF2B5EF4-FFF2-40B4-BE49-F238E27FC236}">
                <a16:creationId xmlns:a16="http://schemas.microsoft.com/office/drawing/2014/main" id="{D8EFDFEC-8941-EF43-AAF5-AE0A3F4996AF}"/>
              </a:ext>
            </a:extLst>
          </p:cNvPr>
          <p:cNvSpPr txBox="1"/>
          <p:nvPr/>
        </p:nvSpPr>
        <p:spPr>
          <a:xfrm>
            <a:off x="5727451" y="4440815"/>
            <a:ext cx="920045" cy="461665"/>
          </a:xfrm>
          <a:prstGeom prst="rect">
            <a:avLst/>
          </a:prstGeom>
          <a:noFill/>
        </p:spPr>
        <p:txBody>
          <a:bodyPr wrap="square" rtlCol="0">
            <a:spAutoFit/>
          </a:bodyPr>
          <a:lstStyle/>
          <a:p>
            <a:pPr algn="ctr"/>
            <a:r>
              <a:rPr lang="en-US" sz="1200" dirty="0">
                <a:latin typeface="Georgia"/>
                <a:cs typeface="Georgia"/>
              </a:rPr>
              <a:t>Post-contrast 5</a:t>
            </a:r>
          </a:p>
        </p:txBody>
      </p:sp>
      <p:sp>
        <p:nvSpPr>
          <p:cNvPr id="19" name="TextBox 18">
            <a:extLst>
              <a:ext uri="{FF2B5EF4-FFF2-40B4-BE49-F238E27FC236}">
                <a16:creationId xmlns:a16="http://schemas.microsoft.com/office/drawing/2014/main" id="{01E5C65D-3151-244D-8EE4-5C7DA3DA7CE1}"/>
              </a:ext>
            </a:extLst>
          </p:cNvPr>
          <p:cNvSpPr txBox="1"/>
          <p:nvPr/>
        </p:nvSpPr>
        <p:spPr>
          <a:xfrm>
            <a:off x="6792657" y="4440815"/>
            <a:ext cx="920045" cy="461665"/>
          </a:xfrm>
          <a:prstGeom prst="rect">
            <a:avLst/>
          </a:prstGeom>
          <a:noFill/>
        </p:spPr>
        <p:txBody>
          <a:bodyPr wrap="square" rtlCol="0">
            <a:spAutoFit/>
          </a:bodyPr>
          <a:lstStyle/>
          <a:p>
            <a:pPr algn="ctr"/>
            <a:r>
              <a:rPr lang="en-US" sz="1200" dirty="0">
                <a:latin typeface="Georgia"/>
                <a:cs typeface="Georgia"/>
              </a:rPr>
              <a:t>Post-contrast 6</a:t>
            </a:r>
          </a:p>
        </p:txBody>
      </p:sp>
      <p:sp>
        <p:nvSpPr>
          <p:cNvPr id="20" name="TextBox 19">
            <a:extLst>
              <a:ext uri="{FF2B5EF4-FFF2-40B4-BE49-F238E27FC236}">
                <a16:creationId xmlns:a16="http://schemas.microsoft.com/office/drawing/2014/main" id="{981EBC0E-2DD8-E646-8300-DFB16BAA57E5}"/>
              </a:ext>
            </a:extLst>
          </p:cNvPr>
          <p:cNvSpPr txBox="1"/>
          <p:nvPr/>
        </p:nvSpPr>
        <p:spPr>
          <a:xfrm>
            <a:off x="7949906" y="4434911"/>
            <a:ext cx="920045" cy="461665"/>
          </a:xfrm>
          <a:prstGeom prst="rect">
            <a:avLst/>
          </a:prstGeom>
          <a:noFill/>
        </p:spPr>
        <p:txBody>
          <a:bodyPr wrap="square" rtlCol="0">
            <a:spAutoFit/>
          </a:bodyPr>
          <a:lstStyle/>
          <a:p>
            <a:pPr algn="ctr"/>
            <a:r>
              <a:rPr lang="en-US" sz="1200" dirty="0">
                <a:latin typeface="Georgia"/>
                <a:cs typeface="Georgia"/>
              </a:rPr>
              <a:t>Post-contrast 7</a:t>
            </a:r>
          </a:p>
        </p:txBody>
      </p:sp>
      <p:sp>
        <p:nvSpPr>
          <p:cNvPr id="21" name="TextBox 20">
            <a:extLst>
              <a:ext uri="{FF2B5EF4-FFF2-40B4-BE49-F238E27FC236}">
                <a16:creationId xmlns:a16="http://schemas.microsoft.com/office/drawing/2014/main" id="{D271BD5A-90BB-DF46-9568-8CA0E238C105}"/>
              </a:ext>
            </a:extLst>
          </p:cNvPr>
          <p:cNvSpPr txBox="1"/>
          <p:nvPr/>
        </p:nvSpPr>
        <p:spPr>
          <a:xfrm>
            <a:off x="2909414" y="4085167"/>
            <a:ext cx="5393052" cy="338554"/>
          </a:xfrm>
          <a:prstGeom prst="rect">
            <a:avLst/>
          </a:prstGeom>
          <a:noFill/>
        </p:spPr>
        <p:txBody>
          <a:bodyPr wrap="square" rtlCol="0">
            <a:spAutoFit/>
          </a:bodyPr>
          <a:lstStyle/>
          <a:p>
            <a:pPr algn="ctr"/>
            <a:r>
              <a:rPr lang="en-US" sz="1600" b="1" i="1" dirty="0">
                <a:solidFill>
                  <a:srgbClr val="002060"/>
                </a:solidFill>
                <a:latin typeface="Calibri"/>
                <a:cs typeface="Calibri"/>
                <a:sym typeface="Wingdings"/>
              </a:rPr>
              <a:t> </a:t>
            </a:r>
            <a:r>
              <a:rPr lang="en-US" sz="1600" b="1" i="1" dirty="0">
                <a:solidFill>
                  <a:srgbClr val="002060"/>
                </a:solidFill>
                <a:latin typeface="Calibri"/>
                <a:cs typeface="Calibri"/>
              </a:rPr>
              <a:t>80-100 second temporal resolution; 8 minute duration </a:t>
            </a:r>
            <a:r>
              <a:rPr lang="en-US" sz="1600" b="1" i="1" dirty="0">
                <a:solidFill>
                  <a:srgbClr val="002060"/>
                </a:solidFill>
                <a:latin typeface="Calibri"/>
                <a:cs typeface="Calibri"/>
                <a:sym typeface="Wingdings"/>
              </a:rPr>
              <a:t></a:t>
            </a:r>
            <a:endParaRPr lang="en-US" sz="1600" b="1" i="1" dirty="0">
              <a:solidFill>
                <a:srgbClr val="002060"/>
              </a:solidFill>
              <a:latin typeface="Calibri"/>
              <a:cs typeface="Calibri"/>
            </a:endParaRPr>
          </a:p>
        </p:txBody>
      </p:sp>
      <p:sp>
        <p:nvSpPr>
          <p:cNvPr id="22" name="TextBox 21">
            <a:extLst>
              <a:ext uri="{FF2B5EF4-FFF2-40B4-BE49-F238E27FC236}">
                <a16:creationId xmlns:a16="http://schemas.microsoft.com/office/drawing/2014/main" id="{44953F2C-0C1E-4049-AD58-4342E1289EBE}"/>
              </a:ext>
            </a:extLst>
          </p:cNvPr>
          <p:cNvSpPr txBox="1"/>
          <p:nvPr/>
        </p:nvSpPr>
        <p:spPr>
          <a:xfrm>
            <a:off x="134459" y="4423721"/>
            <a:ext cx="856590" cy="461665"/>
          </a:xfrm>
          <a:prstGeom prst="rect">
            <a:avLst/>
          </a:prstGeom>
          <a:noFill/>
        </p:spPr>
        <p:txBody>
          <a:bodyPr wrap="square" rtlCol="0">
            <a:spAutoFit/>
          </a:bodyPr>
          <a:lstStyle/>
          <a:p>
            <a:pPr algn="ctr"/>
            <a:r>
              <a:rPr lang="en-US" sz="1200" dirty="0">
                <a:latin typeface="Georgia"/>
                <a:cs typeface="Georgia"/>
              </a:rPr>
              <a:t>Pre-contrast</a:t>
            </a:r>
          </a:p>
        </p:txBody>
      </p:sp>
    </p:spTree>
    <p:extLst>
      <p:ext uri="{BB962C8B-B14F-4D97-AF65-F5344CB8AC3E}">
        <p14:creationId xmlns:p14="http://schemas.microsoft.com/office/powerpoint/2010/main" val="557702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A92129-7F50-7744-8C84-29CB4351F8FC}"/>
              </a:ext>
            </a:extLst>
          </p:cNvPr>
          <p:cNvSpPr>
            <a:spLocks noGrp="1"/>
          </p:cNvSpPr>
          <p:nvPr>
            <p:ph type="title"/>
          </p:nvPr>
        </p:nvSpPr>
        <p:spPr/>
        <p:txBody>
          <a:bodyPr>
            <a:normAutofit/>
          </a:bodyPr>
          <a:lstStyle/>
          <a:p>
            <a:r>
              <a:rPr lang="en-US" dirty="0"/>
              <a:t>Longest diameter (LD) predictor</a:t>
            </a:r>
          </a:p>
        </p:txBody>
      </p:sp>
      <p:grpSp>
        <p:nvGrpSpPr>
          <p:cNvPr id="5" name="Group 4">
            <a:extLst>
              <a:ext uri="{FF2B5EF4-FFF2-40B4-BE49-F238E27FC236}">
                <a16:creationId xmlns:a16="http://schemas.microsoft.com/office/drawing/2014/main" id="{93B8AE94-DD04-644D-994C-1C031F302896}"/>
              </a:ext>
            </a:extLst>
          </p:cNvPr>
          <p:cNvGrpSpPr/>
          <p:nvPr/>
        </p:nvGrpSpPr>
        <p:grpSpPr>
          <a:xfrm>
            <a:off x="3043503" y="2570343"/>
            <a:ext cx="3246833" cy="4125029"/>
            <a:chOff x="269619" y="4294816"/>
            <a:chExt cx="2089873" cy="2331715"/>
          </a:xfrm>
        </p:grpSpPr>
        <p:grpSp>
          <p:nvGrpSpPr>
            <p:cNvPr id="6" name="Group 5">
              <a:extLst>
                <a:ext uri="{FF2B5EF4-FFF2-40B4-BE49-F238E27FC236}">
                  <a16:creationId xmlns:a16="http://schemas.microsoft.com/office/drawing/2014/main" id="{1452E3D2-CE26-6B4F-AD44-24317D566BC7}"/>
                </a:ext>
              </a:extLst>
            </p:cNvPr>
            <p:cNvGrpSpPr/>
            <p:nvPr/>
          </p:nvGrpSpPr>
          <p:grpSpPr>
            <a:xfrm>
              <a:off x="281652" y="4294816"/>
              <a:ext cx="2043860" cy="1979612"/>
              <a:chOff x="228600" y="1144588"/>
              <a:chExt cx="2741613" cy="2741612"/>
            </a:xfrm>
          </p:grpSpPr>
          <p:pic>
            <p:nvPicPr>
              <p:cNvPr id="10" name="Picture 7">
                <a:extLst>
                  <a:ext uri="{FF2B5EF4-FFF2-40B4-BE49-F238E27FC236}">
                    <a16:creationId xmlns:a16="http://schemas.microsoft.com/office/drawing/2014/main" id="{8FFEC510-E888-1E43-8BD0-03722275FB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144588"/>
                <a:ext cx="2741613" cy="2741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90543440-0B8B-FA41-A0FB-8D871A782FE1}"/>
                  </a:ext>
                </a:extLst>
              </p:cNvPr>
              <p:cNvSpPr>
                <a:spLocks noChangeArrowheads="1"/>
              </p:cNvSpPr>
              <p:nvPr/>
            </p:nvSpPr>
            <p:spPr bwMode="auto">
              <a:xfrm>
                <a:off x="685800" y="1906588"/>
                <a:ext cx="1219200" cy="1066800"/>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tx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grpSp>
        <p:cxnSp>
          <p:nvCxnSpPr>
            <p:cNvPr id="7" name="Straight Arrow Connector 6">
              <a:extLst>
                <a:ext uri="{FF2B5EF4-FFF2-40B4-BE49-F238E27FC236}">
                  <a16:creationId xmlns:a16="http://schemas.microsoft.com/office/drawing/2014/main" id="{58B4A091-F3D6-4D41-92AA-7B3455794040}"/>
                </a:ext>
              </a:extLst>
            </p:cNvPr>
            <p:cNvCxnSpPr/>
            <p:nvPr/>
          </p:nvCxnSpPr>
          <p:spPr>
            <a:xfrm flipH="1">
              <a:off x="809922" y="5021802"/>
              <a:ext cx="492430" cy="511900"/>
            </a:xfrm>
            <a:prstGeom prst="straightConnector1">
              <a:avLst/>
            </a:prstGeom>
            <a:ln>
              <a:solidFill>
                <a:srgbClr val="FF66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9B6C366C-3E52-714D-BBED-3361F4DEF49D}"/>
                </a:ext>
              </a:extLst>
            </p:cNvPr>
            <p:cNvSpPr txBox="1"/>
            <p:nvPr/>
          </p:nvSpPr>
          <p:spPr>
            <a:xfrm>
              <a:off x="269619" y="6318754"/>
              <a:ext cx="2089873" cy="307777"/>
            </a:xfrm>
            <a:prstGeom prst="rect">
              <a:avLst/>
            </a:prstGeom>
            <a:noFill/>
          </p:spPr>
          <p:txBody>
            <a:bodyPr wrap="none" rtlCol="0">
              <a:spAutoFit/>
            </a:bodyPr>
            <a:lstStyle/>
            <a:p>
              <a:r>
                <a:rPr lang="en-US" b="1" dirty="0"/>
                <a:t>Longest diameter (LD)</a:t>
              </a:r>
            </a:p>
          </p:txBody>
        </p:sp>
        <p:sp>
          <p:nvSpPr>
            <p:cNvPr id="9" name="TextBox 8">
              <a:extLst>
                <a:ext uri="{FF2B5EF4-FFF2-40B4-BE49-F238E27FC236}">
                  <a16:creationId xmlns:a16="http://schemas.microsoft.com/office/drawing/2014/main" id="{867C2B1B-6CF6-8743-B07C-4F6FFD264C92}"/>
                </a:ext>
              </a:extLst>
            </p:cNvPr>
            <p:cNvSpPr txBox="1"/>
            <p:nvPr/>
          </p:nvSpPr>
          <p:spPr>
            <a:xfrm>
              <a:off x="1053627" y="5310277"/>
              <a:ext cx="423989" cy="307777"/>
            </a:xfrm>
            <a:prstGeom prst="rect">
              <a:avLst/>
            </a:prstGeom>
            <a:noFill/>
          </p:spPr>
          <p:txBody>
            <a:bodyPr wrap="none" rtlCol="0">
              <a:spAutoFit/>
            </a:bodyPr>
            <a:lstStyle/>
            <a:p>
              <a:r>
                <a:rPr lang="en-US" b="1" dirty="0">
                  <a:solidFill>
                    <a:srgbClr val="FF0000"/>
                  </a:solidFill>
                </a:rPr>
                <a:t>LD</a:t>
              </a:r>
            </a:p>
          </p:txBody>
        </p:sp>
      </p:grpSp>
      <p:sp>
        <p:nvSpPr>
          <p:cNvPr id="12" name="TextBox 11">
            <a:extLst>
              <a:ext uri="{FF2B5EF4-FFF2-40B4-BE49-F238E27FC236}">
                <a16:creationId xmlns:a16="http://schemas.microsoft.com/office/drawing/2014/main" id="{F663B552-2F87-C74E-A490-E51F12A0BBA7}"/>
              </a:ext>
            </a:extLst>
          </p:cNvPr>
          <p:cNvSpPr txBox="1"/>
          <p:nvPr/>
        </p:nvSpPr>
        <p:spPr>
          <a:xfrm>
            <a:off x="349248" y="1621990"/>
            <a:ext cx="8408194" cy="923330"/>
          </a:xfrm>
          <a:prstGeom prst="rect">
            <a:avLst/>
          </a:prstGeom>
          <a:noFill/>
        </p:spPr>
        <p:txBody>
          <a:bodyPr wrap="square" rtlCol="0">
            <a:spAutoFit/>
          </a:bodyPr>
          <a:lstStyle/>
          <a:p>
            <a:r>
              <a:rPr lang="en-US" dirty="0"/>
              <a:t>Measured by radiologist (in I-SPY 1 clinical trial, diameter measurements at treatment time-points were required to be along same axis as baseline)</a:t>
            </a:r>
          </a:p>
          <a:p>
            <a:endParaRPr lang="en-US" dirty="0"/>
          </a:p>
        </p:txBody>
      </p:sp>
    </p:spTree>
    <p:extLst>
      <p:ext uri="{BB962C8B-B14F-4D97-AF65-F5344CB8AC3E}">
        <p14:creationId xmlns:p14="http://schemas.microsoft.com/office/powerpoint/2010/main" val="3854113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01642-0256-7343-A288-072AAC9B6070}"/>
              </a:ext>
            </a:extLst>
          </p:cNvPr>
          <p:cNvSpPr>
            <a:spLocks noGrp="1"/>
          </p:cNvSpPr>
          <p:nvPr>
            <p:ph type="title"/>
          </p:nvPr>
        </p:nvSpPr>
        <p:spPr/>
        <p:txBody>
          <a:bodyPr/>
          <a:lstStyle/>
          <a:p>
            <a:r>
              <a:rPr lang="en-US" dirty="0"/>
              <a:t>Can longest diameter @T0 predict </a:t>
            </a:r>
            <a:r>
              <a:rPr lang="en-US" dirty="0" err="1"/>
              <a:t>pCR</a:t>
            </a:r>
            <a:r>
              <a:rPr lang="en-US" dirty="0"/>
              <a:t>?</a:t>
            </a:r>
          </a:p>
        </p:txBody>
      </p:sp>
      <p:sp>
        <p:nvSpPr>
          <p:cNvPr id="7" name="Content Placeholder 6">
            <a:extLst>
              <a:ext uri="{FF2B5EF4-FFF2-40B4-BE49-F238E27FC236}">
                <a16:creationId xmlns:a16="http://schemas.microsoft.com/office/drawing/2014/main" id="{1F81DD2D-0F29-5D40-80B8-34E35D3A854D}"/>
              </a:ext>
            </a:extLst>
          </p:cNvPr>
          <p:cNvSpPr>
            <a:spLocks noGrp="1"/>
          </p:cNvSpPr>
          <p:nvPr>
            <p:ph idx="1"/>
          </p:nvPr>
        </p:nvSpPr>
        <p:spPr>
          <a:xfrm>
            <a:off x="278606" y="1691144"/>
            <a:ext cx="3250407" cy="4351338"/>
          </a:xfrm>
        </p:spPr>
        <p:txBody>
          <a:bodyPr/>
          <a:lstStyle/>
          <a:p>
            <a:r>
              <a:rPr lang="en-US" dirty="0"/>
              <a:t>Fit logistic regression with </a:t>
            </a:r>
            <a:r>
              <a:rPr lang="en-US" dirty="0" err="1"/>
              <a:t>pCR</a:t>
            </a:r>
            <a:r>
              <a:rPr lang="en-US" dirty="0"/>
              <a:t> as outcome (1=</a:t>
            </a:r>
            <a:r>
              <a:rPr lang="en-US" dirty="0" err="1"/>
              <a:t>pCR</a:t>
            </a:r>
            <a:r>
              <a:rPr lang="en-US" dirty="0"/>
              <a:t>, 0=not </a:t>
            </a:r>
            <a:r>
              <a:rPr lang="en-US" dirty="0" err="1"/>
              <a:t>pCR</a:t>
            </a:r>
            <a:r>
              <a:rPr lang="en-US" dirty="0"/>
              <a:t>) and longest diameter on MRI at T0 as predictor</a:t>
            </a:r>
          </a:p>
        </p:txBody>
      </p:sp>
      <p:pic>
        <p:nvPicPr>
          <p:cNvPr id="6" name="Picture 5">
            <a:extLst>
              <a:ext uri="{FF2B5EF4-FFF2-40B4-BE49-F238E27FC236}">
                <a16:creationId xmlns:a16="http://schemas.microsoft.com/office/drawing/2014/main" id="{48D286D3-651C-C345-8159-A804FD286655}"/>
              </a:ext>
            </a:extLst>
          </p:cNvPr>
          <p:cNvPicPr>
            <a:picLocks noChangeAspect="1"/>
          </p:cNvPicPr>
          <p:nvPr/>
        </p:nvPicPr>
        <p:blipFill rotWithShape="1">
          <a:blip r:embed="rId2">
            <a:extLst>
              <a:ext uri="{28A0092B-C50C-407E-A947-70E740481C1C}">
                <a14:useLocalDpi xmlns:a14="http://schemas.microsoft.com/office/drawing/2010/main" val="0"/>
              </a:ext>
            </a:extLst>
          </a:blip>
          <a:srcRect b="91143"/>
          <a:stretch/>
        </p:blipFill>
        <p:spPr>
          <a:xfrm>
            <a:off x="3736181" y="1558332"/>
            <a:ext cx="4954868" cy="427632"/>
          </a:xfrm>
          <a:prstGeom prst="rect">
            <a:avLst/>
          </a:prstGeom>
        </p:spPr>
      </p:pic>
    </p:spTree>
    <p:extLst>
      <p:ext uri="{BB962C8B-B14F-4D97-AF65-F5344CB8AC3E}">
        <p14:creationId xmlns:p14="http://schemas.microsoft.com/office/powerpoint/2010/main" val="23235736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01642-0256-7343-A288-072AAC9B6070}"/>
              </a:ext>
            </a:extLst>
          </p:cNvPr>
          <p:cNvSpPr>
            <a:spLocks noGrp="1"/>
          </p:cNvSpPr>
          <p:nvPr>
            <p:ph type="title"/>
          </p:nvPr>
        </p:nvSpPr>
        <p:spPr/>
        <p:txBody>
          <a:bodyPr/>
          <a:lstStyle/>
          <a:p>
            <a:r>
              <a:rPr lang="en-US" dirty="0"/>
              <a:t>Can longest diameter @T0 predict </a:t>
            </a:r>
            <a:r>
              <a:rPr lang="en-US" dirty="0" err="1"/>
              <a:t>pCR</a:t>
            </a:r>
            <a:r>
              <a:rPr lang="en-US" dirty="0"/>
              <a:t>?</a:t>
            </a:r>
          </a:p>
        </p:txBody>
      </p:sp>
      <p:sp>
        <p:nvSpPr>
          <p:cNvPr id="7" name="Content Placeholder 6">
            <a:extLst>
              <a:ext uri="{FF2B5EF4-FFF2-40B4-BE49-F238E27FC236}">
                <a16:creationId xmlns:a16="http://schemas.microsoft.com/office/drawing/2014/main" id="{1F81DD2D-0F29-5D40-80B8-34E35D3A854D}"/>
              </a:ext>
            </a:extLst>
          </p:cNvPr>
          <p:cNvSpPr>
            <a:spLocks noGrp="1"/>
          </p:cNvSpPr>
          <p:nvPr>
            <p:ph idx="1"/>
          </p:nvPr>
        </p:nvSpPr>
        <p:spPr>
          <a:xfrm>
            <a:off x="278606" y="1691144"/>
            <a:ext cx="3250407" cy="4351338"/>
          </a:xfrm>
        </p:spPr>
        <p:txBody>
          <a:bodyPr/>
          <a:lstStyle/>
          <a:p>
            <a:r>
              <a:rPr lang="en-US" dirty="0"/>
              <a:t>Fit logistic regression with </a:t>
            </a:r>
            <a:r>
              <a:rPr lang="en-US" dirty="0" err="1"/>
              <a:t>pCR</a:t>
            </a:r>
            <a:r>
              <a:rPr lang="en-US" dirty="0"/>
              <a:t> as outcome (1=</a:t>
            </a:r>
            <a:r>
              <a:rPr lang="en-US" dirty="0" err="1"/>
              <a:t>pCR</a:t>
            </a:r>
            <a:r>
              <a:rPr lang="en-US" dirty="0"/>
              <a:t>, 0=not </a:t>
            </a:r>
            <a:r>
              <a:rPr lang="en-US" dirty="0" err="1"/>
              <a:t>pCR</a:t>
            </a:r>
            <a:r>
              <a:rPr lang="en-US" dirty="0"/>
              <a:t>) and longest diameter on MRI at T0 as predictor</a:t>
            </a:r>
          </a:p>
        </p:txBody>
      </p:sp>
      <p:pic>
        <p:nvPicPr>
          <p:cNvPr id="6" name="Picture 5">
            <a:extLst>
              <a:ext uri="{FF2B5EF4-FFF2-40B4-BE49-F238E27FC236}">
                <a16:creationId xmlns:a16="http://schemas.microsoft.com/office/drawing/2014/main" id="{48D286D3-651C-C345-8159-A804FD2866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6181" y="1558331"/>
            <a:ext cx="4954868" cy="4828181"/>
          </a:xfrm>
          <a:prstGeom prst="rect">
            <a:avLst/>
          </a:prstGeom>
        </p:spPr>
      </p:pic>
    </p:spTree>
    <p:extLst>
      <p:ext uri="{BB962C8B-B14F-4D97-AF65-F5344CB8AC3E}">
        <p14:creationId xmlns:p14="http://schemas.microsoft.com/office/powerpoint/2010/main" val="4265939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01642-0256-7343-A288-072AAC9B6070}"/>
              </a:ext>
            </a:extLst>
          </p:cNvPr>
          <p:cNvSpPr>
            <a:spLocks noGrp="1"/>
          </p:cNvSpPr>
          <p:nvPr>
            <p:ph type="title"/>
          </p:nvPr>
        </p:nvSpPr>
        <p:spPr/>
        <p:txBody>
          <a:bodyPr/>
          <a:lstStyle/>
          <a:p>
            <a:r>
              <a:rPr lang="en-US" dirty="0"/>
              <a:t>Can longest diameter @T0 predict </a:t>
            </a:r>
            <a:r>
              <a:rPr lang="en-US" dirty="0" err="1"/>
              <a:t>pCR</a:t>
            </a:r>
            <a:r>
              <a:rPr lang="en-US" dirty="0"/>
              <a:t>?</a:t>
            </a:r>
          </a:p>
        </p:txBody>
      </p:sp>
      <p:sp>
        <p:nvSpPr>
          <p:cNvPr id="7" name="Content Placeholder 6">
            <a:extLst>
              <a:ext uri="{FF2B5EF4-FFF2-40B4-BE49-F238E27FC236}">
                <a16:creationId xmlns:a16="http://schemas.microsoft.com/office/drawing/2014/main" id="{1F81DD2D-0F29-5D40-80B8-34E35D3A854D}"/>
              </a:ext>
            </a:extLst>
          </p:cNvPr>
          <p:cNvSpPr>
            <a:spLocks noGrp="1"/>
          </p:cNvSpPr>
          <p:nvPr>
            <p:ph idx="1"/>
          </p:nvPr>
        </p:nvSpPr>
        <p:spPr>
          <a:xfrm>
            <a:off x="535781" y="2348369"/>
            <a:ext cx="3412223" cy="3784802"/>
          </a:xfrm>
        </p:spPr>
        <p:txBody>
          <a:bodyPr>
            <a:normAutofit fontScale="92500" lnSpcReduction="20000"/>
          </a:bodyPr>
          <a:lstStyle/>
          <a:p>
            <a:r>
              <a:rPr lang="en-US" dirty="0"/>
              <a:t>We can get confidence intervals too</a:t>
            </a:r>
          </a:p>
          <a:p>
            <a:endParaRPr lang="en-US" dirty="0"/>
          </a:p>
          <a:p>
            <a:r>
              <a:rPr lang="en-US" dirty="0"/>
              <a:t>Note that estimates and CIs are of the parameters. If you want odds-ratios then you will need to exponentiate</a:t>
            </a:r>
          </a:p>
        </p:txBody>
      </p:sp>
      <p:pic>
        <p:nvPicPr>
          <p:cNvPr id="4" name="Picture 3">
            <a:extLst>
              <a:ext uri="{FF2B5EF4-FFF2-40B4-BE49-F238E27FC236}">
                <a16:creationId xmlns:a16="http://schemas.microsoft.com/office/drawing/2014/main" id="{6302E859-841C-CE4B-B929-8E027B9F43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1313" y="1632139"/>
            <a:ext cx="3313905" cy="1309591"/>
          </a:xfrm>
          <a:prstGeom prst="rect">
            <a:avLst/>
          </a:prstGeom>
        </p:spPr>
      </p:pic>
      <p:sp>
        <p:nvSpPr>
          <p:cNvPr id="9" name="TextBox 8">
            <a:extLst>
              <a:ext uri="{FF2B5EF4-FFF2-40B4-BE49-F238E27FC236}">
                <a16:creationId xmlns:a16="http://schemas.microsoft.com/office/drawing/2014/main" id="{65355BFB-1BA3-3B4E-96F6-EF0A4AB639D0}"/>
              </a:ext>
            </a:extLst>
          </p:cNvPr>
          <p:cNvSpPr txBox="1"/>
          <p:nvPr/>
        </p:nvSpPr>
        <p:spPr>
          <a:xfrm>
            <a:off x="4296965" y="3174834"/>
            <a:ext cx="389850" cy="369332"/>
          </a:xfrm>
          <a:prstGeom prst="rect">
            <a:avLst/>
          </a:prstGeom>
          <a:noFill/>
        </p:spPr>
        <p:txBody>
          <a:bodyPr wrap="none" rtlCol="0">
            <a:spAutoFit/>
          </a:bodyPr>
          <a:lstStyle/>
          <a:p>
            <a:r>
              <a:rPr lang="en-US" b="1" dirty="0">
                <a:solidFill>
                  <a:srgbClr val="1D41FF"/>
                </a:solidFill>
              </a:rPr>
              <a:t>or</a:t>
            </a:r>
          </a:p>
        </p:txBody>
      </p:sp>
      <p:pic>
        <p:nvPicPr>
          <p:cNvPr id="11" name="Picture 10">
            <a:extLst>
              <a:ext uri="{FF2B5EF4-FFF2-40B4-BE49-F238E27FC236}">
                <a16:creationId xmlns:a16="http://schemas.microsoft.com/office/drawing/2014/main" id="{2B3100C2-3E89-0348-B81A-878792C82F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0124" y="3089109"/>
            <a:ext cx="3750011" cy="3361697"/>
          </a:xfrm>
          <a:prstGeom prst="rect">
            <a:avLst/>
          </a:prstGeom>
        </p:spPr>
      </p:pic>
    </p:spTree>
    <p:extLst>
      <p:ext uri="{BB962C8B-B14F-4D97-AF65-F5344CB8AC3E}">
        <p14:creationId xmlns:p14="http://schemas.microsoft.com/office/powerpoint/2010/main" val="37052422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01642-0256-7343-A288-072AAC9B6070}"/>
              </a:ext>
            </a:extLst>
          </p:cNvPr>
          <p:cNvSpPr>
            <a:spLocks noGrp="1"/>
          </p:cNvSpPr>
          <p:nvPr>
            <p:ph type="title"/>
          </p:nvPr>
        </p:nvSpPr>
        <p:spPr/>
        <p:txBody>
          <a:bodyPr/>
          <a:lstStyle/>
          <a:p>
            <a:r>
              <a:rPr lang="en-US" dirty="0"/>
              <a:t>Can longest diameter @T0 predict </a:t>
            </a:r>
            <a:r>
              <a:rPr lang="en-US" dirty="0" err="1"/>
              <a:t>pCR</a:t>
            </a:r>
            <a:r>
              <a:rPr lang="en-US" dirty="0"/>
              <a:t>?</a:t>
            </a:r>
          </a:p>
        </p:txBody>
      </p:sp>
      <p:pic>
        <p:nvPicPr>
          <p:cNvPr id="5" name="Picture 4">
            <a:extLst>
              <a:ext uri="{FF2B5EF4-FFF2-40B4-BE49-F238E27FC236}">
                <a16:creationId xmlns:a16="http://schemas.microsoft.com/office/drawing/2014/main" id="{F48D3CC8-CE7B-2241-AFA8-3277F0F78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4013" y="1872457"/>
            <a:ext cx="5524500" cy="4127500"/>
          </a:xfrm>
          <a:prstGeom prst="rect">
            <a:avLst/>
          </a:prstGeom>
        </p:spPr>
      </p:pic>
    </p:spTree>
    <p:extLst>
      <p:ext uri="{BB962C8B-B14F-4D97-AF65-F5344CB8AC3E}">
        <p14:creationId xmlns:p14="http://schemas.microsoft.com/office/powerpoint/2010/main" val="4185571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B1CD01-5C12-AB47-95C7-A3A290A8A6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4013" y="1872457"/>
            <a:ext cx="5524500" cy="4127500"/>
          </a:xfrm>
          <a:prstGeom prst="rect">
            <a:avLst/>
          </a:prstGeom>
        </p:spPr>
      </p:pic>
      <p:sp>
        <p:nvSpPr>
          <p:cNvPr id="2" name="Title 1">
            <a:extLst>
              <a:ext uri="{FF2B5EF4-FFF2-40B4-BE49-F238E27FC236}">
                <a16:creationId xmlns:a16="http://schemas.microsoft.com/office/drawing/2014/main" id="{27801642-0256-7343-A288-072AAC9B6070}"/>
              </a:ext>
            </a:extLst>
          </p:cNvPr>
          <p:cNvSpPr>
            <a:spLocks noGrp="1"/>
          </p:cNvSpPr>
          <p:nvPr>
            <p:ph type="title"/>
          </p:nvPr>
        </p:nvSpPr>
        <p:spPr/>
        <p:txBody>
          <a:bodyPr/>
          <a:lstStyle/>
          <a:p>
            <a:r>
              <a:rPr lang="en-US" dirty="0"/>
              <a:t>What about longest diameter @T1 predicting </a:t>
            </a:r>
            <a:r>
              <a:rPr lang="en-US" dirty="0" err="1"/>
              <a:t>pCR</a:t>
            </a:r>
            <a:r>
              <a:rPr lang="en-US" dirty="0"/>
              <a:t>?</a:t>
            </a:r>
          </a:p>
        </p:txBody>
      </p:sp>
    </p:spTree>
    <p:extLst>
      <p:ext uri="{BB962C8B-B14F-4D97-AF65-F5344CB8AC3E}">
        <p14:creationId xmlns:p14="http://schemas.microsoft.com/office/powerpoint/2010/main" val="38384390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01642-0256-7343-A288-072AAC9B6070}"/>
              </a:ext>
            </a:extLst>
          </p:cNvPr>
          <p:cNvSpPr>
            <a:spLocks noGrp="1"/>
          </p:cNvSpPr>
          <p:nvPr>
            <p:ph type="title"/>
          </p:nvPr>
        </p:nvSpPr>
        <p:spPr/>
        <p:txBody>
          <a:bodyPr/>
          <a:lstStyle/>
          <a:p>
            <a:r>
              <a:rPr lang="en-US" dirty="0"/>
              <a:t>What about longest diameter @T1 predicting </a:t>
            </a:r>
            <a:r>
              <a:rPr lang="en-US" dirty="0" err="1"/>
              <a:t>pCR</a:t>
            </a:r>
            <a:r>
              <a:rPr lang="en-US" dirty="0"/>
              <a:t>?</a:t>
            </a:r>
          </a:p>
        </p:txBody>
      </p:sp>
      <p:pic>
        <p:nvPicPr>
          <p:cNvPr id="11" name="Picture 10">
            <a:extLst>
              <a:ext uri="{FF2B5EF4-FFF2-40B4-BE49-F238E27FC236}">
                <a16:creationId xmlns:a16="http://schemas.microsoft.com/office/drawing/2014/main" id="{87017C8D-A52D-7847-9078-7FCE674478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7046" y="1614487"/>
            <a:ext cx="5339604" cy="4841777"/>
          </a:xfrm>
          <a:prstGeom prst="rect">
            <a:avLst/>
          </a:prstGeom>
        </p:spPr>
      </p:pic>
    </p:spTree>
    <p:extLst>
      <p:ext uri="{BB962C8B-B14F-4D97-AF65-F5344CB8AC3E}">
        <p14:creationId xmlns:p14="http://schemas.microsoft.com/office/powerpoint/2010/main" val="6609850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74700C-CCC6-BD49-B4E8-DCE33699AA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4013" y="1872457"/>
            <a:ext cx="5524500" cy="4127500"/>
          </a:xfrm>
          <a:prstGeom prst="rect">
            <a:avLst/>
          </a:prstGeom>
        </p:spPr>
      </p:pic>
      <p:sp>
        <p:nvSpPr>
          <p:cNvPr id="2" name="Title 1">
            <a:extLst>
              <a:ext uri="{FF2B5EF4-FFF2-40B4-BE49-F238E27FC236}">
                <a16:creationId xmlns:a16="http://schemas.microsoft.com/office/drawing/2014/main" id="{27801642-0256-7343-A288-072AAC9B6070}"/>
              </a:ext>
            </a:extLst>
          </p:cNvPr>
          <p:cNvSpPr>
            <a:spLocks noGrp="1"/>
          </p:cNvSpPr>
          <p:nvPr>
            <p:ph type="title"/>
          </p:nvPr>
        </p:nvSpPr>
        <p:spPr/>
        <p:txBody>
          <a:bodyPr/>
          <a:lstStyle/>
          <a:p>
            <a:r>
              <a:rPr lang="en-US" dirty="0"/>
              <a:t>Longest diameter @</a:t>
            </a:r>
            <a:r>
              <a:rPr lang="en-US" dirty="0" err="1"/>
              <a:t>Tfinal</a:t>
            </a:r>
            <a:r>
              <a:rPr lang="en-US" dirty="0"/>
              <a:t> predicting </a:t>
            </a:r>
            <a:r>
              <a:rPr lang="en-US" dirty="0" err="1"/>
              <a:t>pCR</a:t>
            </a:r>
            <a:r>
              <a:rPr lang="en-US" dirty="0"/>
              <a:t>?</a:t>
            </a:r>
          </a:p>
        </p:txBody>
      </p:sp>
    </p:spTree>
    <p:extLst>
      <p:ext uri="{BB962C8B-B14F-4D97-AF65-F5344CB8AC3E}">
        <p14:creationId xmlns:p14="http://schemas.microsoft.com/office/powerpoint/2010/main" val="21991349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01642-0256-7343-A288-072AAC9B6070}"/>
              </a:ext>
            </a:extLst>
          </p:cNvPr>
          <p:cNvSpPr>
            <a:spLocks noGrp="1"/>
          </p:cNvSpPr>
          <p:nvPr>
            <p:ph type="title"/>
          </p:nvPr>
        </p:nvSpPr>
        <p:spPr/>
        <p:txBody>
          <a:bodyPr/>
          <a:lstStyle/>
          <a:p>
            <a:r>
              <a:rPr lang="en-US" dirty="0"/>
              <a:t>Longest diameter @</a:t>
            </a:r>
            <a:r>
              <a:rPr lang="en-US" dirty="0" err="1"/>
              <a:t>Tfinal</a:t>
            </a:r>
            <a:r>
              <a:rPr lang="en-US" dirty="0"/>
              <a:t> predicting </a:t>
            </a:r>
            <a:r>
              <a:rPr lang="en-US" dirty="0" err="1"/>
              <a:t>pCR</a:t>
            </a:r>
            <a:r>
              <a:rPr lang="en-US" dirty="0"/>
              <a:t>?</a:t>
            </a:r>
          </a:p>
        </p:txBody>
      </p:sp>
      <p:pic>
        <p:nvPicPr>
          <p:cNvPr id="6" name="Picture 5">
            <a:extLst>
              <a:ext uri="{FF2B5EF4-FFF2-40B4-BE49-F238E27FC236}">
                <a16:creationId xmlns:a16="http://schemas.microsoft.com/office/drawing/2014/main" id="{580ED2A0-D946-BB49-94BA-C2E96500D9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7380" y="1605725"/>
            <a:ext cx="5831811" cy="4619709"/>
          </a:xfrm>
          <a:prstGeom prst="rect">
            <a:avLst/>
          </a:prstGeom>
        </p:spPr>
      </p:pic>
    </p:spTree>
    <p:extLst>
      <p:ext uri="{BB962C8B-B14F-4D97-AF65-F5344CB8AC3E}">
        <p14:creationId xmlns:p14="http://schemas.microsoft.com/office/powerpoint/2010/main" val="26378395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D98DD-34B8-6740-85E9-B19B6E249E76}"/>
              </a:ext>
            </a:extLst>
          </p:cNvPr>
          <p:cNvSpPr>
            <a:spLocks noGrp="1"/>
          </p:cNvSpPr>
          <p:nvPr>
            <p:ph type="title"/>
          </p:nvPr>
        </p:nvSpPr>
        <p:spPr/>
        <p:txBody>
          <a:bodyPr/>
          <a:lstStyle/>
          <a:p>
            <a:r>
              <a:rPr lang="en-US" dirty="0"/>
              <a:t>Last lecture</a:t>
            </a:r>
          </a:p>
        </p:txBody>
      </p:sp>
      <p:sp>
        <p:nvSpPr>
          <p:cNvPr id="3" name="Content Placeholder 2">
            <a:extLst>
              <a:ext uri="{FF2B5EF4-FFF2-40B4-BE49-F238E27FC236}">
                <a16:creationId xmlns:a16="http://schemas.microsoft.com/office/drawing/2014/main" id="{1C7F0188-D8E2-684F-8D65-24D3F2A5A741}"/>
              </a:ext>
            </a:extLst>
          </p:cNvPr>
          <p:cNvSpPr>
            <a:spLocks noGrp="1"/>
          </p:cNvSpPr>
          <p:nvPr>
            <p:ph idx="1"/>
          </p:nvPr>
        </p:nvSpPr>
        <p:spPr/>
        <p:txBody>
          <a:bodyPr>
            <a:normAutofit fontScale="85000" lnSpcReduction="20000"/>
          </a:bodyPr>
          <a:lstStyle/>
          <a:p>
            <a:pPr>
              <a:lnSpc>
                <a:spcPct val="110000"/>
              </a:lnSpc>
            </a:pPr>
            <a:r>
              <a:rPr lang="en-US" dirty="0"/>
              <a:t>What is Machine Learning? </a:t>
            </a:r>
          </a:p>
          <a:p>
            <a:pPr>
              <a:lnSpc>
                <a:spcPct val="110000"/>
              </a:lnSpc>
            </a:pPr>
            <a:r>
              <a:rPr lang="en-US" dirty="0"/>
              <a:t>Supervised vs. Unsupervised learning</a:t>
            </a:r>
          </a:p>
          <a:p>
            <a:pPr>
              <a:lnSpc>
                <a:spcPct val="110000"/>
              </a:lnSpc>
              <a:spcAft>
                <a:spcPts val="600"/>
              </a:spcAft>
            </a:pPr>
            <a:r>
              <a:rPr lang="en-US" dirty="0"/>
              <a:t>Introduction to prediction techniques for supervised learning with continuous outcomes:</a:t>
            </a:r>
          </a:p>
          <a:p>
            <a:pPr lvl="1">
              <a:lnSpc>
                <a:spcPct val="110000"/>
              </a:lnSpc>
              <a:spcAft>
                <a:spcPts val="600"/>
              </a:spcAft>
            </a:pPr>
            <a:r>
              <a:rPr lang="en-US" dirty="0"/>
              <a:t>Local estimation and nearest neighbors</a:t>
            </a:r>
          </a:p>
          <a:p>
            <a:pPr lvl="1">
              <a:lnSpc>
                <a:spcPct val="110000"/>
              </a:lnSpc>
              <a:spcAft>
                <a:spcPts val="600"/>
              </a:spcAft>
            </a:pPr>
            <a:r>
              <a:rPr lang="en-US" dirty="0"/>
              <a:t>Loss functions and mean square error</a:t>
            </a:r>
          </a:p>
          <a:p>
            <a:pPr lvl="1">
              <a:lnSpc>
                <a:spcPct val="110000"/>
              </a:lnSpc>
              <a:spcAft>
                <a:spcPts val="600"/>
              </a:spcAft>
            </a:pPr>
            <a:r>
              <a:rPr lang="en-US" dirty="0"/>
              <a:t>The training-test paradigm</a:t>
            </a:r>
          </a:p>
          <a:p>
            <a:pPr lvl="1">
              <a:lnSpc>
                <a:spcPct val="110000"/>
              </a:lnSpc>
              <a:spcAft>
                <a:spcPts val="600"/>
              </a:spcAft>
            </a:pPr>
            <a:r>
              <a:rPr lang="en-US" dirty="0"/>
              <a:t>The curse of dimensionality</a:t>
            </a:r>
          </a:p>
          <a:p>
            <a:pPr lvl="1">
              <a:lnSpc>
                <a:spcPct val="110000"/>
              </a:lnSpc>
              <a:spcAft>
                <a:spcPts val="600"/>
              </a:spcAft>
            </a:pPr>
            <a:r>
              <a:rPr lang="en-US" dirty="0"/>
              <a:t>Linear regression modeling (including polynomials)</a:t>
            </a:r>
          </a:p>
          <a:p>
            <a:pPr lvl="1">
              <a:lnSpc>
                <a:spcPct val="110000"/>
              </a:lnSpc>
              <a:spcAft>
                <a:spcPts val="600"/>
              </a:spcAft>
            </a:pPr>
            <a:r>
              <a:rPr lang="en-US" dirty="0"/>
              <a:t>Some trade-offs</a:t>
            </a:r>
          </a:p>
        </p:txBody>
      </p:sp>
    </p:spTree>
    <p:extLst>
      <p:ext uri="{BB962C8B-B14F-4D97-AF65-F5344CB8AC3E}">
        <p14:creationId xmlns:p14="http://schemas.microsoft.com/office/powerpoint/2010/main" val="27191182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74700C-CCC6-BD49-B4E8-DCE33699AA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4013" y="1872457"/>
            <a:ext cx="5524500" cy="4127500"/>
          </a:xfrm>
          <a:prstGeom prst="rect">
            <a:avLst/>
          </a:prstGeom>
        </p:spPr>
      </p:pic>
      <p:sp>
        <p:nvSpPr>
          <p:cNvPr id="2" name="Title 1">
            <a:extLst>
              <a:ext uri="{FF2B5EF4-FFF2-40B4-BE49-F238E27FC236}">
                <a16:creationId xmlns:a16="http://schemas.microsoft.com/office/drawing/2014/main" id="{27801642-0256-7343-A288-072AAC9B6070}"/>
              </a:ext>
            </a:extLst>
          </p:cNvPr>
          <p:cNvSpPr>
            <a:spLocks noGrp="1"/>
          </p:cNvSpPr>
          <p:nvPr>
            <p:ph type="title"/>
          </p:nvPr>
        </p:nvSpPr>
        <p:spPr/>
        <p:txBody>
          <a:bodyPr/>
          <a:lstStyle/>
          <a:p>
            <a:r>
              <a:rPr lang="en-US" dirty="0"/>
              <a:t>Longest diameter @</a:t>
            </a:r>
            <a:r>
              <a:rPr lang="en-US" dirty="0" err="1"/>
              <a:t>Tfinal</a:t>
            </a:r>
            <a:r>
              <a:rPr lang="en-US" dirty="0"/>
              <a:t> predicting </a:t>
            </a:r>
            <a:r>
              <a:rPr lang="en-US" dirty="0" err="1"/>
              <a:t>pCR</a:t>
            </a:r>
            <a:r>
              <a:rPr lang="en-US" dirty="0"/>
              <a:t>?</a:t>
            </a:r>
          </a:p>
        </p:txBody>
      </p:sp>
      <p:sp>
        <p:nvSpPr>
          <p:cNvPr id="3" name="TextBox 2">
            <a:extLst>
              <a:ext uri="{FF2B5EF4-FFF2-40B4-BE49-F238E27FC236}">
                <a16:creationId xmlns:a16="http://schemas.microsoft.com/office/drawing/2014/main" id="{52384971-4A8D-C049-8CA8-30A64F663EB5}"/>
              </a:ext>
            </a:extLst>
          </p:cNvPr>
          <p:cNvSpPr txBox="1"/>
          <p:nvPr/>
        </p:nvSpPr>
        <p:spPr>
          <a:xfrm>
            <a:off x="2760914" y="2674307"/>
            <a:ext cx="3840302" cy="646331"/>
          </a:xfrm>
          <a:prstGeom prst="rect">
            <a:avLst/>
          </a:prstGeom>
          <a:noFill/>
        </p:spPr>
        <p:txBody>
          <a:bodyPr wrap="square" rtlCol="0">
            <a:spAutoFit/>
          </a:bodyPr>
          <a:lstStyle/>
          <a:p>
            <a:r>
              <a:rPr lang="en-US" dirty="0"/>
              <a:t>So how would we classify future patients based on this curve?</a:t>
            </a:r>
          </a:p>
        </p:txBody>
      </p:sp>
    </p:spTree>
    <p:extLst>
      <p:ext uri="{BB962C8B-B14F-4D97-AF65-F5344CB8AC3E}">
        <p14:creationId xmlns:p14="http://schemas.microsoft.com/office/powerpoint/2010/main" val="25939982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51C446F-87F7-9C49-A6FD-CEFA27EB65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4013" y="1872457"/>
            <a:ext cx="5524500" cy="4127500"/>
          </a:xfrm>
          <a:prstGeom prst="rect">
            <a:avLst/>
          </a:prstGeom>
        </p:spPr>
      </p:pic>
      <p:sp>
        <p:nvSpPr>
          <p:cNvPr id="2" name="Title 1">
            <a:extLst>
              <a:ext uri="{FF2B5EF4-FFF2-40B4-BE49-F238E27FC236}">
                <a16:creationId xmlns:a16="http://schemas.microsoft.com/office/drawing/2014/main" id="{27801642-0256-7343-A288-072AAC9B6070}"/>
              </a:ext>
            </a:extLst>
          </p:cNvPr>
          <p:cNvSpPr>
            <a:spLocks noGrp="1"/>
          </p:cNvSpPr>
          <p:nvPr>
            <p:ph type="title"/>
          </p:nvPr>
        </p:nvSpPr>
        <p:spPr/>
        <p:txBody>
          <a:bodyPr/>
          <a:lstStyle/>
          <a:p>
            <a:r>
              <a:rPr lang="en-US" dirty="0"/>
              <a:t>Longest diameter @</a:t>
            </a:r>
            <a:r>
              <a:rPr lang="en-US" dirty="0" err="1"/>
              <a:t>Tfinal</a:t>
            </a:r>
            <a:r>
              <a:rPr lang="en-US" dirty="0"/>
              <a:t> predicting </a:t>
            </a:r>
            <a:r>
              <a:rPr lang="en-US" dirty="0" err="1"/>
              <a:t>pCR</a:t>
            </a:r>
            <a:r>
              <a:rPr lang="en-US" dirty="0"/>
              <a:t>?</a:t>
            </a:r>
          </a:p>
        </p:txBody>
      </p:sp>
      <p:sp>
        <p:nvSpPr>
          <p:cNvPr id="3" name="TextBox 2">
            <a:extLst>
              <a:ext uri="{FF2B5EF4-FFF2-40B4-BE49-F238E27FC236}">
                <a16:creationId xmlns:a16="http://schemas.microsoft.com/office/drawing/2014/main" id="{52384971-4A8D-C049-8CA8-30A64F663EB5}"/>
              </a:ext>
            </a:extLst>
          </p:cNvPr>
          <p:cNvSpPr txBox="1"/>
          <p:nvPr/>
        </p:nvSpPr>
        <p:spPr>
          <a:xfrm>
            <a:off x="2760914" y="2674307"/>
            <a:ext cx="3840302" cy="646331"/>
          </a:xfrm>
          <a:prstGeom prst="rect">
            <a:avLst/>
          </a:prstGeom>
          <a:noFill/>
        </p:spPr>
        <p:txBody>
          <a:bodyPr wrap="square" rtlCol="0">
            <a:spAutoFit/>
          </a:bodyPr>
          <a:lstStyle/>
          <a:p>
            <a:r>
              <a:rPr lang="en-US" dirty="0"/>
              <a:t>So how would we classify future patients based on this curve?</a:t>
            </a:r>
          </a:p>
        </p:txBody>
      </p:sp>
      <p:cxnSp>
        <p:nvCxnSpPr>
          <p:cNvPr id="10" name="Straight Arrow Connector 9">
            <a:extLst>
              <a:ext uri="{FF2B5EF4-FFF2-40B4-BE49-F238E27FC236}">
                <a16:creationId xmlns:a16="http://schemas.microsoft.com/office/drawing/2014/main" id="{57167F52-9663-3644-9EAD-36511B35633A}"/>
              </a:ext>
            </a:extLst>
          </p:cNvPr>
          <p:cNvCxnSpPr>
            <a:cxnSpLocks/>
          </p:cNvCxnSpPr>
          <p:nvPr/>
        </p:nvCxnSpPr>
        <p:spPr>
          <a:xfrm>
            <a:off x="1215025" y="2906038"/>
            <a:ext cx="864297" cy="883085"/>
          </a:xfrm>
          <a:prstGeom prst="straightConnector1">
            <a:avLst/>
          </a:prstGeom>
          <a:ln w="25400">
            <a:solidFill>
              <a:srgbClr val="1D41F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BE4AF6F4-E8C2-B84F-86B9-82E089732E0F}"/>
                  </a:ext>
                </a:extLst>
              </p:cNvPr>
              <p:cNvSpPr txBox="1"/>
              <p:nvPr/>
            </p:nvSpPr>
            <p:spPr>
              <a:xfrm>
                <a:off x="246055" y="2257059"/>
                <a:ext cx="1428276" cy="646331"/>
              </a:xfrm>
              <a:prstGeom prst="rect">
                <a:avLst/>
              </a:prstGeom>
              <a:noFill/>
            </p:spPr>
            <p:txBody>
              <a:bodyPr wrap="none" rtlCol="0">
                <a:spAutoFit/>
              </a:bodyPr>
              <a:lstStyle/>
              <a:p>
                <a:r>
                  <a:rPr lang="en-US" dirty="0">
                    <a:solidFill>
                      <a:srgbClr val="1D41FF"/>
                    </a:solidFill>
                  </a:rPr>
                  <a:t>Threshold at</a:t>
                </a:r>
              </a:p>
              <a:p>
                <a14:m>
                  <m:oMath xmlns:m="http://schemas.openxmlformats.org/officeDocument/2006/math">
                    <m:r>
                      <a:rPr lang="en-US" b="0" i="1" smtClean="0">
                        <a:solidFill>
                          <a:srgbClr val="1D41FF"/>
                        </a:solidFill>
                        <a:latin typeface="Cambria Math" panose="02040503050406030204" pitchFamily="18" charset="0"/>
                      </a:rPr>
                      <m:t>𝑝</m:t>
                    </m:r>
                    <m:d>
                      <m:dPr>
                        <m:ctrlPr>
                          <a:rPr lang="en-US" b="0" i="1" smtClean="0">
                            <a:solidFill>
                              <a:srgbClr val="1D41FF"/>
                            </a:solidFill>
                            <a:latin typeface="Cambria Math" panose="02040503050406030204" pitchFamily="18" charset="0"/>
                          </a:rPr>
                        </m:ctrlPr>
                      </m:dPr>
                      <m:e>
                        <m:r>
                          <a:rPr lang="en-US" b="0" i="1" smtClean="0">
                            <a:solidFill>
                              <a:srgbClr val="1D41FF"/>
                            </a:solidFill>
                            <a:latin typeface="Cambria Math" panose="02040503050406030204" pitchFamily="18" charset="0"/>
                          </a:rPr>
                          <m:t>𝑋</m:t>
                        </m:r>
                      </m:e>
                    </m:d>
                    <m:r>
                      <a:rPr lang="en-US" b="0" i="1" smtClean="0">
                        <a:solidFill>
                          <a:srgbClr val="1D41FF"/>
                        </a:solidFill>
                        <a:latin typeface="Cambria Math" panose="02040503050406030204" pitchFamily="18" charset="0"/>
                      </a:rPr>
                      <m:t>=0.5</m:t>
                    </m:r>
                  </m:oMath>
                </a14:m>
                <a:r>
                  <a:rPr lang="en-US" dirty="0">
                    <a:solidFill>
                      <a:srgbClr val="1D41FF"/>
                    </a:solidFill>
                  </a:rPr>
                  <a:t>? </a:t>
                </a:r>
              </a:p>
            </p:txBody>
          </p:sp>
        </mc:Choice>
        <mc:Fallback xmlns="">
          <p:sp>
            <p:nvSpPr>
              <p:cNvPr id="12" name="TextBox 11">
                <a:extLst>
                  <a:ext uri="{FF2B5EF4-FFF2-40B4-BE49-F238E27FC236}">
                    <a16:creationId xmlns:a16="http://schemas.microsoft.com/office/drawing/2014/main" id="{BE4AF6F4-E8C2-B84F-86B9-82E089732E0F}"/>
                  </a:ext>
                </a:extLst>
              </p:cNvPr>
              <p:cNvSpPr txBox="1">
                <a:spLocks noRot="1" noChangeAspect="1" noMove="1" noResize="1" noEditPoints="1" noAdjustHandles="1" noChangeArrowheads="1" noChangeShapeType="1" noTextEdit="1"/>
              </p:cNvSpPr>
              <p:nvPr/>
            </p:nvSpPr>
            <p:spPr>
              <a:xfrm>
                <a:off x="246055" y="2257059"/>
                <a:ext cx="1428276" cy="646331"/>
              </a:xfrm>
              <a:prstGeom prst="rect">
                <a:avLst/>
              </a:prstGeom>
              <a:blipFill>
                <a:blip r:embed="rId3"/>
                <a:stretch>
                  <a:fillRect l="-2632" t="-3846" r="-1754" b="-13462"/>
                </a:stretch>
              </a:blipFill>
            </p:spPr>
            <p:txBody>
              <a:bodyPr/>
              <a:lstStyle/>
              <a:p>
                <a:r>
                  <a:rPr lang="en-US">
                    <a:noFill/>
                  </a:rPr>
                  <a:t> </a:t>
                </a:r>
              </a:p>
            </p:txBody>
          </p:sp>
        </mc:Fallback>
      </mc:AlternateContent>
    </p:spTree>
    <p:extLst>
      <p:ext uri="{BB962C8B-B14F-4D97-AF65-F5344CB8AC3E}">
        <p14:creationId xmlns:p14="http://schemas.microsoft.com/office/powerpoint/2010/main" val="36070125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51C446F-87F7-9C49-A6FD-CEFA27EB65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4013" y="1872457"/>
            <a:ext cx="5524500" cy="4127500"/>
          </a:xfrm>
          <a:prstGeom prst="rect">
            <a:avLst/>
          </a:prstGeom>
        </p:spPr>
      </p:pic>
      <p:sp>
        <p:nvSpPr>
          <p:cNvPr id="2" name="Title 1">
            <a:extLst>
              <a:ext uri="{FF2B5EF4-FFF2-40B4-BE49-F238E27FC236}">
                <a16:creationId xmlns:a16="http://schemas.microsoft.com/office/drawing/2014/main" id="{27801642-0256-7343-A288-072AAC9B6070}"/>
              </a:ext>
            </a:extLst>
          </p:cNvPr>
          <p:cNvSpPr>
            <a:spLocks noGrp="1"/>
          </p:cNvSpPr>
          <p:nvPr>
            <p:ph type="title"/>
          </p:nvPr>
        </p:nvSpPr>
        <p:spPr/>
        <p:txBody>
          <a:bodyPr/>
          <a:lstStyle/>
          <a:p>
            <a:r>
              <a:rPr lang="en-US" dirty="0"/>
              <a:t>Longest diameter @</a:t>
            </a:r>
            <a:r>
              <a:rPr lang="en-US" dirty="0" err="1"/>
              <a:t>Tfinal</a:t>
            </a:r>
            <a:r>
              <a:rPr lang="en-US" dirty="0"/>
              <a:t> predicting </a:t>
            </a:r>
            <a:r>
              <a:rPr lang="en-US" dirty="0" err="1"/>
              <a:t>pCR</a:t>
            </a:r>
            <a:r>
              <a:rPr lang="en-US" dirty="0"/>
              <a:t>?</a:t>
            </a:r>
          </a:p>
        </p:txBody>
      </p:sp>
      <p:sp>
        <p:nvSpPr>
          <p:cNvPr id="3" name="TextBox 2">
            <a:extLst>
              <a:ext uri="{FF2B5EF4-FFF2-40B4-BE49-F238E27FC236}">
                <a16:creationId xmlns:a16="http://schemas.microsoft.com/office/drawing/2014/main" id="{52384971-4A8D-C049-8CA8-30A64F663EB5}"/>
              </a:ext>
            </a:extLst>
          </p:cNvPr>
          <p:cNvSpPr txBox="1"/>
          <p:nvPr/>
        </p:nvSpPr>
        <p:spPr>
          <a:xfrm>
            <a:off x="2760914" y="2674307"/>
            <a:ext cx="3840302" cy="646331"/>
          </a:xfrm>
          <a:prstGeom prst="rect">
            <a:avLst/>
          </a:prstGeom>
          <a:noFill/>
        </p:spPr>
        <p:txBody>
          <a:bodyPr wrap="square" rtlCol="0">
            <a:spAutoFit/>
          </a:bodyPr>
          <a:lstStyle/>
          <a:p>
            <a:r>
              <a:rPr lang="en-US" dirty="0"/>
              <a:t>So how would we classify future patients based on this curve?</a:t>
            </a:r>
          </a:p>
        </p:txBody>
      </p:sp>
      <p:cxnSp>
        <p:nvCxnSpPr>
          <p:cNvPr id="10" name="Straight Arrow Connector 9">
            <a:extLst>
              <a:ext uri="{FF2B5EF4-FFF2-40B4-BE49-F238E27FC236}">
                <a16:creationId xmlns:a16="http://schemas.microsoft.com/office/drawing/2014/main" id="{57167F52-9663-3644-9EAD-36511B35633A}"/>
              </a:ext>
            </a:extLst>
          </p:cNvPr>
          <p:cNvCxnSpPr>
            <a:cxnSpLocks/>
          </p:cNvCxnSpPr>
          <p:nvPr/>
        </p:nvCxnSpPr>
        <p:spPr>
          <a:xfrm>
            <a:off x="1215025" y="2906038"/>
            <a:ext cx="864297" cy="883085"/>
          </a:xfrm>
          <a:prstGeom prst="straightConnector1">
            <a:avLst/>
          </a:prstGeom>
          <a:ln w="25400">
            <a:solidFill>
              <a:srgbClr val="1D41F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BE4AF6F4-E8C2-B84F-86B9-82E089732E0F}"/>
                  </a:ext>
                </a:extLst>
              </p:cNvPr>
              <p:cNvSpPr txBox="1"/>
              <p:nvPr/>
            </p:nvSpPr>
            <p:spPr>
              <a:xfrm>
                <a:off x="246055" y="2257059"/>
                <a:ext cx="1518451" cy="1754326"/>
              </a:xfrm>
              <a:prstGeom prst="rect">
                <a:avLst/>
              </a:prstGeom>
              <a:noFill/>
            </p:spPr>
            <p:txBody>
              <a:bodyPr wrap="square" rtlCol="0">
                <a:spAutoFit/>
              </a:bodyPr>
              <a:lstStyle/>
              <a:p>
                <a:r>
                  <a:rPr lang="en-US" dirty="0">
                    <a:solidFill>
                      <a:srgbClr val="1D41FF"/>
                    </a:solidFill>
                  </a:rPr>
                  <a:t>Threshold at</a:t>
                </a:r>
              </a:p>
              <a:p>
                <a14:m>
                  <m:oMath xmlns:m="http://schemas.openxmlformats.org/officeDocument/2006/math">
                    <m:r>
                      <a:rPr lang="en-US" b="0" i="1" smtClean="0">
                        <a:solidFill>
                          <a:srgbClr val="1D41FF"/>
                        </a:solidFill>
                        <a:latin typeface="Cambria Math" panose="02040503050406030204" pitchFamily="18" charset="0"/>
                      </a:rPr>
                      <m:t>𝑝</m:t>
                    </m:r>
                    <m:d>
                      <m:dPr>
                        <m:ctrlPr>
                          <a:rPr lang="en-US" b="0" i="1" smtClean="0">
                            <a:solidFill>
                              <a:srgbClr val="1D41FF"/>
                            </a:solidFill>
                            <a:latin typeface="Cambria Math" panose="02040503050406030204" pitchFamily="18" charset="0"/>
                          </a:rPr>
                        </m:ctrlPr>
                      </m:dPr>
                      <m:e>
                        <m:r>
                          <a:rPr lang="en-US" b="0" i="1" smtClean="0">
                            <a:solidFill>
                              <a:srgbClr val="1D41FF"/>
                            </a:solidFill>
                            <a:latin typeface="Cambria Math" panose="02040503050406030204" pitchFamily="18" charset="0"/>
                          </a:rPr>
                          <m:t>𝑋</m:t>
                        </m:r>
                      </m:e>
                    </m:d>
                    <m:r>
                      <a:rPr lang="en-US" b="0" i="1" smtClean="0">
                        <a:solidFill>
                          <a:srgbClr val="1D41FF"/>
                        </a:solidFill>
                        <a:latin typeface="Cambria Math" panose="02040503050406030204" pitchFamily="18" charset="0"/>
                      </a:rPr>
                      <m:t>=0.5</m:t>
                    </m:r>
                  </m:oMath>
                </a14:m>
                <a:r>
                  <a:rPr lang="en-US" dirty="0">
                    <a:solidFill>
                      <a:srgbClr val="1D41FF"/>
                    </a:solidFill>
                  </a:rPr>
                  <a:t>?</a:t>
                </a:r>
              </a:p>
              <a:p>
                <a:endParaRPr lang="en-US" dirty="0">
                  <a:solidFill>
                    <a:srgbClr val="1D41FF"/>
                  </a:solidFill>
                </a:endParaRPr>
              </a:p>
              <a:p>
                <a:r>
                  <a:rPr lang="en-US" dirty="0">
                    <a:solidFill>
                      <a:srgbClr val="1D41FF"/>
                    </a:solidFill>
                  </a:rPr>
                  <a:t>classifies everyone as not </a:t>
                </a:r>
                <a:r>
                  <a:rPr lang="en-US" dirty="0" err="1">
                    <a:solidFill>
                      <a:srgbClr val="1D41FF"/>
                    </a:solidFill>
                  </a:rPr>
                  <a:t>pCR</a:t>
                </a:r>
                <a:r>
                  <a:rPr lang="en-US" dirty="0">
                    <a:solidFill>
                      <a:srgbClr val="1D41FF"/>
                    </a:solidFill>
                  </a:rPr>
                  <a:t> </a:t>
                </a:r>
              </a:p>
            </p:txBody>
          </p:sp>
        </mc:Choice>
        <mc:Fallback xmlns="">
          <p:sp>
            <p:nvSpPr>
              <p:cNvPr id="12" name="TextBox 11">
                <a:extLst>
                  <a:ext uri="{FF2B5EF4-FFF2-40B4-BE49-F238E27FC236}">
                    <a16:creationId xmlns:a16="http://schemas.microsoft.com/office/drawing/2014/main" id="{BE4AF6F4-E8C2-B84F-86B9-82E089732E0F}"/>
                  </a:ext>
                </a:extLst>
              </p:cNvPr>
              <p:cNvSpPr txBox="1">
                <a:spLocks noRot="1" noChangeAspect="1" noMove="1" noResize="1" noEditPoints="1" noAdjustHandles="1" noChangeArrowheads="1" noChangeShapeType="1" noTextEdit="1"/>
              </p:cNvSpPr>
              <p:nvPr/>
            </p:nvSpPr>
            <p:spPr>
              <a:xfrm>
                <a:off x="246055" y="2257059"/>
                <a:ext cx="1518451" cy="1754326"/>
              </a:xfrm>
              <a:prstGeom prst="rect">
                <a:avLst/>
              </a:prstGeom>
              <a:blipFill>
                <a:blip r:embed="rId3"/>
                <a:stretch>
                  <a:fillRect l="-2479" t="-1439" b="-4317"/>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57ABC7FB-7F8D-1B4A-A5C3-61AB92ECA5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0078" y="3952126"/>
            <a:ext cx="3984222" cy="737081"/>
          </a:xfrm>
          <a:prstGeom prst="rect">
            <a:avLst/>
          </a:prstGeom>
        </p:spPr>
      </p:pic>
    </p:spTree>
    <p:extLst>
      <p:ext uri="{BB962C8B-B14F-4D97-AF65-F5344CB8AC3E}">
        <p14:creationId xmlns:p14="http://schemas.microsoft.com/office/powerpoint/2010/main" val="19897807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51C446F-87F7-9C49-A6FD-CEFA27EB65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4013" y="1872457"/>
            <a:ext cx="5524500" cy="4127500"/>
          </a:xfrm>
          <a:prstGeom prst="rect">
            <a:avLst/>
          </a:prstGeom>
        </p:spPr>
      </p:pic>
      <p:sp>
        <p:nvSpPr>
          <p:cNvPr id="2" name="Title 1">
            <a:extLst>
              <a:ext uri="{FF2B5EF4-FFF2-40B4-BE49-F238E27FC236}">
                <a16:creationId xmlns:a16="http://schemas.microsoft.com/office/drawing/2014/main" id="{27801642-0256-7343-A288-072AAC9B6070}"/>
              </a:ext>
            </a:extLst>
          </p:cNvPr>
          <p:cNvSpPr>
            <a:spLocks noGrp="1"/>
          </p:cNvSpPr>
          <p:nvPr>
            <p:ph type="title"/>
          </p:nvPr>
        </p:nvSpPr>
        <p:spPr/>
        <p:txBody>
          <a:bodyPr/>
          <a:lstStyle/>
          <a:p>
            <a:r>
              <a:rPr lang="en-US" dirty="0"/>
              <a:t>Maybe we need other or more predictors?</a:t>
            </a:r>
          </a:p>
        </p:txBody>
      </p:sp>
      <p:sp>
        <p:nvSpPr>
          <p:cNvPr id="3" name="TextBox 2">
            <a:extLst>
              <a:ext uri="{FF2B5EF4-FFF2-40B4-BE49-F238E27FC236}">
                <a16:creationId xmlns:a16="http://schemas.microsoft.com/office/drawing/2014/main" id="{52384971-4A8D-C049-8CA8-30A64F663EB5}"/>
              </a:ext>
            </a:extLst>
          </p:cNvPr>
          <p:cNvSpPr txBox="1"/>
          <p:nvPr/>
        </p:nvSpPr>
        <p:spPr>
          <a:xfrm>
            <a:off x="2760914" y="2674307"/>
            <a:ext cx="3840302" cy="646331"/>
          </a:xfrm>
          <a:prstGeom prst="rect">
            <a:avLst/>
          </a:prstGeom>
          <a:noFill/>
        </p:spPr>
        <p:txBody>
          <a:bodyPr wrap="square" rtlCol="0">
            <a:spAutoFit/>
          </a:bodyPr>
          <a:lstStyle/>
          <a:p>
            <a:r>
              <a:rPr lang="en-US" dirty="0"/>
              <a:t>So how would we classify future patients based on this curve?</a:t>
            </a:r>
          </a:p>
        </p:txBody>
      </p:sp>
      <p:cxnSp>
        <p:nvCxnSpPr>
          <p:cNvPr id="10" name="Straight Arrow Connector 9">
            <a:extLst>
              <a:ext uri="{FF2B5EF4-FFF2-40B4-BE49-F238E27FC236}">
                <a16:creationId xmlns:a16="http://schemas.microsoft.com/office/drawing/2014/main" id="{57167F52-9663-3644-9EAD-36511B35633A}"/>
              </a:ext>
            </a:extLst>
          </p:cNvPr>
          <p:cNvCxnSpPr>
            <a:cxnSpLocks/>
          </p:cNvCxnSpPr>
          <p:nvPr/>
        </p:nvCxnSpPr>
        <p:spPr>
          <a:xfrm>
            <a:off x="1215025" y="2906038"/>
            <a:ext cx="864297" cy="883085"/>
          </a:xfrm>
          <a:prstGeom prst="straightConnector1">
            <a:avLst/>
          </a:prstGeom>
          <a:ln w="25400">
            <a:solidFill>
              <a:srgbClr val="1D41F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BE4AF6F4-E8C2-B84F-86B9-82E089732E0F}"/>
                  </a:ext>
                </a:extLst>
              </p:cNvPr>
              <p:cNvSpPr txBox="1"/>
              <p:nvPr/>
            </p:nvSpPr>
            <p:spPr>
              <a:xfrm>
                <a:off x="246055" y="2257059"/>
                <a:ext cx="1518451" cy="1754326"/>
              </a:xfrm>
              <a:prstGeom prst="rect">
                <a:avLst/>
              </a:prstGeom>
              <a:noFill/>
            </p:spPr>
            <p:txBody>
              <a:bodyPr wrap="square" rtlCol="0">
                <a:spAutoFit/>
              </a:bodyPr>
              <a:lstStyle/>
              <a:p>
                <a:r>
                  <a:rPr lang="en-US" dirty="0">
                    <a:solidFill>
                      <a:srgbClr val="1D41FF"/>
                    </a:solidFill>
                  </a:rPr>
                  <a:t>Threshold at</a:t>
                </a:r>
              </a:p>
              <a:p>
                <a14:m>
                  <m:oMath xmlns:m="http://schemas.openxmlformats.org/officeDocument/2006/math">
                    <m:r>
                      <a:rPr lang="en-US" b="0" i="1" smtClean="0">
                        <a:solidFill>
                          <a:srgbClr val="1D41FF"/>
                        </a:solidFill>
                        <a:latin typeface="Cambria Math" panose="02040503050406030204" pitchFamily="18" charset="0"/>
                      </a:rPr>
                      <m:t>𝑝</m:t>
                    </m:r>
                    <m:d>
                      <m:dPr>
                        <m:ctrlPr>
                          <a:rPr lang="en-US" b="0" i="1" smtClean="0">
                            <a:solidFill>
                              <a:srgbClr val="1D41FF"/>
                            </a:solidFill>
                            <a:latin typeface="Cambria Math" panose="02040503050406030204" pitchFamily="18" charset="0"/>
                          </a:rPr>
                        </m:ctrlPr>
                      </m:dPr>
                      <m:e>
                        <m:r>
                          <a:rPr lang="en-US" b="0" i="1" smtClean="0">
                            <a:solidFill>
                              <a:srgbClr val="1D41FF"/>
                            </a:solidFill>
                            <a:latin typeface="Cambria Math" panose="02040503050406030204" pitchFamily="18" charset="0"/>
                          </a:rPr>
                          <m:t>𝑋</m:t>
                        </m:r>
                      </m:e>
                    </m:d>
                    <m:r>
                      <a:rPr lang="en-US" b="0" i="1" smtClean="0">
                        <a:solidFill>
                          <a:srgbClr val="1D41FF"/>
                        </a:solidFill>
                        <a:latin typeface="Cambria Math" panose="02040503050406030204" pitchFamily="18" charset="0"/>
                      </a:rPr>
                      <m:t>=0.5</m:t>
                    </m:r>
                  </m:oMath>
                </a14:m>
                <a:r>
                  <a:rPr lang="en-US" dirty="0">
                    <a:solidFill>
                      <a:srgbClr val="1D41FF"/>
                    </a:solidFill>
                  </a:rPr>
                  <a:t>?</a:t>
                </a:r>
              </a:p>
              <a:p>
                <a:endParaRPr lang="en-US" dirty="0">
                  <a:solidFill>
                    <a:srgbClr val="1D41FF"/>
                  </a:solidFill>
                </a:endParaRPr>
              </a:p>
              <a:p>
                <a:r>
                  <a:rPr lang="en-US" dirty="0">
                    <a:solidFill>
                      <a:srgbClr val="1D41FF"/>
                    </a:solidFill>
                  </a:rPr>
                  <a:t>classifies everyone as not </a:t>
                </a:r>
                <a:r>
                  <a:rPr lang="en-US" dirty="0" err="1">
                    <a:solidFill>
                      <a:srgbClr val="1D41FF"/>
                    </a:solidFill>
                  </a:rPr>
                  <a:t>pCR</a:t>
                </a:r>
                <a:r>
                  <a:rPr lang="en-US" dirty="0">
                    <a:solidFill>
                      <a:srgbClr val="1D41FF"/>
                    </a:solidFill>
                  </a:rPr>
                  <a:t> </a:t>
                </a:r>
              </a:p>
            </p:txBody>
          </p:sp>
        </mc:Choice>
        <mc:Fallback xmlns="">
          <p:sp>
            <p:nvSpPr>
              <p:cNvPr id="12" name="TextBox 11">
                <a:extLst>
                  <a:ext uri="{FF2B5EF4-FFF2-40B4-BE49-F238E27FC236}">
                    <a16:creationId xmlns:a16="http://schemas.microsoft.com/office/drawing/2014/main" id="{BE4AF6F4-E8C2-B84F-86B9-82E089732E0F}"/>
                  </a:ext>
                </a:extLst>
              </p:cNvPr>
              <p:cNvSpPr txBox="1">
                <a:spLocks noRot="1" noChangeAspect="1" noMove="1" noResize="1" noEditPoints="1" noAdjustHandles="1" noChangeArrowheads="1" noChangeShapeType="1" noTextEdit="1"/>
              </p:cNvSpPr>
              <p:nvPr/>
            </p:nvSpPr>
            <p:spPr>
              <a:xfrm>
                <a:off x="246055" y="2257059"/>
                <a:ext cx="1518451" cy="1754326"/>
              </a:xfrm>
              <a:prstGeom prst="rect">
                <a:avLst/>
              </a:prstGeom>
              <a:blipFill>
                <a:blip r:embed="rId3"/>
                <a:stretch>
                  <a:fillRect l="-2479" t="-1439" b="-4317"/>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95C60F60-CA16-C347-A416-8DDDDD388B6F}"/>
              </a:ext>
            </a:extLst>
          </p:cNvPr>
          <p:cNvSpPr txBox="1"/>
          <p:nvPr/>
        </p:nvSpPr>
        <p:spPr>
          <a:xfrm>
            <a:off x="700088" y="5936456"/>
            <a:ext cx="6445804" cy="369332"/>
          </a:xfrm>
          <a:prstGeom prst="rect">
            <a:avLst/>
          </a:prstGeom>
          <a:noFill/>
        </p:spPr>
        <p:txBody>
          <a:bodyPr wrap="none" rtlCol="0">
            <a:spAutoFit/>
          </a:bodyPr>
          <a:lstStyle/>
          <a:p>
            <a:r>
              <a:rPr lang="en-US" b="1" dirty="0">
                <a:solidFill>
                  <a:srgbClr val="4B7919"/>
                </a:solidFill>
              </a:rPr>
              <a:t>We need to make it over 0.5 in order to predict anyone as </a:t>
            </a:r>
            <a:r>
              <a:rPr lang="en-US" b="1" dirty="0" err="1">
                <a:solidFill>
                  <a:srgbClr val="4B7919"/>
                </a:solidFill>
              </a:rPr>
              <a:t>pCR</a:t>
            </a:r>
            <a:r>
              <a:rPr lang="en-US" b="1" dirty="0">
                <a:solidFill>
                  <a:srgbClr val="4B7919"/>
                </a:solidFill>
              </a:rPr>
              <a:t> = 1</a:t>
            </a:r>
          </a:p>
        </p:txBody>
      </p:sp>
      <p:pic>
        <p:nvPicPr>
          <p:cNvPr id="6" name="Picture 5">
            <a:extLst>
              <a:ext uri="{FF2B5EF4-FFF2-40B4-BE49-F238E27FC236}">
                <a16:creationId xmlns:a16="http://schemas.microsoft.com/office/drawing/2014/main" id="{0EB2C225-E1FF-5240-BAF4-46B127BFB3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0078" y="3952126"/>
            <a:ext cx="3984222" cy="737081"/>
          </a:xfrm>
          <a:prstGeom prst="rect">
            <a:avLst/>
          </a:prstGeom>
        </p:spPr>
      </p:pic>
    </p:spTree>
    <p:extLst>
      <p:ext uri="{BB962C8B-B14F-4D97-AF65-F5344CB8AC3E}">
        <p14:creationId xmlns:p14="http://schemas.microsoft.com/office/powerpoint/2010/main" val="26483947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51C446F-87F7-9C49-A6FD-CEFA27EB65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4013" y="1872457"/>
            <a:ext cx="5524500" cy="4127500"/>
          </a:xfrm>
          <a:prstGeom prst="rect">
            <a:avLst/>
          </a:prstGeom>
        </p:spPr>
      </p:pic>
      <p:sp>
        <p:nvSpPr>
          <p:cNvPr id="2" name="Title 1">
            <a:extLst>
              <a:ext uri="{FF2B5EF4-FFF2-40B4-BE49-F238E27FC236}">
                <a16:creationId xmlns:a16="http://schemas.microsoft.com/office/drawing/2014/main" id="{27801642-0256-7343-A288-072AAC9B6070}"/>
              </a:ext>
            </a:extLst>
          </p:cNvPr>
          <p:cNvSpPr>
            <a:spLocks noGrp="1"/>
          </p:cNvSpPr>
          <p:nvPr>
            <p:ph type="title"/>
          </p:nvPr>
        </p:nvSpPr>
        <p:spPr/>
        <p:txBody>
          <a:bodyPr/>
          <a:lstStyle/>
          <a:p>
            <a:r>
              <a:rPr lang="en-US" dirty="0"/>
              <a:t>Maybe we need other or more predictors?</a:t>
            </a:r>
          </a:p>
        </p:txBody>
      </p:sp>
      <p:sp>
        <p:nvSpPr>
          <p:cNvPr id="3" name="TextBox 2">
            <a:extLst>
              <a:ext uri="{FF2B5EF4-FFF2-40B4-BE49-F238E27FC236}">
                <a16:creationId xmlns:a16="http://schemas.microsoft.com/office/drawing/2014/main" id="{52384971-4A8D-C049-8CA8-30A64F663EB5}"/>
              </a:ext>
            </a:extLst>
          </p:cNvPr>
          <p:cNvSpPr txBox="1"/>
          <p:nvPr/>
        </p:nvSpPr>
        <p:spPr>
          <a:xfrm>
            <a:off x="2760914" y="2674307"/>
            <a:ext cx="3840302" cy="646331"/>
          </a:xfrm>
          <a:prstGeom prst="rect">
            <a:avLst/>
          </a:prstGeom>
          <a:noFill/>
        </p:spPr>
        <p:txBody>
          <a:bodyPr wrap="square" rtlCol="0">
            <a:spAutoFit/>
          </a:bodyPr>
          <a:lstStyle/>
          <a:p>
            <a:r>
              <a:rPr lang="en-US" dirty="0"/>
              <a:t>So how would we classify future patients based on this curve?</a:t>
            </a:r>
          </a:p>
        </p:txBody>
      </p:sp>
      <p:cxnSp>
        <p:nvCxnSpPr>
          <p:cNvPr id="10" name="Straight Arrow Connector 9">
            <a:extLst>
              <a:ext uri="{FF2B5EF4-FFF2-40B4-BE49-F238E27FC236}">
                <a16:creationId xmlns:a16="http://schemas.microsoft.com/office/drawing/2014/main" id="{57167F52-9663-3644-9EAD-36511B35633A}"/>
              </a:ext>
            </a:extLst>
          </p:cNvPr>
          <p:cNvCxnSpPr>
            <a:cxnSpLocks/>
          </p:cNvCxnSpPr>
          <p:nvPr/>
        </p:nvCxnSpPr>
        <p:spPr>
          <a:xfrm>
            <a:off x="1215025" y="2906038"/>
            <a:ext cx="864297" cy="883085"/>
          </a:xfrm>
          <a:prstGeom prst="straightConnector1">
            <a:avLst/>
          </a:prstGeom>
          <a:ln w="25400">
            <a:solidFill>
              <a:srgbClr val="1D41F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BE4AF6F4-E8C2-B84F-86B9-82E089732E0F}"/>
                  </a:ext>
                </a:extLst>
              </p:cNvPr>
              <p:cNvSpPr txBox="1"/>
              <p:nvPr/>
            </p:nvSpPr>
            <p:spPr>
              <a:xfrm>
                <a:off x="246055" y="2257059"/>
                <a:ext cx="1518451" cy="1754326"/>
              </a:xfrm>
              <a:prstGeom prst="rect">
                <a:avLst/>
              </a:prstGeom>
              <a:noFill/>
            </p:spPr>
            <p:txBody>
              <a:bodyPr wrap="square" rtlCol="0">
                <a:spAutoFit/>
              </a:bodyPr>
              <a:lstStyle/>
              <a:p>
                <a:r>
                  <a:rPr lang="en-US" dirty="0">
                    <a:solidFill>
                      <a:srgbClr val="1D41FF"/>
                    </a:solidFill>
                  </a:rPr>
                  <a:t>Threshold at</a:t>
                </a:r>
              </a:p>
              <a:p>
                <a14:m>
                  <m:oMath xmlns:m="http://schemas.openxmlformats.org/officeDocument/2006/math">
                    <m:r>
                      <a:rPr lang="en-US" b="0" i="1" smtClean="0">
                        <a:solidFill>
                          <a:srgbClr val="1D41FF"/>
                        </a:solidFill>
                        <a:latin typeface="Cambria Math" panose="02040503050406030204" pitchFamily="18" charset="0"/>
                      </a:rPr>
                      <m:t>𝑝</m:t>
                    </m:r>
                    <m:d>
                      <m:dPr>
                        <m:ctrlPr>
                          <a:rPr lang="en-US" b="0" i="1" smtClean="0">
                            <a:solidFill>
                              <a:srgbClr val="1D41FF"/>
                            </a:solidFill>
                            <a:latin typeface="Cambria Math" panose="02040503050406030204" pitchFamily="18" charset="0"/>
                          </a:rPr>
                        </m:ctrlPr>
                      </m:dPr>
                      <m:e>
                        <m:r>
                          <a:rPr lang="en-US" b="0" i="1" smtClean="0">
                            <a:solidFill>
                              <a:srgbClr val="1D41FF"/>
                            </a:solidFill>
                            <a:latin typeface="Cambria Math" panose="02040503050406030204" pitchFamily="18" charset="0"/>
                          </a:rPr>
                          <m:t>𝑋</m:t>
                        </m:r>
                      </m:e>
                    </m:d>
                    <m:r>
                      <a:rPr lang="en-US" b="0" i="1" smtClean="0">
                        <a:solidFill>
                          <a:srgbClr val="1D41FF"/>
                        </a:solidFill>
                        <a:latin typeface="Cambria Math" panose="02040503050406030204" pitchFamily="18" charset="0"/>
                      </a:rPr>
                      <m:t>=0.5</m:t>
                    </m:r>
                  </m:oMath>
                </a14:m>
                <a:r>
                  <a:rPr lang="en-US" dirty="0">
                    <a:solidFill>
                      <a:srgbClr val="1D41FF"/>
                    </a:solidFill>
                  </a:rPr>
                  <a:t>?</a:t>
                </a:r>
              </a:p>
              <a:p>
                <a:endParaRPr lang="en-US" dirty="0">
                  <a:solidFill>
                    <a:srgbClr val="1D41FF"/>
                  </a:solidFill>
                </a:endParaRPr>
              </a:p>
              <a:p>
                <a:r>
                  <a:rPr lang="en-US" dirty="0">
                    <a:solidFill>
                      <a:srgbClr val="1D41FF"/>
                    </a:solidFill>
                  </a:rPr>
                  <a:t>classifies everyone as not </a:t>
                </a:r>
                <a:r>
                  <a:rPr lang="en-US" dirty="0" err="1">
                    <a:solidFill>
                      <a:srgbClr val="1D41FF"/>
                    </a:solidFill>
                  </a:rPr>
                  <a:t>pCR</a:t>
                </a:r>
                <a:r>
                  <a:rPr lang="en-US" dirty="0">
                    <a:solidFill>
                      <a:srgbClr val="1D41FF"/>
                    </a:solidFill>
                  </a:rPr>
                  <a:t> </a:t>
                </a:r>
              </a:p>
            </p:txBody>
          </p:sp>
        </mc:Choice>
        <mc:Fallback xmlns="">
          <p:sp>
            <p:nvSpPr>
              <p:cNvPr id="12" name="TextBox 11">
                <a:extLst>
                  <a:ext uri="{FF2B5EF4-FFF2-40B4-BE49-F238E27FC236}">
                    <a16:creationId xmlns:a16="http://schemas.microsoft.com/office/drawing/2014/main" id="{BE4AF6F4-E8C2-B84F-86B9-82E089732E0F}"/>
                  </a:ext>
                </a:extLst>
              </p:cNvPr>
              <p:cNvSpPr txBox="1">
                <a:spLocks noRot="1" noChangeAspect="1" noMove="1" noResize="1" noEditPoints="1" noAdjustHandles="1" noChangeArrowheads="1" noChangeShapeType="1" noTextEdit="1"/>
              </p:cNvSpPr>
              <p:nvPr/>
            </p:nvSpPr>
            <p:spPr>
              <a:xfrm>
                <a:off x="246055" y="2257059"/>
                <a:ext cx="1518451" cy="1754326"/>
              </a:xfrm>
              <a:prstGeom prst="rect">
                <a:avLst/>
              </a:prstGeom>
              <a:blipFill>
                <a:blip r:embed="rId3"/>
                <a:stretch>
                  <a:fillRect l="-2479" t="-1439" b="-4317"/>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95C60F60-CA16-C347-A416-8DDDDD388B6F}"/>
              </a:ext>
            </a:extLst>
          </p:cNvPr>
          <p:cNvSpPr txBox="1"/>
          <p:nvPr/>
        </p:nvSpPr>
        <p:spPr>
          <a:xfrm>
            <a:off x="700088" y="5936456"/>
            <a:ext cx="6592810" cy="646331"/>
          </a:xfrm>
          <a:prstGeom prst="rect">
            <a:avLst/>
          </a:prstGeom>
          <a:noFill/>
        </p:spPr>
        <p:txBody>
          <a:bodyPr wrap="square" rtlCol="0">
            <a:spAutoFit/>
          </a:bodyPr>
          <a:lstStyle/>
          <a:p>
            <a:r>
              <a:rPr lang="en-US" b="1" dirty="0">
                <a:solidFill>
                  <a:srgbClr val="4B7919"/>
                </a:solidFill>
              </a:rPr>
              <a:t>We need to make it over 0.5 in order to predict anyone as </a:t>
            </a:r>
            <a:r>
              <a:rPr lang="en-US" b="1" dirty="0" err="1">
                <a:solidFill>
                  <a:srgbClr val="4B7919"/>
                </a:solidFill>
              </a:rPr>
              <a:t>pCR</a:t>
            </a:r>
            <a:r>
              <a:rPr lang="en-US" b="1" dirty="0">
                <a:solidFill>
                  <a:srgbClr val="4B7919"/>
                </a:solidFill>
              </a:rPr>
              <a:t> = 1 </a:t>
            </a:r>
            <a:r>
              <a:rPr lang="en-US" b="1" dirty="0">
                <a:solidFill>
                  <a:srgbClr val="C00000"/>
                </a:solidFill>
              </a:rPr>
              <a:t>or perhaps choose a lower threshold if objective is screening?</a:t>
            </a:r>
          </a:p>
        </p:txBody>
      </p:sp>
      <p:pic>
        <p:nvPicPr>
          <p:cNvPr id="6" name="Picture 5">
            <a:extLst>
              <a:ext uri="{FF2B5EF4-FFF2-40B4-BE49-F238E27FC236}">
                <a16:creationId xmlns:a16="http://schemas.microsoft.com/office/drawing/2014/main" id="{0EB2C225-E1FF-5240-BAF4-46B127BFB3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0078" y="3952126"/>
            <a:ext cx="3984222" cy="737081"/>
          </a:xfrm>
          <a:prstGeom prst="rect">
            <a:avLst/>
          </a:prstGeom>
        </p:spPr>
      </p:pic>
    </p:spTree>
    <p:extLst>
      <p:ext uri="{BB962C8B-B14F-4D97-AF65-F5344CB8AC3E}">
        <p14:creationId xmlns:p14="http://schemas.microsoft.com/office/powerpoint/2010/main" val="22781033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376AA-F614-B647-AD50-06B579D2CE41}"/>
              </a:ext>
            </a:extLst>
          </p:cNvPr>
          <p:cNvSpPr>
            <a:spLocks noGrp="1"/>
          </p:cNvSpPr>
          <p:nvPr>
            <p:ph type="title"/>
          </p:nvPr>
        </p:nvSpPr>
        <p:spPr>
          <a:xfrm>
            <a:off x="400050" y="-31588"/>
            <a:ext cx="8253859" cy="1325563"/>
          </a:xfrm>
        </p:spPr>
        <p:txBody>
          <a:bodyPr>
            <a:noAutofit/>
          </a:bodyPr>
          <a:lstStyle/>
          <a:p>
            <a:r>
              <a:rPr lang="en-US" sz="3200" dirty="0"/>
              <a:t>Percent Enhancement (PE), Signal Enhancement Ratio (SER), and Functional Tumor Volume (FTV)</a:t>
            </a:r>
          </a:p>
        </p:txBody>
      </p:sp>
      <p:grpSp>
        <p:nvGrpSpPr>
          <p:cNvPr id="3" name="Group 6">
            <a:extLst>
              <a:ext uri="{FF2B5EF4-FFF2-40B4-BE49-F238E27FC236}">
                <a16:creationId xmlns:a16="http://schemas.microsoft.com/office/drawing/2014/main" id="{AF815EAF-AD8B-8442-944B-4C23C90786DC}"/>
              </a:ext>
            </a:extLst>
          </p:cNvPr>
          <p:cNvGrpSpPr>
            <a:grpSpLocks/>
          </p:cNvGrpSpPr>
          <p:nvPr/>
        </p:nvGrpSpPr>
        <p:grpSpPr bwMode="auto">
          <a:xfrm>
            <a:off x="6242010" y="1608931"/>
            <a:ext cx="2291820" cy="1894945"/>
            <a:chOff x="3600" y="720"/>
            <a:chExt cx="1776" cy="1632"/>
          </a:xfrm>
        </p:grpSpPr>
        <p:pic>
          <p:nvPicPr>
            <p:cNvPr id="4" name="Picture 7">
              <a:extLst>
                <a:ext uri="{FF2B5EF4-FFF2-40B4-BE49-F238E27FC236}">
                  <a16:creationId xmlns:a16="http://schemas.microsoft.com/office/drawing/2014/main" id="{C50A736A-A195-3A41-8B75-E11FA7EF94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0313" b="20093"/>
            <a:stretch>
              <a:fillRect/>
            </a:stretch>
          </p:blipFill>
          <p:spPr bwMode="auto">
            <a:xfrm>
              <a:off x="3600" y="720"/>
              <a:ext cx="1776" cy="1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8">
              <a:extLst>
                <a:ext uri="{FF2B5EF4-FFF2-40B4-BE49-F238E27FC236}">
                  <a16:creationId xmlns:a16="http://schemas.microsoft.com/office/drawing/2014/main" id="{97E7159D-E289-8844-BD92-FD7CD135E1E8}"/>
                </a:ext>
              </a:extLst>
            </p:cNvPr>
            <p:cNvSpPr>
              <a:spLocks noChangeArrowheads="1"/>
            </p:cNvSpPr>
            <p:nvPr/>
          </p:nvSpPr>
          <p:spPr bwMode="auto">
            <a:xfrm>
              <a:off x="4018" y="959"/>
              <a:ext cx="888" cy="671"/>
            </a:xfrm>
            <a:prstGeom prst="rect">
              <a:avLst/>
            </a:prstGeom>
            <a:noFill/>
            <a:ln w="3175">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grpSp>
        <p:nvGrpSpPr>
          <p:cNvPr id="6" name="Group 9">
            <a:extLst>
              <a:ext uri="{FF2B5EF4-FFF2-40B4-BE49-F238E27FC236}">
                <a16:creationId xmlns:a16="http://schemas.microsoft.com/office/drawing/2014/main" id="{EC78AE65-DC93-894D-B040-E4BB1A346610}"/>
              </a:ext>
            </a:extLst>
          </p:cNvPr>
          <p:cNvGrpSpPr>
            <a:grpSpLocks/>
          </p:cNvGrpSpPr>
          <p:nvPr/>
        </p:nvGrpSpPr>
        <p:grpSpPr bwMode="auto">
          <a:xfrm>
            <a:off x="6242010" y="3554678"/>
            <a:ext cx="2291820" cy="2019300"/>
            <a:chOff x="3600" y="2400"/>
            <a:chExt cx="1776" cy="1584"/>
          </a:xfrm>
        </p:grpSpPr>
        <p:pic>
          <p:nvPicPr>
            <p:cNvPr id="7" name="Picture 10">
              <a:extLst>
                <a:ext uri="{FF2B5EF4-FFF2-40B4-BE49-F238E27FC236}">
                  <a16:creationId xmlns:a16="http://schemas.microsoft.com/office/drawing/2014/main" id="{C6AD7B8C-BDC7-8D40-92A8-9479575952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0313" b="22444"/>
            <a:stretch>
              <a:fillRect/>
            </a:stretch>
          </p:blipFill>
          <p:spPr bwMode="auto">
            <a:xfrm>
              <a:off x="3600" y="2400"/>
              <a:ext cx="1776" cy="15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11">
              <a:extLst>
                <a:ext uri="{FF2B5EF4-FFF2-40B4-BE49-F238E27FC236}">
                  <a16:creationId xmlns:a16="http://schemas.microsoft.com/office/drawing/2014/main" id="{D4D391C3-3F5F-7040-AA0F-F56D856BF5DC}"/>
                </a:ext>
              </a:extLst>
            </p:cNvPr>
            <p:cNvSpPr>
              <a:spLocks noChangeArrowheads="1"/>
            </p:cNvSpPr>
            <p:nvPr/>
          </p:nvSpPr>
          <p:spPr bwMode="auto">
            <a:xfrm>
              <a:off x="3966" y="2639"/>
              <a:ext cx="888" cy="671"/>
            </a:xfrm>
            <a:prstGeom prst="rect">
              <a:avLst/>
            </a:prstGeom>
            <a:noFill/>
            <a:ln w="3175">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grpSp>
        <p:nvGrpSpPr>
          <p:cNvPr id="9" name="Group 46">
            <a:extLst>
              <a:ext uri="{FF2B5EF4-FFF2-40B4-BE49-F238E27FC236}">
                <a16:creationId xmlns:a16="http://schemas.microsoft.com/office/drawing/2014/main" id="{CF78BE89-7AB3-2F4E-A1F6-84F4E16DA7CE}"/>
              </a:ext>
            </a:extLst>
          </p:cNvPr>
          <p:cNvGrpSpPr>
            <a:grpSpLocks/>
          </p:cNvGrpSpPr>
          <p:nvPr/>
        </p:nvGrpSpPr>
        <p:grpSpPr bwMode="auto">
          <a:xfrm>
            <a:off x="529652" y="1543847"/>
            <a:ext cx="4210050" cy="2503488"/>
            <a:chOff x="330552" y="3680549"/>
            <a:chExt cx="2872940" cy="1702435"/>
          </a:xfrm>
        </p:grpSpPr>
        <p:grpSp>
          <p:nvGrpSpPr>
            <p:cNvPr id="10" name="Group 47">
              <a:extLst>
                <a:ext uri="{FF2B5EF4-FFF2-40B4-BE49-F238E27FC236}">
                  <a16:creationId xmlns:a16="http://schemas.microsoft.com/office/drawing/2014/main" id="{42F0392E-2FD9-B44F-B4E3-3F96204BD662}"/>
                </a:ext>
              </a:extLst>
            </p:cNvPr>
            <p:cNvGrpSpPr>
              <a:grpSpLocks/>
            </p:cNvGrpSpPr>
            <p:nvPr/>
          </p:nvGrpSpPr>
          <p:grpSpPr bwMode="auto">
            <a:xfrm>
              <a:off x="330552" y="3680549"/>
              <a:ext cx="2872940" cy="1358623"/>
              <a:chOff x="330552" y="3680549"/>
              <a:chExt cx="2872940" cy="1358623"/>
            </a:xfrm>
          </p:grpSpPr>
          <p:sp>
            <p:nvSpPr>
              <p:cNvPr id="16" name="Line 33">
                <a:extLst>
                  <a:ext uri="{FF2B5EF4-FFF2-40B4-BE49-F238E27FC236}">
                    <a16:creationId xmlns:a16="http://schemas.microsoft.com/office/drawing/2014/main" id="{5B993EA0-0B2E-DB41-842D-CE0E6913BD4F}"/>
                  </a:ext>
                </a:extLst>
              </p:cNvPr>
              <p:cNvSpPr>
                <a:spLocks noChangeShapeType="1"/>
              </p:cNvSpPr>
              <p:nvPr/>
            </p:nvSpPr>
            <p:spPr bwMode="auto">
              <a:xfrm>
                <a:off x="895288" y="3722696"/>
                <a:ext cx="0" cy="1158558"/>
              </a:xfrm>
              <a:prstGeom prst="line">
                <a:avLst/>
              </a:prstGeom>
              <a:noFill/>
              <a:ln w="12700">
                <a:solidFill>
                  <a:schemeClr val="tx1"/>
                </a:solidFill>
                <a:round/>
                <a:headEnd type="arrow" w="med" len="med"/>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17" name="Line 34">
                <a:extLst>
                  <a:ext uri="{FF2B5EF4-FFF2-40B4-BE49-F238E27FC236}">
                    <a16:creationId xmlns:a16="http://schemas.microsoft.com/office/drawing/2014/main" id="{DACFAADA-2225-2D4B-8983-14C7307FB8F2}"/>
                  </a:ext>
                </a:extLst>
              </p:cNvPr>
              <p:cNvSpPr>
                <a:spLocks noChangeShapeType="1"/>
              </p:cNvSpPr>
              <p:nvPr/>
            </p:nvSpPr>
            <p:spPr bwMode="auto">
              <a:xfrm>
                <a:off x="597556" y="4761216"/>
                <a:ext cx="2605936" cy="0"/>
              </a:xfrm>
              <a:prstGeom prst="line">
                <a:avLst/>
              </a:prstGeom>
              <a:noFill/>
              <a:ln w="12700">
                <a:solidFill>
                  <a:schemeClr val="tx1"/>
                </a:solidFill>
                <a:round/>
                <a:headEnd type="none" w="sm" len="sm"/>
                <a:tailEnd type="arrow"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18" name="Text Box 35">
                <a:extLst>
                  <a:ext uri="{FF2B5EF4-FFF2-40B4-BE49-F238E27FC236}">
                    <a16:creationId xmlns:a16="http://schemas.microsoft.com/office/drawing/2014/main" id="{735CFE81-015C-1F42-8714-1520ABA485F6}"/>
                  </a:ext>
                </a:extLst>
              </p:cNvPr>
              <p:cNvSpPr txBox="1">
                <a:spLocks noChangeArrowheads="1"/>
              </p:cNvSpPr>
              <p:nvPr/>
            </p:nvSpPr>
            <p:spPr bwMode="auto">
              <a:xfrm>
                <a:off x="330552" y="4003603"/>
                <a:ext cx="20972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a:solidFill>
                      <a:srgbClr val="000000"/>
                    </a:solidFill>
                    <a:latin typeface="Helvetica" charset="0"/>
                    <a:cs typeface="Arial" charset="0"/>
                  </a:rPr>
                  <a:t>S</a:t>
                </a:r>
                <a:endParaRPr lang="en-US" sz="2000">
                  <a:solidFill>
                    <a:srgbClr val="000000"/>
                  </a:solidFill>
                  <a:latin typeface="Times" charset="0"/>
                  <a:cs typeface="Arial" charset="0"/>
                </a:endParaRPr>
              </a:p>
            </p:txBody>
          </p:sp>
          <p:sp>
            <p:nvSpPr>
              <p:cNvPr id="19" name="Line 36">
                <a:extLst>
                  <a:ext uri="{FF2B5EF4-FFF2-40B4-BE49-F238E27FC236}">
                    <a16:creationId xmlns:a16="http://schemas.microsoft.com/office/drawing/2014/main" id="{E4C36927-52B2-9245-932D-7DF821E85A4A}"/>
                  </a:ext>
                </a:extLst>
              </p:cNvPr>
              <p:cNvSpPr>
                <a:spLocks noChangeShapeType="1"/>
              </p:cNvSpPr>
              <p:nvPr/>
            </p:nvSpPr>
            <p:spPr bwMode="auto">
              <a:xfrm>
                <a:off x="1429583" y="3833878"/>
                <a:ext cx="0" cy="924387"/>
              </a:xfrm>
              <a:prstGeom prst="line">
                <a:avLst/>
              </a:prstGeom>
              <a:noFill/>
              <a:ln w="12700">
                <a:solidFill>
                  <a:schemeClr val="tx1"/>
                </a:solidFill>
                <a:prstDash val="dash"/>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20" name="Line 37">
                <a:extLst>
                  <a:ext uri="{FF2B5EF4-FFF2-40B4-BE49-F238E27FC236}">
                    <a16:creationId xmlns:a16="http://schemas.microsoft.com/office/drawing/2014/main" id="{DD8F54D6-80E1-F241-B089-CBBD07375898}"/>
                  </a:ext>
                </a:extLst>
              </p:cNvPr>
              <p:cNvSpPr>
                <a:spLocks noChangeShapeType="1"/>
              </p:cNvSpPr>
              <p:nvPr/>
            </p:nvSpPr>
            <p:spPr bwMode="auto">
              <a:xfrm>
                <a:off x="2501294" y="3833878"/>
                <a:ext cx="0" cy="924387"/>
              </a:xfrm>
              <a:prstGeom prst="line">
                <a:avLst/>
              </a:prstGeom>
              <a:noFill/>
              <a:ln w="12700">
                <a:solidFill>
                  <a:schemeClr val="tx1"/>
                </a:solidFill>
                <a:prstDash val="dash"/>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21" name="Text Box 38">
                <a:extLst>
                  <a:ext uri="{FF2B5EF4-FFF2-40B4-BE49-F238E27FC236}">
                    <a16:creationId xmlns:a16="http://schemas.microsoft.com/office/drawing/2014/main" id="{454D725C-175F-CF4F-B9E5-1D7259BE8F58}"/>
                  </a:ext>
                </a:extLst>
              </p:cNvPr>
              <p:cNvSpPr txBox="1">
                <a:spLocks noChangeArrowheads="1"/>
              </p:cNvSpPr>
              <p:nvPr/>
            </p:nvSpPr>
            <p:spPr bwMode="auto">
              <a:xfrm>
                <a:off x="1346434" y="4758265"/>
                <a:ext cx="356405" cy="2809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a:solidFill>
                      <a:srgbClr val="000000"/>
                    </a:solidFill>
                    <a:latin typeface="Times" charset="0"/>
                    <a:cs typeface="Arial" charset="0"/>
                  </a:rPr>
                  <a:t>t</a:t>
                </a:r>
                <a:r>
                  <a:rPr lang="en-US" sz="1800" baseline="-25000">
                    <a:solidFill>
                      <a:srgbClr val="000000"/>
                    </a:solidFill>
                    <a:latin typeface="Times" charset="0"/>
                    <a:cs typeface="Arial" charset="0"/>
                  </a:rPr>
                  <a:t>1</a:t>
                </a:r>
                <a:endParaRPr lang="en-US" sz="1800">
                  <a:solidFill>
                    <a:srgbClr val="000000"/>
                  </a:solidFill>
                  <a:latin typeface="Times" charset="0"/>
                  <a:cs typeface="Arial" charset="0"/>
                </a:endParaRPr>
              </a:p>
            </p:txBody>
          </p:sp>
          <p:sp>
            <p:nvSpPr>
              <p:cNvPr id="22" name="Text Box 39">
                <a:extLst>
                  <a:ext uri="{FF2B5EF4-FFF2-40B4-BE49-F238E27FC236}">
                    <a16:creationId xmlns:a16="http://schemas.microsoft.com/office/drawing/2014/main" id="{7C569821-37AD-7F4F-A8C1-4392EB302F81}"/>
                  </a:ext>
                </a:extLst>
              </p:cNvPr>
              <p:cNvSpPr txBox="1">
                <a:spLocks noChangeArrowheads="1"/>
              </p:cNvSpPr>
              <p:nvPr/>
            </p:nvSpPr>
            <p:spPr bwMode="auto">
              <a:xfrm>
                <a:off x="2412951" y="4758265"/>
                <a:ext cx="355156" cy="2809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a:solidFill>
                      <a:srgbClr val="000000"/>
                    </a:solidFill>
                    <a:latin typeface="Times" charset="0"/>
                    <a:cs typeface="Arial" charset="0"/>
                  </a:rPr>
                  <a:t>t</a:t>
                </a:r>
                <a:r>
                  <a:rPr lang="en-US" sz="1800" baseline="-25000">
                    <a:solidFill>
                      <a:srgbClr val="000000"/>
                    </a:solidFill>
                    <a:latin typeface="Times" charset="0"/>
                    <a:cs typeface="Arial" charset="0"/>
                  </a:rPr>
                  <a:t>2</a:t>
                </a:r>
              </a:p>
            </p:txBody>
          </p:sp>
          <p:sp>
            <p:nvSpPr>
              <p:cNvPr id="23" name="Text Box 40">
                <a:extLst>
                  <a:ext uri="{FF2B5EF4-FFF2-40B4-BE49-F238E27FC236}">
                    <a16:creationId xmlns:a16="http://schemas.microsoft.com/office/drawing/2014/main" id="{1CBF7617-C172-2A45-87B5-7DA258A4896B}"/>
                  </a:ext>
                </a:extLst>
              </p:cNvPr>
              <p:cNvSpPr txBox="1">
                <a:spLocks noChangeArrowheads="1"/>
              </p:cNvSpPr>
              <p:nvPr/>
            </p:nvSpPr>
            <p:spPr bwMode="auto">
              <a:xfrm>
                <a:off x="724298" y="4750638"/>
                <a:ext cx="357653" cy="2804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a:solidFill>
                      <a:srgbClr val="000000"/>
                    </a:solidFill>
                    <a:latin typeface="Times" charset="0"/>
                    <a:cs typeface="Arial" charset="0"/>
                  </a:rPr>
                  <a:t>t</a:t>
                </a:r>
                <a:r>
                  <a:rPr lang="en-US" sz="1800" baseline="-25000">
                    <a:solidFill>
                      <a:srgbClr val="000000"/>
                    </a:solidFill>
                    <a:latin typeface="Times" charset="0"/>
                    <a:cs typeface="Arial" charset="0"/>
                  </a:rPr>
                  <a:t>0</a:t>
                </a:r>
              </a:p>
            </p:txBody>
          </p:sp>
          <p:sp>
            <p:nvSpPr>
              <p:cNvPr id="24" name="Text Box 41">
                <a:extLst>
                  <a:ext uri="{FF2B5EF4-FFF2-40B4-BE49-F238E27FC236}">
                    <a16:creationId xmlns:a16="http://schemas.microsoft.com/office/drawing/2014/main" id="{8DAEDA74-C306-5B4C-B9BD-D248740A2FE5}"/>
                  </a:ext>
                </a:extLst>
              </p:cNvPr>
              <p:cNvSpPr txBox="1">
                <a:spLocks noChangeArrowheads="1"/>
              </p:cNvSpPr>
              <p:nvPr/>
            </p:nvSpPr>
            <p:spPr bwMode="auto">
              <a:xfrm>
                <a:off x="622359" y="3894118"/>
                <a:ext cx="327068" cy="294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a:solidFill>
                      <a:srgbClr val="000000"/>
                    </a:solidFill>
                    <a:latin typeface="Times New Roman" charset="0"/>
                    <a:cs typeface="Arial" charset="0"/>
                  </a:rPr>
                  <a:t>S</a:t>
                </a:r>
                <a:r>
                  <a:rPr lang="en-US" sz="1800" b="1" baseline="-25000">
                    <a:solidFill>
                      <a:srgbClr val="000000"/>
                    </a:solidFill>
                    <a:latin typeface="Times New Roman" charset="0"/>
                    <a:cs typeface="Arial" charset="0"/>
                  </a:rPr>
                  <a:t>2</a:t>
                </a:r>
                <a:endParaRPr lang="en-US" sz="1600" b="1" baseline="-25000">
                  <a:solidFill>
                    <a:srgbClr val="000000"/>
                  </a:solidFill>
                  <a:latin typeface="Times New Roman" charset="0"/>
                  <a:cs typeface="Arial" charset="0"/>
                </a:endParaRPr>
              </a:p>
            </p:txBody>
          </p:sp>
          <p:sp>
            <p:nvSpPr>
              <p:cNvPr id="25" name="Text Box 42">
                <a:extLst>
                  <a:ext uri="{FF2B5EF4-FFF2-40B4-BE49-F238E27FC236}">
                    <a16:creationId xmlns:a16="http://schemas.microsoft.com/office/drawing/2014/main" id="{01552971-BCF6-AE48-9166-B891337182F0}"/>
                  </a:ext>
                </a:extLst>
              </p:cNvPr>
              <p:cNvSpPr txBox="1">
                <a:spLocks noChangeArrowheads="1"/>
              </p:cNvSpPr>
              <p:nvPr/>
            </p:nvSpPr>
            <p:spPr bwMode="auto">
              <a:xfrm>
                <a:off x="622830" y="3680549"/>
                <a:ext cx="311464" cy="294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a:solidFill>
                      <a:srgbClr val="000000"/>
                    </a:solidFill>
                    <a:latin typeface="Times New Roman" charset="0"/>
                    <a:cs typeface="Arial" charset="0"/>
                  </a:rPr>
                  <a:t>S</a:t>
                </a:r>
                <a:r>
                  <a:rPr lang="en-US" sz="1400" b="1" baseline="-25000">
                    <a:solidFill>
                      <a:srgbClr val="000000"/>
                    </a:solidFill>
                    <a:latin typeface="Times New Roman" charset="0"/>
                    <a:cs typeface="Arial" charset="0"/>
                  </a:rPr>
                  <a:t>1</a:t>
                </a:r>
              </a:p>
            </p:txBody>
          </p:sp>
          <p:sp>
            <p:nvSpPr>
              <p:cNvPr id="26" name="Line 43">
                <a:extLst>
                  <a:ext uri="{FF2B5EF4-FFF2-40B4-BE49-F238E27FC236}">
                    <a16:creationId xmlns:a16="http://schemas.microsoft.com/office/drawing/2014/main" id="{8595016D-B935-9746-96BB-C3715A34FA7D}"/>
                  </a:ext>
                </a:extLst>
              </p:cNvPr>
              <p:cNvSpPr>
                <a:spLocks noChangeShapeType="1"/>
              </p:cNvSpPr>
              <p:nvPr/>
            </p:nvSpPr>
            <p:spPr bwMode="auto">
              <a:xfrm flipH="1">
                <a:off x="507050" y="4595427"/>
                <a:ext cx="2461127" cy="0"/>
              </a:xfrm>
              <a:prstGeom prst="line">
                <a:avLst/>
              </a:prstGeom>
              <a:noFill/>
              <a:ln w="12700" cap="rnd">
                <a:solidFill>
                  <a:schemeClr val="tx1"/>
                </a:solidFill>
                <a:prstDash val="sysDot"/>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27" name="Line 44">
                <a:extLst>
                  <a:ext uri="{FF2B5EF4-FFF2-40B4-BE49-F238E27FC236}">
                    <a16:creationId xmlns:a16="http://schemas.microsoft.com/office/drawing/2014/main" id="{E090273D-AEA8-9D4B-A2C0-D8F6368540FA}"/>
                  </a:ext>
                </a:extLst>
              </p:cNvPr>
              <p:cNvSpPr>
                <a:spLocks noChangeShapeType="1"/>
              </p:cNvSpPr>
              <p:nvPr/>
            </p:nvSpPr>
            <p:spPr bwMode="auto">
              <a:xfrm flipH="1">
                <a:off x="507050" y="3863396"/>
                <a:ext cx="2461127" cy="0"/>
              </a:xfrm>
              <a:prstGeom prst="line">
                <a:avLst/>
              </a:prstGeom>
              <a:noFill/>
              <a:ln w="12700" cap="rnd">
                <a:solidFill>
                  <a:schemeClr val="tx1"/>
                </a:solidFill>
                <a:prstDash val="sysDot"/>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28" name="Line 45">
                <a:extLst>
                  <a:ext uri="{FF2B5EF4-FFF2-40B4-BE49-F238E27FC236}">
                    <a16:creationId xmlns:a16="http://schemas.microsoft.com/office/drawing/2014/main" id="{EF906C8D-E415-DB46-B9DE-40BCB719B469}"/>
                  </a:ext>
                </a:extLst>
              </p:cNvPr>
              <p:cNvSpPr>
                <a:spLocks noChangeShapeType="1"/>
              </p:cNvSpPr>
              <p:nvPr/>
            </p:nvSpPr>
            <p:spPr bwMode="auto">
              <a:xfrm flipH="1">
                <a:off x="566971" y="4052307"/>
                <a:ext cx="2461127" cy="0"/>
              </a:xfrm>
              <a:prstGeom prst="line">
                <a:avLst/>
              </a:prstGeom>
              <a:noFill/>
              <a:ln w="12700" cap="rnd">
                <a:solidFill>
                  <a:schemeClr val="tx1"/>
                </a:solidFill>
                <a:prstDash val="sysDot"/>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29" name="Line 46">
                <a:extLst>
                  <a:ext uri="{FF2B5EF4-FFF2-40B4-BE49-F238E27FC236}">
                    <a16:creationId xmlns:a16="http://schemas.microsoft.com/office/drawing/2014/main" id="{F1AFE0A2-B286-E145-8B7D-433D4CCB85BE}"/>
                  </a:ext>
                </a:extLst>
              </p:cNvPr>
              <p:cNvSpPr>
                <a:spLocks noChangeShapeType="1"/>
              </p:cNvSpPr>
              <p:nvPr/>
            </p:nvSpPr>
            <p:spPr bwMode="auto">
              <a:xfrm>
                <a:off x="1428959" y="3863396"/>
                <a:ext cx="0" cy="732031"/>
              </a:xfrm>
              <a:prstGeom prst="line">
                <a:avLst/>
              </a:prstGeom>
              <a:noFill/>
              <a:ln w="57150">
                <a:solidFill>
                  <a:schemeClr val="tx1"/>
                </a:solidFill>
                <a:round/>
                <a:headEnd type="triangle" w="med" len="me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30" name="Text Box 47">
                <a:extLst>
                  <a:ext uri="{FF2B5EF4-FFF2-40B4-BE49-F238E27FC236}">
                    <a16:creationId xmlns:a16="http://schemas.microsoft.com/office/drawing/2014/main" id="{F073AF45-A754-2B4A-A429-5A83D5C1AE2D}"/>
                  </a:ext>
                </a:extLst>
              </p:cNvPr>
              <p:cNvSpPr txBox="1">
                <a:spLocks noChangeArrowheads="1"/>
              </p:cNvSpPr>
              <p:nvPr/>
            </p:nvSpPr>
            <p:spPr bwMode="auto">
              <a:xfrm>
                <a:off x="1466945" y="4163104"/>
                <a:ext cx="396492" cy="280680"/>
              </a:xfrm>
              <a:prstGeom prst="rect">
                <a:avLst/>
              </a:prstGeom>
              <a:noFill/>
              <a:ln w="9525">
                <a:noFill/>
                <a:miter lim="800000"/>
                <a:headEnd/>
                <a:tailEnd/>
              </a:ln>
              <a:effectLst/>
            </p:spPr>
            <p:txBody>
              <a:bodyPr wrap="none">
                <a:spAutoFit/>
              </a:bodyPr>
              <a:lstStyle/>
              <a:p>
                <a:pPr defTabSz="457200">
                  <a:defRPr/>
                </a:pPr>
                <a:r>
                  <a:rPr lang="en-US" i="1" dirty="0">
                    <a:solidFill>
                      <a:prstClr val="black"/>
                    </a:solidFill>
                    <a:effectLst>
                      <a:outerShdw blurRad="38100" dist="38100" dir="2700000" algn="tl">
                        <a:srgbClr val="DDDDDD"/>
                      </a:outerShdw>
                    </a:effectLst>
                    <a:latin typeface="Times New Roman" pitchFamily="32" charset="0"/>
                    <a:ea typeface="ＭＳ Ｐゴシック" pitchFamily="32" charset="-128"/>
                    <a:cs typeface="ＭＳ Ｐゴシック" pitchFamily="32" charset="-128"/>
                  </a:rPr>
                  <a:t>∆S</a:t>
                </a:r>
                <a:r>
                  <a:rPr lang="en-US" i="1" baseline="-25000" dirty="0">
                    <a:solidFill>
                      <a:prstClr val="black"/>
                    </a:solidFill>
                    <a:effectLst>
                      <a:outerShdw blurRad="38100" dist="38100" dir="2700000" algn="tl">
                        <a:srgbClr val="DDDDDD"/>
                      </a:outerShdw>
                    </a:effectLst>
                    <a:latin typeface="Times New Roman" pitchFamily="32" charset="0"/>
                    <a:ea typeface="ＭＳ Ｐゴシック" pitchFamily="32" charset="-128"/>
                    <a:cs typeface="ＭＳ Ｐゴシック" pitchFamily="32" charset="-128"/>
                  </a:rPr>
                  <a:t>1</a:t>
                </a:r>
                <a:endParaRPr lang="en-US" i="1" dirty="0">
                  <a:solidFill>
                    <a:prstClr val="black"/>
                  </a:solidFill>
                  <a:effectLst>
                    <a:outerShdw blurRad="38100" dist="38100" dir="2700000" algn="tl">
                      <a:srgbClr val="DDDDDD"/>
                    </a:outerShdw>
                  </a:effectLst>
                  <a:latin typeface="Times New Roman" pitchFamily="32" charset="0"/>
                  <a:ea typeface="ＭＳ Ｐゴシック" pitchFamily="32" charset="-128"/>
                  <a:cs typeface="ＭＳ Ｐゴシック" pitchFamily="32" charset="-128"/>
                </a:endParaRPr>
              </a:p>
            </p:txBody>
          </p:sp>
          <p:sp>
            <p:nvSpPr>
              <p:cNvPr id="31" name="Line 48">
                <a:extLst>
                  <a:ext uri="{FF2B5EF4-FFF2-40B4-BE49-F238E27FC236}">
                    <a16:creationId xmlns:a16="http://schemas.microsoft.com/office/drawing/2014/main" id="{8DD35D84-B892-AC47-A081-25F903BA8715}"/>
                  </a:ext>
                </a:extLst>
              </p:cNvPr>
              <p:cNvSpPr>
                <a:spLocks noChangeShapeType="1"/>
              </p:cNvSpPr>
              <p:nvPr/>
            </p:nvSpPr>
            <p:spPr bwMode="auto">
              <a:xfrm>
                <a:off x="2503790" y="4051815"/>
                <a:ext cx="0" cy="540660"/>
              </a:xfrm>
              <a:prstGeom prst="line">
                <a:avLst/>
              </a:prstGeom>
              <a:noFill/>
              <a:ln w="57150">
                <a:solidFill>
                  <a:schemeClr val="tx1"/>
                </a:solidFill>
                <a:round/>
                <a:headEnd type="triangle" w="med" len="me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32" name="Text Box 49">
                <a:extLst>
                  <a:ext uri="{FF2B5EF4-FFF2-40B4-BE49-F238E27FC236}">
                    <a16:creationId xmlns:a16="http://schemas.microsoft.com/office/drawing/2014/main" id="{09B9FD8F-1C55-1B40-858F-3743D5B1C612}"/>
                  </a:ext>
                </a:extLst>
              </p:cNvPr>
              <p:cNvSpPr txBox="1">
                <a:spLocks noChangeArrowheads="1"/>
              </p:cNvSpPr>
              <p:nvPr/>
            </p:nvSpPr>
            <p:spPr bwMode="auto">
              <a:xfrm>
                <a:off x="2530756" y="4239751"/>
                <a:ext cx="396492" cy="280680"/>
              </a:xfrm>
              <a:prstGeom prst="rect">
                <a:avLst/>
              </a:prstGeom>
              <a:noFill/>
              <a:ln w="9525">
                <a:noFill/>
                <a:miter lim="800000"/>
                <a:headEnd/>
                <a:tailEnd/>
              </a:ln>
              <a:effectLst/>
            </p:spPr>
            <p:txBody>
              <a:bodyPr wrap="none">
                <a:spAutoFit/>
              </a:bodyPr>
              <a:lstStyle/>
              <a:p>
                <a:pPr defTabSz="457200">
                  <a:defRPr/>
                </a:pPr>
                <a:r>
                  <a:rPr lang="en-US" i="1">
                    <a:solidFill>
                      <a:prstClr val="black"/>
                    </a:solidFill>
                    <a:effectLst>
                      <a:outerShdw blurRad="38100" dist="38100" dir="2700000" algn="tl">
                        <a:srgbClr val="DDDDDD"/>
                      </a:outerShdw>
                    </a:effectLst>
                    <a:latin typeface="Times New Roman" pitchFamily="32" charset="0"/>
                    <a:ea typeface="ＭＳ Ｐゴシック" pitchFamily="32" charset="-128"/>
                    <a:cs typeface="ＭＳ Ｐゴシック" pitchFamily="32" charset="-128"/>
                  </a:rPr>
                  <a:t>∆S</a:t>
                </a:r>
                <a:r>
                  <a:rPr lang="en-US" i="1" baseline="-25000">
                    <a:solidFill>
                      <a:prstClr val="black"/>
                    </a:solidFill>
                    <a:effectLst>
                      <a:outerShdw blurRad="38100" dist="38100" dir="2700000" algn="tl">
                        <a:srgbClr val="DDDDDD"/>
                      </a:outerShdw>
                    </a:effectLst>
                    <a:latin typeface="Times New Roman" pitchFamily="32" charset="0"/>
                    <a:ea typeface="ＭＳ Ｐゴシック" pitchFamily="32" charset="-128"/>
                    <a:cs typeface="ＭＳ Ｐゴシック" pitchFamily="32" charset="-128"/>
                  </a:rPr>
                  <a:t>2</a:t>
                </a:r>
                <a:endParaRPr lang="en-US" i="1">
                  <a:solidFill>
                    <a:prstClr val="black"/>
                  </a:solidFill>
                  <a:effectLst>
                    <a:outerShdw blurRad="38100" dist="38100" dir="2700000" algn="tl">
                      <a:srgbClr val="DDDDDD"/>
                    </a:outerShdw>
                  </a:effectLst>
                  <a:latin typeface="Times New Roman" pitchFamily="32" charset="0"/>
                  <a:ea typeface="ＭＳ Ｐゴシック" pitchFamily="32" charset="-128"/>
                  <a:cs typeface="ＭＳ Ｐゴシック" pitchFamily="32" charset="-128"/>
                </a:endParaRPr>
              </a:p>
            </p:txBody>
          </p:sp>
          <p:sp>
            <p:nvSpPr>
              <p:cNvPr id="33" name="Text Box 50">
                <a:extLst>
                  <a:ext uri="{FF2B5EF4-FFF2-40B4-BE49-F238E27FC236}">
                    <a16:creationId xmlns:a16="http://schemas.microsoft.com/office/drawing/2014/main" id="{6770FBD4-E008-7940-A086-3588A12C0930}"/>
                  </a:ext>
                </a:extLst>
              </p:cNvPr>
              <p:cNvSpPr txBox="1">
                <a:spLocks noChangeArrowheads="1"/>
              </p:cNvSpPr>
              <p:nvPr/>
            </p:nvSpPr>
            <p:spPr bwMode="auto">
              <a:xfrm>
                <a:off x="622830" y="4410211"/>
                <a:ext cx="327068" cy="294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a:solidFill>
                      <a:srgbClr val="000000"/>
                    </a:solidFill>
                    <a:latin typeface="Times New Roman" charset="0"/>
                    <a:cs typeface="Arial" charset="0"/>
                  </a:rPr>
                  <a:t>S</a:t>
                </a:r>
                <a:r>
                  <a:rPr lang="en-US" sz="1800" b="1" baseline="-25000">
                    <a:solidFill>
                      <a:srgbClr val="000000"/>
                    </a:solidFill>
                    <a:latin typeface="Times New Roman" charset="0"/>
                    <a:cs typeface="Arial" charset="0"/>
                  </a:rPr>
                  <a:t>0</a:t>
                </a:r>
                <a:endParaRPr lang="en-US" sz="1600" b="1" baseline="-25000">
                  <a:solidFill>
                    <a:srgbClr val="000000"/>
                  </a:solidFill>
                  <a:latin typeface="Times New Roman" charset="0"/>
                  <a:cs typeface="Arial" charset="0"/>
                </a:endParaRPr>
              </a:p>
            </p:txBody>
          </p:sp>
        </p:grpSp>
        <p:sp>
          <p:nvSpPr>
            <p:cNvPr id="11" name="Freeform 48">
              <a:extLst>
                <a:ext uri="{FF2B5EF4-FFF2-40B4-BE49-F238E27FC236}">
                  <a16:creationId xmlns:a16="http://schemas.microsoft.com/office/drawing/2014/main" id="{63F77F9F-7C9C-A441-A727-04B0AAD26807}"/>
                </a:ext>
              </a:extLst>
            </p:cNvPr>
            <p:cNvSpPr>
              <a:spLocks/>
            </p:cNvSpPr>
            <p:nvPr/>
          </p:nvSpPr>
          <p:spPr bwMode="auto">
            <a:xfrm>
              <a:off x="899657" y="3800425"/>
              <a:ext cx="2259518" cy="795002"/>
            </a:xfrm>
            <a:custGeom>
              <a:avLst/>
              <a:gdLst>
                <a:gd name="T0" fmla="*/ 0 w 1824"/>
                <a:gd name="T1" fmla="*/ 2147483647 h 1032"/>
                <a:gd name="T2" fmla="*/ 2147483647 w 1824"/>
                <a:gd name="T3" fmla="*/ 2147483647 h 1032"/>
                <a:gd name="T4" fmla="*/ 2147483647 w 1824"/>
                <a:gd name="T5" fmla="*/ 2147483647 h 1032"/>
                <a:gd name="T6" fmla="*/ 2147483647 w 1824"/>
                <a:gd name="T7" fmla="*/ 2147483647 h 1032"/>
                <a:gd name="T8" fmla="*/ 0 60000 65536"/>
                <a:gd name="T9" fmla="*/ 0 60000 65536"/>
                <a:gd name="T10" fmla="*/ 0 60000 65536"/>
                <a:gd name="T11" fmla="*/ 0 60000 65536"/>
                <a:gd name="T12" fmla="*/ 0 w 1824"/>
                <a:gd name="T13" fmla="*/ 0 h 1032"/>
                <a:gd name="T14" fmla="*/ 1824 w 1824"/>
                <a:gd name="T15" fmla="*/ 1032 h 1032"/>
              </a:gdLst>
              <a:ahLst/>
              <a:cxnLst>
                <a:cxn ang="T8">
                  <a:pos x="T0" y="T1"/>
                </a:cxn>
                <a:cxn ang="T9">
                  <a:pos x="T2" y="T3"/>
                </a:cxn>
                <a:cxn ang="T10">
                  <a:pos x="T4" y="T5"/>
                </a:cxn>
                <a:cxn ang="T11">
                  <a:pos x="T6" y="T7"/>
                </a:cxn>
              </a:cxnLst>
              <a:rect l="T12" t="T13" r="T14" b="T15"/>
              <a:pathLst>
                <a:path w="1824" h="1032">
                  <a:moveTo>
                    <a:pt x="0" y="1032"/>
                  </a:moveTo>
                  <a:cubicBezTo>
                    <a:pt x="40" y="635"/>
                    <a:pt x="80" y="239"/>
                    <a:pt x="288" y="120"/>
                  </a:cubicBezTo>
                  <a:cubicBezTo>
                    <a:pt x="495" y="0"/>
                    <a:pt x="992" y="248"/>
                    <a:pt x="1248" y="312"/>
                  </a:cubicBezTo>
                  <a:cubicBezTo>
                    <a:pt x="1503" y="375"/>
                    <a:pt x="1727" y="471"/>
                    <a:pt x="1824" y="504"/>
                  </a:cubicBezTo>
                </a:path>
              </a:pathLst>
            </a:custGeom>
            <a:noFill/>
            <a:ln w="12700">
              <a:solidFill>
                <a:srgbClr val="FF0000"/>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2" name="Freeform 51">
              <a:extLst>
                <a:ext uri="{FF2B5EF4-FFF2-40B4-BE49-F238E27FC236}">
                  <a16:creationId xmlns:a16="http://schemas.microsoft.com/office/drawing/2014/main" id="{BBA8D073-A70C-4048-82AF-5E284F923102}"/>
                </a:ext>
              </a:extLst>
            </p:cNvPr>
            <p:cNvSpPr>
              <a:spLocks/>
            </p:cNvSpPr>
            <p:nvPr/>
          </p:nvSpPr>
          <p:spPr bwMode="auto">
            <a:xfrm>
              <a:off x="896536" y="3957851"/>
              <a:ext cx="2217074" cy="461455"/>
            </a:xfrm>
            <a:custGeom>
              <a:avLst/>
              <a:gdLst>
                <a:gd name="T0" fmla="*/ 0 w 1824"/>
                <a:gd name="T1" fmla="*/ 2147483647 h 856"/>
                <a:gd name="T2" fmla="*/ 2147483647 w 1824"/>
                <a:gd name="T3" fmla="*/ 2147483647 h 856"/>
                <a:gd name="T4" fmla="*/ 2147483647 w 1824"/>
                <a:gd name="T5" fmla="*/ 2147483647 h 856"/>
                <a:gd name="T6" fmla="*/ 0 60000 65536"/>
                <a:gd name="T7" fmla="*/ 0 60000 65536"/>
                <a:gd name="T8" fmla="*/ 0 60000 65536"/>
                <a:gd name="T9" fmla="*/ 0 w 1824"/>
                <a:gd name="T10" fmla="*/ 0 h 856"/>
                <a:gd name="T11" fmla="*/ 1824 w 1824"/>
                <a:gd name="T12" fmla="*/ 856 h 856"/>
              </a:gdLst>
              <a:ahLst/>
              <a:cxnLst>
                <a:cxn ang="T6">
                  <a:pos x="T0" y="T1"/>
                </a:cxn>
                <a:cxn ang="T7">
                  <a:pos x="T2" y="T3"/>
                </a:cxn>
                <a:cxn ang="T8">
                  <a:pos x="T4" y="T5"/>
                </a:cxn>
              </a:cxnLst>
              <a:rect l="T9" t="T10" r="T11" b="T12"/>
              <a:pathLst>
                <a:path w="1824" h="856">
                  <a:moveTo>
                    <a:pt x="0" y="856"/>
                  </a:moveTo>
                  <a:cubicBezTo>
                    <a:pt x="40" y="564"/>
                    <a:pt x="80" y="272"/>
                    <a:pt x="384" y="136"/>
                  </a:cubicBezTo>
                  <a:cubicBezTo>
                    <a:pt x="688" y="0"/>
                    <a:pt x="1560" y="55"/>
                    <a:pt x="1824" y="40"/>
                  </a:cubicBezTo>
                </a:path>
              </a:pathLst>
            </a:custGeom>
            <a:noFill/>
            <a:ln w="12700">
              <a:solidFill>
                <a:srgbClr val="00FF00"/>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3" name="Freeform 52">
              <a:extLst>
                <a:ext uri="{FF2B5EF4-FFF2-40B4-BE49-F238E27FC236}">
                  <a16:creationId xmlns:a16="http://schemas.microsoft.com/office/drawing/2014/main" id="{2F3CB8A9-06E5-FD4A-BDD9-E969721DEC11}"/>
                </a:ext>
              </a:extLst>
            </p:cNvPr>
            <p:cNvSpPr>
              <a:spLocks/>
            </p:cNvSpPr>
            <p:nvPr/>
          </p:nvSpPr>
          <p:spPr bwMode="auto">
            <a:xfrm>
              <a:off x="896536" y="3981465"/>
              <a:ext cx="2247035" cy="472278"/>
            </a:xfrm>
            <a:custGeom>
              <a:avLst/>
              <a:gdLst>
                <a:gd name="T0" fmla="*/ 0 w 1824"/>
                <a:gd name="T1" fmla="*/ 2147483647 h 672"/>
                <a:gd name="T2" fmla="*/ 2147483647 w 1824"/>
                <a:gd name="T3" fmla="*/ 2147483647 h 672"/>
                <a:gd name="T4" fmla="*/ 2147483647 w 1824"/>
                <a:gd name="T5" fmla="*/ 0 h 672"/>
                <a:gd name="T6" fmla="*/ 0 60000 65536"/>
                <a:gd name="T7" fmla="*/ 0 60000 65536"/>
                <a:gd name="T8" fmla="*/ 0 60000 65536"/>
                <a:gd name="T9" fmla="*/ 0 w 1824"/>
                <a:gd name="T10" fmla="*/ 0 h 672"/>
                <a:gd name="T11" fmla="*/ 1824 w 1824"/>
                <a:gd name="T12" fmla="*/ 672 h 672"/>
              </a:gdLst>
              <a:ahLst/>
              <a:cxnLst>
                <a:cxn ang="T6">
                  <a:pos x="T0" y="T1"/>
                </a:cxn>
                <a:cxn ang="T7">
                  <a:pos x="T2" y="T3"/>
                </a:cxn>
                <a:cxn ang="T8">
                  <a:pos x="T4" y="T5"/>
                </a:cxn>
              </a:cxnLst>
              <a:rect l="T9" t="T10" r="T11" b="T12"/>
              <a:pathLst>
                <a:path w="1824" h="672">
                  <a:moveTo>
                    <a:pt x="0" y="672"/>
                  </a:moveTo>
                  <a:cubicBezTo>
                    <a:pt x="111" y="488"/>
                    <a:pt x="223" y="304"/>
                    <a:pt x="528" y="192"/>
                  </a:cubicBezTo>
                  <a:cubicBezTo>
                    <a:pt x="832" y="79"/>
                    <a:pt x="1608" y="32"/>
                    <a:pt x="1824" y="0"/>
                  </a:cubicBezTo>
                </a:path>
              </a:pathLst>
            </a:custGeom>
            <a:noFill/>
            <a:ln w="12700">
              <a:solidFill>
                <a:srgbClr val="3366FF"/>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4" name="Line 53">
              <a:extLst>
                <a:ext uri="{FF2B5EF4-FFF2-40B4-BE49-F238E27FC236}">
                  <a16:creationId xmlns:a16="http://schemas.microsoft.com/office/drawing/2014/main" id="{C977CC76-01ED-8C48-B342-AE8E3C6589B6}"/>
                </a:ext>
              </a:extLst>
            </p:cNvPr>
            <p:cNvSpPr>
              <a:spLocks noChangeShapeType="1"/>
            </p:cNvSpPr>
            <p:nvPr/>
          </p:nvSpPr>
          <p:spPr bwMode="auto">
            <a:xfrm flipV="1">
              <a:off x="889993" y="4915629"/>
              <a:ext cx="0" cy="151084"/>
            </a:xfrm>
            <a:prstGeom prst="line">
              <a:avLst/>
            </a:prstGeom>
            <a:noFill/>
            <a:ln w="2857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15" name="Text Box 54">
              <a:extLst>
                <a:ext uri="{FF2B5EF4-FFF2-40B4-BE49-F238E27FC236}">
                  <a16:creationId xmlns:a16="http://schemas.microsoft.com/office/drawing/2014/main" id="{6D330492-9239-3F44-94BF-D5A76D129E3E}"/>
                </a:ext>
              </a:extLst>
            </p:cNvPr>
            <p:cNvSpPr txBox="1">
              <a:spLocks noChangeArrowheads="1"/>
            </p:cNvSpPr>
            <p:nvPr/>
          </p:nvSpPr>
          <p:spPr bwMode="auto">
            <a:xfrm>
              <a:off x="662045" y="5028895"/>
              <a:ext cx="985813" cy="354089"/>
            </a:xfrm>
            <a:prstGeom prst="rect">
              <a:avLst/>
            </a:prstGeom>
            <a:noFill/>
            <a:ln w="9525">
              <a:noFill/>
              <a:miter lim="800000"/>
              <a:headEnd/>
              <a:tailEnd/>
            </a:ln>
            <a:effectLst/>
          </p:spPr>
          <p:txBody>
            <a:bodyPr>
              <a:spAutoFit/>
            </a:bodyPr>
            <a:lstStyle/>
            <a:p>
              <a:pPr defTabSz="457200">
                <a:spcBef>
                  <a:spcPct val="50000"/>
                </a:spcBef>
                <a:defRPr/>
              </a:pPr>
              <a:r>
                <a:rPr lang="en-US" sz="1600" i="1" dirty="0">
                  <a:solidFill>
                    <a:prstClr val="black"/>
                  </a:solidFill>
                  <a:effectLst>
                    <a:outerShdw blurRad="38100" dist="38100" dir="2700000" algn="tl">
                      <a:srgbClr val="DDDDDD"/>
                    </a:outerShdw>
                  </a:effectLst>
                  <a:latin typeface="Times New Roman" pitchFamily="32" charset="0"/>
                  <a:ea typeface="ＭＳ Ｐゴシック" pitchFamily="32" charset="-128"/>
                  <a:cs typeface="ＭＳ Ｐゴシック" pitchFamily="32" charset="-128"/>
                </a:rPr>
                <a:t>injection</a:t>
              </a:r>
              <a:endParaRPr lang="en-US" i="1" dirty="0">
                <a:solidFill>
                  <a:prstClr val="black"/>
                </a:solidFill>
                <a:effectLst>
                  <a:outerShdw blurRad="38100" dist="38100" dir="2700000" algn="tl">
                    <a:srgbClr val="DDDDDD"/>
                  </a:outerShdw>
                </a:effectLst>
                <a:latin typeface="Times New Roman" pitchFamily="32" charset="0"/>
                <a:ea typeface="ＭＳ Ｐゴシック" pitchFamily="32" charset="-128"/>
                <a:cs typeface="ＭＳ Ｐゴシック" pitchFamily="32" charset="-128"/>
              </a:endParaRPr>
            </a:p>
          </p:txBody>
        </p:sp>
      </p:grpSp>
      <p:grpSp>
        <p:nvGrpSpPr>
          <p:cNvPr id="34" name="Group 33">
            <a:extLst>
              <a:ext uri="{FF2B5EF4-FFF2-40B4-BE49-F238E27FC236}">
                <a16:creationId xmlns:a16="http://schemas.microsoft.com/office/drawing/2014/main" id="{130507A1-4727-5F44-916B-9BF6B09FAB1A}"/>
              </a:ext>
            </a:extLst>
          </p:cNvPr>
          <p:cNvGrpSpPr>
            <a:grpSpLocks/>
          </p:cNvGrpSpPr>
          <p:nvPr/>
        </p:nvGrpSpPr>
        <p:grpSpPr bwMode="auto">
          <a:xfrm>
            <a:off x="4824901" y="1684607"/>
            <a:ext cx="1477962" cy="1858963"/>
            <a:chOff x="4630296" y="2828926"/>
            <a:chExt cx="1478404" cy="1858962"/>
          </a:xfrm>
        </p:grpSpPr>
        <p:sp>
          <p:nvSpPr>
            <p:cNvPr id="35" name="Text Box 61">
              <a:extLst>
                <a:ext uri="{FF2B5EF4-FFF2-40B4-BE49-F238E27FC236}">
                  <a16:creationId xmlns:a16="http://schemas.microsoft.com/office/drawing/2014/main" id="{C71C9CF0-6EAD-2F4A-94C6-6BD7F5A12954}"/>
                </a:ext>
              </a:extLst>
            </p:cNvPr>
            <p:cNvSpPr txBox="1">
              <a:spLocks noChangeArrowheads="1"/>
            </p:cNvSpPr>
            <p:nvPr/>
          </p:nvSpPr>
          <p:spPr bwMode="auto">
            <a:xfrm>
              <a:off x="4870355" y="3344886"/>
              <a:ext cx="1238345" cy="4616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b="1">
                  <a:solidFill>
                    <a:srgbClr val="000000"/>
                  </a:solidFill>
                  <a:latin typeface="Lucida Grande" charset="0"/>
                  <a:cs typeface="Arial" charset="0"/>
                </a:rPr>
                <a:t>Plateau</a:t>
              </a:r>
            </a:p>
            <a:p>
              <a:pPr algn="ctr" eaLnBrk="1" hangingPunct="1"/>
              <a:r>
                <a:rPr lang="en-US" sz="1200">
                  <a:solidFill>
                    <a:srgbClr val="000000"/>
                  </a:solidFill>
                  <a:latin typeface="Lucida Grande" charset="0"/>
                  <a:cs typeface="Arial" charset="0"/>
                </a:rPr>
                <a:t>0.9≤SER≤1.1</a:t>
              </a:r>
            </a:p>
          </p:txBody>
        </p:sp>
        <p:grpSp>
          <p:nvGrpSpPr>
            <p:cNvPr id="36" name="Group 7">
              <a:extLst>
                <a:ext uri="{FF2B5EF4-FFF2-40B4-BE49-F238E27FC236}">
                  <a16:creationId xmlns:a16="http://schemas.microsoft.com/office/drawing/2014/main" id="{25B60888-9CF6-7545-AAF9-21387A846E65}"/>
                </a:ext>
              </a:extLst>
            </p:cNvPr>
            <p:cNvGrpSpPr>
              <a:grpSpLocks/>
            </p:cNvGrpSpPr>
            <p:nvPr/>
          </p:nvGrpSpPr>
          <p:grpSpPr bwMode="auto">
            <a:xfrm>
              <a:off x="4630296" y="2828926"/>
              <a:ext cx="1367890" cy="1858962"/>
              <a:chOff x="4630296" y="2828926"/>
              <a:chExt cx="1367890" cy="1858962"/>
            </a:xfrm>
          </p:grpSpPr>
          <p:grpSp>
            <p:nvGrpSpPr>
              <p:cNvPr id="37" name="Group 9">
                <a:extLst>
                  <a:ext uri="{FF2B5EF4-FFF2-40B4-BE49-F238E27FC236}">
                    <a16:creationId xmlns:a16="http://schemas.microsoft.com/office/drawing/2014/main" id="{39328416-1BB4-C149-971B-29FAA011BEF3}"/>
                  </a:ext>
                </a:extLst>
              </p:cNvPr>
              <p:cNvGrpSpPr>
                <a:grpSpLocks/>
              </p:cNvGrpSpPr>
              <p:nvPr/>
            </p:nvGrpSpPr>
            <p:grpSpPr bwMode="auto">
              <a:xfrm>
                <a:off x="4630296" y="2842119"/>
                <a:ext cx="219918" cy="1469388"/>
                <a:chOff x="4959" y="2173"/>
                <a:chExt cx="192" cy="1195"/>
              </a:xfrm>
            </p:grpSpPr>
            <p:sp>
              <p:nvSpPr>
                <p:cNvPr id="41" name="Rectangle 10">
                  <a:extLst>
                    <a:ext uri="{FF2B5EF4-FFF2-40B4-BE49-F238E27FC236}">
                      <a16:creationId xmlns:a16="http://schemas.microsoft.com/office/drawing/2014/main" id="{BE059AAE-7CA0-134A-B87B-C8F2BA17685D}"/>
                    </a:ext>
                  </a:extLst>
                </p:cNvPr>
                <p:cNvSpPr>
                  <a:spLocks noChangeArrowheads="1"/>
                </p:cNvSpPr>
                <p:nvPr/>
              </p:nvSpPr>
              <p:spPr bwMode="auto">
                <a:xfrm>
                  <a:off x="4959" y="2173"/>
                  <a:ext cx="189" cy="1195"/>
                </a:xfrm>
                <a:prstGeom prst="rect">
                  <a:avLst/>
                </a:prstGeom>
                <a:solidFill>
                  <a:srgbClr val="66FF33"/>
                </a:solidFill>
                <a:ln w="9525">
                  <a:solidFill>
                    <a:srgbClr val="000000"/>
                  </a:solidFill>
                  <a:miter lim="800000"/>
                  <a:headEnd/>
                  <a:tailEnd/>
                </a:ln>
              </p:spPr>
              <p:txBody>
                <a:bodyPr/>
                <a:lstStyle/>
                <a:p>
                  <a:pPr defTabSz="457200"/>
                  <a:endParaRPr lang="en-US">
                    <a:solidFill>
                      <a:srgbClr val="000000"/>
                    </a:solidFill>
                    <a:cs typeface="Arial" charset="0"/>
                  </a:endParaRPr>
                </a:p>
              </p:txBody>
            </p:sp>
            <p:sp>
              <p:nvSpPr>
                <p:cNvPr id="42" name="Rectangle 11">
                  <a:extLst>
                    <a:ext uri="{FF2B5EF4-FFF2-40B4-BE49-F238E27FC236}">
                      <a16:creationId xmlns:a16="http://schemas.microsoft.com/office/drawing/2014/main" id="{57B7AD55-7684-C649-8C38-2E909D8A38A8}"/>
                    </a:ext>
                  </a:extLst>
                </p:cNvPr>
                <p:cNvSpPr>
                  <a:spLocks noChangeArrowheads="1"/>
                </p:cNvSpPr>
                <p:nvPr/>
              </p:nvSpPr>
              <p:spPr bwMode="auto">
                <a:xfrm>
                  <a:off x="4962" y="2978"/>
                  <a:ext cx="189" cy="390"/>
                </a:xfrm>
                <a:prstGeom prst="rect">
                  <a:avLst/>
                </a:prstGeom>
                <a:solidFill>
                  <a:srgbClr val="3366FF"/>
                </a:solidFill>
                <a:ln w="9525">
                  <a:solidFill>
                    <a:srgbClr val="000000"/>
                  </a:solidFill>
                  <a:miter lim="800000"/>
                  <a:headEnd/>
                  <a:tailEnd/>
                </a:ln>
              </p:spPr>
              <p:txBody>
                <a:bodyPr/>
                <a:lstStyle/>
                <a:p>
                  <a:pPr defTabSz="457200"/>
                  <a:endParaRPr lang="en-US">
                    <a:solidFill>
                      <a:srgbClr val="000000"/>
                    </a:solidFill>
                    <a:cs typeface="Arial" charset="0"/>
                  </a:endParaRPr>
                </a:p>
              </p:txBody>
            </p:sp>
            <p:sp>
              <p:nvSpPr>
                <p:cNvPr id="43" name="Rectangle 12">
                  <a:extLst>
                    <a:ext uri="{FF2B5EF4-FFF2-40B4-BE49-F238E27FC236}">
                      <a16:creationId xmlns:a16="http://schemas.microsoft.com/office/drawing/2014/main" id="{4B6E5DD6-824A-DD44-8368-AAFEC012C024}"/>
                    </a:ext>
                  </a:extLst>
                </p:cNvPr>
                <p:cNvSpPr>
                  <a:spLocks noChangeArrowheads="1"/>
                </p:cNvSpPr>
                <p:nvPr/>
              </p:nvSpPr>
              <p:spPr bwMode="auto">
                <a:xfrm>
                  <a:off x="4959" y="2177"/>
                  <a:ext cx="189" cy="390"/>
                </a:xfrm>
                <a:prstGeom prst="rect">
                  <a:avLst/>
                </a:prstGeom>
                <a:solidFill>
                  <a:srgbClr val="FF0000"/>
                </a:solidFill>
                <a:ln w="9525">
                  <a:solidFill>
                    <a:srgbClr val="000000"/>
                  </a:solidFill>
                  <a:miter lim="800000"/>
                  <a:headEnd/>
                  <a:tailEnd/>
                </a:ln>
              </p:spPr>
              <p:txBody>
                <a:bodyPr/>
                <a:lstStyle/>
                <a:p>
                  <a:pPr defTabSz="457200"/>
                  <a:endParaRPr lang="en-US">
                    <a:solidFill>
                      <a:srgbClr val="000000"/>
                    </a:solidFill>
                    <a:cs typeface="Arial" charset="0"/>
                  </a:endParaRPr>
                </a:p>
              </p:txBody>
            </p:sp>
          </p:grpSp>
          <p:sp>
            <p:nvSpPr>
              <p:cNvPr id="38" name="Text Box 59">
                <a:extLst>
                  <a:ext uri="{FF2B5EF4-FFF2-40B4-BE49-F238E27FC236}">
                    <a16:creationId xmlns:a16="http://schemas.microsoft.com/office/drawing/2014/main" id="{95320541-88E8-C945-9F54-895EE7F9A015}"/>
                  </a:ext>
                </a:extLst>
              </p:cNvPr>
              <p:cNvSpPr txBox="1">
                <a:spLocks noChangeArrowheads="1"/>
              </p:cNvSpPr>
              <p:nvPr/>
            </p:nvSpPr>
            <p:spPr bwMode="auto">
              <a:xfrm>
                <a:off x="4815669" y="4380143"/>
                <a:ext cx="947822" cy="3077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dirty="0">
                    <a:solidFill>
                      <a:srgbClr val="000000"/>
                    </a:solidFill>
                    <a:cs typeface="Arial" charset="0"/>
                  </a:rPr>
                  <a:t>SER map</a:t>
                </a:r>
              </a:p>
            </p:txBody>
          </p:sp>
          <p:sp>
            <p:nvSpPr>
              <p:cNvPr id="39" name="Text Box 60">
                <a:extLst>
                  <a:ext uri="{FF2B5EF4-FFF2-40B4-BE49-F238E27FC236}">
                    <a16:creationId xmlns:a16="http://schemas.microsoft.com/office/drawing/2014/main" id="{A578041D-2385-6941-A1BA-606BC2C74E7E}"/>
                  </a:ext>
                </a:extLst>
              </p:cNvPr>
              <p:cNvSpPr txBox="1">
                <a:spLocks noChangeArrowheads="1"/>
              </p:cNvSpPr>
              <p:nvPr/>
            </p:nvSpPr>
            <p:spPr bwMode="auto">
              <a:xfrm>
                <a:off x="4960033" y="2828926"/>
                <a:ext cx="1038153" cy="4616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b="1">
                    <a:solidFill>
                      <a:srgbClr val="000000"/>
                    </a:solidFill>
                    <a:latin typeface="Lucida Grande" charset="0"/>
                    <a:cs typeface="Arial" charset="0"/>
                  </a:rPr>
                  <a:t>Washout</a:t>
                </a:r>
                <a:endParaRPr lang="en-US" sz="1200">
                  <a:solidFill>
                    <a:srgbClr val="000000"/>
                  </a:solidFill>
                  <a:latin typeface="Lucida Grande" charset="0"/>
                  <a:cs typeface="Arial" charset="0"/>
                </a:endParaRPr>
              </a:p>
              <a:p>
                <a:pPr algn="ctr" eaLnBrk="1" hangingPunct="1"/>
                <a:r>
                  <a:rPr lang="en-US" sz="1200">
                    <a:solidFill>
                      <a:srgbClr val="000000"/>
                    </a:solidFill>
                    <a:latin typeface="Lucida Grande" charset="0"/>
                    <a:cs typeface="Arial" charset="0"/>
                  </a:rPr>
                  <a:t>SER&gt;1.1</a:t>
                </a:r>
                <a:endParaRPr lang="en-US" sz="1600">
                  <a:solidFill>
                    <a:srgbClr val="000000"/>
                  </a:solidFill>
                  <a:latin typeface="Lucida Grande" charset="0"/>
                  <a:cs typeface="Arial" charset="0"/>
                </a:endParaRPr>
              </a:p>
            </p:txBody>
          </p:sp>
          <p:sp>
            <p:nvSpPr>
              <p:cNvPr id="40" name="Text Box 62">
                <a:extLst>
                  <a:ext uri="{FF2B5EF4-FFF2-40B4-BE49-F238E27FC236}">
                    <a16:creationId xmlns:a16="http://schemas.microsoft.com/office/drawing/2014/main" id="{1679E376-EC0B-0448-B9B2-3ABAF29049B2}"/>
                  </a:ext>
                </a:extLst>
              </p:cNvPr>
              <p:cNvSpPr txBox="1">
                <a:spLocks noChangeArrowheads="1"/>
              </p:cNvSpPr>
              <p:nvPr/>
            </p:nvSpPr>
            <p:spPr bwMode="auto">
              <a:xfrm>
                <a:off x="4960033" y="3812801"/>
                <a:ext cx="958948" cy="4616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b="1" dirty="0">
                    <a:solidFill>
                      <a:srgbClr val="000000"/>
                    </a:solidFill>
                    <a:latin typeface="Lucida Grande" charset="0"/>
                    <a:cs typeface="Arial" charset="0"/>
                  </a:rPr>
                  <a:t>Gradual</a:t>
                </a:r>
              </a:p>
              <a:p>
                <a:pPr algn="ctr" eaLnBrk="1" hangingPunct="1"/>
                <a:r>
                  <a:rPr lang="en-US" sz="1200" dirty="0">
                    <a:solidFill>
                      <a:srgbClr val="000000"/>
                    </a:solidFill>
                    <a:latin typeface="Lucida Grande" charset="0"/>
                    <a:cs typeface="Arial" charset="0"/>
                  </a:rPr>
                  <a:t>SER&lt;0.9</a:t>
                </a:r>
              </a:p>
            </p:txBody>
          </p:sp>
        </p:grpSp>
      </p:grpSp>
      <p:sp>
        <p:nvSpPr>
          <p:cNvPr id="44" name="Content Placeholder 2">
            <a:extLst>
              <a:ext uri="{FF2B5EF4-FFF2-40B4-BE49-F238E27FC236}">
                <a16:creationId xmlns:a16="http://schemas.microsoft.com/office/drawing/2014/main" id="{3B436340-1260-434F-A848-B909DC572FAA}"/>
              </a:ext>
            </a:extLst>
          </p:cNvPr>
          <p:cNvSpPr txBox="1">
            <a:spLocks/>
          </p:cNvSpPr>
          <p:nvPr/>
        </p:nvSpPr>
        <p:spPr>
          <a:xfrm>
            <a:off x="94180" y="3975654"/>
            <a:ext cx="6798967" cy="17660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Early percent enhancement (PE) =</a:t>
            </a:r>
          </a:p>
          <a:p>
            <a:r>
              <a:rPr lang="en-US" sz="2000" dirty="0"/>
              <a:t>Signal enhancement ratio (SER) =</a:t>
            </a:r>
          </a:p>
        </p:txBody>
      </p:sp>
      <p:grpSp>
        <p:nvGrpSpPr>
          <p:cNvPr id="45" name="Group 44">
            <a:extLst>
              <a:ext uri="{FF2B5EF4-FFF2-40B4-BE49-F238E27FC236}">
                <a16:creationId xmlns:a16="http://schemas.microsoft.com/office/drawing/2014/main" id="{155AC40A-F526-F447-9A14-A65441ED3223}"/>
              </a:ext>
            </a:extLst>
          </p:cNvPr>
          <p:cNvGrpSpPr>
            <a:grpSpLocks/>
          </p:cNvGrpSpPr>
          <p:nvPr/>
        </p:nvGrpSpPr>
        <p:grpSpPr bwMode="auto">
          <a:xfrm>
            <a:off x="3833773" y="3770447"/>
            <a:ext cx="1677775" cy="571500"/>
            <a:chOff x="1659904" y="5523487"/>
            <a:chExt cx="1677887" cy="571575"/>
          </a:xfrm>
        </p:grpSpPr>
        <p:cxnSp>
          <p:nvCxnSpPr>
            <p:cNvPr id="47" name="Straight Connector 46">
              <a:extLst>
                <a:ext uri="{FF2B5EF4-FFF2-40B4-BE49-F238E27FC236}">
                  <a16:creationId xmlns:a16="http://schemas.microsoft.com/office/drawing/2014/main" id="{9ADD52C9-53E7-0F47-943A-F2E189110194}"/>
                </a:ext>
              </a:extLst>
            </p:cNvPr>
            <p:cNvCxnSpPr>
              <a:cxnSpLocks/>
            </p:cNvCxnSpPr>
            <p:nvPr/>
          </p:nvCxnSpPr>
          <p:spPr bwMode="auto">
            <a:xfrm flipV="1">
              <a:off x="1961998" y="5763438"/>
              <a:ext cx="244713" cy="225172"/>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sp>
          <p:nvSpPr>
            <p:cNvPr id="48" name="TextBox 47">
              <a:extLst>
                <a:ext uri="{FF2B5EF4-FFF2-40B4-BE49-F238E27FC236}">
                  <a16:creationId xmlns:a16="http://schemas.microsoft.com/office/drawing/2014/main" id="{CEB6D726-FAA3-BF40-9DB9-3642FC3D4B45}"/>
                </a:ext>
              </a:extLst>
            </p:cNvPr>
            <p:cNvSpPr txBox="1"/>
            <p:nvPr/>
          </p:nvSpPr>
          <p:spPr bwMode="auto">
            <a:xfrm>
              <a:off x="1659904" y="5523487"/>
              <a:ext cx="765226" cy="369381"/>
            </a:xfrm>
            <a:prstGeom prst="rect">
              <a:avLst/>
            </a:prstGeom>
            <a:noFill/>
          </p:spPr>
          <p:txBody>
            <a:bodyPr>
              <a:spAutoFit/>
            </a:bodyPr>
            <a:lstStyle/>
            <a:p>
              <a:pPr>
                <a:defRPr/>
              </a:pPr>
              <a:r>
                <a:rPr lang="en-US" i="1" dirty="0">
                  <a:latin typeface="+mn-lt"/>
                  <a:cs typeface="Symbol" charset="2"/>
                </a:rPr>
                <a:t>ΔS</a:t>
              </a:r>
              <a:r>
                <a:rPr lang="en-US" i="1" baseline="-25000" dirty="0">
                  <a:latin typeface="+mn-lt"/>
                  <a:cs typeface="Symbol" charset="2"/>
                </a:rPr>
                <a:t>1</a:t>
              </a:r>
              <a:endParaRPr lang="en-US" i="1" baseline="-25000" dirty="0">
                <a:latin typeface="Symbol" charset="2"/>
                <a:cs typeface="Symbol" charset="2"/>
              </a:endParaRPr>
            </a:p>
          </p:txBody>
        </p:sp>
        <p:sp>
          <p:nvSpPr>
            <p:cNvPr id="49" name="TextBox 48">
              <a:extLst>
                <a:ext uri="{FF2B5EF4-FFF2-40B4-BE49-F238E27FC236}">
                  <a16:creationId xmlns:a16="http://schemas.microsoft.com/office/drawing/2014/main" id="{0ED9C966-9578-DC49-B357-9F23D79F5950}"/>
                </a:ext>
              </a:extLst>
            </p:cNvPr>
            <p:cNvSpPr txBox="1"/>
            <p:nvPr/>
          </p:nvSpPr>
          <p:spPr bwMode="auto">
            <a:xfrm>
              <a:off x="2057698" y="5725681"/>
              <a:ext cx="367432" cy="369381"/>
            </a:xfrm>
            <a:prstGeom prst="rect">
              <a:avLst/>
            </a:prstGeom>
            <a:noFill/>
          </p:spPr>
          <p:txBody>
            <a:bodyPr wrap="none">
              <a:spAutoFit/>
            </a:bodyPr>
            <a:lstStyle/>
            <a:p>
              <a:pPr>
                <a:defRPr/>
              </a:pPr>
              <a:r>
                <a:rPr lang="en-US" i="1" dirty="0">
                  <a:latin typeface="+mn-lt"/>
                  <a:cs typeface="Symbol" charset="2"/>
                </a:rPr>
                <a:t>S</a:t>
              </a:r>
              <a:r>
                <a:rPr lang="en-US" i="1" baseline="-25000" dirty="0">
                  <a:latin typeface="+mn-lt"/>
                  <a:cs typeface="Symbol" charset="2"/>
                </a:rPr>
                <a:t>0</a:t>
              </a:r>
              <a:endParaRPr lang="en-US" i="1" baseline="-25000" dirty="0">
                <a:latin typeface="Symbol" charset="2"/>
                <a:cs typeface="Symbol" charset="2"/>
              </a:endParaRPr>
            </a:p>
          </p:txBody>
        </p:sp>
        <p:sp>
          <p:nvSpPr>
            <p:cNvPr id="50" name="TextBox 2">
              <a:extLst>
                <a:ext uri="{FF2B5EF4-FFF2-40B4-BE49-F238E27FC236}">
                  <a16:creationId xmlns:a16="http://schemas.microsoft.com/office/drawing/2014/main" id="{9CA4FEBC-2F2A-4E4A-8C2A-367459BBA660}"/>
                </a:ext>
              </a:extLst>
            </p:cNvPr>
            <p:cNvSpPr txBox="1">
              <a:spLocks noChangeArrowheads="1"/>
            </p:cNvSpPr>
            <p:nvPr/>
          </p:nvSpPr>
          <p:spPr bwMode="auto">
            <a:xfrm>
              <a:off x="2268196" y="5605416"/>
              <a:ext cx="1069595" cy="3693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t>× 100%</a:t>
              </a:r>
            </a:p>
          </p:txBody>
        </p:sp>
      </p:grpSp>
      <p:grpSp>
        <p:nvGrpSpPr>
          <p:cNvPr id="51" name="Group 82">
            <a:extLst>
              <a:ext uri="{FF2B5EF4-FFF2-40B4-BE49-F238E27FC236}">
                <a16:creationId xmlns:a16="http://schemas.microsoft.com/office/drawing/2014/main" id="{DBA9839C-DA0F-B64C-822A-CE41C506AF67}"/>
              </a:ext>
            </a:extLst>
          </p:cNvPr>
          <p:cNvGrpSpPr>
            <a:grpSpLocks/>
          </p:cNvGrpSpPr>
          <p:nvPr/>
        </p:nvGrpSpPr>
        <p:grpSpPr bwMode="auto">
          <a:xfrm>
            <a:off x="3826718" y="4413378"/>
            <a:ext cx="969649" cy="461735"/>
            <a:chOff x="3047065" y="5754692"/>
            <a:chExt cx="968706" cy="461239"/>
          </a:xfrm>
        </p:grpSpPr>
        <p:cxnSp>
          <p:nvCxnSpPr>
            <p:cNvPr id="53" name="Straight Connector 52">
              <a:extLst>
                <a:ext uri="{FF2B5EF4-FFF2-40B4-BE49-F238E27FC236}">
                  <a16:creationId xmlns:a16="http://schemas.microsoft.com/office/drawing/2014/main" id="{43A87C4A-F61C-7C4B-82E6-C9BBE86897FC}"/>
                </a:ext>
              </a:extLst>
            </p:cNvPr>
            <p:cNvCxnSpPr>
              <a:cxnSpLocks/>
            </p:cNvCxnSpPr>
            <p:nvPr/>
          </p:nvCxnSpPr>
          <p:spPr>
            <a:xfrm flipV="1">
              <a:off x="3445212" y="5902993"/>
              <a:ext cx="197241" cy="206161"/>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sp>
          <p:nvSpPr>
            <p:cNvPr id="54" name="TextBox 53">
              <a:extLst>
                <a:ext uri="{FF2B5EF4-FFF2-40B4-BE49-F238E27FC236}">
                  <a16:creationId xmlns:a16="http://schemas.microsoft.com/office/drawing/2014/main" id="{B3C82BDD-8C66-E646-8FA9-9AF2452B49CA}"/>
                </a:ext>
              </a:extLst>
            </p:cNvPr>
            <p:cNvSpPr txBox="1"/>
            <p:nvPr/>
          </p:nvSpPr>
          <p:spPr>
            <a:xfrm>
              <a:off x="3047065" y="5754692"/>
              <a:ext cx="496768" cy="368936"/>
            </a:xfrm>
            <a:prstGeom prst="rect">
              <a:avLst/>
            </a:prstGeom>
            <a:noFill/>
          </p:spPr>
          <p:txBody>
            <a:bodyPr wrap="none">
              <a:spAutoFit/>
            </a:bodyPr>
            <a:lstStyle/>
            <a:p>
              <a:pPr>
                <a:defRPr/>
              </a:pPr>
              <a:r>
                <a:rPr lang="en-US" i="1" dirty="0">
                  <a:cs typeface="Symbol" charset="2"/>
                </a:rPr>
                <a:t>Δ</a:t>
              </a:r>
              <a:r>
                <a:rPr lang="en-US" i="1" dirty="0">
                  <a:latin typeface="+mn-lt"/>
                  <a:cs typeface="Symbol" charset="2"/>
                </a:rPr>
                <a:t>S</a:t>
              </a:r>
              <a:r>
                <a:rPr lang="en-US" i="1" baseline="-25000" dirty="0">
                  <a:latin typeface="+mn-lt"/>
                  <a:cs typeface="Symbol" charset="2"/>
                </a:rPr>
                <a:t>1</a:t>
              </a:r>
              <a:endParaRPr lang="en-US" i="1" baseline="-25000" dirty="0">
                <a:latin typeface="Symbol" charset="2"/>
                <a:cs typeface="Symbol" charset="2"/>
              </a:endParaRPr>
            </a:p>
          </p:txBody>
        </p:sp>
        <p:sp>
          <p:nvSpPr>
            <p:cNvPr id="55" name="TextBox 54">
              <a:extLst>
                <a:ext uri="{FF2B5EF4-FFF2-40B4-BE49-F238E27FC236}">
                  <a16:creationId xmlns:a16="http://schemas.microsoft.com/office/drawing/2014/main" id="{83B62CFF-74B6-6A4B-A272-7A3823385329}"/>
                </a:ext>
              </a:extLst>
            </p:cNvPr>
            <p:cNvSpPr txBox="1"/>
            <p:nvPr/>
          </p:nvSpPr>
          <p:spPr>
            <a:xfrm>
              <a:off x="3519003" y="5846995"/>
              <a:ext cx="496768" cy="368936"/>
            </a:xfrm>
            <a:prstGeom prst="rect">
              <a:avLst/>
            </a:prstGeom>
            <a:noFill/>
          </p:spPr>
          <p:txBody>
            <a:bodyPr wrap="none">
              <a:spAutoFit/>
            </a:bodyPr>
            <a:lstStyle/>
            <a:p>
              <a:pPr>
                <a:defRPr/>
              </a:pPr>
              <a:r>
                <a:rPr lang="en-US" i="1" dirty="0">
                  <a:cs typeface="Symbol" charset="2"/>
                </a:rPr>
                <a:t>Δ</a:t>
              </a:r>
              <a:r>
                <a:rPr lang="en-US" i="1" dirty="0">
                  <a:latin typeface="+mn-lt"/>
                  <a:cs typeface="Symbol" charset="2"/>
                </a:rPr>
                <a:t>S</a:t>
              </a:r>
              <a:r>
                <a:rPr lang="en-US" i="1" baseline="-25000" dirty="0">
                  <a:latin typeface="+mn-lt"/>
                  <a:cs typeface="Symbol" charset="2"/>
                </a:rPr>
                <a:t>2</a:t>
              </a:r>
              <a:endParaRPr lang="en-US" i="1" baseline="-25000" dirty="0">
                <a:latin typeface="Symbol" charset="2"/>
                <a:cs typeface="Symbol" charset="2"/>
              </a:endParaRPr>
            </a:p>
          </p:txBody>
        </p:sp>
      </p:grpSp>
      <p:sp>
        <p:nvSpPr>
          <p:cNvPr id="56" name="TextBox 55">
            <a:extLst>
              <a:ext uri="{FF2B5EF4-FFF2-40B4-BE49-F238E27FC236}">
                <a16:creationId xmlns:a16="http://schemas.microsoft.com/office/drawing/2014/main" id="{052F6100-ECED-B445-8398-F1DC2C972DFF}"/>
              </a:ext>
            </a:extLst>
          </p:cNvPr>
          <p:cNvSpPr txBox="1"/>
          <p:nvPr/>
        </p:nvSpPr>
        <p:spPr bwMode="auto">
          <a:xfrm>
            <a:off x="223599" y="5039741"/>
            <a:ext cx="5519844" cy="276999"/>
          </a:xfrm>
          <a:prstGeom prst="rect">
            <a:avLst/>
          </a:prstGeom>
          <a:noFill/>
          <a:ln w="19050" algn="ctr">
            <a:noFill/>
            <a:miter lim="800000"/>
            <a:headEnd/>
            <a:tailEnd/>
          </a:ln>
        </p:spPr>
        <p:txBody>
          <a:bodyPr wrap="none" lIns="0" tIns="0" rIns="0" bIns="0" rtlCol="0">
            <a:spAutoFit/>
          </a:bodyPr>
          <a:lstStyle/>
          <a:p>
            <a:r>
              <a:rPr lang="en-US" b="1" dirty="0">
                <a:solidFill>
                  <a:srgbClr val="C00000"/>
                </a:solidFill>
                <a:latin typeface="Calibri" charset="0"/>
                <a:ea typeface="Calibri" charset="0"/>
                <a:cs typeface="Calibri" charset="0"/>
              </a:rPr>
              <a:t>Higher SER (i.e. faster washout) indicative of cancer tissue</a:t>
            </a:r>
          </a:p>
        </p:txBody>
      </p:sp>
      <p:sp>
        <p:nvSpPr>
          <p:cNvPr id="67" name="TextBox 66">
            <a:extLst>
              <a:ext uri="{FF2B5EF4-FFF2-40B4-BE49-F238E27FC236}">
                <a16:creationId xmlns:a16="http://schemas.microsoft.com/office/drawing/2014/main" id="{3E08D84C-2A98-0846-8C2F-BA2C674E07BB}"/>
              </a:ext>
            </a:extLst>
          </p:cNvPr>
          <p:cNvSpPr txBox="1"/>
          <p:nvPr/>
        </p:nvSpPr>
        <p:spPr>
          <a:xfrm>
            <a:off x="223600" y="5629445"/>
            <a:ext cx="8430310" cy="646331"/>
          </a:xfrm>
          <a:prstGeom prst="rect">
            <a:avLst/>
          </a:prstGeom>
          <a:noFill/>
        </p:spPr>
        <p:txBody>
          <a:bodyPr wrap="square" rtlCol="0">
            <a:spAutoFit/>
          </a:bodyPr>
          <a:lstStyle/>
          <a:p>
            <a:r>
              <a:rPr lang="en-US" b="1" dirty="0">
                <a:solidFill>
                  <a:srgbClr val="1D41FF"/>
                </a:solidFill>
              </a:rPr>
              <a:t>Functional tumor volume (FTV) is the volume of tissue for which both PE and SER are both above their respective pre-specified thresholds</a:t>
            </a:r>
          </a:p>
        </p:txBody>
      </p:sp>
    </p:spTree>
    <p:extLst>
      <p:ext uri="{BB962C8B-B14F-4D97-AF65-F5344CB8AC3E}">
        <p14:creationId xmlns:p14="http://schemas.microsoft.com/office/powerpoint/2010/main" val="30865792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3842B-B13B-C442-B595-E1E47AF2552E}"/>
              </a:ext>
            </a:extLst>
          </p:cNvPr>
          <p:cNvSpPr>
            <a:spLocks noGrp="1"/>
          </p:cNvSpPr>
          <p:nvPr>
            <p:ph type="title"/>
          </p:nvPr>
        </p:nvSpPr>
        <p:spPr>
          <a:xfrm>
            <a:off x="478631" y="10745"/>
            <a:ext cx="8018064" cy="1325563"/>
          </a:xfrm>
        </p:spPr>
        <p:txBody>
          <a:bodyPr/>
          <a:lstStyle/>
          <a:p>
            <a:r>
              <a:rPr lang="en-US" dirty="0"/>
              <a:t>Try LD </a:t>
            </a:r>
            <a:r>
              <a:rPr lang="en-US" dirty="0" err="1"/>
              <a:t>Tfinal</a:t>
            </a:r>
            <a:r>
              <a:rPr lang="en-US" dirty="0"/>
              <a:t> * FTV change T0 to T2</a:t>
            </a:r>
          </a:p>
        </p:txBody>
      </p:sp>
      <p:pic>
        <p:nvPicPr>
          <p:cNvPr id="4" name="Picture 3">
            <a:extLst>
              <a:ext uri="{FF2B5EF4-FFF2-40B4-BE49-F238E27FC236}">
                <a16:creationId xmlns:a16="http://schemas.microsoft.com/office/drawing/2014/main" id="{4FEEB043-52F7-6A4B-9037-58722B565F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112" y="1464468"/>
            <a:ext cx="4203732" cy="5057775"/>
          </a:xfrm>
          <a:prstGeom prst="rect">
            <a:avLst/>
          </a:prstGeom>
        </p:spPr>
      </p:pic>
      <p:sp>
        <p:nvSpPr>
          <p:cNvPr id="5" name="TextBox 4">
            <a:extLst>
              <a:ext uri="{FF2B5EF4-FFF2-40B4-BE49-F238E27FC236}">
                <a16:creationId xmlns:a16="http://schemas.microsoft.com/office/drawing/2014/main" id="{C979D7DE-C98B-984C-A986-393BF3A6CA9F}"/>
              </a:ext>
            </a:extLst>
          </p:cNvPr>
          <p:cNvSpPr txBox="1"/>
          <p:nvPr/>
        </p:nvSpPr>
        <p:spPr>
          <a:xfrm>
            <a:off x="5353445" y="1964532"/>
            <a:ext cx="3143250" cy="3970318"/>
          </a:xfrm>
          <a:prstGeom prst="rect">
            <a:avLst/>
          </a:prstGeom>
          <a:noFill/>
        </p:spPr>
        <p:txBody>
          <a:bodyPr wrap="square" rtlCol="0">
            <a:spAutoFit/>
          </a:bodyPr>
          <a:lstStyle/>
          <a:p>
            <a:r>
              <a:rPr lang="en-US" dirty="0"/>
              <a:t>But we would really need to perform independent validation to see if we are really getting anything extra out of using this more complex model.</a:t>
            </a:r>
          </a:p>
          <a:p>
            <a:endParaRPr lang="en-US" dirty="0"/>
          </a:p>
          <a:p>
            <a:r>
              <a:rPr lang="en-US" dirty="0"/>
              <a:t>In fact, is 0.5 really the right threshold value for us here?</a:t>
            </a:r>
          </a:p>
          <a:p>
            <a:endParaRPr lang="en-US" dirty="0"/>
          </a:p>
          <a:p>
            <a:r>
              <a:rPr lang="en-US" dirty="0"/>
              <a:t>What if it is twice as bad to misclassify </a:t>
            </a:r>
            <a:r>
              <a:rPr lang="en-US" dirty="0" err="1"/>
              <a:t>pCR</a:t>
            </a:r>
            <a:r>
              <a:rPr lang="en-US" dirty="0"/>
              <a:t> as not </a:t>
            </a:r>
            <a:r>
              <a:rPr lang="en-US" dirty="0" err="1"/>
              <a:t>pCR</a:t>
            </a:r>
            <a:r>
              <a:rPr lang="en-US" dirty="0"/>
              <a:t> than it is to misclassify not </a:t>
            </a:r>
            <a:r>
              <a:rPr lang="en-US" dirty="0" err="1"/>
              <a:t>pCR</a:t>
            </a:r>
            <a:r>
              <a:rPr lang="en-US" dirty="0"/>
              <a:t> as </a:t>
            </a:r>
            <a:r>
              <a:rPr lang="en-US" dirty="0" err="1"/>
              <a:t>pCR</a:t>
            </a:r>
            <a:r>
              <a:rPr lang="en-US" dirty="0"/>
              <a:t>?</a:t>
            </a:r>
          </a:p>
        </p:txBody>
      </p:sp>
    </p:spTree>
    <p:extLst>
      <p:ext uri="{BB962C8B-B14F-4D97-AF65-F5344CB8AC3E}">
        <p14:creationId xmlns:p14="http://schemas.microsoft.com/office/powerpoint/2010/main" val="27214381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2BE6F-CC27-774B-8DD8-634C823ECDA8}"/>
              </a:ext>
            </a:extLst>
          </p:cNvPr>
          <p:cNvSpPr>
            <a:spLocks noGrp="1"/>
          </p:cNvSpPr>
          <p:nvPr>
            <p:ph type="title"/>
          </p:nvPr>
        </p:nvSpPr>
        <p:spPr/>
        <p:txBody>
          <a:bodyPr/>
          <a:lstStyle/>
          <a:p>
            <a:r>
              <a:rPr lang="en-US" dirty="0"/>
              <a:t>Let’s think about this as a loss function</a:t>
            </a:r>
          </a:p>
        </p:txBody>
      </p:sp>
      <p:sp>
        <p:nvSpPr>
          <p:cNvPr id="3" name="Content Placeholder 2">
            <a:extLst>
              <a:ext uri="{FF2B5EF4-FFF2-40B4-BE49-F238E27FC236}">
                <a16:creationId xmlns:a16="http://schemas.microsoft.com/office/drawing/2014/main" id="{D91C3679-9C71-1647-A8AE-9C8F4C3C7042}"/>
              </a:ext>
            </a:extLst>
          </p:cNvPr>
          <p:cNvSpPr>
            <a:spLocks noGrp="1"/>
          </p:cNvSpPr>
          <p:nvPr>
            <p:ph idx="1"/>
          </p:nvPr>
        </p:nvSpPr>
        <p:spPr/>
        <p:txBody>
          <a:bodyPr>
            <a:normAutofit fontScale="92500" lnSpcReduction="10000"/>
          </a:bodyPr>
          <a:lstStyle/>
          <a:p>
            <a:r>
              <a:rPr lang="en-US" dirty="0"/>
              <a:t>We could define the loss function as follows: </a:t>
            </a:r>
          </a:p>
          <a:p>
            <a:pPr lvl="1"/>
            <a:r>
              <a:rPr lang="en-US" dirty="0"/>
              <a:t>Loss = 0 when we correctly classify either </a:t>
            </a:r>
            <a:r>
              <a:rPr lang="en-US" dirty="0" err="1">
                <a:solidFill>
                  <a:srgbClr val="4B7919"/>
                </a:solidFill>
              </a:rPr>
              <a:t>pCR</a:t>
            </a:r>
            <a:r>
              <a:rPr lang="en-US" dirty="0"/>
              <a:t> or </a:t>
            </a:r>
            <a:r>
              <a:rPr lang="en-US" dirty="0">
                <a:solidFill>
                  <a:srgbClr val="C00000"/>
                </a:solidFill>
              </a:rPr>
              <a:t>non-</a:t>
            </a:r>
            <a:r>
              <a:rPr lang="en-US" dirty="0" err="1">
                <a:solidFill>
                  <a:srgbClr val="C00000"/>
                </a:solidFill>
              </a:rPr>
              <a:t>pCR</a:t>
            </a:r>
            <a:endParaRPr lang="en-US" dirty="0">
              <a:solidFill>
                <a:srgbClr val="C00000"/>
              </a:solidFill>
            </a:endParaRPr>
          </a:p>
          <a:p>
            <a:pPr lvl="1"/>
            <a:r>
              <a:rPr lang="en-US" dirty="0"/>
              <a:t>Loss = 1 when we misclassify </a:t>
            </a:r>
            <a:r>
              <a:rPr lang="en-US" dirty="0">
                <a:solidFill>
                  <a:srgbClr val="C00000"/>
                </a:solidFill>
              </a:rPr>
              <a:t>non-</a:t>
            </a:r>
            <a:r>
              <a:rPr lang="en-US" dirty="0" err="1">
                <a:solidFill>
                  <a:srgbClr val="C00000"/>
                </a:solidFill>
              </a:rPr>
              <a:t>pCR</a:t>
            </a:r>
            <a:r>
              <a:rPr lang="en-US" dirty="0"/>
              <a:t> as </a:t>
            </a:r>
            <a:r>
              <a:rPr lang="en-US" dirty="0" err="1">
                <a:solidFill>
                  <a:srgbClr val="4B7919"/>
                </a:solidFill>
              </a:rPr>
              <a:t>pCR</a:t>
            </a:r>
            <a:endParaRPr lang="en-US" dirty="0">
              <a:solidFill>
                <a:srgbClr val="4B7919"/>
              </a:solidFill>
            </a:endParaRPr>
          </a:p>
          <a:p>
            <a:pPr lvl="1"/>
            <a:r>
              <a:rPr lang="en-US" dirty="0"/>
              <a:t>Loss = 2 when we misclassify </a:t>
            </a:r>
            <a:r>
              <a:rPr lang="en-US" dirty="0" err="1">
                <a:solidFill>
                  <a:srgbClr val="4B7919"/>
                </a:solidFill>
              </a:rPr>
              <a:t>pCR</a:t>
            </a:r>
            <a:r>
              <a:rPr lang="en-US" dirty="0"/>
              <a:t> as </a:t>
            </a:r>
            <a:r>
              <a:rPr lang="en-US" dirty="0">
                <a:solidFill>
                  <a:srgbClr val="C00000"/>
                </a:solidFill>
              </a:rPr>
              <a:t>non-</a:t>
            </a:r>
            <a:r>
              <a:rPr lang="en-US" dirty="0" err="1">
                <a:solidFill>
                  <a:srgbClr val="C00000"/>
                </a:solidFill>
              </a:rPr>
              <a:t>pCR</a:t>
            </a:r>
            <a:endParaRPr lang="en-US" dirty="0">
              <a:solidFill>
                <a:srgbClr val="C00000"/>
              </a:solidFill>
            </a:endParaRPr>
          </a:p>
          <a:p>
            <a:r>
              <a:rPr lang="en-US" dirty="0"/>
              <a:t>We would then find the probability threshold that minimizes the expected loss over all observations</a:t>
            </a:r>
          </a:p>
          <a:p>
            <a:r>
              <a:rPr lang="en-US" dirty="0"/>
              <a:t>This could then be evaluated with reserved data</a:t>
            </a:r>
          </a:p>
          <a:p>
            <a:r>
              <a:rPr lang="en-US" dirty="0"/>
              <a:t>We will not pursue this idea further with logistic regression because there are classification methods that deal with this problem more naturally – including </a:t>
            </a:r>
            <a:r>
              <a:rPr lang="en-US" i="1" dirty="0">
                <a:solidFill>
                  <a:srgbClr val="1D41FF"/>
                </a:solidFill>
              </a:rPr>
              <a:t>discriminant analysis</a:t>
            </a:r>
            <a:r>
              <a:rPr lang="en-US" i="1" dirty="0"/>
              <a:t>…</a:t>
            </a:r>
            <a:endParaRPr lang="en-US" dirty="0"/>
          </a:p>
        </p:txBody>
      </p:sp>
    </p:spTree>
    <p:extLst>
      <p:ext uri="{BB962C8B-B14F-4D97-AF65-F5344CB8AC3E}">
        <p14:creationId xmlns:p14="http://schemas.microsoft.com/office/powerpoint/2010/main" val="11084232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5F0E7-5075-1246-B432-638D4605EB47}"/>
              </a:ext>
            </a:extLst>
          </p:cNvPr>
          <p:cNvSpPr>
            <a:spLocks noGrp="1"/>
          </p:cNvSpPr>
          <p:nvPr>
            <p:ph type="title"/>
          </p:nvPr>
        </p:nvSpPr>
        <p:spPr/>
        <p:txBody>
          <a:bodyPr/>
          <a:lstStyle/>
          <a:p>
            <a:r>
              <a:rPr lang="en-US" dirty="0"/>
              <a:t>Extending logistic regression for more than 2 classes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F0C37C5-674C-B040-89AB-C16AFA0D540C}"/>
                  </a:ext>
                </a:extLst>
              </p:cNvPr>
              <p:cNvSpPr>
                <a:spLocks noGrp="1"/>
              </p:cNvSpPr>
              <p:nvPr>
                <p:ph idx="1"/>
              </p:nvPr>
            </p:nvSpPr>
            <p:spPr>
              <a:xfrm>
                <a:off x="361431" y="1528303"/>
                <a:ext cx="8383827" cy="5404853"/>
              </a:xfrm>
            </p:spPr>
            <p:txBody>
              <a:bodyPr>
                <a:normAutofit fontScale="77500" lnSpcReduction="20000"/>
              </a:bodyPr>
              <a:lstStyle/>
              <a:p>
                <a:pPr>
                  <a:lnSpc>
                    <a:spcPct val="110000"/>
                  </a:lnSpc>
                </a:pPr>
                <a:r>
                  <a:rPr lang="en-US" dirty="0"/>
                  <a:t>We have discussed logistic regression with 2 classes (e.g. </a:t>
                </a:r>
                <a:r>
                  <a:rPr lang="en-US" dirty="0" err="1"/>
                  <a:t>pCR</a:t>
                </a:r>
                <a:r>
                  <a:rPr lang="en-US" dirty="0"/>
                  <a:t> vs. non-</a:t>
                </a:r>
                <a:r>
                  <a:rPr lang="en-US" dirty="0" err="1"/>
                  <a:t>pCR</a:t>
                </a:r>
                <a:r>
                  <a:rPr lang="en-US" dirty="0"/>
                  <a:t>) but we can readily extend to more than 2 classes (e.g. heart problems vs. lung problems vs liver problems).</a:t>
                </a:r>
              </a:p>
              <a:p>
                <a:pPr>
                  <a:lnSpc>
                    <a:spcPct val="110000"/>
                  </a:lnSpc>
                </a:pPr>
                <a:r>
                  <a:rPr lang="en-US" dirty="0"/>
                  <a:t>One common version has the following form:</a:t>
                </a:r>
              </a:p>
              <a:p>
                <a:pPr marL="0" indent="0">
                  <a:lnSpc>
                    <a:spcPct val="110000"/>
                  </a:lnSpc>
                  <a:buNone/>
                </a:pPr>
                <a14:m>
                  <m:oMathPara xmlns:m="http://schemas.openxmlformats.org/officeDocument/2006/math">
                    <m:oMathParaPr>
                      <m:jc m:val="centerGroup"/>
                    </m:oMathParaPr>
                    <m:oMath xmlns:m="http://schemas.openxmlformats.org/officeDocument/2006/math">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Pr</m:t>
                          </m:r>
                        </m:fName>
                        <m:e>
                          <m:d>
                            <m:dPr>
                              <m:ctrlPr>
                                <a:rPr lang="en-US" b="0" i="1" smtClean="0">
                                  <a:latin typeface="Cambria Math" panose="02040503050406030204" pitchFamily="18" charset="0"/>
                                </a:rPr>
                              </m:ctrlPr>
                            </m:dPr>
                            <m:e>
                              <m:r>
                                <a:rPr lang="en-US" b="0" i="1" smtClean="0">
                                  <a:latin typeface="Cambria Math" panose="02040503050406030204" pitchFamily="18" charset="0"/>
                                </a:rPr>
                                <m:t>𝑌</m:t>
                              </m:r>
                              <m:r>
                                <a:rPr lang="en-US" b="0" i="1" smtClean="0">
                                  <a:latin typeface="Cambria Math" panose="02040503050406030204" pitchFamily="18" charset="0"/>
                                </a:rPr>
                                <m:t>=</m:t>
                              </m:r>
                              <m:r>
                                <a:rPr lang="en-US" b="0" i="1" smtClean="0">
                                  <a:latin typeface="Cambria Math" panose="02040503050406030204" pitchFamily="18" charset="0"/>
                                </a:rPr>
                                <m:t>𝑘</m:t>
                              </m:r>
                            </m:e>
                            <m:e>
                              <m:r>
                                <a:rPr lang="en-US" b="0" i="1" smtClean="0">
                                  <a:latin typeface="Cambria Math" panose="02040503050406030204" pitchFamily="18" charset="0"/>
                                </a:rPr>
                                <m:t>𝑋</m:t>
                              </m:r>
                            </m:e>
                          </m:d>
                        </m:e>
                      </m:func>
                      <m:r>
                        <a:rPr lang="en-US" b="0" i="1" smtClean="0">
                          <a:latin typeface="Cambria Math" panose="02040503050406030204" pitchFamily="18" charset="0"/>
                        </a:rPr>
                        <m:t>=</m:t>
                      </m:r>
                      <m:f>
                        <m:fPr>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en-US" i="1">
                                  <a:latin typeface="Cambria Math" panose="02040503050406030204" pitchFamily="18" charset="0"/>
                                </a:rPr>
                                <m:t>𝑒</m:t>
                              </m:r>
                            </m:e>
                            <m:sup>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𝛽</m:t>
                                  </m:r>
                                </m:e>
                                <m:sub>
                                  <m:r>
                                    <a:rPr lang="en-US" i="1" dirty="0">
                                      <a:latin typeface="Cambria Math" panose="02040503050406030204" pitchFamily="18" charset="0"/>
                                    </a:rPr>
                                    <m:t>0</m:t>
                                  </m:r>
                                  <m:r>
                                    <a:rPr lang="en-US" b="0" i="1" dirty="0" smtClean="0">
                                      <a:latin typeface="Cambria Math" panose="02040503050406030204" pitchFamily="18" charset="0"/>
                                    </a:rPr>
                                    <m:t>𝑘</m:t>
                                  </m:r>
                                </m:sub>
                              </m:sSub>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𝛽</m:t>
                                  </m:r>
                                </m:e>
                                <m:sub>
                                  <m:r>
                                    <a:rPr lang="en-US" i="1" dirty="0">
                                      <a:latin typeface="Cambria Math" panose="02040503050406030204" pitchFamily="18" charset="0"/>
                                    </a:rPr>
                                    <m:t>1</m:t>
                                  </m:r>
                                  <m:r>
                                    <a:rPr lang="en-US" b="0" i="1" dirty="0" smtClean="0">
                                      <a:latin typeface="Cambria Math" panose="02040503050406030204" pitchFamily="18" charset="0"/>
                                    </a:rPr>
                                    <m:t>𝑘</m:t>
                                  </m:r>
                                </m:sub>
                              </m:sSub>
                              <m:sSub>
                                <m:sSubPr>
                                  <m:ctrlPr>
                                    <a:rPr lang="en-US" i="1" dirty="0">
                                      <a:latin typeface="Cambria Math" panose="02040503050406030204" pitchFamily="18" charset="0"/>
                                    </a:rPr>
                                  </m:ctrlPr>
                                </m:sSubPr>
                                <m:e>
                                  <m:r>
                                    <a:rPr lang="en-US" i="1" dirty="0">
                                      <a:latin typeface="Cambria Math" panose="02040503050406030204" pitchFamily="18" charset="0"/>
                                    </a:rPr>
                                    <m:t>𝑋</m:t>
                                  </m:r>
                                </m:e>
                                <m:sub>
                                  <m:r>
                                    <a:rPr lang="en-US" i="1" dirty="0">
                                      <a:latin typeface="Cambria Math" panose="02040503050406030204" pitchFamily="18" charset="0"/>
                                    </a:rPr>
                                    <m:t>1</m:t>
                                  </m:r>
                                </m:sub>
                              </m:sSub>
                              <m:r>
                                <a:rPr lang="en-US" b="0" i="1" dirty="0" smtClean="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𝛽</m:t>
                                  </m:r>
                                </m:e>
                                <m:sub>
                                  <m:r>
                                    <a:rPr lang="en-US" b="0" i="1" dirty="0" smtClean="0">
                                      <a:latin typeface="Cambria Math" panose="02040503050406030204" pitchFamily="18" charset="0"/>
                                    </a:rPr>
                                    <m:t>𝑝</m:t>
                                  </m:r>
                                  <m:r>
                                    <a:rPr lang="en-US" i="1" dirty="0">
                                      <a:latin typeface="Cambria Math" panose="02040503050406030204" pitchFamily="18" charset="0"/>
                                    </a:rPr>
                                    <m:t>𝑘</m:t>
                                  </m:r>
                                </m:sub>
                              </m:sSub>
                              <m:sSub>
                                <m:sSubPr>
                                  <m:ctrlPr>
                                    <a:rPr lang="en-US" i="1" dirty="0">
                                      <a:latin typeface="Cambria Math" panose="02040503050406030204" pitchFamily="18" charset="0"/>
                                    </a:rPr>
                                  </m:ctrlPr>
                                </m:sSubPr>
                                <m:e>
                                  <m:r>
                                    <a:rPr lang="en-US" i="1" dirty="0">
                                      <a:latin typeface="Cambria Math" panose="02040503050406030204" pitchFamily="18" charset="0"/>
                                    </a:rPr>
                                    <m:t>𝑋</m:t>
                                  </m:r>
                                </m:e>
                                <m:sub>
                                  <m:r>
                                    <a:rPr lang="en-US" b="0" i="1" dirty="0" smtClean="0">
                                      <a:latin typeface="Cambria Math" panose="02040503050406030204" pitchFamily="18" charset="0"/>
                                    </a:rPr>
                                    <m:t>𝑝</m:t>
                                  </m:r>
                                </m:sub>
                              </m:sSub>
                            </m:sup>
                          </m:sSup>
                        </m:num>
                        <m:den>
                          <m:nary>
                            <m:naryPr>
                              <m:chr m:val="∑"/>
                              <m:limLoc m:val="subSup"/>
                              <m:ctrlPr>
                                <a:rPr lang="en-US" i="1" dirty="0" smtClean="0">
                                  <a:latin typeface="Cambria Math" panose="02040503050406030204" pitchFamily="18" charset="0"/>
                                </a:rPr>
                              </m:ctrlPr>
                            </m:naryPr>
                            <m:sub>
                              <m:r>
                                <m:rPr>
                                  <m:brk m:alnAt="25"/>
                                </m:rPr>
                                <a:rPr lang="en-US" b="0" i="1" dirty="0" smtClean="0">
                                  <a:latin typeface="Cambria Math" panose="02040503050406030204" pitchFamily="18" charset="0"/>
                                </a:rPr>
                                <m:t>𝑙</m:t>
                              </m:r>
                              <m:r>
                                <a:rPr lang="en-US" b="0" i="1" dirty="0" smtClean="0">
                                  <a:latin typeface="Cambria Math" panose="02040503050406030204" pitchFamily="18" charset="0"/>
                                </a:rPr>
                                <m:t>=1</m:t>
                              </m:r>
                            </m:sub>
                            <m:sup>
                              <m:r>
                                <a:rPr lang="en-US" b="0" i="1" dirty="0" smtClean="0">
                                  <a:latin typeface="Cambria Math" panose="02040503050406030204" pitchFamily="18" charset="0"/>
                                </a:rPr>
                                <m:t>𝐾</m:t>
                              </m:r>
                            </m:sup>
                            <m:e>
                              <m:sSup>
                                <m:sSupPr>
                                  <m:ctrlPr>
                                    <a:rPr lang="en-US" i="1">
                                      <a:latin typeface="Cambria Math" panose="02040503050406030204" pitchFamily="18" charset="0"/>
                                    </a:rPr>
                                  </m:ctrlPr>
                                </m:sSupPr>
                                <m:e>
                                  <m:r>
                                    <a:rPr lang="en-US" i="1">
                                      <a:latin typeface="Cambria Math" panose="02040503050406030204" pitchFamily="18" charset="0"/>
                                    </a:rPr>
                                    <m:t>𝑒</m:t>
                                  </m:r>
                                </m:e>
                                <m:sup>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𝛽</m:t>
                                      </m:r>
                                    </m:e>
                                    <m:sub>
                                      <m:r>
                                        <a:rPr lang="en-US" i="1" dirty="0">
                                          <a:latin typeface="Cambria Math" panose="02040503050406030204" pitchFamily="18" charset="0"/>
                                        </a:rPr>
                                        <m:t>0</m:t>
                                      </m:r>
                                      <m:r>
                                        <a:rPr lang="en-US" b="0" i="1" dirty="0" smtClean="0">
                                          <a:latin typeface="Cambria Math" panose="02040503050406030204" pitchFamily="18" charset="0"/>
                                        </a:rPr>
                                        <m:t>𝑙</m:t>
                                      </m:r>
                                    </m:sub>
                                  </m:sSub>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𝛽</m:t>
                                      </m:r>
                                    </m:e>
                                    <m:sub>
                                      <m:r>
                                        <a:rPr lang="en-US" i="1" dirty="0">
                                          <a:latin typeface="Cambria Math" panose="02040503050406030204" pitchFamily="18" charset="0"/>
                                        </a:rPr>
                                        <m:t>1</m:t>
                                      </m:r>
                                      <m:r>
                                        <a:rPr lang="en-US" b="0" i="1" dirty="0" smtClean="0">
                                          <a:latin typeface="Cambria Math" panose="02040503050406030204" pitchFamily="18" charset="0"/>
                                        </a:rPr>
                                        <m:t>𝑙</m:t>
                                      </m:r>
                                    </m:sub>
                                  </m:sSub>
                                  <m:sSub>
                                    <m:sSubPr>
                                      <m:ctrlPr>
                                        <a:rPr lang="en-US" i="1" dirty="0">
                                          <a:latin typeface="Cambria Math" panose="02040503050406030204" pitchFamily="18" charset="0"/>
                                        </a:rPr>
                                      </m:ctrlPr>
                                    </m:sSubPr>
                                    <m:e>
                                      <m:r>
                                        <a:rPr lang="en-US" i="1" dirty="0">
                                          <a:latin typeface="Cambria Math" panose="02040503050406030204" pitchFamily="18" charset="0"/>
                                        </a:rPr>
                                        <m:t>𝑋</m:t>
                                      </m:r>
                                    </m:e>
                                    <m:sub>
                                      <m:r>
                                        <a:rPr lang="en-US" i="1" dirty="0">
                                          <a:latin typeface="Cambria Math" panose="02040503050406030204" pitchFamily="18" charset="0"/>
                                        </a:rPr>
                                        <m:t>1</m:t>
                                      </m:r>
                                    </m:sub>
                                  </m:sSub>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𝛽</m:t>
                                      </m:r>
                                    </m:e>
                                    <m:sub>
                                      <m:r>
                                        <a:rPr lang="en-US" i="1" dirty="0">
                                          <a:latin typeface="Cambria Math" panose="02040503050406030204" pitchFamily="18" charset="0"/>
                                        </a:rPr>
                                        <m:t>𝑝</m:t>
                                      </m:r>
                                      <m:r>
                                        <a:rPr lang="en-US" b="0" i="1" dirty="0" smtClean="0">
                                          <a:latin typeface="Cambria Math" panose="02040503050406030204" pitchFamily="18" charset="0"/>
                                        </a:rPr>
                                        <m:t>𝑙</m:t>
                                      </m:r>
                                    </m:sub>
                                  </m:sSub>
                                  <m:sSub>
                                    <m:sSubPr>
                                      <m:ctrlPr>
                                        <a:rPr lang="en-US" i="1" dirty="0">
                                          <a:latin typeface="Cambria Math" panose="02040503050406030204" pitchFamily="18" charset="0"/>
                                        </a:rPr>
                                      </m:ctrlPr>
                                    </m:sSubPr>
                                    <m:e>
                                      <m:r>
                                        <a:rPr lang="en-US" i="1" dirty="0">
                                          <a:latin typeface="Cambria Math" panose="02040503050406030204" pitchFamily="18" charset="0"/>
                                        </a:rPr>
                                        <m:t>𝑋</m:t>
                                      </m:r>
                                    </m:e>
                                    <m:sub>
                                      <m:r>
                                        <a:rPr lang="en-US" i="1" dirty="0">
                                          <a:latin typeface="Cambria Math" panose="02040503050406030204" pitchFamily="18" charset="0"/>
                                        </a:rPr>
                                        <m:t>𝑝</m:t>
                                      </m:r>
                                    </m:sub>
                                  </m:sSub>
                                </m:sup>
                              </m:sSup>
                            </m:e>
                          </m:nary>
                        </m:den>
                      </m:f>
                    </m:oMath>
                  </m:oMathPara>
                </a14:m>
                <a:endParaRPr lang="en-US" dirty="0"/>
              </a:p>
              <a:p>
                <a:pPr>
                  <a:lnSpc>
                    <a:spcPct val="110000"/>
                  </a:lnSpc>
                </a:pPr>
                <a:r>
                  <a:rPr lang="en-US" dirty="0"/>
                  <a:t>Often referred to as </a:t>
                </a:r>
                <a:r>
                  <a:rPr lang="en-US" i="1" dirty="0"/>
                  <a:t>multinomial regression </a:t>
                </a:r>
                <a:r>
                  <a:rPr lang="en-US" dirty="0"/>
                  <a:t>– e.g. you can use the </a:t>
                </a:r>
                <a:r>
                  <a:rPr lang="en-US" dirty="0" err="1">
                    <a:latin typeface="Courier" pitchFamily="2" charset="0"/>
                  </a:rPr>
                  <a:t>multinom</a:t>
                </a:r>
                <a:r>
                  <a:rPr lang="en-US" dirty="0"/>
                  <a:t> function in the </a:t>
                </a:r>
                <a:r>
                  <a:rPr lang="en-US" dirty="0" err="1">
                    <a:latin typeface="Courier" pitchFamily="2" charset="0"/>
                  </a:rPr>
                  <a:t>nnet</a:t>
                </a:r>
                <a:r>
                  <a:rPr lang="en-US" dirty="0"/>
                  <a:t> package or the </a:t>
                </a:r>
                <a:r>
                  <a:rPr lang="en-US" dirty="0" err="1">
                    <a:latin typeface="Courier" pitchFamily="2" charset="0"/>
                  </a:rPr>
                  <a:t>mlogit</a:t>
                </a:r>
                <a:r>
                  <a:rPr lang="en-US" dirty="0"/>
                  <a:t> package</a:t>
                </a:r>
              </a:p>
              <a:p>
                <a:pPr>
                  <a:lnSpc>
                    <a:spcPct val="140000"/>
                  </a:lnSpc>
                </a:pPr>
                <a:r>
                  <a:rPr lang="en-US" dirty="0"/>
                  <a:t>Note that </a:t>
                </a:r>
                <a14:m>
                  <m:oMath xmlns:m="http://schemas.openxmlformats.org/officeDocument/2006/math">
                    <m:r>
                      <m:rPr>
                        <m:sty m:val="p"/>
                      </m:rPr>
                      <a:rPr lang="el-GR" i="1" smtClean="0">
                        <a:latin typeface="Cambria Math" panose="02040503050406030204" pitchFamily="18" charset="0"/>
                        <a:ea typeface="Cambria Math" panose="02040503050406030204" pitchFamily="18" charset="0"/>
                      </a:rPr>
                      <m:t>Σ</m:t>
                    </m:r>
                  </m:oMath>
                </a14:m>
                <a:r>
                  <a:rPr lang="en-US" dirty="0"/>
                  <a:t> is the summation sign so that </a:t>
                </a:r>
                <a14:m>
                  <m:oMath xmlns:m="http://schemas.openxmlformats.org/officeDocument/2006/math">
                    <m:nary>
                      <m:naryPr>
                        <m:chr m:val="∑"/>
                        <m:limLoc m:val="subSup"/>
                        <m:ctrlPr>
                          <a:rPr lang="en-US" i="1" smtClean="0">
                            <a:latin typeface="Cambria Math" panose="02040503050406030204" pitchFamily="18" charset="0"/>
                          </a:rPr>
                        </m:ctrlPr>
                      </m:naryPr>
                      <m:sub>
                        <m:r>
                          <m:rPr>
                            <m:brk m:alnAt="25"/>
                          </m:rPr>
                          <a:rPr lang="en-US" b="0" i="1" smtClean="0">
                            <a:latin typeface="Cambria Math" panose="02040503050406030204" pitchFamily="18" charset="0"/>
                          </a:rPr>
                          <m:t>𝑖</m:t>
                        </m:r>
                        <m:r>
                          <a:rPr lang="en-US" b="0" i="1" smtClean="0">
                            <a:latin typeface="Cambria Math" panose="02040503050406030204" pitchFamily="18" charset="0"/>
                          </a:rPr>
                          <m:t>=0</m:t>
                        </m:r>
                      </m:sub>
                      <m:sup>
                        <m:r>
                          <a:rPr lang="en-US" b="0" i="1" smtClean="0">
                            <a:latin typeface="Cambria Math" panose="02040503050406030204" pitchFamily="18" charset="0"/>
                          </a:rPr>
                          <m:t>𝑝</m:t>
                        </m:r>
                      </m:sup>
                      <m:e>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0</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𝑝</m:t>
                            </m:r>
                          </m:sub>
                        </m:sSub>
                      </m:e>
                    </m:nary>
                  </m:oMath>
                </a14:m>
                <a:r>
                  <a:rPr lang="en-US" dirty="0"/>
                  <a:t> or </a:t>
                </a:r>
                <a14:m>
                  <m:oMath xmlns:m="http://schemas.openxmlformats.org/officeDocument/2006/math">
                    <m:nary>
                      <m:naryPr>
                        <m:chr m:val="∑"/>
                        <m:limLoc m:val="subSup"/>
                        <m:ctrlPr>
                          <a:rPr lang="en-US" i="1" smtClean="0">
                            <a:latin typeface="Cambria Math" panose="02040503050406030204" pitchFamily="18" charset="0"/>
                          </a:rPr>
                        </m:ctrlPr>
                      </m:naryPr>
                      <m:sub>
                        <m:r>
                          <m:rPr>
                            <m:brk m:alnAt="25"/>
                          </m:rPr>
                          <a:rPr lang="en-US" b="0" i="1" smtClean="0">
                            <a:latin typeface="Cambria Math" panose="02040503050406030204" pitchFamily="18" charset="0"/>
                          </a:rPr>
                          <m:t>𝑛</m:t>
                        </m:r>
                        <m:r>
                          <a:rPr lang="en-US" b="0" i="1" smtClean="0">
                            <a:latin typeface="Cambria Math" panose="02040503050406030204" pitchFamily="18" charset="0"/>
                          </a:rPr>
                          <m:t>=1</m:t>
                        </m:r>
                      </m:sub>
                      <m:sup>
                        <m:r>
                          <a:rPr lang="en-US" b="0" i="1" smtClean="0">
                            <a:latin typeface="Cambria Math" panose="02040503050406030204" pitchFamily="18" charset="0"/>
                          </a:rPr>
                          <m:t>𝑁</m:t>
                        </m:r>
                      </m:sup>
                      <m:e>
                        <m:sSub>
                          <m:sSubPr>
                            <m:ctrlPr>
                              <a:rPr lang="en-US"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𝑛</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1</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2</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𝑁</m:t>
                            </m:r>
                          </m:sub>
                        </m:sSub>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e>
                    </m:nary>
                  </m:oMath>
                </a14:m>
                <a:r>
                  <a:rPr lang="en-US" dirty="0"/>
                  <a:t>,                                            e.g. if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𝑛</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𝑛</m:t>
                        </m:r>
                      </m:sup>
                    </m:sSup>
                  </m:oMath>
                </a14:m>
                <a:r>
                  <a:rPr lang="en-US" dirty="0"/>
                  <a:t>, then  </a:t>
                </a:r>
                <a14:m>
                  <m:oMath xmlns:m="http://schemas.openxmlformats.org/officeDocument/2006/math">
                    <m:nary>
                      <m:naryPr>
                        <m:chr m:val="∑"/>
                        <m:limLoc m:val="subSup"/>
                        <m:ctrlPr>
                          <a:rPr lang="en-US" i="1">
                            <a:latin typeface="Cambria Math" panose="02040503050406030204" pitchFamily="18" charset="0"/>
                          </a:rPr>
                        </m:ctrlPr>
                      </m:naryPr>
                      <m:sub>
                        <m:r>
                          <m:rPr>
                            <m:brk m:alnAt="25"/>
                          </m:rPr>
                          <a:rPr lang="en-US" i="1">
                            <a:latin typeface="Cambria Math" panose="02040503050406030204" pitchFamily="18" charset="0"/>
                          </a:rPr>
                          <m:t>𝑛</m:t>
                        </m:r>
                        <m:r>
                          <a:rPr lang="en-US" i="1">
                            <a:latin typeface="Cambria Math" panose="02040503050406030204" pitchFamily="18" charset="0"/>
                          </a:rPr>
                          <m:t>=1</m:t>
                        </m:r>
                      </m:sub>
                      <m:sup>
                        <m:r>
                          <a:rPr lang="en-US" i="1">
                            <a:latin typeface="Cambria Math" panose="02040503050406030204" pitchFamily="18" charset="0"/>
                          </a:rPr>
                          <m:t>𝑁</m:t>
                        </m:r>
                      </m:sup>
                      <m:e>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𝑛</m:t>
                            </m:r>
                          </m:sub>
                        </m:sSub>
                        <m:d>
                          <m:dPr>
                            <m:ctrlPr>
                              <a:rPr lang="en-US" i="1">
                                <a:latin typeface="Cambria Math" panose="02040503050406030204" pitchFamily="18" charset="0"/>
                              </a:rPr>
                            </m:ctrlPr>
                          </m:dPr>
                          <m:e>
                            <m:r>
                              <a:rPr lang="en-US" i="1">
                                <a:latin typeface="Cambria Math" panose="02040503050406030204" pitchFamily="18" charset="0"/>
                              </a:rPr>
                              <m:t>𝑥</m:t>
                            </m:r>
                          </m:e>
                        </m:d>
                        <m:r>
                          <a:rPr lang="en-US" i="1">
                            <a:latin typeface="Cambria Math" panose="02040503050406030204" pitchFamily="18" charset="0"/>
                          </a:rPr>
                          <m:t>=</m:t>
                        </m:r>
                        <m:sSup>
                          <m:sSupPr>
                            <m:ctrlPr>
                              <a:rPr lang="en-US" i="1" smtClean="0">
                                <a:latin typeface="Cambria Math" panose="02040503050406030204" pitchFamily="18" charset="0"/>
                              </a:rPr>
                            </m:ctrlPr>
                          </m:sSupPr>
                          <m:e>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𝑥</m:t>
                            </m:r>
                          </m:e>
                          <m:sup>
                            <m:r>
                              <a:rPr lang="en-US" b="0" i="1" smtClean="0">
                                <a:latin typeface="Cambria Math" panose="02040503050406030204" pitchFamily="18" charset="0"/>
                              </a:rPr>
                              <m:t>2</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3</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𝑁</m:t>
                            </m:r>
                          </m:sup>
                        </m:sSup>
                      </m:e>
                    </m:nary>
                  </m:oMath>
                </a14:m>
                <a:endParaRPr lang="en-US" dirty="0"/>
              </a:p>
            </p:txBody>
          </p:sp>
        </mc:Choice>
        <mc:Fallback xmlns="">
          <p:sp>
            <p:nvSpPr>
              <p:cNvPr id="3" name="Content Placeholder 2">
                <a:extLst>
                  <a:ext uri="{FF2B5EF4-FFF2-40B4-BE49-F238E27FC236}">
                    <a16:creationId xmlns:a16="http://schemas.microsoft.com/office/drawing/2014/main" id="{2F0C37C5-674C-B040-89AB-C16AFA0D540C}"/>
                  </a:ext>
                </a:extLst>
              </p:cNvPr>
              <p:cNvSpPr>
                <a:spLocks noGrp="1" noRot="1" noChangeAspect="1" noMove="1" noResize="1" noEditPoints="1" noAdjustHandles="1" noChangeArrowheads="1" noChangeShapeType="1" noTextEdit="1"/>
              </p:cNvSpPr>
              <p:nvPr>
                <p:ph idx="1"/>
              </p:nvPr>
            </p:nvSpPr>
            <p:spPr>
              <a:xfrm>
                <a:off x="361431" y="1528303"/>
                <a:ext cx="8383827" cy="5404853"/>
              </a:xfrm>
              <a:blipFill>
                <a:blip r:embed="rId2"/>
                <a:stretch>
                  <a:fillRect l="-2115" t="-1408" b="-4225"/>
                </a:stretch>
              </a:blipFill>
            </p:spPr>
            <p:txBody>
              <a:bodyPr/>
              <a:lstStyle/>
              <a:p>
                <a:r>
                  <a:rPr lang="en-US">
                    <a:noFill/>
                  </a:rPr>
                  <a:t> </a:t>
                </a:r>
              </a:p>
            </p:txBody>
          </p:sp>
        </mc:Fallback>
      </mc:AlternateContent>
    </p:spTree>
    <p:extLst>
      <p:ext uri="{BB962C8B-B14F-4D97-AF65-F5344CB8AC3E}">
        <p14:creationId xmlns:p14="http://schemas.microsoft.com/office/powerpoint/2010/main" val="7656122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DC779-97BE-A24D-836A-4ECF9C0D1BA8}"/>
              </a:ext>
            </a:extLst>
          </p:cNvPr>
          <p:cNvSpPr>
            <a:spLocks noGrp="1"/>
          </p:cNvSpPr>
          <p:nvPr>
            <p:ph type="title"/>
          </p:nvPr>
        </p:nvSpPr>
        <p:spPr/>
        <p:txBody>
          <a:bodyPr/>
          <a:lstStyle/>
          <a:p>
            <a:r>
              <a:rPr lang="en-US" dirty="0"/>
              <a:t>Discriminant analysis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8FD764E-3A32-0341-B266-4873E36959AF}"/>
                  </a:ext>
                </a:extLst>
              </p:cNvPr>
              <p:cNvSpPr>
                <a:spLocks noGrp="1"/>
              </p:cNvSpPr>
              <p:nvPr>
                <p:ph idx="1"/>
              </p:nvPr>
            </p:nvSpPr>
            <p:spPr/>
            <p:txBody>
              <a:bodyPr/>
              <a:lstStyle/>
              <a:p>
                <a:pPr marL="0" indent="0">
                  <a:buNone/>
                </a:pPr>
                <a:r>
                  <a:rPr lang="en-US" dirty="0"/>
                  <a:t>The idea behind discriminant analysis is the think about a model for the </a:t>
                </a:r>
                <a14:m>
                  <m:oMath xmlns:m="http://schemas.openxmlformats.org/officeDocument/2006/math">
                    <m:r>
                      <a:rPr lang="en-US" b="0" i="1" smtClean="0">
                        <a:latin typeface="Cambria Math" panose="02040503050406030204" pitchFamily="18" charset="0"/>
                      </a:rPr>
                      <m:t>𝑋</m:t>
                    </m:r>
                  </m:oMath>
                </a14:m>
                <a:r>
                  <a:rPr lang="en-US" dirty="0"/>
                  <a:t>s within each class (i.e. </a:t>
                </a:r>
                <a14:m>
                  <m:oMath xmlns:m="http://schemas.openxmlformats.org/officeDocument/2006/math">
                    <m:r>
                      <m:rPr>
                        <m:sty m:val="p"/>
                      </m:rPr>
                      <a:rPr lang="en-US" b="0" i="0" smtClean="0">
                        <a:latin typeface="Cambria Math" panose="02040503050406030204" pitchFamily="18" charset="0"/>
                      </a:rPr>
                      <m:t>Pr</m:t>
                    </m:r>
                    <m:r>
                      <a:rPr lang="en-US" b="0" i="1" smtClean="0">
                        <a:latin typeface="Cambria Math" panose="02040503050406030204" pitchFamily="18" charset="0"/>
                      </a:rPr>
                      <m:t>⁡(</m:t>
                    </m:r>
                    <m:r>
                      <a:rPr lang="en-US" b="0" i="1" smtClean="0">
                        <a:latin typeface="Cambria Math" panose="02040503050406030204" pitchFamily="18" charset="0"/>
                      </a:rPr>
                      <m:t>𝑋</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𝑌</m:t>
                    </m:r>
                    <m:r>
                      <a:rPr lang="en-US" b="0" i="1" smtClean="0">
                        <a:latin typeface="Cambria Math" panose="02040503050406030204" pitchFamily="18" charset="0"/>
                      </a:rPr>
                      <m:t>=</m:t>
                    </m:r>
                    <m:r>
                      <a:rPr lang="en-US" b="0" i="1" smtClean="0">
                        <a:latin typeface="Cambria Math" panose="02040503050406030204" pitchFamily="18" charset="0"/>
                      </a:rPr>
                      <m:t>𝑘</m:t>
                    </m:r>
                    <m:r>
                      <a:rPr lang="en-US" b="0" i="1" smtClean="0">
                        <a:latin typeface="Cambria Math" panose="02040503050406030204" pitchFamily="18" charset="0"/>
                      </a:rPr>
                      <m:t>)</m:t>
                    </m:r>
                  </m:oMath>
                </a14:m>
                <a:r>
                  <a:rPr lang="en-US" dirty="0"/>
                  <a:t> and then flip things around to get </a:t>
                </a:r>
                <a14:m>
                  <m:oMath xmlns:m="http://schemas.openxmlformats.org/officeDocument/2006/math">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Pr</m:t>
                        </m:r>
                      </m:fName>
                      <m:e>
                        <m:d>
                          <m:dPr>
                            <m:ctrlPr>
                              <a:rPr lang="en-US" b="0" i="1" smtClean="0">
                                <a:latin typeface="Cambria Math" panose="02040503050406030204" pitchFamily="18" charset="0"/>
                              </a:rPr>
                            </m:ctrlPr>
                          </m:dPr>
                          <m:e>
                            <m:r>
                              <a:rPr lang="en-US" b="0" i="1" smtClean="0">
                                <a:latin typeface="Cambria Math" panose="02040503050406030204" pitchFamily="18" charset="0"/>
                              </a:rPr>
                              <m:t>𝑌</m:t>
                            </m:r>
                            <m:r>
                              <a:rPr lang="en-US" b="0" i="1" smtClean="0">
                                <a:latin typeface="Cambria Math" panose="02040503050406030204" pitchFamily="18" charset="0"/>
                              </a:rPr>
                              <m:t>=</m:t>
                            </m:r>
                            <m:r>
                              <a:rPr lang="en-US" b="0" i="1" smtClean="0">
                                <a:latin typeface="Cambria Math" panose="02040503050406030204" pitchFamily="18" charset="0"/>
                              </a:rPr>
                              <m:t>𝑘</m:t>
                            </m:r>
                          </m:e>
                          <m:e>
                            <m:r>
                              <a:rPr lang="en-US" b="0" i="1" smtClean="0">
                                <a:latin typeface="Cambria Math" panose="02040503050406030204" pitchFamily="18" charset="0"/>
                              </a:rPr>
                              <m:t>𝑋</m:t>
                            </m:r>
                            <m:r>
                              <a:rPr lang="en-US" b="0" i="1" smtClean="0">
                                <a:latin typeface="Cambria Math" panose="02040503050406030204" pitchFamily="18" charset="0"/>
                              </a:rPr>
                              <m:t>=</m:t>
                            </m:r>
                            <m:r>
                              <a:rPr lang="en-US" b="0" i="1" smtClean="0">
                                <a:latin typeface="Cambria Math" panose="02040503050406030204" pitchFamily="18" charset="0"/>
                              </a:rPr>
                              <m:t>𝑥</m:t>
                            </m:r>
                          </m:e>
                        </m:d>
                      </m:e>
                    </m:func>
                  </m:oMath>
                </a14:m>
                <a:r>
                  <a:rPr lang="en-US" dirty="0"/>
                  <a:t> using Bayes’ Theorem:</a:t>
                </a:r>
              </a:p>
              <a:p>
                <a:pPr marL="0" indent="0">
                  <a:buNone/>
                </a:pPr>
                <a14:m>
                  <m:oMathPara xmlns:m="http://schemas.openxmlformats.org/officeDocument/2006/math">
                    <m:oMathParaPr>
                      <m:jc m:val="centerGroup"/>
                    </m:oMathParaPr>
                    <m:oMath xmlns:m="http://schemas.openxmlformats.org/officeDocument/2006/math">
                      <m:func>
                        <m:funcPr>
                          <m:ctrlPr>
                            <a:rPr lang="en-US" b="0" i="1" smtClean="0">
                              <a:solidFill>
                                <a:srgbClr val="1D41FF"/>
                              </a:solidFill>
                              <a:latin typeface="Cambria Math" panose="02040503050406030204" pitchFamily="18" charset="0"/>
                            </a:rPr>
                          </m:ctrlPr>
                        </m:funcPr>
                        <m:fName>
                          <m:r>
                            <m:rPr>
                              <m:sty m:val="p"/>
                            </m:rPr>
                            <a:rPr lang="en-US" b="0" i="0" smtClean="0">
                              <a:solidFill>
                                <a:srgbClr val="1D41FF"/>
                              </a:solidFill>
                              <a:latin typeface="Cambria Math" panose="02040503050406030204" pitchFamily="18" charset="0"/>
                            </a:rPr>
                            <m:t>Pr</m:t>
                          </m:r>
                        </m:fName>
                        <m:e>
                          <m:d>
                            <m:dPr>
                              <m:ctrlPr>
                                <a:rPr lang="en-US" b="0" i="1" smtClean="0">
                                  <a:solidFill>
                                    <a:srgbClr val="1D41FF"/>
                                  </a:solidFill>
                                  <a:latin typeface="Cambria Math" panose="02040503050406030204" pitchFamily="18" charset="0"/>
                                </a:rPr>
                              </m:ctrlPr>
                            </m:dPr>
                            <m:e>
                              <m:r>
                                <a:rPr lang="en-US" b="0" i="1" smtClean="0">
                                  <a:solidFill>
                                    <a:srgbClr val="1D41FF"/>
                                  </a:solidFill>
                                  <a:latin typeface="Cambria Math" panose="02040503050406030204" pitchFamily="18" charset="0"/>
                                </a:rPr>
                                <m:t>𝑌</m:t>
                              </m:r>
                              <m:r>
                                <a:rPr lang="en-US" b="0" i="1" smtClean="0">
                                  <a:solidFill>
                                    <a:srgbClr val="1D41FF"/>
                                  </a:solidFill>
                                  <a:latin typeface="Cambria Math" panose="02040503050406030204" pitchFamily="18" charset="0"/>
                                </a:rPr>
                                <m:t>=</m:t>
                              </m:r>
                              <m:r>
                                <a:rPr lang="en-US" b="0" i="1" smtClean="0">
                                  <a:solidFill>
                                    <a:srgbClr val="1D41FF"/>
                                  </a:solidFill>
                                  <a:latin typeface="Cambria Math" panose="02040503050406030204" pitchFamily="18" charset="0"/>
                                </a:rPr>
                                <m:t>𝑘</m:t>
                              </m:r>
                            </m:e>
                            <m:e>
                              <m:r>
                                <a:rPr lang="en-US" b="0" i="1" smtClean="0">
                                  <a:solidFill>
                                    <a:srgbClr val="1D41FF"/>
                                  </a:solidFill>
                                  <a:latin typeface="Cambria Math" panose="02040503050406030204" pitchFamily="18" charset="0"/>
                                </a:rPr>
                                <m:t>𝑋</m:t>
                              </m:r>
                              <m:r>
                                <a:rPr lang="en-US" b="0" i="1" smtClean="0">
                                  <a:solidFill>
                                    <a:srgbClr val="1D41FF"/>
                                  </a:solidFill>
                                  <a:latin typeface="Cambria Math" panose="02040503050406030204" pitchFamily="18" charset="0"/>
                                </a:rPr>
                                <m:t>=</m:t>
                              </m:r>
                              <m:r>
                                <a:rPr lang="en-US" b="0" i="1" smtClean="0">
                                  <a:solidFill>
                                    <a:srgbClr val="1D41FF"/>
                                  </a:solidFill>
                                  <a:latin typeface="Cambria Math" panose="02040503050406030204" pitchFamily="18" charset="0"/>
                                </a:rPr>
                                <m:t>𝑥</m:t>
                              </m:r>
                            </m:e>
                          </m:d>
                        </m:e>
                      </m:func>
                      <m:r>
                        <a:rPr lang="en-US" b="0" i="1" smtClean="0">
                          <a:solidFill>
                            <a:srgbClr val="1D41FF"/>
                          </a:solidFill>
                          <a:latin typeface="Cambria Math" panose="02040503050406030204" pitchFamily="18" charset="0"/>
                        </a:rPr>
                        <m:t>=</m:t>
                      </m:r>
                      <m:f>
                        <m:fPr>
                          <m:ctrlPr>
                            <a:rPr lang="en-US" b="0" i="1" smtClean="0">
                              <a:solidFill>
                                <a:srgbClr val="1D41FF"/>
                              </a:solidFill>
                              <a:latin typeface="Cambria Math" panose="02040503050406030204" pitchFamily="18" charset="0"/>
                            </a:rPr>
                          </m:ctrlPr>
                        </m:fPr>
                        <m:num>
                          <m:func>
                            <m:funcPr>
                              <m:ctrlPr>
                                <a:rPr lang="en-US" b="0" i="1" smtClean="0">
                                  <a:solidFill>
                                    <a:srgbClr val="1D41FF"/>
                                  </a:solidFill>
                                  <a:latin typeface="Cambria Math" panose="02040503050406030204" pitchFamily="18" charset="0"/>
                                </a:rPr>
                              </m:ctrlPr>
                            </m:funcPr>
                            <m:fName>
                              <m:r>
                                <m:rPr>
                                  <m:sty m:val="p"/>
                                </m:rPr>
                                <a:rPr lang="en-US" b="0" i="0" smtClean="0">
                                  <a:solidFill>
                                    <a:srgbClr val="1D41FF"/>
                                  </a:solidFill>
                                  <a:latin typeface="Cambria Math" panose="02040503050406030204" pitchFamily="18" charset="0"/>
                                </a:rPr>
                                <m:t>Pr</m:t>
                              </m:r>
                            </m:fName>
                            <m:e>
                              <m:d>
                                <m:dPr>
                                  <m:ctrlPr>
                                    <a:rPr lang="en-US" b="0" i="1" smtClean="0">
                                      <a:solidFill>
                                        <a:srgbClr val="1D41FF"/>
                                      </a:solidFill>
                                      <a:latin typeface="Cambria Math" panose="02040503050406030204" pitchFamily="18" charset="0"/>
                                    </a:rPr>
                                  </m:ctrlPr>
                                </m:dPr>
                                <m:e>
                                  <m:r>
                                    <a:rPr lang="en-US" b="0" i="1" smtClean="0">
                                      <a:solidFill>
                                        <a:srgbClr val="1D41FF"/>
                                      </a:solidFill>
                                      <a:latin typeface="Cambria Math" panose="02040503050406030204" pitchFamily="18" charset="0"/>
                                    </a:rPr>
                                    <m:t>𝑋</m:t>
                                  </m:r>
                                  <m:r>
                                    <a:rPr lang="en-US" b="0" i="1" smtClean="0">
                                      <a:solidFill>
                                        <a:srgbClr val="1D41FF"/>
                                      </a:solidFill>
                                      <a:latin typeface="Cambria Math" panose="02040503050406030204" pitchFamily="18" charset="0"/>
                                    </a:rPr>
                                    <m:t>=</m:t>
                                  </m:r>
                                  <m:r>
                                    <a:rPr lang="en-US" b="0" i="1" smtClean="0">
                                      <a:solidFill>
                                        <a:srgbClr val="1D41FF"/>
                                      </a:solidFill>
                                      <a:latin typeface="Cambria Math" panose="02040503050406030204" pitchFamily="18" charset="0"/>
                                    </a:rPr>
                                    <m:t>𝑥</m:t>
                                  </m:r>
                                </m:e>
                                <m:e>
                                  <m:r>
                                    <a:rPr lang="en-US" b="0" i="1" smtClean="0">
                                      <a:solidFill>
                                        <a:srgbClr val="1D41FF"/>
                                      </a:solidFill>
                                      <a:latin typeface="Cambria Math" panose="02040503050406030204" pitchFamily="18" charset="0"/>
                                    </a:rPr>
                                    <m:t>𝑌</m:t>
                                  </m:r>
                                  <m:r>
                                    <a:rPr lang="en-US" b="0" i="1" smtClean="0">
                                      <a:solidFill>
                                        <a:srgbClr val="1D41FF"/>
                                      </a:solidFill>
                                      <a:latin typeface="Cambria Math" panose="02040503050406030204" pitchFamily="18" charset="0"/>
                                    </a:rPr>
                                    <m:t>=</m:t>
                                  </m:r>
                                  <m:r>
                                    <a:rPr lang="en-US" b="0" i="1" smtClean="0">
                                      <a:solidFill>
                                        <a:srgbClr val="1D41FF"/>
                                      </a:solidFill>
                                      <a:latin typeface="Cambria Math" panose="02040503050406030204" pitchFamily="18" charset="0"/>
                                    </a:rPr>
                                    <m:t>𝑘</m:t>
                                  </m:r>
                                </m:e>
                              </m:d>
                            </m:e>
                          </m:func>
                          <m:r>
                            <m:rPr>
                              <m:sty m:val="p"/>
                            </m:rPr>
                            <a:rPr lang="en-US" b="0" i="0" smtClean="0">
                              <a:solidFill>
                                <a:srgbClr val="1D41FF"/>
                              </a:solidFill>
                              <a:latin typeface="Cambria Math" panose="02040503050406030204" pitchFamily="18" charset="0"/>
                            </a:rPr>
                            <m:t>Pr</m:t>
                          </m:r>
                          <m:r>
                            <a:rPr lang="en-US" b="0" i="1" smtClean="0">
                              <a:solidFill>
                                <a:srgbClr val="1D41FF"/>
                              </a:solidFill>
                              <a:latin typeface="Cambria Math" panose="02040503050406030204" pitchFamily="18" charset="0"/>
                            </a:rPr>
                            <m:t>⁡(</m:t>
                          </m:r>
                          <m:r>
                            <a:rPr lang="en-US" b="0" i="1" smtClean="0">
                              <a:solidFill>
                                <a:srgbClr val="1D41FF"/>
                              </a:solidFill>
                              <a:latin typeface="Cambria Math" panose="02040503050406030204" pitchFamily="18" charset="0"/>
                            </a:rPr>
                            <m:t>𝑌</m:t>
                          </m:r>
                          <m:r>
                            <a:rPr lang="en-US" b="0" i="1" smtClean="0">
                              <a:solidFill>
                                <a:srgbClr val="1D41FF"/>
                              </a:solidFill>
                              <a:latin typeface="Cambria Math" panose="02040503050406030204" pitchFamily="18" charset="0"/>
                            </a:rPr>
                            <m:t>=</m:t>
                          </m:r>
                          <m:r>
                            <a:rPr lang="en-US" b="0" i="1" smtClean="0">
                              <a:solidFill>
                                <a:srgbClr val="1D41FF"/>
                              </a:solidFill>
                              <a:latin typeface="Cambria Math" panose="02040503050406030204" pitchFamily="18" charset="0"/>
                            </a:rPr>
                            <m:t>𝑘</m:t>
                          </m:r>
                          <m:r>
                            <a:rPr lang="en-US" b="0" i="1" smtClean="0">
                              <a:solidFill>
                                <a:srgbClr val="1D41FF"/>
                              </a:solidFill>
                              <a:latin typeface="Cambria Math" panose="02040503050406030204" pitchFamily="18" charset="0"/>
                            </a:rPr>
                            <m:t>)</m:t>
                          </m:r>
                        </m:num>
                        <m:den>
                          <m:r>
                            <m:rPr>
                              <m:sty m:val="p"/>
                            </m:rPr>
                            <a:rPr lang="en-US" b="0" i="0" smtClean="0">
                              <a:solidFill>
                                <a:srgbClr val="1D41FF"/>
                              </a:solidFill>
                              <a:latin typeface="Cambria Math" panose="02040503050406030204" pitchFamily="18" charset="0"/>
                            </a:rPr>
                            <m:t>Pr</m:t>
                          </m:r>
                          <m:r>
                            <a:rPr lang="en-US" b="0" i="1" smtClean="0">
                              <a:solidFill>
                                <a:srgbClr val="1D41FF"/>
                              </a:solidFill>
                              <a:latin typeface="Cambria Math" panose="02040503050406030204" pitchFamily="18" charset="0"/>
                            </a:rPr>
                            <m:t>⁡(</m:t>
                          </m:r>
                          <m:r>
                            <a:rPr lang="en-US" b="0" i="1" smtClean="0">
                              <a:solidFill>
                                <a:srgbClr val="1D41FF"/>
                              </a:solidFill>
                              <a:latin typeface="Cambria Math" panose="02040503050406030204" pitchFamily="18" charset="0"/>
                            </a:rPr>
                            <m:t>𝑋</m:t>
                          </m:r>
                          <m:r>
                            <a:rPr lang="en-US" b="0" i="1" smtClean="0">
                              <a:solidFill>
                                <a:srgbClr val="1D41FF"/>
                              </a:solidFill>
                              <a:latin typeface="Cambria Math" panose="02040503050406030204" pitchFamily="18" charset="0"/>
                            </a:rPr>
                            <m:t>=</m:t>
                          </m:r>
                          <m:r>
                            <a:rPr lang="en-US" b="0" i="1" smtClean="0">
                              <a:solidFill>
                                <a:srgbClr val="1D41FF"/>
                              </a:solidFill>
                              <a:latin typeface="Cambria Math" panose="02040503050406030204" pitchFamily="18" charset="0"/>
                            </a:rPr>
                            <m:t>𝑥</m:t>
                          </m:r>
                          <m:r>
                            <a:rPr lang="en-US" b="0" i="1" smtClean="0">
                              <a:solidFill>
                                <a:srgbClr val="1D41FF"/>
                              </a:solidFill>
                              <a:latin typeface="Cambria Math" panose="02040503050406030204" pitchFamily="18" charset="0"/>
                            </a:rPr>
                            <m:t>)</m:t>
                          </m:r>
                        </m:den>
                      </m:f>
                    </m:oMath>
                  </m:oMathPara>
                </a14:m>
                <a:endParaRPr lang="en-US" dirty="0"/>
              </a:p>
            </p:txBody>
          </p:sp>
        </mc:Choice>
        <mc:Fallback xmlns="">
          <p:sp>
            <p:nvSpPr>
              <p:cNvPr id="3" name="Content Placeholder 2">
                <a:extLst>
                  <a:ext uri="{FF2B5EF4-FFF2-40B4-BE49-F238E27FC236}">
                    <a16:creationId xmlns:a16="http://schemas.microsoft.com/office/drawing/2014/main" id="{F8FD764E-3A32-0341-B266-4873E36959AF}"/>
                  </a:ext>
                </a:extLst>
              </p:cNvPr>
              <p:cNvSpPr>
                <a:spLocks noGrp="1" noRot="1" noChangeAspect="1" noMove="1" noResize="1" noEditPoints="1" noAdjustHandles="1" noChangeArrowheads="1" noChangeShapeType="1" noTextEdit="1"/>
              </p:cNvSpPr>
              <p:nvPr>
                <p:ph idx="1"/>
              </p:nvPr>
            </p:nvSpPr>
            <p:spPr>
              <a:blipFill>
                <a:blip r:embed="rId2"/>
                <a:stretch>
                  <a:fillRect l="-1608" t="-1163"/>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D45157DD-F65F-BF43-889B-2EDC34DAA392}"/>
              </a:ext>
            </a:extLst>
          </p:cNvPr>
          <p:cNvPicPr>
            <a:picLocks noChangeAspect="1"/>
          </p:cNvPicPr>
          <p:nvPr/>
        </p:nvPicPr>
        <p:blipFill>
          <a:blip r:embed="rId3"/>
          <a:stretch>
            <a:fillRect/>
          </a:stretch>
        </p:blipFill>
        <p:spPr>
          <a:xfrm>
            <a:off x="609995" y="4311083"/>
            <a:ext cx="1850721" cy="1987811"/>
          </a:xfrm>
          <a:prstGeom prst="rect">
            <a:avLst/>
          </a:prstGeom>
        </p:spPr>
      </p:pic>
      <p:sp>
        <p:nvSpPr>
          <p:cNvPr id="5" name="TextBox 4">
            <a:extLst>
              <a:ext uri="{FF2B5EF4-FFF2-40B4-BE49-F238E27FC236}">
                <a16:creationId xmlns:a16="http://schemas.microsoft.com/office/drawing/2014/main" id="{176CA94D-65B0-F84F-88E7-44FDD031B163}"/>
              </a:ext>
            </a:extLst>
          </p:cNvPr>
          <p:cNvSpPr txBox="1"/>
          <p:nvPr/>
        </p:nvSpPr>
        <p:spPr>
          <a:xfrm>
            <a:off x="2567836" y="4427951"/>
            <a:ext cx="2048005" cy="923330"/>
          </a:xfrm>
          <a:prstGeom prst="rect">
            <a:avLst/>
          </a:prstGeom>
          <a:noFill/>
        </p:spPr>
        <p:txBody>
          <a:bodyPr wrap="square" rtlCol="0">
            <a:spAutoFit/>
          </a:bodyPr>
          <a:lstStyle/>
          <a:p>
            <a:r>
              <a:rPr lang="en-US" dirty="0"/>
              <a:t>The Reverend Thomas Bayes 1701-1761</a:t>
            </a:r>
          </a:p>
        </p:txBody>
      </p:sp>
      <p:pic>
        <p:nvPicPr>
          <p:cNvPr id="6" name="Picture 5">
            <a:extLst>
              <a:ext uri="{FF2B5EF4-FFF2-40B4-BE49-F238E27FC236}">
                <a16:creationId xmlns:a16="http://schemas.microsoft.com/office/drawing/2014/main" id="{4BA25747-B261-8E4C-8172-743004B6FE84}"/>
              </a:ext>
            </a:extLst>
          </p:cNvPr>
          <p:cNvPicPr>
            <a:picLocks noChangeAspect="1"/>
          </p:cNvPicPr>
          <p:nvPr/>
        </p:nvPicPr>
        <p:blipFill>
          <a:blip r:embed="rId4"/>
          <a:stretch>
            <a:fillRect/>
          </a:stretch>
        </p:blipFill>
        <p:spPr>
          <a:xfrm>
            <a:off x="7173359" y="4163598"/>
            <a:ext cx="1749868" cy="2282782"/>
          </a:xfrm>
          <a:prstGeom prst="rect">
            <a:avLst/>
          </a:prstGeom>
        </p:spPr>
      </p:pic>
      <p:sp>
        <p:nvSpPr>
          <p:cNvPr id="7" name="TextBox 6">
            <a:extLst>
              <a:ext uri="{FF2B5EF4-FFF2-40B4-BE49-F238E27FC236}">
                <a16:creationId xmlns:a16="http://schemas.microsoft.com/office/drawing/2014/main" id="{1FAB212D-6D4C-8649-94E0-3F0BD408EA3C}"/>
              </a:ext>
            </a:extLst>
          </p:cNvPr>
          <p:cNvSpPr txBox="1"/>
          <p:nvPr/>
        </p:nvSpPr>
        <p:spPr>
          <a:xfrm>
            <a:off x="5079304" y="4704950"/>
            <a:ext cx="2148214" cy="923330"/>
          </a:xfrm>
          <a:prstGeom prst="rect">
            <a:avLst/>
          </a:prstGeom>
          <a:noFill/>
        </p:spPr>
        <p:txBody>
          <a:bodyPr wrap="square" rtlCol="0">
            <a:spAutoFit/>
          </a:bodyPr>
          <a:lstStyle/>
          <a:p>
            <a:r>
              <a:rPr lang="en-US" dirty="0"/>
              <a:t>Work was published by Richard Price 1723-1791</a:t>
            </a:r>
          </a:p>
        </p:txBody>
      </p:sp>
    </p:spTree>
    <p:extLst>
      <p:ext uri="{BB962C8B-B14F-4D97-AF65-F5344CB8AC3E}">
        <p14:creationId xmlns:p14="http://schemas.microsoft.com/office/powerpoint/2010/main" val="41853558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B78E0-F5AB-A24C-9D48-A52FBC20835A}"/>
              </a:ext>
            </a:extLst>
          </p:cNvPr>
          <p:cNvSpPr>
            <a:spLocks noGrp="1"/>
          </p:cNvSpPr>
          <p:nvPr>
            <p:ph type="title"/>
          </p:nvPr>
        </p:nvSpPr>
        <p:spPr/>
        <p:txBody>
          <a:bodyPr/>
          <a:lstStyle/>
          <a:p>
            <a:r>
              <a:rPr lang="en-US" dirty="0"/>
              <a:t>In this lecture:</a:t>
            </a:r>
          </a:p>
        </p:txBody>
      </p:sp>
      <p:sp>
        <p:nvSpPr>
          <p:cNvPr id="3" name="Content Placeholder 2">
            <a:extLst>
              <a:ext uri="{FF2B5EF4-FFF2-40B4-BE49-F238E27FC236}">
                <a16:creationId xmlns:a16="http://schemas.microsoft.com/office/drawing/2014/main" id="{BE1EA7A5-411E-2649-BFBE-726EF9BBF2F7}"/>
              </a:ext>
            </a:extLst>
          </p:cNvPr>
          <p:cNvSpPr>
            <a:spLocks noGrp="1"/>
          </p:cNvSpPr>
          <p:nvPr>
            <p:ph idx="1"/>
          </p:nvPr>
        </p:nvSpPr>
        <p:spPr/>
        <p:txBody>
          <a:bodyPr>
            <a:normAutofit/>
          </a:bodyPr>
          <a:lstStyle/>
          <a:p>
            <a:pPr>
              <a:lnSpc>
                <a:spcPct val="110000"/>
              </a:lnSpc>
            </a:pPr>
            <a:r>
              <a:rPr lang="en-US" dirty="0"/>
              <a:t>Supervised learning methods for classification</a:t>
            </a:r>
          </a:p>
          <a:p>
            <a:pPr lvl="1">
              <a:lnSpc>
                <a:spcPct val="110000"/>
              </a:lnSpc>
            </a:pPr>
            <a:r>
              <a:rPr lang="en-US" dirty="0"/>
              <a:t>Logistic and multinomial regression</a:t>
            </a:r>
          </a:p>
          <a:p>
            <a:pPr lvl="1">
              <a:lnSpc>
                <a:spcPct val="110000"/>
              </a:lnSpc>
            </a:pPr>
            <a:r>
              <a:rPr lang="en-US" dirty="0"/>
              <a:t>Linear discriminant analysis</a:t>
            </a:r>
          </a:p>
        </p:txBody>
      </p:sp>
    </p:spTree>
    <p:extLst>
      <p:ext uri="{BB962C8B-B14F-4D97-AF65-F5344CB8AC3E}">
        <p14:creationId xmlns:p14="http://schemas.microsoft.com/office/powerpoint/2010/main" val="29970137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DC779-97BE-A24D-836A-4ECF9C0D1BA8}"/>
              </a:ext>
            </a:extLst>
          </p:cNvPr>
          <p:cNvSpPr>
            <a:spLocks noGrp="1"/>
          </p:cNvSpPr>
          <p:nvPr>
            <p:ph type="title"/>
          </p:nvPr>
        </p:nvSpPr>
        <p:spPr/>
        <p:txBody>
          <a:bodyPr/>
          <a:lstStyle/>
          <a:p>
            <a:r>
              <a:rPr lang="en-US" dirty="0"/>
              <a:t>Discriminant analysis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8FD764E-3A32-0341-B266-4873E36959AF}"/>
                  </a:ext>
                </a:extLst>
              </p:cNvPr>
              <p:cNvSpPr>
                <a:spLocks noGrp="1"/>
              </p:cNvSpPr>
              <p:nvPr>
                <p:ph idx="1"/>
              </p:nvPr>
            </p:nvSpPr>
            <p:spPr/>
            <p:txBody>
              <a:bodyPr>
                <a:normAutofit lnSpcReduction="10000"/>
              </a:bodyPr>
              <a:lstStyle/>
              <a:p>
                <a:pPr marL="0" indent="0">
                  <a:buNone/>
                </a:pPr>
                <a:r>
                  <a:rPr lang="en-US" dirty="0"/>
                  <a:t>For discriminant analysis we write Bayes Theorem slightly differently as in the following form:</a:t>
                </a:r>
                <a:endParaRPr lang="en-US" b="0" i="1" dirty="0">
                  <a:solidFill>
                    <a:srgbClr val="1D41FF"/>
                  </a:solidFill>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func>
                        <m:funcPr>
                          <m:ctrlPr>
                            <a:rPr lang="en-US" b="0" i="1" smtClean="0">
                              <a:solidFill>
                                <a:schemeClr val="tx1"/>
                              </a:solidFill>
                              <a:latin typeface="Cambria Math" panose="02040503050406030204" pitchFamily="18" charset="0"/>
                            </a:rPr>
                          </m:ctrlPr>
                        </m:funcPr>
                        <m:fName>
                          <m:r>
                            <m:rPr>
                              <m:sty m:val="p"/>
                            </m:rPr>
                            <a:rPr lang="en-US" b="0" i="0" smtClean="0">
                              <a:solidFill>
                                <a:schemeClr val="tx1"/>
                              </a:solidFill>
                              <a:latin typeface="Cambria Math" panose="02040503050406030204" pitchFamily="18" charset="0"/>
                            </a:rPr>
                            <m:t>Pr</m:t>
                          </m:r>
                        </m:fName>
                        <m:e>
                          <m:d>
                            <m:dPr>
                              <m:ctrlPr>
                                <a:rPr lang="en-US" b="0"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rPr>
                                <m:t>𝑌</m:t>
                              </m:r>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𝑘</m:t>
                              </m:r>
                            </m:e>
                            <m:e>
                              <m:r>
                                <a:rPr lang="en-US" b="0" i="1" smtClean="0">
                                  <a:solidFill>
                                    <a:schemeClr val="tx1"/>
                                  </a:solidFill>
                                  <a:latin typeface="Cambria Math" panose="02040503050406030204" pitchFamily="18" charset="0"/>
                                </a:rPr>
                                <m:t>𝑋</m:t>
                              </m:r>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𝑥</m:t>
                              </m:r>
                            </m:e>
                          </m:d>
                        </m:e>
                      </m:func>
                      <m:r>
                        <a:rPr lang="en-US" b="0" i="1" smtClean="0">
                          <a:solidFill>
                            <a:schemeClr val="tx1"/>
                          </a:solidFill>
                          <a:latin typeface="Cambria Math" panose="02040503050406030204" pitchFamily="18" charset="0"/>
                        </a:rPr>
                        <m:t>=</m:t>
                      </m:r>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𝑝</m:t>
                          </m:r>
                        </m:e>
                        <m:sub>
                          <m:r>
                            <a:rPr lang="en-US" b="0" i="1" smtClean="0">
                              <a:solidFill>
                                <a:srgbClr val="C00000"/>
                              </a:solidFill>
                              <a:latin typeface="Cambria Math" panose="02040503050406030204" pitchFamily="18" charset="0"/>
                            </a:rPr>
                            <m:t>𝑘</m:t>
                          </m:r>
                        </m:sub>
                      </m:sSub>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𝑥</m:t>
                      </m:r>
                      <m:r>
                        <a:rPr lang="en-US" b="0" i="1" smtClean="0">
                          <a:solidFill>
                            <a:srgbClr val="C00000"/>
                          </a:solidFill>
                          <a:latin typeface="Cambria Math" panose="02040503050406030204" pitchFamily="18" charset="0"/>
                        </a:rPr>
                        <m:t>)=</m:t>
                      </m:r>
                      <m:f>
                        <m:fPr>
                          <m:ctrlPr>
                            <a:rPr lang="en-US" b="0" i="1" smtClean="0">
                              <a:solidFill>
                                <a:srgbClr val="C00000"/>
                              </a:solidFill>
                              <a:latin typeface="Cambria Math" panose="02040503050406030204" pitchFamily="18" charset="0"/>
                            </a:rPr>
                          </m:ctrlPr>
                        </m:fPr>
                        <m:num>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ea typeface="Cambria Math" panose="02040503050406030204" pitchFamily="18" charset="0"/>
                                </a:rPr>
                                <m:t>𝜋</m:t>
                              </m:r>
                            </m:e>
                            <m:sub>
                              <m:r>
                                <a:rPr lang="en-US" b="0" i="1" smtClean="0">
                                  <a:solidFill>
                                    <a:srgbClr val="C00000"/>
                                  </a:solidFill>
                                  <a:latin typeface="Cambria Math" panose="02040503050406030204" pitchFamily="18" charset="0"/>
                                </a:rPr>
                                <m:t>𝑘</m:t>
                              </m:r>
                            </m:sub>
                          </m:sSub>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𝑓</m:t>
                              </m:r>
                            </m:e>
                            <m:sub>
                              <m:r>
                                <a:rPr lang="en-US" b="0" i="1" smtClean="0">
                                  <a:solidFill>
                                    <a:srgbClr val="C00000"/>
                                  </a:solidFill>
                                  <a:latin typeface="Cambria Math" panose="02040503050406030204" pitchFamily="18" charset="0"/>
                                </a:rPr>
                                <m:t>𝑘</m:t>
                              </m:r>
                            </m:sub>
                          </m:sSub>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𝑥</m:t>
                          </m:r>
                          <m:r>
                            <a:rPr lang="en-US" b="0" i="1" smtClean="0">
                              <a:solidFill>
                                <a:srgbClr val="C00000"/>
                              </a:solidFill>
                              <a:latin typeface="Cambria Math" panose="02040503050406030204" pitchFamily="18" charset="0"/>
                            </a:rPr>
                            <m:t>)</m:t>
                          </m:r>
                        </m:num>
                        <m:den>
                          <m:nary>
                            <m:naryPr>
                              <m:chr m:val="∑"/>
                              <m:limLoc m:val="subSup"/>
                              <m:ctrlPr>
                                <a:rPr lang="en-US" b="0" i="1" smtClean="0">
                                  <a:solidFill>
                                    <a:srgbClr val="C00000"/>
                                  </a:solidFill>
                                  <a:latin typeface="Cambria Math" panose="02040503050406030204" pitchFamily="18" charset="0"/>
                                </a:rPr>
                              </m:ctrlPr>
                            </m:naryPr>
                            <m:sub>
                              <m:r>
                                <m:rPr>
                                  <m:brk m:alnAt="25"/>
                                </m:rPr>
                                <a:rPr lang="en-US" b="0" i="1" smtClean="0">
                                  <a:solidFill>
                                    <a:srgbClr val="C00000"/>
                                  </a:solidFill>
                                  <a:latin typeface="Cambria Math" panose="02040503050406030204" pitchFamily="18" charset="0"/>
                                </a:rPr>
                                <m:t>𝑙</m:t>
                              </m:r>
                              <m:r>
                                <a:rPr lang="en-US" b="0" i="1" smtClean="0">
                                  <a:solidFill>
                                    <a:srgbClr val="C00000"/>
                                  </a:solidFill>
                                  <a:latin typeface="Cambria Math" panose="02040503050406030204" pitchFamily="18" charset="0"/>
                                </a:rPr>
                                <m:t>=1</m:t>
                              </m:r>
                            </m:sub>
                            <m:sup>
                              <m:r>
                                <a:rPr lang="en-US" b="0" i="1" smtClean="0">
                                  <a:solidFill>
                                    <a:srgbClr val="C00000"/>
                                  </a:solidFill>
                                  <a:latin typeface="Cambria Math" panose="02040503050406030204" pitchFamily="18" charset="0"/>
                                </a:rPr>
                                <m:t>𝐾</m:t>
                              </m:r>
                            </m:sup>
                            <m:e>
                              <m:sSub>
                                <m:sSubPr>
                                  <m:ctrlPr>
                                    <a:rPr lang="en-US" b="0" i="1" smtClean="0">
                                      <a:solidFill>
                                        <a:srgbClr val="C00000"/>
                                      </a:solidFill>
                                      <a:latin typeface="Cambria Math" panose="02040503050406030204" pitchFamily="18" charset="0"/>
                                    </a:rPr>
                                  </m:ctrlPr>
                                </m:sSubPr>
                                <m:e>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ea typeface="Cambria Math" panose="02040503050406030204" pitchFamily="18" charset="0"/>
                                        </a:rPr>
                                        <m:t>𝜋</m:t>
                                      </m:r>
                                    </m:e>
                                    <m:sub>
                                      <m:r>
                                        <a:rPr lang="en-US" b="0" i="1" smtClean="0">
                                          <a:solidFill>
                                            <a:srgbClr val="C00000"/>
                                          </a:solidFill>
                                          <a:latin typeface="Cambria Math" panose="02040503050406030204" pitchFamily="18" charset="0"/>
                                        </a:rPr>
                                        <m:t>𝑙</m:t>
                                      </m:r>
                                    </m:sub>
                                  </m:sSub>
                                  <m:r>
                                    <a:rPr lang="en-US" b="0" i="1" smtClean="0">
                                      <a:solidFill>
                                        <a:srgbClr val="C00000"/>
                                      </a:solidFill>
                                      <a:latin typeface="Cambria Math" panose="02040503050406030204" pitchFamily="18" charset="0"/>
                                    </a:rPr>
                                    <m:t>𝑓</m:t>
                                  </m:r>
                                </m:e>
                                <m:sub>
                                  <m:r>
                                    <a:rPr lang="en-US" b="0" i="1" smtClean="0">
                                      <a:solidFill>
                                        <a:srgbClr val="C00000"/>
                                      </a:solidFill>
                                      <a:latin typeface="Cambria Math" panose="02040503050406030204" pitchFamily="18" charset="0"/>
                                    </a:rPr>
                                    <m:t>𝑙</m:t>
                                  </m:r>
                                </m:sub>
                              </m:sSub>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𝑥</m:t>
                              </m:r>
                              <m:r>
                                <a:rPr lang="en-US" b="0" i="1" smtClean="0">
                                  <a:solidFill>
                                    <a:srgbClr val="C00000"/>
                                  </a:solidFill>
                                  <a:latin typeface="Cambria Math" panose="02040503050406030204" pitchFamily="18" charset="0"/>
                                </a:rPr>
                                <m:t>)</m:t>
                              </m:r>
                            </m:e>
                          </m:nary>
                        </m:den>
                      </m:f>
                    </m:oMath>
                  </m:oMathPara>
                </a14:m>
                <a:endParaRPr lang="en-US" dirty="0"/>
              </a:p>
              <a:p>
                <a:pPr marL="0" indent="0">
                  <a:buNone/>
                </a:pPr>
                <a:r>
                  <a:rPr lang="en-US" dirty="0"/>
                  <a:t>where,</a:t>
                </a:r>
              </a:p>
              <a:p>
                <a:pPr marL="0" indent="0">
                  <a:buNone/>
                </a:pPr>
                <a:r>
                  <a:rPr lang="en-US" dirty="0"/>
                  <a:t>1) </a:t>
                </a:r>
                <a14:m>
                  <m:oMath xmlns:m="http://schemas.openxmlformats.org/officeDocument/2006/math">
                    <m:sSub>
                      <m:sSubPr>
                        <m:ctrlPr>
                          <a:rPr lang="en-US"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𝑓</m:t>
                        </m:r>
                      </m:e>
                      <m:sub>
                        <m:r>
                          <a:rPr lang="en-US" b="0" i="1" smtClean="0">
                            <a:solidFill>
                              <a:srgbClr val="C00000"/>
                            </a:solidFill>
                            <a:latin typeface="Cambria Math" panose="02040503050406030204" pitchFamily="18" charset="0"/>
                          </a:rPr>
                          <m:t>𝑥</m:t>
                        </m:r>
                      </m:sub>
                    </m:sSub>
                    <m:d>
                      <m:dPr>
                        <m:ctrlPr>
                          <a:rPr lang="en-US" b="0" i="1" smtClean="0">
                            <a:solidFill>
                              <a:srgbClr val="C00000"/>
                            </a:solidFill>
                            <a:latin typeface="Cambria Math" panose="02040503050406030204" pitchFamily="18" charset="0"/>
                          </a:rPr>
                        </m:ctrlPr>
                      </m:dPr>
                      <m:e>
                        <m:r>
                          <a:rPr lang="en-US" b="0" i="1" smtClean="0">
                            <a:solidFill>
                              <a:srgbClr val="C00000"/>
                            </a:solidFill>
                            <a:latin typeface="Cambria Math" panose="02040503050406030204" pitchFamily="18" charset="0"/>
                          </a:rPr>
                          <m:t>𝑥</m:t>
                        </m:r>
                      </m:e>
                    </m:d>
                    <m:r>
                      <a:rPr lang="en-US" b="0" i="1" smtClean="0">
                        <a:solidFill>
                          <a:srgbClr val="C00000"/>
                        </a:solidFill>
                        <a:latin typeface="Cambria Math" panose="02040503050406030204" pitchFamily="18" charset="0"/>
                      </a:rPr>
                      <m:t>=</m:t>
                    </m:r>
                    <m:func>
                      <m:funcPr>
                        <m:ctrlPr>
                          <a:rPr lang="en-US" b="0" i="1" smtClean="0">
                            <a:solidFill>
                              <a:srgbClr val="C00000"/>
                            </a:solidFill>
                            <a:latin typeface="Cambria Math" panose="02040503050406030204" pitchFamily="18" charset="0"/>
                          </a:rPr>
                        </m:ctrlPr>
                      </m:funcPr>
                      <m:fName>
                        <m:r>
                          <m:rPr>
                            <m:sty m:val="p"/>
                          </m:rPr>
                          <a:rPr lang="en-US" b="0" i="0" smtClean="0">
                            <a:solidFill>
                              <a:srgbClr val="C00000"/>
                            </a:solidFill>
                            <a:latin typeface="Cambria Math" panose="02040503050406030204" pitchFamily="18" charset="0"/>
                          </a:rPr>
                          <m:t>Pr</m:t>
                        </m:r>
                      </m:fName>
                      <m:e>
                        <m:d>
                          <m:dPr>
                            <m:ctrlPr>
                              <a:rPr lang="en-US" b="0" i="1" smtClean="0">
                                <a:solidFill>
                                  <a:srgbClr val="C00000"/>
                                </a:solidFill>
                                <a:latin typeface="Cambria Math" panose="02040503050406030204" pitchFamily="18" charset="0"/>
                              </a:rPr>
                            </m:ctrlPr>
                          </m:dPr>
                          <m:e>
                            <m:r>
                              <a:rPr lang="en-US" b="0" i="1" smtClean="0">
                                <a:solidFill>
                                  <a:srgbClr val="C00000"/>
                                </a:solidFill>
                                <a:latin typeface="Cambria Math" panose="02040503050406030204" pitchFamily="18" charset="0"/>
                              </a:rPr>
                              <m:t>𝑋</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𝑥</m:t>
                            </m:r>
                          </m:e>
                          <m:e>
                            <m:r>
                              <a:rPr lang="en-US" b="0" i="1" smtClean="0">
                                <a:solidFill>
                                  <a:srgbClr val="C00000"/>
                                </a:solidFill>
                                <a:latin typeface="Cambria Math" panose="02040503050406030204" pitchFamily="18" charset="0"/>
                              </a:rPr>
                              <m:t>𝑌</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𝑘</m:t>
                            </m:r>
                          </m:e>
                        </m:d>
                      </m:e>
                    </m:func>
                  </m:oMath>
                </a14:m>
                <a:r>
                  <a:rPr lang="en-US" dirty="0"/>
                  <a:t> is the </a:t>
                </a:r>
                <a:r>
                  <a:rPr lang="en-US" i="1" dirty="0"/>
                  <a:t>probability density</a:t>
                </a:r>
                <a:r>
                  <a:rPr lang="en-US" dirty="0"/>
                  <a:t> for </a:t>
                </a:r>
                <a14:m>
                  <m:oMath xmlns:m="http://schemas.openxmlformats.org/officeDocument/2006/math">
                    <m:r>
                      <a:rPr lang="en-US" b="0" i="1" smtClean="0">
                        <a:solidFill>
                          <a:srgbClr val="C00000"/>
                        </a:solidFill>
                        <a:latin typeface="Cambria Math" panose="02040503050406030204" pitchFamily="18" charset="0"/>
                      </a:rPr>
                      <m:t>𝑋</m:t>
                    </m:r>
                  </m:oMath>
                </a14:m>
                <a:r>
                  <a:rPr lang="en-US" dirty="0"/>
                  <a:t> in class </a:t>
                </a:r>
                <a14:m>
                  <m:oMath xmlns:m="http://schemas.openxmlformats.org/officeDocument/2006/math">
                    <m:r>
                      <a:rPr lang="en-US" b="0" i="1" smtClean="0">
                        <a:solidFill>
                          <a:srgbClr val="C00000"/>
                        </a:solidFill>
                        <a:latin typeface="Cambria Math" panose="02040503050406030204" pitchFamily="18" charset="0"/>
                      </a:rPr>
                      <m:t>𝑘</m:t>
                    </m:r>
                  </m:oMath>
                </a14:m>
                <a:r>
                  <a:rPr lang="en-US" dirty="0"/>
                  <a:t> (assumed normal)</a:t>
                </a:r>
              </a:p>
              <a:p>
                <a:pPr marL="0" indent="0">
                  <a:buNone/>
                </a:pPr>
                <a:r>
                  <a:rPr lang="en-US" dirty="0"/>
                  <a:t>2) </a:t>
                </a:r>
                <a14:m>
                  <m:oMath xmlns:m="http://schemas.openxmlformats.org/officeDocument/2006/math">
                    <m:sSub>
                      <m:sSubPr>
                        <m:ctrlPr>
                          <a:rPr lang="en-US" i="1" smtClean="0">
                            <a:solidFill>
                              <a:srgbClr val="C00000"/>
                            </a:solidFill>
                            <a:latin typeface="Cambria Math" panose="02040503050406030204" pitchFamily="18" charset="0"/>
                          </a:rPr>
                        </m:ctrlPr>
                      </m:sSubPr>
                      <m:e>
                        <m:r>
                          <a:rPr lang="en-US" i="1" smtClean="0">
                            <a:solidFill>
                              <a:srgbClr val="C00000"/>
                            </a:solidFill>
                            <a:latin typeface="Cambria Math" panose="02040503050406030204" pitchFamily="18" charset="0"/>
                            <a:ea typeface="Cambria Math" panose="02040503050406030204" pitchFamily="18" charset="0"/>
                          </a:rPr>
                          <m:t>𝜋</m:t>
                        </m:r>
                      </m:e>
                      <m:sub>
                        <m:r>
                          <a:rPr lang="en-US" b="0" i="1" smtClean="0">
                            <a:solidFill>
                              <a:srgbClr val="C00000"/>
                            </a:solidFill>
                            <a:latin typeface="Cambria Math" panose="02040503050406030204" pitchFamily="18" charset="0"/>
                          </a:rPr>
                          <m:t>𝑘</m:t>
                        </m:r>
                      </m:sub>
                    </m:sSub>
                    <m:r>
                      <a:rPr lang="en-US" b="0" i="1" smtClean="0">
                        <a:solidFill>
                          <a:srgbClr val="C00000"/>
                        </a:solidFill>
                        <a:latin typeface="Cambria Math" panose="02040503050406030204" pitchFamily="18" charset="0"/>
                      </a:rPr>
                      <m:t>=</m:t>
                    </m:r>
                    <m:r>
                      <m:rPr>
                        <m:sty m:val="p"/>
                      </m:rPr>
                      <a:rPr lang="en-US" b="0" i="0" smtClean="0">
                        <a:solidFill>
                          <a:srgbClr val="C00000"/>
                        </a:solidFill>
                        <a:latin typeface="Cambria Math" panose="02040503050406030204" pitchFamily="18" charset="0"/>
                      </a:rPr>
                      <m:t>Pr</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𝑌</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𝑘</m:t>
                    </m:r>
                    <m:r>
                      <a:rPr lang="en-US" b="0" i="1" smtClean="0">
                        <a:solidFill>
                          <a:srgbClr val="C00000"/>
                        </a:solidFill>
                        <a:latin typeface="Cambria Math" panose="02040503050406030204" pitchFamily="18" charset="0"/>
                      </a:rPr>
                      <m:t>)</m:t>
                    </m:r>
                  </m:oMath>
                </a14:m>
                <a:r>
                  <a:rPr lang="en-US" dirty="0">
                    <a:solidFill>
                      <a:srgbClr val="C00000"/>
                    </a:solidFill>
                  </a:rPr>
                  <a:t> </a:t>
                </a:r>
                <a:r>
                  <a:rPr lang="en-US" dirty="0"/>
                  <a:t>is the </a:t>
                </a:r>
                <a:r>
                  <a:rPr lang="en-US" i="1" dirty="0"/>
                  <a:t>marginal</a:t>
                </a:r>
                <a:r>
                  <a:rPr lang="en-US" dirty="0"/>
                  <a:t> or </a:t>
                </a:r>
                <a:r>
                  <a:rPr lang="en-US" i="1" dirty="0"/>
                  <a:t>prior probability </a:t>
                </a:r>
                <a:r>
                  <a:rPr lang="en-US" dirty="0"/>
                  <a:t>for class </a:t>
                </a:r>
                <a14:m>
                  <m:oMath xmlns:m="http://schemas.openxmlformats.org/officeDocument/2006/math">
                    <m:r>
                      <a:rPr lang="en-US" b="0" i="1" smtClean="0">
                        <a:solidFill>
                          <a:srgbClr val="C00000"/>
                        </a:solidFill>
                        <a:latin typeface="Cambria Math" panose="02040503050406030204" pitchFamily="18" charset="0"/>
                      </a:rPr>
                      <m:t>𝑘</m:t>
                    </m:r>
                  </m:oMath>
                </a14:m>
                <a:endParaRPr lang="en-US" dirty="0"/>
              </a:p>
              <a:p>
                <a:pPr marL="0" indent="0">
                  <a:buNone/>
                </a:pPr>
                <a:endParaRPr lang="en-US" dirty="0"/>
              </a:p>
              <a:p>
                <a:pPr marL="0" indent="0">
                  <a:buNone/>
                </a:pPr>
                <a:endParaRPr lang="en-US" dirty="0"/>
              </a:p>
            </p:txBody>
          </p:sp>
        </mc:Choice>
        <mc:Fallback xmlns="">
          <p:sp>
            <p:nvSpPr>
              <p:cNvPr id="3" name="Content Placeholder 2">
                <a:extLst>
                  <a:ext uri="{FF2B5EF4-FFF2-40B4-BE49-F238E27FC236}">
                    <a16:creationId xmlns:a16="http://schemas.microsoft.com/office/drawing/2014/main" id="{F8FD764E-3A32-0341-B266-4873E36959AF}"/>
                  </a:ext>
                </a:extLst>
              </p:cNvPr>
              <p:cNvSpPr>
                <a:spLocks noGrp="1" noRot="1" noChangeAspect="1" noMove="1" noResize="1" noEditPoints="1" noAdjustHandles="1" noChangeArrowheads="1" noChangeShapeType="1" noTextEdit="1"/>
              </p:cNvSpPr>
              <p:nvPr>
                <p:ph idx="1"/>
              </p:nvPr>
            </p:nvSpPr>
            <p:spPr>
              <a:blipFill>
                <a:blip r:embed="rId2"/>
                <a:stretch>
                  <a:fillRect l="-1608" t="-2326"/>
                </a:stretch>
              </a:blipFill>
            </p:spPr>
            <p:txBody>
              <a:bodyPr/>
              <a:lstStyle/>
              <a:p>
                <a:r>
                  <a:rPr lang="en-US">
                    <a:noFill/>
                  </a:rPr>
                  <a:t> </a:t>
                </a:r>
              </a:p>
            </p:txBody>
          </p:sp>
        </mc:Fallback>
      </mc:AlternateContent>
    </p:spTree>
    <p:extLst>
      <p:ext uri="{BB962C8B-B14F-4D97-AF65-F5344CB8AC3E}">
        <p14:creationId xmlns:p14="http://schemas.microsoft.com/office/powerpoint/2010/main" val="12226230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12E06-C923-8C41-83AC-045AD92A4938}"/>
              </a:ext>
            </a:extLst>
          </p:cNvPr>
          <p:cNvSpPr>
            <a:spLocks noGrp="1"/>
          </p:cNvSpPr>
          <p:nvPr>
            <p:ph type="title"/>
          </p:nvPr>
        </p:nvSpPr>
        <p:spPr/>
        <p:txBody>
          <a:bodyPr/>
          <a:lstStyle/>
          <a:p>
            <a:r>
              <a:rPr lang="en-US" dirty="0"/>
              <a:t>Equal prior probabilities</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0A35C53B-068E-614C-8E25-C3459037593D}"/>
                  </a:ext>
                </a:extLst>
              </p:cNvPr>
              <p:cNvSpPr>
                <a:spLocks noGrp="1"/>
              </p:cNvSpPr>
              <p:nvPr>
                <p:ph idx="1"/>
              </p:nvPr>
            </p:nvSpPr>
            <p:spPr>
              <a:xfrm>
                <a:off x="206680" y="1611139"/>
                <a:ext cx="2743201" cy="4351338"/>
              </a:xfrm>
            </p:spPr>
            <p:txBody>
              <a:bodyPr>
                <a:normAutofit fontScale="77500" lnSpcReduction="20000"/>
              </a:bodyPr>
              <a:lstStyle/>
              <a:p>
                <a:r>
                  <a:rPr lang="en-US" dirty="0"/>
                  <a:t>Simulated example</a:t>
                </a:r>
              </a:p>
              <a:p>
                <a:r>
                  <a:rPr lang="en-US" dirty="0"/>
                  <a:t>Cancer patients predictor </a:t>
                </a:r>
                <a14:m>
                  <m:oMath xmlns:m="http://schemas.openxmlformats.org/officeDocument/2006/math">
                    <m:r>
                      <a:rPr lang="en-US" b="0" i="1" smtClean="0">
                        <a:latin typeface="Cambria Math" panose="02040503050406030204" pitchFamily="18" charset="0"/>
                      </a:rPr>
                      <m:t>𝑋</m:t>
                    </m:r>
                  </m:oMath>
                </a14:m>
                <a:r>
                  <a:rPr lang="en-US" dirty="0"/>
                  <a:t> has mean = -1, </a:t>
                </a:r>
                <a:r>
                  <a:rPr lang="en-US" dirty="0" err="1"/>
                  <a:t>sd</a:t>
                </a:r>
                <a:r>
                  <a:rPr lang="en-US" dirty="0"/>
                  <a:t> = 1</a:t>
                </a:r>
              </a:p>
              <a:p>
                <a:r>
                  <a:rPr lang="en-US" dirty="0"/>
                  <a:t>Non-cancer patients predictor </a:t>
                </a:r>
                <a14:m>
                  <m:oMath xmlns:m="http://schemas.openxmlformats.org/officeDocument/2006/math">
                    <m:r>
                      <a:rPr lang="en-US" b="0" i="1" smtClean="0">
                        <a:latin typeface="Cambria Math" panose="02040503050406030204" pitchFamily="18" charset="0"/>
                      </a:rPr>
                      <m:t>𝑋</m:t>
                    </m:r>
                  </m:oMath>
                </a14:m>
                <a:r>
                  <a:rPr lang="en-US" dirty="0"/>
                  <a:t> has mean = 1, </a:t>
                </a:r>
                <a:r>
                  <a:rPr lang="en-US" dirty="0" err="1"/>
                  <a:t>sd</a:t>
                </a:r>
                <a:r>
                  <a:rPr lang="en-US" dirty="0"/>
                  <a:t> = 1</a:t>
                </a:r>
              </a:p>
              <a:p>
                <a:r>
                  <a:rPr lang="en-US" dirty="0"/>
                  <a:t>Simulated 10</a:t>
                </a:r>
                <a:r>
                  <a:rPr lang="en-US" baseline="30000" dirty="0"/>
                  <a:t>7</a:t>
                </a:r>
                <a:r>
                  <a:rPr lang="en-US" dirty="0"/>
                  <a:t> samples from each distribution and plotted histogram</a:t>
                </a:r>
              </a:p>
            </p:txBody>
          </p:sp>
        </mc:Choice>
        <mc:Fallback xmlns="">
          <p:sp>
            <p:nvSpPr>
              <p:cNvPr id="6" name="Content Placeholder 5">
                <a:extLst>
                  <a:ext uri="{FF2B5EF4-FFF2-40B4-BE49-F238E27FC236}">
                    <a16:creationId xmlns:a16="http://schemas.microsoft.com/office/drawing/2014/main" id="{0A35C53B-068E-614C-8E25-C3459037593D}"/>
                  </a:ext>
                </a:extLst>
              </p:cNvPr>
              <p:cNvSpPr>
                <a:spLocks noGrp="1" noRot="1" noChangeAspect="1" noMove="1" noResize="1" noEditPoints="1" noAdjustHandles="1" noChangeArrowheads="1" noChangeShapeType="1" noTextEdit="1"/>
              </p:cNvSpPr>
              <p:nvPr>
                <p:ph idx="1"/>
              </p:nvPr>
            </p:nvSpPr>
            <p:spPr>
              <a:xfrm>
                <a:off x="206680" y="1611139"/>
                <a:ext cx="2743201" cy="4351338"/>
              </a:xfrm>
              <a:blipFill>
                <a:blip r:embed="rId2"/>
                <a:stretch>
                  <a:fillRect l="-2304" t="-2332" r="-1382"/>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E95DFFF5-0D93-E346-A715-E7E762C77A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7405" y="1834977"/>
            <a:ext cx="5524500" cy="4127500"/>
          </a:xfrm>
          <a:prstGeom prst="rect">
            <a:avLst/>
          </a:prstGeom>
        </p:spPr>
      </p:pic>
    </p:spTree>
    <p:extLst>
      <p:ext uri="{BB962C8B-B14F-4D97-AF65-F5344CB8AC3E}">
        <p14:creationId xmlns:p14="http://schemas.microsoft.com/office/powerpoint/2010/main" val="37509991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5C8757-807E-B64B-8F90-5F0F47BFF5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7405" y="1834977"/>
            <a:ext cx="5524500" cy="4127500"/>
          </a:xfrm>
          <a:prstGeom prst="rect">
            <a:avLst/>
          </a:prstGeom>
        </p:spPr>
      </p:pic>
      <p:sp>
        <p:nvSpPr>
          <p:cNvPr id="2" name="Title 1">
            <a:extLst>
              <a:ext uri="{FF2B5EF4-FFF2-40B4-BE49-F238E27FC236}">
                <a16:creationId xmlns:a16="http://schemas.microsoft.com/office/drawing/2014/main" id="{B8012E06-C923-8C41-83AC-045AD92A4938}"/>
              </a:ext>
            </a:extLst>
          </p:cNvPr>
          <p:cNvSpPr>
            <a:spLocks noGrp="1"/>
          </p:cNvSpPr>
          <p:nvPr>
            <p:ph type="title"/>
          </p:nvPr>
        </p:nvSpPr>
        <p:spPr/>
        <p:txBody>
          <a:bodyPr/>
          <a:lstStyle/>
          <a:p>
            <a:r>
              <a:rPr lang="en-US" dirty="0"/>
              <a:t>Equal prior probabilities</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0A35C53B-068E-614C-8E25-C3459037593D}"/>
                  </a:ext>
                </a:extLst>
              </p:cNvPr>
              <p:cNvSpPr>
                <a:spLocks noGrp="1"/>
              </p:cNvSpPr>
              <p:nvPr>
                <p:ph idx="1"/>
              </p:nvPr>
            </p:nvSpPr>
            <p:spPr>
              <a:xfrm>
                <a:off x="206680" y="1611138"/>
                <a:ext cx="2743201" cy="4902395"/>
              </a:xfrm>
            </p:spPr>
            <p:txBody>
              <a:bodyPr>
                <a:normAutofit fontScale="77500" lnSpcReduction="20000"/>
              </a:bodyPr>
              <a:lstStyle/>
              <a:p>
                <a:r>
                  <a:rPr lang="en-US" dirty="0"/>
                  <a:t>Simulated example</a:t>
                </a:r>
              </a:p>
              <a:p>
                <a:r>
                  <a:rPr lang="en-US" dirty="0"/>
                  <a:t>Cancer patients predictor </a:t>
                </a:r>
                <a14:m>
                  <m:oMath xmlns:m="http://schemas.openxmlformats.org/officeDocument/2006/math">
                    <m:r>
                      <a:rPr lang="en-US" b="0" i="1" smtClean="0">
                        <a:latin typeface="Cambria Math" panose="02040503050406030204" pitchFamily="18" charset="0"/>
                      </a:rPr>
                      <m:t>𝑋</m:t>
                    </m:r>
                  </m:oMath>
                </a14:m>
                <a:r>
                  <a:rPr lang="en-US" dirty="0"/>
                  <a:t> has mean = -1, </a:t>
                </a:r>
                <a:r>
                  <a:rPr lang="en-US" dirty="0" err="1"/>
                  <a:t>sd</a:t>
                </a:r>
                <a:r>
                  <a:rPr lang="en-US" dirty="0"/>
                  <a:t> = 1</a:t>
                </a:r>
              </a:p>
              <a:p>
                <a:r>
                  <a:rPr lang="en-US" dirty="0"/>
                  <a:t>Non-cancer patients predictor </a:t>
                </a:r>
                <a14:m>
                  <m:oMath xmlns:m="http://schemas.openxmlformats.org/officeDocument/2006/math">
                    <m:r>
                      <a:rPr lang="en-US" b="0" i="1" smtClean="0">
                        <a:latin typeface="Cambria Math" panose="02040503050406030204" pitchFamily="18" charset="0"/>
                      </a:rPr>
                      <m:t>𝑋</m:t>
                    </m:r>
                  </m:oMath>
                </a14:m>
                <a:r>
                  <a:rPr lang="en-US" dirty="0"/>
                  <a:t> has mean = 1, </a:t>
                </a:r>
                <a:r>
                  <a:rPr lang="en-US" dirty="0" err="1"/>
                  <a:t>sd</a:t>
                </a:r>
                <a:r>
                  <a:rPr lang="en-US" dirty="0"/>
                  <a:t> = 1</a:t>
                </a:r>
              </a:p>
              <a:p>
                <a:r>
                  <a:rPr lang="en-US" dirty="0"/>
                  <a:t>Simulated 10</a:t>
                </a:r>
                <a:r>
                  <a:rPr lang="en-US" baseline="30000" dirty="0"/>
                  <a:t>7</a:t>
                </a:r>
                <a:r>
                  <a:rPr lang="en-US" dirty="0"/>
                  <a:t> samples from each distribution and plotted histogram</a:t>
                </a:r>
              </a:p>
              <a:p>
                <a:r>
                  <a:rPr lang="en-US" dirty="0">
                    <a:solidFill>
                      <a:srgbClr val="C00000"/>
                    </a:solidFill>
                  </a:rPr>
                  <a:t>Adding true probability density curves</a:t>
                </a:r>
              </a:p>
            </p:txBody>
          </p:sp>
        </mc:Choice>
        <mc:Fallback xmlns="">
          <p:sp>
            <p:nvSpPr>
              <p:cNvPr id="6" name="Content Placeholder 5">
                <a:extLst>
                  <a:ext uri="{FF2B5EF4-FFF2-40B4-BE49-F238E27FC236}">
                    <a16:creationId xmlns:a16="http://schemas.microsoft.com/office/drawing/2014/main" id="{0A35C53B-068E-614C-8E25-C3459037593D}"/>
                  </a:ext>
                </a:extLst>
              </p:cNvPr>
              <p:cNvSpPr>
                <a:spLocks noGrp="1" noRot="1" noChangeAspect="1" noMove="1" noResize="1" noEditPoints="1" noAdjustHandles="1" noChangeArrowheads="1" noChangeShapeType="1" noTextEdit="1"/>
              </p:cNvSpPr>
              <p:nvPr>
                <p:ph idx="1"/>
              </p:nvPr>
            </p:nvSpPr>
            <p:spPr>
              <a:xfrm>
                <a:off x="206680" y="1611138"/>
                <a:ext cx="2743201" cy="4902395"/>
              </a:xfrm>
              <a:blipFill>
                <a:blip r:embed="rId3"/>
                <a:stretch>
                  <a:fillRect l="-2304" t="-2067" r="-1382"/>
                </a:stretch>
              </a:blipFill>
            </p:spPr>
            <p:txBody>
              <a:bodyPr/>
              <a:lstStyle/>
              <a:p>
                <a:r>
                  <a:rPr lang="en-US">
                    <a:noFill/>
                  </a:rPr>
                  <a:t> </a:t>
                </a:r>
              </a:p>
            </p:txBody>
          </p:sp>
        </mc:Fallback>
      </mc:AlternateContent>
    </p:spTree>
    <p:extLst>
      <p:ext uri="{BB962C8B-B14F-4D97-AF65-F5344CB8AC3E}">
        <p14:creationId xmlns:p14="http://schemas.microsoft.com/office/powerpoint/2010/main" val="22067605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803FCE-9CFD-4940-B1A1-2FF52A1FA7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7405" y="1834977"/>
            <a:ext cx="5524500" cy="4127500"/>
          </a:xfrm>
          <a:prstGeom prst="rect">
            <a:avLst/>
          </a:prstGeom>
        </p:spPr>
      </p:pic>
      <p:sp>
        <p:nvSpPr>
          <p:cNvPr id="2" name="Title 1">
            <a:extLst>
              <a:ext uri="{FF2B5EF4-FFF2-40B4-BE49-F238E27FC236}">
                <a16:creationId xmlns:a16="http://schemas.microsoft.com/office/drawing/2014/main" id="{B8012E06-C923-8C41-83AC-045AD92A4938}"/>
              </a:ext>
            </a:extLst>
          </p:cNvPr>
          <p:cNvSpPr>
            <a:spLocks noGrp="1"/>
          </p:cNvSpPr>
          <p:nvPr>
            <p:ph type="title"/>
          </p:nvPr>
        </p:nvSpPr>
        <p:spPr/>
        <p:txBody>
          <a:bodyPr/>
          <a:lstStyle/>
          <a:p>
            <a:r>
              <a:rPr lang="en-US" dirty="0"/>
              <a:t>Equal prior probabilities</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0A35C53B-068E-614C-8E25-C3459037593D}"/>
                  </a:ext>
                </a:extLst>
              </p:cNvPr>
              <p:cNvSpPr>
                <a:spLocks noGrp="1"/>
              </p:cNvSpPr>
              <p:nvPr>
                <p:ph idx="1"/>
              </p:nvPr>
            </p:nvSpPr>
            <p:spPr>
              <a:xfrm>
                <a:off x="206680" y="1611138"/>
                <a:ext cx="2743201" cy="4902395"/>
              </a:xfrm>
            </p:spPr>
            <p:txBody>
              <a:bodyPr>
                <a:normAutofit fontScale="92500" lnSpcReduction="20000"/>
              </a:bodyPr>
              <a:lstStyle/>
              <a:p>
                <a:r>
                  <a:rPr lang="en-US" dirty="0"/>
                  <a:t>For a new patient with observed predictor value </a:t>
                </a:r>
                <a14:m>
                  <m:oMath xmlns:m="http://schemas.openxmlformats.org/officeDocument/2006/math">
                    <m:r>
                      <a:rPr lang="en-US" b="0" i="1" smtClean="0">
                        <a:latin typeface="Cambria Math" panose="02040503050406030204" pitchFamily="18" charset="0"/>
                      </a:rPr>
                      <m:t>𝑋</m:t>
                    </m:r>
                  </m:oMath>
                </a14:m>
                <a:r>
                  <a:rPr lang="en-US" dirty="0"/>
                  <a:t>, choose class with highest corresponding  density</a:t>
                </a:r>
              </a:p>
              <a:p>
                <a:r>
                  <a:rPr lang="en-US" dirty="0"/>
                  <a:t>Decision boundary is at </a:t>
                </a:r>
                <a14:m>
                  <m:oMath xmlns:m="http://schemas.openxmlformats.org/officeDocument/2006/math">
                    <m:r>
                      <a:rPr lang="en-US" i="1">
                        <a:latin typeface="Cambria Math" panose="02040503050406030204" pitchFamily="18" charset="0"/>
                      </a:rPr>
                      <m:t>𝑋</m:t>
                    </m:r>
                    <m:r>
                      <a:rPr lang="en-US" b="0" i="1" smtClean="0">
                        <a:latin typeface="Cambria Math" panose="02040503050406030204" pitchFamily="18" charset="0"/>
                      </a:rPr>
                      <m:t>=0</m:t>
                    </m:r>
                  </m:oMath>
                </a14:m>
                <a:r>
                  <a:rPr lang="en-US" dirty="0"/>
                  <a:t> when prior probabilities are equal</a:t>
                </a:r>
              </a:p>
            </p:txBody>
          </p:sp>
        </mc:Choice>
        <mc:Fallback xmlns="">
          <p:sp>
            <p:nvSpPr>
              <p:cNvPr id="6" name="Content Placeholder 5">
                <a:extLst>
                  <a:ext uri="{FF2B5EF4-FFF2-40B4-BE49-F238E27FC236}">
                    <a16:creationId xmlns:a16="http://schemas.microsoft.com/office/drawing/2014/main" id="{0A35C53B-068E-614C-8E25-C3459037593D}"/>
                  </a:ext>
                </a:extLst>
              </p:cNvPr>
              <p:cNvSpPr>
                <a:spLocks noGrp="1" noRot="1" noChangeAspect="1" noMove="1" noResize="1" noEditPoints="1" noAdjustHandles="1" noChangeArrowheads="1" noChangeShapeType="1" noTextEdit="1"/>
              </p:cNvSpPr>
              <p:nvPr>
                <p:ph idx="1"/>
              </p:nvPr>
            </p:nvSpPr>
            <p:spPr>
              <a:xfrm>
                <a:off x="206680" y="1611138"/>
                <a:ext cx="2743201" cy="4902395"/>
              </a:xfrm>
              <a:blipFill>
                <a:blip r:embed="rId3"/>
                <a:stretch>
                  <a:fillRect l="-3226" t="-2326" r="-922"/>
                </a:stretch>
              </a:blipFill>
            </p:spPr>
            <p:txBody>
              <a:bodyPr/>
              <a:lstStyle/>
              <a:p>
                <a:r>
                  <a:rPr lang="en-US">
                    <a:noFill/>
                  </a:rPr>
                  <a:t> </a:t>
                </a:r>
              </a:p>
            </p:txBody>
          </p:sp>
        </mc:Fallback>
      </mc:AlternateContent>
    </p:spTree>
    <p:extLst>
      <p:ext uri="{BB962C8B-B14F-4D97-AF65-F5344CB8AC3E}">
        <p14:creationId xmlns:p14="http://schemas.microsoft.com/office/powerpoint/2010/main" val="42326214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44B5446-E80C-5B48-9997-E833FCA75B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7405" y="1834977"/>
            <a:ext cx="5524500" cy="4127500"/>
          </a:xfrm>
          <a:prstGeom prst="rect">
            <a:avLst/>
          </a:prstGeom>
        </p:spPr>
      </p:pic>
      <p:sp>
        <p:nvSpPr>
          <p:cNvPr id="2" name="Title 1">
            <a:extLst>
              <a:ext uri="{FF2B5EF4-FFF2-40B4-BE49-F238E27FC236}">
                <a16:creationId xmlns:a16="http://schemas.microsoft.com/office/drawing/2014/main" id="{B8012E06-C923-8C41-83AC-045AD92A4938}"/>
              </a:ext>
            </a:extLst>
          </p:cNvPr>
          <p:cNvSpPr>
            <a:spLocks noGrp="1"/>
          </p:cNvSpPr>
          <p:nvPr>
            <p:ph type="title"/>
          </p:nvPr>
        </p:nvSpPr>
        <p:spPr/>
        <p:txBody>
          <a:bodyPr/>
          <a:lstStyle/>
          <a:p>
            <a:r>
              <a:rPr lang="en-US" dirty="0"/>
              <a:t>Unequal prior probabilities</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0A35C53B-068E-614C-8E25-C3459037593D}"/>
                  </a:ext>
                </a:extLst>
              </p:cNvPr>
              <p:cNvSpPr>
                <a:spLocks noGrp="1"/>
              </p:cNvSpPr>
              <p:nvPr>
                <p:ph idx="1"/>
              </p:nvPr>
            </p:nvSpPr>
            <p:spPr>
              <a:xfrm>
                <a:off x="206680" y="1611138"/>
                <a:ext cx="2743201" cy="4902395"/>
              </a:xfrm>
            </p:spPr>
            <p:txBody>
              <a:bodyPr>
                <a:normAutofit lnSpcReduction="10000"/>
              </a:bodyPr>
              <a:lstStyle/>
              <a:p>
                <a:r>
                  <a:rPr lang="en-US" dirty="0"/>
                  <a:t>Now need to consider the prior probabilities are different and compare </a:t>
                </a:r>
                <a14:m>
                  <m:oMath xmlns:m="http://schemas.openxmlformats.org/officeDocument/2006/math">
                    <m:sSub>
                      <m:sSubPr>
                        <m:ctrlPr>
                          <a:rPr lang="en-US" i="1" smtClean="0">
                            <a:solidFill>
                              <a:schemeClr val="accent6">
                                <a:lumMod val="50000"/>
                              </a:schemeClr>
                            </a:solidFill>
                            <a:latin typeface="Cambria Math" panose="02040503050406030204" pitchFamily="18" charset="0"/>
                          </a:rPr>
                        </m:ctrlPr>
                      </m:sSubPr>
                      <m:e>
                        <m:r>
                          <a:rPr lang="en-US" i="1">
                            <a:solidFill>
                              <a:schemeClr val="accent6">
                                <a:lumMod val="50000"/>
                              </a:schemeClr>
                            </a:solidFill>
                            <a:latin typeface="Cambria Math" panose="02040503050406030204" pitchFamily="18" charset="0"/>
                            <a:ea typeface="Cambria Math" panose="02040503050406030204" pitchFamily="18" charset="0"/>
                          </a:rPr>
                          <m:t>𝜋</m:t>
                        </m:r>
                      </m:e>
                      <m:sub>
                        <m:r>
                          <a:rPr lang="en-US" i="1">
                            <a:solidFill>
                              <a:schemeClr val="accent6">
                                <a:lumMod val="50000"/>
                              </a:schemeClr>
                            </a:solidFill>
                            <a:latin typeface="Cambria Math" panose="02040503050406030204" pitchFamily="18" charset="0"/>
                          </a:rPr>
                          <m:t>𝑘</m:t>
                        </m:r>
                      </m:sub>
                    </m:sSub>
                    <m:sSub>
                      <m:sSubPr>
                        <m:ctrlPr>
                          <a:rPr lang="en-US" i="1">
                            <a:solidFill>
                              <a:schemeClr val="accent6">
                                <a:lumMod val="50000"/>
                              </a:schemeClr>
                            </a:solidFill>
                            <a:latin typeface="Cambria Math" panose="02040503050406030204" pitchFamily="18" charset="0"/>
                          </a:rPr>
                        </m:ctrlPr>
                      </m:sSubPr>
                      <m:e>
                        <m:r>
                          <a:rPr lang="en-US" i="1">
                            <a:solidFill>
                              <a:schemeClr val="accent6">
                                <a:lumMod val="50000"/>
                              </a:schemeClr>
                            </a:solidFill>
                            <a:latin typeface="Cambria Math" panose="02040503050406030204" pitchFamily="18" charset="0"/>
                          </a:rPr>
                          <m:t>𝑓</m:t>
                        </m:r>
                      </m:e>
                      <m:sub>
                        <m:r>
                          <a:rPr lang="en-US" i="1">
                            <a:solidFill>
                              <a:schemeClr val="accent6">
                                <a:lumMod val="50000"/>
                              </a:schemeClr>
                            </a:solidFill>
                            <a:latin typeface="Cambria Math" panose="02040503050406030204" pitchFamily="18" charset="0"/>
                          </a:rPr>
                          <m:t>𝑘</m:t>
                        </m:r>
                      </m:sub>
                    </m:sSub>
                    <m:r>
                      <a:rPr lang="en-US" i="1">
                        <a:solidFill>
                          <a:schemeClr val="accent6">
                            <a:lumMod val="50000"/>
                          </a:schemeClr>
                        </a:solidFill>
                        <a:latin typeface="Cambria Math" panose="02040503050406030204" pitchFamily="18" charset="0"/>
                      </a:rPr>
                      <m:t>(</m:t>
                    </m:r>
                    <m:r>
                      <a:rPr lang="en-US" i="1">
                        <a:solidFill>
                          <a:schemeClr val="accent6">
                            <a:lumMod val="50000"/>
                          </a:schemeClr>
                        </a:solidFill>
                        <a:latin typeface="Cambria Math" panose="02040503050406030204" pitchFamily="18" charset="0"/>
                      </a:rPr>
                      <m:t>𝑥</m:t>
                    </m:r>
                    <m:r>
                      <a:rPr lang="en-US" i="1">
                        <a:solidFill>
                          <a:schemeClr val="accent6">
                            <a:lumMod val="50000"/>
                          </a:schemeClr>
                        </a:solidFill>
                        <a:latin typeface="Cambria Math" panose="02040503050406030204" pitchFamily="18" charset="0"/>
                      </a:rPr>
                      <m:t>)</m:t>
                    </m:r>
                  </m:oMath>
                </a14:m>
                <a:r>
                  <a:rPr lang="en-US" dirty="0"/>
                  <a:t> for the classes</a:t>
                </a:r>
                <a:endParaRPr lang="en-US" dirty="0">
                  <a:solidFill>
                    <a:schemeClr val="accent6">
                      <a:lumMod val="50000"/>
                    </a:schemeClr>
                  </a:solidFill>
                </a:endParaRPr>
              </a:p>
              <a:p>
                <a:r>
                  <a:rPr lang="en-US" dirty="0"/>
                  <a:t>Decision boundary is shifted</a:t>
                </a:r>
              </a:p>
            </p:txBody>
          </p:sp>
        </mc:Choice>
        <mc:Fallback xmlns="">
          <p:sp>
            <p:nvSpPr>
              <p:cNvPr id="6" name="Content Placeholder 5">
                <a:extLst>
                  <a:ext uri="{FF2B5EF4-FFF2-40B4-BE49-F238E27FC236}">
                    <a16:creationId xmlns:a16="http://schemas.microsoft.com/office/drawing/2014/main" id="{0A35C53B-068E-614C-8E25-C3459037593D}"/>
                  </a:ext>
                </a:extLst>
              </p:cNvPr>
              <p:cNvSpPr>
                <a:spLocks noGrp="1" noRot="1" noChangeAspect="1" noMove="1" noResize="1" noEditPoints="1" noAdjustHandles="1" noChangeArrowheads="1" noChangeShapeType="1" noTextEdit="1"/>
              </p:cNvSpPr>
              <p:nvPr>
                <p:ph idx="1"/>
              </p:nvPr>
            </p:nvSpPr>
            <p:spPr>
              <a:xfrm>
                <a:off x="206680" y="1611138"/>
                <a:ext cx="2743201" cy="4902395"/>
              </a:xfrm>
              <a:blipFill>
                <a:blip r:embed="rId3"/>
                <a:stretch>
                  <a:fillRect l="-3687" t="-2067" r="-4608"/>
                </a:stretch>
              </a:blipFill>
            </p:spPr>
            <p:txBody>
              <a:bodyPr/>
              <a:lstStyle/>
              <a:p>
                <a:r>
                  <a:rPr lang="en-US">
                    <a:noFill/>
                  </a:rPr>
                  <a:t> </a:t>
                </a:r>
              </a:p>
            </p:txBody>
          </p:sp>
        </mc:Fallback>
      </mc:AlternateContent>
      <p:cxnSp>
        <p:nvCxnSpPr>
          <p:cNvPr id="10" name="Straight Arrow Connector 9">
            <a:extLst>
              <a:ext uri="{FF2B5EF4-FFF2-40B4-BE49-F238E27FC236}">
                <a16:creationId xmlns:a16="http://schemas.microsoft.com/office/drawing/2014/main" id="{3021B77C-FCC0-E04D-B658-CD045A17333B}"/>
              </a:ext>
            </a:extLst>
          </p:cNvPr>
          <p:cNvCxnSpPr/>
          <p:nvPr/>
        </p:nvCxnSpPr>
        <p:spPr>
          <a:xfrm flipH="1">
            <a:off x="5899759" y="4997885"/>
            <a:ext cx="69519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75BC8A46-0B76-5E41-83B7-6E8391513600}"/>
                  </a:ext>
                </a:extLst>
              </p:cNvPr>
              <p:cNvSpPr txBox="1"/>
              <p:nvPr/>
            </p:nvSpPr>
            <p:spPr>
              <a:xfrm rot="16200000">
                <a:off x="2576720" y="3171451"/>
                <a:ext cx="102137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ea typeface="Cambria Math" panose="02040503050406030204" pitchFamily="18" charset="0"/>
                            </a:rPr>
                            <m:t>𝜋</m:t>
                          </m:r>
                        </m:e>
                        <m:sub>
                          <m:r>
                            <a:rPr lang="en-US" i="1">
                              <a:solidFill>
                                <a:schemeClr val="tx1"/>
                              </a:solidFill>
                              <a:latin typeface="Cambria Math" panose="02040503050406030204" pitchFamily="18" charset="0"/>
                            </a:rPr>
                            <m:t>𝑘</m:t>
                          </m:r>
                        </m:sub>
                      </m:sSub>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𝑓</m:t>
                          </m:r>
                        </m:e>
                        <m:sub>
                          <m:r>
                            <a:rPr lang="en-US" i="1">
                              <a:solidFill>
                                <a:schemeClr val="tx1"/>
                              </a:solidFill>
                              <a:latin typeface="Cambria Math" panose="02040503050406030204" pitchFamily="18" charset="0"/>
                            </a:rPr>
                            <m:t>𝑘</m:t>
                          </m:r>
                        </m:sub>
                      </m:sSub>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𝑥</m:t>
                      </m:r>
                      <m:r>
                        <a:rPr lang="en-US" i="1">
                          <a:solidFill>
                            <a:schemeClr val="tx1"/>
                          </a:solidFill>
                          <a:latin typeface="Cambria Math" panose="02040503050406030204" pitchFamily="18" charset="0"/>
                        </a:rPr>
                        <m:t>)</m:t>
                      </m:r>
                    </m:oMath>
                  </m:oMathPara>
                </a14:m>
                <a:endParaRPr lang="en-US" dirty="0"/>
              </a:p>
            </p:txBody>
          </p:sp>
        </mc:Choice>
        <mc:Fallback xmlns="">
          <p:sp>
            <p:nvSpPr>
              <p:cNvPr id="11" name="TextBox 10">
                <a:extLst>
                  <a:ext uri="{FF2B5EF4-FFF2-40B4-BE49-F238E27FC236}">
                    <a16:creationId xmlns:a16="http://schemas.microsoft.com/office/drawing/2014/main" id="{75BC8A46-0B76-5E41-83B7-6E8391513600}"/>
                  </a:ext>
                </a:extLst>
              </p:cNvPr>
              <p:cNvSpPr txBox="1">
                <a:spLocks noRot="1" noChangeAspect="1" noMove="1" noResize="1" noEditPoints="1" noAdjustHandles="1" noChangeArrowheads="1" noChangeShapeType="1" noTextEdit="1"/>
              </p:cNvSpPr>
              <p:nvPr/>
            </p:nvSpPr>
            <p:spPr>
              <a:xfrm rot="16200000">
                <a:off x="2576720" y="3171451"/>
                <a:ext cx="1021370" cy="369332"/>
              </a:xfrm>
              <a:prstGeom prst="rect">
                <a:avLst/>
              </a:prstGeom>
              <a:blipFill>
                <a:blip r:embed="rId4"/>
                <a:stretch>
                  <a:fillRect r="-13333"/>
                </a:stretch>
              </a:blipFill>
            </p:spPr>
            <p:txBody>
              <a:bodyPr/>
              <a:lstStyle/>
              <a:p>
                <a:r>
                  <a:rPr lang="en-US">
                    <a:noFill/>
                  </a:rPr>
                  <a:t> </a:t>
                </a:r>
              </a:p>
            </p:txBody>
          </p:sp>
        </mc:Fallback>
      </mc:AlternateContent>
    </p:spTree>
    <p:extLst>
      <p:ext uri="{BB962C8B-B14F-4D97-AF65-F5344CB8AC3E}">
        <p14:creationId xmlns:p14="http://schemas.microsoft.com/office/powerpoint/2010/main" val="40479552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61E13-2ADC-4046-B4CC-E71B9A4A8A40}"/>
              </a:ext>
            </a:extLst>
          </p:cNvPr>
          <p:cNvSpPr>
            <a:spLocks noGrp="1"/>
          </p:cNvSpPr>
          <p:nvPr>
            <p:ph type="title"/>
          </p:nvPr>
        </p:nvSpPr>
        <p:spPr/>
        <p:txBody>
          <a:bodyPr/>
          <a:lstStyle/>
          <a:p>
            <a:r>
              <a:rPr lang="en-US" dirty="0"/>
              <a:t>Why discriminant analysis vs. logistic regression?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CCC3E8B-5E45-1F48-AA3A-49BA843AEEC8}"/>
                  </a:ext>
                </a:extLst>
              </p:cNvPr>
              <p:cNvSpPr>
                <a:spLocks noGrp="1"/>
              </p:cNvSpPr>
              <p:nvPr>
                <p:ph idx="1"/>
              </p:nvPr>
            </p:nvSpPr>
            <p:spPr/>
            <p:txBody>
              <a:bodyPr>
                <a:normAutofit lnSpcReduction="10000"/>
              </a:bodyPr>
              <a:lstStyle/>
              <a:p>
                <a:r>
                  <a:rPr lang="en-US" dirty="0"/>
                  <a:t>When the classes are well-separated, the parameter estimates for the logistic regression model are surprisingly unstable. Linear discriminant analysis does not suffer from this problem</a:t>
                </a:r>
              </a:p>
              <a:p>
                <a:r>
                  <a:rPr lang="en-US" dirty="0"/>
                  <a:t>If </a:t>
                </a:r>
                <a14:m>
                  <m:oMath xmlns:m="http://schemas.openxmlformats.org/officeDocument/2006/math">
                    <m:r>
                      <a:rPr lang="en-US" b="0" i="1" smtClean="0">
                        <a:latin typeface="Cambria Math" panose="02040503050406030204" pitchFamily="18" charset="0"/>
                      </a:rPr>
                      <m:t>𝑛</m:t>
                    </m:r>
                  </m:oMath>
                </a14:m>
                <a:r>
                  <a:rPr lang="en-US" dirty="0"/>
                  <a:t> is small and the distribution of the predictors </a:t>
                </a:r>
                <a14:m>
                  <m:oMath xmlns:m="http://schemas.openxmlformats.org/officeDocument/2006/math">
                    <m:r>
                      <a:rPr lang="en-US" b="0" i="1" smtClean="0">
                        <a:latin typeface="Cambria Math" panose="02040503050406030204" pitchFamily="18" charset="0"/>
                      </a:rPr>
                      <m:t>𝑋</m:t>
                    </m:r>
                  </m:oMath>
                </a14:m>
                <a:r>
                  <a:rPr lang="en-US" dirty="0"/>
                  <a:t> is </a:t>
                </a:r>
                <a:r>
                  <a:rPr lang="en-US" i="1" dirty="0"/>
                  <a:t>approximately </a:t>
                </a:r>
                <a:r>
                  <a:rPr lang="en-US" dirty="0"/>
                  <a:t>normal in each of the classes, the linear discriminant model is again more stable than the logistic regression model</a:t>
                </a:r>
              </a:p>
              <a:p>
                <a:r>
                  <a:rPr lang="en-US" dirty="0"/>
                  <a:t>Linear discriminant analysis is easier to interpret when we have more than two response classes</a:t>
                </a:r>
              </a:p>
            </p:txBody>
          </p:sp>
        </mc:Choice>
        <mc:Fallback xmlns="">
          <p:sp>
            <p:nvSpPr>
              <p:cNvPr id="3" name="Content Placeholder 2">
                <a:extLst>
                  <a:ext uri="{FF2B5EF4-FFF2-40B4-BE49-F238E27FC236}">
                    <a16:creationId xmlns:a16="http://schemas.microsoft.com/office/drawing/2014/main" id="{2CCC3E8B-5E45-1F48-AA3A-49BA843AEEC8}"/>
                  </a:ext>
                </a:extLst>
              </p:cNvPr>
              <p:cNvSpPr>
                <a:spLocks noGrp="1" noRot="1" noChangeAspect="1" noMove="1" noResize="1" noEditPoints="1" noAdjustHandles="1" noChangeArrowheads="1" noChangeShapeType="1" noTextEdit="1"/>
              </p:cNvSpPr>
              <p:nvPr>
                <p:ph idx="1"/>
              </p:nvPr>
            </p:nvSpPr>
            <p:spPr>
              <a:blipFill>
                <a:blip r:embed="rId2"/>
                <a:stretch>
                  <a:fillRect l="-1447" t="-2326" r="-2090"/>
                </a:stretch>
              </a:blipFill>
            </p:spPr>
            <p:txBody>
              <a:bodyPr/>
              <a:lstStyle/>
              <a:p>
                <a:r>
                  <a:rPr lang="en-US">
                    <a:noFill/>
                  </a:rPr>
                  <a:t> </a:t>
                </a:r>
              </a:p>
            </p:txBody>
          </p:sp>
        </mc:Fallback>
      </mc:AlternateContent>
    </p:spTree>
    <p:extLst>
      <p:ext uri="{BB962C8B-B14F-4D97-AF65-F5344CB8AC3E}">
        <p14:creationId xmlns:p14="http://schemas.microsoft.com/office/powerpoint/2010/main" val="36617041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F61CF59E-22FD-6446-A8D8-A60C626A257F}"/>
                  </a:ext>
                </a:extLst>
              </p:cNvPr>
              <p:cNvSpPr>
                <a:spLocks noGrp="1"/>
              </p:cNvSpPr>
              <p:nvPr>
                <p:ph type="title"/>
              </p:nvPr>
            </p:nvSpPr>
            <p:spPr/>
            <p:txBody>
              <a:bodyPr/>
              <a:lstStyle/>
              <a:p>
                <a:r>
                  <a:rPr lang="en-US" dirty="0"/>
                  <a:t>Linear discriminant analysis (LDA) with </a:t>
                </a:r>
                <a14:m>
                  <m:oMath xmlns:m="http://schemas.openxmlformats.org/officeDocument/2006/math">
                    <m:r>
                      <a:rPr lang="en-US" b="0" i="1" smtClean="0">
                        <a:latin typeface="Cambria Math" panose="02040503050406030204" pitchFamily="18" charset="0"/>
                      </a:rPr>
                      <m:t>𝑝</m:t>
                    </m:r>
                    <m:r>
                      <a:rPr lang="en-US" b="0" i="1" smtClean="0">
                        <a:latin typeface="Cambria Math" panose="02040503050406030204" pitchFamily="18" charset="0"/>
                      </a:rPr>
                      <m:t>=1</m:t>
                    </m:r>
                  </m:oMath>
                </a14:m>
                <a:endParaRPr lang="en-US" dirty="0"/>
              </a:p>
            </p:txBody>
          </p:sp>
        </mc:Choice>
        <mc:Fallback xmlns="">
          <p:sp>
            <p:nvSpPr>
              <p:cNvPr id="2" name="Title 1">
                <a:extLst>
                  <a:ext uri="{FF2B5EF4-FFF2-40B4-BE49-F238E27FC236}">
                    <a16:creationId xmlns:a16="http://schemas.microsoft.com/office/drawing/2014/main" id="{F61CF59E-22FD-6446-A8D8-A60C626A257F}"/>
                  </a:ext>
                </a:extLst>
              </p:cNvPr>
              <p:cNvSpPr>
                <a:spLocks noGrp="1" noRot="1" noChangeAspect="1" noMove="1" noResize="1" noEditPoints="1" noAdjustHandles="1" noChangeArrowheads="1" noChangeShapeType="1" noTextEdit="1"/>
              </p:cNvSpPr>
              <p:nvPr>
                <p:ph type="title"/>
              </p:nvPr>
            </p:nvSpPr>
            <p:spPr>
              <a:blipFill>
                <a:blip r:embed="rId2"/>
                <a:stretch>
                  <a:fillRect l="-3221" t="-11429" r="-1932" b="-219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663EAA3-A7EF-BF46-81E1-CB5699307AFB}"/>
                  </a:ext>
                </a:extLst>
              </p:cNvPr>
              <p:cNvSpPr>
                <a:spLocks noGrp="1"/>
              </p:cNvSpPr>
              <p:nvPr>
                <p:ph idx="1"/>
              </p:nvPr>
            </p:nvSpPr>
            <p:spPr>
              <a:xfrm>
                <a:off x="471268" y="1691144"/>
                <a:ext cx="8044082" cy="4351338"/>
              </a:xfrm>
            </p:spPr>
            <p:txBody>
              <a:bodyPr/>
              <a:lstStyle/>
              <a:p>
                <a:pPr marL="0" indent="0">
                  <a:buNone/>
                </a:pPr>
                <a:r>
                  <a:rPr lang="en-US" dirty="0"/>
                  <a:t>The normal/Gaussian probability density function has the form:</a:t>
                </a:r>
              </a:p>
              <a:p>
                <a:pPr marL="0" indent="0">
                  <a:buNone/>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𝑘</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2</m:t>
                              </m:r>
                              <m:r>
                                <a:rPr lang="en-US" b="0" i="1" smtClean="0">
                                  <a:latin typeface="Cambria Math" panose="02040503050406030204" pitchFamily="18" charset="0"/>
                                  <a:ea typeface="Cambria Math" panose="02040503050406030204" pitchFamily="18" charset="0"/>
                                </a:rPr>
                                <m:t>𝜋</m:t>
                              </m:r>
                            </m:e>
                          </m:rad>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𝜎</m:t>
                              </m:r>
                            </m:e>
                            <m:sub>
                              <m:r>
                                <a:rPr lang="en-US" b="0" i="1" smtClean="0">
                                  <a:latin typeface="Cambria Math" panose="02040503050406030204" pitchFamily="18" charset="0"/>
                                </a:rPr>
                                <m:t>𝑘</m:t>
                              </m:r>
                            </m:sub>
                          </m:sSub>
                        </m:den>
                      </m:f>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box>
                            <m:boxPr>
                              <m:ctrlPr>
                                <a:rPr lang="en-US" b="0" i="1" smtClean="0">
                                  <a:latin typeface="Cambria Math" panose="02040503050406030204" pitchFamily="18" charset="0"/>
                                </a:rPr>
                              </m:ctrlPr>
                            </m:boxPr>
                            <m:e>
                              <m:argPr>
                                <m:argSz m:val="-1"/>
                              </m:argP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box>
                                        <m:boxPr>
                                          <m:ctrlPr>
                                            <a:rPr lang="en-US" b="0" i="1" smtClean="0">
                                              <a:latin typeface="Cambria Math" panose="02040503050406030204" pitchFamily="18" charset="0"/>
                                            </a:rPr>
                                          </m:ctrlPr>
                                        </m:boxPr>
                                        <m:e>
                                          <m:argPr>
                                            <m:argSz m:val="-1"/>
                                          </m:argPr>
                                          <m:f>
                                            <m:fPr>
                                              <m:ctrlPr>
                                                <a:rPr lang="en-US" b="0" i="1" smtClean="0">
                                                  <a:latin typeface="Cambria Math" panose="02040503050406030204" pitchFamily="18" charset="0"/>
                                                </a:rPr>
                                              </m:ctrlPr>
                                            </m:fPr>
                                            <m:num>
                                              <m:r>
                                                <a:rPr lang="en-US" b="0" i="1" smtClean="0">
                                                  <a:latin typeface="Cambria Math" panose="02040503050406030204" pitchFamily="18" charset="0"/>
                                                </a:rPr>
                                                <m:t>𝑥</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𝜇</m:t>
                                                  </m:r>
                                                </m:e>
                                                <m:sub>
                                                  <m:r>
                                                    <a:rPr lang="en-US" b="0" i="1" smtClean="0">
                                                      <a:latin typeface="Cambria Math" panose="02040503050406030204" pitchFamily="18" charset="0"/>
                                                    </a:rPr>
                                                    <m:t>𝑘</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𝜎</m:t>
                                                  </m:r>
                                                </m:e>
                                                <m:sub>
                                                  <m:r>
                                                    <a:rPr lang="en-US" b="0" i="1" smtClean="0">
                                                      <a:latin typeface="Cambria Math" panose="02040503050406030204" pitchFamily="18" charset="0"/>
                                                    </a:rPr>
                                                    <m:t>𝑘</m:t>
                                                  </m:r>
                                                </m:sub>
                                              </m:sSub>
                                            </m:den>
                                          </m:f>
                                        </m:e>
                                      </m:box>
                                    </m:e>
                                  </m:d>
                                </m:e>
                                <m:sup>
                                  <m:r>
                                    <a:rPr lang="en-US" b="0" i="1" smtClean="0">
                                      <a:latin typeface="Cambria Math" panose="02040503050406030204" pitchFamily="18" charset="0"/>
                                    </a:rPr>
                                    <m:t>2</m:t>
                                  </m:r>
                                </m:sup>
                              </m:sSup>
                            </m:e>
                          </m:box>
                        </m:sup>
                      </m:sSup>
                    </m:oMath>
                  </m:oMathPara>
                </a14:m>
                <a:endParaRPr lang="en-US" dirty="0"/>
              </a:p>
              <a:p>
                <a:pPr marL="0" indent="0">
                  <a:buNone/>
                </a:pPr>
                <a:r>
                  <a:rPr lang="en-US" dirty="0"/>
                  <a:t>Here </a:t>
                </a:r>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𝜇</m:t>
                        </m:r>
                      </m:e>
                      <m:sub>
                        <m:r>
                          <a:rPr lang="en-US" b="0" i="1" smtClean="0">
                            <a:latin typeface="Cambria Math" panose="02040503050406030204" pitchFamily="18" charset="0"/>
                          </a:rPr>
                          <m:t>𝑘</m:t>
                        </m:r>
                      </m:sub>
                    </m:sSub>
                  </m:oMath>
                </a14:m>
                <a:r>
                  <a:rPr lang="en-US" dirty="0"/>
                  <a:t> is and </a:t>
                </a:r>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𝜎</m:t>
                        </m:r>
                      </m:e>
                      <m:sub>
                        <m:r>
                          <a:rPr lang="en-US" b="0" i="1" smtClean="0">
                            <a:latin typeface="Cambria Math" panose="02040503050406030204" pitchFamily="18" charset="0"/>
                          </a:rPr>
                          <m:t>𝑘</m:t>
                        </m:r>
                      </m:sub>
                    </m:sSub>
                  </m:oMath>
                </a14:m>
                <a:r>
                  <a:rPr lang="en-US" dirty="0"/>
                  <a:t> is the standard deviation for class </a:t>
                </a:r>
                <a14:m>
                  <m:oMath xmlns:m="http://schemas.openxmlformats.org/officeDocument/2006/math">
                    <m:r>
                      <a:rPr lang="en-US" b="0" i="1" smtClean="0">
                        <a:latin typeface="Cambria Math" panose="02040503050406030204" pitchFamily="18" charset="0"/>
                      </a:rPr>
                      <m:t>𝑘</m:t>
                    </m:r>
                  </m:oMath>
                </a14:m>
                <a:r>
                  <a:rPr lang="en-US" dirty="0"/>
                  <a:t>.</a:t>
                </a:r>
              </a:p>
              <a:p>
                <a:pPr marL="0" indent="0">
                  <a:buNone/>
                </a:pPr>
                <a:r>
                  <a:rPr lang="en-US" dirty="0"/>
                  <a:t>For LDA assume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rPr>
                          <m:t>𝑘</m:t>
                        </m:r>
                      </m:sub>
                    </m:sSub>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𝜎</m:t>
                    </m:r>
                  </m:oMath>
                </a14:m>
                <a:r>
                  <a:rPr lang="en-US" dirty="0"/>
                  <a:t> for all classes </a:t>
                </a:r>
                <a14:m>
                  <m:oMath xmlns:m="http://schemas.openxmlformats.org/officeDocument/2006/math">
                    <m:r>
                      <a:rPr lang="en-US" b="0" i="1" smtClean="0">
                        <a:latin typeface="Cambria Math" panose="02040503050406030204" pitchFamily="18" charset="0"/>
                      </a:rPr>
                      <m:t>𝑘</m:t>
                    </m:r>
                  </m:oMath>
                </a14:m>
                <a:r>
                  <a:rPr lang="en-US" dirty="0"/>
                  <a:t>.</a:t>
                </a:r>
              </a:p>
            </p:txBody>
          </p:sp>
        </mc:Choice>
        <mc:Fallback xmlns="">
          <p:sp>
            <p:nvSpPr>
              <p:cNvPr id="3" name="Content Placeholder 2">
                <a:extLst>
                  <a:ext uri="{FF2B5EF4-FFF2-40B4-BE49-F238E27FC236}">
                    <a16:creationId xmlns:a16="http://schemas.microsoft.com/office/drawing/2014/main" id="{7663EAA3-A7EF-BF46-81E1-CB5699307AFB}"/>
                  </a:ext>
                </a:extLst>
              </p:cNvPr>
              <p:cNvSpPr>
                <a:spLocks noGrp="1" noRot="1" noChangeAspect="1" noMove="1" noResize="1" noEditPoints="1" noAdjustHandles="1" noChangeArrowheads="1" noChangeShapeType="1" noTextEdit="1"/>
              </p:cNvSpPr>
              <p:nvPr>
                <p:ph idx="1"/>
              </p:nvPr>
            </p:nvSpPr>
            <p:spPr>
              <a:xfrm>
                <a:off x="471268" y="1691144"/>
                <a:ext cx="8044082" cy="4351338"/>
              </a:xfrm>
              <a:blipFill>
                <a:blip r:embed="rId3"/>
                <a:stretch>
                  <a:fillRect l="-1575" t="-1163" r="-787"/>
                </a:stretch>
              </a:blipFill>
            </p:spPr>
            <p:txBody>
              <a:bodyPr/>
              <a:lstStyle/>
              <a:p>
                <a:r>
                  <a:rPr lang="en-US">
                    <a:noFill/>
                  </a:rPr>
                  <a:t> </a:t>
                </a:r>
              </a:p>
            </p:txBody>
          </p:sp>
        </mc:Fallback>
      </mc:AlternateContent>
    </p:spTree>
    <p:extLst>
      <p:ext uri="{BB962C8B-B14F-4D97-AF65-F5344CB8AC3E}">
        <p14:creationId xmlns:p14="http://schemas.microsoft.com/office/powerpoint/2010/main" val="11360236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F61CF59E-22FD-6446-A8D8-A60C626A257F}"/>
                  </a:ext>
                </a:extLst>
              </p:cNvPr>
              <p:cNvSpPr>
                <a:spLocks noGrp="1"/>
              </p:cNvSpPr>
              <p:nvPr>
                <p:ph type="title"/>
              </p:nvPr>
            </p:nvSpPr>
            <p:spPr/>
            <p:txBody>
              <a:bodyPr/>
              <a:lstStyle/>
              <a:p>
                <a:r>
                  <a:rPr lang="en-US" dirty="0"/>
                  <a:t>Linear discriminant analysis (LDA) with </a:t>
                </a:r>
                <a14:m>
                  <m:oMath xmlns:m="http://schemas.openxmlformats.org/officeDocument/2006/math">
                    <m:r>
                      <a:rPr lang="en-US" b="0" i="1" smtClean="0">
                        <a:latin typeface="Cambria Math" panose="02040503050406030204" pitchFamily="18" charset="0"/>
                      </a:rPr>
                      <m:t>𝑝</m:t>
                    </m:r>
                    <m:r>
                      <a:rPr lang="en-US" b="0" i="1" smtClean="0">
                        <a:latin typeface="Cambria Math" panose="02040503050406030204" pitchFamily="18" charset="0"/>
                      </a:rPr>
                      <m:t>=1</m:t>
                    </m:r>
                  </m:oMath>
                </a14:m>
                <a:endParaRPr lang="en-US" dirty="0"/>
              </a:p>
            </p:txBody>
          </p:sp>
        </mc:Choice>
        <mc:Fallback xmlns="">
          <p:sp>
            <p:nvSpPr>
              <p:cNvPr id="2" name="Title 1">
                <a:extLst>
                  <a:ext uri="{FF2B5EF4-FFF2-40B4-BE49-F238E27FC236}">
                    <a16:creationId xmlns:a16="http://schemas.microsoft.com/office/drawing/2014/main" id="{F61CF59E-22FD-6446-A8D8-A60C626A257F}"/>
                  </a:ext>
                </a:extLst>
              </p:cNvPr>
              <p:cNvSpPr>
                <a:spLocks noGrp="1" noRot="1" noChangeAspect="1" noMove="1" noResize="1" noEditPoints="1" noAdjustHandles="1" noChangeArrowheads="1" noChangeShapeType="1" noTextEdit="1"/>
              </p:cNvSpPr>
              <p:nvPr>
                <p:ph type="title"/>
              </p:nvPr>
            </p:nvSpPr>
            <p:spPr>
              <a:blipFill>
                <a:blip r:embed="rId2"/>
                <a:stretch>
                  <a:fillRect l="-3221" t="-11429" r="-1932" b="-219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663EAA3-A7EF-BF46-81E1-CB5699307AFB}"/>
                  </a:ext>
                </a:extLst>
              </p:cNvPr>
              <p:cNvSpPr>
                <a:spLocks noGrp="1"/>
              </p:cNvSpPr>
              <p:nvPr>
                <p:ph idx="1"/>
              </p:nvPr>
            </p:nvSpPr>
            <p:spPr>
              <a:xfrm>
                <a:off x="531304" y="1557501"/>
                <a:ext cx="8044082" cy="4822198"/>
              </a:xfrm>
            </p:spPr>
            <p:txBody>
              <a:bodyPr>
                <a:normAutofit fontScale="92500" lnSpcReduction="20000"/>
              </a:bodyPr>
              <a:lstStyle/>
              <a:p>
                <a:pPr marL="0" indent="0">
                  <a:lnSpc>
                    <a:spcPct val="150000"/>
                  </a:lnSpc>
                  <a:buNone/>
                </a:pPr>
                <a:r>
                  <a:rPr lang="en-US" dirty="0"/>
                  <a:t>We can plug this normal probability density into the discriminant analysis Bayes formula</a:t>
                </a:r>
              </a:p>
              <a:p>
                <a:pPr marL="0" indent="0">
                  <a:buNone/>
                </a:pPr>
                <a14:m>
                  <m:oMathPara xmlns:m="http://schemas.openxmlformats.org/officeDocument/2006/math">
                    <m:oMathParaPr>
                      <m:jc m:val="centerGroup"/>
                    </m:oMathParaPr>
                    <m:oMath xmlns:m="http://schemas.openxmlformats.org/officeDocument/2006/math">
                      <m:sSub>
                        <m:sSubPr>
                          <m:ctrlPr>
                            <a:rPr lang="en-US" i="1" smtClean="0">
                              <a:solidFill>
                                <a:srgbClr val="002060"/>
                              </a:solidFill>
                              <a:latin typeface="Cambria Math" panose="02040503050406030204" pitchFamily="18" charset="0"/>
                            </a:rPr>
                          </m:ctrlPr>
                        </m:sSubPr>
                        <m:e>
                          <m:r>
                            <a:rPr lang="en-US" i="1">
                              <a:solidFill>
                                <a:srgbClr val="002060"/>
                              </a:solidFill>
                              <a:latin typeface="Cambria Math" panose="02040503050406030204" pitchFamily="18" charset="0"/>
                            </a:rPr>
                            <m:t>𝑝</m:t>
                          </m:r>
                        </m:e>
                        <m:sub>
                          <m:r>
                            <a:rPr lang="en-US" i="1">
                              <a:solidFill>
                                <a:srgbClr val="002060"/>
                              </a:solidFill>
                              <a:latin typeface="Cambria Math" panose="02040503050406030204" pitchFamily="18" charset="0"/>
                            </a:rPr>
                            <m:t>𝑘</m:t>
                          </m:r>
                        </m:sub>
                      </m:sSub>
                      <m:r>
                        <a:rPr lang="en-US" i="1">
                          <a:solidFill>
                            <a:srgbClr val="002060"/>
                          </a:solidFill>
                          <a:latin typeface="Cambria Math" panose="02040503050406030204" pitchFamily="18" charset="0"/>
                        </a:rPr>
                        <m:t>(</m:t>
                      </m:r>
                      <m:r>
                        <a:rPr lang="en-US" i="1">
                          <a:solidFill>
                            <a:srgbClr val="002060"/>
                          </a:solidFill>
                          <a:latin typeface="Cambria Math" panose="02040503050406030204" pitchFamily="18" charset="0"/>
                        </a:rPr>
                        <m:t>𝑥</m:t>
                      </m:r>
                      <m:r>
                        <a:rPr lang="en-US" i="1">
                          <a:solidFill>
                            <a:srgbClr val="002060"/>
                          </a:solidFill>
                          <a:latin typeface="Cambria Math" panose="02040503050406030204" pitchFamily="18" charset="0"/>
                        </a:rPr>
                        <m:t>)=</m:t>
                      </m:r>
                      <m:f>
                        <m:fPr>
                          <m:ctrlPr>
                            <a:rPr lang="en-US" i="1">
                              <a:solidFill>
                                <a:srgbClr val="002060"/>
                              </a:solidFill>
                              <a:latin typeface="Cambria Math" panose="02040503050406030204" pitchFamily="18" charset="0"/>
                            </a:rPr>
                          </m:ctrlPr>
                        </m:fPr>
                        <m:num>
                          <m:sSub>
                            <m:sSubPr>
                              <m:ctrlPr>
                                <a:rPr lang="en-US" i="1">
                                  <a:solidFill>
                                    <a:srgbClr val="002060"/>
                                  </a:solidFill>
                                  <a:latin typeface="Cambria Math" panose="02040503050406030204" pitchFamily="18" charset="0"/>
                                </a:rPr>
                              </m:ctrlPr>
                            </m:sSubPr>
                            <m:e>
                              <m:r>
                                <a:rPr lang="en-US" i="1">
                                  <a:solidFill>
                                    <a:srgbClr val="002060"/>
                                  </a:solidFill>
                                  <a:latin typeface="Cambria Math" panose="02040503050406030204" pitchFamily="18" charset="0"/>
                                  <a:ea typeface="Cambria Math" panose="02040503050406030204" pitchFamily="18" charset="0"/>
                                </a:rPr>
                                <m:t>𝜋</m:t>
                              </m:r>
                            </m:e>
                            <m:sub>
                              <m:r>
                                <a:rPr lang="en-US" i="1">
                                  <a:solidFill>
                                    <a:srgbClr val="002060"/>
                                  </a:solidFill>
                                  <a:latin typeface="Cambria Math" panose="02040503050406030204" pitchFamily="18" charset="0"/>
                                </a:rPr>
                                <m:t>𝑘</m:t>
                              </m:r>
                            </m:sub>
                          </m:sSub>
                          <m:sSub>
                            <m:sSubPr>
                              <m:ctrlPr>
                                <a:rPr lang="en-US" i="1">
                                  <a:solidFill>
                                    <a:srgbClr val="002060"/>
                                  </a:solidFill>
                                  <a:latin typeface="Cambria Math" panose="02040503050406030204" pitchFamily="18" charset="0"/>
                                </a:rPr>
                              </m:ctrlPr>
                            </m:sSubPr>
                            <m:e>
                              <m:r>
                                <a:rPr lang="en-US" i="1">
                                  <a:solidFill>
                                    <a:srgbClr val="002060"/>
                                  </a:solidFill>
                                  <a:latin typeface="Cambria Math" panose="02040503050406030204" pitchFamily="18" charset="0"/>
                                </a:rPr>
                                <m:t>𝑓</m:t>
                              </m:r>
                            </m:e>
                            <m:sub>
                              <m:r>
                                <a:rPr lang="en-US" i="1">
                                  <a:solidFill>
                                    <a:srgbClr val="002060"/>
                                  </a:solidFill>
                                  <a:latin typeface="Cambria Math" panose="02040503050406030204" pitchFamily="18" charset="0"/>
                                </a:rPr>
                                <m:t>𝑘</m:t>
                              </m:r>
                            </m:sub>
                          </m:sSub>
                          <m:r>
                            <a:rPr lang="en-US" i="1">
                              <a:solidFill>
                                <a:srgbClr val="002060"/>
                              </a:solidFill>
                              <a:latin typeface="Cambria Math" panose="02040503050406030204" pitchFamily="18" charset="0"/>
                            </a:rPr>
                            <m:t>(</m:t>
                          </m:r>
                          <m:r>
                            <a:rPr lang="en-US" i="1">
                              <a:solidFill>
                                <a:srgbClr val="002060"/>
                              </a:solidFill>
                              <a:latin typeface="Cambria Math" panose="02040503050406030204" pitchFamily="18" charset="0"/>
                            </a:rPr>
                            <m:t>𝑥</m:t>
                          </m:r>
                          <m:r>
                            <a:rPr lang="en-US" i="1">
                              <a:solidFill>
                                <a:srgbClr val="002060"/>
                              </a:solidFill>
                              <a:latin typeface="Cambria Math" panose="02040503050406030204" pitchFamily="18" charset="0"/>
                            </a:rPr>
                            <m:t>)</m:t>
                          </m:r>
                        </m:num>
                        <m:den>
                          <m:nary>
                            <m:naryPr>
                              <m:chr m:val="∑"/>
                              <m:limLoc m:val="subSup"/>
                              <m:ctrlPr>
                                <a:rPr lang="en-US" i="1">
                                  <a:solidFill>
                                    <a:srgbClr val="002060"/>
                                  </a:solidFill>
                                  <a:latin typeface="Cambria Math" panose="02040503050406030204" pitchFamily="18" charset="0"/>
                                </a:rPr>
                              </m:ctrlPr>
                            </m:naryPr>
                            <m:sub>
                              <m:r>
                                <m:rPr>
                                  <m:brk m:alnAt="25"/>
                                </m:rPr>
                                <a:rPr lang="en-US" i="1">
                                  <a:solidFill>
                                    <a:srgbClr val="002060"/>
                                  </a:solidFill>
                                  <a:latin typeface="Cambria Math" panose="02040503050406030204" pitchFamily="18" charset="0"/>
                                </a:rPr>
                                <m:t>𝑙</m:t>
                              </m:r>
                              <m:r>
                                <a:rPr lang="en-US" i="1">
                                  <a:solidFill>
                                    <a:srgbClr val="002060"/>
                                  </a:solidFill>
                                  <a:latin typeface="Cambria Math" panose="02040503050406030204" pitchFamily="18" charset="0"/>
                                </a:rPr>
                                <m:t>=1</m:t>
                              </m:r>
                            </m:sub>
                            <m:sup>
                              <m:r>
                                <a:rPr lang="en-US" i="1">
                                  <a:solidFill>
                                    <a:srgbClr val="002060"/>
                                  </a:solidFill>
                                  <a:latin typeface="Cambria Math" panose="02040503050406030204" pitchFamily="18" charset="0"/>
                                </a:rPr>
                                <m:t>𝐾</m:t>
                              </m:r>
                            </m:sup>
                            <m:e>
                              <m:sSub>
                                <m:sSubPr>
                                  <m:ctrlPr>
                                    <a:rPr lang="en-US" i="1">
                                      <a:solidFill>
                                        <a:srgbClr val="002060"/>
                                      </a:solidFill>
                                      <a:latin typeface="Cambria Math" panose="02040503050406030204" pitchFamily="18" charset="0"/>
                                    </a:rPr>
                                  </m:ctrlPr>
                                </m:sSubPr>
                                <m:e>
                                  <m:sSub>
                                    <m:sSubPr>
                                      <m:ctrlPr>
                                        <a:rPr lang="en-US" i="1" smtClean="0">
                                          <a:solidFill>
                                            <a:srgbClr val="002060"/>
                                          </a:solidFill>
                                          <a:latin typeface="Cambria Math" panose="02040503050406030204" pitchFamily="18" charset="0"/>
                                        </a:rPr>
                                      </m:ctrlPr>
                                    </m:sSubPr>
                                    <m:e>
                                      <m:r>
                                        <a:rPr lang="en-US" i="1" smtClean="0">
                                          <a:solidFill>
                                            <a:srgbClr val="002060"/>
                                          </a:solidFill>
                                          <a:latin typeface="Cambria Math" panose="02040503050406030204" pitchFamily="18" charset="0"/>
                                          <a:ea typeface="Cambria Math" panose="02040503050406030204" pitchFamily="18" charset="0"/>
                                        </a:rPr>
                                        <m:t>𝜋</m:t>
                                      </m:r>
                                    </m:e>
                                    <m:sub>
                                      <m:r>
                                        <a:rPr lang="en-US" b="0" i="1" smtClean="0">
                                          <a:solidFill>
                                            <a:srgbClr val="002060"/>
                                          </a:solidFill>
                                          <a:latin typeface="Cambria Math" panose="02040503050406030204" pitchFamily="18" charset="0"/>
                                        </a:rPr>
                                        <m:t>𝑙</m:t>
                                      </m:r>
                                    </m:sub>
                                  </m:sSub>
                                  <m:r>
                                    <a:rPr lang="en-US" i="1">
                                      <a:solidFill>
                                        <a:srgbClr val="002060"/>
                                      </a:solidFill>
                                      <a:latin typeface="Cambria Math" panose="02040503050406030204" pitchFamily="18" charset="0"/>
                                    </a:rPr>
                                    <m:t>𝑓</m:t>
                                  </m:r>
                                </m:e>
                                <m:sub>
                                  <m:r>
                                    <a:rPr lang="en-US" i="1">
                                      <a:solidFill>
                                        <a:srgbClr val="002060"/>
                                      </a:solidFill>
                                      <a:latin typeface="Cambria Math" panose="02040503050406030204" pitchFamily="18" charset="0"/>
                                    </a:rPr>
                                    <m:t>𝑙</m:t>
                                  </m:r>
                                </m:sub>
                              </m:sSub>
                              <m:r>
                                <a:rPr lang="en-US" i="1">
                                  <a:solidFill>
                                    <a:srgbClr val="002060"/>
                                  </a:solidFill>
                                  <a:latin typeface="Cambria Math" panose="02040503050406030204" pitchFamily="18" charset="0"/>
                                </a:rPr>
                                <m:t>(</m:t>
                              </m:r>
                              <m:r>
                                <a:rPr lang="en-US" i="1">
                                  <a:solidFill>
                                    <a:srgbClr val="002060"/>
                                  </a:solidFill>
                                  <a:latin typeface="Cambria Math" panose="02040503050406030204" pitchFamily="18" charset="0"/>
                                </a:rPr>
                                <m:t>𝑥</m:t>
                              </m:r>
                              <m:r>
                                <a:rPr lang="en-US" i="1">
                                  <a:solidFill>
                                    <a:srgbClr val="002060"/>
                                  </a:solidFill>
                                  <a:latin typeface="Cambria Math" panose="02040503050406030204" pitchFamily="18" charset="0"/>
                                </a:rPr>
                                <m:t>)</m:t>
                              </m:r>
                            </m:e>
                          </m:nary>
                        </m:den>
                      </m:f>
                    </m:oMath>
                  </m:oMathPara>
                </a14:m>
                <a:endParaRPr lang="en-US" dirty="0"/>
              </a:p>
              <a:p>
                <a:pPr marL="0" indent="0">
                  <a:buNone/>
                </a:pPr>
                <a:r>
                  <a:rPr lang="en-US" dirty="0"/>
                  <a:t>to get</a:t>
                </a:r>
              </a:p>
              <a:p>
                <a:pPr marL="0" indent="0">
                  <a:buNone/>
                </a:pPr>
                <a14:m>
                  <m:oMathPara xmlns:m="http://schemas.openxmlformats.org/officeDocument/2006/math">
                    <m:oMathParaPr>
                      <m:jc m:val="centerGroup"/>
                    </m:oMathParaPr>
                    <m:oMath xmlns:m="http://schemas.openxmlformats.org/officeDocument/2006/math">
                      <m:sSub>
                        <m:sSubPr>
                          <m:ctrlPr>
                            <a:rPr lang="en-US" i="1" smtClean="0">
                              <a:solidFill>
                                <a:srgbClr val="002060"/>
                              </a:solidFill>
                              <a:latin typeface="Cambria Math" panose="02040503050406030204" pitchFamily="18" charset="0"/>
                            </a:rPr>
                          </m:ctrlPr>
                        </m:sSubPr>
                        <m:e>
                          <m:r>
                            <a:rPr lang="en-US" i="1">
                              <a:solidFill>
                                <a:srgbClr val="002060"/>
                              </a:solidFill>
                              <a:latin typeface="Cambria Math" panose="02040503050406030204" pitchFamily="18" charset="0"/>
                            </a:rPr>
                            <m:t>𝑝</m:t>
                          </m:r>
                        </m:e>
                        <m:sub>
                          <m:r>
                            <a:rPr lang="en-US" i="1">
                              <a:solidFill>
                                <a:srgbClr val="002060"/>
                              </a:solidFill>
                              <a:latin typeface="Cambria Math" panose="02040503050406030204" pitchFamily="18" charset="0"/>
                            </a:rPr>
                            <m:t>𝑘</m:t>
                          </m:r>
                        </m:sub>
                      </m:sSub>
                      <m:r>
                        <a:rPr lang="en-US" i="1">
                          <a:solidFill>
                            <a:srgbClr val="002060"/>
                          </a:solidFill>
                          <a:latin typeface="Cambria Math" panose="02040503050406030204" pitchFamily="18" charset="0"/>
                        </a:rPr>
                        <m:t>(</m:t>
                      </m:r>
                      <m:r>
                        <a:rPr lang="en-US" i="1">
                          <a:solidFill>
                            <a:srgbClr val="002060"/>
                          </a:solidFill>
                          <a:latin typeface="Cambria Math" panose="02040503050406030204" pitchFamily="18" charset="0"/>
                        </a:rPr>
                        <m:t>𝑥</m:t>
                      </m:r>
                      <m:r>
                        <a:rPr lang="en-US" i="1">
                          <a:solidFill>
                            <a:srgbClr val="002060"/>
                          </a:solidFill>
                          <a:latin typeface="Cambria Math" panose="02040503050406030204" pitchFamily="18" charset="0"/>
                        </a:rPr>
                        <m:t>)=</m:t>
                      </m:r>
                      <m:f>
                        <m:fPr>
                          <m:ctrlPr>
                            <a:rPr lang="en-US" i="1">
                              <a:solidFill>
                                <a:srgbClr val="002060"/>
                              </a:solidFill>
                              <a:latin typeface="Cambria Math" panose="02040503050406030204" pitchFamily="18" charset="0"/>
                            </a:rPr>
                          </m:ctrlPr>
                        </m:fPr>
                        <m:num>
                          <m:sSub>
                            <m:sSubPr>
                              <m:ctrlPr>
                                <a:rPr lang="en-US" i="1">
                                  <a:solidFill>
                                    <a:srgbClr val="002060"/>
                                  </a:solidFill>
                                  <a:latin typeface="Cambria Math" panose="02040503050406030204" pitchFamily="18" charset="0"/>
                                </a:rPr>
                              </m:ctrlPr>
                            </m:sSubPr>
                            <m:e>
                              <m:r>
                                <a:rPr lang="en-US" i="1">
                                  <a:solidFill>
                                    <a:srgbClr val="002060"/>
                                  </a:solidFill>
                                  <a:latin typeface="Cambria Math" panose="02040503050406030204" pitchFamily="18" charset="0"/>
                                  <a:ea typeface="Cambria Math" panose="02040503050406030204" pitchFamily="18" charset="0"/>
                                </a:rPr>
                                <m:t>𝜋</m:t>
                              </m:r>
                            </m:e>
                            <m:sub>
                              <m:r>
                                <a:rPr lang="en-US" i="1">
                                  <a:solidFill>
                                    <a:srgbClr val="002060"/>
                                  </a:solidFill>
                                  <a:latin typeface="Cambria Math" panose="02040503050406030204" pitchFamily="18" charset="0"/>
                                </a:rPr>
                                <m:t>𝑘</m:t>
                              </m:r>
                            </m:sub>
                          </m:sSub>
                          <m:f>
                            <m:fPr>
                              <m:ctrlPr>
                                <a:rPr lang="en-US" i="1">
                                  <a:solidFill>
                                    <a:srgbClr val="002060"/>
                                  </a:solidFill>
                                  <a:latin typeface="Cambria Math" panose="02040503050406030204" pitchFamily="18" charset="0"/>
                                </a:rPr>
                              </m:ctrlPr>
                            </m:fPr>
                            <m:num>
                              <m:r>
                                <a:rPr lang="en-US" i="1">
                                  <a:solidFill>
                                    <a:srgbClr val="002060"/>
                                  </a:solidFill>
                                  <a:latin typeface="Cambria Math" panose="02040503050406030204" pitchFamily="18" charset="0"/>
                                </a:rPr>
                                <m:t>1</m:t>
                              </m:r>
                            </m:num>
                            <m:den>
                              <m:rad>
                                <m:radPr>
                                  <m:degHide m:val="on"/>
                                  <m:ctrlPr>
                                    <a:rPr lang="en-US" i="1">
                                      <a:solidFill>
                                        <a:srgbClr val="002060"/>
                                      </a:solidFill>
                                      <a:latin typeface="Cambria Math" panose="02040503050406030204" pitchFamily="18" charset="0"/>
                                    </a:rPr>
                                  </m:ctrlPr>
                                </m:radPr>
                                <m:deg/>
                                <m:e>
                                  <m:r>
                                    <a:rPr lang="en-US" i="1">
                                      <a:solidFill>
                                        <a:srgbClr val="002060"/>
                                      </a:solidFill>
                                      <a:latin typeface="Cambria Math" panose="02040503050406030204" pitchFamily="18" charset="0"/>
                                    </a:rPr>
                                    <m:t>2</m:t>
                                  </m:r>
                                  <m:r>
                                    <a:rPr lang="en-US" i="1">
                                      <a:solidFill>
                                        <a:srgbClr val="002060"/>
                                      </a:solidFill>
                                      <a:latin typeface="Cambria Math" panose="02040503050406030204" pitchFamily="18" charset="0"/>
                                      <a:ea typeface="Cambria Math" panose="02040503050406030204" pitchFamily="18" charset="0"/>
                                    </a:rPr>
                                    <m:t>𝜋</m:t>
                                  </m:r>
                                </m:e>
                              </m:rad>
                              <m:r>
                                <a:rPr lang="en-US" i="1" smtClean="0">
                                  <a:solidFill>
                                    <a:srgbClr val="002060"/>
                                  </a:solidFill>
                                  <a:latin typeface="Cambria Math" panose="02040503050406030204" pitchFamily="18" charset="0"/>
                                  <a:ea typeface="Cambria Math" panose="02040503050406030204" pitchFamily="18" charset="0"/>
                                </a:rPr>
                                <m:t>𝜎</m:t>
                              </m:r>
                            </m:den>
                          </m:f>
                          <m:sSup>
                            <m:sSupPr>
                              <m:ctrlPr>
                                <a:rPr lang="en-US" i="1">
                                  <a:solidFill>
                                    <a:srgbClr val="002060"/>
                                  </a:solidFill>
                                  <a:latin typeface="Cambria Math" panose="02040503050406030204" pitchFamily="18" charset="0"/>
                                </a:rPr>
                              </m:ctrlPr>
                            </m:sSupPr>
                            <m:e>
                              <m:r>
                                <a:rPr lang="en-US" i="1">
                                  <a:solidFill>
                                    <a:srgbClr val="002060"/>
                                  </a:solidFill>
                                  <a:latin typeface="Cambria Math" panose="02040503050406030204" pitchFamily="18" charset="0"/>
                                </a:rPr>
                                <m:t>𝑒</m:t>
                              </m:r>
                            </m:e>
                            <m:sup>
                              <m:r>
                                <a:rPr lang="en-US" i="1">
                                  <a:solidFill>
                                    <a:srgbClr val="002060"/>
                                  </a:solidFill>
                                  <a:latin typeface="Cambria Math" panose="02040503050406030204" pitchFamily="18" charset="0"/>
                                </a:rPr>
                                <m:t>−</m:t>
                              </m:r>
                              <m:box>
                                <m:boxPr>
                                  <m:ctrlPr>
                                    <a:rPr lang="en-US" i="1">
                                      <a:solidFill>
                                        <a:srgbClr val="002060"/>
                                      </a:solidFill>
                                      <a:latin typeface="Cambria Math" panose="02040503050406030204" pitchFamily="18" charset="0"/>
                                    </a:rPr>
                                  </m:ctrlPr>
                                </m:boxPr>
                                <m:e>
                                  <m:argPr>
                                    <m:argSz m:val="-1"/>
                                  </m:argPr>
                                  <m:f>
                                    <m:fPr>
                                      <m:ctrlPr>
                                        <a:rPr lang="en-US" i="1">
                                          <a:solidFill>
                                            <a:srgbClr val="002060"/>
                                          </a:solidFill>
                                          <a:latin typeface="Cambria Math" panose="02040503050406030204" pitchFamily="18" charset="0"/>
                                        </a:rPr>
                                      </m:ctrlPr>
                                    </m:fPr>
                                    <m:num>
                                      <m:r>
                                        <a:rPr lang="en-US" i="1">
                                          <a:solidFill>
                                            <a:srgbClr val="002060"/>
                                          </a:solidFill>
                                          <a:latin typeface="Cambria Math" panose="02040503050406030204" pitchFamily="18" charset="0"/>
                                        </a:rPr>
                                        <m:t>1</m:t>
                                      </m:r>
                                    </m:num>
                                    <m:den>
                                      <m:r>
                                        <a:rPr lang="en-US" i="1">
                                          <a:solidFill>
                                            <a:srgbClr val="002060"/>
                                          </a:solidFill>
                                          <a:latin typeface="Cambria Math" panose="02040503050406030204" pitchFamily="18" charset="0"/>
                                        </a:rPr>
                                        <m:t>2</m:t>
                                      </m:r>
                                    </m:den>
                                  </m:f>
                                  <m:sSup>
                                    <m:sSupPr>
                                      <m:ctrlPr>
                                        <a:rPr lang="en-US" i="1">
                                          <a:solidFill>
                                            <a:srgbClr val="002060"/>
                                          </a:solidFill>
                                          <a:latin typeface="Cambria Math" panose="02040503050406030204" pitchFamily="18" charset="0"/>
                                        </a:rPr>
                                      </m:ctrlPr>
                                    </m:sSupPr>
                                    <m:e>
                                      <m:d>
                                        <m:dPr>
                                          <m:ctrlPr>
                                            <a:rPr lang="en-US" i="1">
                                              <a:solidFill>
                                                <a:srgbClr val="002060"/>
                                              </a:solidFill>
                                              <a:latin typeface="Cambria Math" panose="02040503050406030204" pitchFamily="18" charset="0"/>
                                            </a:rPr>
                                          </m:ctrlPr>
                                        </m:dPr>
                                        <m:e>
                                          <m:box>
                                            <m:boxPr>
                                              <m:ctrlPr>
                                                <a:rPr lang="en-US" i="1">
                                                  <a:solidFill>
                                                    <a:srgbClr val="002060"/>
                                                  </a:solidFill>
                                                  <a:latin typeface="Cambria Math" panose="02040503050406030204" pitchFamily="18" charset="0"/>
                                                </a:rPr>
                                              </m:ctrlPr>
                                            </m:boxPr>
                                            <m:e>
                                              <m:argPr>
                                                <m:argSz m:val="-1"/>
                                              </m:argPr>
                                              <m:f>
                                                <m:fPr>
                                                  <m:ctrlPr>
                                                    <a:rPr lang="en-US" i="1">
                                                      <a:solidFill>
                                                        <a:srgbClr val="002060"/>
                                                      </a:solidFill>
                                                      <a:latin typeface="Cambria Math" panose="02040503050406030204" pitchFamily="18" charset="0"/>
                                                    </a:rPr>
                                                  </m:ctrlPr>
                                                </m:fPr>
                                                <m:num>
                                                  <m:r>
                                                    <a:rPr lang="en-US" i="1">
                                                      <a:solidFill>
                                                        <a:srgbClr val="002060"/>
                                                      </a:solidFill>
                                                      <a:latin typeface="Cambria Math" panose="02040503050406030204" pitchFamily="18" charset="0"/>
                                                    </a:rPr>
                                                    <m:t>𝑥</m:t>
                                                  </m:r>
                                                  <m:r>
                                                    <a:rPr lang="en-US" i="1">
                                                      <a:solidFill>
                                                        <a:srgbClr val="002060"/>
                                                      </a:solidFill>
                                                      <a:latin typeface="Cambria Math" panose="02040503050406030204" pitchFamily="18" charset="0"/>
                                                    </a:rPr>
                                                    <m:t>−</m:t>
                                                  </m:r>
                                                  <m:sSub>
                                                    <m:sSubPr>
                                                      <m:ctrlPr>
                                                        <a:rPr lang="en-US" i="1">
                                                          <a:solidFill>
                                                            <a:srgbClr val="002060"/>
                                                          </a:solidFill>
                                                          <a:latin typeface="Cambria Math" panose="02040503050406030204" pitchFamily="18" charset="0"/>
                                                        </a:rPr>
                                                      </m:ctrlPr>
                                                    </m:sSubPr>
                                                    <m:e>
                                                      <m:r>
                                                        <a:rPr lang="en-US" i="1">
                                                          <a:solidFill>
                                                            <a:srgbClr val="002060"/>
                                                          </a:solidFill>
                                                          <a:latin typeface="Cambria Math" panose="02040503050406030204" pitchFamily="18" charset="0"/>
                                                          <a:ea typeface="Cambria Math" panose="02040503050406030204" pitchFamily="18" charset="0"/>
                                                        </a:rPr>
                                                        <m:t>𝜇</m:t>
                                                      </m:r>
                                                    </m:e>
                                                    <m:sub>
                                                      <m:r>
                                                        <a:rPr lang="en-US" i="1">
                                                          <a:solidFill>
                                                            <a:srgbClr val="002060"/>
                                                          </a:solidFill>
                                                          <a:latin typeface="Cambria Math" panose="02040503050406030204" pitchFamily="18" charset="0"/>
                                                        </a:rPr>
                                                        <m:t>𝑘</m:t>
                                                      </m:r>
                                                    </m:sub>
                                                  </m:sSub>
                                                </m:num>
                                                <m:den>
                                                  <m:r>
                                                    <a:rPr lang="en-US" i="1" smtClean="0">
                                                      <a:solidFill>
                                                        <a:srgbClr val="002060"/>
                                                      </a:solidFill>
                                                      <a:latin typeface="Cambria Math" panose="02040503050406030204" pitchFamily="18" charset="0"/>
                                                      <a:ea typeface="Cambria Math" panose="02040503050406030204" pitchFamily="18" charset="0"/>
                                                    </a:rPr>
                                                    <m:t>𝜎</m:t>
                                                  </m:r>
                                                </m:den>
                                              </m:f>
                                            </m:e>
                                          </m:box>
                                        </m:e>
                                      </m:d>
                                    </m:e>
                                    <m:sup>
                                      <m:r>
                                        <a:rPr lang="en-US" i="1">
                                          <a:solidFill>
                                            <a:srgbClr val="002060"/>
                                          </a:solidFill>
                                          <a:latin typeface="Cambria Math" panose="02040503050406030204" pitchFamily="18" charset="0"/>
                                        </a:rPr>
                                        <m:t>2</m:t>
                                      </m:r>
                                    </m:sup>
                                  </m:sSup>
                                </m:e>
                              </m:box>
                            </m:sup>
                          </m:sSup>
                        </m:num>
                        <m:den>
                          <m:nary>
                            <m:naryPr>
                              <m:chr m:val="∑"/>
                              <m:limLoc m:val="subSup"/>
                              <m:ctrlPr>
                                <a:rPr lang="en-US" i="1">
                                  <a:solidFill>
                                    <a:srgbClr val="002060"/>
                                  </a:solidFill>
                                  <a:latin typeface="Cambria Math" panose="02040503050406030204" pitchFamily="18" charset="0"/>
                                </a:rPr>
                              </m:ctrlPr>
                            </m:naryPr>
                            <m:sub>
                              <m:r>
                                <m:rPr>
                                  <m:brk m:alnAt="25"/>
                                </m:rPr>
                                <a:rPr lang="en-US" i="1">
                                  <a:solidFill>
                                    <a:srgbClr val="002060"/>
                                  </a:solidFill>
                                  <a:latin typeface="Cambria Math" panose="02040503050406030204" pitchFamily="18" charset="0"/>
                                </a:rPr>
                                <m:t>𝑙</m:t>
                              </m:r>
                              <m:r>
                                <a:rPr lang="en-US" i="1">
                                  <a:solidFill>
                                    <a:srgbClr val="002060"/>
                                  </a:solidFill>
                                  <a:latin typeface="Cambria Math" panose="02040503050406030204" pitchFamily="18" charset="0"/>
                                </a:rPr>
                                <m:t>=1</m:t>
                              </m:r>
                            </m:sub>
                            <m:sup>
                              <m:r>
                                <a:rPr lang="en-US" i="1">
                                  <a:solidFill>
                                    <a:srgbClr val="002060"/>
                                  </a:solidFill>
                                  <a:latin typeface="Cambria Math" panose="02040503050406030204" pitchFamily="18" charset="0"/>
                                </a:rPr>
                                <m:t>𝐾</m:t>
                              </m:r>
                            </m:sup>
                            <m:e>
                              <m:sSub>
                                <m:sSubPr>
                                  <m:ctrlPr>
                                    <a:rPr lang="en-US" i="1" smtClean="0">
                                      <a:solidFill>
                                        <a:srgbClr val="002060"/>
                                      </a:solidFill>
                                      <a:latin typeface="Cambria Math" panose="02040503050406030204" pitchFamily="18" charset="0"/>
                                    </a:rPr>
                                  </m:ctrlPr>
                                </m:sSubPr>
                                <m:e>
                                  <m:r>
                                    <a:rPr lang="en-US" i="1" smtClean="0">
                                      <a:solidFill>
                                        <a:srgbClr val="002060"/>
                                      </a:solidFill>
                                      <a:latin typeface="Cambria Math" panose="02040503050406030204" pitchFamily="18" charset="0"/>
                                      <a:ea typeface="Cambria Math" panose="02040503050406030204" pitchFamily="18" charset="0"/>
                                    </a:rPr>
                                    <m:t>𝜋</m:t>
                                  </m:r>
                                </m:e>
                                <m:sub>
                                  <m:r>
                                    <a:rPr lang="en-US" b="0" i="1" smtClean="0">
                                      <a:solidFill>
                                        <a:srgbClr val="002060"/>
                                      </a:solidFill>
                                      <a:latin typeface="Cambria Math" panose="02040503050406030204" pitchFamily="18" charset="0"/>
                                    </a:rPr>
                                    <m:t>𝑙</m:t>
                                  </m:r>
                                </m:sub>
                              </m:sSub>
                              <m:f>
                                <m:fPr>
                                  <m:ctrlPr>
                                    <a:rPr lang="en-US" i="1">
                                      <a:solidFill>
                                        <a:srgbClr val="002060"/>
                                      </a:solidFill>
                                      <a:latin typeface="Cambria Math" panose="02040503050406030204" pitchFamily="18" charset="0"/>
                                    </a:rPr>
                                  </m:ctrlPr>
                                </m:fPr>
                                <m:num>
                                  <m:r>
                                    <a:rPr lang="en-US" i="1">
                                      <a:solidFill>
                                        <a:srgbClr val="002060"/>
                                      </a:solidFill>
                                      <a:latin typeface="Cambria Math" panose="02040503050406030204" pitchFamily="18" charset="0"/>
                                    </a:rPr>
                                    <m:t>1</m:t>
                                  </m:r>
                                </m:num>
                                <m:den>
                                  <m:rad>
                                    <m:radPr>
                                      <m:degHide m:val="on"/>
                                      <m:ctrlPr>
                                        <a:rPr lang="en-US" i="1">
                                          <a:solidFill>
                                            <a:srgbClr val="002060"/>
                                          </a:solidFill>
                                          <a:latin typeface="Cambria Math" panose="02040503050406030204" pitchFamily="18" charset="0"/>
                                        </a:rPr>
                                      </m:ctrlPr>
                                    </m:radPr>
                                    <m:deg/>
                                    <m:e>
                                      <m:r>
                                        <a:rPr lang="en-US" i="1">
                                          <a:solidFill>
                                            <a:srgbClr val="002060"/>
                                          </a:solidFill>
                                          <a:latin typeface="Cambria Math" panose="02040503050406030204" pitchFamily="18" charset="0"/>
                                        </a:rPr>
                                        <m:t>2</m:t>
                                      </m:r>
                                      <m:r>
                                        <a:rPr lang="en-US" i="1">
                                          <a:solidFill>
                                            <a:srgbClr val="002060"/>
                                          </a:solidFill>
                                          <a:latin typeface="Cambria Math" panose="02040503050406030204" pitchFamily="18" charset="0"/>
                                          <a:ea typeface="Cambria Math" panose="02040503050406030204" pitchFamily="18" charset="0"/>
                                        </a:rPr>
                                        <m:t>𝜋</m:t>
                                      </m:r>
                                    </m:e>
                                  </m:rad>
                                  <m:r>
                                    <a:rPr lang="en-US" i="1" smtClean="0">
                                      <a:solidFill>
                                        <a:srgbClr val="002060"/>
                                      </a:solidFill>
                                      <a:latin typeface="Cambria Math" panose="02040503050406030204" pitchFamily="18" charset="0"/>
                                      <a:ea typeface="Cambria Math" panose="02040503050406030204" pitchFamily="18" charset="0"/>
                                    </a:rPr>
                                    <m:t>𝜎</m:t>
                                  </m:r>
                                </m:den>
                              </m:f>
                              <m:sSup>
                                <m:sSupPr>
                                  <m:ctrlPr>
                                    <a:rPr lang="en-US" i="1">
                                      <a:solidFill>
                                        <a:srgbClr val="002060"/>
                                      </a:solidFill>
                                      <a:latin typeface="Cambria Math" panose="02040503050406030204" pitchFamily="18" charset="0"/>
                                    </a:rPr>
                                  </m:ctrlPr>
                                </m:sSupPr>
                                <m:e>
                                  <m:r>
                                    <a:rPr lang="en-US" i="1">
                                      <a:solidFill>
                                        <a:srgbClr val="002060"/>
                                      </a:solidFill>
                                      <a:latin typeface="Cambria Math" panose="02040503050406030204" pitchFamily="18" charset="0"/>
                                    </a:rPr>
                                    <m:t>𝑒</m:t>
                                  </m:r>
                                </m:e>
                                <m:sup>
                                  <m:r>
                                    <a:rPr lang="en-US" i="1">
                                      <a:solidFill>
                                        <a:srgbClr val="002060"/>
                                      </a:solidFill>
                                      <a:latin typeface="Cambria Math" panose="02040503050406030204" pitchFamily="18" charset="0"/>
                                    </a:rPr>
                                    <m:t>−</m:t>
                                  </m:r>
                                  <m:box>
                                    <m:boxPr>
                                      <m:ctrlPr>
                                        <a:rPr lang="en-US" i="1">
                                          <a:solidFill>
                                            <a:srgbClr val="002060"/>
                                          </a:solidFill>
                                          <a:latin typeface="Cambria Math" panose="02040503050406030204" pitchFamily="18" charset="0"/>
                                        </a:rPr>
                                      </m:ctrlPr>
                                    </m:boxPr>
                                    <m:e>
                                      <m:argPr>
                                        <m:argSz m:val="-1"/>
                                      </m:argPr>
                                      <m:f>
                                        <m:fPr>
                                          <m:ctrlPr>
                                            <a:rPr lang="en-US" i="1">
                                              <a:solidFill>
                                                <a:srgbClr val="002060"/>
                                              </a:solidFill>
                                              <a:latin typeface="Cambria Math" panose="02040503050406030204" pitchFamily="18" charset="0"/>
                                            </a:rPr>
                                          </m:ctrlPr>
                                        </m:fPr>
                                        <m:num>
                                          <m:r>
                                            <a:rPr lang="en-US" i="1">
                                              <a:solidFill>
                                                <a:srgbClr val="002060"/>
                                              </a:solidFill>
                                              <a:latin typeface="Cambria Math" panose="02040503050406030204" pitchFamily="18" charset="0"/>
                                            </a:rPr>
                                            <m:t>1</m:t>
                                          </m:r>
                                        </m:num>
                                        <m:den>
                                          <m:r>
                                            <a:rPr lang="en-US" i="1">
                                              <a:solidFill>
                                                <a:srgbClr val="002060"/>
                                              </a:solidFill>
                                              <a:latin typeface="Cambria Math" panose="02040503050406030204" pitchFamily="18" charset="0"/>
                                            </a:rPr>
                                            <m:t>2</m:t>
                                          </m:r>
                                        </m:den>
                                      </m:f>
                                      <m:sSup>
                                        <m:sSupPr>
                                          <m:ctrlPr>
                                            <a:rPr lang="en-US" i="1">
                                              <a:solidFill>
                                                <a:srgbClr val="002060"/>
                                              </a:solidFill>
                                              <a:latin typeface="Cambria Math" panose="02040503050406030204" pitchFamily="18" charset="0"/>
                                            </a:rPr>
                                          </m:ctrlPr>
                                        </m:sSupPr>
                                        <m:e>
                                          <m:d>
                                            <m:dPr>
                                              <m:ctrlPr>
                                                <a:rPr lang="en-US" i="1">
                                                  <a:solidFill>
                                                    <a:srgbClr val="002060"/>
                                                  </a:solidFill>
                                                  <a:latin typeface="Cambria Math" panose="02040503050406030204" pitchFamily="18" charset="0"/>
                                                </a:rPr>
                                              </m:ctrlPr>
                                            </m:dPr>
                                            <m:e>
                                              <m:box>
                                                <m:boxPr>
                                                  <m:ctrlPr>
                                                    <a:rPr lang="en-US" i="1">
                                                      <a:solidFill>
                                                        <a:srgbClr val="002060"/>
                                                      </a:solidFill>
                                                      <a:latin typeface="Cambria Math" panose="02040503050406030204" pitchFamily="18" charset="0"/>
                                                    </a:rPr>
                                                  </m:ctrlPr>
                                                </m:boxPr>
                                                <m:e>
                                                  <m:argPr>
                                                    <m:argSz m:val="-1"/>
                                                  </m:argPr>
                                                  <m:f>
                                                    <m:fPr>
                                                      <m:ctrlPr>
                                                        <a:rPr lang="en-US" i="1">
                                                          <a:solidFill>
                                                            <a:srgbClr val="002060"/>
                                                          </a:solidFill>
                                                          <a:latin typeface="Cambria Math" panose="02040503050406030204" pitchFamily="18" charset="0"/>
                                                        </a:rPr>
                                                      </m:ctrlPr>
                                                    </m:fPr>
                                                    <m:num>
                                                      <m:r>
                                                        <a:rPr lang="en-US" i="1">
                                                          <a:solidFill>
                                                            <a:srgbClr val="002060"/>
                                                          </a:solidFill>
                                                          <a:latin typeface="Cambria Math" panose="02040503050406030204" pitchFamily="18" charset="0"/>
                                                        </a:rPr>
                                                        <m:t>𝑥</m:t>
                                                      </m:r>
                                                      <m:r>
                                                        <a:rPr lang="en-US" i="1">
                                                          <a:solidFill>
                                                            <a:srgbClr val="002060"/>
                                                          </a:solidFill>
                                                          <a:latin typeface="Cambria Math" panose="02040503050406030204" pitchFamily="18" charset="0"/>
                                                        </a:rPr>
                                                        <m:t>−</m:t>
                                                      </m:r>
                                                      <m:sSub>
                                                        <m:sSubPr>
                                                          <m:ctrlPr>
                                                            <a:rPr lang="en-US" i="1">
                                                              <a:solidFill>
                                                                <a:srgbClr val="002060"/>
                                                              </a:solidFill>
                                                              <a:latin typeface="Cambria Math" panose="02040503050406030204" pitchFamily="18" charset="0"/>
                                                            </a:rPr>
                                                          </m:ctrlPr>
                                                        </m:sSubPr>
                                                        <m:e>
                                                          <m:r>
                                                            <a:rPr lang="en-US" i="1">
                                                              <a:solidFill>
                                                                <a:srgbClr val="002060"/>
                                                              </a:solidFill>
                                                              <a:latin typeface="Cambria Math" panose="02040503050406030204" pitchFamily="18" charset="0"/>
                                                              <a:ea typeface="Cambria Math" panose="02040503050406030204" pitchFamily="18" charset="0"/>
                                                            </a:rPr>
                                                            <m:t>𝜇</m:t>
                                                          </m:r>
                                                        </m:e>
                                                        <m:sub>
                                                          <m:r>
                                                            <a:rPr lang="en-US" i="1">
                                                              <a:solidFill>
                                                                <a:srgbClr val="002060"/>
                                                              </a:solidFill>
                                                              <a:latin typeface="Cambria Math" panose="02040503050406030204" pitchFamily="18" charset="0"/>
                                                            </a:rPr>
                                                            <m:t>𝑘</m:t>
                                                          </m:r>
                                                        </m:sub>
                                                      </m:sSub>
                                                    </m:num>
                                                    <m:den>
                                                      <m:r>
                                                        <a:rPr lang="en-US" i="1" smtClean="0">
                                                          <a:solidFill>
                                                            <a:srgbClr val="002060"/>
                                                          </a:solidFill>
                                                          <a:latin typeface="Cambria Math" panose="02040503050406030204" pitchFamily="18" charset="0"/>
                                                          <a:ea typeface="Cambria Math" panose="02040503050406030204" pitchFamily="18" charset="0"/>
                                                        </a:rPr>
                                                        <m:t>𝜎</m:t>
                                                      </m:r>
                                                    </m:den>
                                                  </m:f>
                                                </m:e>
                                              </m:box>
                                            </m:e>
                                          </m:d>
                                        </m:e>
                                        <m:sup>
                                          <m:r>
                                            <a:rPr lang="en-US" i="1">
                                              <a:solidFill>
                                                <a:srgbClr val="002060"/>
                                              </a:solidFill>
                                              <a:latin typeface="Cambria Math" panose="02040503050406030204" pitchFamily="18" charset="0"/>
                                            </a:rPr>
                                            <m:t>2</m:t>
                                          </m:r>
                                        </m:sup>
                                      </m:sSup>
                                    </m:e>
                                  </m:box>
                                </m:sup>
                              </m:sSup>
                            </m:e>
                          </m:nary>
                        </m:den>
                      </m:f>
                    </m:oMath>
                  </m:oMathPara>
                </a14:m>
                <a:endParaRPr lang="en-US" dirty="0"/>
              </a:p>
              <a:p>
                <a:pPr marL="0" indent="0">
                  <a:lnSpc>
                    <a:spcPct val="150000"/>
                  </a:lnSpc>
                  <a:buNone/>
                </a:pPr>
                <a:r>
                  <a:rPr lang="en-US" dirty="0"/>
                  <a:t>Fortunately, this can be simplified with many cancellations</a:t>
                </a:r>
              </a:p>
            </p:txBody>
          </p:sp>
        </mc:Choice>
        <mc:Fallback xmlns="">
          <p:sp>
            <p:nvSpPr>
              <p:cNvPr id="3" name="Content Placeholder 2">
                <a:extLst>
                  <a:ext uri="{FF2B5EF4-FFF2-40B4-BE49-F238E27FC236}">
                    <a16:creationId xmlns:a16="http://schemas.microsoft.com/office/drawing/2014/main" id="{7663EAA3-A7EF-BF46-81E1-CB5699307AFB}"/>
                  </a:ext>
                </a:extLst>
              </p:cNvPr>
              <p:cNvSpPr>
                <a:spLocks noGrp="1" noRot="1" noChangeAspect="1" noMove="1" noResize="1" noEditPoints="1" noAdjustHandles="1" noChangeArrowheads="1" noChangeShapeType="1" noTextEdit="1"/>
              </p:cNvSpPr>
              <p:nvPr>
                <p:ph idx="1"/>
              </p:nvPr>
            </p:nvSpPr>
            <p:spPr>
              <a:xfrm>
                <a:off x="531304" y="1557501"/>
                <a:ext cx="8044082" cy="4822198"/>
              </a:xfrm>
              <a:blipFill>
                <a:blip r:embed="rId3"/>
                <a:stretch>
                  <a:fillRect l="-1262" r="-631" b="-2368"/>
                </a:stretch>
              </a:blipFill>
            </p:spPr>
            <p:txBody>
              <a:bodyPr/>
              <a:lstStyle/>
              <a:p>
                <a:r>
                  <a:rPr lang="en-US">
                    <a:noFill/>
                  </a:rPr>
                  <a:t> </a:t>
                </a:r>
              </a:p>
            </p:txBody>
          </p:sp>
        </mc:Fallback>
      </mc:AlternateContent>
    </p:spTree>
    <p:extLst>
      <p:ext uri="{BB962C8B-B14F-4D97-AF65-F5344CB8AC3E}">
        <p14:creationId xmlns:p14="http://schemas.microsoft.com/office/powerpoint/2010/main" val="16297884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67B05-E3FE-6943-A4BB-4AA26BDE3575}"/>
              </a:ext>
            </a:extLst>
          </p:cNvPr>
          <p:cNvSpPr>
            <a:spLocks noGrp="1"/>
          </p:cNvSpPr>
          <p:nvPr>
            <p:ph type="title"/>
          </p:nvPr>
        </p:nvSpPr>
        <p:spPr/>
        <p:txBody>
          <a:bodyPr/>
          <a:lstStyle/>
          <a:p>
            <a:r>
              <a:rPr lang="en-US" dirty="0"/>
              <a:t>The discriminant function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F0F2A40-E580-A14F-9E14-D67321D1EA26}"/>
                  </a:ext>
                </a:extLst>
              </p:cNvPr>
              <p:cNvSpPr>
                <a:spLocks noGrp="1"/>
              </p:cNvSpPr>
              <p:nvPr>
                <p:ph idx="1"/>
              </p:nvPr>
            </p:nvSpPr>
            <p:spPr/>
            <p:txBody>
              <a:bodyPr>
                <a:normAutofit lnSpcReduction="10000"/>
              </a:bodyPr>
              <a:lstStyle/>
              <a:p>
                <a:r>
                  <a:rPr lang="en-US" dirty="0"/>
                  <a:t>To classify at a value </a:t>
                </a:r>
                <a14:m>
                  <m:oMath xmlns:m="http://schemas.openxmlformats.org/officeDocument/2006/math">
                    <m:r>
                      <a:rPr lang="en-US" b="0" i="1" smtClean="0">
                        <a:latin typeface="Cambria Math" panose="02040503050406030204" pitchFamily="18" charset="0"/>
                      </a:rPr>
                      <m:t>𝑋</m:t>
                    </m:r>
                    <m:r>
                      <a:rPr lang="en-US" b="0" i="1" smtClean="0">
                        <a:latin typeface="Cambria Math" panose="02040503050406030204" pitchFamily="18" charset="0"/>
                      </a:rPr>
                      <m:t>=</m:t>
                    </m:r>
                    <m:r>
                      <a:rPr lang="en-US" b="0" i="1" smtClean="0">
                        <a:latin typeface="Cambria Math" panose="02040503050406030204" pitchFamily="18" charset="0"/>
                      </a:rPr>
                      <m:t>𝑥</m:t>
                    </m:r>
                  </m:oMath>
                </a14:m>
                <a:r>
                  <a:rPr lang="en-US" dirty="0"/>
                  <a:t>, we determine which </a:t>
                </a:r>
                <a14:m>
                  <m:oMath xmlns:m="http://schemas.openxmlformats.org/officeDocument/2006/math">
                    <m:r>
                      <a:rPr lang="en-US" b="0" i="1" smtClean="0">
                        <a:latin typeface="Cambria Math" panose="02040503050406030204" pitchFamily="18" charset="0"/>
                      </a:rPr>
                      <m:t>𝑘</m:t>
                    </m:r>
                  </m:oMath>
                </a14:m>
                <a:r>
                  <a:rPr lang="en-US" dirty="0"/>
                  <a:t> gives the largest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𝑘</m:t>
                        </m:r>
                      </m:sub>
                    </m:sSub>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a14:m>
                <a:endParaRPr lang="en-US" dirty="0"/>
              </a:p>
              <a:p>
                <a:r>
                  <a:rPr lang="en-US" dirty="0"/>
                  <a:t>Taking logs of the equation for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𝑘</m:t>
                        </m:r>
                      </m:sub>
                    </m:sSub>
                    <m:r>
                      <a:rPr lang="en-US"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m:t>
                    </m:r>
                  </m:oMath>
                </a14:m>
                <a:r>
                  <a:rPr lang="en-US" dirty="0"/>
                  <a:t> on the previous slide, and discarding terms that do not depend on </a:t>
                </a:r>
                <a14:m>
                  <m:oMath xmlns:m="http://schemas.openxmlformats.org/officeDocument/2006/math">
                    <m:r>
                      <a:rPr lang="en-US" i="1" dirty="0" smtClean="0">
                        <a:latin typeface="Cambria Math" panose="02040503050406030204" pitchFamily="18" charset="0"/>
                      </a:rPr>
                      <m:t>𝑘</m:t>
                    </m:r>
                  </m:oMath>
                </a14:m>
                <a:r>
                  <a:rPr lang="en-US" dirty="0"/>
                  <a:t>, we see that this is equivalent to assigning </a:t>
                </a:r>
                <a14:m>
                  <m:oMath xmlns:m="http://schemas.openxmlformats.org/officeDocument/2006/math">
                    <m:r>
                      <a:rPr lang="en-US" i="1" dirty="0" smtClean="0">
                        <a:latin typeface="Cambria Math" panose="02040503050406030204" pitchFamily="18" charset="0"/>
                      </a:rPr>
                      <m:t>𝑥</m:t>
                    </m:r>
                  </m:oMath>
                </a14:m>
                <a:r>
                  <a:rPr lang="en-US" dirty="0"/>
                  <a:t> to the class with the largest </a:t>
                </a:r>
                <a:r>
                  <a:rPr lang="en-US" i="1" dirty="0">
                    <a:solidFill>
                      <a:srgbClr val="BC3062"/>
                    </a:solidFill>
                  </a:rPr>
                  <a:t>discriminant function score</a:t>
                </a:r>
                <a:r>
                  <a:rPr lang="en-US" dirty="0"/>
                  <a:t>:</a:t>
                </a:r>
              </a:p>
              <a:p>
                <a:pPr marL="0" indent="0">
                  <a:buNone/>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𝛿</m:t>
                          </m:r>
                        </m:e>
                        <m:sub>
                          <m:r>
                            <a:rPr lang="en-US" b="0" i="1" smtClean="0">
                              <a:latin typeface="Cambria Math" panose="02040503050406030204" pitchFamily="18" charset="0"/>
                            </a:rPr>
                            <m:t>𝑘</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r>
                        <a:rPr lang="en-US" b="0" i="1" smtClean="0">
                          <a:latin typeface="Cambria Math" panose="02040503050406030204" pitchFamily="18" charset="0"/>
                        </a:rPr>
                        <m:t>𝑥</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𝜇</m:t>
                              </m:r>
                            </m:e>
                            <m:sub>
                              <m:r>
                                <a:rPr lang="en-US" b="0" i="1" smtClean="0">
                                  <a:latin typeface="Cambria Math" panose="02040503050406030204" pitchFamily="18" charset="0"/>
                                </a:rPr>
                                <m:t>𝑘</m:t>
                              </m:r>
                            </m:sub>
                          </m:sSub>
                        </m:num>
                        <m:den>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𝜎</m:t>
                              </m:r>
                            </m:e>
                            <m:sup>
                              <m:r>
                                <a:rPr lang="en-US" i="1">
                                  <a:latin typeface="Cambria Math" panose="02040503050406030204" pitchFamily="18" charset="0"/>
                                </a:rPr>
                                <m:t>2</m:t>
                              </m:r>
                            </m:sup>
                          </m:sSup>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sSubSup>
                            <m:sSubSupPr>
                              <m:ctrlPr>
                                <a:rPr lang="en-US" b="0" i="1" smtClean="0">
                                  <a:latin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𝜇</m:t>
                              </m:r>
                            </m:e>
                            <m:sub>
                              <m:r>
                                <a:rPr lang="en-US" b="0" i="1" smtClean="0">
                                  <a:latin typeface="Cambria Math" panose="02040503050406030204" pitchFamily="18" charset="0"/>
                                </a:rPr>
                                <m:t>𝑘</m:t>
                              </m:r>
                            </m:sub>
                            <m:sup>
                              <m:r>
                                <a:rPr lang="en-US" b="0" i="1" smtClean="0">
                                  <a:latin typeface="Cambria Math" panose="02040503050406030204" pitchFamily="18" charset="0"/>
                                </a:rPr>
                                <m:t>2</m:t>
                              </m:r>
                            </m:sup>
                          </m:sSubSup>
                        </m:num>
                        <m:den>
                          <m:r>
                            <a:rPr lang="en-US" b="0" i="1" smtClean="0">
                              <a:latin typeface="Cambria Math" panose="02040503050406030204" pitchFamily="18" charset="0"/>
                            </a:rPr>
                            <m:t>2</m:t>
                          </m:r>
                          <m:sSup>
                            <m:sSupPr>
                              <m:ctrlPr>
                                <a:rPr lang="en-US" b="0" i="1" smtClean="0">
                                  <a:latin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𝜎</m:t>
                              </m:r>
                            </m:e>
                            <m:sup>
                              <m:r>
                                <a:rPr lang="en-US" b="0" i="1" smtClean="0">
                                  <a:latin typeface="Cambria Math" panose="02040503050406030204" pitchFamily="18" charset="0"/>
                                </a:rPr>
                                <m:t>2</m:t>
                              </m:r>
                            </m:sup>
                          </m:sSup>
                        </m:den>
                      </m:f>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𝜋</m:t>
                                  </m:r>
                                </m:e>
                                <m:sub>
                                  <m:r>
                                    <a:rPr lang="en-US" b="0" i="1" smtClean="0">
                                      <a:latin typeface="Cambria Math" panose="02040503050406030204" pitchFamily="18" charset="0"/>
                                    </a:rPr>
                                    <m:t>𝑘</m:t>
                                  </m:r>
                                </m:sub>
                              </m:sSub>
                            </m:e>
                          </m:d>
                        </m:e>
                      </m:func>
                    </m:oMath>
                  </m:oMathPara>
                </a14:m>
                <a:endParaRPr lang="en-US" b="0" dirty="0"/>
              </a:p>
              <a:p>
                <a:pPr marL="0" indent="0">
                  <a:buNone/>
                </a:pPr>
                <a:r>
                  <a:rPr lang="en-US" dirty="0"/>
                  <a:t>   noting that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𝛿</m:t>
                        </m:r>
                      </m:e>
                      <m:sub>
                        <m:r>
                          <a:rPr lang="en-US" i="1">
                            <a:latin typeface="Cambria Math" panose="02040503050406030204" pitchFamily="18" charset="0"/>
                          </a:rPr>
                          <m:t>𝑘</m:t>
                        </m:r>
                      </m:sub>
                    </m:sSub>
                    <m:d>
                      <m:dPr>
                        <m:ctrlPr>
                          <a:rPr lang="en-US" i="1">
                            <a:latin typeface="Cambria Math" panose="02040503050406030204" pitchFamily="18" charset="0"/>
                          </a:rPr>
                        </m:ctrlPr>
                      </m:dPr>
                      <m:e>
                        <m:r>
                          <a:rPr lang="en-US" i="1">
                            <a:latin typeface="Cambria Math" panose="02040503050406030204" pitchFamily="18" charset="0"/>
                          </a:rPr>
                          <m:t>𝑥</m:t>
                        </m:r>
                      </m:e>
                    </m:d>
                  </m:oMath>
                </a14:m>
                <a:r>
                  <a:rPr lang="en-US" dirty="0"/>
                  <a:t> is a </a:t>
                </a:r>
                <a:r>
                  <a:rPr lang="en-US" dirty="0">
                    <a:solidFill>
                      <a:srgbClr val="1D41FF"/>
                    </a:solidFill>
                  </a:rPr>
                  <a:t>linear</a:t>
                </a:r>
                <a:r>
                  <a:rPr lang="en-US" dirty="0"/>
                  <a:t> function of </a:t>
                </a:r>
                <a14:m>
                  <m:oMath xmlns:m="http://schemas.openxmlformats.org/officeDocument/2006/math">
                    <m:r>
                      <a:rPr lang="en-US" i="1">
                        <a:latin typeface="Cambria Math" panose="02040503050406030204" pitchFamily="18" charset="0"/>
                      </a:rPr>
                      <m:t>𝑥</m:t>
                    </m:r>
                  </m:oMath>
                </a14:m>
                <a:r>
                  <a:rPr lang="en-US" dirty="0"/>
                  <a:t> </a:t>
                </a:r>
              </a:p>
            </p:txBody>
          </p:sp>
        </mc:Choice>
        <mc:Fallback xmlns="">
          <p:sp>
            <p:nvSpPr>
              <p:cNvPr id="3" name="Content Placeholder 2">
                <a:extLst>
                  <a:ext uri="{FF2B5EF4-FFF2-40B4-BE49-F238E27FC236}">
                    <a16:creationId xmlns:a16="http://schemas.microsoft.com/office/drawing/2014/main" id="{EF0F2A40-E580-A14F-9E14-D67321D1EA26}"/>
                  </a:ext>
                </a:extLst>
              </p:cNvPr>
              <p:cNvSpPr>
                <a:spLocks noGrp="1" noRot="1" noChangeAspect="1" noMove="1" noResize="1" noEditPoints="1" noAdjustHandles="1" noChangeArrowheads="1" noChangeShapeType="1" noTextEdit="1"/>
              </p:cNvSpPr>
              <p:nvPr>
                <p:ph idx="1"/>
              </p:nvPr>
            </p:nvSpPr>
            <p:spPr>
              <a:blipFill>
                <a:blip r:embed="rId2"/>
                <a:stretch>
                  <a:fillRect l="-1447" t="-2326" b="-2035"/>
                </a:stretch>
              </a:blipFill>
            </p:spPr>
            <p:txBody>
              <a:bodyPr/>
              <a:lstStyle/>
              <a:p>
                <a:r>
                  <a:rPr lang="en-US">
                    <a:noFill/>
                  </a:rPr>
                  <a:t> </a:t>
                </a:r>
              </a:p>
            </p:txBody>
          </p:sp>
        </mc:Fallback>
      </mc:AlternateContent>
    </p:spTree>
    <p:extLst>
      <p:ext uri="{BB962C8B-B14F-4D97-AF65-F5344CB8AC3E}">
        <p14:creationId xmlns:p14="http://schemas.microsoft.com/office/powerpoint/2010/main" val="35617942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4F15B4B-96FB-2545-9CE2-07144662E8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555" y="2096584"/>
            <a:ext cx="3746070" cy="2798788"/>
          </a:xfrm>
          <a:prstGeom prst="rect">
            <a:avLst/>
          </a:prstGeom>
        </p:spPr>
      </p:pic>
      <mc:AlternateContent xmlns:mc="http://schemas.openxmlformats.org/markup-compatibility/2006" xmlns:a14="http://schemas.microsoft.com/office/drawing/2010/main">
        <mc:Choice Requires="a14">
          <p:sp>
            <p:nvSpPr>
              <p:cNvPr id="4" name="Title 3">
                <a:extLst>
                  <a:ext uri="{FF2B5EF4-FFF2-40B4-BE49-F238E27FC236}">
                    <a16:creationId xmlns:a16="http://schemas.microsoft.com/office/drawing/2014/main" id="{C4BCA369-1116-D240-B443-E110A30DE5BB}"/>
                  </a:ext>
                </a:extLst>
              </p:cNvPr>
              <p:cNvSpPr>
                <a:spLocks noGrp="1"/>
              </p:cNvSpPr>
              <p:nvPr>
                <p:ph type="title"/>
              </p:nvPr>
            </p:nvSpPr>
            <p:spPr/>
            <p:txBody>
              <a:bodyPr/>
              <a:lstStyle/>
              <a:p>
                <a:r>
                  <a:rPr lang="en-US" dirty="0"/>
                  <a:t>We don’t know </a:t>
                </a:r>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𝜇</m:t>
                        </m:r>
                      </m:e>
                      <m:sub>
                        <m:r>
                          <a:rPr lang="en-US" b="0" i="1" smtClean="0">
                            <a:latin typeface="Cambria Math" panose="02040503050406030204" pitchFamily="18" charset="0"/>
                          </a:rPr>
                          <m:t>𝑘</m:t>
                        </m:r>
                      </m:sub>
                    </m:sSub>
                  </m:oMath>
                </a14:m>
                <a:r>
                  <a:rPr lang="en-US" dirty="0"/>
                  <a:t>’s or </a:t>
                </a:r>
                <a14:m>
                  <m:oMath xmlns:m="http://schemas.openxmlformats.org/officeDocument/2006/math">
                    <m:r>
                      <a:rPr lang="en-US" i="1" smtClean="0">
                        <a:latin typeface="Cambria Math" panose="02040503050406030204" pitchFamily="18" charset="0"/>
                        <a:ea typeface="Cambria Math" panose="02040503050406030204" pitchFamily="18" charset="0"/>
                      </a:rPr>
                      <m:t>𝜎</m:t>
                    </m:r>
                  </m:oMath>
                </a14:m>
                <a:r>
                  <a:rPr lang="en-US" dirty="0"/>
                  <a:t> </a:t>
                </a:r>
              </a:p>
            </p:txBody>
          </p:sp>
        </mc:Choice>
        <mc:Fallback xmlns="">
          <p:sp>
            <p:nvSpPr>
              <p:cNvPr id="4" name="Title 3">
                <a:extLst>
                  <a:ext uri="{FF2B5EF4-FFF2-40B4-BE49-F238E27FC236}">
                    <a16:creationId xmlns:a16="http://schemas.microsoft.com/office/drawing/2014/main" id="{C4BCA369-1116-D240-B443-E110A30DE5BB}"/>
                  </a:ext>
                </a:extLst>
              </p:cNvPr>
              <p:cNvSpPr>
                <a:spLocks noGrp="1" noRot="1" noChangeAspect="1" noMove="1" noResize="1" noEditPoints="1" noAdjustHandles="1" noChangeArrowheads="1" noChangeShapeType="1" noTextEdit="1"/>
              </p:cNvSpPr>
              <p:nvPr>
                <p:ph type="title"/>
              </p:nvPr>
            </p:nvSpPr>
            <p:spPr>
              <a:blipFill>
                <a:blip r:embed="rId3"/>
                <a:stretch>
                  <a:fillRect l="-3221"/>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2D70E4D6-4D4C-5D49-9CD5-F3BC9780623B}"/>
              </a:ext>
            </a:extLst>
          </p:cNvPr>
          <p:cNvSpPr txBox="1"/>
          <p:nvPr/>
        </p:nvSpPr>
        <p:spPr>
          <a:xfrm>
            <a:off x="872197" y="5300754"/>
            <a:ext cx="7453656" cy="923330"/>
          </a:xfrm>
          <a:prstGeom prst="rect">
            <a:avLst/>
          </a:prstGeom>
          <a:noFill/>
        </p:spPr>
        <p:txBody>
          <a:bodyPr wrap="square" rtlCol="0">
            <a:spAutoFit/>
          </a:bodyPr>
          <a:lstStyle/>
          <a:p>
            <a:r>
              <a:rPr lang="en-US" dirty="0"/>
              <a:t>With a sample like on the right (25 in each group) we need to get an estimate of the parameters which of course will be estimated with more error than if we have 10</a:t>
            </a:r>
            <a:r>
              <a:rPr lang="en-US" baseline="30000" dirty="0"/>
              <a:t>7</a:t>
            </a:r>
            <a:r>
              <a:rPr lang="en-US" dirty="0"/>
              <a:t> in each group like before</a:t>
            </a:r>
          </a:p>
        </p:txBody>
      </p:sp>
      <p:pic>
        <p:nvPicPr>
          <p:cNvPr id="15" name="Picture 14">
            <a:extLst>
              <a:ext uri="{FF2B5EF4-FFF2-40B4-BE49-F238E27FC236}">
                <a16:creationId xmlns:a16="http://schemas.microsoft.com/office/drawing/2014/main" id="{2AE6EAEE-329F-BA47-8E5E-801E5EE3CA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0625" y="2096584"/>
            <a:ext cx="3746070" cy="2798788"/>
          </a:xfrm>
          <a:prstGeom prst="rect">
            <a:avLst/>
          </a:prstGeom>
        </p:spPr>
      </p:pic>
    </p:spTree>
    <p:extLst>
      <p:ext uri="{BB962C8B-B14F-4D97-AF65-F5344CB8AC3E}">
        <p14:creationId xmlns:p14="http://schemas.microsoft.com/office/powerpoint/2010/main" val="847944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7FA15-828A-4447-A512-1451D2F6CCCA}"/>
              </a:ext>
            </a:extLst>
          </p:cNvPr>
          <p:cNvSpPr>
            <a:spLocks noGrp="1"/>
          </p:cNvSpPr>
          <p:nvPr>
            <p:ph type="title"/>
          </p:nvPr>
        </p:nvSpPr>
        <p:spPr/>
        <p:txBody>
          <a:bodyPr/>
          <a:lstStyle/>
          <a:p>
            <a:r>
              <a:rPr lang="en-US" dirty="0"/>
              <a:t>Classification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B2325B5-D568-F44A-94EC-E3785C0687B0}"/>
                  </a:ext>
                </a:extLst>
              </p:cNvPr>
              <p:cNvSpPr>
                <a:spLocks noGrp="1"/>
              </p:cNvSpPr>
              <p:nvPr>
                <p:ph idx="1"/>
              </p:nvPr>
            </p:nvSpPr>
            <p:spPr/>
            <p:txBody>
              <a:bodyPr>
                <a:normAutofit fontScale="85000" lnSpcReduction="20000"/>
              </a:bodyPr>
              <a:lstStyle/>
              <a:p>
                <a:r>
                  <a:rPr lang="en-US" dirty="0"/>
                  <a:t>Supervised learning where the outcome is a class variable</a:t>
                </a:r>
              </a:p>
              <a:p>
                <a:r>
                  <a:rPr lang="en-US" dirty="0"/>
                  <a:t>Unordered class variable such as:</a:t>
                </a:r>
              </a:p>
              <a:p>
                <a:pPr marL="457200" lvl="1" indent="0">
                  <a:buNone/>
                </a:pPr>
                <a:r>
                  <a:rPr lang="en-US" dirty="0">
                    <a:solidFill>
                      <a:srgbClr val="C00000"/>
                    </a:solidFill>
                    <a:latin typeface="Courier" pitchFamily="2" charset="0"/>
                  </a:rPr>
                  <a:t>dx</a:t>
                </a:r>
                <a:r>
                  <a:rPr lang="en-US" dirty="0"/>
                  <a:t> </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t> {</a:t>
                </a:r>
                <a:r>
                  <a:rPr lang="en-US" dirty="0">
                    <a:solidFill>
                      <a:srgbClr val="C00000"/>
                    </a:solidFill>
                    <a:latin typeface="Courier" pitchFamily="2" charset="0"/>
                  </a:rPr>
                  <a:t>cancer</a:t>
                </a:r>
                <a:r>
                  <a:rPr lang="en-US" dirty="0"/>
                  <a:t>, </a:t>
                </a:r>
                <a:r>
                  <a:rPr lang="en-US" dirty="0">
                    <a:solidFill>
                      <a:srgbClr val="C00000"/>
                    </a:solidFill>
                    <a:latin typeface="Courier" pitchFamily="2" charset="0"/>
                  </a:rPr>
                  <a:t>benign</a:t>
                </a:r>
                <a:r>
                  <a:rPr lang="en-US" dirty="0"/>
                  <a:t>}</a:t>
                </a:r>
              </a:p>
              <a:p>
                <a:pPr marL="457200" lvl="1" indent="0">
                  <a:buNone/>
                </a:pPr>
                <a:r>
                  <a:rPr lang="en-US" dirty="0" err="1">
                    <a:solidFill>
                      <a:srgbClr val="C00000"/>
                    </a:solidFill>
                    <a:latin typeface="Courier" pitchFamily="2" charset="0"/>
                  </a:rPr>
                  <a:t>blood_type</a:t>
                </a:r>
                <a:r>
                  <a:rPr lang="en-US" dirty="0">
                    <a:solidFill>
                      <a:srgbClr val="C00000"/>
                    </a:solidFill>
                  </a:rPr>
                  <a:t> </a:t>
                </a:r>
                <a14:m>
                  <m:oMath xmlns:m="http://schemas.openxmlformats.org/officeDocument/2006/math">
                    <m:r>
                      <a:rPr lang="en-US" i="1">
                        <a:latin typeface="Cambria Math" panose="02040503050406030204" pitchFamily="18" charset="0"/>
                        <a:ea typeface="Cambria Math" panose="02040503050406030204" pitchFamily="18" charset="0"/>
                      </a:rPr>
                      <m:t>∈</m:t>
                    </m:r>
                  </m:oMath>
                </a14:m>
                <a:r>
                  <a:rPr lang="en-US" dirty="0"/>
                  <a:t> {</a:t>
                </a:r>
                <a:r>
                  <a:rPr lang="en-US" dirty="0" err="1">
                    <a:solidFill>
                      <a:srgbClr val="C00000"/>
                    </a:solidFill>
                    <a:latin typeface="Courier" pitchFamily="2" charset="0"/>
                  </a:rPr>
                  <a:t>typeA</a:t>
                </a:r>
                <a:r>
                  <a:rPr lang="en-US" dirty="0"/>
                  <a:t>, </a:t>
                </a:r>
                <a:r>
                  <a:rPr lang="en-US" dirty="0" err="1">
                    <a:solidFill>
                      <a:srgbClr val="C00000"/>
                    </a:solidFill>
                    <a:latin typeface="Courier" pitchFamily="2" charset="0"/>
                  </a:rPr>
                  <a:t>typeB</a:t>
                </a:r>
                <a:r>
                  <a:rPr lang="en-US" dirty="0"/>
                  <a:t>, </a:t>
                </a:r>
                <a:r>
                  <a:rPr lang="en-US" dirty="0" err="1">
                    <a:solidFill>
                      <a:srgbClr val="C00000"/>
                    </a:solidFill>
                    <a:latin typeface="Courier" pitchFamily="2" charset="0"/>
                  </a:rPr>
                  <a:t>typeAB</a:t>
                </a:r>
                <a:r>
                  <a:rPr lang="en-US" dirty="0"/>
                  <a:t>, </a:t>
                </a:r>
                <a:r>
                  <a:rPr lang="en-US" dirty="0" err="1">
                    <a:solidFill>
                      <a:srgbClr val="C00000"/>
                    </a:solidFill>
                    <a:latin typeface="Courier" pitchFamily="2" charset="0"/>
                  </a:rPr>
                  <a:t>typeO</a:t>
                </a:r>
                <a:r>
                  <a:rPr lang="en-US" dirty="0">
                    <a:latin typeface="Courier" pitchFamily="2" charset="0"/>
                  </a:rPr>
                  <a:t>}</a:t>
                </a:r>
              </a:p>
              <a:p>
                <a:r>
                  <a:rPr lang="en-US" dirty="0"/>
                  <a:t>Given a set of predictors </a:t>
                </a:r>
                <a14:m>
                  <m:oMath xmlns:m="http://schemas.openxmlformats.org/officeDocument/2006/math">
                    <m:r>
                      <a:rPr lang="en-US" b="0" i="1" smtClean="0">
                        <a:latin typeface="Cambria Math" panose="02040503050406030204" pitchFamily="18" charset="0"/>
                      </a:rPr>
                      <m:t>𝑋</m:t>
                    </m:r>
                  </m:oMath>
                </a14:m>
                <a:r>
                  <a:rPr lang="en-US" dirty="0"/>
                  <a:t> and a set of possible classification outcomes  </a:t>
                </a:r>
                <a14:m>
                  <m:oMath xmlns:m="http://schemas.openxmlformats.org/officeDocument/2006/math">
                    <m:r>
                      <a:rPr lang="en-US" i="1" smtClean="0">
                        <a:latin typeface="Cambria Math" panose="02040503050406030204" pitchFamily="18" charset="0"/>
                        <a:ea typeface="Cambria Math" panose="02040503050406030204" pitchFamily="18" charset="0"/>
                      </a:rPr>
                      <m:t>𝒞</m:t>
                    </m:r>
                  </m:oMath>
                </a14:m>
                <a:r>
                  <a:rPr lang="en-US" dirty="0"/>
                  <a:t>, the objective is to find a function/algorithm </a:t>
                </a:r>
                <a14:m>
                  <m:oMath xmlns:m="http://schemas.openxmlformats.org/officeDocument/2006/math">
                    <m:r>
                      <a:rPr lang="en-US" b="0" i="1" smtClean="0">
                        <a:latin typeface="Cambria Math" panose="02040503050406030204" pitchFamily="18" charset="0"/>
                      </a:rPr>
                      <m:t>𝐶</m:t>
                    </m:r>
                    <m:r>
                      <a:rPr lang="en-US" b="0" i="1" smtClean="0">
                        <a:latin typeface="Cambria Math" panose="02040503050406030204" pitchFamily="18" charset="0"/>
                      </a:rPr>
                      <m:t>(</m:t>
                    </m:r>
                    <m:r>
                      <a:rPr lang="en-US" b="0" i="1" smtClean="0">
                        <a:latin typeface="Cambria Math" panose="02040503050406030204" pitchFamily="18" charset="0"/>
                      </a:rPr>
                      <m:t>𝑋</m:t>
                    </m:r>
                    <m:r>
                      <a:rPr lang="en-US" b="0" i="1" smtClean="0">
                        <a:latin typeface="Cambria Math" panose="02040503050406030204" pitchFamily="18" charset="0"/>
                      </a:rPr>
                      <m:t>)</m:t>
                    </m:r>
                  </m:oMath>
                </a14:m>
                <a:r>
                  <a:rPr lang="en-US" dirty="0"/>
                  <a:t> that takes </a:t>
                </a:r>
                <a14:m>
                  <m:oMath xmlns:m="http://schemas.openxmlformats.org/officeDocument/2006/math">
                    <m:r>
                      <a:rPr lang="en-US" b="0" i="1" smtClean="0">
                        <a:latin typeface="Cambria Math" panose="02040503050406030204" pitchFamily="18" charset="0"/>
                      </a:rPr>
                      <m:t>𝑋</m:t>
                    </m:r>
                  </m:oMath>
                </a14:m>
                <a:r>
                  <a:rPr lang="en-US" dirty="0"/>
                  <a:t> as input and predicts its value for </a:t>
                </a:r>
                <a14:m>
                  <m:oMath xmlns:m="http://schemas.openxmlformats.org/officeDocument/2006/math">
                    <m:r>
                      <a:rPr lang="en-US" b="0" i="1" smtClean="0">
                        <a:latin typeface="Cambria Math" panose="02040503050406030204" pitchFamily="18" charset="0"/>
                      </a:rPr>
                      <m:t>𝑌</m:t>
                    </m:r>
                  </m:oMath>
                </a14:m>
                <a:r>
                  <a:rPr lang="en-US" dirty="0"/>
                  <a:t> (which is a class value)</a:t>
                </a:r>
              </a:p>
              <a:p>
                <a:r>
                  <a:rPr lang="en-US" dirty="0"/>
                  <a:t>Often interested in estimating the </a:t>
                </a:r>
                <a:r>
                  <a:rPr lang="en-US" i="1" dirty="0"/>
                  <a:t>probabilities</a:t>
                </a:r>
                <a:r>
                  <a:rPr lang="en-US" dirty="0"/>
                  <a:t> of each class – for example, if diagnosing cancer it is important to know just how certain that diagnosis is – we may act very differently if </a:t>
                </a:r>
                <a:r>
                  <a:rPr lang="en-US" dirty="0" err="1"/>
                  <a:t>Pr</a:t>
                </a:r>
                <a:r>
                  <a:rPr lang="en-US" dirty="0"/>
                  <a:t>(cancer) = 0.52 vs. </a:t>
                </a:r>
                <a:r>
                  <a:rPr lang="en-US" dirty="0" err="1"/>
                  <a:t>Pr</a:t>
                </a:r>
                <a:r>
                  <a:rPr lang="en-US" dirty="0"/>
                  <a:t>(cancer) = 0.98</a:t>
                </a:r>
              </a:p>
              <a:p>
                <a:pPr lvl="1"/>
                <a:endParaRPr lang="en-US" dirty="0"/>
              </a:p>
            </p:txBody>
          </p:sp>
        </mc:Choice>
        <mc:Fallback xmlns="">
          <p:sp>
            <p:nvSpPr>
              <p:cNvPr id="3" name="Content Placeholder 2">
                <a:extLst>
                  <a:ext uri="{FF2B5EF4-FFF2-40B4-BE49-F238E27FC236}">
                    <a16:creationId xmlns:a16="http://schemas.microsoft.com/office/drawing/2014/main" id="{0B2325B5-D568-F44A-94EC-E3785C0687B0}"/>
                  </a:ext>
                </a:extLst>
              </p:cNvPr>
              <p:cNvSpPr>
                <a:spLocks noGrp="1" noRot="1" noChangeAspect="1" noMove="1" noResize="1" noEditPoints="1" noAdjustHandles="1" noChangeArrowheads="1" noChangeShapeType="1" noTextEdit="1"/>
              </p:cNvSpPr>
              <p:nvPr>
                <p:ph idx="1"/>
              </p:nvPr>
            </p:nvSpPr>
            <p:spPr>
              <a:blipFill>
                <a:blip r:embed="rId2"/>
                <a:stretch>
                  <a:fillRect l="-965" t="-2326" r="-1125"/>
                </a:stretch>
              </a:blipFill>
            </p:spPr>
            <p:txBody>
              <a:bodyPr/>
              <a:lstStyle/>
              <a:p>
                <a:r>
                  <a:rPr lang="en-US">
                    <a:noFill/>
                  </a:rPr>
                  <a:t> </a:t>
                </a:r>
              </a:p>
            </p:txBody>
          </p:sp>
        </mc:Fallback>
      </mc:AlternateContent>
    </p:spTree>
    <p:extLst>
      <p:ext uri="{BB962C8B-B14F-4D97-AF65-F5344CB8AC3E}">
        <p14:creationId xmlns:p14="http://schemas.microsoft.com/office/powerpoint/2010/main" val="41286890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itle 3">
                <a:extLst>
                  <a:ext uri="{FF2B5EF4-FFF2-40B4-BE49-F238E27FC236}">
                    <a16:creationId xmlns:a16="http://schemas.microsoft.com/office/drawing/2014/main" id="{C4BCA369-1116-D240-B443-E110A30DE5BB}"/>
                  </a:ext>
                </a:extLst>
              </p:cNvPr>
              <p:cNvSpPr>
                <a:spLocks noGrp="1"/>
              </p:cNvSpPr>
              <p:nvPr>
                <p:ph type="title"/>
              </p:nvPr>
            </p:nvSpPr>
            <p:spPr/>
            <p:txBody>
              <a:bodyPr/>
              <a:lstStyle/>
              <a:p>
                <a:r>
                  <a:rPr lang="en-US" dirty="0"/>
                  <a:t>Estimating </a:t>
                </a:r>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𝜇</m:t>
                        </m:r>
                      </m:e>
                      <m:sub>
                        <m:r>
                          <a:rPr lang="en-US" b="0" i="1" smtClean="0">
                            <a:latin typeface="Cambria Math" panose="02040503050406030204" pitchFamily="18" charset="0"/>
                          </a:rPr>
                          <m:t>𝑘</m:t>
                        </m:r>
                      </m:sub>
                    </m:sSub>
                  </m:oMath>
                </a14:m>
                <a:r>
                  <a:rPr lang="en-US" dirty="0"/>
                  <a:t>’s, </a:t>
                </a:r>
                <a14:m>
                  <m:oMath xmlns:m="http://schemas.openxmlformats.org/officeDocument/2006/math">
                    <m:r>
                      <a:rPr lang="en-US" i="1" smtClean="0">
                        <a:latin typeface="Cambria Math" panose="02040503050406030204" pitchFamily="18" charset="0"/>
                        <a:ea typeface="Cambria Math" panose="02040503050406030204" pitchFamily="18" charset="0"/>
                      </a:rPr>
                      <m:t>𝜎</m:t>
                    </m:r>
                  </m:oMath>
                </a14:m>
                <a:r>
                  <a:rPr lang="en-US" dirty="0"/>
                  <a:t>, and </a:t>
                </a:r>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𝜋</m:t>
                        </m:r>
                      </m:e>
                      <m:sub>
                        <m:r>
                          <a:rPr lang="en-US" b="0" i="1" smtClean="0">
                            <a:latin typeface="Cambria Math" panose="02040503050406030204" pitchFamily="18" charset="0"/>
                          </a:rPr>
                          <m:t>𝑘</m:t>
                        </m:r>
                      </m:sub>
                    </m:sSub>
                  </m:oMath>
                </a14:m>
                <a:r>
                  <a:rPr lang="en-US" dirty="0"/>
                  <a:t>’s </a:t>
                </a:r>
              </a:p>
            </p:txBody>
          </p:sp>
        </mc:Choice>
        <mc:Fallback xmlns="">
          <p:sp>
            <p:nvSpPr>
              <p:cNvPr id="4" name="Title 3">
                <a:extLst>
                  <a:ext uri="{FF2B5EF4-FFF2-40B4-BE49-F238E27FC236}">
                    <a16:creationId xmlns:a16="http://schemas.microsoft.com/office/drawing/2014/main" id="{C4BCA369-1116-D240-B443-E110A30DE5BB}"/>
                  </a:ext>
                </a:extLst>
              </p:cNvPr>
              <p:cNvSpPr>
                <a:spLocks noGrp="1" noRot="1" noChangeAspect="1" noMove="1" noResize="1" noEditPoints="1" noAdjustHandles="1" noChangeArrowheads="1" noChangeShapeType="1" noTextEdit="1"/>
              </p:cNvSpPr>
              <p:nvPr>
                <p:ph type="title"/>
              </p:nvPr>
            </p:nvSpPr>
            <p:spPr>
              <a:blipFill>
                <a:blip r:embed="rId2"/>
                <a:stretch>
                  <a:fillRect l="-32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29D9650F-CB37-DD49-8974-4785C597BE5D}"/>
                  </a:ext>
                </a:extLst>
              </p:cNvPr>
              <p:cNvSpPr>
                <a:spLocks noGrp="1"/>
              </p:cNvSpPr>
              <p:nvPr>
                <p:ph idx="1"/>
              </p:nvPr>
            </p:nvSpPr>
            <p:spPr>
              <a:xfrm>
                <a:off x="628650" y="1691144"/>
                <a:ext cx="7886700" cy="4744032"/>
              </a:xfrm>
            </p:spPr>
            <p:txBody>
              <a:bodyPr>
                <a:normAutofit lnSpcReduction="10000"/>
              </a:bodyPr>
              <a:lstStyle/>
              <a:p>
                <a:pPr marL="0" indent="0">
                  <a:buNone/>
                </a:pPr>
                <a14:m>
                  <m:oMath xmlns:m="http://schemas.openxmlformats.org/officeDocument/2006/math">
                    <m:sSub>
                      <m:sSubPr>
                        <m:ctrlPr>
                          <a:rPr lang="en-US" i="1" smtClean="0">
                            <a:solidFill>
                              <a:srgbClr val="C00000"/>
                            </a:solidFill>
                            <a:latin typeface="Cambria Math" panose="02040503050406030204" pitchFamily="18" charset="0"/>
                          </a:rPr>
                        </m:ctrlPr>
                      </m:sSubPr>
                      <m:e>
                        <m:acc>
                          <m:accPr>
                            <m:chr m:val="̂"/>
                            <m:ctrlPr>
                              <a:rPr lang="en-US" i="1" smtClean="0">
                                <a:solidFill>
                                  <a:srgbClr val="C00000"/>
                                </a:solidFill>
                                <a:latin typeface="Cambria Math" panose="02040503050406030204" pitchFamily="18" charset="0"/>
                              </a:rPr>
                            </m:ctrlPr>
                          </m:accPr>
                          <m:e>
                            <m:r>
                              <a:rPr lang="en-US" i="1" smtClean="0">
                                <a:solidFill>
                                  <a:srgbClr val="C00000"/>
                                </a:solidFill>
                                <a:latin typeface="Cambria Math" panose="02040503050406030204" pitchFamily="18" charset="0"/>
                                <a:ea typeface="Cambria Math" panose="02040503050406030204" pitchFamily="18" charset="0"/>
                              </a:rPr>
                              <m:t>𝜋</m:t>
                            </m:r>
                          </m:e>
                        </m:acc>
                      </m:e>
                      <m:sub>
                        <m:r>
                          <a:rPr lang="en-US" b="0" i="1" smtClean="0">
                            <a:solidFill>
                              <a:srgbClr val="C00000"/>
                            </a:solidFill>
                            <a:latin typeface="Cambria Math" panose="02040503050406030204" pitchFamily="18" charset="0"/>
                          </a:rPr>
                          <m:t>𝑘</m:t>
                        </m:r>
                      </m:sub>
                    </m:sSub>
                    <m:r>
                      <a:rPr lang="en-US" b="0" i="1" smtClean="0">
                        <a:solidFill>
                          <a:srgbClr val="C00000"/>
                        </a:solidFill>
                        <a:latin typeface="Cambria Math" panose="02040503050406030204" pitchFamily="18" charset="0"/>
                      </a:rPr>
                      <m:t>=</m:t>
                    </m:r>
                    <m:f>
                      <m:fPr>
                        <m:ctrlPr>
                          <a:rPr lang="en-US" b="0" i="1" smtClean="0">
                            <a:solidFill>
                              <a:srgbClr val="C00000"/>
                            </a:solidFill>
                            <a:latin typeface="Cambria Math" panose="02040503050406030204" pitchFamily="18" charset="0"/>
                          </a:rPr>
                        </m:ctrlPr>
                      </m:fPr>
                      <m:num>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𝑛</m:t>
                            </m:r>
                          </m:e>
                          <m:sub>
                            <m:r>
                              <a:rPr lang="en-US" b="0" i="1" smtClean="0">
                                <a:solidFill>
                                  <a:srgbClr val="C00000"/>
                                </a:solidFill>
                                <a:latin typeface="Cambria Math" panose="02040503050406030204" pitchFamily="18" charset="0"/>
                              </a:rPr>
                              <m:t>𝑘</m:t>
                            </m:r>
                          </m:sub>
                        </m:sSub>
                      </m:num>
                      <m:den>
                        <m:r>
                          <a:rPr lang="en-US" b="0" i="1" smtClean="0">
                            <a:solidFill>
                              <a:srgbClr val="C00000"/>
                            </a:solidFill>
                            <a:latin typeface="Cambria Math" panose="02040503050406030204" pitchFamily="18" charset="0"/>
                          </a:rPr>
                          <m:t>𝑛</m:t>
                        </m:r>
                      </m:den>
                    </m:f>
                  </m:oMath>
                </a14:m>
                <a:r>
                  <a:rPr lang="en-US" dirty="0">
                    <a:solidFill>
                      <a:srgbClr val="4B7919"/>
                    </a:solidFill>
                  </a:rPr>
                  <a:t> </a:t>
                </a:r>
                <a:r>
                  <a:rPr lang="en-US" dirty="0"/>
                  <a:t>, the proportion of observations in class </a:t>
                </a:r>
                <a14:m>
                  <m:oMath xmlns:m="http://schemas.openxmlformats.org/officeDocument/2006/math">
                    <m:r>
                      <a:rPr lang="en-US" b="0" i="1" smtClean="0">
                        <a:latin typeface="Cambria Math" panose="02040503050406030204" pitchFamily="18" charset="0"/>
                      </a:rPr>
                      <m:t>𝑘</m:t>
                    </m:r>
                  </m:oMath>
                </a14:m>
                <a:endParaRPr lang="en-US" dirty="0"/>
              </a:p>
              <a:p>
                <a:pPr marL="0" indent="0">
                  <a:lnSpc>
                    <a:spcPct val="110000"/>
                  </a:lnSpc>
                  <a:spcBef>
                    <a:spcPts val="1600"/>
                  </a:spcBef>
                  <a:buNone/>
                </a:pPr>
                <a14:m>
                  <m:oMath xmlns:m="http://schemas.openxmlformats.org/officeDocument/2006/math">
                    <m:sSub>
                      <m:sSubPr>
                        <m:ctrlPr>
                          <a:rPr lang="en-US" i="1" smtClean="0">
                            <a:solidFill>
                              <a:srgbClr val="C00000"/>
                            </a:solidFill>
                            <a:latin typeface="Cambria Math" panose="02040503050406030204" pitchFamily="18" charset="0"/>
                          </a:rPr>
                        </m:ctrlPr>
                      </m:sSubPr>
                      <m:e>
                        <m:acc>
                          <m:accPr>
                            <m:chr m:val="̂"/>
                            <m:ctrlPr>
                              <a:rPr lang="en-US" i="1" smtClean="0">
                                <a:solidFill>
                                  <a:srgbClr val="C00000"/>
                                </a:solidFill>
                                <a:latin typeface="Cambria Math" panose="02040503050406030204" pitchFamily="18" charset="0"/>
                              </a:rPr>
                            </m:ctrlPr>
                          </m:accPr>
                          <m:e>
                            <m:r>
                              <a:rPr lang="en-US" i="1" smtClean="0">
                                <a:solidFill>
                                  <a:srgbClr val="C00000"/>
                                </a:solidFill>
                                <a:latin typeface="Cambria Math" panose="02040503050406030204" pitchFamily="18" charset="0"/>
                                <a:ea typeface="Cambria Math" panose="02040503050406030204" pitchFamily="18" charset="0"/>
                              </a:rPr>
                              <m:t>𝜇</m:t>
                            </m:r>
                          </m:e>
                        </m:acc>
                      </m:e>
                      <m:sub>
                        <m:r>
                          <a:rPr lang="en-US" b="0" i="1" smtClean="0">
                            <a:solidFill>
                              <a:srgbClr val="C00000"/>
                            </a:solidFill>
                            <a:latin typeface="Cambria Math" panose="02040503050406030204" pitchFamily="18" charset="0"/>
                          </a:rPr>
                          <m:t>𝑘</m:t>
                        </m:r>
                      </m:sub>
                    </m:sSub>
                    <m:r>
                      <a:rPr lang="en-US" b="0" i="1" smtClean="0">
                        <a:solidFill>
                          <a:srgbClr val="C00000"/>
                        </a:solidFill>
                        <a:latin typeface="Cambria Math" panose="02040503050406030204" pitchFamily="18" charset="0"/>
                      </a:rPr>
                      <m:t>=</m:t>
                    </m:r>
                    <m:f>
                      <m:fPr>
                        <m:ctrlPr>
                          <a:rPr lang="en-US" b="0" i="1" smtClean="0">
                            <a:solidFill>
                              <a:srgbClr val="C00000"/>
                            </a:solidFill>
                            <a:latin typeface="Cambria Math" panose="02040503050406030204" pitchFamily="18" charset="0"/>
                          </a:rPr>
                        </m:ctrlPr>
                      </m:fPr>
                      <m:num>
                        <m:r>
                          <a:rPr lang="en-US" b="0" i="1" smtClean="0">
                            <a:solidFill>
                              <a:srgbClr val="C00000"/>
                            </a:solidFill>
                            <a:latin typeface="Cambria Math" panose="02040503050406030204" pitchFamily="18" charset="0"/>
                          </a:rPr>
                          <m:t>1</m:t>
                        </m:r>
                      </m:num>
                      <m:den>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𝑛</m:t>
                            </m:r>
                          </m:e>
                          <m:sub>
                            <m:r>
                              <a:rPr lang="en-US" b="0" i="1" smtClean="0">
                                <a:solidFill>
                                  <a:srgbClr val="C00000"/>
                                </a:solidFill>
                                <a:latin typeface="Cambria Math" panose="02040503050406030204" pitchFamily="18" charset="0"/>
                              </a:rPr>
                              <m:t>𝑘</m:t>
                            </m:r>
                          </m:sub>
                        </m:sSub>
                      </m:den>
                    </m:f>
                    <m:nary>
                      <m:naryPr>
                        <m:chr m:val="∑"/>
                        <m:supHide m:val="on"/>
                        <m:ctrlPr>
                          <a:rPr lang="en-US" b="0" i="1" smtClean="0">
                            <a:solidFill>
                              <a:srgbClr val="C00000"/>
                            </a:solidFill>
                            <a:latin typeface="Cambria Math" panose="02040503050406030204" pitchFamily="18" charset="0"/>
                          </a:rPr>
                        </m:ctrlPr>
                      </m:naryPr>
                      <m:sub>
                        <m:r>
                          <m:rPr>
                            <m:brk m:alnAt="7"/>
                          </m:rPr>
                          <a:rPr lang="en-US" b="0" i="1" smtClean="0">
                            <a:solidFill>
                              <a:srgbClr val="C00000"/>
                            </a:solidFill>
                            <a:latin typeface="Cambria Math" panose="02040503050406030204" pitchFamily="18" charset="0"/>
                          </a:rPr>
                          <m:t>𝑖</m:t>
                        </m:r>
                        <m:r>
                          <a:rPr lang="en-US" b="0" i="1" smtClean="0">
                            <a:solidFill>
                              <a:srgbClr val="C00000"/>
                            </a:solidFill>
                            <a:latin typeface="Cambria Math" panose="02040503050406030204" pitchFamily="18" charset="0"/>
                          </a:rPr>
                          <m:t>:</m:t>
                        </m:r>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𝑦</m:t>
                            </m:r>
                          </m:e>
                          <m:sub>
                            <m:r>
                              <a:rPr lang="en-US" b="0" i="1" smtClean="0">
                                <a:solidFill>
                                  <a:srgbClr val="C00000"/>
                                </a:solidFill>
                                <a:latin typeface="Cambria Math" panose="02040503050406030204" pitchFamily="18" charset="0"/>
                              </a:rPr>
                              <m:t>𝑖</m:t>
                            </m:r>
                          </m:sub>
                        </m:sSub>
                        <m:r>
                          <m:rPr>
                            <m:brk m:alnAt="7"/>
                          </m:rP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𝑘</m:t>
                        </m:r>
                      </m:sub>
                      <m:sup/>
                      <m:e>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𝑥</m:t>
                            </m:r>
                          </m:e>
                          <m:sub>
                            <m:r>
                              <a:rPr lang="en-US" b="0" i="1" smtClean="0">
                                <a:solidFill>
                                  <a:srgbClr val="C00000"/>
                                </a:solidFill>
                                <a:latin typeface="Cambria Math" panose="02040503050406030204" pitchFamily="18" charset="0"/>
                              </a:rPr>
                              <m:t>𝑖</m:t>
                            </m:r>
                          </m:sub>
                        </m:sSub>
                      </m:e>
                    </m:nary>
                  </m:oMath>
                </a14:m>
                <a:r>
                  <a:rPr lang="en-US" dirty="0"/>
                  <a:t> , the mean of the </a:t>
                </a:r>
                <a14:m>
                  <m:oMath xmlns:m="http://schemas.openxmlformats.org/officeDocument/2006/math">
                    <m:r>
                      <a:rPr lang="en-US" b="0" i="1" smtClean="0">
                        <a:latin typeface="Cambria Math" panose="02040503050406030204" pitchFamily="18" charset="0"/>
                      </a:rPr>
                      <m:t>𝑥</m:t>
                    </m:r>
                  </m:oMath>
                </a14:m>
                <a:r>
                  <a:rPr lang="en-US" dirty="0"/>
                  <a:t>’s in class </a:t>
                </a:r>
                <a14:m>
                  <m:oMath xmlns:m="http://schemas.openxmlformats.org/officeDocument/2006/math">
                    <m:r>
                      <a:rPr lang="en-US" b="0" i="1" smtClean="0">
                        <a:latin typeface="Cambria Math" panose="02040503050406030204" pitchFamily="18" charset="0"/>
                      </a:rPr>
                      <m:t>𝑘</m:t>
                    </m:r>
                  </m:oMath>
                </a14:m>
                <a:endParaRPr lang="en-US" dirty="0"/>
              </a:p>
              <a:p>
                <a:pPr marL="0" indent="0">
                  <a:lnSpc>
                    <a:spcPct val="110000"/>
                  </a:lnSpc>
                  <a:spcBef>
                    <a:spcPts val="1600"/>
                  </a:spcBef>
                  <a:buNone/>
                </a:pPr>
                <a14:m>
                  <m:oMath xmlns:m="http://schemas.openxmlformats.org/officeDocument/2006/math">
                    <m:sSup>
                      <m:sSupPr>
                        <m:ctrlPr>
                          <a:rPr lang="en-US" i="1" smtClean="0">
                            <a:solidFill>
                              <a:srgbClr val="C00000"/>
                            </a:solidFill>
                            <a:latin typeface="Cambria Math" panose="02040503050406030204" pitchFamily="18" charset="0"/>
                          </a:rPr>
                        </m:ctrlPr>
                      </m:sSupPr>
                      <m:e>
                        <m:acc>
                          <m:accPr>
                            <m:chr m:val="̂"/>
                            <m:ctrlPr>
                              <a:rPr lang="en-US" i="1" smtClean="0">
                                <a:solidFill>
                                  <a:srgbClr val="C00000"/>
                                </a:solidFill>
                                <a:latin typeface="Cambria Math" panose="02040503050406030204" pitchFamily="18" charset="0"/>
                              </a:rPr>
                            </m:ctrlPr>
                          </m:accPr>
                          <m:e>
                            <m:r>
                              <a:rPr lang="en-US" i="1" smtClean="0">
                                <a:solidFill>
                                  <a:srgbClr val="C00000"/>
                                </a:solidFill>
                                <a:latin typeface="Cambria Math" panose="02040503050406030204" pitchFamily="18" charset="0"/>
                                <a:ea typeface="Cambria Math" panose="02040503050406030204" pitchFamily="18" charset="0"/>
                              </a:rPr>
                              <m:t>𝜎</m:t>
                            </m:r>
                          </m:e>
                        </m:acc>
                      </m:e>
                      <m:sup>
                        <m:r>
                          <a:rPr lang="en-US" b="0" i="1" smtClean="0">
                            <a:solidFill>
                              <a:srgbClr val="C00000"/>
                            </a:solidFill>
                            <a:latin typeface="Cambria Math" panose="02040503050406030204" pitchFamily="18" charset="0"/>
                          </a:rPr>
                          <m:t>2</m:t>
                        </m:r>
                      </m:sup>
                    </m:sSup>
                    <m:r>
                      <a:rPr lang="en-US" b="0" i="1" smtClean="0">
                        <a:solidFill>
                          <a:srgbClr val="C00000"/>
                        </a:solidFill>
                        <a:latin typeface="Cambria Math" panose="02040503050406030204" pitchFamily="18" charset="0"/>
                      </a:rPr>
                      <m:t>=</m:t>
                    </m:r>
                    <m:f>
                      <m:fPr>
                        <m:ctrlPr>
                          <a:rPr lang="en-US" b="0" i="1" smtClean="0">
                            <a:solidFill>
                              <a:srgbClr val="C00000"/>
                            </a:solidFill>
                            <a:latin typeface="Cambria Math" panose="02040503050406030204" pitchFamily="18" charset="0"/>
                          </a:rPr>
                        </m:ctrlPr>
                      </m:fPr>
                      <m:num>
                        <m:r>
                          <a:rPr lang="en-US" b="0" i="1" smtClean="0">
                            <a:solidFill>
                              <a:srgbClr val="C00000"/>
                            </a:solidFill>
                            <a:latin typeface="Cambria Math" panose="02040503050406030204" pitchFamily="18" charset="0"/>
                          </a:rPr>
                          <m:t>1</m:t>
                        </m:r>
                      </m:num>
                      <m:den>
                        <m:r>
                          <a:rPr lang="en-US" b="0" i="1" smtClean="0">
                            <a:solidFill>
                              <a:srgbClr val="C00000"/>
                            </a:solidFill>
                            <a:latin typeface="Cambria Math" panose="02040503050406030204" pitchFamily="18" charset="0"/>
                          </a:rPr>
                          <m:t>𝑛</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𝐾</m:t>
                        </m:r>
                      </m:den>
                    </m:f>
                    <m:nary>
                      <m:naryPr>
                        <m:chr m:val="∑"/>
                        <m:ctrlPr>
                          <a:rPr lang="en-US" b="0" i="1" smtClean="0">
                            <a:solidFill>
                              <a:srgbClr val="C00000"/>
                            </a:solidFill>
                            <a:latin typeface="Cambria Math" panose="02040503050406030204" pitchFamily="18" charset="0"/>
                          </a:rPr>
                        </m:ctrlPr>
                      </m:naryPr>
                      <m:sub>
                        <m:r>
                          <m:rPr>
                            <m:brk m:alnAt="23"/>
                          </m:rPr>
                          <a:rPr lang="en-US" b="0" i="1" smtClean="0">
                            <a:solidFill>
                              <a:srgbClr val="C00000"/>
                            </a:solidFill>
                            <a:latin typeface="Cambria Math" panose="02040503050406030204" pitchFamily="18" charset="0"/>
                          </a:rPr>
                          <m:t>𝑘</m:t>
                        </m:r>
                        <m:r>
                          <a:rPr lang="en-US" b="0" i="1" smtClean="0">
                            <a:solidFill>
                              <a:srgbClr val="C00000"/>
                            </a:solidFill>
                            <a:latin typeface="Cambria Math" panose="02040503050406030204" pitchFamily="18" charset="0"/>
                          </a:rPr>
                          <m:t>=1</m:t>
                        </m:r>
                      </m:sub>
                      <m:sup>
                        <m:r>
                          <a:rPr lang="en-US" b="0" i="1" smtClean="0">
                            <a:solidFill>
                              <a:srgbClr val="C00000"/>
                            </a:solidFill>
                            <a:latin typeface="Cambria Math" panose="02040503050406030204" pitchFamily="18" charset="0"/>
                          </a:rPr>
                          <m:t>𝐾</m:t>
                        </m:r>
                      </m:sup>
                      <m:e>
                        <m:nary>
                          <m:naryPr>
                            <m:chr m:val="∑"/>
                            <m:supHide m:val="on"/>
                            <m:ctrlPr>
                              <a:rPr lang="en-US" b="0" i="1" smtClean="0">
                                <a:solidFill>
                                  <a:srgbClr val="C00000"/>
                                </a:solidFill>
                                <a:latin typeface="Cambria Math" panose="02040503050406030204" pitchFamily="18" charset="0"/>
                              </a:rPr>
                            </m:ctrlPr>
                          </m:naryPr>
                          <m:sub>
                            <m:r>
                              <m:rPr>
                                <m:brk m:alnAt="7"/>
                              </m:rPr>
                              <a:rPr lang="en-US" i="1">
                                <a:solidFill>
                                  <a:srgbClr val="C00000"/>
                                </a:solidFill>
                                <a:latin typeface="Cambria Math" panose="02040503050406030204" pitchFamily="18" charset="0"/>
                              </a:rPr>
                              <m:t>𝑖</m:t>
                            </m:r>
                            <m:r>
                              <a:rPr lang="en-US" i="1">
                                <a:solidFill>
                                  <a:srgbClr val="C00000"/>
                                </a:solidFill>
                                <a:latin typeface="Cambria Math" panose="02040503050406030204" pitchFamily="18" charset="0"/>
                              </a:rPr>
                              <m:t>:</m:t>
                            </m:r>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𝑦</m:t>
                                </m:r>
                              </m:e>
                              <m:sub>
                                <m:r>
                                  <a:rPr lang="en-US" i="1">
                                    <a:solidFill>
                                      <a:srgbClr val="C00000"/>
                                    </a:solidFill>
                                    <a:latin typeface="Cambria Math" panose="02040503050406030204" pitchFamily="18" charset="0"/>
                                  </a:rPr>
                                  <m:t>𝑖</m:t>
                                </m:r>
                              </m:sub>
                            </m:sSub>
                            <m:r>
                              <m:rPr>
                                <m:brk m:alnAt="7"/>
                              </m:rPr>
                              <a:rPr lang="en-US" i="1">
                                <a:solidFill>
                                  <a:srgbClr val="C00000"/>
                                </a:solidFill>
                                <a:latin typeface="Cambria Math" panose="02040503050406030204" pitchFamily="18" charset="0"/>
                              </a:rPr>
                              <m:t>=</m:t>
                            </m:r>
                            <m:r>
                              <a:rPr lang="en-US" i="1">
                                <a:solidFill>
                                  <a:srgbClr val="C00000"/>
                                </a:solidFill>
                                <a:latin typeface="Cambria Math" panose="02040503050406030204" pitchFamily="18" charset="0"/>
                              </a:rPr>
                              <m:t>𝑘</m:t>
                            </m:r>
                          </m:sub>
                          <m:sup/>
                          <m:e>
                            <m:sSup>
                              <m:sSupPr>
                                <m:ctrlPr>
                                  <a:rPr lang="en-US" b="0" i="1" smtClean="0">
                                    <a:solidFill>
                                      <a:srgbClr val="C00000"/>
                                    </a:solidFill>
                                    <a:latin typeface="Cambria Math" panose="02040503050406030204" pitchFamily="18" charset="0"/>
                                  </a:rPr>
                                </m:ctrlPr>
                              </m:sSupPr>
                              <m:e>
                                <m:d>
                                  <m:dPr>
                                    <m:ctrlPr>
                                      <a:rPr lang="en-US" b="0" i="1" smtClean="0">
                                        <a:solidFill>
                                          <a:srgbClr val="C00000"/>
                                        </a:solidFill>
                                        <a:latin typeface="Cambria Math" panose="02040503050406030204" pitchFamily="18" charset="0"/>
                                      </a:rPr>
                                    </m:ctrlPr>
                                  </m:dPr>
                                  <m:e>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𝑥</m:t>
                                        </m:r>
                                      </m:e>
                                      <m:sub>
                                        <m:r>
                                          <a:rPr lang="en-US" b="0" i="1" smtClean="0">
                                            <a:solidFill>
                                              <a:srgbClr val="C00000"/>
                                            </a:solidFill>
                                            <a:latin typeface="Cambria Math" panose="02040503050406030204" pitchFamily="18" charset="0"/>
                                          </a:rPr>
                                          <m:t>𝑖</m:t>
                                        </m:r>
                                      </m:sub>
                                    </m:sSub>
                                    <m:r>
                                      <a:rPr lang="en-US" b="0" i="1" smtClean="0">
                                        <a:solidFill>
                                          <a:srgbClr val="C00000"/>
                                        </a:solidFill>
                                        <a:latin typeface="Cambria Math" panose="02040503050406030204" pitchFamily="18" charset="0"/>
                                      </a:rPr>
                                      <m:t>−</m:t>
                                    </m:r>
                                    <m:sSub>
                                      <m:sSubPr>
                                        <m:ctrlPr>
                                          <a:rPr lang="en-US" b="0" i="1" smtClean="0">
                                            <a:solidFill>
                                              <a:srgbClr val="C00000"/>
                                            </a:solidFill>
                                            <a:latin typeface="Cambria Math" panose="02040503050406030204" pitchFamily="18" charset="0"/>
                                          </a:rPr>
                                        </m:ctrlPr>
                                      </m:sSubPr>
                                      <m:e>
                                        <m:acc>
                                          <m:accPr>
                                            <m:chr m:val="̂"/>
                                            <m:ctrlPr>
                                              <a:rPr lang="en-US" b="0" i="1" smtClean="0">
                                                <a:solidFill>
                                                  <a:srgbClr val="C00000"/>
                                                </a:solidFill>
                                                <a:latin typeface="Cambria Math" panose="02040503050406030204" pitchFamily="18" charset="0"/>
                                              </a:rPr>
                                            </m:ctrlPr>
                                          </m:accPr>
                                          <m:e>
                                            <m:r>
                                              <a:rPr lang="en-US" b="0" i="1" smtClean="0">
                                                <a:solidFill>
                                                  <a:srgbClr val="C00000"/>
                                                </a:solidFill>
                                                <a:latin typeface="Cambria Math" panose="02040503050406030204" pitchFamily="18" charset="0"/>
                                                <a:ea typeface="Cambria Math" panose="02040503050406030204" pitchFamily="18" charset="0"/>
                                              </a:rPr>
                                              <m:t>𝜇</m:t>
                                            </m:r>
                                          </m:e>
                                        </m:acc>
                                      </m:e>
                                      <m:sub>
                                        <m:r>
                                          <a:rPr lang="en-US" b="0" i="1" smtClean="0">
                                            <a:solidFill>
                                              <a:srgbClr val="C00000"/>
                                            </a:solidFill>
                                            <a:latin typeface="Cambria Math" panose="02040503050406030204" pitchFamily="18" charset="0"/>
                                          </a:rPr>
                                          <m:t>𝑘</m:t>
                                        </m:r>
                                      </m:sub>
                                    </m:sSub>
                                  </m:e>
                                </m:d>
                              </m:e>
                              <m:sup>
                                <m:r>
                                  <a:rPr lang="en-US" b="0" i="1" smtClean="0">
                                    <a:solidFill>
                                      <a:srgbClr val="C00000"/>
                                    </a:solidFill>
                                    <a:latin typeface="Cambria Math" panose="02040503050406030204" pitchFamily="18" charset="0"/>
                                  </a:rPr>
                                  <m:t>2</m:t>
                                </m:r>
                              </m:sup>
                            </m:sSup>
                          </m:e>
                        </m:nary>
                      </m:e>
                    </m:nary>
                  </m:oMath>
                </a14:m>
                <a:r>
                  <a:rPr lang="en-US" dirty="0"/>
                  <a:t> , pooled variance</a:t>
                </a:r>
              </a:p>
              <a:p>
                <a:pPr marL="0" indent="0">
                  <a:lnSpc>
                    <a:spcPct val="110000"/>
                  </a:lnSpc>
                  <a:spcBef>
                    <a:spcPts val="1600"/>
                  </a:spcBef>
                  <a:buNone/>
                </a:pPr>
                <a:r>
                  <a:rPr lang="en-US" dirty="0"/>
                  <a:t>      </a:t>
                </a:r>
                <a14:m>
                  <m:oMath xmlns:m="http://schemas.openxmlformats.org/officeDocument/2006/math">
                    <m:r>
                      <a:rPr lang="en-US" b="0" i="1" smtClean="0">
                        <a:solidFill>
                          <a:srgbClr val="C00000"/>
                        </a:solidFill>
                        <a:latin typeface="Cambria Math" panose="02040503050406030204" pitchFamily="18" charset="0"/>
                      </a:rPr>
                      <m:t>=</m:t>
                    </m:r>
                    <m:nary>
                      <m:naryPr>
                        <m:chr m:val="∑"/>
                        <m:ctrlPr>
                          <a:rPr lang="en-US" b="0" i="1" smtClean="0">
                            <a:solidFill>
                              <a:srgbClr val="C00000"/>
                            </a:solidFill>
                            <a:latin typeface="Cambria Math" panose="02040503050406030204" pitchFamily="18" charset="0"/>
                          </a:rPr>
                        </m:ctrlPr>
                      </m:naryPr>
                      <m:sub>
                        <m:r>
                          <m:rPr>
                            <m:brk m:alnAt="23"/>
                          </m:rPr>
                          <a:rPr lang="en-US" b="0" i="1" smtClean="0">
                            <a:solidFill>
                              <a:srgbClr val="C00000"/>
                            </a:solidFill>
                            <a:latin typeface="Cambria Math" panose="02040503050406030204" pitchFamily="18" charset="0"/>
                          </a:rPr>
                          <m:t>𝑘</m:t>
                        </m:r>
                        <m:r>
                          <a:rPr lang="en-US" b="0" i="1" smtClean="0">
                            <a:solidFill>
                              <a:srgbClr val="C00000"/>
                            </a:solidFill>
                            <a:latin typeface="Cambria Math" panose="02040503050406030204" pitchFamily="18" charset="0"/>
                          </a:rPr>
                          <m:t>=1</m:t>
                        </m:r>
                      </m:sub>
                      <m:sup>
                        <m:r>
                          <a:rPr lang="en-US" b="0" i="1" smtClean="0">
                            <a:solidFill>
                              <a:srgbClr val="C00000"/>
                            </a:solidFill>
                            <a:latin typeface="Cambria Math" panose="02040503050406030204" pitchFamily="18" charset="0"/>
                          </a:rPr>
                          <m:t>𝐾</m:t>
                        </m:r>
                      </m:sup>
                      <m:e>
                        <m:f>
                          <m:fPr>
                            <m:ctrlPr>
                              <a:rPr lang="en-US" b="0" i="1" smtClean="0">
                                <a:solidFill>
                                  <a:srgbClr val="C00000"/>
                                </a:solidFill>
                                <a:latin typeface="Cambria Math" panose="02040503050406030204" pitchFamily="18" charset="0"/>
                              </a:rPr>
                            </m:ctrlPr>
                          </m:fPr>
                          <m:num>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𝑛</m:t>
                                </m:r>
                              </m:e>
                              <m:sub>
                                <m:r>
                                  <a:rPr lang="en-US" b="0" i="1" smtClean="0">
                                    <a:solidFill>
                                      <a:srgbClr val="C00000"/>
                                    </a:solidFill>
                                    <a:latin typeface="Cambria Math" panose="02040503050406030204" pitchFamily="18" charset="0"/>
                                  </a:rPr>
                                  <m:t>𝑘</m:t>
                                </m:r>
                                <m:r>
                                  <a:rPr lang="en-US" b="0" i="1" smtClean="0">
                                    <a:solidFill>
                                      <a:srgbClr val="C00000"/>
                                    </a:solidFill>
                                    <a:latin typeface="Cambria Math" panose="02040503050406030204" pitchFamily="18" charset="0"/>
                                  </a:rPr>
                                  <m:t>−1</m:t>
                                </m:r>
                              </m:sub>
                            </m:sSub>
                          </m:num>
                          <m:den>
                            <m:r>
                              <a:rPr lang="en-US" b="0" i="1" smtClean="0">
                                <a:solidFill>
                                  <a:srgbClr val="C00000"/>
                                </a:solidFill>
                                <a:latin typeface="Cambria Math" panose="02040503050406030204" pitchFamily="18" charset="0"/>
                              </a:rPr>
                              <m:t>𝑛</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𝐾</m:t>
                            </m:r>
                          </m:den>
                        </m:f>
                        <m:sSubSup>
                          <m:sSubSupPr>
                            <m:ctrlPr>
                              <a:rPr lang="en-US" b="0" i="1" smtClean="0">
                                <a:solidFill>
                                  <a:srgbClr val="C00000"/>
                                </a:solidFill>
                                <a:latin typeface="Cambria Math" panose="02040503050406030204" pitchFamily="18" charset="0"/>
                              </a:rPr>
                            </m:ctrlPr>
                          </m:sSubSupPr>
                          <m:e>
                            <m:acc>
                              <m:accPr>
                                <m:chr m:val="̂"/>
                                <m:ctrlPr>
                                  <a:rPr lang="en-US" b="0" i="1" smtClean="0">
                                    <a:solidFill>
                                      <a:srgbClr val="C00000"/>
                                    </a:solidFill>
                                    <a:latin typeface="Cambria Math" panose="02040503050406030204" pitchFamily="18" charset="0"/>
                                  </a:rPr>
                                </m:ctrlPr>
                              </m:accPr>
                              <m:e>
                                <m:r>
                                  <a:rPr lang="en-US" b="0" i="1" smtClean="0">
                                    <a:solidFill>
                                      <a:srgbClr val="C00000"/>
                                    </a:solidFill>
                                    <a:latin typeface="Cambria Math" panose="02040503050406030204" pitchFamily="18" charset="0"/>
                                    <a:ea typeface="Cambria Math" panose="02040503050406030204" pitchFamily="18" charset="0"/>
                                  </a:rPr>
                                  <m:t>𝜎</m:t>
                                </m:r>
                              </m:e>
                            </m:acc>
                          </m:e>
                          <m:sub>
                            <m:r>
                              <a:rPr lang="en-US" b="0" i="1" smtClean="0">
                                <a:solidFill>
                                  <a:srgbClr val="C00000"/>
                                </a:solidFill>
                                <a:latin typeface="Cambria Math" panose="02040503050406030204" pitchFamily="18" charset="0"/>
                              </a:rPr>
                              <m:t>𝑘</m:t>
                            </m:r>
                          </m:sub>
                          <m:sup>
                            <m:r>
                              <a:rPr lang="en-US" b="0" i="1" smtClean="0">
                                <a:solidFill>
                                  <a:srgbClr val="C00000"/>
                                </a:solidFill>
                                <a:latin typeface="Cambria Math" panose="02040503050406030204" pitchFamily="18" charset="0"/>
                              </a:rPr>
                              <m:t>2</m:t>
                            </m:r>
                          </m:sup>
                        </m:sSubSup>
                      </m:e>
                    </m:nary>
                  </m:oMath>
                </a14:m>
                <a:r>
                  <a:rPr lang="en-US" dirty="0"/>
                  <a:t> , a weighted average of the </a:t>
                </a:r>
              </a:p>
              <a:p>
                <a:pPr marL="0" indent="0">
                  <a:lnSpc>
                    <a:spcPct val="80000"/>
                  </a:lnSpc>
                  <a:spcBef>
                    <a:spcPts val="0"/>
                  </a:spcBef>
                  <a:buNone/>
                </a:pPr>
                <a:r>
                  <a:rPr lang="en-US" dirty="0"/>
                  <a:t>                                            individual class variances</a:t>
                </a:r>
              </a:p>
              <a:p>
                <a:pPr marL="0" indent="0">
                  <a:lnSpc>
                    <a:spcPct val="120000"/>
                  </a:lnSpc>
                  <a:buNone/>
                </a:pPr>
                <a:r>
                  <a:rPr lang="en-US" dirty="0"/>
                  <a:t>where </a:t>
                </a:r>
                <a14:m>
                  <m:oMath xmlns:m="http://schemas.openxmlformats.org/officeDocument/2006/math">
                    <m:sSubSup>
                      <m:sSubSupPr>
                        <m:ctrlPr>
                          <a:rPr lang="en-US" i="1" smtClean="0">
                            <a:solidFill>
                              <a:srgbClr val="C00000"/>
                            </a:solidFill>
                            <a:latin typeface="Cambria Math" panose="02040503050406030204" pitchFamily="18" charset="0"/>
                          </a:rPr>
                        </m:ctrlPr>
                      </m:sSubSupPr>
                      <m:e>
                        <m:acc>
                          <m:accPr>
                            <m:chr m:val="̂"/>
                            <m:ctrlPr>
                              <a:rPr lang="en-US" i="1">
                                <a:solidFill>
                                  <a:srgbClr val="C00000"/>
                                </a:solidFill>
                                <a:latin typeface="Cambria Math" panose="02040503050406030204" pitchFamily="18" charset="0"/>
                              </a:rPr>
                            </m:ctrlPr>
                          </m:accPr>
                          <m:e>
                            <m:r>
                              <a:rPr lang="en-US" i="1">
                                <a:solidFill>
                                  <a:srgbClr val="C00000"/>
                                </a:solidFill>
                                <a:latin typeface="Cambria Math" panose="02040503050406030204" pitchFamily="18" charset="0"/>
                                <a:ea typeface="Cambria Math" panose="02040503050406030204" pitchFamily="18" charset="0"/>
                              </a:rPr>
                              <m:t>𝜎</m:t>
                            </m:r>
                          </m:e>
                        </m:acc>
                      </m:e>
                      <m:sub>
                        <m:r>
                          <a:rPr lang="en-US" i="1">
                            <a:solidFill>
                              <a:srgbClr val="C00000"/>
                            </a:solidFill>
                            <a:latin typeface="Cambria Math" panose="02040503050406030204" pitchFamily="18" charset="0"/>
                          </a:rPr>
                          <m:t>𝑘</m:t>
                        </m:r>
                      </m:sub>
                      <m:sup>
                        <m:r>
                          <a:rPr lang="en-US" i="1">
                            <a:solidFill>
                              <a:srgbClr val="C00000"/>
                            </a:solidFill>
                            <a:latin typeface="Cambria Math" panose="02040503050406030204" pitchFamily="18" charset="0"/>
                          </a:rPr>
                          <m:t>2</m:t>
                        </m:r>
                      </m:sup>
                    </m:sSubSup>
                    <m:r>
                      <a:rPr lang="en-US" i="1">
                        <a:solidFill>
                          <a:srgbClr val="C00000"/>
                        </a:solidFill>
                        <a:latin typeface="Cambria Math" panose="02040503050406030204" pitchFamily="18" charset="0"/>
                      </a:rPr>
                      <m:t>=</m:t>
                    </m:r>
                    <m:f>
                      <m:fPr>
                        <m:ctrlPr>
                          <a:rPr lang="en-US" i="1">
                            <a:solidFill>
                              <a:srgbClr val="C00000"/>
                            </a:solidFill>
                            <a:latin typeface="Cambria Math" panose="02040503050406030204" pitchFamily="18" charset="0"/>
                          </a:rPr>
                        </m:ctrlPr>
                      </m:fPr>
                      <m:num>
                        <m:r>
                          <a:rPr lang="en-US" i="1">
                            <a:solidFill>
                              <a:srgbClr val="C00000"/>
                            </a:solidFill>
                            <a:latin typeface="Cambria Math" panose="02040503050406030204" pitchFamily="18" charset="0"/>
                          </a:rPr>
                          <m:t>1</m:t>
                        </m:r>
                      </m:num>
                      <m:den>
                        <m:sSub>
                          <m:sSubPr>
                            <m:ctrlPr>
                              <a:rPr lang="en-US"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𝑛</m:t>
                            </m:r>
                          </m:e>
                          <m:sub>
                            <m:r>
                              <a:rPr lang="en-US" b="0" i="1" smtClean="0">
                                <a:solidFill>
                                  <a:srgbClr val="C00000"/>
                                </a:solidFill>
                                <a:latin typeface="Cambria Math" panose="02040503050406030204" pitchFamily="18" charset="0"/>
                              </a:rPr>
                              <m:t>𝑘</m:t>
                            </m:r>
                          </m:sub>
                        </m:sSub>
                        <m:r>
                          <a:rPr lang="en-US" b="0" i="1" smtClean="0">
                            <a:solidFill>
                              <a:srgbClr val="C00000"/>
                            </a:solidFill>
                            <a:latin typeface="Cambria Math" panose="02040503050406030204" pitchFamily="18" charset="0"/>
                          </a:rPr>
                          <m:t>−1</m:t>
                        </m:r>
                      </m:den>
                    </m:f>
                    <m:nary>
                      <m:naryPr>
                        <m:chr m:val="∑"/>
                        <m:supHide m:val="on"/>
                        <m:ctrlPr>
                          <a:rPr lang="en-US" i="1">
                            <a:solidFill>
                              <a:srgbClr val="C00000"/>
                            </a:solidFill>
                            <a:latin typeface="Cambria Math" panose="02040503050406030204" pitchFamily="18" charset="0"/>
                          </a:rPr>
                        </m:ctrlPr>
                      </m:naryPr>
                      <m:sub>
                        <m:r>
                          <m:rPr>
                            <m:brk m:alnAt="7"/>
                          </m:rPr>
                          <a:rPr lang="en-US" i="1">
                            <a:solidFill>
                              <a:srgbClr val="C00000"/>
                            </a:solidFill>
                            <a:latin typeface="Cambria Math" panose="02040503050406030204" pitchFamily="18" charset="0"/>
                          </a:rPr>
                          <m:t>𝑖</m:t>
                        </m:r>
                        <m:r>
                          <a:rPr lang="en-US" i="1">
                            <a:solidFill>
                              <a:srgbClr val="C00000"/>
                            </a:solidFill>
                            <a:latin typeface="Cambria Math" panose="02040503050406030204" pitchFamily="18" charset="0"/>
                          </a:rPr>
                          <m:t>:</m:t>
                        </m:r>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𝑦</m:t>
                            </m:r>
                          </m:e>
                          <m:sub>
                            <m:r>
                              <a:rPr lang="en-US" i="1">
                                <a:solidFill>
                                  <a:srgbClr val="C00000"/>
                                </a:solidFill>
                                <a:latin typeface="Cambria Math" panose="02040503050406030204" pitchFamily="18" charset="0"/>
                              </a:rPr>
                              <m:t>𝑖</m:t>
                            </m:r>
                          </m:sub>
                        </m:sSub>
                        <m:r>
                          <m:rPr>
                            <m:brk m:alnAt="7"/>
                          </m:rPr>
                          <a:rPr lang="en-US" i="1">
                            <a:solidFill>
                              <a:srgbClr val="C00000"/>
                            </a:solidFill>
                            <a:latin typeface="Cambria Math" panose="02040503050406030204" pitchFamily="18" charset="0"/>
                          </a:rPr>
                          <m:t>=</m:t>
                        </m:r>
                        <m:r>
                          <a:rPr lang="en-US" i="1">
                            <a:solidFill>
                              <a:srgbClr val="C00000"/>
                            </a:solidFill>
                            <a:latin typeface="Cambria Math" panose="02040503050406030204" pitchFamily="18" charset="0"/>
                          </a:rPr>
                          <m:t>𝑘</m:t>
                        </m:r>
                      </m:sub>
                      <m:sup/>
                      <m:e>
                        <m:sSup>
                          <m:sSupPr>
                            <m:ctrlPr>
                              <a:rPr lang="en-US" i="1">
                                <a:solidFill>
                                  <a:srgbClr val="C00000"/>
                                </a:solidFill>
                                <a:latin typeface="Cambria Math" panose="02040503050406030204" pitchFamily="18" charset="0"/>
                              </a:rPr>
                            </m:ctrlPr>
                          </m:sSupPr>
                          <m:e>
                            <m:d>
                              <m:dPr>
                                <m:ctrlPr>
                                  <a:rPr lang="en-US" i="1">
                                    <a:solidFill>
                                      <a:srgbClr val="C00000"/>
                                    </a:solidFill>
                                    <a:latin typeface="Cambria Math" panose="02040503050406030204" pitchFamily="18" charset="0"/>
                                  </a:rPr>
                                </m:ctrlPr>
                              </m:dPr>
                              <m:e>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𝑥</m:t>
                                    </m:r>
                                  </m:e>
                                  <m:sub>
                                    <m:r>
                                      <a:rPr lang="en-US" i="1">
                                        <a:solidFill>
                                          <a:srgbClr val="C00000"/>
                                        </a:solidFill>
                                        <a:latin typeface="Cambria Math" panose="02040503050406030204" pitchFamily="18" charset="0"/>
                                      </a:rPr>
                                      <m:t>𝑖</m:t>
                                    </m:r>
                                  </m:sub>
                                </m:sSub>
                                <m:r>
                                  <a:rPr lang="en-US" i="1">
                                    <a:solidFill>
                                      <a:srgbClr val="C00000"/>
                                    </a:solidFill>
                                    <a:latin typeface="Cambria Math" panose="02040503050406030204" pitchFamily="18" charset="0"/>
                                  </a:rPr>
                                  <m:t>−</m:t>
                                </m:r>
                                <m:sSub>
                                  <m:sSubPr>
                                    <m:ctrlPr>
                                      <a:rPr lang="en-US" i="1">
                                        <a:solidFill>
                                          <a:srgbClr val="C00000"/>
                                        </a:solidFill>
                                        <a:latin typeface="Cambria Math" panose="02040503050406030204" pitchFamily="18" charset="0"/>
                                      </a:rPr>
                                    </m:ctrlPr>
                                  </m:sSubPr>
                                  <m:e>
                                    <m:acc>
                                      <m:accPr>
                                        <m:chr m:val="̂"/>
                                        <m:ctrlPr>
                                          <a:rPr lang="en-US" i="1">
                                            <a:solidFill>
                                              <a:srgbClr val="C00000"/>
                                            </a:solidFill>
                                            <a:latin typeface="Cambria Math" panose="02040503050406030204" pitchFamily="18" charset="0"/>
                                          </a:rPr>
                                        </m:ctrlPr>
                                      </m:accPr>
                                      <m:e>
                                        <m:r>
                                          <a:rPr lang="en-US" i="1">
                                            <a:solidFill>
                                              <a:srgbClr val="C00000"/>
                                            </a:solidFill>
                                            <a:latin typeface="Cambria Math" panose="02040503050406030204" pitchFamily="18" charset="0"/>
                                            <a:ea typeface="Cambria Math" panose="02040503050406030204" pitchFamily="18" charset="0"/>
                                          </a:rPr>
                                          <m:t>𝜇</m:t>
                                        </m:r>
                                      </m:e>
                                    </m:acc>
                                  </m:e>
                                  <m:sub>
                                    <m:r>
                                      <a:rPr lang="en-US" i="1">
                                        <a:solidFill>
                                          <a:srgbClr val="C00000"/>
                                        </a:solidFill>
                                        <a:latin typeface="Cambria Math" panose="02040503050406030204" pitchFamily="18" charset="0"/>
                                      </a:rPr>
                                      <m:t>𝑘</m:t>
                                    </m:r>
                                  </m:sub>
                                </m:sSub>
                              </m:e>
                            </m:d>
                          </m:e>
                          <m:sup>
                            <m:r>
                              <a:rPr lang="en-US" i="1">
                                <a:solidFill>
                                  <a:srgbClr val="C00000"/>
                                </a:solidFill>
                                <a:latin typeface="Cambria Math" panose="02040503050406030204" pitchFamily="18" charset="0"/>
                              </a:rPr>
                              <m:t>2</m:t>
                            </m:r>
                          </m:sup>
                        </m:sSup>
                      </m:e>
                    </m:nary>
                  </m:oMath>
                </a14:m>
                <a:r>
                  <a:rPr lang="en-US" dirty="0"/>
                  <a:t> is the usual formula for the estimated variance of the </a:t>
                </a:r>
                <a14:m>
                  <m:oMath xmlns:m="http://schemas.openxmlformats.org/officeDocument/2006/math">
                    <m:r>
                      <a:rPr lang="en-US" b="0" i="1" smtClean="0">
                        <a:latin typeface="Cambria Math" panose="02040503050406030204" pitchFamily="18" charset="0"/>
                      </a:rPr>
                      <m:t>𝑘</m:t>
                    </m:r>
                  </m:oMath>
                </a14:m>
                <a:r>
                  <a:rPr lang="en-US" baseline="30000" dirty="0" err="1"/>
                  <a:t>th</a:t>
                </a:r>
                <a:r>
                  <a:rPr lang="en-US" dirty="0"/>
                  <a:t> class</a:t>
                </a:r>
              </a:p>
            </p:txBody>
          </p:sp>
        </mc:Choice>
        <mc:Fallback xmlns="">
          <p:sp>
            <p:nvSpPr>
              <p:cNvPr id="2" name="Content Placeholder 1">
                <a:extLst>
                  <a:ext uri="{FF2B5EF4-FFF2-40B4-BE49-F238E27FC236}">
                    <a16:creationId xmlns:a16="http://schemas.microsoft.com/office/drawing/2014/main" id="{29D9650F-CB37-DD49-8974-4785C597BE5D}"/>
                  </a:ext>
                </a:extLst>
              </p:cNvPr>
              <p:cNvSpPr>
                <a:spLocks noGrp="1" noRot="1" noChangeAspect="1" noMove="1" noResize="1" noEditPoints="1" noAdjustHandles="1" noChangeArrowheads="1" noChangeShapeType="1" noTextEdit="1"/>
              </p:cNvSpPr>
              <p:nvPr>
                <p:ph idx="1"/>
              </p:nvPr>
            </p:nvSpPr>
            <p:spPr>
              <a:xfrm>
                <a:off x="628650" y="1691144"/>
                <a:ext cx="7886700" cy="4744032"/>
              </a:xfrm>
              <a:blipFill>
                <a:blip r:embed="rId3"/>
                <a:stretch>
                  <a:fillRect l="-1608" t="-800" b="-6933"/>
                </a:stretch>
              </a:blipFill>
            </p:spPr>
            <p:txBody>
              <a:bodyPr/>
              <a:lstStyle/>
              <a:p>
                <a:r>
                  <a:rPr lang="en-US">
                    <a:noFill/>
                  </a:rPr>
                  <a:t> </a:t>
                </a:r>
              </a:p>
            </p:txBody>
          </p:sp>
        </mc:Fallback>
      </mc:AlternateContent>
    </p:spTree>
    <p:extLst>
      <p:ext uri="{BB962C8B-B14F-4D97-AF65-F5344CB8AC3E}">
        <p14:creationId xmlns:p14="http://schemas.microsoft.com/office/powerpoint/2010/main" val="37037213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BCA369-1116-D240-B443-E110A30DE5BB}"/>
              </a:ext>
            </a:extLst>
          </p:cNvPr>
          <p:cNvSpPr>
            <a:spLocks noGrp="1"/>
          </p:cNvSpPr>
          <p:nvPr>
            <p:ph type="title"/>
          </p:nvPr>
        </p:nvSpPr>
        <p:spPr/>
        <p:txBody>
          <a:bodyPr/>
          <a:lstStyle/>
          <a:p>
            <a:r>
              <a:rPr lang="en-US" dirty="0"/>
              <a:t>Running LDA in </a:t>
            </a:r>
            <a:r>
              <a:rPr lang="en-US" dirty="0">
                <a:latin typeface="Courier" pitchFamily="2" charset="0"/>
              </a:rPr>
              <a:t>R</a:t>
            </a:r>
          </a:p>
        </p:txBody>
      </p:sp>
      <p:pic>
        <p:nvPicPr>
          <p:cNvPr id="3" name="Picture 2">
            <a:extLst>
              <a:ext uri="{FF2B5EF4-FFF2-40B4-BE49-F238E27FC236}">
                <a16:creationId xmlns:a16="http://schemas.microsoft.com/office/drawing/2014/main" id="{3128D1F3-7116-1949-ABFE-4CACC0A4DA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645" y="2067506"/>
            <a:ext cx="1460819" cy="2927828"/>
          </a:xfrm>
          <a:prstGeom prst="rect">
            <a:avLst/>
          </a:prstGeom>
        </p:spPr>
      </p:pic>
      <p:sp>
        <p:nvSpPr>
          <p:cNvPr id="5" name="TextBox 4">
            <a:extLst>
              <a:ext uri="{FF2B5EF4-FFF2-40B4-BE49-F238E27FC236}">
                <a16:creationId xmlns:a16="http://schemas.microsoft.com/office/drawing/2014/main" id="{BA0ADC6F-2544-1143-8C68-E9BDE41CAAC8}"/>
              </a:ext>
            </a:extLst>
          </p:cNvPr>
          <p:cNvSpPr txBox="1"/>
          <p:nvPr/>
        </p:nvSpPr>
        <p:spPr>
          <a:xfrm>
            <a:off x="324203" y="1698174"/>
            <a:ext cx="1394997" cy="369332"/>
          </a:xfrm>
          <a:prstGeom prst="rect">
            <a:avLst/>
          </a:prstGeom>
          <a:noFill/>
        </p:spPr>
        <p:txBody>
          <a:bodyPr wrap="none" rtlCol="0">
            <a:spAutoFit/>
          </a:bodyPr>
          <a:lstStyle/>
          <a:p>
            <a:r>
              <a:rPr lang="en-US" dirty="0"/>
              <a:t>Training data</a:t>
            </a:r>
          </a:p>
        </p:txBody>
      </p:sp>
      <p:pic>
        <p:nvPicPr>
          <p:cNvPr id="7" name="Picture 6">
            <a:extLst>
              <a:ext uri="{FF2B5EF4-FFF2-40B4-BE49-F238E27FC236}">
                <a16:creationId xmlns:a16="http://schemas.microsoft.com/office/drawing/2014/main" id="{59499FBC-DC3F-D240-A91A-0C39C358C2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2765" y="2286254"/>
            <a:ext cx="3101320" cy="3047746"/>
          </a:xfrm>
          <a:prstGeom prst="rect">
            <a:avLst/>
          </a:prstGeom>
        </p:spPr>
      </p:pic>
      <p:sp>
        <p:nvSpPr>
          <p:cNvPr id="8" name="TextBox 7">
            <a:extLst>
              <a:ext uri="{FF2B5EF4-FFF2-40B4-BE49-F238E27FC236}">
                <a16:creationId xmlns:a16="http://schemas.microsoft.com/office/drawing/2014/main" id="{4F8E41C3-8E3E-8A45-A229-D5933044487D}"/>
              </a:ext>
            </a:extLst>
          </p:cNvPr>
          <p:cNvSpPr txBox="1"/>
          <p:nvPr/>
        </p:nvSpPr>
        <p:spPr>
          <a:xfrm>
            <a:off x="2499232" y="1913562"/>
            <a:ext cx="1364476" cy="369332"/>
          </a:xfrm>
          <a:prstGeom prst="rect">
            <a:avLst/>
          </a:prstGeom>
          <a:noFill/>
        </p:spPr>
        <p:txBody>
          <a:bodyPr wrap="none" rtlCol="0">
            <a:spAutoFit/>
          </a:bodyPr>
          <a:lstStyle/>
          <a:p>
            <a:r>
              <a:rPr lang="en-US" dirty="0"/>
              <a:t>Running in </a:t>
            </a:r>
            <a:r>
              <a:rPr lang="en-US" dirty="0">
                <a:latin typeface="Courier" pitchFamily="2" charset="0"/>
              </a:rPr>
              <a:t>R</a:t>
            </a:r>
          </a:p>
        </p:txBody>
      </p:sp>
      <p:pic>
        <p:nvPicPr>
          <p:cNvPr id="10" name="Picture 9">
            <a:extLst>
              <a:ext uri="{FF2B5EF4-FFF2-40B4-BE49-F238E27FC236}">
                <a16:creationId xmlns:a16="http://schemas.microsoft.com/office/drawing/2014/main" id="{1451BF73-174D-E244-9EB9-7D81BDF7EB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1299" y="2286254"/>
            <a:ext cx="1058334" cy="330730"/>
          </a:xfrm>
          <a:prstGeom prst="rect">
            <a:avLst/>
          </a:prstGeom>
        </p:spPr>
      </p:pic>
      <p:sp>
        <p:nvSpPr>
          <p:cNvPr id="14" name="TextBox 13">
            <a:extLst>
              <a:ext uri="{FF2B5EF4-FFF2-40B4-BE49-F238E27FC236}">
                <a16:creationId xmlns:a16="http://schemas.microsoft.com/office/drawing/2014/main" id="{AC86EEBD-30AC-A749-9490-44EDA16057F4}"/>
              </a:ext>
            </a:extLst>
          </p:cNvPr>
          <p:cNvSpPr txBox="1"/>
          <p:nvPr/>
        </p:nvSpPr>
        <p:spPr>
          <a:xfrm>
            <a:off x="6455091" y="1960907"/>
            <a:ext cx="1330749" cy="369332"/>
          </a:xfrm>
          <a:prstGeom prst="rect">
            <a:avLst/>
          </a:prstGeom>
          <a:noFill/>
        </p:spPr>
        <p:txBody>
          <a:bodyPr wrap="none" rtlCol="0">
            <a:spAutoFit/>
          </a:bodyPr>
          <a:lstStyle/>
          <a:p>
            <a:r>
              <a:rPr lang="en-US" dirty="0"/>
              <a:t>Plotting in </a:t>
            </a:r>
            <a:r>
              <a:rPr lang="en-US" dirty="0">
                <a:latin typeface="Courier" pitchFamily="2" charset="0"/>
              </a:rPr>
              <a:t>R</a:t>
            </a:r>
          </a:p>
        </p:txBody>
      </p:sp>
      <p:pic>
        <p:nvPicPr>
          <p:cNvPr id="20" name="Picture 19">
            <a:extLst>
              <a:ext uri="{FF2B5EF4-FFF2-40B4-BE49-F238E27FC236}">
                <a16:creationId xmlns:a16="http://schemas.microsoft.com/office/drawing/2014/main" id="{E1E8194A-BDEA-3548-9527-DECAF98F53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4160" y="2608518"/>
            <a:ext cx="3452610" cy="3770091"/>
          </a:xfrm>
          <a:prstGeom prst="rect">
            <a:avLst/>
          </a:prstGeom>
        </p:spPr>
      </p:pic>
    </p:spTree>
    <p:extLst>
      <p:ext uri="{BB962C8B-B14F-4D97-AF65-F5344CB8AC3E}">
        <p14:creationId xmlns:p14="http://schemas.microsoft.com/office/powerpoint/2010/main" val="41400418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5369DA5E-6C93-BB41-A6D4-EAD2C07E75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0626" y="2100475"/>
            <a:ext cx="3753625" cy="2804433"/>
          </a:xfrm>
          <a:prstGeom prst="rect">
            <a:avLst/>
          </a:prstGeom>
        </p:spPr>
      </p:pic>
      <p:pic>
        <p:nvPicPr>
          <p:cNvPr id="22" name="Picture 21">
            <a:extLst>
              <a:ext uri="{FF2B5EF4-FFF2-40B4-BE49-F238E27FC236}">
                <a16:creationId xmlns:a16="http://schemas.microsoft.com/office/drawing/2014/main" id="{1FC51609-D372-F54C-BA85-8EEBB9E35D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555" y="2103769"/>
            <a:ext cx="3736453" cy="2791603"/>
          </a:xfrm>
          <a:prstGeom prst="rect">
            <a:avLst/>
          </a:prstGeom>
        </p:spPr>
      </p:pic>
      <mc:AlternateContent xmlns:mc="http://schemas.openxmlformats.org/markup-compatibility/2006" xmlns:a14="http://schemas.microsoft.com/office/drawing/2010/main">
        <mc:Choice Requires="a14">
          <p:sp>
            <p:nvSpPr>
              <p:cNvPr id="4" name="Title 3">
                <a:extLst>
                  <a:ext uri="{FF2B5EF4-FFF2-40B4-BE49-F238E27FC236}">
                    <a16:creationId xmlns:a16="http://schemas.microsoft.com/office/drawing/2014/main" id="{C4BCA369-1116-D240-B443-E110A30DE5BB}"/>
                  </a:ext>
                </a:extLst>
              </p:cNvPr>
              <p:cNvSpPr>
                <a:spLocks noGrp="1"/>
              </p:cNvSpPr>
              <p:nvPr>
                <p:ph type="title"/>
              </p:nvPr>
            </p:nvSpPr>
            <p:spPr/>
            <p:txBody>
              <a:bodyPr/>
              <a:lstStyle/>
              <a:p>
                <a:r>
                  <a:rPr lang="en-US" dirty="0"/>
                  <a:t>We don’t know </a:t>
                </a:r>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𝜇</m:t>
                        </m:r>
                      </m:e>
                      <m:sub>
                        <m:r>
                          <a:rPr lang="en-US" b="0" i="1" smtClean="0">
                            <a:latin typeface="Cambria Math" panose="02040503050406030204" pitchFamily="18" charset="0"/>
                          </a:rPr>
                          <m:t>𝑘</m:t>
                        </m:r>
                      </m:sub>
                    </m:sSub>
                  </m:oMath>
                </a14:m>
                <a:r>
                  <a:rPr lang="en-US" dirty="0"/>
                  <a:t>’s or </a:t>
                </a:r>
                <a14:m>
                  <m:oMath xmlns:m="http://schemas.openxmlformats.org/officeDocument/2006/math">
                    <m:r>
                      <a:rPr lang="en-US" i="1" smtClean="0">
                        <a:latin typeface="Cambria Math" panose="02040503050406030204" pitchFamily="18" charset="0"/>
                        <a:ea typeface="Cambria Math" panose="02040503050406030204" pitchFamily="18" charset="0"/>
                      </a:rPr>
                      <m:t>𝜎</m:t>
                    </m:r>
                  </m:oMath>
                </a14:m>
                <a:r>
                  <a:rPr lang="en-US" dirty="0"/>
                  <a:t> </a:t>
                </a:r>
              </a:p>
            </p:txBody>
          </p:sp>
        </mc:Choice>
        <mc:Fallback xmlns="">
          <p:sp>
            <p:nvSpPr>
              <p:cNvPr id="4" name="Title 3">
                <a:extLst>
                  <a:ext uri="{FF2B5EF4-FFF2-40B4-BE49-F238E27FC236}">
                    <a16:creationId xmlns:a16="http://schemas.microsoft.com/office/drawing/2014/main" id="{C4BCA369-1116-D240-B443-E110A30DE5BB}"/>
                  </a:ext>
                </a:extLst>
              </p:cNvPr>
              <p:cNvSpPr>
                <a:spLocks noGrp="1" noRot="1" noChangeAspect="1" noMove="1" noResize="1" noEditPoints="1" noAdjustHandles="1" noChangeArrowheads="1" noChangeShapeType="1" noTextEdit="1"/>
              </p:cNvSpPr>
              <p:nvPr>
                <p:ph type="title"/>
              </p:nvPr>
            </p:nvSpPr>
            <p:spPr>
              <a:blipFill>
                <a:blip r:embed="rId4"/>
                <a:stretch>
                  <a:fillRect l="-3221"/>
                </a:stretch>
              </a:blipFill>
            </p:spPr>
            <p:txBody>
              <a:bodyPr/>
              <a:lstStyle/>
              <a:p>
                <a:r>
                  <a:rPr lang="en-US">
                    <a:noFill/>
                  </a:rPr>
                  <a:t> </a:t>
                </a:r>
              </a:p>
            </p:txBody>
          </p:sp>
        </mc:Fallback>
      </mc:AlternateContent>
      <p:cxnSp>
        <p:nvCxnSpPr>
          <p:cNvPr id="10" name="Straight Arrow Connector 9">
            <a:extLst>
              <a:ext uri="{FF2B5EF4-FFF2-40B4-BE49-F238E27FC236}">
                <a16:creationId xmlns:a16="http://schemas.microsoft.com/office/drawing/2014/main" id="{D532DDF1-F2AA-0343-9803-31C5DA60A310}"/>
              </a:ext>
            </a:extLst>
          </p:cNvPr>
          <p:cNvCxnSpPr/>
          <p:nvPr/>
        </p:nvCxnSpPr>
        <p:spPr>
          <a:xfrm flipH="1">
            <a:off x="2736325" y="1966304"/>
            <a:ext cx="701269" cy="611891"/>
          </a:xfrm>
          <a:prstGeom prst="straightConnector1">
            <a:avLst/>
          </a:prstGeom>
          <a:ln w="12700">
            <a:solidFill>
              <a:srgbClr val="1D41FF"/>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63E952F-0C43-F64A-AD58-B66D0EB7ECCA}"/>
              </a:ext>
            </a:extLst>
          </p:cNvPr>
          <p:cNvCxnSpPr>
            <a:cxnSpLocks/>
          </p:cNvCxnSpPr>
          <p:nvPr/>
        </p:nvCxnSpPr>
        <p:spPr>
          <a:xfrm>
            <a:off x="6437461" y="1741689"/>
            <a:ext cx="524805" cy="589771"/>
          </a:xfrm>
          <a:prstGeom prst="straightConnector1">
            <a:avLst/>
          </a:prstGeom>
          <a:ln w="12700">
            <a:solidFill>
              <a:srgbClr val="1D41FF"/>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7E308F3-34CE-FB4B-8DB8-0284EA45A3AD}"/>
              </a:ext>
            </a:extLst>
          </p:cNvPr>
          <p:cNvCxnSpPr/>
          <p:nvPr/>
        </p:nvCxnSpPr>
        <p:spPr>
          <a:xfrm flipH="1">
            <a:off x="7028211" y="2025514"/>
            <a:ext cx="701269" cy="611891"/>
          </a:xfrm>
          <a:prstGeom prst="straightConnector1">
            <a:avLst/>
          </a:prstGeom>
          <a:ln w="12700">
            <a:solidFill>
              <a:srgbClr val="1D41FF"/>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66955E14-3DC5-1F4E-9C06-C56D2AA8BB63}"/>
              </a:ext>
            </a:extLst>
          </p:cNvPr>
          <p:cNvSpPr txBox="1"/>
          <p:nvPr/>
        </p:nvSpPr>
        <p:spPr>
          <a:xfrm>
            <a:off x="3479477" y="1781638"/>
            <a:ext cx="1185068" cy="369332"/>
          </a:xfrm>
          <a:prstGeom prst="rect">
            <a:avLst/>
          </a:prstGeom>
          <a:noFill/>
        </p:spPr>
        <p:txBody>
          <a:bodyPr wrap="none" rtlCol="0">
            <a:spAutoFit/>
          </a:bodyPr>
          <a:lstStyle/>
          <a:p>
            <a:r>
              <a:rPr lang="en-US" dirty="0"/>
              <a:t>True mean</a:t>
            </a:r>
          </a:p>
        </p:txBody>
      </p:sp>
      <p:sp>
        <p:nvSpPr>
          <p:cNvPr id="19" name="TextBox 18">
            <a:extLst>
              <a:ext uri="{FF2B5EF4-FFF2-40B4-BE49-F238E27FC236}">
                <a16:creationId xmlns:a16="http://schemas.microsoft.com/office/drawing/2014/main" id="{5E46B7BE-6DA2-6145-9F27-62836ED5BD28}"/>
              </a:ext>
            </a:extLst>
          </p:cNvPr>
          <p:cNvSpPr txBox="1"/>
          <p:nvPr/>
        </p:nvSpPr>
        <p:spPr>
          <a:xfrm>
            <a:off x="5252393" y="1483028"/>
            <a:ext cx="1185068" cy="369332"/>
          </a:xfrm>
          <a:prstGeom prst="rect">
            <a:avLst/>
          </a:prstGeom>
          <a:noFill/>
        </p:spPr>
        <p:txBody>
          <a:bodyPr wrap="none" rtlCol="0">
            <a:spAutoFit/>
          </a:bodyPr>
          <a:lstStyle/>
          <a:p>
            <a:r>
              <a:rPr lang="en-US" dirty="0"/>
              <a:t>True mean</a:t>
            </a:r>
          </a:p>
        </p:txBody>
      </p:sp>
      <p:sp>
        <p:nvSpPr>
          <p:cNvPr id="20" name="TextBox 19">
            <a:extLst>
              <a:ext uri="{FF2B5EF4-FFF2-40B4-BE49-F238E27FC236}">
                <a16:creationId xmlns:a16="http://schemas.microsoft.com/office/drawing/2014/main" id="{605962C9-F43B-C542-A781-7DD443F659B6}"/>
              </a:ext>
            </a:extLst>
          </p:cNvPr>
          <p:cNvSpPr txBox="1"/>
          <p:nvPr/>
        </p:nvSpPr>
        <p:spPr>
          <a:xfrm>
            <a:off x="6991011" y="1725922"/>
            <a:ext cx="1703543" cy="369332"/>
          </a:xfrm>
          <a:prstGeom prst="rect">
            <a:avLst/>
          </a:prstGeom>
          <a:noFill/>
        </p:spPr>
        <p:txBody>
          <a:bodyPr wrap="none" rtlCol="0">
            <a:spAutoFit/>
          </a:bodyPr>
          <a:lstStyle/>
          <a:p>
            <a:r>
              <a:rPr lang="en-US" dirty="0"/>
              <a:t>Estimated mean</a:t>
            </a:r>
          </a:p>
        </p:txBody>
      </p:sp>
      <p:cxnSp>
        <p:nvCxnSpPr>
          <p:cNvPr id="27" name="Straight Arrow Connector 26">
            <a:extLst>
              <a:ext uri="{FF2B5EF4-FFF2-40B4-BE49-F238E27FC236}">
                <a16:creationId xmlns:a16="http://schemas.microsoft.com/office/drawing/2014/main" id="{FD035A77-2A27-964D-B4D7-E9B6675FFEBE}"/>
              </a:ext>
            </a:extLst>
          </p:cNvPr>
          <p:cNvCxnSpPr>
            <a:cxnSpLocks/>
            <a:stCxn id="29" idx="0"/>
          </p:cNvCxnSpPr>
          <p:nvPr/>
        </p:nvCxnSpPr>
        <p:spPr>
          <a:xfrm flipH="1" flipV="1">
            <a:off x="2482328" y="4472287"/>
            <a:ext cx="657978" cy="579520"/>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23317DEC-E6E8-0A42-8499-7C82C1320E0E}"/>
              </a:ext>
            </a:extLst>
          </p:cNvPr>
          <p:cNvSpPr txBox="1"/>
          <p:nvPr/>
        </p:nvSpPr>
        <p:spPr>
          <a:xfrm>
            <a:off x="2196394" y="5051807"/>
            <a:ext cx="1887824" cy="369332"/>
          </a:xfrm>
          <a:prstGeom prst="rect">
            <a:avLst/>
          </a:prstGeom>
          <a:noFill/>
        </p:spPr>
        <p:txBody>
          <a:bodyPr wrap="none" rtlCol="0">
            <a:spAutoFit/>
          </a:bodyPr>
          <a:lstStyle/>
          <a:p>
            <a:r>
              <a:rPr lang="en-US" dirty="0"/>
              <a:t>Optimal threshold</a:t>
            </a:r>
          </a:p>
        </p:txBody>
      </p:sp>
      <p:sp>
        <p:nvSpPr>
          <p:cNvPr id="30" name="TextBox 29">
            <a:extLst>
              <a:ext uri="{FF2B5EF4-FFF2-40B4-BE49-F238E27FC236}">
                <a16:creationId xmlns:a16="http://schemas.microsoft.com/office/drawing/2014/main" id="{CEC275B7-574B-0E44-8A00-CEE82ACBA243}"/>
              </a:ext>
            </a:extLst>
          </p:cNvPr>
          <p:cNvSpPr txBox="1"/>
          <p:nvPr/>
        </p:nvSpPr>
        <p:spPr>
          <a:xfrm>
            <a:off x="4676755" y="5263694"/>
            <a:ext cx="1887824" cy="369332"/>
          </a:xfrm>
          <a:prstGeom prst="rect">
            <a:avLst/>
          </a:prstGeom>
          <a:noFill/>
        </p:spPr>
        <p:txBody>
          <a:bodyPr wrap="none" rtlCol="0">
            <a:spAutoFit/>
          </a:bodyPr>
          <a:lstStyle/>
          <a:p>
            <a:r>
              <a:rPr lang="en-US" dirty="0"/>
              <a:t>Optimal threshold</a:t>
            </a:r>
          </a:p>
        </p:txBody>
      </p:sp>
      <p:cxnSp>
        <p:nvCxnSpPr>
          <p:cNvPr id="31" name="Straight Arrow Connector 30">
            <a:extLst>
              <a:ext uri="{FF2B5EF4-FFF2-40B4-BE49-F238E27FC236}">
                <a16:creationId xmlns:a16="http://schemas.microsoft.com/office/drawing/2014/main" id="{52E35341-E2EE-0D4D-94E0-165AD8730DFE}"/>
              </a:ext>
            </a:extLst>
          </p:cNvPr>
          <p:cNvCxnSpPr>
            <a:cxnSpLocks/>
          </p:cNvCxnSpPr>
          <p:nvPr/>
        </p:nvCxnSpPr>
        <p:spPr>
          <a:xfrm flipV="1">
            <a:off x="5954105" y="4526041"/>
            <a:ext cx="745758" cy="784249"/>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1ED7653B-198C-D64A-843F-FD3F0ED9A80F}"/>
              </a:ext>
            </a:extLst>
          </p:cNvPr>
          <p:cNvCxnSpPr>
            <a:cxnSpLocks/>
          </p:cNvCxnSpPr>
          <p:nvPr/>
        </p:nvCxnSpPr>
        <p:spPr>
          <a:xfrm flipH="1" flipV="1">
            <a:off x="6751066" y="4537188"/>
            <a:ext cx="604633" cy="432623"/>
          </a:xfrm>
          <a:prstGeom prst="straightConnector1">
            <a:avLst/>
          </a:prstGeom>
          <a:ln w="127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BD97F7FA-EB36-BA43-ABB5-EEAD68A7B003}"/>
              </a:ext>
            </a:extLst>
          </p:cNvPr>
          <p:cNvSpPr txBox="1"/>
          <p:nvPr/>
        </p:nvSpPr>
        <p:spPr>
          <a:xfrm>
            <a:off x="6646970" y="4922933"/>
            <a:ext cx="2497030" cy="369332"/>
          </a:xfrm>
          <a:prstGeom prst="rect">
            <a:avLst/>
          </a:prstGeom>
          <a:noFill/>
        </p:spPr>
        <p:txBody>
          <a:bodyPr wrap="none" rtlCol="0">
            <a:spAutoFit/>
          </a:bodyPr>
          <a:lstStyle/>
          <a:p>
            <a:r>
              <a:rPr lang="en-US" dirty="0"/>
              <a:t>LDA estimated threshold</a:t>
            </a:r>
          </a:p>
        </p:txBody>
      </p:sp>
    </p:spTree>
    <p:extLst>
      <p:ext uri="{BB962C8B-B14F-4D97-AF65-F5344CB8AC3E}">
        <p14:creationId xmlns:p14="http://schemas.microsoft.com/office/powerpoint/2010/main" val="32671684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824E8-7586-5347-9D0F-2428C0A8077B}"/>
              </a:ext>
            </a:extLst>
          </p:cNvPr>
          <p:cNvSpPr>
            <a:spLocks noGrp="1"/>
          </p:cNvSpPr>
          <p:nvPr>
            <p:ph type="title"/>
          </p:nvPr>
        </p:nvSpPr>
        <p:spPr/>
        <p:txBody>
          <a:bodyPr/>
          <a:lstStyle/>
          <a:p>
            <a:r>
              <a:rPr lang="en-US" dirty="0"/>
              <a:t>Assessing the prediction quality (training)</a:t>
            </a:r>
          </a:p>
        </p:txBody>
      </p:sp>
      <p:pic>
        <p:nvPicPr>
          <p:cNvPr id="6" name="Picture 5">
            <a:extLst>
              <a:ext uri="{FF2B5EF4-FFF2-40B4-BE49-F238E27FC236}">
                <a16:creationId xmlns:a16="http://schemas.microsoft.com/office/drawing/2014/main" id="{382B765B-9843-354D-8A0C-178A124061B0}"/>
              </a:ext>
            </a:extLst>
          </p:cNvPr>
          <p:cNvPicPr>
            <a:picLocks noChangeAspect="1"/>
          </p:cNvPicPr>
          <p:nvPr/>
        </p:nvPicPr>
        <p:blipFill rotWithShape="1">
          <a:blip r:embed="rId2">
            <a:extLst>
              <a:ext uri="{28A0092B-C50C-407E-A947-70E740481C1C}">
                <a14:useLocalDpi xmlns:a14="http://schemas.microsoft.com/office/drawing/2010/main" val="0"/>
              </a:ext>
            </a:extLst>
          </a:blip>
          <a:srcRect b="1180"/>
          <a:stretch/>
        </p:blipFill>
        <p:spPr>
          <a:xfrm>
            <a:off x="734497" y="1540932"/>
            <a:ext cx="3184651" cy="4961467"/>
          </a:xfrm>
          <a:prstGeom prst="rect">
            <a:avLst/>
          </a:prstGeom>
        </p:spPr>
      </p:pic>
      <p:pic>
        <p:nvPicPr>
          <p:cNvPr id="8" name="Picture 7">
            <a:extLst>
              <a:ext uri="{FF2B5EF4-FFF2-40B4-BE49-F238E27FC236}">
                <a16:creationId xmlns:a16="http://schemas.microsoft.com/office/drawing/2014/main" id="{0121DBBF-5957-604C-A609-5F4C7F9A11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0057" y="1540931"/>
            <a:ext cx="3880276" cy="3244873"/>
          </a:xfrm>
          <a:prstGeom prst="rect">
            <a:avLst/>
          </a:prstGeom>
        </p:spPr>
      </p:pic>
      <p:sp>
        <p:nvSpPr>
          <p:cNvPr id="9" name="TextBox 8">
            <a:extLst>
              <a:ext uri="{FF2B5EF4-FFF2-40B4-BE49-F238E27FC236}">
                <a16:creationId xmlns:a16="http://schemas.microsoft.com/office/drawing/2014/main" id="{21EFCE21-9D18-FE41-871E-224DDB133CF2}"/>
              </a:ext>
            </a:extLst>
          </p:cNvPr>
          <p:cNvSpPr txBox="1"/>
          <p:nvPr/>
        </p:nvSpPr>
        <p:spPr>
          <a:xfrm>
            <a:off x="4411133" y="5054600"/>
            <a:ext cx="3843867" cy="923330"/>
          </a:xfrm>
          <a:prstGeom prst="rect">
            <a:avLst/>
          </a:prstGeom>
          <a:noFill/>
        </p:spPr>
        <p:txBody>
          <a:bodyPr wrap="square" rtlCol="0">
            <a:spAutoFit/>
          </a:bodyPr>
          <a:lstStyle/>
          <a:p>
            <a:r>
              <a:rPr lang="en-US" dirty="0"/>
              <a:t>But this is assessing the fit on the training data. What about looking at independent test data?</a:t>
            </a:r>
          </a:p>
        </p:txBody>
      </p:sp>
    </p:spTree>
    <p:extLst>
      <p:ext uri="{BB962C8B-B14F-4D97-AF65-F5344CB8AC3E}">
        <p14:creationId xmlns:p14="http://schemas.microsoft.com/office/powerpoint/2010/main" val="18621325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824E8-7586-5347-9D0F-2428C0A8077B}"/>
              </a:ext>
            </a:extLst>
          </p:cNvPr>
          <p:cNvSpPr>
            <a:spLocks noGrp="1"/>
          </p:cNvSpPr>
          <p:nvPr>
            <p:ph type="title"/>
          </p:nvPr>
        </p:nvSpPr>
        <p:spPr/>
        <p:txBody>
          <a:bodyPr/>
          <a:lstStyle/>
          <a:p>
            <a:r>
              <a:rPr lang="en-US" dirty="0"/>
              <a:t>Assessing the prediction quality (test)</a:t>
            </a:r>
          </a:p>
        </p:txBody>
      </p:sp>
      <p:pic>
        <p:nvPicPr>
          <p:cNvPr id="4" name="Picture 3">
            <a:extLst>
              <a:ext uri="{FF2B5EF4-FFF2-40B4-BE49-F238E27FC236}">
                <a16:creationId xmlns:a16="http://schemas.microsoft.com/office/drawing/2014/main" id="{4C63613F-B68B-5B49-95D1-36E95B596050}"/>
              </a:ext>
            </a:extLst>
          </p:cNvPr>
          <p:cNvPicPr>
            <a:picLocks noChangeAspect="1"/>
          </p:cNvPicPr>
          <p:nvPr/>
        </p:nvPicPr>
        <p:blipFill rotWithShape="1">
          <a:blip r:embed="rId2">
            <a:extLst>
              <a:ext uri="{28A0092B-C50C-407E-A947-70E740481C1C}">
                <a14:useLocalDpi xmlns:a14="http://schemas.microsoft.com/office/drawing/2010/main" val="0"/>
              </a:ext>
            </a:extLst>
          </a:blip>
          <a:srcRect b="872"/>
          <a:stretch/>
        </p:blipFill>
        <p:spPr>
          <a:xfrm>
            <a:off x="949185" y="1515533"/>
            <a:ext cx="3191015" cy="4986867"/>
          </a:xfrm>
          <a:prstGeom prst="rect">
            <a:avLst/>
          </a:prstGeom>
        </p:spPr>
      </p:pic>
      <p:pic>
        <p:nvPicPr>
          <p:cNvPr id="7" name="Picture 6">
            <a:extLst>
              <a:ext uri="{FF2B5EF4-FFF2-40B4-BE49-F238E27FC236}">
                <a16:creationId xmlns:a16="http://schemas.microsoft.com/office/drawing/2014/main" id="{0A504BED-CDD2-1440-91BE-D5299D502A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7143" y="1583266"/>
            <a:ext cx="4368123" cy="3580429"/>
          </a:xfrm>
          <a:prstGeom prst="rect">
            <a:avLst/>
          </a:prstGeom>
        </p:spPr>
      </p:pic>
    </p:spTree>
    <p:extLst>
      <p:ext uri="{BB962C8B-B14F-4D97-AF65-F5344CB8AC3E}">
        <p14:creationId xmlns:p14="http://schemas.microsoft.com/office/powerpoint/2010/main" val="33615819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64C4D-98FB-F643-A585-E4088A48A3B0}"/>
              </a:ext>
            </a:extLst>
          </p:cNvPr>
          <p:cNvSpPr>
            <a:spLocks noGrp="1"/>
          </p:cNvSpPr>
          <p:nvPr>
            <p:ph type="title"/>
          </p:nvPr>
        </p:nvSpPr>
        <p:spPr/>
        <p:txBody>
          <a:bodyPr/>
          <a:lstStyle/>
          <a:p>
            <a:r>
              <a:rPr lang="en-US" dirty="0"/>
              <a:t>What if we want to change the prior probabilities</a:t>
            </a:r>
          </a:p>
        </p:txBody>
      </p:sp>
      <p:sp>
        <p:nvSpPr>
          <p:cNvPr id="3" name="Content Placeholder 2">
            <a:extLst>
              <a:ext uri="{FF2B5EF4-FFF2-40B4-BE49-F238E27FC236}">
                <a16:creationId xmlns:a16="http://schemas.microsoft.com/office/drawing/2014/main" id="{1F05F2FC-1328-1146-A26B-C3215A59DCB3}"/>
              </a:ext>
            </a:extLst>
          </p:cNvPr>
          <p:cNvSpPr>
            <a:spLocks noGrp="1"/>
          </p:cNvSpPr>
          <p:nvPr>
            <p:ph idx="1"/>
          </p:nvPr>
        </p:nvSpPr>
        <p:spPr>
          <a:xfrm>
            <a:off x="264584" y="1504876"/>
            <a:ext cx="2224616" cy="4735057"/>
          </a:xfrm>
        </p:spPr>
        <p:txBody>
          <a:bodyPr>
            <a:normAutofit fontScale="70000" lnSpcReduction="20000"/>
          </a:bodyPr>
          <a:lstStyle/>
          <a:p>
            <a:pPr marL="0" indent="0">
              <a:lnSpc>
                <a:spcPct val="110000"/>
              </a:lnSpc>
              <a:buNone/>
            </a:pPr>
            <a:r>
              <a:rPr lang="en-US" dirty="0"/>
              <a:t>What if our data was from a matched case-control study (1:1) but we know that the prior probabilities at clinic will be in the proportion 80% non-cancer to 20% cancer. We may want to adjust our decision process to optimize with respect to these proportions.</a:t>
            </a:r>
          </a:p>
        </p:txBody>
      </p:sp>
      <p:pic>
        <p:nvPicPr>
          <p:cNvPr id="5" name="Picture 4">
            <a:extLst>
              <a:ext uri="{FF2B5EF4-FFF2-40B4-BE49-F238E27FC236}">
                <a16:creationId xmlns:a16="http://schemas.microsoft.com/office/drawing/2014/main" id="{B89E289C-A7D2-EB4D-857F-C254F0A161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1875" y="1598011"/>
            <a:ext cx="2622939" cy="2923189"/>
          </a:xfrm>
          <a:prstGeom prst="rect">
            <a:avLst/>
          </a:prstGeom>
        </p:spPr>
      </p:pic>
      <p:pic>
        <p:nvPicPr>
          <p:cNvPr id="7" name="Picture 6">
            <a:extLst>
              <a:ext uri="{FF2B5EF4-FFF2-40B4-BE49-F238E27FC236}">
                <a16:creationId xmlns:a16="http://schemas.microsoft.com/office/drawing/2014/main" id="{283C4ED6-10BB-F24C-A12C-BAD870130B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5057" y="1598011"/>
            <a:ext cx="3001014" cy="4792133"/>
          </a:xfrm>
          <a:prstGeom prst="rect">
            <a:avLst/>
          </a:prstGeom>
        </p:spPr>
      </p:pic>
    </p:spTree>
    <p:extLst>
      <p:ext uri="{BB962C8B-B14F-4D97-AF65-F5344CB8AC3E}">
        <p14:creationId xmlns:p14="http://schemas.microsoft.com/office/powerpoint/2010/main" val="11478569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B43C1440-2013-A14D-835A-9FA2D69D06A3}"/>
                  </a:ext>
                </a:extLst>
              </p:cNvPr>
              <p:cNvSpPr>
                <a:spLocks noGrp="1"/>
              </p:cNvSpPr>
              <p:nvPr>
                <p:ph type="title"/>
              </p:nvPr>
            </p:nvSpPr>
            <p:spPr/>
            <p:txBody>
              <a:bodyPr/>
              <a:lstStyle/>
              <a:p>
                <a:r>
                  <a:rPr lang="en-US" dirty="0"/>
                  <a:t>LDA when </a:t>
                </a:r>
                <a14:m>
                  <m:oMath xmlns:m="http://schemas.openxmlformats.org/officeDocument/2006/math">
                    <m:r>
                      <a:rPr lang="en-US" b="0" i="1" smtClean="0">
                        <a:latin typeface="Cambria Math" panose="02040503050406030204" pitchFamily="18" charset="0"/>
                      </a:rPr>
                      <m:t>𝑝</m:t>
                    </m:r>
                    <m:r>
                      <a:rPr lang="en-US" b="0" i="1" smtClean="0">
                        <a:latin typeface="Cambria Math" panose="02040503050406030204" pitchFamily="18" charset="0"/>
                      </a:rPr>
                      <m:t>&gt;1</m:t>
                    </m:r>
                  </m:oMath>
                </a14:m>
                <a:endParaRPr lang="en-US" dirty="0"/>
              </a:p>
            </p:txBody>
          </p:sp>
        </mc:Choice>
        <mc:Fallback xmlns="">
          <p:sp>
            <p:nvSpPr>
              <p:cNvPr id="2" name="Title 1">
                <a:extLst>
                  <a:ext uri="{FF2B5EF4-FFF2-40B4-BE49-F238E27FC236}">
                    <a16:creationId xmlns:a16="http://schemas.microsoft.com/office/drawing/2014/main" id="{B43C1440-2013-A14D-835A-9FA2D69D06A3}"/>
                  </a:ext>
                </a:extLst>
              </p:cNvPr>
              <p:cNvSpPr>
                <a:spLocks noGrp="1" noRot="1" noChangeAspect="1" noMove="1" noResize="1" noEditPoints="1" noAdjustHandles="1" noChangeArrowheads="1" noChangeShapeType="1" noTextEdit="1"/>
              </p:cNvSpPr>
              <p:nvPr>
                <p:ph type="title"/>
              </p:nvPr>
            </p:nvSpPr>
            <p:spPr>
              <a:blipFill>
                <a:blip r:embed="rId2"/>
                <a:stretch>
                  <a:fillRect l="-3221"/>
                </a:stretch>
              </a:blipFill>
            </p:spPr>
            <p:txBody>
              <a:bodyPr/>
              <a:lstStyle/>
              <a:p>
                <a:r>
                  <a:rPr lang="en-US">
                    <a:noFill/>
                  </a:rPr>
                  <a:t> </a:t>
                </a:r>
              </a:p>
            </p:txBody>
          </p:sp>
        </mc:Fallback>
      </mc:AlternateContent>
      <p:pic>
        <p:nvPicPr>
          <p:cNvPr id="5" name="Content Placeholder 4">
            <a:extLst>
              <a:ext uri="{FF2B5EF4-FFF2-40B4-BE49-F238E27FC236}">
                <a16:creationId xmlns:a16="http://schemas.microsoft.com/office/drawing/2014/main" id="{4247F675-2164-DE46-85EF-9EDEB379BA0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25328" y="1665698"/>
            <a:ext cx="7886700" cy="3283717"/>
          </a:xfrm>
        </p:spPr>
      </p:pic>
      <p:sp>
        <p:nvSpPr>
          <p:cNvPr id="7" name="TextBox 6">
            <a:extLst>
              <a:ext uri="{FF2B5EF4-FFF2-40B4-BE49-F238E27FC236}">
                <a16:creationId xmlns:a16="http://schemas.microsoft.com/office/drawing/2014/main" id="{ED917922-3681-5144-B74B-56A97569E921}"/>
              </a:ext>
            </a:extLst>
          </p:cNvPr>
          <p:cNvSpPr txBox="1"/>
          <p:nvPr/>
        </p:nvSpPr>
        <p:spPr>
          <a:xfrm>
            <a:off x="463444" y="5020734"/>
            <a:ext cx="7821584" cy="1477328"/>
          </a:xfrm>
          <a:prstGeom prst="rect">
            <a:avLst/>
          </a:prstGeom>
          <a:noFill/>
        </p:spPr>
        <p:txBody>
          <a:bodyPr wrap="square" rtlCol="0">
            <a:spAutoFit/>
          </a:bodyPr>
          <a:lstStyle/>
          <a:p>
            <a:r>
              <a:rPr lang="en-US" dirty="0"/>
              <a:t>Interested reader can look at the math in ISLR Ch. 4</a:t>
            </a:r>
          </a:p>
          <a:p>
            <a:endParaRPr lang="en-US" dirty="0"/>
          </a:p>
          <a:p>
            <a:r>
              <a:rPr lang="en-US" dirty="0"/>
              <a:t>However, an important note here is that SD’s for each variable and correlations between them are assumed to be the same for each group – this blows up to a lot of parameter assumptions when number of predictors gets large</a:t>
            </a:r>
          </a:p>
        </p:txBody>
      </p:sp>
    </p:spTree>
    <p:extLst>
      <p:ext uri="{BB962C8B-B14F-4D97-AF65-F5344CB8AC3E}">
        <p14:creationId xmlns:p14="http://schemas.microsoft.com/office/powerpoint/2010/main" val="42489051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0CE4C789-98A2-D84B-B366-68D3EB50E721}"/>
                  </a:ext>
                </a:extLst>
              </p:cNvPr>
              <p:cNvSpPr>
                <a:spLocks noGrp="1"/>
              </p:cNvSpPr>
              <p:nvPr>
                <p:ph type="title"/>
              </p:nvPr>
            </p:nvSpPr>
            <p:spPr/>
            <p:txBody>
              <a:bodyPr/>
              <a:lstStyle/>
              <a:p>
                <a:r>
                  <a:rPr lang="en-US" dirty="0"/>
                  <a:t>Illustration: </a:t>
                </a:r>
                <a14:m>
                  <m:oMath xmlns:m="http://schemas.openxmlformats.org/officeDocument/2006/math">
                    <m:r>
                      <a:rPr lang="en-US" b="0" i="1" smtClean="0">
                        <a:latin typeface="Cambria Math" panose="02040503050406030204" pitchFamily="18" charset="0"/>
                      </a:rPr>
                      <m:t>𝑝</m:t>
                    </m:r>
                    <m:r>
                      <a:rPr lang="en-US" b="0" i="1" smtClean="0">
                        <a:latin typeface="Cambria Math" panose="02040503050406030204" pitchFamily="18" charset="0"/>
                      </a:rPr>
                      <m:t>=2</m:t>
                    </m:r>
                  </m:oMath>
                </a14:m>
                <a:r>
                  <a:rPr lang="en-US" dirty="0"/>
                  <a:t> and </a:t>
                </a:r>
                <a14:m>
                  <m:oMath xmlns:m="http://schemas.openxmlformats.org/officeDocument/2006/math">
                    <m:r>
                      <a:rPr lang="en-US" b="0" i="1" smtClean="0">
                        <a:latin typeface="Cambria Math" panose="02040503050406030204" pitchFamily="18" charset="0"/>
                      </a:rPr>
                      <m:t>𝐾</m:t>
                    </m:r>
                    <m:r>
                      <a:rPr lang="en-US" b="0" i="1" smtClean="0">
                        <a:latin typeface="Cambria Math" panose="02040503050406030204" pitchFamily="18" charset="0"/>
                      </a:rPr>
                      <m:t>=3</m:t>
                    </m:r>
                  </m:oMath>
                </a14:m>
                <a:endParaRPr lang="en-US" dirty="0"/>
              </a:p>
            </p:txBody>
          </p:sp>
        </mc:Choice>
        <mc:Fallback xmlns="">
          <p:sp>
            <p:nvSpPr>
              <p:cNvPr id="2" name="Title 1">
                <a:extLst>
                  <a:ext uri="{FF2B5EF4-FFF2-40B4-BE49-F238E27FC236}">
                    <a16:creationId xmlns:a16="http://schemas.microsoft.com/office/drawing/2014/main" id="{0CE4C789-98A2-D84B-B366-68D3EB50E721}"/>
                  </a:ext>
                </a:extLst>
              </p:cNvPr>
              <p:cNvSpPr>
                <a:spLocks noGrp="1" noRot="1" noChangeAspect="1" noMove="1" noResize="1" noEditPoints="1" noAdjustHandles="1" noChangeArrowheads="1" noChangeShapeType="1" noTextEdit="1"/>
              </p:cNvSpPr>
              <p:nvPr>
                <p:ph type="title"/>
              </p:nvPr>
            </p:nvSpPr>
            <p:spPr>
              <a:blipFill>
                <a:blip r:embed="rId2"/>
                <a:stretch>
                  <a:fillRect l="-32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5463C13-CCAA-F043-877E-FA5BBD38ABBE}"/>
                  </a:ext>
                </a:extLst>
              </p:cNvPr>
              <p:cNvSpPr>
                <a:spLocks noGrp="1"/>
              </p:cNvSpPr>
              <p:nvPr>
                <p:ph idx="1"/>
              </p:nvPr>
            </p:nvSpPr>
            <p:spPr>
              <a:xfrm>
                <a:off x="628649" y="4783666"/>
                <a:ext cx="8041217" cy="1617133"/>
              </a:xfrm>
            </p:spPr>
            <p:txBody>
              <a:bodyPr>
                <a:normAutofit fontScale="92500" lnSpcReduction="20000"/>
              </a:bodyPr>
              <a:lstStyle/>
              <a:p>
                <a:pPr marL="0" indent="0">
                  <a:buNone/>
                </a:pPr>
                <a:r>
                  <a:rPr lang="en-US" dirty="0"/>
                  <a:t>Here </a:t>
                </a:r>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𝜋</m:t>
                        </m:r>
                      </m:e>
                      <m:sub>
                        <m:r>
                          <a:rPr lang="en-US" b="0" i="1" smtClean="0">
                            <a:latin typeface="Cambria Math" panose="02040503050406030204" pitchFamily="18" charset="0"/>
                          </a:rPr>
                          <m:t>1</m:t>
                        </m:r>
                      </m:sub>
                    </m:sSub>
                    <m:r>
                      <a:rPr lang="en-US" b="0" i="0"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𝜋</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𝜋</m:t>
                        </m:r>
                      </m:e>
                      <m:sub>
                        <m:r>
                          <a:rPr lang="en-US" b="0" i="1" smtClean="0">
                            <a:latin typeface="Cambria Math" panose="02040503050406030204" pitchFamily="18" charset="0"/>
                          </a:rPr>
                          <m:t>3</m:t>
                        </m:r>
                      </m:sub>
                    </m:sSub>
                    <m:r>
                      <a:rPr lang="en-US" b="0" i="1" smtClean="0">
                        <a:latin typeface="Cambria Math" panose="02040503050406030204" pitchFamily="18" charset="0"/>
                      </a:rPr>
                      <m:t>=</m:t>
                    </m:r>
                    <m:f>
                      <m:fPr>
                        <m:type m:val="skw"/>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3</m:t>
                        </m:r>
                      </m:den>
                    </m:f>
                  </m:oMath>
                </a14:m>
                <a:endParaRPr lang="en-US" dirty="0"/>
              </a:p>
              <a:p>
                <a:pPr marL="0" indent="0">
                  <a:buNone/>
                </a:pPr>
                <a:r>
                  <a:rPr lang="en-US" dirty="0"/>
                  <a:t>Dashed lines are the </a:t>
                </a:r>
                <a:r>
                  <a:rPr lang="en-US" i="1" dirty="0">
                    <a:solidFill>
                      <a:srgbClr val="C00000"/>
                    </a:solidFill>
                  </a:rPr>
                  <a:t>Bayes decision boundaries </a:t>
                </a:r>
                <a:r>
                  <a:rPr lang="en-US" dirty="0"/>
                  <a:t>– if they were known then they would give fewest misclassification errors on average among all possible classifiers</a:t>
                </a:r>
                <a:endParaRPr lang="en-US" i="1" dirty="0">
                  <a:solidFill>
                    <a:srgbClr val="C00000"/>
                  </a:solidFill>
                </a:endParaRPr>
              </a:p>
              <a:p>
                <a:pPr marL="0" indent="0">
                  <a:buNone/>
                </a:pPr>
                <a:endParaRPr lang="en-US" dirty="0">
                  <a:solidFill>
                    <a:srgbClr val="C00000"/>
                  </a:solidFill>
                </a:endParaRPr>
              </a:p>
            </p:txBody>
          </p:sp>
        </mc:Choice>
        <mc:Fallback xmlns="">
          <p:sp>
            <p:nvSpPr>
              <p:cNvPr id="3" name="Content Placeholder 2">
                <a:extLst>
                  <a:ext uri="{FF2B5EF4-FFF2-40B4-BE49-F238E27FC236}">
                    <a16:creationId xmlns:a16="http://schemas.microsoft.com/office/drawing/2014/main" id="{E5463C13-CCAA-F043-877E-FA5BBD38ABBE}"/>
                  </a:ext>
                </a:extLst>
              </p:cNvPr>
              <p:cNvSpPr>
                <a:spLocks noGrp="1" noRot="1" noChangeAspect="1" noMove="1" noResize="1" noEditPoints="1" noAdjustHandles="1" noChangeArrowheads="1" noChangeShapeType="1" noTextEdit="1"/>
              </p:cNvSpPr>
              <p:nvPr>
                <p:ph idx="1"/>
              </p:nvPr>
            </p:nvSpPr>
            <p:spPr>
              <a:xfrm>
                <a:off x="628649" y="4783666"/>
                <a:ext cx="8041217" cy="1617133"/>
              </a:xfrm>
              <a:blipFill>
                <a:blip r:embed="rId3"/>
                <a:stretch>
                  <a:fillRect l="-1260" t="-43750" r="-787" b="-1563"/>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A7CE9B0C-A628-0145-8B35-C27C8CE82A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6590" y="1545685"/>
            <a:ext cx="6265333" cy="3028603"/>
          </a:xfrm>
          <a:prstGeom prst="rect">
            <a:avLst/>
          </a:prstGeom>
        </p:spPr>
      </p:pic>
    </p:spTree>
    <p:extLst>
      <p:ext uri="{BB962C8B-B14F-4D97-AF65-F5344CB8AC3E}">
        <p14:creationId xmlns:p14="http://schemas.microsoft.com/office/powerpoint/2010/main" val="40042158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D68F2-6149-CA4B-8C2F-7709896B17E3}"/>
              </a:ext>
            </a:extLst>
          </p:cNvPr>
          <p:cNvSpPr>
            <a:spLocks noGrp="1"/>
          </p:cNvSpPr>
          <p:nvPr>
            <p:ph type="title"/>
          </p:nvPr>
        </p:nvSpPr>
        <p:spPr/>
        <p:txBody>
          <a:bodyPr/>
          <a:lstStyle/>
          <a:p>
            <a:r>
              <a:rPr lang="en-US" dirty="0"/>
              <a:t>LDA with 2 predictors in </a:t>
            </a:r>
            <a:r>
              <a:rPr lang="en-US" dirty="0">
                <a:latin typeface="Courier" pitchFamily="2" charset="0"/>
              </a:rPr>
              <a:t>R</a:t>
            </a:r>
          </a:p>
        </p:txBody>
      </p:sp>
      <p:sp>
        <p:nvSpPr>
          <p:cNvPr id="3" name="Content Placeholder 2">
            <a:extLst>
              <a:ext uri="{FF2B5EF4-FFF2-40B4-BE49-F238E27FC236}">
                <a16:creationId xmlns:a16="http://schemas.microsoft.com/office/drawing/2014/main" id="{9CE938A6-8F17-E840-84B6-0DE20E99229D}"/>
              </a:ext>
            </a:extLst>
          </p:cNvPr>
          <p:cNvSpPr>
            <a:spLocks noGrp="1"/>
          </p:cNvSpPr>
          <p:nvPr>
            <p:ph idx="1"/>
          </p:nvPr>
        </p:nvSpPr>
        <p:spPr>
          <a:xfrm>
            <a:off x="628650" y="1691144"/>
            <a:ext cx="3342217" cy="4351338"/>
          </a:xfrm>
        </p:spPr>
        <p:txBody>
          <a:bodyPr/>
          <a:lstStyle/>
          <a:p>
            <a:pPr marL="0" indent="0">
              <a:buNone/>
            </a:pPr>
            <a:r>
              <a:rPr lang="en-US" dirty="0"/>
              <a:t>Go back to the breast cancer data</a:t>
            </a:r>
          </a:p>
          <a:p>
            <a:pPr marL="0" indent="0">
              <a:buNone/>
            </a:pPr>
            <a:endParaRPr lang="en-US" dirty="0"/>
          </a:p>
          <a:p>
            <a:pPr marL="0" indent="0">
              <a:buNone/>
            </a:pPr>
            <a:endParaRPr lang="en-US" dirty="0"/>
          </a:p>
        </p:txBody>
      </p:sp>
      <p:pic>
        <p:nvPicPr>
          <p:cNvPr id="5" name="Picture 4">
            <a:extLst>
              <a:ext uri="{FF2B5EF4-FFF2-40B4-BE49-F238E27FC236}">
                <a16:creationId xmlns:a16="http://schemas.microsoft.com/office/drawing/2014/main" id="{89A922EC-049E-DD49-A9DB-111EFCB17A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8801" y="1551838"/>
            <a:ext cx="4242954" cy="4798162"/>
          </a:xfrm>
          <a:prstGeom prst="rect">
            <a:avLst/>
          </a:prstGeom>
        </p:spPr>
      </p:pic>
      <p:pic>
        <p:nvPicPr>
          <p:cNvPr id="7" name="Picture 6">
            <a:extLst>
              <a:ext uri="{FF2B5EF4-FFF2-40B4-BE49-F238E27FC236}">
                <a16:creationId xmlns:a16="http://schemas.microsoft.com/office/drawing/2014/main" id="{27CF7D29-C729-1E48-AF1D-AE0BB0E691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062" y="2678335"/>
            <a:ext cx="3405805" cy="3718983"/>
          </a:xfrm>
          <a:prstGeom prst="rect">
            <a:avLst/>
          </a:prstGeom>
        </p:spPr>
      </p:pic>
    </p:spTree>
    <p:extLst>
      <p:ext uri="{BB962C8B-B14F-4D97-AF65-F5344CB8AC3E}">
        <p14:creationId xmlns:p14="http://schemas.microsoft.com/office/powerpoint/2010/main" val="19223302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BA17D725-87E9-9243-9A63-966DA1B09E29}"/>
                  </a:ext>
                </a:extLst>
              </p:cNvPr>
              <p:cNvSpPr>
                <a:spLocks noGrp="1"/>
              </p:cNvSpPr>
              <p:nvPr>
                <p:ph type="title"/>
              </p:nvPr>
            </p:nvSpPr>
            <p:spPr/>
            <p:txBody>
              <a:bodyPr>
                <a:normAutofit/>
              </a:bodyPr>
              <a:lstStyle/>
              <a:p>
                <a:r>
                  <a:rPr lang="en-US" dirty="0"/>
                  <a:t>Getting probabilities from </a:t>
                </a:r>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𝛿</m:t>
                        </m:r>
                      </m:e>
                      <m:sub>
                        <m:r>
                          <a:rPr lang="en-US" b="0" i="1" smtClean="0">
                            <a:latin typeface="Cambria Math" panose="02040503050406030204" pitchFamily="18" charset="0"/>
                          </a:rPr>
                          <m:t>𝑘</m:t>
                        </m:r>
                      </m:sub>
                    </m:sSub>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a14:m>
                <a:endParaRPr lang="en-US" dirty="0"/>
              </a:p>
            </p:txBody>
          </p:sp>
        </mc:Choice>
        <mc:Fallback xmlns="">
          <p:sp>
            <p:nvSpPr>
              <p:cNvPr id="2" name="Title 1">
                <a:extLst>
                  <a:ext uri="{FF2B5EF4-FFF2-40B4-BE49-F238E27FC236}">
                    <a16:creationId xmlns:a16="http://schemas.microsoft.com/office/drawing/2014/main" id="{BA17D725-87E9-9243-9A63-966DA1B09E29}"/>
                  </a:ext>
                </a:extLst>
              </p:cNvPr>
              <p:cNvSpPr>
                <a:spLocks noGrp="1" noRot="1" noChangeAspect="1" noMove="1" noResize="1" noEditPoints="1" noAdjustHandles="1" noChangeArrowheads="1" noChangeShapeType="1" noTextEdit="1"/>
              </p:cNvSpPr>
              <p:nvPr>
                <p:ph type="title"/>
              </p:nvPr>
            </p:nvSpPr>
            <p:spPr>
              <a:blipFill>
                <a:blip r:embed="rId2"/>
                <a:stretch>
                  <a:fillRect l="-32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7727CE8-17BC-5741-9ACC-C37A08CEDD14}"/>
                  </a:ext>
                </a:extLst>
              </p:cNvPr>
              <p:cNvSpPr>
                <a:spLocks noGrp="1"/>
              </p:cNvSpPr>
              <p:nvPr>
                <p:ph idx="1"/>
              </p:nvPr>
            </p:nvSpPr>
            <p:spPr>
              <a:xfrm>
                <a:off x="628649" y="1691144"/>
                <a:ext cx="8125883" cy="4351338"/>
              </a:xfrm>
            </p:spPr>
            <p:txBody>
              <a:bodyPr/>
              <a:lstStyle/>
              <a:p>
                <a:pPr marL="0" indent="0">
                  <a:buNone/>
                </a:pPr>
                <a:r>
                  <a:rPr lang="en-US" dirty="0"/>
                  <a:t>Once we have estimates </a:t>
                </a:r>
                <a14:m>
                  <m:oMath xmlns:m="http://schemas.openxmlformats.org/officeDocument/2006/math">
                    <m:sSub>
                      <m:sSubPr>
                        <m:ctrlPr>
                          <a:rPr lang="en-US" i="1" smtClean="0">
                            <a:latin typeface="Cambria Math" panose="02040503050406030204" pitchFamily="18" charset="0"/>
                          </a:rPr>
                        </m:ctrlPr>
                      </m:sSubPr>
                      <m:e>
                        <m:acc>
                          <m:accPr>
                            <m:chr m:val="̂"/>
                            <m:ctrlPr>
                              <a:rPr lang="en-US" i="1" smtClean="0">
                                <a:latin typeface="Cambria Math" panose="02040503050406030204" pitchFamily="18" charset="0"/>
                              </a:rPr>
                            </m:ctrlPr>
                          </m:accPr>
                          <m:e>
                            <m:r>
                              <a:rPr lang="en-US" i="1" smtClean="0">
                                <a:latin typeface="Cambria Math" panose="02040503050406030204" pitchFamily="18" charset="0"/>
                                <a:ea typeface="Cambria Math" panose="02040503050406030204" pitchFamily="18" charset="0"/>
                              </a:rPr>
                              <m:t>𝛿</m:t>
                            </m:r>
                          </m:e>
                        </m:acc>
                      </m:e>
                      <m:sub>
                        <m:r>
                          <a:rPr lang="en-US" b="0" i="1" smtClean="0">
                            <a:latin typeface="Cambria Math" panose="02040503050406030204" pitchFamily="18" charset="0"/>
                          </a:rPr>
                          <m:t>𝑘</m:t>
                        </m:r>
                      </m:sub>
                    </m:sSub>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a14:m>
                <a:r>
                  <a:rPr lang="en-US" dirty="0"/>
                  <a:t> we can extract class probabilities</a:t>
                </a:r>
              </a:p>
              <a:p>
                <a:pPr marL="0" indent="0">
                  <a:buNone/>
                </a:pPr>
                <a14:m>
                  <m:oMathPara xmlns:m="http://schemas.openxmlformats.org/officeDocument/2006/math">
                    <m:oMathParaPr>
                      <m:jc m:val="centerGroup"/>
                    </m:oMathParaPr>
                    <m:oMath xmlns:m="http://schemas.openxmlformats.org/officeDocument/2006/math">
                      <m:acc>
                        <m:accPr>
                          <m:chr m:val="̂"/>
                          <m:ctrlPr>
                            <a:rPr lang="en-US" i="1" smtClean="0">
                              <a:latin typeface="Cambria Math" panose="02040503050406030204" pitchFamily="18" charset="0"/>
                            </a:rPr>
                          </m:ctrlPr>
                        </m:accPr>
                        <m:e>
                          <m:r>
                            <m:rPr>
                              <m:sty m:val="p"/>
                            </m:rPr>
                            <a:rPr lang="en-US" b="0" i="0" smtClean="0">
                              <a:latin typeface="Cambria Math" panose="02040503050406030204" pitchFamily="18" charset="0"/>
                            </a:rPr>
                            <m:t>Pr</m:t>
                          </m:r>
                        </m:e>
                      </m:acc>
                      <m:d>
                        <m:dPr>
                          <m:ctrlPr>
                            <a:rPr lang="en-US" b="0" i="1" smtClean="0">
                              <a:latin typeface="Cambria Math" panose="02040503050406030204" pitchFamily="18" charset="0"/>
                            </a:rPr>
                          </m:ctrlPr>
                        </m:dPr>
                        <m:e>
                          <m:r>
                            <a:rPr lang="en-US" b="0" i="1" smtClean="0">
                              <a:latin typeface="Cambria Math" panose="02040503050406030204" pitchFamily="18" charset="0"/>
                            </a:rPr>
                            <m:t>𝑌</m:t>
                          </m:r>
                          <m:r>
                            <a:rPr lang="en-US" b="0" i="1" smtClean="0">
                              <a:latin typeface="Cambria Math" panose="02040503050406030204" pitchFamily="18" charset="0"/>
                            </a:rPr>
                            <m:t>=</m:t>
                          </m:r>
                          <m:r>
                            <a:rPr lang="en-US" b="0" i="1" smtClean="0">
                              <a:latin typeface="Cambria Math" panose="02040503050406030204" pitchFamily="18" charset="0"/>
                            </a:rPr>
                            <m:t>𝑘</m:t>
                          </m:r>
                        </m:e>
                        <m:e>
                          <m:r>
                            <a:rPr lang="en-US" b="0" i="1" smtClean="0">
                              <a:latin typeface="Cambria Math" panose="02040503050406030204" pitchFamily="18" charset="0"/>
                            </a:rPr>
                            <m:t>𝑋</m:t>
                          </m:r>
                          <m:r>
                            <a:rPr lang="en-US" b="0" i="1" smtClean="0">
                              <a:latin typeface="Cambria Math" panose="02040503050406030204" pitchFamily="18" charset="0"/>
                            </a:rPr>
                            <m:t>=</m:t>
                          </m:r>
                          <m:r>
                            <a:rPr lang="en-US" b="0" i="1" smtClean="0">
                              <a:latin typeface="Cambria Math" panose="02040503050406030204" pitchFamily="18" charset="0"/>
                            </a:rPr>
                            <m:t>𝑥</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ea typeface="Cambria Math" panose="02040503050406030204" pitchFamily="18" charset="0"/>
                                        </a:rPr>
                                        <m:t>𝛿</m:t>
                                      </m:r>
                                    </m:e>
                                  </m:acc>
                                </m:e>
                                <m:sub>
                                  <m:r>
                                    <a:rPr lang="en-US" i="1">
                                      <a:latin typeface="Cambria Math" panose="02040503050406030204" pitchFamily="18" charset="0"/>
                                    </a:rPr>
                                    <m:t>𝑘</m:t>
                                  </m:r>
                                </m:sub>
                              </m:sSub>
                              <m:r>
                                <a:rPr lang="en-US"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m:t>
                              </m:r>
                            </m:sup>
                          </m:sSup>
                        </m:num>
                        <m:den>
                          <m:nary>
                            <m:naryPr>
                              <m:chr m:val="∑"/>
                              <m:limLoc m:val="subSup"/>
                              <m:ctrlPr>
                                <a:rPr lang="en-US" b="0" i="1" smtClean="0">
                                  <a:latin typeface="Cambria Math" panose="02040503050406030204" pitchFamily="18" charset="0"/>
                                </a:rPr>
                              </m:ctrlPr>
                            </m:naryPr>
                            <m:sub>
                              <m:r>
                                <m:rPr>
                                  <m:brk m:alnAt="25"/>
                                </m:rPr>
                                <a:rPr lang="en-US" b="0" i="1" smtClean="0">
                                  <a:latin typeface="Cambria Math" panose="02040503050406030204" pitchFamily="18" charset="0"/>
                                </a:rPr>
                                <m:t>𝑙</m:t>
                              </m:r>
                              <m:r>
                                <a:rPr lang="en-US" b="0" i="1" smtClean="0">
                                  <a:latin typeface="Cambria Math" panose="02040503050406030204" pitchFamily="18" charset="0"/>
                                </a:rPr>
                                <m:t>=1</m:t>
                              </m:r>
                            </m:sub>
                            <m:sup>
                              <m:r>
                                <a:rPr lang="en-US" b="0" i="1" smtClean="0">
                                  <a:latin typeface="Cambria Math" panose="02040503050406030204" pitchFamily="18" charset="0"/>
                                </a:rPr>
                                <m:t>𝐾</m:t>
                              </m:r>
                            </m:sup>
                            <m:e>
                              <m:sSup>
                                <m:sSupPr>
                                  <m:ctrlPr>
                                    <a:rPr lang="en-US" i="1">
                                      <a:latin typeface="Cambria Math" panose="02040503050406030204" pitchFamily="18" charset="0"/>
                                    </a:rPr>
                                  </m:ctrlPr>
                                </m:sSupPr>
                                <m:e>
                                  <m:r>
                                    <a:rPr lang="en-US" i="1">
                                      <a:latin typeface="Cambria Math" panose="02040503050406030204" pitchFamily="18" charset="0"/>
                                    </a:rPr>
                                    <m:t>𝑒</m:t>
                                  </m:r>
                                </m:e>
                                <m:sup>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ea typeface="Cambria Math" panose="02040503050406030204" pitchFamily="18" charset="0"/>
                                            </a:rPr>
                                            <m:t>𝛿</m:t>
                                          </m:r>
                                        </m:e>
                                      </m:acc>
                                    </m:e>
                                    <m:sub>
                                      <m:r>
                                        <a:rPr lang="en-US" b="0" i="1" smtClean="0">
                                          <a:latin typeface="Cambria Math" panose="02040503050406030204" pitchFamily="18" charset="0"/>
                                          <a:ea typeface="Cambria Math" panose="02040503050406030204" pitchFamily="18" charset="0"/>
                                        </a:rPr>
                                        <m:t>𝑙</m:t>
                                      </m:r>
                                    </m:sub>
                                  </m:sSub>
                                  <m:r>
                                    <a:rPr lang="en-US"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m:t>
                                  </m:r>
                                </m:sup>
                              </m:sSup>
                            </m:e>
                          </m:nary>
                        </m:den>
                      </m:f>
                    </m:oMath>
                  </m:oMathPara>
                </a14:m>
                <a:endParaRPr lang="en-US" dirty="0"/>
              </a:p>
              <a:p>
                <a:pPr marL="0" indent="0">
                  <a:buNone/>
                </a:pPr>
                <a:r>
                  <a:rPr lang="en-US" dirty="0"/>
                  <a:t>So classifying to largest </a:t>
                </a:r>
                <a14:m>
                  <m:oMath xmlns:m="http://schemas.openxmlformats.org/officeDocument/2006/math">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ea typeface="Cambria Math" panose="02040503050406030204" pitchFamily="18" charset="0"/>
                              </a:rPr>
                              <m:t>𝛿</m:t>
                            </m:r>
                          </m:e>
                        </m:acc>
                      </m:e>
                      <m:sub>
                        <m:r>
                          <a:rPr lang="en-US" i="1">
                            <a:latin typeface="Cambria Math" panose="02040503050406030204" pitchFamily="18" charset="0"/>
                          </a:rPr>
                          <m:t>𝑘</m:t>
                        </m:r>
                      </m:sub>
                    </m:sSub>
                    <m:r>
                      <a:rPr lang="en-US"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m:t>
                    </m:r>
                  </m:oMath>
                </a14:m>
                <a:r>
                  <a:rPr lang="en-US" dirty="0"/>
                  <a:t> gives the same answers as classifying to the largest </a:t>
                </a:r>
                <a14:m>
                  <m:oMath xmlns:m="http://schemas.openxmlformats.org/officeDocument/2006/math">
                    <m:acc>
                      <m:accPr>
                        <m:chr m:val="̂"/>
                        <m:ctrlPr>
                          <a:rPr lang="en-US" i="1">
                            <a:latin typeface="Cambria Math" panose="02040503050406030204" pitchFamily="18" charset="0"/>
                          </a:rPr>
                        </m:ctrlPr>
                      </m:accPr>
                      <m:e>
                        <m:r>
                          <m:rPr>
                            <m:sty m:val="p"/>
                          </m:rPr>
                          <a:rPr lang="en-US">
                            <a:latin typeface="Cambria Math" panose="02040503050406030204" pitchFamily="18" charset="0"/>
                          </a:rPr>
                          <m:t>Pr</m:t>
                        </m:r>
                      </m:e>
                    </m:acc>
                    <m:d>
                      <m:dPr>
                        <m:ctrlPr>
                          <a:rPr lang="en-US" i="1">
                            <a:latin typeface="Cambria Math" panose="02040503050406030204" pitchFamily="18" charset="0"/>
                          </a:rPr>
                        </m:ctrlPr>
                      </m:dPr>
                      <m:e>
                        <m:r>
                          <a:rPr lang="en-US" i="1">
                            <a:latin typeface="Cambria Math" panose="02040503050406030204" pitchFamily="18" charset="0"/>
                          </a:rPr>
                          <m:t>𝑌</m:t>
                        </m:r>
                        <m:r>
                          <a:rPr lang="en-US" i="1">
                            <a:latin typeface="Cambria Math" panose="02040503050406030204" pitchFamily="18" charset="0"/>
                          </a:rPr>
                          <m:t>=</m:t>
                        </m:r>
                        <m:r>
                          <a:rPr lang="en-US" i="1">
                            <a:latin typeface="Cambria Math" panose="02040503050406030204" pitchFamily="18" charset="0"/>
                          </a:rPr>
                          <m:t>𝑘</m:t>
                        </m:r>
                      </m:e>
                      <m:e>
                        <m:r>
                          <a:rPr lang="en-US" i="1">
                            <a:latin typeface="Cambria Math" panose="02040503050406030204" pitchFamily="18" charset="0"/>
                          </a:rPr>
                          <m:t>𝑋</m:t>
                        </m:r>
                        <m:r>
                          <a:rPr lang="en-US" i="1">
                            <a:latin typeface="Cambria Math" panose="02040503050406030204" pitchFamily="18" charset="0"/>
                          </a:rPr>
                          <m:t>=</m:t>
                        </m:r>
                        <m:r>
                          <a:rPr lang="en-US" i="1">
                            <a:latin typeface="Cambria Math" panose="02040503050406030204" pitchFamily="18" charset="0"/>
                          </a:rPr>
                          <m:t>𝑥</m:t>
                        </m:r>
                      </m:e>
                    </m:d>
                  </m:oMath>
                </a14:m>
                <a:endParaRPr lang="en-US" dirty="0"/>
              </a:p>
              <a:p>
                <a:pPr marL="0" indent="0">
                  <a:buNone/>
                </a:pPr>
                <a:r>
                  <a:rPr lang="en-US" dirty="0"/>
                  <a:t>E.g., if </a:t>
                </a:r>
                <a14:m>
                  <m:oMath xmlns:m="http://schemas.openxmlformats.org/officeDocument/2006/math">
                    <m:r>
                      <a:rPr lang="en-US" b="0" i="1" smtClean="0">
                        <a:latin typeface="Cambria Math" panose="02040503050406030204" pitchFamily="18" charset="0"/>
                      </a:rPr>
                      <m:t>𝐾</m:t>
                    </m:r>
                    <m:r>
                      <a:rPr lang="en-US" b="0" i="1" smtClean="0">
                        <a:latin typeface="Cambria Math" panose="02040503050406030204" pitchFamily="18" charset="0"/>
                      </a:rPr>
                      <m:t>=2</m:t>
                    </m:r>
                  </m:oMath>
                </a14:m>
                <a:r>
                  <a:rPr lang="en-US" dirty="0"/>
                  <a:t>, then classify to class 2 if </a:t>
                </a:r>
                <a14:m>
                  <m:oMath xmlns:m="http://schemas.openxmlformats.org/officeDocument/2006/math">
                    <m:acc>
                      <m:accPr>
                        <m:chr m:val="̂"/>
                        <m:ctrlPr>
                          <a:rPr lang="en-US" i="1">
                            <a:latin typeface="Cambria Math" panose="02040503050406030204" pitchFamily="18" charset="0"/>
                          </a:rPr>
                        </m:ctrlPr>
                      </m:accPr>
                      <m:e>
                        <m:r>
                          <m:rPr>
                            <m:sty m:val="p"/>
                          </m:rPr>
                          <a:rPr lang="en-US">
                            <a:latin typeface="Cambria Math" panose="02040503050406030204" pitchFamily="18" charset="0"/>
                          </a:rPr>
                          <m:t>Pr</m:t>
                        </m:r>
                      </m:e>
                    </m:acc>
                    <m:d>
                      <m:dPr>
                        <m:ctrlPr>
                          <a:rPr lang="en-US" i="1">
                            <a:latin typeface="Cambria Math" panose="02040503050406030204" pitchFamily="18" charset="0"/>
                          </a:rPr>
                        </m:ctrlPr>
                      </m:dPr>
                      <m:e>
                        <m:r>
                          <a:rPr lang="en-US" i="1">
                            <a:latin typeface="Cambria Math" panose="02040503050406030204" pitchFamily="18" charset="0"/>
                          </a:rPr>
                          <m:t>𝑌</m:t>
                        </m:r>
                        <m:r>
                          <a:rPr lang="en-US" i="1">
                            <a:latin typeface="Cambria Math" panose="02040503050406030204" pitchFamily="18" charset="0"/>
                          </a:rPr>
                          <m:t>=</m:t>
                        </m:r>
                        <m:r>
                          <a:rPr lang="en-US" i="1">
                            <a:latin typeface="Cambria Math" panose="02040503050406030204" pitchFamily="18" charset="0"/>
                          </a:rPr>
                          <m:t>𝑘</m:t>
                        </m:r>
                      </m:e>
                      <m:e>
                        <m:r>
                          <a:rPr lang="en-US" i="1">
                            <a:latin typeface="Cambria Math" panose="02040503050406030204" pitchFamily="18" charset="0"/>
                          </a:rPr>
                          <m:t>𝑋</m:t>
                        </m:r>
                        <m:r>
                          <a:rPr lang="en-US" i="1">
                            <a:latin typeface="Cambria Math" panose="02040503050406030204" pitchFamily="18" charset="0"/>
                          </a:rPr>
                          <m:t>=</m:t>
                        </m:r>
                        <m:r>
                          <a:rPr lang="en-US" i="1">
                            <a:latin typeface="Cambria Math" panose="02040503050406030204" pitchFamily="18" charset="0"/>
                          </a:rPr>
                          <m:t>𝑥</m:t>
                        </m:r>
                      </m:e>
                    </m:d>
                    <m:r>
                      <a:rPr lang="en-US" b="0" i="1"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≥0.5</m:t>
                    </m:r>
                  </m:oMath>
                </a14:m>
                <a:r>
                  <a:rPr lang="en-US" dirty="0"/>
                  <a:t>, otherwise classify as class 1</a:t>
                </a:r>
              </a:p>
            </p:txBody>
          </p:sp>
        </mc:Choice>
        <mc:Fallback xmlns="">
          <p:sp>
            <p:nvSpPr>
              <p:cNvPr id="3" name="Content Placeholder 2">
                <a:extLst>
                  <a:ext uri="{FF2B5EF4-FFF2-40B4-BE49-F238E27FC236}">
                    <a16:creationId xmlns:a16="http://schemas.microsoft.com/office/drawing/2014/main" id="{07727CE8-17BC-5741-9ACC-C37A08CEDD14}"/>
                  </a:ext>
                </a:extLst>
              </p:cNvPr>
              <p:cNvSpPr>
                <a:spLocks noGrp="1" noRot="1" noChangeAspect="1" noMove="1" noResize="1" noEditPoints="1" noAdjustHandles="1" noChangeArrowheads="1" noChangeShapeType="1" noTextEdit="1"/>
              </p:cNvSpPr>
              <p:nvPr>
                <p:ph idx="1"/>
              </p:nvPr>
            </p:nvSpPr>
            <p:spPr>
              <a:xfrm>
                <a:off x="628649" y="1691144"/>
                <a:ext cx="8125883" cy="4351338"/>
              </a:xfrm>
              <a:blipFill>
                <a:blip r:embed="rId3"/>
                <a:stretch>
                  <a:fillRect l="-1404" t="-872"/>
                </a:stretch>
              </a:blipFill>
            </p:spPr>
            <p:txBody>
              <a:bodyPr/>
              <a:lstStyle/>
              <a:p>
                <a:r>
                  <a:rPr lang="en-US">
                    <a:noFill/>
                  </a:rPr>
                  <a:t> </a:t>
                </a:r>
              </a:p>
            </p:txBody>
          </p:sp>
        </mc:Fallback>
      </mc:AlternateContent>
    </p:spTree>
    <p:extLst>
      <p:ext uri="{BB962C8B-B14F-4D97-AF65-F5344CB8AC3E}">
        <p14:creationId xmlns:p14="http://schemas.microsoft.com/office/powerpoint/2010/main" val="1256450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E9F21-9037-FA4F-A96B-516992952444}"/>
              </a:ext>
            </a:extLst>
          </p:cNvPr>
          <p:cNvSpPr>
            <a:spLocks noGrp="1"/>
          </p:cNvSpPr>
          <p:nvPr>
            <p:ph type="title"/>
          </p:nvPr>
        </p:nvSpPr>
        <p:spPr/>
        <p:txBody>
          <a:bodyPr/>
          <a:lstStyle/>
          <a:p>
            <a:r>
              <a:rPr lang="en-US" dirty="0"/>
              <a:t>Supervised vs. unsupervised</a:t>
            </a:r>
          </a:p>
        </p:txBody>
      </p:sp>
      <p:graphicFrame>
        <p:nvGraphicFramePr>
          <p:cNvPr id="3" name="Diagram 2">
            <a:extLst>
              <a:ext uri="{FF2B5EF4-FFF2-40B4-BE49-F238E27FC236}">
                <a16:creationId xmlns:a16="http://schemas.microsoft.com/office/drawing/2014/main" id="{44AB3012-6E13-3D47-BA21-142670B1562B}"/>
              </a:ext>
            </a:extLst>
          </p:cNvPr>
          <p:cNvGraphicFramePr/>
          <p:nvPr>
            <p:extLst/>
          </p:nvPr>
        </p:nvGraphicFramePr>
        <p:xfrm>
          <a:off x="219702" y="1715103"/>
          <a:ext cx="8377888" cy="45072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372946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3FF2D-CE97-8046-830A-BCDB0F6271D2}"/>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B3A1EF62-6ADC-F640-969F-7C63619DBFE4}"/>
              </a:ext>
            </a:extLst>
          </p:cNvPr>
          <p:cNvSpPr>
            <a:spLocks noGrp="1"/>
          </p:cNvSpPr>
          <p:nvPr>
            <p:ph idx="1"/>
          </p:nvPr>
        </p:nvSpPr>
        <p:spPr/>
        <p:txBody>
          <a:bodyPr/>
          <a:lstStyle/>
          <a:p>
            <a:pPr>
              <a:lnSpc>
                <a:spcPct val="110000"/>
              </a:lnSpc>
            </a:pPr>
            <a:r>
              <a:rPr lang="en-US" dirty="0"/>
              <a:t>Supervised learning methods for classification</a:t>
            </a:r>
          </a:p>
          <a:p>
            <a:pPr lvl="1">
              <a:lnSpc>
                <a:spcPct val="110000"/>
              </a:lnSpc>
            </a:pPr>
            <a:r>
              <a:rPr lang="en-US" dirty="0"/>
              <a:t>Logistic and multinomial regression</a:t>
            </a:r>
          </a:p>
          <a:p>
            <a:pPr lvl="1">
              <a:lnSpc>
                <a:spcPct val="110000"/>
              </a:lnSpc>
            </a:pPr>
            <a:r>
              <a:rPr lang="en-US" dirty="0"/>
              <a:t>Linear discriminant analysis</a:t>
            </a:r>
          </a:p>
        </p:txBody>
      </p:sp>
    </p:spTree>
    <p:extLst>
      <p:ext uri="{BB962C8B-B14F-4D97-AF65-F5344CB8AC3E}">
        <p14:creationId xmlns:p14="http://schemas.microsoft.com/office/powerpoint/2010/main" val="35065458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3D2AE-0238-874E-AF1A-4C9E4A2B7908}"/>
              </a:ext>
            </a:extLst>
          </p:cNvPr>
          <p:cNvSpPr>
            <a:spLocks noGrp="1"/>
          </p:cNvSpPr>
          <p:nvPr>
            <p:ph type="title"/>
          </p:nvPr>
        </p:nvSpPr>
        <p:spPr/>
        <p:txBody>
          <a:bodyPr/>
          <a:lstStyle/>
          <a:p>
            <a:r>
              <a:rPr lang="en-US" dirty="0"/>
              <a:t>Announcement</a:t>
            </a:r>
          </a:p>
        </p:txBody>
      </p:sp>
      <p:pic>
        <p:nvPicPr>
          <p:cNvPr id="5" name="Picture 4">
            <a:extLst>
              <a:ext uri="{FF2B5EF4-FFF2-40B4-BE49-F238E27FC236}">
                <a16:creationId xmlns:a16="http://schemas.microsoft.com/office/drawing/2014/main" id="{D3840156-4EB8-6646-948C-2B3F5AA082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612" y="1857401"/>
            <a:ext cx="8102991" cy="3633055"/>
          </a:xfrm>
          <a:prstGeom prst="rect">
            <a:avLst/>
          </a:prstGeom>
        </p:spPr>
      </p:pic>
    </p:spTree>
    <p:extLst>
      <p:ext uri="{BB962C8B-B14F-4D97-AF65-F5344CB8AC3E}">
        <p14:creationId xmlns:p14="http://schemas.microsoft.com/office/powerpoint/2010/main" val="34590529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92ACC-DC63-AE46-9BAC-F53B914A583B}"/>
              </a:ext>
            </a:extLst>
          </p:cNvPr>
          <p:cNvSpPr>
            <a:spLocks noGrp="1"/>
          </p:cNvSpPr>
          <p:nvPr>
            <p:ph type="title"/>
          </p:nvPr>
        </p:nvSpPr>
        <p:spPr/>
        <p:txBody>
          <a:bodyPr/>
          <a:lstStyle/>
          <a:p>
            <a:r>
              <a:rPr lang="en-US"/>
              <a:t>Next Lecture</a:t>
            </a:r>
          </a:p>
        </p:txBody>
      </p:sp>
      <p:sp>
        <p:nvSpPr>
          <p:cNvPr id="3" name="Content Placeholder 2">
            <a:extLst>
              <a:ext uri="{FF2B5EF4-FFF2-40B4-BE49-F238E27FC236}">
                <a16:creationId xmlns:a16="http://schemas.microsoft.com/office/drawing/2014/main" id="{3334D053-80E8-4848-ACC6-5FFD0EAE1340}"/>
              </a:ext>
            </a:extLst>
          </p:cNvPr>
          <p:cNvSpPr>
            <a:spLocks noGrp="1"/>
          </p:cNvSpPr>
          <p:nvPr>
            <p:ph idx="1"/>
          </p:nvPr>
        </p:nvSpPr>
        <p:spPr/>
        <p:txBody>
          <a:bodyPr/>
          <a:lstStyle/>
          <a:p>
            <a:pPr>
              <a:lnSpc>
                <a:spcPct val="110000"/>
              </a:lnSpc>
            </a:pPr>
            <a:r>
              <a:rPr lang="en-US" dirty="0"/>
              <a:t>Matrix algebra</a:t>
            </a:r>
          </a:p>
          <a:p>
            <a:pPr>
              <a:lnSpc>
                <a:spcPct val="110000"/>
              </a:lnSpc>
            </a:pPr>
            <a:r>
              <a:rPr lang="en-US" dirty="0"/>
              <a:t>Loss functions and optimization</a:t>
            </a:r>
          </a:p>
          <a:p>
            <a:pPr lvl="1">
              <a:lnSpc>
                <a:spcPct val="110000"/>
              </a:lnSpc>
            </a:pPr>
            <a:r>
              <a:rPr lang="en-US" dirty="0"/>
              <a:t>Gradient descent</a:t>
            </a:r>
          </a:p>
          <a:p>
            <a:pPr>
              <a:lnSpc>
                <a:spcPct val="110000"/>
              </a:lnSpc>
            </a:pPr>
            <a:r>
              <a:rPr lang="en-US" dirty="0"/>
              <a:t>Cross-validation methods</a:t>
            </a:r>
          </a:p>
          <a:p>
            <a:r>
              <a:rPr lang="en-US" dirty="0"/>
              <a:t>Neural networks?</a:t>
            </a:r>
          </a:p>
        </p:txBody>
      </p:sp>
    </p:spTree>
    <p:extLst>
      <p:ext uri="{BB962C8B-B14F-4D97-AF65-F5344CB8AC3E}">
        <p14:creationId xmlns:p14="http://schemas.microsoft.com/office/powerpoint/2010/main" val="5408575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E9F21-9037-FA4F-A96B-516992952444}"/>
              </a:ext>
            </a:extLst>
          </p:cNvPr>
          <p:cNvSpPr>
            <a:spLocks noGrp="1"/>
          </p:cNvSpPr>
          <p:nvPr>
            <p:ph type="title"/>
          </p:nvPr>
        </p:nvSpPr>
        <p:spPr/>
        <p:txBody>
          <a:bodyPr/>
          <a:lstStyle/>
          <a:p>
            <a:r>
              <a:rPr lang="en-US" dirty="0"/>
              <a:t>Supervised vs. unsupervised</a:t>
            </a:r>
          </a:p>
        </p:txBody>
      </p:sp>
      <p:graphicFrame>
        <p:nvGraphicFramePr>
          <p:cNvPr id="3" name="Diagram 2">
            <a:extLst>
              <a:ext uri="{FF2B5EF4-FFF2-40B4-BE49-F238E27FC236}">
                <a16:creationId xmlns:a16="http://schemas.microsoft.com/office/drawing/2014/main" id="{44AB3012-6E13-3D47-BA21-142670B1562B}"/>
              </a:ext>
            </a:extLst>
          </p:cNvPr>
          <p:cNvGraphicFramePr/>
          <p:nvPr>
            <p:extLst>
              <p:ext uri="{D42A27DB-BD31-4B8C-83A1-F6EECF244321}">
                <p14:modId xmlns:p14="http://schemas.microsoft.com/office/powerpoint/2010/main" val="2091610404"/>
              </p:ext>
            </p:extLst>
          </p:nvPr>
        </p:nvGraphicFramePr>
        <p:xfrm>
          <a:off x="219702" y="1715103"/>
          <a:ext cx="8377888" cy="45072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Arc 3">
            <a:extLst>
              <a:ext uri="{FF2B5EF4-FFF2-40B4-BE49-F238E27FC236}">
                <a16:creationId xmlns:a16="http://schemas.microsoft.com/office/drawing/2014/main" id="{94E16FE6-F12E-434D-B9AA-484DC3ED89C8}"/>
              </a:ext>
            </a:extLst>
          </p:cNvPr>
          <p:cNvSpPr/>
          <p:nvPr/>
        </p:nvSpPr>
        <p:spPr>
          <a:xfrm flipH="1">
            <a:off x="3000375" y="1993107"/>
            <a:ext cx="2990612" cy="8258349"/>
          </a:xfrm>
          <a:prstGeom prst="arc">
            <a:avLst>
              <a:gd name="adj1" fmla="val 16190999"/>
              <a:gd name="adj2" fmla="val 20974943"/>
            </a:avLst>
          </a:prstGeom>
          <a:ln w="50800">
            <a:solidFill>
              <a:srgbClr val="7030A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3096825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7FA15-828A-4447-A512-1451D2F6CCCA}"/>
              </a:ext>
            </a:extLst>
          </p:cNvPr>
          <p:cNvSpPr>
            <a:spLocks noGrp="1"/>
          </p:cNvSpPr>
          <p:nvPr>
            <p:ph type="title"/>
          </p:nvPr>
        </p:nvSpPr>
        <p:spPr/>
        <p:txBody>
          <a:bodyPr/>
          <a:lstStyle/>
          <a:p>
            <a:r>
              <a:rPr lang="en-US" dirty="0"/>
              <a:t>Classification with logistic regression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B2325B5-D568-F44A-94EC-E3785C0687B0}"/>
                  </a:ext>
                </a:extLst>
              </p:cNvPr>
              <p:cNvSpPr>
                <a:spLocks noGrp="1"/>
              </p:cNvSpPr>
              <p:nvPr>
                <p:ph idx="1"/>
              </p:nvPr>
            </p:nvSpPr>
            <p:spPr/>
            <p:txBody>
              <a:bodyPr>
                <a:normAutofit fontScale="92500" lnSpcReduction="10000"/>
              </a:bodyPr>
              <a:lstStyle/>
              <a:p>
                <a:r>
                  <a:rPr lang="en-US" dirty="0"/>
                  <a:t>Logistic regression can provide us with a classification approach</a:t>
                </a:r>
              </a:p>
              <a:p>
                <a:r>
                  <a:rPr lang="en-US" dirty="0"/>
                  <a:t>Consider </a:t>
                </a:r>
                <a14:m>
                  <m:oMath xmlns:m="http://schemas.openxmlformats.org/officeDocument/2006/math">
                    <m:r>
                      <a:rPr lang="en-US" b="0" i="1" smtClean="0">
                        <a:latin typeface="Cambria Math" panose="02040503050406030204" pitchFamily="18" charset="0"/>
                      </a:rPr>
                      <m:t>𝑝</m:t>
                    </m:r>
                    <m:d>
                      <m:dPr>
                        <m:ctrlPr>
                          <a:rPr lang="en-US" b="0" i="1" smtClean="0">
                            <a:latin typeface="Cambria Math" panose="02040503050406030204" pitchFamily="18" charset="0"/>
                          </a:rPr>
                        </m:ctrlPr>
                      </m:dPr>
                      <m:e>
                        <m:r>
                          <a:rPr lang="en-US" b="0" i="1" smtClean="0">
                            <a:latin typeface="Cambria Math" panose="02040503050406030204" pitchFamily="18" charset="0"/>
                          </a:rPr>
                          <m:t>𝑋</m:t>
                        </m:r>
                      </m:e>
                    </m:d>
                    <m:r>
                      <a:rPr lang="en-US" b="0" i="1" smtClean="0">
                        <a:latin typeface="Cambria Math" panose="02040503050406030204" pitchFamily="18" charset="0"/>
                      </a:rPr>
                      <m:t>=</m:t>
                    </m:r>
                    <m:r>
                      <m:rPr>
                        <m:sty m:val="p"/>
                      </m:rPr>
                      <a:rPr lang="en-US" b="0" i="0" smtClean="0">
                        <a:latin typeface="Cambria Math" panose="02040503050406030204" pitchFamily="18" charset="0"/>
                      </a:rPr>
                      <m:t>Pr</m:t>
                    </m:r>
                    <m:r>
                      <a:rPr lang="en-US" b="0" i="1" smtClean="0">
                        <a:latin typeface="Cambria Math" panose="02040503050406030204" pitchFamily="18" charset="0"/>
                      </a:rPr>
                      <m:t>⁡(</m:t>
                    </m:r>
                    <m:r>
                      <a:rPr lang="en-US" b="0" i="1" smtClean="0">
                        <a:latin typeface="Cambria Math" panose="02040503050406030204" pitchFamily="18" charset="0"/>
                      </a:rPr>
                      <m:t>𝑌</m:t>
                    </m:r>
                    <m:r>
                      <a:rPr lang="en-US" b="0" i="1" smtClean="0">
                        <a:latin typeface="Cambria Math" panose="02040503050406030204" pitchFamily="18" charset="0"/>
                      </a:rPr>
                      <m:t>=1|</m:t>
                    </m:r>
                    <m:r>
                      <a:rPr lang="en-US" b="0" i="1" smtClean="0">
                        <a:latin typeface="Cambria Math" panose="02040503050406030204" pitchFamily="18" charset="0"/>
                      </a:rPr>
                      <m:t>𝑋</m:t>
                    </m:r>
                    <m:r>
                      <a:rPr lang="en-US" b="0" i="1" smtClean="0">
                        <a:latin typeface="Cambria Math" panose="02040503050406030204" pitchFamily="18" charset="0"/>
                      </a:rPr>
                      <m:t>)</m:t>
                    </m:r>
                  </m:oMath>
                </a14:m>
                <a:endParaRPr lang="en-US" dirty="0"/>
              </a:p>
              <a:p>
                <a14:m>
                  <m:oMath xmlns:m="http://schemas.openxmlformats.org/officeDocument/2006/math">
                    <m:r>
                      <a:rPr lang="en-US" b="0" i="1" smtClean="0">
                        <a:latin typeface="Cambria Math" panose="02040503050406030204" pitchFamily="18" charset="0"/>
                      </a:rPr>
                      <m:t>𝑝</m:t>
                    </m:r>
                    <m:d>
                      <m:dPr>
                        <m:ctrlPr>
                          <a:rPr lang="en-US" b="0" i="1" smtClean="0">
                            <a:latin typeface="Cambria Math" panose="02040503050406030204" pitchFamily="18" charset="0"/>
                          </a:rPr>
                        </m:ctrlPr>
                      </m:dPr>
                      <m:e>
                        <m:r>
                          <a:rPr lang="en-US" b="0" i="1" smtClean="0">
                            <a:latin typeface="Cambria Math" panose="02040503050406030204" pitchFamily="18" charset="0"/>
                          </a:rPr>
                          <m:t>𝑋</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𝛽</m:t>
                                </m:r>
                              </m:e>
                              <m:sub>
                                <m:r>
                                  <a:rPr lang="en-US" i="1" dirty="0">
                                    <a:latin typeface="Cambria Math" panose="02040503050406030204" pitchFamily="18" charset="0"/>
                                  </a:rPr>
                                  <m:t>0</m:t>
                                </m:r>
                              </m:sub>
                            </m:sSub>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𝛽</m:t>
                                </m:r>
                              </m:e>
                              <m:sub>
                                <m:r>
                                  <a:rPr lang="en-US" i="1" dirty="0">
                                    <a:latin typeface="Cambria Math" panose="02040503050406030204" pitchFamily="18" charset="0"/>
                                  </a:rPr>
                                  <m:t>1</m:t>
                                </m:r>
                              </m:sub>
                            </m:sSub>
                            <m:sSub>
                              <m:sSubPr>
                                <m:ctrlPr>
                                  <a:rPr lang="en-US" i="1" dirty="0">
                                    <a:latin typeface="Cambria Math" panose="02040503050406030204" pitchFamily="18" charset="0"/>
                                  </a:rPr>
                                </m:ctrlPr>
                              </m:sSubPr>
                              <m:e>
                                <m:r>
                                  <a:rPr lang="en-US" i="1" dirty="0">
                                    <a:latin typeface="Cambria Math" panose="02040503050406030204" pitchFamily="18" charset="0"/>
                                  </a:rPr>
                                  <m:t>𝑋</m:t>
                                </m:r>
                              </m:e>
                              <m:sub>
                                <m:r>
                                  <a:rPr lang="en-US" i="1" dirty="0">
                                    <a:latin typeface="Cambria Math" panose="02040503050406030204" pitchFamily="18" charset="0"/>
                                  </a:rPr>
                                  <m:t>1</m:t>
                                </m:r>
                              </m:sub>
                            </m:sSub>
                          </m:sup>
                        </m:sSup>
                      </m:num>
                      <m:den>
                        <m:r>
                          <a:rPr lang="en-US" b="0" i="1" smtClean="0">
                            <a:latin typeface="Cambria Math" panose="02040503050406030204" pitchFamily="18" charset="0"/>
                          </a:rPr>
                          <m:t>1+</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𝛽</m:t>
                                </m:r>
                              </m:e>
                              <m:sub>
                                <m:r>
                                  <a:rPr lang="en-US" i="1" dirty="0">
                                    <a:latin typeface="Cambria Math" panose="02040503050406030204" pitchFamily="18" charset="0"/>
                                  </a:rPr>
                                  <m:t>0</m:t>
                                </m:r>
                              </m:sub>
                            </m:sSub>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𝛽</m:t>
                                </m:r>
                              </m:e>
                              <m:sub>
                                <m:r>
                                  <a:rPr lang="en-US" i="1" dirty="0">
                                    <a:latin typeface="Cambria Math" panose="02040503050406030204" pitchFamily="18" charset="0"/>
                                  </a:rPr>
                                  <m:t>1</m:t>
                                </m:r>
                              </m:sub>
                            </m:sSub>
                            <m:sSub>
                              <m:sSubPr>
                                <m:ctrlPr>
                                  <a:rPr lang="en-US" i="1" dirty="0">
                                    <a:latin typeface="Cambria Math" panose="02040503050406030204" pitchFamily="18" charset="0"/>
                                  </a:rPr>
                                </m:ctrlPr>
                              </m:sSubPr>
                              <m:e>
                                <m:r>
                                  <a:rPr lang="en-US" i="1" dirty="0">
                                    <a:latin typeface="Cambria Math" panose="02040503050406030204" pitchFamily="18" charset="0"/>
                                  </a:rPr>
                                  <m:t>𝑋</m:t>
                                </m:r>
                              </m:e>
                              <m:sub>
                                <m:r>
                                  <a:rPr lang="en-US" i="1" dirty="0">
                                    <a:latin typeface="Cambria Math" panose="02040503050406030204" pitchFamily="18" charset="0"/>
                                  </a:rPr>
                                  <m:t>1</m:t>
                                </m:r>
                              </m:sub>
                            </m:sSub>
                          </m:sup>
                        </m:sSup>
                      </m:den>
                    </m:f>
                  </m:oMath>
                </a14:m>
                <a:r>
                  <a:rPr lang="en-US" dirty="0"/>
                  <a:t> , for a single predictor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1</m:t>
                        </m:r>
                      </m:sub>
                    </m:sSub>
                  </m:oMath>
                </a14:m>
                <a:r>
                  <a:rPr lang="en-US" dirty="0"/>
                  <a:t>) model </a:t>
                </a:r>
              </a:p>
              <a:p>
                <a:r>
                  <a:rPr lang="en-US" dirty="0"/>
                  <a:t>Note that </a:t>
                </a:r>
                <a14:m>
                  <m:oMath xmlns:m="http://schemas.openxmlformats.org/officeDocument/2006/math">
                    <m:r>
                      <a:rPr lang="en-US" b="0" i="1" smtClean="0">
                        <a:latin typeface="Cambria Math" panose="02040503050406030204" pitchFamily="18" charset="0"/>
                      </a:rPr>
                      <m:t>0</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𝑝</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𝑋</m:t>
                    </m:r>
                    <m:r>
                      <a:rPr lang="en-US" b="0" i="1" smtClean="0">
                        <a:latin typeface="Cambria Math" panose="02040503050406030204" pitchFamily="18" charset="0"/>
                        <a:ea typeface="Cambria Math" panose="02040503050406030204" pitchFamily="18" charset="0"/>
                      </a:rPr>
                      <m:t>)≤1</m:t>
                    </m:r>
                  </m:oMath>
                </a14:m>
                <a:r>
                  <a:rPr lang="en-US" dirty="0"/>
                  <a:t>      </a:t>
                </a:r>
              </a:p>
              <a:p>
                <a:r>
                  <a:rPr lang="en-US" dirty="0"/>
                  <a:t>Rearranging we get </a:t>
                </a:r>
                <a14:m>
                  <m:oMath xmlns:m="http://schemas.openxmlformats.org/officeDocument/2006/math">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𝑝</m:t>
                                </m:r>
                                <m:d>
                                  <m:dPr>
                                    <m:ctrlPr>
                                      <a:rPr lang="en-US" b="0" i="1" smtClean="0">
                                        <a:latin typeface="Cambria Math" panose="02040503050406030204" pitchFamily="18" charset="0"/>
                                      </a:rPr>
                                    </m:ctrlPr>
                                  </m:dPr>
                                  <m:e>
                                    <m:r>
                                      <a:rPr lang="en-US" b="0" i="1" smtClean="0">
                                        <a:latin typeface="Cambria Math" panose="02040503050406030204" pitchFamily="18" charset="0"/>
                                      </a:rPr>
                                      <m:t>𝑋</m:t>
                                    </m:r>
                                  </m:e>
                                </m:d>
                              </m:num>
                              <m:den>
                                <m:r>
                                  <a:rPr lang="en-US" b="0" i="1" smtClean="0">
                                    <a:latin typeface="Cambria Math" panose="02040503050406030204" pitchFamily="18" charset="0"/>
                                  </a:rPr>
                                  <m:t>1−</m:t>
                                </m:r>
                                <m:r>
                                  <a:rPr lang="en-US" b="0" i="1" smtClean="0">
                                    <a:latin typeface="Cambria Math" panose="02040503050406030204" pitchFamily="18" charset="0"/>
                                  </a:rPr>
                                  <m:t>𝑝</m:t>
                                </m:r>
                                <m:d>
                                  <m:dPr>
                                    <m:ctrlPr>
                                      <a:rPr lang="en-US" b="0" i="1" smtClean="0">
                                        <a:latin typeface="Cambria Math" panose="02040503050406030204" pitchFamily="18" charset="0"/>
                                      </a:rPr>
                                    </m:ctrlPr>
                                  </m:dPr>
                                  <m:e>
                                    <m:r>
                                      <a:rPr lang="en-US" b="0" i="1" smtClean="0">
                                        <a:latin typeface="Cambria Math" panose="02040503050406030204" pitchFamily="18" charset="0"/>
                                      </a:rPr>
                                      <m:t>𝑋</m:t>
                                    </m:r>
                                  </m:e>
                                </m:d>
                              </m:den>
                            </m:f>
                          </m:e>
                        </m:d>
                      </m:e>
                    </m:func>
                    <m:r>
                      <a:rPr lang="en-US" b="0" i="1" smtClean="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𝛽</m:t>
                        </m:r>
                      </m:e>
                      <m:sub>
                        <m:r>
                          <a:rPr lang="en-US" i="1" dirty="0">
                            <a:latin typeface="Cambria Math" panose="02040503050406030204" pitchFamily="18" charset="0"/>
                          </a:rPr>
                          <m:t>0</m:t>
                        </m:r>
                      </m:sub>
                    </m:sSub>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𝛽</m:t>
                        </m:r>
                      </m:e>
                      <m:sub>
                        <m:r>
                          <a:rPr lang="en-US" i="1" dirty="0">
                            <a:latin typeface="Cambria Math" panose="02040503050406030204" pitchFamily="18" charset="0"/>
                          </a:rPr>
                          <m:t>1</m:t>
                        </m:r>
                      </m:sub>
                    </m:sSub>
                    <m:sSub>
                      <m:sSubPr>
                        <m:ctrlPr>
                          <a:rPr lang="en-US" i="1" dirty="0">
                            <a:latin typeface="Cambria Math" panose="02040503050406030204" pitchFamily="18" charset="0"/>
                          </a:rPr>
                        </m:ctrlPr>
                      </m:sSubPr>
                      <m:e>
                        <m:r>
                          <a:rPr lang="en-US" i="1" dirty="0">
                            <a:latin typeface="Cambria Math" panose="02040503050406030204" pitchFamily="18" charset="0"/>
                          </a:rPr>
                          <m:t>𝑋</m:t>
                        </m:r>
                      </m:e>
                      <m:sub>
                        <m:r>
                          <a:rPr lang="en-US" i="1" dirty="0">
                            <a:latin typeface="Cambria Math" panose="02040503050406030204" pitchFamily="18" charset="0"/>
                          </a:rPr>
                          <m:t>1</m:t>
                        </m:r>
                      </m:sub>
                    </m:sSub>
                  </m:oMath>
                </a14:m>
                <a:r>
                  <a:rPr lang="en-US" dirty="0"/>
                  <a:t>, the </a:t>
                </a:r>
                <a:r>
                  <a:rPr lang="en-US" i="1" dirty="0"/>
                  <a:t>log odds </a:t>
                </a:r>
                <a:r>
                  <a:rPr lang="en-US" dirty="0"/>
                  <a:t>or </a:t>
                </a:r>
                <a:r>
                  <a:rPr lang="en-US" i="1" dirty="0"/>
                  <a:t>logit</a:t>
                </a:r>
                <a:r>
                  <a:rPr lang="en-US" dirty="0"/>
                  <a:t> transformation of </a:t>
                </a:r>
                <a14:m>
                  <m:oMath xmlns:m="http://schemas.openxmlformats.org/officeDocument/2006/math">
                    <m:r>
                      <a:rPr lang="en-US" b="0" i="1" smtClean="0">
                        <a:latin typeface="Cambria Math" panose="02040503050406030204" pitchFamily="18" charset="0"/>
                      </a:rPr>
                      <m:t>𝑝</m:t>
                    </m:r>
                    <m:r>
                      <a:rPr lang="en-US" b="0" i="1" smtClean="0">
                        <a:latin typeface="Cambria Math" panose="02040503050406030204" pitchFamily="18" charset="0"/>
                      </a:rPr>
                      <m:t>(</m:t>
                    </m:r>
                    <m:r>
                      <a:rPr lang="en-US" b="0" i="1" smtClean="0">
                        <a:latin typeface="Cambria Math" panose="02040503050406030204" pitchFamily="18" charset="0"/>
                      </a:rPr>
                      <m:t>𝑋</m:t>
                    </m:r>
                    <m:r>
                      <a:rPr lang="en-US" b="0" i="1" smtClean="0">
                        <a:latin typeface="Cambria Math" panose="02040503050406030204" pitchFamily="18" charset="0"/>
                      </a:rPr>
                      <m:t>)</m:t>
                    </m:r>
                  </m:oMath>
                </a14:m>
                <a:endParaRPr lang="en-US" dirty="0"/>
              </a:p>
              <a:p>
                <a:r>
                  <a:rPr lang="en-US" dirty="0"/>
                  <a:t>Straightforward to generalize to </a:t>
                </a:r>
                <a14:m>
                  <m:oMath xmlns:m="http://schemas.openxmlformats.org/officeDocument/2006/math">
                    <m:r>
                      <a:rPr lang="en-US" b="0" i="1" smtClean="0">
                        <a:latin typeface="Cambria Math" panose="02040503050406030204" pitchFamily="18" charset="0"/>
                      </a:rPr>
                      <m:t>𝑝</m:t>
                    </m:r>
                  </m:oMath>
                </a14:m>
                <a:r>
                  <a:rPr lang="en-US" dirty="0"/>
                  <a:t> predictors</a:t>
                </a:r>
              </a:p>
            </p:txBody>
          </p:sp>
        </mc:Choice>
        <mc:Fallback xmlns="">
          <p:sp>
            <p:nvSpPr>
              <p:cNvPr id="3" name="Content Placeholder 2">
                <a:extLst>
                  <a:ext uri="{FF2B5EF4-FFF2-40B4-BE49-F238E27FC236}">
                    <a16:creationId xmlns:a16="http://schemas.microsoft.com/office/drawing/2014/main" id="{0B2325B5-D568-F44A-94EC-E3785C0687B0}"/>
                  </a:ext>
                </a:extLst>
              </p:cNvPr>
              <p:cNvSpPr>
                <a:spLocks noGrp="1" noRot="1" noChangeAspect="1" noMove="1" noResize="1" noEditPoints="1" noAdjustHandles="1" noChangeArrowheads="1" noChangeShapeType="1" noTextEdit="1"/>
              </p:cNvSpPr>
              <p:nvPr>
                <p:ph idx="1"/>
              </p:nvPr>
            </p:nvSpPr>
            <p:spPr>
              <a:blipFill>
                <a:blip r:embed="rId2"/>
                <a:stretch>
                  <a:fillRect l="-1286" t="-2035"/>
                </a:stretch>
              </a:blipFill>
            </p:spPr>
            <p:txBody>
              <a:bodyPr/>
              <a:lstStyle/>
              <a:p>
                <a:r>
                  <a:rPr lang="en-US">
                    <a:noFill/>
                  </a:rPr>
                  <a:t> </a:t>
                </a:r>
              </a:p>
            </p:txBody>
          </p:sp>
        </mc:Fallback>
      </mc:AlternateContent>
    </p:spTree>
    <p:extLst>
      <p:ext uri="{BB962C8B-B14F-4D97-AF65-F5344CB8AC3E}">
        <p14:creationId xmlns:p14="http://schemas.microsoft.com/office/powerpoint/2010/main" val="33725635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262D3-567B-B14A-BDD1-1FA7D9D743C1}"/>
              </a:ext>
            </a:extLst>
          </p:cNvPr>
          <p:cNvSpPr>
            <a:spLocks noGrp="1"/>
          </p:cNvSpPr>
          <p:nvPr>
            <p:ph type="title"/>
          </p:nvPr>
        </p:nvSpPr>
        <p:spPr>
          <a:xfrm>
            <a:off x="492918" y="10745"/>
            <a:ext cx="8093869" cy="1325563"/>
          </a:xfrm>
        </p:spPr>
        <p:txBody>
          <a:bodyPr/>
          <a:lstStyle/>
          <a:p>
            <a:r>
              <a:rPr lang="en-US" dirty="0"/>
              <a:t>Logistic regression example – ISPY1</a:t>
            </a:r>
          </a:p>
        </p:txBody>
      </p:sp>
      <p:sp>
        <p:nvSpPr>
          <p:cNvPr id="3" name="Content Placeholder 2">
            <a:extLst>
              <a:ext uri="{FF2B5EF4-FFF2-40B4-BE49-F238E27FC236}">
                <a16:creationId xmlns:a16="http://schemas.microsoft.com/office/drawing/2014/main" id="{BA7FADCD-EB99-D34F-8FED-AB851E0ED08C}"/>
              </a:ext>
            </a:extLst>
          </p:cNvPr>
          <p:cNvSpPr>
            <a:spLocks noGrp="1"/>
          </p:cNvSpPr>
          <p:nvPr>
            <p:ph idx="1"/>
          </p:nvPr>
        </p:nvSpPr>
        <p:spPr/>
        <p:txBody>
          <a:bodyPr>
            <a:normAutofit fontScale="85000" lnSpcReduction="20000"/>
          </a:bodyPr>
          <a:lstStyle/>
          <a:p>
            <a:r>
              <a:rPr lang="en-US" dirty="0"/>
              <a:t>Multicenter </a:t>
            </a:r>
            <a:r>
              <a:rPr lang="en-US" b="1" dirty="0">
                <a:solidFill>
                  <a:srgbClr val="C00000"/>
                </a:solidFill>
              </a:rPr>
              <a:t>I</a:t>
            </a:r>
            <a:r>
              <a:rPr lang="en-US" dirty="0"/>
              <a:t>nvestigation of </a:t>
            </a:r>
            <a:r>
              <a:rPr lang="en-US" b="1" dirty="0">
                <a:solidFill>
                  <a:srgbClr val="C00000"/>
                </a:solidFill>
              </a:rPr>
              <a:t>S</a:t>
            </a:r>
            <a:r>
              <a:rPr lang="en-US" dirty="0"/>
              <a:t>erial Studies to </a:t>
            </a:r>
            <a:r>
              <a:rPr lang="en-US" b="1" dirty="0">
                <a:solidFill>
                  <a:srgbClr val="C00000"/>
                </a:solidFill>
              </a:rPr>
              <a:t>P</a:t>
            </a:r>
            <a:r>
              <a:rPr lang="en-US" dirty="0"/>
              <a:t>redict </a:t>
            </a:r>
            <a:r>
              <a:rPr lang="en-US" b="1" dirty="0">
                <a:solidFill>
                  <a:srgbClr val="C00000"/>
                </a:solidFill>
              </a:rPr>
              <a:t>Y</a:t>
            </a:r>
            <a:r>
              <a:rPr lang="en-US" dirty="0"/>
              <a:t>our </a:t>
            </a:r>
            <a:r>
              <a:rPr lang="en-US" b="1" dirty="0">
                <a:solidFill>
                  <a:srgbClr val="C00000"/>
                </a:solidFill>
              </a:rPr>
              <a:t>T</a:t>
            </a:r>
            <a:r>
              <a:rPr lang="en-US" dirty="0"/>
              <a:t>herapeutic </a:t>
            </a:r>
            <a:r>
              <a:rPr lang="en-US" b="1" dirty="0">
                <a:solidFill>
                  <a:srgbClr val="C00000"/>
                </a:solidFill>
              </a:rPr>
              <a:t>R</a:t>
            </a:r>
            <a:r>
              <a:rPr lang="en-US" dirty="0"/>
              <a:t>esponse with </a:t>
            </a:r>
            <a:r>
              <a:rPr lang="en-US" b="1" dirty="0">
                <a:solidFill>
                  <a:srgbClr val="C00000"/>
                </a:solidFill>
              </a:rPr>
              <a:t>I</a:t>
            </a:r>
            <a:r>
              <a:rPr lang="en-US" dirty="0"/>
              <a:t>maging and </a:t>
            </a:r>
            <a:r>
              <a:rPr lang="en-US" dirty="0" err="1"/>
              <a:t>mo</a:t>
            </a:r>
            <a:r>
              <a:rPr lang="en-US" b="1" dirty="0" err="1">
                <a:solidFill>
                  <a:srgbClr val="C00000"/>
                </a:solidFill>
              </a:rPr>
              <a:t>L</a:t>
            </a:r>
            <a:r>
              <a:rPr lang="en-US" dirty="0" err="1"/>
              <a:t>ecular</a:t>
            </a:r>
            <a:r>
              <a:rPr lang="en-US" dirty="0"/>
              <a:t> </a:t>
            </a:r>
            <a:r>
              <a:rPr lang="en-US" b="1" dirty="0">
                <a:solidFill>
                  <a:srgbClr val="C00000"/>
                </a:solidFill>
              </a:rPr>
              <a:t>A</a:t>
            </a:r>
            <a:r>
              <a:rPr lang="en-US" dirty="0"/>
              <a:t>nalysis (</a:t>
            </a:r>
            <a:r>
              <a:rPr lang="en-US" b="1" dirty="0">
                <a:solidFill>
                  <a:srgbClr val="C00000"/>
                </a:solidFill>
              </a:rPr>
              <a:t>I-SPY TRIAL</a:t>
            </a:r>
            <a:r>
              <a:rPr lang="en-US" dirty="0"/>
              <a:t>) breast cancer trial</a:t>
            </a:r>
          </a:p>
          <a:p>
            <a:r>
              <a:rPr lang="en-US" dirty="0"/>
              <a:t>A study of imaging and tissue-based biomarkers for predicting </a:t>
            </a:r>
            <a:r>
              <a:rPr lang="en-US" i="1" dirty="0">
                <a:solidFill>
                  <a:srgbClr val="C00000"/>
                </a:solidFill>
              </a:rPr>
              <a:t>pathological complete response </a:t>
            </a:r>
            <a:r>
              <a:rPr lang="en-US" dirty="0">
                <a:solidFill>
                  <a:srgbClr val="C00000"/>
                </a:solidFill>
              </a:rPr>
              <a:t>(</a:t>
            </a:r>
            <a:r>
              <a:rPr lang="en-US" dirty="0" err="1">
                <a:solidFill>
                  <a:srgbClr val="C00000"/>
                </a:solidFill>
              </a:rPr>
              <a:t>pCR</a:t>
            </a:r>
            <a:r>
              <a:rPr lang="en-US" dirty="0">
                <a:solidFill>
                  <a:srgbClr val="C00000"/>
                </a:solidFill>
              </a:rPr>
              <a:t>) </a:t>
            </a:r>
            <a:r>
              <a:rPr lang="en-US" dirty="0"/>
              <a:t>and </a:t>
            </a:r>
            <a:r>
              <a:rPr lang="en-US" i="1" dirty="0"/>
              <a:t>recurrence free survival </a:t>
            </a:r>
            <a:r>
              <a:rPr lang="en-US" dirty="0"/>
              <a:t>(RFS)</a:t>
            </a:r>
            <a:endParaRPr lang="en-US" dirty="0">
              <a:solidFill>
                <a:srgbClr val="C00000"/>
              </a:solidFill>
            </a:endParaRPr>
          </a:p>
          <a:p>
            <a:r>
              <a:rPr lang="en-US" dirty="0"/>
              <a:t>Inclusion criteria: T3 tumors &gt; 3cm diameter, receiving neoadjuvant chemotherapy with an anthracycline-cyclophosphamide regimen alone or followed by a </a:t>
            </a:r>
            <a:r>
              <a:rPr lang="en-US" dirty="0" err="1"/>
              <a:t>taxane</a:t>
            </a:r>
            <a:endParaRPr lang="en-US" dirty="0"/>
          </a:p>
          <a:p>
            <a:r>
              <a:rPr lang="en-US" dirty="0"/>
              <a:t>Study was open to enrollment from May 2002 to March 2006. 237 patients were enrolled, of which 230 met eligibility criteria.</a:t>
            </a:r>
          </a:p>
          <a:p>
            <a:endParaRPr lang="en-US" dirty="0"/>
          </a:p>
        </p:txBody>
      </p:sp>
    </p:spTree>
    <p:extLst>
      <p:ext uri="{BB962C8B-B14F-4D97-AF65-F5344CB8AC3E}">
        <p14:creationId xmlns:p14="http://schemas.microsoft.com/office/powerpoint/2010/main" val="2737102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35745-10EC-CE48-B748-C108DE511399}"/>
              </a:ext>
            </a:extLst>
          </p:cNvPr>
          <p:cNvSpPr>
            <a:spLocks noGrp="1"/>
          </p:cNvSpPr>
          <p:nvPr>
            <p:ph type="title"/>
          </p:nvPr>
        </p:nvSpPr>
        <p:spPr/>
        <p:txBody>
          <a:bodyPr/>
          <a:lstStyle/>
          <a:p>
            <a:r>
              <a:rPr lang="en-US" dirty="0"/>
              <a:t>Experimental design of ISPY1 imaging</a:t>
            </a:r>
          </a:p>
        </p:txBody>
      </p:sp>
      <p:sp>
        <p:nvSpPr>
          <p:cNvPr id="4" name="Content Placeholder 2">
            <a:extLst>
              <a:ext uri="{FF2B5EF4-FFF2-40B4-BE49-F238E27FC236}">
                <a16:creationId xmlns:a16="http://schemas.microsoft.com/office/drawing/2014/main" id="{7DC249F9-FF0B-0743-9D5F-ED75A72C2E81}"/>
              </a:ext>
            </a:extLst>
          </p:cNvPr>
          <p:cNvSpPr txBox="1">
            <a:spLocks/>
          </p:cNvSpPr>
          <p:nvPr/>
        </p:nvSpPr>
        <p:spPr>
          <a:xfrm>
            <a:off x="382325" y="1756101"/>
            <a:ext cx="8638297" cy="40268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3 or 4 MRI scans</a:t>
            </a:r>
          </a:p>
          <a:p>
            <a:pPr lvl="1"/>
            <a:r>
              <a:rPr lang="en-US" dirty="0"/>
              <a:t>Before treatment (T0)</a:t>
            </a:r>
          </a:p>
          <a:p>
            <a:pPr lvl="1"/>
            <a:r>
              <a:rPr lang="en-US" dirty="0"/>
              <a:t>After 1 cycle AC (T1)</a:t>
            </a:r>
          </a:p>
          <a:p>
            <a:pPr lvl="1"/>
            <a:r>
              <a:rPr lang="en-US" dirty="0"/>
              <a:t>Before surgery (</a:t>
            </a:r>
            <a:r>
              <a:rPr lang="en-US" dirty="0" err="1"/>
              <a:t>Tfinal</a:t>
            </a:r>
            <a:r>
              <a:rPr lang="en-US" dirty="0"/>
              <a:t>)</a:t>
            </a:r>
          </a:p>
          <a:p>
            <a:pPr marL="0" indent="0">
              <a:buNone/>
            </a:pPr>
            <a:endParaRPr lang="en-US" dirty="0"/>
          </a:p>
        </p:txBody>
      </p:sp>
      <p:grpSp>
        <p:nvGrpSpPr>
          <p:cNvPr id="5" name="Group 3">
            <a:extLst>
              <a:ext uri="{FF2B5EF4-FFF2-40B4-BE49-F238E27FC236}">
                <a16:creationId xmlns:a16="http://schemas.microsoft.com/office/drawing/2014/main" id="{81B4B8C7-3A5F-8944-888B-2AD1314BD034}"/>
              </a:ext>
            </a:extLst>
          </p:cNvPr>
          <p:cNvGrpSpPr>
            <a:grpSpLocks/>
          </p:cNvGrpSpPr>
          <p:nvPr/>
        </p:nvGrpSpPr>
        <p:grpSpPr bwMode="auto">
          <a:xfrm>
            <a:off x="1213639" y="3911818"/>
            <a:ext cx="5471676" cy="2181554"/>
            <a:chOff x="1434376" y="1395730"/>
            <a:chExt cx="6939560" cy="1649964"/>
          </a:xfrm>
        </p:grpSpPr>
        <p:grpSp>
          <p:nvGrpSpPr>
            <p:cNvPr id="6" name="Group 7">
              <a:extLst>
                <a:ext uri="{FF2B5EF4-FFF2-40B4-BE49-F238E27FC236}">
                  <a16:creationId xmlns:a16="http://schemas.microsoft.com/office/drawing/2014/main" id="{9AE42DA9-4272-5249-809C-1C0FD134DE11}"/>
                </a:ext>
              </a:extLst>
            </p:cNvPr>
            <p:cNvGrpSpPr>
              <a:grpSpLocks/>
            </p:cNvGrpSpPr>
            <p:nvPr/>
          </p:nvGrpSpPr>
          <p:grpSpPr bwMode="auto">
            <a:xfrm>
              <a:off x="1920870" y="1849438"/>
              <a:ext cx="1836738" cy="468312"/>
              <a:chOff x="768" y="2304"/>
              <a:chExt cx="1240" cy="679"/>
            </a:xfrm>
          </p:grpSpPr>
          <p:sp>
            <p:nvSpPr>
              <p:cNvPr id="25" name="Rectangle 8">
                <a:extLst>
                  <a:ext uri="{FF2B5EF4-FFF2-40B4-BE49-F238E27FC236}">
                    <a16:creationId xmlns:a16="http://schemas.microsoft.com/office/drawing/2014/main" id="{F0B1ED2D-BF41-CF49-ACE9-BDFF9D8A8449}"/>
                  </a:ext>
                </a:extLst>
              </p:cNvPr>
              <p:cNvSpPr>
                <a:spLocks noChangeArrowheads="1"/>
              </p:cNvSpPr>
              <p:nvPr/>
            </p:nvSpPr>
            <p:spPr bwMode="auto">
              <a:xfrm>
                <a:off x="768" y="2304"/>
                <a:ext cx="195" cy="308"/>
              </a:xfrm>
              <a:prstGeom prst="rect">
                <a:avLst/>
              </a:prstGeom>
              <a:solidFill>
                <a:schemeClr val="accent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accent2"/>
                </a:extrusionClr>
              </a:sp3d>
            </p:spPr>
            <p:txBody>
              <a:bodyPr wrap="none" anchor="ctr">
                <a:flatTx/>
              </a:bodyPr>
              <a:lstStyle/>
              <a:p>
                <a:endParaRPr lang="en-US"/>
              </a:p>
            </p:txBody>
          </p:sp>
          <p:sp>
            <p:nvSpPr>
              <p:cNvPr id="26" name="Rectangle 9">
                <a:extLst>
                  <a:ext uri="{FF2B5EF4-FFF2-40B4-BE49-F238E27FC236}">
                    <a16:creationId xmlns:a16="http://schemas.microsoft.com/office/drawing/2014/main" id="{52EDB0B9-6684-D94C-A29B-96AA81681AAE}"/>
                  </a:ext>
                </a:extLst>
              </p:cNvPr>
              <p:cNvSpPr>
                <a:spLocks noChangeArrowheads="1"/>
              </p:cNvSpPr>
              <p:nvPr/>
            </p:nvSpPr>
            <p:spPr bwMode="auto">
              <a:xfrm>
                <a:off x="768" y="2761"/>
                <a:ext cx="195" cy="222"/>
              </a:xfrm>
              <a:prstGeom prst="rect">
                <a:avLst/>
              </a:prstGeom>
              <a:solidFill>
                <a:srgbClr val="FF33CC"/>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FF33CC"/>
                </a:extrusionClr>
              </a:sp3d>
            </p:spPr>
            <p:txBody>
              <a:bodyPr wrap="none" anchor="ctr">
                <a:flatTx/>
              </a:bodyPr>
              <a:lstStyle/>
              <a:p>
                <a:endParaRPr lang="en-US"/>
              </a:p>
            </p:txBody>
          </p:sp>
          <p:sp>
            <p:nvSpPr>
              <p:cNvPr id="27" name="Rectangle 10">
                <a:extLst>
                  <a:ext uri="{FF2B5EF4-FFF2-40B4-BE49-F238E27FC236}">
                    <a16:creationId xmlns:a16="http://schemas.microsoft.com/office/drawing/2014/main" id="{51B1E848-E6CD-5946-A556-4160F4EB6EF9}"/>
                  </a:ext>
                </a:extLst>
              </p:cNvPr>
              <p:cNvSpPr>
                <a:spLocks noChangeArrowheads="1"/>
              </p:cNvSpPr>
              <p:nvPr/>
            </p:nvSpPr>
            <p:spPr bwMode="auto">
              <a:xfrm>
                <a:off x="1116" y="2304"/>
                <a:ext cx="195" cy="308"/>
              </a:xfrm>
              <a:prstGeom prst="rect">
                <a:avLst/>
              </a:prstGeom>
              <a:solidFill>
                <a:schemeClr val="accent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accent2"/>
                </a:extrusionClr>
              </a:sp3d>
            </p:spPr>
            <p:txBody>
              <a:bodyPr wrap="none" anchor="ctr">
                <a:flatTx/>
              </a:bodyPr>
              <a:lstStyle/>
              <a:p>
                <a:endParaRPr lang="en-US"/>
              </a:p>
            </p:txBody>
          </p:sp>
          <p:sp>
            <p:nvSpPr>
              <p:cNvPr id="28" name="Rectangle 11">
                <a:extLst>
                  <a:ext uri="{FF2B5EF4-FFF2-40B4-BE49-F238E27FC236}">
                    <a16:creationId xmlns:a16="http://schemas.microsoft.com/office/drawing/2014/main" id="{E99ADB26-4044-3841-B4AB-7962E02C2AC7}"/>
                  </a:ext>
                </a:extLst>
              </p:cNvPr>
              <p:cNvSpPr>
                <a:spLocks noChangeArrowheads="1"/>
              </p:cNvSpPr>
              <p:nvPr/>
            </p:nvSpPr>
            <p:spPr bwMode="auto">
              <a:xfrm>
                <a:off x="1116" y="2761"/>
                <a:ext cx="195" cy="222"/>
              </a:xfrm>
              <a:prstGeom prst="rect">
                <a:avLst/>
              </a:prstGeom>
              <a:solidFill>
                <a:srgbClr val="FF33CC"/>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FF33CC"/>
                </a:extrusionClr>
              </a:sp3d>
            </p:spPr>
            <p:txBody>
              <a:bodyPr wrap="none" anchor="ctr">
                <a:flatTx/>
              </a:bodyPr>
              <a:lstStyle/>
              <a:p>
                <a:endParaRPr lang="en-US"/>
              </a:p>
            </p:txBody>
          </p:sp>
          <p:sp>
            <p:nvSpPr>
              <p:cNvPr id="29" name="Rectangle 12">
                <a:extLst>
                  <a:ext uri="{FF2B5EF4-FFF2-40B4-BE49-F238E27FC236}">
                    <a16:creationId xmlns:a16="http://schemas.microsoft.com/office/drawing/2014/main" id="{46DC4C31-F768-5444-B9B2-C7C675912330}"/>
                  </a:ext>
                </a:extLst>
              </p:cNvPr>
              <p:cNvSpPr>
                <a:spLocks noChangeArrowheads="1"/>
              </p:cNvSpPr>
              <p:nvPr/>
            </p:nvSpPr>
            <p:spPr bwMode="auto">
              <a:xfrm>
                <a:off x="1464" y="2304"/>
                <a:ext cx="195" cy="308"/>
              </a:xfrm>
              <a:prstGeom prst="rect">
                <a:avLst/>
              </a:prstGeom>
              <a:solidFill>
                <a:schemeClr val="accent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accent2"/>
                </a:extrusionClr>
              </a:sp3d>
            </p:spPr>
            <p:txBody>
              <a:bodyPr wrap="none" anchor="ctr">
                <a:flatTx/>
              </a:bodyPr>
              <a:lstStyle/>
              <a:p>
                <a:endParaRPr lang="en-US"/>
              </a:p>
            </p:txBody>
          </p:sp>
          <p:sp>
            <p:nvSpPr>
              <p:cNvPr id="30" name="Rectangle 13">
                <a:extLst>
                  <a:ext uri="{FF2B5EF4-FFF2-40B4-BE49-F238E27FC236}">
                    <a16:creationId xmlns:a16="http://schemas.microsoft.com/office/drawing/2014/main" id="{159EF45B-EB2F-0B46-BE27-B40DC7B58CE8}"/>
                  </a:ext>
                </a:extLst>
              </p:cNvPr>
              <p:cNvSpPr>
                <a:spLocks noChangeArrowheads="1"/>
              </p:cNvSpPr>
              <p:nvPr/>
            </p:nvSpPr>
            <p:spPr bwMode="auto">
              <a:xfrm>
                <a:off x="1464" y="2761"/>
                <a:ext cx="195" cy="222"/>
              </a:xfrm>
              <a:prstGeom prst="rect">
                <a:avLst/>
              </a:prstGeom>
              <a:solidFill>
                <a:srgbClr val="FF33CC"/>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FF33CC"/>
                </a:extrusionClr>
              </a:sp3d>
            </p:spPr>
            <p:txBody>
              <a:bodyPr wrap="none" anchor="ctr">
                <a:flatTx/>
              </a:bodyPr>
              <a:lstStyle/>
              <a:p>
                <a:endParaRPr lang="en-US"/>
              </a:p>
            </p:txBody>
          </p:sp>
          <p:sp>
            <p:nvSpPr>
              <p:cNvPr id="31" name="Rectangle 14">
                <a:extLst>
                  <a:ext uri="{FF2B5EF4-FFF2-40B4-BE49-F238E27FC236}">
                    <a16:creationId xmlns:a16="http://schemas.microsoft.com/office/drawing/2014/main" id="{DA125EBD-6CEE-C542-8B88-4318097F574D}"/>
                  </a:ext>
                </a:extLst>
              </p:cNvPr>
              <p:cNvSpPr>
                <a:spLocks noChangeArrowheads="1"/>
              </p:cNvSpPr>
              <p:nvPr/>
            </p:nvSpPr>
            <p:spPr bwMode="auto">
              <a:xfrm>
                <a:off x="1812" y="2304"/>
                <a:ext cx="196" cy="308"/>
              </a:xfrm>
              <a:prstGeom prst="rect">
                <a:avLst/>
              </a:prstGeom>
              <a:solidFill>
                <a:schemeClr val="accent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accent2"/>
                </a:extrusionClr>
              </a:sp3d>
            </p:spPr>
            <p:txBody>
              <a:bodyPr wrap="none" anchor="ctr">
                <a:flatTx/>
              </a:bodyPr>
              <a:lstStyle/>
              <a:p>
                <a:endParaRPr lang="en-US"/>
              </a:p>
            </p:txBody>
          </p:sp>
          <p:sp>
            <p:nvSpPr>
              <p:cNvPr id="32" name="Rectangle 15">
                <a:extLst>
                  <a:ext uri="{FF2B5EF4-FFF2-40B4-BE49-F238E27FC236}">
                    <a16:creationId xmlns:a16="http://schemas.microsoft.com/office/drawing/2014/main" id="{3B35228D-D6C6-8A40-A2D2-B960B924FFC0}"/>
                  </a:ext>
                </a:extLst>
              </p:cNvPr>
              <p:cNvSpPr>
                <a:spLocks noChangeArrowheads="1"/>
              </p:cNvSpPr>
              <p:nvPr/>
            </p:nvSpPr>
            <p:spPr bwMode="auto">
              <a:xfrm>
                <a:off x="1812" y="2761"/>
                <a:ext cx="196" cy="222"/>
              </a:xfrm>
              <a:prstGeom prst="rect">
                <a:avLst/>
              </a:prstGeom>
              <a:solidFill>
                <a:srgbClr val="FF33CC"/>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FF33CC"/>
                </a:extrusionClr>
              </a:sp3d>
            </p:spPr>
            <p:txBody>
              <a:bodyPr wrap="none" anchor="ctr">
                <a:flatTx/>
              </a:bodyPr>
              <a:lstStyle/>
              <a:p>
                <a:endParaRPr lang="en-US"/>
              </a:p>
            </p:txBody>
          </p:sp>
        </p:grpSp>
        <p:sp>
          <p:nvSpPr>
            <p:cNvPr id="7" name="Rectangle 16">
              <a:extLst>
                <a:ext uri="{FF2B5EF4-FFF2-40B4-BE49-F238E27FC236}">
                  <a16:creationId xmlns:a16="http://schemas.microsoft.com/office/drawing/2014/main" id="{73CC63B9-89A3-0543-A272-F34399B9C422}"/>
                </a:ext>
              </a:extLst>
            </p:cNvPr>
            <p:cNvSpPr>
              <a:spLocks noChangeArrowheads="1"/>
            </p:cNvSpPr>
            <p:nvPr/>
          </p:nvSpPr>
          <p:spPr bwMode="auto">
            <a:xfrm>
              <a:off x="7049173" y="1837428"/>
              <a:ext cx="1324763" cy="277386"/>
            </a:xfrm>
            <a:prstGeom prst="rect">
              <a:avLst/>
            </a:prstGeom>
            <a:noFill/>
            <a:ln w="381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90476" tIns="44444" rIns="90476" bIns="44444">
              <a:spAutoFit/>
            </a:bodyPr>
            <a:lstStyle/>
            <a:p>
              <a:pPr algn="ctr">
                <a:spcBef>
                  <a:spcPct val="50000"/>
                </a:spcBef>
              </a:pPr>
              <a:r>
                <a:rPr lang="en-US" b="1" dirty="0">
                  <a:solidFill>
                    <a:srgbClr val="C00000"/>
                  </a:solidFill>
                </a:rPr>
                <a:t>Surgery</a:t>
              </a:r>
              <a:r>
                <a:rPr lang="en-US" dirty="0">
                  <a:solidFill>
                    <a:srgbClr val="C00000"/>
                  </a:solidFill>
                  <a:latin typeface="Comic Sans MS" charset="0"/>
                </a:rPr>
                <a:t> </a:t>
              </a:r>
            </a:p>
          </p:txBody>
        </p:sp>
        <p:grpSp>
          <p:nvGrpSpPr>
            <p:cNvPr id="8" name="Group 17">
              <a:extLst>
                <a:ext uri="{FF2B5EF4-FFF2-40B4-BE49-F238E27FC236}">
                  <a16:creationId xmlns:a16="http://schemas.microsoft.com/office/drawing/2014/main" id="{50F6EFC9-4A35-3B43-ADE2-1C29895F796C}"/>
                </a:ext>
              </a:extLst>
            </p:cNvPr>
            <p:cNvGrpSpPr>
              <a:grpSpLocks/>
            </p:cNvGrpSpPr>
            <p:nvPr/>
          </p:nvGrpSpPr>
          <p:grpSpPr bwMode="auto">
            <a:xfrm>
              <a:off x="4552945" y="1849438"/>
              <a:ext cx="1849438" cy="427037"/>
              <a:chOff x="2544" y="2400"/>
              <a:chExt cx="1248" cy="618"/>
            </a:xfrm>
          </p:grpSpPr>
          <p:sp>
            <p:nvSpPr>
              <p:cNvPr id="21" name="Rectangle 18">
                <a:extLst>
                  <a:ext uri="{FF2B5EF4-FFF2-40B4-BE49-F238E27FC236}">
                    <a16:creationId xmlns:a16="http://schemas.microsoft.com/office/drawing/2014/main" id="{D25AD1FE-5B04-4C49-AD1F-5BAFA3472FAC}"/>
                  </a:ext>
                </a:extLst>
              </p:cNvPr>
              <p:cNvSpPr>
                <a:spLocks noChangeArrowheads="1"/>
              </p:cNvSpPr>
              <p:nvPr/>
            </p:nvSpPr>
            <p:spPr bwMode="auto">
              <a:xfrm>
                <a:off x="2544" y="2400"/>
                <a:ext cx="240" cy="618"/>
              </a:xfrm>
              <a:prstGeom prst="rect">
                <a:avLst/>
              </a:prstGeom>
              <a:solidFill>
                <a:srgbClr val="F3F309"/>
              </a:solidFill>
              <a:ln w="9525">
                <a:miter lim="800000"/>
                <a:headEnd/>
                <a:tailEnd/>
              </a:ln>
              <a:scene3d>
                <a:camera prst="legacyPerspectiveTopRight"/>
                <a:lightRig rig="legacyFlat3" dir="b"/>
              </a:scene3d>
              <a:sp3d extrusionH="887400" prstMaterial="legacyMatte">
                <a:bevelT w="13500" h="13500" prst="angle"/>
                <a:bevelB w="13500" h="13500" prst="angle"/>
                <a:extrusionClr>
                  <a:srgbClr val="F3F309"/>
                </a:extrusionClr>
              </a:sp3d>
            </p:spPr>
            <p:txBody>
              <a:bodyPr wrap="none" anchor="ctr">
                <a:flatTx/>
              </a:bodyPr>
              <a:lstStyle/>
              <a:p>
                <a:endParaRPr lang="en-US"/>
              </a:p>
            </p:txBody>
          </p:sp>
          <p:sp>
            <p:nvSpPr>
              <p:cNvPr id="22" name="Rectangle 19">
                <a:extLst>
                  <a:ext uri="{FF2B5EF4-FFF2-40B4-BE49-F238E27FC236}">
                    <a16:creationId xmlns:a16="http://schemas.microsoft.com/office/drawing/2014/main" id="{4AD1BB95-552E-3845-814F-1023F1E76798}"/>
                  </a:ext>
                </a:extLst>
              </p:cNvPr>
              <p:cNvSpPr>
                <a:spLocks noChangeArrowheads="1"/>
              </p:cNvSpPr>
              <p:nvPr/>
            </p:nvSpPr>
            <p:spPr bwMode="auto">
              <a:xfrm>
                <a:off x="2880" y="2400"/>
                <a:ext cx="240" cy="618"/>
              </a:xfrm>
              <a:prstGeom prst="rect">
                <a:avLst/>
              </a:prstGeom>
              <a:solidFill>
                <a:srgbClr val="F3F309"/>
              </a:solidFill>
              <a:ln w="9525">
                <a:miter lim="800000"/>
                <a:headEnd/>
                <a:tailEnd/>
              </a:ln>
              <a:scene3d>
                <a:camera prst="legacyPerspectiveTopRight"/>
                <a:lightRig rig="legacyFlat3" dir="b"/>
              </a:scene3d>
              <a:sp3d extrusionH="887400" prstMaterial="legacyMatte">
                <a:bevelT w="13500" h="13500" prst="angle"/>
                <a:bevelB w="13500" h="13500" prst="angle"/>
                <a:extrusionClr>
                  <a:srgbClr val="F3F309"/>
                </a:extrusionClr>
              </a:sp3d>
            </p:spPr>
            <p:txBody>
              <a:bodyPr wrap="none" lIns="91429" tIns="45715" rIns="91429" bIns="45715" anchor="ctr">
                <a:flatTx/>
              </a:bodyPr>
              <a:lstStyle/>
              <a:p>
                <a:pPr algn="ctr"/>
                <a:endParaRPr lang="en-US">
                  <a:latin typeface="Times New Roman" charset="0"/>
                </a:endParaRPr>
              </a:p>
            </p:txBody>
          </p:sp>
          <p:sp>
            <p:nvSpPr>
              <p:cNvPr id="23" name="Rectangle 20">
                <a:extLst>
                  <a:ext uri="{FF2B5EF4-FFF2-40B4-BE49-F238E27FC236}">
                    <a16:creationId xmlns:a16="http://schemas.microsoft.com/office/drawing/2014/main" id="{1B01C782-0D8C-E041-9FC4-21AE876BBFB5}"/>
                  </a:ext>
                </a:extLst>
              </p:cNvPr>
              <p:cNvSpPr>
                <a:spLocks noChangeArrowheads="1"/>
              </p:cNvSpPr>
              <p:nvPr/>
            </p:nvSpPr>
            <p:spPr bwMode="auto">
              <a:xfrm>
                <a:off x="3216" y="2400"/>
                <a:ext cx="240" cy="618"/>
              </a:xfrm>
              <a:prstGeom prst="rect">
                <a:avLst/>
              </a:prstGeom>
              <a:solidFill>
                <a:srgbClr val="F3F309"/>
              </a:solidFill>
              <a:ln w="9525">
                <a:miter lim="800000"/>
                <a:headEnd/>
                <a:tailEnd/>
              </a:ln>
              <a:scene3d>
                <a:camera prst="legacyPerspectiveTopRight"/>
                <a:lightRig rig="legacyFlat3" dir="b"/>
              </a:scene3d>
              <a:sp3d extrusionH="887400" prstMaterial="legacyMatte">
                <a:bevelT w="13500" h="13500" prst="angle"/>
                <a:bevelB w="13500" h="13500" prst="angle"/>
                <a:extrusionClr>
                  <a:srgbClr val="F3F309"/>
                </a:extrusionClr>
              </a:sp3d>
            </p:spPr>
            <p:txBody>
              <a:bodyPr wrap="none" anchor="ctr">
                <a:flatTx/>
              </a:bodyPr>
              <a:lstStyle/>
              <a:p>
                <a:endParaRPr lang="en-US"/>
              </a:p>
            </p:txBody>
          </p:sp>
          <p:sp>
            <p:nvSpPr>
              <p:cNvPr id="24" name="Rectangle 21">
                <a:extLst>
                  <a:ext uri="{FF2B5EF4-FFF2-40B4-BE49-F238E27FC236}">
                    <a16:creationId xmlns:a16="http://schemas.microsoft.com/office/drawing/2014/main" id="{06171088-A289-9C4C-94BE-94B3E83ECC0F}"/>
                  </a:ext>
                </a:extLst>
              </p:cNvPr>
              <p:cNvSpPr>
                <a:spLocks noChangeArrowheads="1"/>
              </p:cNvSpPr>
              <p:nvPr/>
            </p:nvSpPr>
            <p:spPr bwMode="auto">
              <a:xfrm>
                <a:off x="3552" y="2400"/>
                <a:ext cx="240" cy="618"/>
              </a:xfrm>
              <a:prstGeom prst="rect">
                <a:avLst/>
              </a:prstGeom>
              <a:solidFill>
                <a:srgbClr val="F3F309"/>
              </a:solidFill>
              <a:ln w="9525">
                <a:miter lim="800000"/>
                <a:headEnd/>
                <a:tailEnd/>
              </a:ln>
              <a:scene3d>
                <a:camera prst="legacyPerspectiveTopRight"/>
                <a:lightRig rig="legacyFlat3" dir="b"/>
              </a:scene3d>
              <a:sp3d extrusionH="887400" prstMaterial="legacyMatte">
                <a:bevelT w="13500" h="13500" prst="angle"/>
                <a:bevelB w="13500" h="13500" prst="angle"/>
                <a:extrusionClr>
                  <a:srgbClr val="F3F309"/>
                </a:extrusionClr>
              </a:sp3d>
            </p:spPr>
            <p:txBody>
              <a:bodyPr wrap="none" anchor="ctr">
                <a:flatTx/>
              </a:bodyPr>
              <a:lstStyle/>
              <a:p>
                <a:endParaRPr lang="en-US"/>
              </a:p>
            </p:txBody>
          </p:sp>
        </p:grpSp>
        <p:sp>
          <p:nvSpPr>
            <p:cNvPr id="9" name="AutoShape 25">
              <a:extLst>
                <a:ext uri="{FF2B5EF4-FFF2-40B4-BE49-F238E27FC236}">
                  <a16:creationId xmlns:a16="http://schemas.microsoft.com/office/drawing/2014/main" id="{29AB9E3D-96A4-014E-AFA1-9F754EE11420}"/>
                </a:ext>
              </a:extLst>
            </p:cNvPr>
            <p:cNvSpPr>
              <a:spLocks noChangeArrowheads="1"/>
            </p:cNvSpPr>
            <p:nvPr/>
          </p:nvSpPr>
          <p:spPr bwMode="auto">
            <a:xfrm>
              <a:off x="4035420" y="1804988"/>
              <a:ext cx="400050" cy="314325"/>
            </a:xfrm>
            <a:prstGeom prst="rightArrow">
              <a:avLst>
                <a:gd name="adj1" fmla="val 50000"/>
                <a:gd name="adj2" fmla="val 31818"/>
              </a:avLst>
            </a:prstGeom>
            <a:solidFill>
              <a:schemeClr val="accent1"/>
            </a:solidFill>
            <a:ln w="12700">
              <a:solidFill>
                <a:schemeClr val="tx1"/>
              </a:solidFill>
              <a:miter lim="800000"/>
              <a:headEnd/>
              <a:tailEnd/>
            </a:ln>
          </p:spPr>
          <p:txBody>
            <a:bodyPr wrap="none" lIns="90488" tIns="44450" rIns="90488" bIns="44450" anchor="ctr"/>
            <a:lstStyle/>
            <a:p>
              <a:endParaRPr lang="en-US"/>
            </a:p>
          </p:txBody>
        </p:sp>
        <p:sp>
          <p:nvSpPr>
            <p:cNvPr id="10" name="AutoShape 26">
              <a:extLst>
                <a:ext uri="{FF2B5EF4-FFF2-40B4-BE49-F238E27FC236}">
                  <a16:creationId xmlns:a16="http://schemas.microsoft.com/office/drawing/2014/main" id="{A87474CF-AAAA-1440-8007-CC2D6CEC336B}"/>
                </a:ext>
              </a:extLst>
            </p:cNvPr>
            <p:cNvSpPr>
              <a:spLocks noChangeArrowheads="1"/>
            </p:cNvSpPr>
            <p:nvPr/>
          </p:nvSpPr>
          <p:spPr bwMode="auto">
            <a:xfrm>
              <a:off x="6591295" y="1833563"/>
              <a:ext cx="400050" cy="314325"/>
            </a:xfrm>
            <a:prstGeom prst="rightArrow">
              <a:avLst>
                <a:gd name="adj1" fmla="val 50000"/>
                <a:gd name="adj2" fmla="val 31818"/>
              </a:avLst>
            </a:prstGeom>
            <a:solidFill>
              <a:schemeClr val="accent1"/>
            </a:solidFill>
            <a:ln w="12700">
              <a:solidFill>
                <a:schemeClr val="tx1"/>
              </a:solidFill>
              <a:miter lim="800000"/>
              <a:headEnd/>
              <a:tailEnd/>
            </a:ln>
          </p:spPr>
          <p:txBody>
            <a:bodyPr wrap="none" lIns="90488" tIns="44450" rIns="90488" bIns="44450" anchor="ctr"/>
            <a:lstStyle/>
            <a:p>
              <a:endParaRPr lang="en-US"/>
            </a:p>
          </p:txBody>
        </p:sp>
        <p:sp>
          <p:nvSpPr>
            <p:cNvPr id="11" name="Line 30">
              <a:extLst>
                <a:ext uri="{FF2B5EF4-FFF2-40B4-BE49-F238E27FC236}">
                  <a16:creationId xmlns:a16="http://schemas.microsoft.com/office/drawing/2014/main" id="{358618CE-F8F4-EA48-88C6-8CA0B33900EE}"/>
                </a:ext>
              </a:extLst>
            </p:cNvPr>
            <p:cNvSpPr>
              <a:spLocks noChangeShapeType="1"/>
            </p:cNvSpPr>
            <p:nvPr/>
          </p:nvSpPr>
          <p:spPr bwMode="auto">
            <a:xfrm flipH="1" flipV="1">
              <a:off x="1825618" y="2436813"/>
              <a:ext cx="162" cy="352605"/>
            </a:xfrm>
            <a:prstGeom prst="line">
              <a:avLst/>
            </a:prstGeom>
            <a:noFill/>
            <a:ln w="7620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2" name="Line 32">
              <a:extLst>
                <a:ext uri="{FF2B5EF4-FFF2-40B4-BE49-F238E27FC236}">
                  <a16:creationId xmlns:a16="http://schemas.microsoft.com/office/drawing/2014/main" id="{90801C2B-BBD4-E04D-9E12-094B7865FF7D}"/>
                </a:ext>
              </a:extLst>
            </p:cNvPr>
            <p:cNvSpPr>
              <a:spLocks noChangeShapeType="1"/>
            </p:cNvSpPr>
            <p:nvPr/>
          </p:nvSpPr>
          <p:spPr bwMode="auto">
            <a:xfrm flipV="1">
              <a:off x="4435926" y="2350748"/>
              <a:ext cx="13695" cy="352605"/>
            </a:xfrm>
            <a:prstGeom prst="line">
              <a:avLst/>
            </a:prstGeom>
            <a:noFill/>
            <a:ln w="7620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3" name="Line 33">
              <a:extLst>
                <a:ext uri="{FF2B5EF4-FFF2-40B4-BE49-F238E27FC236}">
                  <a16:creationId xmlns:a16="http://schemas.microsoft.com/office/drawing/2014/main" id="{187A41BE-0C48-A34C-A6E2-9E75532A0B21}"/>
                </a:ext>
              </a:extLst>
            </p:cNvPr>
            <p:cNvSpPr>
              <a:spLocks noChangeShapeType="1"/>
            </p:cNvSpPr>
            <p:nvPr/>
          </p:nvSpPr>
          <p:spPr bwMode="auto">
            <a:xfrm flipV="1">
              <a:off x="6981385" y="2268928"/>
              <a:ext cx="7531" cy="361998"/>
            </a:xfrm>
            <a:prstGeom prst="line">
              <a:avLst/>
            </a:prstGeom>
            <a:noFill/>
            <a:ln w="7620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dirty="0"/>
            </a:p>
          </p:txBody>
        </p:sp>
        <p:sp>
          <p:nvSpPr>
            <p:cNvPr id="14" name="Line 34">
              <a:extLst>
                <a:ext uri="{FF2B5EF4-FFF2-40B4-BE49-F238E27FC236}">
                  <a16:creationId xmlns:a16="http://schemas.microsoft.com/office/drawing/2014/main" id="{FF6E9443-C4F8-1E48-8C23-1D594B7C1C12}"/>
                </a:ext>
              </a:extLst>
            </p:cNvPr>
            <p:cNvSpPr>
              <a:spLocks noChangeShapeType="1"/>
            </p:cNvSpPr>
            <p:nvPr/>
          </p:nvSpPr>
          <p:spPr bwMode="auto">
            <a:xfrm flipV="1">
              <a:off x="2351732" y="2436811"/>
              <a:ext cx="7284" cy="352607"/>
            </a:xfrm>
            <a:prstGeom prst="line">
              <a:avLst/>
            </a:prstGeom>
            <a:noFill/>
            <a:ln w="7620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5" name="Text Box 28">
              <a:extLst>
                <a:ext uri="{FF2B5EF4-FFF2-40B4-BE49-F238E27FC236}">
                  <a16:creationId xmlns:a16="http://schemas.microsoft.com/office/drawing/2014/main" id="{3C48573A-5C51-1D4B-837C-D6DF29027C97}"/>
                </a:ext>
              </a:extLst>
            </p:cNvPr>
            <p:cNvSpPr txBox="1">
              <a:spLocks noChangeArrowheads="1"/>
            </p:cNvSpPr>
            <p:nvPr/>
          </p:nvSpPr>
          <p:spPr bwMode="auto">
            <a:xfrm>
              <a:off x="1434376" y="2812915"/>
              <a:ext cx="736367" cy="2327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dirty="0"/>
                <a:t>MRI</a:t>
              </a:r>
              <a:r>
                <a:rPr lang="en-US" sz="1400" baseline="-25000" dirty="0"/>
                <a:t>0</a:t>
              </a:r>
            </a:p>
          </p:txBody>
        </p:sp>
        <p:sp>
          <p:nvSpPr>
            <p:cNvPr id="16" name="Text Box 31">
              <a:extLst>
                <a:ext uri="{FF2B5EF4-FFF2-40B4-BE49-F238E27FC236}">
                  <a16:creationId xmlns:a16="http://schemas.microsoft.com/office/drawing/2014/main" id="{F14DFBFC-BB69-E24C-99FB-D354F5FEEB81}"/>
                </a:ext>
              </a:extLst>
            </p:cNvPr>
            <p:cNvSpPr txBox="1">
              <a:spLocks noChangeArrowheads="1"/>
            </p:cNvSpPr>
            <p:nvPr/>
          </p:nvSpPr>
          <p:spPr bwMode="auto">
            <a:xfrm>
              <a:off x="2028924" y="2798891"/>
              <a:ext cx="736367" cy="2327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dirty="0"/>
                <a:t>MRI</a:t>
              </a:r>
              <a:r>
                <a:rPr lang="en-US" sz="1400" baseline="-25000" dirty="0"/>
                <a:t>1</a:t>
              </a:r>
            </a:p>
          </p:txBody>
        </p:sp>
        <p:sp>
          <p:nvSpPr>
            <p:cNvPr id="17" name="Text Box 32">
              <a:extLst>
                <a:ext uri="{FF2B5EF4-FFF2-40B4-BE49-F238E27FC236}">
                  <a16:creationId xmlns:a16="http://schemas.microsoft.com/office/drawing/2014/main" id="{7C3E6599-F884-BF40-B190-0BB32E59756D}"/>
                </a:ext>
              </a:extLst>
            </p:cNvPr>
            <p:cNvSpPr txBox="1">
              <a:spLocks noChangeArrowheads="1"/>
            </p:cNvSpPr>
            <p:nvPr/>
          </p:nvSpPr>
          <p:spPr bwMode="auto">
            <a:xfrm>
              <a:off x="4114043" y="2746039"/>
              <a:ext cx="736367" cy="2327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dirty="0"/>
                <a:t>MRI</a:t>
              </a:r>
              <a:r>
                <a:rPr lang="en-US" sz="1400" baseline="-25000" dirty="0"/>
                <a:t>2</a:t>
              </a:r>
            </a:p>
          </p:txBody>
        </p:sp>
        <p:sp>
          <p:nvSpPr>
            <p:cNvPr id="18" name="Text Box 33">
              <a:extLst>
                <a:ext uri="{FF2B5EF4-FFF2-40B4-BE49-F238E27FC236}">
                  <a16:creationId xmlns:a16="http://schemas.microsoft.com/office/drawing/2014/main" id="{581C4B50-8650-7940-9098-B0393F510EBC}"/>
                </a:ext>
              </a:extLst>
            </p:cNvPr>
            <p:cNvSpPr txBox="1">
              <a:spLocks noChangeArrowheads="1"/>
            </p:cNvSpPr>
            <p:nvPr/>
          </p:nvSpPr>
          <p:spPr bwMode="auto">
            <a:xfrm>
              <a:off x="6499289" y="2635577"/>
              <a:ext cx="933572" cy="2327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dirty="0" err="1"/>
                <a:t>MRI</a:t>
              </a:r>
              <a:r>
                <a:rPr lang="en-US" sz="1400" baseline="-25000" dirty="0" err="1"/>
                <a:t>final</a:t>
              </a:r>
              <a:endParaRPr lang="en-US" sz="1400" baseline="-25000" dirty="0"/>
            </a:p>
          </p:txBody>
        </p:sp>
        <p:sp>
          <p:nvSpPr>
            <p:cNvPr id="19" name="TextBox 1">
              <a:extLst>
                <a:ext uri="{FF2B5EF4-FFF2-40B4-BE49-F238E27FC236}">
                  <a16:creationId xmlns:a16="http://schemas.microsoft.com/office/drawing/2014/main" id="{F24D177B-D850-F441-AAD2-FA7A39275DAC}"/>
                </a:ext>
              </a:extLst>
            </p:cNvPr>
            <p:cNvSpPr txBox="1">
              <a:spLocks noChangeArrowheads="1"/>
            </p:cNvSpPr>
            <p:nvPr/>
          </p:nvSpPr>
          <p:spPr bwMode="auto">
            <a:xfrm>
              <a:off x="2039531" y="1395730"/>
              <a:ext cx="1492061" cy="2793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t>Anthracycline</a:t>
              </a:r>
            </a:p>
          </p:txBody>
        </p:sp>
        <p:sp>
          <p:nvSpPr>
            <p:cNvPr id="20" name="TextBox 34">
              <a:extLst>
                <a:ext uri="{FF2B5EF4-FFF2-40B4-BE49-F238E27FC236}">
                  <a16:creationId xmlns:a16="http://schemas.microsoft.com/office/drawing/2014/main" id="{3193F056-098F-DE41-8B72-3D1F0FD15818}"/>
                </a:ext>
              </a:extLst>
            </p:cNvPr>
            <p:cNvSpPr txBox="1">
              <a:spLocks noChangeArrowheads="1"/>
            </p:cNvSpPr>
            <p:nvPr/>
          </p:nvSpPr>
          <p:spPr bwMode="auto">
            <a:xfrm>
              <a:off x="4805358" y="1420960"/>
              <a:ext cx="928686"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err="1"/>
                <a:t>Taxane</a:t>
              </a:r>
              <a:endParaRPr lang="en-US" sz="1800" dirty="0"/>
            </a:p>
          </p:txBody>
        </p:sp>
      </p:grpSp>
      <p:sp>
        <p:nvSpPr>
          <p:cNvPr id="35" name="AutoShape 26">
            <a:extLst>
              <a:ext uri="{FF2B5EF4-FFF2-40B4-BE49-F238E27FC236}">
                <a16:creationId xmlns:a16="http://schemas.microsoft.com/office/drawing/2014/main" id="{AA3941A1-B3F0-2744-A522-BEB647946963}"/>
              </a:ext>
            </a:extLst>
          </p:cNvPr>
          <p:cNvSpPr>
            <a:spLocks noChangeArrowheads="1"/>
          </p:cNvSpPr>
          <p:nvPr/>
        </p:nvSpPr>
        <p:spPr bwMode="auto">
          <a:xfrm>
            <a:off x="6804033" y="4610573"/>
            <a:ext cx="582606" cy="233368"/>
          </a:xfrm>
          <a:prstGeom prst="rightArrow">
            <a:avLst>
              <a:gd name="adj1" fmla="val 50000"/>
              <a:gd name="adj2" fmla="val 31818"/>
            </a:avLst>
          </a:prstGeom>
          <a:solidFill>
            <a:schemeClr val="accent1"/>
          </a:solidFill>
          <a:ln w="12700">
            <a:solidFill>
              <a:schemeClr val="tx1"/>
            </a:solidFill>
            <a:miter lim="800000"/>
            <a:headEnd/>
            <a:tailEnd/>
          </a:ln>
        </p:spPr>
        <p:txBody>
          <a:bodyPr wrap="none" lIns="90488" tIns="44450" rIns="90488" bIns="44450" anchor="ctr"/>
          <a:lstStyle/>
          <a:p>
            <a:endParaRPr lang="en-US"/>
          </a:p>
        </p:txBody>
      </p:sp>
      <p:sp>
        <p:nvSpPr>
          <p:cNvPr id="36" name="TextBox 35">
            <a:extLst>
              <a:ext uri="{FF2B5EF4-FFF2-40B4-BE49-F238E27FC236}">
                <a16:creationId xmlns:a16="http://schemas.microsoft.com/office/drawing/2014/main" id="{CF1C2213-44B0-8945-9DC4-81CF7F6B46F7}"/>
              </a:ext>
            </a:extLst>
          </p:cNvPr>
          <p:cNvSpPr txBox="1"/>
          <p:nvPr/>
        </p:nvSpPr>
        <p:spPr>
          <a:xfrm>
            <a:off x="7505356" y="4207567"/>
            <a:ext cx="1460050" cy="923330"/>
          </a:xfrm>
          <a:prstGeom prst="rect">
            <a:avLst/>
          </a:prstGeom>
          <a:noFill/>
          <a:ln w="38100">
            <a:solidFill>
              <a:schemeClr val="tx1"/>
            </a:solidFill>
          </a:ln>
        </p:spPr>
        <p:txBody>
          <a:bodyPr wrap="square" rtlCol="0">
            <a:spAutoFit/>
          </a:bodyPr>
          <a:lstStyle/>
          <a:p>
            <a:r>
              <a:rPr lang="en-US" dirty="0"/>
              <a:t>Post surgical treatment and follow up</a:t>
            </a:r>
          </a:p>
        </p:txBody>
      </p:sp>
      <p:sp>
        <p:nvSpPr>
          <p:cNvPr id="39" name="Arc 38">
            <a:extLst>
              <a:ext uri="{FF2B5EF4-FFF2-40B4-BE49-F238E27FC236}">
                <a16:creationId xmlns:a16="http://schemas.microsoft.com/office/drawing/2014/main" id="{572CD380-E056-2A4D-93E1-14A3AD3CC68B}"/>
              </a:ext>
            </a:extLst>
          </p:cNvPr>
          <p:cNvSpPr/>
          <p:nvPr/>
        </p:nvSpPr>
        <p:spPr>
          <a:xfrm>
            <a:off x="3100314" y="3762773"/>
            <a:ext cx="2546612" cy="1342923"/>
          </a:xfrm>
          <a:prstGeom prst="arc">
            <a:avLst>
              <a:gd name="adj1" fmla="val 11975387"/>
              <a:gd name="adj2" fmla="val 20403192"/>
            </a:avLst>
          </a:prstGeom>
          <a:ln w="79375">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0" name="TextBox 39">
            <a:extLst>
              <a:ext uri="{FF2B5EF4-FFF2-40B4-BE49-F238E27FC236}">
                <a16:creationId xmlns:a16="http://schemas.microsoft.com/office/drawing/2014/main" id="{CF0CC8FC-F5EF-0845-B7D0-A52B65498F93}"/>
              </a:ext>
            </a:extLst>
          </p:cNvPr>
          <p:cNvSpPr txBox="1"/>
          <p:nvPr/>
        </p:nvSpPr>
        <p:spPr>
          <a:xfrm>
            <a:off x="3773090" y="5666395"/>
            <a:ext cx="292068" cy="369332"/>
          </a:xfrm>
          <a:prstGeom prst="rect">
            <a:avLst/>
          </a:prstGeom>
          <a:noFill/>
        </p:spPr>
        <p:txBody>
          <a:bodyPr wrap="none" rtlCol="0">
            <a:spAutoFit/>
          </a:bodyPr>
          <a:lstStyle/>
          <a:p>
            <a:r>
              <a:rPr lang="en-US" dirty="0"/>
              <a:t>?</a:t>
            </a:r>
          </a:p>
        </p:txBody>
      </p:sp>
    </p:spTree>
    <p:extLst>
      <p:ext uri="{BB962C8B-B14F-4D97-AF65-F5344CB8AC3E}">
        <p14:creationId xmlns:p14="http://schemas.microsoft.com/office/powerpoint/2010/main" val="20577594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10.0.16299.0"/>
  <p:tag name="AS_RELEASE_DATE" val="2017.03.22"/>
  <p:tag name="AS_TITLE" val="Aspose.Slides for .NET 4.0"/>
  <p:tag name="AS_VERSION" val="17.3"/>
</p:tagLst>
</file>

<file path=ppt/theme/theme1.xml><?xml version="1.0" encoding="utf-8"?>
<a:theme xmlns:a="http://schemas.openxmlformats.org/drawingml/2006/main" name="Office Theme">
  <a:themeElements>
    <a:clrScheme name="Custom 4">
      <a:dk1>
        <a:srgbClr val="000000"/>
      </a:dk1>
      <a:lt1>
        <a:srgbClr val="FFF1D0"/>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6243</TotalTime>
  <Words>2355</Words>
  <Application>Microsoft Macintosh PowerPoint</Application>
  <PresentationFormat>On-screen Show (4:3)</PresentationFormat>
  <Paragraphs>283</Paragraphs>
  <Slides>52</Slides>
  <Notes>0</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52</vt:i4>
      </vt:variant>
    </vt:vector>
  </HeadingPairs>
  <TitlesOfParts>
    <vt:vector size="67" baseType="lpstr">
      <vt:lpstr>ＭＳ Ｐゴシック</vt:lpstr>
      <vt:lpstr>Arial</vt:lpstr>
      <vt:lpstr>Calibri</vt:lpstr>
      <vt:lpstr>Calibri Light</vt:lpstr>
      <vt:lpstr>Cambria Math</vt:lpstr>
      <vt:lpstr>Comic Sans MS</vt:lpstr>
      <vt:lpstr>Courier</vt:lpstr>
      <vt:lpstr>Georgia</vt:lpstr>
      <vt:lpstr>Helvetica</vt:lpstr>
      <vt:lpstr>Lucida Grande</vt:lpstr>
      <vt:lpstr>Symbol</vt:lpstr>
      <vt:lpstr>Times</vt:lpstr>
      <vt:lpstr>Times New Roman</vt:lpstr>
      <vt:lpstr>Wingdings</vt:lpstr>
      <vt:lpstr>Office Theme</vt:lpstr>
      <vt:lpstr>Machine Learning in R</vt:lpstr>
      <vt:lpstr>Last lecture</vt:lpstr>
      <vt:lpstr>In this lecture:</vt:lpstr>
      <vt:lpstr>Classification</vt:lpstr>
      <vt:lpstr>Supervised vs. unsupervised</vt:lpstr>
      <vt:lpstr>Supervised vs. unsupervised</vt:lpstr>
      <vt:lpstr>Classification with logistic regression</vt:lpstr>
      <vt:lpstr>Logistic regression example – ISPY1</vt:lpstr>
      <vt:lpstr>Experimental design of ISPY1 imaging</vt:lpstr>
      <vt:lpstr>ISPY1 -- Dynamic contrast-enhanced (DCE) MRI</vt:lpstr>
      <vt:lpstr>Longest diameter (LD) predictor</vt:lpstr>
      <vt:lpstr>Can longest diameter @T0 predict pCR?</vt:lpstr>
      <vt:lpstr>Can longest diameter @T0 predict pCR?</vt:lpstr>
      <vt:lpstr>Can longest diameter @T0 predict pCR?</vt:lpstr>
      <vt:lpstr>Can longest diameter @T0 predict pCR?</vt:lpstr>
      <vt:lpstr>What about longest diameter @T1 predicting pCR?</vt:lpstr>
      <vt:lpstr>What about longest diameter @T1 predicting pCR?</vt:lpstr>
      <vt:lpstr>Longest diameter @Tfinal predicting pCR?</vt:lpstr>
      <vt:lpstr>Longest diameter @Tfinal predicting pCR?</vt:lpstr>
      <vt:lpstr>Longest diameter @Tfinal predicting pCR?</vt:lpstr>
      <vt:lpstr>Longest diameter @Tfinal predicting pCR?</vt:lpstr>
      <vt:lpstr>Longest diameter @Tfinal predicting pCR?</vt:lpstr>
      <vt:lpstr>Maybe we need other or more predictors?</vt:lpstr>
      <vt:lpstr>Maybe we need other or more predictors?</vt:lpstr>
      <vt:lpstr>Percent Enhancement (PE), Signal Enhancement Ratio (SER), and Functional Tumor Volume (FTV)</vt:lpstr>
      <vt:lpstr>Try LD Tfinal * FTV change T0 to T2</vt:lpstr>
      <vt:lpstr>Let’s think about this as a loss function</vt:lpstr>
      <vt:lpstr>Extending logistic regression for more than 2 classes</vt:lpstr>
      <vt:lpstr>Discriminant analysis</vt:lpstr>
      <vt:lpstr>Discriminant analysis</vt:lpstr>
      <vt:lpstr>Equal prior probabilities</vt:lpstr>
      <vt:lpstr>Equal prior probabilities</vt:lpstr>
      <vt:lpstr>Equal prior probabilities</vt:lpstr>
      <vt:lpstr>Unequal prior probabilities</vt:lpstr>
      <vt:lpstr>Why discriminant analysis vs. logistic regression?</vt:lpstr>
      <vt:lpstr>Linear discriminant analysis (LDA) with p=1</vt:lpstr>
      <vt:lpstr>Linear discriminant analysis (LDA) with p=1</vt:lpstr>
      <vt:lpstr>The discriminant function</vt:lpstr>
      <vt:lpstr>We don’t know μ_k’s or σ </vt:lpstr>
      <vt:lpstr>Estimating μ_k’s, σ, and π_k’s </vt:lpstr>
      <vt:lpstr>Running LDA in R</vt:lpstr>
      <vt:lpstr>We don’t know μ_k’s or σ </vt:lpstr>
      <vt:lpstr>Assessing the prediction quality (training)</vt:lpstr>
      <vt:lpstr>Assessing the prediction quality (test)</vt:lpstr>
      <vt:lpstr>What if we want to change the prior probabilities</vt:lpstr>
      <vt:lpstr>LDA when p&gt;1</vt:lpstr>
      <vt:lpstr>Illustration: p=2 and K=3</vt:lpstr>
      <vt:lpstr>LDA with 2 predictors in R</vt:lpstr>
      <vt:lpstr>Getting probabilities from δ_k (x)</vt:lpstr>
      <vt:lpstr>Summary</vt:lpstr>
      <vt:lpstr>Announcement</vt:lpstr>
      <vt:lpstr>Next Lecture</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Machine Learning in R</dc:title>
  <cp:lastModifiedBy>Kornak, John</cp:lastModifiedBy>
  <cp:revision>102</cp:revision>
  <dcterms:created xsi:type="dcterms:W3CDTF">1601-01-01T00:00:00Z</dcterms:created>
  <dcterms:modified xsi:type="dcterms:W3CDTF">2019-04-11T16:32:10Z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REF">
    <vt:lpwstr>{REF:0486230012}</vt:lpwstr>
  </property>
</Properties>
</file>