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3"/>
  </p:notesMasterIdLst>
  <p:sldIdLst>
    <p:sldId id="260" r:id="rId3"/>
    <p:sldId id="378" r:id="rId4"/>
    <p:sldId id="261" r:id="rId5"/>
    <p:sldId id="391" r:id="rId6"/>
    <p:sldId id="263" r:id="rId7"/>
    <p:sldId id="399" r:id="rId8"/>
    <p:sldId id="400" r:id="rId9"/>
    <p:sldId id="401" r:id="rId10"/>
    <p:sldId id="402" r:id="rId11"/>
    <p:sldId id="408" r:id="rId12"/>
    <p:sldId id="404" r:id="rId13"/>
    <p:sldId id="403" r:id="rId14"/>
    <p:sldId id="405" r:id="rId15"/>
    <p:sldId id="406" r:id="rId16"/>
    <p:sldId id="393" r:id="rId17"/>
    <p:sldId id="394" r:id="rId18"/>
    <p:sldId id="395" r:id="rId19"/>
    <p:sldId id="397" r:id="rId20"/>
    <p:sldId id="398" r:id="rId21"/>
    <p:sldId id="407" r:id="rId22"/>
    <p:sldId id="380" r:id="rId23"/>
    <p:sldId id="381" r:id="rId24"/>
    <p:sldId id="382" r:id="rId25"/>
    <p:sldId id="384" r:id="rId26"/>
    <p:sldId id="385" r:id="rId27"/>
    <p:sldId id="386" r:id="rId28"/>
    <p:sldId id="387" r:id="rId29"/>
    <p:sldId id="366" r:id="rId30"/>
    <p:sldId id="367" r:id="rId31"/>
    <p:sldId id="368" r:id="rId32"/>
  </p:sldIdLst>
  <p:sldSz cx="9144000" cy="6858000" type="screen4x3"/>
  <p:notesSz cx="7099300" cy="102346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07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/>
    <p:restoredTop sz="94586"/>
  </p:normalViewPr>
  <p:slideViewPr>
    <p:cSldViewPr>
      <p:cViewPr varScale="1">
        <p:scale>
          <a:sx n="102" d="100"/>
          <a:sy n="102" d="100"/>
        </p:scale>
        <p:origin x="1176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07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6" name="AutoShape 3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7" name="AutoShape 4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0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2188" y="765175"/>
            <a:ext cx="5110162" cy="3833813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46150" y="4862513"/>
            <a:ext cx="5200650" cy="459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153" tIns="49382" rIns="99153" bIns="49382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1850"/>
            <a:ext cx="3070225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153" tIns="49382" rIns="99153" bIns="49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493822" algn="l"/>
                <a:tab pos="987643" algn="l"/>
                <a:tab pos="1481465" algn="l"/>
                <a:tab pos="1975287" algn="l"/>
                <a:tab pos="2469109" algn="l"/>
                <a:tab pos="2962930" algn="l"/>
                <a:tab pos="3456752" algn="l"/>
                <a:tab pos="3950574" algn="l"/>
                <a:tab pos="4444395" algn="l"/>
                <a:tab pos="4938217" algn="l"/>
                <a:tab pos="5432039" algn="l"/>
                <a:tab pos="5925861" algn="l"/>
                <a:tab pos="6419682" algn="l"/>
                <a:tab pos="6913504" algn="l"/>
                <a:tab pos="7407326" algn="l"/>
                <a:tab pos="7901148" algn="l"/>
                <a:tab pos="8394969" algn="l"/>
                <a:tab pos="8888791" algn="l"/>
                <a:tab pos="9382613" algn="l"/>
                <a:tab pos="987643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8C51DA10-DD82-4E6F-8AC9-0991EF99A5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5826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3F0678B-2407-40F2-93AA-A526C9EBB258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300"/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157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DCD5C9C-ADB9-C748-A13D-AFCAC21EEF0F}" type="slidenum">
              <a:rPr lang="en-US"/>
              <a:pPr/>
              <a:t>12</a:t>
            </a:fld>
            <a:endParaRPr lang="en-US"/>
          </a:p>
        </p:txBody>
      </p:sp>
      <p:sp>
        <p:nvSpPr>
          <p:cNvPr id="10752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752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39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204B49-18E9-4AE3-8413-C27F4213B741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300"/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0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7547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DA3DA7-7B51-4075-958E-B74AE014111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30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6131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6496C03-3787-1A4D-A485-7FA4FB89511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27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4213"/>
            <a:ext cx="4573588" cy="343058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914400" y="4343756"/>
            <a:ext cx="5029200" cy="41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514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F240234-4F3C-EA40-B9DC-08C15BD59714}" type="slidenum">
              <a:rPr lang="en-US" sz="1200">
                <a:latin typeface="Times New Roman" charset="0"/>
              </a:rPr>
              <a:pPr/>
              <a:t>16</a:t>
            </a:fld>
            <a:endParaRPr lang="en-US" sz="1200">
              <a:latin typeface="Times New Roman" charset="0"/>
            </a:endParaRPr>
          </a:p>
        </p:txBody>
      </p:sp>
      <p:sp>
        <p:nvSpPr>
          <p:cNvPr id="41987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solidFill>
            <a:srgbClr val="FFFFFF"/>
          </a:solidFill>
          <a:ln/>
        </p:spPr>
      </p:sp>
      <p:sp>
        <p:nvSpPr>
          <p:cNvPr id="6963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1" y="4343755"/>
            <a:ext cx="5027613" cy="4114721"/>
          </a:xfrm>
          <a:ln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1233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A4C7D25-831C-F345-9CD0-4E48D90346B1}" type="slidenum">
              <a:rPr lang="en-US" sz="1200">
                <a:latin typeface="Times New Roman" charset="0"/>
              </a:rPr>
              <a:pPr/>
              <a:t>17</a:t>
            </a:fld>
            <a:endParaRPr lang="en-US" sz="1200">
              <a:latin typeface="Times New Roman" charset="0"/>
            </a:endParaRPr>
          </a:p>
        </p:txBody>
      </p:sp>
      <p:sp>
        <p:nvSpPr>
          <p:cNvPr id="44035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solidFill>
            <a:srgbClr val="FFFFFF"/>
          </a:solidFill>
          <a:ln/>
        </p:spPr>
      </p:sp>
      <p:sp>
        <p:nvSpPr>
          <p:cNvPr id="7065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1" y="4343755"/>
            <a:ext cx="5027613" cy="4114721"/>
          </a:xfrm>
          <a:ln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5493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27CF6B62-7E4D-2F43-9F3B-9F6004011BDA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782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914401" y="4343755"/>
            <a:ext cx="5027613" cy="411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60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DA3DA7-7B51-4075-958E-B74AE014111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30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847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01AB26-7780-4991-9DCD-AC9DED91CD4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300"/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8F043F0-ED8D-4EB3-B6E5-6AA6614A36AE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300"/>
          </a:p>
        </p:txBody>
      </p:sp>
      <p:sp>
        <p:nvSpPr>
          <p:cNvPr id="563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6763"/>
            <a:ext cx="5116512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5" name="Text Box 3"/>
          <p:cNvSpPr txBox="1">
            <a:spLocks noChangeArrowheads="1"/>
          </p:cNvSpPr>
          <p:nvPr/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91176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CF7F7D3-0C22-4DF6-907D-5ACD16A6921A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300"/>
          </a:p>
        </p:txBody>
      </p:sp>
      <p:sp>
        <p:nvSpPr>
          <p:cNvPr id="58371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171B2D4-3252-4DEC-9AEE-3EA65DFC9BB9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300"/>
          </a:p>
        </p:txBody>
      </p:sp>
      <p:sp>
        <p:nvSpPr>
          <p:cNvPr id="583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6763"/>
            <a:ext cx="5116512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3" name="Text Box 3"/>
          <p:cNvSpPr txBox="1">
            <a:spLocks noChangeArrowheads="1"/>
          </p:cNvSpPr>
          <p:nvPr/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438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DA3DA7-7B51-4075-958E-B74AE014111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30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00035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DFE6DE-C803-4804-8934-3B6215330808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300"/>
          </a:p>
        </p:txBody>
      </p:sp>
      <p:sp>
        <p:nvSpPr>
          <p:cNvPr id="6041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16EF37A-3897-475A-B787-DC5BFC88A044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300"/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6763"/>
            <a:ext cx="5116512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21" name="Text Box 3"/>
          <p:cNvSpPr txBox="1">
            <a:spLocks noChangeArrowheads="1"/>
          </p:cNvSpPr>
          <p:nvPr/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6692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ABA902-B045-48FE-9A00-EF530C065121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300"/>
          </a:p>
        </p:txBody>
      </p:sp>
      <p:sp>
        <p:nvSpPr>
          <p:cNvPr id="82947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3963C1E-ECD9-425B-A754-A6C3833D453C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300"/>
          </a:p>
        </p:txBody>
      </p:sp>
      <p:sp>
        <p:nvSpPr>
          <p:cNvPr id="829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9" name="Text Box 3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6252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A764FE-44C7-4260-AA4E-02918A67E4B0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300"/>
          </a:p>
        </p:txBody>
      </p:sp>
      <p:sp>
        <p:nvSpPr>
          <p:cNvPr id="84995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1628778-321D-4128-9F62-048B9711B7FD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300"/>
          </a:p>
        </p:txBody>
      </p:sp>
      <p:sp>
        <p:nvSpPr>
          <p:cNvPr id="849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9013" y="766763"/>
            <a:ext cx="5118100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7" name="Text Box 3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488"/>
              </a:spcBef>
              <a:buClrTx/>
            </a:pPr>
            <a:r>
              <a:rPr lang="en-US" altLang="en-US" sz="1300"/>
              <a:t>Complete set</a:t>
            </a:r>
          </a:p>
          <a:p>
            <a:pPr>
              <a:spcBef>
                <a:spcPts val="488"/>
              </a:spcBef>
              <a:buClrTx/>
            </a:pPr>
            <a:r>
              <a:rPr lang="en-US" altLang="en-US" sz="1300"/>
              <a:t>Subset of these make up the genotyping set</a:t>
            </a:r>
          </a:p>
          <a:p>
            <a:pPr>
              <a:spcBef>
                <a:spcPts val="488"/>
              </a:spcBef>
              <a:buClrTx/>
            </a:pPr>
            <a:r>
              <a:rPr lang="en-US" altLang="en-US" sz="1300"/>
              <a:t>For a given SNP</a:t>
            </a:r>
          </a:p>
          <a:p>
            <a:pPr>
              <a:spcBef>
                <a:spcPts val="488"/>
              </a:spcBef>
              <a:buClrTx/>
            </a:pPr>
            <a:r>
              <a:rPr lang="en-US" altLang="en-US" sz="1300"/>
              <a:t>Get r2 between that SNP and SNPs in the genotyping set</a:t>
            </a:r>
          </a:p>
          <a:p>
            <a:pPr>
              <a:spcBef>
                <a:spcPts val="488"/>
              </a:spcBef>
              <a:buClrTx/>
            </a:pPr>
            <a:r>
              <a:rPr lang="en-US" altLang="en-US" sz="1300"/>
              <a:t>Take the highest r2 value</a:t>
            </a:r>
          </a:p>
          <a:p>
            <a:pPr>
              <a:spcBef>
                <a:spcPts val="488"/>
              </a:spcBef>
              <a:buClrTx/>
            </a:pPr>
            <a:r>
              <a:rPr lang="en-US" altLang="en-US" sz="1300"/>
              <a:t>Called maximum r2</a:t>
            </a:r>
          </a:p>
          <a:p>
            <a:pPr>
              <a:spcBef>
                <a:spcPts val="488"/>
              </a:spcBef>
              <a:buClrTx/>
            </a:pPr>
            <a:endParaRPr lang="en-US" altLang="en-US" sz="1300"/>
          </a:p>
          <a:p>
            <a:pPr>
              <a:spcBef>
                <a:spcPts val="488"/>
              </a:spcBef>
              <a:buClrTx/>
            </a:pPr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8954045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719A799-DCDA-424B-BF23-D407B0CF7A7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300"/>
          </a:p>
        </p:txBody>
      </p:sp>
      <p:sp>
        <p:nvSpPr>
          <p:cNvPr id="87043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DEC5DC5-5E82-4FA7-B185-67D50E3786EB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300"/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6763"/>
            <a:ext cx="5118100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5" name="Text Box 3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28586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DA215C8-196D-46D0-80D2-E1B42A66CFD4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300"/>
          </a:p>
        </p:txBody>
      </p:sp>
      <p:sp>
        <p:nvSpPr>
          <p:cNvPr id="89091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F8090AE-1899-4CB3-8D44-645A5CE899F5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300"/>
          </a:p>
        </p:txBody>
      </p:sp>
      <p:sp>
        <p:nvSpPr>
          <p:cNvPr id="890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6763"/>
            <a:ext cx="5118100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9093" name="Text Box 3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5203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DA3DA7-7B51-4075-958E-B74AE014111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en-US" sz="130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23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4CB2B91-6495-4D57-88E9-A11671393E3F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300"/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974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D3D4A63-DBD4-4D65-AFFA-A797FCD28C08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30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75E4AB7-DBD5-497B-ABDF-17A20F770DA1}" type="slidenum">
              <a:rPr lang="en-US" altLang="en-US" sz="1300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300">
              <a:latin typeface="Calibri" panose="020F0502020204030204" pitchFamily="34" charset="0"/>
            </a:endParaRPr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300">
                <a:latin typeface="Calibri" panose="020F0502020204030204" pitchFamily="34" charset="0"/>
                <a:ea typeface="ＭＳ Ｐゴシック" panose="020B0600070205080204" pitchFamily="34" charset="-128"/>
              </a:rPr>
              <a:t>Card Trick: Phenomenon of recombination.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300">
                <a:latin typeface="Calibri" panose="020F0502020204030204" pitchFamily="34" charset="0"/>
                <a:ea typeface="ＭＳ Ｐゴシック" panose="020B0600070205080204" pitchFamily="34" charset="-128"/>
              </a:rPr>
              <a:t>genotype variants in LD with the variant of interest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30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9043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234A5D7-B6F9-4FB5-9CD1-B954B2D8046E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300"/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374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11719E8B-1CA4-CD43-A66B-8E05533DB563}" type="slidenum">
              <a:rPr lang="en-US" sz="1200">
                <a:solidFill>
                  <a:srgbClr val="000000"/>
                </a:solidFill>
              </a:rPr>
              <a:pPr eaLnBrk="1" hangingPunct="1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6083" name="Text Box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68825" cy="34258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6084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3225" cy="41116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810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6BB6CC3-0031-DB4D-98ED-E42FD4ED0167}" type="slidenum">
              <a:rPr lang="en-US" sz="1200">
                <a:latin typeface="Times New Roman" charset="0"/>
              </a:rPr>
              <a:pPr/>
              <a:t>9</a:t>
            </a:fld>
            <a:endParaRPr lang="en-US" sz="1200">
              <a:latin typeface="Times New Roman" charset="0"/>
            </a:endParaRPr>
          </a:p>
        </p:txBody>
      </p:sp>
      <p:sp>
        <p:nvSpPr>
          <p:cNvPr id="51203" name="Text Box 1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2177"/>
            <a:ext cx="5029200" cy="4116300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solidFill>
                <a:srgbClr val="000000"/>
              </a:solidFill>
              <a:latin typeface="Arial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859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95C7E7-4AD8-42D5-A3F4-C8563B6BFFE5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300"/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Text Box 2"/>
          <p:cNvSpPr txBox="1">
            <a:spLocks noChangeArrowheads="1"/>
          </p:cNvSpPr>
          <p:nvPr/>
        </p:nvSpPr>
        <p:spPr bwMode="auto">
          <a:xfrm>
            <a:off x="946150" y="4859338"/>
            <a:ext cx="5207000" cy="4608512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14751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C35D92E-2A5C-4993-BA82-0E1A844891D9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300"/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8707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2F250-967F-4FC5-A924-235EB38CBF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798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3C15F-C9C0-4697-AFE5-F1F7001252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30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274638"/>
            <a:ext cx="2055812" cy="5845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5038" cy="5845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112C9-5214-4C90-9C1F-12D7656CB2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9833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9EEF4-F71F-417C-9F4B-DECB429411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732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40E93-C6B8-43C3-8768-61441EA18E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56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F1875-BD11-48E6-A569-A94CB3A071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718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8AF8B-C0C0-472F-ACC2-A31274959E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483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E1921-006E-4364-9634-76E4655813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225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07FC1-446A-4F79-B580-64AE83FAA0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436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351CD-94ED-4698-81A4-6B4883CDF4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3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68908-7397-4948-BCC5-A73708199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365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16242-5C15-457C-808D-6F44C8B680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2631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1B7D6-75ED-44FE-A345-F386C16E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4922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B3B1B-4630-46E6-A639-24B3D0CF68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6070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D1763-FFDC-42BB-BD73-83E196C078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59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18CC4-4395-4194-AC2B-E28113B434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15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19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5425" cy="4519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71260-6D1C-48F4-A287-4AC58BD491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748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13763-A23E-4213-A659-24FAB00CBC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861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908B5-C41A-4E66-90C8-5038125F6B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76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8E1F8-4378-4599-92FA-60F409E674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97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A4189-5430-480A-96B8-924ACA92C6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06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193BC-0ED1-4492-979C-686E0D9890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64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3250" cy="113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3250" cy="451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72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225B498-9616-43FB-83F8-84FB820B81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269F4BCD-677A-426D-B49C-7835DE9BD0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genome.ucsc.edu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csg.sph.umich.edu/abecasis/cats/gas_power_calculator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457200" y="457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Association Studies</a:t>
            </a: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822325" y="1692275"/>
            <a:ext cx="7138988" cy="4251325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 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Addressing Population Stratification</a:t>
            </a:r>
          </a:p>
        </p:txBody>
      </p:sp>
      <p:sp>
        <p:nvSpPr>
          <p:cNvPr id="51203" name="Text Box 2"/>
          <p:cNvSpPr txBox="1">
            <a:spLocks noChangeArrowheads="1"/>
          </p:cNvSpPr>
          <p:nvPr/>
        </p:nvSpPr>
        <p:spPr bwMode="auto">
          <a:xfrm>
            <a:off x="609600" y="1333500"/>
            <a:ext cx="777240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27038" indent="-2159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642938" indent="-212725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Match on self-reported ancestry. </a:t>
            </a:r>
          </a:p>
          <a:p>
            <a:pPr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2400" dirty="0">
                <a:cs typeface="Times New Roman" panose="02020603050405020304" pitchFamily="18" charset="0"/>
              </a:rPr>
              <a:t> Undertake family-based study</a:t>
            </a:r>
          </a:p>
          <a:p>
            <a:pPr eaLnBrk="1" hangingPunct="1">
              <a:lnSpc>
                <a:spcPct val="70000"/>
              </a:lnSpc>
              <a:spcBef>
                <a:spcPts val="500"/>
              </a:spcBef>
              <a:buSzPct val="45000"/>
            </a:pP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70000"/>
              </a:lnSpc>
              <a:spcBef>
                <a:spcPts val="500"/>
              </a:spcBef>
              <a:buSzPct val="45000"/>
            </a:pPr>
            <a:r>
              <a:rPr lang="en-US" altLang="en-US" sz="2400" dirty="0">
                <a:cs typeface="Times New Roman" panose="02020603050405020304" pitchFamily="18" charset="0"/>
              </a:rPr>
              <a:t>Genomic control (</a:t>
            </a:r>
            <a:r>
              <a:rPr lang="en-US" altLang="en-US" sz="2400" dirty="0"/>
              <a:t>PMID: 11315092) </a:t>
            </a:r>
          </a:p>
          <a:p>
            <a:pPr lvl="1" eaLnBrk="1" hangingPunct="1">
              <a:lnSpc>
                <a:spcPct val="70000"/>
              </a:lnSpc>
              <a:spcBef>
                <a:spcPts val="45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1800" dirty="0"/>
              <a:t>Non-central chi-square </a:t>
            </a:r>
            <a:r>
              <a:rPr lang="en-US" altLang="en-US" sz="1800" dirty="0">
                <a:latin typeface="Symbol" panose="05050102010706020507" pitchFamily="18" charset="2"/>
              </a:rPr>
              <a:t></a:t>
            </a:r>
            <a:r>
              <a:rPr lang="en-US" altLang="en-US" sz="1800" dirty="0"/>
              <a:t> = median of all </a:t>
            </a:r>
            <a:r>
              <a:rPr lang="en-US" altLang="en-US" sz="1800" dirty="0">
                <a:latin typeface="Symbol" panose="05050102010706020507" pitchFamily="18" charset="2"/>
              </a:rPr>
              <a:t></a:t>
            </a:r>
            <a:r>
              <a:rPr lang="en-US" altLang="en-US" sz="1800" baseline="30000" dirty="0">
                <a:cs typeface="Times New Roman" panose="02020603050405020304" pitchFamily="18" charset="0"/>
              </a:rPr>
              <a:t>2</a:t>
            </a:r>
            <a:r>
              <a:rPr lang="en-US" altLang="en-US" sz="1800" dirty="0"/>
              <a:t> tests in the sample</a:t>
            </a:r>
          </a:p>
          <a:p>
            <a:pPr lvl="1"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1800" dirty="0">
                <a:cs typeface="Times New Roman" panose="02020603050405020304" pitchFamily="18" charset="0"/>
              </a:rPr>
              <a:t>Adjust all test statistics for inflation due to empirical chi-square distribution (</a:t>
            </a:r>
            <a:r>
              <a:rPr lang="en-US" altLang="en-US" sz="1800" dirty="0">
                <a:latin typeface="Symbol" panose="05050102010706020507" pitchFamily="18" charset="2"/>
              </a:rPr>
              <a:t></a:t>
            </a:r>
            <a:r>
              <a:rPr lang="en-US" altLang="en-US" sz="1800" baseline="30000" dirty="0">
                <a:cs typeface="Times New Roman" panose="02020603050405020304" pitchFamily="18" charset="0"/>
              </a:rPr>
              <a:t>2</a:t>
            </a:r>
            <a:r>
              <a:rPr lang="en-US" altLang="en-US" sz="1800" baseline="-25000" dirty="0">
                <a:cs typeface="Times New Roman" panose="02020603050405020304" pitchFamily="18" charset="0"/>
              </a:rPr>
              <a:t>new</a:t>
            </a:r>
            <a:r>
              <a:rPr lang="en-US" altLang="en-US" sz="1800" dirty="0">
                <a:cs typeface="Times New Roman" panose="02020603050405020304" pitchFamily="18" charset="0"/>
              </a:rPr>
              <a:t> = </a:t>
            </a:r>
            <a:r>
              <a:rPr lang="en-US" altLang="en-US" sz="1800" dirty="0">
                <a:latin typeface="Symbol" panose="05050102010706020507" pitchFamily="18" charset="2"/>
              </a:rPr>
              <a:t></a:t>
            </a:r>
            <a:r>
              <a:rPr lang="en-US" altLang="en-US" sz="1800" baseline="30000" dirty="0">
                <a:cs typeface="Times New Roman" panose="02020603050405020304" pitchFamily="18" charset="0"/>
              </a:rPr>
              <a:t>2</a:t>
            </a:r>
            <a:r>
              <a:rPr lang="en-US" altLang="en-US" sz="1800" baseline="-25000" dirty="0">
                <a:cs typeface="Times New Roman" panose="02020603050405020304" pitchFamily="18" charset="0"/>
              </a:rPr>
              <a:t>old</a:t>
            </a:r>
            <a:r>
              <a:rPr lang="en-US" altLang="en-US" sz="1800" dirty="0">
                <a:cs typeface="Times New Roman" panose="02020603050405020304" pitchFamily="18" charset="0"/>
              </a:rPr>
              <a:t>/</a:t>
            </a:r>
            <a:r>
              <a:rPr lang="en-US" altLang="en-US" sz="1600" dirty="0">
                <a:latin typeface="Symbol" panose="05050102010706020507" pitchFamily="18" charset="2"/>
              </a:rPr>
              <a:t></a:t>
            </a:r>
            <a:r>
              <a:rPr lang="en-US" altLang="en-US" sz="1800" dirty="0">
                <a:cs typeface="Times New Roman" panose="02020603050405020304" pitchFamily="18" charset="0"/>
              </a:rPr>
              <a:t>)</a:t>
            </a:r>
          </a:p>
          <a:p>
            <a:pPr lvl="1"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1800" dirty="0">
                <a:cs typeface="Times New Roman" panose="02020603050405020304" pitchFamily="18" charset="0"/>
              </a:rPr>
              <a:t>Critiques: An average across the genome, and may </a:t>
            </a:r>
            <a:r>
              <a:rPr lang="en-US" altLang="en-US" sz="1800" b="1" dirty="0">
                <a:cs typeface="Times New Roman" panose="02020603050405020304" pitchFamily="18" charset="0"/>
              </a:rPr>
              <a:t>over</a:t>
            </a:r>
            <a:r>
              <a:rPr lang="en-US" altLang="en-US" sz="1800" dirty="0">
                <a:cs typeface="Times New Roman" panose="02020603050405020304" pitchFamily="18" charset="0"/>
              </a:rPr>
              <a:t> or under correct for individual tests</a:t>
            </a:r>
          </a:p>
          <a:p>
            <a:pPr lvl="1"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endParaRPr lang="en-US" altLang="en-US" sz="1800" dirty="0">
              <a:cs typeface="Times New Roman" panose="02020603050405020304" pitchFamily="18" charset="0"/>
            </a:endParaRPr>
          </a:p>
          <a:p>
            <a:pPr indent="-215900" eaLnBrk="1" hangingPunct="1">
              <a:lnSpc>
                <a:spcPct val="70000"/>
              </a:lnSpc>
              <a:spcBef>
                <a:spcPts val="500"/>
              </a:spcBef>
              <a:buSzPct val="45000"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indent="-215900" eaLnBrk="1" hangingPunct="1">
              <a:lnSpc>
                <a:spcPct val="70000"/>
              </a:lnSpc>
              <a:spcBef>
                <a:spcPts val="500"/>
              </a:spcBef>
              <a:buSzPct val="45000"/>
            </a:pPr>
            <a:r>
              <a:rPr lang="en-US" altLang="en-US" sz="2400" dirty="0">
                <a:cs typeface="Times New Roman" panose="02020603050405020304" pitchFamily="18" charset="0"/>
              </a:rPr>
              <a:t>Ancestry Principal Components (more in GWAS lecture)</a:t>
            </a:r>
          </a:p>
          <a:p>
            <a:pPr lvl="1"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1800" dirty="0" err="1">
                <a:cs typeface="Times New Roman" panose="02020603050405020304" pitchFamily="18" charset="0"/>
              </a:rPr>
              <a:t>Eigenstrat</a:t>
            </a:r>
            <a:r>
              <a:rPr lang="en-US" altLang="en-US" sz="1800" dirty="0">
                <a:cs typeface="Times New Roman" panose="02020603050405020304" pitchFamily="18" charset="0"/>
              </a:rPr>
              <a:t> (</a:t>
            </a:r>
            <a:r>
              <a:rPr lang="en-US" altLang="en-US" sz="1800" dirty="0"/>
              <a:t>PMID: 16862161)</a:t>
            </a:r>
          </a:p>
          <a:p>
            <a:pPr lvl="1"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1800" dirty="0">
                <a:cs typeface="Times New Roman" panose="02020603050405020304" pitchFamily="18" charset="0"/>
              </a:rPr>
              <a:t>Adjust regression model for principal component values which serve as a proxy for ancestry</a:t>
            </a:r>
          </a:p>
          <a:p>
            <a:pPr eaLnBrk="1" hangingPunct="1">
              <a:buSzPct val="45000"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SzPct val="45000"/>
            </a:pPr>
            <a:r>
              <a:rPr lang="en-US" altLang="en-US" sz="2400" dirty="0">
                <a:cs typeface="Times New Roman" panose="02020603050405020304" pitchFamily="18" charset="0"/>
              </a:rPr>
              <a:t>Mixed model (</a:t>
            </a:r>
            <a:r>
              <a:rPr lang="en-US" altLang="en-US" sz="2000" dirty="0">
                <a:cs typeface="Times New Roman" panose="02020603050405020304" pitchFamily="18" charset="0"/>
              </a:rPr>
              <a:t>more in GWAS lecture (PMID 20562875))</a:t>
            </a:r>
          </a:p>
          <a:p>
            <a:pPr eaLnBrk="1" hangingPunct="1">
              <a:buSzPct val="45000"/>
            </a:pPr>
            <a:r>
              <a:rPr lang="en-US" altLang="en-US" sz="2000" dirty="0">
                <a:cs typeface="Times New Roman" panose="02020603050405020304" pitchFamily="18" charset="0"/>
              </a:rPr>
              <a:t>		Idea is to condition on the rest of the genome</a:t>
            </a:r>
          </a:p>
        </p:txBody>
      </p:sp>
    </p:spTree>
    <p:extLst>
      <p:ext uri="{BB962C8B-B14F-4D97-AF65-F5344CB8AC3E}">
        <p14:creationId xmlns:p14="http://schemas.microsoft.com/office/powerpoint/2010/main" val="1611145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Family-Based Association Studies</a:t>
            </a:r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1720850" y="2057400"/>
            <a:ext cx="118586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Siblings</a:t>
            </a: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6613525" y="2057400"/>
            <a:ext cx="108426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Parents</a:t>
            </a:r>
          </a:p>
        </p:txBody>
      </p:sp>
      <p:sp>
        <p:nvSpPr>
          <p:cNvPr id="26629" name="Oval 4"/>
          <p:cNvSpPr>
            <a:spLocks noChangeArrowheads="1"/>
          </p:cNvSpPr>
          <p:nvPr/>
        </p:nvSpPr>
        <p:spPr bwMode="auto">
          <a:xfrm>
            <a:off x="1454150" y="3606800"/>
            <a:ext cx="520700" cy="520700"/>
          </a:xfrm>
          <a:prstGeom prst="ellips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0" name="Oval 5"/>
          <p:cNvSpPr>
            <a:spLocks noChangeArrowheads="1"/>
          </p:cNvSpPr>
          <p:nvPr/>
        </p:nvSpPr>
        <p:spPr bwMode="auto">
          <a:xfrm>
            <a:off x="2679700" y="2546350"/>
            <a:ext cx="508000" cy="508000"/>
          </a:xfrm>
          <a:prstGeom prst="ellips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1536700" y="262255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>
            <a:off x="1981200" y="2838450"/>
            <a:ext cx="6858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>
            <a:off x="1676400" y="3371850"/>
            <a:ext cx="12954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9"/>
          <p:cNvSpPr>
            <a:spLocks noChangeShapeType="1"/>
          </p:cNvSpPr>
          <p:nvPr/>
        </p:nvSpPr>
        <p:spPr bwMode="auto">
          <a:xfrm>
            <a:off x="1676400" y="3371850"/>
            <a:ext cx="1588" cy="2286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>
            <a:off x="2971800" y="3371850"/>
            <a:ext cx="1588" cy="2286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1"/>
          <p:cNvSpPr>
            <a:spLocks noChangeShapeType="1"/>
          </p:cNvSpPr>
          <p:nvPr/>
        </p:nvSpPr>
        <p:spPr bwMode="auto">
          <a:xfrm flipV="1">
            <a:off x="2362200" y="2832100"/>
            <a:ext cx="1588" cy="5461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Oval 12"/>
          <p:cNvSpPr>
            <a:spLocks noChangeArrowheads="1"/>
          </p:cNvSpPr>
          <p:nvPr/>
        </p:nvSpPr>
        <p:spPr bwMode="auto">
          <a:xfrm>
            <a:off x="7416800" y="2514600"/>
            <a:ext cx="508000" cy="508000"/>
          </a:xfrm>
          <a:prstGeom prst="ellips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8" name="Rectangle 13"/>
          <p:cNvSpPr>
            <a:spLocks noChangeArrowheads="1"/>
          </p:cNvSpPr>
          <p:nvPr/>
        </p:nvSpPr>
        <p:spPr bwMode="auto">
          <a:xfrm>
            <a:off x="6273800" y="259080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9" name="Line 14"/>
          <p:cNvSpPr>
            <a:spLocks noChangeShapeType="1"/>
          </p:cNvSpPr>
          <p:nvPr/>
        </p:nvSpPr>
        <p:spPr bwMode="auto">
          <a:xfrm>
            <a:off x="6718300" y="2806700"/>
            <a:ext cx="6858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5"/>
          <p:cNvSpPr>
            <a:spLocks noChangeShapeType="1"/>
          </p:cNvSpPr>
          <p:nvPr/>
        </p:nvSpPr>
        <p:spPr bwMode="auto">
          <a:xfrm>
            <a:off x="6489700" y="3187700"/>
            <a:ext cx="12192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6"/>
          <p:cNvSpPr>
            <a:spLocks noChangeShapeType="1"/>
          </p:cNvSpPr>
          <p:nvPr/>
        </p:nvSpPr>
        <p:spPr bwMode="auto">
          <a:xfrm>
            <a:off x="7708900" y="3187700"/>
            <a:ext cx="1588" cy="1524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7"/>
          <p:cNvSpPr>
            <a:spLocks noChangeShapeType="1"/>
          </p:cNvSpPr>
          <p:nvPr/>
        </p:nvSpPr>
        <p:spPr bwMode="auto">
          <a:xfrm flipV="1">
            <a:off x="7099300" y="2800350"/>
            <a:ext cx="1588" cy="3937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Rectangle 18"/>
          <p:cNvSpPr>
            <a:spLocks noChangeArrowheads="1"/>
          </p:cNvSpPr>
          <p:nvPr/>
        </p:nvSpPr>
        <p:spPr bwMode="auto">
          <a:xfrm rot="2700000">
            <a:off x="7493000" y="342900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44" name="Line 19"/>
          <p:cNvSpPr>
            <a:spLocks noChangeShapeType="1"/>
          </p:cNvSpPr>
          <p:nvPr/>
        </p:nvSpPr>
        <p:spPr bwMode="auto">
          <a:xfrm>
            <a:off x="6489700" y="3187700"/>
            <a:ext cx="1588" cy="228600"/>
          </a:xfrm>
          <a:prstGeom prst="lin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Rectangle 20"/>
          <p:cNvSpPr>
            <a:spLocks noChangeArrowheads="1"/>
          </p:cNvSpPr>
          <p:nvPr/>
        </p:nvSpPr>
        <p:spPr bwMode="auto">
          <a:xfrm>
            <a:off x="1506538" y="3660775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46" name="Rectangle 21"/>
          <p:cNvSpPr>
            <a:spLocks noChangeArrowheads="1"/>
          </p:cNvSpPr>
          <p:nvPr/>
        </p:nvSpPr>
        <p:spPr bwMode="auto">
          <a:xfrm>
            <a:off x="1506538" y="3641725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47" name="Rectangle 22"/>
          <p:cNvSpPr>
            <a:spLocks noChangeArrowheads="1"/>
          </p:cNvSpPr>
          <p:nvPr/>
        </p:nvSpPr>
        <p:spPr bwMode="auto">
          <a:xfrm>
            <a:off x="2743200" y="360045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48" name="Rectangle 23"/>
          <p:cNvSpPr>
            <a:spLocks noChangeArrowheads="1"/>
          </p:cNvSpPr>
          <p:nvPr/>
        </p:nvSpPr>
        <p:spPr bwMode="auto">
          <a:xfrm>
            <a:off x="7458075" y="255905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49" name="Rectangle 24"/>
          <p:cNvSpPr>
            <a:spLocks noChangeArrowheads="1"/>
          </p:cNvSpPr>
          <p:nvPr/>
        </p:nvSpPr>
        <p:spPr bwMode="auto">
          <a:xfrm>
            <a:off x="6278563" y="257810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50" name="Rectangle 25"/>
          <p:cNvSpPr>
            <a:spLocks noChangeArrowheads="1"/>
          </p:cNvSpPr>
          <p:nvPr/>
        </p:nvSpPr>
        <p:spPr bwMode="auto">
          <a:xfrm>
            <a:off x="6335713" y="346710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51" name="Oval 26"/>
          <p:cNvSpPr>
            <a:spLocks noChangeArrowheads="1"/>
          </p:cNvSpPr>
          <p:nvPr/>
        </p:nvSpPr>
        <p:spPr bwMode="auto">
          <a:xfrm>
            <a:off x="6261100" y="3429000"/>
            <a:ext cx="533400" cy="533400"/>
          </a:xfrm>
          <a:prstGeom prst="ellips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52" name="Rectangle 27"/>
          <p:cNvSpPr>
            <a:spLocks noChangeArrowheads="1"/>
          </p:cNvSpPr>
          <p:nvPr/>
        </p:nvSpPr>
        <p:spPr bwMode="auto">
          <a:xfrm>
            <a:off x="4292600" y="3657600"/>
            <a:ext cx="11684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Cousins</a:t>
            </a:r>
          </a:p>
        </p:txBody>
      </p:sp>
      <p:sp>
        <p:nvSpPr>
          <p:cNvPr id="26653" name="Oval 28"/>
          <p:cNvSpPr>
            <a:spLocks noChangeArrowheads="1"/>
          </p:cNvSpPr>
          <p:nvPr/>
        </p:nvSpPr>
        <p:spPr bwMode="auto">
          <a:xfrm>
            <a:off x="3346450" y="5568950"/>
            <a:ext cx="520700" cy="520700"/>
          </a:xfrm>
          <a:prstGeom prst="ellips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54" name="Oval 29"/>
          <p:cNvSpPr>
            <a:spLocks noChangeArrowheads="1"/>
          </p:cNvSpPr>
          <p:nvPr/>
        </p:nvSpPr>
        <p:spPr bwMode="auto">
          <a:xfrm>
            <a:off x="3962400" y="4965700"/>
            <a:ext cx="508000" cy="508000"/>
          </a:xfrm>
          <a:prstGeom prst="ellips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55" name="Rectangle 30"/>
          <p:cNvSpPr>
            <a:spLocks noChangeArrowheads="1"/>
          </p:cNvSpPr>
          <p:nvPr/>
        </p:nvSpPr>
        <p:spPr bwMode="auto">
          <a:xfrm>
            <a:off x="2819400" y="502920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56" name="Line 31"/>
          <p:cNvSpPr>
            <a:spLocks noChangeShapeType="1"/>
          </p:cNvSpPr>
          <p:nvPr/>
        </p:nvSpPr>
        <p:spPr bwMode="auto">
          <a:xfrm>
            <a:off x="3263900" y="5257800"/>
            <a:ext cx="6858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7" name="Line 32"/>
          <p:cNvSpPr>
            <a:spLocks noChangeShapeType="1"/>
          </p:cNvSpPr>
          <p:nvPr/>
        </p:nvSpPr>
        <p:spPr bwMode="auto">
          <a:xfrm flipV="1">
            <a:off x="3644900" y="5251450"/>
            <a:ext cx="1588" cy="3175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8" name="Oval 33"/>
          <p:cNvSpPr>
            <a:spLocks noChangeArrowheads="1"/>
          </p:cNvSpPr>
          <p:nvPr/>
        </p:nvSpPr>
        <p:spPr bwMode="auto">
          <a:xfrm>
            <a:off x="6400800" y="4965700"/>
            <a:ext cx="508000" cy="508000"/>
          </a:xfrm>
          <a:prstGeom prst="ellips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59" name="Rectangle 34"/>
          <p:cNvSpPr>
            <a:spLocks noChangeArrowheads="1"/>
          </p:cNvSpPr>
          <p:nvPr/>
        </p:nvSpPr>
        <p:spPr bwMode="auto">
          <a:xfrm>
            <a:off x="5257800" y="504190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60" name="Line 35"/>
          <p:cNvSpPr>
            <a:spLocks noChangeShapeType="1"/>
          </p:cNvSpPr>
          <p:nvPr/>
        </p:nvSpPr>
        <p:spPr bwMode="auto">
          <a:xfrm>
            <a:off x="5702300" y="5257800"/>
            <a:ext cx="6858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Line 36"/>
          <p:cNvSpPr>
            <a:spLocks noChangeShapeType="1"/>
          </p:cNvSpPr>
          <p:nvPr/>
        </p:nvSpPr>
        <p:spPr bwMode="auto">
          <a:xfrm flipV="1">
            <a:off x="6083300" y="5251450"/>
            <a:ext cx="1588" cy="3175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2" name="Oval 37"/>
          <p:cNvSpPr>
            <a:spLocks noChangeArrowheads="1"/>
          </p:cNvSpPr>
          <p:nvPr/>
        </p:nvSpPr>
        <p:spPr bwMode="auto">
          <a:xfrm>
            <a:off x="3956050" y="4959350"/>
            <a:ext cx="520700" cy="520700"/>
          </a:xfrm>
          <a:prstGeom prst="ellips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63" name="Oval 38"/>
          <p:cNvSpPr>
            <a:spLocks noChangeArrowheads="1"/>
          </p:cNvSpPr>
          <p:nvPr/>
        </p:nvSpPr>
        <p:spPr bwMode="auto">
          <a:xfrm>
            <a:off x="5181600" y="4051300"/>
            <a:ext cx="508000" cy="508000"/>
          </a:xfrm>
          <a:prstGeom prst="ellips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64" name="Rectangle 39"/>
          <p:cNvSpPr>
            <a:spLocks noChangeArrowheads="1"/>
          </p:cNvSpPr>
          <p:nvPr/>
        </p:nvSpPr>
        <p:spPr bwMode="auto">
          <a:xfrm>
            <a:off x="4038600" y="412750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65" name="Line 40"/>
          <p:cNvSpPr>
            <a:spLocks noChangeShapeType="1"/>
          </p:cNvSpPr>
          <p:nvPr/>
        </p:nvSpPr>
        <p:spPr bwMode="auto">
          <a:xfrm>
            <a:off x="4483100" y="4343400"/>
            <a:ext cx="6858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6" name="Line 41"/>
          <p:cNvSpPr>
            <a:spLocks noChangeShapeType="1"/>
          </p:cNvSpPr>
          <p:nvPr/>
        </p:nvSpPr>
        <p:spPr bwMode="auto">
          <a:xfrm>
            <a:off x="4178300" y="4724400"/>
            <a:ext cx="12954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7" name="Line 42"/>
          <p:cNvSpPr>
            <a:spLocks noChangeShapeType="1"/>
          </p:cNvSpPr>
          <p:nvPr/>
        </p:nvSpPr>
        <p:spPr bwMode="auto">
          <a:xfrm>
            <a:off x="4178300" y="4724400"/>
            <a:ext cx="1588" cy="2286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8" name="Line 43"/>
          <p:cNvSpPr>
            <a:spLocks noChangeShapeType="1"/>
          </p:cNvSpPr>
          <p:nvPr/>
        </p:nvSpPr>
        <p:spPr bwMode="auto">
          <a:xfrm>
            <a:off x="5473700" y="4724400"/>
            <a:ext cx="1588" cy="3048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9" name="Line 44"/>
          <p:cNvSpPr>
            <a:spLocks noChangeShapeType="1"/>
          </p:cNvSpPr>
          <p:nvPr/>
        </p:nvSpPr>
        <p:spPr bwMode="auto">
          <a:xfrm flipV="1">
            <a:off x="4864100" y="4337050"/>
            <a:ext cx="1588" cy="3937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0" name="Rectangle 45"/>
          <p:cNvSpPr>
            <a:spLocks noChangeArrowheads="1"/>
          </p:cNvSpPr>
          <p:nvPr/>
        </p:nvSpPr>
        <p:spPr bwMode="auto">
          <a:xfrm>
            <a:off x="3413125" y="560070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71" name="Rectangle 46"/>
          <p:cNvSpPr>
            <a:spLocks noChangeArrowheads="1"/>
          </p:cNvSpPr>
          <p:nvPr/>
        </p:nvSpPr>
        <p:spPr bwMode="auto">
          <a:xfrm>
            <a:off x="5865813" y="560070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72" name="Line 47"/>
          <p:cNvSpPr>
            <a:spLocks noChangeShapeType="1"/>
          </p:cNvSpPr>
          <p:nvPr/>
        </p:nvSpPr>
        <p:spPr bwMode="auto">
          <a:xfrm flipH="1">
            <a:off x="1479550" y="3581400"/>
            <a:ext cx="469900" cy="5334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3" name="Line 48"/>
          <p:cNvSpPr>
            <a:spLocks noChangeShapeType="1"/>
          </p:cNvSpPr>
          <p:nvPr/>
        </p:nvSpPr>
        <p:spPr bwMode="auto">
          <a:xfrm flipH="1">
            <a:off x="3365500" y="5543550"/>
            <a:ext cx="469900" cy="5334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4" name="Line 49"/>
          <p:cNvSpPr>
            <a:spLocks noChangeShapeType="1"/>
          </p:cNvSpPr>
          <p:nvPr/>
        </p:nvSpPr>
        <p:spPr bwMode="auto">
          <a:xfrm flipH="1">
            <a:off x="6299200" y="3390900"/>
            <a:ext cx="469900" cy="5334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5" name="Oval 50"/>
          <p:cNvSpPr>
            <a:spLocks noChangeArrowheads="1"/>
          </p:cNvSpPr>
          <p:nvPr/>
        </p:nvSpPr>
        <p:spPr bwMode="auto">
          <a:xfrm>
            <a:off x="2679700" y="3581400"/>
            <a:ext cx="520700" cy="520700"/>
          </a:xfrm>
          <a:prstGeom prst="ellips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76" name="Oval 51"/>
          <p:cNvSpPr>
            <a:spLocks noChangeArrowheads="1"/>
          </p:cNvSpPr>
          <p:nvPr/>
        </p:nvSpPr>
        <p:spPr bwMode="auto">
          <a:xfrm>
            <a:off x="5803900" y="5575300"/>
            <a:ext cx="520700" cy="520700"/>
          </a:xfrm>
          <a:prstGeom prst="ellips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77" name="Text Box 5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79" name="Text Box 54"/>
          <p:cNvSpPr txBox="1">
            <a:spLocks noChangeArrowheads="1"/>
          </p:cNvSpPr>
          <p:nvPr/>
        </p:nvSpPr>
        <p:spPr bwMode="auto">
          <a:xfrm>
            <a:off x="179388" y="6257925"/>
            <a:ext cx="9048750" cy="39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Termed “</a:t>
            </a:r>
            <a:r>
              <a:rPr lang="en-US" altLang="en-US" sz="2000" b="1"/>
              <a:t>pseudo</a:t>
            </a:r>
            <a:r>
              <a:rPr lang="en-US" altLang="en-US" sz="2000"/>
              <a:t>”-controls (the hypothetical other mendelian transmissions)</a:t>
            </a:r>
          </a:p>
        </p:txBody>
      </p:sp>
    </p:spTree>
    <p:extLst>
      <p:ext uri="{BB962C8B-B14F-4D97-AF65-F5344CB8AC3E}">
        <p14:creationId xmlns:p14="http://schemas.microsoft.com/office/powerpoint/2010/main" val="40588265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0" y="391722"/>
            <a:ext cx="6477120" cy="646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6480" y="273629"/>
            <a:ext cx="8229600" cy="1143480"/>
          </a:xfrm>
          <a:ln/>
        </p:spPr>
        <p:txBody>
          <a:bodyPr lIns="81639" tIns="42452" rIns="81639" bIns="42452">
            <a:normAutofit/>
          </a:bodyPr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4000" dirty="0"/>
              <a:t>Adjusting for Principal Components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6525703" y="6465084"/>
            <a:ext cx="4016160" cy="1224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/>
          <a:lstStyle>
            <a:lvl1pPr marL="331788" indent="-331788"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1pPr>
            <a:lvl2pPr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2pPr>
            <a:lvl3pPr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3pPr>
            <a:lvl4pPr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4pPr>
            <a:lvl5pPr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9pPr>
          </a:lstStyle>
          <a:p>
            <a:pPr marL="0" indent="0">
              <a:spcBef>
                <a:spcPts val="726"/>
              </a:spcBef>
            </a:pPr>
            <a:r>
              <a:rPr lang="en-US" dirty="0"/>
              <a:t>Li et al., Science 2008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6148389" y="1575525"/>
            <a:ext cx="2995611" cy="3732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9pPr>
          </a:lstStyle>
          <a:p>
            <a:pPr marL="342900" indent="-342900">
              <a:buClrTx/>
              <a:buFont typeface="Arial"/>
              <a:buChar char="•"/>
            </a:pPr>
            <a:r>
              <a:rPr lang="en-US" sz="2200" dirty="0"/>
              <a:t>Maximize variance between subjects using all SNPs.</a:t>
            </a:r>
          </a:p>
          <a:p>
            <a:pPr marL="342900" indent="-342900">
              <a:buClrTx/>
              <a:buFont typeface="Arial"/>
              <a:buChar char="•"/>
            </a:pPr>
            <a:r>
              <a:rPr lang="en-US" sz="2200" dirty="0"/>
              <a:t>Clusters individuals from different populations.</a:t>
            </a:r>
          </a:p>
        </p:txBody>
      </p:sp>
    </p:spTree>
    <p:extLst>
      <p:ext uri="{BB962C8B-B14F-4D97-AF65-F5344CB8AC3E}">
        <p14:creationId xmlns:p14="http://schemas.microsoft.com/office/powerpoint/2010/main" val="28372824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Line 1"/>
          <p:cNvSpPr>
            <a:spLocks noChangeShapeType="1"/>
          </p:cNvSpPr>
          <p:nvPr/>
        </p:nvSpPr>
        <p:spPr bwMode="auto">
          <a:xfrm>
            <a:off x="3124200" y="2466975"/>
            <a:ext cx="1588" cy="228600"/>
          </a:xfrm>
          <a:prstGeom prst="line">
            <a:avLst/>
          </a:prstGeom>
          <a:noFill/>
          <a:ln w="19080" cap="sq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5" name="Line 2"/>
          <p:cNvSpPr>
            <a:spLocks noChangeShapeType="1"/>
          </p:cNvSpPr>
          <p:nvPr/>
        </p:nvSpPr>
        <p:spPr bwMode="auto">
          <a:xfrm>
            <a:off x="3124200" y="2454275"/>
            <a:ext cx="1588" cy="228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28650" y="1514475"/>
            <a:ext cx="1676400" cy="85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Population-based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247900" y="1514475"/>
            <a:ext cx="1752600" cy="85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“Ethnicity” Matched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343400" y="1590675"/>
            <a:ext cx="1600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Structured Assoc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096000" y="1590675"/>
            <a:ext cx="194310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Family-based</a:t>
            </a:r>
          </a:p>
        </p:txBody>
      </p:sp>
      <p:sp>
        <p:nvSpPr>
          <p:cNvPr id="28680" name="Line 7"/>
          <p:cNvSpPr>
            <a:spLocks noChangeShapeType="1"/>
          </p:cNvSpPr>
          <p:nvPr/>
        </p:nvSpPr>
        <p:spPr bwMode="auto">
          <a:xfrm>
            <a:off x="914400" y="2581275"/>
            <a:ext cx="7086600" cy="1588"/>
          </a:xfrm>
          <a:prstGeom prst="line">
            <a:avLst/>
          </a:prstGeom>
          <a:noFill/>
          <a:ln w="38160" cap="sq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685800" y="29622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Population Stratification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6248400" y="2962275"/>
            <a:ext cx="2209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Overmatching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83" name="Text Box 10"/>
          <p:cNvSpPr txBox="1">
            <a:spLocks noChangeArrowheads="1"/>
          </p:cNvSpPr>
          <p:nvPr/>
        </p:nvSpPr>
        <p:spPr bwMode="auto">
          <a:xfrm>
            <a:off x="0" y="220663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>
                <a:cs typeface="Times New Roman" panose="02020603050405020304" pitchFamily="18" charset="0"/>
              </a:rPr>
              <a:t>Continuum of Assoc Study Designs</a:t>
            </a:r>
            <a:br>
              <a:rPr lang="en-US" altLang="en-US" sz="4000">
                <a:cs typeface="Times New Roman" panose="02020603050405020304" pitchFamily="18" charset="0"/>
              </a:rPr>
            </a:br>
            <a:endParaRPr lang="en-US" altLang="en-US" sz="4000">
              <a:cs typeface="Times New Roman" panose="02020603050405020304" pitchFamily="18" charset="0"/>
            </a:endParaRPr>
          </a:p>
        </p:txBody>
      </p:sp>
      <p:sp>
        <p:nvSpPr>
          <p:cNvPr id="28684" name="Line 11"/>
          <p:cNvSpPr>
            <a:spLocks noChangeShapeType="1"/>
          </p:cNvSpPr>
          <p:nvPr/>
        </p:nvSpPr>
        <p:spPr bwMode="auto">
          <a:xfrm>
            <a:off x="1447800" y="2466975"/>
            <a:ext cx="1588" cy="228600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2"/>
          <p:cNvSpPr>
            <a:spLocks noChangeShapeType="1"/>
          </p:cNvSpPr>
          <p:nvPr/>
        </p:nvSpPr>
        <p:spPr bwMode="auto">
          <a:xfrm>
            <a:off x="5181600" y="2466975"/>
            <a:ext cx="1588" cy="228600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3"/>
          <p:cNvSpPr>
            <a:spLocks noChangeShapeType="1"/>
          </p:cNvSpPr>
          <p:nvPr/>
        </p:nvSpPr>
        <p:spPr bwMode="auto">
          <a:xfrm>
            <a:off x="7162800" y="2454275"/>
            <a:ext cx="1588" cy="228600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398" name="Group 14"/>
          <p:cNvGrpSpPr>
            <a:grpSpLocks/>
          </p:cNvGrpSpPr>
          <p:nvPr/>
        </p:nvGrpSpPr>
        <p:grpSpPr bwMode="auto">
          <a:xfrm>
            <a:off x="312738" y="4257675"/>
            <a:ext cx="5241925" cy="1830388"/>
            <a:chOff x="197" y="2682"/>
            <a:chExt cx="3302" cy="1153"/>
          </a:xfrm>
        </p:grpSpPr>
        <p:sp>
          <p:nvSpPr>
            <p:cNvPr id="28690" name="Line 15"/>
            <p:cNvSpPr>
              <a:spLocks noChangeShapeType="1"/>
            </p:cNvSpPr>
            <p:nvPr/>
          </p:nvSpPr>
          <p:spPr bwMode="auto">
            <a:xfrm flipH="1">
              <a:off x="813" y="3007"/>
              <a:ext cx="628" cy="620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Line 16"/>
            <p:cNvSpPr>
              <a:spLocks noChangeShapeType="1"/>
            </p:cNvSpPr>
            <p:nvPr/>
          </p:nvSpPr>
          <p:spPr bwMode="auto">
            <a:xfrm>
              <a:off x="2050" y="3022"/>
              <a:ext cx="648" cy="591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Text Box 17"/>
            <p:cNvSpPr txBox="1">
              <a:spLocks noChangeArrowheads="1"/>
            </p:cNvSpPr>
            <p:nvPr/>
          </p:nvSpPr>
          <p:spPr bwMode="auto">
            <a:xfrm>
              <a:off x="197" y="3546"/>
              <a:ext cx="518" cy="289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Gene</a:t>
              </a:r>
            </a:p>
          </p:txBody>
        </p:sp>
        <p:sp>
          <p:nvSpPr>
            <p:cNvPr id="28693" name="Text Box 18"/>
            <p:cNvSpPr txBox="1">
              <a:spLocks noChangeArrowheads="1"/>
            </p:cNvSpPr>
            <p:nvPr/>
          </p:nvSpPr>
          <p:spPr bwMode="auto">
            <a:xfrm>
              <a:off x="1203" y="2682"/>
              <a:ext cx="1234" cy="289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Subpopulation</a:t>
              </a:r>
            </a:p>
          </p:txBody>
        </p:sp>
        <p:sp>
          <p:nvSpPr>
            <p:cNvPr id="28694" name="Text Box 19"/>
            <p:cNvSpPr txBox="1">
              <a:spLocks noChangeArrowheads="1"/>
            </p:cNvSpPr>
            <p:nvPr/>
          </p:nvSpPr>
          <p:spPr bwMode="auto">
            <a:xfrm>
              <a:off x="2788" y="3546"/>
              <a:ext cx="711" cy="289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Disease</a:t>
              </a:r>
            </a:p>
          </p:txBody>
        </p:sp>
        <p:sp>
          <p:nvSpPr>
            <p:cNvPr id="28695" name="Line 20"/>
            <p:cNvSpPr>
              <a:spLocks noChangeShapeType="1"/>
            </p:cNvSpPr>
            <p:nvPr/>
          </p:nvSpPr>
          <p:spPr bwMode="auto">
            <a:xfrm>
              <a:off x="1057" y="3685"/>
              <a:ext cx="1436" cy="0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408613" y="4267200"/>
            <a:ext cx="348297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Symbol" panose="05050102010706020507" pitchFamily="18" charset="2"/>
              </a:rPr>
              <a:t>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 Sharing of genes &amp; envt.</a:t>
            </a:r>
          </a:p>
          <a:p>
            <a:pPr eaLnBrk="1" hangingPunct="1">
              <a:spcBef>
                <a:spcPts val="1500"/>
              </a:spcBef>
              <a:buClr>
                <a:srgbClr val="FF0000"/>
              </a:buClr>
              <a:buFont typeface="Symbol" panose="05050102010706020507" pitchFamily="18" charset="2"/>
              <a:buChar char=""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 Efficiency</a:t>
            </a:r>
          </a:p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Also, recruitment issues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927100" y="3886200"/>
            <a:ext cx="72993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(Bias (</a:t>
            </a:r>
            <a:r>
              <a:rPr lang="en-US" altLang="en-US" sz="2400" b="1">
                <a:latin typeface="Times New Roman" panose="02020603050405020304" pitchFamily="18" charset="0"/>
              </a:rPr>
              <a:t>maybe</a:t>
            </a:r>
            <a:r>
              <a:rPr lang="en-US" altLang="en-US" sz="2400">
                <a:latin typeface="Times New Roman" panose="02020603050405020304" pitchFamily="18" charset="0"/>
              </a:rPr>
              <a:t>)……………versus…............. less efficient)</a:t>
            </a:r>
          </a:p>
        </p:txBody>
      </p:sp>
    </p:spTree>
    <p:extLst>
      <p:ext uri="{BB962C8B-B14F-4D97-AF65-F5344CB8AC3E}">
        <p14:creationId xmlns:p14="http://schemas.microsoft.com/office/powerpoint/2010/main" val="9852150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/>
              <a:t>Overview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70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27038" indent="-2159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1. Association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2. Association Analysis 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3. Candidate Gene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4. Statistical Power </a:t>
            </a:r>
          </a:p>
        </p:txBody>
      </p:sp>
    </p:spTree>
    <p:extLst>
      <p:ext uri="{BB962C8B-B14F-4D97-AF65-F5344CB8AC3E}">
        <p14:creationId xmlns:p14="http://schemas.microsoft.com/office/powerpoint/2010/main" val="32653926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GB" sz="4400" dirty="0"/>
              <a:t>Association Analysis</a:t>
            </a:r>
          </a:p>
        </p:txBody>
      </p:sp>
      <p:graphicFrame>
        <p:nvGraphicFramePr>
          <p:cNvPr id="17410" name="Group 2"/>
          <p:cNvGraphicFramePr>
            <a:graphicFrameLocks noGrp="1"/>
          </p:cNvGraphicFramePr>
          <p:nvPr>
            <p:extLst/>
          </p:nvPr>
        </p:nvGraphicFramePr>
        <p:xfrm>
          <a:off x="1219200" y="1447800"/>
          <a:ext cx="7088188" cy="3668713"/>
        </p:xfrm>
        <a:graphic>
          <a:graphicData uri="http://schemas.openxmlformats.org/drawingml/2006/table">
            <a:tbl>
              <a:tblPr/>
              <a:tblGrid>
                <a:gridCol w="1579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2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72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Genotype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Cases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Controls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OR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CC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A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D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AF/DC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CT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B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E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BF/EC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TT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C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F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1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350838" y="5502275"/>
            <a:ext cx="866933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GB" sz="2400" dirty="0"/>
              <a:t>Simple chi-square test comparing genotype frequencies (2 </a:t>
            </a:r>
            <a:r>
              <a:rPr lang="en-GB" sz="2400" dirty="0" err="1"/>
              <a:t>d.f.</a:t>
            </a:r>
            <a:r>
              <a:rPr lang="en-GB" sz="2400" dirty="0"/>
              <a:t>)</a:t>
            </a:r>
          </a:p>
          <a:p>
            <a:pPr>
              <a:buClrTx/>
              <a:buFontTx/>
              <a:buNone/>
              <a:defRPr/>
            </a:pPr>
            <a:r>
              <a:rPr lang="en-US" sz="2400" dirty="0"/>
              <a:t>Called a co-dominant analysis</a:t>
            </a:r>
          </a:p>
        </p:txBody>
      </p:sp>
    </p:spTree>
    <p:extLst>
      <p:ext uri="{BB962C8B-B14F-4D97-AF65-F5344CB8AC3E}">
        <p14:creationId xmlns:p14="http://schemas.microsoft.com/office/powerpoint/2010/main" val="31147827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dirty="0"/>
              <a:t>Chi squared test for Association</a:t>
            </a:r>
            <a:endParaRPr lang="en-US" sz="4000" dirty="0">
              <a:latin typeface="Arial" charset="0"/>
              <a:cs typeface="ＭＳ Ｐゴシック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416050"/>
            <a:ext cx="9144000" cy="4524375"/>
          </a:xfrm>
        </p:spPr>
        <p:txBody>
          <a:bodyPr>
            <a:noAutofit/>
          </a:bodyPr>
          <a:lstStyle/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Observed:                           		Expected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 err="1">
                <a:latin typeface="Courier"/>
                <a:cs typeface="Courier"/>
              </a:rPr>
              <a:t>Geno</a:t>
            </a:r>
            <a:r>
              <a:rPr lang="en-US" sz="1600" dirty="0">
                <a:latin typeface="Courier"/>
                <a:cs typeface="Courier"/>
              </a:rPr>
              <a:t>	Case  Control  Total   	OR	        Case         Control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CC    A        D  A+D=</a:t>
            </a:r>
            <a:r>
              <a:rPr lang="en-US" sz="1600" dirty="0" err="1">
                <a:latin typeface="Courier"/>
                <a:cs typeface="Courier"/>
              </a:rPr>
              <a:t>nCC</a:t>
            </a:r>
            <a:r>
              <a:rPr lang="en-US" sz="1600" dirty="0">
                <a:latin typeface="Courier"/>
                <a:cs typeface="Courier"/>
              </a:rPr>
              <a:t>	AF/DC   		</a:t>
            </a:r>
            <a:r>
              <a:rPr lang="en-US" sz="1600" dirty="0" err="1">
                <a:latin typeface="Courier"/>
                <a:cs typeface="Courier"/>
              </a:rPr>
              <a:t>nCC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nCase</a:t>
            </a:r>
            <a:r>
              <a:rPr lang="en-US" sz="1600" dirty="0">
                <a:latin typeface="Courier"/>
                <a:cs typeface="Courier"/>
              </a:rPr>
              <a:t>/n  </a:t>
            </a:r>
            <a:r>
              <a:rPr lang="en-US" sz="1600" dirty="0" err="1">
                <a:latin typeface="Courier"/>
                <a:cs typeface="Courier"/>
              </a:rPr>
              <a:t>nCC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nCont</a:t>
            </a:r>
            <a:r>
              <a:rPr lang="en-US" sz="1600" dirty="0">
                <a:latin typeface="Courier"/>
                <a:cs typeface="Courier"/>
              </a:rPr>
              <a:t>/n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CT    B        E  B+E=</a:t>
            </a:r>
            <a:r>
              <a:rPr lang="en-US" sz="1600" dirty="0" err="1">
                <a:latin typeface="Courier"/>
                <a:cs typeface="Courier"/>
              </a:rPr>
              <a:t>nCT</a:t>
            </a:r>
            <a:r>
              <a:rPr lang="en-US" sz="1600" dirty="0">
                <a:latin typeface="Courier"/>
                <a:cs typeface="Courier"/>
              </a:rPr>
              <a:t>	AE/BD   		</a:t>
            </a:r>
            <a:r>
              <a:rPr lang="en-US" sz="1600" dirty="0" err="1">
                <a:latin typeface="Courier"/>
                <a:cs typeface="Courier"/>
              </a:rPr>
              <a:t>nCT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nCase</a:t>
            </a:r>
            <a:r>
              <a:rPr lang="en-US" sz="1600" dirty="0">
                <a:latin typeface="Courier"/>
                <a:cs typeface="Courier"/>
              </a:rPr>
              <a:t>/n  </a:t>
            </a:r>
            <a:r>
              <a:rPr lang="en-US" sz="1600" dirty="0" err="1">
                <a:latin typeface="Courier"/>
                <a:cs typeface="Courier"/>
              </a:rPr>
              <a:t>nCT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nCont</a:t>
            </a:r>
            <a:r>
              <a:rPr lang="en-US" sz="1600" dirty="0">
                <a:latin typeface="Courier"/>
                <a:cs typeface="Courier"/>
              </a:rPr>
              <a:t>/n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TT    C        F  C+F=</a:t>
            </a:r>
            <a:r>
              <a:rPr lang="en-US" sz="1600" dirty="0" err="1">
                <a:latin typeface="Courier"/>
                <a:cs typeface="Courier"/>
              </a:rPr>
              <a:t>nTT</a:t>
            </a:r>
            <a:r>
              <a:rPr lang="en-US" sz="1600" dirty="0">
                <a:latin typeface="Courier"/>
                <a:cs typeface="Courier"/>
              </a:rPr>
              <a:t>	1	   			</a:t>
            </a:r>
            <a:r>
              <a:rPr lang="en-US" sz="1600" dirty="0" err="1">
                <a:latin typeface="Courier"/>
                <a:cs typeface="Courier"/>
              </a:rPr>
              <a:t>nTT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nCase</a:t>
            </a:r>
            <a:r>
              <a:rPr lang="en-US" sz="1600" dirty="0">
                <a:latin typeface="Courier"/>
                <a:cs typeface="Courier"/>
              </a:rPr>
              <a:t>/n  </a:t>
            </a:r>
            <a:r>
              <a:rPr lang="en-US" sz="1600" dirty="0" err="1">
                <a:latin typeface="Courier"/>
                <a:cs typeface="Courier"/>
              </a:rPr>
              <a:t>nTT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nCont</a:t>
            </a:r>
            <a:r>
              <a:rPr lang="en-US" sz="1600" dirty="0">
                <a:latin typeface="Courier"/>
                <a:cs typeface="Courier"/>
              </a:rPr>
              <a:t>/n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Total A+B+C  D+E+F  A+B+C+D+E+F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    =</a:t>
            </a:r>
            <a:r>
              <a:rPr lang="en-US" sz="1600" dirty="0" err="1">
                <a:latin typeface="Courier"/>
                <a:cs typeface="Courier"/>
              </a:rPr>
              <a:t>nCase</a:t>
            </a:r>
            <a:r>
              <a:rPr lang="en-US" sz="1600" dirty="0">
                <a:latin typeface="Courier"/>
                <a:cs typeface="Courier"/>
              </a:rPr>
              <a:t> =</a:t>
            </a:r>
            <a:r>
              <a:rPr lang="en-US" sz="1600" dirty="0" err="1">
                <a:latin typeface="Courier"/>
                <a:cs typeface="Courier"/>
              </a:rPr>
              <a:t>nCont</a:t>
            </a:r>
            <a:r>
              <a:rPr lang="en-US" sz="1600" dirty="0">
                <a:latin typeface="Courier"/>
                <a:cs typeface="Courier"/>
              </a:rPr>
              <a:t>  =n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600" dirty="0">
              <a:latin typeface="Courier"/>
              <a:cs typeface="Courier"/>
            </a:endParaRP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Sum (Observed – Expected)^2/Expected. Chi squared with 2 degrees of freedom.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600" dirty="0">
              <a:latin typeface="Courier"/>
              <a:cs typeface="Courier"/>
            </a:endParaRP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Expected cell count = </a:t>
            </a:r>
            <a:r>
              <a:rPr lang="en-US" sz="1600" dirty="0" err="1">
                <a:latin typeface="Courier"/>
                <a:cs typeface="Courier"/>
              </a:rPr>
              <a:t>row_total</a:t>
            </a:r>
            <a:r>
              <a:rPr lang="en-US" sz="1600" dirty="0">
                <a:latin typeface="Courier"/>
                <a:cs typeface="Courier"/>
              </a:rPr>
              <a:t> * </a:t>
            </a:r>
            <a:r>
              <a:rPr lang="en-US" sz="1600" dirty="0" err="1">
                <a:latin typeface="Courier"/>
                <a:cs typeface="Courier"/>
              </a:rPr>
              <a:t>column_total</a:t>
            </a:r>
            <a:r>
              <a:rPr lang="en-US" sz="1600" dirty="0">
                <a:latin typeface="Courier"/>
                <a:cs typeface="Courier"/>
              </a:rPr>
              <a:t> / total</a:t>
            </a:r>
          </a:p>
        </p:txBody>
      </p:sp>
    </p:spTree>
    <p:extLst>
      <p:ext uri="{BB962C8B-B14F-4D97-AF65-F5344CB8AC3E}">
        <p14:creationId xmlns:p14="http://schemas.microsoft.com/office/powerpoint/2010/main" val="31911412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4375"/>
          </a:xfrm>
        </p:spPr>
        <p:txBody>
          <a:bodyPr/>
          <a:lstStyle/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Observed:                    		Expected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 err="1">
                <a:latin typeface="Courier"/>
                <a:cs typeface="Courier"/>
              </a:rPr>
              <a:t>Geno</a:t>
            </a:r>
            <a:r>
              <a:rPr lang="en-US" sz="1600" dirty="0">
                <a:latin typeface="Courier"/>
                <a:cs typeface="Courier"/>
              </a:rPr>
              <a:t> Case  Control  Total	OR    	Case           Control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CC   20        5  25  	12     	25*35/65=13.5  25*30/65=11.5  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CT   10       10  20    	3 	  	20*35/65=10.8  20*30/65=9.2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TT    5       15  20		1       20*35/65=10.8  20*30/65=9.2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Total  35       30  65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    =</a:t>
            </a:r>
            <a:r>
              <a:rPr lang="en-US" sz="1600" dirty="0" err="1">
                <a:latin typeface="Courier"/>
                <a:cs typeface="Courier"/>
              </a:rPr>
              <a:t>nCase</a:t>
            </a:r>
            <a:r>
              <a:rPr lang="en-US" sz="1600" dirty="0">
                <a:latin typeface="Courier"/>
                <a:cs typeface="Courier"/>
              </a:rPr>
              <a:t> =</a:t>
            </a:r>
            <a:r>
              <a:rPr lang="en-US" sz="1600" dirty="0" err="1">
                <a:latin typeface="Courier"/>
                <a:cs typeface="Courier"/>
              </a:rPr>
              <a:t>nCont</a:t>
            </a:r>
            <a:r>
              <a:rPr lang="en-US" sz="1600" dirty="0">
                <a:latin typeface="Courier"/>
                <a:cs typeface="Courier"/>
              </a:rPr>
              <a:t>  =n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600" dirty="0">
              <a:latin typeface="Courier"/>
              <a:cs typeface="Courier"/>
            </a:endParaRP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Sum (Observed – Expected)^2/Expected 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  = (20-13.5)^2/13.5 + (10-10.8)^2/10.8 + (5-10.8)^2/10.8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     + (5-11.5)^2/11.5 + (10-9.2)^2/9.2 + (15-9.2)^2/9.2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  = 13.7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600" dirty="0">
              <a:latin typeface="Courier"/>
              <a:cs typeface="Courier"/>
            </a:endParaRP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P-value = 0.0011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09809" y="5375439"/>
            <a:ext cx="2682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Co-dominant model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dirty="0"/>
              <a:t>Example: Testing for Association</a:t>
            </a:r>
            <a:endParaRPr lang="en-US" sz="4000" dirty="0">
              <a:latin typeface="Arial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1438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4000" dirty="0"/>
              <a:t>Testing for Association</a:t>
            </a:r>
            <a:endParaRPr lang="en-US" sz="4000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31369" y="1600200"/>
            <a:ext cx="9375487" cy="4524375"/>
          </a:xfrm>
        </p:spPr>
        <p:txBody>
          <a:bodyPr>
            <a:noAutofit/>
          </a:bodyPr>
          <a:lstStyle/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b="1" dirty="0">
                <a:latin typeface="Courier"/>
                <a:cs typeface="Courier"/>
              </a:rPr>
              <a:t>2 </a:t>
            </a:r>
            <a:r>
              <a:rPr lang="en-US" sz="1600" b="1" dirty="0" err="1">
                <a:latin typeface="Courier"/>
                <a:cs typeface="Courier"/>
              </a:rPr>
              <a:t>df</a:t>
            </a:r>
            <a:r>
              <a:rPr lang="en-US" sz="1600" b="1" dirty="0">
                <a:latin typeface="Courier"/>
                <a:cs typeface="Courier"/>
              </a:rPr>
              <a:t> Genotype                   Recessive (G)           Dominant (G)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Genotype Case Control           Case Control            Case Control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CC       A    D              CC A    D         CC or CT A+B  D+E 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CT       B    E        CT or TT B+C  E+F             TT C    F   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TT			  C	   F				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~</a:t>
            </a:r>
            <a:r>
              <a:rPr lang="en-US" sz="1600" dirty="0" err="1">
                <a:latin typeface="Courier"/>
                <a:cs typeface="Courier"/>
              </a:rPr>
              <a:t>chi_sq</a:t>
            </a:r>
            <a:r>
              <a:rPr lang="en-US" sz="1600" dirty="0">
                <a:latin typeface="Courier"/>
                <a:cs typeface="Courier"/>
              </a:rPr>
              <a:t>(2df)                   ~</a:t>
            </a:r>
            <a:r>
              <a:rPr lang="en-US" sz="1600" dirty="0" err="1">
                <a:latin typeface="Courier"/>
                <a:cs typeface="Courier"/>
              </a:rPr>
              <a:t>chi_sq</a:t>
            </a:r>
            <a:r>
              <a:rPr lang="en-US" sz="1600" dirty="0">
                <a:latin typeface="Courier"/>
                <a:cs typeface="Courier"/>
              </a:rPr>
              <a:t>(1df)           ~</a:t>
            </a:r>
            <a:r>
              <a:rPr lang="en-US" sz="1600" dirty="0" err="1">
                <a:latin typeface="Courier"/>
                <a:cs typeface="Courier"/>
              </a:rPr>
              <a:t>chi_sq</a:t>
            </a:r>
            <a:r>
              <a:rPr lang="en-US" sz="1600" dirty="0">
                <a:latin typeface="Courier"/>
                <a:cs typeface="Courier"/>
              </a:rPr>
              <a:t>(1df)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1600" dirty="0">
              <a:latin typeface="Courier"/>
              <a:cs typeface="Courier"/>
            </a:endParaRP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1600" dirty="0">
              <a:latin typeface="Courier"/>
              <a:cs typeface="Courier"/>
            </a:endParaRP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1600" dirty="0">
              <a:latin typeface="Courier"/>
              <a:cs typeface="Courier"/>
            </a:endParaRP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1600" dirty="0">
              <a:latin typeface="Courier"/>
              <a:cs typeface="Courier"/>
            </a:endParaRP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Genotype Case Control           Case Control            Case Control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CC       20    5              CC 20    5         CC or CT 30 15  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CT       10    10       CT or TT 15   25               TT 5  15  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TT        5    15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         P=0.0011              P=0.0020                 P=0.0045 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2765" y="4038600"/>
            <a:ext cx="703269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What model should we use here?</a:t>
            </a:r>
          </a:p>
        </p:txBody>
      </p:sp>
    </p:spTree>
    <p:extLst>
      <p:ext uri="{BB962C8B-B14F-4D97-AF65-F5344CB8AC3E}">
        <p14:creationId xmlns:p14="http://schemas.microsoft.com/office/powerpoint/2010/main" val="6468414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>
                <a:cs typeface="+mj-cs"/>
              </a:rPr>
              <a:t>Genetic Model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3736" y="1219200"/>
            <a:ext cx="8229600" cy="509905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sz="2400" dirty="0">
                <a:cs typeface="+mn-cs"/>
              </a:rPr>
              <a:t>If genetic model known: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400" dirty="0"/>
              <a:t>Collapse genotypes into 2x2 table, 1 </a:t>
            </a:r>
            <a:r>
              <a:rPr lang="en-GB" sz="2400" dirty="0" err="1"/>
              <a:t>d.f</a:t>
            </a:r>
            <a:r>
              <a:rPr lang="en-GB" sz="2400" dirty="0"/>
              <a:t>. test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400" dirty="0"/>
              <a:t>Or trend test for log additive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400" dirty="0"/>
              <a:t>Use logistic regression: coding; covariates, odds ratios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2400" dirty="0">
              <a:cs typeface="+mn-cs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GB" sz="2400" dirty="0">
                <a:cs typeface="+mn-cs"/>
              </a:rPr>
              <a:t>If </a:t>
            </a:r>
            <a:r>
              <a:rPr lang="en-GB" sz="2400" dirty="0"/>
              <a:t>genetic model unknown? </a:t>
            </a:r>
            <a:endParaRPr lang="en-GB" sz="2400" i="1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/>
              <a:t>Log-additive is default. Why?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2400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>
                <a:cs typeface="+mn-cs"/>
              </a:rPr>
              <a:t>Could use all three models (</a:t>
            </a:r>
            <a:r>
              <a:rPr lang="en-GB" sz="2400" dirty="0" err="1">
                <a:cs typeface="+mn-cs"/>
              </a:rPr>
              <a:t>dom</a:t>
            </a:r>
            <a:r>
              <a:rPr lang="en-GB" sz="2400" dirty="0">
                <a:cs typeface="+mn-cs"/>
              </a:rPr>
              <a:t>, rec, log additive).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>
                <a:cs typeface="+mn-cs"/>
              </a:rPr>
              <a:t>Compare fit with the co-dominant (2d.f.) model (LR test).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>
                <a:cs typeface="+mn-cs"/>
              </a:rPr>
              <a:t>Ca</a:t>
            </a:r>
            <a:r>
              <a:rPr lang="en-GB" sz="2400" dirty="0"/>
              <a:t>n’t</a:t>
            </a:r>
            <a:r>
              <a:rPr lang="en-GB" sz="2400" dirty="0">
                <a:cs typeface="+mn-cs"/>
              </a:rPr>
              <a:t> use LR test to compare models since not nested.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>
                <a:cs typeface="+mn-cs"/>
              </a:rPr>
              <a:t>Model with best fit and smallest P is best?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>
                <a:cs typeface="+mn-cs"/>
              </a:rPr>
              <a:t>Use permutation test (MAX test).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GB" sz="24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877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 dirty="0"/>
              <a:t>Overview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70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27038" indent="-2159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</a:pPr>
            <a:r>
              <a:rPr lang="en-US" altLang="en-US" dirty="0">
                <a:solidFill>
                  <a:schemeClr val="tx1"/>
                </a:solidFill>
              </a:rPr>
              <a:t>1. Association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2. Association Analysis 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3. Candidate Gene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4. Statistical Power </a:t>
            </a:r>
          </a:p>
        </p:txBody>
      </p:sp>
    </p:spTree>
    <p:extLst>
      <p:ext uri="{BB962C8B-B14F-4D97-AF65-F5344CB8AC3E}">
        <p14:creationId xmlns:p14="http://schemas.microsoft.com/office/powerpoint/2010/main" val="14408327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/>
              <a:t>Overview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70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27038" indent="-2159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1. Association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2. Association Analysis 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3. Candidate Gene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4. Statistical Power </a:t>
            </a:r>
          </a:p>
        </p:txBody>
      </p:sp>
    </p:spTree>
    <p:extLst>
      <p:ext uri="{BB962C8B-B14F-4D97-AF65-F5344CB8AC3E}">
        <p14:creationId xmlns:p14="http://schemas.microsoft.com/office/powerpoint/2010/main" val="33078536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8305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3. Candidate Gene Studies</a:t>
            </a:r>
          </a:p>
        </p:txBody>
      </p:sp>
      <p:sp>
        <p:nvSpPr>
          <p:cNvPr id="55299" name="Rectangle 2"/>
          <p:cNvSpPr>
            <a:spLocks noChangeArrowheads="1"/>
          </p:cNvSpPr>
          <p:nvPr/>
        </p:nvSpPr>
        <p:spPr bwMode="auto">
          <a:xfrm>
            <a:off x="381000" y="1447800"/>
            <a:ext cx="86106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 Selection of candidates</a:t>
            </a:r>
            <a:br>
              <a:rPr lang="en-US" altLang="en-US" sz="2800" dirty="0"/>
            </a:br>
            <a:r>
              <a:rPr lang="en-US" altLang="en-US" sz="2800" dirty="0"/>
              <a:t>    Known regions?</a:t>
            </a:r>
            <a:br>
              <a:rPr lang="en-US" altLang="en-US" sz="2800" dirty="0"/>
            </a:br>
            <a:r>
              <a:rPr lang="en-US" altLang="en-US" sz="2800" dirty="0"/>
              <a:t>    Biological support?</a:t>
            </a:r>
            <a:br>
              <a:rPr lang="en-US" altLang="en-US" sz="2800" dirty="0"/>
            </a:br>
            <a:br>
              <a:rPr lang="en-US" altLang="en-US" sz="2800" dirty="0"/>
            </a:br>
            <a:r>
              <a:rPr lang="en-US" altLang="en-US" sz="2800" dirty="0"/>
              <a:t>“I am interested in a candidate gene and have samples ready to study. What SNPs do I genotype?”</a:t>
            </a:r>
          </a:p>
        </p:txBody>
      </p:sp>
      <p:pic>
        <p:nvPicPr>
          <p:cNvPr id="5530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343400"/>
            <a:ext cx="5334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2217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8763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Candidate Genes: Where do I Start?</a:t>
            </a:r>
          </a:p>
        </p:txBody>
      </p:sp>
      <p:sp>
        <p:nvSpPr>
          <p:cNvPr id="57347" name="Rectangle 2"/>
          <p:cNvSpPr>
            <a:spLocks noChangeArrowheads="1"/>
          </p:cNvSpPr>
          <p:nvPr/>
        </p:nvSpPr>
        <p:spPr bwMode="auto">
          <a:xfrm>
            <a:off x="381000" y="1763713"/>
            <a:ext cx="8458200" cy="6003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800" dirty="0"/>
              <a:t>1. Location: </a:t>
            </a:r>
          </a:p>
          <a:p>
            <a:pPr marL="1200150" lvl="1" indent="-4572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400" dirty="0"/>
              <a:t>What chromosome? What position on the </a:t>
            </a:r>
            <a:r>
              <a:rPr lang="en-US" altLang="en-US" sz="2400" dirty="0" err="1"/>
              <a:t>chr</a:t>
            </a:r>
            <a:r>
              <a:rPr lang="en-US" altLang="en-US" sz="2400" dirty="0"/>
              <a:t>?</a:t>
            </a:r>
          </a:p>
          <a:p>
            <a:pPr eaLnBrk="1" hangingPunct="1">
              <a:spcBef>
                <a:spcPct val="0"/>
              </a:spcBef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</a:pPr>
            <a:r>
              <a:rPr lang="en-US" altLang="en-US" sz="2800" dirty="0"/>
              <a:t>2. Exons/UTR:</a:t>
            </a:r>
          </a:p>
          <a:p>
            <a:pPr marL="1200150" lvl="1" indent="-4572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400" dirty="0"/>
              <a:t>How many exons? UTR regions?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</a:pPr>
            <a:r>
              <a:rPr lang="en-US" altLang="en-US" sz="2800" dirty="0"/>
              <a:t>3. Size of gene? </a:t>
            </a:r>
          </a:p>
          <a:p>
            <a:pPr eaLnBrk="1" hangingPunct="1">
              <a:spcBef>
                <a:spcPct val="0"/>
              </a:spcBef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Use UCSC genome browser: </a:t>
            </a:r>
            <a:r>
              <a:rPr lang="en-US" altLang="en-US" sz="2800" dirty="0">
                <a:hlinkClick r:id="rId3"/>
              </a:rPr>
              <a:t>https://genome.ucsc.edu/</a:t>
            </a:r>
            <a:endParaRPr lang="en-US" altLang="en-US" sz="2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 dirty="0">
              <a:solidFill>
                <a:srgbClr val="FFFFFF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762000" y="5486400"/>
            <a:ext cx="7315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61332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ChangeArrowheads="1"/>
          </p:cNvSpPr>
          <p:nvPr/>
        </p:nvSpPr>
        <p:spPr bwMode="auto">
          <a:xfrm>
            <a:off x="533400" y="1683684"/>
            <a:ext cx="8458200" cy="532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/>
              <a:t>Validation</a:t>
            </a:r>
            <a:endParaRPr lang="en-US" altLang="en-US" sz="2400" dirty="0"/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What is the quality of the SNPs?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342900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 err="1"/>
              <a:t>Informativity</a:t>
            </a:r>
            <a:endParaRPr lang="en-US" altLang="en-US" sz="2400" b="1" dirty="0"/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Are these SNPs informative in my population? </a:t>
            </a:r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How common are they? Location?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342900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/>
              <a:t>Potentially Functional</a:t>
            </a:r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Do these SNPs have a potential biological impact? </a:t>
            </a:r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Missense variants?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342900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/>
              <a:t>Previously Associated</a:t>
            </a:r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Have previous studies found SNPs in the candidate gene associated with the outcome?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</p:txBody>
      </p:sp>
      <p:sp>
        <p:nvSpPr>
          <p:cNvPr id="59395" name="Rectangle 2"/>
          <p:cNvSpPr>
            <a:spLocks noChangeArrowheads="1"/>
          </p:cNvSpPr>
          <p:nvPr/>
        </p:nvSpPr>
        <p:spPr bwMode="auto">
          <a:xfrm>
            <a:off x="304800" y="228600"/>
            <a:ext cx="8382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Selecting SNPs to Genotype: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Things to Consider</a:t>
            </a:r>
          </a:p>
        </p:txBody>
      </p:sp>
    </p:spTree>
    <p:extLst>
      <p:ext uri="{BB962C8B-B14F-4D97-AF65-F5344CB8AC3E}">
        <p14:creationId xmlns:p14="http://schemas.microsoft.com/office/powerpoint/2010/main" val="32955637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1"/>
          <p:cNvSpPr txBox="1">
            <a:spLocks noChangeArrowheads="1"/>
          </p:cNvSpPr>
          <p:nvPr/>
        </p:nvSpPr>
        <p:spPr bwMode="auto">
          <a:xfrm>
            <a:off x="76200" y="-60325"/>
            <a:ext cx="88392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>
                <a:latin typeface="+mj-lt"/>
              </a:rPr>
              <a:t>If Too Many SNPs: Use </a:t>
            </a:r>
            <a:r>
              <a:rPr lang="en-US" altLang="en-US" sz="4000" dirty="0" err="1">
                <a:latin typeface="+mj-lt"/>
              </a:rPr>
              <a:t>TagSNPs</a:t>
            </a:r>
            <a:endParaRPr lang="en-US" altLang="en-US" sz="4000" dirty="0">
              <a:latin typeface="+mj-lt"/>
            </a:endParaRPr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381000" y="121920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81924" name="Rectangle 3"/>
          <p:cNvSpPr>
            <a:spLocks noChangeArrowheads="1"/>
          </p:cNvSpPr>
          <p:nvPr/>
        </p:nvSpPr>
        <p:spPr bwMode="auto">
          <a:xfrm>
            <a:off x="533400" y="6040351"/>
            <a:ext cx="81534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"/>
            </a:pPr>
            <a:r>
              <a:rPr lang="en-US" altLang="en-US" sz="2800" dirty="0">
                <a:latin typeface="Franklin Gothic Medium" panose="020B0603020102020204" pitchFamily="34" charset="0"/>
              </a:rPr>
              <a:t> SNPs are correlated (aka Linkage Disequilibrium)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 dirty="0">
              <a:latin typeface="Franklin Gothic Medium" panose="020B0603020102020204" pitchFamily="34" charset="0"/>
            </a:endParaRPr>
          </a:p>
        </p:txBody>
      </p:sp>
      <p:sp>
        <p:nvSpPr>
          <p:cNvPr id="81925" name="Rectangle 4"/>
          <p:cNvSpPr>
            <a:spLocks noChangeArrowheads="1"/>
          </p:cNvSpPr>
          <p:nvPr/>
        </p:nvSpPr>
        <p:spPr bwMode="auto">
          <a:xfrm>
            <a:off x="5334000" y="6489700"/>
            <a:ext cx="40386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Carlson </a:t>
            </a:r>
            <a:r>
              <a:rPr lang="en-US" altLang="en-US" sz="1800" i="1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et al. </a:t>
            </a:r>
            <a:r>
              <a:rPr lang="en-US" altLang="en-US" sz="1800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(2004) </a:t>
            </a:r>
            <a:r>
              <a:rPr lang="en-US" altLang="en-US" sz="1800" i="1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AJHG </a:t>
            </a:r>
            <a:r>
              <a:rPr lang="en-US" altLang="en-US" sz="1800" b="1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74</a:t>
            </a:r>
            <a:r>
              <a:rPr lang="en-US" altLang="en-US" sz="1800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:106</a:t>
            </a:r>
          </a:p>
        </p:txBody>
      </p:sp>
      <p:grpSp>
        <p:nvGrpSpPr>
          <p:cNvPr id="39941" name="Group 5"/>
          <p:cNvGrpSpPr>
            <a:grpSpLocks/>
          </p:cNvGrpSpPr>
          <p:nvPr/>
        </p:nvGrpSpPr>
        <p:grpSpPr bwMode="auto">
          <a:xfrm>
            <a:off x="1433513" y="4800600"/>
            <a:ext cx="814387" cy="552450"/>
            <a:chOff x="903" y="3024"/>
            <a:chExt cx="513" cy="348"/>
          </a:xfrm>
        </p:grpSpPr>
        <p:sp>
          <p:nvSpPr>
            <p:cNvPr id="81977" name="Text Box 6"/>
            <p:cNvSpPr txBox="1">
              <a:spLocks noChangeArrowheads="1"/>
            </p:cNvSpPr>
            <p:nvPr/>
          </p:nvSpPr>
          <p:spPr bwMode="auto">
            <a:xfrm>
              <a:off x="942" y="3123"/>
              <a:ext cx="47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600">
                  <a:solidFill>
                    <a:srgbClr val="0000FF"/>
                  </a:solidFill>
                  <a:latin typeface="Gill Sans" charset="0"/>
                  <a:ea typeface="ＭＳ Ｐゴシック" panose="020B0600070205080204" pitchFamily="34" charset="-128"/>
                </a:rPr>
                <a:t>high</a:t>
              </a:r>
              <a:r>
                <a:rPr lang="en-US" altLang="en-US" sz="1600" i="1">
                  <a:solidFill>
                    <a:srgbClr val="0000FF"/>
                  </a:solidFill>
                  <a:latin typeface="Gill Sans" charset="0"/>
                  <a:ea typeface="ＭＳ Ｐゴシック" panose="020B0600070205080204" pitchFamily="34" charset="-128"/>
                </a:rPr>
                <a:t> r</a:t>
              </a:r>
              <a:r>
                <a:rPr lang="en-US" altLang="en-US" sz="1600" baseline="30000">
                  <a:solidFill>
                    <a:srgbClr val="0000FF"/>
                  </a:solidFill>
                  <a:latin typeface="Gill Sans" charset="0"/>
                  <a:ea typeface="ＭＳ Ｐゴシック" panose="020B0600070205080204" pitchFamily="34" charset="-128"/>
                </a:rPr>
                <a:t>2</a:t>
              </a:r>
            </a:p>
          </p:txBody>
        </p:sp>
        <p:cxnSp>
          <p:nvCxnSpPr>
            <p:cNvPr id="81978" name="AutoShape 7"/>
            <p:cNvCxnSpPr>
              <a:cxnSpLocks noChangeShapeType="1"/>
            </p:cNvCxnSpPr>
            <p:nvPr/>
          </p:nvCxnSpPr>
          <p:spPr bwMode="auto">
            <a:xfrm flipH="1">
              <a:off x="903" y="3024"/>
              <a:ext cx="0" cy="348"/>
            </a:xfrm>
            <a:prstGeom prst="curvedConnector3">
              <a:avLst>
                <a:gd name="adj1" fmla="val 50000"/>
              </a:avLst>
            </a:prstGeom>
            <a:noFill/>
            <a:ln w="19080" cap="sq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39944" name="Group 8"/>
          <p:cNvGrpSpPr>
            <a:grpSpLocks/>
          </p:cNvGrpSpPr>
          <p:nvPr/>
        </p:nvGrpSpPr>
        <p:grpSpPr bwMode="auto">
          <a:xfrm>
            <a:off x="2479676" y="4376741"/>
            <a:ext cx="1036638" cy="871538"/>
            <a:chOff x="1562" y="2757"/>
            <a:chExt cx="653" cy="549"/>
          </a:xfrm>
        </p:grpSpPr>
        <p:cxnSp>
          <p:nvCxnSpPr>
            <p:cNvPr id="81975" name="AutoShape 9"/>
            <p:cNvCxnSpPr>
              <a:cxnSpLocks noChangeShapeType="1"/>
              <a:endCxn id="81969" idx="2"/>
            </p:cNvCxnSpPr>
            <p:nvPr/>
          </p:nvCxnSpPr>
          <p:spPr bwMode="auto">
            <a:xfrm flipH="1" flipV="1">
              <a:off x="1562" y="2757"/>
              <a:ext cx="0" cy="145"/>
            </a:xfrm>
            <a:prstGeom prst="curvedConnector3">
              <a:avLst>
                <a:gd name="adj1" fmla="val 50000"/>
              </a:avLst>
            </a:prstGeom>
            <a:noFill/>
            <a:ln w="19080" cap="sq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81976" name="Text Box 10"/>
            <p:cNvSpPr txBox="1">
              <a:spLocks noChangeArrowheads="1"/>
            </p:cNvSpPr>
            <p:nvPr/>
          </p:nvSpPr>
          <p:spPr bwMode="auto">
            <a:xfrm>
              <a:off x="1741" y="3095"/>
              <a:ext cx="47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600">
                  <a:latin typeface="Gill Sans" charset="0"/>
                  <a:ea typeface="ＭＳ Ｐゴシック" panose="020B0600070205080204" pitchFamily="34" charset="-128"/>
                </a:rPr>
                <a:t>high</a:t>
              </a:r>
              <a:r>
                <a:rPr lang="en-US" altLang="en-US" sz="1600" i="1">
                  <a:latin typeface="Gill Sans" charset="0"/>
                  <a:ea typeface="ＭＳ Ｐゴシック" panose="020B0600070205080204" pitchFamily="34" charset="-128"/>
                </a:rPr>
                <a:t> r</a:t>
              </a:r>
              <a:r>
                <a:rPr lang="en-US" altLang="en-US" sz="1600" baseline="30000">
                  <a:latin typeface="Gill Sans" charset="0"/>
                  <a:ea typeface="ＭＳ Ｐゴシック" panose="020B0600070205080204" pitchFamily="34" charset="-128"/>
                </a:rPr>
                <a:t>2</a:t>
              </a:r>
            </a:p>
          </p:txBody>
        </p:sp>
      </p:grpSp>
      <p:grpSp>
        <p:nvGrpSpPr>
          <p:cNvPr id="39947" name="Group 11"/>
          <p:cNvGrpSpPr>
            <a:grpSpLocks/>
          </p:cNvGrpSpPr>
          <p:nvPr/>
        </p:nvGrpSpPr>
        <p:grpSpPr bwMode="auto">
          <a:xfrm>
            <a:off x="3060700" y="4800600"/>
            <a:ext cx="1658938" cy="552450"/>
            <a:chOff x="1928" y="3024"/>
            <a:chExt cx="1045" cy="348"/>
          </a:xfrm>
        </p:grpSpPr>
        <p:sp>
          <p:nvSpPr>
            <p:cNvPr id="81973" name="Text Box 12"/>
            <p:cNvSpPr txBox="1">
              <a:spLocks noChangeArrowheads="1"/>
            </p:cNvSpPr>
            <p:nvPr/>
          </p:nvSpPr>
          <p:spPr bwMode="auto">
            <a:xfrm>
              <a:off x="2499" y="3068"/>
              <a:ext cx="47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Gill Sans" charset="0"/>
                  <a:ea typeface="ＭＳ Ｐゴシック" panose="020B0600070205080204" pitchFamily="34" charset="-128"/>
                </a:rPr>
                <a:t>high</a:t>
              </a:r>
              <a:r>
                <a:rPr lang="en-US" altLang="en-US" sz="1600" i="1">
                  <a:solidFill>
                    <a:srgbClr val="FF0000"/>
                  </a:solidFill>
                  <a:latin typeface="Gill Sans" charset="0"/>
                  <a:ea typeface="ＭＳ Ｐゴシック" panose="020B0600070205080204" pitchFamily="34" charset="-128"/>
                </a:rPr>
                <a:t> r</a:t>
              </a:r>
              <a:r>
                <a:rPr lang="en-US" altLang="en-US" sz="1600" baseline="30000">
                  <a:solidFill>
                    <a:srgbClr val="FF0000"/>
                  </a:solidFill>
                  <a:latin typeface="Gill Sans" charset="0"/>
                  <a:ea typeface="ＭＳ Ｐゴシック" panose="020B0600070205080204" pitchFamily="34" charset="-128"/>
                </a:rPr>
                <a:t>2</a:t>
              </a:r>
            </a:p>
          </p:txBody>
        </p:sp>
        <p:cxnSp>
          <p:nvCxnSpPr>
            <p:cNvPr id="81974" name="AutoShape 13"/>
            <p:cNvCxnSpPr>
              <a:cxnSpLocks noChangeShapeType="1"/>
            </p:cNvCxnSpPr>
            <p:nvPr/>
          </p:nvCxnSpPr>
          <p:spPr bwMode="auto">
            <a:xfrm flipH="1">
              <a:off x="1928" y="3024"/>
              <a:ext cx="0" cy="348"/>
            </a:xfrm>
            <a:prstGeom prst="curvedConnector3">
              <a:avLst>
                <a:gd name="adj1" fmla="val 50000"/>
              </a:avLst>
            </a:prstGeom>
            <a:noFill/>
            <a:ln w="19080" cap="sq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81929" name="Group 14"/>
          <p:cNvGrpSpPr>
            <a:grpSpLocks/>
          </p:cNvGrpSpPr>
          <p:nvPr/>
        </p:nvGrpSpPr>
        <p:grpSpPr bwMode="auto">
          <a:xfrm>
            <a:off x="908050" y="1714392"/>
            <a:ext cx="4121150" cy="2660650"/>
            <a:chOff x="576" y="1200"/>
            <a:chExt cx="2596" cy="1676"/>
          </a:xfrm>
        </p:grpSpPr>
        <p:grpSp>
          <p:nvGrpSpPr>
            <p:cNvPr id="81937" name="Group 15"/>
            <p:cNvGrpSpPr>
              <a:grpSpLocks/>
            </p:cNvGrpSpPr>
            <p:nvPr/>
          </p:nvGrpSpPr>
          <p:grpSpPr bwMode="auto">
            <a:xfrm>
              <a:off x="624" y="1968"/>
              <a:ext cx="284" cy="908"/>
              <a:chOff x="624" y="1968"/>
              <a:chExt cx="284" cy="908"/>
            </a:xfrm>
          </p:grpSpPr>
          <p:sp>
            <p:nvSpPr>
              <p:cNvPr id="81971" name="AutoShape 16"/>
              <p:cNvSpPr>
                <a:spLocks noChangeArrowheads="1"/>
              </p:cNvSpPr>
              <p:nvPr/>
            </p:nvSpPr>
            <p:spPr bwMode="auto">
              <a:xfrm>
                <a:off x="624" y="1968"/>
                <a:ext cx="284" cy="456"/>
              </a:xfrm>
              <a:prstGeom prst="roundRect">
                <a:avLst>
                  <a:gd name="adj" fmla="val 16667"/>
                </a:avLst>
              </a:prstGeom>
              <a:solidFill>
                <a:srgbClr val="BBE0E3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A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A</a:t>
                </a:r>
              </a:p>
            </p:txBody>
          </p:sp>
          <p:sp>
            <p:nvSpPr>
              <p:cNvPr id="81972" name="AutoShape 17"/>
              <p:cNvSpPr>
                <a:spLocks noChangeArrowheads="1"/>
              </p:cNvSpPr>
              <p:nvPr/>
            </p:nvSpPr>
            <p:spPr bwMode="auto">
              <a:xfrm>
                <a:off x="624" y="2420"/>
                <a:ext cx="284" cy="456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T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T</a:t>
                </a:r>
              </a:p>
            </p:txBody>
          </p:sp>
        </p:grpSp>
        <p:grpSp>
          <p:nvGrpSpPr>
            <p:cNvPr id="81938" name="Group 18"/>
            <p:cNvGrpSpPr>
              <a:grpSpLocks/>
            </p:cNvGrpSpPr>
            <p:nvPr/>
          </p:nvGrpSpPr>
          <p:grpSpPr bwMode="auto">
            <a:xfrm>
              <a:off x="1424" y="1968"/>
              <a:ext cx="284" cy="908"/>
              <a:chOff x="1424" y="1968"/>
              <a:chExt cx="284" cy="908"/>
            </a:xfrm>
          </p:grpSpPr>
          <p:sp>
            <p:nvSpPr>
              <p:cNvPr id="81967" name="AutoShape 19"/>
              <p:cNvSpPr>
                <a:spLocks noChangeArrowheads="1"/>
              </p:cNvSpPr>
              <p:nvPr/>
            </p:nvSpPr>
            <p:spPr bwMode="auto">
              <a:xfrm>
                <a:off x="1424" y="1968"/>
                <a:ext cx="284" cy="236"/>
              </a:xfrm>
              <a:prstGeom prst="roundRect">
                <a:avLst>
                  <a:gd name="adj" fmla="val 16667"/>
                </a:avLst>
              </a:prstGeom>
              <a:solidFill>
                <a:srgbClr val="BBE0E3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G</a:t>
                </a:r>
              </a:p>
            </p:txBody>
          </p:sp>
          <p:sp>
            <p:nvSpPr>
              <p:cNvPr id="81968" name="AutoShape 20"/>
              <p:cNvSpPr>
                <a:spLocks noChangeArrowheads="1"/>
              </p:cNvSpPr>
              <p:nvPr/>
            </p:nvSpPr>
            <p:spPr bwMode="auto">
              <a:xfrm>
                <a:off x="1424" y="2208"/>
                <a:ext cx="284" cy="232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C</a:t>
                </a:r>
              </a:p>
            </p:txBody>
          </p:sp>
          <p:sp>
            <p:nvSpPr>
              <p:cNvPr id="81969" name="AutoShape 21"/>
              <p:cNvSpPr>
                <a:spLocks noChangeArrowheads="1"/>
              </p:cNvSpPr>
              <p:nvPr/>
            </p:nvSpPr>
            <p:spPr bwMode="auto">
              <a:xfrm>
                <a:off x="1424" y="2644"/>
                <a:ext cx="284" cy="232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C</a:t>
                </a:r>
              </a:p>
            </p:txBody>
          </p:sp>
          <p:sp>
            <p:nvSpPr>
              <p:cNvPr id="81970" name="AutoShape 22"/>
              <p:cNvSpPr>
                <a:spLocks noChangeArrowheads="1"/>
              </p:cNvSpPr>
              <p:nvPr/>
            </p:nvSpPr>
            <p:spPr bwMode="auto">
              <a:xfrm>
                <a:off x="1424" y="2424"/>
                <a:ext cx="284" cy="236"/>
              </a:xfrm>
              <a:prstGeom prst="roundRect">
                <a:avLst>
                  <a:gd name="adj" fmla="val 16667"/>
                </a:avLst>
              </a:prstGeom>
              <a:solidFill>
                <a:srgbClr val="BBE0E3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G</a:t>
                </a:r>
              </a:p>
            </p:txBody>
          </p:sp>
        </p:grpSp>
        <p:grpSp>
          <p:nvGrpSpPr>
            <p:cNvPr id="81939" name="Group 23"/>
            <p:cNvGrpSpPr>
              <a:grpSpLocks/>
            </p:cNvGrpSpPr>
            <p:nvPr/>
          </p:nvGrpSpPr>
          <p:grpSpPr bwMode="auto">
            <a:xfrm>
              <a:off x="2888" y="1968"/>
              <a:ext cx="284" cy="908"/>
              <a:chOff x="2888" y="1968"/>
              <a:chExt cx="284" cy="908"/>
            </a:xfrm>
          </p:grpSpPr>
          <p:sp>
            <p:nvSpPr>
              <p:cNvPr id="81965" name="AutoShape 24"/>
              <p:cNvSpPr>
                <a:spLocks noChangeArrowheads="1"/>
              </p:cNvSpPr>
              <p:nvPr/>
            </p:nvSpPr>
            <p:spPr bwMode="auto">
              <a:xfrm>
                <a:off x="2888" y="1968"/>
                <a:ext cx="284" cy="228"/>
              </a:xfrm>
              <a:prstGeom prst="roundRect">
                <a:avLst>
                  <a:gd name="adj" fmla="val 16667"/>
                </a:avLst>
              </a:prstGeom>
              <a:solidFill>
                <a:srgbClr val="BBE0E3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A</a:t>
                </a:r>
              </a:p>
            </p:txBody>
          </p:sp>
          <p:sp>
            <p:nvSpPr>
              <p:cNvPr id="81966" name="AutoShape 25"/>
              <p:cNvSpPr>
                <a:spLocks noChangeArrowheads="1"/>
              </p:cNvSpPr>
              <p:nvPr/>
            </p:nvSpPr>
            <p:spPr bwMode="auto">
              <a:xfrm>
                <a:off x="2888" y="2200"/>
                <a:ext cx="284" cy="676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C</a:t>
                </a:r>
              </a:p>
            </p:txBody>
          </p:sp>
        </p:grpSp>
        <p:grpSp>
          <p:nvGrpSpPr>
            <p:cNvPr id="81940" name="Group 26"/>
            <p:cNvGrpSpPr>
              <a:grpSpLocks/>
            </p:cNvGrpSpPr>
            <p:nvPr/>
          </p:nvGrpSpPr>
          <p:grpSpPr bwMode="auto">
            <a:xfrm>
              <a:off x="2112" y="1968"/>
              <a:ext cx="284" cy="908"/>
              <a:chOff x="2112" y="1968"/>
              <a:chExt cx="284" cy="908"/>
            </a:xfrm>
          </p:grpSpPr>
          <p:sp>
            <p:nvSpPr>
              <p:cNvPr id="81961" name="AutoShape 27"/>
              <p:cNvSpPr>
                <a:spLocks noChangeArrowheads="1"/>
              </p:cNvSpPr>
              <p:nvPr/>
            </p:nvSpPr>
            <p:spPr bwMode="auto">
              <a:xfrm>
                <a:off x="2112" y="1968"/>
                <a:ext cx="284" cy="236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G</a:t>
                </a:r>
              </a:p>
            </p:txBody>
          </p:sp>
          <p:sp>
            <p:nvSpPr>
              <p:cNvPr id="81962" name="AutoShape 28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284" cy="232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C</a:t>
                </a:r>
              </a:p>
            </p:txBody>
          </p:sp>
          <p:sp>
            <p:nvSpPr>
              <p:cNvPr id="81963" name="AutoShape 29"/>
              <p:cNvSpPr>
                <a:spLocks noChangeArrowheads="1"/>
              </p:cNvSpPr>
              <p:nvPr/>
            </p:nvSpPr>
            <p:spPr bwMode="auto">
              <a:xfrm>
                <a:off x="2112" y="2644"/>
                <a:ext cx="284" cy="232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C</a:t>
                </a:r>
              </a:p>
            </p:txBody>
          </p:sp>
          <p:sp>
            <p:nvSpPr>
              <p:cNvPr id="81964" name="AutoShape 30"/>
              <p:cNvSpPr>
                <a:spLocks noChangeArrowheads="1"/>
              </p:cNvSpPr>
              <p:nvPr/>
            </p:nvSpPr>
            <p:spPr bwMode="auto">
              <a:xfrm>
                <a:off x="2112" y="2424"/>
                <a:ext cx="284" cy="236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G</a:t>
                </a:r>
              </a:p>
            </p:txBody>
          </p:sp>
        </p:grpSp>
        <p:grpSp>
          <p:nvGrpSpPr>
            <p:cNvPr id="81941" name="Group 31"/>
            <p:cNvGrpSpPr>
              <a:grpSpLocks/>
            </p:cNvGrpSpPr>
            <p:nvPr/>
          </p:nvGrpSpPr>
          <p:grpSpPr bwMode="auto">
            <a:xfrm>
              <a:off x="1784" y="1968"/>
              <a:ext cx="284" cy="908"/>
              <a:chOff x="1784" y="1968"/>
              <a:chExt cx="284" cy="908"/>
            </a:xfrm>
          </p:grpSpPr>
          <p:sp>
            <p:nvSpPr>
              <p:cNvPr id="81959" name="AutoShape 32"/>
              <p:cNvSpPr>
                <a:spLocks noChangeArrowheads="1"/>
              </p:cNvSpPr>
              <p:nvPr/>
            </p:nvSpPr>
            <p:spPr bwMode="auto">
              <a:xfrm>
                <a:off x="1784" y="1968"/>
                <a:ext cx="284" cy="228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T</a:t>
                </a:r>
              </a:p>
            </p:txBody>
          </p:sp>
          <p:sp>
            <p:nvSpPr>
              <p:cNvPr id="81960" name="AutoShape 33"/>
              <p:cNvSpPr>
                <a:spLocks noChangeArrowheads="1"/>
              </p:cNvSpPr>
              <p:nvPr/>
            </p:nvSpPr>
            <p:spPr bwMode="auto">
              <a:xfrm>
                <a:off x="1784" y="2200"/>
                <a:ext cx="284" cy="676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C</a:t>
                </a:r>
              </a:p>
            </p:txBody>
          </p:sp>
        </p:grpSp>
        <p:grpSp>
          <p:nvGrpSpPr>
            <p:cNvPr id="81942" name="Group 34"/>
            <p:cNvGrpSpPr>
              <a:grpSpLocks/>
            </p:cNvGrpSpPr>
            <p:nvPr/>
          </p:nvGrpSpPr>
          <p:grpSpPr bwMode="auto">
            <a:xfrm>
              <a:off x="1112" y="1968"/>
              <a:ext cx="284" cy="908"/>
              <a:chOff x="1112" y="1968"/>
              <a:chExt cx="284" cy="908"/>
            </a:xfrm>
          </p:grpSpPr>
          <p:sp>
            <p:nvSpPr>
              <p:cNvPr id="81957" name="AutoShape 35"/>
              <p:cNvSpPr>
                <a:spLocks noChangeArrowheads="1"/>
              </p:cNvSpPr>
              <p:nvPr/>
            </p:nvSpPr>
            <p:spPr bwMode="auto">
              <a:xfrm>
                <a:off x="1112" y="1968"/>
                <a:ext cx="284" cy="456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G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G</a:t>
                </a:r>
              </a:p>
            </p:txBody>
          </p:sp>
          <p:sp>
            <p:nvSpPr>
              <p:cNvPr id="81958" name="AutoShape 36"/>
              <p:cNvSpPr>
                <a:spLocks noChangeArrowheads="1"/>
              </p:cNvSpPr>
              <p:nvPr/>
            </p:nvSpPr>
            <p:spPr bwMode="auto">
              <a:xfrm>
                <a:off x="1112" y="2420"/>
                <a:ext cx="284" cy="456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A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A</a:t>
                </a:r>
              </a:p>
            </p:txBody>
          </p:sp>
        </p:grpSp>
        <p:grpSp>
          <p:nvGrpSpPr>
            <p:cNvPr id="81943" name="Group 37"/>
            <p:cNvGrpSpPr>
              <a:grpSpLocks/>
            </p:cNvGrpSpPr>
            <p:nvPr/>
          </p:nvGrpSpPr>
          <p:grpSpPr bwMode="auto">
            <a:xfrm>
              <a:off x="576" y="1200"/>
              <a:ext cx="2588" cy="496"/>
              <a:chOff x="576" y="1200"/>
              <a:chExt cx="2588" cy="496"/>
            </a:xfrm>
          </p:grpSpPr>
          <p:sp>
            <p:nvSpPr>
              <p:cNvPr id="81944" name="Line 38"/>
              <p:cNvSpPr>
                <a:spLocks noChangeShapeType="1"/>
              </p:cNvSpPr>
              <p:nvPr/>
            </p:nvSpPr>
            <p:spPr bwMode="auto">
              <a:xfrm>
                <a:off x="576" y="1596"/>
                <a:ext cx="2588" cy="0"/>
              </a:xfrm>
              <a:prstGeom prst="line">
                <a:avLst/>
              </a:prstGeom>
              <a:noFill/>
              <a:ln w="38160" cap="sq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5" name="Freeform 39"/>
              <p:cNvSpPr>
                <a:spLocks noChangeArrowheads="1"/>
              </p:cNvSpPr>
              <p:nvPr/>
            </p:nvSpPr>
            <p:spPr bwMode="auto">
              <a:xfrm>
                <a:off x="2880" y="1492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46" name="Freeform 40"/>
              <p:cNvSpPr>
                <a:spLocks noChangeArrowheads="1"/>
              </p:cNvSpPr>
              <p:nvPr/>
            </p:nvSpPr>
            <p:spPr bwMode="auto">
              <a:xfrm>
                <a:off x="2104" y="1483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47" name="Freeform 41"/>
              <p:cNvSpPr>
                <a:spLocks noChangeArrowheads="1"/>
              </p:cNvSpPr>
              <p:nvPr/>
            </p:nvSpPr>
            <p:spPr bwMode="auto">
              <a:xfrm>
                <a:off x="1768" y="1483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48" name="Freeform 42"/>
              <p:cNvSpPr>
                <a:spLocks noChangeArrowheads="1"/>
              </p:cNvSpPr>
              <p:nvPr/>
            </p:nvSpPr>
            <p:spPr bwMode="auto">
              <a:xfrm>
                <a:off x="1112" y="1483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49" name="Freeform 43"/>
              <p:cNvSpPr>
                <a:spLocks noChangeArrowheads="1"/>
              </p:cNvSpPr>
              <p:nvPr/>
            </p:nvSpPr>
            <p:spPr bwMode="auto">
              <a:xfrm>
                <a:off x="1408" y="1483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50" name="Freeform 44"/>
              <p:cNvSpPr>
                <a:spLocks noChangeArrowheads="1"/>
              </p:cNvSpPr>
              <p:nvPr/>
            </p:nvSpPr>
            <p:spPr bwMode="auto">
              <a:xfrm>
                <a:off x="608" y="1483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51" name="Text Box 45"/>
              <p:cNvSpPr txBox="1">
                <a:spLocks noChangeArrowheads="1"/>
              </p:cNvSpPr>
              <p:nvPr/>
            </p:nvSpPr>
            <p:spPr bwMode="auto">
              <a:xfrm>
                <a:off x="615" y="1210"/>
                <a:ext cx="209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A/T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1</a:t>
                </a:r>
              </a:p>
            </p:txBody>
          </p:sp>
          <p:sp>
            <p:nvSpPr>
              <p:cNvPr id="81952" name="Text Box 46"/>
              <p:cNvSpPr txBox="1">
                <a:spLocks noChangeArrowheads="1"/>
              </p:cNvSpPr>
              <p:nvPr/>
            </p:nvSpPr>
            <p:spPr bwMode="auto">
              <a:xfrm>
                <a:off x="1099" y="1203"/>
                <a:ext cx="219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G/A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2</a:t>
                </a:r>
              </a:p>
            </p:txBody>
          </p:sp>
          <p:sp>
            <p:nvSpPr>
              <p:cNvPr id="81953" name="Text Box 47"/>
              <p:cNvSpPr txBox="1">
                <a:spLocks noChangeArrowheads="1"/>
              </p:cNvSpPr>
              <p:nvPr/>
            </p:nvSpPr>
            <p:spPr bwMode="auto">
              <a:xfrm>
                <a:off x="1423" y="1200"/>
                <a:ext cx="206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G/C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3</a:t>
                </a:r>
              </a:p>
            </p:txBody>
          </p:sp>
          <p:sp>
            <p:nvSpPr>
              <p:cNvPr id="81954" name="Text Box 48"/>
              <p:cNvSpPr txBox="1">
                <a:spLocks noChangeArrowheads="1"/>
              </p:cNvSpPr>
              <p:nvPr/>
            </p:nvSpPr>
            <p:spPr bwMode="auto">
              <a:xfrm>
                <a:off x="1773" y="1205"/>
                <a:ext cx="195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T/C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4</a:t>
                </a:r>
              </a:p>
            </p:txBody>
          </p:sp>
          <p:sp>
            <p:nvSpPr>
              <p:cNvPr id="81955" name="Text Box 49"/>
              <p:cNvSpPr txBox="1">
                <a:spLocks noChangeArrowheads="1"/>
              </p:cNvSpPr>
              <p:nvPr/>
            </p:nvSpPr>
            <p:spPr bwMode="auto">
              <a:xfrm>
                <a:off x="2106" y="1205"/>
                <a:ext cx="206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G/C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5</a:t>
                </a:r>
              </a:p>
            </p:txBody>
          </p:sp>
          <p:sp>
            <p:nvSpPr>
              <p:cNvPr id="81956" name="Text Box 50"/>
              <p:cNvSpPr txBox="1">
                <a:spLocks noChangeArrowheads="1"/>
              </p:cNvSpPr>
              <p:nvPr/>
            </p:nvSpPr>
            <p:spPr bwMode="auto">
              <a:xfrm>
                <a:off x="2881" y="1212"/>
                <a:ext cx="209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A/C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6</a:t>
                </a:r>
              </a:p>
            </p:txBody>
          </p:sp>
        </p:grpSp>
      </p:grpSp>
      <p:sp>
        <p:nvSpPr>
          <p:cNvPr id="39987" name="Rectangle 51"/>
          <p:cNvSpPr>
            <a:spLocks noChangeArrowheads="1"/>
          </p:cNvSpPr>
          <p:nvPr/>
        </p:nvSpPr>
        <p:spPr bwMode="auto">
          <a:xfrm>
            <a:off x="5486400" y="1905000"/>
            <a:ext cx="3429000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>
                <a:latin typeface="Gill Sans" charset="0"/>
                <a:ea typeface="ＭＳ Ｐゴシック" panose="020B0600070205080204" pitchFamily="34" charset="-128"/>
              </a:rPr>
              <a:t>Pairwise Tagging: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 b="1">
              <a:latin typeface="Gill Sans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6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>
              <a:latin typeface="Gill Sans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>
                <a:latin typeface="Gill Sans" charset="0"/>
                <a:ea typeface="ＭＳ Ｐゴシック" panose="020B0600070205080204" pitchFamily="34" charset="-128"/>
              </a:rPr>
              <a:t>3 tags in total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 b="1">
              <a:latin typeface="Gill Sans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>
                <a:latin typeface="Gill Sans" charset="0"/>
                <a:ea typeface="ＭＳ Ｐゴシック" panose="020B0600070205080204" pitchFamily="34" charset="-128"/>
              </a:rPr>
              <a:t>Test for association: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 b="1">
              <a:latin typeface="Gill Sans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6</a:t>
            </a:r>
          </a:p>
        </p:txBody>
      </p:sp>
      <p:sp>
        <p:nvSpPr>
          <p:cNvPr id="81931" name="Line 52"/>
          <p:cNvSpPr>
            <a:spLocks noChangeShapeType="1"/>
          </p:cNvSpPr>
          <p:nvPr/>
        </p:nvSpPr>
        <p:spPr bwMode="auto">
          <a:xfrm flipH="1">
            <a:off x="1822450" y="4800600"/>
            <a:ext cx="195263" cy="222250"/>
          </a:xfrm>
          <a:prstGeom prst="line">
            <a:avLst/>
          </a:prstGeom>
          <a:noFill/>
          <a:ln w="9360" cap="sq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2" name="Line 53"/>
          <p:cNvSpPr>
            <a:spLocks noChangeShapeType="1"/>
          </p:cNvSpPr>
          <p:nvPr/>
        </p:nvSpPr>
        <p:spPr bwMode="auto">
          <a:xfrm flipH="1" flipV="1">
            <a:off x="1273175" y="4657725"/>
            <a:ext cx="230188" cy="371475"/>
          </a:xfrm>
          <a:prstGeom prst="line">
            <a:avLst/>
          </a:prstGeom>
          <a:noFill/>
          <a:ln w="9360" cap="sq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3" name="Line 54"/>
          <p:cNvSpPr>
            <a:spLocks noChangeShapeType="1"/>
          </p:cNvSpPr>
          <p:nvPr/>
        </p:nvSpPr>
        <p:spPr bwMode="auto">
          <a:xfrm flipH="1">
            <a:off x="3194050" y="4572000"/>
            <a:ext cx="469900" cy="450850"/>
          </a:xfrm>
          <a:prstGeom prst="line">
            <a:avLst/>
          </a:prstGeom>
          <a:noFill/>
          <a:ln w="936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4" name="Line 55"/>
          <p:cNvSpPr>
            <a:spLocks noChangeShapeType="1"/>
          </p:cNvSpPr>
          <p:nvPr/>
        </p:nvSpPr>
        <p:spPr bwMode="auto">
          <a:xfrm flipH="1" flipV="1">
            <a:off x="2463800" y="4657725"/>
            <a:ext cx="377825" cy="371475"/>
          </a:xfrm>
          <a:prstGeom prst="line">
            <a:avLst/>
          </a:prstGeom>
          <a:noFill/>
          <a:ln w="936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5" name="Line 56"/>
          <p:cNvSpPr>
            <a:spLocks noChangeShapeType="1"/>
          </p:cNvSpPr>
          <p:nvPr/>
        </p:nvSpPr>
        <p:spPr bwMode="auto">
          <a:xfrm>
            <a:off x="3108325" y="4572000"/>
            <a:ext cx="914400" cy="450850"/>
          </a:xfrm>
          <a:prstGeom prst="line">
            <a:avLst/>
          </a:prstGeom>
          <a:noFill/>
          <a:ln w="936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6" name="Line 57"/>
          <p:cNvSpPr>
            <a:spLocks noChangeShapeType="1"/>
          </p:cNvSpPr>
          <p:nvPr/>
        </p:nvSpPr>
        <p:spPr bwMode="auto">
          <a:xfrm flipV="1">
            <a:off x="4114800" y="4657725"/>
            <a:ext cx="639763" cy="371475"/>
          </a:xfrm>
          <a:prstGeom prst="line">
            <a:avLst/>
          </a:prstGeom>
          <a:noFill/>
          <a:ln w="936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347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1"/>
          <p:cNvSpPr txBox="1">
            <a:spLocks noChangeArrowheads="1"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/>
              <a:t>Coverage: Measurement Error in TagSNPs</a:t>
            </a:r>
          </a:p>
        </p:txBody>
      </p:sp>
      <p:pic>
        <p:nvPicPr>
          <p:cNvPr id="8397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6096000" cy="498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3972" name="Rectangle 3"/>
          <p:cNvSpPr>
            <a:spLocks noChangeArrowheads="1"/>
          </p:cNvSpPr>
          <p:nvPr/>
        </p:nvSpPr>
        <p:spPr bwMode="auto">
          <a:xfrm>
            <a:off x="2590800" y="5410200"/>
            <a:ext cx="44958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 flipV="1">
            <a:off x="3962400" y="5181600"/>
            <a:ext cx="1676400" cy="914400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triangle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flipH="1" flipV="1">
            <a:off x="4800600" y="5181600"/>
            <a:ext cx="990600" cy="1066800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triangle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 bwMode="auto">
          <a:xfrm flipV="1">
            <a:off x="5791200" y="5181600"/>
            <a:ext cx="838200" cy="1066800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triangle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5181600"/>
            <a:ext cx="1219200" cy="38100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3977" name="TextBox 13"/>
          <p:cNvSpPr txBox="1">
            <a:spLocks noChangeArrowheads="1"/>
          </p:cNvSpPr>
          <p:nvPr/>
        </p:nvSpPr>
        <p:spPr bwMode="auto">
          <a:xfrm>
            <a:off x="4953000" y="6248400"/>
            <a:ext cx="2819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C000"/>
                </a:solidFill>
              </a:rPr>
              <a:t>Genotyped SNPs</a:t>
            </a:r>
          </a:p>
        </p:txBody>
      </p:sp>
      <p:sp>
        <p:nvSpPr>
          <p:cNvPr id="83978" name="TextBox 18"/>
          <p:cNvSpPr txBox="1">
            <a:spLocks noChangeArrowheads="1"/>
          </p:cNvSpPr>
          <p:nvPr/>
        </p:nvSpPr>
        <p:spPr bwMode="auto">
          <a:xfrm>
            <a:off x="457200" y="5486400"/>
            <a:ext cx="396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0000"/>
                </a:solidFill>
              </a:rPr>
              <a:t>Want to compute coverage of all SNPs in the area, we start with this one, and look at pairwise correlation with each of the genotyped SNPs.</a:t>
            </a:r>
          </a:p>
        </p:txBody>
      </p:sp>
    </p:spTree>
    <p:extLst>
      <p:ext uri="{BB962C8B-B14F-4D97-AF65-F5344CB8AC3E}">
        <p14:creationId xmlns:p14="http://schemas.microsoft.com/office/powerpoint/2010/main" val="21132334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/>
              <a:t>Common Measures of Coverage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 b="1" u="sng"/>
              <a:t>Threshold Measures</a:t>
            </a:r>
          </a:p>
          <a:p>
            <a:pPr lvl="1" eaLnBrk="1" hangingPunct="1"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/>
            </a:pPr>
            <a:r>
              <a:rPr lang="en-US" altLang="en-US" sz="2400"/>
              <a:t>e.g., 73% of SNPs in the complete set are in LD with at least one SNP in the genotyping set at r</a:t>
            </a:r>
            <a:r>
              <a:rPr lang="en-US" altLang="en-US" sz="2400" baseline="30000"/>
              <a:t>2</a:t>
            </a:r>
            <a:r>
              <a:rPr lang="en-US" altLang="en-US" sz="2400"/>
              <a:t> </a:t>
            </a:r>
            <a:r>
              <a:rPr lang="en-US" altLang="en-US" sz="2400">
                <a:cs typeface="Arial" panose="020B0604020202020204" pitchFamily="34" charset="0"/>
              </a:rPr>
              <a:t>&gt;</a:t>
            </a:r>
            <a:r>
              <a:rPr lang="en-US" altLang="en-US" sz="2400"/>
              <a:t> 0.8</a:t>
            </a:r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endParaRPr lang="en-US" altLang="en-US" sz="2800" b="1" u="sng"/>
          </a:p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 b="1" u="sng"/>
              <a:t>Average Measures</a:t>
            </a:r>
          </a:p>
          <a:p>
            <a:pPr lvl="1" eaLnBrk="1" hangingPunct="1"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/>
            </a:pPr>
            <a:r>
              <a:rPr lang="en-US" altLang="en-US" sz="2400"/>
              <a:t>e.g., Average maximum r</a:t>
            </a:r>
            <a:r>
              <a:rPr lang="en-US" altLang="en-US" sz="2400" baseline="30000"/>
              <a:t>2</a:t>
            </a:r>
            <a:r>
              <a:rPr lang="en-US" altLang="en-US" sz="2400"/>
              <a:t> = 0.84</a:t>
            </a:r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endParaRPr lang="en-US" altLang="en-US" sz="2800"/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2641005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/>
              <a:t>Coverage and Sample Size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838200" y="1673225"/>
            <a:ext cx="784860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/>
              <a:t>Sample size required for Direct Association, n</a:t>
            </a:r>
          </a:p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/>
              <a:t>Sample size for Indirect Association</a:t>
            </a:r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r>
              <a:rPr lang="en-US" altLang="en-US" sz="2800"/>
              <a:t>		n* =  n/ r</a:t>
            </a:r>
            <a:r>
              <a:rPr lang="en-US" altLang="en-US" sz="2800" baseline="30000"/>
              <a:t>2</a:t>
            </a:r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endParaRPr lang="en-US" altLang="en-US" sz="2800"/>
          </a:p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/>
              <a:t>For r</a:t>
            </a:r>
            <a:r>
              <a:rPr lang="en-US" altLang="en-US" sz="2800" baseline="30000"/>
              <a:t>2</a:t>
            </a:r>
            <a:r>
              <a:rPr lang="en-US" altLang="en-US" sz="2800"/>
              <a:t> = 0.8, increase is 25%</a:t>
            </a:r>
          </a:p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/>
              <a:t>For r</a:t>
            </a:r>
            <a:r>
              <a:rPr lang="en-US" altLang="en-US" sz="2800" baseline="30000"/>
              <a:t>2</a:t>
            </a:r>
            <a:r>
              <a:rPr lang="en-US" altLang="en-US" sz="2800"/>
              <a:t> = 0.5, increase is 100%</a:t>
            </a:r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28754370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/>
              <a:t>Overview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70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27038" indent="-2159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1. Association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2. Association Analysis 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3. Candidate Gene Studies</a:t>
            </a:r>
          </a:p>
          <a:p>
            <a:pPr eaLnBrk="1" hangingPunct="1">
              <a:buSzPct val="45000"/>
            </a:pPr>
            <a:r>
              <a:rPr lang="en-US" altLang="en-US" dirty="0"/>
              <a:t>4. Statistical Power </a:t>
            </a:r>
          </a:p>
        </p:txBody>
      </p:sp>
    </p:spTree>
    <p:extLst>
      <p:ext uri="{BB962C8B-B14F-4D97-AF65-F5344CB8AC3E}">
        <p14:creationId xmlns:p14="http://schemas.microsoft.com/office/powerpoint/2010/main" val="1215935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A6E11-0310-8845-BAFA-9872CC40B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Statistical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D62DB-0944-C844-9C4C-122304844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Probability a test will reject a null hypothesis when alternative is true </a:t>
            </a:r>
          </a:p>
          <a:p>
            <a:r>
              <a:rPr lang="en-US" dirty="0"/>
              <a:t>1-Prob(Type II error, false negative)</a:t>
            </a:r>
          </a:p>
          <a:p>
            <a:endParaRPr lang="en-US" dirty="0"/>
          </a:p>
          <a:p>
            <a:r>
              <a:rPr lang="en-US" dirty="0"/>
              <a:t>Type II error = false positive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937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1. Association Studies 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685800" y="1524000"/>
            <a:ext cx="7772400" cy="387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36600" indent="-2794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cs typeface="Times New Roman" panose="02020603050405020304" pitchFamily="18" charset="0"/>
              </a:rPr>
              <a:t>Have rapidly expanded recently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cs typeface="Times New Roman" panose="02020603050405020304" pitchFamily="18" charset="0"/>
              </a:rPr>
              <a:t>Reflects a number of good properties, including:</a:t>
            </a:r>
          </a:p>
          <a:p>
            <a:pPr lvl="1" eaLnBrk="1" hangingPunct="1">
              <a:buSzPct val="45000"/>
              <a:buFont typeface="Wingdings" panose="05000000000000000000" pitchFamily="2" charset="2"/>
              <a:buChar char=""/>
            </a:pPr>
            <a:r>
              <a:rPr lang="en-US" altLang="en-US" dirty="0">
                <a:cs typeface="Times New Roman" panose="02020603050405020304" pitchFamily="18" charset="0"/>
              </a:rPr>
              <a:t>Ease, since no large pedigrees</a:t>
            </a:r>
          </a:p>
          <a:p>
            <a:pPr lvl="1" eaLnBrk="1" hangingPunct="1">
              <a:buSzPct val="45000"/>
              <a:buFont typeface="Wingdings" panose="05000000000000000000" pitchFamily="2" charset="2"/>
              <a:buChar char=""/>
            </a:pPr>
            <a:r>
              <a:rPr lang="en-US" altLang="en-US" dirty="0">
                <a:cs typeface="Times New Roman" panose="02020603050405020304" pitchFamily="18" charset="0"/>
              </a:rPr>
              <a:t>Potential for being more powerful than older linkage-based approaches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A65C53A-3628-F042-8A93-4F598B061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5113" y="6415088"/>
            <a:ext cx="371792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 err="1"/>
              <a:t>Risch</a:t>
            </a:r>
            <a:r>
              <a:rPr lang="en-US" altLang="en-US" sz="1800" dirty="0"/>
              <a:t> &amp; </a:t>
            </a:r>
            <a:r>
              <a:rPr lang="en-US" altLang="en-US" sz="1800" dirty="0" err="1"/>
              <a:t>Merikangas</a:t>
            </a:r>
            <a:r>
              <a:rPr lang="en-US" altLang="en-US" sz="1800" dirty="0"/>
              <a:t>, Science 1996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A6E11-0310-8845-BAFA-9872CC40B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D62DB-0944-C844-9C4C-122304844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CaTs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http://csg.sph.umich.edu/abecasis/cats/gas_power_calculator/index.html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7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dirty="0">
                <a:cs typeface="+mj-cs"/>
              </a:rPr>
              <a:t>Association Study Approaches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>
                <a:cs typeface="+mn-cs"/>
              </a:rPr>
              <a:t>Direct vs. Indirect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>
                <a:cs typeface="+mn-cs"/>
              </a:rPr>
              <a:t>Candidate genes: hypotheses about biological mechanisms. </a:t>
            </a:r>
          </a:p>
          <a:p>
            <a:pPr marL="971550" lvl="1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/>
              <a:t>Functional</a:t>
            </a:r>
          </a:p>
          <a:p>
            <a:pPr marL="971550" lvl="1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/>
              <a:t>All common variants</a:t>
            </a:r>
          </a:p>
          <a:p>
            <a:pPr marL="971550" lvl="1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err="1"/>
              <a:t>Exome</a:t>
            </a:r>
            <a:r>
              <a:rPr lang="en-GB" dirty="0"/>
              <a:t> arrays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>
                <a:cs typeface="+mn-cs"/>
              </a:rPr>
              <a:t>All common variants in genome (GWAS)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>
                <a:cs typeface="+mn-cs"/>
              </a:rPr>
              <a:t>All variants in genes/genome (sequencing)</a:t>
            </a:r>
          </a:p>
          <a:p>
            <a:pPr marL="971550" lvl="1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/>
              <a:t>Expensive</a:t>
            </a:r>
          </a:p>
        </p:txBody>
      </p:sp>
    </p:spTree>
    <p:extLst>
      <p:ext uri="{BB962C8B-B14F-4D97-AF65-F5344CB8AC3E}">
        <p14:creationId xmlns:p14="http://schemas.microsoft.com/office/powerpoint/2010/main" val="10354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416719" y="15716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>
                <a:latin typeface="+mj-lt"/>
              </a:rPr>
              <a:t>Direct vs Indirect Association</a:t>
            </a: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2663"/>
            <a:ext cx="8534400" cy="186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365125" y="4684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6264275" y="4144963"/>
            <a:ext cx="26304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Calibri" panose="020F0502020204030204" pitchFamily="34" charset="0"/>
                <a:ea typeface="Microsoft YaHei" panose="020B0503020204020204" pitchFamily="34" charset="-122"/>
              </a:rPr>
              <a:t>Hirschhorn &amp; Daly, Nat Rev Genet 2005</a:t>
            </a:r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>
            <a:off x="2286000" y="4267201"/>
            <a:ext cx="3579813" cy="1390651"/>
            <a:chOff x="1440" y="2688"/>
            <a:chExt cx="2255" cy="876"/>
          </a:xfrm>
        </p:grpSpPr>
        <p:sp>
          <p:nvSpPr>
            <p:cNvPr id="18441" name="Text Box 6"/>
            <p:cNvSpPr txBox="1">
              <a:spLocks noChangeArrowheads="1"/>
            </p:cNvSpPr>
            <p:nvPr/>
          </p:nvSpPr>
          <p:spPr bwMode="auto">
            <a:xfrm>
              <a:off x="1824" y="3333"/>
              <a:ext cx="16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latin typeface="Calibri" panose="020F0502020204030204" pitchFamily="34" charset="0"/>
                  <a:ea typeface="Microsoft YaHei" panose="020B0503020204020204" pitchFamily="34" charset="-122"/>
                </a:rPr>
                <a:t>Candidate Gene  or  GWAS</a:t>
              </a:r>
            </a:p>
          </p:txBody>
        </p:sp>
        <p:sp>
          <p:nvSpPr>
            <p:cNvPr id="18442" name="Line 7"/>
            <p:cNvSpPr>
              <a:spLocks noChangeShapeType="1"/>
            </p:cNvSpPr>
            <p:nvPr/>
          </p:nvSpPr>
          <p:spPr bwMode="auto">
            <a:xfrm>
              <a:off x="1440" y="2699"/>
              <a:ext cx="526" cy="525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8"/>
            <p:cNvSpPr>
              <a:spLocks noChangeShapeType="1"/>
            </p:cNvSpPr>
            <p:nvPr/>
          </p:nvSpPr>
          <p:spPr bwMode="auto">
            <a:xfrm>
              <a:off x="1488" y="2699"/>
              <a:ext cx="1965" cy="562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9"/>
            <p:cNvSpPr>
              <a:spLocks noChangeShapeType="1"/>
            </p:cNvSpPr>
            <p:nvPr/>
          </p:nvSpPr>
          <p:spPr bwMode="auto">
            <a:xfrm flipH="1">
              <a:off x="2014" y="2688"/>
              <a:ext cx="1681" cy="573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10"/>
            <p:cNvSpPr>
              <a:spLocks noChangeShapeType="1"/>
            </p:cNvSpPr>
            <p:nvPr/>
          </p:nvSpPr>
          <p:spPr bwMode="auto">
            <a:xfrm flipH="1">
              <a:off x="3501" y="2688"/>
              <a:ext cx="194" cy="573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39" name="TextBox 1"/>
          <p:cNvSpPr txBox="1">
            <a:spLocks noChangeArrowheads="1"/>
          </p:cNvSpPr>
          <p:nvPr/>
        </p:nvSpPr>
        <p:spPr bwMode="auto">
          <a:xfrm>
            <a:off x="838200" y="6019800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400" b="1" i="1" u="sng" dirty="0">
                <a:solidFill>
                  <a:srgbClr val="FF0000"/>
                </a:solidFill>
              </a:rPr>
              <a:t>Key concept: Linkage Disequilibrium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0" y="274638"/>
            <a:ext cx="8991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Association Study Design: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Control Selection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304800" y="2133600"/>
            <a:ext cx="85344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Controls should be: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Selected f</a:t>
            </a:r>
            <a:r>
              <a:rPr lang="en-US" altLang="en-US" dirty="0">
                <a:cs typeface="Times New Roman" panose="02020603050405020304" pitchFamily="18" charset="0"/>
              </a:rPr>
              <a:t>rom the cases’ source population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cs typeface="Times New Roman" panose="02020603050405020304" pitchFamily="18" charset="0"/>
              </a:rPr>
              <a:t>those individuals who, if they were diseased, would become cases</a:t>
            </a:r>
          </a:p>
        </p:txBody>
      </p:sp>
    </p:spTree>
    <p:extLst>
      <p:ext uri="{BB962C8B-B14F-4D97-AF65-F5344CB8AC3E}">
        <p14:creationId xmlns:p14="http://schemas.microsoft.com/office/powerpoint/2010/main" val="4885106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6425" cy="1139825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>
                <a:cs typeface="Droid Sans Fallback" charset="0"/>
              </a:rPr>
              <a:t>Population Stratification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456" y="2921492"/>
            <a:ext cx="6067923" cy="358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4309179" y="6454227"/>
            <a:ext cx="500135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marL="342900" indent="-333375" algn="ctr" eaLnBrk="0" hangingPunct="0">
              <a:spcBef>
                <a:spcPts val="800"/>
              </a:spcBef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dirty="0">
                <a:solidFill>
                  <a:srgbClr val="000000"/>
                </a:solidFill>
              </a:rPr>
              <a:t>Balding, Nature Reviews Genetics 2010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66538" y="1228242"/>
            <a:ext cx="8977462" cy="256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342900" indent="-342900" eaLnBrk="1" hangingPunct="1">
              <a:buSzPct val="125000"/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cs typeface="Droid Sans Fallback" charset="0"/>
              </a:rPr>
              <a:t>Two populations have different allele frequencies and background rates of disease.</a:t>
            </a:r>
          </a:p>
          <a:p>
            <a:pPr marL="342900" indent="-342900" eaLnBrk="1" hangingPunct="1">
              <a:buSzPct val="125000"/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cs typeface="Droid Sans Fallback" charset="0"/>
              </a:rPr>
              <a:t>Can lead to biased association results.</a:t>
            </a:r>
          </a:p>
        </p:txBody>
      </p:sp>
    </p:spTree>
    <p:extLst>
      <p:ext uri="{BB962C8B-B14F-4D97-AF65-F5344CB8AC3E}">
        <p14:creationId xmlns:p14="http://schemas.microsoft.com/office/powerpoint/2010/main" val="32966317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7203" y="188401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How can we address the potential bias due to population stratification?</a:t>
            </a:r>
          </a:p>
        </p:txBody>
      </p:sp>
    </p:spTree>
    <p:extLst>
      <p:ext uri="{BB962C8B-B14F-4D97-AF65-F5344CB8AC3E}">
        <p14:creationId xmlns:p14="http://schemas.microsoft.com/office/powerpoint/2010/main" val="3972274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000" dirty="0">
                <a:solidFill>
                  <a:srgbClr val="000000"/>
                </a:solidFill>
                <a:latin typeface="+mj-lt"/>
              </a:rPr>
              <a:t>Addressing Population Stratification</a:t>
            </a: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290262" y="1600221"/>
            <a:ext cx="8770470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30213" indent="-2159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646113" indent="-2159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 eaLnBrk="1" hangingPunct="1">
              <a:lnSpc>
                <a:spcPct val="70000"/>
              </a:lnSpc>
              <a:spcBef>
                <a:spcPts val="500"/>
              </a:spcBef>
              <a:buSzPct val="125000"/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cs typeface="Times New Roman" charset="0"/>
              </a:rPr>
              <a:t>Match on self-reported ethnicity </a:t>
            </a:r>
          </a:p>
          <a:p>
            <a:pPr lvl="1" indent="0" eaLnBrk="1" hangingPunct="1">
              <a:lnSpc>
                <a:spcPct val="70000"/>
              </a:lnSpc>
              <a:spcBef>
                <a:spcPts val="500"/>
              </a:spcBef>
              <a:buSzPct val="125000"/>
            </a:pPr>
            <a:r>
              <a:rPr lang="en-US" sz="1800" dirty="0">
                <a:solidFill>
                  <a:srgbClr val="000000"/>
                </a:solidFill>
                <a:cs typeface="Times New Roman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cs typeface="Times New Roman" charset="0"/>
              </a:rPr>
              <a:t>Wacholder</a:t>
            </a:r>
            <a:r>
              <a:rPr lang="en-US" sz="1800" dirty="0">
                <a:solidFill>
                  <a:srgbClr val="000000"/>
                </a:solidFill>
                <a:cs typeface="Times New Roman" charset="0"/>
              </a:rPr>
              <a:t> et al., / Thomas &amp; Witte, CEBP 2002)</a:t>
            </a:r>
          </a:p>
          <a:p>
            <a:pPr marL="457200" indent="-457200" eaLnBrk="1" hangingPunct="1">
              <a:lnSpc>
                <a:spcPct val="70000"/>
              </a:lnSpc>
              <a:spcBef>
                <a:spcPts val="500"/>
              </a:spcBef>
              <a:buSzPct val="125000"/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Times New Roman" charset="0"/>
            </a:endParaRPr>
          </a:p>
          <a:p>
            <a:pPr marL="457200" indent="-457200" eaLnBrk="1" hangingPunct="1">
              <a:lnSpc>
                <a:spcPct val="70000"/>
              </a:lnSpc>
              <a:spcBef>
                <a:spcPts val="500"/>
              </a:spcBef>
              <a:buSzPct val="125000"/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cs typeface="Times New Roman" charset="0"/>
              </a:rPr>
              <a:t>Family-based studies </a:t>
            </a:r>
          </a:p>
          <a:p>
            <a:pPr lvl="1" indent="0" eaLnBrk="1" hangingPunct="1">
              <a:lnSpc>
                <a:spcPct val="70000"/>
              </a:lnSpc>
              <a:spcBef>
                <a:spcPts val="500"/>
              </a:spcBef>
              <a:buSzPct val="125000"/>
            </a:pPr>
            <a:r>
              <a:rPr lang="en-US" sz="1800" dirty="0">
                <a:solidFill>
                  <a:srgbClr val="000000"/>
                </a:solidFill>
                <a:cs typeface="Times New Roman" charset="0"/>
              </a:rPr>
              <a:t>(Witte et al., AJE 1999)</a:t>
            </a:r>
          </a:p>
          <a:p>
            <a:pPr marL="457200" indent="-457200" eaLnBrk="1" hangingPunct="1">
              <a:lnSpc>
                <a:spcPct val="70000"/>
              </a:lnSpc>
              <a:spcBef>
                <a:spcPts val="500"/>
              </a:spcBef>
              <a:buSzPct val="125000"/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Times New Roman" charset="0"/>
            </a:endParaRPr>
          </a:p>
          <a:p>
            <a:pPr marL="457200" indent="-457200" eaLnBrk="1" hangingPunct="1">
              <a:lnSpc>
                <a:spcPct val="70000"/>
              </a:lnSpc>
              <a:spcBef>
                <a:spcPts val="500"/>
              </a:spcBef>
              <a:buSzPct val="125000"/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cs typeface="Times New Roman" charset="0"/>
              </a:rPr>
              <a:t>Genomic control </a:t>
            </a:r>
          </a:p>
          <a:p>
            <a:pPr lvl="1" indent="0" eaLnBrk="1" hangingPunct="1">
              <a:lnSpc>
                <a:spcPct val="70000"/>
              </a:lnSpc>
              <a:spcBef>
                <a:spcPts val="500"/>
              </a:spcBef>
              <a:buSzPct val="125000"/>
            </a:pPr>
            <a:r>
              <a:rPr lang="en-US" sz="1800" dirty="0">
                <a:solidFill>
                  <a:srgbClr val="000000"/>
                </a:solidFill>
                <a:cs typeface="Times New Roman" charset="0"/>
              </a:rPr>
              <a:t>(Devlin and Roeder, Biometrics, 1999)</a:t>
            </a:r>
            <a:endParaRPr lang="en-US" sz="1800" dirty="0">
              <a:solidFill>
                <a:srgbClr val="000000"/>
              </a:solidFill>
            </a:endParaRPr>
          </a:p>
          <a:p>
            <a:pPr lvl="1" indent="0" eaLnBrk="1" hangingPunct="1">
              <a:lnSpc>
                <a:spcPct val="70000"/>
              </a:lnSpc>
              <a:spcBef>
                <a:spcPts val="500"/>
              </a:spcBef>
              <a:buSzPct val="125000"/>
            </a:pPr>
            <a:r>
              <a:rPr lang="en-US" dirty="0">
                <a:solidFill>
                  <a:srgbClr val="000000"/>
                </a:solidFill>
                <a:cs typeface="Times New Roman" charset="0"/>
              </a:rPr>
              <a:t>Adjust test statistics for ‘inflation’ (bias) using empirical </a:t>
            </a:r>
            <a:r>
              <a:rPr lang="en-US" dirty="0">
                <a:solidFill>
                  <a:srgbClr val="000000"/>
                </a:solidFill>
                <a:latin typeface="Symbol" charset="0"/>
                <a:cs typeface="Times New Roman" charset="0"/>
              </a:rPr>
              <a:t></a:t>
            </a:r>
            <a:r>
              <a:rPr lang="en-US" baseline="30000" dirty="0">
                <a:solidFill>
                  <a:srgbClr val="000000"/>
                </a:solidFill>
                <a:cs typeface="Times New Roman" charset="0"/>
              </a:rPr>
              <a:t>2 </a:t>
            </a:r>
            <a:r>
              <a:rPr lang="en-US" dirty="0">
                <a:solidFill>
                  <a:srgbClr val="000000"/>
                </a:solidFill>
                <a:cs typeface="Times New Roman" charset="0"/>
              </a:rPr>
              <a:t>distribution, comparing median observed to expected (</a:t>
            </a:r>
            <a:r>
              <a:rPr lang="en-US" dirty="0">
                <a:solidFill>
                  <a:srgbClr val="000000"/>
                </a:solidFill>
                <a:latin typeface="Symbol" charset="0"/>
                <a:cs typeface="Times New Roman" charset="0"/>
              </a:rPr>
              <a:t></a:t>
            </a:r>
            <a:r>
              <a:rPr lang="en-US" baseline="30000" dirty="0">
                <a:solidFill>
                  <a:srgbClr val="000000"/>
                </a:solidFill>
                <a:cs typeface="Times New Roman" charset="0"/>
              </a:rPr>
              <a:t>2</a:t>
            </a:r>
            <a:r>
              <a:rPr lang="en-US" baseline="-25000" dirty="0">
                <a:solidFill>
                  <a:srgbClr val="000000"/>
                </a:solidFill>
                <a:cs typeface="Times New Roman" charset="0"/>
              </a:rPr>
              <a:t>new</a:t>
            </a:r>
            <a:r>
              <a:rPr lang="en-US" dirty="0">
                <a:solidFill>
                  <a:srgbClr val="000000"/>
                </a:solidFill>
                <a:cs typeface="Times New Roman" charset="0"/>
              </a:rPr>
              <a:t> = </a:t>
            </a:r>
            <a:r>
              <a:rPr lang="en-US" dirty="0">
                <a:solidFill>
                  <a:srgbClr val="000000"/>
                </a:solidFill>
                <a:latin typeface="Symbol" charset="0"/>
                <a:cs typeface="Times New Roman" charset="0"/>
              </a:rPr>
              <a:t></a:t>
            </a:r>
            <a:r>
              <a:rPr lang="en-US" baseline="30000" dirty="0">
                <a:solidFill>
                  <a:srgbClr val="000000"/>
                </a:solidFill>
                <a:cs typeface="Times New Roman" charset="0"/>
              </a:rPr>
              <a:t>2</a:t>
            </a:r>
            <a:r>
              <a:rPr lang="en-US" baseline="-25000" dirty="0">
                <a:solidFill>
                  <a:srgbClr val="000000"/>
                </a:solidFill>
                <a:cs typeface="Times New Roman" charset="0"/>
              </a:rPr>
              <a:t>old</a:t>
            </a:r>
            <a:r>
              <a:rPr lang="en-US" dirty="0">
                <a:solidFill>
                  <a:srgbClr val="000000"/>
                </a:solidFill>
                <a:cs typeface="Times New Roman" charset="0"/>
              </a:rPr>
              <a:t>/</a:t>
            </a:r>
            <a:r>
              <a:rPr lang="en-US" dirty="0">
                <a:solidFill>
                  <a:srgbClr val="000000"/>
                </a:solidFill>
                <a:latin typeface="Symbol" charset="0"/>
              </a:rPr>
              <a:t></a:t>
            </a:r>
            <a:r>
              <a:rPr lang="en-US" dirty="0">
                <a:solidFill>
                  <a:srgbClr val="000000"/>
                </a:solidFill>
                <a:cs typeface="Times New Roman" charset="0"/>
              </a:rPr>
              <a:t>).</a:t>
            </a:r>
          </a:p>
          <a:p>
            <a:pPr marL="671513" lvl="1" indent="-457200" eaLnBrk="1" hangingPunct="1">
              <a:lnSpc>
                <a:spcPct val="70000"/>
              </a:lnSpc>
              <a:spcBef>
                <a:spcPts val="500"/>
              </a:spcBef>
              <a:buSzPct val="125000"/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Times New Roman" charset="0"/>
            </a:endParaRPr>
          </a:p>
          <a:p>
            <a:pPr marL="457200" indent="-457200" eaLnBrk="1" hangingPunct="1">
              <a:lnSpc>
                <a:spcPct val="70000"/>
              </a:lnSpc>
              <a:spcBef>
                <a:spcPts val="500"/>
              </a:spcBef>
              <a:buSzPct val="125000"/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cs typeface="Times New Roman" charset="0"/>
              </a:rPr>
              <a:t>Principal Components </a:t>
            </a:r>
          </a:p>
          <a:p>
            <a:pPr lvl="1" indent="0" eaLnBrk="1" hangingPunct="1">
              <a:lnSpc>
                <a:spcPct val="70000"/>
              </a:lnSpc>
              <a:spcBef>
                <a:spcPts val="500"/>
              </a:spcBef>
              <a:buSzPct val="125000"/>
            </a:pPr>
            <a:r>
              <a:rPr lang="en-US" sz="1800" dirty="0">
                <a:solidFill>
                  <a:srgbClr val="000000"/>
                </a:solidFill>
                <a:cs typeface="Times New Roman" charset="0"/>
              </a:rPr>
              <a:t>(Price et al., Nat Genet 2006)</a:t>
            </a:r>
            <a:endParaRPr lang="en-US" sz="1800" dirty="0">
              <a:solidFill>
                <a:srgbClr val="000000"/>
              </a:solidFill>
            </a:endParaRPr>
          </a:p>
          <a:p>
            <a:pPr marL="430213" lvl="2" indent="0" eaLnBrk="1" hangingPunct="1">
              <a:lnSpc>
                <a:spcPct val="70000"/>
              </a:lnSpc>
              <a:spcBef>
                <a:spcPts val="500"/>
              </a:spcBef>
              <a:buSzPct val="125000"/>
            </a:pPr>
            <a:r>
              <a:rPr lang="en-US" sz="2000" dirty="0">
                <a:solidFill>
                  <a:srgbClr val="000000"/>
                </a:solidFill>
                <a:cs typeface="Times New Roman" charset="0"/>
              </a:rPr>
              <a:t>	</a:t>
            </a:r>
            <a:r>
              <a:rPr lang="en-US" dirty="0">
                <a:solidFill>
                  <a:srgbClr val="000000"/>
                </a:solidFill>
                <a:cs typeface="Times New Roman" charset="0"/>
              </a:rPr>
              <a:t>Adjust regression for PCs as a proxy for genetic ancestry.</a:t>
            </a:r>
          </a:p>
        </p:txBody>
      </p:sp>
    </p:spTree>
    <p:extLst>
      <p:ext uri="{BB962C8B-B14F-4D97-AF65-F5344CB8AC3E}">
        <p14:creationId xmlns:p14="http://schemas.microsoft.com/office/powerpoint/2010/main" val="39426330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36121</TotalTime>
  <Words>1192</Words>
  <Application>Microsoft Macintosh PowerPoint</Application>
  <PresentationFormat>On-screen Show (4:3)</PresentationFormat>
  <Paragraphs>338</Paragraphs>
  <Slides>30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44" baseType="lpstr">
      <vt:lpstr>Microsoft YaHei</vt:lpstr>
      <vt:lpstr>ＭＳ Ｐゴシック</vt:lpstr>
      <vt:lpstr>Arial</vt:lpstr>
      <vt:lpstr>Calibri</vt:lpstr>
      <vt:lpstr>Courier</vt:lpstr>
      <vt:lpstr>Droid Sans Fallback</vt:lpstr>
      <vt:lpstr>Franklin Gothic Medium</vt:lpstr>
      <vt:lpstr>Gill Sans</vt:lpstr>
      <vt:lpstr>Segoe UI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Association Study Approaches</vt:lpstr>
      <vt:lpstr>PowerPoint Presentation</vt:lpstr>
      <vt:lpstr>PowerPoint Presentation</vt:lpstr>
      <vt:lpstr>Population Stratification</vt:lpstr>
      <vt:lpstr>PowerPoint Presentation</vt:lpstr>
      <vt:lpstr>PowerPoint Presentation</vt:lpstr>
      <vt:lpstr>PowerPoint Presentation</vt:lpstr>
      <vt:lpstr>PowerPoint Presentation</vt:lpstr>
      <vt:lpstr>Adjusting for Principal Components</vt:lpstr>
      <vt:lpstr>PowerPoint Presentation</vt:lpstr>
      <vt:lpstr>PowerPoint Presentation</vt:lpstr>
      <vt:lpstr>PowerPoint Presentation</vt:lpstr>
      <vt:lpstr>Chi squared test for Association</vt:lpstr>
      <vt:lpstr>Example: Testing for Association</vt:lpstr>
      <vt:lpstr>Testing for Association</vt:lpstr>
      <vt:lpstr>Genetic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Statistical Power</vt:lpstr>
      <vt:lpstr>Statistical Power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/>
  <dc:creator>Thomas Hoffmann</dc:creator>
  <cp:keywords/>
  <dc:description/>
  <cp:lastModifiedBy>Witte, John</cp:lastModifiedBy>
  <cp:revision>49</cp:revision>
  <cp:lastPrinted>2016-02-01T23:50:18Z</cp:lastPrinted>
  <dcterms:created xsi:type="dcterms:W3CDTF">2013-01-27T03:36:07Z</dcterms:created>
  <dcterms:modified xsi:type="dcterms:W3CDTF">2018-01-23T19:52:25Z</dcterms:modified>
</cp:coreProperties>
</file>