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62"/>
  </p:notesMasterIdLst>
  <p:handoutMasterIdLst>
    <p:handoutMasterId r:id="rId63"/>
  </p:handoutMasterIdLst>
  <p:sldIdLst>
    <p:sldId id="273" r:id="rId2"/>
    <p:sldId id="275" r:id="rId3"/>
    <p:sldId id="334" r:id="rId4"/>
    <p:sldId id="344" r:id="rId5"/>
    <p:sldId id="347" r:id="rId6"/>
    <p:sldId id="335" r:id="rId7"/>
    <p:sldId id="336" r:id="rId8"/>
    <p:sldId id="345" r:id="rId9"/>
    <p:sldId id="346" r:id="rId10"/>
    <p:sldId id="366" r:id="rId11"/>
    <p:sldId id="300" r:id="rId12"/>
    <p:sldId id="285" r:id="rId13"/>
    <p:sldId id="362" r:id="rId14"/>
    <p:sldId id="337" r:id="rId15"/>
    <p:sldId id="338" r:id="rId16"/>
    <p:sldId id="339" r:id="rId17"/>
    <p:sldId id="340" r:id="rId18"/>
    <p:sldId id="341" r:id="rId19"/>
    <p:sldId id="342" r:id="rId20"/>
    <p:sldId id="343" r:id="rId21"/>
    <p:sldId id="277" r:id="rId22"/>
    <p:sldId id="278" r:id="rId23"/>
    <p:sldId id="279" r:id="rId24"/>
    <p:sldId id="281" r:id="rId25"/>
    <p:sldId id="282" r:id="rId26"/>
    <p:sldId id="283" r:id="rId27"/>
    <p:sldId id="284" r:id="rId28"/>
    <p:sldId id="280" r:id="rId29"/>
    <p:sldId id="294" r:id="rId30"/>
    <p:sldId id="287" r:id="rId31"/>
    <p:sldId id="288" r:id="rId32"/>
    <p:sldId id="295" r:id="rId33"/>
    <p:sldId id="296" r:id="rId34"/>
    <p:sldId id="328" r:id="rId35"/>
    <p:sldId id="293" r:id="rId36"/>
    <p:sldId id="358" r:id="rId37"/>
    <p:sldId id="360" r:id="rId38"/>
    <p:sldId id="365" r:id="rId39"/>
    <p:sldId id="363" r:id="rId40"/>
    <p:sldId id="349" r:id="rId41"/>
    <p:sldId id="364" r:id="rId42"/>
    <p:sldId id="322" r:id="rId43"/>
    <p:sldId id="361" r:id="rId44"/>
    <p:sldId id="359" r:id="rId45"/>
    <p:sldId id="297" r:id="rId46"/>
    <p:sldId id="298" r:id="rId47"/>
    <p:sldId id="323" r:id="rId48"/>
    <p:sldId id="324" r:id="rId49"/>
    <p:sldId id="304" r:id="rId50"/>
    <p:sldId id="305" r:id="rId51"/>
    <p:sldId id="313" r:id="rId52"/>
    <p:sldId id="331" r:id="rId53"/>
    <p:sldId id="332" r:id="rId54"/>
    <p:sldId id="311" r:id="rId55"/>
    <p:sldId id="354" r:id="rId56"/>
    <p:sldId id="353" r:id="rId57"/>
    <p:sldId id="355" r:id="rId58"/>
    <p:sldId id="356" r:id="rId59"/>
    <p:sldId id="368" r:id="rId60"/>
    <p:sldId id="369" r:id="rId61"/>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9" autoAdjust="0"/>
    <p:restoredTop sz="84936" autoAdjust="0"/>
  </p:normalViewPr>
  <p:slideViewPr>
    <p:cSldViewPr>
      <p:cViewPr varScale="1">
        <p:scale>
          <a:sx n="113" d="100"/>
          <a:sy n="113" d="100"/>
        </p:scale>
        <p:origin x="-15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88"/>
    </p:cViewPr>
  </p:sorterViewPr>
  <p:notesViewPr>
    <p:cSldViewPr>
      <p:cViewPr varScale="1">
        <p:scale>
          <a:sx n="56" d="100"/>
          <a:sy n="56" d="100"/>
        </p:scale>
        <p:origin x="-1830"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60FE3-E6D3-49EE-9D36-906F221EA1C0}"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5250979B-DF43-4053-93E2-3D7CA01D1AB7}">
      <dgm:prSet phldrT="[Text]" custT="1"/>
      <dgm:spPr/>
      <dgm:t>
        <a:bodyPr/>
        <a:lstStyle/>
        <a:p>
          <a:r>
            <a:rPr lang="en-US" sz="2000" b="1" dirty="0" smtClean="0"/>
            <a:t>Study Population in RCT</a:t>
          </a:r>
          <a:endParaRPr lang="en-US" sz="2000" b="1" dirty="0"/>
        </a:p>
      </dgm:t>
    </dgm:pt>
    <dgm:pt modelId="{BCB1A005-DC03-4CCC-A46A-2D71B37D029F}" type="parTrans" cxnId="{F11BEB98-83E0-4353-AC22-6D121CFFDF0F}">
      <dgm:prSet/>
      <dgm:spPr/>
      <dgm:t>
        <a:bodyPr/>
        <a:lstStyle/>
        <a:p>
          <a:endParaRPr lang="en-US"/>
        </a:p>
      </dgm:t>
    </dgm:pt>
    <dgm:pt modelId="{3FF90856-37F4-4A14-BF6A-76CB1B195070}" type="sibTrans" cxnId="{F11BEB98-83E0-4353-AC22-6D121CFFDF0F}">
      <dgm:prSet/>
      <dgm:spPr/>
      <dgm:t>
        <a:bodyPr/>
        <a:lstStyle/>
        <a:p>
          <a:endParaRPr lang="en-US"/>
        </a:p>
      </dgm:t>
    </dgm:pt>
    <dgm:pt modelId="{2FE096BC-F031-410D-B72E-6AA228BDCE5F}">
      <dgm:prSet phldrT="[Text]" custT="1"/>
      <dgm:spPr/>
      <dgm:t>
        <a:bodyPr/>
        <a:lstStyle/>
        <a:p>
          <a:r>
            <a:rPr lang="en-US" sz="1800" dirty="0" smtClean="0"/>
            <a:t>Smaller sample size</a:t>
          </a:r>
          <a:endParaRPr lang="en-US" sz="1800" dirty="0"/>
        </a:p>
      </dgm:t>
    </dgm:pt>
    <dgm:pt modelId="{0098C61F-D1A5-4387-A8E2-2A9FBFCD4B0F}" type="parTrans" cxnId="{7EF441AF-49CE-4146-8FA2-4690B6BB0098}">
      <dgm:prSet/>
      <dgm:spPr/>
      <dgm:t>
        <a:bodyPr/>
        <a:lstStyle/>
        <a:p>
          <a:endParaRPr lang="en-US"/>
        </a:p>
      </dgm:t>
    </dgm:pt>
    <dgm:pt modelId="{F41231FD-8DDB-4AC3-8BBB-E0379F4FA229}" type="sibTrans" cxnId="{7EF441AF-49CE-4146-8FA2-4690B6BB0098}">
      <dgm:prSet/>
      <dgm:spPr/>
      <dgm:t>
        <a:bodyPr/>
        <a:lstStyle/>
        <a:p>
          <a:endParaRPr lang="en-US"/>
        </a:p>
      </dgm:t>
    </dgm:pt>
    <dgm:pt modelId="{1A4BD36A-4D74-4C96-82CD-3AC15395667F}">
      <dgm:prSet phldrT="[Text]" custT="1"/>
      <dgm:spPr/>
      <dgm:t>
        <a:bodyPr/>
        <a:lstStyle/>
        <a:p>
          <a:r>
            <a:rPr lang="en-US" sz="1800" dirty="0" smtClean="0"/>
            <a:t>Strict selection criteria</a:t>
          </a:r>
          <a:endParaRPr lang="en-US" sz="1800" dirty="0"/>
        </a:p>
      </dgm:t>
    </dgm:pt>
    <dgm:pt modelId="{F8F7A268-CBC5-4967-88BD-0C00B9AD9144}" type="parTrans" cxnId="{E94E7D31-0A62-4EC5-8029-1A033F64586E}">
      <dgm:prSet/>
      <dgm:spPr/>
      <dgm:t>
        <a:bodyPr/>
        <a:lstStyle/>
        <a:p>
          <a:endParaRPr lang="en-US"/>
        </a:p>
      </dgm:t>
    </dgm:pt>
    <dgm:pt modelId="{6F8BBE4F-DBBE-45B3-BA54-46E131DAC984}" type="sibTrans" cxnId="{E94E7D31-0A62-4EC5-8029-1A033F64586E}">
      <dgm:prSet/>
      <dgm:spPr/>
      <dgm:t>
        <a:bodyPr/>
        <a:lstStyle/>
        <a:p>
          <a:endParaRPr lang="en-US"/>
        </a:p>
      </dgm:t>
    </dgm:pt>
    <dgm:pt modelId="{E0A4745D-7E38-46A5-87CE-B6305755ABD4}">
      <dgm:prSet phldrT="[Text]" custT="1"/>
      <dgm:spPr/>
      <dgm:t>
        <a:bodyPr/>
        <a:lstStyle/>
        <a:p>
          <a:r>
            <a:rPr lang="en-US" sz="2000" b="1" dirty="0" smtClean="0"/>
            <a:t>Patient Population in Clinical Practice</a:t>
          </a:r>
          <a:endParaRPr lang="en-US" sz="2000" b="1" dirty="0"/>
        </a:p>
      </dgm:t>
    </dgm:pt>
    <dgm:pt modelId="{568DD025-0873-4DCD-9032-3A4E3BEBDC08}" type="parTrans" cxnId="{9A08946A-7814-440C-B892-DA7C84C5B6BB}">
      <dgm:prSet/>
      <dgm:spPr/>
      <dgm:t>
        <a:bodyPr/>
        <a:lstStyle/>
        <a:p>
          <a:endParaRPr lang="en-US"/>
        </a:p>
      </dgm:t>
    </dgm:pt>
    <dgm:pt modelId="{32889D3A-7C31-4F01-9062-12C0172F3BFB}" type="sibTrans" cxnId="{9A08946A-7814-440C-B892-DA7C84C5B6BB}">
      <dgm:prSet/>
      <dgm:spPr/>
      <dgm:t>
        <a:bodyPr/>
        <a:lstStyle/>
        <a:p>
          <a:endParaRPr lang="en-US"/>
        </a:p>
      </dgm:t>
    </dgm:pt>
    <dgm:pt modelId="{B95592E7-DA08-4947-82C8-C1A8A647648F}">
      <dgm:prSet phldrT="[Text]" custT="1"/>
      <dgm:spPr/>
      <dgm:t>
        <a:bodyPr/>
        <a:lstStyle/>
        <a:p>
          <a:r>
            <a:rPr lang="en-US" sz="1800" dirty="0" smtClean="0"/>
            <a:t>Variety of patients</a:t>
          </a:r>
          <a:endParaRPr lang="en-US" sz="1800" dirty="0"/>
        </a:p>
      </dgm:t>
    </dgm:pt>
    <dgm:pt modelId="{82E05C0E-2E01-476E-B9D4-470CDC10F179}" type="parTrans" cxnId="{CBC58F7B-F25A-41B5-9F5F-C5D3B514B853}">
      <dgm:prSet/>
      <dgm:spPr/>
      <dgm:t>
        <a:bodyPr/>
        <a:lstStyle/>
        <a:p>
          <a:endParaRPr lang="en-US"/>
        </a:p>
      </dgm:t>
    </dgm:pt>
    <dgm:pt modelId="{5314C940-FF44-457C-BD4A-AC1841AD428B}" type="sibTrans" cxnId="{CBC58F7B-F25A-41B5-9F5F-C5D3B514B853}">
      <dgm:prSet/>
      <dgm:spPr/>
      <dgm:t>
        <a:bodyPr/>
        <a:lstStyle/>
        <a:p>
          <a:endParaRPr lang="en-US"/>
        </a:p>
      </dgm:t>
    </dgm:pt>
    <dgm:pt modelId="{F7C080B8-8B8E-426C-BBC4-F2AA15F87F71}">
      <dgm:prSet phldrT="[Text]" custT="1"/>
      <dgm:spPr/>
      <dgm:t>
        <a:bodyPr/>
        <a:lstStyle/>
        <a:p>
          <a:r>
            <a:rPr lang="en-US" sz="1800" dirty="0" smtClean="0"/>
            <a:t>High medication adherence</a:t>
          </a:r>
          <a:endParaRPr lang="en-US" sz="1800" dirty="0"/>
        </a:p>
      </dgm:t>
    </dgm:pt>
    <dgm:pt modelId="{B68BEFB0-FAD1-43BD-B7AD-D7E4C56F5625}" type="parTrans" cxnId="{47384B4F-08F1-4B61-9ED2-028FE2C19071}">
      <dgm:prSet/>
      <dgm:spPr/>
      <dgm:t>
        <a:bodyPr/>
        <a:lstStyle/>
        <a:p>
          <a:endParaRPr lang="en-US"/>
        </a:p>
      </dgm:t>
    </dgm:pt>
    <dgm:pt modelId="{F9082A2E-597B-4BF3-98AE-34A714C0D7CF}" type="sibTrans" cxnId="{47384B4F-08F1-4B61-9ED2-028FE2C19071}">
      <dgm:prSet/>
      <dgm:spPr/>
      <dgm:t>
        <a:bodyPr/>
        <a:lstStyle/>
        <a:p>
          <a:endParaRPr lang="en-US"/>
        </a:p>
      </dgm:t>
    </dgm:pt>
    <dgm:pt modelId="{BB7F85DB-6ECF-4426-B96B-102C943E687F}">
      <dgm:prSet phldrT="[Text]" custT="1"/>
      <dgm:spPr/>
      <dgm:t>
        <a:bodyPr/>
        <a:lstStyle/>
        <a:p>
          <a:r>
            <a:rPr lang="en-US" sz="1800" dirty="0" smtClean="0"/>
            <a:t>Close monitoring of patients</a:t>
          </a:r>
          <a:endParaRPr lang="en-US" sz="1800" dirty="0"/>
        </a:p>
      </dgm:t>
    </dgm:pt>
    <dgm:pt modelId="{D36173DA-22C3-4748-BA10-01BBE5DFBF57}" type="parTrans" cxnId="{93C0A360-883A-4723-9B23-AA9DE5690D5A}">
      <dgm:prSet/>
      <dgm:spPr/>
      <dgm:t>
        <a:bodyPr/>
        <a:lstStyle/>
        <a:p>
          <a:endParaRPr lang="en-US"/>
        </a:p>
      </dgm:t>
    </dgm:pt>
    <dgm:pt modelId="{C5C2C3BA-0780-47D4-9B7B-1C83E88B0D64}" type="sibTrans" cxnId="{93C0A360-883A-4723-9B23-AA9DE5690D5A}">
      <dgm:prSet/>
      <dgm:spPr/>
      <dgm:t>
        <a:bodyPr/>
        <a:lstStyle/>
        <a:p>
          <a:endParaRPr lang="en-US"/>
        </a:p>
      </dgm:t>
    </dgm:pt>
    <dgm:pt modelId="{0DE10A23-DF96-4490-AA7A-151DECD1B0D4}">
      <dgm:prSet phldrT="[Text]" custT="1"/>
      <dgm:spPr/>
      <dgm:t>
        <a:bodyPr/>
        <a:lstStyle/>
        <a:p>
          <a:r>
            <a:rPr lang="en-US" sz="1800" dirty="0" smtClean="0"/>
            <a:t>Highly experienced practitioners</a:t>
          </a:r>
          <a:endParaRPr lang="en-US" sz="1800" dirty="0"/>
        </a:p>
      </dgm:t>
    </dgm:pt>
    <dgm:pt modelId="{1018B030-000A-49A7-8F77-88EC3613F297}" type="parTrans" cxnId="{550A86BA-8C8A-455C-91C7-3A2A84884C30}">
      <dgm:prSet/>
      <dgm:spPr/>
      <dgm:t>
        <a:bodyPr/>
        <a:lstStyle/>
        <a:p>
          <a:endParaRPr lang="en-US"/>
        </a:p>
      </dgm:t>
    </dgm:pt>
    <dgm:pt modelId="{724C937D-813C-4E6C-8C84-A353BF45A076}" type="sibTrans" cxnId="{550A86BA-8C8A-455C-91C7-3A2A84884C30}">
      <dgm:prSet/>
      <dgm:spPr/>
      <dgm:t>
        <a:bodyPr/>
        <a:lstStyle/>
        <a:p>
          <a:endParaRPr lang="en-US"/>
        </a:p>
      </dgm:t>
    </dgm:pt>
    <dgm:pt modelId="{146C825B-D3CF-45AF-B12D-B9E14C1A340E}">
      <dgm:prSet phldrT="[Text]" custT="1"/>
      <dgm:spPr/>
      <dgm:t>
        <a:bodyPr/>
        <a:lstStyle/>
        <a:p>
          <a:r>
            <a:rPr lang="en-US" sz="1800" dirty="0" smtClean="0"/>
            <a:t>Limited outcomes, shorter duration</a:t>
          </a:r>
          <a:endParaRPr lang="en-US" sz="1800" dirty="0"/>
        </a:p>
      </dgm:t>
    </dgm:pt>
    <dgm:pt modelId="{32966B54-299A-4B26-97E8-2623479676BB}" type="parTrans" cxnId="{671CD7BE-32BC-42E1-87F3-B2C1F9A453FE}">
      <dgm:prSet/>
      <dgm:spPr/>
      <dgm:t>
        <a:bodyPr/>
        <a:lstStyle/>
        <a:p>
          <a:endParaRPr lang="en-US"/>
        </a:p>
      </dgm:t>
    </dgm:pt>
    <dgm:pt modelId="{FBF196BA-3980-4091-B197-42F74DE48803}" type="sibTrans" cxnId="{671CD7BE-32BC-42E1-87F3-B2C1F9A453FE}">
      <dgm:prSet/>
      <dgm:spPr/>
      <dgm:t>
        <a:bodyPr/>
        <a:lstStyle/>
        <a:p>
          <a:endParaRPr lang="en-US"/>
        </a:p>
      </dgm:t>
    </dgm:pt>
    <dgm:pt modelId="{34AA9599-CAB5-4FC2-9544-3514FFB33292}">
      <dgm:prSet phldrT="[Text]" custT="1"/>
      <dgm:spPr/>
      <dgm:t>
        <a:bodyPr/>
        <a:lstStyle/>
        <a:p>
          <a:r>
            <a:rPr lang="en-US" sz="1800" dirty="0" smtClean="0"/>
            <a:t>Often used after a series of treatment failures, or in combination with other treatments</a:t>
          </a:r>
          <a:endParaRPr lang="en-US" sz="1800" dirty="0"/>
        </a:p>
      </dgm:t>
    </dgm:pt>
    <dgm:pt modelId="{60C9A96C-E000-4B56-A274-155F31F7913A}" type="parTrans" cxnId="{7538EBC0-4781-445E-A3A3-986B095EA634}">
      <dgm:prSet/>
      <dgm:spPr/>
      <dgm:t>
        <a:bodyPr/>
        <a:lstStyle/>
        <a:p>
          <a:endParaRPr lang="en-US"/>
        </a:p>
      </dgm:t>
    </dgm:pt>
    <dgm:pt modelId="{8FFF8718-1070-454A-B49C-A5C2CAF7FCD1}" type="sibTrans" cxnId="{7538EBC0-4781-445E-A3A3-986B095EA634}">
      <dgm:prSet/>
      <dgm:spPr/>
      <dgm:t>
        <a:bodyPr/>
        <a:lstStyle/>
        <a:p>
          <a:endParaRPr lang="en-US"/>
        </a:p>
      </dgm:t>
    </dgm:pt>
    <dgm:pt modelId="{38C84845-6047-4AFD-A940-05FF03DE4016}">
      <dgm:prSet phldrT="[Text]" custT="1"/>
      <dgm:spPr/>
      <dgm:t>
        <a:bodyPr/>
        <a:lstStyle/>
        <a:p>
          <a:r>
            <a:rPr lang="en-US" sz="1800" dirty="0" smtClean="0"/>
            <a:t>Sub-optimal adherence</a:t>
          </a:r>
          <a:endParaRPr lang="en-US" sz="1800" dirty="0"/>
        </a:p>
      </dgm:t>
    </dgm:pt>
    <dgm:pt modelId="{26E21863-07BE-4221-AC26-400CF2AA9B19}" type="parTrans" cxnId="{C5A3FB46-7EBB-4B84-9CF8-4FC8F4958684}">
      <dgm:prSet/>
      <dgm:spPr/>
      <dgm:t>
        <a:bodyPr/>
        <a:lstStyle/>
        <a:p>
          <a:endParaRPr lang="en-US"/>
        </a:p>
      </dgm:t>
    </dgm:pt>
    <dgm:pt modelId="{1A25715E-760F-4A30-A42C-CC3EBBB425CA}" type="sibTrans" cxnId="{C5A3FB46-7EBB-4B84-9CF8-4FC8F4958684}">
      <dgm:prSet/>
      <dgm:spPr/>
      <dgm:t>
        <a:bodyPr/>
        <a:lstStyle/>
        <a:p>
          <a:endParaRPr lang="en-US"/>
        </a:p>
      </dgm:t>
    </dgm:pt>
    <dgm:pt modelId="{CED9F992-3F2B-4020-ADB3-A7BFF454C78D}">
      <dgm:prSet phldrT="[Text]" custT="1"/>
      <dgm:spPr/>
      <dgm:t>
        <a:bodyPr/>
        <a:lstStyle/>
        <a:p>
          <a:r>
            <a:rPr lang="en-US" sz="1800" dirty="0" smtClean="0"/>
            <a:t>Patients seen infrequently</a:t>
          </a:r>
          <a:endParaRPr lang="en-US" sz="1800" dirty="0"/>
        </a:p>
      </dgm:t>
    </dgm:pt>
    <dgm:pt modelId="{70AB942D-FD73-447E-8B16-8E66A299DCFA}" type="parTrans" cxnId="{C3163CB3-484C-41DE-9D77-2DF4AFBE7A66}">
      <dgm:prSet/>
      <dgm:spPr/>
      <dgm:t>
        <a:bodyPr/>
        <a:lstStyle/>
        <a:p>
          <a:endParaRPr lang="en-US"/>
        </a:p>
      </dgm:t>
    </dgm:pt>
    <dgm:pt modelId="{1D99E295-356C-4EA7-9F6F-4D695CBE013F}" type="sibTrans" cxnId="{C3163CB3-484C-41DE-9D77-2DF4AFBE7A66}">
      <dgm:prSet/>
      <dgm:spPr/>
      <dgm:t>
        <a:bodyPr/>
        <a:lstStyle/>
        <a:p>
          <a:endParaRPr lang="en-US"/>
        </a:p>
      </dgm:t>
    </dgm:pt>
    <dgm:pt modelId="{0AA4CC67-531C-402A-BBC6-981FBBF37AE0}" type="pres">
      <dgm:prSet presAssocID="{53D60FE3-E6D3-49EE-9D36-906F221EA1C0}" presName="linear" presStyleCnt="0">
        <dgm:presLayoutVars>
          <dgm:dir/>
          <dgm:resizeHandles val="exact"/>
        </dgm:presLayoutVars>
      </dgm:prSet>
      <dgm:spPr/>
      <dgm:t>
        <a:bodyPr/>
        <a:lstStyle/>
        <a:p>
          <a:endParaRPr lang="en-US"/>
        </a:p>
      </dgm:t>
    </dgm:pt>
    <dgm:pt modelId="{EDE56274-4A51-4542-AEAC-434107B76A30}" type="pres">
      <dgm:prSet presAssocID="{5250979B-DF43-4053-93E2-3D7CA01D1AB7}" presName="comp" presStyleCnt="0"/>
      <dgm:spPr/>
    </dgm:pt>
    <dgm:pt modelId="{0E3D12AA-3E6C-46BF-9513-CADAB83076BF}" type="pres">
      <dgm:prSet presAssocID="{5250979B-DF43-4053-93E2-3D7CA01D1AB7}" presName="box" presStyleLbl="node1" presStyleIdx="0" presStyleCnt="2" custScaleY="110201"/>
      <dgm:spPr/>
      <dgm:t>
        <a:bodyPr/>
        <a:lstStyle/>
        <a:p>
          <a:endParaRPr lang="en-US"/>
        </a:p>
      </dgm:t>
    </dgm:pt>
    <dgm:pt modelId="{D0C30BFF-84B9-419A-9ED6-9F205D76B576}" type="pres">
      <dgm:prSet presAssocID="{5250979B-DF43-4053-93E2-3D7CA01D1AB7}" presName="img" presStyleLbl="fgImgPlace1" presStyleIdx="0" presStyleCnt="2" custScaleX="94981" custScaleY="92683"/>
      <dgm:spPr>
        <a:blipFill rotWithShape="0">
          <a:blip xmlns:r="http://schemas.openxmlformats.org/officeDocument/2006/relationships" r:embed="rId1"/>
          <a:stretch>
            <a:fillRect/>
          </a:stretch>
        </a:blipFill>
      </dgm:spPr>
    </dgm:pt>
    <dgm:pt modelId="{72608934-F03B-4E6F-98B5-D7D13BFCF385}" type="pres">
      <dgm:prSet presAssocID="{5250979B-DF43-4053-93E2-3D7CA01D1AB7}" presName="text" presStyleLbl="node1" presStyleIdx="0" presStyleCnt="2">
        <dgm:presLayoutVars>
          <dgm:bulletEnabled val="1"/>
        </dgm:presLayoutVars>
      </dgm:prSet>
      <dgm:spPr/>
      <dgm:t>
        <a:bodyPr/>
        <a:lstStyle/>
        <a:p>
          <a:endParaRPr lang="en-US"/>
        </a:p>
      </dgm:t>
    </dgm:pt>
    <dgm:pt modelId="{324A4866-358D-4853-889D-C7813E76AABD}" type="pres">
      <dgm:prSet presAssocID="{3FF90856-37F4-4A14-BF6A-76CB1B195070}" presName="spacer" presStyleCnt="0"/>
      <dgm:spPr/>
    </dgm:pt>
    <dgm:pt modelId="{91680CC8-6050-47CA-B794-DBAB580943C1}" type="pres">
      <dgm:prSet presAssocID="{E0A4745D-7E38-46A5-87CE-B6305755ABD4}" presName="comp" presStyleCnt="0"/>
      <dgm:spPr/>
    </dgm:pt>
    <dgm:pt modelId="{2D30D44B-BE59-4649-87AC-BFBC44FDEAEB}" type="pres">
      <dgm:prSet presAssocID="{E0A4745D-7E38-46A5-87CE-B6305755ABD4}" presName="box" presStyleLbl="node1" presStyleIdx="1" presStyleCnt="2"/>
      <dgm:spPr/>
      <dgm:t>
        <a:bodyPr/>
        <a:lstStyle/>
        <a:p>
          <a:endParaRPr lang="en-US"/>
        </a:p>
      </dgm:t>
    </dgm:pt>
    <dgm:pt modelId="{C0F15153-1B5F-4F33-8B21-ADDE3574AB77}" type="pres">
      <dgm:prSet presAssocID="{E0A4745D-7E38-46A5-87CE-B6305755ABD4}" presName="img" presStyleLbl="fgImgPlace1" presStyleIdx="1" presStyleCnt="2"/>
      <dgm:spPr>
        <a:blipFill rotWithShape="0">
          <a:blip xmlns:r="http://schemas.openxmlformats.org/officeDocument/2006/relationships" r:embed="rId2"/>
          <a:stretch>
            <a:fillRect/>
          </a:stretch>
        </a:blipFill>
      </dgm:spPr>
    </dgm:pt>
    <dgm:pt modelId="{AAAE572D-B968-49FC-B675-034A9C485D2A}" type="pres">
      <dgm:prSet presAssocID="{E0A4745D-7E38-46A5-87CE-B6305755ABD4}" presName="text" presStyleLbl="node1" presStyleIdx="1" presStyleCnt="2">
        <dgm:presLayoutVars>
          <dgm:bulletEnabled val="1"/>
        </dgm:presLayoutVars>
      </dgm:prSet>
      <dgm:spPr/>
      <dgm:t>
        <a:bodyPr/>
        <a:lstStyle/>
        <a:p>
          <a:endParaRPr lang="en-US"/>
        </a:p>
      </dgm:t>
    </dgm:pt>
  </dgm:ptLst>
  <dgm:cxnLst>
    <dgm:cxn modelId="{6A7A9FCD-F7A9-4CBA-A5F6-D08B9FE62BC6}" type="presOf" srcId="{34AA9599-CAB5-4FC2-9544-3514FFB33292}" destId="{2D30D44B-BE59-4649-87AC-BFBC44FDEAEB}" srcOrd="0" destOrd="2" presId="urn:microsoft.com/office/officeart/2005/8/layout/vList4#1"/>
    <dgm:cxn modelId="{C2205A39-C106-4965-9DD2-4B77A315D6D2}" type="presOf" srcId="{BB7F85DB-6ECF-4426-B96B-102C943E687F}" destId="{0E3D12AA-3E6C-46BF-9513-CADAB83076BF}" srcOrd="0" destOrd="4" presId="urn:microsoft.com/office/officeart/2005/8/layout/vList4#1"/>
    <dgm:cxn modelId="{1F68D023-9CE2-442C-84C3-C70AC0271A2F}" type="presOf" srcId="{B95592E7-DA08-4947-82C8-C1A8A647648F}" destId="{2D30D44B-BE59-4649-87AC-BFBC44FDEAEB}" srcOrd="0" destOrd="1" presId="urn:microsoft.com/office/officeart/2005/8/layout/vList4#1"/>
    <dgm:cxn modelId="{229CB6E6-CDE9-4319-9CEE-D4A3D97A50FF}" type="presOf" srcId="{CED9F992-3F2B-4020-ADB3-A7BFF454C78D}" destId="{AAAE572D-B968-49FC-B675-034A9C485D2A}" srcOrd="1" destOrd="4" presId="urn:microsoft.com/office/officeart/2005/8/layout/vList4#1"/>
    <dgm:cxn modelId="{53A8042F-2A36-483F-9347-37238A3623A0}" type="presOf" srcId="{1A4BD36A-4D74-4C96-82CD-3AC15395667F}" destId="{72608934-F03B-4E6F-98B5-D7D13BFCF385}" srcOrd="1" destOrd="2" presId="urn:microsoft.com/office/officeart/2005/8/layout/vList4#1"/>
    <dgm:cxn modelId="{4930BFDB-5057-4DBD-8057-779D8A4CCD28}" type="presOf" srcId="{E0A4745D-7E38-46A5-87CE-B6305755ABD4}" destId="{AAAE572D-B968-49FC-B675-034A9C485D2A}" srcOrd="1" destOrd="0" presId="urn:microsoft.com/office/officeart/2005/8/layout/vList4#1"/>
    <dgm:cxn modelId="{1A925EF7-26FD-4412-B74A-F9B8C1EA2C1D}" type="presOf" srcId="{5250979B-DF43-4053-93E2-3D7CA01D1AB7}" destId="{72608934-F03B-4E6F-98B5-D7D13BFCF385}" srcOrd="1" destOrd="0" presId="urn:microsoft.com/office/officeart/2005/8/layout/vList4#1"/>
    <dgm:cxn modelId="{C3163CB3-484C-41DE-9D77-2DF4AFBE7A66}" srcId="{E0A4745D-7E38-46A5-87CE-B6305755ABD4}" destId="{CED9F992-3F2B-4020-ADB3-A7BFF454C78D}" srcOrd="3" destOrd="0" parTransId="{70AB942D-FD73-447E-8B16-8E66A299DCFA}" sibTransId="{1D99E295-356C-4EA7-9F6F-4D695CBE013F}"/>
    <dgm:cxn modelId="{9057C328-DE5B-4E02-B16F-2D86888D737B}" type="presOf" srcId="{F7C080B8-8B8E-426C-BBC4-F2AA15F87F71}" destId="{72608934-F03B-4E6F-98B5-D7D13BFCF385}" srcOrd="1" destOrd="3" presId="urn:microsoft.com/office/officeart/2005/8/layout/vList4#1"/>
    <dgm:cxn modelId="{3F43DB24-A774-4111-B149-40308FD93B66}" type="presOf" srcId="{B95592E7-DA08-4947-82C8-C1A8A647648F}" destId="{AAAE572D-B968-49FC-B675-034A9C485D2A}" srcOrd="1" destOrd="1" presId="urn:microsoft.com/office/officeart/2005/8/layout/vList4#1"/>
    <dgm:cxn modelId="{82FB14A9-C0D3-4604-82F4-D509A224AA81}" type="presOf" srcId="{2FE096BC-F031-410D-B72E-6AA228BDCE5F}" destId="{72608934-F03B-4E6F-98B5-D7D13BFCF385}" srcOrd="1" destOrd="1" presId="urn:microsoft.com/office/officeart/2005/8/layout/vList4#1"/>
    <dgm:cxn modelId="{93C0A360-883A-4723-9B23-AA9DE5690D5A}" srcId="{5250979B-DF43-4053-93E2-3D7CA01D1AB7}" destId="{BB7F85DB-6ECF-4426-B96B-102C943E687F}" srcOrd="3" destOrd="0" parTransId="{D36173DA-22C3-4748-BA10-01BBE5DFBF57}" sibTransId="{C5C2C3BA-0780-47D4-9B7B-1C83E88B0D64}"/>
    <dgm:cxn modelId="{550A86BA-8C8A-455C-91C7-3A2A84884C30}" srcId="{5250979B-DF43-4053-93E2-3D7CA01D1AB7}" destId="{0DE10A23-DF96-4490-AA7A-151DECD1B0D4}" srcOrd="4" destOrd="0" parTransId="{1018B030-000A-49A7-8F77-88EC3613F297}" sibTransId="{724C937D-813C-4E6C-8C84-A353BF45A076}"/>
    <dgm:cxn modelId="{E94E7D31-0A62-4EC5-8029-1A033F64586E}" srcId="{5250979B-DF43-4053-93E2-3D7CA01D1AB7}" destId="{1A4BD36A-4D74-4C96-82CD-3AC15395667F}" srcOrd="1" destOrd="0" parTransId="{F8F7A268-CBC5-4967-88BD-0C00B9AD9144}" sibTransId="{6F8BBE4F-DBBE-45B3-BA54-46E131DAC984}"/>
    <dgm:cxn modelId="{F11BEB98-83E0-4353-AC22-6D121CFFDF0F}" srcId="{53D60FE3-E6D3-49EE-9D36-906F221EA1C0}" destId="{5250979B-DF43-4053-93E2-3D7CA01D1AB7}" srcOrd="0" destOrd="0" parTransId="{BCB1A005-DC03-4CCC-A46A-2D71B37D029F}" sibTransId="{3FF90856-37F4-4A14-BF6A-76CB1B195070}"/>
    <dgm:cxn modelId="{E30F7C26-2D3A-4611-BD2B-A5F78F2735D1}" type="presOf" srcId="{5250979B-DF43-4053-93E2-3D7CA01D1AB7}" destId="{0E3D12AA-3E6C-46BF-9513-CADAB83076BF}" srcOrd="0" destOrd="0" presId="urn:microsoft.com/office/officeart/2005/8/layout/vList4#1"/>
    <dgm:cxn modelId="{7EF441AF-49CE-4146-8FA2-4690B6BB0098}" srcId="{5250979B-DF43-4053-93E2-3D7CA01D1AB7}" destId="{2FE096BC-F031-410D-B72E-6AA228BDCE5F}" srcOrd="0" destOrd="0" parTransId="{0098C61F-D1A5-4387-A8E2-2A9FBFCD4B0F}" sibTransId="{F41231FD-8DDB-4AC3-8BBB-E0379F4FA229}"/>
    <dgm:cxn modelId="{20AF8028-5F50-4274-90A9-00D2C6138AAF}" type="presOf" srcId="{38C84845-6047-4AFD-A940-05FF03DE4016}" destId="{2D30D44B-BE59-4649-87AC-BFBC44FDEAEB}" srcOrd="0" destOrd="3" presId="urn:microsoft.com/office/officeart/2005/8/layout/vList4#1"/>
    <dgm:cxn modelId="{EC44E08F-7BE1-4F91-96CC-4483322F9363}" type="presOf" srcId="{146C825B-D3CF-45AF-B12D-B9E14C1A340E}" destId="{72608934-F03B-4E6F-98B5-D7D13BFCF385}" srcOrd="1" destOrd="6" presId="urn:microsoft.com/office/officeart/2005/8/layout/vList4#1"/>
    <dgm:cxn modelId="{47384B4F-08F1-4B61-9ED2-028FE2C19071}" srcId="{5250979B-DF43-4053-93E2-3D7CA01D1AB7}" destId="{F7C080B8-8B8E-426C-BBC4-F2AA15F87F71}" srcOrd="2" destOrd="0" parTransId="{B68BEFB0-FAD1-43BD-B7AD-D7E4C56F5625}" sibTransId="{F9082A2E-597B-4BF3-98AE-34A714C0D7CF}"/>
    <dgm:cxn modelId="{0D60090C-9D3E-4EA9-BAAB-20CE8FAC4AF9}" type="presOf" srcId="{1A4BD36A-4D74-4C96-82CD-3AC15395667F}" destId="{0E3D12AA-3E6C-46BF-9513-CADAB83076BF}" srcOrd="0" destOrd="2" presId="urn:microsoft.com/office/officeart/2005/8/layout/vList4#1"/>
    <dgm:cxn modelId="{C5A3FB46-7EBB-4B84-9CF8-4FC8F4958684}" srcId="{E0A4745D-7E38-46A5-87CE-B6305755ABD4}" destId="{38C84845-6047-4AFD-A940-05FF03DE4016}" srcOrd="2" destOrd="0" parTransId="{26E21863-07BE-4221-AC26-400CF2AA9B19}" sibTransId="{1A25715E-760F-4A30-A42C-CC3EBBB425CA}"/>
    <dgm:cxn modelId="{61F712BC-7D6A-40B2-9875-0560A94C0250}" type="presOf" srcId="{0DE10A23-DF96-4490-AA7A-151DECD1B0D4}" destId="{72608934-F03B-4E6F-98B5-D7D13BFCF385}" srcOrd="1" destOrd="5" presId="urn:microsoft.com/office/officeart/2005/8/layout/vList4#1"/>
    <dgm:cxn modelId="{2015CC7F-9341-4AB4-A85B-9A419D610FD5}" type="presOf" srcId="{34AA9599-CAB5-4FC2-9544-3514FFB33292}" destId="{AAAE572D-B968-49FC-B675-034A9C485D2A}" srcOrd="1" destOrd="2" presId="urn:microsoft.com/office/officeart/2005/8/layout/vList4#1"/>
    <dgm:cxn modelId="{75119AFB-BCE1-4921-89F0-BA4090899F03}" type="presOf" srcId="{E0A4745D-7E38-46A5-87CE-B6305755ABD4}" destId="{2D30D44B-BE59-4649-87AC-BFBC44FDEAEB}" srcOrd="0" destOrd="0" presId="urn:microsoft.com/office/officeart/2005/8/layout/vList4#1"/>
    <dgm:cxn modelId="{64AB6B62-B2EC-420D-9D6F-D706798AA664}" type="presOf" srcId="{BB7F85DB-6ECF-4426-B96B-102C943E687F}" destId="{72608934-F03B-4E6F-98B5-D7D13BFCF385}" srcOrd="1" destOrd="4" presId="urn:microsoft.com/office/officeart/2005/8/layout/vList4#1"/>
    <dgm:cxn modelId="{C5C7D3C5-9312-46B2-84FB-FB7F2B860EAE}" type="presOf" srcId="{38C84845-6047-4AFD-A940-05FF03DE4016}" destId="{AAAE572D-B968-49FC-B675-034A9C485D2A}" srcOrd="1" destOrd="3" presId="urn:microsoft.com/office/officeart/2005/8/layout/vList4#1"/>
    <dgm:cxn modelId="{FD5B2E92-8F15-491D-AEB0-23931D31F976}" type="presOf" srcId="{CED9F992-3F2B-4020-ADB3-A7BFF454C78D}" destId="{2D30D44B-BE59-4649-87AC-BFBC44FDEAEB}" srcOrd="0" destOrd="4" presId="urn:microsoft.com/office/officeart/2005/8/layout/vList4#1"/>
    <dgm:cxn modelId="{9A08946A-7814-440C-B892-DA7C84C5B6BB}" srcId="{53D60FE3-E6D3-49EE-9D36-906F221EA1C0}" destId="{E0A4745D-7E38-46A5-87CE-B6305755ABD4}" srcOrd="1" destOrd="0" parTransId="{568DD025-0873-4DCD-9032-3A4E3BEBDC08}" sibTransId="{32889D3A-7C31-4F01-9062-12C0172F3BFB}"/>
    <dgm:cxn modelId="{9C86797B-F343-482A-A451-54788B770F10}" type="presOf" srcId="{2FE096BC-F031-410D-B72E-6AA228BDCE5F}" destId="{0E3D12AA-3E6C-46BF-9513-CADAB83076BF}" srcOrd="0" destOrd="1" presId="urn:microsoft.com/office/officeart/2005/8/layout/vList4#1"/>
    <dgm:cxn modelId="{54B4D56A-9325-4CD9-B568-753AADA47960}" type="presOf" srcId="{146C825B-D3CF-45AF-B12D-B9E14C1A340E}" destId="{0E3D12AA-3E6C-46BF-9513-CADAB83076BF}" srcOrd="0" destOrd="6" presId="urn:microsoft.com/office/officeart/2005/8/layout/vList4#1"/>
    <dgm:cxn modelId="{CBC58F7B-F25A-41B5-9F5F-C5D3B514B853}" srcId="{E0A4745D-7E38-46A5-87CE-B6305755ABD4}" destId="{B95592E7-DA08-4947-82C8-C1A8A647648F}" srcOrd="0" destOrd="0" parTransId="{82E05C0E-2E01-476E-B9D4-470CDC10F179}" sibTransId="{5314C940-FF44-457C-BD4A-AC1841AD428B}"/>
    <dgm:cxn modelId="{8CD6EED8-C7DB-4F50-B1A0-F7E1452E162C}" type="presOf" srcId="{53D60FE3-E6D3-49EE-9D36-906F221EA1C0}" destId="{0AA4CC67-531C-402A-BBC6-981FBBF37AE0}" srcOrd="0" destOrd="0" presId="urn:microsoft.com/office/officeart/2005/8/layout/vList4#1"/>
    <dgm:cxn modelId="{671CD7BE-32BC-42E1-87F3-B2C1F9A453FE}" srcId="{5250979B-DF43-4053-93E2-3D7CA01D1AB7}" destId="{146C825B-D3CF-45AF-B12D-B9E14C1A340E}" srcOrd="5" destOrd="0" parTransId="{32966B54-299A-4B26-97E8-2623479676BB}" sibTransId="{FBF196BA-3980-4091-B197-42F74DE48803}"/>
    <dgm:cxn modelId="{3F4EAF6A-FBA6-400E-ABA7-3B2B2A8BE51B}" type="presOf" srcId="{0DE10A23-DF96-4490-AA7A-151DECD1B0D4}" destId="{0E3D12AA-3E6C-46BF-9513-CADAB83076BF}" srcOrd="0" destOrd="5" presId="urn:microsoft.com/office/officeart/2005/8/layout/vList4#1"/>
    <dgm:cxn modelId="{1B1F239D-6C0C-4D12-9BE9-3BFD5834D8B7}" type="presOf" srcId="{F7C080B8-8B8E-426C-BBC4-F2AA15F87F71}" destId="{0E3D12AA-3E6C-46BF-9513-CADAB83076BF}" srcOrd="0" destOrd="3" presId="urn:microsoft.com/office/officeart/2005/8/layout/vList4#1"/>
    <dgm:cxn modelId="{7538EBC0-4781-445E-A3A3-986B095EA634}" srcId="{E0A4745D-7E38-46A5-87CE-B6305755ABD4}" destId="{34AA9599-CAB5-4FC2-9544-3514FFB33292}" srcOrd="1" destOrd="0" parTransId="{60C9A96C-E000-4B56-A274-155F31F7913A}" sibTransId="{8FFF8718-1070-454A-B49C-A5C2CAF7FCD1}"/>
    <dgm:cxn modelId="{F5539B6A-E0C1-45D5-92B4-CABAD2AD48AD}" type="presParOf" srcId="{0AA4CC67-531C-402A-BBC6-981FBBF37AE0}" destId="{EDE56274-4A51-4542-AEAC-434107B76A30}" srcOrd="0" destOrd="0" presId="urn:microsoft.com/office/officeart/2005/8/layout/vList4#1"/>
    <dgm:cxn modelId="{71EE2F3D-6BDD-4D16-8BDE-3F1224F440D7}" type="presParOf" srcId="{EDE56274-4A51-4542-AEAC-434107B76A30}" destId="{0E3D12AA-3E6C-46BF-9513-CADAB83076BF}" srcOrd="0" destOrd="0" presId="urn:microsoft.com/office/officeart/2005/8/layout/vList4#1"/>
    <dgm:cxn modelId="{5CB8072E-3EDD-4402-B29C-FFE8F6113A9D}" type="presParOf" srcId="{EDE56274-4A51-4542-AEAC-434107B76A30}" destId="{D0C30BFF-84B9-419A-9ED6-9F205D76B576}" srcOrd="1" destOrd="0" presId="urn:microsoft.com/office/officeart/2005/8/layout/vList4#1"/>
    <dgm:cxn modelId="{70D7ADED-094A-4190-89D1-9EB95D4BB71E}" type="presParOf" srcId="{EDE56274-4A51-4542-AEAC-434107B76A30}" destId="{72608934-F03B-4E6F-98B5-D7D13BFCF385}" srcOrd="2" destOrd="0" presId="urn:microsoft.com/office/officeart/2005/8/layout/vList4#1"/>
    <dgm:cxn modelId="{28B6603B-DF7F-459B-8949-CF98A4F7EC08}" type="presParOf" srcId="{0AA4CC67-531C-402A-BBC6-981FBBF37AE0}" destId="{324A4866-358D-4853-889D-C7813E76AABD}" srcOrd="1" destOrd="0" presId="urn:microsoft.com/office/officeart/2005/8/layout/vList4#1"/>
    <dgm:cxn modelId="{4385D651-73AB-4AFA-B22F-1843CB2E54A2}" type="presParOf" srcId="{0AA4CC67-531C-402A-BBC6-981FBBF37AE0}" destId="{91680CC8-6050-47CA-B794-DBAB580943C1}" srcOrd="2" destOrd="0" presId="urn:microsoft.com/office/officeart/2005/8/layout/vList4#1"/>
    <dgm:cxn modelId="{726CE438-03F6-4236-861A-92C9DE8752A2}" type="presParOf" srcId="{91680CC8-6050-47CA-B794-DBAB580943C1}" destId="{2D30D44B-BE59-4649-87AC-BFBC44FDEAEB}" srcOrd="0" destOrd="0" presId="urn:microsoft.com/office/officeart/2005/8/layout/vList4#1"/>
    <dgm:cxn modelId="{2127B7A9-A17A-4208-92A7-5E399D12A60A}" type="presParOf" srcId="{91680CC8-6050-47CA-B794-DBAB580943C1}" destId="{C0F15153-1B5F-4F33-8B21-ADDE3574AB77}" srcOrd="1" destOrd="0" presId="urn:microsoft.com/office/officeart/2005/8/layout/vList4#1"/>
    <dgm:cxn modelId="{D0D94977-F544-4767-84AC-252F782BD8F9}" type="presParOf" srcId="{91680CC8-6050-47CA-B794-DBAB580943C1}" destId="{AAAE572D-B968-49FC-B675-034A9C485D2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60AFC-089B-4413-8B19-4B678BA81972}" type="doc">
      <dgm:prSet loTypeId="urn:microsoft.com/office/officeart/2005/8/layout/hChevron3" loCatId="process" qsTypeId="urn:microsoft.com/office/officeart/2005/8/quickstyle/simple5" qsCatId="simple" csTypeId="urn:microsoft.com/office/officeart/2005/8/colors/accent0_3" csCatId="mainScheme" phldr="1"/>
      <dgm:spPr/>
    </dgm:pt>
    <dgm:pt modelId="{CC945015-9C24-4AAD-B079-7E24DD152910}">
      <dgm:prSet phldrT="[Text]" custT="1"/>
      <dgm:spPr>
        <a:solidFill>
          <a:srgbClr val="003F7E"/>
        </a:solidFill>
      </dgm:spPr>
      <dgm:t>
        <a:bodyPr/>
        <a:lstStyle/>
        <a:p>
          <a:r>
            <a:rPr lang="en-US" sz="1600" b="1" dirty="0" smtClean="0"/>
            <a:t>Phase 1</a:t>
          </a:r>
          <a:endParaRPr lang="en-US" sz="1600" b="1" dirty="0"/>
        </a:p>
      </dgm:t>
    </dgm:pt>
    <dgm:pt modelId="{E0C5D24D-35C7-44DF-B5A6-9308ACDB3C76}" type="parTrans" cxnId="{5F05D088-E2EA-4278-B595-CA4C1533C2B9}">
      <dgm:prSet/>
      <dgm:spPr/>
      <dgm:t>
        <a:bodyPr/>
        <a:lstStyle/>
        <a:p>
          <a:endParaRPr lang="en-US" sz="2800" b="1"/>
        </a:p>
      </dgm:t>
    </dgm:pt>
    <dgm:pt modelId="{52C9F1E5-BB8C-4812-9655-6B43468CC90C}" type="sibTrans" cxnId="{5F05D088-E2EA-4278-B595-CA4C1533C2B9}">
      <dgm:prSet/>
      <dgm:spPr/>
      <dgm:t>
        <a:bodyPr/>
        <a:lstStyle/>
        <a:p>
          <a:endParaRPr lang="en-US" sz="2800" b="1"/>
        </a:p>
      </dgm:t>
    </dgm:pt>
    <dgm:pt modelId="{554D3AE6-D061-4AEC-8DB0-FCFF3B7F9B2D}">
      <dgm:prSet phldrT="[Text]" custT="1"/>
      <dgm:spPr>
        <a:solidFill>
          <a:srgbClr val="003F7E"/>
        </a:solidFill>
      </dgm:spPr>
      <dgm:t>
        <a:bodyPr/>
        <a:lstStyle/>
        <a:p>
          <a:r>
            <a:rPr lang="en-US" sz="1600" b="1" dirty="0" smtClean="0"/>
            <a:t>Phase 2</a:t>
          </a:r>
          <a:endParaRPr lang="en-US" sz="1600" b="1" dirty="0"/>
        </a:p>
      </dgm:t>
    </dgm:pt>
    <dgm:pt modelId="{B1F2C7D1-DA52-4F7E-8D11-1198EC9AA4AE}" type="parTrans" cxnId="{A3AB9D09-3067-47BF-B400-1C37EC2DCBAD}">
      <dgm:prSet/>
      <dgm:spPr/>
      <dgm:t>
        <a:bodyPr/>
        <a:lstStyle/>
        <a:p>
          <a:endParaRPr lang="en-US" sz="2800" b="1"/>
        </a:p>
      </dgm:t>
    </dgm:pt>
    <dgm:pt modelId="{E5AD6492-EEC1-4A5F-8914-88D918EA156F}" type="sibTrans" cxnId="{A3AB9D09-3067-47BF-B400-1C37EC2DCBAD}">
      <dgm:prSet/>
      <dgm:spPr/>
      <dgm:t>
        <a:bodyPr/>
        <a:lstStyle/>
        <a:p>
          <a:endParaRPr lang="en-US" sz="2800" b="1"/>
        </a:p>
      </dgm:t>
    </dgm:pt>
    <dgm:pt modelId="{EEC4D55D-9097-4BE5-909B-3F539E80BCC8}">
      <dgm:prSet phldrT="[Text]" custT="1"/>
      <dgm:spPr>
        <a:solidFill>
          <a:srgbClr val="003F7E"/>
        </a:solidFill>
      </dgm:spPr>
      <dgm:t>
        <a:bodyPr/>
        <a:lstStyle/>
        <a:p>
          <a:r>
            <a:rPr lang="en-US" sz="1600" b="1" dirty="0" smtClean="0"/>
            <a:t>Phase 3</a:t>
          </a:r>
          <a:endParaRPr lang="en-US" sz="1600" b="1" dirty="0"/>
        </a:p>
      </dgm:t>
    </dgm:pt>
    <dgm:pt modelId="{934C0F22-252C-4D4D-B329-8F8DCA3FD583}" type="parTrans" cxnId="{D71B4396-0E6E-42F3-BAA8-94373A5E1A6B}">
      <dgm:prSet/>
      <dgm:spPr/>
      <dgm:t>
        <a:bodyPr/>
        <a:lstStyle/>
        <a:p>
          <a:endParaRPr lang="en-US" sz="2800" b="1"/>
        </a:p>
      </dgm:t>
    </dgm:pt>
    <dgm:pt modelId="{0DEAEFD8-BBAC-4E44-9752-DE937CFF258B}" type="sibTrans" cxnId="{D71B4396-0E6E-42F3-BAA8-94373A5E1A6B}">
      <dgm:prSet/>
      <dgm:spPr/>
      <dgm:t>
        <a:bodyPr/>
        <a:lstStyle/>
        <a:p>
          <a:endParaRPr lang="en-US" sz="2800" b="1"/>
        </a:p>
      </dgm:t>
    </dgm:pt>
    <dgm:pt modelId="{33479F17-E242-412D-BA9A-9F8CD527D07D}">
      <dgm:prSet phldrT="[Text]" custT="1"/>
      <dgm:spPr>
        <a:solidFill>
          <a:srgbClr val="003F7E"/>
        </a:solidFill>
      </dgm:spPr>
      <dgm:t>
        <a:bodyPr/>
        <a:lstStyle/>
        <a:p>
          <a:r>
            <a:rPr lang="en-US" sz="1600" b="1" dirty="0" smtClean="0"/>
            <a:t>Discovery to Pre-clinical</a:t>
          </a:r>
          <a:endParaRPr lang="en-US" sz="1600" b="1" dirty="0"/>
        </a:p>
      </dgm:t>
    </dgm:pt>
    <dgm:pt modelId="{134BC82C-523C-4F24-B67E-72577316DA8A}" type="parTrans" cxnId="{D2C1C43F-8DA3-44A1-8768-5DB0DDDA1F7E}">
      <dgm:prSet/>
      <dgm:spPr/>
      <dgm:t>
        <a:bodyPr/>
        <a:lstStyle/>
        <a:p>
          <a:endParaRPr lang="en-US" sz="2800" b="1"/>
        </a:p>
      </dgm:t>
    </dgm:pt>
    <dgm:pt modelId="{98B8CFF7-83AD-4AD6-8F3C-0CD6CCC87253}" type="sibTrans" cxnId="{D2C1C43F-8DA3-44A1-8768-5DB0DDDA1F7E}">
      <dgm:prSet/>
      <dgm:spPr/>
      <dgm:t>
        <a:bodyPr/>
        <a:lstStyle/>
        <a:p>
          <a:endParaRPr lang="en-US" sz="2800" b="1"/>
        </a:p>
      </dgm:t>
    </dgm:pt>
    <dgm:pt modelId="{F6AA2E45-7BAD-40F4-BCE8-3FFE79D69912}">
      <dgm:prSet phldrT="[Text]" custT="1"/>
      <dgm:spPr>
        <a:solidFill>
          <a:srgbClr val="003F7E"/>
        </a:solidFill>
      </dgm:spPr>
      <dgm:t>
        <a:bodyPr/>
        <a:lstStyle/>
        <a:p>
          <a:r>
            <a:rPr lang="en-US" sz="1600" b="1" dirty="0" smtClean="0"/>
            <a:t>Filing</a:t>
          </a:r>
          <a:endParaRPr lang="en-US" sz="1600" b="1" dirty="0"/>
        </a:p>
      </dgm:t>
    </dgm:pt>
    <dgm:pt modelId="{ED18502E-15B8-4DA9-A042-6FE804E2BBBC}" type="parTrans" cxnId="{7C426BBA-8987-4ED6-BC8C-AB670636F968}">
      <dgm:prSet/>
      <dgm:spPr/>
      <dgm:t>
        <a:bodyPr/>
        <a:lstStyle/>
        <a:p>
          <a:endParaRPr lang="en-US" sz="2800" b="1"/>
        </a:p>
      </dgm:t>
    </dgm:pt>
    <dgm:pt modelId="{DC6B27FB-8E15-4511-97DC-C9D7287D2060}" type="sibTrans" cxnId="{7C426BBA-8987-4ED6-BC8C-AB670636F968}">
      <dgm:prSet/>
      <dgm:spPr/>
      <dgm:t>
        <a:bodyPr/>
        <a:lstStyle/>
        <a:p>
          <a:endParaRPr lang="en-US" sz="2800" b="1"/>
        </a:p>
      </dgm:t>
    </dgm:pt>
    <dgm:pt modelId="{61032762-4A19-466D-A382-D241CFEA995B}">
      <dgm:prSet phldrT="[Text]" custT="1"/>
      <dgm:spPr>
        <a:solidFill>
          <a:srgbClr val="003F7E"/>
        </a:solidFill>
      </dgm:spPr>
      <dgm:t>
        <a:bodyPr/>
        <a:lstStyle/>
        <a:p>
          <a:r>
            <a:rPr lang="en-US" sz="1600" b="1" dirty="0" smtClean="0"/>
            <a:t>Launch</a:t>
          </a:r>
          <a:endParaRPr lang="en-US" sz="1600" b="1" dirty="0"/>
        </a:p>
      </dgm:t>
    </dgm:pt>
    <dgm:pt modelId="{770C06F1-BA5E-4F68-B73B-39BE312F4417}" type="parTrans" cxnId="{90EB422E-7965-4707-BB42-4F05F9AD7B34}">
      <dgm:prSet/>
      <dgm:spPr/>
      <dgm:t>
        <a:bodyPr/>
        <a:lstStyle/>
        <a:p>
          <a:endParaRPr lang="en-US" sz="2800" b="1"/>
        </a:p>
      </dgm:t>
    </dgm:pt>
    <dgm:pt modelId="{BD4C2556-C57F-430C-876F-FF636F79AB0A}" type="sibTrans" cxnId="{90EB422E-7965-4707-BB42-4F05F9AD7B34}">
      <dgm:prSet/>
      <dgm:spPr/>
      <dgm:t>
        <a:bodyPr/>
        <a:lstStyle/>
        <a:p>
          <a:endParaRPr lang="en-US" sz="2800" b="1"/>
        </a:p>
      </dgm:t>
    </dgm:pt>
    <dgm:pt modelId="{DEF6E731-D527-431A-B3D2-26F3ABC10D7E}">
      <dgm:prSet phldrT="[Text]" custT="1"/>
      <dgm:spPr>
        <a:solidFill>
          <a:srgbClr val="003F7E"/>
        </a:solidFill>
      </dgm:spPr>
      <dgm:t>
        <a:bodyPr/>
        <a:lstStyle/>
        <a:p>
          <a:r>
            <a:rPr lang="en-US" sz="1600" b="1" dirty="0" smtClean="0"/>
            <a:t>Post-Launch</a:t>
          </a:r>
          <a:endParaRPr lang="en-US" sz="1600" b="1" dirty="0"/>
        </a:p>
      </dgm:t>
    </dgm:pt>
    <dgm:pt modelId="{D40A33EC-04F2-4F38-B999-3D86CB1DB46A}" type="parTrans" cxnId="{58337695-DD48-48ED-B597-5407B2DD03F4}">
      <dgm:prSet/>
      <dgm:spPr/>
      <dgm:t>
        <a:bodyPr/>
        <a:lstStyle/>
        <a:p>
          <a:endParaRPr lang="en-US" sz="2800" b="1"/>
        </a:p>
      </dgm:t>
    </dgm:pt>
    <dgm:pt modelId="{073C0B06-BAF1-443E-80B6-F038AE411410}" type="sibTrans" cxnId="{58337695-DD48-48ED-B597-5407B2DD03F4}">
      <dgm:prSet/>
      <dgm:spPr/>
      <dgm:t>
        <a:bodyPr/>
        <a:lstStyle/>
        <a:p>
          <a:endParaRPr lang="en-US" sz="2800" b="1"/>
        </a:p>
      </dgm:t>
    </dgm:pt>
    <dgm:pt modelId="{B8B0607D-9AF9-47AD-8779-FC6313B0637D}" type="pres">
      <dgm:prSet presAssocID="{04B60AFC-089B-4413-8B19-4B678BA81972}" presName="Name0" presStyleCnt="0">
        <dgm:presLayoutVars>
          <dgm:dir/>
          <dgm:resizeHandles val="exact"/>
        </dgm:presLayoutVars>
      </dgm:prSet>
      <dgm:spPr/>
    </dgm:pt>
    <dgm:pt modelId="{7EEA59F7-701E-4248-893A-BD000BC075F3}" type="pres">
      <dgm:prSet presAssocID="{33479F17-E242-412D-BA9A-9F8CD527D07D}" presName="parTxOnly" presStyleLbl="node1" presStyleIdx="0" presStyleCnt="7" custScaleX="149915">
        <dgm:presLayoutVars>
          <dgm:bulletEnabled val="1"/>
        </dgm:presLayoutVars>
      </dgm:prSet>
      <dgm:spPr/>
      <dgm:t>
        <a:bodyPr/>
        <a:lstStyle/>
        <a:p>
          <a:endParaRPr lang="en-US"/>
        </a:p>
      </dgm:t>
    </dgm:pt>
    <dgm:pt modelId="{6781C9F6-109E-4366-8EBF-20A093A19F74}" type="pres">
      <dgm:prSet presAssocID="{98B8CFF7-83AD-4AD6-8F3C-0CD6CCC87253}" presName="parSpace" presStyleCnt="0"/>
      <dgm:spPr/>
    </dgm:pt>
    <dgm:pt modelId="{67A8478B-AB1E-47E2-9E40-73647B7D09D4}" type="pres">
      <dgm:prSet presAssocID="{CC945015-9C24-4AAD-B079-7E24DD152910}" presName="parTxOnly" presStyleLbl="node1" presStyleIdx="1" presStyleCnt="7">
        <dgm:presLayoutVars>
          <dgm:bulletEnabled val="1"/>
        </dgm:presLayoutVars>
      </dgm:prSet>
      <dgm:spPr/>
      <dgm:t>
        <a:bodyPr/>
        <a:lstStyle/>
        <a:p>
          <a:endParaRPr lang="en-US"/>
        </a:p>
      </dgm:t>
    </dgm:pt>
    <dgm:pt modelId="{563C1BB0-2048-4D1C-A7CA-5A2E40F1B1D9}" type="pres">
      <dgm:prSet presAssocID="{52C9F1E5-BB8C-4812-9655-6B43468CC90C}" presName="parSpace" presStyleCnt="0"/>
      <dgm:spPr/>
    </dgm:pt>
    <dgm:pt modelId="{2C632A98-E883-4044-A2DD-B6581942092B}" type="pres">
      <dgm:prSet presAssocID="{554D3AE6-D061-4AEC-8DB0-FCFF3B7F9B2D}" presName="parTxOnly" presStyleLbl="node1" presStyleIdx="2" presStyleCnt="7">
        <dgm:presLayoutVars>
          <dgm:bulletEnabled val="1"/>
        </dgm:presLayoutVars>
      </dgm:prSet>
      <dgm:spPr/>
      <dgm:t>
        <a:bodyPr/>
        <a:lstStyle/>
        <a:p>
          <a:endParaRPr lang="en-US"/>
        </a:p>
      </dgm:t>
    </dgm:pt>
    <dgm:pt modelId="{FE0C2171-CEAC-454B-B36E-4532FD6E6E6B}" type="pres">
      <dgm:prSet presAssocID="{E5AD6492-EEC1-4A5F-8914-88D918EA156F}" presName="parSpace" presStyleCnt="0"/>
      <dgm:spPr/>
    </dgm:pt>
    <dgm:pt modelId="{556A8DCA-2C81-47FD-AAF2-F3E62D2AD3F1}" type="pres">
      <dgm:prSet presAssocID="{EEC4D55D-9097-4BE5-909B-3F539E80BCC8}" presName="parTxOnly" presStyleLbl="node1" presStyleIdx="3" presStyleCnt="7">
        <dgm:presLayoutVars>
          <dgm:bulletEnabled val="1"/>
        </dgm:presLayoutVars>
      </dgm:prSet>
      <dgm:spPr/>
      <dgm:t>
        <a:bodyPr/>
        <a:lstStyle/>
        <a:p>
          <a:endParaRPr lang="en-US"/>
        </a:p>
      </dgm:t>
    </dgm:pt>
    <dgm:pt modelId="{32770CD6-1F05-4768-BA75-0AB788372869}" type="pres">
      <dgm:prSet presAssocID="{0DEAEFD8-BBAC-4E44-9752-DE937CFF258B}" presName="parSpace" presStyleCnt="0"/>
      <dgm:spPr/>
    </dgm:pt>
    <dgm:pt modelId="{06375C09-F8DF-443D-B685-6B18314C3BA1}" type="pres">
      <dgm:prSet presAssocID="{F6AA2E45-7BAD-40F4-BCE8-3FFE79D69912}" presName="parTxOnly" presStyleLbl="node1" presStyleIdx="4" presStyleCnt="7">
        <dgm:presLayoutVars>
          <dgm:bulletEnabled val="1"/>
        </dgm:presLayoutVars>
      </dgm:prSet>
      <dgm:spPr/>
      <dgm:t>
        <a:bodyPr/>
        <a:lstStyle/>
        <a:p>
          <a:endParaRPr lang="en-US"/>
        </a:p>
      </dgm:t>
    </dgm:pt>
    <dgm:pt modelId="{BEA8F3F9-DBC6-49A7-9763-82596D78902F}" type="pres">
      <dgm:prSet presAssocID="{DC6B27FB-8E15-4511-97DC-C9D7287D2060}" presName="parSpace" presStyleCnt="0"/>
      <dgm:spPr/>
    </dgm:pt>
    <dgm:pt modelId="{D5D6CBB8-27BF-40F5-A02D-E24F13D0699D}" type="pres">
      <dgm:prSet presAssocID="{61032762-4A19-466D-A382-D241CFEA995B}" presName="parTxOnly" presStyleLbl="node1" presStyleIdx="5" presStyleCnt="7">
        <dgm:presLayoutVars>
          <dgm:bulletEnabled val="1"/>
        </dgm:presLayoutVars>
      </dgm:prSet>
      <dgm:spPr/>
      <dgm:t>
        <a:bodyPr/>
        <a:lstStyle/>
        <a:p>
          <a:endParaRPr lang="en-US"/>
        </a:p>
      </dgm:t>
    </dgm:pt>
    <dgm:pt modelId="{944657DD-3411-4170-B92E-799645DA5C2D}" type="pres">
      <dgm:prSet presAssocID="{BD4C2556-C57F-430C-876F-FF636F79AB0A}" presName="parSpace" presStyleCnt="0"/>
      <dgm:spPr/>
    </dgm:pt>
    <dgm:pt modelId="{A1ADA0A7-9F4F-40B3-919B-BECCBFD5E185}" type="pres">
      <dgm:prSet presAssocID="{DEF6E731-D527-431A-B3D2-26F3ABC10D7E}" presName="parTxOnly" presStyleLbl="node1" presStyleIdx="6" presStyleCnt="7">
        <dgm:presLayoutVars>
          <dgm:bulletEnabled val="1"/>
        </dgm:presLayoutVars>
      </dgm:prSet>
      <dgm:spPr/>
      <dgm:t>
        <a:bodyPr/>
        <a:lstStyle/>
        <a:p>
          <a:endParaRPr lang="en-US"/>
        </a:p>
      </dgm:t>
    </dgm:pt>
  </dgm:ptLst>
  <dgm:cxnLst>
    <dgm:cxn modelId="{90EB422E-7965-4707-BB42-4F05F9AD7B34}" srcId="{04B60AFC-089B-4413-8B19-4B678BA81972}" destId="{61032762-4A19-466D-A382-D241CFEA995B}" srcOrd="5" destOrd="0" parTransId="{770C06F1-BA5E-4F68-B73B-39BE312F4417}" sibTransId="{BD4C2556-C57F-430C-876F-FF636F79AB0A}"/>
    <dgm:cxn modelId="{097D0F29-85B6-4D27-A61F-248C36C82C11}" type="presOf" srcId="{EEC4D55D-9097-4BE5-909B-3F539E80BCC8}" destId="{556A8DCA-2C81-47FD-AAF2-F3E62D2AD3F1}" srcOrd="0" destOrd="0" presId="urn:microsoft.com/office/officeart/2005/8/layout/hChevron3"/>
    <dgm:cxn modelId="{D2C1C43F-8DA3-44A1-8768-5DB0DDDA1F7E}" srcId="{04B60AFC-089B-4413-8B19-4B678BA81972}" destId="{33479F17-E242-412D-BA9A-9F8CD527D07D}" srcOrd="0" destOrd="0" parTransId="{134BC82C-523C-4F24-B67E-72577316DA8A}" sibTransId="{98B8CFF7-83AD-4AD6-8F3C-0CD6CCC87253}"/>
    <dgm:cxn modelId="{5F05D088-E2EA-4278-B595-CA4C1533C2B9}" srcId="{04B60AFC-089B-4413-8B19-4B678BA81972}" destId="{CC945015-9C24-4AAD-B079-7E24DD152910}" srcOrd="1" destOrd="0" parTransId="{E0C5D24D-35C7-44DF-B5A6-9308ACDB3C76}" sibTransId="{52C9F1E5-BB8C-4812-9655-6B43468CC90C}"/>
    <dgm:cxn modelId="{9C12B8E0-354D-4675-B27E-D568565FB43F}" type="presOf" srcId="{CC945015-9C24-4AAD-B079-7E24DD152910}" destId="{67A8478B-AB1E-47E2-9E40-73647B7D09D4}" srcOrd="0" destOrd="0" presId="urn:microsoft.com/office/officeart/2005/8/layout/hChevron3"/>
    <dgm:cxn modelId="{58337695-DD48-48ED-B597-5407B2DD03F4}" srcId="{04B60AFC-089B-4413-8B19-4B678BA81972}" destId="{DEF6E731-D527-431A-B3D2-26F3ABC10D7E}" srcOrd="6" destOrd="0" parTransId="{D40A33EC-04F2-4F38-B999-3D86CB1DB46A}" sibTransId="{073C0B06-BAF1-443E-80B6-F038AE411410}"/>
    <dgm:cxn modelId="{164AA2B2-6BDE-40D9-850F-D45F85CB076F}" type="presOf" srcId="{DEF6E731-D527-431A-B3D2-26F3ABC10D7E}" destId="{A1ADA0A7-9F4F-40B3-919B-BECCBFD5E185}" srcOrd="0" destOrd="0" presId="urn:microsoft.com/office/officeart/2005/8/layout/hChevron3"/>
    <dgm:cxn modelId="{7C426BBA-8987-4ED6-BC8C-AB670636F968}" srcId="{04B60AFC-089B-4413-8B19-4B678BA81972}" destId="{F6AA2E45-7BAD-40F4-BCE8-3FFE79D69912}" srcOrd="4" destOrd="0" parTransId="{ED18502E-15B8-4DA9-A042-6FE804E2BBBC}" sibTransId="{DC6B27FB-8E15-4511-97DC-C9D7287D2060}"/>
    <dgm:cxn modelId="{A3AB9D09-3067-47BF-B400-1C37EC2DCBAD}" srcId="{04B60AFC-089B-4413-8B19-4B678BA81972}" destId="{554D3AE6-D061-4AEC-8DB0-FCFF3B7F9B2D}" srcOrd="2" destOrd="0" parTransId="{B1F2C7D1-DA52-4F7E-8D11-1198EC9AA4AE}" sibTransId="{E5AD6492-EEC1-4A5F-8914-88D918EA156F}"/>
    <dgm:cxn modelId="{5387EBE6-39BC-4E23-85EF-58E46A1EC64D}" type="presOf" srcId="{61032762-4A19-466D-A382-D241CFEA995B}" destId="{D5D6CBB8-27BF-40F5-A02D-E24F13D0699D}" srcOrd="0" destOrd="0" presId="urn:microsoft.com/office/officeart/2005/8/layout/hChevron3"/>
    <dgm:cxn modelId="{ADDCB119-310D-4D78-9516-0344DE615902}" type="presOf" srcId="{554D3AE6-D061-4AEC-8DB0-FCFF3B7F9B2D}" destId="{2C632A98-E883-4044-A2DD-B6581942092B}" srcOrd="0" destOrd="0" presId="urn:microsoft.com/office/officeart/2005/8/layout/hChevron3"/>
    <dgm:cxn modelId="{E9418404-6B3E-47FD-B1A8-74B8707501C9}" type="presOf" srcId="{F6AA2E45-7BAD-40F4-BCE8-3FFE79D69912}" destId="{06375C09-F8DF-443D-B685-6B18314C3BA1}" srcOrd="0" destOrd="0" presId="urn:microsoft.com/office/officeart/2005/8/layout/hChevron3"/>
    <dgm:cxn modelId="{EBC34975-A2D9-4AF9-95BA-5EB00D86DD4B}" type="presOf" srcId="{33479F17-E242-412D-BA9A-9F8CD527D07D}" destId="{7EEA59F7-701E-4248-893A-BD000BC075F3}" srcOrd="0" destOrd="0" presId="urn:microsoft.com/office/officeart/2005/8/layout/hChevron3"/>
    <dgm:cxn modelId="{CFA225D5-4093-462B-A0B8-ED96A0F4CD68}" type="presOf" srcId="{04B60AFC-089B-4413-8B19-4B678BA81972}" destId="{B8B0607D-9AF9-47AD-8779-FC6313B0637D}" srcOrd="0" destOrd="0" presId="urn:microsoft.com/office/officeart/2005/8/layout/hChevron3"/>
    <dgm:cxn modelId="{D71B4396-0E6E-42F3-BAA8-94373A5E1A6B}" srcId="{04B60AFC-089B-4413-8B19-4B678BA81972}" destId="{EEC4D55D-9097-4BE5-909B-3F539E80BCC8}" srcOrd="3" destOrd="0" parTransId="{934C0F22-252C-4D4D-B329-8F8DCA3FD583}" sibTransId="{0DEAEFD8-BBAC-4E44-9752-DE937CFF258B}"/>
    <dgm:cxn modelId="{DEB0C8AE-01B8-4EBD-9AC2-AF461D0AF8DA}" type="presParOf" srcId="{B8B0607D-9AF9-47AD-8779-FC6313B0637D}" destId="{7EEA59F7-701E-4248-893A-BD000BC075F3}" srcOrd="0" destOrd="0" presId="urn:microsoft.com/office/officeart/2005/8/layout/hChevron3"/>
    <dgm:cxn modelId="{3CA3D05E-D6B5-4EDC-9553-7D7DAE9444FE}" type="presParOf" srcId="{B8B0607D-9AF9-47AD-8779-FC6313B0637D}" destId="{6781C9F6-109E-4366-8EBF-20A093A19F74}" srcOrd="1" destOrd="0" presId="urn:microsoft.com/office/officeart/2005/8/layout/hChevron3"/>
    <dgm:cxn modelId="{F1722CA1-BBC7-4E9A-AAFB-BC102E001E97}" type="presParOf" srcId="{B8B0607D-9AF9-47AD-8779-FC6313B0637D}" destId="{67A8478B-AB1E-47E2-9E40-73647B7D09D4}" srcOrd="2" destOrd="0" presId="urn:microsoft.com/office/officeart/2005/8/layout/hChevron3"/>
    <dgm:cxn modelId="{4EC7421C-8D15-4FE3-8F8D-C630C0805CAC}" type="presParOf" srcId="{B8B0607D-9AF9-47AD-8779-FC6313B0637D}" destId="{563C1BB0-2048-4D1C-A7CA-5A2E40F1B1D9}" srcOrd="3" destOrd="0" presId="urn:microsoft.com/office/officeart/2005/8/layout/hChevron3"/>
    <dgm:cxn modelId="{0AE06975-E9B7-419E-9325-D95D73AB0E29}" type="presParOf" srcId="{B8B0607D-9AF9-47AD-8779-FC6313B0637D}" destId="{2C632A98-E883-4044-A2DD-B6581942092B}" srcOrd="4" destOrd="0" presId="urn:microsoft.com/office/officeart/2005/8/layout/hChevron3"/>
    <dgm:cxn modelId="{AB0F7336-7405-431F-9D0B-36BBFEAC605E}" type="presParOf" srcId="{B8B0607D-9AF9-47AD-8779-FC6313B0637D}" destId="{FE0C2171-CEAC-454B-B36E-4532FD6E6E6B}" srcOrd="5" destOrd="0" presId="urn:microsoft.com/office/officeart/2005/8/layout/hChevron3"/>
    <dgm:cxn modelId="{9E944568-0229-4199-BACB-F7E8109B3676}" type="presParOf" srcId="{B8B0607D-9AF9-47AD-8779-FC6313B0637D}" destId="{556A8DCA-2C81-47FD-AAF2-F3E62D2AD3F1}" srcOrd="6" destOrd="0" presId="urn:microsoft.com/office/officeart/2005/8/layout/hChevron3"/>
    <dgm:cxn modelId="{2FEE7F66-2A3E-41C8-A831-486A1A3DC391}" type="presParOf" srcId="{B8B0607D-9AF9-47AD-8779-FC6313B0637D}" destId="{32770CD6-1F05-4768-BA75-0AB788372869}" srcOrd="7" destOrd="0" presId="urn:microsoft.com/office/officeart/2005/8/layout/hChevron3"/>
    <dgm:cxn modelId="{AC27EF2D-B053-4229-960C-8BBF86A0BDD6}" type="presParOf" srcId="{B8B0607D-9AF9-47AD-8779-FC6313B0637D}" destId="{06375C09-F8DF-443D-B685-6B18314C3BA1}" srcOrd="8" destOrd="0" presId="urn:microsoft.com/office/officeart/2005/8/layout/hChevron3"/>
    <dgm:cxn modelId="{73F5B017-9E37-4DEC-96EF-61ADBA2046C9}" type="presParOf" srcId="{B8B0607D-9AF9-47AD-8779-FC6313B0637D}" destId="{BEA8F3F9-DBC6-49A7-9763-82596D78902F}" srcOrd="9" destOrd="0" presId="urn:microsoft.com/office/officeart/2005/8/layout/hChevron3"/>
    <dgm:cxn modelId="{A5758CC1-7B10-4983-8BD1-1FE638C036EF}" type="presParOf" srcId="{B8B0607D-9AF9-47AD-8779-FC6313B0637D}" destId="{D5D6CBB8-27BF-40F5-A02D-E24F13D0699D}" srcOrd="10" destOrd="0" presId="urn:microsoft.com/office/officeart/2005/8/layout/hChevron3"/>
    <dgm:cxn modelId="{DEA644E3-E5A6-4C8A-8646-5D2CDD3D1B04}" type="presParOf" srcId="{B8B0607D-9AF9-47AD-8779-FC6313B0637D}" destId="{944657DD-3411-4170-B92E-799645DA5C2D}" srcOrd="11" destOrd="0" presId="urn:microsoft.com/office/officeart/2005/8/layout/hChevron3"/>
    <dgm:cxn modelId="{CFB26C5E-FE5D-46A5-A293-97F0940B6AD9}" type="presParOf" srcId="{B8B0607D-9AF9-47AD-8779-FC6313B0637D}" destId="{A1ADA0A7-9F4F-40B3-919B-BECCBFD5E185}"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D12AA-3E6C-46BF-9513-CADAB83076BF}">
      <dsp:nvSpPr>
        <dsp:cNvPr id="0" name=""/>
        <dsp:cNvSpPr/>
      </dsp:nvSpPr>
      <dsp:spPr>
        <a:xfrm>
          <a:off x="0" y="0"/>
          <a:ext cx="8229600" cy="2264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Study Population in RCT</a:t>
          </a:r>
          <a:endParaRPr lang="en-US" sz="2000" b="1" kern="1200" dirty="0"/>
        </a:p>
        <a:p>
          <a:pPr marL="171450" lvl="1" indent="-171450" algn="l" defTabSz="800100">
            <a:lnSpc>
              <a:spcPct val="90000"/>
            </a:lnSpc>
            <a:spcBef>
              <a:spcPct val="0"/>
            </a:spcBef>
            <a:spcAft>
              <a:spcPct val="15000"/>
            </a:spcAft>
            <a:buChar char="••"/>
          </a:pPr>
          <a:r>
            <a:rPr lang="en-US" sz="1800" kern="1200" dirty="0" smtClean="0"/>
            <a:t>Smaller sample size</a:t>
          </a:r>
          <a:endParaRPr lang="en-US" sz="1800" kern="1200" dirty="0"/>
        </a:p>
        <a:p>
          <a:pPr marL="171450" lvl="1" indent="-171450" algn="l" defTabSz="800100">
            <a:lnSpc>
              <a:spcPct val="90000"/>
            </a:lnSpc>
            <a:spcBef>
              <a:spcPct val="0"/>
            </a:spcBef>
            <a:spcAft>
              <a:spcPct val="15000"/>
            </a:spcAft>
            <a:buChar char="••"/>
          </a:pPr>
          <a:r>
            <a:rPr lang="en-US" sz="1800" kern="1200" dirty="0" smtClean="0"/>
            <a:t>Strict selection criteria</a:t>
          </a:r>
          <a:endParaRPr lang="en-US" sz="1800" kern="1200" dirty="0"/>
        </a:p>
        <a:p>
          <a:pPr marL="171450" lvl="1" indent="-171450" algn="l" defTabSz="800100">
            <a:lnSpc>
              <a:spcPct val="90000"/>
            </a:lnSpc>
            <a:spcBef>
              <a:spcPct val="0"/>
            </a:spcBef>
            <a:spcAft>
              <a:spcPct val="15000"/>
            </a:spcAft>
            <a:buChar char="••"/>
          </a:pPr>
          <a:r>
            <a:rPr lang="en-US" sz="1800" kern="1200" dirty="0" smtClean="0"/>
            <a:t>High medication adherence</a:t>
          </a:r>
          <a:endParaRPr lang="en-US" sz="1800" kern="1200" dirty="0"/>
        </a:p>
        <a:p>
          <a:pPr marL="171450" lvl="1" indent="-171450" algn="l" defTabSz="800100">
            <a:lnSpc>
              <a:spcPct val="90000"/>
            </a:lnSpc>
            <a:spcBef>
              <a:spcPct val="0"/>
            </a:spcBef>
            <a:spcAft>
              <a:spcPct val="15000"/>
            </a:spcAft>
            <a:buChar char="••"/>
          </a:pPr>
          <a:r>
            <a:rPr lang="en-US" sz="1800" kern="1200" dirty="0" smtClean="0"/>
            <a:t>Close monitoring of patients</a:t>
          </a:r>
          <a:endParaRPr lang="en-US" sz="1800" kern="1200" dirty="0"/>
        </a:p>
        <a:p>
          <a:pPr marL="171450" lvl="1" indent="-171450" algn="l" defTabSz="800100">
            <a:lnSpc>
              <a:spcPct val="90000"/>
            </a:lnSpc>
            <a:spcBef>
              <a:spcPct val="0"/>
            </a:spcBef>
            <a:spcAft>
              <a:spcPct val="15000"/>
            </a:spcAft>
            <a:buChar char="••"/>
          </a:pPr>
          <a:r>
            <a:rPr lang="en-US" sz="1800" kern="1200" dirty="0" smtClean="0"/>
            <a:t>Highly experienced practitioners</a:t>
          </a:r>
          <a:endParaRPr lang="en-US" sz="1800" kern="1200" dirty="0"/>
        </a:p>
        <a:p>
          <a:pPr marL="171450" lvl="1" indent="-171450" algn="l" defTabSz="800100">
            <a:lnSpc>
              <a:spcPct val="90000"/>
            </a:lnSpc>
            <a:spcBef>
              <a:spcPct val="0"/>
            </a:spcBef>
            <a:spcAft>
              <a:spcPct val="15000"/>
            </a:spcAft>
            <a:buChar char="••"/>
          </a:pPr>
          <a:r>
            <a:rPr lang="en-US" sz="1800" kern="1200" dirty="0" smtClean="0"/>
            <a:t>Limited outcomes, shorter duration</a:t>
          </a:r>
          <a:endParaRPr lang="en-US" sz="1800" kern="1200" dirty="0"/>
        </a:p>
      </dsp:txBody>
      <dsp:txXfrm>
        <a:off x="1851444" y="0"/>
        <a:ext cx="6378155" cy="2264902"/>
      </dsp:txXfrm>
    </dsp:sp>
    <dsp:sp modelId="{D0C30BFF-84B9-419A-9ED6-9F205D76B576}">
      <dsp:nvSpPr>
        <dsp:cNvPr id="0" name=""/>
        <dsp:cNvSpPr/>
      </dsp:nvSpPr>
      <dsp:spPr>
        <a:xfrm>
          <a:off x="246829" y="370505"/>
          <a:ext cx="1563311" cy="152389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0D44B-BE59-4649-87AC-BFBC44FDEAEB}">
      <dsp:nvSpPr>
        <dsp:cNvPr id="0" name=""/>
        <dsp:cNvSpPr/>
      </dsp:nvSpPr>
      <dsp:spPr>
        <a:xfrm>
          <a:off x="0" y="2470427"/>
          <a:ext cx="8229600" cy="2055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Patient Population in Clinical Practice</a:t>
          </a:r>
          <a:endParaRPr lang="en-US" sz="2000" b="1" kern="1200" dirty="0"/>
        </a:p>
        <a:p>
          <a:pPr marL="171450" lvl="1" indent="-171450" algn="l" defTabSz="800100">
            <a:lnSpc>
              <a:spcPct val="90000"/>
            </a:lnSpc>
            <a:spcBef>
              <a:spcPct val="0"/>
            </a:spcBef>
            <a:spcAft>
              <a:spcPct val="15000"/>
            </a:spcAft>
            <a:buChar char="••"/>
          </a:pPr>
          <a:r>
            <a:rPr lang="en-US" sz="1800" kern="1200" dirty="0" smtClean="0"/>
            <a:t>Variety of patients</a:t>
          </a:r>
          <a:endParaRPr lang="en-US" sz="1800" kern="1200" dirty="0"/>
        </a:p>
        <a:p>
          <a:pPr marL="171450" lvl="1" indent="-171450" algn="l" defTabSz="800100">
            <a:lnSpc>
              <a:spcPct val="90000"/>
            </a:lnSpc>
            <a:spcBef>
              <a:spcPct val="0"/>
            </a:spcBef>
            <a:spcAft>
              <a:spcPct val="15000"/>
            </a:spcAft>
            <a:buChar char="••"/>
          </a:pPr>
          <a:r>
            <a:rPr lang="en-US" sz="1800" kern="1200" dirty="0" smtClean="0"/>
            <a:t>Often used after a series of treatment failures, or in combination with other treatments</a:t>
          </a:r>
          <a:endParaRPr lang="en-US" sz="1800" kern="1200" dirty="0"/>
        </a:p>
        <a:p>
          <a:pPr marL="171450" lvl="1" indent="-171450" algn="l" defTabSz="800100">
            <a:lnSpc>
              <a:spcPct val="90000"/>
            </a:lnSpc>
            <a:spcBef>
              <a:spcPct val="0"/>
            </a:spcBef>
            <a:spcAft>
              <a:spcPct val="15000"/>
            </a:spcAft>
            <a:buChar char="••"/>
          </a:pPr>
          <a:r>
            <a:rPr lang="en-US" sz="1800" kern="1200" dirty="0" smtClean="0"/>
            <a:t>Sub-optimal adherence</a:t>
          </a:r>
          <a:endParaRPr lang="en-US" sz="1800" kern="1200" dirty="0"/>
        </a:p>
        <a:p>
          <a:pPr marL="171450" lvl="1" indent="-171450" algn="l" defTabSz="800100">
            <a:lnSpc>
              <a:spcPct val="90000"/>
            </a:lnSpc>
            <a:spcBef>
              <a:spcPct val="0"/>
            </a:spcBef>
            <a:spcAft>
              <a:spcPct val="15000"/>
            </a:spcAft>
            <a:buChar char="••"/>
          </a:pPr>
          <a:r>
            <a:rPr lang="en-US" sz="1800" kern="1200" dirty="0" smtClean="0"/>
            <a:t>Patients seen infrequently</a:t>
          </a:r>
          <a:endParaRPr lang="en-US" sz="1800" kern="1200" dirty="0"/>
        </a:p>
      </dsp:txBody>
      <dsp:txXfrm>
        <a:off x="1851444" y="2470427"/>
        <a:ext cx="6378155" cy="2055246"/>
      </dsp:txXfrm>
    </dsp:sp>
    <dsp:sp modelId="{C0F15153-1B5F-4F33-8B21-ADDE3574AB77}">
      <dsp:nvSpPr>
        <dsp:cNvPr id="0" name=""/>
        <dsp:cNvSpPr/>
      </dsp:nvSpPr>
      <dsp:spPr>
        <a:xfrm>
          <a:off x="205524" y="2675951"/>
          <a:ext cx="1645920" cy="164419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59F7-701E-4248-893A-BD000BC075F3}">
      <dsp:nvSpPr>
        <dsp:cNvPr id="0" name=""/>
        <dsp:cNvSpPr/>
      </dsp:nvSpPr>
      <dsp:spPr>
        <a:xfrm>
          <a:off x="1684" y="0"/>
          <a:ext cx="2114950" cy="514350"/>
        </a:xfrm>
        <a:prstGeom prst="homePlate">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Discovery to Pre-clinical</a:t>
          </a:r>
          <a:endParaRPr lang="en-US" sz="1600" b="1" kern="1200" dirty="0"/>
        </a:p>
      </dsp:txBody>
      <dsp:txXfrm>
        <a:off x="1684" y="0"/>
        <a:ext cx="1986363" cy="514350"/>
      </dsp:txXfrm>
    </dsp:sp>
    <dsp:sp modelId="{67A8478B-AB1E-47E2-9E40-73647B7D09D4}">
      <dsp:nvSpPr>
        <dsp:cNvPr id="0" name=""/>
        <dsp:cNvSpPr/>
      </dsp:nvSpPr>
      <dsp:spPr>
        <a:xfrm>
          <a:off x="1834482"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1</a:t>
          </a:r>
          <a:endParaRPr lang="en-US" sz="1600" b="1" kern="1200" dirty="0"/>
        </a:p>
      </dsp:txBody>
      <dsp:txXfrm>
        <a:off x="2091657" y="0"/>
        <a:ext cx="896416" cy="514350"/>
      </dsp:txXfrm>
    </dsp:sp>
    <dsp:sp modelId="{2C632A98-E883-4044-A2DD-B6581942092B}">
      <dsp:nvSpPr>
        <dsp:cNvPr id="0" name=""/>
        <dsp:cNvSpPr/>
      </dsp:nvSpPr>
      <dsp:spPr>
        <a:xfrm>
          <a:off x="2963095"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2</a:t>
          </a:r>
          <a:endParaRPr lang="en-US" sz="1600" b="1" kern="1200" dirty="0"/>
        </a:p>
      </dsp:txBody>
      <dsp:txXfrm>
        <a:off x="3220270" y="0"/>
        <a:ext cx="896416" cy="514350"/>
      </dsp:txXfrm>
    </dsp:sp>
    <dsp:sp modelId="{556A8DCA-2C81-47FD-AAF2-F3E62D2AD3F1}">
      <dsp:nvSpPr>
        <dsp:cNvPr id="0" name=""/>
        <dsp:cNvSpPr/>
      </dsp:nvSpPr>
      <dsp:spPr>
        <a:xfrm>
          <a:off x="4091708"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Phase 3</a:t>
          </a:r>
          <a:endParaRPr lang="en-US" sz="1600" b="1" kern="1200" dirty="0"/>
        </a:p>
      </dsp:txBody>
      <dsp:txXfrm>
        <a:off x="4348883" y="0"/>
        <a:ext cx="896416" cy="514350"/>
      </dsp:txXfrm>
    </dsp:sp>
    <dsp:sp modelId="{06375C09-F8DF-443D-B685-6B18314C3BA1}">
      <dsp:nvSpPr>
        <dsp:cNvPr id="0" name=""/>
        <dsp:cNvSpPr/>
      </dsp:nvSpPr>
      <dsp:spPr>
        <a:xfrm>
          <a:off x="5220322"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Filing</a:t>
          </a:r>
          <a:endParaRPr lang="en-US" sz="1600" b="1" kern="1200" dirty="0"/>
        </a:p>
      </dsp:txBody>
      <dsp:txXfrm>
        <a:off x="5477497" y="0"/>
        <a:ext cx="896416" cy="514350"/>
      </dsp:txXfrm>
    </dsp:sp>
    <dsp:sp modelId="{D5D6CBB8-27BF-40F5-A02D-E24F13D0699D}">
      <dsp:nvSpPr>
        <dsp:cNvPr id="0" name=""/>
        <dsp:cNvSpPr/>
      </dsp:nvSpPr>
      <dsp:spPr>
        <a:xfrm>
          <a:off x="6348935"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Launch</a:t>
          </a:r>
          <a:endParaRPr lang="en-US" sz="1600" b="1" kern="1200" dirty="0"/>
        </a:p>
      </dsp:txBody>
      <dsp:txXfrm>
        <a:off x="6606110" y="0"/>
        <a:ext cx="896416" cy="514350"/>
      </dsp:txXfrm>
    </dsp:sp>
    <dsp:sp modelId="{A1ADA0A7-9F4F-40B3-919B-BECCBFD5E185}">
      <dsp:nvSpPr>
        <dsp:cNvPr id="0" name=""/>
        <dsp:cNvSpPr/>
      </dsp:nvSpPr>
      <dsp:spPr>
        <a:xfrm>
          <a:off x="7477548" y="0"/>
          <a:ext cx="1410766" cy="514350"/>
        </a:xfrm>
        <a:prstGeom prst="chevron">
          <a:avLst/>
        </a:prstGeom>
        <a:solidFill>
          <a:srgbClr val="003F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b="1" kern="1200" dirty="0" smtClean="0"/>
            <a:t>Post-Launch</a:t>
          </a:r>
          <a:endParaRPr lang="en-US" sz="1600" b="1" kern="1200" dirty="0"/>
        </a:p>
      </dsp:txBody>
      <dsp:txXfrm>
        <a:off x="7734723" y="0"/>
        <a:ext cx="896416" cy="51435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defTabSz="923952">
              <a:defRPr sz="1200"/>
            </a:lvl1pPr>
          </a:lstStyle>
          <a:p>
            <a:endParaRPr lang="en-US"/>
          </a:p>
        </p:txBody>
      </p:sp>
      <p:sp>
        <p:nvSpPr>
          <p:cNvPr id="71683" name="Rectangle 3"/>
          <p:cNvSpPr>
            <a:spLocks noGrp="1" noChangeArrowheads="1"/>
          </p:cNvSpPr>
          <p:nvPr>
            <p:ph type="dt" sz="quarter" idx="1"/>
          </p:nvPr>
        </p:nvSpPr>
        <p:spPr bwMode="auto">
          <a:xfrm>
            <a:off x="3938587" y="1"/>
            <a:ext cx="3011489" cy="461804"/>
          </a:xfrm>
          <a:prstGeom prst="rect">
            <a:avLst/>
          </a:prstGeom>
          <a:noFill/>
          <a:ln w="9525">
            <a:noFill/>
            <a:miter lim="800000"/>
            <a:headEnd/>
            <a:tailEnd/>
          </a:ln>
          <a:effectLst/>
        </p:spPr>
        <p:txBody>
          <a:bodyPr vert="horz" wrap="square" lIns="92490" tIns="46245" rIns="92490" bIns="46245" numCol="1" anchor="t" anchorCtr="0" compatLnSpc="1">
            <a:prstTxWarp prst="textNoShape">
              <a:avLst/>
            </a:prstTxWarp>
          </a:bodyPr>
          <a:lstStyle>
            <a:lvl1pPr algn="r" defTabSz="923952">
              <a:defRPr sz="1200"/>
            </a:lvl1pPr>
          </a:lstStyle>
          <a:p>
            <a:endParaRPr lang="en-US"/>
          </a:p>
        </p:txBody>
      </p:sp>
      <p:sp>
        <p:nvSpPr>
          <p:cNvPr id="71684" name="Rectangle 4"/>
          <p:cNvSpPr>
            <a:spLocks noGrp="1" noChangeArrowheads="1"/>
          </p:cNvSpPr>
          <p:nvPr>
            <p:ph type="ftr" sz="quarter" idx="2"/>
          </p:nvPr>
        </p:nvSpPr>
        <p:spPr bwMode="auto">
          <a:xfrm>
            <a:off x="2"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defTabSz="923952">
              <a:defRPr sz="1200"/>
            </a:lvl1pPr>
          </a:lstStyle>
          <a:p>
            <a:endParaRPr lang="en-US"/>
          </a:p>
        </p:txBody>
      </p:sp>
      <p:sp>
        <p:nvSpPr>
          <p:cNvPr id="71685" name="Rectangle 5"/>
          <p:cNvSpPr>
            <a:spLocks noGrp="1" noChangeArrowheads="1"/>
          </p:cNvSpPr>
          <p:nvPr>
            <p:ph type="sldNum" sz="quarter" idx="3"/>
          </p:nvPr>
        </p:nvSpPr>
        <p:spPr bwMode="auto">
          <a:xfrm>
            <a:off x="3938587" y="8774273"/>
            <a:ext cx="3011489" cy="461804"/>
          </a:xfrm>
          <a:prstGeom prst="rect">
            <a:avLst/>
          </a:prstGeom>
          <a:noFill/>
          <a:ln w="9525">
            <a:noFill/>
            <a:miter lim="800000"/>
            <a:headEnd/>
            <a:tailEnd/>
          </a:ln>
          <a:effectLst/>
        </p:spPr>
        <p:txBody>
          <a:bodyPr vert="horz" wrap="square" lIns="92490" tIns="46245" rIns="92490" bIns="46245" numCol="1" anchor="b" anchorCtr="0" compatLnSpc="1">
            <a:prstTxWarp prst="textNoShape">
              <a:avLst/>
            </a:prstTxWarp>
          </a:bodyPr>
          <a:lstStyle>
            <a:lvl1pPr algn="r" defTabSz="923952">
              <a:defRPr sz="1200"/>
            </a:lvl1pPr>
          </a:lstStyle>
          <a:p>
            <a:fld id="{686B5FDE-BAFF-40F6-AF95-9C075D9F7E89}" type="slidenum">
              <a:rPr lang="en-US"/>
              <a:pPr/>
              <a:t>‹#›</a:t>
            </a:fld>
            <a:endParaRPr lang="en-US"/>
          </a:p>
        </p:txBody>
      </p:sp>
    </p:spTree>
    <p:extLst>
      <p:ext uri="{BB962C8B-B14F-4D97-AF65-F5344CB8AC3E}">
        <p14:creationId xmlns:p14="http://schemas.microsoft.com/office/powerpoint/2010/main" val="5836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2"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defRPr sz="1200">
                <a:latin typeface="Arial" charset="0"/>
              </a:defRPr>
            </a:lvl1pPr>
          </a:lstStyle>
          <a:p>
            <a:endParaRPr lang="en-US"/>
          </a:p>
        </p:txBody>
      </p:sp>
      <p:sp>
        <p:nvSpPr>
          <p:cNvPr id="122883" name="Rectangle 3"/>
          <p:cNvSpPr>
            <a:spLocks noGrp="1" noChangeArrowheads="1"/>
          </p:cNvSpPr>
          <p:nvPr>
            <p:ph type="dt" idx="1"/>
          </p:nvPr>
        </p:nvSpPr>
        <p:spPr bwMode="auto">
          <a:xfrm>
            <a:off x="3937011" y="1"/>
            <a:ext cx="3011489" cy="46180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lvl1pPr algn="r">
              <a:defRPr sz="1200">
                <a:latin typeface="Arial" charset="0"/>
              </a:defRPr>
            </a:lvl1pPr>
          </a:lstStyle>
          <a:p>
            <a:endParaRPr lang="en-US"/>
          </a:p>
        </p:txBody>
      </p:sp>
      <p:sp>
        <p:nvSpPr>
          <p:cNvPr id="122884"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p:spPr>
      </p:sp>
      <p:sp>
        <p:nvSpPr>
          <p:cNvPr id="122885" name="Rectangle 5"/>
          <p:cNvSpPr>
            <a:spLocks noGrp="1" noChangeArrowheads="1"/>
          </p:cNvSpPr>
          <p:nvPr>
            <p:ph type="body" sz="quarter" idx="3"/>
          </p:nvPr>
        </p:nvSpPr>
        <p:spPr bwMode="auto">
          <a:xfrm>
            <a:off x="695325" y="4387137"/>
            <a:ext cx="5559429" cy="4156234"/>
          </a:xfrm>
          <a:prstGeom prst="rect">
            <a:avLst/>
          </a:prstGeom>
          <a:noFill/>
          <a:ln w="9525">
            <a:noFill/>
            <a:miter lim="800000"/>
            <a:headEnd/>
            <a:tailEnd/>
          </a:ln>
          <a:effectLst/>
        </p:spPr>
        <p:txBody>
          <a:bodyPr vert="horz" wrap="square" lIns="90974" tIns="45487" rIns="90974" bIns="454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6" name="Rectangle 6"/>
          <p:cNvSpPr>
            <a:spLocks noGrp="1" noChangeArrowheads="1"/>
          </p:cNvSpPr>
          <p:nvPr>
            <p:ph type="ftr" sz="quarter" idx="4"/>
          </p:nvPr>
        </p:nvSpPr>
        <p:spPr bwMode="auto">
          <a:xfrm>
            <a:off x="2"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defRPr sz="1200">
                <a:latin typeface="Arial" charset="0"/>
              </a:defRPr>
            </a:lvl1pPr>
          </a:lstStyle>
          <a:p>
            <a:endParaRPr lang="en-US"/>
          </a:p>
        </p:txBody>
      </p:sp>
      <p:sp>
        <p:nvSpPr>
          <p:cNvPr id="122887" name="Rectangle 7"/>
          <p:cNvSpPr>
            <a:spLocks noGrp="1" noChangeArrowheads="1"/>
          </p:cNvSpPr>
          <p:nvPr>
            <p:ph type="sldNum" sz="quarter" idx="5"/>
          </p:nvPr>
        </p:nvSpPr>
        <p:spPr bwMode="auto">
          <a:xfrm>
            <a:off x="3937011" y="8772692"/>
            <a:ext cx="3011489" cy="461804"/>
          </a:xfrm>
          <a:prstGeom prst="rect">
            <a:avLst/>
          </a:prstGeom>
          <a:noFill/>
          <a:ln w="9525">
            <a:noFill/>
            <a:miter lim="800000"/>
            <a:headEnd/>
            <a:tailEnd/>
          </a:ln>
          <a:effectLst/>
        </p:spPr>
        <p:txBody>
          <a:bodyPr vert="horz" wrap="square" lIns="90974" tIns="45487" rIns="90974" bIns="45487" numCol="1" anchor="b" anchorCtr="0" compatLnSpc="1">
            <a:prstTxWarp prst="textNoShape">
              <a:avLst/>
            </a:prstTxWarp>
          </a:bodyPr>
          <a:lstStyle>
            <a:lvl1pPr algn="r">
              <a:defRPr sz="1200">
                <a:latin typeface="Arial" charset="0"/>
              </a:defRPr>
            </a:lvl1pPr>
          </a:lstStyle>
          <a:p>
            <a:fld id="{498DC337-269A-4BB5-AAA9-186AF1BE57E4}" type="slidenum">
              <a:rPr lang="en-US"/>
              <a:pPr/>
              <a:t>‹#›</a:t>
            </a:fld>
            <a:endParaRPr lang="en-US"/>
          </a:p>
        </p:txBody>
      </p:sp>
    </p:spTree>
    <p:extLst>
      <p:ext uri="{BB962C8B-B14F-4D97-AF65-F5344CB8AC3E}">
        <p14:creationId xmlns:p14="http://schemas.microsoft.com/office/powerpoint/2010/main" val="2466834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Sulfanilamide" TargetMode="External"/><Relationship Id="rId13" Type="http://schemas.openxmlformats.org/officeDocument/2006/relationships/hyperlink" Target="http://en.wikipedia.org/wiki/World_War_II" TargetMode="External"/><Relationship Id="rId3" Type="http://schemas.openxmlformats.org/officeDocument/2006/relationships/hyperlink" Target="http://en.wikipedia.org/wiki/Prontosil" TargetMode="External"/><Relationship Id="rId7" Type="http://schemas.openxmlformats.org/officeDocument/2006/relationships/hyperlink" Target="http://en.wikipedia.org/wiki/Pasteur_Institute" TargetMode="External"/><Relationship Id="rId12" Type="http://schemas.openxmlformats.org/officeDocument/2006/relationships/hyperlink" Target="http://en.wikipedia.org/wiki/Penicillin"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fr.wikipedia.org/wiki/Ernest_Fourneau" TargetMode="External"/><Relationship Id="rId11" Type="http://schemas.openxmlformats.org/officeDocument/2006/relationships/hyperlink" Target="http://en.wikipedia.org/wiki/Federal_Food,_Drug,_and_Cosmetic_Act" TargetMode="External"/><Relationship Id="rId5" Type="http://schemas.openxmlformats.org/officeDocument/2006/relationships/hyperlink" Target="http://en.wikipedia.org/wiki/Erysipelas" TargetMode="External"/><Relationship Id="rId10" Type="http://schemas.openxmlformats.org/officeDocument/2006/relationships/hyperlink" Target="http://en.wikipedia.org/wiki/Diethylene_glycol" TargetMode="External"/><Relationship Id="rId4" Type="http://schemas.openxmlformats.org/officeDocument/2006/relationships/hyperlink" Target="http://en.wikipedia.org/wiki/Streptococcus" TargetMode="External"/><Relationship Id="rId9" Type="http://schemas.openxmlformats.org/officeDocument/2006/relationships/hyperlink" Target="http://en.wikipedia.org/wiki/Elixir_Sulfanilamide_disaster"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r>
              <a:rPr lang="en-US" sz="2400" dirty="0" err="1"/>
              <a:t>Pharmacovigilance</a:t>
            </a:r>
            <a:endParaRPr lang="en-US" sz="2400" dirty="0"/>
          </a:p>
          <a:p>
            <a:pPr lvl="2"/>
            <a:r>
              <a:rPr lang="en-US" sz="2000" dirty="0"/>
              <a:t>Example: definition of adverse events </a:t>
            </a:r>
            <a:r>
              <a:rPr lang="en-US" sz="2000" dirty="0" err="1"/>
              <a:t>vs</a:t>
            </a:r>
            <a:r>
              <a:rPr lang="en-US" sz="2000" dirty="0"/>
              <a:t> adverse drug reactions</a:t>
            </a:r>
          </a:p>
          <a:p>
            <a:pPr lvl="1"/>
            <a:r>
              <a:rPr lang="en-US" sz="2400" dirty="0"/>
              <a:t>Analysis of exposure data</a:t>
            </a:r>
          </a:p>
          <a:p>
            <a:pPr lvl="2"/>
            <a:r>
              <a:rPr lang="en-US" sz="2000" dirty="0"/>
              <a:t>Example: knowledge of types of data on drug use</a:t>
            </a:r>
          </a:p>
          <a:p>
            <a:pPr lvl="1"/>
            <a:r>
              <a:rPr lang="en-US" sz="2400" dirty="0"/>
              <a:t>Epidemiologic methods</a:t>
            </a:r>
          </a:p>
          <a:p>
            <a:pPr lvl="2"/>
            <a:r>
              <a:rPr lang="en-US" sz="2000" dirty="0"/>
              <a:t>Example: basic study designs and their usual hierarchy</a:t>
            </a:r>
          </a:p>
          <a:p>
            <a:pPr lvl="1"/>
            <a:r>
              <a:rPr lang="en-US" sz="2400" dirty="0"/>
              <a:t>Communication skills</a:t>
            </a:r>
          </a:p>
          <a:p>
            <a:pPr lvl="2"/>
            <a:r>
              <a:rPr lang="en-US" sz="2000" dirty="0"/>
              <a:t>Example: conveying results to non-epidemiology scientists</a:t>
            </a:r>
          </a:p>
          <a:p>
            <a:endParaRPr lang="en-US" dirty="0"/>
          </a:p>
        </p:txBody>
      </p:sp>
      <p:sp>
        <p:nvSpPr>
          <p:cNvPr id="4" name="Slide Number Placeholder 3"/>
          <p:cNvSpPr>
            <a:spLocks noGrp="1"/>
          </p:cNvSpPr>
          <p:nvPr>
            <p:ph type="sldNum" sz="quarter" idx="10"/>
          </p:nvPr>
        </p:nvSpPr>
        <p:spPr/>
        <p:txBody>
          <a:bodyPr/>
          <a:lstStyle/>
          <a:p>
            <a:fld id="{40C65DAE-7AB5-49DA-B5B4-30630588F2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1747, while serving as surgeon on HMS Salisbury, he carried out experiments to discover the cause of scurvy, the symptoms of which included loose teeth, bleeding gums and haemorrhages.</a:t>
            </a:r>
          </a:p>
          <a:p>
            <a:endParaRPr lang="en-GB" dirty="0"/>
          </a:p>
          <a:p>
            <a:r>
              <a:rPr lang="en-GB" u="sng" dirty="0"/>
              <a:t>Lind selected 12 men from the ship, all suffering from scurvy, and divided them into six pairs, giving each group different additions to their basic diet. </a:t>
            </a:r>
            <a:r>
              <a:rPr lang="en-GB" dirty="0"/>
              <a:t>Some were given cider, others seawater, others a mixture of garlic, mustard and horseradish. Another group of two were given spoonfuls of vinegar, and the last two oranges and lemons. Those fed citrus fruits experienced a remarkable recovery. While there was nothing new about his discovery - the benefits of lime juice had been known for centuries - Lind had definitively established the superiority of citrus fruits above all other 'remedies'.</a:t>
            </a:r>
            <a:endParaRPr lang="en-US" u="none"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Edward Jenner's careful investigations into the usefulness of cowpox vaccination for the prevention of smallpox during the late 1790s, and his enthusiastic and continued </a:t>
            </a:r>
            <a:r>
              <a:rPr lang="en-US" dirty="0" err="1" smtClean="0"/>
              <a:t>advocation</a:t>
            </a:r>
            <a:r>
              <a:rPr lang="en-US" dirty="0" smtClean="0"/>
              <a:t> of vaccination despite the </a:t>
            </a:r>
            <a:r>
              <a:rPr lang="en-US" dirty="0" err="1" smtClean="0"/>
              <a:t>scepticism</a:t>
            </a:r>
            <a:r>
              <a:rPr lang="en-US" dirty="0" smtClean="0"/>
              <a:t> of critics, laid the foundations for the growth of understanding about the nature of infectious disease and the development of immunity during the 19th century. He began the long process which resulted in the successful eradication of the smallpox virus in 1980. His life story remains an inspiration to physicians facing an uncertain future as viruses and bacteria not yet eradicated adapt to the antibiotic age.</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Sulfonamide drugs were the first antimicrobial drugs, and paved the way for the antibiotic revolution in medicine. The first sulfonamide was trade named </a:t>
            </a:r>
            <a:r>
              <a:rPr lang="en-US" dirty="0" err="1" smtClean="0">
                <a:hlinkClick r:id="rId3" action="ppaction://hlinkfile" tooltip="Prontosil"/>
              </a:rPr>
              <a:t>Prontosil</a:t>
            </a:r>
            <a:r>
              <a:rPr lang="en-US" baseline="0" dirty="0" smtClean="0"/>
              <a:t> and </a:t>
            </a:r>
            <a:r>
              <a:rPr lang="en-US" dirty="0" smtClean="0"/>
              <a:t>was the first medicine ever discovered that could effectively treat a range of bacterial infections inside the body. It had a strong protective action against infections caused by </a:t>
            </a:r>
            <a:r>
              <a:rPr lang="en-US" dirty="0" smtClean="0">
                <a:hlinkClick r:id="rId4" action="ppaction://hlinkfile" tooltip="Streptococcus"/>
              </a:rPr>
              <a:t>streptococci</a:t>
            </a:r>
            <a:r>
              <a:rPr lang="en-US" dirty="0" smtClean="0"/>
              <a:t>, including blood infections, childbed fever, and </a:t>
            </a:r>
            <a:r>
              <a:rPr lang="en-US" dirty="0" smtClean="0">
                <a:hlinkClick r:id="rId5" action="ppaction://hlinkfile" tooltip="Erysipelas"/>
              </a:rPr>
              <a:t>erysipelas</a:t>
            </a:r>
            <a:r>
              <a:rPr lang="en-US" dirty="0" smtClean="0"/>
              <a:t>, and a lesser effect on infections caused by other </a:t>
            </a:r>
            <a:r>
              <a:rPr lang="en-US" dirty="0" err="1" smtClean="0"/>
              <a:t>cocci</a:t>
            </a:r>
            <a:r>
              <a:rPr lang="en-US" dirty="0" smtClean="0"/>
              <a:t>. However, it had no effect at all in the test tube, exerting its antibacterial action only in live animals. Later it was discovered by a French research team, led by </a:t>
            </a:r>
            <a:r>
              <a:rPr lang="en-US" dirty="0" smtClean="0">
                <a:hlinkClick r:id="rId6" tooltip="fr:Ernest Fourneau"/>
              </a:rPr>
              <a:t>Ernest </a:t>
            </a:r>
            <a:r>
              <a:rPr lang="en-US" dirty="0" err="1" smtClean="0">
                <a:hlinkClick r:id="rId6" tooltip="fr:Ernest Fourneau"/>
              </a:rPr>
              <a:t>Fourneau</a:t>
            </a:r>
            <a:r>
              <a:rPr lang="en-US" dirty="0" smtClean="0"/>
              <a:t> (French), at the </a:t>
            </a:r>
            <a:r>
              <a:rPr lang="en-US" dirty="0" smtClean="0">
                <a:hlinkClick r:id="rId7" action="ppaction://hlinkfile" tooltip="Pasteur Institute"/>
              </a:rPr>
              <a:t>Pasteur Institute</a:t>
            </a:r>
            <a:r>
              <a:rPr lang="en-US" dirty="0" smtClean="0"/>
              <a:t> that the drug was metabolized into two pieces inside the body, releasing from the inactive dye portion a smaller, colorless, active compound called </a:t>
            </a:r>
            <a:r>
              <a:rPr lang="en-US" dirty="0" smtClean="0">
                <a:hlinkClick r:id="rId8" action="ppaction://hlinkfile" tooltip="Sulfanilamide"/>
              </a:rPr>
              <a:t>sulfanilamide</a:t>
            </a:r>
            <a:r>
              <a:rPr lang="en-US" dirty="0" smtClean="0"/>
              <a:t>. The discovery helped establish the concept of "</a:t>
            </a:r>
            <a:r>
              <a:rPr lang="en-US" dirty="0" err="1" smtClean="0"/>
              <a:t>bioactivation</a:t>
            </a:r>
            <a:r>
              <a:rPr lang="en-US" dirty="0" smtClean="0"/>
              <a:t>" and dashed the German corporation's dreams of enormous profit; the active molecule sulfanilamide (or sulfa) had first been synthesized in 1906 and was widely used in the dye-making industry; its patent had since expired and the drug was available to anyone.</a:t>
            </a:r>
            <a:r>
              <a:rPr lang="en-US" baseline="30000" dirty="0" smtClean="0">
                <a:hlinkClick r:id="" action="ppaction://hlinkfile"/>
              </a:rPr>
              <a:t>[3]</a:t>
            </a:r>
            <a:endParaRPr lang="en-US" dirty="0" smtClean="0"/>
          </a:p>
          <a:p>
            <a:r>
              <a:rPr lang="en-US" dirty="0" smtClean="0"/>
              <a:t>The result was a sulfa craze.</a:t>
            </a:r>
            <a:r>
              <a:rPr lang="en-US" baseline="30000" dirty="0" smtClean="0">
                <a:hlinkClick r:id="" action="ppaction://hlinkfile"/>
              </a:rPr>
              <a:t>[4]</a:t>
            </a:r>
            <a:r>
              <a:rPr lang="en-US" dirty="0" smtClean="0"/>
              <a:t> For several years in the late 1930s, hundreds of manufacturers produced tens of thousands of tons of myriad forms of sulfa. This and nonexistent testing requirements led to the </a:t>
            </a:r>
            <a:r>
              <a:rPr lang="en-US" dirty="0" smtClean="0">
                <a:hlinkClick r:id="rId9" action="ppaction://hlinkfile" tooltip="Elixir Sulfanilamide disaster"/>
              </a:rPr>
              <a:t>Elixir Sulfanilamide disaster</a:t>
            </a:r>
            <a:r>
              <a:rPr lang="en-US" dirty="0" smtClean="0"/>
              <a:t> in the fall of 1937, during which at least 100 people were poisoned with </a:t>
            </a:r>
            <a:r>
              <a:rPr lang="en-US" dirty="0" err="1" smtClean="0">
                <a:hlinkClick r:id="rId10" action="ppaction://hlinkfile" tooltip="Diethylene glycol"/>
              </a:rPr>
              <a:t>diethylene</a:t>
            </a:r>
            <a:r>
              <a:rPr lang="en-US" dirty="0" smtClean="0">
                <a:hlinkClick r:id="rId10" action="ppaction://hlinkfile" tooltip="Diethylene glycol"/>
              </a:rPr>
              <a:t> glycol</a:t>
            </a:r>
            <a:r>
              <a:rPr lang="en-US" dirty="0" smtClean="0"/>
              <a:t>. This led to the passage of the </a:t>
            </a:r>
            <a:r>
              <a:rPr lang="en-US" dirty="0" smtClean="0">
                <a:hlinkClick r:id="rId11" action="ppaction://hlinkfile" tooltip="Federal Food, Drug, and Cosmetic Act"/>
              </a:rPr>
              <a:t>Federal Food, Drug, and Cosmetic Act</a:t>
            </a:r>
            <a:r>
              <a:rPr lang="en-US" dirty="0" smtClean="0"/>
              <a:t> in 1938. As the first and only effective antibiotic available in the years before </a:t>
            </a:r>
            <a:r>
              <a:rPr lang="en-US" dirty="0" smtClean="0">
                <a:hlinkClick r:id="rId12" action="ppaction://hlinkfile" tooltip="Penicillin"/>
              </a:rPr>
              <a:t>penicillin</a:t>
            </a:r>
            <a:r>
              <a:rPr lang="en-US" dirty="0" smtClean="0"/>
              <a:t>, sulfa drugs continued to thrive through the early years of </a:t>
            </a:r>
            <a:r>
              <a:rPr lang="en-US" dirty="0" smtClean="0">
                <a:hlinkClick r:id="rId13" action="ppaction://hlinkfile" tooltip="World War II"/>
              </a:rPr>
              <a:t>World War II</a:t>
            </a:r>
            <a:r>
              <a:rPr lang="en-US" dirty="0" smtClean="0"/>
              <a:t>.</a:t>
            </a:r>
            <a:r>
              <a:rPr lang="en-US" baseline="30000" dirty="0" smtClean="0">
                <a:hlinkClick r:id="" action="ppaction://hlinkfile"/>
              </a:rPr>
              <a:t>[5]</a:t>
            </a:r>
            <a:r>
              <a:rPr lang="en-US" dirty="0" smtClean="0"/>
              <a:t> They are credited with saving the lives of tens of thousands of patients.</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counter</a:t>
            </a:r>
            <a:r>
              <a:rPr lang="en-US" baseline="0" dirty="0" smtClean="0"/>
              <a:t> medicine used to treat morning sickness in pregnant women.</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Medication Guide</a:t>
            </a:r>
          </a:p>
          <a:p>
            <a:r>
              <a:rPr lang="en-US" dirty="0" smtClean="0"/>
              <a:t>Medication Guides are paper handouts that come with many prescription medicines. The guides address issues that are specific to particular drugs and drug classes, and they contain FDA-approved information that can help patients avoid serious adverse events. </a:t>
            </a:r>
          </a:p>
          <a:p>
            <a:r>
              <a:rPr lang="en-US" dirty="0" smtClean="0"/>
              <a:t>FDA requires that Medication Guides be issued with certain prescribed drugs and biological products when the Agency determines that:</a:t>
            </a:r>
          </a:p>
          <a:p>
            <a:r>
              <a:rPr lang="en-US" dirty="0" smtClean="0"/>
              <a:t>certain information is necessary to prevent serious adverse effects </a:t>
            </a:r>
          </a:p>
          <a:p>
            <a:r>
              <a:rPr lang="en-US" dirty="0" smtClean="0"/>
              <a:t>patient decision-making should be informed by information about a known serious side effect with a product, or </a:t>
            </a:r>
          </a:p>
          <a:p>
            <a:r>
              <a:rPr lang="en-US" dirty="0" smtClean="0"/>
              <a:t>patient adherence to directions for the use of a product are essential to its effectiveness</a:t>
            </a:r>
          </a:p>
          <a:p>
            <a:endParaRPr lang="en-US" dirty="0" smtClean="0"/>
          </a:p>
          <a:p>
            <a:r>
              <a:rPr lang="en-US" u="sng" dirty="0" smtClean="0"/>
              <a:t>Phase 4 studies</a:t>
            </a:r>
          </a:p>
          <a:p>
            <a:pPr defTabSz="909737">
              <a:defRPr/>
            </a:pPr>
            <a:r>
              <a:rPr lang="en-US" dirty="0" smtClean="0"/>
              <a:t>The intent of Phase 4, or post-marketing studies, is to learn more about the drug after it has been approved by government authorities. In Phase 4 studies, researchers gather information about an approved drug's risks, benefits, and best uses in ‘real-life’ conditions. These studies can also include trials of different doses or schedules of administration, other stages of disease or other disease and age groups, cost studies, quality-of-life studies, or use of the drug over a longer period of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PDUFA/MDUFMA</a:t>
            </a:r>
            <a:r>
              <a:rPr lang="en-US" baseline="0" dirty="0" smtClean="0"/>
              <a:t> </a:t>
            </a:r>
            <a:r>
              <a:rPr lang="en-US" dirty="0"/>
              <a:t>have been reauthorized and expanded.</a:t>
            </a:r>
          </a:p>
          <a:p>
            <a:pPr>
              <a:buFont typeface="Arial" pitchFamily="34" charset="0"/>
              <a:buChar char="•"/>
            </a:pPr>
            <a:r>
              <a:rPr lang="en-US" dirty="0"/>
              <a:t>These programs will ensure that FDA staff have the additional resources needed to conduct the complex and comprehensive reviews necessary to new drugs and devices.</a:t>
            </a:r>
          </a:p>
          <a:p>
            <a:pPr>
              <a:buFont typeface="Arial" pitchFamily="34" charset="0"/>
              <a:buChar char="•"/>
            </a:pPr>
            <a:endParaRPr lang="en-US" dirty="0"/>
          </a:p>
          <a:p>
            <a:pPr>
              <a:buFont typeface="Arial" pitchFamily="34" charset="0"/>
              <a:buNone/>
            </a:pPr>
            <a:r>
              <a:rPr lang="en-US" dirty="0"/>
              <a:t>BPCA / PREA</a:t>
            </a:r>
          </a:p>
          <a:p>
            <a:pPr>
              <a:buFont typeface="Arial" pitchFamily="34" charset="0"/>
              <a:buNone/>
            </a:pPr>
            <a:r>
              <a:rPr lang="en-US" dirty="0"/>
              <a:t>Both of these are designed to encourage more research into, and more development of, treatments for children.</a:t>
            </a:r>
          </a:p>
        </p:txBody>
      </p:sp>
      <p:sp>
        <p:nvSpPr>
          <p:cNvPr id="4" name="Slide Number Placeholder 3"/>
          <p:cNvSpPr>
            <a:spLocks noGrp="1"/>
          </p:cNvSpPr>
          <p:nvPr>
            <p:ph type="sldNum" sz="quarter" idx="10"/>
          </p:nvPr>
        </p:nvSpPr>
        <p:spPr/>
        <p:txBody>
          <a:bodyPr/>
          <a:lstStyle/>
          <a:p>
            <a:fld id="{498DC337-269A-4BB5-AAA9-186AF1BE57E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Medication Guide</a:t>
            </a:r>
          </a:p>
          <a:p>
            <a:r>
              <a:rPr lang="en-US" dirty="0" smtClean="0"/>
              <a:t>Medication Guides are paper handouts that come with many prescription medicines. The guides address issues that are specific to particular drugs and drug classes, and they contain FDA-approved information that can help patients avoid serious adverse events. </a:t>
            </a:r>
          </a:p>
          <a:p>
            <a:r>
              <a:rPr lang="en-US" dirty="0" smtClean="0"/>
              <a:t>FDA requires that Medication Guides be issued with certain prescribed drugs and biological products when the Agency determines that:</a:t>
            </a:r>
          </a:p>
          <a:p>
            <a:r>
              <a:rPr lang="en-US" dirty="0" smtClean="0"/>
              <a:t>certain information is necessary to prevent serious adverse effects </a:t>
            </a:r>
          </a:p>
          <a:p>
            <a:r>
              <a:rPr lang="en-US" dirty="0" smtClean="0"/>
              <a:t>patient decision-making should be informed by information about a known serious side effect with a product, or </a:t>
            </a:r>
          </a:p>
          <a:p>
            <a:r>
              <a:rPr lang="en-US" dirty="0" smtClean="0"/>
              <a:t>patient adherence to directions for the use of a product are essential to its effectiveness</a:t>
            </a:r>
          </a:p>
          <a:p>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Panitumumab</a:t>
            </a:r>
            <a:r>
              <a:rPr lang="en-US" dirty="0"/>
              <a:t> - fully human antibody against epidermal growth factor receptor</a:t>
            </a:r>
          </a:p>
        </p:txBody>
      </p:sp>
      <p:sp>
        <p:nvSpPr>
          <p:cNvPr id="4" name="Slide Number Placeholder 3"/>
          <p:cNvSpPr>
            <a:spLocks noGrp="1"/>
          </p:cNvSpPr>
          <p:nvPr>
            <p:ph type="sldNum" sz="quarter" idx="10"/>
          </p:nvPr>
        </p:nvSpPr>
        <p:spPr/>
        <p:txBody>
          <a:bodyPr/>
          <a:lstStyle/>
          <a:p>
            <a:fld id="{498DC337-269A-4BB5-AAA9-186AF1BE57E4}" type="slidenum">
              <a:rPr lang="en-US" smtClean="0"/>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Panitumumab</a:t>
            </a:r>
            <a:r>
              <a:rPr lang="en-US" dirty="0"/>
              <a:t> - fully human antibody against epidermal growth factor receptor</a:t>
            </a:r>
          </a:p>
        </p:txBody>
      </p:sp>
      <p:sp>
        <p:nvSpPr>
          <p:cNvPr id="4" name="Slide Number Placeholder 3"/>
          <p:cNvSpPr>
            <a:spLocks noGrp="1"/>
          </p:cNvSpPr>
          <p:nvPr>
            <p:ph type="sldNum" sz="quarter" idx="10"/>
          </p:nvPr>
        </p:nvSpPr>
        <p:spPr/>
        <p:txBody>
          <a:bodyPr/>
          <a:lstStyle/>
          <a:p>
            <a:fld id="{498DC337-269A-4BB5-AAA9-186AF1BE57E4}" type="slidenum">
              <a:rPr lang="en-US" smtClean="0"/>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CDER</a:t>
            </a:r>
            <a:r>
              <a:rPr lang="en-US" baseline="0" dirty="0" smtClean="0"/>
              <a:t> evaluates the safety profiles of drugs available to </a:t>
            </a:r>
            <a:r>
              <a:rPr lang="en-US" baseline="0" dirty="0" err="1" smtClean="0"/>
              <a:t>consusmers</a:t>
            </a:r>
            <a:r>
              <a:rPr lang="en-US" baseline="0" dirty="0" smtClean="0"/>
              <a:t> throughout the lifecycle of drugs.</a:t>
            </a:r>
            <a:endParaRPr lang="en-US" dirty="0"/>
          </a:p>
        </p:txBody>
      </p:sp>
      <p:sp>
        <p:nvSpPr>
          <p:cNvPr id="4" name="Slide Number Placeholder 3"/>
          <p:cNvSpPr>
            <a:spLocks noGrp="1"/>
          </p:cNvSpPr>
          <p:nvPr>
            <p:ph type="sldNum" sz="quarter" idx="10"/>
          </p:nvPr>
        </p:nvSpPr>
        <p:spPr/>
        <p:txBody>
          <a:bodyPr/>
          <a:lstStyle/>
          <a:p>
            <a:fld id="{498DC337-269A-4BB5-AAA9-186AF1BE57E4}" type="slidenum">
              <a:rPr lang="en-US" smtClean="0"/>
              <a:pPr/>
              <a:t>51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FEFD3-C4E3-4BF6-BD92-7347A842CC0C}" type="slidenum">
              <a:rPr lang="en-US"/>
              <a:pPr/>
              <a:t>55</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8DA4C-32B0-4D11-93BE-8CF0F13BA9B1}" type="slidenum">
              <a:rPr lang="en-US"/>
              <a:pPr/>
              <a:t>57</a:t>
            </a:fld>
            <a:endParaRPr 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FB9BC-0BC5-4FAF-A05C-B3B042B9CC5B}" type="slidenum">
              <a:rPr lang="en-US"/>
              <a:pPr/>
              <a:t>58</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8DC337-269A-4BB5-AAA9-186AF1BE57E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5540" name="Rectangle 4"/>
          <p:cNvSpPr>
            <a:spLocks noGrp="1" noChangeArrowheads="1"/>
          </p:cNvSpPr>
          <p:nvPr>
            <p:ph type="subTitle" idx="1"/>
          </p:nvPr>
        </p:nvSpPr>
        <p:spPr>
          <a:xfrm>
            <a:off x="2590800" y="297180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65547" name="Rectangle 11"/>
          <p:cNvSpPr>
            <a:spLocks noGrp="1" noChangeArrowheads="1"/>
          </p:cNvSpPr>
          <p:nvPr>
            <p:ph type="ctrTitle" sz="quarter"/>
          </p:nvPr>
        </p:nvSpPr>
        <p:spPr>
          <a:xfrm>
            <a:off x="936625" y="1425575"/>
            <a:ext cx="7772400" cy="1143000"/>
          </a:xfrm>
          <a:noFill/>
          <a:ln>
            <a:noFill/>
          </a:ln>
        </p:spPr>
        <p:txBody>
          <a:bodyPr anchor="ctr"/>
          <a:lstStyle>
            <a:lvl1pPr>
              <a:defRPr>
                <a:solidFill>
                  <a:schemeClr val="tx1"/>
                </a:solidFill>
              </a:defRPr>
            </a:lvl1pPr>
          </a:lstStyle>
          <a:p>
            <a:r>
              <a:rPr lang="en-US"/>
              <a:t>Click to edit Master title style</a:t>
            </a:r>
          </a:p>
        </p:txBody>
      </p:sp>
      <p:sp>
        <p:nvSpPr>
          <p:cNvPr id="65548" name="Text Box 12"/>
          <p:cNvSpPr txBox="1">
            <a:spLocks noChangeArrowheads="1"/>
          </p:cNvSpPr>
          <p:nvPr userDrawn="1"/>
        </p:nvSpPr>
        <p:spPr bwMode="auto">
          <a:xfrm>
            <a:off x="0" y="6400800"/>
            <a:ext cx="9144000" cy="457200"/>
          </a:xfrm>
          <a:prstGeom prst="rect">
            <a:avLst/>
          </a:prstGeom>
          <a:solidFill>
            <a:schemeClr val="tx1"/>
          </a:solidFill>
          <a:ln w="9525">
            <a:noFill/>
            <a:miter lim="800000"/>
            <a:headEnd/>
            <a:tailEnd/>
          </a:ln>
          <a:effectLst/>
        </p:spPr>
        <p:txBody>
          <a:bodyPr>
            <a:spAutoFit/>
          </a:bodyPr>
          <a:lstStyle/>
          <a:p>
            <a:pPr>
              <a:spcBef>
                <a:spcPct val="50000"/>
              </a:spcBef>
            </a:pPr>
            <a:endParaRPr lang="en-US"/>
          </a:p>
        </p:txBody>
      </p:sp>
      <p:sp>
        <p:nvSpPr>
          <p:cNvPr id="65550" name="Text Box 14"/>
          <p:cNvSpPr txBox="1">
            <a:spLocks noChangeArrowheads="1"/>
          </p:cNvSpPr>
          <p:nvPr userDrawn="1"/>
        </p:nvSpPr>
        <p:spPr bwMode="auto">
          <a:xfrm>
            <a:off x="0" y="0"/>
            <a:ext cx="914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5551" name="Text Box 15"/>
          <p:cNvSpPr txBox="1">
            <a:spLocks noChangeArrowheads="1"/>
          </p:cNvSpPr>
          <p:nvPr userDrawn="1"/>
        </p:nvSpPr>
        <p:spPr bwMode="auto">
          <a:xfrm>
            <a:off x="0" y="0"/>
            <a:ext cx="9144000" cy="457200"/>
          </a:xfrm>
          <a:prstGeom prst="rect">
            <a:avLst/>
          </a:prstGeom>
          <a:solidFill>
            <a:schemeClr val="accent1"/>
          </a:solidFill>
          <a:ln w="9525">
            <a:noFill/>
            <a:miter lim="800000"/>
            <a:headEnd/>
            <a:tailEnd/>
          </a:ln>
          <a:effectLst/>
        </p:spPr>
        <p:txBody>
          <a:bodyPr>
            <a:spAutoFit/>
          </a:bodyPr>
          <a:lstStyle/>
          <a:p>
            <a:pPr>
              <a:spcBef>
                <a:spcPct val="50000"/>
              </a:spcBef>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5"/>
            <a:ext cx="9144000" cy="314325"/>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219200"/>
            <a:ext cx="8001000" cy="5105400"/>
          </a:xfrm>
        </p:spPr>
        <p:txBody>
          <a:bodyPr/>
          <a:lstStyle/>
          <a:p>
            <a:endParaRPr lang="en-US"/>
          </a:p>
        </p:txBody>
      </p:sp>
      <p:sp>
        <p:nvSpPr>
          <p:cNvPr id="4" name="Footer Placeholder 3"/>
          <p:cNvSpPr>
            <a:spLocks noGrp="1"/>
          </p:cNvSpPr>
          <p:nvPr>
            <p:ph type="ftr" sz="quarter" idx="10"/>
          </p:nvPr>
        </p:nvSpPr>
        <p:spPr>
          <a:xfrm>
            <a:off x="0" y="6543675"/>
            <a:ext cx="9144000" cy="314325"/>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39243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8" name="Rectangle 6"/>
          <p:cNvSpPr>
            <a:spLocks noGrp="1" noChangeArrowheads="1"/>
          </p:cNvSpPr>
          <p:nvPr>
            <p:ph type="title"/>
          </p:nvPr>
        </p:nvSpPr>
        <p:spPr bwMode="auto">
          <a:xfrm>
            <a:off x="0" y="0"/>
            <a:ext cx="9144000" cy="762000"/>
          </a:xfrm>
          <a:prstGeom prst="rect">
            <a:avLst/>
          </a:prstGeom>
          <a:solidFill>
            <a:schemeClr val="accent1"/>
          </a:solidFill>
          <a:ln w="9525">
            <a:solidFill>
              <a:schemeClr val="accent1"/>
            </a:solid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19" name="Rectangle 7"/>
          <p:cNvSpPr>
            <a:spLocks noGrp="1" noChangeArrowheads="1"/>
          </p:cNvSpPr>
          <p:nvPr>
            <p:ph type="body" idx="1"/>
          </p:nvPr>
        </p:nvSpPr>
        <p:spPr bwMode="auto">
          <a:xfrm>
            <a:off x="609600" y="1219200"/>
            <a:ext cx="8001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1" name="Rectangle 9"/>
          <p:cNvSpPr>
            <a:spLocks noGrp="1" noChangeArrowheads="1"/>
          </p:cNvSpPr>
          <p:nvPr>
            <p:ph type="ftr" sz="quarter" idx="3"/>
          </p:nvPr>
        </p:nvSpPr>
        <p:spPr bwMode="auto">
          <a:xfrm>
            <a:off x="0" y="6543675"/>
            <a:ext cx="9144000" cy="314325"/>
          </a:xfrm>
          <a:prstGeom prst="rect">
            <a:avLst/>
          </a:prstGeom>
          <a:solidFill>
            <a:schemeClr val="tx1"/>
          </a:solidFill>
          <a:ln w="9525">
            <a:solidFill>
              <a:schemeClr val="tx1"/>
            </a:solid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en-US"/>
          </a:p>
        </p:txBody>
      </p:sp>
      <p:sp>
        <p:nvSpPr>
          <p:cNvPr id="64526" name="Text Box 14"/>
          <p:cNvSpPr txBox="1">
            <a:spLocks noChangeArrowheads="1"/>
          </p:cNvSpPr>
          <p:nvPr userDrawn="1"/>
        </p:nvSpPr>
        <p:spPr bwMode="auto">
          <a:xfrm>
            <a:off x="-92075" y="762000"/>
            <a:ext cx="9236075" cy="457200"/>
          </a:xfrm>
          <a:prstGeom prst="rect">
            <a:avLst/>
          </a:prstGeom>
          <a:noFill/>
          <a:ln w="9525">
            <a:noFill/>
            <a:miter lim="800000"/>
            <a:headEnd/>
            <a:tailEnd/>
          </a:ln>
          <a:effectLst/>
        </p:spPr>
        <p:txBody>
          <a:bodyPr>
            <a:spAutoFit/>
          </a:bodyPr>
          <a:lstStyle/>
          <a:p>
            <a:endParaRPr lang="en-US"/>
          </a:p>
        </p:txBody>
      </p:sp>
      <p:sp>
        <p:nvSpPr>
          <p:cNvPr id="64527" name="Text Box 15"/>
          <p:cNvSpPr txBox="1">
            <a:spLocks noChangeArrowheads="1"/>
          </p:cNvSpPr>
          <p:nvPr userDrawn="1"/>
        </p:nvSpPr>
        <p:spPr bwMode="auto">
          <a:xfrm>
            <a:off x="8651875" y="6613525"/>
            <a:ext cx="339725" cy="244475"/>
          </a:xfrm>
          <a:prstGeom prst="rect">
            <a:avLst/>
          </a:prstGeom>
          <a:noFill/>
          <a:ln w="9525">
            <a:noFill/>
            <a:miter lim="800000"/>
            <a:headEnd/>
            <a:tailEnd/>
          </a:ln>
          <a:effectLst/>
        </p:spPr>
        <p:txBody>
          <a:bodyPr wrap="none">
            <a:spAutoFit/>
          </a:bodyPr>
          <a:lstStyle/>
          <a:p>
            <a:pPr algn="ctr"/>
            <a:fld id="{1FB1867C-3260-4668-AFDA-11FD68CB92BC}" type="slidenum">
              <a:rPr lang="en-US" sz="1000">
                <a:latin typeface="Arial" charset="0"/>
              </a:rPr>
              <a:pPr algn="ctr"/>
              <a:t>‹#›</a:t>
            </a:fld>
            <a:endParaRPr lang="en-US" sz="1000">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fontAlgn="base">
        <a:lnSpc>
          <a:spcPct val="90000"/>
        </a:lnSpc>
        <a:spcBef>
          <a:spcPct val="0"/>
        </a:spcBef>
        <a:spcAft>
          <a:spcPct val="0"/>
        </a:spcAft>
        <a:defRPr sz="2800" b="1">
          <a:solidFill>
            <a:schemeClr val="tx2"/>
          </a:solidFill>
          <a:latin typeface="+mj-lt"/>
          <a:ea typeface="+mj-ea"/>
          <a:cs typeface="+mj-cs"/>
        </a:defRPr>
      </a:lvl1pPr>
      <a:lvl2pPr algn="ctr" rtl="0" fontAlgn="base">
        <a:lnSpc>
          <a:spcPct val="90000"/>
        </a:lnSpc>
        <a:spcBef>
          <a:spcPct val="0"/>
        </a:spcBef>
        <a:spcAft>
          <a:spcPct val="0"/>
        </a:spcAft>
        <a:defRPr sz="2800" b="1">
          <a:solidFill>
            <a:schemeClr val="tx2"/>
          </a:solidFill>
          <a:latin typeface="Arial" charset="0"/>
        </a:defRPr>
      </a:lvl2pPr>
      <a:lvl3pPr algn="ctr" rtl="0" fontAlgn="base">
        <a:lnSpc>
          <a:spcPct val="90000"/>
        </a:lnSpc>
        <a:spcBef>
          <a:spcPct val="0"/>
        </a:spcBef>
        <a:spcAft>
          <a:spcPct val="0"/>
        </a:spcAft>
        <a:defRPr sz="2800" b="1">
          <a:solidFill>
            <a:schemeClr val="tx2"/>
          </a:solidFill>
          <a:latin typeface="Arial" charset="0"/>
        </a:defRPr>
      </a:lvl3pPr>
      <a:lvl4pPr algn="ctr" rtl="0" fontAlgn="base">
        <a:lnSpc>
          <a:spcPct val="90000"/>
        </a:lnSpc>
        <a:spcBef>
          <a:spcPct val="0"/>
        </a:spcBef>
        <a:spcAft>
          <a:spcPct val="0"/>
        </a:spcAft>
        <a:defRPr sz="2800" b="1">
          <a:solidFill>
            <a:schemeClr val="tx2"/>
          </a:solidFill>
          <a:latin typeface="Arial" charset="0"/>
        </a:defRPr>
      </a:lvl4pPr>
      <a:lvl5pPr algn="ctr" rtl="0" fontAlgn="base">
        <a:lnSpc>
          <a:spcPct val="90000"/>
        </a:lnSpc>
        <a:spcBef>
          <a:spcPct val="0"/>
        </a:spcBef>
        <a:spcAft>
          <a:spcPct val="0"/>
        </a:spcAft>
        <a:defRPr sz="2800" b="1">
          <a:solidFill>
            <a:schemeClr val="tx2"/>
          </a:solidFill>
          <a:latin typeface="Arial" charset="0"/>
        </a:defRPr>
      </a:lvl5pPr>
      <a:lvl6pPr marL="457200" algn="ctr" rtl="0" fontAlgn="base">
        <a:lnSpc>
          <a:spcPct val="90000"/>
        </a:lnSpc>
        <a:spcBef>
          <a:spcPct val="0"/>
        </a:spcBef>
        <a:spcAft>
          <a:spcPct val="0"/>
        </a:spcAft>
        <a:defRPr sz="2800" b="1">
          <a:solidFill>
            <a:schemeClr val="tx2"/>
          </a:solidFill>
          <a:latin typeface="Arial" charset="0"/>
        </a:defRPr>
      </a:lvl6pPr>
      <a:lvl7pPr marL="914400" algn="ctr" rtl="0" fontAlgn="base">
        <a:lnSpc>
          <a:spcPct val="90000"/>
        </a:lnSpc>
        <a:spcBef>
          <a:spcPct val="0"/>
        </a:spcBef>
        <a:spcAft>
          <a:spcPct val="0"/>
        </a:spcAft>
        <a:defRPr sz="2800" b="1">
          <a:solidFill>
            <a:schemeClr val="tx2"/>
          </a:solidFill>
          <a:latin typeface="Arial" charset="0"/>
        </a:defRPr>
      </a:lvl7pPr>
      <a:lvl8pPr marL="1371600" algn="ctr" rtl="0" fontAlgn="base">
        <a:lnSpc>
          <a:spcPct val="90000"/>
        </a:lnSpc>
        <a:spcBef>
          <a:spcPct val="0"/>
        </a:spcBef>
        <a:spcAft>
          <a:spcPct val="0"/>
        </a:spcAft>
        <a:defRPr sz="2800" b="1">
          <a:solidFill>
            <a:schemeClr val="tx2"/>
          </a:solidFill>
          <a:latin typeface="Arial" charset="0"/>
        </a:defRPr>
      </a:lvl8pPr>
      <a:lvl9pPr marL="1828800" algn="ctr" rtl="0" fontAlgn="base">
        <a:lnSpc>
          <a:spcPct val="90000"/>
        </a:lnSpc>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kelsh@amgen.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michaelakelsh@gmail.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bcdsp.net/index.html" TargetMode="External"/><Relationship Id="rId2" Type="http://schemas.openxmlformats.org/officeDocument/2006/relationships/hyperlink" Target="http://www.fda.gov/AboutFDA/CentersOffices/CDER/ucm106491.htm" TargetMode="External"/><Relationship Id="rId1" Type="http://schemas.openxmlformats.org/officeDocument/2006/relationships/slideLayout" Target="../slideLayouts/slideLayout2.xml"/><Relationship Id="rId4" Type="http://schemas.openxmlformats.org/officeDocument/2006/relationships/hyperlink" Target="http://www.drugepi.org/about/index.ph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14695031" TargetMode="External"/><Relationship Id="rId2" Type="http://schemas.openxmlformats.org/officeDocument/2006/relationships/hyperlink" Target="http://www.ncbi.nlm.nih.gov/entrez/query.fcgi?cmd=Retrieve&amp;db=pubmed&amp;dopt=Abstract&amp;list_uids=15265848"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0" y="914400"/>
            <a:ext cx="9144000" cy="1219200"/>
          </a:xfrm>
        </p:spPr>
        <p:txBody>
          <a:bodyPr/>
          <a:lstStyle/>
          <a:p>
            <a:pPr>
              <a:lnSpc>
                <a:spcPct val="110000"/>
              </a:lnSpc>
            </a:pPr>
            <a:r>
              <a:rPr lang="en-US" sz="3200" dirty="0" smtClean="0">
                <a:cs typeface="Times New Roman" pitchFamily="18" charset="0"/>
              </a:rPr>
              <a:t>EPI 262:</a:t>
            </a:r>
            <a:br>
              <a:rPr lang="en-US" sz="3200" dirty="0" smtClean="0">
                <a:cs typeface="Times New Roman" pitchFamily="18" charset="0"/>
              </a:rPr>
            </a:br>
            <a:r>
              <a:rPr lang="en-US" sz="3200" dirty="0" smtClean="0">
                <a:cs typeface="Times New Roman" pitchFamily="18" charset="0"/>
              </a:rPr>
              <a:t>Introduction to Pharmacoepidemiology</a:t>
            </a:r>
            <a:endParaRPr lang="en-US" dirty="0"/>
          </a:p>
        </p:txBody>
      </p:sp>
      <p:sp>
        <p:nvSpPr>
          <p:cNvPr id="73731" name="Rectangle 3"/>
          <p:cNvSpPr>
            <a:spLocks noGrp="1" noChangeArrowheads="1"/>
          </p:cNvSpPr>
          <p:nvPr>
            <p:ph type="subTitle" idx="1"/>
          </p:nvPr>
        </p:nvSpPr>
        <p:spPr>
          <a:xfrm>
            <a:off x="304800" y="4038600"/>
            <a:ext cx="8229600" cy="2286000"/>
          </a:xfrm>
        </p:spPr>
        <p:txBody>
          <a:bodyPr/>
          <a:lstStyle/>
          <a:p>
            <a:pPr algn="ctr">
              <a:lnSpc>
                <a:spcPct val="110000"/>
              </a:lnSpc>
            </a:pPr>
            <a:r>
              <a:rPr lang="en-US" sz="2400" dirty="0" smtClean="0">
                <a:cs typeface="Times New Roman" pitchFamily="18" charset="0"/>
              </a:rPr>
              <a:t>Course Director:  Michael A. Kelsh, MPH, PhD</a:t>
            </a:r>
            <a:endParaRPr lang="en-US" sz="2400" dirty="0">
              <a:cs typeface="Times New Roman" pitchFamily="18" charset="0"/>
            </a:endParaRPr>
          </a:p>
          <a:p>
            <a:pPr algn="ctr">
              <a:lnSpc>
                <a:spcPct val="110000"/>
              </a:lnSpc>
            </a:pPr>
            <a:r>
              <a:rPr lang="en-US" sz="2000" dirty="0" smtClean="0">
                <a:cs typeface="Times New Roman" pitchFamily="18" charset="0"/>
              </a:rPr>
              <a:t>Center for Observational Research, Amgen</a:t>
            </a:r>
            <a:r>
              <a:rPr lang="en-US" sz="2000" dirty="0">
                <a:cs typeface="Times New Roman" pitchFamily="18" charset="0"/>
              </a:rPr>
              <a:t>, Inc</a:t>
            </a:r>
            <a:r>
              <a:rPr lang="en-US" sz="2000" dirty="0" smtClean="0">
                <a:cs typeface="Times New Roman" pitchFamily="18" charset="0"/>
              </a:rPr>
              <a:t>.</a:t>
            </a:r>
          </a:p>
          <a:p>
            <a:pPr algn="ctr">
              <a:lnSpc>
                <a:spcPct val="110000"/>
              </a:lnSpc>
            </a:pPr>
            <a:r>
              <a:rPr lang="en-US" sz="2000" dirty="0" smtClean="0">
                <a:cs typeface="Times New Roman" pitchFamily="18" charset="0"/>
              </a:rPr>
              <a:t>Department of Epidemiology and Biostatistics, UCSF</a:t>
            </a:r>
            <a:r>
              <a:rPr lang="en-US" sz="2400" dirty="0" smtClean="0">
                <a:cs typeface="Times New Roman" pitchFamily="18" charset="0"/>
              </a:rPr>
              <a:t/>
            </a:r>
            <a:br>
              <a:rPr lang="en-US" sz="2400" dirty="0" smtClean="0">
                <a:cs typeface="Times New Roman" pitchFamily="18" charset="0"/>
              </a:rPr>
            </a:br>
            <a:r>
              <a:rPr lang="en-US" sz="2400" dirty="0" smtClean="0">
                <a:cs typeface="Times New Roman" pitchFamily="18" charset="0"/>
              </a:rPr>
              <a:t/>
            </a:r>
            <a:br>
              <a:rPr lang="en-US" sz="2400" dirty="0" smtClean="0">
                <a:cs typeface="Times New Roman" pitchFamily="18" charset="0"/>
              </a:rPr>
            </a:br>
            <a:r>
              <a:rPr lang="en-US" sz="2400" b="1" dirty="0" smtClean="0">
                <a:cs typeface="Times New Roman" pitchFamily="18" charset="0"/>
              </a:rPr>
              <a:t>Guest Lecturers:</a:t>
            </a:r>
            <a:r>
              <a:rPr lang="en-US" sz="2400" dirty="0" smtClean="0">
                <a:cs typeface="Times New Roman" pitchFamily="18" charset="0"/>
              </a:rPr>
              <a:t/>
            </a:r>
            <a:br>
              <a:rPr lang="en-US" sz="2400" dirty="0" smtClean="0">
                <a:cs typeface="Times New Roman" pitchFamily="18" charset="0"/>
              </a:rPr>
            </a:br>
            <a:r>
              <a:rPr lang="en-US" sz="2400" dirty="0" smtClean="0">
                <a:cs typeface="Times New Roman" pitchFamily="18" charset="0"/>
              </a:rPr>
              <a:t>Victoria Chia PhD</a:t>
            </a:r>
          </a:p>
          <a:p>
            <a:pPr algn="ctr">
              <a:lnSpc>
                <a:spcPct val="110000"/>
              </a:lnSpc>
            </a:pPr>
            <a:r>
              <a:rPr lang="en-US" sz="2400" dirty="0" smtClean="0">
                <a:cs typeface="Times New Roman" pitchFamily="18" charset="0"/>
              </a:rPr>
              <a:t>Michael Sprafka, PhD </a:t>
            </a:r>
          </a:p>
          <a:p>
            <a:pPr algn="ctr">
              <a:lnSpc>
                <a:spcPct val="110000"/>
              </a:lnSpc>
            </a:pPr>
            <a:r>
              <a:rPr lang="en-US" sz="2400" dirty="0" smtClean="0">
                <a:cs typeface="Times New Roman" pitchFamily="18" charset="0"/>
              </a:rPr>
              <a:t>Fei Xue, PhD</a:t>
            </a:r>
          </a:p>
          <a:p>
            <a:pPr algn="ctr">
              <a:lnSpc>
                <a:spcPct val="110000"/>
              </a:lnSpc>
            </a:pPr>
            <a:r>
              <a:rPr lang="en-US" sz="2400" dirty="0" smtClean="0">
                <a:cs typeface="Times New Roman" pitchFamily="18" charset="0"/>
              </a:rPr>
              <a:t> Michael Woolley, PhD</a:t>
            </a:r>
          </a:p>
          <a:p>
            <a:pPr algn="ctr">
              <a:lnSpc>
                <a:spcPct val="110000"/>
              </a:lnSpc>
            </a:pPr>
            <a:r>
              <a:rPr lang="en-US" sz="2400" dirty="0" smtClean="0">
                <a:cs typeface="Times New Roman" pitchFamily="18" charset="0"/>
              </a:rPr>
              <a:t>Alex Liede, PhD</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3200" dirty="0" smtClean="0"/>
              <a:t>The field of </a:t>
            </a:r>
            <a:r>
              <a:rPr lang="en-US" sz="3200" dirty="0" err="1" smtClean="0"/>
              <a:t>pharmacoepidemiology</a:t>
            </a:r>
            <a:r>
              <a:rPr lang="en-US" sz="3200" dirty="0" smtClean="0"/>
              <a:t> continues to mature</a:t>
            </a:r>
            <a:endParaRPr lang="en-US" sz="3200" dirty="0"/>
          </a:p>
        </p:txBody>
      </p:sp>
      <p:sp>
        <p:nvSpPr>
          <p:cNvPr id="3" name="Content Placeholder 2"/>
          <p:cNvSpPr>
            <a:spLocks noGrp="1"/>
          </p:cNvSpPr>
          <p:nvPr>
            <p:ph idx="1"/>
          </p:nvPr>
        </p:nvSpPr>
        <p:spPr>
          <a:xfrm>
            <a:off x="304800" y="1714500"/>
            <a:ext cx="8534400" cy="4533900"/>
          </a:xfrm>
        </p:spPr>
        <p:txBody>
          <a:bodyPr/>
          <a:lstStyle/>
          <a:p>
            <a:r>
              <a:rPr lang="en-US" sz="2800" dirty="0" smtClean="0"/>
              <a:t>ISPE’s Education Committee recently sought to define the core content of the field and identified the following competencies as essential:</a:t>
            </a:r>
          </a:p>
          <a:p>
            <a:pPr lvl="1"/>
            <a:r>
              <a:rPr lang="en-US" sz="2400" dirty="0" err="1" smtClean="0"/>
              <a:t>Pharmacovigilance</a:t>
            </a:r>
            <a:endParaRPr lang="en-US" sz="2400" dirty="0" smtClean="0"/>
          </a:p>
          <a:p>
            <a:pPr lvl="1"/>
            <a:r>
              <a:rPr lang="en-US" sz="2400" dirty="0" smtClean="0"/>
              <a:t>Analysis of exposure data</a:t>
            </a:r>
          </a:p>
          <a:p>
            <a:pPr lvl="1"/>
            <a:r>
              <a:rPr lang="en-US" sz="2400" dirty="0" smtClean="0"/>
              <a:t>Epidemiologic methods</a:t>
            </a:r>
          </a:p>
          <a:p>
            <a:pPr lvl="1"/>
            <a:r>
              <a:rPr lang="en-US" sz="2400" dirty="0" smtClean="0"/>
              <a:t>Communication skills</a:t>
            </a:r>
          </a:p>
          <a:p>
            <a:r>
              <a:rPr lang="en-US" sz="2800" dirty="0" smtClean="0"/>
              <a:t>The discipline will continue to respond to rapidly evolving challenges and opportunities</a:t>
            </a:r>
          </a:p>
        </p:txBody>
      </p:sp>
      <p:sp>
        <p:nvSpPr>
          <p:cNvPr id="4" name="TextBox 3"/>
          <p:cNvSpPr txBox="1"/>
          <p:nvPr/>
        </p:nvSpPr>
        <p:spPr>
          <a:xfrm>
            <a:off x="381000" y="6397823"/>
            <a:ext cx="7620000" cy="307777"/>
          </a:xfrm>
          <a:prstGeom prst="rect">
            <a:avLst/>
          </a:prstGeom>
          <a:noFill/>
        </p:spPr>
        <p:txBody>
          <a:bodyPr wrap="square" rtlCol="0">
            <a:spAutoFit/>
          </a:bodyPr>
          <a:lstStyle/>
          <a:p>
            <a:r>
              <a:rPr lang="en-US" sz="1400" dirty="0" smtClean="0"/>
              <a:t>Jones JK, et al. </a:t>
            </a:r>
            <a:r>
              <a:rPr lang="en-US" sz="1400" i="1" dirty="0" err="1" smtClean="0"/>
              <a:t>Pharmacoepidemiol</a:t>
            </a:r>
            <a:r>
              <a:rPr lang="en-US" sz="1400" i="1" dirty="0" smtClean="0"/>
              <a:t> Drug </a:t>
            </a:r>
            <a:r>
              <a:rPr lang="en-US" sz="1400" i="1" dirty="0" err="1" smtClean="0"/>
              <a:t>Saf</a:t>
            </a:r>
            <a:r>
              <a:rPr lang="en-US" sz="1400" i="1" dirty="0" smtClean="0"/>
              <a:t> </a:t>
            </a:r>
            <a:r>
              <a:rPr lang="en-US" sz="1400" dirty="0" smtClean="0"/>
              <a:t>2012;21:677-689.</a:t>
            </a:r>
            <a:endParaRPr lang="en-US" sz="1400" dirty="0"/>
          </a:p>
        </p:txBody>
      </p:sp>
      <p:pic>
        <p:nvPicPr>
          <p:cNvPr id="91138" name="Picture 2" descr="https://encrypted-tbn2.gstatic.com/images?q=tbn:ANd9GcTS5FvvIUnqYBLGluIPhHXzrruNGbAzUawZ3rJiQWNDRBK3wwU"/>
          <p:cNvPicPr>
            <a:picLocks noChangeAspect="1" noChangeArrowheads="1"/>
          </p:cNvPicPr>
          <p:nvPr/>
        </p:nvPicPr>
        <p:blipFill>
          <a:blip r:embed="rId3" cstate="print"/>
          <a:srcRect/>
          <a:stretch>
            <a:fillRect/>
          </a:stretch>
        </p:blipFill>
        <p:spPr bwMode="auto">
          <a:xfrm>
            <a:off x="5142661" y="3200400"/>
            <a:ext cx="2020139" cy="1493819"/>
          </a:xfrm>
          <a:prstGeom prst="rect">
            <a:avLst/>
          </a:prstGeom>
          <a:noFill/>
        </p:spPr>
      </p:pic>
    </p:spTree>
    <p:extLst>
      <p:ext uri="{BB962C8B-B14F-4D97-AF65-F5344CB8AC3E}">
        <p14:creationId xmlns:p14="http://schemas.microsoft.com/office/powerpoint/2010/main" val="3041240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Grading and Class Project</a:t>
            </a:r>
            <a:endParaRPr lang="en-US" dirty="0"/>
          </a:p>
        </p:txBody>
      </p:sp>
      <p:sp>
        <p:nvSpPr>
          <p:cNvPr id="3" name="Content Placeholder 2"/>
          <p:cNvSpPr>
            <a:spLocks noGrp="1"/>
          </p:cNvSpPr>
          <p:nvPr>
            <p:ph idx="1"/>
          </p:nvPr>
        </p:nvSpPr>
        <p:spPr/>
        <p:txBody>
          <a:bodyPr/>
          <a:lstStyle/>
          <a:p>
            <a:r>
              <a:rPr lang="en-US" dirty="0" smtClean="0"/>
              <a:t>Each lecture has pre-read materials</a:t>
            </a:r>
          </a:p>
          <a:p>
            <a:r>
              <a:rPr lang="en-US" dirty="0" smtClean="0"/>
              <a:t>Classes are intended to be interactive</a:t>
            </a:r>
          </a:p>
          <a:p>
            <a:pPr lvl="1"/>
            <a:r>
              <a:rPr lang="en-US" dirty="0" smtClean="0"/>
              <a:t>Students should feel free to ask questions and engage in class discussion</a:t>
            </a:r>
          </a:p>
          <a:p>
            <a:r>
              <a:rPr lang="en-US" dirty="0" smtClean="0"/>
              <a:t>Student assessments will be made based on:</a:t>
            </a:r>
          </a:p>
          <a:p>
            <a:pPr lvl="1"/>
            <a:r>
              <a:rPr lang="en-US" dirty="0" smtClean="0"/>
              <a:t>Class participation (33%)</a:t>
            </a:r>
          </a:p>
          <a:p>
            <a:pPr lvl="2"/>
            <a:r>
              <a:rPr lang="en-US" dirty="0" smtClean="0"/>
              <a:t>Students should be able to discuss reading materials </a:t>
            </a:r>
          </a:p>
          <a:p>
            <a:pPr lvl="1"/>
            <a:r>
              <a:rPr lang="en-US" dirty="0" smtClean="0"/>
              <a:t>Project Presentations (33%)</a:t>
            </a:r>
          </a:p>
          <a:p>
            <a:pPr lvl="2"/>
            <a:r>
              <a:rPr lang="en-US" dirty="0" smtClean="0"/>
              <a:t>Short presentation on selected pharmacoepidemiology topic </a:t>
            </a:r>
          </a:p>
          <a:p>
            <a:pPr lvl="1"/>
            <a:r>
              <a:rPr lang="en-US" dirty="0" smtClean="0"/>
              <a:t>Final Assessment (33%)</a:t>
            </a:r>
          </a:p>
          <a:p>
            <a:pPr lvl="2"/>
            <a:r>
              <a:rPr lang="en-US" dirty="0" smtClean="0"/>
              <a:t>3-5 page paper on </a:t>
            </a:r>
            <a:r>
              <a:rPr lang="en-US" dirty="0" err="1" smtClean="0"/>
              <a:t>pharmacoepi</a:t>
            </a:r>
            <a:r>
              <a:rPr lang="en-US" dirty="0" smtClean="0"/>
              <a:t> topic </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Course Objectives</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To provide students with an introduction to:</a:t>
            </a:r>
          </a:p>
          <a:p>
            <a:pPr lvl="1"/>
            <a:r>
              <a:rPr lang="en-US" dirty="0" smtClean="0"/>
              <a:t>The field of </a:t>
            </a:r>
            <a:r>
              <a:rPr lang="en-US" dirty="0" err="1" smtClean="0"/>
              <a:t>pharmacoepidemiology</a:t>
            </a:r>
            <a:endParaRPr lang="en-US" dirty="0" smtClean="0"/>
          </a:p>
          <a:p>
            <a:pPr lvl="1"/>
            <a:r>
              <a:rPr lang="en-US" dirty="0" smtClean="0"/>
              <a:t>Basic study design principles and analysis in pharmacoepidemiology research</a:t>
            </a:r>
          </a:p>
          <a:p>
            <a:pPr lvl="1"/>
            <a:r>
              <a:rPr lang="en-US" dirty="0" smtClean="0"/>
              <a:t>Awareness of available data sources, strengths/ limitations for </a:t>
            </a:r>
            <a:r>
              <a:rPr lang="en-US" dirty="0" err="1" smtClean="0"/>
              <a:t>pharmacoepidemiologic</a:t>
            </a:r>
            <a:r>
              <a:rPr lang="en-US" dirty="0" smtClean="0"/>
              <a:t> research</a:t>
            </a:r>
          </a:p>
          <a:p>
            <a:pPr lvl="1"/>
            <a:r>
              <a:rPr lang="en-US" dirty="0" smtClean="0"/>
              <a:t>Post-marketing </a:t>
            </a:r>
            <a:r>
              <a:rPr lang="en-US" dirty="0" err="1" smtClean="0"/>
              <a:t>pharmacovigilance</a:t>
            </a:r>
            <a:r>
              <a:rPr lang="en-US" dirty="0" smtClean="0"/>
              <a:t>/drug safety research  </a:t>
            </a:r>
          </a:p>
          <a:p>
            <a:pPr lvl="1"/>
            <a:r>
              <a:rPr lang="en-US" dirty="0" smtClean="0"/>
              <a:t>Health economics and pharmacoepidemiology </a:t>
            </a:r>
          </a:p>
          <a:p>
            <a:pPr lvl="1"/>
            <a:r>
              <a:rPr lang="en-US" dirty="0" smtClean="0"/>
              <a:t>Issues of bias and conflict of interest </a:t>
            </a:r>
          </a:p>
          <a:p>
            <a:pPr lvl="1"/>
            <a:r>
              <a:rPr lang="en-US" dirty="0" smtClean="0"/>
              <a:t>Discuss the role of epidemiology in the drug development lifecycle</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7264612"/>
              </p:ext>
            </p:extLst>
          </p:nvPr>
        </p:nvGraphicFramePr>
        <p:xfrm>
          <a:off x="304800" y="838200"/>
          <a:ext cx="8610599" cy="5072068"/>
        </p:xfrm>
        <a:graphic>
          <a:graphicData uri="http://schemas.openxmlformats.org/drawingml/2006/table">
            <a:tbl>
              <a:tblPr firstRow="1" bandRow="1">
                <a:tableStyleId>{5C22544A-7EE6-4342-B048-85BDC9FD1C3A}</a:tableStyleId>
              </a:tblPr>
              <a:tblGrid>
                <a:gridCol w="947956"/>
                <a:gridCol w="2252444"/>
                <a:gridCol w="5410199"/>
              </a:tblGrid>
              <a:tr h="400069">
                <a:tc>
                  <a:txBody>
                    <a:bodyPr/>
                    <a:lstStyle/>
                    <a:p>
                      <a:r>
                        <a:rPr lang="en-US" dirty="0" smtClean="0"/>
                        <a:t>Date</a:t>
                      </a:r>
                      <a:endParaRPr lang="en-US" dirty="0"/>
                    </a:p>
                  </a:txBody>
                  <a:tcPr/>
                </a:tc>
                <a:tc>
                  <a:txBody>
                    <a:bodyPr/>
                    <a:lstStyle/>
                    <a:p>
                      <a:r>
                        <a:rPr lang="en-US" dirty="0" smtClean="0"/>
                        <a:t>Instructor</a:t>
                      </a:r>
                      <a:endParaRPr lang="en-US" dirty="0"/>
                    </a:p>
                  </a:txBody>
                  <a:tcPr/>
                </a:tc>
                <a:tc>
                  <a:txBody>
                    <a:bodyPr/>
                    <a:lstStyle/>
                    <a:p>
                      <a:r>
                        <a:rPr lang="en-US" dirty="0" smtClean="0"/>
                        <a:t>Topic</a:t>
                      </a:r>
                      <a:endParaRPr lang="en-US" dirty="0"/>
                    </a:p>
                  </a:txBody>
                  <a:tcPr/>
                </a:tc>
              </a:tr>
              <a:tr h="400069">
                <a:tc>
                  <a:txBody>
                    <a:bodyPr/>
                    <a:lstStyle/>
                    <a:p>
                      <a:r>
                        <a:rPr lang="en-US" dirty="0" smtClean="0"/>
                        <a:t>01/08</a:t>
                      </a:r>
                      <a:endParaRPr lang="en-US" dirty="0"/>
                    </a:p>
                  </a:txBody>
                  <a:tcPr/>
                </a:tc>
                <a:tc>
                  <a:txBody>
                    <a:bodyPr/>
                    <a:lstStyle/>
                    <a:p>
                      <a:r>
                        <a:rPr lang="en-US" dirty="0" smtClean="0"/>
                        <a:t>M. Kelsh </a:t>
                      </a:r>
                      <a:endParaRPr lang="en-US" dirty="0"/>
                    </a:p>
                  </a:txBody>
                  <a:tcPr/>
                </a:tc>
                <a:tc>
                  <a:txBody>
                    <a:bodyPr/>
                    <a:lstStyle/>
                    <a:p>
                      <a:r>
                        <a:rPr lang="en-US" dirty="0" smtClean="0"/>
                        <a:t>Class logistics, Intro to</a:t>
                      </a:r>
                      <a:r>
                        <a:rPr lang="en-US" baseline="0" dirty="0" smtClean="0"/>
                        <a:t> Pharmacoepidemiology</a:t>
                      </a:r>
                      <a:endParaRPr lang="en-US" dirty="0"/>
                    </a:p>
                  </a:txBody>
                  <a:tcPr/>
                </a:tc>
              </a:tr>
              <a:tr h="400069">
                <a:tc>
                  <a:txBody>
                    <a:bodyPr/>
                    <a:lstStyle/>
                    <a:p>
                      <a:r>
                        <a:rPr lang="en-US" dirty="0" smtClean="0"/>
                        <a:t>01/15</a:t>
                      </a:r>
                      <a:endParaRPr lang="en-US" dirty="0"/>
                    </a:p>
                  </a:txBody>
                  <a:tcPr/>
                </a:tc>
                <a:tc>
                  <a:txBody>
                    <a:bodyPr/>
                    <a:lstStyle/>
                    <a:p>
                      <a:r>
                        <a:rPr lang="en-US" baseline="0" dirty="0" smtClean="0"/>
                        <a:t>M. Kelsh </a:t>
                      </a:r>
                      <a:endParaRPr lang="en-US" dirty="0"/>
                    </a:p>
                  </a:txBody>
                  <a:tcPr/>
                </a:tc>
                <a:tc>
                  <a:txBody>
                    <a:bodyPr/>
                    <a:lstStyle/>
                    <a:p>
                      <a:r>
                        <a:rPr lang="en-US" dirty="0" smtClean="0"/>
                        <a:t>Study Design in Pharmacoepidemiology </a:t>
                      </a:r>
                      <a:endParaRPr lang="en-US" dirty="0"/>
                    </a:p>
                  </a:txBody>
                  <a:tcPr/>
                </a:tc>
              </a:tr>
              <a:tr h="400069">
                <a:tc>
                  <a:txBody>
                    <a:bodyPr/>
                    <a:lstStyle/>
                    <a:p>
                      <a:r>
                        <a:rPr lang="en-US" dirty="0" smtClean="0"/>
                        <a:t>01/22</a:t>
                      </a:r>
                      <a:endParaRPr lang="en-US" dirty="0"/>
                    </a:p>
                  </a:txBody>
                  <a:tcPr/>
                </a:tc>
                <a:tc>
                  <a:txBody>
                    <a:bodyPr/>
                    <a:lstStyle/>
                    <a:p>
                      <a:r>
                        <a:rPr lang="en-US" dirty="0" smtClean="0"/>
                        <a:t>V. Chia </a:t>
                      </a:r>
                      <a:endParaRPr lang="en-US" dirty="0"/>
                    </a:p>
                  </a:txBody>
                  <a:tcPr/>
                </a:tc>
                <a:tc>
                  <a:txBody>
                    <a:bodyPr/>
                    <a:lstStyle/>
                    <a:p>
                      <a:r>
                        <a:rPr lang="en-US" dirty="0" smtClean="0"/>
                        <a:t>Pharmacoepidemiology: data sources </a:t>
                      </a:r>
                      <a:endParaRPr lang="en-US" dirty="0"/>
                    </a:p>
                  </a:txBody>
                  <a:tcPr/>
                </a:tc>
              </a:tr>
              <a:tr h="457124">
                <a:tc>
                  <a:txBody>
                    <a:bodyPr/>
                    <a:lstStyle/>
                    <a:p>
                      <a:r>
                        <a:rPr lang="en-US" dirty="0" smtClean="0"/>
                        <a:t>01/29</a:t>
                      </a:r>
                      <a:endParaRPr lang="en-US" dirty="0"/>
                    </a:p>
                  </a:txBody>
                  <a:tcPr/>
                </a:tc>
                <a:tc>
                  <a:txBody>
                    <a:bodyPr/>
                    <a:lstStyle/>
                    <a:p>
                      <a:r>
                        <a:rPr lang="en-US" dirty="0" smtClean="0"/>
                        <a:t>M. Sprafka </a:t>
                      </a:r>
                      <a:endParaRPr lang="en-US" dirty="0"/>
                    </a:p>
                  </a:txBody>
                  <a:tcPr/>
                </a:tc>
                <a:tc>
                  <a:txBody>
                    <a:bodyPr/>
                    <a:lstStyle/>
                    <a:p>
                      <a:r>
                        <a:rPr lang="en-US" dirty="0" smtClean="0"/>
                        <a:t>Pharmacoepidemiology and Drug Safety </a:t>
                      </a:r>
                      <a:endParaRPr lang="en-US" dirty="0"/>
                    </a:p>
                  </a:txBody>
                  <a:tcPr/>
                </a:tc>
              </a:tr>
              <a:tr h="400069">
                <a:tc>
                  <a:txBody>
                    <a:bodyPr/>
                    <a:lstStyle/>
                    <a:p>
                      <a:r>
                        <a:rPr lang="en-US" dirty="0" smtClean="0"/>
                        <a:t>02/05</a:t>
                      </a:r>
                      <a:endParaRPr lang="en-US" dirty="0"/>
                    </a:p>
                  </a:txBody>
                  <a:tcPr/>
                </a:tc>
                <a:tc>
                  <a:txBody>
                    <a:bodyPr/>
                    <a:lstStyle/>
                    <a:p>
                      <a:r>
                        <a:rPr lang="en-US" dirty="0" smtClean="0"/>
                        <a:t>F. Xue </a:t>
                      </a:r>
                      <a:endParaRPr lang="en-US" dirty="0"/>
                    </a:p>
                  </a:txBody>
                  <a:tcPr/>
                </a:tc>
                <a:tc>
                  <a:txBody>
                    <a:bodyPr/>
                    <a:lstStyle/>
                    <a:p>
                      <a:r>
                        <a:rPr lang="en-US" dirty="0" smtClean="0"/>
                        <a:t>Advanced Methods/Analytical Approaches </a:t>
                      </a:r>
                      <a:endParaRPr lang="en-US" dirty="0"/>
                    </a:p>
                  </a:txBody>
                  <a:tcPr/>
                </a:tc>
              </a:tr>
              <a:tr h="690530">
                <a:tc>
                  <a:txBody>
                    <a:bodyPr/>
                    <a:lstStyle/>
                    <a:p>
                      <a:r>
                        <a:rPr lang="en-US" dirty="0" smtClean="0"/>
                        <a:t>02/12</a:t>
                      </a:r>
                      <a:endParaRPr lang="en-US" dirty="0"/>
                    </a:p>
                  </a:txBody>
                  <a:tcPr/>
                </a:tc>
                <a:tc>
                  <a:txBody>
                    <a:bodyPr/>
                    <a:lstStyle/>
                    <a:p>
                      <a:r>
                        <a:rPr lang="en-US" dirty="0" smtClean="0"/>
                        <a:t>M. Kelsh</a:t>
                      </a:r>
                      <a:endParaRPr lang="en-US" dirty="0"/>
                    </a:p>
                  </a:txBody>
                  <a:tcPr/>
                </a:tc>
                <a:tc>
                  <a:txBody>
                    <a:bodyPr/>
                    <a:lstStyle/>
                    <a:p>
                      <a:r>
                        <a:rPr lang="en-US" dirty="0" smtClean="0"/>
                        <a:t>Evidence</a:t>
                      </a:r>
                      <a:r>
                        <a:rPr lang="en-US" baseline="0" dirty="0" smtClean="0"/>
                        <a:t>-based medicine, systematic review, meta-analysis</a:t>
                      </a:r>
                      <a:endParaRPr lang="en-US" dirty="0"/>
                    </a:p>
                  </a:txBody>
                  <a:tcPr/>
                </a:tc>
              </a:tr>
              <a:tr h="433401">
                <a:tc>
                  <a:txBody>
                    <a:bodyPr/>
                    <a:lstStyle/>
                    <a:p>
                      <a:r>
                        <a:rPr lang="en-US" dirty="0" smtClean="0"/>
                        <a:t>02/19</a:t>
                      </a:r>
                      <a:endParaRPr lang="en-US" dirty="0"/>
                    </a:p>
                  </a:txBody>
                  <a:tcPr/>
                </a:tc>
                <a:tc>
                  <a:txBody>
                    <a:bodyPr/>
                    <a:lstStyle/>
                    <a:p>
                      <a:r>
                        <a:rPr lang="en-US" dirty="0" smtClean="0"/>
                        <a:t>TBA </a:t>
                      </a:r>
                      <a:endParaRPr lang="en-US" dirty="0"/>
                    </a:p>
                  </a:txBody>
                  <a:tcPr/>
                </a:tc>
                <a:tc>
                  <a:txBody>
                    <a:bodyPr/>
                    <a:lstStyle/>
                    <a:p>
                      <a:r>
                        <a:rPr lang="en-US" dirty="0" smtClean="0"/>
                        <a:t>Regulatory Environment,</a:t>
                      </a:r>
                      <a:r>
                        <a:rPr lang="en-US" baseline="0" dirty="0" smtClean="0"/>
                        <a:t> FDA Sentinel </a:t>
                      </a:r>
                      <a:endParaRPr lang="en-US" dirty="0"/>
                    </a:p>
                  </a:txBody>
                  <a:tcPr/>
                </a:tc>
              </a:tr>
              <a:tr h="400069">
                <a:tc>
                  <a:txBody>
                    <a:bodyPr/>
                    <a:lstStyle/>
                    <a:p>
                      <a:r>
                        <a:rPr lang="en-US" dirty="0" smtClean="0"/>
                        <a:t>02/26</a:t>
                      </a:r>
                      <a:endParaRPr lang="en-US" dirty="0"/>
                    </a:p>
                  </a:txBody>
                  <a:tcPr/>
                </a:tc>
                <a:tc>
                  <a:txBody>
                    <a:bodyPr/>
                    <a:lstStyle/>
                    <a:p>
                      <a:r>
                        <a:rPr lang="en-US" dirty="0" smtClean="0"/>
                        <a:t>M. Woolley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Economics </a:t>
                      </a:r>
                    </a:p>
                  </a:txBody>
                  <a:tcPr/>
                </a:tc>
              </a:tr>
              <a:tr h="690530">
                <a:tc>
                  <a:txBody>
                    <a:bodyPr/>
                    <a:lstStyle/>
                    <a:p>
                      <a:r>
                        <a:rPr lang="en-US" dirty="0" smtClean="0"/>
                        <a:t>03/05</a:t>
                      </a:r>
                      <a:endParaRPr lang="en-US" dirty="0"/>
                    </a:p>
                  </a:txBody>
                  <a:tcPr/>
                </a:tc>
                <a:tc>
                  <a:txBody>
                    <a:bodyPr/>
                    <a:lstStyle/>
                    <a:p>
                      <a:r>
                        <a:rPr lang="en-US" dirty="0" smtClean="0"/>
                        <a:t>A. Liede </a:t>
                      </a:r>
                      <a:endParaRPr lang="en-US" dirty="0"/>
                    </a:p>
                  </a:txBody>
                  <a:tcPr/>
                </a:tc>
                <a:tc>
                  <a:txBody>
                    <a:bodyPr/>
                    <a:lstStyle/>
                    <a:p>
                      <a:r>
                        <a:rPr lang="en-US" dirty="0" smtClean="0"/>
                        <a:t>Ethics in </a:t>
                      </a:r>
                      <a:r>
                        <a:rPr lang="en-US" dirty="0" err="1" smtClean="0"/>
                        <a:t>Pharmacoepidemiologic</a:t>
                      </a:r>
                      <a:r>
                        <a:rPr lang="en-US" dirty="0" smtClean="0"/>
                        <a:t> Research </a:t>
                      </a:r>
                      <a:endParaRPr lang="en-US" dirty="0"/>
                    </a:p>
                  </a:txBody>
                  <a:tcPr/>
                </a:tc>
              </a:tr>
              <a:tr h="400069">
                <a:tc>
                  <a:txBody>
                    <a:bodyPr/>
                    <a:lstStyle/>
                    <a:p>
                      <a:r>
                        <a:rPr lang="en-US" dirty="0" smtClean="0"/>
                        <a:t>03/12</a:t>
                      </a:r>
                      <a:endParaRPr lang="en-US" dirty="0"/>
                    </a:p>
                  </a:txBody>
                  <a:tcPr/>
                </a:tc>
                <a:tc>
                  <a:txBody>
                    <a:bodyPr/>
                    <a:lstStyle/>
                    <a:p>
                      <a:r>
                        <a:rPr lang="en-US" dirty="0" smtClean="0"/>
                        <a:t>M. Kelsh </a:t>
                      </a:r>
                      <a:endParaRPr lang="en-US" dirty="0"/>
                    </a:p>
                  </a:txBody>
                  <a:tcPr/>
                </a:tc>
                <a:tc>
                  <a:txBody>
                    <a:bodyPr/>
                    <a:lstStyle/>
                    <a:p>
                      <a:r>
                        <a:rPr lang="en-US" dirty="0" smtClean="0"/>
                        <a:t>Student</a:t>
                      </a:r>
                      <a:r>
                        <a:rPr lang="en-US" baseline="0" dirty="0" smtClean="0"/>
                        <a:t> Presentations, Class Summary</a:t>
                      </a:r>
                      <a:endParaRPr lang="en-US" dirty="0"/>
                    </a:p>
                  </a:txBody>
                  <a:tcPr/>
                </a:tc>
              </a:tr>
            </a:tbl>
          </a:graphicData>
        </a:graphic>
      </p:graphicFrame>
    </p:spTree>
    <p:extLst>
      <p:ext uri="{BB962C8B-B14F-4D97-AF65-F5344CB8AC3E}">
        <p14:creationId xmlns:p14="http://schemas.microsoft.com/office/powerpoint/2010/main" val="16824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Study Design and Analysis Seminar</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Basic epidemiologic study designs used in pharmacoepidemiology</a:t>
            </a:r>
          </a:p>
          <a:p>
            <a:pPr lvl="1"/>
            <a:r>
              <a:rPr lang="en-US" dirty="0" smtClean="0"/>
              <a:t>Comparative advantages/disadvantages  </a:t>
            </a:r>
          </a:p>
          <a:p>
            <a:r>
              <a:rPr lang="en-US" dirty="0" smtClean="0"/>
              <a:t>Epidemiology measures of effect </a:t>
            </a:r>
          </a:p>
          <a:p>
            <a:r>
              <a:rPr lang="en-US" dirty="0" smtClean="0"/>
              <a:t>Study Bias and methods to address bias </a:t>
            </a:r>
          </a:p>
          <a:p>
            <a:r>
              <a:rPr lang="en-US" dirty="0" smtClean="0"/>
              <a:t>Case Studies </a:t>
            </a:r>
          </a:p>
          <a:p>
            <a:endParaRPr lang="en-US" dirty="0" smtClean="0"/>
          </a:p>
          <a:p>
            <a:pPr lvl="1"/>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Data Sources for Pharmacoepidemiology</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Data needs in pharmacoepidemiology</a:t>
            </a:r>
          </a:p>
          <a:p>
            <a:r>
              <a:rPr lang="en-US" dirty="0" smtClean="0"/>
              <a:t>“Real World Data” – what is the hype? </a:t>
            </a:r>
          </a:p>
          <a:p>
            <a:r>
              <a:rPr lang="en-US" dirty="0" smtClean="0"/>
              <a:t>Data sources: </a:t>
            </a:r>
          </a:p>
          <a:p>
            <a:pPr lvl="1"/>
            <a:r>
              <a:rPr lang="en-US" dirty="0" smtClean="0"/>
              <a:t>Administrative claims data</a:t>
            </a:r>
          </a:p>
          <a:p>
            <a:pPr lvl="1"/>
            <a:r>
              <a:rPr lang="en-US" dirty="0" smtClean="0"/>
              <a:t>EMRs</a:t>
            </a:r>
          </a:p>
          <a:p>
            <a:pPr lvl="1"/>
            <a:r>
              <a:rPr lang="en-US" dirty="0" smtClean="0"/>
              <a:t>Other (e.g. registries, existing cohorts, surveys) </a:t>
            </a:r>
          </a:p>
          <a:p>
            <a:r>
              <a:rPr lang="en-US" dirty="0" smtClean="0"/>
              <a:t>Practical aspects in working with databases</a:t>
            </a:r>
          </a:p>
          <a:p>
            <a:r>
              <a:rPr lang="en-US" dirty="0" smtClean="0"/>
              <a:t>Limitations/strengths of each type of database </a:t>
            </a:r>
          </a:p>
          <a:p>
            <a:r>
              <a:rPr lang="en-US" dirty="0" smtClean="0"/>
              <a:t>Examples</a:t>
            </a:r>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Pharmacology and Drug Safety</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Drug safety monitoring (</a:t>
            </a:r>
            <a:r>
              <a:rPr lang="en-US" dirty="0" err="1" smtClean="0"/>
              <a:t>pharamacovigilance</a:t>
            </a:r>
            <a:r>
              <a:rPr lang="en-US" dirty="0" smtClean="0"/>
              <a:t>) – review of regulatory data systems: </a:t>
            </a:r>
          </a:p>
          <a:p>
            <a:pPr lvl="1"/>
            <a:r>
              <a:rPr lang="en-US" dirty="0" smtClean="0"/>
              <a:t>FAERS/Spontaneous Reports </a:t>
            </a:r>
          </a:p>
          <a:p>
            <a:pPr lvl="1"/>
            <a:r>
              <a:rPr lang="en-US" dirty="0" smtClean="0"/>
              <a:t>FDA Sentinel </a:t>
            </a:r>
          </a:p>
          <a:p>
            <a:pPr lvl="1"/>
            <a:r>
              <a:rPr lang="en-US" dirty="0" smtClean="0"/>
              <a:t>Clinical trial safety data </a:t>
            </a:r>
          </a:p>
          <a:p>
            <a:r>
              <a:rPr lang="en-US" dirty="0" smtClean="0"/>
              <a:t>Safety signals – evaluation across pre-</a:t>
            </a:r>
            <a:r>
              <a:rPr lang="en-US" dirty="0" err="1" smtClean="0"/>
              <a:t>clincial</a:t>
            </a:r>
            <a:r>
              <a:rPr lang="en-US" dirty="0" smtClean="0"/>
              <a:t> to post-market settings </a:t>
            </a:r>
          </a:p>
          <a:p>
            <a:r>
              <a:rPr lang="en-US" dirty="0" smtClean="0"/>
              <a:t>Definitions</a:t>
            </a:r>
          </a:p>
          <a:p>
            <a:r>
              <a:rPr lang="en-US" dirty="0" smtClean="0"/>
              <a:t>International Perspective (EMA – PASS studies) </a:t>
            </a:r>
          </a:p>
          <a:p>
            <a:r>
              <a:rPr lang="en-US" dirty="0" smtClean="0"/>
              <a:t>Case Study – </a:t>
            </a:r>
            <a:r>
              <a:rPr lang="en-US" dirty="0" err="1" smtClean="0"/>
              <a:t>Vioxx</a:t>
            </a:r>
            <a:r>
              <a:rPr lang="en-US" dirty="0" smtClean="0"/>
              <a:t> and cardiovascular disease </a:t>
            </a:r>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Advanced Methods in </a:t>
            </a:r>
            <a:r>
              <a:rPr lang="en-US" sz="3600" dirty="0" err="1" smtClean="0"/>
              <a:t>Pharmacoepi</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Goal - to provide “exposure” and familiarity with more complex analytical tools</a:t>
            </a:r>
          </a:p>
          <a:p>
            <a:r>
              <a:rPr lang="en-US" dirty="0" smtClean="0"/>
              <a:t>Review of confounding by indication</a:t>
            </a:r>
          </a:p>
          <a:p>
            <a:r>
              <a:rPr lang="en-US" dirty="0" smtClean="0"/>
              <a:t>Methods to address confounding by indication:  </a:t>
            </a:r>
          </a:p>
          <a:p>
            <a:pPr lvl="1"/>
            <a:r>
              <a:rPr lang="en-US" dirty="0" smtClean="0"/>
              <a:t>Propensity Score analyses </a:t>
            </a:r>
          </a:p>
          <a:p>
            <a:pPr lvl="1"/>
            <a:r>
              <a:rPr lang="en-US" dirty="0" smtClean="0"/>
              <a:t>Instrumental variables</a:t>
            </a:r>
          </a:p>
          <a:p>
            <a:pPr lvl="1"/>
            <a:r>
              <a:rPr lang="en-US" dirty="0"/>
              <a:t>Marginal Structural </a:t>
            </a:r>
            <a:r>
              <a:rPr lang="en-US" dirty="0" smtClean="0"/>
              <a:t>models </a:t>
            </a:r>
          </a:p>
          <a:p>
            <a:r>
              <a:rPr lang="en-US" dirty="0" smtClean="0"/>
              <a:t>Changing exposure over time </a:t>
            </a:r>
          </a:p>
          <a:p>
            <a:r>
              <a:rPr lang="en-US" dirty="0" smtClean="0"/>
              <a:t>Validity studies</a:t>
            </a:r>
          </a:p>
          <a:p>
            <a:pPr lvl="1"/>
            <a:endParaRPr lang="en-US" dirty="0"/>
          </a:p>
        </p:txBody>
      </p:sp>
    </p:spTree>
    <p:extLst>
      <p:ext uri="{BB962C8B-B14F-4D97-AF65-F5344CB8AC3E}">
        <p14:creationId xmlns:p14="http://schemas.microsoft.com/office/powerpoint/2010/main" val="242663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Meta-Analysis and Systematic Review</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Review of evidence-based medicine: Mission and methods </a:t>
            </a:r>
          </a:p>
          <a:p>
            <a:r>
              <a:rPr lang="en-US" dirty="0" smtClean="0"/>
              <a:t>Meta-Analysis</a:t>
            </a:r>
          </a:p>
          <a:p>
            <a:pPr lvl="1"/>
            <a:r>
              <a:rPr lang="en-US" dirty="0" smtClean="0"/>
              <a:t>How to conduct, when is it appropriate to combine results across studies? </a:t>
            </a:r>
          </a:p>
          <a:p>
            <a:pPr lvl="1"/>
            <a:r>
              <a:rPr lang="en-US" dirty="0" smtClean="0"/>
              <a:t>Analytical approaches – e.g. “fixed effects”, “random effects”</a:t>
            </a:r>
          </a:p>
          <a:p>
            <a:pPr lvl="1"/>
            <a:r>
              <a:rPr lang="en-US" dirty="0" smtClean="0"/>
              <a:t>Strengths and limitations</a:t>
            </a:r>
          </a:p>
          <a:p>
            <a:r>
              <a:rPr lang="en-US" dirty="0" smtClean="0"/>
              <a:t>Case Studies </a:t>
            </a:r>
            <a:endParaRPr lang="en-US" dirty="0"/>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Health Economics, Health Outcomes</a:t>
            </a:r>
            <a:endParaRPr lang="en-US" sz="3600" dirty="0"/>
          </a:p>
        </p:txBody>
      </p:sp>
      <p:sp>
        <p:nvSpPr>
          <p:cNvPr id="3" name="Content Placeholder 2"/>
          <p:cNvSpPr>
            <a:spLocks noGrp="1"/>
          </p:cNvSpPr>
          <p:nvPr>
            <p:ph idx="1"/>
          </p:nvPr>
        </p:nvSpPr>
        <p:spPr>
          <a:xfrm>
            <a:off x="609600" y="990600"/>
            <a:ext cx="8001000" cy="5105400"/>
          </a:xfrm>
        </p:spPr>
        <p:txBody>
          <a:bodyPr/>
          <a:lstStyle/>
          <a:p>
            <a:pPr marL="0" indent="0">
              <a:buNone/>
            </a:pPr>
            <a:endParaRPr lang="en-US" dirty="0" smtClean="0"/>
          </a:p>
          <a:p>
            <a:r>
              <a:rPr lang="en-US" dirty="0" smtClean="0"/>
              <a:t>Economic evaluation in Health Care: overview of basic definitions and concepts </a:t>
            </a:r>
          </a:p>
          <a:p>
            <a:r>
              <a:rPr lang="en-US" dirty="0" smtClean="0"/>
              <a:t>Uniqueness of health care in the context of economic evaluation </a:t>
            </a:r>
          </a:p>
          <a:p>
            <a:r>
              <a:rPr lang="en-US" dirty="0" smtClean="0"/>
              <a:t>Cost Benefits/Cost Effectiveness Analyses</a:t>
            </a:r>
          </a:p>
          <a:p>
            <a:r>
              <a:rPr lang="en-US" dirty="0" smtClean="0"/>
              <a:t>Health Technology Assessment</a:t>
            </a:r>
            <a:endParaRPr lang="en-US" dirty="0"/>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a:t>Outline</a:t>
            </a:r>
          </a:p>
        </p:txBody>
      </p:sp>
      <p:sp>
        <p:nvSpPr>
          <p:cNvPr id="15363" name="Rectangle 3"/>
          <p:cNvSpPr>
            <a:spLocks noGrp="1" noChangeArrowheads="1"/>
          </p:cNvSpPr>
          <p:nvPr>
            <p:ph type="body" idx="1"/>
          </p:nvPr>
        </p:nvSpPr>
        <p:spPr/>
        <p:txBody>
          <a:bodyPr/>
          <a:lstStyle/>
          <a:p>
            <a:pPr>
              <a:lnSpc>
                <a:spcPct val="80000"/>
              </a:lnSpc>
            </a:pPr>
            <a:r>
              <a:rPr lang="en-US" dirty="0" smtClean="0"/>
              <a:t>Introductions</a:t>
            </a:r>
            <a:br>
              <a:rPr lang="en-US" dirty="0" smtClean="0"/>
            </a:br>
            <a:r>
              <a:rPr lang="en-US" dirty="0" smtClean="0"/>
              <a:t> </a:t>
            </a:r>
          </a:p>
          <a:p>
            <a:pPr>
              <a:lnSpc>
                <a:spcPct val="80000"/>
              </a:lnSpc>
            </a:pPr>
            <a:r>
              <a:rPr lang="en-US" dirty="0" smtClean="0"/>
              <a:t>Course overview &amp; logistics</a:t>
            </a:r>
          </a:p>
          <a:p>
            <a:pPr lvl="1">
              <a:lnSpc>
                <a:spcPct val="80000"/>
              </a:lnSpc>
            </a:pPr>
            <a:r>
              <a:rPr lang="en-US" dirty="0" smtClean="0"/>
              <a:t>Texts and readings</a:t>
            </a:r>
          </a:p>
          <a:p>
            <a:pPr lvl="1">
              <a:lnSpc>
                <a:spcPct val="80000"/>
              </a:lnSpc>
            </a:pPr>
            <a:r>
              <a:rPr lang="en-US" dirty="0"/>
              <a:t>Course requirements</a:t>
            </a:r>
          </a:p>
          <a:p>
            <a:pPr lvl="1">
              <a:lnSpc>
                <a:spcPct val="80000"/>
              </a:lnSpc>
            </a:pPr>
            <a:r>
              <a:rPr lang="en-US" dirty="0" smtClean="0"/>
              <a:t>Seminar Review </a:t>
            </a:r>
          </a:p>
          <a:p>
            <a:pPr marL="457200" lvl="1" indent="0">
              <a:lnSpc>
                <a:spcPct val="80000"/>
              </a:lnSpc>
              <a:buNone/>
            </a:pPr>
            <a:endParaRPr lang="en-US" sz="2800" dirty="0" smtClean="0"/>
          </a:p>
          <a:p>
            <a:pPr>
              <a:lnSpc>
                <a:spcPct val="80000"/>
              </a:lnSpc>
            </a:pPr>
            <a:r>
              <a:rPr lang="en-US" sz="2800" dirty="0" smtClean="0"/>
              <a:t>Pharmacoepidemiology: Definition and selected history, role in drug safety</a:t>
            </a:r>
            <a:endParaRPr lang="en-US" dirty="0" smtClean="0"/>
          </a:p>
          <a:p>
            <a:pPr>
              <a:lnSpc>
                <a:spcPct val="80000"/>
              </a:lnSpc>
            </a:pPr>
            <a:endParaRPr lang="en-US" sz="2800" dirty="0" smtClean="0"/>
          </a:p>
          <a:p>
            <a:pPr>
              <a:lnSpc>
                <a:spcPct val="80000"/>
              </a:lnSpc>
            </a:pPr>
            <a:r>
              <a:rPr lang="en-US" dirty="0" smtClean="0"/>
              <a:t>The expanding role of </a:t>
            </a:r>
            <a:r>
              <a:rPr lang="en-US" dirty="0" err="1" smtClean="0"/>
              <a:t>pharmacoepidemiology</a:t>
            </a:r>
            <a:endParaRPr lang="en-US" dirty="0" smtClean="0"/>
          </a:p>
          <a:p>
            <a:pPr>
              <a:lnSpc>
                <a:spcPct val="80000"/>
              </a:lnSpc>
            </a:pPr>
            <a:endParaRPr lang="en-US" dirty="0" smtClean="0"/>
          </a:p>
          <a:p>
            <a:pPr marL="0" indent="0">
              <a:lnSpc>
                <a:spcPct val="80000"/>
              </a:lnSpc>
              <a:buNone/>
            </a:pPr>
            <a:endParaRPr lang="en-US"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600" dirty="0" smtClean="0"/>
              <a:t>Ethics in </a:t>
            </a:r>
            <a:r>
              <a:rPr lang="en-US" sz="3600" dirty="0" err="1" smtClean="0"/>
              <a:t>Pharmacoepi</a:t>
            </a:r>
            <a:r>
              <a:rPr lang="en-US" sz="3600" dirty="0" smtClean="0"/>
              <a:t> Research</a:t>
            </a:r>
            <a:endParaRPr lang="en-US" sz="3600" dirty="0"/>
          </a:p>
        </p:txBody>
      </p:sp>
      <p:sp>
        <p:nvSpPr>
          <p:cNvPr id="3" name="Content Placeholder 2"/>
          <p:cNvSpPr>
            <a:spLocks noGrp="1"/>
          </p:cNvSpPr>
          <p:nvPr>
            <p:ph idx="1"/>
          </p:nvPr>
        </p:nvSpPr>
        <p:spPr>
          <a:xfrm>
            <a:off x="609600" y="990600"/>
            <a:ext cx="8001000" cy="5105400"/>
          </a:xfrm>
        </p:spPr>
        <p:txBody>
          <a:bodyPr/>
          <a:lstStyle/>
          <a:p>
            <a:r>
              <a:rPr lang="en-US" dirty="0" smtClean="0"/>
              <a:t>Ethical Issues: </a:t>
            </a:r>
          </a:p>
          <a:p>
            <a:pPr lvl="1"/>
            <a:r>
              <a:rPr lang="en-US" dirty="0" smtClean="0"/>
              <a:t>Equipoise </a:t>
            </a:r>
          </a:p>
          <a:p>
            <a:pPr lvl="1"/>
            <a:r>
              <a:rPr lang="en-US" dirty="0" smtClean="0"/>
              <a:t>Authorship </a:t>
            </a:r>
          </a:p>
          <a:p>
            <a:pPr lvl="1"/>
            <a:r>
              <a:rPr lang="en-US" dirty="0" smtClean="0"/>
              <a:t>Conflicts of Interest </a:t>
            </a:r>
          </a:p>
          <a:p>
            <a:r>
              <a:rPr lang="en-US" dirty="0" smtClean="0"/>
              <a:t>Conflicts of interest </a:t>
            </a:r>
          </a:p>
          <a:p>
            <a:pPr lvl="1"/>
            <a:r>
              <a:rPr lang="en-US" dirty="0" smtClean="0"/>
              <a:t>Is financial/funding the only source? – discussion of financial, social political/</a:t>
            </a:r>
            <a:r>
              <a:rPr lang="en-US" dirty="0" err="1" smtClean="0"/>
              <a:t>idealogical</a:t>
            </a:r>
            <a:r>
              <a:rPr lang="en-US" dirty="0" smtClean="0"/>
              <a:t>, and professional conflicts </a:t>
            </a:r>
          </a:p>
          <a:p>
            <a:pPr lvl="1"/>
            <a:r>
              <a:rPr lang="en-US" dirty="0" smtClean="0"/>
              <a:t>Approaches on how to deal with conflicts of interest </a:t>
            </a:r>
          </a:p>
        </p:txBody>
      </p:sp>
    </p:spTree>
    <p:extLst>
      <p:ext uri="{BB962C8B-B14F-4D97-AF65-F5344CB8AC3E}">
        <p14:creationId xmlns:p14="http://schemas.microsoft.com/office/powerpoint/2010/main" val="772172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685800" y="1235075"/>
            <a:ext cx="7772400" cy="1736725"/>
          </a:xfrm>
        </p:spPr>
        <p:txBody>
          <a:bodyPr/>
          <a:lstStyle/>
          <a:p>
            <a:r>
              <a:rPr lang="en-US"/>
              <a:t>Historical Perspective</a:t>
            </a:r>
          </a:p>
        </p:txBody>
      </p:sp>
      <p:sp>
        <p:nvSpPr>
          <p:cNvPr id="29702" name="Text Box 6"/>
          <p:cNvSpPr txBox="1">
            <a:spLocks noChangeArrowheads="1"/>
          </p:cNvSpPr>
          <p:nvPr/>
        </p:nvSpPr>
        <p:spPr bwMode="auto">
          <a:xfrm>
            <a:off x="762000" y="4267200"/>
            <a:ext cx="7696200" cy="830997"/>
          </a:xfrm>
          <a:prstGeom prst="rect">
            <a:avLst/>
          </a:prstGeom>
          <a:noFill/>
          <a:ln w="9525">
            <a:noFill/>
            <a:miter lim="800000"/>
            <a:headEnd/>
            <a:tailEnd/>
          </a:ln>
          <a:effectLst/>
        </p:spPr>
        <p:txBody>
          <a:bodyPr>
            <a:spAutoFit/>
          </a:bodyPr>
          <a:lstStyle/>
          <a:p>
            <a:r>
              <a:rPr lang="en-US" sz="2400" dirty="0"/>
              <a:t>Thanks to Sean Hennessy, University of Pennsylvania, for Select History graphics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curvycover"/>
          <p:cNvPicPr>
            <a:picLocks noChangeAspect="1" noChangeArrowheads="1"/>
          </p:cNvPicPr>
          <p:nvPr/>
        </p:nvPicPr>
        <p:blipFill>
          <a:blip r:embed="rId3" cstate="print"/>
          <a:srcRect/>
          <a:stretch>
            <a:fillRect/>
          </a:stretch>
        </p:blipFill>
        <p:spPr bwMode="auto">
          <a:xfrm>
            <a:off x="4953000" y="1370012"/>
            <a:ext cx="3810000" cy="4649788"/>
          </a:xfrm>
          <a:prstGeom prst="rect">
            <a:avLst/>
          </a:prstGeom>
          <a:noFill/>
        </p:spPr>
      </p:pic>
      <p:sp>
        <p:nvSpPr>
          <p:cNvPr id="4" name="Title 3"/>
          <p:cNvSpPr>
            <a:spLocks noGrp="1"/>
          </p:cNvSpPr>
          <p:nvPr>
            <p:ph type="title"/>
          </p:nvPr>
        </p:nvSpPr>
        <p:spPr>
          <a:xfrm>
            <a:off x="0" y="0"/>
            <a:ext cx="9144000" cy="990600"/>
          </a:xfrm>
        </p:spPr>
        <p:txBody>
          <a:bodyPr/>
          <a:lstStyle/>
          <a:p>
            <a:r>
              <a:rPr lang="en-US" dirty="0" smtClean="0"/>
              <a:t>Early Examples of Interventional Studies</a:t>
            </a:r>
            <a:endParaRPr lang="en-US" dirty="0"/>
          </a:p>
        </p:txBody>
      </p:sp>
      <p:sp>
        <p:nvSpPr>
          <p:cNvPr id="5" name="Content Placeholder 4"/>
          <p:cNvSpPr>
            <a:spLocks noGrp="1"/>
          </p:cNvSpPr>
          <p:nvPr>
            <p:ph idx="1"/>
          </p:nvPr>
        </p:nvSpPr>
        <p:spPr>
          <a:xfrm>
            <a:off x="304800" y="1371600"/>
            <a:ext cx="4495800" cy="4953000"/>
          </a:xfrm>
        </p:spPr>
        <p:txBody>
          <a:bodyPr/>
          <a:lstStyle/>
          <a:p>
            <a:r>
              <a:rPr lang="en-US" dirty="0" smtClean="0"/>
              <a:t>1742: James Lind conducted a controlled trial examining different interventions for treating scurvy</a:t>
            </a:r>
          </a:p>
          <a:p>
            <a:r>
              <a:rPr lang="en-US" dirty="0" smtClean="0"/>
              <a:t>Observed that those given oranges and lemons experienced remarkable recovery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mallpx"/>
          <p:cNvPicPr>
            <a:picLocks noChangeAspect="1" noChangeArrowheads="1"/>
          </p:cNvPicPr>
          <p:nvPr/>
        </p:nvPicPr>
        <p:blipFill>
          <a:blip r:embed="rId3" cstate="print"/>
          <a:srcRect/>
          <a:stretch>
            <a:fillRect/>
          </a:stretch>
        </p:blipFill>
        <p:spPr bwMode="auto">
          <a:xfrm>
            <a:off x="4419600" y="1252537"/>
            <a:ext cx="4648200" cy="4462463"/>
          </a:xfrm>
          <a:prstGeom prst="rect">
            <a:avLst/>
          </a:prstGeom>
          <a:noFill/>
        </p:spPr>
      </p:pic>
      <p:sp>
        <p:nvSpPr>
          <p:cNvPr id="4" name="TextBox 3"/>
          <p:cNvSpPr txBox="1"/>
          <p:nvPr/>
        </p:nvSpPr>
        <p:spPr>
          <a:xfrm>
            <a:off x="533400" y="6553200"/>
            <a:ext cx="5687839" cy="276999"/>
          </a:xfrm>
          <a:prstGeom prst="rect">
            <a:avLst/>
          </a:prstGeom>
          <a:noFill/>
        </p:spPr>
        <p:txBody>
          <a:bodyPr wrap="none" rtlCol="0">
            <a:spAutoFit/>
          </a:bodyPr>
          <a:lstStyle/>
          <a:p>
            <a:r>
              <a:rPr lang="en-US" sz="1200" dirty="0" smtClean="0"/>
              <a:t>Willis NJ. Edward Jenner and the eradication of smallpox. Scott Med J 1997;42:118-211.</a:t>
            </a:r>
            <a:endParaRPr lang="en-US" sz="1200" dirty="0"/>
          </a:p>
        </p:txBody>
      </p:sp>
      <p:sp>
        <p:nvSpPr>
          <p:cNvPr id="5" name="Title 4"/>
          <p:cNvSpPr>
            <a:spLocks noGrp="1"/>
          </p:cNvSpPr>
          <p:nvPr>
            <p:ph type="title"/>
          </p:nvPr>
        </p:nvSpPr>
        <p:spPr>
          <a:xfrm>
            <a:off x="0" y="0"/>
            <a:ext cx="9144000" cy="914400"/>
          </a:xfrm>
        </p:spPr>
        <p:txBody>
          <a:bodyPr/>
          <a:lstStyle/>
          <a:p>
            <a:r>
              <a:rPr lang="en-US" dirty="0" smtClean="0"/>
              <a:t>Early Examples of Interventional Studies (2)</a:t>
            </a:r>
            <a:endParaRPr lang="en-US" dirty="0"/>
          </a:p>
        </p:txBody>
      </p:sp>
      <p:sp>
        <p:nvSpPr>
          <p:cNvPr id="6" name="Content Placeholder 5"/>
          <p:cNvSpPr>
            <a:spLocks noGrp="1"/>
          </p:cNvSpPr>
          <p:nvPr>
            <p:ph idx="1"/>
          </p:nvPr>
        </p:nvSpPr>
        <p:spPr>
          <a:xfrm>
            <a:off x="76200" y="1066800"/>
            <a:ext cx="4191000" cy="4114800"/>
          </a:xfrm>
        </p:spPr>
        <p:txBody>
          <a:bodyPr/>
          <a:lstStyle/>
          <a:p>
            <a:r>
              <a:rPr lang="en-US" dirty="0" smtClean="0"/>
              <a:t>1796: Edward Jenner investigated the usefulness of vaccinations</a:t>
            </a:r>
          </a:p>
          <a:p>
            <a:r>
              <a:rPr lang="en-US" dirty="0" smtClean="0"/>
              <a:t>Inoculated a child with cowpox material and challenged him with smallpox</a:t>
            </a:r>
          </a:p>
          <a:p>
            <a:r>
              <a:rPr lang="en-US" dirty="0" smtClean="0"/>
              <a:t>This paved the way for successful eradication of smallpox in 1980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tamp"/>
          <p:cNvPicPr>
            <a:picLocks noChangeAspect="1" noChangeArrowheads="1"/>
          </p:cNvPicPr>
          <p:nvPr/>
        </p:nvPicPr>
        <p:blipFill>
          <a:blip r:embed="rId3" cstate="print"/>
          <a:srcRect/>
          <a:stretch>
            <a:fillRect/>
          </a:stretch>
        </p:blipFill>
        <p:spPr bwMode="auto">
          <a:xfrm>
            <a:off x="5572125" y="1066800"/>
            <a:ext cx="3419475" cy="4419600"/>
          </a:xfrm>
          <a:prstGeom prst="rect">
            <a:avLst/>
          </a:prstGeom>
          <a:noFill/>
        </p:spPr>
      </p:pic>
      <p:sp>
        <p:nvSpPr>
          <p:cNvPr id="4" name="Title 3"/>
          <p:cNvSpPr>
            <a:spLocks noGrp="1"/>
          </p:cNvSpPr>
          <p:nvPr>
            <p:ph type="title"/>
          </p:nvPr>
        </p:nvSpPr>
        <p:spPr/>
        <p:txBody>
          <a:bodyPr/>
          <a:lstStyle/>
          <a:p>
            <a:r>
              <a:rPr lang="en-US" dirty="0" smtClean="0"/>
              <a:t>US Pure Food and Drug Act was passed in 1906</a:t>
            </a:r>
            <a:endParaRPr lang="en-US" dirty="0"/>
          </a:p>
        </p:txBody>
      </p:sp>
      <p:sp>
        <p:nvSpPr>
          <p:cNvPr id="5" name="Content Placeholder 4"/>
          <p:cNvSpPr>
            <a:spLocks noGrp="1"/>
          </p:cNvSpPr>
          <p:nvPr>
            <p:ph idx="1"/>
          </p:nvPr>
        </p:nvSpPr>
        <p:spPr>
          <a:xfrm>
            <a:off x="228600" y="1371600"/>
            <a:ext cx="5029200" cy="4572000"/>
          </a:xfrm>
        </p:spPr>
        <p:txBody>
          <a:bodyPr/>
          <a:lstStyle/>
          <a:p>
            <a:pPr>
              <a:buFont typeface="Arial" pitchFamily="34" charset="0"/>
              <a:buChar char="•"/>
            </a:pPr>
            <a:r>
              <a:rPr lang="en-US" dirty="0" smtClean="0"/>
              <a:t>In response to adulterated and misbranded products</a:t>
            </a:r>
          </a:p>
          <a:p>
            <a:pPr>
              <a:buFont typeface="Arial" pitchFamily="34" charset="0"/>
              <a:buChar char="•"/>
            </a:pPr>
            <a:r>
              <a:rPr lang="en-US" dirty="0" smtClean="0"/>
              <a:t>Government given power to remove products that were adulterated or misbranded </a:t>
            </a:r>
          </a:p>
          <a:p>
            <a:pPr>
              <a:buFont typeface="Arial" pitchFamily="34" charset="0"/>
              <a:buChar char="•"/>
            </a:pPr>
            <a:r>
              <a:rPr lang="en-US" dirty="0" smtClean="0"/>
              <a:t>No requirements for efficacy or safety </a:t>
            </a:r>
          </a:p>
          <a:p>
            <a:pPr>
              <a:buFont typeface="Arial" pitchFamily="34" charset="0"/>
              <a:buChar char="•"/>
            </a:pPr>
            <a:r>
              <a:rPr lang="en-US" dirty="0" smtClean="0"/>
              <a:t>FDA created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ulfanilamide"/>
          <p:cNvPicPr>
            <a:picLocks noChangeAspect="1" noChangeArrowheads="1"/>
          </p:cNvPicPr>
          <p:nvPr/>
        </p:nvPicPr>
        <p:blipFill>
          <a:blip r:embed="rId3" cstate="print"/>
          <a:srcRect/>
          <a:stretch>
            <a:fillRect/>
          </a:stretch>
        </p:blipFill>
        <p:spPr bwMode="auto">
          <a:xfrm>
            <a:off x="5562600" y="1295400"/>
            <a:ext cx="3314700" cy="4800600"/>
          </a:xfrm>
          <a:prstGeom prst="rect">
            <a:avLst/>
          </a:prstGeom>
          <a:noFill/>
        </p:spPr>
      </p:pic>
      <p:sp>
        <p:nvSpPr>
          <p:cNvPr id="4" name="Title 3"/>
          <p:cNvSpPr>
            <a:spLocks noGrp="1"/>
          </p:cNvSpPr>
          <p:nvPr>
            <p:ph type="title"/>
          </p:nvPr>
        </p:nvSpPr>
        <p:spPr/>
        <p:txBody>
          <a:bodyPr/>
          <a:lstStyle/>
          <a:p>
            <a:r>
              <a:rPr lang="en-US" dirty="0" smtClean="0"/>
              <a:t>Food, Drug and Cosmetic Act was passed in 1938 </a:t>
            </a:r>
            <a:endParaRPr lang="en-US" dirty="0"/>
          </a:p>
        </p:txBody>
      </p:sp>
      <p:sp>
        <p:nvSpPr>
          <p:cNvPr id="5" name="Content Placeholder 4"/>
          <p:cNvSpPr>
            <a:spLocks noGrp="1"/>
          </p:cNvSpPr>
          <p:nvPr>
            <p:ph idx="1"/>
          </p:nvPr>
        </p:nvSpPr>
        <p:spPr>
          <a:xfrm>
            <a:off x="304800" y="1371600"/>
            <a:ext cx="5029200" cy="5105400"/>
          </a:xfrm>
        </p:spPr>
        <p:txBody>
          <a:bodyPr/>
          <a:lstStyle/>
          <a:p>
            <a:pPr>
              <a:spcBef>
                <a:spcPct val="50000"/>
              </a:spcBef>
              <a:buFontTx/>
              <a:buChar char="•"/>
            </a:pPr>
            <a:r>
              <a:rPr lang="en-US" sz="2400" dirty="0" smtClean="0"/>
              <a:t>1937: over 100 people died from renal failure after taking </a:t>
            </a:r>
            <a:r>
              <a:rPr lang="en-US" sz="2400" dirty="0" err="1" smtClean="0"/>
              <a:t>elixer</a:t>
            </a:r>
            <a:r>
              <a:rPr lang="en-US" sz="2400" dirty="0" smtClean="0"/>
              <a:t> of </a:t>
            </a:r>
            <a:r>
              <a:rPr lang="en-US" sz="2400" dirty="0" err="1" smtClean="0"/>
              <a:t>sulfanilimide</a:t>
            </a:r>
            <a:r>
              <a:rPr lang="en-US" sz="2400" dirty="0" smtClean="0"/>
              <a:t> dissolved in </a:t>
            </a:r>
            <a:r>
              <a:rPr lang="en-US" sz="2400" dirty="0" err="1" smtClean="0"/>
              <a:t>diethylene</a:t>
            </a:r>
            <a:r>
              <a:rPr lang="en-US" sz="2400" dirty="0" smtClean="0"/>
              <a:t> glycol</a:t>
            </a:r>
          </a:p>
          <a:p>
            <a:pPr>
              <a:spcBef>
                <a:spcPct val="50000"/>
              </a:spcBef>
              <a:buFontTx/>
              <a:buChar char="•"/>
            </a:pPr>
            <a:r>
              <a:rPr lang="en-US" sz="2400" dirty="0" smtClean="0"/>
              <a:t>Preclinical toxicity testing was required for the first time </a:t>
            </a:r>
          </a:p>
          <a:p>
            <a:pPr>
              <a:spcBef>
                <a:spcPct val="50000"/>
              </a:spcBef>
              <a:buFontTx/>
              <a:buChar char="•"/>
            </a:pPr>
            <a:r>
              <a:rPr lang="en-US" sz="2400" dirty="0" smtClean="0"/>
              <a:t>Manufacturers required to gather drug safety data and submit to FDA before drug marketing</a:t>
            </a:r>
          </a:p>
          <a:p>
            <a:pPr>
              <a:spcBef>
                <a:spcPct val="50000"/>
              </a:spcBef>
              <a:buFontTx/>
              <a:buChar char="•"/>
            </a:pPr>
            <a:r>
              <a:rPr lang="en-US" sz="2400" dirty="0" smtClean="0"/>
              <a:t>No requirement for efficacy data</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cbride_letter"/>
          <p:cNvPicPr>
            <a:picLocks noChangeAspect="1" noChangeArrowheads="1"/>
          </p:cNvPicPr>
          <p:nvPr/>
        </p:nvPicPr>
        <p:blipFill>
          <a:blip r:embed="rId3" cstate="print"/>
          <a:srcRect/>
          <a:stretch>
            <a:fillRect/>
          </a:stretch>
        </p:blipFill>
        <p:spPr bwMode="auto">
          <a:xfrm>
            <a:off x="1" y="1219200"/>
            <a:ext cx="4648200" cy="4953000"/>
          </a:xfrm>
          <a:prstGeom prst="rect">
            <a:avLst/>
          </a:prstGeom>
          <a:noFill/>
        </p:spPr>
      </p:pic>
      <p:sp>
        <p:nvSpPr>
          <p:cNvPr id="44035" name="Text Box 3"/>
          <p:cNvSpPr txBox="1">
            <a:spLocks noChangeArrowheads="1"/>
          </p:cNvSpPr>
          <p:nvPr/>
        </p:nvSpPr>
        <p:spPr bwMode="auto">
          <a:xfrm>
            <a:off x="3886200" y="6400800"/>
            <a:ext cx="5257800" cy="457200"/>
          </a:xfrm>
          <a:prstGeom prst="rect">
            <a:avLst/>
          </a:prstGeom>
          <a:noFill/>
          <a:ln w="9525">
            <a:noFill/>
            <a:miter lim="800000"/>
            <a:headEnd/>
            <a:tailEnd/>
          </a:ln>
          <a:effectLst/>
        </p:spPr>
        <p:txBody>
          <a:bodyPr>
            <a:spAutoFit/>
          </a:bodyPr>
          <a:lstStyle/>
          <a:p>
            <a:pPr algn="r">
              <a:spcBef>
                <a:spcPct val="50000"/>
              </a:spcBef>
            </a:pPr>
            <a:r>
              <a:rPr lang="en-US" sz="2400"/>
              <a:t>McBride WG. Lancet 1961;2:1358</a:t>
            </a:r>
          </a:p>
        </p:txBody>
      </p:sp>
      <p:sp>
        <p:nvSpPr>
          <p:cNvPr id="4" name="Title 3"/>
          <p:cNvSpPr>
            <a:spLocks noGrp="1"/>
          </p:cNvSpPr>
          <p:nvPr>
            <p:ph type="title"/>
          </p:nvPr>
        </p:nvSpPr>
        <p:spPr/>
        <p:txBody>
          <a:bodyPr/>
          <a:lstStyle/>
          <a:p>
            <a:r>
              <a:rPr lang="en-US" dirty="0" smtClean="0"/>
              <a:t>Thalidomide Disaster</a:t>
            </a:r>
            <a:endParaRPr lang="en-US" dirty="0"/>
          </a:p>
        </p:txBody>
      </p:sp>
      <p:pic>
        <p:nvPicPr>
          <p:cNvPr id="5" name="Picture 2" descr="thalidomide"/>
          <p:cNvPicPr>
            <a:picLocks noChangeAspect="1" noChangeArrowheads="1"/>
          </p:cNvPicPr>
          <p:nvPr/>
        </p:nvPicPr>
        <p:blipFill>
          <a:blip r:embed="rId4" cstate="print"/>
          <a:srcRect/>
          <a:stretch>
            <a:fillRect/>
          </a:stretch>
        </p:blipFill>
        <p:spPr bwMode="auto">
          <a:xfrm>
            <a:off x="4876800" y="1284287"/>
            <a:ext cx="4267200" cy="4659313"/>
          </a:xfrm>
          <a:prstGeom prst="rect">
            <a:avLst/>
          </a:prstGeom>
          <a:noFill/>
        </p:spPr>
      </p:pic>
      <p:sp>
        <p:nvSpPr>
          <p:cNvPr id="6" name="Rectangle 5"/>
          <p:cNvSpPr/>
          <p:nvPr/>
        </p:nvSpPr>
        <p:spPr bwMode="auto">
          <a:xfrm>
            <a:off x="76200" y="1752600"/>
            <a:ext cx="4572000" cy="11430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Kefauver-Harris Amendments Passed in 1962</a:t>
            </a:r>
            <a:endParaRPr lang="en-US" dirty="0"/>
          </a:p>
        </p:txBody>
      </p:sp>
      <p:sp>
        <p:nvSpPr>
          <p:cNvPr id="5" name="Content Placeholder 4"/>
          <p:cNvSpPr>
            <a:spLocks noGrp="1"/>
          </p:cNvSpPr>
          <p:nvPr>
            <p:ph idx="1"/>
          </p:nvPr>
        </p:nvSpPr>
        <p:spPr>
          <a:xfrm>
            <a:off x="609600" y="1143000"/>
            <a:ext cx="8001000" cy="4267200"/>
          </a:xfrm>
        </p:spPr>
        <p:txBody>
          <a:bodyPr/>
          <a:lstStyle/>
          <a:p>
            <a:r>
              <a:rPr lang="en-US" dirty="0" smtClean="0"/>
              <a:t>Required extensive preclinical pharmacological and toxicological testing</a:t>
            </a:r>
          </a:p>
          <a:p>
            <a:r>
              <a:rPr lang="en-US" dirty="0" smtClean="0"/>
              <a:t>Submission of Investigational New Drug Application (IND) prior to use in humans</a:t>
            </a:r>
          </a:p>
          <a:p>
            <a:r>
              <a:rPr lang="en-US" dirty="0" smtClean="0"/>
              <a:t>Defined three phases of clinical trials</a:t>
            </a:r>
          </a:p>
          <a:p>
            <a:r>
              <a:rPr lang="en-US" dirty="0" smtClean="0"/>
              <a:t>Required evidence of efficacy</a:t>
            </a:r>
            <a:endParaRPr lang="en-US"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Drug Development is Now Highly Regulated</a:t>
            </a:r>
            <a:endParaRPr lang="en-US" dirty="0"/>
          </a:p>
        </p:txBody>
      </p:sp>
      <p:sp>
        <p:nvSpPr>
          <p:cNvPr id="31747" name="Rectangle 3"/>
          <p:cNvSpPr>
            <a:spLocks noGrp="1" noChangeArrowheads="1"/>
          </p:cNvSpPr>
          <p:nvPr>
            <p:ph type="body" idx="1"/>
          </p:nvPr>
        </p:nvSpPr>
        <p:spPr>
          <a:xfrm>
            <a:off x="609600" y="1066800"/>
            <a:ext cx="8001000" cy="5105400"/>
          </a:xfrm>
        </p:spPr>
        <p:txBody>
          <a:bodyPr/>
          <a:lstStyle/>
          <a:p>
            <a:r>
              <a:rPr lang="en-US" dirty="0"/>
              <a:t>Drug regulation </a:t>
            </a:r>
            <a:r>
              <a:rPr lang="en-US" dirty="0" smtClean="0"/>
              <a:t>has evolved </a:t>
            </a:r>
            <a:r>
              <a:rPr lang="en-US" dirty="0"/>
              <a:t>as governments </a:t>
            </a:r>
            <a:r>
              <a:rPr lang="en-US" dirty="0" smtClean="0"/>
              <a:t>have become </a:t>
            </a:r>
            <a:r>
              <a:rPr lang="en-US" dirty="0"/>
              <a:t>more involved </a:t>
            </a:r>
            <a:r>
              <a:rPr lang="en-US" dirty="0" smtClean="0"/>
              <a:t>in the drug development process</a:t>
            </a:r>
          </a:p>
          <a:p>
            <a:r>
              <a:rPr lang="en-US" dirty="0" smtClean="0"/>
              <a:t>Successful drug development now requires substantial evidence demonstrating:</a:t>
            </a:r>
          </a:p>
          <a:p>
            <a:pPr lvl="1"/>
            <a:r>
              <a:rPr lang="en-US" dirty="0" smtClean="0"/>
              <a:t>Safety</a:t>
            </a:r>
          </a:p>
          <a:p>
            <a:pPr lvl="1"/>
            <a:r>
              <a:rPr lang="en-US" dirty="0" smtClean="0"/>
              <a:t>Efficacy</a:t>
            </a:r>
          </a:p>
          <a:p>
            <a:pPr lvl="1"/>
            <a:r>
              <a:rPr lang="en-US" dirty="0" smtClean="0"/>
              <a:t>Quality (manufacturing)</a:t>
            </a:r>
          </a:p>
          <a:p>
            <a:r>
              <a:rPr lang="en-US" dirty="0" smtClean="0"/>
              <a:t>There is also greater attention focused on appropriate marketing practices</a:t>
            </a:r>
          </a:p>
          <a:p>
            <a:pPr lvl="1"/>
            <a:r>
              <a:rPr lang="en-US" dirty="0" smtClean="0"/>
              <a:t>Fair balance when discussing benefits and risks</a:t>
            </a:r>
          </a:p>
          <a:p>
            <a:pPr lvl="2"/>
            <a:r>
              <a:rPr lang="en-US" dirty="0" smtClean="0"/>
              <a:t>Direct-to-consumer advertising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The Regulatory Process for Drug Development</a:t>
            </a:r>
            <a:endParaRPr lang="en-US" dirty="0"/>
          </a:p>
        </p:txBody>
      </p:sp>
      <p:sp>
        <p:nvSpPr>
          <p:cNvPr id="3" name="Content Placeholder 2"/>
          <p:cNvSpPr>
            <a:spLocks noGrp="1"/>
          </p:cNvSpPr>
          <p:nvPr>
            <p:ph idx="1"/>
          </p:nvPr>
        </p:nvSpPr>
        <p:spPr>
          <a:xfrm>
            <a:off x="609600" y="990600"/>
            <a:ext cx="8001000" cy="4876800"/>
          </a:xfrm>
        </p:spPr>
        <p:txBody>
          <a:bodyPr/>
          <a:lstStyle/>
          <a:p>
            <a:r>
              <a:rPr lang="en-US" dirty="0" smtClean="0"/>
              <a:t>Pre-marketing phase (</a:t>
            </a:r>
            <a:r>
              <a:rPr lang="en-US" u="sng" dirty="0" smtClean="0"/>
              <a:t>Required</a:t>
            </a:r>
            <a:r>
              <a:rPr lang="en-US" dirty="0" smtClean="0"/>
              <a:t>)</a:t>
            </a:r>
          </a:p>
          <a:p>
            <a:pPr lvl="1"/>
            <a:r>
              <a:rPr lang="en-US" dirty="0" smtClean="0"/>
              <a:t>Preclinical studies </a:t>
            </a:r>
          </a:p>
          <a:p>
            <a:pPr lvl="2"/>
            <a:r>
              <a:rPr lang="en-US" dirty="0" smtClean="0"/>
              <a:t>Dose ranging</a:t>
            </a:r>
          </a:p>
          <a:p>
            <a:pPr lvl="2"/>
            <a:r>
              <a:rPr lang="en-US" dirty="0" smtClean="0"/>
              <a:t>Pharmacokinetics (PK) / </a:t>
            </a:r>
            <a:r>
              <a:rPr lang="en-US" dirty="0" err="1" smtClean="0"/>
              <a:t>pharmacodynamics</a:t>
            </a:r>
            <a:r>
              <a:rPr lang="en-US" dirty="0" smtClean="0"/>
              <a:t> (PD))</a:t>
            </a:r>
          </a:p>
          <a:p>
            <a:pPr lvl="1"/>
            <a:r>
              <a:rPr lang="en-US" dirty="0" smtClean="0"/>
              <a:t>Phase I-III </a:t>
            </a:r>
          </a:p>
          <a:p>
            <a:pPr lvl="2"/>
            <a:r>
              <a:rPr lang="en-US" dirty="0" smtClean="0"/>
              <a:t>Identifying optimal doses</a:t>
            </a:r>
          </a:p>
          <a:p>
            <a:pPr lvl="2"/>
            <a:r>
              <a:rPr lang="en-US" dirty="0" smtClean="0"/>
              <a:t>Identifying potential toxicities</a:t>
            </a:r>
          </a:p>
          <a:p>
            <a:pPr lvl="2"/>
            <a:r>
              <a:rPr lang="en-US" dirty="0" smtClean="0"/>
              <a:t>Establishing efficacy; ensuring safety</a:t>
            </a:r>
          </a:p>
          <a:p>
            <a:r>
              <a:rPr lang="en-US" dirty="0" smtClean="0"/>
              <a:t>Post-marketing phase (</a:t>
            </a:r>
            <a:r>
              <a:rPr lang="en-US" u="sng" dirty="0" smtClean="0"/>
              <a:t>Required?)</a:t>
            </a:r>
          </a:p>
          <a:p>
            <a:pPr lvl="1"/>
            <a:r>
              <a:rPr lang="en-US" dirty="0" smtClean="0"/>
              <a:t>Adverse event reporting</a:t>
            </a:r>
          </a:p>
          <a:p>
            <a:pPr lvl="1"/>
            <a:r>
              <a:rPr lang="en-US" dirty="0" smtClean="0"/>
              <a:t>Post-marketing studies, Phase IV </a:t>
            </a:r>
          </a:p>
          <a:p>
            <a:r>
              <a:rPr lang="en-US" dirty="0" smtClean="0"/>
              <a:t>This is referred to as “drug development </a:t>
            </a:r>
            <a:r>
              <a:rPr lang="en-US" dirty="0" err="1" smtClean="0"/>
              <a:t>lifecyle</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Introduction – Kelsh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a:lnSpc>
                <a:spcPct val="80000"/>
              </a:lnSpc>
            </a:pPr>
            <a:r>
              <a:rPr lang="en-US" dirty="0" smtClean="0"/>
              <a:t>Current Position: Director, Center for Observational Research – Therapeutic Oncology at Amgen</a:t>
            </a:r>
            <a:br>
              <a:rPr lang="en-US" dirty="0" smtClean="0"/>
            </a:br>
            <a:r>
              <a:rPr lang="en-US" dirty="0" smtClean="0"/>
              <a:t> </a:t>
            </a:r>
          </a:p>
          <a:p>
            <a:pPr>
              <a:lnSpc>
                <a:spcPct val="80000"/>
              </a:lnSpc>
            </a:pPr>
            <a:r>
              <a:rPr lang="en-US" dirty="0" smtClean="0"/>
              <a:t>Former Adjunct Professor:  UCLA Department of Epidemiology:	 </a:t>
            </a:r>
          </a:p>
          <a:p>
            <a:pPr lvl="1">
              <a:lnSpc>
                <a:spcPct val="80000"/>
              </a:lnSpc>
            </a:pPr>
            <a:r>
              <a:rPr lang="en-US" dirty="0" smtClean="0"/>
              <a:t>Environment Exposure Assessment</a:t>
            </a:r>
          </a:p>
          <a:p>
            <a:pPr lvl="1">
              <a:lnSpc>
                <a:spcPct val="80000"/>
              </a:lnSpc>
            </a:pPr>
            <a:r>
              <a:rPr lang="en-US" dirty="0" smtClean="0"/>
              <a:t>Occupational Health</a:t>
            </a:r>
          </a:p>
          <a:p>
            <a:pPr lvl="1">
              <a:lnSpc>
                <a:spcPct val="80000"/>
              </a:lnSpc>
            </a:pPr>
            <a:endParaRPr lang="en-US" sz="2800" dirty="0" smtClean="0"/>
          </a:p>
          <a:p>
            <a:pPr>
              <a:lnSpc>
                <a:spcPct val="80000"/>
              </a:lnSpc>
            </a:pPr>
            <a:r>
              <a:rPr lang="en-US" sz="2800" dirty="0" smtClean="0"/>
              <a:t>Previous Position: Consultant – Occupational, Environmental Health, Pharmacoepidemiology</a:t>
            </a:r>
            <a:endParaRPr lang="en-US" dirty="0" smtClean="0"/>
          </a:p>
          <a:p>
            <a:pPr marL="0" indent="0">
              <a:lnSpc>
                <a:spcPct val="80000"/>
              </a:lnSpc>
              <a:buNone/>
            </a:pPr>
            <a:endParaRPr lang="en-US" sz="2800" dirty="0" smtClean="0"/>
          </a:p>
          <a:p>
            <a:pPr marL="0" indent="0">
              <a:lnSpc>
                <a:spcPct val="80000"/>
              </a:lnSpc>
              <a:buNone/>
            </a:pPr>
            <a:r>
              <a:rPr lang="en-US" sz="2400" b="1" dirty="0" smtClean="0"/>
              <a:t>Disclosure:</a:t>
            </a:r>
            <a:r>
              <a:rPr lang="en-US" sz="2400" dirty="0" smtClean="0"/>
              <a:t> Opinions/statements in this course reflect my personal opinions, not policy or opinions of Amgen, Inc.  </a:t>
            </a:r>
          </a:p>
        </p:txBody>
      </p:sp>
    </p:spTree>
    <p:extLst>
      <p:ext uri="{BB962C8B-B14F-4D97-AF65-F5344CB8AC3E}">
        <p14:creationId xmlns:p14="http://schemas.microsoft.com/office/powerpoint/2010/main" val="280184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Food &amp; Drug Administration </a:t>
            </a:r>
            <a:br>
              <a:rPr lang="en-US" dirty="0" smtClean="0"/>
            </a:br>
            <a:r>
              <a:rPr lang="en-US" dirty="0" smtClean="0"/>
              <a:t>Amendment Act (FDAAA)</a:t>
            </a:r>
            <a:endParaRPr lang="en-US" dirty="0"/>
          </a:p>
        </p:txBody>
      </p:sp>
      <p:sp>
        <p:nvSpPr>
          <p:cNvPr id="3" name="Content Placeholder 2"/>
          <p:cNvSpPr>
            <a:spLocks noGrp="1"/>
          </p:cNvSpPr>
          <p:nvPr>
            <p:ph idx="1"/>
          </p:nvPr>
        </p:nvSpPr>
        <p:spPr>
          <a:xfrm>
            <a:off x="609600" y="990600"/>
            <a:ext cx="8001000" cy="5334000"/>
          </a:xfrm>
        </p:spPr>
        <p:txBody>
          <a:bodyPr/>
          <a:lstStyle/>
          <a:p>
            <a:r>
              <a:rPr lang="en-US" sz="2400" dirty="0" smtClean="0"/>
              <a:t>In 2007, President Bush signed into law H.R. 3580, the Food and Drug Administration Amendments Act of 2007.  This new law represents a </a:t>
            </a:r>
            <a:r>
              <a:rPr lang="en-US" sz="2400" u="sng" dirty="0" smtClean="0"/>
              <a:t>very significant addition to FDA authority</a:t>
            </a:r>
            <a:r>
              <a:rPr lang="en-US" sz="2400" dirty="0" smtClean="0"/>
              <a:t>. </a:t>
            </a:r>
          </a:p>
          <a:p>
            <a:pPr lvl="1"/>
            <a:r>
              <a:rPr lang="en-US" sz="2000" dirty="0" smtClean="0"/>
              <a:t>Prescription Drug User Fee Act (PDUFA) , Medical Device User Fee and Modernization Act (MDUFMA)</a:t>
            </a:r>
          </a:p>
          <a:p>
            <a:pPr lvl="1"/>
            <a:r>
              <a:rPr lang="en-US" sz="2000" dirty="0" smtClean="0"/>
              <a:t>Best Pharmaceuticals for Children Act (BPCA) , Pediatric Research Equity Act (PREA) </a:t>
            </a:r>
          </a:p>
          <a:p>
            <a:r>
              <a:rPr lang="en-US" sz="2400" dirty="0" smtClean="0"/>
              <a:t>The FDA was granted enhanced authority regarding post-marketing safety of drugs</a:t>
            </a:r>
          </a:p>
          <a:p>
            <a:pPr lvl="1"/>
            <a:r>
              <a:rPr lang="en-US" sz="2000" dirty="0" smtClean="0"/>
              <a:t>FDA can mandate a drug manufacturer conduct a study</a:t>
            </a:r>
          </a:p>
          <a:p>
            <a:pPr lvl="1"/>
            <a:r>
              <a:rPr lang="en-US" sz="2000" dirty="0" smtClean="0"/>
              <a:t>Granted authority to require a Risk Evaluation and Mitigation Strategy (REMS)</a:t>
            </a:r>
          </a:p>
          <a:p>
            <a:pPr lvl="1"/>
            <a:r>
              <a:rPr lang="en-US" sz="2000" dirty="0" smtClean="0"/>
              <a:t>Mandated to develop an active surveillance system for monitoring drugs, using electronic data from healthcare information holders</a:t>
            </a:r>
          </a:p>
          <a:p>
            <a:pPr>
              <a:buNone/>
            </a:pP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FDAAA </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609600" y="1271587"/>
            <a:ext cx="80010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Post-marketing </a:t>
            </a:r>
            <a:r>
              <a:rPr lang="en-US" dirty="0" err="1" smtClean="0"/>
              <a:t>Pharmacovigilance</a:t>
            </a:r>
            <a:r>
              <a:rPr lang="en-US" dirty="0" smtClean="0"/>
              <a:t> is Intensifying</a:t>
            </a:r>
            <a:endParaRPr lang="en-US" dirty="0"/>
          </a:p>
        </p:txBody>
      </p:sp>
      <p:sp>
        <p:nvSpPr>
          <p:cNvPr id="3" name="Content Placeholder 2"/>
          <p:cNvSpPr>
            <a:spLocks noGrp="1"/>
          </p:cNvSpPr>
          <p:nvPr>
            <p:ph idx="1"/>
          </p:nvPr>
        </p:nvSpPr>
        <p:spPr>
          <a:xfrm>
            <a:off x="609600" y="990600"/>
            <a:ext cx="8001000" cy="5105400"/>
          </a:xfrm>
        </p:spPr>
        <p:txBody>
          <a:bodyPr/>
          <a:lstStyle/>
          <a:p>
            <a:r>
              <a:rPr lang="en-US" sz="2400" dirty="0" smtClean="0"/>
              <a:t>Companies are being required to establish REMS for their products</a:t>
            </a:r>
          </a:p>
          <a:p>
            <a:pPr lvl="1"/>
            <a:r>
              <a:rPr lang="en-US" sz="2000" dirty="0" smtClean="0"/>
              <a:t>Medication guide: contain FDA-approved information that can help avoid serious adverse events</a:t>
            </a:r>
          </a:p>
          <a:p>
            <a:pPr lvl="1"/>
            <a:r>
              <a:rPr lang="en-US" sz="2000" dirty="0" smtClean="0"/>
              <a:t>Ensure that the benefits of the drug outweigh the risks</a:t>
            </a:r>
          </a:p>
          <a:p>
            <a:r>
              <a:rPr lang="en-US" sz="2400" dirty="0" smtClean="0"/>
              <a:t>Companies may be required to establish a registry for all patients receiving a new drug</a:t>
            </a:r>
          </a:p>
          <a:p>
            <a:pPr lvl="1"/>
            <a:r>
              <a:rPr lang="en-US" sz="2000" dirty="0" smtClean="0"/>
              <a:t>Minimize off-label use</a:t>
            </a:r>
          </a:p>
          <a:p>
            <a:pPr lvl="1"/>
            <a:r>
              <a:rPr lang="en-US" sz="2000" dirty="0" smtClean="0"/>
              <a:t>Help to monitor the clinical outcomes, side-effects, etc.</a:t>
            </a:r>
          </a:p>
          <a:p>
            <a:pPr lvl="1">
              <a:buNone/>
            </a:pPr>
            <a:endParaRPr lang="en-US" sz="2000" dirty="0" smtClean="0"/>
          </a:p>
          <a:p>
            <a:pPr lvl="1"/>
            <a:endParaRPr lang="en-US" sz="2000" dirty="0" smtClean="0"/>
          </a:p>
          <a:p>
            <a:pPr lvl="1"/>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Sentinel System</a:t>
            </a:r>
            <a:endParaRPr lang="en-US" dirty="0"/>
          </a:p>
        </p:txBody>
      </p:sp>
      <p:sp>
        <p:nvSpPr>
          <p:cNvPr id="4" name="Content Placeholder 3"/>
          <p:cNvSpPr>
            <a:spLocks noGrp="1"/>
          </p:cNvSpPr>
          <p:nvPr>
            <p:ph idx="1"/>
          </p:nvPr>
        </p:nvSpPr>
        <p:spPr/>
        <p:txBody>
          <a:bodyPr/>
          <a:lstStyle/>
          <a:p>
            <a:r>
              <a:rPr lang="en-US" sz="2400" dirty="0" smtClean="0"/>
              <a:t>A new active surveillance system that will eventually be used to monitor all FDA-regulated products</a:t>
            </a:r>
          </a:p>
          <a:p>
            <a:pPr lvl="1"/>
            <a:r>
              <a:rPr lang="en-US" sz="1800" dirty="0" smtClean="0"/>
              <a:t>Linked, automated and sustainable system</a:t>
            </a:r>
          </a:p>
          <a:p>
            <a:pPr lvl="1"/>
            <a:r>
              <a:rPr lang="en-US" sz="1800" dirty="0" smtClean="0"/>
              <a:t>Leverages existing electronic data records (e.g., automated healthcare data from multiple sources)</a:t>
            </a:r>
          </a:p>
          <a:p>
            <a:pPr lvl="2"/>
            <a:r>
              <a:rPr lang="en-US" sz="1600" dirty="0" smtClean="0"/>
              <a:t>Claims database (e.g., Blue Cross, Medicare)</a:t>
            </a:r>
          </a:p>
          <a:p>
            <a:pPr lvl="2"/>
            <a:r>
              <a:rPr lang="en-US" sz="1600" dirty="0" smtClean="0"/>
              <a:t>Electronic medical records (e.g., Kaiser, Veteran’s Administration)</a:t>
            </a:r>
          </a:p>
          <a:p>
            <a:pPr lvl="1"/>
            <a:r>
              <a:rPr lang="en-US" sz="1800" dirty="0" smtClean="0"/>
              <a:t>Designed to enable rapid signal detection and verification across multiple data sources</a:t>
            </a:r>
          </a:p>
          <a:p>
            <a:r>
              <a:rPr lang="en-US" sz="2200" dirty="0" smtClean="0"/>
              <a:t>It will change the field of post-marketing drug surveillance significantly</a:t>
            </a:r>
          </a:p>
          <a:p>
            <a:pPr lvl="1"/>
            <a:r>
              <a:rPr lang="en-US" sz="1800" dirty="0" smtClean="0"/>
              <a:t>Reliance on core </a:t>
            </a:r>
            <a:r>
              <a:rPr lang="en-US" sz="1800" dirty="0" err="1" smtClean="0"/>
              <a:t>pharmacoepidemiologic</a:t>
            </a:r>
            <a:r>
              <a:rPr lang="en-US" sz="1800" dirty="0" smtClean="0"/>
              <a:t> methods</a:t>
            </a:r>
          </a:p>
          <a:p>
            <a:pPr lvl="1"/>
            <a:r>
              <a:rPr lang="en-US" sz="1800" dirty="0" smtClean="0"/>
              <a:t>Development of new surveillance methods for signal detection and validation</a:t>
            </a:r>
          </a:p>
          <a:p>
            <a:pPr lvl="1"/>
            <a:r>
              <a:rPr lang="en-US" sz="1800" dirty="0" smtClean="0"/>
              <a:t>Increase the demand for well-trained </a:t>
            </a:r>
            <a:r>
              <a:rPr lang="en-US" sz="1800" dirty="0" err="1" smtClean="0"/>
              <a:t>pharmacoepidemiologists</a:t>
            </a:r>
            <a:endParaRPr lang="en-US"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The Field of Pharmacoepidemiology </a:t>
            </a:r>
            <a:br>
              <a:rPr lang="en-US" dirty="0" smtClean="0"/>
            </a:br>
            <a:r>
              <a:rPr lang="en-US" dirty="0" smtClean="0"/>
              <a:t>Continues to Evolve</a:t>
            </a:r>
            <a:endParaRPr lang="en-US" dirty="0"/>
          </a:p>
        </p:txBody>
      </p:sp>
      <p:sp>
        <p:nvSpPr>
          <p:cNvPr id="3" name="Content Placeholder 2"/>
          <p:cNvSpPr>
            <a:spLocks noGrp="1"/>
          </p:cNvSpPr>
          <p:nvPr>
            <p:ph idx="1"/>
          </p:nvPr>
        </p:nvSpPr>
        <p:spPr/>
        <p:txBody>
          <a:bodyPr/>
          <a:lstStyle/>
          <a:p>
            <a:r>
              <a:rPr lang="en-US" dirty="0" smtClean="0"/>
              <a:t>Increased need to understand the safety profile of drugs prior to their approval</a:t>
            </a:r>
          </a:p>
          <a:p>
            <a:r>
              <a:rPr lang="en-US" dirty="0" smtClean="0"/>
              <a:t>Increased need to understand the safety of drugs once they have been approved (post-marketing drug surveillance research)</a:t>
            </a:r>
          </a:p>
          <a:p>
            <a:r>
              <a:rPr lang="en-US" dirty="0" smtClean="0"/>
              <a:t>Desire to identify sub-populations in whom therapies should be targeted </a:t>
            </a:r>
          </a:p>
          <a:p>
            <a:r>
              <a:rPr lang="en-US" dirty="0" smtClean="0"/>
              <a:t>Identification of potential beneficial effects        beyond labeled indication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solidFill>
                  <a:schemeClr val="tx1"/>
                </a:solidFill>
                <a:latin typeface="+mn-lt"/>
                <a:ea typeface="+mn-ea"/>
                <a:cs typeface="+mn-cs"/>
              </a:rPr>
              <a:t/>
            </a:r>
            <a:br>
              <a:rPr lang="en-US" sz="3200" dirty="0" smtClean="0">
                <a:solidFill>
                  <a:schemeClr val="tx1"/>
                </a:solidFill>
                <a:latin typeface="+mn-lt"/>
                <a:ea typeface="+mn-ea"/>
                <a:cs typeface="+mn-cs"/>
              </a:rPr>
            </a:br>
            <a:r>
              <a:rPr lang="en-US" sz="3200" dirty="0" smtClean="0"/>
              <a:t> Understanding the Safety Profile of Drugs Prior to their Approval</a:t>
            </a:r>
            <a:endParaRPr lang="en-US" dirty="0">
              <a:solidFill>
                <a:schemeClr val="tx1"/>
              </a:solidFill>
              <a:latin typeface="+mn-lt"/>
              <a:ea typeface="+mn-ea"/>
              <a:cs typeface="+mn-cs"/>
            </a:endParaRPr>
          </a:p>
        </p:txBody>
      </p:sp>
      <p:sp>
        <p:nvSpPr>
          <p:cNvPr id="3" name="Content Placeholder 2"/>
          <p:cNvSpPr>
            <a:spLocks noGrp="1"/>
          </p:cNvSpPr>
          <p:nvPr>
            <p:ph idx="1"/>
          </p:nvPr>
        </p:nvSpPr>
        <p:spPr>
          <a:xfrm>
            <a:off x="609600" y="1143000"/>
            <a:ext cx="8001000" cy="5181600"/>
          </a:xfrm>
        </p:spPr>
        <p:txBody>
          <a:bodyPr/>
          <a:lstStyle/>
          <a:p>
            <a:r>
              <a:rPr lang="en-US" dirty="0" smtClean="0"/>
              <a:t>Ideally, safety information is obtained prior to drug approval (Phase I-III)</a:t>
            </a:r>
          </a:p>
          <a:p>
            <a:r>
              <a:rPr lang="en-US" dirty="0" smtClean="0"/>
              <a:t>Pre-marketing studies have limitations:</a:t>
            </a:r>
          </a:p>
          <a:p>
            <a:pPr lvl="2"/>
            <a:r>
              <a:rPr lang="en-US" dirty="0" smtClean="0"/>
              <a:t>Sample size</a:t>
            </a:r>
          </a:p>
          <a:p>
            <a:pPr lvl="3"/>
            <a:r>
              <a:rPr lang="en-US" dirty="0" smtClean="0"/>
              <a:t>Study size often limits the ability to detect rare events (e.g., an event has a background rate of 1 in 5,000 - this is not generally detectable in study of 2,000 patients)</a:t>
            </a:r>
          </a:p>
          <a:p>
            <a:pPr lvl="3"/>
            <a:r>
              <a:rPr lang="en-US" dirty="0" smtClean="0"/>
              <a:t>Study size also limits ability to make inference about less frequent events (e.g., 3 in one arm and 5 in another)</a:t>
            </a:r>
          </a:p>
          <a:p>
            <a:pPr lvl="2"/>
            <a:r>
              <a:rPr lang="en-US" dirty="0" smtClean="0"/>
              <a:t>Strict inclusion/exclusion criteria</a:t>
            </a:r>
          </a:p>
          <a:p>
            <a:pPr lvl="3"/>
            <a:r>
              <a:rPr lang="en-US" dirty="0" smtClean="0"/>
              <a:t>Select healthier patients to maximize efficacy</a:t>
            </a:r>
          </a:p>
          <a:p>
            <a:pPr lvl="2"/>
            <a:r>
              <a:rPr lang="en-US" dirty="0" smtClean="0"/>
              <a:t>Study duration</a:t>
            </a:r>
          </a:p>
          <a:p>
            <a:pPr lvl="3"/>
            <a:r>
              <a:rPr lang="en-US" dirty="0" smtClean="0"/>
              <a:t>Studies are often not long enough to observe events</a:t>
            </a:r>
          </a:p>
          <a:p>
            <a:pPr lvl="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ctrTitle"/>
          </p:nvPr>
        </p:nvSpPr>
        <p:spPr>
          <a:xfrm>
            <a:off x="685800" y="1235075"/>
            <a:ext cx="7772400" cy="1736725"/>
          </a:xfrm>
        </p:spPr>
        <p:txBody>
          <a:bodyPr/>
          <a:lstStyle/>
          <a:p>
            <a:r>
              <a:rPr lang="en-US" dirty="0" smtClean="0"/>
              <a:t>Definition and Need for </a:t>
            </a:r>
            <a:r>
              <a:rPr lang="en-US" dirty="0" err="1" smtClean="0"/>
              <a:t>Pharmacepidemiology</a:t>
            </a:r>
            <a:endParaRPr lang="en-US" dirty="0"/>
          </a:p>
        </p:txBody>
      </p:sp>
    </p:spTree>
    <p:extLst>
      <p:ext uri="{BB962C8B-B14F-4D97-AF65-F5344CB8AC3E}">
        <p14:creationId xmlns:p14="http://schemas.microsoft.com/office/powerpoint/2010/main" val="2176817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What is Pharmacoepidemiology?</a:t>
            </a:r>
          </a:p>
        </p:txBody>
      </p:sp>
      <p:sp>
        <p:nvSpPr>
          <p:cNvPr id="19459" name="Rectangle 3"/>
          <p:cNvSpPr>
            <a:spLocks noGrp="1" noChangeArrowheads="1"/>
          </p:cNvSpPr>
          <p:nvPr>
            <p:ph type="body" idx="1"/>
          </p:nvPr>
        </p:nvSpPr>
        <p:spPr/>
        <p:txBody>
          <a:bodyPr/>
          <a:lstStyle/>
          <a:p>
            <a:r>
              <a:rPr lang="en-US" dirty="0"/>
              <a:t>“Pharmacoepidemiology is the study of the use of and the effects of drugs in large numbers of people.”</a:t>
            </a:r>
          </a:p>
          <a:p>
            <a:r>
              <a:rPr lang="en-US" dirty="0"/>
              <a:t>The application of epidemiologic methods to clinical </a:t>
            </a:r>
            <a:r>
              <a:rPr lang="en-US" dirty="0" smtClean="0"/>
              <a:t>pharmacology</a:t>
            </a:r>
          </a:p>
          <a:p>
            <a:r>
              <a:rPr lang="en-US" dirty="0" smtClean="0"/>
              <a:t>A branch of general epidemiology </a:t>
            </a:r>
            <a:endParaRPr lang="en-US" dirty="0"/>
          </a:p>
        </p:txBody>
      </p:sp>
      <p:sp>
        <p:nvSpPr>
          <p:cNvPr id="19460" name="Text Box 4"/>
          <p:cNvSpPr txBox="1">
            <a:spLocks noChangeArrowheads="1"/>
          </p:cNvSpPr>
          <p:nvPr/>
        </p:nvSpPr>
        <p:spPr bwMode="auto">
          <a:xfrm>
            <a:off x="1431925" y="6132513"/>
            <a:ext cx="6603474" cy="461665"/>
          </a:xfrm>
          <a:prstGeom prst="rect">
            <a:avLst/>
          </a:prstGeom>
          <a:noFill/>
          <a:ln w="9525">
            <a:noFill/>
            <a:miter lim="800000"/>
            <a:headEnd/>
            <a:tailEnd/>
          </a:ln>
          <a:effectLst/>
        </p:spPr>
        <p:txBody>
          <a:bodyPr wrap="none">
            <a:spAutoFit/>
          </a:bodyPr>
          <a:lstStyle/>
          <a:p>
            <a:r>
              <a:rPr lang="en-US" dirty="0"/>
              <a:t>Strom BL. </a:t>
            </a:r>
            <a:r>
              <a:rPr lang="en-US" i="1" dirty="0"/>
              <a:t>Pharmacoepidemiology 3</a:t>
            </a:r>
            <a:r>
              <a:rPr lang="en-US" i="1" baseline="30000" dirty="0"/>
              <a:t>rd</a:t>
            </a:r>
            <a:r>
              <a:rPr lang="en-US" i="1" dirty="0"/>
              <a:t> edition.</a:t>
            </a:r>
            <a:r>
              <a:rPr lang="en-US" dirty="0"/>
              <a:t> 2000</a:t>
            </a:r>
            <a:endParaRPr lang="en-US" i="1" dirty="0"/>
          </a:p>
        </p:txBody>
      </p:sp>
    </p:spTree>
    <p:extLst>
      <p:ext uri="{BB962C8B-B14F-4D97-AF65-F5344CB8AC3E}">
        <p14:creationId xmlns:p14="http://schemas.microsoft.com/office/powerpoint/2010/main" val="4091138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23" name="Picture 3"/>
          <p:cNvPicPr>
            <a:picLocks noChangeAspect="1" noChangeArrowheads="1"/>
          </p:cNvPicPr>
          <p:nvPr/>
        </p:nvPicPr>
        <p:blipFill>
          <a:blip r:embed="rId2" cstate="print"/>
          <a:srcRect/>
          <a:stretch>
            <a:fillRect/>
          </a:stretch>
        </p:blipFill>
        <p:spPr bwMode="auto">
          <a:xfrm>
            <a:off x="228600" y="533400"/>
            <a:ext cx="8686800" cy="5486400"/>
          </a:xfrm>
          <a:prstGeom prst="rect">
            <a:avLst/>
          </a:prstGeom>
          <a:noFill/>
          <a:ln w="9525">
            <a:noFill/>
            <a:miter lim="800000"/>
            <a:headEnd/>
            <a:tailEnd/>
          </a:ln>
          <a:effectLst/>
        </p:spPr>
      </p:pic>
      <p:sp>
        <p:nvSpPr>
          <p:cNvPr id="542724" name="Text Box 4"/>
          <p:cNvSpPr txBox="1">
            <a:spLocks noChangeArrowheads="1"/>
          </p:cNvSpPr>
          <p:nvPr/>
        </p:nvSpPr>
        <p:spPr bwMode="auto">
          <a:xfrm>
            <a:off x="2216150" y="6338888"/>
            <a:ext cx="5164812" cy="369332"/>
          </a:xfrm>
          <a:prstGeom prst="rect">
            <a:avLst/>
          </a:prstGeom>
          <a:noFill/>
          <a:ln w="9525">
            <a:noFill/>
            <a:miter lim="800000"/>
            <a:headEnd/>
            <a:tailEnd/>
          </a:ln>
          <a:effectLst/>
        </p:spPr>
        <p:txBody>
          <a:bodyPr wrap="none">
            <a:spAutoFit/>
          </a:bodyPr>
          <a:lstStyle/>
          <a:p>
            <a:r>
              <a:rPr lang="en-US" dirty="0" err="1"/>
              <a:t>Vandenbroucke</a:t>
            </a:r>
            <a:r>
              <a:rPr lang="en-US" dirty="0"/>
              <a:t> JP. </a:t>
            </a:r>
            <a:r>
              <a:rPr lang="en-US" i="1" dirty="0"/>
              <a:t>Lancet</a:t>
            </a:r>
            <a:r>
              <a:rPr lang="en-US" dirty="0"/>
              <a:t> </a:t>
            </a:r>
            <a:r>
              <a:rPr lang="en-US" dirty="0" smtClean="0"/>
              <a:t>2004;363:1728-1731.</a:t>
            </a:r>
            <a:endParaRPr lang="en-US" dirty="0"/>
          </a:p>
        </p:txBody>
      </p:sp>
    </p:spTree>
    <p:extLst>
      <p:ext uri="{BB962C8B-B14F-4D97-AF65-F5344CB8AC3E}">
        <p14:creationId xmlns:p14="http://schemas.microsoft.com/office/powerpoint/2010/main" val="28146039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The Field of Pharmacoepidemiology </a:t>
            </a:r>
            <a:br>
              <a:rPr lang="en-US" dirty="0" smtClean="0"/>
            </a:br>
            <a:r>
              <a:rPr lang="en-US" dirty="0" smtClean="0"/>
              <a:t>Continues to Evolve</a:t>
            </a:r>
            <a:endParaRPr lang="en-US" dirty="0"/>
          </a:p>
        </p:txBody>
      </p:sp>
      <p:sp>
        <p:nvSpPr>
          <p:cNvPr id="3" name="Content Placeholder 2"/>
          <p:cNvSpPr>
            <a:spLocks noGrp="1"/>
          </p:cNvSpPr>
          <p:nvPr>
            <p:ph idx="1"/>
          </p:nvPr>
        </p:nvSpPr>
        <p:spPr/>
        <p:txBody>
          <a:bodyPr/>
          <a:lstStyle/>
          <a:p>
            <a:r>
              <a:rPr lang="en-US" dirty="0" smtClean="0"/>
              <a:t>Increased need to understand the safety profile of drugs prior to their approval</a:t>
            </a:r>
          </a:p>
          <a:p>
            <a:r>
              <a:rPr lang="en-US" dirty="0" smtClean="0"/>
              <a:t>Increased need to understand the safety of drugs once they have been approved (post-marketing drug surveillance research)</a:t>
            </a:r>
          </a:p>
          <a:p>
            <a:r>
              <a:rPr lang="en-US" dirty="0" smtClean="0"/>
              <a:t>Desire to identify sub-populations in whom therapies should be targeted </a:t>
            </a:r>
          </a:p>
          <a:p>
            <a:r>
              <a:rPr lang="en-US" dirty="0" smtClean="0"/>
              <a:t>Identification of potential beneficial effects        beyond labeled indication</a:t>
            </a:r>
          </a:p>
          <a:p>
            <a:endParaRPr lang="en-US" dirty="0" smtClean="0"/>
          </a:p>
          <a:p>
            <a:endParaRPr lang="en-US" dirty="0"/>
          </a:p>
        </p:txBody>
      </p:sp>
    </p:spTree>
    <p:extLst>
      <p:ext uri="{BB962C8B-B14F-4D97-AF65-F5344CB8AC3E}">
        <p14:creationId xmlns:p14="http://schemas.microsoft.com/office/powerpoint/2010/main" val="2165757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Kelsh – Contact Information	</a:t>
            </a:r>
            <a:endParaRPr lang="en-US" sz="3600" dirty="0"/>
          </a:p>
        </p:txBody>
      </p:sp>
      <p:sp>
        <p:nvSpPr>
          <p:cNvPr id="15363" name="Rectangle 3"/>
          <p:cNvSpPr>
            <a:spLocks noGrp="1" noChangeArrowheads="1"/>
          </p:cNvSpPr>
          <p:nvPr>
            <p:ph type="body" idx="1"/>
          </p:nvPr>
        </p:nvSpPr>
        <p:spPr>
          <a:xfrm>
            <a:off x="381000" y="1066800"/>
            <a:ext cx="8458200" cy="5257800"/>
          </a:xfrm>
        </p:spPr>
        <p:txBody>
          <a:bodyPr/>
          <a:lstStyle/>
          <a:p>
            <a:pPr marL="0" indent="0">
              <a:lnSpc>
                <a:spcPct val="80000"/>
              </a:lnSpc>
              <a:buNone/>
            </a:pPr>
            <a:endParaRPr lang="en-US" dirty="0" smtClean="0"/>
          </a:p>
          <a:p>
            <a:pPr marL="0" indent="0">
              <a:lnSpc>
                <a:spcPct val="80000"/>
              </a:lnSpc>
              <a:buNone/>
            </a:pPr>
            <a:r>
              <a:rPr lang="en-US" b="1" dirty="0" smtClean="0"/>
              <a:t>Email:</a:t>
            </a:r>
            <a:r>
              <a:rPr lang="en-US" dirty="0" smtClean="0"/>
              <a:t> 	</a:t>
            </a:r>
            <a:r>
              <a:rPr lang="en-US" dirty="0" smtClean="0">
                <a:hlinkClick r:id="rId3"/>
              </a:rPr>
              <a:t>mkelsh@amgen.com</a:t>
            </a:r>
            <a:endParaRPr lang="en-US" dirty="0" smtClean="0"/>
          </a:p>
          <a:p>
            <a:pPr marL="0" indent="0">
              <a:lnSpc>
                <a:spcPct val="80000"/>
              </a:lnSpc>
              <a:buNone/>
            </a:pPr>
            <a:r>
              <a:rPr lang="en-US" dirty="0"/>
              <a:t>	</a:t>
            </a:r>
            <a:r>
              <a:rPr lang="en-US" dirty="0" smtClean="0"/>
              <a:t>	</a:t>
            </a:r>
            <a:r>
              <a:rPr lang="en-US" dirty="0" smtClean="0">
                <a:hlinkClick r:id="rId4"/>
              </a:rPr>
              <a:t>michaelakelsh@gmail.com</a:t>
            </a:r>
            <a:endParaRPr lang="en-US" dirty="0" smtClean="0"/>
          </a:p>
          <a:p>
            <a:pPr marL="0" indent="0">
              <a:lnSpc>
                <a:spcPct val="80000"/>
              </a:lnSpc>
              <a:buNone/>
            </a:pPr>
            <a:endParaRPr lang="en-US" dirty="0"/>
          </a:p>
          <a:p>
            <a:pPr marL="0" indent="0">
              <a:lnSpc>
                <a:spcPct val="80000"/>
              </a:lnSpc>
              <a:buNone/>
            </a:pPr>
            <a:r>
              <a:rPr lang="en-US" b="1" dirty="0" smtClean="0"/>
              <a:t>Phone: </a:t>
            </a:r>
            <a:r>
              <a:rPr lang="en-US" dirty="0" smtClean="0"/>
              <a:t>	Office - (805) 447-7891</a:t>
            </a:r>
          </a:p>
          <a:p>
            <a:pPr marL="0" indent="0">
              <a:lnSpc>
                <a:spcPct val="80000"/>
              </a:lnSpc>
              <a:buNone/>
            </a:pPr>
            <a:r>
              <a:rPr lang="en-US" dirty="0"/>
              <a:t>	</a:t>
            </a:r>
            <a:r>
              <a:rPr lang="en-US" dirty="0" smtClean="0"/>
              <a:t>	Mobile – (805) 625-4529</a:t>
            </a:r>
          </a:p>
          <a:p>
            <a:pPr marL="0" indent="0">
              <a:lnSpc>
                <a:spcPct val="80000"/>
              </a:lnSpc>
              <a:buNone/>
            </a:pPr>
            <a:endParaRPr lang="en-US" dirty="0"/>
          </a:p>
          <a:p>
            <a:pPr marL="0" indent="0">
              <a:lnSpc>
                <a:spcPct val="80000"/>
              </a:lnSpc>
              <a:buNone/>
            </a:pPr>
            <a:r>
              <a:rPr lang="en-US" b="1" dirty="0" smtClean="0"/>
              <a:t>Office Hours:  </a:t>
            </a:r>
            <a:r>
              <a:rPr lang="en-US" dirty="0" smtClean="0"/>
              <a:t>	Immediately after class or by</a:t>
            </a:r>
          </a:p>
          <a:p>
            <a:pPr marL="0" indent="0">
              <a:lnSpc>
                <a:spcPct val="80000"/>
              </a:lnSpc>
              <a:buNone/>
            </a:pPr>
            <a:r>
              <a:rPr lang="en-US" dirty="0"/>
              <a:t>	</a:t>
            </a:r>
            <a:r>
              <a:rPr lang="en-US" dirty="0" smtClean="0"/>
              <a:t>		appointment  </a:t>
            </a:r>
            <a:endParaRPr lang="en-US" sz="2800" dirty="0" smtClean="0"/>
          </a:p>
        </p:txBody>
      </p:sp>
    </p:spTree>
    <p:extLst>
      <p:ext uri="{BB962C8B-B14F-4D97-AF65-F5344CB8AC3E}">
        <p14:creationId xmlns:p14="http://schemas.microsoft.com/office/powerpoint/2010/main" val="197590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3200" dirty="0" smtClean="0"/>
              <a:t>Epidemiology is essential across all stages of drug development </a:t>
            </a:r>
            <a:endParaRPr lang="en-US" sz="3200" dirty="0"/>
          </a:p>
        </p:txBody>
      </p:sp>
      <p:sp>
        <p:nvSpPr>
          <p:cNvPr id="8" name="Content Placeholder 7"/>
          <p:cNvSpPr>
            <a:spLocks noGrp="1"/>
          </p:cNvSpPr>
          <p:nvPr>
            <p:ph idx="1"/>
          </p:nvPr>
        </p:nvSpPr>
        <p:spPr>
          <a:xfrm>
            <a:off x="1905000" y="1828800"/>
            <a:ext cx="7010400" cy="1066800"/>
          </a:xfrm>
        </p:spPr>
        <p:txBody>
          <a:bodyPr/>
          <a:lstStyle/>
          <a:p>
            <a:r>
              <a:rPr lang="en-US" sz="2600" dirty="0" smtClean="0"/>
              <a:t>Article by Guess et al (1988)</a:t>
            </a:r>
          </a:p>
          <a:p>
            <a:pPr lvl="1"/>
            <a:r>
              <a:rPr lang="en-US" sz="2200" dirty="0" smtClean="0"/>
              <a:t>Utility extends beyond just studying drug effects</a:t>
            </a:r>
          </a:p>
        </p:txBody>
      </p:sp>
      <p:pic>
        <p:nvPicPr>
          <p:cNvPr id="456706" name="Picture 2" descr="harry_guess.jpg"/>
          <p:cNvPicPr>
            <a:picLocks noChangeAspect="1" noChangeArrowheads="1"/>
          </p:cNvPicPr>
          <p:nvPr/>
        </p:nvPicPr>
        <p:blipFill>
          <a:blip r:embed="rId2" cstate="print"/>
          <a:srcRect/>
          <a:stretch>
            <a:fillRect/>
          </a:stretch>
        </p:blipFill>
        <p:spPr bwMode="auto">
          <a:xfrm>
            <a:off x="609600" y="1676400"/>
            <a:ext cx="880110" cy="1066800"/>
          </a:xfrm>
          <a:prstGeom prst="rect">
            <a:avLst/>
          </a:prstGeom>
          <a:noFill/>
        </p:spPr>
      </p:pic>
      <p:sp>
        <p:nvSpPr>
          <p:cNvPr id="6" name="TextBox 5"/>
          <p:cNvSpPr txBox="1"/>
          <p:nvPr/>
        </p:nvSpPr>
        <p:spPr>
          <a:xfrm>
            <a:off x="533400" y="2738735"/>
            <a:ext cx="1924324" cy="461665"/>
          </a:xfrm>
          <a:prstGeom prst="rect">
            <a:avLst/>
          </a:prstGeom>
          <a:noFill/>
        </p:spPr>
        <p:txBody>
          <a:bodyPr wrap="square" rtlCol="0">
            <a:spAutoFit/>
          </a:bodyPr>
          <a:lstStyle/>
          <a:p>
            <a:r>
              <a:rPr lang="en-US" sz="1200" dirty="0" smtClean="0"/>
              <a:t>Harry A. Guess, MD, PhD</a:t>
            </a:r>
          </a:p>
          <a:p>
            <a:r>
              <a:rPr lang="en-US" sz="1200" dirty="0" smtClean="0"/>
              <a:t>1940-2006</a:t>
            </a:r>
            <a:endParaRPr lang="en-US" sz="1200" dirty="0"/>
          </a:p>
        </p:txBody>
      </p:sp>
      <p:sp>
        <p:nvSpPr>
          <p:cNvPr id="9" name="TextBox 8"/>
          <p:cNvSpPr txBox="1"/>
          <p:nvPr/>
        </p:nvSpPr>
        <p:spPr>
          <a:xfrm>
            <a:off x="685800" y="6397823"/>
            <a:ext cx="7620000" cy="307777"/>
          </a:xfrm>
          <a:prstGeom prst="rect">
            <a:avLst/>
          </a:prstGeom>
          <a:noFill/>
        </p:spPr>
        <p:txBody>
          <a:bodyPr wrap="square" rtlCol="0">
            <a:spAutoFit/>
          </a:bodyPr>
          <a:lstStyle/>
          <a:p>
            <a:r>
              <a:rPr lang="en-US" sz="1400" dirty="0" smtClean="0"/>
              <a:t>Guess  HA, et al. </a:t>
            </a:r>
            <a:r>
              <a:rPr lang="en-US" sz="1400" i="1" dirty="0" smtClean="0"/>
              <a:t>J </a:t>
            </a:r>
            <a:r>
              <a:rPr lang="en-US" sz="1400" i="1" dirty="0" err="1" smtClean="0"/>
              <a:t>Clin</a:t>
            </a:r>
            <a:r>
              <a:rPr lang="en-US" sz="1400" i="1" dirty="0" smtClean="0"/>
              <a:t> </a:t>
            </a:r>
            <a:r>
              <a:rPr lang="en-US" sz="1400" i="1" dirty="0" err="1" smtClean="0"/>
              <a:t>Epidemiol</a:t>
            </a:r>
            <a:r>
              <a:rPr lang="en-US" sz="1400" i="1" dirty="0" smtClean="0"/>
              <a:t> </a:t>
            </a:r>
            <a:r>
              <a:rPr lang="en-US" sz="1400" dirty="0" smtClean="0"/>
              <a:t>1988;41:995-996.</a:t>
            </a:r>
            <a:endParaRPr lang="en-US" sz="1400" dirty="0"/>
          </a:p>
        </p:txBody>
      </p:sp>
      <p:sp>
        <p:nvSpPr>
          <p:cNvPr id="10" name="Content Placeholder 7"/>
          <p:cNvSpPr txBox="1">
            <a:spLocks/>
          </p:cNvSpPr>
          <p:nvPr/>
        </p:nvSpPr>
        <p:spPr bwMode="auto">
          <a:xfrm>
            <a:off x="533400" y="3352800"/>
            <a:ext cx="75438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defRPr/>
            </a:pPr>
            <a:r>
              <a:rPr lang="en-US" sz="2600" kern="0" dirty="0" smtClean="0">
                <a:effectLst>
                  <a:outerShdw blurRad="38100" dist="38100" dir="2700000" algn="tl">
                    <a:srgbClr val="000000"/>
                  </a:outerShdw>
                </a:effectLst>
                <a:latin typeface="+mn-lt"/>
              </a:rPr>
              <a:t>Natural history and burden of target disease</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defRPr/>
            </a:pPr>
            <a:r>
              <a:rPr lang="en-US" sz="2600" kern="0" dirty="0" smtClean="0">
                <a:effectLst>
                  <a:outerShdw blurRad="38100" dist="38100" dir="2700000" algn="tl">
                    <a:srgbClr val="000000"/>
                  </a:outerShdw>
                </a:effectLst>
                <a:latin typeface="+mn-lt"/>
              </a:rPr>
              <a:t>Current therapies, treatment patterns</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defRPr/>
            </a:pPr>
            <a:r>
              <a:rPr lang="en-US" sz="2600" kern="0" dirty="0" smtClean="0">
                <a:effectLst>
                  <a:outerShdw blurRad="38100" dist="38100" dir="2700000" algn="tl">
                    <a:srgbClr val="000000"/>
                  </a:outerShdw>
                </a:effectLst>
                <a:latin typeface="+mn-lt"/>
              </a:rPr>
              <a:t>Occurrence of comorbidities, events of interest</a:t>
            </a: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defRPr/>
            </a:pPr>
            <a:r>
              <a:rPr lang="en-US" sz="2600" kern="0" dirty="0" err="1" smtClean="0">
                <a:effectLst>
                  <a:outerShdw blurRad="38100" dist="38100" dir="2700000" algn="tl">
                    <a:srgbClr val="000000"/>
                  </a:outerShdw>
                </a:effectLst>
                <a:latin typeface="+mn-lt"/>
              </a:rPr>
              <a:t>Pharmacovigilance</a:t>
            </a:r>
            <a:endParaRPr lang="en-US" sz="2600" kern="0" dirty="0" smtClea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3"/>
              </a:buBlip>
              <a:tabLst/>
              <a:defRPr/>
            </a:pPr>
            <a:r>
              <a:rPr lang="en-US" sz="2600" kern="0" dirty="0" smtClean="0">
                <a:effectLst>
                  <a:outerShdw blurRad="38100" dist="38100" dir="2700000" algn="tl">
                    <a:srgbClr val="000000"/>
                  </a:outerShdw>
                </a:effectLst>
                <a:latin typeface="+mn-lt"/>
              </a:rPr>
              <a:t>Real-world &amp; comparative effectiveness and safety</a:t>
            </a:r>
          </a:p>
        </p:txBody>
      </p:sp>
    </p:spTree>
    <p:extLst>
      <p:ext uri="{BB962C8B-B14F-4D97-AF65-F5344CB8AC3E}">
        <p14:creationId xmlns:p14="http://schemas.microsoft.com/office/powerpoint/2010/main" val="28516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solidFill>
                  <a:schemeClr val="tx1"/>
                </a:solidFill>
                <a:latin typeface="+mn-lt"/>
                <a:ea typeface="+mn-ea"/>
                <a:cs typeface="+mn-cs"/>
              </a:rPr>
              <a:t/>
            </a:r>
            <a:br>
              <a:rPr lang="en-US" sz="3200" dirty="0" smtClean="0">
                <a:solidFill>
                  <a:schemeClr val="tx1"/>
                </a:solidFill>
                <a:latin typeface="+mn-lt"/>
                <a:ea typeface="+mn-ea"/>
                <a:cs typeface="+mn-cs"/>
              </a:rPr>
            </a:br>
            <a:r>
              <a:rPr lang="en-US" sz="3200" dirty="0" smtClean="0"/>
              <a:t> Understanding the Safety Profile of Drugs Prior to their Approval</a:t>
            </a:r>
            <a:endParaRPr lang="en-US" dirty="0">
              <a:solidFill>
                <a:schemeClr val="tx1"/>
              </a:solidFill>
              <a:latin typeface="+mn-lt"/>
              <a:ea typeface="+mn-ea"/>
              <a:cs typeface="+mn-cs"/>
            </a:endParaRPr>
          </a:p>
        </p:txBody>
      </p:sp>
      <p:sp>
        <p:nvSpPr>
          <p:cNvPr id="3" name="Content Placeholder 2"/>
          <p:cNvSpPr>
            <a:spLocks noGrp="1"/>
          </p:cNvSpPr>
          <p:nvPr>
            <p:ph idx="1"/>
          </p:nvPr>
        </p:nvSpPr>
        <p:spPr>
          <a:xfrm>
            <a:off x="609600" y="1143000"/>
            <a:ext cx="8001000" cy="5181600"/>
          </a:xfrm>
        </p:spPr>
        <p:txBody>
          <a:bodyPr/>
          <a:lstStyle/>
          <a:p>
            <a:r>
              <a:rPr lang="en-US" dirty="0" smtClean="0"/>
              <a:t>Ideally, safety information is obtained prior to drug approval (Phase I-III)</a:t>
            </a:r>
          </a:p>
          <a:p>
            <a:r>
              <a:rPr lang="en-US" dirty="0" smtClean="0"/>
              <a:t>Pre-marketing studies have limitations:</a:t>
            </a:r>
          </a:p>
          <a:p>
            <a:pPr lvl="2"/>
            <a:r>
              <a:rPr lang="en-US" dirty="0" smtClean="0"/>
              <a:t>Sample size</a:t>
            </a:r>
          </a:p>
          <a:p>
            <a:pPr lvl="3"/>
            <a:r>
              <a:rPr lang="en-US" dirty="0" smtClean="0"/>
              <a:t>Study size often limits the ability to detect rare events (e.g., an event has a background rate of 1 in 5,000 - this is not generally detectable in study of 2,000 patients)</a:t>
            </a:r>
          </a:p>
          <a:p>
            <a:pPr lvl="3"/>
            <a:r>
              <a:rPr lang="en-US" dirty="0" smtClean="0"/>
              <a:t>Study size also limits ability to make inference about less frequent events (e.g., 3 in one arm and 5 in another)</a:t>
            </a:r>
          </a:p>
          <a:p>
            <a:pPr lvl="2"/>
            <a:r>
              <a:rPr lang="en-US" dirty="0" smtClean="0"/>
              <a:t>Strict inclusion/exclusion criteria</a:t>
            </a:r>
          </a:p>
          <a:p>
            <a:pPr lvl="3"/>
            <a:r>
              <a:rPr lang="en-US" dirty="0" smtClean="0"/>
              <a:t>Select healthier patients to maximize efficacy</a:t>
            </a:r>
          </a:p>
          <a:p>
            <a:pPr lvl="2"/>
            <a:r>
              <a:rPr lang="en-US" dirty="0" smtClean="0"/>
              <a:t>Study duration</a:t>
            </a:r>
          </a:p>
          <a:p>
            <a:pPr lvl="3"/>
            <a:r>
              <a:rPr lang="en-US" dirty="0" smtClean="0"/>
              <a:t>Studies are often not long enough to observe events</a:t>
            </a:r>
          </a:p>
          <a:p>
            <a:pPr lvl="1"/>
            <a:endParaRPr lang="en-US" dirty="0" smtClean="0"/>
          </a:p>
        </p:txBody>
      </p:sp>
    </p:spTree>
    <p:extLst>
      <p:ext uri="{BB962C8B-B14F-4D97-AF65-F5344CB8AC3E}">
        <p14:creationId xmlns:p14="http://schemas.microsoft.com/office/powerpoint/2010/main" val="3917260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 Understanding the Safety Profile of Drugs Prior to their Approval (2)</a:t>
            </a:r>
            <a:endParaRPr lang="en-US" sz="3200" dirty="0"/>
          </a:p>
        </p:txBody>
      </p:sp>
      <p:sp>
        <p:nvSpPr>
          <p:cNvPr id="3" name="Content Placeholder 2"/>
          <p:cNvSpPr>
            <a:spLocks noGrp="1"/>
          </p:cNvSpPr>
          <p:nvPr>
            <p:ph idx="1"/>
          </p:nvPr>
        </p:nvSpPr>
        <p:spPr>
          <a:xfrm>
            <a:off x="533400" y="1143000"/>
            <a:ext cx="8001000" cy="5029200"/>
          </a:xfrm>
        </p:spPr>
        <p:txBody>
          <a:bodyPr/>
          <a:lstStyle/>
          <a:p>
            <a:r>
              <a:rPr lang="en-US" dirty="0" smtClean="0"/>
              <a:t>Understanding the safety profile of drugs also requires in-depth understanding of the disease</a:t>
            </a:r>
          </a:p>
          <a:p>
            <a:pPr lvl="1"/>
            <a:r>
              <a:rPr lang="en-US" dirty="0" smtClean="0"/>
              <a:t>Clinical profile of patients with the disease </a:t>
            </a:r>
          </a:p>
          <a:p>
            <a:pPr lvl="1"/>
            <a:r>
              <a:rPr lang="en-US" dirty="0" smtClean="0"/>
              <a:t>Natural history of the disease</a:t>
            </a:r>
          </a:p>
          <a:p>
            <a:pPr lvl="1"/>
            <a:r>
              <a:rPr lang="en-US" dirty="0" smtClean="0"/>
              <a:t>Common/uncommon clinical outcomes in patients with the disease (i.e., background rates)</a:t>
            </a:r>
          </a:p>
          <a:p>
            <a:pPr lvl="1"/>
            <a:r>
              <a:rPr lang="en-US" dirty="0" smtClean="0"/>
              <a:t>Understanding the risks associated with other, similar therapies used to treat the same condition</a:t>
            </a:r>
          </a:p>
          <a:p>
            <a:pPr lvl="1"/>
            <a:r>
              <a:rPr lang="en-US" dirty="0" smtClean="0"/>
              <a:t>Helps to define the right population for study and treatment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0" y="277813"/>
            <a:ext cx="9144000" cy="1139825"/>
          </a:xfrm>
        </p:spPr>
        <p:txBody>
          <a:bodyPr/>
          <a:lstStyle/>
          <a:p>
            <a:r>
              <a:rPr lang="en-US" sz="3200"/>
              <a:t>Weight of the available evidence suggests…</a:t>
            </a:r>
          </a:p>
        </p:txBody>
      </p:sp>
      <p:sp>
        <p:nvSpPr>
          <p:cNvPr id="397315" name="Rectangle 3"/>
          <p:cNvSpPr>
            <a:spLocks noGrp="1" noChangeArrowheads="1"/>
          </p:cNvSpPr>
          <p:nvPr>
            <p:ph type="body" idx="1"/>
          </p:nvPr>
        </p:nvSpPr>
        <p:spPr/>
        <p:txBody>
          <a:bodyPr/>
          <a:lstStyle/>
          <a:p>
            <a:r>
              <a:rPr lang="en-US"/>
              <a:t>Elevated MI risk associated with rofecoxib</a:t>
            </a:r>
          </a:p>
          <a:p>
            <a:pPr lvl="1"/>
            <a:r>
              <a:rPr lang="en-US"/>
              <a:t>RR from RCTs: 2.24 (95% CI: 1.24-4.02)</a:t>
            </a:r>
          </a:p>
          <a:p>
            <a:r>
              <a:rPr lang="en-US"/>
              <a:t>The small cardioprotective effect of naproxen in observational studies (RR: 0.86 (95% CI: 0.75-0.99) does not explain the VIGOR findings</a:t>
            </a:r>
          </a:p>
        </p:txBody>
      </p:sp>
      <p:sp>
        <p:nvSpPr>
          <p:cNvPr id="397316" name="Text Box 4"/>
          <p:cNvSpPr txBox="1">
            <a:spLocks noChangeArrowheads="1"/>
          </p:cNvSpPr>
          <p:nvPr/>
        </p:nvSpPr>
        <p:spPr bwMode="auto">
          <a:xfrm>
            <a:off x="2792413" y="6288088"/>
            <a:ext cx="3760787" cy="457200"/>
          </a:xfrm>
          <a:prstGeom prst="rect">
            <a:avLst/>
          </a:prstGeom>
          <a:noFill/>
          <a:ln w="9525">
            <a:noFill/>
            <a:miter lim="800000"/>
            <a:headEnd/>
            <a:tailEnd/>
          </a:ln>
          <a:effectLst/>
        </p:spPr>
        <p:txBody>
          <a:bodyPr wrap="none">
            <a:spAutoFit/>
          </a:bodyPr>
          <a:lstStyle/>
          <a:p>
            <a:r>
              <a:rPr lang="en-US" sz="2400">
                <a:solidFill>
                  <a:srgbClr val="FFFFCC"/>
                </a:solidFill>
              </a:rPr>
              <a:t>J</a:t>
            </a:r>
            <a:r>
              <a:rPr lang="en-US" sz="2400">
                <a:solidFill>
                  <a:srgbClr val="FFFFCC"/>
                </a:solidFill>
                <a:cs typeface="Arial" charset="0"/>
              </a:rPr>
              <a:t>ü</a:t>
            </a:r>
            <a:r>
              <a:rPr lang="en-US" sz="2400">
                <a:solidFill>
                  <a:srgbClr val="FFFFCC"/>
                </a:solidFill>
              </a:rPr>
              <a:t>ni et al, the Lancet 2004</a:t>
            </a:r>
          </a:p>
        </p:txBody>
      </p:sp>
      <p:pic>
        <p:nvPicPr>
          <p:cNvPr id="5" name="Picture 2" descr="fs4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 Placeholder 2"/>
          <p:cNvSpPr txBox="1">
            <a:spLocks/>
          </p:cNvSpPr>
          <p:nvPr/>
        </p:nvSpPr>
        <p:spPr bwMode="auto">
          <a:xfrm>
            <a:off x="381000" y="252413"/>
            <a:ext cx="7772400" cy="1500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hlink"/>
              </a:buClr>
              <a:buSzTx/>
              <a:tabLst/>
              <a:defRPr/>
            </a:pPr>
            <a:r>
              <a:rPr kumimoji="0" lang="en-US" sz="44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So what went wrong???</a:t>
            </a:r>
            <a:endParaRPr kumimoji="0" lang="en-US" sz="4400" b="0" i="0" u="none" strike="noStrike" kern="0" cap="none" spc="0" normalizeH="0" baseline="0" noProof="0" dirty="0">
              <a:ln>
                <a:noFill/>
              </a:ln>
              <a:solidFill>
                <a:schemeClr val="accent6"/>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43230116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b="1" dirty="0" smtClean="0">
                <a:solidFill>
                  <a:schemeClr val="tx2"/>
                </a:solidFill>
              </a:rPr>
              <a:t>Why do we need post-marketing safety assessment?</a:t>
            </a:r>
            <a:endParaRPr lang="en-US" sz="3200" b="1" dirty="0">
              <a:solidFill>
                <a:schemeClr val="tx2"/>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731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Post-marketing Drug Surveillance Research</a:t>
            </a:r>
            <a:endParaRPr lang="en-US" sz="3200" dirty="0"/>
          </a:p>
        </p:txBody>
      </p:sp>
      <p:sp>
        <p:nvSpPr>
          <p:cNvPr id="3" name="Content Placeholder 2"/>
          <p:cNvSpPr>
            <a:spLocks noGrp="1"/>
          </p:cNvSpPr>
          <p:nvPr>
            <p:ph idx="1"/>
          </p:nvPr>
        </p:nvSpPr>
        <p:spPr>
          <a:xfrm>
            <a:off x="533400" y="1219200"/>
            <a:ext cx="8001000" cy="5105400"/>
          </a:xfrm>
        </p:spPr>
        <p:txBody>
          <a:bodyPr/>
          <a:lstStyle/>
          <a:p>
            <a:pPr marL="457200" indent="-457200"/>
            <a:r>
              <a:rPr lang="en-US" dirty="0" smtClean="0"/>
              <a:t>There is a critical need to understand the safety of drugs once they have been approved</a:t>
            </a:r>
          </a:p>
          <a:p>
            <a:pPr lvl="1"/>
            <a:r>
              <a:rPr lang="en-US" dirty="0" smtClean="0"/>
              <a:t>Identification of safety signals</a:t>
            </a:r>
          </a:p>
          <a:p>
            <a:pPr lvl="2"/>
            <a:r>
              <a:rPr lang="en-US" dirty="0" smtClean="0"/>
              <a:t>Phase IV studies or non-experimental research</a:t>
            </a:r>
          </a:p>
          <a:p>
            <a:pPr lvl="1"/>
            <a:r>
              <a:rPr lang="en-US" dirty="0" smtClean="0"/>
              <a:t>Characterization of treatment patterns</a:t>
            </a:r>
          </a:p>
          <a:p>
            <a:pPr lvl="2"/>
            <a:r>
              <a:rPr lang="en-US" sz="1800" dirty="0" smtClean="0"/>
              <a:t>Who is receiving the therapy? </a:t>
            </a:r>
          </a:p>
          <a:p>
            <a:pPr lvl="2"/>
            <a:r>
              <a:rPr lang="en-US" sz="1800" dirty="0" smtClean="0"/>
              <a:t>Are there regional differences in practices? </a:t>
            </a:r>
          </a:p>
          <a:p>
            <a:pPr lvl="2"/>
            <a:r>
              <a:rPr lang="en-US" sz="1800" dirty="0" smtClean="0"/>
              <a:t>Are sicker patients being referred to newer therapies (confounding)?</a:t>
            </a:r>
          </a:p>
          <a:p>
            <a:pPr lvl="1"/>
            <a:r>
              <a:rPr lang="en-US" dirty="0" smtClean="0"/>
              <a:t>Identification of uncommon side effects of therapy</a:t>
            </a:r>
          </a:p>
          <a:p>
            <a:pPr lvl="1"/>
            <a:r>
              <a:rPr lang="en-US" dirty="0" smtClean="0"/>
              <a:t>Evaluation of potential drug-drug interactions</a:t>
            </a:r>
          </a:p>
          <a:p>
            <a:pPr lvl="2"/>
            <a:r>
              <a:rPr lang="en-US" sz="1800" dirty="0" smtClean="0"/>
              <a:t>Typically, RCTs enroll healthier patients so interactions with other medications may not have been studied previously</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Identification of Sub-populations in Whom Therapies should be Targeted</a:t>
            </a:r>
            <a:endParaRPr lang="en-US" sz="3200" dirty="0"/>
          </a:p>
        </p:txBody>
      </p:sp>
      <p:sp>
        <p:nvSpPr>
          <p:cNvPr id="3" name="Content Placeholder 2"/>
          <p:cNvSpPr>
            <a:spLocks noGrp="1"/>
          </p:cNvSpPr>
          <p:nvPr>
            <p:ph idx="1"/>
          </p:nvPr>
        </p:nvSpPr>
        <p:spPr>
          <a:xfrm>
            <a:off x="609600" y="1295400"/>
            <a:ext cx="8001000" cy="5105400"/>
          </a:xfrm>
        </p:spPr>
        <p:txBody>
          <a:bodyPr/>
          <a:lstStyle/>
          <a:p>
            <a:r>
              <a:rPr lang="en-US" dirty="0" smtClean="0"/>
              <a:t>Identify patients for whom there is substantial efficacy </a:t>
            </a:r>
          </a:p>
          <a:p>
            <a:pPr lvl="1"/>
            <a:r>
              <a:rPr lang="en-US" dirty="0" smtClean="0"/>
              <a:t>Not all patients will respond to a given therapy </a:t>
            </a:r>
          </a:p>
          <a:p>
            <a:pPr lvl="2"/>
            <a:r>
              <a:rPr lang="en-US" sz="1800" dirty="0" smtClean="0"/>
              <a:t>Some may have minimal or blunted response, others none at all</a:t>
            </a:r>
          </a:p>
          <a:p>
            <a:pPr lvl="1"/>
            <a:r>
              <a:rPr lang="en-US" dirty="0" smtClean="0"/>
              <a:t>For those who do respond, the benefit may be even greater</a:t>
            </a:r>
          </a:p>
          <a:p>
            <a:r>
              <a:rPr lang="en-US" dirty="0" smtClean="0"/>
              <a:t>In those patients in whom the drug is not efficacious, does treatment increase the risk of adverse events</a:t>
            </a:r>
          </a:p>
          <a:p>
            <a:pPr lvl="1"/>
            <a:r>
              <a:rPr lang="en-US" dirty="0" smtClean="0"/>
              <a:t>May provide valuable information about disease pathways</a:t>
            </a:r>
          </a:p>
          <a:p>
            <a:pPr lvl="1"/>
            <a:r>
              <a:rPr lang="en-US" dirty="0" smtClean="0"/>
              <a:t>Off-target drug effects</a:t>
            </a:r>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3200" dirty="0" smtClean="0"/>
              <a:t>Identification of Sub-populations in Whom Therapies should be Targeted (2)</a:t>
            </a:r>
            <a:endParaRPr lang="en-US" sz="3200" dirty="0"/>
          </a:p>
        </p:txBody>
      </p:sp>
      <p:sp>
        <p:nvSpPr>
          <p:cNvPr id="3" name="Content Placeholder 2"/>
          <p:cNvSpPr>
            <a:spLocks noGrp="1"/>
          </p:cNvSpPr>
          <p:nvPr>
            <p:ph idx="1"/>
          </p:nvPr>
        </p:nvSpPr>
        <p:spPr>
          <a:xfrm>
            <a:off x="457200" y="1295400"/>
            <a:ext cx="8001000" cy="5105400"/>
          </a:xfrm>
        </p:spPr>
        <p:txBody>
          <a:bodyPr/>
          <a:lstStyle/>
          <a:p>
            <a:r>
              <a:rPr lang="en-US" dirty="0" smtClean="0"/>
              <a:t>One path to identifying these sub-populations is genetics (</a:t>
            </a:r>
            <a:r>
              <a:rPr lang="en-US" dirty="0" err="1" smtClean="0"/>
              <a:t>pharmacogenetics</a:t>
            </a:r>
            <a:r>
              <a:rPr lang="en-US" dirty="0" smtClean="0"/>
              <a:t> research)</a:t>
            </a:r>
          </a:p>
          <a:p>
            <a:r>
              <a:rPr lang="en-US" dirty="0" smtClean="0"/>
              <a:t>Do different genotypes modify the effects of drugs?</a:t>
            </a:r>
          </a:p>
          <a:p>
            <a:pPr lvl="1"/>
            <a:r>
              <a:rPr lang="en-US" sz="2200" dirty="0" smtClean="0"/>
              <a:t>The wild-type KRAS gene (on tumors) is required for </a:t>
            </a:r>
            <a:r>
              <a:rPr lang="en-US" sz="2200" dirty="0" err="1" smtClean="0"/>
              <a:t>panitumumab</a:t>
            </a:r>
            <a:r>
              <a:rPr lang="en-US" sz="2200" dirty="0" smtClean="0"/>
              <a:t> efficacy in patients with metastatic colorectal cancer.</a:t>
            </a:r>
          </a:p>
          <a:p>
            <a:pPr lvl="1"/>
            <a:r>
              <a:rPr lang="en-US" sz="2200" dirty="0" smtClean="0"/>
              <a:t>Differential effects on progression free survival</a:t>
            </a:r>
          </a:p>
          <a:p>
            <a:pPr lvl="2"/>
            <a:r>
              <a:rPr lang="en-US" dirty="0" smtClean="0"/>
              <a:t>Wild type: HR=0.45, 95% CI:0.34-0.59</a:t>
            </a:r>
          </a:p>
          <a:p>
            <a:pPr lvl="2"/>
            <a:r>
              <a:rPr lang="en-US" dirty="0" smtClean="0"/>
              <a:t>Mutant: HR=0.99, 95% CI:0.73-1.36</a:t>
            </a:r>
          </a:p>
          <a:p>
            <a:pPr>
              <a:buNone/>
            </a:pPr>
            <a:endParaRPr lang="en-US" dirty="0"/>
          </a:p>
        </p:txBody>
      </p:sp>
      <p:sp>
        <p:nvSpPr>
          <p:cNvPr id="4" name="TextBox 3"/>
          <p:cNvSpPr txBox="1"/>
          <p:nvPr/>
        </p:nvSpPr>
        <p:spPr>
          <a:xfrm>
            <a:off x="152400" y="6581001"/>
            <a:ext cx="3010761" cy="276999"/>
          </a:xfrm>
          <a:prstGeom prst="rect">
            <a:avLst/>
          </a:prstGeom>
          <a:noFill/>
        </p:spPr>
        <p:txBody>
          <a:bodyPr wrap="none" rtlCol="0">
            <a:spAutoFit/>
          </a:bodyPr>
          <a:lstStyle/>
          <a:p>
            <a:r>
              <a:rPr lang="en-US" sz="1200" dirty="0" smtClean="0"/>
              <a:t>Amado et al., J </a:t>
            </a:r>
            <a:r>
              <a:rPr lang="en-US" sz="1200" dirty="0" err="1" smtClean="0"/>
              <a:t>Clin</a:t>
            </a:r>
            <a:r>
              <a:rPr lang="en-US" sz="1200" dirty="0" smtClean="0"/>
              <a:t> </a:t>
            </a:r>
            <a:r>
              <a:rPr lang="en-US" sz="1200" dirty="0" err="1" smtClean="0"/>
              <a:t>Oncol</a:t>
            </a:r>
            <a:r>
              <a:rPr lang="en-US" sz="1200" dirty="0" smtClean="0"/>
              <a:t> 2008:26:1626-34. </a:t>
            </a:r>
            <a:endParaRPr 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sz="3200" dirty="0" smtClean="0"/>
              <a:t>Identification of Potential Off-Label Uses</a:t>
            </a:r>
            <a:endParaRPr lang="en-US" sz="3200" dirty="0"/>
          </a:p>
        </p:txBody>
      </p:sp>
      <p:sp>
        <p:nvSpPr>
          <p:cNvPr id="3" name="Content Placeholder 2"/>
          <p:cNvSpPr>
            <a:spLocks noGrp="1"/>
          </p:cNvSpPr>
          <p:nvPr>
            <p:ph idx="1"/>
          </p:nvPr>
        </p:nvSpPr>
        <p:spPr>
          <a:xfrm>
            <a:off x="609600" y="1219200"/>
            <a:ext cx="8001000" cy="5105400"/>
          </a:xfrm>
        </p:spPr>
        <p:txBody>
          <a:bodyPr/>
          <a:lstStyle/>
          <a:p>
            <a:r>
              <a:rPr lang="en-US" dirty="0" smtClean="0"/>
              <a:t>Identification of potential beneficial effects beyond labeled indication</a:t>
            </a:r>
          </a:p>
          <a:p>
            <a:pPr lvl="1"/>
            <a:r>
              <a:rPr lang="en-US" dirty="0" err="1" smtClean="0"/>
              <a:t>Statins</a:t>
            </a:r>
            <a:r>
              <a:rPr lang="en-US" dirty="0" smtClean="0"/>
              <a:t> (HMG-</a:t>
            </a:r>
            <a:r>
              <a:rPr lang="en-US" dirty="0" err="1" smtClean="0"/>
              <a:t>CoA</a:t>
            </a:r>
            <a:r>
              <a:rPr lang="en-US" dirty="0" smtClean="0"/>
              <a:t> </a:t>
            </a:r>
            <a:r>
              <a:rPr lang="en-US" dirty="0" err="1" smtClean="0"/>
              <a:t>reductase</a:t>
            </a:r>
            <a:r>
              <a:rPr lang="en-US" dirty="0" smtClean="0"/>
              <a:t> inhibitors) are labeled to lower cholesterol levels </a:t>
            </a:r>
          </a:p>
          <a:p>
            <a:pPr lvl="1"/>
            <a:r>
              <a:rPr lang="en-US" dirty="0" err="1" smtClean="0"/>
              <a:t>Statins</a:t>
            </a:r>
            <a:r>
              <a:rPr lang="en-US" dirty="0" smtClean="0"/>
              <a:t> are used to treat or prevent atherosclerosis and subsequent clinical </a:t>
            </a:r>
            <a:r>
              <a:rPr lang="en-US" dirty="0" err="1" smtClean="0"/>
              <a:t>sequelae</a:t>
            </a:r>
            <a:r>
              <a:rPr lang="en-US" dirty="0" smtClean="0"/>
              <a:t> (e.g. heart attacks)</a:t>
            </a:r>
          </a:p>
          <a:p>
            <a:pPr lvl="1"/>
            <a:r>
              <a:rPr lang="en-US" dirty="0" smtClean="0"/>
              <a:t>Can </a:t>
            </a:r>
            <a:r>
              <a:rPr lang="en-US" dirty="0" err="1" smtClean="0"/>
              <a:t>statins</a:t>
            </a:r>
            <a:r>
              <a:rPr lang="en-US" dirty="0" smtClean="0"/>
              <a:t> reduce the risk of incident diabetes mellitus?</a:t>
            </a:r>
          </a:p>
          <a:p>
            <a:pPr lvl="2"/>
            <a:r>
              <a:rPr lang="en-US" dirty="0" err="1" smtClean="0"/>
              <a:t>Statins</a:t>
            </a:r>
            <a:r>
              <a:rPr lang="en-US" dirty="0" smtClean="0"/>
              <a:t> do not appear to lower the risk of incident Diabetes Mellitus (results from meta-analyses)</a:t>
            </a:r>
            <a:r>
              <a:rPr lang="en-US" baseline="30000" dirty="0" smtClean="0"/>
              <a:t>1,2</a:t>
            </a:r>
            <a:endParaRPr lang="en-US" dirty="0" smtClean="0"/>
          </a:p>
        </p:txBody>
      </p:sp>
      <p:sp>
        <p:nvSpPr>
          <p:cNvPr id="4" name="TextBox 3"/>
          <p:cNvSpPr txBox="1"/>
          <p:nvPr/>
        </p:nvSpPr>
        <p:spPr>
          <a:xfrm>
            <a:off x="457200" y="6396335"/>
            <a:ext cx="6147837" cy="369332"/>
          </a:xfrm>
          <a:prstGeom prst="rect">
            <a:avLst/>
          </a:prstGeom>
          <a:noFill/>
        </p:spPr>
        <p:txBody>
          <a:bodyPr wrap="none" rtlCol="0">
            <a:spAutoFit/>
          </a:bodyPr>
          <a:lstStyle/>
          <a:p>
            <a:r>
              <a:rPr lang="en-US" sz="1800" baseline="30000" dirty="0" smtClean="0"/>
              <a:t>1</a:t>
            </a:r>
            <a:r>
              <a:rPr lang="en-US" sz="1800" dirty="0" smtClean="0"/>
              <a:t>Sattar et al., Lancet 2010; </a:t>
            </a:r>
            <a:r>
              <a:rPr lang="en-US" sz="1800" baseline="30000" dirty="0" smtClean="0"/>
              <a:t>2</a:t>
            </a:r>
            <a:r>
              <a:rPr lang="en-US" sz="1800" dirty="0" smtClean="0"/>
              <a:t>Rajpathak et al., Diabetes Care 2009</a:t>
            </a:r>
            <a:endParaRPr lang="en-US" sz="1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Focus Areas in Pharmacoepidemiology</a:t>
            </a:r>
            <a:endParaRPr lang="en-US" dirty="0"/>
          </a:p>
        </p:txBody>
      </p:sp>
      <p:sp>
        <p:nvSpPr>
          <p:cNvPr id="3" name="Content Placeholder 2"/>
          <p:cNvSpPr>
            <a:spLocks noGrp="1"/>
          </p:cNvSpPr>
          <p:nvPr>
            <p:ph idx="1"/>
          </p:nvPr>
        </p:nvSpPr>
        <p:spPr>
          <a:xfrm>
            <a:off x="609600" y="1066800"/>
            <a:ext cx="8001000" cy="5257800"/>
          </a:xfrm>
        </p:spPr>
        <p:txBody>
          <a:bodyPr/>
          <a:lstStyle/>
          <a:p>
            <a:r>
              <a:rPr lang="en-US" dirty="0" smtClean="0"/>
              <a:t>Randomized controlled trials </a:t>
            </a:r>
          </a:p>
          <a:p>
            <a:pPr lvl="1"/>
            <a:r>
              <a:rPr lang="en-US" dirty="0" smtClean="0"/>
              <a:t>Design and conduct</a:t>
            </a:r>
          </a:p>
          <a:p>
            <a:pPr lvl="1"/>
            <a:r>
              <a:rPr lang="en-US" dirty="0" smtClean="0"/>
              <a:t>Identifying/describing target population</a:t>
            </a:r>
          </a:p>
          <a:p>
            <a:r>
              <a:rPr lang="en-US" dirty="0" smtClean="0"/>
              <a:t>Comparative effectiveness research</a:t>
            </a:r>
          </a:p>
          <a:p>
            <a:pPr lvl="1"/>
            <a:r>
              <a:rPr lang="en-US" dirty="0" smtClean="0"/>
              <a:t>Which drug is the better (best) alternative? Effectiveness? Safety? Cost?</a:t>
            </a:r>
          </a:p>
          <a:p>
            <a:r>
              <a:rPr lang="en-US" dirty="0" smtClean="0"/>
              <a:t>Cost-effectiveness research</a:t>
            </a:r>
          </a:p>
          <a:p>
            <a:pPr lvl="1"/>
            <a:r>
              <a:rPr lang="en-US" dirty="0" smtClean="0"/>
              <a:t>How much are we willing to spend to gain benefit?</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Acknowledgements 	</a:t>
            </a:r>
            <a:endParaRPr lang="en-US" sz="3600" dirty="0"/>
          </a:p>
        </p:txBody>
      </p:sp>
      <p:sp>
        <p:nvSpPr>
          <p:cNvPr id="15363" name="Rectangle 3"/>
          <p:cNvSpPr>
            <a:spLocks noGrp="1" noChangeArrowheads="1"/>
          </p:cNvSpPr>
          <p:nvPr>
            <p:ph type="body" idx="1"/>
          </p:nvPr>
        </p:nvSpPr>
        <p:spPr>
          <a:xfrm>
            <a:off x="381000" y="914400"/>
            <a:ext cx="8458200" cy="5410200"/>
          </a:xfrm>
        </p:spPr>
        <p:txBody>
          <a:bodyPr/>
          <a:lstStyle/>
          <a:p>
            <a:pPr>
              <a:lnSpc>
                <a:spcPct val="80000"/>
              </a:lnSpc>
            </a:pPr>
            <a:r>
              <a:rPr lang="en-US" sz="2600" dirty="0" smtClean="0"/>
              <a:t>Mary Haan, Vice Chair, UCSF Department of Epidemiology and Biostatistics</a:t>
            </a:r>
          </a:p>
          <a:p>
            <a:pPr>
              <a:lnSpc>
                <a:spcPct val="80000"/>
              </a:lnSpc>
            </a:pPr>
            <a:endParaRPr lang="en-US" sz="2600" dirty="0" smtClean="0"/>
          </a:p>
          <a:p>
            <a:pPr>
              <a:lnSpc>
                <a:spcPct val="80000"/>
              </a:lnSpc>
            </a:pPr>
            <a:r>
              <a:rPr lang="en-US" sz="2600" dirty="0" smtClean="0"/>
              <a:t>Robert Hiatt, Chair, UCSF </a:t>
            </a:r>
            <a:r>
              <a:rPr lang="en-US" sz="2600" dirty="0"/>
              <a:t>Department of Epidemiology and </a:t>
            </a:r>
            <a:r>
              <a:rPr lang="en-US" sz="2600" dirty="0" smtClean="0"/>
              <a:t>Biostatistics</a:t>
            </a:r>
          </a:p>
          <a:p>
            <a:pPr>
              <a:lnSpc>
                <a:spcPct val="80000"/>
              </a:lnSpc>
            </a:pPr>
            <a:endParaRPr lang="en-US" sz="2600" dirty="0" smtClean="0"/>
          </a:p>
          <a:p>
            <a:pPr>
              <a:lnSpc>
                <a:spcPct val="80000"/>
              </a:lnSpc>
            </a:pPr>
            <a:r>
              <a:rPr lang="en-US" sz="2600" dirty="0" smtClean="0"/>
              <a:t>Brain Bradbury, Adjunct Professor  UCLA Department of Epidemiology, Director Amgen </a:t>
            </a:r>
          </a:p>
          <a:p>
            <a:pPr>
              <a:lnSpc>
                <a:spcPct val="80000"/>
              </a:lnSpc>
            </a:pPr>
            <a:endParaRPr lang="en-US" sz="2600" dirty="0"/>
          </a:p>
          <a:p>
            <a:pPr>
              <a:lnSpc>
                <a:spcPct val="80000"/>
              </a:lnSpc>
            </a:pPr>
            <a:r>
              <a:rPr lang="en-US" sz="2600" dirty="0" smtClean="0"/>
              <a:t>Cathy Critchlow, Executive Director, Amgen</a:t>
            </a:r>
          </a:p>
          <a:p>
            <a:pPr>
              <a:lnSpc>
                <a:spcPct val="80000"/>
              </a:lnSpc>
            </a:pPr>
            <a:endParaRPr lang="en-US" sz="2600" dirty="0"/>
          </a:p>
          <a:p>
            <a:pPr>
              <a:lnSpc>
                <a:spcPct val="80000"/>
              </a:lnSpc>
            </a:pPr>
            <a:r>
              <a:rPr lang="en-US" sz="2600" dirty="0" smtClean="0"/>
              <a:t>Guest lecturers  </a:t>
            </a:r>
          </a:p>
          <a:p>
            <a:pPr>
              <a:lnSpc>
                <a:spcPct val="80000"/>
              </a:lnSpc>
            </a:pPr>
            <a:endParaRPr lang="en-US" sz="2600" dirty="0" smtClean="0"/>
          </a:p>
          <a:p>
            <a:pPr>
              <a:lnSpc>
                <a:spcPct val="80000"/>
              </a:lnSpc>
            </a:pPr>
            <a:r>
              <a:rPr lang="en-US" sz="2600" dirty="0" smtClean="0"/>
              <a:t>Administrative support from UCSF Department of Epidemiology and Biostatistics   </a:t>
            </a:r>
            <a:r>
              <a:rPr lang="en-US" dirty="0" smtClean="0"/>
              <a:t>	 </a:t>
            </a:r>
          </a:p>
          <a:p>
            <a:pPr lvl="1">
              <a:lnSpc>
                <a:spcPct val="80000"/>
              </a:lnSpc>
            </a:pPr>
            <a:endParaRPr lang="en-US" sz="2800" dirty="0" smtClean="0"/>
          </a:p>
          <a:p>
            <a:pPr marL="0" indent="0">
              <a:lnSpc>
                <a:spcPct val="80000"/>
              </a:lnSpc>
              <a:buNone/>
            </a:pPr>
            <a:endParaRPr lang="en-US" sz="2800" dirty="0" smtClean="0"/>
          </a:p>
          <a:p>
            <a:pPr marL="0" indent="0">
              <a:lnSpc>
                <a:spcPct val="80000"/>
              </a:lnSpc>
              <a:buNone/>
            </a:pPr>
            <a:r>
              <a:rPr lang="en-US" sz="2400" b="1" dirty="0" smtClean="0"/>
              <a:t>Disclosure:</a:t>
            </a:r>
            <a:r>
              <a:rPr lang="en-US" sz="2400" dirty="0" smtClean="0"/>
              <a:t> Opinions/statements in this course reflect my personal opinions, not policy or opinions of Amgen, Inc.  </a:t>
            </a:r>
          </a:p>
        </p:txBody>
      </p:sp>
    </p:spTree>
    <p:extLst>
      <p:ext uri="{BB962C8B-B14F-4D97-AF65-F5344CB8AC3E}">
        <p14:creationId xmlns:p14="http://schemas.microsoft.com/office/powerpoint/2010/main" val="3614212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Many different entities are now conducting </a:t>
            </a:r>
            <a:br>
              <a:rPr lang="en-US" dirty="0" smtClean="0"/>
            </a:br>
            <a:r>
              <a:rPr lang="en-US" dirty="0" err="1" smtClean="0"/>
              <a:t>pharmacoepidemiologic</a:t>
            </a:r>
            <a:r>
              <a:rPr lang="en-US" dirty="0" smtClean="0"/>
              <a:t> research</a:t>
            </a:r>
            <a:endParaRPr lang="en-US" dirty="0"/>
          </a:p>
        </p:txBody>
      </p:sp>
      <p:sp>
        <p:nvSpPr>
          <p:cNvPr id="3" name="Content Placeholder 2"/>
          <p:cNvSpPr>
            <a:spLocks noGrp="1"/>
          </p:cNvSpPr>
          <p:nvPr>
            <p:ph idx="1"/>
          </p:nvPr>
        </p:nvSpPr>
        <p:spPr>
          <a:xfrm>
            <a:off x="609600" y="990600"/>
            <a:ext cx="8001000" cy="5105400"/>
          </a:xfrm>
        </p:spPr>
        <p:txBody>
          <a:bodyPr/>
          <a:lstStyle/>
          <a:p>
            <a:r>
              <a:rPr lang="en-US" sz="2400" dirty="0" smtClean="0"/>
              <a:t>Government (FDA)</a:t>
            </a:r>
          </a:p>
          <a:p>
            <a:pPr lvl="1"/>
            <a:r>
              <a:rPr lang="en-US" sz="2000" dirty="0" smtClean="0"/>
              <a:t>The Office of Surveillance and Epidemiology (OSE) in the Center for Drug Evaluation and Research (CDER)</a:t>
            </a:r>
          </a:p>
          <a:p>
            <a:pPr lvl="2"/>
            <a:r>
              <a:rPr lang="en-US" sz="1600" dirty="0" smtClean="0">
                <a:hlinkClick r:id="rId2"/>
              </a:rPr>
              <a:t>http://www.fda.gov/AboutFDA/CentersOffices/CDER/ucm106491.htm</a:t>
            </a:r>
            <a:endParaRPr lang="en-US" sz="1600" dirty="0" smtClean="0"/>
          </a:p>
          <a:p>
            <a:r>
              <a:rPr lang="en-US" sz="2400" dirty="0" smtClean="0"/>
              <a:t>Academia</a:t>
            </a:r>
          </a:p>
          <a:p>
            <a:pPr lvl="1"/>
            <a:r>
              <a:rPr lang="en-US" sz="2000" dirty="0" smtClean="0"/>
              <a:t>Boston Collaborative Drug Surveillance Program (BCDSP)</a:t>
            </a:r>
          </a:p>
          <a:p>
            <a:pPr lvl="2"/>
            <a:r>
              <a:rPr lang="en-US" sz="1600" dirty="0" smtClean="0">
                <a:hlinkClick r:id="rId3"/>
              </a:rPr>
              <a:t>http://www.bcdsp.net/index.html</a:t>
            </a:r>
            <a:endParaRPr lang="en-US" sz="1600" dirty="0" smtClean="0"/>
          </a:p>
          <a:p>
            <a:pPr lvl="1"/>
            <a:r>
              <a:rPr lang="en-US" sz="2000" dirty="0" smtClean="0"/>
              <a:t>Department of Pharmacoepidemiology &amp; </a:t>
            </a:r>
            <a:r>
              <a:rPr lang="en-US" sz="2000" dirty="0" err="1" smtClean="0"/>
              <a:t>Pharmacoeconomics</a:t>
            </a:r>
            <a:r>
              <a:rPr lang="en-US" sz="2000" dirty="0" smtClean="0"/>
              <a:t>, Brigham &amp; Women’s Hospital</a:t>
            </a:r>
          </a:p>
          <a:p>
            <a:pPr lvl="2"/>
            <a:r>
              <a:rPr lang="en-US" sz="1600" dirty="0" smtClean="0">
                <a:hlinkClick r:id="rId4"/>
              </a:rPr>
              <a:t>http://www.drugepi.org/about/index.php</a:t>
            </a:r>
            <a:endParaRPr lang="en-US" sz="1600" dirty="0" smtClean="0"/>
          </a:p>
          <a:p>
            <a:pPr lvl="1"/>
            <a:r>
              <a:rPr lang="en-US" sz="2000" dirty="0" smtClean="0"/>
              <a:t>Department of Pharmacoepidemiology, University of North Carolina, Chapel Hill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Safety at the FDA</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762000"/>
            <a:ext cx="9144000" cy="5715000"/>
          </a:xfrm>
          <a:prstGeom prst="rect">
            <a:avLst/>
          </a:prstGeom>
          <a:noFill/>
          <a:ln w="9525">
            <a:noFill/>
            <a:miter lim="800000"/>
            <a:headEnd/>
            <a:tailEnd/>
          </a:ln>
        </p:spPr>
      </p:pic>
      <p:sp>
        <p:nvSpPr>
          <p:cNvPr id="5" name="Rectangle 4"/>
          <p:cNvSpPr/>
          <p:nvPr/>
        </p:nvSpPr>
        <p:spPr bwMode="auto">
          <a:xfrm>
            <a:off x="3505200" y="3657600"/>
            <a:ext cx="3200400" cy="22098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Major Universities are Developing Expertise in </a:t>
            </a:r>
            <a:r>
              <a:rPr lang="en-US" dirty="0" err="1" smtClean="0"/>
              <a:t>Pharmacoepidemiologic</a:t>
            </a:r>
            <a:r>
              <a:rPr lang="en-US" dirty="0" smtClean="0"/>
              <a:t> Research</a:t>
            </a:r>
            <a:endParaRPr lang="en-US" dirty="0"/>
          </a:p>
        </p:txBody>
      </p:sp>
      <p:sp>
        <p:nvSpPr>
          <p:cNvPr id="3" name="Content Placeholder 2"/>
          <p:cNvSpPr>
            <a:spLocks noGrp="1"/>
          </p:cNvSpPr>
          <p:nvPr>
            <p:ph idx="1"/>
          </p:nvPr>
        </p:nvSpPr>
        <p:spPr/>
        <p:txBody>
          <a:bodyPr/>
          <a:lstStyle/>
          <a:p>
            <a:pPr>
              <a:buNone/>
            </a:pPr>
            <a:r>
              <a:rPr lang="en-US" sz="1600" b="1" dirty="0" smtClean="0"/>
              <a:t>BCDSP publication in JAMA on antidepressants and suicide</a:t>
            </a:r>
            <a:endParaRPr lang="en-US" sz="1600" dirty="0" smtClean="0"/>
          </a:p>
          <a:p>
            <a:r>
              <a:rPr lang="en-US" sz="1400" dirty="0" smtClean="0"/>
              <a:t>A BCDSP study with data from the GPRD on the risk of suicide and antidepressants has recently been published in JAMA</a:t>
            </a:r>
            <a:r>
              <a:rPr lang="en-US" sz="1400" dirty="0" smtClean="0">
                <a:hlinkClick r:id="rId2"/>
              </a:rPr>
              <a:t> (JAMA 2004;292(3):338-43)</a:t>
            </a:r>
            <a:r>
              <a:rPr lang="en-US" sz="1400" dirty="0" smtClean="0"/>
              <a:t>. The risk of suicidal behavior after starting antidepressant treatment was found to be similar among users of </a:t>
            </a:r>
            <a:r>
              <a:rPr lang="en-US" sz="1400" dirty="0" err="1" smtClean="0"/>
              <a:t>amitriptyline</a:t>
            </a:r>
            <a:r>
              <a:rPr lang="en-US" sz="1400" dirty="0" smtClean="0"/>
              <a:t>, </a:t>
            </a:r>
            <a:r>
              <a:rPr lang="en-US" sz="1400" dirty="0" err="1" smtClean="0"/>
              <a:t>fluoxetine</a:t>
            </a:r>
            <a:r>
              <a:rPr lang="en-US" sz="1400" dirty="0" smtClean="0"/>
              <a:t>, and </a:t>
            </a:r>
            <a:r>
              <a:rPr lang="en-US" sz="1400" dirty="0" err="1" smtClean="0"/>
              <a:t>paroxetine</a:t>
            </a:r>
            <a:r>
              <a:rPr lang="en-US" sz="1400" dirty="0" smtClean="0"/>
              <a:t> compared with the risk among users of </a:t>
            </a:r>
            <a:r>
              <a:rPr lang="en-US" sz="1400" dirty="0" err="1" smtClean="0"/>
              <a:t>dothiepin</a:t>
            </a:r>
            <a:r>
              <a:rPr lang="en-US" sz="1400" dirty="0" smtClean="0"/>
              <a:t>. The risk of suicidal behavior was increased in the first month after starting antidepressants, especially during the first 1 to 9 days. A possible small increase in risk (bordering statistical significance) among those starting the newest antidepressant, </a:t>
            </a:r>
            <a:r>
              <a:rPr lang="en-US" sz="1400" dirty="0" err="1" smtClean="0"/>
              <a:t>paroxetine</a:t>
            </a:r>
            <a:r>
              <a:rPr lang="en-US" sz="1400" dirty="0" smtClean="0"/>
              <a:t>, was of a magnitude that could readily be due to uncontrolled confounding by severity of depression. Based on limited information, we also conclude that there is no substantial difference in effect of the 4 drugs on people aged 10 to 19 years.</a:t>
            </a:r>
            <a:br>
              <a:rPr lang="en-US" sz="1400" dirty="0" smtClean="0"/>
            </a:br>
            <a:endParaRPr lang="en-US" sz="1400" dirty="0" smtClean="0"/>
          </a:p>
          <a:p>
            <a:pPr>
              <a:buNone/>
            </a:pPr>
            <a:r>
              <a:rPr lang="en-US" sz="1600" b="1" dirty="0" smtClean="0"/>
              <a:t>BCDSP studies show no association between MMR vaccination and autism</a:t>
            </a:r>
            <a:endParaRPr lang="en-US" sz="1600" dirty="0" smtClean="0"/>
          </a:p>
          <a:p>
            <a:r>
              <a:rPr lang="en-US" sz="1400" dirty="0" smtClean="0"/>
              <a:t>Speculations on an association between MMR vaccination and autism has recently caused considerable uncertainty about the safety of MMR vaccination and even parents refusing to have their </a:t>
            </a:r>
            <a:r>
              <a:rPr lang="en-US" sz="1400" dirty="0" err="1" smtClean="0"/>
              <a:t>chlldren</a:t>
            </a:r>
            <a:r>
              <a:rPr lang="en-US" sz="1400" dirty="0" smtClean="0"/>
              <a:t> vaccinated. The BCDSP has conducted several well-designed studies on the epidemiology and possible causes of autism (</a:t>
            </a:r>
            <a:r>
              <a:rPr lang="en-US" sz="1400" dirty="0" smtClean="0">
                <a:hlinkClick r:id="rId3"/>
              </a:rPr>
              <a:t>Pharmacotherapy 2003;23()12):1524-30</a:t>
            </a:r>
            <a:r>
              <a:rPr lang="en-US" sz="1400" dirty="0" smtClean="0"/>
              <a:t>).</a:t>
            </a:r>
            <a:br>
              <a:rPr lang="en-US" sz="1400" dirty="0" smtClean="0"/>
            </a:br>
            <a:r>
              <a:rPr lang="en-US" sz="1400" dirty="0" smtClean="0"/>
              <a:t>The BCDSP studies concluded that there is no current evidence for an association between MMR vaccination and autism. In contrast a major cause of the recent large increase in the number of boys diagnosed with autism probably is due to changing diagnostic practices</a:t>
            </a:r>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Major Universities are Developing Expertise in </a:t>
            </a:r>
            <a:r>
              <a:rPr lang="en-US" dirty="0" err="1" smtClean="0"/>
              <a:t>Pharmacoepidemiologic</a:t>
            </a:r>
            <a:r>
              <a:rPr lang="en-US" dirty="0" smtClean="0"/>
              <a:t> Research (2)</a:t>
            </a:r>
            <a:endParaRPr lang="en-US" dirty="0"/>
          </a:p>
        </p:txBody>
      </p:sp>
      <p:sp>
        <p:nvSpPr>
          <p:cNvPr id="3" name="Content Placeholder 2"/>
          <p:cNvSpPr>
            <a:spLocks noGrp="1"/>
          </p:cNvSpPr>
          <p:nvPr>
            <p:ph idx="1"/>
          </p:nvPr>
        </p:nvSpPr>
        <p:spPr>
          <a:xfrm>
            <a:off x="0" y="990600"/>
            <a:ext cx="9144000" cy="5105400"/>
          </a:xfrm>
        </p:spPr>
        <p:txBody>
          <a:bodyPr/>
          <a:lstStyle/>
          <a:p>
            <a:pPr>
              <a:buNone/>
            </a:pPr>
            <a:r>
              <a:rPr lang="en-US" sz="1600" b="1" dirty="0" smtClean="0"/>
              <a:t>Mission</a:t>
            </a:r>
          </a:p>
          <a:p>
            <a:r>
              <a:rPr lang="en-US" sz="1600" dirty="0" smtClean="0"/>
              <a:t>The appropriate use of medications is a central aspect of health care. Each year, basic science research and biotechnology produce new treatments which hold the promise of major clinical benefit. However, these interventions also carry risks which must be rigorously measured and evaluated against the treatment’s efficacy. Drugs are also a growing component of health care expenditures, and more attention is being drawn to the relation between the costs of medication and their benefits.</a:t>
            </a:r>
          </a:p>
          <a:p>
            <a:pPr>
              <a:buNone/>
            </a:pPr>
            <a:r>
              <a:rPr lang="en-US" sz="1600" b="1" dirty="0" smtClean="0"/>
              <a:t>Research goals</a:t>
            </a:r>
          </a:p>
          <a:p>
            <a:r>
              <a:rPr lang="en-US" sz="1600" dirty="0" smtClean="0"/>
              <a:t>Using very large populations of patients, study the use of specific medications and clinical outcomes to identify and quantify adverse events and desired clinical outcomes; </a:t>
            </a:r>
          </a:p>
          <a:p>
            <a:r>
              <a:rPr lang="en-US" sz="1600" dirty="0" smtClean="0"/>
              <a:t>Develop advanced methods in epidemiology, biostatistics, and informatics to detect and evaluate important signals of potential drug safety problems, as well as to compare the therapeutic results of alternative treatment strategies; </a:t>
            </a:r>
          </a:p>
          <a:p>
            <a:r>
              <a:rPr lang="en-US" sz="1600" dirty="0" smtClean="0"/>
              <a:t>Define patterns of medication prescribing and use; </a:t>
            </a:r>
          </a:p>
          <a:p>
            <a:r>
              <a:rPr lang="en-US" sz="1600" dirty="0" smtClean="0"/>
              <a:t>Analyze the influence of health system factors (policies, coverage and reimbursement differences) on the quality of medication use; </a:t>
            </a:r>
          </a:p>
          <a:p>
            <a:r>
              <a:rPr lang="en-US" sz="1600" dirty="0" smtClean="0"/>
              <a:t>Design, implement, and test innovative programs to improve the appropriateness of prescribing by physicians, and medication use by patients</a:t>
            </a:r>
            <a:r>
              <a:rPr lang="en-US" sz="1400" dirty="0" smtClean="0"/>
              <a:t>. </a:t>
            </a:r>
          </a:p>
        </p:txBody>
      </p:sp>
      <p:sp>
        <p:nvSpPr>
          <p:cNvPr id="4" name="TextBox 3"/>
          <p:cNvSpPr txBox="1"/>
          <p:nvPr/>
        </p:nvSpPr>
        <p:spPr>
          <a:xfrm>
            <a:off x="381000" y="6248400"/>
            <a:ext cx="6940298" cy="584775"/>
          </a:xfrm>
          <a:prstGeom prst="rect">
            <a:avLst/>
          </a:prstGeom>
          <a:noFill/>
        </p:spPr>
        <p:txBody>
          <a:bodyPr wrap="none" rtlCol="0">
            <a:spAutoFit/>
          </a:bodyPr>
          <a:lstStyle/>
          <a:p>
            <a:r>
              <a:rPr lang="en-US" sz="1600" dirty="0" smtClean="0"/>
              <a:t>Division of Pharmacoepidemiology &amp; </a:t>
            </a:r>
            <a:r>
              <a:rPr lang="en-US" sz="1600" dirty="0" err="1" smtClean="0"/>
              <a:t>Pharmacoeconomics</a:t>
            </a:r>
            <a:r>
              <a:rPr lang="en-US" sz="1600" dirty="0" smtClean="0"/>
              <a:t>, Brigham &amp; Women’s</a:t>
            </a:r>
          </a:p>
          <a:p>
            <a:r>
              <a:rPr lang="en-US" sz="1600" dirty="0" smtClean="0"/>
              <a:t>http://www.drugepi.org/about/about.php</a:t>
            </a:r>
            <a:endParaRPr lang="en-US"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Many different entities are now conducting </a:t>
            </a:r>
            <a:br>
              <a:rPr lang="en-US" dirty="0" smtClean="0"/>
            </a:br>
            <a:r>
              <a:rPr lang="en-US" dirty="0" err="1" smtClean="0"/>
              <a:t>pharmacoepidemiologic</a:t>
            </a:r>
            <a:r>
              <a:rPr lang="en-US" dirty="0" smtClean="0"/>
              <a:t> research</a:t>
            </a:r>
            <a:endParaRPr lang="en-US" dirty="0"/>
          </a:p>
        </p:txBody>
      </p:sp>
      <p:sp>
        <p:nvSpPr>
          <p:cNvPr id="3" name="Content Placeholder 2"/>
          <p:cNvSpPr>
            <a:spLocks noGrp="1"/>
          </p:cNvSpPr>
          <p:nvPr>
            <p:ph idx="1"/>
          </p:nvPr>
        </p:nvSpPr>
        <p:spPr>
          <a:xfrm>
            <a:off x="609600" y="990600"/>
            <a:ext cx="8001000" cy="5105400"/>
          </a:xfrm>
        </p:spPr>
        <p:txBody>
          <a:bodyPr/>
          <a:lstStyle/>
          <a:p>
            <a:r>
              <a:rPr lang="en-US" sz="2400" dirty="0" smtClean="0"/>
              <a:t>Industry (Major biotechnology &amp; pharmaceutical companies)</a:t>
            </a:r>
          </a:p>
          <a:p>
            <a:pPr lvl="1"/>
            <a:r>
              <a:rPr lang="en-US" sz="2000" dirty="0" smtClean="0"/>
              <a:t>Departments of Pharmacoepidemiology or Epidemiology</a:t>
            </a:r>
          </a:p>
          <a:p>
            <a:r>
              <a:rPr lang="en-US" sz="2400" dirty="0" smtClean="0"/>
              <a:t>Contract Research Organizations (CRO’s)</a:t>
            </a:r>
            <a:endParaRPr lang="en-US" sz="2000" dirty="0" smtClean="0"/>
          </a:p>
          <a:p>
            <a:pPr lvl="1">
              <a:buNone/>
            </a:pP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28600" y="304800"/>
            <a:ext cx="8763000" cy="1295400"/>
          </a:xfrm>
        </p:spPr>
        <p:txBody>
          <a:bodyPr/>
          <a:lstStyle/>
          <a:p>
            <a:r>
              <a:rPr lang="en-US" sz="3600" dirty="0"/>
              <a:t>In What Areas Do Epidemiologists Work in the Pharmaceutical Industry?</a:t>
            </a:r>
          </a:p>
        </p:txBody>
      </p:sp>
      <p:sp>
        <p:nvSpPr>
          <p:cNvPr id="284675" name="Rectangle 3"/>
          <p:cNvSpPr>
            <a:spLocks noGrp="1" noChangeArrowheads="1"/>
          </p:cNvSpPr>
          <p:nvPr>
            <p:ph type="body" idx="1"/>
          </p:nvPr>
        </p:nvSpPr>
        <p:spPr>
          <a:xfrm>
            <a:off x="457200" y="2133600"/>
            <a:ext cx="8229600" cy="4000500"/>
          </a:xfrm>
        </p:spPr>
        <p:txBody>
          <a:bodyPr/>
          <a:lstStyle/>
          <a:p>
            <a:r>
              <a:rPr lang="en-US" sz="2800" dirty="0"/>
              <a:t>Drug development</a:t>
            </a:r>
          </a:p>
          <a:p>
            <a:pPr lvl="1"/>
            <a:r>
              <a:rPr lang="en-US" sz="2400" dirty="0"/>
              <a:t>From pre-clinical through approval</a:t>
            </a:r>
          </a:p>
          <a:p>
            <a:r>
              <a:rPr lang="en-US" sz="2800" dirty="0"/>
              <a:t>Safety during drug development</a:t>
            </a:r>
          </a:p>
          <a:p>
            <a:pPr lvl="1"/>
            <a:r>
              <a:rPr lang="en-US" sz="2400" dirty="0"/>
              <a:t>Understand background rates of adverse events</a:t>
            </a:r>
          </a:p>
          <a:p>
            <a:r>
              <a:rPr lang="en-US" sz="2800" dirty="0"/>
              <a:t>Health economics – understand the “value” of a new medication</a:t>
            </a:r>
          </a:p>
          <a:p>
            <a:r>
              <a:rPr lang="en-US" sz="2800" dirty="0" err="1" smtClean="0"/>
              <a:t>Pharmacovigilence</a:t>
            </a:r>
            <a:r>
              <a:rPr lang="en-US" sz="2800" dirty="0" smtClean="0"/>
              <a:t> – post-approval</a:t>
            </a:r>
            <a:endParaRPr lang="en-US" sz="2800" dirty="0"/>
          </a:p>
        </p:txBody>
      </p:sp>
    </p:spTree>
    <p:extLst>
      <p:ext uri="{BB962C8B-B14F-4D97-AF65-F5344CB8AC3E}">
        <p14:creationId xmlns:p14="http://schemas.microsoft.com/office/powerpoint/2010/main" val="42325717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097" y="58856"/>
            <a:ext cx="7950200" cy="557076"/>
          </a:xfrm>
          <a:prstGeom prst="rect">
            <a:avLst/>
          </a:prstGeom>
          <a:noFill/>
        </p:spPr>
        <p:txBody>
          <a:bodyPr lIns="64008" tIns="32004" rIns="64008" bIns="32004">
            <a:spAutoFit/>
          </a:bodyPr>
          <a:lstStyle/>
          <a:p>
            <a:pPr algn="ctr">
              <a:defRPr/>
            </a:pP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Pharmacoepidemiology</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rPr>
              <a:t> Key Activities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Unicode MS" pitchFamily="34" charset="-128"/>
              <a:ea typeface="Arial Unicode MS" pitchFamily="34" charset="-128"/>
              <a:cs typeface="Arial Unicode MS" pitchFamily="34" charset="-128"/>
            </a:endParaRPr>
          </a:p>
        </p:txBody>
      </p:sp>
      <p:graphicFrame>
        <p:nvGraphicFramePr>
          <p:cNvPr id="5" name="Diagram 4"/>
          <p:cNvGraphicFramePr/>
          <p:nvPr/>
        </p:nvGraphicFramePr>
        <p:xfrm>
          <a:off x="152400" y="628650"/>
          <a:ext cx="8890000" cy="51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52400" y="1200150"/>
            <a:ext cx="1981200" cy="41148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Contribute to disease target selection</a:t>
            </a:r>
            <a:endParaRPr lang="en-US" sz="1200" dirty="0">
              <a:solidFill>
                <a:schemeClr val="tx1"/>
              </a:solidFill>
              <a:latin typeface="Arial" charset="0"/>
              <a:cs typeface="Arial" charset="0"/>
            </a:endParaRPr>
          </a:p>
        </p:txBody>
      </p:sp>
      <p:sp>
        <p:nvSpPr>
          <p:cNvPr id="8" name="Rectangle 7"/>
          <p:cNvSpPr/>
          <p:nvPr/>
        </p:nvSpPr>
        <p:spPr>
          <a:xfrm>
            <a:off x="2133600" y="1703070"/>
            <a:ext cx="33528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Incidence and prevalence of disease</a:t>
            </a:r>
          </a:p>
        </p:txBody>
      </p:sp>
      <p:sp>
        <p:nvSpPr>
          <p:cNvPr id="9" name="Rectangle 8"/>
          <p:cNvSpPr/>
          <p:nvPr/>
        </p:nvSpPr>
        <p:spPr>
          <a:xfrm>
            <a:off x="2133601" y="2217420"/>
            <a:ext cx="2285999"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Natural </a:t>
            </a:r>
            <a:r>
              <a:rPr lang="en-US" sz="1200" b="1" dirty="0" smtClean="0">
                <a:solidFill>
                  <a:schemeClr val="tx1"/>
                </a:solidFill>
                <a:latin typeface="Arial" charset="0"/>
                <a:cs typeface="Arial" charset="0"/>
              </a:rPr>
              <a:t>history of disease </a:t>
            </a:r>
            <a:endParaRPr lang="en-US" sz="1200" dirty="0">
              <a:solidFill>
                <a:schemeClr val="tx1"/>
              </a:solidFill>
              <a:latin typeface="Arial" charset="0"/>
              <a:cs typeface="Arial" charset="0"/>
            </a:endParaRPr>
          </a:p>
        </p:txBody>
      </p:sp>
      <p:sp>
        <p:nvSpPr>
          <p:cNvPr id="10" name="Rectangle 9"/>
          <p:cNvSpPr/>
          <p:nvPr/>
        </p:nvSpPr>
        <p:spPr>
          <a:xfrm>
            <a:off x="6350000" y="4800600"/>
            <a:ext cx="2641600" cy="411480"/>
          </a:xfrm>
          <a:prstGeom prst="rect">
            <a:avLst/>
          </a:prstGeom>
          <a:solidFill>
            <a:srgbClr val="00589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Benefit/risk in patients</a:t>
            </a:r>
            <a:endParaRPr lang="en-US" sz="1200" dirty="0">
              <a:solidFill>
                <a:schemeClr val="tx1"/>
              </a:solidFill>
              <a:latin typeface="Arial" charset="0"/>
              <a:cs typeface="Arial" charset="0"/>
            </a:endParaRPr>
          </a:p>
        </p:txBody>
      </p:sp>
      <p:sp>
        <p:nvSpPr>
          <p:cNvPr id="11" name="Rectangle 10"/>
          <p:cNvSpPr/>
          <p:nvPr/>
        </p:nvSpPr>
        <p:spPr>
          <a:xfrm>
            <a:off x="4064000" y="3301707"/>
            <a:ext cx="2540000" cy="411480"/>
          </a:xfrm>
          <a:prstGeom prst="rect">
            <a:avLst/>
          </a:prstGeom>
          <a:solidFill>
            <a:srgbClr val="00589A"/>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Treatment patterns for </a:t>
            </a:r>
            <a:r>
              <a:rPr lang="en-US" sz="1200" b="1" dirty="0" smtClean="0">
                <a:solidFill>
                  <a:schemeClr val="tx1"/>
                </a:solidFill>
                <a:latin typeface="Arial" charset="0"/>
                <a:cs typeface="Arial" charset="0"/>
              </a:rPr>
              <a:t>diseases</a:t>
            </a:r>
            <a:endParaRPr lang="en-US" sz="1200" b="1" dirty="0">
              <a:solidFill>
                <a:schemeClr val="tx1"/>
              </a:solidFill>
              <a:latin typeface="Arial" charset="0"/>
              <a:cs typeface="Arial" charset="0"/>
            </a:endParaRPr>
          </a:p>
        </p:txBody>
      </p:sp>
      <p:sp>
        <p:nvSpPr>
          <p:cNvPr id="13" name="Rectangle 12"/>
          <p:cNvSpPr/>
          <p:nvPr/>
        </p:nvSpPr>
        <p:spPr>
          <a:xfrm>
            <a:off x="3657600" y="3779520"/>
            <a:ext cx="3733800" cy="411480"/>
          </a:xfrm>
          <a:prstGeom prst="rect">
            <a:avLst/>
          </a:prstGeom>
          <a:solidFill>
            <a:srgbClr val="669900"/>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marL="240030" indent="-240030" defTabSz="640080">
              <a:buSzPts val="1600"/>
              <a:defRPr/>
            </a:pPr>
            <a:r>
              <a:rPr lang="en-US" sz="1200" b="1" dirty="0" smtClean="0">
                <a:solidFill>
                  <a:schemeClr val="tx1"/>
                </a:solidFill>
                <a:latin typeface="Arial" charset="0"/>
                <a:cs typeface="Arial" charset="0"/>
              </a:rPr>
              <a:t>Characterize unmet needs with current therapies</a:t>
            </a:r>
            <a:endParaRPr lang="en-US" sz="1200" b="1" dirty="0">
              <a:solidFill>
                <a:schemeClr val="tx1"/>
              </a:solidFill>
              <a:latin typeface="Arial" charset="0"/>
              <a:cs typeface="Arial" charset="0"/>
            </a:endParaRPr>
          </a:p>
        </p:txBody>
      </p:sp>
      <p:sp>
        <p:nvSpPr>
          <p:cNvPr id="15" name="Rectangle 14"/>
          <p:cNvSpPr/>
          <p:nvPr/>
        </p:nvSpPr>
        <p:spPr>
          <a:xfrm>
            <a:off x="6350000" y="5314950"/>
            <a:ext cx="26416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Benefit/risk in subpopulations</a:t>
            </a:r>
            <a:endParaRPr lang="en-US" sz="1200" b="1" dirty="0">
              <a:solidFill>
                <a:schemeClr val="tx1"/>
              </a:solidFill>
              <a:latin typeface="Arial" charset="0"/>
              <a:cs typeface="Arial" charset="0"/>
            </a:endParaRPr>
          </a:p>
        </p:txBody>
      </p:sp>
      <p:sp>
        <p:nvSpPr>
          <p:cNvPr id="17" name="Rectangle 16"/>
          <p:cNvSpPr/>
          <p:nvPr/>
        </p:nvSpPr>
        <p:spPr>
          <a:xfrm>
            <a:off x="6350000" y="5817870"/>
            <a:ext cx="2641600" cy="411480"/>
          </a:xfrm>
          <a:prstGeom prst="rect">
            <a:avLst/>
          </a:prstGeom>
          <a:solidFill>
            <a:srgbClr val="00589A"/>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Comparative effectiveness studies</a:t>
            </a:r>
            <a:endParaRPr lang="en-US" sz="1200" b="1" dirty="0">
              <a:solidFill>
                <a:schemeClr val="tx1"/>
              </a:solidFill>
              <a:latin typeface="Arial" charset="0"/>
              <a:cs typeface="Arial" charset="0"/>
            </a:endParaRPr>
          </a:p>
        </p:txBody>
      </p:sp>
      <p:sp>
        <p:nvSpPr>
          <p:cNvPr id="19" name="Rectangle 18"/>
          <p:cNvSpPr/>
          <p:nvPr/>
        </p:nvSpPr>
        <p:spPr>
          <a:xfrm>
            <a:off x="4114800" y="4274820"/>
            <a:ext cx="4876800" cy="411480"/>
          </a:xfrm>
          <a:prstGeom prst="rect">
            <a:avLst/>
          </a:prstGeom>
          <a:solidFill>
            <a:srgbClr val="669900"/>
          </a:solidFill>
        </p:spPr>
        <p:style>
          <a:lnRef idx="0">
            <a:schemeClr val="accent1"/>
          </a:lnRef>
          <a:fillRef idx="3">
            <a:schemeClr val="accent1"/>
          </a:fillRef>
          <a:effectRef idx="3">
            <a:schemeClr val="accent1"/>
          </a:effectRef>
          <a:fontRef idx="minor">
            <a:schemeClr val="lt1"/>
          </a:fontRef>
        </p:style>
        <p:txBody>
          <a:bodyPr lIns="64008" tIns="32004" rIns="64008" bIns="32004" anchor="ctr"/>
          <a:lstStyle/>
          <a:p>
            <a:pPr defTabSz="640080">
              <a:defRPr/>
            </a:pPr>
            <a:r>
              <a:rPr lang="en-US" sz="1200" b="1" dirty="0" smtClean="0">
                <a:solidFill>
                  <a:schemeClr val="tx1"/>
                </a:solidFill>
                <a:latin typeface="Arial" charset="0"/>
                <a:cs typeface="Arial" charset="0"/>
              </a:rPr>
              <a:t>Studies to understand potential confounding (including CBI)</a:t>
            </a:r>
            <a:endParaRPr lang="en-US" sz="1200" b="1" dirty="0">
              <a:solidFill>
                <a:schemeClr val="tx1"/>
              </a:solidFill>
              <a:latin typeface="Arial" charset="0"/>
              <a:cs typeface="Arial" charset="0"/>
            </a:endParaRPr>
          </a:p>
        </p:txBody>
      </p:sp>
      <p:grpSp>
        <p:nvGrpSpPr>
          <p:cNvPr id="2" name="Group 36"/>
          <p:cNvGrpSpPr>
            <a:grpSpLocks/>
          </p:cNvGrpSpPr>
          <p:nvPr/>
        </p:nvGrpSpPr>
        <p:grpSpPr bwMode="auto">
          <a:xfrm>
            <a:off x="152400" y="5257800"/>
            <a:ext cx="3536950" cy="1000125"/>
            <a:chOff x="409902" y="5831384"/>
            <a:chExt cx="5076498" cy="2209800"/>
          </a:xfrm>
        </p:grpSpPr>
        <p:sp>
          <p:nvSpPr>
            <p:cNvPr id="30" name="Rectangle 29"/>
            <p:cNvSpPr/>
            <p:nvPr/>
          </p:nvSpPr>
          <p:spPr>
            <a:xfrm>
              <a:off x="409902" y="5831384"/>
              <a:ext cx="5076498" cy="2209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endParaRPr lang="en-US" sz="1200" dirty="0"/>
            </a:p>
          </p:txBody>
        </p:sp>
        <p:sp>
          <p:nvSpPr>
            <p:cNvPr id="31" name="Rectangle 30"/>
            <p:cNvSpPr/>
            <p:nvPr/>
          </p:nvSpPr>
          <p:spPr>
            <a:xfrm>
              <a:off x="598715" y="6096000"/>
              <a:ext cx="544286" cy="533400"/>
            </a:xfrm>
            <a:prstGeom prst="rect">
              <a:avLst/>
            </a:prstGeom>
            <a:solidFill>
              <a:srgbClr val="005890"/>
            </a:solidFill>
          </p:spPr>
          <p:style>
            <a:lnRef idx="0">
              <a:schemeClr val="accent1"/>
            </a:lnRef>
            <a:fillRef idx="3">
              <a:schemeClr val="accent1"/>
            </a:fillRef>
            <a:effectRef idx="3">
              <a:schemeClr val="accent1"/>
            </a:effectRef>
            <a:fontRef idx="minor">
              <a:schemeClr val="lt1"/>
            </a:fontRef>
          </p:style>
          <p:txBody>
            <a:bodyPr anchor="ctr"/>
            <a:lstStyle/>
            <a:p>
              <a:pPr algn="l">
                <a:defRPr/>
              </a:pPr>
              <a:endParaRPr lang="en-US" sz="1200" dirty="0"/>
            </a:p>
          </p:txBody>
        </p:sp>
        <p:sp>
          <p:nvSpPr>
            <p:cNvPr id="32" name="Rectangle 31"/>
            <p:cNvSpPr/>
            <p:nvPr/>
          </p:nvSpPr>
          <p:spPr>
            <a:xfrm>
              <a:off x="598715" y="6781800"/>
              <a:ext cx="544286" cy="53340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anchor="ctr"/>
            <a:lstStyle/>
            <a:p>
              <a:pPr algn="l">
                <a:defRPr/>
              </a:pPr>
              <a:endParaRPr lang="en-US" sz="1200" dirty="0"/>
            </a:p>
          </p:txBody>
        </p:sp>
        <p:sp>
          <p:nvSpPr>
            <p:cNvPr id="2096" name="TextBox 33"/>
            <p:cNvSpPr txBox="1">
              <a:spLocks noChangeArrowheads="1"/>
            </p:cNvSpPr>
            <p:nvPr/>
          </p:nvSpPr>
          <p:spPr bwMode="auto">
            <a:xfrm>
              <a:off x="1447801" y="5999750"/>
              <a:ext cx="3839031" cy="680041"/>
            </a:xfrm>
            <a:prstGeom prst="rect">
              <a:avLst/>
            </a:prstGeom>
            <a:noFill/>
            <a:ln w="9525">
              <a:noFill/>
              <a:miter lim="800000"/>
              <a:headEnd/>
              <a:tailEnd/>
            </a:ln>
          </p:spPr>
          <p:txBody>
            <a:bodyPr>
              <a:spAutoFit/>
            </a:bodyPr>
            <a:lstStyle/>
            <a:p>
              <a:pPr algn="l"/>
              <a:r>
                <a:rPr lang="en-US" sz="1400" b="1" dirty="0" smtClean="0">
                  <a:solidFill>
                    <a:srgbClr val="002060"/>
                  </a:solidFill>
                  <a:latin typeface="+mn-lt"/>
                </a:rPr>
                <a:t>Academia or Industry led</a:t>
              </a:r>
              <a:endParaRPr lang="en-US" sz="1400" b="1" dirty="0">
                <a:solidFill>
                  <a:srgbClr val="002060"/>
                </a:solidFill>
                <a:latin typeface="+mn-lt"/>
              </a:endParaRPr>
            </a:p>
          </p:txBody>
        </p:sp>
        <p:sp>
          <p:nvSpPr>
            <p:cNvPr id="2097" name="TextBox 34"/>
            <p:cNvSpPr txBox="1">
              <a:spLocks noChangeArrowheads="1"/>
            </p:cNvSpPr>
            <p:nvPr/>
          </p:nvSpPr>
          <p:spPr bwMode="auto">
            <a:xfrm>
              <a:off x="1447801" y="6678127"/>
              <a:ext cx="3839031" cy="680041"/>
            </a:xfrm>
            <a:prstGeom prst="rect">
              <a:avLst/>
            </a:prstGeom>
            <a:noFill/>
            <a:ln w="9525">
              <a:noFill/>
              <a:miter lim="800000"/>
              <a:headEnd/>
              <a:tailEnd/>
            </a:ln>
          </p:spPr>
          <p:txBody>
            <a:bodyPr>
              <a:spAutoFit/>
            </a:bodyPr>
            <a:lstStyle/>
            <a:p>
              <a:pPr algn="l"/>
              <a:r>
                <a:rPr lang="en-US" sz="1400" b="1" dirty="0" smtClean="0">
                  <a:solidFill>
                    <a:srgbClr val="002060"/>
                  </a:solidFill>
                  <a:latin typeface="+mn-lt"/>
                </a:rPr>
                <a:t>Industry led</a:t>
              </a:r>
              <a:endParaRPr lang="en-US" sz="1400" b="1" dirty="0">
                <a:solidFill>
                  <a:srgbClr val="002060"/>
                </a:solidFill>
                <a:latin typeface="+mn-lt"/>
              </a:endParaRPr>
            </a:p>
          </p:txBody>
        </p:sp>
      </p:grpSp>
      <p:sp>
        <p:nvSpPr>
          <p:cNvPr id="23" name="Rectangle 22"/>
          <p:cNvSpPr/>
          <p:nvPr/>
        </p:nvSpPr>
        <p:spPr>
          <a:xfrm>
            <a:off x="3302000" y="2787357"/>
            <a:ext cx="2184400" cy="411480"/>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lIns="64008" tIns="32004" rIns="64008" bIns="32004" anchor="ctr"/>
          <a:lstStyle/>
          <a:p>
            <a:pPr defTabSz="640080">
              <a:defRPr/>
            </a:pPr>
            <a:r>
              <a:rPr lang="en-US" sz="1200" b="1" dirty="0">
                <a:solidFill>
                  <a:schemeClr val="tx1"/>
                </a:solidFill>
                <a:latin typeface="Arial" charset="0"/>
                <a:cs typeface="Arial" charset="0"/>
              </a:rPr>
              <a:t>Background rates of </a:t>
            </a:r>
            <a:r>
              <a:rPr lang="en-US" sz="1200" b="1" dirty="0" smtClean="0">
                <a:solidFill>
                  <a:schemeClr val="tx1"/>
                </a:solidFill>
                <a:latin typeface="Arial" charset="0"/>
                <a:cs typeface="Arial" charset="0"/>
              </a:rPr>
              <a:t>safety events of interest</a:t>
            </a:r>
            <a:endParaRPr lang="en-US" sz="1200" dirty="0">
              <a:solidFill>
                <a:schemeClr val="tx1"/>
              </a:solidFill>
              <a:latin typeface="Arial" charset="0"/>
              <a:cs typeface="Arial" charset="0"/>
            </a:endParaRPr>
          </a:p>
        </p:txBody>
      </p:sp>
    </p:spTree>
    <p:extLst>
      <p:ext uri="{BB962C8B-B14F-4D97-AF65-F5344CB8AC3E}">
        <p14:creationId xmlns:p14="http://schemas.microsoft.com/office/powerpoint/2010/main" val="32836888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457200"/>
            <a:ext cx="9144000" cy="838200"/>
          </a:xfrm>
        </p:spPr>
        <p:txBody>
          <a:bodyPr/>
          <a:lstStyle/>
          <a:p>
            <a:r>
              <a:rPr lang="en-US" sz="3200" dirty="0"/>
              <a:t>Epidemiologic Contributions to Early Stage Drug Development (Pre-clinical, Phase I, </a:t>
            </a:r>
            <a:r>
              <a:rPr lang="en-US" sz="3200" dirty="0" err="1" smtClean="0"/>
              <a:t>IIa</a:t>
            </a:r>
            <a:r>
              <a:rPr lang="en-US" sz="3200" dirty="0" smtClean="0"/>
              <a:t>):</a:t>
            </a:r>
            <a:r>
              <a:rPr lang="en-US" sz="3200" dirty="0"/>
              <a:t/>
            </a:r>
            <a:br>
              <a:rPr lang="en-US" sz="3200" dirty="0"/>
            </a:br>
            <a:r>
              <a:rPr lang="en-US" sz="3200" dirty="0"/>
              <a:t>Descriptive Epidemiology Studies</a:t>
            </a:r>
          </a:p>
        </p:txBody>
      </p:sp>
      <p:sp>
        <p:nvSpPr>
          <p:cNvPr id="299011" name="Rectangle 3"/>
          <p:cNvSpPr>
            <a:spLocks noGrp="1" noChangeArrowheads="1"/>
          </p:cNvSpPr>
          <p:nvPr>
            <p:ph type="body" idx="1"/>
          </p:nvPr>
        </p:nvSpPr>
        <p:spPr>
          <a:xfrm>
            <a:off x="0" y="1905000"/>
            <a:ext cx="8991600" cy="4724400"/>
          </a:xfrm>
        </p:spPr>
        <p:txBody>
          <a:bodyPr/>
          <a:lstStyle/>
          <a:p>
            <a:pPr>
              <a:lnSpc>
                <a:spcPct val="90000"/>
              </a:lnSpc>
            </a:pPr>
            <a:r>
              <a:rPr lang="en-US" sz="2800" dirty="0" smtClean="0"/>
              <a:t>Inform disease target selection</a:t>
            </a:r>
          </a:p>
          <a:p>
            <a:pPr lvl="1">
              <a:lnSpc>
                <a:spcPct val="90000"/>
              </a:lnSpc>
            </a:pPr>
            <a:r>
              <a:rPr lang="en-US" sz="2400" dirty="0" smtClean="0"/>
              <a:t>Incidence/prevalence</a:t>
            </a:r>
          </a:p>
          <a:p>
            <a:pPr lvl="1">
              <a:lnSpc>
                <a:spcPct val="90000"/>
              </a:lnSpc>
            </a:pPr>
            <a:r>
              <a:rPr lang="en-US" sz="2400" dirty="0" smtClean="0"/>
              <a:t>Disease natural history</a:t>
            </a:r>
          </a:p>
          <a:p>
            <a:pPr>
              <a:lnSpc>
                <a:spcPct val="90000"/>
              </a:lnSpc>
            </a:pPr>
            <a:r>
              <a:rPr lang="en-US" sz="2800" dirty="0" smtClean="0"/>
              <a:t>Inform clinical trial development</a:t>
            </a:r>
          </a:p>
          <a:p>
            <a:pPr lvl="1">
              <a:lnSpc>
                <a:spcPct val="90000"/>
              </a:lnSpc>
            </a:pPr>
            <a:r>
              <a:rPr lang="en-US" sz="2400" dirty="0" smtClean="0"/>
              <a:t>Characteristics of target population</a:t>
            </a:r>
          </a:p>
          <a:p>
            <a:pPr lvl="1">
              <a:lnSpc>
                <a:spcPct val="90000"/>
              </a:lnSpc>
            </a:pPr>
            <a:r>
              <a:rPr lang="en-US" sz="2400" dirty="0" smtClean="0"/>
              <a:t>Clinical and surrogate measures</a:t>
            </a:r>
          </a:p>
          <a:p>
            <a:pPr>
              <a:lnSpc>
                <a:spcPct val="90000"/>
              </a:lnSpc>
            </a:pPr>
            <a:r>
              <a:rPr lang="en-US" sz="2800" dirty="0" smtClean="0"/>
              <a:t>Contribute to decision of further development</a:t>
            </a:r>
          </a:p>
          <a:p>
            <a:pPr lvl="1">
              <a:lnSpc>
                <a:spcPct val="90000"/>
              </a:lnSpc>
            </a:pPr>
            <a:r>
              <a:rPr lang="en-US" sz="2400" dirty="0" smtClean="0"/>
              <a:t>Side effects associated with disease or concomitant treatments</a:t>
            </a:r>
          </a:p>
          <a:p>
            <a:pPr lvl="1">
              <a:lnSpc>
                <a:spcPct val="90000"/>
              </a:lnSpc>
            </a:pPr>
            <a:r>
              <a:rPr lang="en-US" sz="2400" dirty="0" smtClean="0"/>
              <a:t>Unmet needs of current therapies</a:t>
            </a:r>
          </a:p>
          <a:p>
            <a:pPr>
              <a:lnSpc>
                <a:spcPct val="90000"/>
              </a:lnSpc>
            </a:pPr>
            <a:endParaRPr lang="en-US" sz="2800" dirty="0"/>
          </a:p>
        </p:txBody>
      </p:sp>
    </p:spTree>
    <p:extLst>
      <p:ext uri="{BB962C8B-B14F-4D97-AF65-F5344CB8AC3E}">
        <p14:creationId xmlns:p14="http://schemas.microsoft.com/office/powerpoint/2010/main" val="1895619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228600"/>
            <a:ext cx="9144000" cy="914400"/>
          </a:xfrm>
        </p:spPr>
        <p:txBody>
          <a:bodyPr/>
          <a:lstStyle/>
          <a:p>
            <a:r>
              <a:rPr lang="en-US" sz="3600" dirty="0"/>
              <a:t>Contributions to Trial Design</a:t>
            </a:r>
          </a:p>
        </p:txBody>
      </p:sp>
      <p:sp>
        <p:nvSpPr>
          <p:cNvPr id="290819" name="Rectangle 3"/>
          <p:cNvSpPr>
            <a:spLocks noGrp="1" noChangeArrowheads="1"/>
          </p:cNvSpPr>
          <p:nvPr>
            <p:ph type="body" idx="1"/>
          </p:nvPr>
        </p:nvSpPr>
        <p:spPr>
          <a:xfrm>
            <a:off x="0" y="1447800"/>
            <a:ext cx="8991600" cy="4876800"/>
          </a:xfrm>
        </p:spPr>
        <p:txBody>
          <a:bodyPr/>
          <a:lstStyle/>
          <a:p>
            <a:pPr>
              <a:spcBef>
                <a:spcPct val="30000"/>
              </a:spcBef>
            </a:pPr>
            <a:r>
              <a:rPr lang="en-US"/>
              <a:t>Case definitions and ascertainment methods</a:t>
            </a:r>
          </a:p>
          <a:p>
            <a:pPr>
              <a:spcBef>
                <a:spcPct val="30000"/>
              </a:spcBef>
            </a:pPr>
            <a:r>
              <a:rPr lang="en-US"/>
              <a:t>Identify, develop, and/or validate outcome measures</a:t>
            </a:r>
          </a:p>
          <a:p>
            <a:r>
              <a:rPr lang="en-US"/>
              <a:t>Inclusion/exclusion criteria</a:t>
            </a:r>
          </a:p>
          <a:p>
            <a:r>
              <a:rPr lang="en-US"/>
              <a:t>Covariate data to collect</a:t>
            </a:r>
          </a:p>
          <a:p>
            <a:r>
              <a:rPr lang="en-US"/>
              <a:t>Key safety endpoints</a:t>
            </a:r>
          </a:p>
        </p:txBody>
      </p:sp>
    </p:spTree>
    <p:extLst>
      <p:ext uri="{BB962C8B-B14F-4D97-AF65-F5344CB8AC3E}">
        <p14:creationId xmlns:p14="http://schemas.microsoft.com/office/powerpoint/2010/main" val="3187424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Pharmacoepidemiology is a rapidly growing field</a:t>
            </a:r>
          </a:p>
          <a:p>
            <a:r>
              <a:rPr lang="en-US" dirty="0" smtClean="0"/>
              <a:t>Greater attention to drug safety and costs</a:t>
            </a:r>
          </a:p>
          <a:p>
            <a:r>
              <a:rPr lang="en-US" dirty="0" smtClean="0"/>
              <a:t>There are many different dimensions to practicing epidemiology in this setting</a:t>
            </a:r>
          </a:p>
          <a:p>
            <a:r>
              <a:rPr lang="en-US" dirty="0" smtClean="0"/>
              <a:t>Many different sectors are looking for well-trained </a:t>
            </a:r>
            <a:r>
              <a:rPr lang="en-US" dirty="0" err="1" smtClean="0"/>
              <a:t>pharmacoepidemiologists</a:t>
            </a:r>
            <a:endParaRPr lang="en-US" dirty="0" smtClean="0"/>
          </a:p>
          <a:p>
            <a:pPr lvl="1"/>
            <a:r>
              <a:rPr lang="en-US" dirty="0" smtClean="0"/>
              <a:t>Academia, consulting, government, industry</a:t>
            </a:r>
          </a:p>
          <a:p>
            <a:endParaRPr lang="en-US" dirty="0" smtClean="0"/>
          </a:p>
        </p:txBody>
      </p:sp>
    </p:spTree>
    <p:extLst>
      <p:ext uri="{BB962C8B-B14F-4D97-AF65-F5344CB8AC3E}">
        <p14:creationId xmlns:p14="http://schemas.microsoft.com/office/powerpoint/2010/main" val="225614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smtClean="0"/>
              <a:t>Student Introductions </a:t>
            </a:r>
            <a:endParaRPr lang="en-US" sz="3600" dirty="0"/>
          </a:p>
        </p:txBody>
      </p:sp>
      <p:sp>
        <p:nvSpPr>
          <p:cNvPr id="15363" name="Rectangle 3"/>
          <p:cNvSpPr>
            <a:spLocks noGrp="1" noChangeArrowheads="1"/>
          </p:cNvSpPr>
          <p:nvPr>
            <p:ph type="body" idx="1"/>
          </p:nvPr>
        </p:nvSpPr>
        <p:spPr/>
        <p:txBody>
          <a:bodyPr/>
          <a:lstStyle/>
          <a:p>
            <a:pPr>
              <a:lnSpc>
                <a:spcPct val="80000"/>
              </a:lnSpc>
            </a:pPr>
            <a:r>
              <a:rPr lang="en-US" dirty="0" smtClean="0"/>
              <a:t>Department </a:t>
            </a:r>
            <a:br>
              <a:rPr lang="en-US" dirty="0" smtClean="0"/>
            </a:br>
            <a:r>
              <a:rPr lang="en-US" dirty="0" smtClean="0"/>
              <a:t> </a:t>
            </a:r>
          </a:p>
          <a:p>
            <a:pPr>
              <a:lnSpc>
                <a:spcPct val="80000"/>
              </a:lnSpc>
            </a:pPr>
            <a:r>
              <a:rPr lang="en-US" dirty="0" smtClean="0"/>
              <a:t>Academic goals, degree objectives </a:t>
            </a:r>
          </a:p>
          <a:p>
            <a:pPr>
              <a:lnSpc>
                <a:spcPct val="80000"/>
              </a:lnSpc>
            </a:pPr>
            <a:endParaRPr lang="en-US" dirty="0"/>
          </a:p>
          <a:p>
            <a:pPr>
              <a:lnSpc>
                <a:spcPct val="80000"/>
              </a:lnSpc>
            </a:pPr>
            <a:r>
              <a:rPr lang="en-US" dirty="0" smtClean="0"/>
              <a:t>Previous experience, coursework</a:t>
            </a:r>
          </a:p>
          <a:p>
            <a:pPr>
              <a:lnSpc>
                <a:spcPct val="80000"/>
              </a:lnSpc>
            </a:pPr>
            <a:endParaRPr lang="en-US" sz="2800" dirty="0" smtClean="0"/>
          </a:p>
          <a:p>
            <a:pPr>
              <a:lnSpc>
                <a:spcPct val="80000"/>
              </a:lnSpc>
            </a:pPr>
            <a:r>
              <a:rPr lang="en-US" sz="2800" dirty="0" smtClean="0"/>
              <a:t>What you hope to get out of this course </a:t>
            </a:r>
          </a:p>
          <a:p>
            <a:pPr>
              <a:lnSpc>
                <a:spcPct val="80000"/>
              </a:lnSpc>
            </a:pPr>
            <a:endParaRPr lang="en-US" dirty="0" smtClean="0"/>
          </a:p>
          <a:p>
            <a:pPr marL="0" indent="0">
              <a:lnSpc>
                <a:spcPct val="80000"/>
              </a:lnSpc>
              <a:buNone/>
            </a:pPr>
            <a:endParaRPr lang="en-US" dirty="0" smtClean="0"/>
          </a:p>
          <a:p>
            <a:pPr marL="0" indent="0">
              <a:lnSpc>
                <a:spcPct val="80000"/>
              </a:lnSpc>
              <a:buNone/>
            </a:pPr>
            <a:endParaRPr lang="en-US" sz="2800" dirty="0" smtClean="0"/>
          </a:p>
        </p:txBody>
      </p:sp>
    </p:spTree>
    <p:extLst>
      <p:ext uri="{BB962C8B-B14F-4D97-AF65-F5344CB8AC3E}">
        <p14:creationId xmlns:p14="http://schemas.microsoft.com/office/powerpoint/2010/main" val="2801843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557" y="1280161"/>
            <a:ext cx="6172200"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a:bodyPr>
          <a:lstStyle/>
          <a:p>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9492946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smtClean="0"/>
              <a:t>Recommended Text: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676400"/>
            <a:ext cx="3546558"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39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dirty="0" smtClean="0"/>
              <a:t>Another useful Textbook: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46860"/>
            <a:ext cx="365760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58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Text and Readings </a:t>
            </a:r>
            <a:endParaRPr lang="en-US" dirty="0"/>
          </a:p>
        </p:txBody>
      </p:sp>
      <p:sp>
        <p:nvSpPr>
          <p:cNvPr id="3" name="Content Placeholder 2"/>
          <p:cNvSpPr>
            <a:spLocks noGrp="1"/>
          </p:cNvSpPr>
          <p:nvPr>
            <p:ph idx="1"/>
          </p:nvPr>
        </p:nvSpPr>
        <p:spPr>
          <a:xfrm>
            <a:off x="609600" y="990600"/>
            <a:ext cx="8001000" cy="5334000"/>
          </a:xfrm>
        </p:spPr>
        <p:txBody>
          <a:bodyPr/>
          <a:lstStyle/>
          <a:p>
            <a:pPr>
              <a:buNone/>
            </a:pPr>
            <a:r>
              <a:rPr lang="en-US" dirty="0" smtClean="0"/>
              <a:t>Useful General Epidemiology Textbooks:  </a:t>
            </a:r>
          </a:p>
          <a:p>
            <a:pPr>
              <a:buNone/>
            </a:pPr>
            <a:endParaRPr lang="en-US" dirty="0"/>
          </a:p>
        </p:txBody>
      </p:sp>
      <p:sp>
        <p:nvSpPr>
          <p:cNvPr id="4" name="AutoShape 2" descr="data:image/jpeg;base64,/9j/4AAQSkZJRgABAQAAAQABAAD/2wBDAAoHBwgHBgoICAgLCgoLDhgQDg0NDh0VFhEYIx8lJCIfIiEmKzcvJik0KSEiMEExNDk7Pj4+JS5ESUM8SDc9Pjv/2wBDAQoLCw4NDhwQEBw7KCIoOzs7Ozs7Ozs7Ozs7Ozs7Ozs7Ozs7Ozs7Ozs7Ozs7Ozs7Ozs7Ozs7Ozs7Ozs7Ozs7Ozv/wAARCAFTAQQDASIAAhEBAxEB/8QAHAAAAQUBAQEAAAAAAAAAAAAABAACAwUGBwEI/8QAUhAAAgEDAwIDBAYGBgUKAwkAAQIDAAQRBRIhBjETQVEUImFxBxUygZHRI0JVlKGxM1JidLLBFmNy0vAkJjZUgoOSoqPhRJPxJTQ1Q0Vkc4Sk/8QAGgEAAwEBAQEAAAAAAAAAAAAAAAEDAgQFBv/EAC0RAAICAQMDAwQBBAMAAAAAAAABAhEDEiExBBNRIjJBFFJhkTMFI0JxgdHh/9oADAMBAAIRAxEAPwDOa3rerRa9qEceqXqIl1Iqqtw4CgMcADNA/X+tfte+/eX/ADpa/wD9ItS/vcv+M1X1wNuz63HCGhbLgsPr/Wf2vffvL/nXn1/rX7Xvv3l/zoDilkUrZrRDwiw+v9Z/a99+8v8AnS+v9Z/a99+8v+dV9LaTRbDRDwiw+v8AWf2vffvL/nXo1/Wf2vffvL/nQAU17toth24eEHfX2tfte+/eX/OvRr2sn/8AV7795f8AOgMV6ODWrY+3Dwg/691n9r337y/50vr3Wv2vffvL/nQgXNLb8KNw0Q8IK+vdZ/a19+8v+dL691n9rX37y/50LtrzbRbDRDwgv691n9r337y/50vr3Wv2vffvL/nQm2ltothoh4QX9e61+1r795f86X17rP7Xvv3l/wA6E20tvwothoh4QX9e61+17795f86X17rX7Xvv3l/zoTb8KW34UWw0Q8IL+vda/a99+8v+dL691r9r337y/wCdCbKWyjcO3Dwgn6/1r9r337y/50vr7Wv2vffvL/nQpTzpu2lbH24eEG/X2s/te+/eX/Ol9fa1+17795f86C20sUrYduHhBn1/rX7Xvv3l/wA68+vta/a9/wDvL/nQRFeUamPtQ8IP+v8AWv2vffvL/nS+v9Z/a99+8v8AnQFLFO2ZeOC+EH/X+tfte+/eX/OvPr/Wv2vffvL/AJ0DjFec0WxaIeEdU+j68ur3QZ5Lu5luHF0yhpXLEDavGT8zSqH6NP8Ao7cf3tv8CUq64e1HzXVJLPJIwGvn/nFqX97l/wAZquzR/UB/5x6n/e5f8ZqvALHA5NcjW59DCXoR7yTgd6kWM1PFbbRz3qYRYrNlUgZYqeEokRjNP8LjtQOwTw81G64NHeFioJU8hSCwYU7bmvCCpzT155Faixjo++DUpSoQMHNFRYYYraMtkWyvNlEmOmbKdBZDtpbam203FKgsjK15ipcCvMZoodjNtebalxXu2igsi20tlTBK92CnQrIdmaYyYOKLEdRyx81mS2GnuC7aW2pdtLbUrKEG2mlaIK/CmleO1FjICvpXhGOamK15t5oTBqyMDNelaRGw58jTwKotyb2OkfRsMdPXH97b/AlKnfRyMdPz/wB6b/AlKuuHtR8v1f8APL/ZznqD/pHqf98l/wAZpWFt7hlYcntXutr4nVWooPO9l/xmreOBUgVQOwrjm6dHu4X6UwtYNLXpeW/fTZGuY51t9wuCFJKk78Y+Hajtb0nTdG1OO3l0yRbXxQpnF1ueRMDPuD7J5zz6VXC4YaTJpvhgpLOsxfzBAIx/GrC51i3n1EamdHiF2ZBIzmZirMBgZXt3AP3UJqiclNSvetzy40ew0fXbXSbqCS7ldgs7rIYwN7YQrx5LyficeVS22lWN2+pezaXJKbS4SBImvAmclwW3EfAcUENRuJFs2nAmns5jIkzH3nBbdtb15yc/GvV1CLw76K609LqK9mEzIZGTawJI5Hce8aalGzLjlrnf/wBHXenaZpEMt1cQT3sTXsltEm/wiiJjLE45bJwPLjNM1HSdO6fSSTUYZb5ZLt4Igknh7Y1CkvwOWww47d6dJrj3bTDVLGK9iebxkjDGMRNtC4BHdcADB9KgOtNN4w1Wyj1BHnNyqlzH4ch4OMfqkADb8KLiCWX5/wCQifpGzs7a7uLqWVoNPu5FuHT7UkQVCigeRJcAnsM1S6dbWaabfazeWzTQW8yRRWqylQzPuPLd8AD7yaPHUmoLKJXSOR2uZJ5gR7sokUK0ZH9XA+dVlrqUdkt1bS2IudPumVntmkKlSpO0hxzkZI+OaLjexuKy6XqNDa9M2j211dxWUt6hitp7aF7kRFUkDZDN2JBUj41lww8Ziq7ELHC5ztHpnzoyfX5r+0u7R7eOOK4MIRFJxCkQIVR68HuaCx2rdp8G8Smrc2GAFl4pjLg02GbacGpyAwyKZWwc15TnqM4HnRQWKlXmPOlQOz0U8YJpop6gU6CxwXNP20lFSqgxQKxgWorgYGaLwAKBu5MsADxWJPY1DdkeM0torxTntT/urnssNI4pu2nmljnilYyMrzXmwVNgHyr3bzQOwZowVKnzqFCVYox7VYiHPIFA38exw4HwrUXuYlVWdK+jrH+j8+P+tN/hSlUf0aHd05P/AHtv8CUq9CHtR8r1X80jE3luzdXakxHAu5T/AOc1biI5x5gdqH1ILH1PfHH25pD9+41ZYyAfUeVcOb3nt4vTBDrLTobi0ubq6vBaQ2zIhJiLli2ccD5U6fTIRZSXljfxX0MGPGUIySRg8A7W7jPmKPsbQ3WgapEjRKfHgOZZAg/X8zxQ6RRaPa30kt1by3NzbtbRwQSCTAYjLMRwMAcfGmkqRJ5Hbp73wAahapYSxp4m4PBHLnGMb1Bx92aDbGM1f6pqcthNbLa29ru9itzJLNGJS/6McDPAHyqHUkSw6lmistOjuHdUaGBlLKjMoJwvn3PB4pSir2ZrHldK18FExB4AyTUMuPWtDrEN63T73mo6clncw3KRxyJB4XiIysSCBwcFR+NP1i5jTqZtItbO2itPaYvEPhAu5O0nnyHOMDyo0/k0s17UZNiu6hpAC+K20V1HL1hJoa6bZJp0928Dx+EC5BJG7eeQfTGAKA0m5XVp7nSZbC0jsRazNEqRDxI2RSyt4n2icjnJwfSjR+RrO/H5Mex8KTOaKVgy7geKstJuNSNrs0fQILuRD+mne19oZj6e9kKMY4GPWrS40q1stavr24sVjitNOivXsSCEE7hRsI8lDEnHwxW4JjlnUXTRmQQeAea9FxsOCaura7uupb2z0m6hs1FxcIqzQ26xPEueQu3GRjPfNeP1BHHqTWh02x+p1m8I2/gLvMecbvExu345znvVlFClla2rcrFljccnBpMoYZBzWij6dvNITU7jT7A6ldwX5s7fdD4ohQDcZCvYnBUc/GnS2F9LaadqeraeLO7XU47aQeAIluI2wQSgAGQQRkDkGtaWT+pjZlzxwalSCJrKaZrpEmjZVS3IO6QHuR8BV7f9Qex9R3enrpliNOW8eJ4TACzLvwTv7g+mDxx6Ur7T4rCw1uySMPJb6nDBDKyjdtbdjn5YzRQ+9xe3BnSwQc1Z6tpv1Rq81iJfGEQU7yuM7lDdvvovWNVGjalc6PZ2No9naN4LrNArtMw+0zP9oEnOMEY4q51GzkuepNevrewa9msY7f2e2Cl1LuqgFh5hQCcfKijLztO3xX/RlY8EZzTjKijbkVb39rq1309f3er6abS4sfDkiuBbCHxFZtrIQAAcZBH30Tf362PVp02002xS2eWFJhJCHMu5VzyfsjngLilpNLNfC3M08wPug1BdpCtis4uozN4uw22Dv24zvz2x5VrbWaKLqtunU0+0Gmm4e2ZWjDSMORuMh97IPI54qitrBdT0extkCia41s23jY94LsTjPoMk1iUdikc6VN7FIkoBxmrC2sjcaTfah4232NoxsxnfvJHfyxii5+o4rXU5LKDTLI6RDKYvZ3gUvIgOCxkxu3HvnPFFXlj9T6Z1VYKxZIbi28MnvtLErn7iKj2yss7pbVwUBYA8mvdwAyeB61e6vqMnTeoto+nWtm0doqCdp7dZWuJCoLZLDIGSQAMdqLGm2tpdXl/Z2iSt9WxX9naSDeqFyA/H6wXkgH4elZ7b8j+opW1zwZhWBPepkGeR29av4NXurnpPUNQuLSwM8U0cVvcGzRTIGDblGABkYByKj1e1Fzq9tLaQrHHq8cUsEaDhGb3WX7mB/hS0UCz26aoqlGVwKr9YwiKPjWh1qS0XV7n2VUW2tyIIgo4bYMZ+OTk5rLarMZGVj5kmiKudDlP+1qOjfRic9N3H98b/AAJSp30ZxSRdNSmRGTfdMy5HcbUGf4GlXoxVI+azu8smY7qKcx9Q3RBxi6kH/mNWlhMJ7VV7le9Z3qmQ/X1+PS7l/wARqfStRMJHOQ3euDqIvaSPbxyTqH4RronhGhahbOy+JJNCyoe5A3ZI+WarpIlCNtHkalRlkQPng14xAX+VQcrSGo02P1iSO4uYmicSBbSBDg9mCAEfjVpc3ttPqGqx295FFNdW8CW9wW2qdoG9d36uRx91UAY5wBzTJgNuMYA71tZd7MvFaS8BlxFDb9OX1j7fBJd+PFOY0fcpUBlwrdmbLZIHlS1S7gl6wa6jlVrc3MbeKDxgBcn+BqsVFBy2ABTWCkHHahz+Bxx6W2WVteWydfLfNMothqDSeLn3du4859KD6euIbXV5pZ5ViRrW4RWY4BLIQo+80C4HYdsVE+3t3wKNbH21Vfiiyu4V1fQ9MitdTtbWKztjHc2883hFZdxJk2/r5BHIyeMUVd6pprXog9vVrDUNIiszcbTmGSPAVnXuBuX8DWZdVbLMAahde/xqqyGHiXkvrOM9OXNrqcmo2FzNbXCPHb2s3iNMoPvcjhRjPepX0ewkvzfnWLL6qeXxj+k/ThCclPD77vL086ygAjbK8GiI5UJyw59atCa4MtN73uamXVU6iiv7Sa4Swmnvze2ryttQgjaY2YfZOMEE8ZFCQ6f7DrGmb9Rt7mdruPMMEhkCDcOS3bPwBqqwrr6ipbaQ2lzDcRqC0MiyAHsSDnn8KtZLRVpF/qmkWzdTX95Nq9itmt9JJNlyJVw5LII8ZLdwMcGorrWFv9O1m7JWO5utShuIYSfe2rux+HGap7uZr+/uL2VFWS4laVlXsCxyQPxpijzxTsFC0tTLzV7Oz1e+uNah1S0gtblvFkSRz48bH7S+GBknOcY70bqepWF7rOtWi3gS21JIPAuhnakkarjdjsD7yk+VZjYvfHNehRgDHFKxqF8sMvtLNla7ptStZ5ScJDBN4pYeZJHAHzqw1W6t5utPbIpke38eBvEU+7gKufwwfwqlVVXsAKimuY4lx6eQrLkkVjHyzQjUbSHr7257iMWzX7P4pPu7STzn0qlsdXSw0OyljkRrq21prrws8lAic/IkEVS3E7TNz9nyFMUc9qjrY3GLaNLcaNpt1qMmoxa3ZR6VLKZjvk/TopOSnh9yw7cd6nuNWi1yy6okaWO3lumimt4pX2lo4yfdHq23HFZXaM5A5r0HkcZrOrwUUE+ZGp1K2g6mvG1i21KxtvaUT2mK6m8NoZAoDHH6wOMgj1o231ezOtHUEFwLLTLJLK2vo4txifGBIVJGcndgH4ViwQW5XmrHTtafTop4JLWG8s7oL41vKSASPssCMEEc8/GhS3CWP01d0Xt1EutQT3EHUF1qk1jEZngu4TGRH+sye8Rx5jiitD1CFNAlv53zPoJc264+0JhhB9z8/eazc+vxCzmtNN0uLT1uBtnlErySOuc7QWPAzjOBzUM2rSS6TFpkFtHawBhJOUJLXEgGAzE9sDOAMDmjZOxOLcNL4v8AHHyRmd2j988fGrrQunBeyR3t6uY15jiPY/E0D09p51XU1RhmGL3n/wAhXRordY1CqoAHpWsUNPqM5s+v0rgsNHQR2bKBgbzx9wpVLp67YCP7X+QpV1Lg8PL72cR6mnUdSamDni8l/wAZoSG9jQ+6Gx8qf1Qf+c+q/wB8m/xmqwN2rDipKmekpVJM1Fpr0cWAQ+B8Ksj1FYsPsy5/2R+dYtHqdJfWuR4Io9KDhLk1A1yzUciYk9/dH51HJrdk36suP9kfnVAHBFLjFLswK9qPwXR1i0zwsn/h/wDemHVrbyEn4VTmvM0+1ETxotW1SA/1wPlUTajC3cPj5VWmvM0dqJnSiwa+hPk34VEbyInJDfhQZppprHEy4oJa4iJzhvwqP2lB5H8KhNNIraiiMohaXwTkbqnXVI8cqTVZivQK2tuDGmy2Gp258n/CnDVLf0f8KqMgVG7Y860m2EoxirLz62tsfr/hTG1m2UcBvwrPlj615VNJzPL4RcSa2rHChgKHa9WQ5O6q405G/GsvGuTCyNvcP9oT416LlM9jVh0/PbLZ39vctDCJlH/KSV8RMBvdCsDuBJGQMHIHNWst7aGYNaT2kcosI1tWdoyiSe5vyMe6SA32s+fNT0Ip3a2ozq3aA9jil7TGBxu+daOxvdNWG39qlsmgURHw9i7xcCYF2PGduzd8MEDuKmivNHE3iWM1lAJYo2dbmNSseZnMicg5wpGPMriloRru/gyxuY/Q14blD3z8quobrThod/HbmONnvSyK7KH8DHA94En5Ag5ovV7/AEvF86S2j3WJTbvEi42eNGYhwMbgof7jg0aEa71fBmvaYx601r2MD9b8K1CarpFxd3cl29q36eL2YiIALiCXBwB9kSlCa9s7vQZZo4b+S0MzSwPPMEDLvRWLEYGNp4U44yc+VaWNMlPO5bUEdJa3pelacfHSczStuYqgI+HnWhXrTRx+pdf/ACx+dc+txiJalqzSPVh0WJxVnXdB1S21axe4tRIEWUofEGDnAP8AnSqo+j3/APAZ/wC9N/hWlTPnOqgoZpRRmuqOm9L9vu7nwn8SWZ3Y7zjJJJrLDSbL+o3/AIq3vVAzPMP7Z/nWaisBIvc5q1RS3NJyZXw6RYlSSjnH9qopLKxRgoRs/wC1VyllLDJtcZU9jQGoadIl0rqDg1OailZbHKbdWe2tjpUwKssiv5HfVfcWht7vw8koTxWit9IM8O5eGxUAsjKphlH6RWIBrluK3OtymvkjstGtbgAuGPr71aG06N0eaQB4pCCPKQ0JYW72xCSD5GtPZTLEQx8q82WSS6jTex3pt4b+QGH6P9GNzh4ZTGew8Q0Hq/Rui2cypFBKMjJzKa2UeoR7hyOBWf6hvA13E4YYPFehOHqUkeXDNN7NlcvRmhNszFLhu/6U0r7ovQrdxtil2n/WmmXWoyo6JHk/Kvby/u1iDSKQnHNajE08k2uR8XRfTzTxo0Mvv/600TD0H07LcyQi3lyp4/TGobK68Se3dn5zxV/YXMUGrFpG+1yTWVCst3sJylo5ALn6N+nI7YEW04kI7+Magb6POn1s2kMMxdR38U1trq4t5EQq4IzVNfXnhxyxhSFPZvKqY8b1P5RhZXo3e5kLfo7p+UsHhlwDj+lNHL9H/TMiZNtOf++NQ20zOxWJgWY1eW0/s8IikP6QmunTH4ISnP5ZQDoDp95XVbWbaoyT4xr1vo96fERcW83/AM01qIpYwknIDc8U2S6j9hk2kUotbJiaaRhLjo7RY7pUEMmxvLxDRsfQfTxRpHhmwP8AWmn3dyHvwQeAKsJJ/FsCqkgsKMrUceo1ijqyKLM7/oz0+wlMcMpEZx/SmqqVelot8Zt5S68cSmtHIq2Ng8Q5ZwSa57JBI9zIqqT7xrOKUZ41KivV/wBvLWPg0Gnabo9/OiCF/fOAPENbC1+j7QXVfFgmJP8ArSKp+hunXe9juLkEKnOK6K6g3qRqMIvLVOa1JqBObmo7spJfo16Wjh3m1uOByfHNVFp0X0tMZGeCbYp4/TGtrrmpRw23gqw3MOw86wL3F5bNMNgWN2yC1EMMow3e5XDOLrW9jMdXWmg6ddLa6XbPuHLu0hOPhVdpNvazybXhbd8GNW8ujNfXLSOSSxyTV5oXTsVtJvZfPzqipKieSWrLqjsgzTOldOngVpY5Mn0cirZOidEI5hm/+aatLZEjQDirCIA9qkoyu2zcuqyrZSYNo+lWmkWj29mrLG0hchmzzgD/ACFKjwMdqVVR5+STlJtmD6lce0zj+2f50/p+KCaAK6jPbmq7qab/AO0rpc9pG/martP1v2ZQpOD508ydKjt6eNqzS6tFDaqRxVA+o28qlGwXQ0BrvVTXURt9oz5MKoLbfOxYOd4rEU1H1cFscFky6IPc28Gpw7FCuFOcUZqujXkMSarap40KgNIF7getYtIJJEOGIIrpf0ZdSQ31u+i3xHjxDADfrrTxwhTRbrcOXBGMmA28Y1mwE9kVaRT9nPeq3qO/udHt0ZkKOcZU1anT5ejvpKjtUB+rNVy0Por9yv8Ax61qOrelbbqbSXt8+HcIC0bjyNc+XooucZr4IY+uai41ycik6qmZSfGKkjyNG6TdNeWzTTSFyo45rH3lrNYXk1ncptmhYqwqa01OWzgaJOd3auqUNSpHHj6ipNyNNpmrrLfSRychDirzVr+L/R6WYAYTGeKxnSjxv1DHDcn3bnK59G8q2HWy2+laC9opG6QYA8yaFhWq0UjnuDKbUL6WDT7S+t+ynnFanQpfrTRzeyd24Fc1ttU8HTvZZQWQ9vhWosOo4LDRIIYyO+fuoyY9O4o59S2L3V7260a1gmBYgyBWU9sVo9Vh9o6WZo/6YpuX50Jrdva6305NJAwbNvvGPIgUP0nrS6n05aSyHPh4jk+YrC2FKTlLcxlte32gTwXepwvFFKeMjtXtz1ksmtieMn2cDiuh/SBp1pqPTVzEu3xIYDKnwI5H8q4KGJGas4pIm8zT2OiWPUUl7LPJHk8YB9KdaXWoCH9IrHcxPest0peeBqBjP2XHIPaujadqGnXbIgK5Q+8Kt9M3BTRiHUqU9LRlNUnnh1FIAhVgNzZ9DUmoa6bX2W0U+8SCxozqq5tob17lQDgBQaxWo3ouJA4GW/lXNKCnLQ+DpeVQVrkudY10C4EatkBcUFp2oWqSbpcZ78iqRmLMWPc03cOxrWmMVoXBB9RNy1HRtE6tihuvCQDDcA+lbS69qhtY7lWTdMivGqsGdgex2964OrtEweNsMOxrqej/AEhaW0Wkq3t3jWMCQyR7I9hIUqXVs7s88A8cU3FRjcRrK5vcvdK0LUp79p9R2vIQpRA2TgjIyPLiqbq6QxyRiKByu7YGCHDN/VHx+FX56xtLW2gmC3ZijK7nbG91EZTPfvnBqlH0gWgSyHg3Ens8iiVGRT4iqThw2eG5zjHfzqanaNtyT3QFbafqUdyls1uomktDdiMnDeGPUd93HamJq8sZANtKpOeChzx9r8POnDqez+uYbwNqTQxaU1gZ22+OXOf0n2u/Oe9GS9RRajp+rXAJSaaXwbFJG/SCN0RZWYDtkJn5saBapeDyy1hruVVTtnk1rLZwsQLGsRpqpaAEeVXUGpGU7AeKTN6NTo0sL71Y/GlUOnndbk/2v8hSoXBzZFUmjlHVt7s168UHtMwP4mqSdxLB4itggeVSdRu0nU2p7j2vJQPkHNVxVox3ODVZZEnTPX6SUo4ZWrQO7HcSe9S28rQSLIO3nUTDNewMBlH7HtSZ5WCTWVNOn8Git51LLIhyD5UfYdP6w+qW+rWH6HY24MDgkelZSO4eDK7uPKundC9WWcmkezXbqs0HbPmKklKO59B1HX4+pw9tr1fKNZqsI6q6fjjYCLU7NlmgPmrr/ke1UOq/SCunrbuVK3H2ZIz5Ed6p+outhp2p219pkiv4bfpEB7ih+vdLj1z2HX9JIMF6uJFH6r1ZNuFs8ScUpUjN9S3UXUF9LqcSBG4DKPP41nu71YKlxatLBMhVlHOaA2kKWHrzTx27I5ktmluPjkaGWOaM4eNgykeoOauOrdXbWNVjm3EoIVIHlnzqjT5165OBzmtQZG9mjzPmflR+kWpvbxYNx9QKA+0MelH6Pci01KOfPCAkmlK3aHCrR0+wtJdO0e6fefCFs2VPYcVmfo3u/Giv9KJIZyJo/u71faj1VpZ6Pu0SdfHmhKIuecmufdJ6i2k9Q2t1yVBKOPgRU4Y24tl3K5qKOmdTwXUhW4SbETWjROme/wAa46y7GKnyOK6dDqM2uXsscjbYoUYpGO5PlXPdUtXh1ae3KkMJOAfjUoZHObXxRfrOml08lGXJb9F29lJdX1xesAtvbkoCe7Gq6OS5humnRnTLd+1N0rZbNcXMq7jbr7qerZqW+1pr638HwBHk5zmvVwZYwios8rJBt38hOu6gJ0hhV9/uhmNUkhwakhtrueOS4jtppYov6SRYyVT5nsKhmOGw3B9DXHkSUnRbU5K2XvRulWmudSxWF+GNuYZZGAfZyqFhlvIZFXt10NYC6tryG49nsZns1SBiZVnebPCSDB2cEZIzwax+lXuo2F+t1pDyJdxq2GiTewXHvcYPGM5oifqfXLpt8+qyyN4scwzjAePOwgeWMnAHHNYA0sX0czX8kr298tvi+MHhSQMAiGRkVlYn3xlf/ehrLpa2s+pILWS8N5bzaXNfRSxqYjlFfAIP9qM/MVUw9X9TNshg1Wdn3hkVUBZm3FgO2T7xJA9TUP1x1DpepW109xc2t7bQmK3Mse1ljJPABHYlmosa2dmxhvrK7XT7e/meGzkZRPKo5VfP/jyou66Vsyk84kFiWkt0sxDN7TDKJWZQ+7APOO3lj41Txaj1HdyQTztdPc20jSK3gYMblct5d9ozg+Qquu+q9ba9eQarIxlCB8hSMIcpgYwME8YqcYpbHVOTe5rI+k9xlii1KOSRHlSFTEVEpiA8XJ/VwTgevwom46RW29oEeqxyS26zEp4DLkxAFhnPow5rGw9RaskFxDHqMqpduzzAYy7N9o/DPnjvR9vq2uXLSyveTSblkaUhc+64AcnjgEADNMPV5DTcCO33Z5IpmmagxuggPc1WTTGVNq9h2xTbB2t7lZGI4NCKHW9MQrZjd3Y5pV7pcwn0+OQdiKVNnHLk4f1A3/OfVQO4vZv8ZoQvuTFS9Rkp1Zqh/wD3s3+M0MrYNSyL5PV6DNs8bB5Dtc0wtk0TOiOOO+M0NEuZBmqRlas8/NhePI4jxFIw+PpXkZdVZkYqy9wKs4I12Bv1qGvYhHKJoxjP2h61iORN0d+b+nPFiWVO/IGHIYMSSD3ya6H0FdC9tLjRJX9yUeJDn9Vh6VzpiCTjtVz01qMul6lBex+8IJBvTzIPGRXRB3seXF0zot30a15vdz+lKEZ9TWD6eNnY61LBq8YMakxyBh28q7WJkdVlT7LgMK411/apbdW3LRjCzgSff5/yrNbUXcqak1ZSapBb2msXMFrJ4kCufDb1XyofO4cVH5816O+BmhOjmlTdju1XPT+jS6szQw8PJ7q5oGC18YADII5JrT9Ae0N1EkUSlkhyzH08q05WUxwSdsyFzbvbXUsEgxJC5Vh8QaK0qMSXDhjtZQWGfhVr1zaexdaXAZdqzMkpHrnvTNXtBH11JZ267VkuEUAejAZ/nV1NJIjpeq18MP6U1HZr8MkwJV2CHjg54orrbTDZ9aWV7IoEN3KoA+RAroGidL2Oj2ns6RK5EhcOwycmn610/BrVxZS3Iz7HJ4iD1NckY6Wz1Oq6j6hRvlHJptKdtd1vT0iJlUF4kHzzWf5Hccjyrv1podrb6pd6n4YNxcrhz8AO1cU03S31nq5dLOYzNdMr/wBkAkn+VVVnBNXSRrdBaKD6P7pNUnhhtVeV7URSus5lYABWQDbIjcDB8s1a6ydBl+uNUvIdMupZ2BjJAQGLwsAA7Thw/PGDwOcVpE6YsjpsdnIgkSMkrn1rj+tWGq2rXUFxJi1gkYgE+WeKxLk04L4N9Nd9M9N6hIjjTba9jjcQJDFgiNrXlZcDBLSEYBz39Kqprzop7PUZIYNNaaQgtEQIxgwLjwfdOMSbuBjnvxVBd9C30Wm6bdwTTX11qaI8USWzGPDAnHjE7cgKSQcYHyNVw6V1ppZY0s4nkhi8YotxES8ZXdvQbsuMc5XNBI1moap0tH1Dot1p31fbJZ60GaS2i2f8nAjIZsDn3t9UvW0EN/qM+pW2qWVyGdfCihuJZmZSzdi44xjJHYbhigpekNXtbuxg1G1Fol7crarL4iSbHbHDBWJBwwODitPN9H2r2eiu0cI9ojnljVZVEQ2IceLuY4Cn4+tA4q+S71rqTQdQ1OOQalAIIWuRLAc4mdoMRy/HnCfDFBPqXR0sb24g0oDDoHEAD49mBBzjv43Ge9Y9ei+pVje4fTCQjMrAyoGyrBWwuckBiBkDzHlUi9G9QrdLBLp6oWDHd7REVG1grAtuwCGIGCc5NZNfg2ral0cWuI/Z9LEf6VI2jgAfZ4KlSD6+JuANTXWpdPE3celyWcMc+mzxQSI20tnwyqONow2Q3JJJrEHpbWUlgiGnbZrhmWKJ5o1kbbncdpOQo2t7xGOO9exaLrBUPHZpJGRI3iRTxuuIwC53BscAg/HPFIoq8ksUZCjIxgUDcTlZsA1L7S4h3EeVVys012q45Y4xQikpUdh6KuTdaAGIxskK/wAB+dKp+lLRrPRUjZdpZt2D8hSps55e5nGepiV6u1QMP/jJcf8AjNAnOas+to/D6tv/AO1M7f8AmNU4nYLyMn1okrK4cqxN2Pl4jPlmo4jtbOMik8niD400/Y49acI3sYyZm560WC3qKOAMUpbyKaMoyjmq8bdvNNK7fiKa6fHf5Ot/1XqHHTtX+hMNrcU+J9jBskFSDkURpe46hCot/aSWx4RGd49K06/Rzqt4s0tr4cYzlInPOPnTktLpnJDG5w1Re/g6xZATafbSDkPEpBHyrnP0s2HhXmnXqr7siNGx+IwRXQ9FjlttEs7ecbZoolVx8QKpPpH05dQ6PnckCS0YTIf4EfgaFVjlxRxZ18weDU9jF4kwqLH/ACdW9aOs0WC2guM4ErsuT2yMfnSap0SjuWkMOyOUKuW2Z4rdfRxoEtjHdapMBi7wIx6KPOqHp2ysr+V2uZpEjAAUxDOG9D8K6JpG2xtxaRHdbx/0ZP2h8KyuTpftOefTHZLFqWnXy4BmhaMj/ZOR/Og9G0C81XreyuEkBQxxXbSE5ONo4/GtZ1/pEOuXNhJIJ5FhV1KRD1xzRvTWiQaRfrPHLIyiBY0VxyOOao5KkiahvbNZsyxPke1eGPHxr0SBuwNJt2P5UgHIgDYFcS1aVtB6wvLi1iAupL5hHu8g3/1rs58UdqzGq9J2mq6ol9cR/pY5A+RxuI9fwodNU+GNWna5NVEhjt4lxkhBmuM/SjpUlhrscqSSNHeguUzwrdq6+sspHJrKfSBYm80uK6ZQfZ3BH30PgKbOfaV13qmgWkVrplha2wV1aUkyP42FK9mYhchjnbjk17b9f6nai4EdjA3j5GZZJXZVKbNu4vkjBJAJwCTinGKBPeZAT8qju5bVbXOxQc+lYsz2/wAnl11fq2qXEVw1jbBob9L8BFbBkVFQKefs4QfHvzXQukNV1e46cuZ5Yo2M808jIGYf0hyVBzkAY4xXP454o02ooyRnjyrofS3jP0g4jG3duANNM0oJHPv9PtXtJ5IfZ7aUxePHukLu2JJFc+8WycFABny9afD9ImrRiQG2tvDlaZpERpEJMjiQ4ZWBGCBjB7d81Do/TntHUDQSqWO4nB8zmo+stGj0bVEiQ5Mi7jWo6ZGJ45QVsnj+kC+ithbeyoyibxi7XE5cN732W35T7RyR3wM55yS3Xj3ei6xBLb7b3U50IESYSJAqhsMSSSwRQfXGc1jSnpXqOUYHzFdEIY3yc7nJF3G7zqI44zvbgCt90Z0MFddRvxmTuqHsKxnSkr3GtwCRcj0ruVguLZeMcUZ8cYNaS2LI5xtnkkaxkKgwAKVOuf6QfKlXI+QfJjuruj9P1aB7ooI7jk7wO9caubf2a4kgJyUbGa+jL6MS2TqfSvnzWYjDrVxE3H6TuaaNzXpTI7rTbqyjSWaIiOQZVh2oduwHrXStb04HoFX4bbGCDXNOSimqY/cTyxrgQXBwfOk/YVIkbSsFQZbyFRv3ANXlGp2QT9JNp97Lp19DewnDwMGFdc6f6nXVrhYoriMST+/COxyO6kVzDpzSPrvWI7Nm2xfakI77R3xW/n6Qsui3bqazm9rhtAHW3c478HDetRyR1TSOzp8jhB7cm6dmY5C7SfL0qr1fTpNXsJbGVysUowcd6rOmevLfqfWJ7JbWSH3fEhYkE4HcHFawIuBk81ieOUHTNKSe5w3qzpubpm4t4WmE0UylkOMEYPY0Zp0FnefRzePKp8axvFYMO6h8A/dV/wDTBbts0q6XlAXjPwPBH+dZ7ptGm6W1+3B910if54fBH8azuTXupF99HawDVHiDEGSMgg/rEcj/ADrpCWyp27Vzf6P7Ex69FGzZ8NS6kjsMdv411LahxhwMUFGDezLuzinpCoIIFTgL/WH4V6SoH2s5P8KdCs9RQO3FSY5HGaYpXtuyRxTvPvxTMjSARUbp2wp+NTEL3LdzxTSfeI3ceRoGRbPh2qq6nVF6dvC65G3/ADFXe9Aftc1RdY4PSd9tyWwMD45FDGnuc0RElJAHHr61X6lYboJHjQkRjc2PIVYxRlER424YYYf1TR9srR9N63O6bsxqgz8TU0UfBnIY1FuCPTv611To11l6YhAXjkH41ylFdbbcT7oHHxNdZ6LhMXS9qJcqWGQK1Ey+Ai00W1tb57zwwZX7fCubfSkp+u7dsYGw11w48s1zn6V9PBtre9QHKNtJ+BqkaTMTbkmczBBqWztmu7pY1HftTIY/ElSP+scVYySrp+qRYXaqKOB5104EnM5JL02bLpbRo7TU427kDvXVLc4hUCuZ9H6jHqGosRxtwMV0uLhBS6m9dFsSWjY8uDlx8qVeTfbHypVxPkb5GyIkkRXPJFcL680uXT+oZGdf0cwyrV3MgetYD6UbVH0tZiuWQ8GtUU5Rm9H6qjm6Un0e+b30UiNz5jyrFge5j0q30bSTqFpcSfZ8PsaqwuCVPkcVpbMlO3FWexhyRsPvZ45ryQESYYc+efWiNNiWTUreJwCjSqCCcZ5o7qjSH0fXZrUqQhAeMnzU10SkrRFRelmk+ia2hm1i9mdh4kcQAQ+hPet51bZRy9HarFGAP0BcY9Rz/lXMvo1vHterUhXGy6jZGB+HIrr0yHwJF2htyn3W7H4Gozfrs6cfsOUfRKQOqZMqTm2YA44ByPyrsBKg5zVZoeh6PpmkG+02CO1nu1xNtYlW5zgDy+6nyKQAC3fjvTy5FOVhDijP/Sc1m/SXhy5aczqYQnOG5zn4YzWX6f0+WLoTX7uFStyUTbkYBVTuYj/jyrfNZK7ZYZx2zzXl1pntmmS2Rk8NbhCjgDsDUimn5MX9F2qSXGvyQTI8oMDfp/6vI4PzrqoCZxyF8uazXS/Tdp01bPbRNv8AGYFnK8tjtn5Vo0iXcWDnB8sdqaM0x4EYbKlvxp/6POT3Hxpnh4I5yM0/w485yc+vFAhRyK6IwG3PJB74p+6IcZz8SaYCm7blsgZp21CVbLcHPcc8UwPQYjwo7fHtSIjJGBjFNyfEb3fdwMEHmvfuP40ANwu8KRnA+0KC1u3F3oV5BH7zPEcfOjVcMW4ZQp5z514wWRdi4CNw3xHwpAcog0a5WDxi4x57e9XS2QToLUp4su8xGA3kAaJs7U2F5dWADOschwxOSQeRVhePBD0jfpINuARjyye1ZSKs5/b2LTKgMZY9gOwFdc0+GO30+3iK5KRgfwrmelYM0Cli3vjg9q6oiKEXLDG0U4mZjSy55UAeQFYv6UZYo+mSCuWdwF+FbVgmMqN1c0+ly5Y29lbgEIX3HnvgVtGHwYLQIVuNctYpPsluR91HdcwC31yNUTYvhDHx5qLpFd3VFmCM+8f5Va/SbxrVsMj+jPA+dVwvcm/Yyf6MUL6tMT2AFdnTAUD4VyD6LZolu7hCPfyOfhXXlwQKed3MeP2ojn+2PlSpTfbHypVyPkHyCNcbWIx2NYX6QdSMtqLNY9zSHArWXBfxXwf1jVRd6RHeSiSYZK9qdl0rRVWGjLadIyCKL9IUz8ScVzEwyJkspHPPzrs8tg8tsYEmZFxjg1mNS6GiTS7iaKaVply+CeDTTVmZwtHPMlDuHdTkVs+ubmDUtI0XVEB8WSLYzeoFZArwcjkdxWkvIZ5Po8sZBgxxXDZGOQPKtydojBcog6FYDrKxOM8t/Ku0LJyQVX864t0XZXtz1Nay2QANuweRm7Bexrs4cBvI5P4VNsrBbGW0O5MEtxZhlVlvG9zPqfIVqGk2jkLyf6teLFbhzKkUIcnlgvJPzp+0E5wmanFNcsnhxdu9+RKHz2TGPSneGzEE448qQyPNa8ZXIDB1G3kjnmtlydAwxwtSMWRN5CbRkt8qhQtsDHaCRUgOU2nac+vnWkKiQMSAcL+FeFyD2FRl1I4ZT8hTWwwILAfGmKiVpXx7oXPxFJZGRMDGMnvURlIfaEBGM5xS8TjlRSCibxnP6yj7q8MsjF1V1Vh24zUJmUHG0ZxntTTMOfc/hTCggyyYwSM454qOPKKFVuB2FDNKVVti5PJGRUkEm9QSpB8xjtQFFHqDT2fUMsjI0sNwqkBE+ycYzmvdes3udDuVjfZ7u7n4c0usxNDp8WoW6yH2cneEOOCOCfUZrDaZ1ZqDXQiubhpI5c79/b7h5Vk3a2LDTUY3FvuXaSw2nPBrp0ZO0LnkDtXP9Gt431KA5JO/3eeMV0ILKCQVAHkaIhMhO5GODxXK/pYnL6jZRE52qTXVZNygnGcVx76TblbjWoADyiEGtolLgoem5vA1+2l9Cf5U7rO9a9193JyEQAVBoisdWg2jJGTj7qZryudYmJGO3H3VbETd6DcfRXbQ+HLcnmRmxz8K6eHx51zP6Lci0kGOz10jvU8kvVuVivSiUnNKmrwKVRZOXJWTH9M/b7RqJnHbivZyfHkx/XP86hwc5NY1HUlsOyFPFPVwQVOCCMGoGdR3pCQA1mx0cp6ksVsteuYUxtLbgB8av7S6im+jtrJsB/E2Y8zzQPV26819ligcMq4PH2vjU+k6Zv0ZpIy7TrJ+kiPYfKqOXpJxj6i06DsRY387KD+kiAJ++tyW4xuAqh0W1FjbeK6gSMOcVZmTcQcYHfvU9RTSglWCYQenepBKPUUJ4x9P416snw/jT1CoMDj1p6uCe9B+If8Ag14LgugIXAPqaNQ9Ia8gzgEUo5i8WfskkjkUF4pUdh+NOW5Pbv8AfWosTiFBxEioXHHAJHevfF/tD8KEbfI0bY+w2cH5YoiOKeZtqoPic1uxUOMvqw/CvGkbAMaljkAgKe1G2dipiWR+SwBwfKjAgQYAFMw2VngTOwbaeBXjQXGdoAyBkj4VaEnyA/GoyCZA+AMAgj1oFqKWaK6XvG2PhREDbUAJIPxqxkdkxlVIJxnPaoZV3fqL86KGpAs8jez3CON0ZibjGc8HiuI2axx3SNICybu1dqufHjG5VVl9KwWodLwTag8sE3go7bjGB9k/Cg1pvguNHigXULfw/DVzyMHk/Kth7QxJAbkfCsZpGlRaXOLkO9xKowGkbkD4VohOXVXUgcfjSRtqwmWdtpyfKuR9W6BeHU5r1CZYmOTk8iunXE7bD2NZi7tmu5HUybQe4FLVQtF7GS6Ns/F1vdjhEOTihepIlfXbkpyAQK3elaOmnLK0LDc47mshqOntHfTCRwWZic1uE1dmZQajRrfo+097TTBI3Bc7sVsw5Pas30jIo01ED7ioxWi5qM5XJsrGNKgiIkqc+tKlEcp99KmuDkn7mZ66Z1u5sHI8Rv50wSsw5NNvpdt5MCP/AMxv50G89Rbo7UrSDSGI/wDeoZDIAePxNC+1MtRyXjMMEZFZ1j0kiWntE5lCxs/ruFRJatBPKEyCzZaokiti28wgN60Us6jAHlRqHpDYC+0Bhmpw43bduOM96BW62+leCfuSckmjUGksty+YFeB1XJPn5VX+0HaTngUxLkuobHB+NLUGgsjNn5V6JOO9VpuCBk/zrwXuTjAx86abYNJFiPElfHZaLhhQYzgmqyO4P/BouG4J7D+NWRimWdnaPJtjABbzNW9vDEi7EQcEgk+ZFB6M2Y5JCvnjOasIxtU5weSfxraITe9D9qAYEageQphIxjaK9Ln0FNLEnyrVkxrruUqOMjFeIpCKpxkAAmnZJ8qWDRYxpBxyajkBVS3kKeGLBuwwcUyRztK8EGiwGPHx5VW3OmxzEsAFf1FH7nCAcHAx8aaBIwLBe3wpWaTaKJrWW1c7x7p8x2p8cg9auvtrtdQwPkRQdxo7shlteP7B/wAqRVTT5K+ZsoeapoZs3DZ9aLuJZIiySKUYd1NUiykzsQfOptlOGjTRxLInb8KCk6aspZ/GlQsfnRGmXBeMA4yKsWJAqdlK3I7K3gtIwkMYRR6UYH44oLxMGmNcMDx2rOoekuLY7oz86VRaa5kt2J/rn+QpV0R9qPOy+9md1SF/a5nU/rn+dVTTAHDVpL+LM0mfNjWfvbPJJHFEo2dEZNIgZ89jUZ+JoKVmhfaGqTx1Cg8nNQcH8FlkXyF5GPOvM4OdzfjQLXqDOcg0329Md2rGlm9aLMSDPcj76a8pOFViM9+fKq5bp27KSPKpFMrHPbNNRYag7xOMbjjzya99owMLk/KhlgLfaLH76ISHA860o+Q3ZA9xI7e8cD0qWF6la3DDnNRGB0PBOK2LSHQyjtR0TjNUqsVdAGPPJqwhk4xk/jTsdGw0CVZLV0PDbqsG911ByBz51ktNvXtpCyn5jNaK3vIrsBgylgMYJ5FbUlwcs4NOwrcMkmkORUWcNzxThIDwOw9KdkqJeO1eMcDyrwH4/wAagdgY+WOQcd6dhQncZOB86YcFd22mADOSTn516MDIByPnSsDx1xkrTkAlAKjvUsNsZWzjijoraKBeMZphYNDZnu4+6iSgAxxTiQe386YBgkcn0oEC3ml21/HsuIg2f1hwR99YjV+kr3TXa4tc3VvnJwPfT5jzroZAPnilj0NJxs2pNHNdIuAJwM8GtBICVG2rPU+m7S+bx4lFvcjtIg4b5jz+dBG2ntgI7hMN2z5GuWUXE7oTjME8Nj3rwQffRJVfOmtGO4NSsuooM05NkDD+3/kKVOsf6A/7X5Uq7cftR4+f+Rg1zGC7E8DJ5rPandQxAqpDNT9X1WZruaEHaqSMv4Gs5eXOFJJpuR1RhtuB3k2ZM55p1tFcXrCK3ieZ/RFJrRaL0LcX+281dmt4Thlt14dx/aP6o+Hf5Vt7XTrWxhENpAkEY/VQY/8ArSDTbOeQ9H6rPhpI0i/23HH4UfD0Q6D9LdoP9lSa3DKFqFmUVllYpfCMsvSCL/8AE/8Ap/8AvXh6ZkQe5LG3zBFajIIphwfOkURl20e4iGTFuA815pns+Djbg/KtSVGM1BNBHMD4iZ+I4IoHRnTAOeP4VEIto5GQeeatbqxe3TxFO+P18x86BZz2oYUCmFCPd7/Kkq7DyP4VKzgHIOKRljYcnmlYNDredUuQjY94elGJMyPvU7cegrPalO0IDocMDkUVp2sR3yhGbbMv2kNTk/ky4mxstYSXEdwArHgPirF8FDsAYY4IFZFHyaPstVktTsky0Y8j5U45fJCeH5Ro9/HOM4oaZhkK3bzp8U8V0gaFixP6pqWKxed28Q7EHfNXTs53sQJGzPgDI+VH21jtG6Tt6GpojBAg2DJ7ZrxpixyT91MyTblUYUYpjGovEz3Bx/OlnPfg0WFDm55HcU7Hzpu75fI17k+lFge4r0EeVNzx3ppk2mnYEp71HJGkqFXUMD603xOcA16JM0uQ4Ka+sjbtuXLRnsfT4UGScYNaV0WaNo3GVYYrPXERhkZD5HGa480NLtHpdPk1qnyE2P8AQn/a/wAhSrywJMDZ/rf5ClXVi9iPN6j+WRl9TsoLm8uPeMb+I3vDtnJ8qk6R6XeTUH1DUAskdu2IF8mb+sflSv8A/wC+3GGA/SNn8a1ulBYdLhVe+3JrjwTlKbT4PYzxisUWuQx8AEnmh5JcDA5NRyztyc/IVAznOOT8q7bONRHSPz51CWHfzr3k9jULsCcD8ayyqHlsfDNebx5Goy3/AAabv880rNpE27K+deY3cGvAwIrwtzxSGj0jbnPIIwQaz2rWzWbeNHkwuf8Awn0rQZyajdI3RonXejjDA+dDNUYwySzNtjUsfhXo0+/kOQVjH9o8/hV/JZm3bw4wAn6pA70lt/61cU8006o6o4oVdmavtIv5o/cuIVwMZwSaoJNJ1G2l8SORC68hlbBrocsAxgCqm8tMHcB91RfUZEb+mxT2ZW6Vr8uBb6khjc8LKOx+fpV8suQCTnjv61m5ogwwwyPOmW+oz6cdnMsAP2CeR8q1HLqJ5OlcFcdzW215PayB4X2tnn0rRadrcd0BFP7jZ4IrF2t9DdwiSB9w8we4+dEhhnOe3Y10Rm4nBLGpG7bcpDAEJ3B+FJZFHGMn0zWc0zXpIGEdwxaI/reYq/SW3uUD2/vAjJGa6YzUuDjnBx5CFcs3fnz57V74nJIJoZmMaYOfQfE0hNnhmyfIVuzFBniDjBFeb8nPfJ7ChDKB2PAqJ5znC+Y86LFQY84GRk5qPx89gT86CeYjzyfSozcOPPH3UwLDxsd6lSUHHNVaz7/vomFicedNCLJD7uTxVFqsmL5wB5A1b7wqFmIAHf41k9Z1NF1ZoC4DFQ2PhXN1UqgdnRxbmy5007rdj/bP8hSqHQ38Szdv9Yf5ClVsH8aOTqf5ZGZv5x9Y3Q7BZXyfvNaHSr9ZLNVycqMcVitXufD1a8DY/p34/wC0aO0rUja3YYkFXAzXBgdZJHt5I3iibIvkZII+PrTXbkYPGKYZhKocEHPamEjsDj1rvOJDmbB5phY7skimFzyCahlfnvSNokLqD7zfdUb3Cp9k0HPchAeaCkuC3BPB/hSKItGvgP1uab9YDzFVa8HH4Ulzu796KGW6X6lueKmS4R/1uaplDE5zTw7hQOc+eKVBZdEbxg4x3B9KHfC5GOaHtZp921QXB+FHtC8sO7YVfHGfOo5cepWuSkJ09wJjuBOaFlUFSD51O27JBHPmKjcAnHpXA0didFHeWrL7wUEHzAqnmjzk5BIrWTpuXH8aorm3wxOzA7/+1TT0s6oytblDvntp/Ht2Mbjv6H7qvtL1uG9YQy/oJ8Y2k8P8qrJ4SQcj7/Wq24g3f5EeVdkJKXJwdT0790DdB8cEc0XZ38tlKHifA81zwaw+ndSS2TrbakTLD2WYD3l+frWpimS4jSWFw6OMq6ng1RpxdnnqSlszbWOsQ34IlOJcYHwoiZQiFw3iDzI8z6CsQjujZRtpA71YWvUM9sQJPfx2NWjlT2ZCeH5iXUlwEUAsA3fBoZroZ/8AeoTrGn3a4m4Y+a8YqJvZ5Z0jinGXIUH0zVU0c7TXJK04JzuyR8a8E7ZIzgGny2kCWkcu8DexBYE4IwCp+/I/4FEpYWj2a3UQnaE7W8TIICEZY5+G1h88VtGLIoGZjjn4cUQbkRYG73jQs+xLNriMuoNvHMAT5s2MUQlrbK9vCXcPNGpDtIpAZlBGVAyBk4++gaXkkWeRxhzwPSuf9b3Bj6h904xCtb6QRxSNGH4jGHY9sjvj4ZrlXUl8uo67cyqfdU7V+Qrlzb0meh0ktEtRv+g7qS70KV5GyVuGUH4bV/OlUH0cf9H5/wC9t/gSlXTiVQSR5/Uu80mYvXZW+vtQUZP/ACmXgc/rGi4X2xxsTncoyPSgOoJwuuaikMew+1Sh3PLN75zj0FSW0+YIiO2wKR8RXHFVJntdxOKibLRNRbAgY59M1cnGTuYHHlWEt7gxyoysQV5+dbHTrlLy33Egse/rXRF/BCcfknJTaTg/DNV13dbRj8AKMuG2Izs2AO2ao2dpJSQeT2FaYkIuXO4+debefnUsVs8hwFNGw6NKxHcUjYAAysFIGD51II2JIAJB9Ku49JjTlzzRKQQQjAUZoCyki02aQD0znnyqxh0tFH6U5oppMDAGKjMhPnRYyVVjhUCJQMedeMxJzmowx9a9zx3pBQLdwFwZEHvfrY86rmdc+lW5JByKrdUtSFNxGDt7sB5Vy5se2qJ0Y5/DA3lVQckc/GgrgpKCAOPPioZLlSCCwHzoc3BI905A5PlXn22di2B7uIovHPNVtwnIX9Y1ZSSk5Od2fX0oOUK3YHdmqY3RtTT5KyeBZEKEZz/A1Fp2p3mjTFYzviJ96Nvsn4j0NHyQsM8HHrQdxb+IMfrDsa7seRcPg87qum1+vHyjXabqtrqKZhfEg7xNww/MURK/n3rniF43DoSkiHgg4INXVp1LIoCXib/9avf7x5054mt4nFjyXtI0DNSDnjBIPrQcd7BcDMUqtnyzzUofBrEJG5RLD22RoliIUBCSCM9z3NTQ3twlt4CTt4O1l2A8YJBI+8gVXK3rzRCnau7IAA75roTOdxRc2+q3ceF3IyiMRgPGGG0HIHI9aPi1CeQR72T9Ft2sEAPujAyfPFZOXW7K1AUzeK47KnNRDXpLs+GnuJ5jPetahxwt70aLUtQ9oDQxnO85kYeZ+FZbU9EW5BkiO2XyOOPvq0hcEYogKCKw1Z2QjFR0h30dRSw6DcxzIUdbtgQf9hKVW3TibNPkHrKT/AUq6Ye1Hj51WRojuOj9BuriS4msN0srl3bxnGSTknhq8j6O0CJSqWGATn+mk/3qVKjTHwTU5Lhko6W0UdrLt/rX/OiLfRrC1OYYCn/bY/50qVPSvBru5Puf7JJdNtJl2yRZHpuP50xNHsI/s24H/aJ/zpUqdIXcn5YQltCn2YwKk2L6UqVFIO5PyxphjPcfxNNNtCe6fxNKlSpB3J+WL2WH+p/E157JAf1P4mlSopB3Z/cxeyQf1P4mvfZYf6n8TSpUUh92f3MXssP9T+Jrw2kBUqY+DwRk0qVGleA7uT7n+yvfpfRZHLtZAk8/0j/nS/0W0X/qf/qv+dKlWO1j+1fo19Rm+9/tnn+iuif9S/8AVf8AOkvSmiLnbZYz3/Sv+dKlT7WP7V+hd/L9z/bEeldEYYNkO2P6R/zqNujen3+1p4P/AHr/AJ0qVHbh4Q11GZf5v9siboTplm3HTOf/AOeT/epp6B6YPfTP/Xk/3qVKtUjDyTbuxf6A9Mfsz/8A0S/71Sp0XoEf2LOQf/2Zf96lSo0rwHcn5ZJ/olon/VZP3mX/AHqik6J6fm/pLJ3+dzL/AL1KlRpj4DuT8saOhOmgQRpvI/18n+9UydIaDGcpY4/75/8AepUqKQ+7k+5/sITp/S0+za4/7xvzqQaLpw7W/wD52/OlSopB3cn3P9hNvbQ2sZSFNik5IyTz99KlSpmG23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81175"/>
            <a:ext cx="3505199" cy="45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1781175"/>
            <a:ext cx="3429001" cy="45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587177"/>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3487</TotalTime>
  <Words>3828</Words>
  <Application>Microsoft Office PowerPoint</Application>
  <PresentationFormat>On-screen Show (4:3)</PresentationFormat>
  <Paragraphs>532</Paragraphs>
  <Slides>60</Slides>
  <Notes>37</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Capsules</vt:lpstr>
      <vt:lpstr>EPI 262: Introduction to Pharmacoepidemiology</vt:lpstr>
      <vt:lpstr>Outline</vt:lpstr>
      <vt:lpstr>Introduction – Kelsh </vt:lpstr>
      <vt:lpstr>Kelsh – Contact Information </vt:lpstr>
      <vt:lpstr>Acknowledgements  </vt:lpstr>
      <vt:lpstr>Student Introductions </vt:lpstr>
      <vt:lpstr>Recommended Text and Readings </vt:lpstr>
      <vt:lpstr>Recommended Text and Readings </vt:lpstr>
      <vt:lpstr>Recommended Text and Readings </vt:lpstr>
      <vt:lpstr>The field of pharmacoepidemiology continues to mature</vt:lpstr>
      <vt:lpstr>Course Grading and Class Project</vt:lpstr>
      <vt:lpstr>Course Objectives</vt:lpstr>
      <vt:lpstr>Course Schedule</vt:lpstr>
      <vt:lpstr>Study Design and Analysis Seminar</vt:lpstr>
      <vt:lpstr>Data Sources for Pharmacoepidemiology</vt:lpstr>
      <vt:lpstr>Pharmacology and Drug Safety</vt:lpstr>
      <vt:lpstr>Advanced Methods in Pharmacoepi</vt:lpstr>
      <vt:lpstr>Meta-Analysis and Systematic Review</vt:lpstr>
      <vt:lpstr>Health Economics, Health Outcomes</vt:lpstr>
      <vt:lpstr>Ethics in Pharmacoepi Research</vt:lpstr>
      <vt:lpstr>Historical Perspective</vt:lpstr>
      <vt:lpstr>Early Examples of Interventional Studies</vt:lpstr>
      <vt:lpstr>Early Examples of Interventional Studies (2)</vt:lpstr>
      <vt:lpstr>US Pure Food and Drug Act was passed in 1906</vt:lpstr>
      <vt:lpstr>Food, Drug and Cosmetic Act was passed in 1938 </vt:lpstr>
      <vt:lpstr>Thalidomide Disaster</vt:lpstr>
      <vt:lpstr>Kefauver-Harris Amendments Passed in 1962</vt:lpstr>
      <vt:lpstr>Drug Development is Now Highly Regulated</vt:lpstr>
      <vt:lpstr>The Regulatory Process for Drug Development</vt:lpstr>
      <vt:lpstr>Food &amp; Drug Administration  Amendment Act (FDAAA)</vt:lpstr>
      <vt:lpstr>FDAAA </vt:lpstr>
      <vt:lpstr>Post-marketing Pharmacovigilance is Intensifying</vt:lpstr>
      <vt:lpstr>FDA Sentinel System</vt:lpstr>
      <vt:lpstr>The Field of Pharmacoepidemiology  Continues to Evolve</vt:lpstr>
      <vt:lpstr>  Understanding the Safety Profile of Drugs Prior to their Approval</vt:lpstr>
      <vt:lpstr>Definition and Need for Pharmacepidemiology</vt:lpstr>
      <vt:lpstr>What is Pharmacoepidemiology?</vt:lpstr>
      <vt:lpstr>PowerPoint Presentation</vt:lpstr>
      <vt:lpstr>The Field of Pharmacoepidemiology  Continues to Evolve</vt:lpstr>
      <vt:lpstr>Epidemiology is essential across all stages of drug development </vt:lpstr>
      <vt:lpstr>  Understanding the Safety Profile of Drugs Prior to their Approval</vt:lpstr>
      <vt:lpstr> Understanding the Safety Profile of Drugs Prior to their Approval (2)</vt:lpstr>
      <vt:lpstr>Weight of the available evidence suggests…</vt:lpstr>
      <vt:lpstr>Why do we need post-marketing safety assessment?</vt:lpstr>
      <vt:lpstr>Post-marketing Drug Surveillance Research</vt:lpstr>
      <vt:lpstr>Identification of Sub-populations in Whom Therapies should be Targeted</vt:lpstr>
      <vt:lpstr>Identification of Sub-populations in Whom Therapies should be Targeted (2)</vt:lpstr>
      <vt:lpstr>Identification of Potential Off-Label Uses</vt:lpstr>
      <vt:lpstr>Other Focus Areas in Pharmacoepidemiology</vt:lpstr>
      <vt:lpstr>Many different entities are now conducting  pharmacoepidemiologic research</vt:lpstr>
      <vt:lpstr>Drug Safety at the FDA</vt:lpstr>
      <vt:lpstr>Major Universities are Developing Expertise in Pharmacoepidemiologic Research</vt:lpstr>
      <vt:lpstr>Major Universities are Developing Expertise in Pharmacoepidemiologic Research (2)</vt:lpstr>
      <vt:lpstr>Many different entities are now conducting  pharmacoepidemiologic research</vt:lpstr>
      <vt:lpstr>In What Areas Do Epidemiologists Work in the Pharmaceutical Industry?</vt:lpstr>
      <vt:lpstr>PowerPoint Presentation</vt:lpstr>
      <vt:lpstr>Epidemiologic Contributions to Early Stage Drug Development (Pre-clinical, Phase I, IIa): Descriptive Epidemiology Studies</vt:lpstr>
      <vt:lpstr>Contributions to Trial Design</vt:lpstr>
      <vt:lpstr>Summary</vt:lpstr>
      <vt:lpstr>PowerPoint Presentation</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Predictors of Early Mortality</dc:title>
  <dc:creator>Administrator</dc:creator>
  <cp:lastModifiedBy>mkelsh</cp:lastModifiedBy>
  <cp:revision>134</cp:revision>
  <cp:lastPrinted>2015-01-08T20:27:08Z</cp:lastPrinted>
  <dcterms:created xsi:type="dcterms:W3CDTF">2005-08-17T16:35:31Z</dcterms:created>
  <dcterms:modified xsi:type="dcterms:W3CDTF">2015-01-15T02:06:44Z</dcterms:modified>
</cp:coreProperties>
</file>