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7" r:id="rId2"/>
    <p:sldId id="344" r:id="rId3"/>
    <p:sldId id="302" r:id="rId4"/>
    <p:sldId id="346" r:id="rId5"/>
    <p:sldId id="347" r:id="rId6"/>
    <p:sldId id="348" r:id="rId7"/>
    <p:sldId id="349" r:id="rId8"/>
    <p:sldId id="350" r:id="rId9"/>
    <p:sldId id="345" r:id="rId10"/>
    <p:sldId id="352" r:id="rId11"/>
    <p:sldId id="354" r:id="rId12"/>
    <p:sldId id="351" r:id="rId13"/>
    <p:sldId id="360" r:id="rId14"/>
    <p:sldId id="361" r:id="rId15"/>
    <p:sldId id="362" r:id="rId16"/>
    <p:sldId id="259" r:id="rId17"/>
    <p:sldId id="275" r:id="rId18"/>
    <p:sldId id="274" r:id="rId19"/>
    <p:sldId id="276" r:id="rId20"/>
    <p:sldId id="363" r:id="rId21"/>
    <p:sldId id="364" r:id="rId22"/>
    <p:sldId id="365" r:id="rId23"/>
    <p:sldId id="277" r:id="rId24"/>
    <p:sldId id="261" r:id="rId25"/>
    <p:sldId id="366" r:id="rId26"/>
    <p:sldId id="278" r:id="rId27"/>
    <p:sldId id="262" r:id="rId28"/>
    <p:sldId id="263" r:id="rId29"/>
    <p:sldId id="343" r:id="rId30"/>
    <p:sldId id="293" r:id="rId31"/>
    <p:sldId id="329" r:id="rId32"/>
    <p:sldId id="295" r:id="rId33"/>
    <p:sldId id="368" r:id="rId34"/>
    <p:sldId id="367" r:id="rId35"/>
    <p:sldId id="299" r:id="rId36"/>
    <p:sldId id="330" r:id="rId37"/>
    <p:sldId id="300" r:id="rId38"/>
    <p:sldId id="331" r:id="rId39"/>
    <p:sldId id="303" r:id="rId40"/>
    <p:sldId id="264" r:id="rId41"/>
    <p:sldId id="286" r:id="rId42"/>
    <p:sldId id="304" r:id="rId43"/>
    <p:sldId id="265" r:id="rId44"/>
    <p:sldId id="369" r:id="rId45"/>
    <p:sldId id="266" r:id="rId46"/>
    <p:sldId id="273" r:id="rId47"/>
    <p:sldId id="358" r:id="rId48"/>
    <p:sldId id="306" r:id="rId49"/>
    <p:sldId id="267" r:id="rId50"/>
    <p:sldId id="332" r:id="rId51"/>
    <p:sldId id="308" r:id="rId52"/>
    <p:sldId id="268" r:id="rId53"/>
    <p:sldId id="333" r:id="rId54"/>
    <p:sldId id="309" r:id="rId55"/>
    <p:sldId id="269" r:id="rId56"/>
    <p:sldId id="311" r:id="rId57"/>
    <p:sldId id="310" r:id="rId58"/>
    <p:sldId id="313" r:id="rId59"/>
    <p:sldId id="370" r:id="rId60"/>
    <p:sldId id="314" r:id="rId61"/>
    <p:sldId id="359" r:id="rId62"/>
    <p:sldId id="315" r:id="rId63"/>
    <p:sldId id="316" r:id="rId64"/>
    <p:sldId id="334" r:id="rId65"/>
    <p:sldId id="337" r:id="rId66"/>
    <p:sldId id="335" r:id="rId67"/>
    <p:sldId id="338" r:id="rId68"/>
    <p:sldId id="336" r:id="rId69"/>
    <p:sldId id="317" r:id="rId70"/>
    <p:sldId id="320" r:id="rId71"/>
    <p:sldId id="321" r:id="rId72"/>
    <p:sldId id="339" r:id="rId73"/>
    <p:sldId id="340" r:id="rId74"/>
    <p:sldId id="324" r:id="rId75"/>
    <p:sldId id="271" r:id="rId76"/>
    <p:sldId id="325" r:id="rId77"/>
    <p:sldId id="371" r:id="rId78"/>
    <p:sldId id="373" r:id="rId79"/>
    <p:sldId id="372" r:id="rId80"/>
    <p:sldId id="327" r:id="rId81"/>
    <p:sldId id="328"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7" autoAdjust="0"/>
    <p:restoredTop sz="76015" autoAdjust="0"/>
  </p:normalViewPr>
  <p:slideViewPr>
    <p:cSldViewPr>
      <p:cViewPr varScale="1">
        <p:scale>
          <a:sx n="55" d="100"/>
          <a:sy n="55" d="100"/>
        </p:scale>
        <p:origin x="-17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8.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DB53411-3EBD-4443-A85F-1E656B3D96E7}" type="datetimeFigureOut">
              <a:rPr lang="en-US"/>
              <a:pPr>
                <a:defRPr/>
              </a:pPr>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DD135A1-94C1-4918-9031-A7F5E1CE5841}" type="slidenum">
              <a:rPr lang="en-US"/>
              <a:pPr>
                <a:defRPr/>
              </a:pPr>
              <a:t>‹#›</a:t>
            </a:fld>
            <a:endParaRPr lang="en-US"/>
          </a:p>
        </p:txBody>
      </p:sp>
    </p:spTree>
    <p:extLst>
      <p:ext uri="{BB962C8B-B14F-4D97-AF65-F5344CB8AC3E}">
        <p14:creationId xmlns:p14="http://schemas.microsoft.com/office/powerpoint/2010/main" val="272430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1021FF-347F-47C5-B674-48D3A62B178C}"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B2F441-9143-4AC0-B552-5F7DE84AB6A0}" type="slidenum">
              <a:rPr lang="en-US" altLang="en-US" smtClean="0"/>
              <a:pPr eaLnBrk="1" hangingPunct="1"/>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667250-F8DB-44C8-B060-F28486A46CEE}" type="slidenum">
              <a:rPr lang="en-US"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67338-7D35-40CD-B118-E6408195B7BA}" type="slidenum">
              <a:rPr lang="en-US"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13</a:t>
            </a:fld>
            <a:endParaRPr lang="en-US"/>
          </a:p>
        </p:txBody>
      </p:sp>
    </p:spTree>
    <p:extLst>
      <p:ext uri="{BB962C8B-B14F-4D97-AF65-F5344CB8AC3E}">
        <p14:creationId xmlns:p14="http://schemas.microsoft.com/office/powerpoint/2010/main" val="233107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14</a:t>
            </a:fld>
            <a:endParaRPr lang="en-US"/>
          </a:p>
        </p:txBody>
      </p:sp>
    </p:spTree>
    <p:extLst>
      <p:ext uri="{BB962C8B-B14F-4D97-AF65-F5344CB8AC3E}">
        <p14:creationId xmlns:p14="http://schemas.microsoft.com/office/powerpoint/2010/main" val="245303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15</a:t>
            </a:fld>
            <a:endParaRPr lang="en-US"/>
          </a:p>
        </p:txBody>
      </p:sp>
    </p:spTree>
    <p:extLst>
      <p:ext uri="{BB962C8B-B14F-4D97-AF65-F5344CB8AC3E}">
        <p14:creationId xmlns:p14="http://schemas.microsoft.com/office/powerpoint/2010/main" val="421601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DD5165-65F0-437F-9C68-87B1BA6698DF}"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2735A-EF0F-4633-97E4-A46A1CA4CB96}" type="slidenum">
              <a:rPr lang="en-US"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93E272-73DA-43FD-9D09-8224A10C6492}"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A4B30-1F1D-4569-B202-B2E3817772FE}"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950C1-62F9-40AD-89F3-B36C209CA281}"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609080-1CEC-4E20-AD17-CEB82C53EABE}"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D5E794-14A4-495F-AE64-120D200A77E3}" type="slidenum">
              <a:rPr lang="en-US" altLang="en-US" smtClean="0"/>
              <a:pPr eaLnBrk="1" hangingPunct="1"/>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25</a:t>
            </a:fld>
            <a:endParaRPr lang="en-US"/>
          </a:p>
        </p:txBody>
      </p:sp>
    </p:spTree>
    <p:extLst>
      <p:ext uri="{BB962C8B-B14F-4D97-AF65-F5344CB8AC3E}">
        <p14:creationId xmlns:p14="http://schemas.microsoft.com/office/powerpoint/2010/main" val="383239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28A2C8-518B-4A59-B220-0955D45BAD87}" type="slidenum">
              <a:rPr lang="en-US" altLang="en-US" smtClean="0"/>
              <a:pPr eaLnBrk="1" hangingPunct="1"/>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8410F9-50CB-4261-9BA4-B351734B7033}" type="slidenum">
              <a:rPr lang="en-US" altLang="en-US" smtClean="0"/>
              <a:pPr eaLnBrk="1" hangingPunct="1"/>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171E38-422D-4C69-910E-13843770D2E5}"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9F7F13-8B53-4ABF-906F-02B3FD9755EF}"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069964-F5F1-4F9D-BF2A-1A7787194E87}" type="slidenum">
              <a:rPr lang="en-US" altLang="en-US" smtClean="0"/>
              <a:pPr eaLnBrk="1" hangingPunct="1"/>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DFFF81-5624-4F1B-8F63-399B7FFE8C92}"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4B16E-58D8-4A7C-AE03-960F91D5E37E}" type="slidenum">
              <a:rPr lang="en-US" altLang="en-US" smtClean="0"/>
              <a:pPr eaLnBrk="1" hangingPunct="1"/>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200/sqrt(50) = 28.3</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D09177-620F-437F-AED2-E0D1B87D2994}" type="slidenum">
              <a:rPr lang="en-US" altLang="en-US" smtClean="0">
                <a:latin typeface="Arial" charset="0"/>
              </a:rPr>
              <a:pPr eaLnBrk="1" hangingPunct="1">
                <a:spcBef>
                  <a:spcPct val="0"/>
                </a:spcBef>
              </a:pPr>
              <a:t>32</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33</a:t>
            </a:fld>
            <a:endParaRPr lang="en-US"/>
          </a:p>
        </p:txBody>
      </p:sp>
    </p:spTree>
    <p:extLst>
      <p:ext uri="{BB962C8B-B14F-4D97-AF65-F5344CB8AC3E}">
        <p14:creationId xmlns:p14="http://schemas.microsoft.com/office/powerpoint/2010/main" val="312990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34</a:t>
            </a:fld>
            <a:endParaRPr lang="en-US"/>
          </a:p>
        </p:txBody>
      </p:sp>
    </p:spTree>
    <p:extLst>
      <p:ext uri="{BB962C8B-B14F-4D97-AF65-F5344CB8AC3E}">
        <p14:creationId xmlns:p14="http://schemas.microsoft.com/office/powerpoint/2010/main" val="4016022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D4C492-9708-4729-AA30-63330B4AA13C}" type="slidenum">
              <a:rPr lang="en-US" altLang="en-US" smtClean="0"/>
              <a:pPr eaLnBrk="1" hangingPunct="1"/>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EEDE2-7CF4-4808-A5D1-740C1B4DCB74}" type="slidenum">
              <a:rPr lang="en-US" altLang="en-US" smtClean="0"/>
              <a:pPr eaLnBrk="1" hangingPunct="1"/>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2E2A47-8B46-48AE-B816-54C5EDFB5387}" type="slidenum">
              <a:rPr lang="en-US" altLang="en-US" smtClean="0"/>
              <a:pPr eaLnBrk="1" hangingPunct="1"/>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406724-5311-4663-8A47-20362C91A7B4}" type="slidenum">
              <a:rPr lang="en-US" altLang="en-US" smtClean="0"/>
              <a:pPr eaLnBrk="1" hangingPunct="1"/>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79D94-0341-4F4D-8ECB-7EFEF42C0629}" type="slidenum">
              <a:rPr lang="en-US" altLang="en-US" smtClean="0"/>
              <a:pPr eaLnBrk="1" hangingPunct="1"/>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3F948D-F243-4FF3-8A15-8387E85DC71E}" type="slidenum">
              <a:rPr lang="en-US" altLang="en-US" smtClean="0"/>
              <a:pPr eaLnBrk="1" hangingPunct="1"/>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2737A-0D5A-4875-96A4-9D2DBAD8BEF6}" type="slidenum">
              <a:rPr lang="en-US" altLang="en-US" smtClean="0"/>
              <a:pPr eaLnBrk="1" hangingPunct="1"/>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FDB4B6-F61F-4562-A360-AA0EDDD29ABC}" type="slidenum">
              <a:rPr lang="en-US" altLang="en-US" smtClean="0"/>
              <a:pPr eaLnBrk="1" hangingPunct="1"/>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that the standard deviation of </a:t>
            </a:r>
            <a:r>
              <a:rPr lang="en-US" altLang="en-US" i="1" smtClean="0">
                <a:latin typeface="Arial Symbol" pitchFamily="34" charset="0"/>
              </a:rPr>
              <a:t>x bar </a:t>
            </a:r>
            <a:r>
              <a:rPr lang="en-US" altLang="en-US" smtClean="0"/>
              <a:t> is </a:t>
            </a:r>
            <a:r>
              <a:rPr lang="en-US" altLang="en-US" i="1" smtClean="0"/>
              <a:t>sigma / square root (n) </a:t>
            </a:r>
            <a:r>
              <a:rPr lang="en-US" altLang="en-US" smtClean="0"/>
              <a:t>.  It is not </a:t>
            </a:r>
            <a:r>
              <a:rPr lang="en-US" altLang="en-US" i="1" smtClean="0"/>
              <a:t>sigma</a:t>
            </a:r>
            <a:r>
              <a:rPr lang="en-US" altLang="en-US" smtClean="0"/>
              <a:t>, which was the standard deviation of X.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1BFAF6-DA05-4962-BEE6-FBE9BEBC8BF9}" type="slidenum">
              <a:rPr lang="en-US" altLang="en-US" smtClean="0">
                <a:latin typeface="Arial" charset="0"/>
              </a:rPr>
              <a:pPr eaLnBrk="1" hangingPunct="1">
                <a:spcBef>
                  <a:spcPct val="0"/>
                </a:spcBef>
              </a:pPr>
              <a:t>42</a:t>
            </a:fld>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FF2C7D-0021-45A4-981F-72D1CCF966DF}" type="slidenum">
              <a:rPr lang="en-US" altLang="en-US" smtClean="0">
                <a:latin typeface="Arial" charset="0"/>
              </a:rPr>
              <a:pPr eaLnBrk="1" hangingPunct="1">
                <a:spcBef>
                  <a:spcPct val="0"/>
                </a:spcBef>
              </a:pPr>
              <a:t>43</a:t>
            </a:fld>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44</a:t>
            </a:fld>
            <a:endParaRPr lang="en-US"/>
          </a:p>
        </p:txBody>
      </p:sp>
    </p:spTree>
    <p:extLst>
      <p:ext uri="{BB962C8B-B14F-4D97-AF65-F5344CB8AC3E}">
        <p14:creationId xmlns:p14="http://schemas.microsoft.com/office/powerpoint/2010/main" val="3375595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D4A78E-BB09-4626-BBCB-AEDD4898CF55}"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565F3F-1A41-4E87-86AA-6DAF2D4B4603}" type="slidenum">
              <a:rPr lang="en-US" altLang="en-US" smtClean="0"/>
              <a:pPr eaLnBrk="1" hangingPunct="1"/>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2FED0-EAD1-46C0-B1D8-0FC635A3C024}" type="slidenum">
              <a:rPr lang="en-US" altLang="en-US" smtClean="0"/>
              <a:pPr eaLnBrk="1" hangingPunct="1"/>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D9592B-02FF-43D7-A0B2-E571C45AE096}" type="slidenum">
              <a:rPr lang="en-US" altLang="en-US" smtClean="0"/>
              <a:pPr eaLnBrk="1" hangingPunct="1"/>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1B6A7-1618-4685-84BC-BBD2976BAF33}" type="slidenum">
              <a:rPr lang="en-US" altLang="en-US" smtClean="0"/>
              <a:pPr eaLnBrk="1" hangingPunct="1"/>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36153C-6E74-416F-8CFA-E6FB6FF1A2F0}" type="slidenum">
              <a:rPr lang="en-US" altLang="en-US" smtClean="0"/>
              <a:pPr eaLnBrk="1" hangingPunct="1"/>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a:t>
            </a:r>
            <a:r>
              <a:rPr lang="en-US" altLang="en-US" dirty="0" err="1" smtClean="0"/>
              <a:t>distrubution</a:t>
            </a:r>
            <a:r>
              <a:rPr lang="en-US" altLang="en-US" baseline="0" dirty="0" smtClean="0"/>
              <a:t> is very robust, so if n is large, say &gt;30, and the distribution isn’t too far from normal, it’ll work. </a:t>
            </a:r>
          </a:p>
          <a:p>
            <a:r>
              <a:rPr lang="en-US" altLang="en-US" baseline="0" dirty="0" smtClean="0"/>
              <a:t>See http://people.virginia.edu/~rwm3n/pdf/When%20do%20you%20use%20the%20t%20distribution.pdf for a discussion of this.</a:t>
            </a:r>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4F197-C722-40AD-8560-BDDCE28DF2DD}" type="slidenum">
              <a:rPr lang="en-US" altLang="en-US" smtClean="0"/>
              <a:pPr eaLnBrk="1" hangingPunct="1"/>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E89CDD-9D86-4F7C-85E3-4ABC709B2D25}" type="slidenum">
              <a:rPr lang="en-US" altLang="en-US" smtClean="0"/>
              <a:pPr eaLnBrk="1" hangingPunct="1"/>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253D2B-6FFF-44C5-8F2D-CE3AF016A636}" type="slidenum">
              <a:rPr lang="en-US" altLang="en-US" smtClean="0"/>
              <a:pPr eaLnBrk="1" hangingPunct="1"/>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048AF0-DE1F-4A84-9691-E63DE15F0D08}" type="slidenum">
              <a:rPr lang="en-US" altLang="en-US" smtClean="0"/>
              <a:pPr eaLnBrk="1" hangingPunct="1"/>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18EE12-DB8F-4250-BE7C-B7FA9464A22E}" type="slidenum">
              <a:rPr lang="en-US" altLang="en-US" smtClean="0"/>
              <a:pPr eaLnBrk="1" hangingPunct="1"/>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DCDCE2-BE0F-4F7E-A3CC-9B12CA7ECE3F}" type="slidenum">
              <a:rPr lang="en-US" altLang="en-US" smtClean="0"/>
              <a:pPr eaLnBrk="1" hangingPunct="1"/>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BC22A6-92BA-4738-9CDD-838A840FD1AB}" type="slidenum">
              <a:rPr lang="en-US" altLang="en-US" smtClean="0">
                <a:latin typeface="Arial" charset="0"/>
              </a:rPr>
              <a:pPr eaLnBrk="1" hangingPunct="1">
                <a:spcBef>
                  <a:spcPct val="0"/>
                </a:spcBef>
              </a:pPr>
              <a:t>56</a:t>
            </a:fld>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3BBD86-C9AF-4CB4-A539-D360303F6C3B}" type="slidenum">
              <a:rPr lang="en-US" altLang="en-US" smtClean="0"/>
              <a:pPr eaLnBrk="1" hangingPunct="1"/>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that summ does not give you confidence intervals for the mean.</a:t>
            </a:r>
          </a:p>
          <a:p>
            <a:r>
              <a:rPr lang="en-US" altLang="en-US" smtClean="0"/>
              <a:t>Mean does, and print out the standard error of the mean.  The ci command does the same.</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F6B834-1D67-4CE5-BFAD-714EE5EEBA94}" type="slidenum">
              <a:rPr lang="en-US" altLang="en-US" smtClean="0">
                <a:latin typeface="Arial" charset="0"/>
              </a:rPr>
              <a:pPr eaLnBrk="1" hangingPunct="1">
                <a:spcBef>
                  <a:spcPct val="0"/>
                </a:spcBef>
              </a:pPr>
              <a:t>58</a:t>
            </a:fld>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59</a:t>
            </a:fld>
            <a:endParaRPr lang="en-US"/>
          </a:p>
        </p:txBody>
      </p:sp>
    </p:spTree>
    <p:extLst>
      <p:ext uri="{BB962C8B-B14F-4D97-AF65-F5344CB8AC3E}">
        <p14:creationId xmlns:p14="http://schemas.microsoft.com/office/powerpoint/2010/main" val="421209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28EF46-4E18-4BAE-B120-52FFA059CB7A}" type="slidenum">
              <a:rPr lang="en-US" altLang="en-US" smtClean="0"/>
              <a:pPr eaLnBrk="1" hangingPunct="1"/>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09E6D4-82FB-44EE-82E1-03BB49AEA8A5}" type="slidenum">
              <a:rPr lang="en-US" altLang="en-US" smtClean="0"/>
              <a:pPr eaLnBrk="1" hangingPunct="1"/>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D4E5E-D9F3-46FB-A683-F2586C87CE2E}" type="slidenum">
              <a:rPr lang="en-US" altLang="en-US" smtClean="0"/>
              <a:pPr eaLnBrk="1" hangingPunct="1"/>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D9426B-D03E-45B5-B571-094D9B6DA8BB}" type="slidenum">
              <a:rPr lang="en-US" altLang="en-US" smtClean="0">
                <a:latin typeface="Arial" charset="0"/>
              </a:rPr>
              <a:pPr eaLnBrk="1" hangingPunct="1">
                <a:spcBef>
                  <a:spcPct val="0"/>
                </a:spcBef>
              </a:pPr>
              <a:t>62</a:t>
            </a:fld>
            <a:endParaRPr lang="en-US"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difference here is that p=0.35, which is closer to .5 than the</a:t>
            </a:r>
            <a:r>
              <a:rPr lang="en-US" altLang="en-US" baseline="0" dirty="0" smtClean="0"/>
              <a:t> p=.05 on the previous slide</a:t>
            </a:r>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ABCD3B-8333-443F-A0EA-09CA8D592074}" type="slidenum">
              <a:rPr lang="en-US" altLang="en-US" smtClean="0"/>
              <a:pPr eaLnBrk="1" hangingPunct="1"/>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D4B9EF-9D51-46B9-A0BE-3D8CC5CD1239}" type="slidenum">
              <a:rPr lang="en-US" altLang="en-US" smtClean="0"/>
              <a:pPr eaLnBrk="1" hangingPunct="1"/>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B31F3A-8383-477C-9BB1-E77E600FEC66}" type="slidenum">
              <a:rPr lang="en-US" altLang="en-US" smtClean="0">
                <a:latin typeface="Arial" charset="0"/>
              </a:rPr>
              <a:pPr eaLnBrk="1" hangingPunct="1">
                <a:spcBef>
                  <a:spcPct val="0"/>
                </a:spcBef>
              </a:pPr>
              <a:t>65</a:t>
            </a:fld>
            <a:endParaRPr lang="en-US"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Continuity correction – subtract .5 from X if you are trying to find P(X&gt;x); add .5 to X if you are trying to find P(X&lt;x).  The reasoning behind this is somehow it makes up for the fact that we are using a continuous distribution to approximate a discrete distribution.  Don’t worry too much about this…</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71FFDB-FE98-4E3C-B530-E56FA3EA9D85}" type="slidenum">
              <a:rPr lang="en-US" altLang="en-US" smtClean="0">
                <a:latin typeface="Arial" charset="0"/>
              </a:rPr>
              <a:pPr eaLnBrk="1" hangingPunct="1">
                <a:spcBef>
                  <a:spcPct val="0"/>
                </a:spcBef>
              </a:pPr>
              <a:t>66</a:t>
            </a:fld>
            <a:endParaRPr lang="en-US"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approximation works better when n is larger</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3AE1EE-2305-494E-B2F2-94B715F3AF55}" type="slidenum">
              <a:rPr lang="en-US" altLang="en-US" smtClean="0">
                <a:latin typeface="Arial" charset="0"/>
              </a:rPr>
              <a:pPr eaLnBrk="1" hangingPunct="1">
                <a:spcBef>
                  <a:spcPct val="0"/>
                </a:spcBef>
              </a:pPr>
              <a:t>67</a:t>
            </a:fld>
            <a:endParaRPr lang="en-US"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approximation works better when n is larger</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E0ADA1-3681-4AC9-BE15-A844526E044C}" type="slidenum">
              <a:rPr lang="en-US" altLang="en-US" smtClean="0">
                <a:latin typeface="Arial" charset="0"/>
              </a:rPr>
              <a:pPr eaLnBrk="1" hangingPunct="1">
                <a:spcBef>
                  <a:spcPct val="0"/>
                </a:spcBef>
              </a:pPr>
              <a:t>68</a:t>
            </a:fld>
            <a:endParaRPr lang="en-US"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some purposes, it is a vestige of computing speed</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07CD15-3475-47F5-8741-6F15838A650E}" type="slidenum">
              <a:rPr lang="en-US" altLang="en-US" smtClean="0">
                <a:latin typeface="Arial" charset="0"/>
              </a:rPr>
              <a:pPr eaLnBrk="1" hangingPunct="1">
                <a:spcBef>
                  <a:spcPct val="0"/>
                </a:spcBef>
              </a:pPr>
              <a:t>69</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6B214-F912-4F2E-9058-DE18A5603A13}" type="slidenum">
              <a:rPr lang="en-US" altLang="en-US" smtClean="0"/>
              <a:pPr eaLnBrk="1" hangingPunct="1"/>
              <a:t>7</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E93991-73DF-410C-A9BD-EE15BDF2CC76}" type="slidenum">
              <a:rPr lang="en-US" altLang="en-US" smtClean="0"/>
              <a:pPr eaLnBrk="1" hangingPunct="1"/>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4E1326-6AE1-42C7-8B12-E6FD5C13AEA6}" type="slidenum">
              <a:rPr lang="en-US" altLang="en-US" smtClean="0">
                <a:latin typeface="Arial" charset="0"/>
              </a:rPr>
              <a:pPr eaLnBrk="1" hangingPunct="1">
                <a:spcBef>
                  <a:spcPct val="0"/>
                </a:spcBef>
              </a:pPr>
              <a:t>71</a:t>
            </a:fld>
            <a:endParaRPr lang="en-US"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67717-1E01-4344-9E04-0FCCE50D4D47}" type="slidenum">
              <a:rPr lang="en-US" altLang="en-US" smtClean="0">
                <a:latin typeface="Arial" charset="0"/>
              </a:rPr>
              <a:pPr eaLnBrk="1" hangingPunct="1">
                <a:spcBef>
                  <a:spcPct val="0"/>
                </a:spcBef>
              </a:pPr>
              <a:t>72</a:t>
            </a:fld>
            <a:endParaRPr lang="en-US"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D2729B-A889-4936-901C-8CAFF2539889}" type="slidenum">
              <a:rPr lang="en-US" altLang="en-US" smtClean="0"/>
              <a:pPr eaLnBrk="1" hangingPunct="1"/>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267392-C734-4007-B6D2-089CA0D563BD}" type="slidenum">
              <a:rPr lang="en-US" altLang="en-US" smtClean="0"/>
              <a:pPr eaLnBrk="1" hangingPunct="1"/>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172490-B1D1-4930-88C8-B3CDF70E7FC3}" type="slidenum">
              <a:rPr lang="en-US" altLang="en-US" smtClean="0"/>
              <a:pPr eaLnBrk="1" hangingPunct="1"/>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CDF69-86A6-421D-A905-ABC0C0B0FD3E}" type="slidenum">
              <a:rPr lang="en-US" altLang="en-US" smtClean="0"/>
              <a:pPr eaLnBrk="1" hangingPunct="1"/>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we use the normal distribution rather than the t distribution…</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96151B-6FA7-4C5B-9F8C-7D7C0DD92143}" type="slidenum">
              <a:rPr lang="en-US" altLang="en-US" smtClean="0">
                <a:latin typeface="Arial" charset="0"/>
              </a:rPr>
              <a:pPr eaLnBrk="1" hangingPunct="1">
                <a:spcBef>
                  <a:spcPct val="0"/>
                </a:spcBef>
              </a:pPr>
              <a:t>77</a:t>
            </a:fld>
            <a:endParaRPr lang="en-US"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if you leave off the binomial, you do NOT get the normal approximation formula – it assumes you are using the </a:t>
            </a:r>
            <a:r>
              <a:rPr lang="en-US" baseline="0" dirty="0" smtClean="0"/>
              <a:t>t-distribution, so you get a wider interval.  </a:t>
            </a:r>
            <a:endParaRPr lang="en-US" dirty="0"/>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78</a:t>
            </a:fld>
            <a:endParaRPr lang="en-US"/>
          </a:p>
        </p:txBody>
      </p:sp>
    </p:spTree>
    <p:extLst>
      <p:ext uri="{BB962C8B-B14F-4D97-AF65-F5344CB8AC3E}">
        <p14:creationId xmlns:p14="http://schemas.microsoft.com/office/powerpoint/2010/main" val="1691131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the closest</a:t>
            </a:r>
            <a:r>
              <a:rPr lang="en-US" baseline="0" dirty="0" smtClean="0"/>
              <a:t> to what we got by hand using the normal approximation.</a:t>
            </a:r>
            <a:endParaRPr lang="en-US" dirty="0"/>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79</a:t>
            </a:fld>
            <a:endParaRPr lang="en-US"/>
          </a:p>
        </p:txBody>
      </p:sp>
    </p:spTree>
    <p:extLst>
      <p:ext uri="{BB962C8B-B14F-4D97-AF65-F5344CB8AC3E}">
        <p14:creationId xmlns:p14="http://schemas.microsoft.com/office/powerpoint/2010/main" val="16911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607E87-5FBD-4CB9-BBE6-8C7E229954A7}" type="slidenum">
              <a:rPr lang="en-US" altLang="en-US" smtClean="0"/>
              <a:pPr eaLnBrk="1" hangingPunct="1"/>
              <a:t>8</a:t>
            </a:fld>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9D67E-0D05-4304-8892-631C0B1622E2}" type="slidenum">
              <a:rPr lang="en-US" altLang="en-US" smtClean="0"/>
              <a:pPr eaLnBrk="1" hangingPunct="1"/>
              <a:t>80</a:t>
            </a:fld>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6A53BA-D732-47FC-84BE-7127802E25E3}" type="slidenum">
              <a:rPr lang="en-US" altLang="en-US" smtClean="0"/>
              <a:pPr eaLnBrk="1" hangingPunct="1"/>
              <a:t>81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FC23CA-1C51-435A-9126-DBAA3BD7DA9E}"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4577DA-D4F4-4E51-BF14-7CDFE2A55397}" type="datetime1">
              <a:rPr lang="en-US"/>
              <a:pPr>
                <a:defRPr/>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3ECDB-8B8F-4B7D-8722-7E0B506DAF33}" type="slidenum">
              <a:rPr lang="en-US"/>
              <a:pPr>
                <a:defRPr/>
              </a:pPr>
              <a:t>‹#›</a:t>
            </a:fld>
            <a:endParaRPr lang="en-US"/>
          </a:p>
        </p:txBody>
      </p:sp>
    </p:spTree>
    <p:extLst>
      <p:ext uri="{BB962C8B-B14F-4D97-AF65-F5344CB8AC3E}">
        <p14:creationId xmlns:p14="http://schemas.microsoft.com/office/powerpoint/2010/main" val="247909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305A75-16D7-48C0-B8E4-F4793389C4C5}" type="datetime1">
              <a:rPr lang="en-US"/>
              <a:pPr>
                <a:defRPr/>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D1119-0927-4120-B200-85D32D57C3EE}" type="slidenum">
              <a:rPr lang="en-US"/>
              <a:pPr>
                <a:defRPr/>
              </a:pPr>
              <a:t>‹#›</a:t>
            </a:fld>
            <a:endParaRPr lang="en-US"/>
          </a:p>
        </p:txBody>
      </p:sp>
    </p:spTree>
    <p:extLst>
      <p:ext uri="{BB962C8B-B14F-4D97-AF65-F5344CB8AC3E}">
        <p14:creationId xmlns:p14="http://schemas.microsoft.com/office/powerpoint/2010/main" val="231173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3BD351-E411-47D5-B1B3-EB2723996747}" type="datetime1">
              <a:rPr lang="en-US"/>
              <a:pPr>
                <a:defRPr/>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635F3-DF53-4DCA-ADF7-CDB5CB7337E5}" type="slidenum">
              <a:rPr lang="en-US"/>
              <a:pPr>
                <a:defRPr/>
              </a:pPr>
              <a:t>‹#›</a:t>
            </a:fld>
            <a:endParaRPr lang="en-US"/>
          </a:p>
        </p:txBody>
      </p:sp>
    </p:spTree>
    <p:extLst>
      <p:ext uri="{BB962C8B-B14F-4D97-AF65-F5344CB8AC3E}">
        <p14:creationId xmlns:p14="http://schemas.microsoft.com/office/powerpoint/2010/main" val="302464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9B66337-AC1C-461D-965B-3405697F3889}" type="datetime1">
              <a:rPr lang="en-US"/>
              <a:pPr>
                <a:defRPr/>
              </a:pPr>
              <a:t>10/5/2015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79905E-16E1-43A9-B1EC-E6F6A50DEB43}" type="slidenum">
              <a:rPr lang="en-US"/>
              <a:pPr>
                <a:defRPr/>
              </a:pPr>
              <a:t>‹#›</a:t>
            </a:fld>
            <a:endParaRPr lang="en-US"/>
          </a:p>
        </p:txBody>
      </p:sp>
    </p:spTree>
    <p:extLst>
      <p:ext uri="{BB962C8B-B14F-4D97-AF65-F5344CB8AC3E}">
        <p14:creationId xmlns:p14="http://schemas.microsoft.com/office/powerpoint/2010/main" val="24981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71530-7498-426F-9AB5-374FD099BEBE}" type="datetime1">
              <a:rPr lang="en-US"/>
              <a:pPr>
                <a:defRPr/>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057CE-7223-47F3-A289-A70DDFDDF6BE}" type="slidenum">
              <a:rPr lang="en-US"/>
              <a:pPr>
                <a:defRPr/>
              </a:pPr>
              <a:t>‹#›</a:t>
            </a:fld>
            <a:endParaRPr lang="en-US"/>
          </a:p>
        </p:txBody>
      </p:sp>
    </p:spTree>
    <p:extLst>
      <p:ext uri="{BB962C8B-B14F-4D97-AF65-F5344CB8AC3E}">
        <p14:creationId xmlns:p14="http://schemas.microsoft.com/office/powerpoint/2010/main" val="51950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4C56C-8185-419F-A679-ED2CB09AC149}" type="datetime1">
              <a:rPr lang="en-US"/>
              <a:pPr>
                <a:defRPr/>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26BEE-DF80-4889-9593-AC4D9311CEF0}" type="slidenum">
              <a:rPr lang="en-US"/>
              <a:pPr>
                <a:defRPr/>
              </a:pPr>
              <a:t>‹#›</a:t>
            </a:fld>
            <a:endParaRPr lang="en-US"/>
          </a:p>
        </p:txBody>
      </p:sp>
    </p:spTree>
    <p:extLst>
      <p:ext uri="{BB962C8B-B14F-4D97-AF65-F5344CB8AC3E}">
        <p14:creationId xmlns:p14="http://schemas.microsoft.com/office/powerpoint/2010/main" val="43454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97C3FD-08FA-499A-951F-A048E399433B}" type="datetime1">
              <a:rPr lang="en-US"/>
              <a:pPr>
                <a:defRPr/>
              </a:pPr>
              <a:t>10/5/2015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1A7FA-2C90-412F-ACDB-F7B0CD93DBB6}" type="slidenum">
              <a:rPr lang="en-US"/>
              <a:pPr>
                <a:defRPr/>
              </a:pPr>
              <a:t>‹#›</a:t>
            </a:fld>
            <a:endParaRPr lang="en-US"/>
          </a:p>
        </p:txBody>
      </p:sp>
    </p:spTree>
    <p:extLst>
      <p:ext uri="{BB962C8B-B14F-4D97-AF65-F5344CB8AC3E}">
        <p14:creationId xmlns:p14="http://schemas.microsoft.com/office/powerpoint/2010/main" val="71769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6C6082-BF46-45F6-AB33-96D9F71A3E88}" type="datetime1">
              <a:rPr lang="en-US"/>
              <a:pPr>
                <a:defRPr/>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9748B2-FD06-435F-A790-CA4DA73E056B}" type="slidenum">
              <a:rPr lang="en-US"/>
              <a:pPr>
                <a:defRPr/>
              </a:pPr>
              <a:t>‹#›</a:t>
            </a:fld>
            <a:endParaRPr lang="en-US"/>
          </a:p>
        </p:txBody>
      </p:sp>
    </p:spTree>
    <p:extLst>
      <p:ext uri="{BB962C8B-B14F-4D97-AF65-F5344CB8AC3E}">
        <p14:creationId xmlns:p14="http://schemas.microsoft.com/office/powerpoint/2010/main" val="267318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04F05B-F977-497F-BFC4-A672E2F5FAA1}" type="datetime1">
              <a:rPr lang="en-US"/>
              <a:pPr>
                <a:defRPr/>
              </a:pPr>
              <a:t>10/5/2015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2EC3DD-911D-44A1-B04B-4BD951FA63FD}" type="slidenum">
              <a:rPr lang="en-US"/>
              <a:pPr>
                <a:defRPr/>
              </a:pPr>
              <a:t>‹#›</a:t>
            </a:fld>
            <a:endParaRPr lang="en-US"/>
          </a:p>
        </p:txBody>
      </p:sp>
    </p:spTree>
    <p:extLst>
      <p:ext uri="{BB962C8B-B14F-4D97-AF65-F5344CB8AC3E}">
        <p14:creationId xmlns:p14="http://schemas.microsoft.com/office/powerpoint/2010/main" val="298234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A42D1C-1A4E-4EBB-91CA-5EE2E1981A80}" type="datetime1">
              <a:rPr lang="en-US"/>
              <a:pPr>
                <a:defRPr/>
              </a:pPr>
              <a:t>10/5/2015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622F82-F58D-470F-9A71-7B486026D14A}" type="slidenum">
              <a:rPr lang="en-US"/>
              <a:pPr>
                <a:defRPr/>
              </a:pPr>
              <a:t>‹#›</a:t>
            </a:fld>
            <a:endParaRPr lang="en-US"/>
          </a:p>
        </p:txBody>
      </p:sp>
    </p:spTree>
    <p:extLst>
      <p:ext uri="{BB962C8B-B14F-4D97-AF65-F5344CB8AC3E}">
        <p14:creationId xmlns:p14="http://schemas.microsoft.com/office/powerpoint/2010/main" val="103830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81C343-448A-4735-941D-37E078857DE0}" type="datetime1">
              <a:rPr lang="en-US"/>
              <a:pPr>
                <a:defRPr/>
              </a:pPr>
              <a:t>10/5/2015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9159F1-2EC7-477B-AA55-BDA64BF4486F}" type="slidenum">
              <a:rPr lang="en-US"/>
              <a:pPr>
                <a:defRPr/>
              </a:pPr>
              <a:t>‹#›</a:t>
            </a:fld>
            <a:endParaRPr lang="en-US"/>
          </a:p>
        </p:txBody>
      </p:sp>
    </p:spTree>
    <p:extLst>
      <p:ext uri="{BB962C8B-B14F-4D97-AF65-F5344CB8AC3E}">
        <p14:creationId xmlns:p14="http://schemas.microsoft.com/office/powerpoint/2010/main" val="342341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CD314-4AC4-4067-A47C-8944ED8691EF}" type="datetime1">
              <a:rPr lang="en-US"/>
              <a:pPr>
                <a:defRPr/>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E4714-93FA-46EE-8738-4617465AFAD0}" type="slidenum">
              <a:rPr lang="en-US"/>
              <a:pPr>
                <a:defRPr/>
              </a:pPr>
              <a:t>‹#›</a:t>
            </a:fld>
            <a:endParaRPr lang="en-US"/>
          </a:p>
        </p:txBody>
      </p:sp>
    </p:spTree>
    <p:extLst>
      <p:ext uri="{BB962C8B-B14F-4D97-AF65-F5344CB8AC3E}">
        <p14:creationId xmlns:p14="http://schemas.microsoft.com/office/powerpoint/2010/main" val="153740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75A342-3CD7-4D28-A6CB-0DC4E37614AB}" type="datetime1">
              <a:rPr lang="en-US"/>
              <a:pPr>
                <a:defRPr/>
              </a:pPr>
              <a:t>10/5/2015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8C6A8-20AB-4ABE-912E-7947327801A0}" type="slidenum">
              <a:rPr lang="en-US"/>
              <a:pPr>
                <a:defRPr/>
              </a:pPr>
              <a:t>‹#›</a:t>
            </a:fld>
            <a:endParaRPr lang="en-US"/>
          </a:p>
        </p:txBody>
      </p:sp>
    </p:spTree>
    <p:extLst>
      <p:ext uri="{BB962C8B-B14F-4D97-AF65-F5344CB8AC3E}">
        <p14:creationId xmlns:p14="http://schemas.microsoft.com/office/powerpoint/2010/main" val="276232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F78A71-C00E-4217-95FB-EF3D30C14976}" type="datetime1">
              <a:rPr lang="en-US"/>
              <a:pPr>
                <a:defRPr/>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B3E9EE-DED2-4F62-991E-E1520E30B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42.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29.png"/><Relationship Id="rId9"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8.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1.wmf"/><Relationship Id="rId4" Type="http://schemas.openxmlformats.org/officeDocument/2006/relationships/oleObject" Target="../embeddings/oleObject15.bin"/></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43.wmf"/><Relationship Id="rId4" Type="http://schemas.openxmlformats.org/officeDocument/2006/relationships/oleObject" Target="../embeddings/oleObject16.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8.wmf"/><Relationship Id="rId3" Type="http://schemas.openxmlformats.org/officeDocument/2006/relationships/notesSlide" Target="../notesSlides/notesSlide75.xml"/><Relationship Id="rId7" Type="http://schemas.openxmlformats.org/officeDocument/2006/relationships/image" Target="../media/image46.wmf"/><Relationship Id="rId12"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9.bin"/><Relationship Id="rId11" Type="http://schemas.openxmlformats.org/officeDocument/2006/relationships/image" Target="../media/image47.wmf"/><Relationship Id="rId5" Type="http://schemas.openxmlformats.org/officeDocument/2006/relationships/image" Target="../media/image45.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3.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50.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49.wmf"/><Relationship Id="rId4" Type="http://schemas.openxmlformats.org/officeDocument/2006/relationships/oleObject" Target="../embeddings/oleObject2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Lecture 4</a:t>
            </a:r>
          </a:p>
        </p:txBody>
      </p:sp>
      <p:sp>
        <p:nvSpPr>
          <p:cNvPr id="2051" name="Rectangle 3"/>
          <p:cNvSpPr>
            <a:spLocks noGrp="1" noChangeArrowheads="1"/>
          </p:cNvSpPr>
          <p:nvPr>
            <p:ph type="body" idx="1"/>
          </p:nvPr>
        </p:nvSpPr>
        <p:spPr/>
        <p:txBody>
          <a:bodyPr/>
          <a:lstStyle/>
          <a:p>
            <a:pPr eaLnBrk="1" hangingPunct="1"/>
            <a:endParaRPr lang="en-US" altLang="en-US" smtClean="0"/>
          </a:p>
        </p:txBody>
      </p:sp>
      <p:sp>
        <p:nvSpPr>
          <p:cNvPr id="2" name="Slide Number Placeholder 1"/>
          <p:cNvSpPr>
            <a:spLocks noGrp="1"/>
          </p:cNvSpPr>
          <p:nvPr>
            <p:ph type="sldNum" sz="quarter" idx="12"/>
          </p:nvPr>
        </p:nvSpPr>
        <p:spPr/>
        <p:txBody>
          <a:bodyPr/>
          <a:lstStyle/>
          <a:p>
            <a:pPr>
              <a:defRPr/>
            </a:pPr>
            <a:fld id="{679073C8-BBFC-4392-BF21-92B38BC7094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Normal distribution</a:t>
            </a:r>
          </a:p>
        </p:txBody>
      </p:sp>
      <p:sp>
        <p:nvSpPr>
          <p:cNvPr id="3" name="Content Placeholder 2"/>
          <p:cNvSpPr>
            <a:spLocks noGrp="1"/>
          </p:cNvSpPr>
          <p:nvPr>
            <p:ph idx="1"/>
          </p:nvPr>
        </p:nvSpPr>
        <p:spPr>
          <a:xfrm>
            <a:off x="228600" y="1219200"/>
            <a:ext cx="4038600" cy="5334000"/>
          </a:xfrm>
        </p:spPr>
        <p:txBody>
          <a:bodyPr>
            <a:normAutofit fontScale="70000" lnSpcReduction="20000"/>
          </a:bodyPr>
          <a:lstStyle/>
          <a:p>
            <a:pPr>
              <a:buFont typeface="Arial" charset="0"/>
              <a:buNone/>
              <a:defRPr/>
            </a:pPr>
            <a:r>
              <a:rPr lang="en-US" sz="2800" dirty="0" smtClean="0"/>
              <a:t>Z~N(0,1)  is a normal distribution with mean 0 and standard deviation 1</a:t>
            </a:r>
          </a:p>
          <a:p>
            <a:pPr>
              <a:buFont typeface="Arial" charset="0"/>
              <a:buNone/>
              <a:defRPr/>
            </a:pPr>
            <a:endParaRPr lang="en-US" dirty="0" smtClean="0"/>
          </a:p>
          <a:p>
            <a:pPr>
              <a:defRPr/>
            </a:pPr>
            <a:r>
              <a:rPr lang="en-US" sz="2600" dirty="0" smtClean="0"/>
              <a:t>P(Z &gt; a big z) is small, </a:t>
            </a:r>
            <a:r>
              <a:rPr lang="en-US" sz="2600" dirty="0"/>
              <a:t>e</a:t>
            </a:r>
            <a:r>
              <a:rPr lang="en-US" sz="2600" dirty="0" smtClean="0"/>
              <a:t>.g. P(Z&gt;3)</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1-normal(3)</a:t>
            </a:r>
          </a:p>
          <a:p>
            <a:pPr marL="0" indent="0">
              <a:buNone/>
              <a:defRPr/>
            </a:pPr>
            <a:r>
              <a:rPr lang="en-US" sz="2100" dirty="0" smtClean="0">
                <a:latin typeface="Courier New" panose="02070309020205020404" pitchFamily="49" charset="0"/>
                <a:cs typeface="Courier New" panose="02070309020205020404" pitchFamily="49" charset="0"/>
              </a:rPr>
              <a:t>	.0013499</a:t>
            </a:r>
            <a:endParaRPr lang="en-US" sz="2100" dirty="0">
              <a:latin typeface="Courier New" panose="02070309020205020404" pitchFamily="49" charset="0"/>
              <a:cs typeface="Courier New" panose="02070309020205020404" pitchFamily="49" charset="0"/>
            </a:endParaRPr>
          </a:p>
          <a:p>
            <a:pPr>
              <a:defRPr/>
            </a:pPr>
            <a:r>
              <a:rPr lang="en-US" sz="2600" dirty="0"/>
              <a:t>P(Z &lt; a big z) is close to 1</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normal(3)</a:t>
            </a:r>
          </a:p>
          <a:p>
            <a:pPr marL="0" indent="0">
              <a:buNone/>
              <a:defRPr/>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9986501</a:t>
            </a:r>
          </a:p>
          <a:p>
            <a:pPr marL="0" indent="0">
              <a:buNone/>
              <a:defRPr/>
            </a:pPr>
            <a:endParaRPr lang="en-US" sz="2400" dirty="0" smtClean="0"/>
          </a:p>
          <a:p>
            <a:pPr>
              <a:defRPr/>
            </a:pPr>
            <a:r>
              <a:rPr lang="en-US" sz="2600" dirty="0" smtClean="0"/>
              <a:t>But if z is negative, it is the converse</a:t>
            </a:r>
          </a:p>
          <a:p>
            <a:pPr marL="0" indent="0">
              <a:buNone/>
              <a:defRPr/>
            </a:pPr>
            <a:r>
              <a:rPr lang="it-IT" dirty="0"/>
              <a:t> </a:t>
            </a:r>
            <a:r>
              <a:rPr lang="it-IT" dirty="0" smtClean="0"/>
              <a:t>	</a:t>
            </a:r>
            <a:r>
              <a:rPr lang="it-IT" sz="2300" dirty="0" smtClean="0"/>
              <a:t>P(Z&gt;-3) </a:t>
            </a:r>
          </a:p>
          <a:p>
            <a:pPr marL="0" indent="0">
              <a:buNone/>
              <a:defRPr/>
            </a:pPr>
            <a:r>
              <a:rPr lang="it-IT" sz="2300" dirty="0">
                <a:latin typeface="Courier New" panose="02070309020205020404" pitchFamily="49" charset="0"/>
                <a:cs typeface="Courier New" panose="02070309020205020404" pitchFamily="49" charset="0"/>
              </a:rPr>
              <a:t>	</a:t>
            </a:r>
            <a:r>
              <a:rPr lang="it-IT" sz="1800" dirty="0" smtClean="0">
                <a:latin typeface="Courier New" panose="02070309020205020404" pitchFamily="49" charset="0"/>
                <a:cs typeface="Courier New" panose="02070309020205020404" pitchFamily="49" charset="0"/>
              </a:rPr>
              <a:t>di </a:t>
            </a:r>
            <a:r>
              <a:rPr lang="it-IT" sz="1800" dirty="0">
                <a:latin typeface="Courier New" panose="02070309020205020404" pitchFamily="49" charset="0"/>
                <a:cs typeface="Courier New" panose="02070309020205020404" pitchFamily="49" charset="0"/>
              </a:rPr>
              <a:t>1-normal(-3)</a:t>
            </a:r>
          </a:p>
          <a:p>
            <a:pPr marL="0" indent="0">
              <a:buNone/>
              <a:defRPr/>
            </a:pPr>
            <a:r>
              <a:rPr lang="it-IT" sz="1800" dirty="0" smtClean="0">
                <a:latin typeface="Courier New" panose="02070309020205020404" pitchFamily="49" charset="0"/>
                <a:cs typeface="Courier New" panose="02070309020205020404" pitchFamily="49" charset="0"/>
              </a:rPr>
              <a:t>	.</a:t>
            </a:r>
            <a:r>
              <a:rPr lang="it-IT" sz="1800" dirty="0">
                <a:latin typeface="Courier New" panose="02070309020205020404" pitchFamily="49" charset="0"/>
                <a:cs typeface="Courier New" panose="02070309020205020404" pitchFamily="49" charset="0"/>
              </a:rPr>
              <a:t>9986501</a:t>
            </a:r>
          </a:p>
          <a:p>
            <a:pPr marL="0" indent="0">
              <a:buNone/>
              <a:defRPr/>
            </a:pPr>
            <a:endParaRPr lang="it-IT" sz="1800" dirty="0">
              <a:latin typeface="Courier New" panose="02070309020205020404" pitchFamily="49" charset="0"/>
              <a:cs typeface="Courier New" panose="02070309020205020404" pitchFamily="49" charset="0"/>
            </a:endParaRPr>
          </a:p>
          <a:p>
            <a:pPr marL="0" indent="0">
              <a:buNone/>
              <a:defRPr/>
            </a:pPr>
            <a:r>
              <a:rPr lang="it-IT" sz="1800" dirty="0">
                <a:latin typeface="Courier New" panose="02070309020205020404" pitchFamily="49" charset="0"/>
                <a:cs typeface="Courier New" panose="02070309020205020404" pitchFamily="49" charset="0"/>
              </a:rPr>
              <a:t>	</a:t>
            </a:r>
            <a:r>
              <a:rPr lang="it-IT" sz="1800" dirty="0" smtClean="0"/>
              <a:t>P(Z&lt;-3</a:t>
            </a:r>
            <a:r>
              <a:rPr lang="it-IT" sz="1800" dirty="0"/>
              <a:t>) </a:t>
            </a:r>
          </a:p>
          <a:p>
            <a:pPr marL="0" indent="0">
              <a:buNone/>
              <a:defRPr/>
            </a:pPr>
            <a:r>
              <a:rPr lang="it-IT" sz="1800" dirty="0" smtClean="0">
                <a:latin typeface="Courier New" panose="02070309020205020404" pitchFamily="49" charset="0"/>
                <a:cs typeface="Courier New" panose="02070309020205020404" pitchFamily="49" charset="0"/>
              </a:rPr>
              <a:t>	di </a:t>
            </a:r>
            <a:r>
              <a:rPr lang="it-IT" sz="1800" dirty="0">
                <a:latin typeface="Courier New" panose="02070309020205020404" pitchFamily="49" charset="0"/>
                <a:cs typeface="Courier New" panose="02070309020205020404" pitchFamily="49" charset="0"/>
              </a:rPr>
              <a:t>normal(-3)</a:t>
            </a:r>
          </a:p>
          <a:p>
            <a:pPr marL="0" indent="0">
              <a:buNone/>
              <a:defRPr/>
            </a:pPr>
            <a:r>
              <a:rPr lang="it-IT" sz="1800" dirty="0" smtClean="0">
                <a:latin typeface="Courier New" panose="02070309020205020404" pitchFamily="49" charset="0"/>
                <a:cs typeface="Courier New" panose="02070309020205020404" pitchFamily="49" charset="0"/>
              </a:rPr>
              <a:t>	.0013499</a:t>
            </a:r>
            <a:endParaRPr lang="en-US" sz="3600" dirty="0" smtClean="0"/>
          </a:p>
        </p:txBody>
      </p:sp>
      <p:sp>
        <p:nvSpPr>
          <p:cNvPr id="4" name="Slide Number Placeholder 3"/>
          <p:cNvSpPr>
            <a:spLocks noGrp="1"/>
          </p:cNvSpPr>
          <p:nvPr>
            <p:ph type="sldNum" sz="quarter" idx="12"/>
          </p:nvPr>
        </p:nvSpPr>
        <p:spPr/>
        <p:txBody>
          <a:bodyPr/>
          <a:lstStyle/>
          <a:p>
            <a:pPr>
              <a:defRPr/>
            </a:pPr>
            <a:fld id="{4D7F8B83-20FC-4618-A0CD-338E63E00A8D}" type="slidenum">
              <a:rPr lang="en-US" smtClean="0"/>
              <a:pPr>
                <a:defRPr/>
              </a:pPr>
              <a:t>10</a:t>
            </a:fld>
            <a:endParaRPr lang="en-US" dirty="0"/>
          </a:p>
        </p:txBody>
      </p:sp>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50" y="1752599"/>
            <a:ext cx="4637049" cy="33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Normal distribution</a:t>
            </a:r>
          </a:p>
        </p:txBody>
      </p:sp>
      <p:sp>
        <p:nvSpPr>
          <p:cNvPr id="4" name="Slide Number Placeholder 3"/>
          <p:cNvSpPr>
            <a:spLocks noGrp="1"/>
          </p:cNvSpPr>
          <p:nvPr>
            <p:ph type="sldNum" sz="quarter" idx="12"/>
          </p:nvPr>
        </p:nvSpPr>
        <p:spPr/>
        <p:txBody>
          <a:bodyPr/>
          <a:lstStyle/>
          <a:p>
            <a:pPr>
              <a:defRPr/>
            </a:pPr>
            <a:fld id="{2D733EE6-9328-41AC-815E-EE2CACD1DE2E}" type="slidenum">
              <a:rPr lang="en-US" smtClean="0"/>
              <a:pPr>
                <a:defRPr/>
              </a:pPr>
              <a:t>11</a:t>
            </a:fld>
            <a:endParaRPr lang="en-US" dirty="0"/>
          </a:p>
        </p:txBody>
      </p:sp>
      <p:sp>
        <p:nvSpPr>
          <p:cNvPr id="12293" name="TextBox 5"/>
          <p:cNvSpPr txBox="1">
            <a:spLocks noChangeArrowheads="1"/>
          </p:cNvSpPr>
          <p:nvPr/>
        </p:nvSpPr>
        <p:spPr bwMode="auto">
          <a:xfrm>
            <a:off x="1143000" y="1447800"/>
            <a:ext cx="7010400"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Arial" charset="0"/>
              </a:rPr>
              <a:t>Remember: </a:t>
            </a:r>
          </a:p>
          <a:p>
            <a:pPr eaLnBrk="1" hangingPunct="1">
              <a:spcBef>
                <a:spcPct val="0"/>
              </a:spcBef>
              <a:buFontTx/>
              <a:buNone/>
            </a:pPr>
            <a:r>
              <a:rPr lang="en-US" altLang="en-US" sz="2800" dirty="0">
                <a:latin typeface="Arial" charset="0"/>
              </a:rPr>
              <a:t>Using  </a:t>
            </a:r>
            <a:r>
              <a:rPr lang="en-US" altLang="en-US" sz="2800" dirty="0">
                <a:latin typeface="Courier New" pitchFamily="49" charset="0"/>
                <a:cs typeface="Courier New" pitchFamily="49" charset="0"/>
              </a:rPr>
              <a:t>di normal() </a:t>
            </a:r>
            <a:r>
              <a:rPr lang="en-US" altLang="en-US" sz="2800" dirty="0">
                <a:latin typeface="Arial" charset="0"/>
              </a:rPr>
              <a:t>in Stata</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P(Z&gt;z) use </a:t>
            </a:r>
            <a:r>
              <a:rPr lang="en-US" altLang="en-US" sz="2800" dirty="0">
                <a:latin typeface="Courier New" pitchFamily="49" charset="0"/>
                <a:cs typeface="Courier New" pitchFamily="49" charset="0"/>
              </a:rPr>
              <a:t>di 1-normal(z)</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P(Z&lt;z) use </a:t>
            </a:r>
            <a:r>
              <a:rPr lang="en-US" altLang="en-US" sz="2800" dirty="0">
                <a:latin typeface="Courier New" pitchFamily="49" charset="0"/>
                <a:cs typeface="Courier New" pitchFamily="49" charset="0"/>
              </a:rPr>
              <a:t>di normal(z)</a:t>
            </a:r>
            <a:endParaRPr lang="en-US" altLang="en-US" sz="28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Recap from the normal distribution</a:t>
            </a: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defRPr/>
            </a:pPr>
            <a:r>
              <a:rPr lang="en-US" dirty="0" smtClean="0"/>
              <a:t>The normal distribution may be used to describe cutoffs for some continuous random variables with mean µ and standard deviation </a:t>
            </a:r>
            <a:r>
              <a:rPr lang="en-US" dirty="0" smtClean="0">
                <a:sym typeface="Symbol"/>
              </a:rPr>
              <a:t></a:t>
            </a:r>
          </a:p>
          <a:p>
            <a:pPr lvl="1">
              <a:defRPr/>
            </a:pPr>
            <a:r>
              <a:rPr lang="en-US" dirty="0" smtClean="0">
                <a:sym typeface="Symbol"/>
              </a:rPr>
              <a:t>We calculate z statistics (x-</a:t>
            </a:r>
            <a:r>
              <a:rPr lang="en-US" dirty="0" smtClean="0"/>
              <a:t> µ)/</a:t>
            </a:r>
            <a:r>
              <a:rPr lang="en-US" dirty="0" smtClean="0">
                <a:sym typeface="Symbol"/>
              </a:rPr>
              <a:t> just so we can use standard probability values</a:t>
            </a:r>
          </a:p>
          <a:p>
            <a:pPr>
              <a:defRPr/>
            </a:pPr>
            <a:r>
              <a:rPr lang="en-US" dirty="0" smtClean="0">
                <a:sym typeface="Symbol"/>
              </a:rPr>
              <a:t>How do you know if your data are normally distributed?</a:t>
            </a:r>
          </a:p>
          <a:p>
            <a:pPr lvl="2">
              <a:defRPr/>
            </a:pPr>
            <a:r>
              <a:rPr lang="en-US" dirty="0" smtClean="0">
                <a:sym typeface="Symbol"/>
              </a:rPr>
              <a:t>Histograms (</a:t>
            </a:r>
            <a:r>
              <a:rPr lang="en-US" dirty="0" err="1" smtClean="0">
                <a:sym typeface="Symbol"/>
              </a:rPr>
              <a:t>stata</a:t>
            </a:r>
            <a:r>
              <a:rPr lang="en-US" dirty="0" smtClean="0">
                <a:sym typeface="Symbol"/>
              </a:rPr>
              <a:t>:  </a:t>
            </a:r>
            <a:r>
              <a:rPr lang="en-US" dirty="0" err="1" smtClean="0">
                <a:latin typeface="Courier New" pitchFamily="49" charset="0"/>
                <a:cs typeface="Courier New" pitchFamily="49" charset="0"/>
                <a:sym typeface="Symbol"/>
              </a:rPr>
              <a:t>hist</a:t>
            </a:r>
            <a:r>
              <a:rPr lang="en-US" dirty="0" smtClean="0">
                <a:latin typeface="Courier New" pitchFamily="49" charset="0"/>
                <a:cs typeface="Courier New" pitchFamily="49" charset="0"/>
                <a:sym typeface="Symbol"/>
              </a:rPr>
              <a:t> </a:t>
            </a:r>
            <a:r>
              <a:rPr lang="en-US" i="1" dirty="0" err="1" smtClean="0">
                <a:latin typeface="Courier New" pitchFamily="49" charset="0"/>
                <a:cs typeface="Courier New" pitchFamily="49" charset="0"/>
                <a:sym typeface="Symbol"/>
              </a:rPr>
              <a:t>varname</a:t>
            </a:r>
            <a:r>
              <a:rPr lang="en-US" dirty="0" smtClean="0">
                <a:latin typeface="Courier New" pitchFamily="49" charset="0"/>
                <a:cs typeface="Courier New" pitchFamily="49" charset="0"/>
                <a:sym typeface="Symbol"/>
              </a:rPr>
              <a:t>, normal</a:t>
            </a:r>
            <a:r>
              <a:rPr lang="en-US" dirty="0" smtClean="0">
                <a:sym typeface="Symbol"/>
              </a:rPr>
              <a:t>)</a:t>
            </a:r>
          </a:p>
          <a:p>
            <a:pPr lvl="2">
              <a:defRPr/>
            </a:pPr>
            <a:r>
              <a:rPr lang="en-US" dirty="0" smtClean="0">
                <a:sym typeface="Symbol"/>
              </a:rPr>
              <a:t>QQ plots – next Biostat class</a:t>
            </a:r>
          </a:p>
          <a:p>
            <a:pPr lvl="2">
              <a:defRPr/>
            </a:pPr>
            <a:r>
              <a:rPr lang="en-US" dirty="0" smtClean="0">
                <a:sym typeface="Symbol"/>
              </a:rPr>
              <a:t>Other statistical tests</a:t>
            </a:r>
          </a:p>
          <a:p>
            <a:pPr>
              <a:defRPr/>
            </a:pPr>
            <a:r>
              <a:rPr lang="en-US" dirty="0" smtClean="0">
                <a:sym typeface="Symbol"/>
              </a:rPr>
              <a:t>What to do if your data are not normal?</a:t>
            </a:r>
          </a:p>
          <a:p>
            <a:pPr lvl="2">
              <a:defRPr/>
            </a:pPr>
            <a:r>
              <a:rPr lang="en-US" dirty="0" smtClean="0">
                <a:sym typeface="Symbol"/>
              </a:rPr>
              <a:t>Transformations – like taking the log, or the inverse 1/x …</a:t>
            </a:r>
          </a:p>
        </p:txBody>
      </p:sp>
      <p:sp>
        <p:nvSpPr>
          <p:cNvPr id="2" name="Slide Number Placeholder 1"/>
          <p:cNvSpPr>
            <a:spLocks noGrp="1"/>
          </p:cNvSpPr>
          <p:nvPr>
            <p:ph type="sldNum" sz="quarter" idx="12"/>
          </p:nvPr>
        </p:nvSpPr>
        <p:spPr/>
        <p:txBody>
          <a:bodyPr/>
          <a:lstStyle/>
          <a:p>
            <a:pPr>
              <a:defRPr/>
            </a:pPr>
            <a:fld id="{D8841019-F201-4676-B8B9-6AA1117E1C4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more about theoretical means and variances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 mean of a random variable X is the long run average of the X’s and another name is the “Expected value of X”.  </a:t>
            </a:r>
          </a:p>
          <a:p>
            <a:r>
              <a:rPr lang="en-US" dirty="0" smtClean="0"/>
              <a:t>The variance of a random variable describes the long run spread of the possible values around the mean. </a:t>
            </a:r>
          </a:p>
          <a:p>
            <a:r>
              <a:rPr lang="en-US" dirty="0" smtClean="0"/>
              <a:t>Both are calculated based on the theoretical distribution function P(X=x) or f(x).</a:t>
            </a: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13</a:t>
            </a:fld>
            <a:endParaRPr lang="en-US"/>
          </a:p>
        </p:txBody>
      </p:sp>
    </p:spTree>
    <p:extLst>
      <p:ext uri="{BB962C8B-B14F-4D97-AF65-F5344CB8AC3E}">
        <p14:creationId xmlns:p14="http://schemas.microsoft.com/office/powerpoint/2010/main" val="2456434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formulae (just </a:t>
            </a:r>
            <a:r>
              <a:rPr lang="en-US" dirty="0" err="1" smtClean="0"/>
              <a:t>fyi</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5105400"/>
              </a:xfrm>
            </p:spPr>
            <p:txBody>
              <a:bodyPr>
                <a:normAutofit fontScale="70000" lnSpcReduction="20000"/>
              </a:bodyPr>
              <a:lstStyle/>
              <a:p>
                <a:r>
                  <a:rPr lang="en-US" dirty="0" smtClean="0"/>
                  <a:t>The general formula for the mean of discrete distributions is:</a:t>
                </a:r>
              </a:p>
              <a:p>
                <a:pPr marL="0" indent="0">
                  <a:buNone/>
                </a:pPr>
                <a:r>
                  <a:rPr lang="en-US" dirty="0"/>
                  <a:t>	</a:t>
                </a:r>
                <a14:m>
                  <m:oMath xmlns:m="http://schemas.openxmlformats.org/officeDocument/2006/math">
                    <m:r>
                      <a:rPr lang="en-US" b="0" i="1" smtClean="0">
                        <a:latin typeface="Cambria Math"/>
                      </a:rPr>
                      <m:t>𝐸</m:t>
                    </m:r>
                    <m:d>
                      <m:dPr>
                        <m:begChr m:val="["/>
                        <m:endChr m:val="]"/>
                        <m:ctrlPr>
                          <a:rPr lang="en-US" b="0" i="1" smtClean="0">
                            <a:latin typeface="Cambria Math"/>
                          </a:rPr>
                        </m:ctrlPr>
                      </m:dPr>
                      <m:e>
                        <m:r>
                          <a:rPr lang="en-US" b="0" i="1" smtClean="0">
                            <a:latin typeface="Cambria Math"/>
                          </a:rPr>
                          <m:t>𝑋</m:t>
                        </m:r>
                      </m:e>
                    </m:d>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m:t>
                        </m:r>
                        <m:r>
                          <a:rPr lang="en-US" b="0" i="1" smtClean="0">
                            <a:latin typeface="Cambria Math"/>
                          </a:rPr>
                          <m:t>1</m:t>
                        </m:r>
                      </m:sub>
                      <m:sup>
                        <m:r>
                          <a:rPr lang="en-US" b="0" i="1" smtClean="0">
                            <a:latin typeface="Cambria Math"/>
                          </a:rPr>
                          <m:t>𝑛</m:t>
                        </m:r>
                      </m:sup>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𝑃</m:t>
                        </m:r>
                        <m:r>
                          <a:rPr lang="en-US" b="0" i="1" smtClean="0">
                            <a:latin typeface="Cambria Math"/>
                          </a:rPr>
                          <m:t>(</m:t>
                        </m:r>
                        <m:r>
                          <a:rPr lang="en-US" b="0" i="1" smtClean="0">
                            <a:latin typeface="Cambria Math"/>
                          </a:rPr>
                          <m:t>𝑋</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oMath>
                </a14:m>
                <a:endParaRPr lang="en-US" b="0" dirty="0" smtClean="0"/>
              </a:p>
              <a:p>
                <a:pPr marL="0" indent="0">
                  <a:buNone/>
                </a:pPr>
                <a:endParaRPr lang="en-US" dirty="0" smtClean="0"/>
              </a:p>
              <a:p>
                <a:pPr marL="0" indent="0">
                  <a:buNone/>
                </a:pPr>
                <a:r>
                  <a:rPr lang="en-US" dirty="0"/>
                  <a:t> </a:t>
                </a:r>
                <a:r>
                  <a:rPr lang="en-US" dirty="0" smtClean="0"/>
                  <a:t>   For a binomial x</a:t>
                </a:r>
                <a:r>
                  <a:rPr lang="en-US" baseline="-25000" dirty="0" smtClean="0"/>
                  <a:t>i </a:t>
                </a:r>
                <a:r>
                  <a:rPr lang="en-US" dirty="0" smtClean="0"/>
                  <a:t>is the number of successes   (0,1,2, …n), and P(X=</a:t>
                </a:r>
                <a:r>
                  <a:rPr lang="en-US" dirty="0"/>
                  <a:t> </a:t>
                </a:r>
                <a:r>
                  <a:rPr lang="en-US" dirty="0" smtClean="0"/>
                  <a:t>x</a:t>
                </a:r>
                <a:r>
                  <a:rPr lang="en-US" baseline="-25000" dirty="0" smtClean="0"/>
                  <a:t>i</a:t>
                </a:r>
                <a:r>
                  <a:rPr lang="en-US" dirty="0" smtClean="0"/>
                  <a:t>) is the height of each bar (obtained using the binomial formula), and it works out to equal np</a:t>
                </a:r>
              </a:p>
              <a:p>
                <a:pPr marL="0" indent="0">
                  <a:buNone/>
                </a:pPr>
                <a:endParaRPr lang="en-US" dirty="0" smtClean="0"/>
              </a:p>
              <a:p>
                <a:r>
                  <a:rPr lang="en-US" dirty="0" smtClean="0"/>
                  <a:t>For continuous distributions the formula for the mean is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d>
                        <m:dPr>
                          <m:begChr m:val="["/>
                          <m:endChr m:val="]"/>
                          <m:ctrlPr>
                            <a:rPr lang="en-US" b="0" i="1" smtClean="0">
                              <a:latin typeface="Cambria Math"/>
                            </a:rPr>
                          </m:ctrlPr>
                        </m:dPr>
                        <m:e>
                          <m:r>
                            <a:rPr lang="en-US" b="0" i="1" smtClean="0">
                              <a:latin typeface="Cambria Math"/>
                            </a:rPr>
                            <m:t>𝑋</m:t>
                          </m:r>
                        </m:e>
                      </m:d>
                      <m:r>
                        <a:rPr lang="en-US" b="0" i="1" smtClean="0">
                          <a:latin typeface="Cambria Math"/>
                        </a:rPr>
                        <m:t>=</m:t>
                      </m:r>
                      <m:nary>
                        <m:naryPr>
                          <m:ctrlPr>
                            <a:rPr lang="en-US" b="0" i="1" smtClean="0">
                              <a:latin typeface="Cambria Math"/>
                            </a:rPr>
                          </m:ctrlPr>
                        </m:naryPr>
                        <m:sub>
                          <m:r>
                            <m:rPr>
                              <m:brk m:alnAt="23"/>
                            </m:rPr>
                            <a:rPr lang="en-US" b="0" i="1" smtClean="0">
                              <a:latin typeface="Cambria Math"/>
                            </a:rPr>
                            <m:t>−</m:t>
                          </m:r>
                          <m:r>
                            <a:rPr lang="en-US" b="0" i="1" smtClean="0">
                              <a:latin typeface="Cambria Math"/>
                              <a:ea typeface="Cambria Math"/>
                            </a:rPr>
                            <m:t>∞</m:t>
                          </m:r>
                        </m:sub>
                        <m:sup>
                          <m:r>
                            <a:rPr lang="en-US" b="0" i="1" smtClean="0">
                              <a:latin typeface="Cambria Math"/>
                              <a:ea typeface="Cambria Math"/>
                            </a:rPr>
                            <m:t>∞</m:t>
                          </m:r>
                        </m:sup>
                        <m:e>
                          <m:r>
                            <a:rPr lang="en-US" b="0" i="1" smtClean="0">
                              <a:latin typeface="Cambria Math"/>
                            </a:rPr>
                            <m:t>𝑥𝑓</m:t>
                          </m:r>
                          <m:d>
                            <m:dPr>
                              <m:ctrlPr>
                                <a:rPr lang="en-US" b="0" i="1" smtClean="0">
                                  <a:latin typeface="Cambria Math"/>
                                </a:rPr>
                              </m:ctrlPr>
                            </m:dPr>
                            <m:e>
                              <m:r>
                                <a:rPr lang="en-US" b="0" i="1" smtClean="0">
                                  <a:latin typeface="Cambria Math"/>
                                </a:rPr>
                                <m:t>𝑥</m:t>
                              </m:r>
                            </m:e>
                          </m:d>
                          <m:r>
                            <a:rPr lang="en-US" b="0" i="1" smtClean="0">
                              <a:latin typeface="Cambria Math"/>
                            </a:rPr>
                            <m:t>𝑑𝑥</m:t>
                          </m:r>
                        </m:e>
                      </m:nary>
                    </m:oMath>
                  </m:oMathPara>
                </a14:m>
                <a:endParaRPr lang="en-US" b="0" dirty="0" smtClean="0"/>
              </a:p>
              <a:p>
                <a:pPr marL="0" indent="0">
                  <a:buNone/>
                </a:pPr>
                <a:r>
                  <a:rPr lang="en-US" dirty="0" smtClean="0"/>
                  <a:t>For the normal distribution this works out to be the formula </a:t>
                </a:r>
                <a:r>
                  <a:rPr lang="el-GR" dirty="0" smtClean="0"/>
                  <a:t>μ</a:t>
                </a:r>
                <a:endParaRPr lang="en-US" dirty="0" smtClean="0"/>
              </a:p>
              <a:p>
                <a:endParaRPr lang="en-US" dirty="0" smtClean="0"/>
              </a:p>
              <a:p>
                <a:r>
                  <a:rPr lang="en-US" dirty="0" smtClean="0"/>
                  <a:t>The formula for the variance of a random variable X is E[(X-</a:t>
                </a:r>
                <a:r>
                  <a:rPr lang="el-GR" dirty="0" smtClean="0"/>
                  <a:t>μ</a:t>
                </a:r>
                <a:r>
                  <a:rPr lang="en-US" baseline="-25000" dirty="0" smtClean="0"/>
                  <a:t>x</a:t>
                </a:r>
                <a:r>
                  <a:rPr lang="en-US" dirty="0" smtClean="0"/>
                  <a:t>)</a:t>
                </a:r>
                <a:r>
                  <a:rPr lang="en-US" baseline="30000" dirty="0" smtClean="0"/>
                  <a:t>2</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5105400"/>
              </a:xfrm>
              <a:blipFill rotWithShape="1">
                <a:blip r:embed="rId3"/>
                <a:stretch>
                  <a:fillRect l="-873" t="-53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14</a:t>
            </a:fld>
            <a:endParaRPr lang="en-US" dirty="0"/>
          </a:p>
        </p:txBody>
      </p:sp>
    </p:spTree>
    <p:extLst>
      <p:ext uri="{BB962C8B-B14F-4D97-AF65-F5344CB8AC3E}">
        <p14:creationId xmlns:p14="http://schemas.microsoft.com/office/powerpoint/2010/main" val="360576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means and variances</a:t>
            </a:r>
            <a:endParaRPr lang="en-US" dirty="0"/>
          </a:p>
        </p:txBody>
      </p:sp>
      <p:sp>
        <p:nvSpPr>
          <p:cNvPr id="3" name="Content Placeholder 2"/>
          <p:cNvSpPr>
            <a:spLocks noGrp="1"/>
          </p:cNvSpPr>
          <p:nvPr>
            <p:ph idx="1"/>
          </p:nvPr>
        </p:nvSpPr>
        <p:spPr/>
        <p:txBody>
          <a:bodyPr/>
          <a:lstStyle/>
          <a:p>
            <a:r>
              <a:rPr lang="en-US" dirty="0" smtClean="0"/>
              <a:t>The formulae presented in lecture 1 are used for calculating sample means and variances, using your sample data.  </a:t>
            </a:r>
          </a:p>
          <a:p>
            <a:r>
              <a:rPr lang="en-US" dirty="0" smtClean="0"/>
              <a:t>They are estimates of the mean and variance of the underlying population distribution from which the sample was chosen.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15</a:t>
            </a:fld>
            <a:endParaRPr lang="en-US"/>
          </a:p>
        </p:txBody>
      </p:sp>
    </p:spTree>
    <p:extLst>
      <p:ext uri="{BB962C8B-B14F-4D97-AF65-F5344CB8AC3E}">
        <p14:creationId xmlns:p14="http://schemas.microsoft.com/office/powerpoint/2010/main" val="1108256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Sampling</a:t>
            </a:r>
          </a:p>
        </p:txBody>
      </p:sp>
      <p:sp>
        <p:nvSpPr>
          <p:cNvPr id="14339" name="Rectangle 3"/>
          <p:cNvSpPr>
            <a:spLocks noGrp="1" noChangeArrowheads="1"/>
          </p:cNvSpPr>
          <p:nvPr>
            <p:ph type="body" idx="1"/>
          </p:nvPr>
        </p:nvSpPr>
        <p:spPr>
          <a:xfrm>
            <a:off x="457200" y="1143000"/>
            <a:ext cx="8229600" cy="4525963"/>
          </a:xfrm>
        </p:spPr>
        <p:txBody>
          <a:bodyPr/>
          <a:lstStyle/>
          <a:p>
            <a:pPr eaLnBrk="1" hangingPunct="1">
              <a:lnSpc>
                <a:spcPct val="90000"/>
              </a:lnSpc>
            </a:pPr>
            <a:r>
              <a:rPr lang="en-US" altLang="en-US" sz="2800" smtClean="0"/>
              <a:t>When we cannot measure the entire population we take a sample</a:t>
            </a:r>
          </a:p>
          <a:p>
            <a:pPr eaLnBrk="1" hangingPunct="1">
              <a:lnSpc>
                <a:spcPct val="90000"/>
              </a:lnSpc>
            </a:pPr>
            <a:r>
              <a:rPr lang="en-US" altLang="en-US" sz="2800" smtClean="0"/>
              <a:t>We </a:t>
            </a:r>
            <a:r>
              <a:rPr lang="en-US" altLang="en-US" sz="2800" i="1" smtClean="0"/>
              <a:t>estimate</a:t>
            </a:r>
            <a:r>
              <a:rPr lang="en-US" altLang="en-US" sz="2800" smtClean="0"/>
              <a:t> the population characteristics, i.e. the mean and variance of our data, using the </a:t>
            </a:r>
            <a:r>
              <a:rPr lang="en-US" altLang="en-US" sz="2800" u="sng" smtClean="0"/>
              <a:t>sample</a:t>
            </a:r>
            <a:r>
              <a:rPr lang="en-US" altLang="en-US" sz="2800" smtClean="0"/>
              <a:t> mean and variance (formulae in Lecture 1)</a:t>
            </a:r>
          </a:p>
          <a:p>
            <a:pPr eaLnBrk="1" hangingPunct="1">
              <a:lnSpc>
                <a:spcPct val="90000"/>
              </a:lnSpc>
            </a:pPr>
            <a:r>
              <a:rPr lang="en-US" altLang="en-US" sz="2800" smtClean="0"/>
              <a:t>We use statistical inference to draw conclusions about the how the estimates from the sample relate to the population values</a:t>
            </a:r>
          </a:p>
        </p:txBody>
      </p:sp>
      <p:sp>
        <p:nvSpPr>
          <p:cNvPr id="2" name="Slide Number Placeholder 1"/>
          <p:cNvSpPr>
            <a:spLocks noGrp="1"/>
          </p:cNvSpPr>
          <p:nvPr>
            <p:ph type="sldNum" sz="quarter" idx="12"/>
          </p:nvPr>
        </p:nvSpPr>
        <p:spPr/>
        <p:txBody>
          <a:bodyPr/>
          <a:lstStyle/>
          <a:p>
            <a:pPr>
              <a:defRPr/>
            </a:pPr>
            <a:fld id="{DAE13FA6-1E33-46CF-9120-AE47B61B75FE}" type="slidenum">
              <a:rPr lang="en-US" smtClean="0"/>
              <a:pPr>
                <a:defRPr/>
              </a:pPr>
              <a:t>16</a:t>
            </a:fld>
            <a:endParaRPr lang="en-US"/>
          </a:p>
        </p:txBody>
      </p:sp>
      <p:pic>
        <p:nvPicPr>
          <p:cNvPr id="14341" name="Picture 6" descr="http://www.shortell.org/book/s1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577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228600" y="6096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2" name="Content Placeholder 3"/>
              <p:cNvSpPr>
                <a:spLocks noGrp="1"/>
              </p:cNvSpPr>
              <p:nvPr>
                <p:ph idx="1"/>
              </p:nvPr>
            </p:nvSpPr>
            <p:spPr>
              <a:xfrm>
                <a:off x="381000" y="457200"/>
                <a:ext cx="8458200" cy="5943600"/>
              </a:xfrm>
            </p:spPr>
            <p:txBody>
              <a:bodyPr/>
              <a:lstStyle/>
              <a:p>
                <a:pPr eaLnBrk="1" hangingPunct="1">
                  <a:lnSpc>
                    <a:spcPct val="90000"/>
                  </a:lnSpc>
                </a:pPr>
                <a:r>
                  <a:rPr lang="en-US" altLang="en-US" dirty="0" smtClean="0"/>
                  <a:t>To make inference from our sample to the population, our sample must be representative of the population</a:t>
                </a:r>
              </a:p>
              <a:p>
                <a:pPr lvl="1" eaLnBrk="1" hangingPunct="1">
                  <a:lnSpc>
                    <a:spcPct val="90000"/>
                  </a:lnSpc>
                </a:pPr>
                <a:r>
                  <a:rPr lang="en-US" altLang="en-US" dirty="0" smtClean="0"/>
                  <a:t>Random sample – each individual in the population has equal chance of being selected for the sample</a:t>
                </a:r>
              </a:p>
              <a:p>
                <a:pPr lvl="1" eaLnBrk="1" hangingPunct="1">
                  <a:lnSpc>
                    <a:spcPct val="90000"/>
                  </a:lnSpc>
                </a:pPr>
                <a:r>
                  <a:rPr lang="en-US" altLang="en-US" dirty="0" smtClean="0"/>
                  <a:t>The larger the sample, the more reliable our estimates about the population parameters will be</a:t>
                </a:r>
              </a:p>
              <a:p>
                <a:pPr eaLnBrk="1" hangingPunct="1">
                  <a:lnSpc>
                    <a:spcPct val="90000"/>
                  </a:lnSpc>
                </a:pPr>
                <a:r>
                  <a:rPr lang="en-US" altLang="en-US" dirty="0" smtClean="0"/>
                  <a:t>Because we do not have the entire population, there is uncertainty about our data – we could have gotten other </a:t>
                </a:r>
                <a14:m>
                  <m:oMath xmlns:m="http://schemas.openxmlformats.org/officeDocument/2006/math">
                    <m:r>
                      <a:rPr lang="en-US" altLang="en-US" i="1" smtClean="0">
                        <a:latin typeface="Cambria Math"/>
                      </a:rPr>
                      <m:t>𝑥</m:t>
                    </m:r>
                  </m:oMath>
                </a14:m>
                <a:r>
                  <a:rPr lang="en-US" altLang="en-US" dirty="0" smtClean="0"/>
                  <a:t>’s in the sample</a:t>
                </a:r>
              </a:p>
              <a:p>
                <a:pPr eaLnBrk="1" hangingPunct="1">
                  <a:lnSpc>
                    <a:spcPct val="90000"/>
                  </a:lnSpc>
                </a:pPr>
                <a:r>
                  <a:rPr lang="en-US" altLang="en-US" dirty="0" smtClean="0"/>
                  <a:t>Confidence intervals afford us a way to quantify this uncertainty</a:t>
                </a:r>
              </a:p>
              <a:p>
                <a:pPr>
                  <a:buFont typeface="Arial" charset="0"/>
                  <a:buNone/>
                </a:pPr>
                <a:endParaRPr lang="en-US" altLang="en-US" dirty="0" smtClean="0"/>
              </a:p>
            </p:txBody>
          </p:sp>
        </mc:Choice>
        <mc:Fallback xmlns="">
          <p:sp>
            <p:nvSpPr>
              <p:cNvPr id="15362" name="Content Placeholder 3"/>
              <p:cNvSpPr>
                <a:spLocks noGrp="1" noRot="1" noChangeAspect="1" noMove="1" noResize="1" noEditPoints="1" noAdjustHandles="1" noChangeArrowheads="1" noChangeShapeType="1" noTextEdit="1"/>
              </p:cNvSpPr>
              <p:nvPr>
                <p:ph idx="1"/>
              </p:nvPr>
            </p:nvSpPr>
            <p:spPr>
              <a:xfrm>
                <a:off x="381000" y="457200"/>
                <a:ext cx="8458200" cy="5943600"/>
              </a:xfrm>
              <a:blipFill rotWithShape="1">
                <a:blip r:embed="rId3"/>
                <a:stretch>
                  <a:fillRect l="-1658" t="-2154" r="-201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2F8B8AB7-FE04-4F7F-AE7F-84AE8280B4F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noRot="1" noChangeAspect="1" noMove="1" noResize="1" noEditPoints="1" noAdjustHandles="1" noChangeArrowheads="1" noChangeShapeType="1" noTextEdit="1"/>
          </p:cNvSpPr>
          <p:nvPr>
            <p:ph idx="1"/>
          </p:nvPr>
        </p:nvSpPr>
        <p:spPr>
          <a:xfrm>
            <a:off x="381000" y="1066800"/>
            <a:ext cx="8458200" cy="5791200"/>
          </a:xfrm>
          <a:blipFill rotWithShape="1">
            <a:blip r:embed="rId3" cstate="print"/>
            <a:stretch>
              <a:fillRect l="-1658" t="-1368" r="-649"/>
            </a:stretch>
          </a:blipFill>
          <a:ln>
            <a:miter lim="800000"/>
            <a:headEnd/>
            <a:tailEnd/>
          </a:ln>
          <a:extLst/>
        </p:spPr>
        <p:txBody>
          <a:bodyPr/>
          <a:lstStyle/>
          <a:p>
            <a:pPr>
              <a:defRPr/>
            </a:pPr>
            <a:r>
              <a:rPr lang="en-US">
                <a:noFill/>
              </a:rPr>
              <a:t> </a:t>
            </a:r>
          </a:p>
        </p:txBody>
      </p:sp>
      <p:sp>
        <p:nvSpPr>
          <p:cNvPr id="16387" name="TextBox 2"/>
          <p:cNvSpPr txBox="1">
            <a:spLocks noChangeArrowheads="1"/>
          </p:cNvSpPr>
          <p:nvPr/>
        </p:nvSpPr>
        <p:spPr bwMode="auto">
          <a:xfrm>
            <a:off x="2017713" y="304800"/>
            <a:ext cx="469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charset="0"/>
              </a:rPr>
              <a:t>Sampling distributions</a:t>
            </a:r>
          </a:p>
        </p:txBody>
      </p:sp>
      <p:sp>
        <p:nvSpPr>
          <p:cNvPr id="2" name="Slide Number Placeholder 1"/>
          <p:cNvSpPr>
            <a:spLocks noGrp="1"/>
          </p:cNvSpPr>
          <p:nvPr>
            <p:ph type="sldNum" sz="quarter" idx="12"/>
          </p:nvPr>
        </p:nvSpPr>
        <p:spPr/>
        <p:txBody>
          <a:bodyPr/>
          <a:lstStyle/>
          <a:p>
            <a:pPr>
              <a:defRPr/>
            </a:pPr>
            <a:fld id="{8B37E22F-64B4-4F8D-B846-B8ED3F203B7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noRot="1" noChangeAspect="1" noMove="1" noResize="1" noEditPoints="1" noAdjustHandles="1" noChangeArrowheads="1" noChangeShapeType="1" noTextEdit="1"/>
          </p:cNvSpPr>
          <p:nvPr>
            <p:ph idx="1"/>
          </p:nvPr>
        </p:nvSpPr>
        <p:spPr>
          <a:xfrm>
            <a:off x="457200" y="685800"/>
            <a:ext cx="8229600" cy="5486400"/>
          </a:xfrm>
          <a:blipFill rotWithShape="1">
            <a:blip r:embed="rId3" cstate="print"/>
            <a:stretch>
              <a:fillRect l="-1630" t="-2222" r="-2593"/>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E2AE4082-BAE2-4A52-92C9-9A84B766055C}" type="slidenum">
              <a:rPr lang="en-US" smtClean="0"/>
              <a:pPr>
                <a:defRPr/>
              </a:pPr>
              <a:t>19</a:t>
            </a:fld>
            <a:endParaRPr lang="en-US"/>
          </a:p>
        </p:txBody>
      </p:sp>
      <p:pic>
        <p:nvPicPr>
          <p:cNvPr id="17412" name="Picture 6" descr="http://www.shortell.org/book/s10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381000" y="59055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Today</a:t>
            </a:r>
          </a:p>
        </p:txBody>
      </p:sp>
      <p:sp>
        <p:nvSpPr>
          <p:cNvPr id="3075" name="Content Placeholder 2"/>
          <p:cNvSpPr>
            <a:spLocks noGrp="1"/>
          </p:cNvSpPr>
          <p:nvPr>
            <p:ph idx="1"/>
          </p:nvPr>
        </p:nvSpPr>
        <p:spPr/>
        <p:txBody>
          <a:bodyPr/>
          <a:lstStyle/>
          <a:p>
            <a:r>
              <a:rPr lang="en-US" altLang="en-US" smtClean="0"/>
              <a:t>Review of binomial and normal distribution</a:t>
            </a:r>
          </a:p>
          <a:p>
            <a:r>
              <a:rPr lang="en-US" altLang="en-US" smtClean="0"/>
              <a:t>Sampling</a:t>
            </a:r>
          </a:p>
          <a:p>
            <a:r>
              <a:rPr lang="en-US" altLang="en-US" smtClean="0"/>
              <a:t>Central limit theorem</a:t>
            </a:r>
          </a:p>
          <a:p>
            <a:r>
              <a:rPr lang="en-US" altLang="en-US" smtClean="0"/>
              <a:t>Confidence intervals for means</a:t>
            </a:r>
          </a:p>
          <a:p>
            <a:r>
              <a:rPr lang="en-US" altLang="en-US" smtClean="0"/>
              <a:t>Normal approximation to the binomial distribution</a:t>
            </a:r>
          </a:p>
          <a:p>
            <a:r>
              <a:rPr lang="en-US" altLang="en-US" smtClean="0"/>
              <a:t>Confidence intervals for proportions</a:t>
            </a:r>
          </a:p>
        </p:txBody>
      </p:sp>
      <p:sp>
        <p:nvSpPr>
          <p:cNvPr id="4" name="Slide Number Placeholder 3"/>
          <p:cNvSpPr>
            <a:spLocks noGrp="1"/>
          </p:cNvSpPr>
          <p:nvPr>
            <p:ph type="sldNum" sz="quarter" idx="12"/>
          </p:nvPr>
        </p:nvSpPr>
        <p:spPr/>
        <p:txBody>
          <a:bodyPr/>
          <a:lstStyle/>
          <a:p>
            <a:pPr>
              <a:defRPr/>
            </a:pPr>
            <a:fld id="{F0A81B2B-18EE-4CC0-8DE7-E23628F4A3C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20</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58184"/>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65162"/>
                <a:ext cx="8229600" cy="5516563"/>
              </a:xfrm>
            </p:spPr>
            <p:txBody>
              <a:bodyPr/>
              <a:lstStyle/>
              <a:p>
                <a:r>
                  <a:rPr lang="en-US" dirty="0" smtClean="0"/>
                  <a:t>You could treat all the </a:t>
                </a:r>
                <a14:m>
                  <m:oMath xmlns:m="http://schemas.openxmlformats.org/officeDocument/2006/math">
                    <m:acc>
                      <m:accPr>
                        <m:chr m:val="̅"/>
                        <m:ctrlPr>
                          <a:rPr lang="en-US" i="1">
                            <a:latin typeface="Cambria Math"/>
                          </a:rPr>
                        </m:ctrlPr>
                      </m:accPr>
                      <m:e>
                        <m:r>
                          <a:rPr lang="en-US" i="1">
                            <a:latin typeface="Cambria Math"/>
                          </a:rPr>
                          <m:t>𝑥</m:t>
                        </m:r>
                        <m:r>
                          <a:rPr lang="en-US" i="1">
                            <a:latin typeface="Cambria Math"/>
                          </a:rPr>
                          <m:t> </m:t>
                        </m:r>
                      </m:e>
                    </m:acc>
                  </m:oMath>
                </a14:m>
                <a:r>
                  <a:rPr lang="en-US" dirty="0" smtClean="0"/>
                  <a:t>s as a sample and </a:t>
                </a:r>
                <a:r>
                  <a:rPr lang="en-US" dirty="0"/>
                  <a:t>calculate </a:t>
                </a:r>
                <a:r>
                  <a:rPr lang="en-US" dirty="0" smtClean="0"/>
                  <a:t>their mean and sample variance, and you could make a histogram to look at their distribution</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65162"/>
                <a:ext cx="8229600" cy="5516563"/>
              </a:xfrm>
              <a:blipFill rotWithShape="1">
                <a:blip r:embed="rId4"/>
                <a:stretch>
                  <a:fillRect l="-1630" t="-1326" r="-2519"/>
                </a:stretch>
              </a:blipFill>
            </p:spPr>
            <p:txBody>
              <a:bodyPr/>
              <a:lstStyle/>
              <a:p>
                <a:r>
                  <a:rPr lang="en-US">
                    <a:noFill/>
                  </a:rPr>
                  <a:t> </a:t>
                </a:r>
              </a:p>
            </p:txBody>
          </p:sp>
        </mc:Fallback>
      </mc:AlternateContent>
    </p:spTree>
    <p:extLst>
      <p:ext uri="{BB962C8B-B14F-4D97-AF65-F5344CB8AC3E}">
        <p14:creationId xmlns:p14="http://schemas.microsoft.com/office/powerpoint/2010/main" val="307290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21</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collection of all the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 </a:t>
                </a:r>
                <a:r>
                  <a:rPr lang="en-US" dirty="0"/>
                  <a:t>s that can be obtained can be thought of as a random variable</a:t>
                </a:r>
                <a14:m>
                  <m:oMath xmlns:m="http://schemas.openxmlformats.org/officeDocument/2006/math">
                    <m:r>
                      <a:rPr lang="en-US" i="1" smtClean="0">
                        <a:latin typeface="Cambria Math"/>
                      </a:rPr>
                      <m:t> </m:t>
                    </m:r>
                    <m:acc>
                      <m:accPr>
                        <m:chr m:val="̅"/>
                        <m:ctrlPr>
                          <a:rPr lang="en-US" i="1" smtClean="0">
                            <a:latin typeface="Cambria Math"/>
                          </a:rPr>
                        </m:ctrlPr>
                      </m:accPr>
                      <m:e>
                        <m:r>
                          <a:rPr lang="en-US" b="0" i="1" smtClean="0">
                            <a:latin typeface="Cambria Math"/>
                          </a:rPr>
                          <m:t>𝑋</m:t>
                        </m:r>
                        <m:r>
                          <a:rPr lang="en-US" b="0" i="1" smtClean="0">
                            <a:latin typeface="Cambria Math"/>
                          </a:rPr>
                          <m:t> </m:t>
                        </m:r>
                      </m:e>
                    </m:acc>
                  </m:oMath>
                </a14:m>
                <a:r>
                  <a:rPr lang="en-US" dirty="0" smtClean="0"/>
                  <a:t>that </a:t>
                </a:r>
                <a:r>
                  <a:rPr lang="en-US" dirty="0"/>
                  <a:t>follows some distribution</a:t>
                </a:r>
              </a:p>
              <a:p>
                <a:r>
                  <a:rPr lang="en-US" dirty="0" smtClean="0"/>
                  <a:t>The distribution of all the possible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 </a:t>
                </a:r>
                <a:r>
                  <a:rPr lang="en-US" dirty="0"/>
                  <a:t>s </a:t>
                </a:r>
                <a:r>
                  <a:rPr lang="en-US" dirty="0" smtClean="0"/>
                  <a:t>is called the </a:t>
                </a:r>
                <a:r>
                  <a:rPr lang="en-US" u="sng" dirty="0" smtClean="0"/>
                  <a:t>sampling distribution </a:t>
                </a:r>
                <a:endParaRPr lang="en-US"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326" r="-1556"/>
                </a:stretch>
              </a:blipFill>
            </p:spPr>
            <p:txBody>
              <a:bodyPr/>
              <a:lstStyle/>
              <a:p>
                <a:r>
                  <a:rPr lang="en-US">
                    <a:noFill/>
                  </a:rPr>
                  <a:t> </a:t>
                </a:r>
              </a:p>
            </p:txBody>
          </p:sp>
        </mc:Fallback>
      </mc:AlternateContent>
    </p:spTree>
    <p:extLst>
      <p:ext uri="{BB962C8B-B14F-4D97-AF65-F5344CB8AC3E}">
        <p14:creationId xmlns:p14="http://schemas.microsoft.com/office/powerpoint/2010/main" val="3547711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22</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31273"/>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larger the sample size within each sample is, the more the distribution of the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a:t>s </a:t>
                </a:r>
                <a:r>
                  <a:rPr lang="en-US" dirty="0" smtClean="0"/>
                  <a:t>will look like the normal distribution.  Regardless of the underlying distribution of X.</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436" r="-2148"/>
                </a:stretch>
              </a:blipFill>
            </p:spPr>
            <p:txBody>
              <a:bodyPr/>
              <a:lstStyle/>
              <a:p>
                <a:r>
                  <a:rPr lang="en-US">
                    <a:noFill/>
                  </a:rPr>
                  <a:t> </a:t>
                </a:r>
              </a:p>
            </p:txBody>
          </p:sp>
        </mc:Fallback>
      </mc:AlternateContent>
    </p:spTree>
    <p:extLst>
      <p:ext uri="{BB962C8B-B14F-4D97-AF65-F5344CB8AC3E}">
        <p14:creationId xmlns:p14="http://schemas.microsoft.com/office/powerpoint/2010/main" val="14637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Central limit theorem</a:t>
            </a:r>
          </a:p>
        </p:txBody>
      </p:sp>
      <p:sp>
        <p:nvSpPr>
          <p:cNvPr id="23555" name="Rectangle 3"/>
          <p:cNvSpPr>
            <a:spLocks noGrp="1" noChangeArrowheads="1"/>
          </p:cNvSpPr>
          <p:nvPr>
            <p:ph type="body" idx="1"/>
          </p:nvPr>
        </p:nvSpPr>
        <p:spPr>
          <a:xfrm>
            <a:off x="304800" y="1447800"/>
            <a:ext cx="8458200" cy="5257800"/>
          </a:xfrm>
        </p:spPr>
        <p:txBody>
          <a:bodyPr/>
          <a:lstStyle/>
          <a:p>
            <a:pPr eaLnBrk="1" hangingPunct="1">
              <a:lnSpc>
                <a:spcPct val="80000"/>
              </a:lnSpc>
            </a:pPr>
            <a:r>
              <a:rPr lang="en-US" altLang="en-US" dirty="0" smtClean="0"/>
              <a:t>If you have a random variable that comes from a distribution with mean=</a:t>
            </a:r>
            <a:r>
              <a:rPr lang="en-US" altLang="en-US" i="1" dirty="0" smtClean="0">
                <a:cs typeface="Arial" charset="0"/>
              </a:rPr>
              <a:t>µ</a:t>
            </a:r>
            <a:r>
              <a:rPr lang="en-US" altLang="en-US" dirty="0" smtClean="0">
                <a:cs typeface="Arial" charset="0"/>
              </a:rPr>
              <a:t> and standard deviation=</a:t>
            </a:r>
            <a:r>
              <a:rPr lang="el-GR" altLang="en-US" i="1" dirty="0" smtClean="0">
                <a:cs typeface="Arial" charset="0"/>
              </a:rPr>
              <a:t>σ</a:t>
            </a:r>
            <a:r>
              <a:rPr lang="en-US" altLang="en-US" dirty="0" smtClean="0">
                <a:cs typeface="Arial" charset="0"/>
              </a:rPr>
              <a:t>, the following is true for the sampling distribution (i.e. the distribution of all possible sample means) from samples of size </a:t>
            </a:r>
            <a:r>
              <a:rPr lang="en-US" altLang="en-US" i="1" dirty="0" smtClean="0">
                <a:cs typeface="Arial" charset="0"/>
              </a:rPr>
              <a:t>n</a:t>
            </a:r>
          </a:p>
          <a:p>
            <a:pPr lvl="1" eaLnBrk="1" hangingPunct="1">
              <a:lnSpc>
                <a:spcPct val="80000"/>
              </a:lnSpc>
            </a:pPr>
            <a:r>
              <a:rPr lang="en-US" altLang="en-US" dirty="0" smtClean="0">
                <a:cs typeface="Arial" charset="0"/>
              </a:rPr>
              <a:t>If </a:t>
            </a:r>
            <a:r>
              <a:rPr lang="en-US" altLang="en-US" i="1" dirty="0" smtClean="0">
                <a:cs typeface="Arial" charset="0"/>
              </a:rPr>
              <a:t>n</a:t>
            </a:r>
            <a:r>
              <a:rPr lang="en-US" altLang="en-US" dirty="0" smtClean="0">
                <a:cs typeface="Arial" charset="0"/>
              </a:rPr>
              <a:t> is large enough, the shape of the </a:t>
            </a:r>
            <a:r>
              <a:rPr lang="en-US" altLang="en-US" dirty="0">
                <a:cs typeface="Arial" charset="0"/>
              </a:rPr>
              <a:t>sampling distribution </a:t>
            </a:r>
            <a:r>
              <a:rPr lang="en-US" altLang="en-US" dirty="0" smtClean="0">
                <a:cs typeface="Arial" charset="0"/>
              </a:rPr>
              <a:t>will </a:t>
            </a:r>
            <a:r>
              <a:rPr lang="en-US" altLang="en-US" dirty="0">
                <a:cs typeface="Arial" charset="0"/>
              </a:rPr>
              <a:t>be approximately normal</a:t>
            </a:r>
            <a:endParaRPr lang="en-US" altLang="en-US" dirty="0" smtClean="0"/>
          </a:p>
          <a:p>
            <a:pPr lvl="1" eaLnBrk="1" hangingPunct="1">
              <a:lnSpc>
                <a:spcPct val="80000"/>
              </a:lnSpc>
            </a:pPr>
            <a:r>
              <a:rPr lang="en-US" altLang="en-US" dirty="0" smtClean="0">
                <a:cs typeface="Arial" charset="0"/>
              </a:rPr>
              <a:t>The mean of the sampling distribution is </a:t>
            </a:r>
            <a:r>
              <a:rPr lang="en-US" altLang="en-US" i="1" dirty="0" smtClean="0">
                <a:cs typeface="Arial" charset="0"/>
              </a:rPr>
              <a:t>µ</a:t>
            </a:r>
          </a:p>
          <a:p>
            <a:pPr lvl="1" eaLnBrk="1" hangingPunct="1">
              <a:lnSpc>
                <a:spcPct val="80000"/>
              </a:lnSpc>
            </a:pPr>
            <a:r>
              <a:rPr lang="en-US" altLang="en-US" dirty="0" smtClean="0">
                <a:cs typeface="Arial" charset="0"/>
              </a:rPr>
              <a:t>The standard deviation of the sampling distribution is </a:t>
            </a:r>
            <a:r>
              <a:rPr lang="el-GR" altLang="en-US" i="1" dirty="0" smtClean="0">
                <a:cs typeface="Arial" charset="0"/>
              </a:rPr>
              <a:t>σ</a:t>
            </a:r>
            <a:r>
              <a:rPr lang="en-US" altLang="en-US" i="1" dirty="0" smtClean="0">
                <a:cs typeface="Arial" charset="0"/>
              </a:rPr>
              <a:t>/√n</a:t>
            </a:r>
          </a:p>
        </p:txBody>
      </p:sp>
      <p:sp>
        <p:nvSpPr>
          <p:cNvPr id="2" name="Slide Number Placeholder 1"/>
          <p:cNvSpPr>
            <a:spLocks noGrp="1"/>
          </p:cNvSpPr>
          <p:nvPr>
            <p:ph type="sldNum" sz="quarter" idx="12"/>
          </p:nvPr>
        </p:nvSpPr>
        <p:spPr/>
        <p:txBody>
          <a:bodyPr/>
          <a:lstStyle/>
          <a:p>
            <a:pPr>
              <a:defRPr/>
            </a:pPr>
            <a:fld id="{643B5EA7-4C26-4290-9354-8955ECFBBFAA}"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Central limit theorem</a:t>
            </a:r>
          </a:p>
        </p:txBody>
      </p:sp>
      <p:sp>
        <p:nvSpPr>
          <p:cNvPr id="34819" name="Rectangle 3"/>
          <p:cNvSpPr>
            <a:spLocks noGrp="1" noRot="1" noChangeAspect="1" noMove="1" noResize="1" noEditPoints="1" noAdjustHandles="1" noChangeArrowheads="1" noChangeShapeType="1" noTextEdit="1"/>
          </p:cNvSpPr>
          <p:nvPr>
            <p:ph type="body" idx="1"/>
          </p:nvPr>
        </p:nvSpPr>
        <p:spPr>
          <a:xfrm>
            <a:off x="457200" y="1447800"/>
            <a:ext cx="8229600" cy="4525963"/>
          </a:xfrm>
          <a:blipFill rotWithShape="1">
            <a:blip r:embed="rId3" cstate="print"/>
            <a:stretch>
              <a:fillRect l="-1259" t="-2965" r="-2370"/>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2A8D7C93-B988-4D72-A689-C60E73C1923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we know that the distribution of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smtClean="0"/>
                  <a:t> is normal, then we can use that to calculate the probability of obtaining an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smtClean="0"/>
                  <a:t> as extreme as the one we did (i.e. that we got </a:t>
                </a:r>
                <a14:m>
                  <m:oMath xmlns:m="http://schemas.openxmlformats.org/officeDocument/2006/math">
                    <m:acc>
                      <m:accPr>
                        <m:chr m:val="̅"/>
                        <m:ctrlPr>
                          <a:rPr lang="en-US" i="1">
                            <a:latin typeface="Cambria Math"/>
                          </a:rPr>
                        </m:ctrlPr>
                      </m:accPr>
                      <m:e>
                        <m:r>
                          <a:rPr lang="en-US" i="1">
                            <a:latin typeface="Cambria Math"/>
                          </a:rPr>
                          <m:t>𝑥</m:t>
                        </m:r>
                      </m:e>
                    </m:acc>
                    <m:r>
                      <a:rPr lang="en-US" b="0" i="1" smtClean="0">
                        <a:latin typeface="Cambria Math"/>
                      </a:rPr>
                      <m:t> </m:t>
                    </m:r>
                  </m:oMath>
                </a14:m>
                <a:r>
                  <a:rPr lang="en-US" dirty="0" smtClean="0"/>
                  <a:t>as our sample mean)  </a:t>
                </a:r>
              </a:p>
              <a:p>
                <a:r>
                  <a:rPr lang="en-US" dirty="0" smtClean="0"/>
                  <a:t>I.e., we can find things like   P(</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r>
                      <a:rPr lang="en-US" dirty="0">
                        <a:latin typeface="Cambria Math"/>
                      </a:rPr>
                      <m:t>≥</m:t>
                    </m:r>
                    <m:r>
                      <a:rPr lang="en-US" b="0" i="0" dirty="0" smtClean="0">
                        <a:latin typeface="Cambria Math"/>
                      </a:rPr>
                      <m:t> </m:t>
                    </m:r>
                    <m:acc>
                      <m:accPr>
                        <m:chr m:val="̅"/>
                        <m:ctrlPr>
                          <a:rPr lang="en-US" i="1">
                            <a:latin typeface="Cambria Math"/>
                          </a:rPr>
                        </m:ctrlPr>
                      </m:accPr>
                      <m:e>
                        <m:r>
                          <a:rPr lang="en-US" i="1">
                            <a:latin typeface="Cambria Math"/>
                          </a:rPr>
                          <m:t>𝑥</m:t>
                        </m:r>
                      </m:e>
                    </m:acc>
                  </m:oMath>
                </a14:m>
                <a:r>
                  <a:rPr lang="en-US" dirty="0" smtClean="0"/>
                  <a:t>) because </a:t>
                </a:r>
                <a14:m>
                  <m:oMath xmlns:m="http://schemas.openxmlformats.org/officeDocument/2006/math">
                    <m:acc>
                      <m:accPr>
                        <m:chr m:val="̅"/>
                        <m:ctrlPr>
                          <a:rPr lang="en-US" i="1">
                            <a:latin typeface="Cambria Math"/>
                          </a:rPr>
                        </m:ctrlPr>
                      </m:accPr>
                      <m:e>
                        <m:r>
                          <a:rPr lang="en-US" i="1">
                            <a:latin typeface="Cambria Math"/>
                          </a:rPr>
                          <m:t>𝑋</m:t>
                        </m:r>
                        <m:r>
                          <a:rPr lang="en-US" i="1">
                            <a:latin typeface="Cambria Math"/>
                          </a:rPr>
                          <m:t> </m:t>
                        </m:r>
                      </m:e>
                    </m:acc>
                  </m:oMath>
                </a14:m>
                <a:r>
                  <a:rPr lang="en-US" dirty="0"/>
                  <a:t> </a:t>
                </a:r>
                <a:r>
                  <a:rPr lang="en-US" dirty="0" smtClean="0"/>
                  <a:t>follows a normal distribution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r="-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25</a:t>
            </a:fld>
            <a:endParaRPr lang="en-US"/>
          </a:p>
        </p:txBody>
      </p:sp>
    </p:spTree>
    <p:extLst>
      <p:ext uri="{BB962C8B-B14F-4D97-AF65-F5344CB8AC3E}">
        <p14:creationId xmlns:p14="http://schemas.microsoft.com/office/powerpoint/2010/main" val="134563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r>
              <a:rPr lang="en-US" altLang="en-US" dirty="0"/>
              <a:t>D</a:t>
            </a:r>
            <a:r>
              <a:rPr lang="en-US" altLang="en-US" dirty="0" smtClean="0"/>
              <a:t>oes this make sense?</a:t>
            </a:r>
          </a:p>
          <a:p>
            <a:pPr lvl="1"/>
            <a:r>
              <a:rPr lang="en-US" altLang="en-US" dirty="0" smtClean="0"/>
              <a:t>It makes sense that the distribution of means would cluster around the population mean</a:t>
            </a:r>
          </a:p>
          <a:p>
            <a:pPr lvl="1"/>
            <a:r>
              <a:rPr lang="en-US" altLang="en-US" dirty="0" smtClean="0"/>
              <a:t>It makes sense that the variability in the means is smaller than in the raw data because the extreme values are already averaged out (remember </a:t>
            </a:r>
            <a:r>
              <a:rPr lang="el-GR" altLang="en-US" dirty="0" smtClean="0">
                <a:cs typeface="Arial" charset="0"/>
              </a:rPr>
              <a:t>σ</a:t>
            </a:r>
            <a:r>
              <a:rPr lang="en-US" altLang="en-US" dirty="0" smtClean="0">
                <a:cs typeface="Arial" charset="0"/>
              </a:rPr>
              <a:t>/√n)</a:t>
            </a:r>
            <a:endParaRPr lang="en-US" altLang="en-US" dirty="0" smtClean="0"/>
          </a:p>
          <a:p>
            <a:pPr lvl="1"/>
            <a:r>
              <a:rPr lang="en-US" altLang="en-US" dirty="0" smtClean="0"/>
              <a:t>The part about the distribution being normal if n is large enough?  Mathematical proof … But we can demonstrate it for several examples</a:t>
            </a:r>
          </a:p>
        </p:txBody>
      </p:sp>
      <p:sp>
        <p:nvSpPr>
          <p:cNvPr id="2" name="Slide Number Placeholder 1"/>
          <p:cNvSpPr>
            <a:spLocks noGrp="1"/>
          </p:cNvSpPr>
          <p:nvPr>
            <p:ph type="sldNum" sz="quarter" idx="12"/>
          </p:nvPr>
        </p:nvSpPr>
        <p:spPr/>
        <p:txBody>
          <a:bodyPr/>
          <a:lstStyle/>
          <a:p>
            <a:pPr>
              <a:defRPr/>
            </a:pPr>
            <a:fld id="{911285E8-1143-4EC3-8B83-2E4FCC45642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Note</a:t>
            </a:r>
          </a:p>
        </p:txBody>
      </p:sp>
      <p:sp>
        <p:nvSpPr>
          <p:cNvPr id="23555" name="Rectangle 3"/>
          <p:cNvSpPr>
            <a:spLocks noGrp="1" noChangeArrowheads="1"/>
          </p:cNvSpPr>
          <p:nvPr>
            <p:ph type="body" idx="1"/>
          </p:nvPr>
        </p:nvSpPr>
        <p:spPr>
          <a:xfrm>
            <a:off x="457200" y="1447800"/>
            <a:ext cx="8229600" cy="4525963"/>
          </a:xfrm>
        </p:spPr>
        <p:txBody>
          <a:bodyPr/>
          <a:lstStyle/>
          <a:p>
            <a:pPr eaLnBrk="1" hangingPunct="1"/>
            <a:r>
              <a:rPr lang="el-GR" altLang="en-US" smtClean="0">
                <a:cs typeface="Arial" charset="0"/>
              </a:rPr>
              <a:t>σ</a:t>
            </a:r>
            <a:r>
              <a:rPr lang="en-US" altLang="en-US" smtClean="0">
                <a:cs typeface="Arial" charset="0"/>
              </a:rPr>
              <a:t> is the standard deviation of the original distribution </a:t>
            </a:r>
          </a:p>
          <a:p>
            <a:pPr eaLnBrk="1" hangingPunct="1"/>
            <a:r>
              <a:rPr lang="el-GR" altLang="en-US" smtClean="0">
                <a:cs typeface="Arial" charset="0"/>
              </a:rPr>
              <a:t>σ</a:t>
            </a:r>
            <a:r>
              <a:rPr lang="en-US" altLang="en-US" smtClean="0">
                <a:cs typeface="Arial" charset="0"/>
              </a:rPr>
              <a:t>/√n is called the </a:t>
            </a:r>
            <a:r>
              <a:rPr lang="en-US" altLang="en-US" i="1" smtClean="0">
                <a:cs typeface="Arial" charset="0"/>
              </a:rPr>
              <a:t>standard error, </a:t>
            </a:r>
            <a:r>
              <a:rPr lang="en-US" altLang="en-US" smtClean="0">
                <a:cs typeface="Arial" charset="0"/>
              </a:rPr>
              <a:t>or more precisely, the </a:t>
            </a:r>
            <a:r>
              <a:rPr lang="en-US" altLang="en-US" i="1" smtClean="0">
                <a:cs typeface="Arial" charset="0"/>
              </a:rPr>
              <a:t>standard error of the mean</a:t>
            </a:r>
            <a:r>
              <a:rPr lang="en-US" altLang="en-US" smtClean="0">
                <a:cs typeface="Arial" charset="0"/>
              </a:rPr>
              <a:t>, and it is the standard deviation of the distribution of the sample mean.  </a:t>
            </a:r>
          </a:p>
        </p:txBody>
      </p:sp>
      <p:sp>
        <p:nvSpPr>
          <p:cNvPr id="2" name="Slide Number Placeholder 1"/>
          <p:cNvSpPr>
            <a:spLocks noGrp="1"/>
          </p:cNvSpPr>
          <p:nvPr>
            <p:ph type="sldNum" sz="quarter" idx="12"/>
          </p:nvPr>
        </p:nvSpPr>
        <p:spPr/>
        <p:txBody>
          <a:bodyPr/>
          <a:lstStyle/>
          <a:p>
            <a:pPr>
              <a:defRPr/>
            </a:pPr>
            <a:fld id="{BF13FD1D-BB5D-4241-BB15-E8911C4B7E7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pPr eaLnBrk="1" hangingPunct="1"/>
            <a:r>
              <a:rPr lang="en-US" altLang="en-US" smtClean="0"/>
              <a:t>Central limit theorem examples</a:t>
            </a:r>
          </a:p>
        </p:txBody>
      </p:sp>
      <p:sp>
        <p:nvSpPr>
          <p:cNvPr id="24579" name="Content Placeholder 6"/>
          <p:cNvSpPr>
            <a:spLocks noGrp="1"/>
          </p:cNvSpPr>
          <p:nvPr>
            <p:ph idx="1"/>
          </p:nvPr>
        </p:nvSpPr>
        <p:spPr/>
        <p:txBody>
          <a:bodyPr/>
          <a:lstStyle/>
          <a:p>
            <a:pPr eaLnBrk="1" hangingPunct="1"/>
            <a:r>
              <a:rPr lang="en-US" altLang="en-US" dirty="0" smtClean="0">
                <a:solidFill>
                  <a:schemeClr val="tx2"/>
                </a:solidFill>
              </a:rPr>
              <a:t>In Stata, type   </a:t>
            </a:r>
          </a:p>
          <a:p>
            <a:pPr marL="0" indent="0" eaLnBrk="1" hangingPunct="1">
              <a:buNone/>
            </a:pPr>
            <a:r>
              <a:rPr lang="en-US" altLang="en-US" dirty="0">
                <a:solidFill>
                  <a:schemeClr val="tx2"/>
                </a:solidFill>
              </a:rPr>
              <a:t> </a:t>
            </a:r>
            <a:r>
              <a:rPr lang="en-US" altLang="en-US" dirty="0" smtClean="0">
                <a:solidFill>
                  <a:schemeClr val="tx2"/>
                </a:solidFill>
              </a:rPr>
              <a:t>  </a:t>
            </a:r>
            <a:r>
              <a:rPr lang="en-US" altLang="en-US" dirty="0" err="1" smtClean="0">
                <a:solidFill>
                  <a:schemeClr val="tx2"/>
                </a:solidFill>
                <a:latin typeface="Courier New" panose="02070309020205020404" pitchFamily="49" charset="0"/>
                <a:cs typeface="Courier New" panose="02070309020205020404" pitchFamily="49" charset="0"/>
              </a:rPr>
              <a:t>findit</a:t>
            </a:r>
            <a:r>
              <a:rPr lang="en-US" altLang="en-US" dirty="0" smtClean="0">
                <a:solidFill>
                  <a:schemeClr val="tx2"/>
                </a:solidFill>
                <a:latin typeface="Courier New" panose="02070309020205020404" pitchFamily="49" charset="0"/>
                <a:cs typeface="Courier New" panose="02070309020205020404" pitchFamily="49" charset="0"/>
              </a:rPr>
              <a:t> </a:t>
            </a:r>
            <a:r>
              <a:rPr lang="en-US" altLang="en-US" dirty="0" err="1" smtClean="0">
                <a:solidFill>
                  <a:schemeClr val="tx2"/>
                </a:solidFill>
                <a:latin typeface="Courier New" panose="02070309020205020404" pitchFamily="49" charset="0"/>
                <a:cs typeface="Courier New" panose="02070309020205020404" pitchFamily="49" charset="0"/>
              </a:rPr>
              <a:t>clt</a:t>
            </a:r>
            <a:endParaRPr lang="en-US" altLang="en-US" dirty="0" smtClean="0">
              <a:solidFill>
                <a:schemeClr val="tx2"/>
              </a:solidFill>
            </a:endParaRPr>
          </a:p>
          <a:p>
            <a:pPr eaLnBrk="1" hangingPunct="1"/>
            <a:r>
              <a:rPr lang="en-US" altLang="en-US" dirty="0">
                <a:solidFill>
                  <a:schemeClr val="tx2"/>
                </a:solidFill>
              </a:rPr>
              <a:t>Pick </a:t>
            </a:r>
            <a:endParaRPr lang="en-US" altLang="en-US" dirty="0" smtClean="0">
              <a:solidFill>
                <a:schemeClr val="tx2"/>
              </a:solidFill>
            </a:endParaRPr>
          </a:p>
          <a:p>
            <a:pPr marL="0" indent="0" eaLnBrk="1" hangingPunct="1">
              <a:buNone/>
            </a:pPr>
            <a:r>
              <a:rPr lang="en-US" altLang="en-US" sz="1800" dirty="0" err="1" smtClean="0">
                <a:solidFill>
                  <a:schemeClr val="tx2"/>
                </a:solidFill>
                <a:latin typeface="Courier New" panose="02070309020205020404" pitchFamily="49" charset="0"/>
                <a:cs typeface="Courier New" panose="02070309020205020404" pitchFamily="49" charset="0"/>
              </a:rPr>
              <a:t>clt</a:t>
            </a:r>
            <a:r>
              <a:rPr lang="en-US" altLang="en-US" sz="1800" dirty="0" smtClean="0">
                <a:solidFill>
                  <a:schemeClr val="tx2"/>
                </a:solidFill>
                <a:latin typeface="Courier New" panose="02070309020205020404" pitchFamily="49" charset="0"/>
                <a:cs typeface="Courier New" panose="02070309020205020404" pitchFamily="49" charset="0"/>
              </a:rPr>
              <a:t> </a:t>
            </a:r>
            <a:r>
              <a:rPr lang="en-US" altLang="en-US" sz="1800" dirty="0">
                <a:solidFill>
                  <a:schemeClr val="tx2"/>
                </a:solidFill>
                <a:latin typeface="Courier New" panose="02070309020205020404" pitchFamily="49" charset="0"/>
                <a:cs typeface="Courier New" panose="02070309020205020404" pitchFamily="49" charset="0"/>
              </a:rPr>
              <a:t>from http://www.ats.ucla.edu/stat/stata/ado/teach</a:t>
            </a:r>
            <a:endParaRPr lang="en-US" altLang="en-US" sz="1800" dirty="0" smtClean="0">
              <a:solidFill>
                <a:schemeClr val="tx2"/>
              </a:solidFill>
              <a:latin typeface="Courier New" panose="02070309020205020404" pitchFamily="49" charset="0"/>
              <a:cs typeface="Courier New" panose="02070309020205020404" pitchFamily="49" charset="0"/>
            </a:endParaRPr>
          </a:p>
          <a:p>
            <a:pPr eaLnBrk="1" hangingPunct="1"/>
            <a:r>
              <a:rPr lang="en-US" altLang="en-US" dirty="0" smtClean="0">
                <a:solidFill>
                  <a:schemeClr val="tx2"/>
                </a:solidFill>
              </a:rPr>
              <a:t>Click on “click here to install”</a:t>
            </a:r>
          </a:p>
          <a:p>
            <a:pPr eaLnBrk="1" hangingPunct="1"/>
            <a:r>
              <a:rPr lang="en-US" altLang="en-US" dirty="0" smtClean="0">
                <a:solidFill>
                  <a:schemeClr val="tx2"/>
                </a:solidFill>
              </a:rPr>
              <a:t>Then in Stata type</a:t>
            </a:r>
          </a:p>
          <a:p>
            <a:pPr marL="0" indent="0" eaLnBrk="1" hangingPunct="1">
              <a:buNone/>
            </a:pPr>
            <a:r>
              <a:rPr lang="en-US" altLang="en-US" dirty="0">
                <a:solidFill>
                  <a:schemeClr val="tx2"/>
                </a:solidFill>
                <a:latin typeface="Courier New" panose="02070309020205020404" pitchFamily="49" charset="0"/>
                <a:cs typeface="Courier New" panose="02070309020205020404" pitchFamily="49" charset="0"/>
              </a:rPr>
              <a:t> </a:t>
            </a:r>
            <a:r>
              <a:rPr lang="en-US" altLang="en-US" dirty="0" smtClean="0">
                <a:solidFill>
                  <a:schemeClr val="tx2"/>
                </a:solidFill>
                <a:latin typeface="Courier New" panose="02070309020205020404" pitchFamily="49" charset="0"/>
                <a:cs typeface="Courier New" panose="02070309020205020404" pitchFamily="49" charset="0"/>
              </a:rPr>
              <a:t> </a:t>
            </a:r>
            <a:r>
              <a:rPr lang="en-US" altLang="en-US" dirty="0" err="1" smtClean="0">
                <a:solidFill>
                  <a:schemeClr val="tx2"/>
                </a:solidFill>
                <a:latin typeface="Courier New" panose="02070309020205020404" pitchFamily="49" charset="0"/>
                <a:cs typeface="Courier New" panose="02070309020205020404" pitchFamily="49" charset="0"/>
              </a:rPr>
              <a:t>clt</a:t>
            </a:r>
            <a:endParaRPr lang="en-US" altLang="en-US"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16D3867B-3828-443C-A140-16B35A7B321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p:spPr>
        <p:txBody>
          <a:bodyPr/>
          <a:lstStyle/>
          <a:p>
            <a:r>
              <a:rPr lang="en-US" altLang="en-US" sz="3200" smtClean="0"/>
              <a:t>Distributions of the means of uniformly distributed random variables</a:t>
            </a:r>
          </a:p>
        </p:txBody>
      </p:sp>
      <p:sp>
        <p:nvSpPr>
          <p:cNvPr id="25603"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B2BD46A6-96D3-402E-B635-4FF59F853556}" type="slidenum">
              <a:rPr lang="en-US" smtClean="0"/>
              <a:pPr>
                <a:defRPr/>
              </a:pPr>
              <a:t>29</a:t>
            </a:fld>
            <a:endParaRPr lang="en-US"/>
          </a:p>
        </p:txBody>
      </p:sp>
      <p:pic>
        <p:nvPicPr>
          <p:cNvPr id="2560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275" y="1066800"/>
            <a:ext cx="74771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Recap of binomial distribution</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defRPr/>
            </a:pPr>
            <a:r>
              <a:rPr lang="en-US" dirty="0" smtClean="0"/>
              <a:t>The binomial distribution describes the probability of x successes in n independent trials, each with probability p of success</a:t>
            </a:r>
          </a:p>
          <a:p>
            <a:pPr>
              <a:defRPr/>
            </a:pPr>
            <a:r>
              <a:rPr lang="en-US" dirty="0" smtClean="0"/>
              <a:t>The distribution will be symmetric when p=0.5, skewed right when p&lt;0.5, and skewed left if p&gt;0.5 </a:t>
            </a:r>
          </a:p>
          <a:p>
            <a:pPr>
              <a:defRPr/>
            </a:pPr>
            <a:r>
              <a:rPr lang="en-US" dirty="0" smtClean="0"/>
              <a:t>The possible number of “successes” will be 0 to n, because there are n “trials”</a:t>
            </a:r>
          </a:p>
          <a:p>
            <a:pPr>
              <a:defRPr/>
            </a:pPr>
            <a:r>
              <a:rPr lang="en-US" dirty="0" smtClean="0"/>
              <a:t>Often “successes” are number of people with a disease, “number of trials” is the number of people in the sample</a:t>
            </a:r>
          </a:p>
        </p:txBody>
      </p:sp>
      <p:sp>
        <p:nvSpPr>
          <p:cNvPr id="2" name="Slide Number Placeholder 1"/>
          <p:cNvSpPr>
            <a:spLocks noGrp="1"/>
          </p:cNvSpPr>
          <p:nvPr>
            <p:ph type="sldNum" sz="quarter" idx="12"/>
          </p:nvPr>
        </p:nvSpPr>
        <p:spPr/>
        <p:txBody>
          <a:bodyPr/>
          <a:lstStyle/>
          <a:p>
            <a:pPr>
              <a:defRPr/>
            </a:pPr>
            <a:fld id="{3BC36485-79DD-48B3-BEE1-CC99F6A8877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p:spPr>
        <p:txBody>
          <a:bodyPr/>
          <a:lstStyle/>
          <a:p>
            <a:r>
              <a:rPr lang="en-US" altLang="en-US" sz="3200" smtClean="0"/>
              <a:t>Distributions of the means of chi-square distributed random variables</a:t>
            </a:r>
          </a:p>
        </p:txBody>
      </p:sp>
      <p:sp>
        <p:nvSpPr>
          <p:cNvPr id="26627"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CFAB22C0-0345-404D-9B19-CABA2113DAF7}" type="slidenum">
              <a:rPr lang="en-US" smtClean="0"/>
              <a:pPr>
                <a:defRPr/>
              </a:pPr>
              <a:t>30</a:t>
            </a:fld>
            <a:endParaRPr lang="en-US"/>
          </a:p>
        </p:txBody>
      </p:sp>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1143000"/>
            <a:ext cx="73929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Using the CLT</a:t>
            </a:r>
          </a:p>
        </p:txBody>
      </p:sp>
      <p:sp>
        <p:nvSpPr>
          <p:cNvPr id="3"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514" t="-3013"/>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DF35549-9382-4AA1-B33A-5921B712276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Using the CLT</a:t>
            </a:r>
          </a:p>
        </p:txBody>
      </p:sp>
      <p:sp>
        <p:nvSpPr>
          <p:cNvPr id="41987"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875" r="-144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BEB791E-8609-4F60-BC15-B394A84E991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229600" cy="5105400"/>
              </a:xfrm>
            </p:spPr>
            <p:txBody>
              <a:bodyPr>
                <a:normAutofit fontScale="92500" lnSpcReduction="10000"/>
              </a:bodyPr>
              <a:lstStyle/>
              <a:p>
                <a:r>
                  <a:rPr lang="en-US" dirty="0" smtClean="0"/>
                  <a:t>What level of CD4 count is the </a:t>
                </a:r>
                <a:r>
                  <a:rPr lang="en-US" u="sng" dirty="0" smtClean="0"/>
                  <a:t>lower</a:t>
                </a:r>
                <a:r>
                  <a:rPr lang="en-US" dirty="0" smtClean="0"/>
                  <a:t> 2.5</a:t>
                </a:r>
                <a:r>
                  <a:rPr lang="en-US" baseline="30000" dirty="0" smtClean="0"/>
                  <a:t>th</a:t>
                </a:r>
                <a:r>
                  <a:rPr lang="en-US" dirty="0" smtClean="0"/>
                  <a:t> percentile of the mean values?</a:t>
                </a:r>
              </a:p>
              <a:p>
                <a:r>
                  <a:rPr lang="en-US" dirty="0" smtClean="0"/>
                  <a:t>For what value of z is P(Z&lt;z)=.025 ?</a:t>
                </a:r>
              </a:p>
              <a:p>
                <a:pPr marL="0" indent="0">
                  <a:buNone/>
                </a:pPr>
                <a:r>
                  <a:rPr lang="en-US" sz="1800" dirty="0">
                    <a:latin typeface="Courier New" panose="02070309020205020404" pitchFamily="49" charset="0"/>
                    <a:cs typeface="Courier New" panose="02070309020205020404" pitchFamily="49" charset="0"/>
                  </a:rPr>
                  <a:t>	 di </a:t>
                </a:r>
                <a:r>
                  <a:rPr lang="en-US" sz="1800" dirty="0" err="1">
                    <a:latin typeface="Courier New" panose="02070309020205020404" pitchFamily="49" charset="0"/>
                    <a:cs typeface="Courier New" panose="02070309020205020404" pitchFamily="49" charset="0"/>
                  </a:rPr>
                  <a:t>invnormal</a:t>
                </a:r>
                <a:r>
                  <a:rPr lang="en-US" sz="1800" dirty="0">
                    <a:latin typeface="Courier New" panose="02070309020205020404" pitchFamily="49" charset="0"/>
                    <a:cs typeface="Courier New" panose="02070309020205020404" pitchFamily="49" charset="0"/>
                  </a:rPr>
                  <a:t>(.025)</a:t>
                </a:r>
              </a:p>
              <a:p>
                <a:pPr marL="0" indent="0">
                  <a:buNone/>
                </a:pP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1.959964 </a:t>
                </a:r>
                <a:endParaRPr lang="en-US" sz="1800" dirty="0" smtClean="0">
                  <a:latin typeface="Courier New" panose="02070309020205020404" pitchFamily="49" charset="0"/>
                  <a:cs typeface="Courier New" panose="02070309020205020404" pitchFamily="49" charset="0"/>
                </a:endParaRPr>
              </a:p>
              <a:p>
                <a:pPr marL="0" indent="0">
                  <a:buNone/>
                </a:pPr>
                <a:r>
                  <a:rPr lang="en-US" dirty="0" smtClean="0"/>
                  <a:t>Now we use this to get back to </a:t>
                </a:r>
                <a14:m>
                  <m:oMath xmlns:m="http://schemas.openxmlformats.org/officeDocument/2006/math">
                    <m:acc>
                      <m:accPr>
                        <m:chr m:val="̅"/>
                        <m:ctrlPr>
                          <a:rPr lang="en-US" i="1" smtClean="0">
                            <a:latin typeface="Cambria Math"/>
                          </a:rPr>
                        </m:ctrlPr>
                      </m:accPr>
                      <m:e>
                        <m:r>
                          <a:rPr lang="en-US" b="0" i="1" smtClean="0">
                            <a:latin typeface="Cambria Math"/>
                          </a:rPr>
                          <m:t>𝑋</m:t>
                        </m:r>
                      </m:e>
                    </m:acc>
                    <m:r>
                      <a:rPr lang="en-US" b="0" i="1" smtClean="0">
                        <a:latin typeface="Cambria Math"/>
                      </a:rPr>
                      <m:t>, </m:t>
                    </m:r>
                  </m:oMath>
                </a14:m>
                <a:r>
                  <a:rPr lang="en-US" dirty="0" smtClean="0"/>
                  <a:t>using </a:t>
                </a:r>
              </a:p>
              <a:p>
                <a:pPr marL="0" indent="0">
                  <a:buNone/>
                </a:pPr>
                <a:endParaRPr lang="en-US" dirty="0"/>
              </a:p>
              <a:p>
                <a:r>
                  <a:rPr lang="en-US" dirty="0" smtClean="0"/>
                  <a:t>So -1.96=(</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r>
                      <a:rPr lang="en-US" b="0" i="1" smtClean="0">
                        <a:latin typeface="Cambria Math"/>
                        <a:ea typeface="Cambria Math"/>
                      </a:rPr>
                      <m:t>)</m:t>
                    </m:r>
                  </m:oMath>
                </a14:m>
                <a:endParaRPr lang="en-US" dirty="0" smtClean="0"/>
              </a:p>
              <a:p>
                <a:r>
                  <a:rPr lang="en-US" dirty="0" smtClean="0"/>
                  <a:t>Rearranging,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 -1.96*200/</a:t>
                </a:r>
                <a14:m>
                  <m:oMath xmlns:m="http://schemas.openxmlformats.org/officeDocument/2006/math">
                    <m:r>
                      <a:rPr lang="en-US" i="1">
                        <a:latin typeface="Cambria Math"/>
                        <a:ea typeface="Cambria Math"/>
                      </a:rPr>
                      <m:t>√</m:t>
                    </m:r>
                    <m:r>
                      <a:rPr lang="en-US" i="1">
                        <a:latin typeface="Cambria Math"/>
                        <a:ea typeface="Cambria Math"/>
                      </a:rPr>
                      <m:t>50</m:t>
                    </m:r>
                  </m:oMath>
                </a14:m>
                <a:r>
                  <a:rPr lang="en-US" dirty="0" smtClean="0"/>
                  <a:t>+250</a:t>
                </a:r>
              </a:p>
              <a:p>
                <a:pPr marL="0" indent="0">
                  <a:buNone/>
                </a:pPr>
                <a:r>
                  <a:rPr lang="en-US" dirty="0" smtClean="0"/>
                  <a:t>	 </a:t>
                </a:r>
                <a:r>
                  <a:rPr lang="en-US" sz="1800" dirty="0">
                    <a:latin typeface="Courier New" panose="02070309020205020404" pitchFamily="49" charset="0"/>
                    <a:cs typeface="Courier New" panose="02070309020205020404" pitchFamily="49" charset="0"/>
                  </a:rPr>
                  <a:t>di -</a:t>
                </a:r>
                <a:r>
                  <a:rPr lang="en-US" sz="1800" dirty="0" smtClean="0">
                    <a:latin typeface="Courier New" panose="02070309020205020404" pitchFamily="49" charset="0"/>
                    <a:cs typeface="Courier New" panose="02070309020205020404" pitchFamily="49" charset="0"/>
                  </a:rPr>
                  <a:t>1.96*200/</a:t>
                </a:r>
                <a:r>
                  <a:rPr lang="en-US" sz="1800" dirty="0" err="1" smtClean="0">
                    <a:latin typeface="Courier New" panose="02070309020205020404" pitchFamily="49" charset="0"/>
                    <a:cs typeface="Courier New" panose="02070309020205020404" pitchFamily="49" charset="0"/>
                  </a:rPr>
                  <a:t>sqrt</a:t>
                </a:r>
                <a:r>
                  <a:rPr lang="en-US" sz="1800" dirty="0" smtClean="0">
                    <a:latin typeface="Courier New" panose="02070309020205020404" pitchFamily="49" charset="0"/>
                    <a:cs typeface="Courier New" panose="02070309020205020404" pitchFamily="49" charset="0"/>
                  </a:rPr>
                  <a:t>(50</a:t>
                </a:r>
                <a:r>
                  <a:rPr lang="en-US" sz="1800" dirty="0">
                    <a:latin typeface="Courier New" panose="02070309020205020404" pitchFamily="49" charset="0"/>
                    <a:cs typeface="Courier New" panose="02070309020205020404" pitchFamily="49" charset="0"/>
                  </a:rPr>
                  <a:t>)+250</a:t>
                </a:r>
              </a:p>
              <a:p>
                <a:pPr marL="0" indent="0">
                  <a:buNone/>
                </a:pPr>
                <a:r>
                  <a:rPr lang="en-US" sz="1800" dirty="0">
                    <a:latin typeface="Courier New" panose="02070309020205020404" pitchFamily="49" charset="0"/>
                    <a:cs typeface="Courier New" panose="02070309020205020404" pitchFamily="49" charset="0"/>
                  </a:rPr>
                  <a:t>	194.56283</a:t>
                </a: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5105400"/>
              </a:xfrm>
              <a:blipFill rotWithShape="1">
                <a:blip r:embed="rId4"/>
                <a:stretch>
                  <a:fillRect l="-1778" t="-2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7593286"/>
              </p:ext>
            </p:extLst>
          </p:nvPr>
        </p:nvGraphicFramePr>
        <p:xfrm>
          <a:off x="1981200" y="3581400"/>
          <a:ext cx="1752600" cy="923707"/>
        </p:xfrm>
        <a:graphic>
          <a:graphicData uri="http://schemas.openxmlformats.org/presentationml/2006/ole">
            <mc:AlternateContent xmlns:mc="http://schemas.openxmlformats.org/markup-compatibility/2006">
              <mc:Choice xmlns:v="urn:schemas-microsoft-com:vml" Requires="v">
                <p:oleObj spid="_x0000_s75804" name="Equation" r:id="rId5" imgW="723600" imgH="545760" progId="Equation.3">
                  <p:embed/>
                </p:oleObj>
              </mc:Choice>
              <mc:Fallback>
                <p:oleObj name="Equation" r:id="rId5" imgW="723600" imgH="5457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81400"/>
                        <a:ext cx="1752600" cy="9237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4728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What level of CD4 count is the </a:t>
                </a:r>
                <a:r>
                  <a:rPr lang="en-US" u="sng" dirty="0" smtClean="0"/>
                  <a:t>upper</a:t>
                </a:r>
                <a:r>
                  <a:rPr lang="en-US" dirty="0" smtClean="0"/>
                  <a:t> 2.5</a:t>
                </a:r>
                <a:r>
                  <a:rPr lang="en-US" baseline="30000" dirty="0" smtClean="0"/>
                  <a:t>th</a:t>
                </a:r>
                <a:r>
                  <a:rPr lang="en-US" dirty="0" smtClean="0"/>
                  <a:t> percentile of the mean values?</a:t>
                </a:r>
              </a:p>
              <a:p>
                <a:r>
                  <a:rPr lang="en-US" dirty="0" smtClean="0"/>
                  <a:t>What is the z-value that solves P(Z&gt;z)=0.025?</a:t>
                </a:r>
              </a:p>
              <a:p>
                <a:r>
                  <a:rPr lang="en-US" dirty="0" smtClean="0"/>
                  <a:t>Remember </a:t>
                </a:r>
                <a:r>
                  <a:rPr lang="en-US" dirty="0" err="1" smtClean="0"/>
                  <a:t>invnormal</a:t>
                </a:r>
                <a:r>
                  <a:rPr lang="en-US" dirty="0" smtClean="0"/>
                  <a:t> gives use the z-value for P(Z&lt;z)=p, so we need to use 1-p in the </a:t>
                </a:r>
                <a:r>
                  <a:rPr lang="en-US" dirty="0" err="1" smtClean="0"/>
                  <a:t>invnormal</a:t>
                </a:r>
                <a:r>
                  <a:rPr lang="en-US" dirty="0" smtClean="0"/>
                  <a:t> command</a:t>
                </a:r>
              </a:p>
              <a:p>
                <a:pPr marL="0" indent="0">
                  <a:buNone/>
                </a:pPr>
                <a:r>
                  <a:rPr lang="en-US" sz="2400" dirty="0" smtClean="0">
                    <a:latin typeface="Courier New" panose="02070309020205020404" pitchFamily="49" charset="0"/>
                    <a:cs typeface="Courier New" panose="02070309020205020404" pitchFamily="49" charset="0"/>
                  </a:rPr>
                  <a:t>	di </a:t>
                </a:r>
                <a:r>
                  <a:rPr lang="en-US" sz="2400" dirty="0" err="1">
                    <a:latin typeface="Courier New" panose="02070309020205020404" pitchFamily="49" charset="0"/>
                    <a:cs typeface="Courier New" panose="02070309020205020404" pitchFamily="49" charset="0"/>
                  </a:rPr>
                  <a:t>invnormal</a:t>
                </a:r>
                <a:r>
                  <a:rPr lang="en-US" sz="2400" dirty="0">
                    <a:latin typeface="Courier New" panose="02070309020205020404" pitchFamily="49" charset="0"/>
                    <a:cs typeface="Courier New" panose="02070309020205020404" pitchFamily="49" charset="0"/>
                  </a:rPr>
                  <a:t>(1-.025)</a:t>
                </a:r>
              </a:p>
              <a:p>
                <a:pPr marL="0" indent="0">
                  <a:buNone/>
                </a:pPr>
                <a:r>
                  <a:rPr lang="en-US" sz="2400" dirty="0" smtClean="0">
                    <a:latin typeface="Courier New" panose="02070309020205020404" pitchFamily="49" charset="0"/>
                    <a:cs typeface="Courier New" panose="02070309020205020404" pitchFamily="49" charset="0"/>
                  </a:rPr>
                  <a:t>	1.959964</a:t>
                </a:r>
                <a:endParaRPr lang="en-US" sz="2400" dirty="0">
                  <a:latin typeface="Courier New" panose="02070309020205020404" pitchFamily="49" charset="0"/>
                  <a:cs typeface="Courier New" panose="02070309020205020404" pitchFamily="49" charset="0"/>
                </a:endParaRPr>
              </a:p>
              <a:p>
                <a:r>
                  <a:rPr lang="en-US" dirty="0" smtClean="0"/>
                  <a:t>So 1.96=(</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r>
                      <a:rPr lang="en-US" b="0" i="1" smtClean="0">
                        <a:latin typeface="Cambria Math"/>
                        <a:ea typeface="Cambria Math"/>
                      </a:rPr>
                      <m:t>)</m:t>
                    </m:r>
                  </m:oMath>
                </a14:m>
                <a:endParaRPr lang="en-US" dirty="0" smtClean="0"/>
              </a:p>
              <a:p>
                <a:r>
                  <a:rPr lang="en-US" dirty="0" smtClean="0"/>
                  <a:t>Rearrange to solve for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endParaRPr lang="en-US" dirty="0" smtClean="0"/>
              </a:p>
              <a:p>
                <a:pPr marL="0" indent="0">
                  <a:buNone/>
                </a:pPr>
                <a:r>
                  <a:rPr lang="en-US" sz="2200" dirty="0" smtClean="0">
                    <a:latin typeface="Courier New" panose="02070309020205020404" pitchFamily="49" charset="0"/>
                    <a:cs typeface="Courier New" panose="02070309020205020404" pitchFamily="49" charset="0"/>
                  </a:rPr>
                  <a:t>	di </a:t>
                </a:r>
                <a:r>
                  <a:rPr lang="en-US" sz="2200" dirty="0">
                    <a:latin typeface="Courier New" panose="02070309020205020404" pitchFamily="49" charset="0"/>
                    <a:cs typeface="Courier New" panose="02070309020205020404" pitchFamily="49" charset="0"/>
                  </a:rPr>
                  <a:t>1.96*200/</a:t>
                </a:r>
                <a:r>
                  <a:rPr lang="en-US" sz="2200" dirty="0" err="1">
                    <a:latin typeface="Courier New" panose="02070309020205020404" pitchFamily="49" charset="0"/>
                    <a:cs typeface="Courier New" panose="02070309020205020404" pitchFamily="49" charset="0"/>
                  </a:rPr>
                  <a:t>sqrt</a:t>
                </a:r>
                <a:r>
                  <a:rPr lang="en-US" sz="2200" dirty="0">
                    <a:latin typeface="Courier New" panose="02070309020205020404" pitchFamily="49" charset="0"/>
                    <a:cs typeface="Courier New" panose="02070309020205020404" pitchFamily="49" charset="0"/>
                  </a:rPr>
                  <a:t>(50)+250</a:t>
                </a:r>
              </a:p>
              <a:p>
                <a:pPr marL="0" indent="0">
                  <a:buNone/>
                </a:pPr>
                <a:r>
                  <a:rPr lang="en-US" sz="2200" dirty="0" smtClean="0">
                    <a:latin typeface="Courier New" panose="02070309020205020404" pitchFamily="49" charset="0"/>
                    <a:cs typeface="Courier New" panose="02070309020205020404" pitchFamily="49" charset="0"/>
                  </a:rPr>
                  <a:t>	305.43717</a:t>
                </a:r>
                <a:endParaRPr lang="en-US" sz="2200" dirty="0">
                  <a:latin typeface="Courier New" panose="02070309020205020404" pitchFamily="49" charset="0"/>
                  <a:cs typeface="Courier New" panose="020703090202050204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1481" t="-3304" b="-5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781800" y="5715000"/>
            <a:ext cx="2133600" cy="365125"/>
          </a:xfrm>
        </p:spPr>
        <p:txBody>
          <a:bodyPr/>
          <a:lstStyle/>
          <a:p>
            <a:pPr>
              <a:defRPr/>
            </a:pPr>
            <a:fld id="{C1C26BEE-DF80-4889-9593-AC4D9311CEF0}" type="slidenum">
              <a:rPr lang="en-US" smtClean="0"/>
              <a:pPr>
                <a:defRPr/>
              </a:pPr>
              <a:t>34</a:t>
            </a:fld>
            <a:endParaRPr lang="en-US" dirty="0"/>
          </a:p>
        </p:txBody>
      </p:sp>
    </p:spTree>
    <p:extLst>
      <p:ext uri="{BB962C8B-B14F-4D97-AF65-F5344CB8AC3E}">
        <p14:creationId xmlns:p14="http://schemas.microsoft.com/office/powerpoint/2010/main" val="2199809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81000"/>
            <a:ext cx="8458200" cy="6172200"/>
          </a:xfrm>
        </p:spPr>
        <p:txBody>
          <a:bodyPr/>
          <a:lstStyle/>
          <a:p>
            <a:r>
              <a:rPr lang="en-US" altLang="en-US" dirty="0" smtClean="0"/>
              <a:t>Now we have the lower and upper 2.5% percentiles </a:t>
            </a:r>
            <a:r>
              <a:rPr lang="en-US" altLang="en-US" u="sng" dirty="0" smtClean="0"/>
              <a:t>of the distribution of the sample means</a:t>
            </a:r>
            <a:r>
              <a:rPr lang="en-US" altLang="en-US" dirty="0" smtClean="0"/>
              <a:t>.</a:t>
            </a:r>
          </a:p>
          <a:p>
            <a:r>
              <a:rPr lang="en-US" altLang="en-US" dirty="0" smtClean="0"/>
              <a:t>The interior area contains 95% of the sample means.</a:t>
            </a:r>
          </a:p>
          <a:p>
            <a:r>
              <a:rPr lang="en-US" altLang="en-US" dirty="0" smtClean="0"/>
              <a:t>95% of the means from samples of size 50 that come from the underlying distribution ~N(250,200) will lie within this interval (194.6, 305.4)</a:t>
            </a:r>
          </a:p>
        </p:txBody>
      </p:sp>
      <p:sp>
        <p:nvSpPr>
          <p:cNvPr id="2" name="Slide Number Placeholder 1"/>
          <p:cNvSpPr>
            <a:spLocks noGrp="1"/>
          </p:cNvSpPr>
          <p:nvPr>
            <p:ph type="sldNum" sz="quarter" idx="12"/>
          </p:nvPr>
        </p:nvSpPr>
        <p:spPr/>
        <p:txBody>
          <a:bodyPr/>
          <a:lstStyle/>
          <a:p>
            <a:pPr>
              <a:defRPr/>
            </a:pPr>
            <a:fld id="{AEC2D77C-6D3F-40BA-B50F-A050BAEBF03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81000"/>
            <a:ext cx="8458200" cy="6172200"/>
          </a:xfrm>
        </p:spPr>
        <p:txBody>
          <a:bodyPr/>
          <a:lstStyle/>
          <a:p>
            <a:r>
              <a:rPr lang="en-US" altLang="en-US" dirty="0" smtClean="0"/>
              <a:t>If we selected just one sample of size 50 (what you usually do in reality) and the sample mean was outside these limits (e.g. 315), we might suspect it came from an underlying population with a different population mean and standard deviation (250, 200), or that a rare (&lt;5% probability) event had occurred.</a:t>
            </a:r>
          </a:p>
          <a:p>
            <a:pPr lvl="1"/>
            <a:r>
              <a:rPr lang="en-US" altLang="en-US" dirty="0" smtClean="0"/>
              <a:t>Because we had said that 95% of the time the sample mean will be in the range of 195-305</a:t>
            </a:r>
          </a:p>
          <a:p>
            <a:pPr lvl="1"/>
            <a:r>
              <a:rPr lang="en-US" altLang="en-US" dirty="0" smtClean="0"/>
              <a:t>We could say this because the central limit theorem told us that the distribution of the sample means is approximately a normal distribution with mean 250 and standard deviation 200/</a:t>
            </a:r>
            <a:r>
              <a:rPr lang="en-US" altLang="en-US" i="1" dirty="0" smtClean="0">
                <a:cs typeface="Arial" charset="0"/>
              </a:rPr>
              <a:t> √50</a:t>
            </a:r>
            <a:endParaRPr lang="en-US" altLang="en-US" dirty="0" smtClean="0"/>
          </a:p>
        </p:txBody>
      </p:sp>
      <p:sp>
        <p:nvSpPr>
          <p:cNvPr id="2" name="Slide Number Placeholder 1"/>
          <p:cNvSpPr>
            <a:spLocks noGrp="1"/>
          </p:cNvSpPr>
          <p:nvPr>
            <p:ph type="sldNum" sz="quarter" idx="12"/>
          </p:nvPr>
        </p:nvSpPr>
        <p:spPr/>
        <p:txBody>
          <a:bodyPr/>
          <a:lstStyle/>
          <a:p>
            <a:pPr>
              <a:defRPr/>
            </a:pPr>
            <a:fld id="{8985B8C8-F4CF-4CB6-8DF8-748FA0A23F8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585" t="-1285" r="-24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49B4F150-4C92-4F85-A055-7F4AAD0D4B3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801" t="-1285"/>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E426E0E7-5EDE-4865-A01B-3619CD9BD274}"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9155" name="Rectangle 3"/>
          <p:cNvSpPr>
            <a:spLocks noGrp="1" noRot="1" noChangeAspect="1" noMove="1" noResize="1" noEditPoints="1" noAdjustHandles="1" noChangeArrowheads="1" noChangeShapeType="1" noTextEdit="1"/>
          </p:cNvSpPr>
          <p:nvPr>
            <p:ph type="body" sz="half" idx="1"/>
          </p:nvPr>
        </p:nvSpPr>
        <p:spPr>
          <a:xfrm>
            <a:off x="609600" y="1600200"/>
            <a:ext cx="7315200" cy="4525963"/>
          </a:xfrm>
          <a:blipFill rotWithShape="1">
            <a:blip r:embed="rId3"/>
            <a:stretch>
              <a:fillRect l="-1417" r="-22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BF366C4B-842F-4A1F-B958-091C9671A69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p>
            <a:pPr>
              <a:defRPr/>
            </a:pPr>
            <a:fld id="{4C4980E9-8C5B-4B04-A758-DA56F005BA30}" type="slidenum">
              <a:rPr lang="en-US" smtClean="0"/>
              <a:pPr>
                <a:defRPr/>
              </a:pPr>
              <a:t>4</a:t>
            </a:fld>
            <a:endParaRPr lang="en-US"/>
          </a:p>
        </p:txBody>
      </p:sp>
      <p:pic>
        <p:nvPicPr>
          <p:cNvPr id="5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 y="228600"/>
            <a:ext cx="854075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076" name="Rectangle 3"/>
          <p:cNvSpPr>
            <a:spLocks noGrp="1" noRot="1" noChangeAspect="1" noMove="1" noResize="1" noEditPoints="1" noAdjustHandles="1" noChangeArrowheads="1" noChangeShapeType="1" noTextEdit="1"/>
          </p:cNvSpPr>
          <p:nvPr>
            <p:ph type="body" sz="half" idx="1"/>
          </p:nvPr>
        </p:nvSpPr>
        <p:spPr>
          <a:xfrm>
            <a:off x="457200" y="1600200"/>
            <a:ext cx="7315200" cy="4525963"/>
          </a:xfrm>
          <a:blipFill rotWithShape="1">
            <a:blip r:embed="rId4"/>
            <a:stretch>
              <a:fillRect l="-1417" t="-1213"/>
            </a:stretch>
          </a:blipFill>
          <a:extLst/>
        </p:spPr>
        <p:txBody>
          <a:bodyPr/>
          <a:lstStyle/>
          <a:p>
            <a:r>
              <a:rPr lang="en-US">
                <a:noFill/>
              </a:rPr>
              <a:t> </a:t>
            </a:r>
          </a:p>
        </p:txBody>
      </p:sp>
      <p:graphicFrame>
        <p:nvGraphicFramePr>
          <p:cNvPr id="37892" name="Object 12"/>
          <p:cNvGraphicFramePr>
            <a:graphicFrameLocks noChangeAspect="1"/>
          </p:cNvGraphicFramePr>
          <p:nvPr/>
        </p:nvGraphicFramePr>
        <p:xfrm>
          <a:off x="1676400" y="4343400"/>
          <a:ext cx="1333500" cy="931863"/>
        </p:xfrm>
        <a:graphic>
          <a:graphicData uri="http://schemas.openxmlformats.org/presentationml/2006/ole">
            <mc:AlternateContent xmlns:mc="http://schemas.openxmlformats.org/markup-compatibility/2006">
              <mc:Choice xmlns:v="urn:schemas-microsoft-com:vml" Requires="v">
                <p:oleObj spid="_x0000_s37936" name="Equation" r:id="rId5" imgW="761669" imgH="533169" progId="Equation.3">
                  <p:embed/>
                </p:oleObj>
              </mc:Choice>
              <mc:Fallback>
                <p:oleObj name="Equation" r:id="rId5" imgW="761669" imgH="533169"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3434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C8D235D4-5F36-495A-9BA3-D027FDD59D8C}"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8915" name="Rectangle 3"/>
          <p:cNvSpPr>
            <a:spLocks noGrp="1" noChangeArrowheads="1"/>
          </p:cNvSpPr>
          <p:nvPr>
            <p:ph type="body" sz="half" idx="1"/>
          </p:nvPr>
        </p:nvSpPr>
        <p:spPr>
          <a:xfrm>
            <a:off x="457200" y="1143000"/>
            <a:ext cx="7315200" cy="4525963"/>
          </a:xfrm>
        </p:spPr>
        <p:txBody>
          <a:bodyPr/>
          <a:lstStyle/>
          <a:p>
            <a:pPr eaLnBrk="1" hangingPunct="1"/>
            <a:r>
              <a:rPr lang="en-US" altLang="en-US" sz="2800" dirty="0" smtClean="0">
                <a:cs typeface="Arial" charset="0"/>
              </a:rPr>
              <a:t>We use what we know from the CLT to calculate confidence intervals for means in general</a:t>
            </a:r>
            <a:endParaRPr lang="el-GR" altLang="en-US" sz="2800" dirty="0" smtClean="0">
              <a:cs typeface="Arial" charset="0"/>
            </a:endParaRPr>
          </a:p>
          <a:p>
            <a:pPr eaLnBrk="1" hangingPunct="1"/>
            <a:r>
              <a:rPr lang="en-US" altLang="en-US" sz="2800" dirty="0" smtClean="0"/>
              <a:t> We know from examining the standard normal distribution that </a:t>
            </a:r>
            <a:r>
              <a:rPr lang="en-US" altLang="en-US" sz="2400" dirty="0" smtClean="0">
                <a:cs typeface="Arial" charset="0"/>
              </a:rPr>
              <a:t>P(-1.96 ≤ Z ≤ 1.96) = 0.95</a:t>
            </a: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650366"/>
            <a:ext cx="3886200" cy="284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9"/>
          <p:cNvSpPr txBox="1">
            <a:spLocks noChangeArrowheads="1"/>
          </p:cNvSpPr>
          <p:nvPr/>
        </p:nvSpPr>
        <p:spPr bwMode="auto">
          <a:xfrm>
            <a:off x="3581400" y="50292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charset="0"/>
              </a:rPr>
              <a:t>95%</a:t>
            </a:r>
          </a:p>
        </p:txBody>
      </p:sp>
      <p:sp>
        <p:nvSpPr>
          <p:cNvPr id="38918" name="TextBox 10"/>
          <p:cNvSpPr txBox="1">
            <a:spLocks noChangeArrowheads="1"/>
          </p:cNvSpPr>
          <p:nvPr/>
        </p:nvSpPr>
        <p:spPr bwMode="auto">
          <a:xfrm>
            <a:off x="5181600" y="52578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sp>
        <p:nvSpPr>
          <p:cNvPr id="38919" name="Rectangle 11"/>
          <p:cNvSpPr>
            <a:spLocks noChangeArrowheads="1"/>
          </p:cNvSpPr>
          <p:nvPr/>
        </p:nvSpPr>
        <p:spPr bwMode="auto">
          <a:xfrm>
            <a:off x="1752600" y="53340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cxnSp>
        <p:nvCxnSpPr>
          <p:cNvPr id="14" name="Straight Arrow Connector 13"/>
          <p:cNvCxnSpPr/>
          <p:nvPr/>
        </p:nvCxnSpPr>
        <p:spPr>
          <a:xfrm>
            <a:off x="2209800" y="5562600"/>
            <a:ext cx="685800" cy="228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876800" y="5486400"/>
            <a:ext cx="457200" cy="304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D550F99-5758-4764-8605-DE018DF4264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Confidence intervals for means</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type="body" sz="half" idx="1"/>
              </p:nvPr>
            </p:nvSpPr>
            <p:spPr>
              <a:xfrm>
                <a:off x="457200" y="1143000"/>
                <a:ext cx="7315200" cy="5181600"/>
              </a:xfrm>
            </p:spPr>
            <p:txBody>
              <a:bodyPr/>
              <a:lstStyle/>
              <a:p>
                <a:pPr eaLnBrk="1" hangingPunct="1"/>
                <a:r>
                  <a:rPr lang="en-US" altLang="en-US" sz="2800" dirty="0" smtClean="0">
                    <a:cs typeface="Arial" charset="0"/>
                  </a:rPr>
                  <a:t>P(-1.96 ≤ Z ≤ 1.96) = 0.95</a:t>
                </a:r>
              </a:p>
              <a:p>
                <a:pPr eaLnBrk="1" hangingPunct="1"/>
                <a:r>
                  <a:rPr lang="en-US" altLang="en-US" sz="2800" dirty="0" smtClean="0">
                    <a:cs typeface="Arial" charset="0"/>
                  </a:rPr>
                  <a:t>We also know by the CLT that </a:t>
                </a:r>
                <a14:m>
                  <m:oMath xmlns:m="http://schemas.openxmlformats.org/officeDocument/2006/math">
                    <m:acc>
                      <m:accPr>
                        <m:chr m:val="̅"/>
                        <m:ctrlPr>
                          <a:rPr lang="en-US" altLang="en-US" sz="2800" i="1" smtClean="0">
                            <a:latin typeface="Cambria Math"/>
                            <a:cs typeface="Arial" charset="0"/>
                          </a:rPr>
                        </m:ctrlPr>
                      </m:accPr>
                      <m:e>
                        <m:r>
                          <a:rPr lang="en-US" altLang="en-US" sz="2800" b="0" i="1" smtClean="0">
                            <a:latin typeface="Cambria Math"/>
                            <a:cs typeface="Arial" charset="0"/>
                          </a:rPr>
                          <m:t>𝑋</m:t>
                        </m:r>
                      </m:e>
                    </m:acc>
                  </m:oMath>
                </a14:m>
                <a:r>
                  <a:rPr lang="en-US" altLang="en-US" sz="2800" i="1" dirty="0" smtClean="0">
                    <a:latin typeface="Arial Symbol" pitchFamily="34" charset="0"/>
                  </a:rPr>
                  <a:t> </a:t>
                </a:r>
                <a:r>
                  <a:rPr lang="en-US" altLang="en-US" sz="2800" i="1" dirty="0" smtClean="0">
                    <a:latin typeface="Arial" charset="0"/>
                    <a:cs typeface="Arial" charset="0"/>
                  </a:rPr>
                  <a:t>~ N(</a:t>
                </a:r>
                <a:r>
                  <a:rPr lang="en-US" altLang="en-US" sz="2800" i="1" dirty="0" smtClean="0">
                    <a:latin typeface="Arial" charset="0"/>
                    <a:cs typeface="Arial" charset="0"/>
                    <a:sym typeface="Symbol" pitchFamily="18" charset="2"/>
                  </a:rPr>
                  <a:t>,/</a:t>
                </a:r>
                <a:r>
                  <a:rPr lang="en-US" altLang="en-US" sz="2800" i="1" dirty="0" smtClean="0">
                    <a:cs typeface="Arial" charset="0"/>
                  </a:rPr>
                  <a:t>√n</a:t>
                </a:r>
                <a:r>
                  <a:rPr lang="en-US" altLang="en-US" sz="2800" i="1" dirty="0" smtClean="0">
                    <a:latin typeface="Arial" charset="0"/>
                    <a:cs typeface="Arial" charset="0"/>
                    <a:sym typeface="Symbol" pitchFamily="18" charset="2"/>
                  </a:rPr>
                  <a:t>) </a:t>
                </a:r>
                <a:r>
                  <a:rPr lang="en-US" altLang="en-US" sz="2800" dirty="0" smtClean="0">
                    <a:cs typeface="Arial" charset="0"/>
                    <a:sym typeface="Symbol" pitchFamily="18" charset="2"/>
                  </a:rPr>
                  <a:t>so</a:t>
                </a:r>
              </a:p>
              <a:p>
                <a:pPr eaLnBrk="1" hangingPunct="1"/>
                <a:endParaRPr lang="en-US" altLang="en-US" sz="2400" dirty="0" smtClean="0">
                  <a:cs typeface="Arial" charset="0"/>
                </a:endParaRPr>
              </a:p>
              <a:p>
                <a:pPr eaLnBrk="1" hangingPunct="1"/>
                <a:r>
                  <a:rPr lang="en-US" altLang="en-US" sz="2400" dirty="0" smtClean="0">
                    <a:cs typeface="Arial" charset="0"/>
                  </a:rPr>
                  <a:t>Substituting the formula for Z into the above we get</a:t>
                </a:r>
              </a:p>
            </p:txBody>
          </p:sp>
        </mc:Choice>
        <mc:Fallback xmlns="">
          <p:sp>
            <p:nvSpPr>
              <p:cNvPr id="39939" name="Rectangle 3"/>
              <p:cNvSpPr>
                <a:spLocks noGrp="1" noRot="1" noChangeAspect="1" noMove="1" noResize="1" noEditPoints="1" noAdjustHandles="1" noChangeArrowheads="1" noChangeShapeType="1" noTextEdit="1"/>
              </p:cNvSpPr>
              <p:nvPr>
                <p:ph type="body" sz="half" idx="1"/>
              </p:nvPr>
            </p:nvSpPr>
            <p:spPr>
              <a:xfrm>
                <a:off x="457200" y="1143000"/>
                <a:ext cx="7315200" cy="5181600"/>
              </a:xfrm>
              <a:blipFill rotWithShape="1">
                <a:blip r:embed="rId4"/>
                <a:stretch>
                  <a:fillRect l="-1417" t="-1059"/>
                </a:stretch>
              </a:blipFill>
            </p:spPr>
            <p:txBody>
              <a:bodyPr/>
              <a:lstStyle/>
              <a:p>
                <a:r>
                  <a:rPr lang="en-US">
                    <a:noFill/>
                  </a:rPr>
                  <a:t> </a:t>
                </a:r>
              </a:p>
            </p:txBody>
          </p:sp>
        </mc:Fallback>
      </mc:AlternateContent>
      <p:graphicFrame>
        <p:nvGraphicFramePr>
          <p:cNvPr id="39940" name="Object 5"/>
          <p:cNvGraphicFramePr>
            <a:graphicFrameLocks noGrp="1" noChangeAspect="1"/>
          </p:cNvGraphicFramePr>
          <p:nvPr>
            <p:ph sz="quarter" idx="3"/>
          </p:nvPr>
        </p:nvGraphicFramePr>
        <p:xfrm>
          <a:off x="1752600" y="3276600"/>
          <a:ext cx="5189538" cy="1371600"/>
        </p:xfrm>
        <a:graphic>
          <a:graphicData uri="http://schemas.openxmlformats.org/presentationml/2006/ole">
            <mc:AlternateContent xmlns:mc="http://schemas.openxmlformats.org/markup-compatibility/2006">
              <mc:Choice xmlns:v="urn:schemas-microsoft-com:vml" Requires="v">
                <p:oleObj spid="_x0000_s40074" name="Equation" r:id="rId5" imgW="2019300" imgH="533400" progId="Equation.3">
                  <p:embed/>
                </p:oleObj>
              </mc:Choice>
              <mc:Fallback>
                <p:oleObj name="Equation" r:id="rId5" imgW="2019300" imgH="533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76600"/>
                        <a:ext cx="518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6"/>
          <p:cNvSpPr txBox="1">
            <a:spLocks noChangeArrowheads="1"/>
          </p:cNvSpPr>
          <p:nvPr/>
        </p:nvSpPr>
        <p:spPr bwMode="auto">
          <a:xfrm>
            <a:off x="365125" y="4351338"/>
            <a:ext cx="839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	</a:t>
            </a:r>
          </a:p>
          <a:p>
            <a:pPr eaLnBrk="1" hangingPunct="1">
              <a:spcBef>
                <a:spcPct val="0"/>
              </a:spcBef>
            </a:pPr>
            <a:r>
              <a:rPr lang="en-US" altLang="en-US" sz="2400"/>
              <a:t>    Rearranging and multiplying by -1 within the parentheses we get:</a:t>
            </a:r>
          </a:p>
        </p:txBody>
      </p:sp>
      <p:graphicFrame>
        <p:nvGraphicFramePr>
          <p:cNvPr id="39942" name="Object 7"/>
          <p:cNvGraphicFramePr>
            <a:graphicFrameLocks noChangeAspect="1"/>
          </p:cNvGraphicFramePr>
          <p:nvPr/>
        </p:nvGraphicFramePr>
        <p:xfrm>
          <a:off x="1143000" y="5257800"/>
          <a:ext cx="6935788" cy="762000"/>
        </p:xfrm>
        <a:graphic>
          <a:graphicData uri="http://schemas.openxmlformats.org/presentationml/2006/ole">
            <mc:AlternateContent xmlns:mc="http://schemas.openxmlformats.org/markup-compatibility/2006">
              <mc:Choice xmlns:v="urn:schemas-microsoft-com:vml" Requires="v">
                <p:oleObj spid="_x0000_s40075" name="Equation" r:id="rId7" imgW="3009900" imgH="330200" progId="Equation.3">
                  <p:embed/>
                </p:oleObj>
              </mc:Choice>
              <mc:Fallback>
                <p:oleObj name="Equation" r:id="rId7" imgW="3009900" imgH="330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93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B7DBC06-63FD-4E9D-BA6E-841B462DADFF}" type="slidenum">
              <a:rPr lang="en-US" smtClean="0"/>
              <a:pPr>
                <a:defRPr/>
              </a:pPr>
              <a:t>42</a:t>
            </a:fld>
            <a:endParaRPr lang="en-US"/>
          </a:p>
        </p:txBody>
      </p:sp>
      <p:graphicFrame>
        <p:nvGraphicFramePr>
          <p:cNvPr id="39944" name="Object 2"/>
          <p:cNvGraphicFramePr>
            <a:graphicFrameLocks noChangeAspect="1"/>
          </p:cNvGraphicFramePr>
          <p:nvPr/>
        </p:nvGraphicFramePr>
        <p:xfrm>
          <a:off x="1447800" y="1981200"/>
          <a:ext cx="1333500" cy="931863"/>
        </p:xfrm>
        <a:graphic>
          <a:graphicData uri="http://schemas.openxmlformats.org/presentationml/2006/ole">
            <mc:AlternateContent xmlns:mc="http://schemas.openxmlformats.org/markup-compatibility/2006">
              <mc:Choice xmlns:v="urn:schemas-microsoft-com:vml" Requires="v">
                <p:oleObj spid="_x0000_s40076" name="Equation" r:id="rId9" imgW="761669" imgH="533169" progId="Equation.3">
                  <p:embed/>
                </p:oleObj>
              </mc:Choice>
              <mc:Fallback>
                <p:oleObj name="Equation" r:id="rId9" imgW="761669" imgH="533169"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19812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0963" name="Text Box 8"/>
          <p:cNvSpPr txBox="1">
            <a:spLocks noChangeArrowheads="1"/>
          </p:cNvSpPr>
          <p:nvPr/>
        </p:nvSpPr>
        <p:spPr bwMode="auto">
          <a:xfrm>
            <a:off x="457200" y="1906588"/>
            <a:ext cx="57245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Thus the lower 95% confidence limit for </a:t>
            </a:r>
            <a:r>
              <a:rPr lang="en-US" altLang="en-US" sz="2400">
                <a:cs typeface="Arial" charset="0"/>
              </a:rPr>
              <a:t>µ </a:t>
            </a:r>
            <a:r>
              <a:rPr lang="en-US" altLang="en-US" sz="2400"/>
              <a:t>is</a:t>
            </a:r>
          </a:p>
          <a:p>
            <a:pPr eaLnBrk="1" hangingPunct="1">
              <a:spcBef>
                <a:spcPct val="0"/>
              </a:spcBef>
              <a:buFontTx/>
              <a:buNone/>
            </a:pPr>
            <a:endParaRPr lang="en-US" altLang="en-US" sz="2400"/>
          </a:p>
          <a:p>
            <a:pPr eaLnBrk="1" hangingPunct="1">
              <a:spcBef>
                <a:spcPct val="0"/>
              </a:spcBef>
              <a:buFontTx/>
              <a:buNone/>
            </a:pPr>
            <a:r>
              <a:rPr lang="en-US" altLang="en-US" sz="2400"/>
              <a:t>And the upper 95% confidence limit for </a:t>
            </a:r>
            <a:r>
              <a:rPr lang="en-US" altLang="en-US" sz="2400">
                <a:cs typeface="Arial" charset="0"/>
              </a:rPr>
              <a:t>µ </a:t>
            </a:r>
            <a:r>
              <a:rPr lang="en-US" altLang="en-US" sz="2400"/>
              <a:t>is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We say we are 95% confident that the interval we calculate using the above formulae includes </a:t>
            </a:r>
            <a:r>
              <a:rPr lang="en-US" altLang="en-US" sz="2400" i="1">
                <a:latin typeface="Arial" charset="0"/>
                <a:cs typeface="Arial" charset="0"/>
                <a:sym typeface="Symbol" pitchFamily="18" charset="2"/>
              </a:rPr>
              <a:t></a:t>
            </a:r>
            <a:endParaRPr lang="en-US" altLang="en-US" sz="2400"/>
          </a:p>
        </p:txBody>
      </p:sp>
      <p:graphicFrame>
        <p:nvGraphicFramePr>
          <p:cNvPr id="40964" name="Object 9"/>
          <p:cNvGraphicFramePr>
            <a:graphicFrameLocks noChangeAspect="1"/>
          </p:cNvGraphicFramePr>
          <p:nvPr/>
        </p:nvGraphicFramePr>
        <p:xfrm>
          <a:off x="6096000" y="1676400"/>
          <a:ext cx="2108200" cy="685800"/>
        </p:xfrm>
        <a:graphic>
          <a:graphicData uri="http://schemas.openxmlformats.org/presentationml/2006/ole">
            <mc:AlternateContent xmlns:mc="http://schemas.openxmlformats.org/markup-compatibility/2006">
              <mc:Choice xmlns:v="urn:schemas-microsoft-com:vml" Requires="v">
                <p:oleObj spid="_x0000_s41051" name="Equation" r:id="rId4" imgW="1016000" imgH="330200" progId="Equation.3">
                  <p:embed/>
                </p:oleObj>
              </mc:Choice>
              <mc:Fallback>
                <p:oleObj name="Equation" r:id="rId4" imgW="1016000" imgH="330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10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10"/>
          <p:cNvGraphicFramePr>
            <a:graphicFrameLocks noChangeAspect="1"/>
          </p:cNvGraphicFramePr>
          <p:nvPr/>
        </p:nvGraphicFramePr>
        <p:xfrm>
          <a:off x="5943600" y="2438400"/>
          <a:ext cx="1981200" cy="644525"/>
        </p:xfrm>
        <a:graphic>
          <a:graphicData uri="http://schemas.openxmlformats.org/presentationml/2006/ole">
            <mc:AlternateContent xmlns:mc="http://schemas.openxmlformats.org/markup-compatibility/2006">
              <mc:Choice xmlns:v="urn:schemas-microsoft-com:vml" Requires="v">
                <p:oleObj spid="_x0000_s41052" name="Equation" r:id="rId6" imgW="1016000" imgH="330200" progId="Equation.3">
                  <p:embed/>
                </p:oleObj>
              </mc:Choice>
              <mc:Fallback>
                <p:oleObj name="Equation" r:id="rId6" imgW="1016000" imgH="330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438400"/>
                        <a:ext cx="1981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4F2D437-C06C-400E-B84C-6492AE2BEFC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important subtlety</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fontScale="85000" lnSpcReduction="10000"/>
              </a:bodyPr>
              <a:lstStyle/>
              <a:p>
                <a14:m>
                  <m:oMath xmlns:m="http://schemas.openxmlformats.org/officeDocument/2006/math">
                    <m:acc>
                      <m:accPr>
                        <m:chr m:val="̅"/>
                        <m:ctrlPr>
                          <a:rPr lang="en-US" i="1" smtClean="0">
                            <a:latin typeface="Cambria Math"/>
                          </a:rPr>
                        </m:ctrlPr>
                      </m:accPr>
                      <m:e>
                        <m:r>
                          <a:rPr lang="en-US" b="0" i="1" smtClean="0">
                            <a:latin typeface="Cambria Math"/>
                          </a:rPr>
                          <m:t>𝑋</m:t>
                        </m:r>
                      </m:e>
                    </m:acc>
                  </m:oMath>
                </a14:m>
                <a:r>
                  <a:rPr lang="en-US" dirty="0" smtClean="0"/>
                  <a:t> is a random variable that is the result of sampling</a:t>
                </a:r>
              </a:p>
              <a:p>
                <a:pPr marL="0" indent="0">
                  <a:buNone/>
                </a:pPr>
                <a:endParaRPr lang="en-US" dirty="0" smtClean="0"/>
              </a:p>
              <a:p>
                <a:r>
                  <a:rPr lang="el-GR" dirty="0" smtClean="0"/>
                  <a:t>μ</a:t>
                </a:r>
                <a:r>
                  <a:rPr lang="en-US" dirty="0" smtClean="0"/>
                  <a:t> is a population parameter that is fixed in perpetuity; it as the same value irrespective of the sample</a:t>
                </a:r>
              </a:p>
              <a:p>
                <a:endParaRPr lang="en-US" dirty="0" smtClean="0"/>
              </a:p>
              <a:p>
                <a:r>
                  <a:rPr lang="el-GR" dirty="0" smtClean="0"/>
                  <a:t>μ</a:t>
                </a:r>
                <a:r>
                  <a:rPr lang="en-US" dirty="0" smtClean="0"/>
                  <a:t> is either in the interval you calculate or it is not</a:t>
                </a:r>
              </a:p>
              <a:p>
                <a:endParaRPr lang="en-US" u="sng" dirty="0" smtClean="0"/>
              </a:p>
              <a:p>
                <a:r>
                  <a:rPr lang="en-US" b="1" u="sng" dirty="0" smtClean="0"/>
                  <a:t>What is random is the interval</a:t>
                </a:r>
                <a:r>
                  <a:rPr lang="en-US" b="1" dirty="0" smtClean="0"/>
                  <a:t> because it is based on the sample</a:t>
                </a:r>
                <a:endParaRPr lang="en-US" b="1" u="sng" dirty="0"/>
              </a:p>
              <a:p>
                <a:pPr marL="0" indent="0">
                  <a:buNone/>
                </a:pP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3"/>
                <a:stretch>
                  <a:fillRect l="-1185" t="-202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6A79905E-16E1-43A9-B1EC-E6F6A50DEB43}" type="slidenum">
              <a:rPr lang="en-US" smtClean="0"/>
              <a:pPr>
                <a:defRPr/>
              </a:pPr>
              <a:t>44</a:t>
            </a:fld>
            <a:endParaRPr lang="en-US"/>
          </a:p>
        </p:txBody>
      </p:sp>
    </p:spTree>
    <p:extLst>
      <p:ext uri="{BB962C8B-B14F-4D97-AF65-F5344CB8AC3E}">
        <p14:creationId xmlns:p14="http://schemas.microsoft.com/office/powerpoint/2010/main" val="1395659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Interpreting confidence intervals for means</a:t>
            </a:r>
          </a:p>
        </p:txBody>
      </p:sp>
      <p:sp>
        <p:nvSpPr>
          <p:cNvPr id="43011" name="Rectangle 3"/>
          <p:cNvSpPr>
            <a:spLocks noGrp="1" noChangeArrowheads="1"/>
          </p:cNvSpPr>
          <p:nvPr>
            <p:ph type="body" sz="half" idx="1"/>
          </p:nvPr>
        </p:nvSpPr>
        <p:spPr>
          <a:xfrm>
            <a:off x="457200" y="1600200"/>
            <a:ext cx="7696200" cy="4525963"/>
          </a:xfrm>
        </p:spPr>
        <p:txBody>
          <a:bodyPr/>
          <a:lstStyle/>
          <a:p>
            <a:pPr eaLnBrk="1" hangingPunct="1"/>
            <a:r>
              <a:rPr lang="en-US" altLang="en-US" sz="2800" dirty="0" smtClean="0">
                <a:solidFill>
                  <a:srgbClr val="FF0000"/>
                </a:solidFill>
                <a:cs typeface="Arial" charset="0"/>
              </a:rPr>
              <a:t>So we say that the probability that the </a:t>
            </a:r>
            <a:r>
              <a:rPr lang="en-US" altLang="en-US" sz="2800" u="sng" dirty="0" smtClean="0">
                <a:solidFill>
                  <a:srgbClr val="FF0000"/>
                </a:solidFill>
                <a:cs typeface="Arial" charset="0"/>
              </a:rPr>
              <a:t>interval</a:t>
            </a:r>
            <a:r>
              <a:rPr lang="en-US" altLang="en-US" sz="2800" dirty="0" smtClean="0">
                <a:solidFill>
                  <a:srgbClr val="FF0000"/>
                </a:solidFill>
                <a:cs typeface="Arial" charset="0"/>
              </a:rPr>
              <a:t> contains the true population mean is 95%</a:t>
            </a:r>
          </a:p>
          <a:p>
            <a:pPr eaLnBrk="1" hangingPunct="1"/>
            <a:r>
              <a:rPr lang="en-US" altLang="en-US" sz="2800" dirty="0" smtClean="0">
                <a:cs typeface="Arial" charset="0"/>
              </a:rPr>
              <a:t>If </a:t>
            </a:r>
            <a:r>
              <a:rPr lang="en-US" altLang="en-US" sz="2800" dirty="0" smtClean="0">
                <a:cs typeface="Arial" charset="0"/>
              </a:rPr>
              <a:t>we were to select 100 random samples from the population and calculate confidence intervals for each, approximately 95 of them would include the true population mean µ (and 5 would not)</a:t>
            </a:r>
          </a:p>
        </p:txBody>
      </p:sp>
      <p:sp>
        <p:nvSpPr>
          <p:cNvPr id="2" name="Slide Number Placeholder 1"/>
          <p:cNvSpPr>
            <a:spLocks noGrp="1"/>
          </p:cNvSpPr>
          <p:nvPr>
            <p:ph type="sldNum" sz="quarter" idx="12"/>
          </p:nvPr>
        </p:nvSpPr>
        <p:spPr/>
        <p:txBody>
          <a:bodyPr/>
          <a:lstStyle/>
          <a:p>
            <a:pPr>
              <a:defRPr/>
            </a:pPr>
            <a:fld id="{0283FE00-D861-40D6-AFA3-1F46C0B8F84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4035" name="Rectangle 3"/>
          <p:cNvSpPr>
            <a:spLocks noGrp="1" noChangeArrowheads="1"/>
          </p:cNvSpPr>
          <p:nvPr>
            <p:ph type="body" sz="half" idx="1"/>
          </p:nvPr>
        </p:nvSpPr>
        <p:spPr>
          <a:xfrm>
            <a:off x="457200" y="16002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90% confidence interval</a:t>
            </a:r>
          </a:p>
          <a:p>
            <a:pPr lvl="1" eaLnBrk="1" hangingPunct="1">
              <a:lnSpc>
                <a:spcPct val="80000"/>
              </a:lnSpc>
            </a:pPr>
            <a:r>
              <a:rPr lang="en-US" altLang="en-US" sz="2400" smtClean="0">
                <a:cs typeface="Arial" charset="0"/>
              </a:rPr>
              <a:t>Replace 1.96 in the formula with 1.64</a:t>
            </a:r>
          </a:p>
          <a:p>
            <a:pPr eaLnBrk="1" hangingPunct="1">
              <a:lnSpc>
                <a:spcPct val="80000"/>
              </a:lnSpc>
            </a:pPr>
            <a:r>
              <a:rPr lang="en-US" altLang="en-US" sz="2800" smtClean="0">
                <a:cs typeface="Arial" charset="0"/>
              </a:rPr>
              <a:t>99% confidence interval</a:t>
            </a:r>
          </a:p>
          <a:p>
            <a:pPr lvl="1" eaLnBrk="1" hangingPunct="1">
              <a:lnSpc>
                <a:spcPct val="80000"/>
              </a:lnSpc>
            </a:pPr>
            <a:r>
              <a:rPr lang="en-US" altLang="en-US" sz="2400" smtClean="0">
                <a:cs typeface="Arial" charset="0"/>
              </a:rPr>
              <a:t>Replace 1.96 in the interval with 2.58</a:t>
            </a:r>
          </a:p>
          <a:p>
            <a:pPr lvl="1" eaLnBrk="1" hangingPunct="1">
              <a:lnSpc>
                <a:spcPct val="80000"/>
              </a:lnSpc>
              <a:buFont typeface="Wingdings" pitchFamily="2" charset="2"/>
              <a:buNone/>
            </a:pPr>
            <a:endParaRPr lang="en-US" altLang="en-US" sz="2400" smtClean="0">
              <a:cs typeface="Arial" charset="0"/>
            </a:endParaRPr>
          </a:p>
          <a:p>
            <a:pPr lvl="1" eaLnBrk="1" hangingPunct="1">
              <a:lnSpc>
                <a:spcPct val="80000"/>
              </a:lnSpc>
              <a:buFont typeface="Wingdings" pitchFamily="2" charset="2"/>
              <a:buNone/>
            </a:pPr>
            <a:r>
              <a:rPr lang="en-US" altLang="en-US" sz="2400" smtClean="0">
                <a:cs typeface="Arial" charset="0"/>
              </a:rPr>
              <a:t>Generic formula:</a:t>
            </a:r>
          </a:p>
          <a:p>
            <a:pPr lvl="1" eaLnBrk="1" hangingPunct="1">
              <a:lnSpc>
                <a:spcPct val="80000"/>
              </a:lnSpc>
              <a:buFont typeface="Wingdings" pitchFamily="2" charset="2"/>
              <a:buNone/>
            </a:pPr>
            <a:endParaRPr lang="en-US" altLang="en-US" sz="2400" smtClean="0">
              <a:cs typeface="Arial" charset="0"/>
            </a:endParaRPr>
          </a:p>
          <a:p>
            <a:pPr lvl="1" eaLnBrk="1" hangingPunct="1">
              <a:lnSpc>
                <a:spcPct val="80000"/>
              </a:lnSpc>
              <a:buFont typeface="Wingdings" pitchFamily="2" charset="2"/>
              <a:buNone/>
            </a:pPr>
            <a:r>
              <a:rPr lang="en-US" altLang="en-US" sz="2400" smtClean="0">
                <a:cs typeface="Arial" charset="0"/>
              </a:rPr>
              <a:t>Where 100%*(1-</a:t>
            </a:r>
            <a:r>
              <a:rPr lang="en-US" altLang="en-US" sz="2400" smtClean="0">
                <a:cs typeface="Arial" charset="0"/>
                <a:sym typeface="Symbol" pitchFamily="18" charset="2"/>
              </a:rPr>
              <a:t>) is the % of the confidence interval</a:t>
            </a:r>
          </a:p>
          <a:p>
            <a:pPr lvl="1" eaLnBrk="1" hangingPunct="1">
              <a:lnSpc>
                <a:spcPct val="80000"/>
              </a:lnSpc>
              <a:buFont typeface="Wingdings" pitchFamily="2" charset="2"/>
              <a:buNone/>
            </a:pPr>
            <a:endParaRPr lang="en-US" altLang="en-US" sz="2400" smtClean="0">
              <a:cs typeface="Arial" charset="0"/>
              <a:sym typeface="Symbol" pitchFamily="18" charset="2"/>
            </a:endParaRPr>
          </a:p>
          <a:p>
            <a:pPr lvl="1" eaLnBrk="1" hangingPunct="1">
              <a:lnSpc>
                <a:spcPct val="80000"/>
              </a:lnSpc>
              <a:buFont typeface="Wingdings" pitchFamily="2" charset="2"/>
              <a:buNone/>
            </a:pPr>
            <a:r>
              <a:rPr lang="en-US" altLang="en-US" sz="2400" smtClean="0">
                <a:cs typeface="Arial" charset="0"/>
                <a:sym typeface="Symbol" pitchFamily="18" charset="2"/>
              </a:rPr>
              <a:t>E.g. for a 95% confidence interval, =0.05, and we use z</a:t>
            </a:r>
            <a:r>
              <a:rPr lang="en-US" altLang="en-US" sz="2400" baseline="-25000" smtClean="0">
                <a:cs typeface="Arial" charset="0"/>
                <a:sym typeface="Symbol" pitchFamily="18" charset="2"/>
              </a:rPr>
              <a:t>0.025 </a:t>
            </a:r>
            <a:r>
              <a:rPr lang="en-US" altLang="en-US" sz="2400" smtClean="0">
                <a:cs typeface="Arial" charset="0"/>
                <a:sym typeface="Symbol" pitchFamily="18" charset="2"/>
              </a:rPr>
              <a:t>=1.96</a:t>
            </a:r>
            <a:endParaRPr lang="en-US" altLang="en-US" sz="2400" smtClean="0">
              <a:cs typeface="Arial" charset="0"/>
            </a:endParaRPr>
          </a:p>
          <a:p>
            <a:pPr eaLnBrk="1" hangingPunct="1">
              <a:lnSpc>
                <a:spcPct val="80000"/>
              </a:lnSpc>
            </a:pPr>
            <a:endParaRPr lang="en-US" altLang="en-US" sz="2800" smtClean="0">
              <a:cs typeface="Arial" charset="0"/>
            </a:endParaRPr>
          </a:p>
        </p:txBody>
      </p:sp>
      <p:graphicFrame>
        <p:nvGraphicFramePr>
          <p:cNvPr id="44036" name="Object 7"/>
          <p:cNvGraphicFramePr>
            <a:graphicFrameLocks noChangeAspect="1"/>
          </p:cNvGraphicFramePr>
          <p:nvPr/>
        </p:nvGraphicFramePr>
        <p:xfrm>
          <a:off x="3200400" y="3581400"/>
          <a:ext cx="4827588" cy="762000"/>
        </p:xfrm>
        <a:graphic>
          <a:graphicData uri="http://schemas.openxmlformats.org/presentationml/2006/ole">
            <mc:AlternateContent xmlns:mc="http://schemas.openxmlformats.org/markup-compatibility/2006">
              <mc:Choice xmlns:v="urn:schemas-microsoft-com:vml" Requires="v">
                <p:oleObj spid="_x0000_s44080" name="Equation" r:id="rId4" imgW="2095500" imgH="330200" progId="Equation.3">
                  <p:embed/>
                </p:oleObj>
              </mc:Choice>
              <mc:Fallback>
                <p:oleObj name="Equation" r:id="rId4" imgW="2095500" imgH="330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482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CAD586-9ECA-435D-8DDB-8AE20F64308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5059"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pPr>
            <a:r>
              <a:rPr lang="en-US" altLang="en-US" sz="2000" smtClean="0">
                <a:cs typeface="Arial" charset="0"/>
              </a:rPr>
              <a:t>Decrease the confidence level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eaLnBrk="1" hangingPunct="1">
              <a:lnSpc>
                <a:spcPct val="80000"/>
              </a:lnSpc>
              <a:buFont typeface="Arial" charset="0"/>
              <a:buNone/>
            </a:pPr>
            <a:endParaRPr lang="en-US" altLang="en-US" sz="2800" smtClean="0">
              <a:cs typeface="Arial" charset="0"/>
            </a:endParaRPr>
          </a:p>
        </p:txBody>
      </p:sp>
      <p:graphicFrame>
        <p:nvGraphicFramePr>
          <p:cNvPr id="6" name="Table 5"/>
          <p:cNvGraphicFramePr>
            <a:graphicFrameLocks noGrp="1"/>
          </p:cNvGraphicFramePr>
          <p:nvPr/>
        </p:nvGraphicFramePr>
        <p:xfrm>
          <a:off x="1066800" y="2286000"/>
          <a:ext cx="6934200" cy="2514600"/>
        </p:xfrm>
        <a:graphic>
          <a:graphicData uri="http://schemas.openxmlformats.org/drawingml/2006/table">
            <a:tbl>
              <a:tblPr firstRow="1" bandRow="1">
                <a:tableStyleId>{5C22544A-7EE6-4342-B048-85BDC9FD1C3A}</a:tableStyleId>
              </a:tblPr>
              <a:tblGrid>
                <a:gridCol w="2311400"/>
                <a:gridCol w="2311400"/>
                <a:gridCol w="2311400"/>
              </a:tblGrid>
              <a:tr h="502920">
                <a:tc>
                  <a:txBody>
                    <a:bodyPr/>
                    <a:lstStyle/>
                    <a:p>
                      <a:r>
                        <a:rPr lang="en-US" sz="2000" dirty="0" smtClean="0"/>
                        <a:t>Confidence</a:t>
                      </a:r>
                      <a:r>
                        <a:rPr lang="en-US" sz="2000" baseline="0" dirty="0" smtClean="0"/>
                        <a:t> level</a:t>
                      </a:r>
                      <a:endParaRPr lang="en-US" sz="2000" dirty="0"/>
                    </a:p>
                  </a:txBody>
                  <a:tcPr/>
                </a:tc>
                <a:tc>
                  <a:txBody>
                    <a:bodyPr/>
                    <a:lstStyle/>
                    <a:p>
                      <a:r>
                        <a:rPr lang="en-US" sz="2000" dirty="0" smtClean="0">
                          <a:sym typeface="Symbol"/>
                        </a:rPr>
                        <a:t></a:t>
                      </a:r>
                      <a:endParaRPr lang="en-US" sz="2000" dirty="0"/>
                    </a:p>
                  </a:txBody>
                  <a:tcPr/>
                </a:tc>
                <a:tc>
                  <a:txBody>
                    <a:bodyPr/>
                    <a:lstStyle/>
                    <a:p>
                      <a:r>
                        <a:rPr lang="en-US" sz="2000" dirty="0" smtClean="0"/>
                        <a:t>Z</a:t>
                      </a:r>
                      <a:r>
                        <a:rPr lang="en-US" sz="2000" baseline="-25000" dirty="0" smtClean="0">
                          <a:sym typeface="Symbol"/>
                        </a:rPr>
                        <a:t>/2</a:t>
                      </a:r>
                      <a:endParaRPr lang="en-US" sz="2000" dirty="0"/>
                    </a:p>
                  </a:txBody>
                  <a:tcPr/>
                </a:tc>
              </a:tr>
              <a:tr h="502920">
                <a:tc>
                  <a:txBody>
                    <a:bodyPr/>
                    <a:lstStyle/>
                    <a:p>
                      <a:r>
                        <a:rPr lang="en-US" sz="2000" dirty="0" smtClean="0"/>
                        <a:t>99%</a:t>
                      </a:r>
                      <a:endParaRPr lang="en-US" sz="2000" dirty="0"/>
                    </a:p>
                  </a:txBody>
                  <a:tcPr/>
                </a:tc>
                <a:tc>
                  <a:txBody>
                    <a:bodyPr/>
                    <a:lstStyle/>
                    <a:p>
                      <a:r>
                        <a:rPr lang="en-US" sz="2000" dirty="0" smtClean="0"/>
                        <a:t>.01</a:t>
                      </a:r>
                      <a:endParaRPr lang="en-US" sz="2000" dirty="0"/>
                    </a:p>
                  </a:txBody>
                  <a:tcPr/>
                </a:tc>
                <a:tc>
                  <a:txBody>
                    <a:bodyPr/>
                    <a:lstStyle/>
                    <a:p>
                      <a:r>
                        <a:rPr lang="en-US" sz="2000" dirty="0" smtClean="0"/>
                        <a:t>2.58</a:t>
                      </a:r>
                      <a:endParaRPr lang="en-US" sz="2000" dirty="0"/>
                    </a:p>
                  </a:txBody>
                  <a:tcPr/>
                </a:tc>
              </a:tr>
              <a:tr h="502920">
                <a:tc>
                  <a:txBody>
                    <a:bodyPr/>
                    <a:lstStyle/>
                    <a:p>
                      <a:r>
                        <a:rPr lang="en-US" sz="2000" dirty="0" smtClean="0"/>
                        <a:t>95%</a:t>
                      </a:r>
                      <a:endParaRPr lang="en-US" sz="2000" dirty="0"/>
                    </a:p>
                  </a:txBody>
                  <a:tcPr/>
                </a:tc>
                <a:tc>
                  <a:txBody>
                    <a:bodyPr/>
                    <a:lstStyle/>
                    <a:p>
                      <a:r>
                        <a:rPr lang="en-US" sz="2000" dirty="0" smtClean="0"/>
                        <a:t>.05</a:t>
                      </a:r>
                      <a:endParaRPr lang="en-US" sz="2000" dirty="0"/>
                    </a:p>
                  </a:txBody>
                  <a:tcPr/>
                </a:tc>
                <a:tc>
                  <a:txBody>
                    <a:bodyPr/>
                    <a:lstStyle/>
                    <a:p>
                      <a:r>
                        <a:rPr lang="en-US" sz="2000" dirty="0" smtClean="0"/>
                        <a:t>1.96</a:t>
                      </a:r>
                      <a:endParaRPr lang="en-US" sz="2000" dirty="0"/>
                    </a:p>
                  </a:txBody>
                  <a:tcPr/>
                </a:tc>
              </a:tr>
              <a:tr h="502920">
                <a:tc>
                  <a:txBody>
                    <a:bodyPr/>
                    <a:lstStyle/>
                    <a:p>
                      <a:r>
                        <a:rPr lang="en-US" sz="2000" dirty="0" smtClean="0"/>
                        <a:t>90%</a:t>
                      </a:r>
                      <a:endParaRPr lang="en-US" sz="2000" dirty="0"/>
                    </a:p>
                  </a:txBody>
                  <a:tcPr/>
                </a:tc>
                <a:tc>
                  <a:txBody>
                    <a:bodyPr/>
                    <a:lstStyle/>
                    <a:p>
                      <a:r>
                        <a:rPr lang="en-US" sz="2000" dirty="0" smtClean="0"/>
                        <a:t>.10</a:t>
                      </a:r>
                      <a:endParaRPr lang="en-US" sz="2000" dirty="0"/>
                    </a:p>
                  </a:txBody>
                  <a:tcPr/>
                </a:tc>
                <a:tc>
                  <a:txBody>
                    <a:bodyPr/>
                    <a:lstStyle/>
                    <a:p>
                      <a:r>
                        <a:rPr lang="en-US" sz="2000" dirty="0" smtClean="0"/>
                        <a:t>1.64</a:t>
                      </a:r>
                      <a:endParaRPr lang="en-US" sz="2000" dirty="0"/>
                    </a:p>
                  </a:txBody>
                  <a:tcPr/>
                </a:tc>
              </a:tr>
              <a:tr h="502920">
                <a:tc>
                  <a:txBody>
                    <a:bodyPr/>
                    <a:lstStyle/>
                    <a:p>
                      <a:r>
                        <a:rPr lang="en-US" sz="2000" dirty="0" smtClean="0"/>
                        <a:t>80%</a:t>
                      </a:r>
                      <a:endParaRPr lang="en-US" sz="2000" dirty="0"/>
                    </a:p>
                  </a:txBody>
                  <a:tcPr/>
                </a:tc>
                <a:tc>
                  <a:txBody>
                    <a:bodyPr/>
                    <a:lstStyle/>
                    <a:p>
                      <a:r>
                        <a:rPr lang="en-US" sz="2000" dirty="0" smtClean="0"/>
                        <a:t>.20</a:t>
                      </a:r>
                      <a:endParaRPr lang="en-US" sz="2000" dirty="0"/>
                    </a:p>
                  </a:txBody>
                  <a:tcPr/>
                </a:tc>
                <a:tc>
                  <a:txBody>
                    <a:bodyPr/>
                    <a:lstStyle/>
                    <a:p>
                      <a:r>
                        <a:rPr lang="en-US" sz="2000" dirty="0" smtClean="0"/>
                        <a:t>1.28</a:t>
                      </a:r>
                      <a:endParaRPr lang="en-US" sz="2000" dirty="0"/>
                    </a:p>
                  </a:txBody>
                  <a:tcPr/>
                </a:tc>
              </a:tr>
            </a:tbl>
          </a:graphicData>
        </a:graphic>
      </p:graphicFrame>
      <p:sp>
        <p:nvSpPr>
          <p:cNvPr id="2" name="Slide Number Placeholder 1"/>
          <p:cNvSpPr>
            <a:spLocks noGrp="1"/>
          </p:cNvSpPr>
          <p:nvPr>
            <p:ph type="sldNum" sz="quarter" idx="12"/>
          </p:nvPr>
        </p:nvSpPr>
        <p:spPr/>
        <p:txBody>
          <a:bodyPr/>
          <a:lstStyle/>
          <a:p>
            <a:pPr>
              <a:defRPr/>
            </a:pPr>
            <a:fld id="{01B098C3-C39F-4FE6-8576-F6FFBACDEDB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6083"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pPr>
            <a:r>
              <a:rPr lang="en-US" altLang="en-US" sz="2400" smtClean="0">
                <a:cs typeface="Arial" charset="0"/>
              </a:rPr>
              <a:t>Increase n</a:t>
            </a:r>
          </a:p>
          <a:p>
            <a:pPr eaLnBrk="1" hangingPunct="1">
              <a:lnSpc>
                <a:spcPct val="80000"/>
              </a:lnSpc>
              <a:buFont typeface="Arial" charset="0"/>
              <a:buNone/>
            </a:pPr>
            <a:endParaRPr lang="en-US" altLang="en-US" sz="2800" smtClean="0">
              <a:cs typeface="Arial" charset="0"/>
            </a:endParaRPr>
          </a:p>
        </p:txBody>
      </p:sp>
      <p:graphicFrame>
        <p:nvGraphicFramePr>
          <p:cNvPr id="7" name="Table 6"/>
          <p:cNvGraphicFramePr>
            <a:graphicFrameLocks noGrp="1"/>
          </p:cNvGraphicFramePr>
          <p:nvPr/>
        </p:nvGraphicFramePr>
        <p:xfrm>
          <a:off x="1066800" y="2819400"/>
          <a:ext cx="7086600" cy="2765434"/>
        </p:xfrm>
        <a:graphic>
          <a:graphicData uri="http://schemas.openxmlformats.org/drawingml/2006/table">
            <a:tbl>
              <a:tblPr firstRow="1" bandRow="1">
                <a:tableStyleId>{5C22544A-7EE6-4342-B048-85BDC9FD1C3A}</a:tableStyleId>
              </a:tblPr>
              <a:tblGrid>
                <a:gridCol w="1240155"/>
                <a:gridCol w="3484245"/>
                <a:gridCol w="2362200"/>
              </a:tblGrid>
              <a:tr h="822892">
                <a:tc>
                  <a:txBody>
                    <a:bodyPr/>
                    <a:lstStyle/>
                    <a:p>
                      <a:r>
                        <a:rPr lang="en-US" sz="2400" dirty="0" smtClean="0"/>
                        <a:t>n</a:t>
                      </a:r>
                      <a:endParaRPr lang="en-US" sz="2400" dirty="0"/>
                    </a:p>
                  </a:txBody>
                  <a:tcPr marT="45686" marB="45686"/>
                </a:tc>
                <a:tc>
                  <a:txBody>
                    <a:bodyPr/>
                    <a:lstStyle/>
                    <a:p>
                      <a:r>
                        <a:rPr lang="en-US" sz="2400" dirty="0" smtClean="0"/>
                        <a:t>95% confidence limits</a:t>
                      </a:r>
                      <a:endParaRPr lang="en-US" sz="2400" dirty="0"/>
                    </a:p>
                  </a:txBody>
                  <a:tcPr marT="45686" marB="45686"/>
                </a:tc>
                <a:tc>
                  <a:txBody>
                    <a:bodyPr/>
                    <a:lstStyle/>
                    <a:p>
                      <a:r>
                        <a:rPr lang="en-US" sz="2400" dirty="0" smtClean="0"/>
                        <a:t>Length</a:t>
                      </a:r>
                      <a:r>
                        <a:rPr lang="en-US" sz="2400" baseline="0" dirty="0" smtClean="0"/>
                        <a:t> of interval</a:t>
                      </a:r>
                      <a:endParaRPr lang="en-US" sz="2400" dirty="0"/>
                    </a:p>
                  </a:txBody>
                  <a:tcPr marT="45686" marB="45686"/>
                </a:tc>
              </a:tr>
              <a:tr h="647514">
                <a:tc>
                  <a:txBody>
                    <a:bodyPr/>
                    <a:lstStyle/>
                    <a:p>
                      <a:r>
                        <a:rPr lang="en-US" sz="2400" dirty="0" smtClean="0"/>
                        <a:t>10</a:t>
                      </a:r>
                      <a:endParaRPr lang="en-US" sz="2400" dirty="0"/>
                    </a:p>
                  </a:txBody>
                  <a:tcPr marT="45686" marB="45686"/>
                </a:tc>
                <a:tc>
                  <a:txBody>
                    <a:bodyPr/>
                    <a:lstStyle/>
                    <a:p>
                      <a:endParaRPr lang="en-US"/>
                    </a:p>
                  </a:txBody>
                  <a:tcPr marT="45686" marB="45686">
                    <a:blipFill rotWithShape="1">
                      <a:blip r:embed="rId3"/>
                      <a:stretch>
                        <a:fillRect l="-35727" t="-135849" r="-67951" b="-200943"/>
                      </a:stretch>
                    </a:blipFill>
                  </a:tcPr>
                </a:tc>
                <a:tc>
                  <a:txBody>
                    <a:bodyPr/>
                    <a:lstStyle/>
                    <a:p>
                      <a:r>
                        <a:rPr lang="en-US" sz="2400" dirty="0" smtClean="0"/>
                        <a:t>1.240</a:t>
                      </a:r>
                      <a:r>
                        <a:rPr lang="en-US" sz="2400" i="1" dirty="0" smtClean="0">
                          <a:latin typeface="Arial" pitchFamily="34" charset="0"/>
                          <a:cs typeface="Arial" pitchFamily="34" charset="0"/>
                          <a:sym typeface="Symbol"/>
                        </a:rPr>
                        <a:t></a:t>
                      </a:r>
                      <a:endParaRPr lang="en-US" sz="2400" dirty="0"/>
                    </a:p>
                  </a:txBody>
                  <a:tcPr marT="45686" marB="45686"/>
                </a:tc>
              </a:tr>
              <a:tr h="647514">
                <a:tc>
                  <a:txBody>
                    <a:bodyPr/>
                    <a:lstStyle/>
                    <a:p>
                      <a:r>
                        <a:rPr lang="en-US" sz="2400" dirty="0" smtClean="0"/>
                        <a:t>100</a:t>
                      </a:r>
                      <a:endParaRPr lang="en-US" sz="2400" dirty="0"/>
                    </a:p>
                  </a:txBody>
                  <a:tcPr marT="45686" marB="45686"/>
                </a:tc>
                <a:tc>
                  <a:txBody>
                    <a:bodyPr/>
                    <a:lstStyle/>
                    <a:p>
                      <a:endParaRPr lang="en-US"/>
                    </a:p>
                  </a:txBody>
                  <a:tcPr marT="45686" marB="45686">
                    <a:blipFill rotWithShape="1">
                      <a:blip r:embed="rId3"/>
                      <a:stretch>
                        <a:fillRect l="-35727" t="-235849" r="-67951" b="-10094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0.784</a:t>
                      </a:r>
                      <a:r>
                        <a:rPr lang="en-US" sz="2400" i="1" dirty="0" smtClean="0">
                          <a:latin typeface="Arial" pitchFamily="34" charset="0"/>
                          <a:cs typeface="Arial" pitchFamily="34" charset="0"/>
                          <a:sym typeface="Symbol"/>
                        </a:rPr>
                        <a:t></a:t>
                      </a:r>
                      <a:endParaRPr lang="en-US" sz="2400" dirty="0" smtClean="0"/>
                    </a:p>
                  </a:txBody>
                  <a:tcPr marT="45686" marB="45686"/>
                </a:tc>
              </a:tr>
              <a:tr h="647514">
                <a:tc>
                  <a:txBody>
                    <a:bodyPr/>
                    <a:lstStyle/>
                    <a:p>
                      <a:r>
                        <a:rPr lang="en-US" sz="2400" dirty="0" smtClean="0"/>
                        <a:t>1000</a:t>
                      </a:r>
                      <a:endParaRPr lang="en-US" sz="2400" dirty="0"/>
                    </a:p>
                  </a:txBody>
                  <a:tcPr marT="45686" marB="45686"/>
                </a:tc>
                <a:tc>
                  <a:txBody>
                    <a:bodyPr/>
                    <a:lstStyle/>
                    <a:p>
                      <a:endParaRPr lang="en-US"/>
                    </a:p>
                  </a:txBody>
                  <a:tcPr marT="45686" marB="45686">
                    <a:blipFill rotWithShape="1">
                      <a:blip r:embed="rId3"/>
                      <a:stretch>
                        <a:fillRect l="-35727" t="-335849" r="-67951" b="-943"/>
                      </a:stretch>
                    </a:blipFill>
                  </a:tcPr>
                </a:tc>
                <a:tc>
                  <a:txBody>
                    <a:bodyPr/>
                    <a:lstStyle/>
                    <a:p>
                      <a:r>
                        <a:rPr lang="en-US" sz="2400" dirty="0" smtClean="0"/>
                        <a:t>0.124</a:t>
                      </a:r>
                      <a:r>
                        <a:rPr lang="en-US" sz="2400" i="1" dirty="0" smtClean="0">
                          <a:latin typeface="Arial" pitchFamily="34" charset="0"/>
                          <a:cs typeface="Arial" pitchFamily="34" charset="0"/>
                          <a:sym typeface="Symbol"/>
                        </a:rPr>
                        <a:t></a:t>
                      </a:r>
                      <a:endParaRPr lang="en-US" sz="2400" dirty="0"/>
                    </a:p>
                  </a:txBody>
                  <a:tcPr marT="45686" marB="45686"/>
                </a:tc>
              </a:tr>
            </a:tbl>
          </a:graphicData>
        </a:graphic>
      </p:graphicFrame>
      <p:sp>
        <p:nvSpPr>
          <p:cNvPr id="2" name="Slide Number Placeholder 1"/>
          <p:cNvSpPr>
            <a:spLocks noGrp="1"/>
          </p:cNvSpPr>
          <p:nvPr>
            <p:ph type="sldNum" sz="quarter" idx="12"/>
          </p:nvPr>
        </p:nvSpPr>
        <p:spPr/>
        <p:txBody>
          <a:bodyPr/>
          <a:lstStyle/>
          <a:p>
            <a:pPr>
              <a:defRPr/>
            </a:pPr>
            <a:fld id="{38E306B3-D2FD-4103-9B81-31C571E55A5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7107" name="Rectangle 3"/>
          <p:cNvSpPr>
            <a:spLocks noGrp="1" noChangeArrowheads="1"/>
          </p:cNvSpPr>
          <p:nvPr>
            <p:ph type="body" sz="half" idx="1"/>
          </p:nvPr>
        </p:nvSpPr>
        <p:spPr>
          <a:xfrm>
            <a:off x="457200" y="1371600"/>
            <a:ext cx="8458200" cy="4525963"/>
          </a:xfrm>
        </p:spPr>
        <p:txBody>
          <a:bodyPr/>
          <a:lstStyle/>
          <a:p>
            <a:pPr eaLnBrk="1" hangingPunct="1"/>
            <a:r>
              <a:rPr lang="en-US" altLang="en-US" sz="2800" smtClean="0"/>
              <a:t>What to do when </a:t>
            </a:r>
            <a:r>
              <a:rPr lang="el-GR" altLang="en-US" sz="2800" smtClean="0">
                <a:cs typeface="Arial" charset="0"/>
              </a:rPr>
              <a:t>σ</a:t>
            </a:r>
            <a:r>
              <a:rPr lang="en-US" altLang="en-US" sz="2800" smtClean="0">
                <a:cs typeface="Arial" charset="0"/>
              </a:rPr>
              <a:t> is not known? (In practice, always)</a:t>
            </a:r>
          </a:p>
          <a:p>
            <a:pPr eaLnBrk="1" hangingPunct="1">
              <a:buFont typeface="Wingdings" pitchFamily="2" charset="2"/>
              <a:buNone/>
            </a:pPr>
            <a:endParaRPr lang="en-US" altLang="en-US" sz="2800" smtClean="0">
              <a:cs typeface="Arial" charset="0"/>
            </a:endParaRPr>
          </a:p>
          <a:p>
            <a:pPr eaLnBrk="1" hangingPunct="1"/>
            <a:r>
              <a:rPr lang="en-US" altLang="en-US" sz="2800" smtClean="0">
                <a:cs typeface="Arial" charset="0"/>
              </a:rPr>
              <a:t> By the Central Limit Theorem,                   follows a normal distribution, if n is sufficiently large</a:t>
            </a:r>
          </a:p>
          <a:p>
            <a:pPr eaLnBrk="1" hangingPunct="1"/>
            <a:r>
              <a:rPr lang="en-US" altLang="en-US" sz="2800" smtClean="0">
                <a:cs typeface="Arial" charset="0"/>
              </a:rPr>
              <a:t>Can we substitute s, the sample standard deviation </a:t>
            </a:r>
          </a:p>
          <a:p>
            <a:pPr eaLnBrk="1" hangingPunct="1">
              <a:buFont typeface="Arial" charset="0"/>
              <a:buNone/>
            </a:pPr>
            <a:r>
              <a:rPr lang="en-US" altLang="en-US" sz="2800" smtClean="0">
                <a:cs typeface="Arial" charset="0"/>
              </a:rPr>
              <a:t>      for </a:t>
            </a:r>
            <a:r>
              <a:rPr lang="en-US" altLang="en-US" sz="2800" smtClean="0">
                <a:cs typeface="Arial" charset="0"/>
                <a:sym typeface="Symbol" pitchFamily="18" charset="2"/>
              </a:rPr>
              <a:t>?</a:t>
            </a:r>
          </a:p>
          <a:p>
            <a:pPr eaLnBrk="1" hangingPunct="1"/>
            <a:r>
              <a:rPr lang="en-US" altLang="en-US" sz="2800" smtClean="0">
                <a:cs typeface="Arial" charset="0"/>
                <a:sym typeface="Symbol" pitchFamily="18" charset="2"/>
              </a:rPr>
              <a:t>s is not a reliable estimate of  if n is small</a:t>
            </a:r>
          </a:p>
          <a:p>
            <a:pPr eaLnBrk="1" hangingPunct="1">
              <a:buFont typeface="Arial" charset="0"/>
              <a:buNone/>
            </a:pPr>
            <a:endParaRPr lang="en-US" altLang="en-US" sz="2400" smtClean="0">
              <a:cs typeface="Arial" charset="0"/>
            </a:endParaRPr>
          </a:p>
        </p:txBody>
      </p:sp>
      <p:graphicFrame>
        <p:nvGraphicFramePr>
          <p:cNvPr id="47108" name="Object 12"/>
          <p:cNvGraphicFramePr>
            <a:graphicFrameLocks noChangeAspect="1"/>
          </p:cNvGraphicFramePr>
          <p:nvPr/>
        </p:nvGraphicFramePr>
        <p:xfrm>
          <a:off x="5486400" y="2057400"/>
          <a:ext cx="1066800" cy="746125"/>
        </p:xfrm>
        <a:graphic>
          <a:graphicData uri="http://schemas.openxmlformats.org/presentationml/2006/ole">
            <mc:AlternateContent xmlns:mc="http://schemas.openxmlformats.org/markup-compatibility/2006">
              <mc:Choice xmlns:v="urn:schemas-microsoft-com:vml" Requires="v">
                <p:oleObj spid="_x0000_s47195" name="Equation" r:id="rId4" imgW="761669" imgH="533169" progId="Equation.3">
                  <p:embed/>
                </p:oleObj>
              </mc:Choice>
              <mc:Fallback>
                <p:oleObj name="Equation" r:id="rId4" imgW="761669" imgH="533169"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0574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Object 9"/>
          <p:cNvGraphicFramePr>
            <a:graphicFrameLocks noChangeAspect="1"/>
          </p:cNvGraphicFramePr>
          <p:nvPr/>
        </p:nvGraphicFramePr>
        <p:xfrm>
          <a:off x="5334000" y="5105400"/>
          <a:ext cx="2057400" cy="1090613"/>
        </p:xfrm>
        <a:graphic>
          <a:graphicData uri="http://schemas.openxmlformats.org/presentationml/2006/ole">
            <mc:AlternateContent xmlns:mc="http://schemas.openxmlformats.org/markup-compatibility/2006">
              <mc:Choice xmlns:v="urn:schemas-microsoft-com:vml" Requires="v">
                <p:oleObj spid="_x0000_s47196" name="Equation" r:id="rId6" imgW="1244600" imgH="660400" progId="Equation.3">
                  <p:embed/>
                </p:oleObj>
              </mc:Choice>
              <mc:Fallback>
                <p:oleObj name="Equation" r:id="rId6" imgW="1244600" imgH="660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105400"/>
                        <a:ext cx="2057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5D943F1-E1BC-4ACC-966B-444C54773464}"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Binomial distribution</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defRPr/>
            </a:pPr>
            <a:r>
              <a:rPr lang="en-US" dirty="0" smtClean="0"/>
              <a:t>P(X=x)   </a:t>
            </a:r>
          </a:p>
          <a:p>
            <a:pPr>
              <a:buFont typeface="Arial" charset="0"/>
              <a:buNone/>
              <a:defRPr/>
            </a:pPr>
            <a:r>
              <a:rPr lang="en-US" dirty="0" smtClean="0"/>
              <a:t>		X represents the random variable X that follows a binomial distribution</a:t>
            </a:r>
          </a:p>
          <a:p>
            <a:pPr>
              <a:buFont typeface="Arial" charset="0"/>
              <a:buNone/>
              <a:defRPr/>
            </a:pPr>
            <a:r>
              <a:rPr lang="en-US" dirty="0" smtClean="0"/>
              <a:t> 		x represents what you actually get (number of successes) when you draw your sample</a:t>
            </a:r>
          </a:p>
          <a:p>
            <a:pPr>
              <a:defRPr/>
            </a:pPr>
            <a:r>
              <a:rPr lang="en-US" dirty="0" smtClean="0"/>
              <a:t>In statistics, the mean of a theoretical probability distribution is also called the “Expected value”.  </a:t>
            </a:r>
          </a:p>
          <a:p>
            <a:pPr>
              <a:defRPr/>
            </a:pPr>
            <a:r>
              <a:rPr lang="en-US" dirty="0" smtClean="0"/>
              <a:t>The expected value or mean of the binomial distribution is n*p</a:t>
            </a:r>
          </a:p>
          <a:p>
            <a:pPr>
              <a:defRPr/>
            </a:pPr>
            <a:r>
              <a:rPr lang="en-US" dirty="0" smtClean="0"/>
              <a:t>For the binomial distribution, if you know the underlying p in the population, then you know that if you take your sample over and over, then the mean number of successes      will be n*p</a:t>
            </a:r>
          </a:p>
          <a:p>
            <a:pPr>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8FAC84B7-5541-4B61-815D-2B611ACDD225}" type="slidenum">
              <a:rPr lang="en-US" smtClean="0"/>
              <a:pPr>
                <a:defRPr/>
              </a:pPr>
              <a:t>5</a:t>
            </a:fld>
            <a:endParaRPr lang="en-US"/>
          </a:p>
        </p:txBody>
      </p:sp>
      <p:graphicFrame>
        <p:nvGraphicFramePr>
          <p:cNvPr id="6149" name="Object 5"/>
          <p:cNvGraphicFramePr>
            <a:graphicFrameLocks noChangeAspect="1"/>
          </p:cNvGraphicFramePr>
          <p:nvPr/>
        </p:nvGraphicFramePr>
        <p:xfrm>
          <a:off x="3810000" y="5943600"/>
          <a:ext cx="457200" cy="457200"/>
        </p:xfrm>
        <a:graphic>
          <a:graphicData uri="http://schemas.openxmlformats.org/presentationml/2006/ole">
            <mc:AlternateContent xmlns:mc="http://schemas.openxmlformats.org/markup-compatibility/2006">
              <mc:Choice xmlns:v="urn:schemas-microsoft-com:vml" Requires="v">
                <p:oleObj spid="_x0000_s6192" name="Equation" r:id="rId4" imgW="139579" imgH="164957" progId="Equation.3">
                  <p:embed/>
                </p:oleObj>
              </mc:Choice>
              <mc:Fallback>
                <p:oleObj name="Equation" r:id="rId4" imgW="139579" imgH="16495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94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8131" name="Rectangle 3"/>
          <p:cNvSpPr>
            <a:spLocks noGrp="1" noChangeArrowheads="1"/>
          </p:cNvSpPr>
          <p:nvPr>
            <p:ph type="body" sz="half" idx="1"/>
          </p:nvPr>
        </p:nvSpPr>
        <p:spPr>
          <a:xfrm>
            <a:off x="457200" y="1570038"/>
            <a:ext cx="8458200" cy="4525962"/>
          </a:xfrm>
        </p:spPr>
        <p:txBody>
          <a:bodyPr/>
          <a:lstStyle/>
          <a:p>
            <a:pPr eaLnBrk="1" hangingPunct="1"/>
            <a:r>
              <a:rPr lang="en-US" altLang="en-US" dirty="0" smtClean="0">
                <a:cs typeface="Arial" charset="0"/>
              </a:rPr>
              <a:t>If X is normally distributed, and a sample of size n is chosen, then                    follows a Student’s t distribution </a:t>
            </a:r>
          </a:p>
          <a:p>
            <a:pPr eaLnBrk="1" hangingPunct="1">
              <a:buFont typeface="Arial" charset="0"/>
              <a:buNone/>
            </a:pPr>
            <a:r>
              <a:rPr lang="en-US" altLang="en-US" dirty="0" smtClean="0">
                <a:cs typeface="Arial" charset="0"/>
              </a:rPr>
              <a:t>    with n-1 degrees of freedom</a:t>
            </a:r>
          </a:p>
          <a:p>
            <a:pPr eaLnBrk="1" hangingPunct="1">
              <a:buFont typeface="Arial" charset="0"/>
              <a:buNone/>
            </a:pPr>
            <a:endParaRPr lang="en-US" altLang="en-US" sz="2800" dirty="0" smtClean="0">
              <a:cs typeface="Arial" charset="0"/>
            </a:endParaRPr>
          </a:p>
          <a:p>
            <a:pPr eaLnBrk="1" hangingPunct="1">
              <a:buFont typeface="Arial" charset="0"/>
              <a:buNone/>
            </a:pPr>
            <a:endParaRPr lang="en-US" altLang="en-US" sz="2800" dirty="0" smtClean="0">
              <a:cs typeface="Arial" charset="0"/>
            </a:endParaRPr>
          </a:p>
          <a:p>
            <a:pPr eaLnBrk="1" hangingPunct="1"/>
            <a:r>
              <a:rPr lang="en-US" altLang="en-US" sz="2800" dirty="0" smtClean="0">
                <a:cs typeface="Arial" charset="0"/>
              </a:rPr>
              <a:t>This is denoted </a:t>
            </a:r>
            <a:r>
              <a:rPr lang="en-US" altLang="en-US" sz="2800" i="1" dirty="0" smtClean="0">
                <a:cs typeface="Arial" charset="0"/>
              </a:rPr>
              <a:t>t</a:t>
            </a:r>
            <a:r>
              <a:rPr lang="en-US" altLang="en-US" sz="2800" i="1" baseline="-25000" dirty="0" smtClean="0">
                <a:cs typeface="Arial" charset="0"/>
              </a:rPr>
              <a:t>n-1</a:t>
            </a:r>
          </a:p>
          <a:p>
            <a:pPr eaLnBrk="1" hangingPunct="1">
              <a:buFont typeface="Arial" charset="0"/>
              <a:buNone/>
            </a:pPr>
            <a:endParaRPr lang="en-US" altLang="en-US" sz="2400" dirty="0" smtClean="0">
              <a:cs typeface="Arial" charset="0"/>
            </a:endParaRPr>
          </a:p>
        </p:txBody>
      </p:sp>
      <p:graphicFrame>
        <p:nvGraphicFramePr>
          <p:cNvPr id="48132" name="Object 4"/>
          <p:cNvGraphicFramePr>
            <a:graphicFrameLocks noChangeAspect="1"/>
          </p:cNvGraphicFramePr>
          <p:nvPr/>
        </p:nvGraphicFramePr>
        <p:xfrm>
          <a:off x="3886200" y="1906588"/>
          <a:ext cx="1295400" cy="989012"/>
        </p:xfrm>
        <a:graphic>
          <a:graphicData uri="http://schemas.openxmlformats.org/presentationml/2006/ole">
            <mc:AlternateContent xmlns:mc="http://schemas.openxmlformats.org/markup-compatibility/2006">
              <mc:Choice xmlns:v="urn:schemas-microsoft-com:vml" Requires="v">
                <p:oleObj spid="_x0000_s48176" name="Equation" r:id="rId4" imgW="698197" imgH="533169" progId="Equation.3">
                  <p:embed/>
                </p:oleObj>
              </mc:Choice>
              <mc:Fallback>
                <p:oleObj name="Equation" r:id="rId4" imgW="698197" imgH="5331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6588"/>
                        <a:ext cx="1295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1B0630D-A97F-4E6B-BDD5-C57F987DD751}"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Student’s t distribution</a:t>
            </a:r>
          </a:p>
        </p:txBody>
      </p:sp>
      <p:sp>
        <p:nvSpPr>
          <p:cNvPr id="49155" name="Rectangle 3"/>
          <p:cNvSpPr>
            <a:spLocks noGrp="1" noChangeArrowheads="1"/>
          </p:cNvSpPr>
          <p:nvPr>
            <p:ph type="body" sz="half" idx="1"/>
          </p:nvPr>
        </p:nvSpPr>
        <p:spPr>
          <a:xfrm>
            <a:off x="457200" y="1600200"/>
            <a:ext cx="8458200" cy="4525963"/>
          </a:xfrm>
        </p:spPr>
        <p:txBody>
          <a:bodyPr/>
          <a:lstStyle/>
          <a:p>
            <a:pPr eaLnBrk="1" hangingPunct="1"/>
            <a:r>
              <a:rPr lang="en-US" altLang="en-US" sz="2800" smtClean="0">
                <a:cs typeface="Arial" charset="0"/>
              </a:rPr>
              <a:t>The mean of the t distribution is 0 and the standard deviation is 1</a:t>
            </a:r>
          </a:p>
          <a:p>
            <a:pPr eaLnBrk="1" hangingPunct="1"/>
            <a:r>
              <a:rPr lang="en-US" altLang="en-US" sz="2800" smtClean="0">
                <a:cs typeface="Arial" charset="0"/>
              </a:rPr>
              <a:t>The t distribution is symmetric and bell-shaped, but has heavier tails than the standard normal – extreme values are more likely to occur</a:t>
            </a:r>
          </a:p>
          <a:p>
            <a:pPr eaLnBrk="1" hangingPunct="1"/>
            <a:r>
              <a:rPr lang="en-US" altLang="en-US" sz="2800" smtClean="0">
                <a:cs typeface="Arial" charset="0"/>
              </a:rPr>
              <a:t>For small n, the tails are fatter</a:t>
            </a:r>
          </a:p>
          <a:p>
            <a:pPr eaLnBrk="1" hangingPunct="1"/>
            <a:r>
              <a:rPr lang="en-US" altLang="en-US" sz="2800" smtClean="0">
                <a:cs typeface="Arial" charset="0"/>
              </a:rPr>
              <a:t>For large n, the t distribution approaches (i.e. becomes indistinguishable from) the standard normal distribution</a:t>
            </a:r>
          </a:p>
        </p:txBody>
      </p:sp>
      <p:sp>
        <p:nvSpPr>
          <p:cNvPr id="2" name="Slide Number Placeholder 1"/>
          <p:cNvSpPr>
            <a:spLocks noGrp="1"/>
          </p:cNvSpPr>
          <p:nvPr>
            <p:ph type="sldNum" sz="quarter" idx="12"/>
          </p:nvPr>
        </p:nvSpPr>
        <p:spPr/>
        <p:txBody>
          <a:bodyPr/>
          <a:lstStyle/>
          <a:p>
            <a:pPr>
              <a:defRPr/>
            </a:pPr>
            <a:fld id="{A990C905-809C-4D33-BA55-F02F25A249A3}"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229600" cy="1139825"/>
          </a:xfrm>
        </p:spPr>
        <p:txBody>
          <a:bodyPr/>
          <a:lstStyle/>
          <a:p>
            <a:pPr eaLnBrk="1" hangingPunct="1"/>
            <a:r>
              <a:rPr lang="en-US" altLang="en-US" smtClean="0"/>
              <a:t>The t-distribution</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5027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2869F10-32B9-477D-BBF1-E0F83765293C}"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Student’s t distribution</a:t>
            </a:r>
          </a:p>
        </p:txBody>
      </p:sp>
      <p:sp>
        <p:nvSpPr>
          <p:cNvPr id="51203"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There are separate curves for each degree of freedom (</a:t>
            </a:r>
            <a:r>
              <a:rPr lang="en-US" altLang="en-US" sz="2400" dirty="0" err="1" smtClean="0">
                <a:cs typeface="Arial" charset="0"/>
              </a:rPr>
              <a:t>df</a:t>
            </a:r>
            <a:r>
              <a:rPr lang="en-US" altLang="en-US" sz="2400" dirty="0" smtClean="0">
                <a:cs typeface="Arial" charset="0"/>
              </a:rPr>
              <a:t>)</a:t>
            </a:r>
          </a:p>
          <a:p>
            <a:pPr lvl="1" eaLnBrk="1" hangingPunct="1"/>
            <a:r>
              <a:rPr lang="en-US" altLang="en-US" sz="2000" dirty="0" smtClean="0">
                <a:cs typeface="Arial" charset="0"/>
              </a:rPr>
              <a:t>Table A.4  gives t value for selected P(T&gt;t) and selected </a:t>
            </a:r>
            <a:r>
              <a:rPr lang="en-US" altLang="en-US" sz="2000" dirty="0" err="1" smtClean="0">
                <a:cs typeface="Arial" charset="0"/>
              </a:rPr>
              <a:t>df</a:t>
            </a:r>
            <a:endParaRPr lang="en-US" altLang="en-US" sz="2000" dirty="0" smtClean="0">
              <a:cs typeface="Arial" charset="0"/>
            </a:endParaRPr>
          </a:p>
          <a:p>
            <a:pPr eaLnBrk="1" hangingPunct="1"/>
            <a:r>
              <a:rPr lang="en-US" altLang="en-US" sz="2400" dirty="0" smtClean="0">
                <a:cs typeface="Arial" charset="0"/>
              </a:rPr>
              <a:t>Better to use Stata:</a:t>
            </a:r>
          </a:p>
          <a:p>
            <a:pPr eaLnBrk="1" hangingPunct="1"/>
            <a:r>
              <a:rPr lang="en-US" altLang="en-US" sz="2400" dirty="0" smtClean="0">
                <a:cs typeface="Arial" charset="0"/>
              </a:rPr>
              <a:t>  P(</a:t>
            </a:r>
            <a:r>
              <a:rPr lang="en-US" altLang="en-US" sz="2400" dirty="0" err="1" smtClean="0">
                <a:cs typeface="Arial" charset="0"/>
              </a:rPr>
              <a:t>T≥t</a:t>
            </a:r>
            <a:r>
              <a:rPr lang="en-US" altLang="en-US" sz="2400" dirty="0" smtClean="0">
                <a:cs typeface="Arial" charset="0"/>
              </a:rPr>
              <a:t>) is calculated using </a:t>
            </a:r>
            <a:r>
              <a:rPr lang="en-US" altLang="en-US" sz="2400" dirty="0" err="1" smtClean="0">
                <a:cs typeface="Arial" charset="0"/>
              </a:rPr>
              <a:t>ttail</a:t>
            </a:r>
            <a:r>
              <a:rPr lang="en-US" altLang="en-US" sz="2400" dirty="0" smtClean="0">
                <a:cs typeface="Arial" charset="0"/>
              </a:rPr>
              <a:t>  *****</a:t>
            </a:r>
          </a:p>
          <a:p>
            <a:pPr eaLnBrk="1" hangingPunct="1">
              <a:buFont typeface="Arial" charset="0"/>
              <a:buNone/>
            </a:pPr>
            <a:r>
              <a:rPr lang="en-US" altLang="en-US" sz="2400" dirty="0" smtClean="0">
                <a:cs typeface="Arial" charset="0"/>
              </a:rPr>
              <a:t>					</a:t>
            </a:r>
            <a:r>
              <a:rPr lang="en-US" altLang="en-US" sz="2000" b="1" dirty="0" smtClean="0">
                <a:cs typeface="Arial" charset="0"/>
              </a:rPr>
              <a:t>**** </a:t>
            </a:r>
            <a:r>
              <a:rPr lang="en-US" altLang="en-US" sz="2000" b="1" i="1" dirty="0" smtClean="0">
                <a:cs typeface="Arial" charset="0"/>
              </a:rPr>
              <a:t>note that normal() gives </a:t>
            </a:r>
            <a:r>
              <a:rPr lang="en-US" altLang="en-US" sz="2000" b="1" i="1" u="sng" dirty="0" smtClean="0">
                <a:cs typeface="Arial" charset="0"/>
              </a:rPr>
              <a:t>P(Z&lt;z)</a:t>
            </a:r>
            <a:r>
              <a:rPr lang="en-US" altLang="en-US" sz="2000" b="1" dirty="0" smtClean="0">
                <a:cs typeface="Arial" charset="0"/>
              </a:rPr>
              <a:t>!!!</a:t>
            </a:r>
            <a:endParaRPr lang="en-US" altLang="en-US" sz="2400" b="1" dirty="0" smtClean="0">
              <a:cs typeface="Arial" charset="0"/>
            </a:endParaRPr>
          </a:p>
          <a:p>
            <a:pPr eaLnBrk="1" hangingPunct="1"/>
            <a:r>
              <a:rPr lang="en-US" altLang="en-US" sz="2400" dirty="0" smtClean="0">
                <a:cs typeface="Arial" charset="0"/>
              </a:rPr>
              <a:t>The code is </a:t>
            </a:r>
            <a:r>
              <a:rPr lang="en-US" altLang="en-US" sz="2400" dirty="0" err="1" smtClean="0">
                <a:cs typeface="Arial" charset="0"/>
              </a:rPr>
              <a:t>ttail</a:t>
            </a:r>
            <a:r>
              <a:rPr lang="en-US" altLang="en-US" sz="2400" dirty="0" smtClean="0">
                <a:cs typeface="Arial" charset="0"/>
              </a:rPr>
              <a:t>(</a:t>
            </a:r>
            <a:r>
              <a:rPr lang="en-US" altLang="en-US" sz="2400" dirty="0" err="1" smtClean="0">
                <a:cs typeface="Arial" charset="0"/>
              </a:rPr>
              <a:t>df,t</a:t>
            </a:r>
            <a:r>
              <a:rPr lang="en-US" altLang="en-US" sz="2400" dirty="0" smtClean="0">
                <a:cs typeface="Arial" charset="0"/>
              </a:rPr>
              <a:t>)</a:t>
            </a:r>
          </a:p>
          <a:p>
            <a:pPr eaLnBrk="1" hangingPunct="1"/>
            <a:r>
              <a:rPr lang="en-US" altLang="en-US" sz="2400" dirty="0" smtClean="0">
                <a:cs typeface="Arial" charset="0"/>
              </a:rPr>
              <a:t>E.g., P(T&gt;1.96) n=20 </a:t>
            </a:r>
          </a:p>
          <a:p>
            <a:pPr lvl="1" eaLnBrk="1" hangingPunct="1">
              <a:buFont typeface="Arial" charset="0"/>
              <a:buNone/>
            </a:pPr>
            <a:r>
              <a:rPr lang="en-US" altLang="en-US" sz="1800" dirty="0" smtClean="0">
                <a:latin typeface="Courier New" pitchFamily="49" charset="0"/>
                <a:cs typeface="Courier New" pitchFamily="49" charset="0"/>
              </a:rPr>
              <a:t>display </a:t>
            </a:r>
            <a:r>
              <a:rPr lang="en-US" altLang="en-US" sz="1800" dirty="0" err="1" smtClean="0">
                <a:latin typeface="Courier New" pitchFamily="49" charset="0"/>
                <a:cs typeface="Courier New" pitchFamily="49" charset="0"/>
              </a:rPr>
              <a:t>ttail</a:t>
            </a:r>
            <a:r>
              <a:rPr lang="en-US" altLang="en-US" sz="1800" dirty="0" smtClean="0">
                <a:latin typeface="Courier New" pitchFamily="49" charset="0"/>
                <a:cs typeface="Courier New" pitchFamily="49" charset="0"/>
              </a:rPr>
              <a:t>(19,1.96)</a:t>
            </a:r>
          </a:p>
          <a:p>
            <a:pPr lvl="1" eaLnBrk="1" hangingPunct="1">
              <a:buNone/>
            </a:pPr>
            <a:r>
              <a:rPr lang="en-US" altLang="en-US" sz="1800" dirty="0">
                <a:latin typeface="Courier New" pitchFamily="49" charset="0"/>
                <a:cs typeface="Courier New" pitchFamily="49" charset="0"/>
              </a:rPr>
              <a:t>.03241449</a:t>
            </a:r>
            <a:endParaRPr lang="en-US" altLang="en-US" sz="1800" dirty="0" smtClean="0">
              <a:latin typeface="Courier New" pitchFamily="49" charset="0"/>
              <a:cs typeface="Courier New" pitchFamily="49" charset="0"/>
            </a:endParaRPr>
          </a:p>
          <a:p>
            <a:pPr lvl="1" eaLnBrk="1" hangingPunct="1">
              <a:buFont typeface="Arial" charset="0"/>
              <a:buNone/>
            </a:pPr>
            <a:endParaRPr lang="en-US" altLang="en-US" sz="1800" dirty="0" smtClean="0">
              <a:latin typeface="Courier New" pitchFamily="49" charset="0"/>
              <a:cs typeface="Courier New" pitchFamily="49" charset="0"/>
            </a:endParaRPr>
          </a:p>
          <a:p>
            <a:pPr lvl="1" eaLnBrk="1" hangingPunct="1">
              <a:buFont typeface="Arial" charset="0"/>
              <a:buNone/>
            </a:pPr>
            <a:r>
              <a:rPr lang="en-US" altLang="en-US" sz="2000" u="sng" dirty="0" smtClean="0">
                <a:latin typeface="Arial" charset="0"/>
                <a:cs typeface="Arial" charset="0"/>
              </a:rPr>
              <a:t>USE n-1 for the </a:t>
            </a:r>
            <a:r>
              <a:rPr lang="en-US" altLang="en-US" sz="2000" u="sng" dirty="0" err="1" smtClean="0">
                <a:latin typeface="Arial" charset="0"/>
                <a:cs typeface="Arial" charset="0"/>
              </a:rPr>
              <a:t>df</a:t>
            </a:r>
            <a:endParaRPr lang="en-US" altLang="en-US" sz="2000" u="sng" dirty="0" smtClean="0">
              <a:latin typeface="Arial" charset="0"/>
              <a:cs typeface="Arial" charset="0"/>
            </a:endParaRPr>
          </a:p>
          <a:p>
            <a:pPr eaLnBrk="1" hangingPunct="1"/>
            <a:endParaRPr lang="en-US" altLang="en-US" sz="2400" dirty="0" smtClean="0">
              <a:cs typeface="Arial" charset="0"/>
            </a:endParaRPr>
          </a:p>
        </p:txBody>
      </p:sp>
      <p:sp>
        <p:nvSpPr>
          <p:cNvPr id="2" name="Slide Number Placeholder 1"/>
          <p:cNvSpPr>
            <a:spLocks noGrp="1"/>
          </p:cNvSpPr>
          <p:nvPr>
            <p:ph type="sldNum" sz="quarter" idx="12"/>
          </p:nvPr>
        </p:nvSpPr>
        <p:spPr/>
        <p:txBody>
          <a:bodyPr/>
          <a:lstStyle/>
          <a:p>
            <a:pPr>
              <a:defRPr/>
            </a:pPr>
            <a:fld id="{3E0694B6-92E7-4747-94DC-5A4BF46C7D34}" type="slidenum">
              <a:rPr lang="en-US" smtClean="0"/>
              <a:pPr>
                <a:defRPr/>
              </a:pPr>
              <a:t>53</a:t>
            </a:fld>
            <a:endParaRPr lang="en-US"/>
          </a:p>
        </p:txBody>
      </p:sp>
      <p:pic>
        <p:nvPicPr>
          <p:cNvPr id="5120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950" y="3676650"/>
            <a:ext cx="4032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Student’s t distribution</a:t>
            </a:r>
          </a:p>
        </p:txBody>
      </p:sp>
      <p:sp>
        <p:nvSpPr>
          <p:cNvPr id="52227"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To find the value for which P(T&gt;t)=p use </a:t>
            </a:r>
            <a:r>
              <a:rPr lang="en-US" altLang="en-US" sz="2400" dirty="0" err="1" smtClean="0">
                <a:cs typeface="Arial" charset="0"/>
              </a:rPr>
              <a:t>invttail</a:t>
            </a:r>
            <a:r>
              <a:rPr lang="en-US" altLang="en-US" sz="2400" dirty="0" smtClean="0">
                <a:cs typeface="Arial" charset="0"/>
              </a:rPr>
              <a:t>(</a:t>
            </a:r>
            <a:r>
              <a:rPr lang="en-US" altLang="en-US" sz="2400" dirty="0" err="1" smtClean="0">
                <a:cs typeface="Arial" charset="0"/>
              </a:rPr>
              <a:t>df,p</a:t>
            </a:r>
            <a:r>
              <a:rPr lang="en-US" altLang="en-US" sz="2400" dirty="0" smtClean="0">
                <a:cs typeface="Arial" charset="0"/>
              </a:rPr>
              <a:t>)</a:t>
            </a:r>
          </a:p>
          <a:p>
            <a:pPr eaLnBrk="1" hangingPunct="1"/>
            <a:r>
              <a:rPr lang="en-US" altLang="en-US" sz="2400" dirty="0" smtClean="0">
                <a:cs typeface="Arial" charset="0"/>
              </a:rPr>
              <a:t>For example, for what t is P(T&gt;t)=.025 for a sample of size 20?</a:t>
            </a:r>
          </a:p>
          <a:p>
            <a:pPr eaLnBrk="1" hangingPunct="1"/>
            <a:r>
              <a:rPr lang="en-US" altLang="en-US" sz="2400" dirty="0" smtClean="0">
                <a:cs typeface="Arial" charset="0"/>
              </a:rPr>
              <a:t>The answer for this t cutoff value is denoted t</a:t>
            </a:r>
            <a:r>
              <a:rPr lang="en-US" altLang="en-US" sz="2400" baseline="-25000" dirty="0" smtClean="0">
                <a:cs typeface="Arial" charset="0"/>
              </a:rPr>
              <a:t>19,.05</a:t>
            </a:r>
            <a:endParaRPr lang="en-US" altLang="en-US" sz="2400" dirty="0" smtClean="0">
              <a:cs typeface="Arial" charset="0"/>
            </a:endParaRPr>
          </a:p>
          <a:p>
            <a:pPr lvl="1" eaLnBrk="1" hangingPunct="1">
              <a:buFont typeface="Arial" charset="0"/>
              <a:buNone/>
            </a:pPr>
            <a:r>
              <a:rPr lang="en-US" altLang="en-US" sz="1600" dirty="0" smtClean="0">
                <a:latin typeface="Courier New" pitchFamily="49" charset="0"/>
                <a:cs typeface="Courier New" pitchFamily="49" charset="0"/>
              </a:rPr>
              <a:t>display </a:t>
            </a:r>
            <a:r>
              <a:rPr lang="en-US" altLang="en-US" sz="1600" dirty="0" err="1" smtClean="0">
                <a:latin typeface="Courier New" pitchFamily="49" charset="0"/>
                <a:cs typeface="Courier New" pitchFamily="49" charset="0"/>
              </a:rPr>
              <a:t>invttail</a:t>
            </a:r>
            <a:r>
              <a:rPr lang="en-US" altLang="en-US" sz="1600" dirty="0" smtClean="0">
                <a:latin typeface="Courier New" pitchFamily="49" charset="0"/>
                <a:cs typeface="Courier New" pitchFamily="49" charset="0"/>
              </a:rPr>
              <a:t>(19,.025)</a:t>
            </a:r>
          </a:p>
          <a:p>
            <a:pPr lvl="1" eaLnBrk="1" hangingPunct="1">
              <a:buNone/>
            </a:pPr>
            <a:r>
              <a:rPr lang="en-US" altLang="en-US" sz="1600" dirty="0">
                <a:latin typeface="Courier New" pitchFamily="49" charset="0"/>
                <a:cs typeface="Courier New" pitchFamily="49" charset="0"/>
              </a:rPr>
              <a:t>2.0930241</a:t>
            </a:r>
            <a:endParaRPr lang="en-US" altLang="en-US" sz="16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70758569-960D-4D0A-A2AB-B69C5364894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95% confidence intervals for means when </a:t>
            </a:r>
            <a:r>
              <a:rPr lang="en-US" altLang="en-US" i="1" smtClean="0">
                <a:cs typeface="Arial" charset="0"/>
                <a:sym typeface="Symbol" pitchFamily="18" charset="2"/>
              </a:rPr>
              <a:t> </a:t>
            </a:r>
            <a:r>
              <a:rPr lang="en-US" altLang="en-US" smtClean="0"/>
              <a:t>is not known</a:t>
            </a:r>
          </a:p>
        </p:txBody>
      </p:sp>
      <p:sp>
        <p:nvSpPr>
          <p:cNvPr id="53251" name="Rectangle 3"/>
          <p:cNvSpPr>
            <a:spLocks noGrp="1" noChangeArrowheads="1"/>
          </p:cNvSpPr>
          <p:nvPr>
            <p:ph type="body" sz="half" idx="1"/>
          </p:nvPr>
        </p:nvSpPr>
        <p:spPr>
          <a:xfrm>
            <a:off x="457200" y="1646238"/>
            <a:ext cx="8077200" cy="4525962"/>
          </a:xfrm>
        </p:spPr>
        <p:txBody>
          <a:bodyPr/>
          <a:lstStyle/>
          <a:p>
            <a:pPr eaLnBrk="1" hangingPunct="1"/>
            <a:r>
              <a:rPr lang="en-US" altLang="en-US" sz="2800" smtClean="0">
                <a:cs typeface="Arial" charset="0"/>
              </a:rPr>
              <a:t>So using the t-distribution, the formula for a for a 95% confidence interval for a mean is:</a:t>
            </a:r>
          </a:p>
          <a:p>
            <a:pPr eaLnBrk="1" hangingPunct="1"/>
            <a:endParaRPr lang="en-US" altLang="en-US" smtClean="0">
              <a:cs typeface="Arial" charset="0"/>
            </a:endParaRPr>
          </a:p>
          <a:p>
            <a:pPr eaLnBrk="1" hangingPunct="1">
              <a:buFont typeface="Arial" charset="0"/>
              <a:buNone/>
            </a:pPr>
            <a:endParaRPr lang="en-US" altLang="en-US" smtClean="0">
              <a:cs typeface="Arial" charset="0"/>
            </a:endParaRPr>
          </a:p>
          <a:p>
            <a:pPr eaLnBrk="1" hangingPunct="1">
              <a:buFont typeface="Arial" charset="0"/>
              <a:buNone/>
            </a:pPr>
            <a:endParaRPr lang="en-US" altLang="en-US" smtClean="0">
              <a:cs typeface="Arial" charset="0"/>
            </a:endParaRPr>
          </a:p>
          <a:p>
            <a:pPr eaLnBrk="1" hangingPunct="1">
              <a:buFont typeface="Arial" charset="0"/>
              <a:buNone/>
            </a:pPr>
            <a:r>
              <a:rPr lang="en-US" altLang="en-US" smtClean="0">
                <a:cs typeface="Arial" charset="0"/>
              </a:rPr>
              <a:t>Where df =n-1</a:t>
            </a:r>
          </a:p>
        </p:txBody>
      </p:sp>
      <p:graphicFrame>
        <p:nvGraphicFramePr>
          <p:cNvPr id="53252" name="Object 3"/>
          <p:cNvGraphicFramePr>
            <a:graphicFrameLocks noChangeAspect="1"/>
          </p:cNvGraphicFramePr>
          <p:nvPr/>
        </p:nvGraphicFramePr>
        <p:xfrm>
          <a:off x="1905000" y="2895600"/>
          <a:ext cx="5295900" cy="790575"/>
        </p:xfrm>
        <a:graphic>
          <a:graphicData uri="http://schemas.openxmlformats.org/presentationml/2006/ole">
            <mc:AlternateContent xmlns:mc="http://schemas.openxmlformats.org/markup-compatibility/2006">
              <mc:Choice xmlns:v="urn:schemas-microsoft-com:vml" Requires="v">
                <p:oleObj spid="_x0000_s53296" name="Equation" r:id="rId4" imgW="2298700" imgH="342900" progId="Equation.3">
                  <p:embed/>
                </p:oleObj>
              </mc:Choice>
              <mc:Fallback>
                <p:oleObj name="Equation" r:id="rId4" imgW="22987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895600"/>
                        <a:ext cx="5295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9AAA9F4-15B8-4626-ACAF-99B60C1A4AC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4275" name="Rectangle 3"/>
          <p:cNvSpPr>
            <a:spLocks noGrp="1" noChangeArrowheads="1"/>
          </p:cNvSpPr>
          <p:nvPr>
            <p:ph type="body" sz="half" idx="1"/>
          </p:nvPr>
        </p:nvSpPr>
        <p:spPr>
          <a:xfrm>
            <a:off x="533400" y="1600200"/>
            <a:ext cx="3429000" cy="4800600"/>
          </a:xfrm>
        </p:spPr>
        <p:txBody>
          <a:bodyPr/>
          <a:lstStyle/>
          <a:p>
            <a:pPr eaLnBrk="1" hangingPunct="1"/>
            <a:r>
              <a:rPr lang="en-US" altLang="en-US" sz="2800" dirty="0" smtClean="0"/>
              <a:t>Remember that when n is large, the t distribution approaches the normal distribution</a:t>
            </a:r>
          </a:p>
          <a:p>
            <a:pPr lvl="1" eaLnBrk="1" hangingPunct="1"/>
            <a:r>
              <a:rPr lang="en-US" altLang="en-US" sz="2400" dirty="0" smtClean="0"/>
              <a:t>E.g. z</a:t>
            </a:r>
            <a:r>
              <a:rPr lang="en-US" altLang="en-US" sz="2400" baseline="-25000" dirty="0" smtClean="0"/>
              <a:t>0.025 </a:t>
            </a:r>
            <a:r>
              <a:rPr lang="en-US" altLang="en-US" sz="2400" dirty="0" smtClean="0"/>
              <a:t>= 1.960</a:t>
            </a:r>
          </a:p>
          <a:p>
            <a:pPr lvl="1" eaLnBrk="1" hangingPunct="1"/>
            <a:r>
              <a:rPr lang="en-US" altLang="en-US" sz="2400" dirty="0" smtClean="0"/>
              <a:t>While t</a:t>
            </a:r>
            <a:r>
              <a:rPr lang="en-US" altLang="en-US" sz="2400" baseline="-25000" dirty="0" smtClean="0"/>
              <a:t>n-1,0.025 </a:t>
            </a:r>
            <a:r>
              <a:rPr lang="en-US" altLang="en-US" sz="2400" dirty="0" smtClean="0"/>
              <a:t>=  </a:t>
            </a:r>
            <a:r>
              <a:rPr lang="en-US" altLang="en-US" sz="2400" dirty="0" smtClean="0">
                <a:sym typeface="Wingdings" pitchFamily="2" charset="2"/>
              </a:rPr>
              <a:t></a:t>
            </a:r>
            <a:endParaRPr lang="en-US" altLang="en-US" sz="2400" dirty="0" smtClean="0"/>
          </a:p>
          <a:p>
            <a:pPr eaLnBrk="1" hangingPunct="1">
              <a:buFont typeface="Arial" charset="0"/>
              <a:buNone/>
            </a:pPr>
            <a:endParaRPr lang="en-US" altLang="en-US" sz="1800" dirty="0" smtClean="0">
              <a:cs typeface="Arial" charset="0"/>
            </a:endParaRPr>
          </a:p>
        </p:txBody>
      </p:sp>
      <p:graphicFrame>
        <p:nvGraphicFramePr>
          <p:cNvPr id="5" name="Table 4"/>
          <p:cNvGraphicFramePr>
            <a:graphicFrameLocks noGrp="1"/>
          </p:cNvGraphicFramePr>
          <p:nvPr/>
        </p:nvGraphicFramePr>
        <p:xfrm>
          <a:off x="4267200" y="1600200"/>
          <a:ext cx="4495800" cy="4816472"/>
        </p:xfrm>
        <a:graphic>
          <a:graphicData uri="http://schemas.openxmlformats.org/drawingml/2006/table">
            <a:tbl>
              <a:tblPr firstRow="1" bandRow="1">
                <a:tableStyleId>{5C22544A-7EE6-4342-B048-85BDC9FD1C3A}</a:tableStyleId>
              </a:tblPr>
              <a:tblGrid>
                <a:gridCol w="2247900"/>
                <a:gridCol w="2247900"/>
              </a:tblGrid>
              <a:tr h="457260">
                <a:tc>
                  <a:txBody>
                    <a:bodyPr/>
                    <a:lstStyle/>
                    <a:p>
                      <a:r>
                        <a:rPr lang="en-US" sz="2400" b="1" dirty="0" smtClean="0"/>
                        <a:t>n </a:t>
                      </a:r>
                      <a:endParaRPr lang="en-US" sz="2400" b="1" dirty="0"/>
                    </a:p>
                  </a:txBody>
                  <a:tcPr marT="45726" marB="45726"/>
                </a:tc>
                <a:tc>
                  <a:txBody>
                    <a:bodyPr/>
                    <a:lstStyle/>
                    <a:p>
                      <a:r>
                        <a:rPr lang="en-US" sz="2000" b="1" dirty="0" smtClean="0"/>
                        <a:t>t</a:t>
                      </a:r>
                      <a:r>
                        <a:rPr lang="en-US" sz="2000" b="1" baseline="-25000" dirty="0" smtClean="0"/>
                        <a:t>n-1,0.025</a:t>
                      </a:r>
                      <a:endParaRPr lang="en-US" sz="2000" b="1" dirty="0"/>
                    </a:p>
                  </a:txBody>
                  <a:tcPr marT="45726" marB="45726"/>
                </a:tc>
              </a:tr>
              <a:tr h="396292">
                <a:tc>
                  <a:txBody>
                    <a:bodyPr/>
                    <a:lstStyle/>
                    <a:p>
                      <a:r>
                        <a:rPr lang="en-US" sz="2000" b="1" dirty="0" smtClean="0"/>
                        <a:t>2</a:t>
                      </a:r>
                      <a:endParaRPr lang="en-US" sz="2000" b="1" dirty="0"/>
                    </a:p>
                  </a:txBody>
                  <a:tcPr marT="45726" marB="45726"/>
                </a:tc>
                <a:tc>
                  <a:txBody>
                    <a:bodyPr/>
                    <a:lstStyle/>
                    <a:p>
                      <a:r>
                        <a:rPr lang="en-US" sz="2000" b="1" dirty="0" smtClean="0"/>
                        <a:t>12.706</a:t>
                      </a:r>
                      <a:endParaRPr lang="en-US" sz="2000" b="1" dirty="0"/>
                    </a:p>
                  </a:txBody>
                  <a:tcPr marT="45726" marB="45726"/>
                </a:tc>
              </a:tr>
              <a:tr h="396292">
                <a:tc>
                  <a:txBody>
                    <a:bodyPr/>
                    <a:lstStyle/>
                    <a:p>
                      <a:r>
                        <a:rPr lang="en-US" sz="2000" b="1" dirty="0" smtClean="0"/>
                        <a:t>3</a:t>
                      </a:r>
                      <a:endParaRPr lang="en-US" sz="2000" b="1" dirty="0"/>
                    </a:p>
                  </a:txBody>
                  <a:tcPr marT="45726" marB="45726"/>
                </a:tc>
                <a:tc>
                  <a:txBody>
                    <a:bodyPr/>
                    <a:lstStyle/>
                    <a:p>
                      <a:r>
                        <a:rPr lang="en-US" sz="2000" b="1" dirty="0" smtClean="0"/>
                        <a:t>4.303</a:t>
                      </a:r>
                      <a:endParaRPr lang="en-US" sz="2000" b="1" dirty="0"/>
                    </a:p>
                  </a:txBody>
                  <a:tcPr marT="45726" marB="45726"/>
                </a:tc>
              </a:tr>
              <a:tr h="396292">
                <a:tc>
                  <a:txBody>
                    <a:bodyPr/>
                    <a:lstStyle/>
                    <a:p>
                      <a:r>
                        <a:rPr lang="en-US" sz="2000" b="1" dirty="0" smtClean="0"/>
                        <a:t>5</a:t>
                      </a:r>
                      <a:endParaRPr lang="en-US" sz="2000" b="1" dirty="0"/>
                    </a:p>
                  </a:txBody>
                  <a:tcPr marT="45726" marB="45726"/>
                </a:tc>
                <a:tc>
                  <a:txBody>
                    <a:bodyPr/>
                    <a:lstStyle/>
                    <a:p>
                      <a:r>
                        <a:rPr lang="en-US" sz="2000" b="1" dirty="0" smtClean="0"/>
                        <a:t>2.776</a:t>
                      </a:r>
                      <a:endParaRPr lang="en-US" sz="2000" b="1" dirty="0"/>
                    </a:p>
                  </a:txBody>
                  <a:tcPr marT="45726" marB="45726"/>
                </a:tc>
              </a:tr>
              <a:tr h="396292">
                <a:tc>
                  <a:txBody>
                    <a:bodyPr/>
                    <a:lstStyle/>
                    <a:p>
                      <a:r>
                        <a:rPr lang="en-US" sz="2000" b="1" dirty="0" smtClean="0"/>
                        <a:t>10</a:t>
                      </a:r>
                      <a:endParaRPr lang="en-US" sz="2000" b="1" dirty="0"/>
                    </a:p>
                  </a:txBody>
                  <a:tcPr marT="45726" marB="45726"/>
                </a:tc>
                <a:tc>
                  <a:txBody>
                    <a:bodyPr/>
                    <a:lstStyle/>
                    <a:p>
                      <a:r>
                        <a:rPr lang="en-US" sz="2000" b="1" dirty="0" smtClean="0"/>
                        <a:t>2.262</a:t>
                      </a:r>
                      <a:endParaRPr lang="en-US" sz="2000" b="1" dirty="0"/>
                    </a:p>
                  </a:txBody>
                  <a:tcPr marT="45726" marB="45726"/>
                </a:tc>
              </a:tr>
              <a:tr h="396292">
                <a:tc>
                  <a:txBody>
                    <a:bodyPr/>
                    <a:lstStyle/>
                    <a:p>
                      <a:r>
                        <a:rPr lang="en-US" sz="2000" b="1" dirty="0" smtClean="0"/>
                        <a:t>50</a:t>
                      </a:r>
                      <a:endParaRPr lang="en-US" sz="2000" b="1" dirty="0"/>
                    </a:p>
                  </a:txBody>
                  <a:tcPr marT="45726" marB="45726"/>
                </a:tc>
                <a:tc>
                  <a:txBody>
                    <a:bodyPr/>
                    <a:lstStyle/>
                    <a:p>
                      <a:r>
                        <a:rPr lang="en-US" sz="2000" b="1" dirty="0" smtClean="0"/>
                        <a:t>2.010</a:t>
                      </a:r>
                      <a:endParaRPr lang="en-US" sz="2000" b="1" dirty="0"/>
                    </a:p>
                  </a:txBody>
                  <a:tcPr marT="45726" marB="45726"/>
                </a:tc>
              </a:tr>
              <a:tr h="396292">
                <a:tc>
                  <a:txBody>
                    <a:bodyPr/>
                    <a:lstStyle/>
                    <a:p>
                      <a:r>
                        <a:rPr lang="en-US" sz="2000" b="1" dirty="0" smtClean="0"/>
                        <a:t>100</a:t>
                      </a:r>
                      <a:endParaRPr lang="en-US" sz="2000" b="1" dirty="0"/>
                    </a:p>
                  </a:txBody>
                  <a:tcPr marT="45726" marB="45726"/>
                </a:tc>
                <a:tc>
                  <a:txBody>
                    <a:bodyPr/>
                    <a:lstStyle/>
                    <a:p>
                      <a:r>
                        <a:rPr lang="en-US" sz="2000" b="1" dirty="0" smtClean="0"/>
                        <a:t>1.984</a:t>
                      </a:r>
                      <a:endParaRPr lang="en-US" sz="2000" b="1" dirty="0"/>
                    </a:p>
                  </a:txBody>
                  <a:tcPr marT="45726" marB="45726"/>
                </a:tc>
              </a:tr>
              <a:tr h="396292">
                <a:tc>
                  <a:txBody>
                    <a:bodyPr/>
                    <a:lstStyle/>
                    <a:p>
                      <a:r>
                        <a:rPr lang="en-US" sz="2000" b="1" dirty="0" smtClean="0"/>
                        <a:t>200</a:t>
                      </a:r>
                      <a:endParaRPr lang="en-US" sz="2000" b="1" dirty="0"/>
                    </a:p>
                  </a:txBody>
                  <a:tcPr marT="45726" marB="45726"/>
                </a:tc>
                <a:tc>
                  <a:txBody>
                    <a:bodyPr/>
                    <a:lstStyle/>
                    <a:p>
                      <a:r>
                        <a:rPr lang="en-US" sz="2000" b="1" dirty="0" smtClean="0"/>
                        <a:t>1.972</a:t>
                      </a:r>
                      <a:endParaRPr lang="en-US" sz="2000" b="1" dirty="0"/>
                    </a:p>
                  </a:txBody>
                  <a:tcPr marT="45726" marB="45726"/>
                </a:tc>
              </a:tr>
              <a:tr h="396292">
                <a:tc>
                  <a:txBody>
                    <a:bodyPr/>
                    <a:lstStyle/>
                    <a:p>
                      <a:r>
                        <a:rPr lang="en-US" sz="2000" b="1" dirty="0" smtClean="0"/>
                        <a:t>300</a:t>
                      </a:r>
                      <a:endParaRPr lang="en-US" sz="2000" b="1" dirty="0"/>
                    </a:p>
                  </a:txBody>
                  <a:tcPr marT="45726" marB="45726"/>
                </a:tc>
                <a:tc>
                  <a:txBody>
                    <a:bodyPr/>
                    <a:lstStyle/>
                    <a:p>
                      <a:r>
                        <a:rPr lang="en-US" sz="2000" b="1" dirty="0" smtClean="0"/>
                        <a:t>1.968</a:t>
                      </a:r>
                      <a:endParaRPr lang="en-US" sz="2000" b="1" dirty="0"/>
                    </a:p>
                  </a:txBody>
                  <a:tcPr marT="45726" marB="45726"/>
                </a:tc>
              </a:tr>
              <a:tr h="396292">
                <a:tc>
                  <a:txBody>
                    <a:bodyPr/>
                    <a:lstStyle/>
                    <a:p>
                      <a:r>
                        <a:rPr lang="en-US" sz="2000" b="1" dirty="0" smtClean="0"/>
                        <a:t>500</a:t>
                      </a:r>
                      <a:endParaRPr lang="en-US" sz="2000" b="1" dirty="0"/>
                    </a:p>
                  </a:txBody>
                  <a:tcPr marT="45726" marB="45726"/>
                </a:tc>
                <a:tc>
                  <a:txBody>
                    <a:bodyPr/>
                    <a:lstStyle/>
                    <a:p>
                      <a:r>
                        <a:rPr lang="en-US" sz="2000" b="1" dirty="0" smtClean="0"/>
                        <a:t>1.965</a:t>
                      </a:r>
                      <a:endParaRPr lang="en-US" sz="2000" b="1" dirty="0"/>
                    </a:p>
                  </a:txBody>
                  <a:tcPr marT="45726" marB="45726"/>
                </a:tc>
              </a:tr>
              <a:tr h="396292">
                <a:tc>
                  <a:txBody>
                    <a:bodyPr/>
                    <a:lstStyle/>
                    <a:p>
                      <a:r>
                        <a:rPr lang="en-US" sz="2000" b="1" dirty="0" smtClean="0"/>
                        <a:t>1000</a:t>
                      </a:r>
                      <a:endParaRPr lang="en-US" sz="2000" b="1" dirty="0"/>
                    </a:p>
                  </a:txBody>
                  <a:tcPr marT="45726" marB="45726"/>
                </a:tc>
                <a:tc>
                  <a:txBody>
                    <a:bodyPr/>
                    <a:lstStyle/>
                    <a:p>
                      <a:r>
                        <a:rPr lang="en-US" sz="2000" b="1" dirty="0" smtClean="0"/>
                        <a:t>1.962</a:t>
                      </a:r>
                      <a:endParaRPr lang="en-US" sz="2000" b="1" dirty="0"/>
                    </a:p>
                  </a:txBody>
                  <a:tcPr marT="45726" marB="45726"/>
                </a:tc>
              </a:tr>
              <a:tr h="396292">
                <a:tc>
                  <a:txBody>
                    <a:bodyPr/>
                    <a:lstStyle/>
                    <a:p>
                      <a:r>
                        <a:rPr lang="en-US" sz="2000" b="1" dirty="0" smtClean="0"/>
                        <a:t>1500</a:t>
                      </a:r>
                      <a:endParaRPr lang="en-US" sz="2000" b="1" dirty="0"/>
                    </a:p>
                  </a:txBody>
                  <a:tcPr marT="45726" marB="45726"/>
                </a:tc>
                <a:tc>
                  <a:txBody>
                    <a:bodyPr/>
                    <a:lstStyle/>
                    <a:p>
                      <a:r>
                        <a:rPr lang="en-US" sz="2000" b="1" dirty="0" smtClean="0"/>
                        <a:t>1.962</a:t>
                      </a:r>
                      <a:endParaRPr lang="en-US" sz="2000" b="1" dirty="0"/>
                    </a:p>
                  </a:txBody>
                  <a:tcPr marT="45726" marB="45726"/>
                </a:tc>
              </a:tr>
            </a:tbl>
          </a:graphicData>
        </a:graphic>
      </p:graphicFrame>
      <p:sp>
        <p:nvSpPr>
          <p:cNvPr id="2" name="Slide Number Placeholder 1"/>
          <p:cNvSpPr>
            <a:spLocks noGrp="1"/>
          </p:cNvSpPr>
          <p:nvPr>
            <p:ph type="sldNum" sz="quarter" idx="12"/>
          </p:nvPr>
        </p:nvSpPr>
        <p:spPr/>
        <p:txBody>
          <a:bodyPr/>
          <a:lstStyle/>
          <a:p>
            <a:pPr>
              <a:defRPr/>
            </a:pPr>
            <a:fld id="{9135F320-1AFB-45BA-B5D5-33FF53E2C79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5299" name="Rectangle 3"/>
          <p:cNvSpPr>
            <a:spLocks noGrp="1" noChangeArrowheads="1"/>
          </p:cNvSpPr>
          <p:nvPr>
            <p:ph type="body" sz="half" idx="1"/>
          </p:nvPr>
        </p:nvSpPr>
        <p:spPr>
          <a:xfrm>
            <a:off x="457200" y="1600200"/>
            <a:ext cx="8077200" cy="4525963"/>
          </a:xfrm>
        </p:spPr>
        <p:txBody>
          <a:bodyPr/>
          <a:lstStyle/>
          <a:p>
            <a:pPr eaLnBrk="1" hangingPunct="1"/>
            <a:r>
              <a:rPr lang="en-US" altLang="en-US" sz="2400" smtClean="0"/>
              <a:t>Example</a:t>
            </a:r>
          </a:p>
          <a:p>
            <a:pPr eaLnBrk="1" hangingPunct="1"/>
            <a:r>
              <a:rPr lang="en-US" altLang="en-US" sz="2400" smtClean="0"/>
              <a:t>CD4 cell count among HIV positives diagnosed at Mulago Hospital</a:t>
            </a:r>
          </a:p>
          <a:p>
            <a:pPr lvl="1" eaLnBrk="1" hangingPunct="1"/>
            <a:r>
              <a:rPr lang="en-US" altLang="en-US" sz="2000" smtClean="0"/>
              <a:t>N=999</a:t>
            </a:r>
          </a:p>
          <a:p>
            <a:pPr lvl="1" eaLnBrk="1" hangingPunct="1"/>
            <a:r>
              <a:rPr lang="en-US" altLang="en-US" sz="2000" smtClean="0"/>
              <a:t>Sample mean =  329.2</a:t>
            </a:r>
          </a:p>
          <a:p>
            <a:pPr lvl="1" eaLnBrk="1" hangingPunct="1"/>
            <a:r>
              <a:rPr lang="en-US" altLang="en-US" sz="2000" smtClean="0"/>
              <a:t>Sample SD = 266.1</a:t>
            </a:r>
          </a:p>
          <a:p>
            <a:pPr lvl="1" eaLnBrk="1" hangingPunct="1"/>
            <a:r>
              <a:rPr lang="en-US" altLang="en-US" sz="2000" smtClean="0">
                <a:cs typeface="Arial" charset="0"/>
              </a:rPr>
              <a:t>t cutoff?</a:t>
            </a:r>
          </a:p>
          <a:p>
            <a:pPr lvl="3" eaLnBrk="1" hangingPunct="1">
              <a:buFont typeface="Arial" charset="0"/>
              <a:buNone/>
            </a:pPr>
            <a:r>
              <a:rPr lang="en-US" altLang="en-US" sz="1200" smtClean="0">
                <a:latin typeface="Courier New" pitchFamily="49" charset="0"/>
                <a:cs typeface="Courier New" pitchFamily="49" charset="0"/>
              </a:rPr>
              <a:t>. </a:t>
            </a:r>
            <a:r>
              <a:rPr lang="en-US" altLang="en-US" sz="1400" smtClean="0">
                <a:latin typeface="Courier New" pitchFamily="49" charset="0"/>
                <a:cs typeface="Courier New" pitchFamily="49" charset="0"/>
              </a:rPr>
              <a:t>di invttail(998,.025)</a:t>
            </a:r>
          </a:p>
          <a:p>
            <a:pPr lvl="3" eaLnBrk="1" hangingPunct="1">
              <a:buFont typeface="Arial" charset="0"/>
              <a:buNone/>
            </a:pPr>
            <a:r>
              <a:rPr lang="en-US" altLang="en-US" sz="1400" smtClean="0">
                <a:latin typeface="Courier New" pitchFamily="49" charset="0"/>
                <a:cs typeface="Courier New" pitchFamily="49" charset="0"/>
              </a:rPr>
              <a:t>1.9623438</a:t>
            </a:r>
          </a:p>
          <a:p>
            <a:pPr lvl="1" eaLnBrk="1" hangingPunct="1"/>
            <a:r>
              <a:rPr lang="en-US" altLang="en-US" sz="2000" smtClean="0"/>
              <a:t>95% CI </a:t>
            </a:r>
          </a:p>
          <a:p>
            <a:pPr lvl="2" eaLnBrk="1" hangingPunct="1">
              <a:buFontTx/>
              <a:buNone/>
            </a:pPr>
            <a:r>
              <a:rPr lang="en-US" altLang="en-US" sz="1800" smtClean="0"/>
              <a:t>= ( 329.2 – 1.962*266.1/</a:t>
            </a:r>
            <a:r>
              <a:rPr lang="en-US" altLang="en-US" sz="1800" smtClean="0">
                <a:cs typeface="Arial" charset="0"/>
              </a:rPr>
              <a:t>√999, </a:t>
            </a:r>
            <a:r>
              <a:rPr lang="en-US" altLang="en-US" sz="1800" smtClean="0"/>
              <a:t>329.2 + 1.962*266.1/</a:t>
            </a:r>
            <a:r>
              <a:rPr lang="en-US" altLang="en-US" sz="1800" smtClean="0">
                <a:cs typeface="Arial" charset="0"/>
              </a:rPr>
              <a:t>√999)</a:t>
            </a:r>
          </a:p>
          <a:p>
            <a:pPr lvl="2" eaLnBrk="1" hangingPunct="1">
              <a:buFontTx/>
              <a:buNone/>
            </a:pPr>
            <a:r>
              <a:rPr lang="en-US" altLang="en-US" sz="1800" smtClean="0">
                <a:cs typeface="Arial" charset="0"/>
              </a:rPr>
              <a:t>= (312.7-345.7) </a:t>
            </a:r>
          </a:p>
        </p:txBody>
      </p:sp>
      <p:sp>
        <p:nvSpPr>
          <p:cNvPr id="2" name="Slide Number Placeholder 1"/>
          <p:cNvSpPr>
            <a:spLocks noGrp="1"/>
          </p:cNvSpPr>
          <p:nvPr>
            <p:ph type="sldNum" sz="quarter" idx="12"/>
          </p:nvPr>
        </p:nvSpPr>
        <p:spPr/>
        <p:txBody>
          <a:bodyPr/>
          <a:lstStyle/>
          <a:p>
            <a:pPr>
              <a:defRPr/>
            </a:pPr>
            <a:fld id="{ECB8784A-5B85-4F4E-96D7-538BD3C3EF01}"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Confidence intervals for sample means in Stata</a:t>
            </a:r>
            <a:endParaRPr lang="en-US" sz="3200" dirty="0"/>
          </a:p>
        </p:txBody>
      </p:sp>
      <p:sp>
        <p:nvSpPr>
          <p:cNvPr id="57346" name="Content Placeholder 2"/>
          <p:cNvSpPr>
            <a:spLocks noGrp="1"/>
          </p:cNvSpPr>
          <p:nvPr>
            <p:ph idx="1"/>
          </p:nvPr>
        </p:nvSpPr>
        <p:spPr/>
        <p:txBody>
          <a:bodyPr/>
          <a:lstStyle/>
          <a:p>
            <a:pPr>
              <a:spcBef>
                <a:spcPct val="0"/>
              </a:spcBef>
              <a:buFont typeface="Arial" charset="0"/>
              <a:buNone/>
            </a:pPr>
            <a:endParaRPr lang="en-US" altLang="en-US" sz="1400" b="1" dirty="0" smtClean="0">
              <a:latin typeface="Courier New" pitchFamily="49" charset="0"/>
              <a:cs typeface="Courier New" pitchFamily="49" charset="0"/>
            </a:endParaRPr>
          </a:p>
          <a:p>
            <a:pPr>
              <a:spcBef>
                <a:spcPct val="0"/>
              </a:spcBef>
              <a:buFont typeface="Arial" charset="0"/>
              <a:buNone/>
            </a:pPr>
            <a:r>
              <a:rPr lang="en-US" altLang="en-US" sz="1400" b="1" dirty="0" smtClean="0">
                <a:latin typeface="Courier New" pitchFamily="49" charset="0"/>
                <a:cs typeface="Courier New" pitchFamily="49" charset="0"/>
              </a:rPr>
              <a:t>. </a:t>
            </a: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summ</a:t>
            </a:r>
            <a:r>
              <a:rPr lang="en-US" altLang="en-US" sz="1200" b="1" dirty="0" smtClean="0">
                <a:latin typeface="Courier New" pitchFamily="49" charset="0"/>
                <a:cs typeface="Courier New" pitchFamily="49" charset="0"/>
              </a:rPr>
              <a:t>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Dev.       Min        Max</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266.1177          1       1932</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mean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Mean estimation                     Number of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     999</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329.2332   8.419592      312.7111    345.7554</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ci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8.419592        312.7111    345.7554</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400" b="1"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A810804B-3C51-4031-B947-2A9B9AE445A7}"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that some statistical output gives you the SE or the SEM, which stands for standard error or standard error of the mean.</a:t>
                </a:r>
              </a:p>
              <a:p>
                <a:r>
                  <a:rPr lang="en-US" dirty="0" smtClean="0"/>
                  <a:t>This is s/</a:t>
                </a:r>
                <a14:m>
                  <m:oMath xmlns:m="http://schemas.openxmlformats.org/officeDocument/2006/math">
                    <m:r>
                      <a:rPr lang="en-US" i="1" smtClean="0">
                        <a:latin typeface="Cambria Math"/>
                        <a:ea typeface="Cambria Math"/>
                      </a:rPr>
                      <m:t>√</m:t>
                    </m:r>
                    <m:r>
                      <a:rPr lang="en-US" b="0" i="1" smtClean="0">
                        <a:latin typeface="Cambria Math"/>
                        <a:ea typeface="Cambria Math"/>
                      </a:rPr>
                      <m:t>𝑛</m:t>
                    </m:r>
                  </m:oMath>
                </a14:m>
                <a:r>
                  <a:rPr lang="en-US" dirty="0" smtClean="0"/>
                  <a:t> which is what you will use in confidence intervals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2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59</a:t>
            </a:fld>
            <a:endParaRPr lang="en-US"/>
          </a:p>
        </p:txBody>
      </p:sp>
    </p:spTree>
    <p:extLst>
      <p:ext uri="{BB962C8B-B14F-4D97-AF65-F5344CB8AC3E}">
        <p14:creationId xmlns:p14="http://schemas.microsoft.com/office/powerpoint/2010/main" val="347229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Example 1</a:t>
            </a:r>
          </a:p>
        </p:txBody>
      </p:sp>
      <p:sp>
        <p:nvSpPr>
          <p:cNvPr id="3" name="Content Placeholder 2"/>
          <p:cNvSpPr>
            <a:spLocks noGrp="1"/>
          </p:cNvSpPr>
          <p:nvPr>
            <p:ph idx="1"/>
          </p:nvPr>
        </p:nvSpPr>
        <p:spPr/>
        <p:txBody>
          <a:bodyPr>
            <a:normAutofit fontScale="85000" lnSpcReduction="20000"/>
          </a:bodyPr>
          <a:lstStyle/>
          <a:p>
            <a:pPr>
              <a:defRPr/>
            </a:pPr>
            <a:r>
              <a:rPr lang="en-US" dirty="0" smtClean="0"/>
              <a:t>P(X=x) =   P(exactly x successes occurring)</a:t>
            </a:r>
          </a:p>
          <a:p>
            <a:pPr>
              <a:buFont typeface="Arial" charset="0"/>
              <a:buNone/>
              <a:defRPr/>
            </a:pPr>
            <a:r>
              <a:rPr lang="en-US" dirty="0" smtClean="0"/>
              <a:t>	 e.g. n=20, p=.05, x=2    P(X=2)?</a:t>
            </a:r>
          </a:p>
          <a:p>
            <a:pPr>
              <a:buFont typeface="Arial" charset="0"/>
              <a:buNone/>
              <a:defRPr/>
            </a:pPr>
            <a:r>
              <a:rPr lang="en-US" sz="2400" dirty="0" smtClean="0">
                <a:latin typeface="Courier New" pitchFamily="49" charset="0"/>
                <a:cs typeface="Courier New" pitchFamily="49" charset="0"/>
              </a:rPr>
              <a:t> </a:t>
            </a:r>
          </a:p>
          <a:p>
            <a:pPr>
              <a:buFont typeface="Arial" charset="0"/>
              <a:buNone/>
              <a:defRPr/>
            </a:pPr>
            <a:r>
              <a:rPr lang="en-US" sz="2400" dirty="0" smtClean="0">
                <a:latin typeface="Courier New" pitchFamily="49" charset="0"/>
                <a:cs typeface="Courier New" pitchFamily="49" charset="0"/>
              </a:rPr>
              <a:t>** using comb(</a:t>
            </a:r>
            <a:r>
              <a:rPr lang="en-US" sz="2400" dirty="0" err="1" smtClean="0">
                <a:latin typeface="Courier New" pitchFamily="49" charset="0"/>
                <a:cs typeface="Courier New" pitchFamily="49" charset="0"/>
              </a:rPr>
              <a:t>n,x</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p^x</a:t>
            </a:r>
            <a:r>
              <a:rPr lang="en-US" sz="2400" dirty="0" smtClean="0">
                <a:latin typeface="Courier New" pitchFamily="49" charset="0"/>
                <a:cs typeface="Courier New" pitchFamily="49" charset="0"/>
              </a:rPr>
              <a:t>*(1-p)^(n-x)</a:t>
            </a:r>
          </a:p>
          <a:p>
            <a:pPr>
              <a:buFont typeface="Arial" charset="0"/>
              <a:buNone/>
              <a:defRPr/>
            </a:pPr>
            <a:r>
              <a:rPr lang="it-IT" sz="2400" dirty="0" smtClean="0">
                <a:latin typeface="Courier New" pitchFamily="49" charset="0"/>
                <a:cs typeface="Courier New" pitchFamily="49" charset="0"/>
              </a:rPr>
              <a:t> di comb(20,2)*.05^2*.95^18</a:t>
            </a:r>
          </a:p>
          <a:p>
            <a:pPr>
              <a:buFont typeface="Arial" charset="0"/>
              <a:buNone/>
              <a:defRPr/>
            </a:pPr>
            <a:r>
              <a:rPr lang="it-IT" sz="2400" dirty="0" smtClean="0">
                <a:latin typeface="Courier New" pitchFamily="49" charset="0"/>
                <a:cs typeface="Courier New" pitchFamily="49" charset="0"/>
              </a:rPr>
              <a:t>.1886768</a:t>
            </a:r>
          </a:p>
          <a:p>
            <a:pPr>
              <a:buFont typeface="Arial" charset="0"/>
              <a:buNone/>
              <a:defRPr/>
            </a:pPr>
            <a:endParaRPr lang="it-IT" sz="2400" dirty="0" smtClean="0">
              <a:latin typeface="Courier New" pitchFamily="49" charset="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(order matters!!!)</a:t>
            </a:r>
          </a:p>
          <a:p>
            <a:pPr>
              <a:buFont typeface="Arial" charset="0"/>
              <a:buNone/>
              <a:defRPr/>
            </a:pPr>
            <a:r>
              <a:rPr lang="en-US" sz="2400" dirty="0" err="1" smtClean="0">
                <a:latin typeface="Courier New" pitchFamily="49" charset="0"/>
                <a:cs typeface="Courier New" pitchFamily="49" charset="0"/>
              </a:rPr>
              <a:t>di</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binomialp</a:t>
            </a:r>
            <a:r>
              <a:rPr lang="en-US" sz="2400" dirty="0" smtClean="0">
                <a:latin typeface="Courier New" pitchFamily="49" charset="0"/>
                <a:cs typeface="Courier New" pitchFamily="49" charset="0"/>
              </a:rPr>
              <a:t>(20,2,.05)</a:t>
            </a:r>
          </a:p>
          <a:p>
            <a:pPr>
              <a:buFont typeface="Arial" charset="0"/>
              <a:buNone/>
              <a:defRPr/>
            </a:pPr>
            <a:r>
              <a:rPr lang="en-US" sz="2400" dirty="0" smtClean="0">
                <a:latin typeface="Courier New" pitchFamily="49" charset="0"/>
                <a:cs typeface="Courier New" pitchFamily="49" charset="0"/>
              </a:rPr>
              <a:t>.1886768</a:t>
            </a:r>
          </a:p>
          <a:p>
            <a:pPr>
              <a:buFont typeface="Arial" charset="0"/>
              <a:buNone/>
              <a:defRPr/>
            </a:pPr>
            <a:endParaRPr lang="en-US" sz="2400" dirty="0">
              <a:latin typeface="Courier New" pitchFamily="49" charset="0"/>
              <a:cs typeface="Courier New" pitchFamily="49" charset="0"/>
            </a:endParaRPr>
          </a:p>
          <a:p>
            <a:pPr>
              <a:buFont typeface="Arial" charset="0"/>
              <a:buNone/>
              <a:defRPr/>
            </a:pPr>
            <a:r>
              <a:rPr lang="en-US" sz="2400" dirty="0" smtClean="0">
                <a:latin typeface="Courier New" pitchFamily="49" charset="0"/>
                <a:cs typeface="Courier New" pitchFamily="49" charset="0"/>
              </a:rPr>
              <a:t>*** NOTE:  ****************************************</a:t>
            </a:r>
          </a:p>
          <a:p>
            <a:pPr>
              <a:buFont typeface="Arial" charset="0"/>
              <a:buNone/>
              <a:defRPr/>
            </a:pPr>
            <a:r>
              <a:rPr lang="en-US" sz="2400" dirty="0" smtClean="0">
                <a:latin typeface="Courier New" pitchFamily="49" charset="0"/>
                <a:cs typeface="Courier New" pitchFamily="49" charset="0"/>
              </a:rPr>
              <a:t>** </a:t>
            </a:r>
            <a:r>
              <a:rPr lang="en-US" sz="2100" dirty="0" smtClean="0">
                <a:latin typeface="Courier New" pitchFamily="49" charset="0"/>
                <a:cs typeface="Courier New" pitchFamily="49" charset="0"/>
              </a:rPr>
              <a:t>binomial(</a:t>
            </a:r>
            <a:r>
              <a:rPr lang="en-US" sz="2100" dirty="0" err="1" smtClean="0">
                <a:latin typeface="Courier New" pitchFamily="49" charset="0"/>
                <a:cs typeface="Courier New" pitchFamily="49" charset="0"/>
              </a:rPr>
              <a:t>n,k,p</a:t>
            </a:r>
            <a:r>
              <a:rPr lang="en-US" sz="2100" dirty="0" smtClean="0">
                <a:latin typeface="Courier New" pitchFamily="49" charset="0"/>
                <a:cs typeface="Courier New" pitchFamily="49" charset="0"/>
              </a:rPr>
              <a:t>) will give you something different!!! **</a:t>
            </a:r>
            <a:endParaRPr lang="en-US" sz="2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37C63F5-B298-4546-B437-2020A626C7A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Normal approximation to the binomial distribution</a:t>
            </a:r>
          </a:p>
        </p:txBody>
      </p:sp>
      <mc:AlternateContent xmlns:mc="http://schemas.openxmlformats.org/markup-compatibility/2006" xmlns:a14="http://schemas.microsoft.com/office/drawing/2010/main">
        <mc:Choice Requires="a14">
          <p:sp>
            <p:nvSpPr>
              <p:cNvPr id="58371" name="Content Placeholder 2"/>
              <p:cNvSpPr>
                <a:spLocks noGrp="1"/>
              </p:cNvSpPr>
              <p:nvPr>
                <p:ph idx="1"/>
              </p:nvPr>
            </p:nvSpPr>
            <p:spPr/>
            <p:txBody>
              <a:bodyPr/>
              <a:lstStyle/>
              <a:p>
                <a:r>
                  <a:rPr lang="en-US" altLang="en-US" dirty="0" smtClean="0"/>
                  <a:t>Remember that binomial distributions are used to describe the number of “successes” in n trials P(X=x)</a:t>
                </a:r>
              </a:p>
              <a:p>
                <a:r>
                  <a:rPr lang="en-US" altLang="en-US" dirty="0" smtClean="0"/>
                  <a:t>The parameters of the binomial distribution are n and p, and the mean=np and standard deviation </a:t>
                </a:r>
                <a:r>
                  <a:rPr lang="el-GR" altLang="en-US" dirty="0" smtClean="0"/>
                  <a:t>σ</a:t>
                </a:r>
                <a:r>
                  <a:rPr lang="en-US" altLang="en-US" dirty="0" smtClean="0"/>
                  <a:t>=</a:t>
                </a:r>
                <a14:m>
                  <m:oMath xmlns:m="http://schemas.openxmlformats.org/officeDocument/2006/math">
                    <m:rad>
                      <m:radPr>
                        <m:degHide m:val="on"/>
                        <m:ctrlPr>
                          <a:rPr lang="en-US" altLang="en-US" i="1" smtClean="0">
                            <a:latin typeface="Cambria Math"/>
                          </a:rPr>
                        </m:ctrlPr>
                      </m:radPr>
                      <m:deg/>
                      <m:e>
                        <m:r>
                          <a:rPr lang="en-US" altLang="en-US" b="0" i="1" smtClean="0">
                            <a:latin typeface="Cambria Math"/>
                          </a:rPr>
                          <m:t>𝑛𝑝</m:t>
                        </m:r>
                        <m:r>
                          <a:rPr lang="en-US" altLang="en-US" b="0" i="1" smtClean="0">
                            <a:latin typeface="Cambria Math"/>
                          </a:rPr>
                          <m:t>(</m:t>
                        </m:r>
                        <m:r>
                          <a:rPr lang="en-US" altLang="en-US" b="0" i="1" smtClean="0">
                            <a:latin typeface="Cambria Math"/>
                          </a:rPr>
                          <m:t>1</m:t>
                        </m:r>
                        <m:r>
                          <a:rPr lang="en-US" altLang="en-US" b="0" i="1" smtClean="0">
                            <a:latin typeface="Cambria Math"/>
                          </a:rPr>
                          <m:t>−</m:t>
                        </m:r>
                        <m:r>
                          <a:rPr lang="en-US" altLang="en-US" b="0" i="1" smtClean="0">
                            <a:latin typeface="Cambria Math"/>
                          </a:rPr>
                          <m:t>𝑝</m:t>
                        </m:r>
                        <m:r>
                          <a:rPr lang="en-US" altLang="en-US" b="0" i="1" smtClean="0">
                            <a:latin typeface="Cambria Math"/>
                          </a:rPr>
                          <m:t>)</m:t>
                        </m:r>
                      </m:e>
                    </m:rad>
                  </m:oMath>
                </a14:m>
                <a:endParaRPr lang="en-US" altLang="en-US" dirty="0" smtClean="0"/>
              </a:p>
              <a:p>
                <a:pPr>
                  <a:buFont typeface="Arial" charset="0"/>
                  <a:buNone/>
                </a:pPr>
                <a:endParaRPr lang="en-US" altLang="en-US" dirty="0" smtClean="0"/>
              </a:p>
            </p:txBody>
          </p:sp>
        </mc:Choice>
        <mc:Fallback xmlns="">
          <p:sp>
            <p:nvSpPr>
              <p:cNvPr id="5837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185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252D7FA-8C5C-46E2-80DD-5186E1761B13}"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Normal approximation to the binomial distribution</a:t>
            </a:r>
          </a:p>
        </p:txBody>
      </p:sp>
      <p:sp>
        <p:nvSpPr>
          <p:cNvPr id="59395" name="Content Placeholder 2"/>
          <p:cNvSpPr>
            <a:spLocks noGrp="1"/>
          </p:cNvSpPr>
          <p:nvPr>
            <p:ph idx="1"/>
          </p:nvPr>
        </p:nvSpPr>
        <p:spPr/>
        <p:txBody>
          <a:bodyPr/>
          <a:lstStyle/>
          <a:p>
            <a:r>
              <a:rPr lang="en-US" altLang="en-US" smtClean="0"/>
              <a:t>As n, the number of “trials”, increases, the binomial distribution more closely resembles the normal distribution</a:t>
            </a:r>
          </a:p>
          <a:p>
            <a:r>
              <a:rPr lang="en-US" altLang="en-US" smtClean="0"/>
              <a:t>Note that the binomial distribution approaches normality at smaller sample sizes when p is closer to 0.5</a:t>
            </a:r>
          </a:p>
          <a:p>
            <a:pPr>
              <a:buFont typeface="Arial" charset="0"/>
              <a:buNone/>
            </a:pPr>
            <a:endParaRPr lang="en-US" altLang="en-US" smtClean="0"/>
          </a:p>
          <a:p>
            <a:pPr>
              <a:buFont typeface="Arial" charset="0"/>
              <a:buNone/>
            </a:pPr>
            <a:endParaRPr lang="en-US" altLang="en-US" smtClean="0"/>
          </a:p>
        </p:txBody>
      </p:sp>
      <p:sp>
        <p:nvSpPr>
          <p:cNvPr id="2" name="Slide Number Placeholder 1"/>
          <p:cNvSpPr>
            <a:spLocks noGrp="1"/>
          </p:cNvSpPr>
          <p:nvPr>
            <p:ph type="sldNum" sz="quarter" idx="12"/>
          </p:nvPr>
        </p:nvSpPr>
        <p:spPr/>
        <p:txBody>
          <a:bodyPr/>
          <a:lstStyle/>
          <a:p>
            <a:pPr>
              <a:defRPr/>
            </a:pPr>
            <a:fld id="{9422E6BB-9954-467C-8E2B-A9B0FBE755EC}"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smtClean="0"/>
          </a:p>
        </p:txBody>
      </p:sp>
      <p:sp>
        <p:nvSpPr>
          <p:cNvPr id="60419" name="Content Placeholder 2"/>
          <p:cNvSpPr>
            <a:spLocks noGrp="1"/>
          </p:cNvSpPr>
          <p:nvPr>
            <p:ph idx="1"/>
          </p:nvPr>
        </p:nvSpPr>
        <p:spPr/>
        <p:txBody>
          <a:bodyPr/>
          <a:lstStyle/>
          <a:p>
            <a:endParaRPr lang="en-US" altLang="en-US" smtClean="0"/>
          </a:p>
        </p:txBody>
      </p:sp>
      <p:pic>
        <p:nvPicPr>
          <p:cNvPr id="604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895826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866582F-7FCB-4890-80FB-923CC8F1BD3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ltLang="en-US" smtClean="0"/>
          </a:p>
        </p:txBody>
      </p:sp>
      <p:sp>
        <p:nvSpPr>
          <p:cNvPr id="61443" name="Content Placeholder 2"/>
          <p:cNvSpPr>
            <a:spLocks noGrp="1"/>
          </p:cNvSpPr>
          <p:nvPr>
            <p:ph idx="1"/>
          </p:nvPr>
        </p:nvSpPr>
        <p:spPr/>
        <p:txBody>
          <a:bodyPr/>
          <a:lstStyle/>
          <a:p>
            <a:endParaRPr lang="en-US" altLang="en-US" smtClean="0"/>
          </a:p>
        </p:txBody>
      </p:sp>
      <p:pic>
        <p:nvPicPr>
          <p:cNvPr id="614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1463"/>
            <a:ext cx="86868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2EB407-E543-4C15-8623-CE239FD7B70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Binomial approximation to normal distribution</a:t>
            </a:r>
          </a:p>
        </p:txBody>
      </p:sp>
      <p:sp>
        <p:nvSpPr>
          <p:cNvPr id="62467" name="Content Placeholder 2"/>
          <p:cNvSpPr>
            <a:spLocks noGrp="1"/>
          </p:cNvSpPr>
          <p:nvPr>
            <p:ph idx="1"/>
          </p:nvPr>
        </p:nvSpPr>
        <p:spPr>
          <a:xfrm>
            <a:off x="457200" y="1600200"/>
            <a:ext cx="8458200" cy="4953000"/>
          </a:xfrm>
        </p:spPr>
        <p:txBody>
          <a:bodyPr/>
          <a:lstStyle/>
          <a:p>
            <a:r>
              <a:rPr lang="en-US" altLang="en-US" smtClean="0"/>
              <a:t>Therefore you could use the normal distribution to look up the probability of observing X or more (or less) successes</a:t>
            </a:r>
          </a:p>
          <a:p>
            <a:pPr lvl="1"/>
            <a:r>
              <a:rPr lang="en-US" altLang="en-US" smtClean="0"/>
              <a:t>You would use n*p as the mean</a:t>
            </a:r>
          </a:p>
          <a:p>
            <a:pPr lvl="1"/>
            <a:r>
              <a:rPr lang="en-US" altLang="en-US" smtClean="0"/>
              <a:t>You would use np(1-p) as the variance</a:t>
            </a:r>
          </a:p>
          <a:p>
            <a:pPr lvl="1"/>
            <a:r>
              <a:rPr lang="en-US" altLang="en-US" smtClean="0"/>
              <a:t>You would use </a:t>
            </a:r>
            <a:r>
              <a:rPr lang="en-US" altLang="en-US" smtClean="0">
                <a:sym typeface="Symbol" pitchFamily="18" charset="2"/>
              </a:rPr>
              <a:t>[</a:t>
            </a:r>
            <a:r>
              <a:rPr lang="en-US" altLang="en-US" smtClean="0"/>
              <a:t>np(1-p)] as the standard deviation</a:t>
            </a:r>
          </a:p>
        </p:txBody>
      </p:sp>
      <p:sp>
        <p:nvSpPr>
          <p:cNvPr id="2" name="Slide Number Placeholder 1"/>
          <p:cNvSpPr>
            <a:spLocks noGrp="1"/>
          </p:cNvSpPr>
          <p:nvPr>
            <p:ph type="sldNum" sz="quarter" idx="12"/>
          </p:nvPr>
        </p:nvSpPr>
        <p:spPr/>
        <p:txBody>
          <a:bodyPr/>
          <a:lstStyle/>
          <a:p>
            <a:pPr>
              <a:defRPr/>
            </a:pPr>
            <a:fld id="{F131D5F0-8FB1-413B-AB70-A9A248E26DBA}"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Using the Binomial distribution</a:t>
            </a:r>
          </a:p>
        </p:txBody>
      </p:sp>
      <p:sp>
        <p:nvSpPr>
          <p:cNvPr id="63491" name="Content Placeholder 2"/>
          <p:cNvSpPr>
            <a:spLocks noGrp="1"/>
          </p:cNvSpPr>
          <p:nvPr>
            <p:ph idx="1"/>
          </p:nvPr>
        </p:nvSpPr>
        <p:spPr>
          <a:xfrm>
            <a:off x="152400" y="1600200"/>
            <a:ext cx="8763000" cy="5105400"/>
          </a:xfrm>
        </p:spPr>
        <p:txBody>
          <a:bodyPr/>
          <a:lstStyle/>
          <a:p>
            <a:r>
              <a:rPr lang="en-US" altLang="en-US" smtClean="0"/>
              <a:t>What is the probability of 30 or more successes in a sample of size 50 where p=0.45?</a:t>
            </a:r>
          </a:p>
          <a:p>
            <a:r>
              <a:rPr lang="en-US" altLang="en-US" smtClean="0"/>
              <a:t>Using the binomial distribution for P(X&gt;=30; n=50, p=.45)</a:t>
            </a:r>
          </a:p>
          <a:p>
            <a:pPr lvl="2">
              <a:buFont typeface="Arial" charset="0"/>
              <a:buNone/>
            </a:pPr>
            <a:r>
              <a:rPr lang="en-US" altLang="en-US" smtClean="0">
                <a:latin typeface="Courier New" pitchFamily="49" charset="0"/>
                <a:cs typeface="Courier New" pitchFamily="49" charset="0"/>
              </a:rPr>
              <a:t>. di binomialtail(50,30,.45)</a:t>
            </a:r>
          </a:p>
          <a:p>
            <a:pPr lvl="2">
              <a:buFont typeface="Arial" charset="0"/>
              <a:buNone/>
            </a:pPr>
            <a:r>
              <a:rPr lang="en-US" altLang="en-US" smtClean="0">
                <a:latin typeface="Courier New" pitchFamily="49" charset="0"/>
                <a:cs typeface="Courier New" pitchFamily="49" charset="0"/>
              </a:rPr>
              <a:t>.02353582</a:t>
            </a:r>
          </a:p>
          <a:p>
            <a:pPr>
              <a:buFont typeface="Arial" charset="0"/>
              <a:buNone/>
            </a:pPr>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4CD353AD-AEF2-4CC9-A617-C90012291D2E}"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Binomial approximation to normal distribution</a:t>
            </a:r>
          </a:p>
        </p:txBody>
      </p:sp>
      <p:sp>
        <p:nvSpPr>
          <p:cNvPr id="64515" name="Content Placeholder 2"/>
          <p:cNvSpPr>
            <a:spLocks noGrp="1"/>
          </p:cNvSpPr>
          <p:nvPr>
            <p:ph idx="1"/>
          </p:nvPr>
        </p:nvSpPr>
        <p:spPr>
          <a:xfrm>
            <a:off x="152400" y="1600200"/>
            <a:ext cx="8763000" cy="5105400"/>
          </a:xfrm>
        </p:spPr>
        <p:txBody>
          <a:bodyPr/>
          <a:lstStyle/>
          <a:p>
            <a:r>
              <a:rPr lang="en-US" altLang="en-US" smtClean="0">
                <a:cs typeface="Courier New" pitchFamily="49" charset="0"/>
              </a:rPr>
              <a:t>Using the normal approximation</a:t>
            </a:r>
          </a:p>
          <a:p>
            <a:pPr lvl="1"/>
            <a:r>
              <a:rPr lang="en-US" altLang="en-US" smtClean="0">
                <a:cs typeface="Courier New" pitchFamily="49" charset="0"/>
              </a:rPr>
              <a:t>Mean=n*p= 50*.45=22.5</a:t>
            </a:r>
          </a:p>
          <a:p>
            <a:pPr lvl="1"/>
            <a:r>
              <a:rPr lang="en-US" altLang="en-US" smtClean="0">
                <a:cs typeface="Courier New" pitchFamily="49" charset="0"/>
              </a:rPr>
              <a:t>SD= </a:t>
            </a:r>
            <a:r>
              <a:rPr lang="en-US" altLang="en-US" smtClean="0">
                <a:cs typeface="Courier New" pitchFamily="49" charset="0"/>
                <a:sym typeface="Symbol" pitchFamily="18" charset="2"/>
              </a:rPr>
              <a:t>(np(1-p)) = (50*.45*.55) = 3.518</a:t>
            </a:r>
          </a:p>
          <a:p>
            <a:pPr lvl="1"/>
            <a:r>
              <a:rPr lang="en-US" altLang="en-US" smtClean="0">
                <a:cs typeface="Courier New" pitchFamily="49" charset="0"/>
                <a:sym typeface="Symbol" pitchFamily="18" charset="2"/>
              </a:rPr>
              <a:t>Then Z=(30-22.5)/3.518 = 2.132, and we find P(Z&gt;2.132)</a:t>
            </a:r>
          </a:p>
          <a:p>
            <a:pPr lvl="2">
              <a:buFont typeface="Arial" charset="0"/>
              <a:buNone/>
            </a:pPr>
            <a:r>
              <a:rPr lang="en-US" altLang="en-US" smtClean="0">
                <a:latin typeface="Courier New" pitchFamily="49" charset="0"/>
                <a:cs typeface="Courier New" pitchFamily="49" charset="0"/>
              </a:rPr>
              <a:t>. di 1-normal(2.132)</a:t>
            </a:r>
          </a:p>
          <a:p>
            <a:pPr lvl="2">
              <a:buFont typeface="Arial" charset="0"/>
              <a:buNone/>
            </a:pPr>
            <a:r>
              <a:rPr lang="en-US" altLang="en-US" smtClean="0">
                <a:latin typeface="Courier New" pitchFamily="49" charset="0"/>
                <a:cs typeface="Courier New" pitchFamily="49" charset="0"/>
              </a:rPr>
              <a:t>.01650342 </a:t>
            </a:r>
          </a:p>
          <a:p>
            <a:pPr lvl="1"/>
            <a:r>
              <a:rPr lang="en-US" altLang="en-US" smtClean="0">
                <a:cs typeface="Courier New" pitchFamily="49" charset="0"/>
              </a:rPr>
              <a:t>Using the continuity correction (subtracting .5 from X)</a:t>
            </a:r>
            <a:endParaRPr lang="it-IT" altLang="en-US" smtClean="0">
              <a:latin typeface="Courier New" pitchFamily="49" charset="0"/>
              <a:cs typeface="Courier New" pitchFamily="49" charset="0"/>
            </a:endParaRPr>
          </a:p>
          <a:p>
            <a:pPr lvl="2">
              <a:buFont typeface="Arial" charset="0"/>
              <a:buNone/>
            </a:pPr>
            <a:r>
              <a:rPr lang="it-IT" altLang="en-US" smtClean="0">
                <a:latin typeface="Courier New" pitchFamily="49" charset="0"/>
                <a:cs typeface="Courier New" pitchFamily="49" charset="0"/>
              </a:rPr>
              <a:t>. di 1-normal( (29.5-22.5)/3.518)</a:t>
            </a:r>
          </a:p>
          <a:p>
            <a:pPr lvl="2">
              <a:buFont typeface="Arial" charset="0"/>
              <a:buNone/>
            </a:pPr>
            <a:r>
              <a:rPr lang="it-IT" altLang="en-US" smtClean="0">
                <a:latin typeface="Courier New" pitchFamily="49" charset="0"/>
                <a:cs typeface="Courier New" pitchFamily="49" charset="0"/>
              </a:rPr>
              <a:t>.02330831</a:t>
            </a:r>
          </a:p>
          <a:p>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6EA70BD3-B337-404A-9FB4-88505845C7AB}"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Binomial distribution, now=100</a:t>
            </a:r>
          </a:p>
        </p:txBody>
      </p:sp>
      <p:sp>
        <p:nvSpPr>
          <p:cNvPr id="65539" name="Content Placeholder 2"/>
          <p:cNvSpPr>
            <a:spLocks noGrp="1"/>
          </p:cNvSpPr>
          <p:nvPr>
            <p:ph idx="1"/>
          </p:nvPr>
        </p:nvSpPr>
        <p:spPr>
          <a:xfrm>
            <a:off x="152400" y="1600200"/>
            <a:ext cx="8763000" cy="5105400"/>
          </a:xfrm>
        </p:spPr>
        <p:txBody>
          <a:bodyPr/>
          <a:lstStyle/>
          <a:p>
            <a:r>
              <a:rPr lang="en-US" altLang="en-US" smtClean="0"/>
              <a:t>Using the binomial distribution for P(X&gt;=60; n=100, p=.45)</a:t>
            </a:r>
          </a:p>
          <a:p>
            <a:pPr lvl="2">
              <a:buFont typeface="Arial" charset="0"/>
              <a:buNone/>
            </a:pPr>
            <a:r>
              <a:rPr lang="en-US" altLang="en-US" smtClean="0">
                <a:latin typeface="Courier New" pitchFamily="49" charset="0"/>
                <a:cs typeface="Courier New" pitchFamily="49" charset="0"/>
              </a:rPr>
              <a:t>. di binomialtail(100,60,.45)</a:t>
            </a:r>
          </a:p>
          <a:p>
            <a:pPr lvl="2">
              <a:buFont typeface="Arial" charset="0"/>
              <a:buNone/>
            </a:pPr>
            <a:r>
              <a:rPr lang="en-US" altLang="en-US" smtClean="0">
                <a:latin typeface="Courier New" pitchFamily="49" charset="0"/>
                <a:cs typeface="Courier New" pitchFamily="49" charset="0"/>
              </a:rPr>
              <a:t>.00182018</a:t>
            </a:r>
          </a:p>
          <a:p>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72046888-DB93-4A26-BB3A-B866686EB5EB}"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Binomial approximation to normal distribution, now=100</a:t>
            </a:r>
          </a:p>
        </p:txBody>
      </p:sp>
      <p:sp>
        <p:nvSpPr>
          <p:cNvPr id="66563" name="Content Placeholder 2"/>
          <p:cNvSpPr>
            <a:spLocks noGrp="1"/>
          </p:cNvSpPr>
          <p:nvPr>
            <p:ph idx="1"/>
          </p:nvPr>
        </p:nvSpPr>
        <p:spPr>
          <a:xfrm>
            <a:off x="152400" y="1600200"/>
            <a:ext cx="8763000" cy="5105400"/>
          </a:xfrm>
        </p:spPr>
        <p:txBody>
          <a:bodyPr/>
          <a:lstStyle/>
          <a:p>
            <a:r>
              <a:rPr lang="en-US" altLang="en-US" smtClean="0">
                <a:cs typeface="Courier New" pitchFamily="49" charset="0"/>
              </a:rPr>
              <a:t>Using the normal approximation</a:t>
            </a:r>
          </a:p>
          <a:p>
            <a:pPr lvl="1"/>
            <a:r>
              <a:rPr lang="en-US" altLang="en-US" smtClean="0">
                <a:cs typeface="Courier New" pitchFamily="49" charset="0"/>
              </a:rPr>
              <a:t>Mean=100*.45=45</a:t>
            </a:r>
          </a:p>
          <a:p>
            <a:pPr lvl="1"/>
            <a:r>
              <a:rPr lang="en-US" altLang="en-US" smtClean="0">
                <a:cs typeface="Courier New" pitchFamily="49" charset="0"/>
              </a:rPr>
              <a:t>SD= </a:t>
            </a:r>
            <a:r>
              <a:rPr lang="en-US" altLang="en-US" smtClean="0">
                <a:cs typeface="Courier New" pitchFamily="49" charset="0"/>
                <a:sym typeface="Symbol" pitchFamily="18" charset="2"/>
              </a:rPr>
              <a:t>(100*.45*.55) = 4.975</a:t>
            </a:r>
          </a:p>
          <a:p>
            <a:pPr lvl="1"/>
            <a:r>
              <a:rPr lang="en-US" altLang="en-US" smtClean="0">
                <a:cs typeface="Courier New" pitchFamily="49" charset="0"/>
                <a:sym typeface="Symbol" pitchFamily="18" charset="2"/>
              </a:rPr>
              <a:t>Then Z=(60-45)/4.975 = 3.015, and we find P(Z&gt;3.015)</a:t>
            </a:r>
          </a:p>
          <a:p>
            <a:pPr lvl="2">
              <a:buFont typeface="Arial" charset="0"/>
              <a:buNone/>
            </a:pPr>
            <a:r>
              <a:rPr lang="en-US" altLang="en-US" smtClean="0">
                <a:latin typeface="Courier New" pitchFamily="49" charset="0"/>
                <a:cs typeface="Courier New" pitchFamily="49" charset="0"/>
              </a:rPr>
              <a:t>. di 1-normal(3.015)</a:t>
            </a:r>
          </a:p>
          <a:p>
            <a:pPr lvl="2">
              <a:buFont typeface="Arial" charset="0"/>
              <a:buNone/>
            </a:pPr>
            <a:r>
              <a:rPr lang="en-US" altLang="en-US" smtClean="0">
                <a:latin typeface="Courier New" pitchFamily="49" charset="0"/>
                <a:cs typeface="Courier New" pitchFamily="49" charset="0"/>
              </a:rPr>
              <a:t>.0012849</a:t>
            </a:r>
          </a:p>
          <a:p>
            <a:pPr lvl="1"/>
            <a:r>
              <a:rPr lang="en-US" altLang="en-US" smtClean="0">
                <a:cs typeface="Courier New" pitchFamily="49" charset="0"/>
              </a:rPr>
              <a:t>Using the continuity correction (subtracting .5 from X)</a:t>
            </a:r>
            <a:endParaRPr lang="it-IT" altLang="en-US" smtClean="0">
              <a:latin typeface="Courier New" pitchFamily="49" charset="0"/>
              <a:cs typeface="Courier New" pitchFamily="49" charset="0"/>
            </a:endParaRPr>
          </a:p>
          <a:p>
            <a:pPr lvl="2">
              <a:buFont typeface="Arial" charset="0"/>
              <a:buNone/>
            </a:pPr>
            <a:r>
              <a:rPr lang="it-IT" altLang="en-US" smtClean="0">
                <a:latin typeface="Courier New" pitchFamily="49" charset="0"/>
                <a:cs typeface="Courier New" pitchFamily="49" charset="0"/>
              </a:rPr>
              <a:t>. di 1-normal( (59.5-45)/4.975)</a:t>
            </a:r>
          </a:p>
          <a:p>
            <a:pPr lvl="2">
              <a:buFont typeface="Arial" charset="0"/>
              <a:buNone/>
            </a:pPr>
            <a:r>
              <a:rPr lang="it-IT" altLang="en-US" smtClean="0">
                <a:latin typeface="Courier New" pitchFamily="49" charset="0"/>
                <a:cs typeface="Courier New" pitchFamily="49" charset="0"/>
              </a:rPr>
              <a:t>.00178088</a:t>
            </a:r>
          </a:p>
          <a:p>
            <a:pPr>
              <a:buFont typeface="Arial" charset="0"/>
              <a:buNone/>
            </a:pPr>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0B14D813-9393-4FDC-B89D-A39753F24A9B}"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Binomial approximation to normal distribution</a:t>
            </a:r>
          </a:p>
        </p:txBody>
      </p:sp>
      <p:sp>
        <p:nvSpPr>
          <p:cNvPr id="67587" name="Content Placeholder 2"/>
          <p:cNvSpPr>
            <a:spLocks noGrp="1"/>
          </p:cNvSpPr>
          <p:nvPr>
            <p:ph idx="1"/>
          </p:nvPr>
        </p:nvSpPr>
        <p:spPr>
          <a:xfrm>
            <a:off x="228600" y="1524000"/>
            <a:ext cx="8534400" cy="5181600"/>
          </a:xfrm>
        </p:spPr>
        <p:txBody>
          <a:bodyPr/>
          <a:lstStyle/>
          <a:p>
            <a:r>
              <a:rPr lang="en-US" altLang="en-US" dirty="0" smtClean="0"/>
              <a:t>Considered valid when np≥5 and n(1-p) ≥5 </a:t>
            </a:r>
          </a:p>
          <a:p>
            <a:r>
              <a:rPr lang="en-US" altLang="en-US" dirty="0" smtClean="0"/>
              <a:t>Why use it?</a:t>
            </a:r>
          </a:p>
          <a:p>
            <a:pPr lvl="1"/>
            <a:r>
              <a:rPr lang="en-US" altLang="en-US" dirty="0" smtClean="0"/>
              <a:t>It is easier to use the normal distribution than to use </a:t>
            </a:r>
            <a:r>
              <a:rPr lang="en-US" altLang="en-US" dirty="0" smtClean="0"/>
              <a:t>Table </a:t>
            </a:r>
            <a:r>
              <a:rPr lang="en-US" altLang="en-US" dirty="0" smtClean="0"/>
              <a:t>A.1. </a:t>
            </a:r>
          </a:p>
          <a:p>
            <a:pPr lvl="1"/>
            <a:r>
              <a:rPr lang="en-US" altLang="en-US" dirty="0" smtClean="0"/>
              <a:t>Although in Stata the </a:t>
            </a:r>
            <a:r>
              <a:rPr lang="en-US" altLang="en-US" dirty="0" err="1" smtClean="0"/>
              <a:t>binomialtail</a:t>
            </a:r>
            <a:r>
              <a:rPr lang="en-US" altLang="en-US" dirty="0" smtClean="0"/>
              <a:t> function does actually give you P(</a:t>
            </a:r>
            <a:r>
              <a:rPr lang="en-US" altLang="en-US" dirty="0" err="1" smtClean="0"/>
              <a:t>X≥x</a:t>
            </a:r>
            <a:r>
              <a:rPr lang="en-US" altLang="en-US" dirty="0" smtClean="0"/>
              <a:t>)</a:t>
            </a:r>
          </a:p>
          <a:p>
            <a:pPr lvl="1">
              <a:buFont typeface="Arial" charset="0"/>
              <a:buNone/>
            </a:pPr>
            <a:endParaRPr lang="en-US" altLang="en-US" dirty="0" smtClean="0"/>
          </a:p>
        </p:txBody>
      </p:sp>
      <p:sp>
        <p:nvSpPr>
          <p:cNvPr id="2" name="Slide Number Placeholder 1"/>
          <p:cNvSpPr>
            <a:spLocks noGrp="1"/>
          </p:cNvSpPr>
          <p:nvPr>
            <p:ph type="sldNum" sz="quarter" idx="12"/>
          </p:nvPr>
        </p:nvSpPr>
        <p:spPr/>
        <p:txBody>
          <a:bodyPr/>
          <a:lstStyle/>
          <a:p>
            <a:pPr>
              <a:defRPr/>
            </a:pPr>
            <a:fld id="{59E95189-87C6-4A05-9031-312EDBB22292}"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Example 2</a:t>
            </a:r>
          </a:p>
        </p:txBody>
      </p:sp>
      <p:sp>
        <p:nvSpPr>
          <p:cNvPr id="3" name="Content Placeholder 2"/>
          <p:cNvSpPr>
            <a:spLocks noGrp="1"/>
          </p:cNvSpPr>
          <p:nvPr>
            <p:ph idx="1"/>
          </p:nvPr>
        </p:nvSpPr>
        <p:spPr/>
        <p:txBody>
          <a:bodyPr>
            <a:normAutofit fontScale="92500" lnSpcReduction="10000"/>
          </a:bodyPr>
          <a:lstStyle/>
          <a:p>
            <a:pPr>
              <a:defRPr/>
            </a:pPr>
            <a:r>
              <a:rPr lang="en-US" dirty="0" smtClean="0"/>
              <a:t>P(</a:t>
            </a:r>
            <a:r>
              <a:rPr lang="en-US" dirty="0" err="1" smtClean="0"/>
              <a:t>X≥x</a:t>
            </a:r>
            <a:r>
              <a:rPr lang="en-US" dirty="0" smtClean="0"/>
              <a:t>) = P(of x </a:t>
            </a:r>
            <a:r>
              <a:rPr lang="en-US" u="sng" dirty="0" smtClean="0"/>
              <a:t>or more </a:t>
            </a:r>
            <a:r>
              <a:rPr lang="en-US" dirty="0" smtClean="0"/>
              <a:t>successes occurring)</a:t>
            </a:r>
          </a:p>
          <a:p>
            <a:pPr>
              <a:buFont typeface="Arial" charset="0"/>
              <a:buNone/>
              <a:defRPr/>
            </a:pPr>
            <a:r>
              <a:rPr lang="en-US" dirty="0" smtClean="0"/>
              <a:t>	  </a:t>
            </a:r>
          </a:p>
          <a:p>
            <a:pPr>
              <a:buFont typeface="Arial" charset="0"/>
              <a:buNone/>
              <a:defRPr/>
            </a:pPr>
            <a:r>
              <a:rPr lang="en-US" dirty="0" smtClean="0"/>
              <a:t>e.g. n=20, p=.05, x=2</a:t>
            </a:r>
          </a:p>
          <a:p>
            <a:pPr>
              <a:buFont typeface="Arial" charset="0"/>
              <a:buNone/>
              <a:defRPr/>
            </a:pPr>
            <a:r>
              <a:rPr lang="en-US" sz="2400" dirty="0" smtClean="0">
                <a:latin typeface="Courier New" pitchFamily="49" charset="0"/>
                <a:cs typeface="Courier New" pitchFamily="49" charset="0"/>
              </a:rPr>
              <a:t> 	</a:t>
            </a:r>
            <a:r>
              <a:rPr lang="en-US" sz="2600" dirty="0" smtClean="0"/>
              <a:t>P(X≥ 2)</a:t>
            </a:r>
            <a:r>
              <a:rPr lang="en-US" sz="2600" dirty="0" smtClean="0">
                <a:latin typeface="Courier New" pitchFamily="49" charset="0"/>
                <a:cs typeface="Courier New" pitchFamily="49" charset="0"/>
              </a:rPr>
              <a:t> </a:t>
            </a:r>
            <a:r>
              <a:rPr lang="it-IT" sz="2600" dirty="0" smtClean="0">
                <a:cs typeface="Courier New" pitchFamily="49" charset="0"/>
              </a:rPr>
              <a:t>=1 - ( P(X=0) + P(X=1) )</a:t>
            </a: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0</a:t>
            </a:r>
            <a:r>
              <a:rPr lang="en-US" sz="2000" dirty="0" smtClean="0">
                <a:latin typeface="Courier New" pitchFamily="49" charset="0"/>
                <a:cs typeface="Courier New" pitchFamily="49" charset="0"/>
              </a:rPr>
              <a:t>,.05)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1</a:t>
            </a:r>
            <a:r>
              <a:rPr lang="en-US" sz="2000" dirty="0" smtClean="0">
                <a:latin typeface="Courier New" pitchFamily="49" charset="0"/>
                <a:cs typeface="Courier New" pitchFamily="49" charset="0"/>
              </a:rPr>
              <a:t>,.05) .26416048</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using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n,k,p</a:t>
            </a:r>
            <a:r>
              <a:rPr lang="en-US" sz="2000" dirty="0" smtClean="0">
                <a:latin typeface="Courier New" pitchFamily="49" charset="0"/>
                <a:cs typeface="Courier New" pitchFamily="49" charset="0"/>
              </a:rPr>
              <a:t>)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.26416048</a:t>
            </a:r>
          </a:p>
          <a:p>
            <a:pPr>
              <a:buFont typeface="Arial" charset="0"/>
              <a:buNone/>
              <a:defRPr/>
            </a:pPr>
            <a:endParaRPr lang="en-US" sz="20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5DB8B3D1-D7A0-4321-8D72-05A2F79921C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a:xfrm>
            <a:off x="457200" y="1600200"/>
            <a:ext cx="8229600" cy="4876800"/>
          </a:xfrm>
        </p:spPr>
        <p:txBody>
          <a:bodyPr>
            <a:normAutofit fontScale="92500"/>
          </a:bodyPr>
          <a:lstStyle/>
          <a:p>
            <a:pPr>
              <a:defRPr/>
            </a:pPr>
            <a:r>
              <a:rPr lang="en-US" dirty="0" smtClean="0"/>
              <a:t>Previous slides were about estimating X, the number of successes</a:t>
            </a:r>
          </a:p>
          <a:p>
            <a:pPr>
              <a:defRPr/>
            </a:pPr>
            <a:r>
              <a:rPr lang="en-US" dirty="0" smtClean="0"/>
              <a:t>We often are more interested in the </a:t>
            </a:r>
            <a:r>
              <a:rPr lang="en-US" i="1" u="sng" dirty="0" smtClean="0"/>
              <a:t>proportion</a:t>
            </a:r>
            <a:r>
              <a:rPr lang="en-US" i="1" dirty="0" smtClean="0"/>
              <a:t> </a:t>
            </a:r>
            <a:r>
              <a:rPr lang="en-US" dirty="0" smtClean="0"/>
              <a:t>of successes, rather than the </a:t>
            </a:r>
            <a:r>
              <a:rPr lang="en-US" i="1" dirty="0" smtClean="0"/>
              <a:t>number</a:t>
            </a:r>
            <a:r>
              <a:rPr lang="en-US" dirty="0" smtClean="0"/>
              <a:t> of successes</a:t>
            </a:r>
          </a:p>
          <a:p>
            <a:pPr>
              <a:defRPr/>
            </a:pPr>
            <a:r>
              <a:rPr lang="en-US" dirty="0" smtClean="0"/>
              <a:t>The true population proportion p is estimated by        </a:t>
            </a:r>
          </a:p>
          <a:p>
            <a:pPr>
              <a:buFont typeface="Arial" charset="0"/>
              <a:buNone/>
              <a:defRPr/>
            </a:pPr>
            <a:r>
              <a:rPr lang="en-US" dirty="0" smtClean="0"/>
              <a:t>	 </a:t>
            </a:r>
          </a:p>
          <a:p>
            <a:pPr>
              <a:buFont typeface="Arial" charset="0"/>
              <a:buNone/>
              <a:defRPr/>
            </a:pPr>
            <a:endParaRPr lang="en-US" dirty="0" smtClean="0"/>
          </a:p>
          <a:p>
            <a:pPr>
              <a:buFont typeface="Arial" charset="0"/>
              <a:buNone/>
              <a:defRPr/>
            </a:pPr>
            <a:r>
              <a:rPr lang="en-US" dirty="0" smtClean="0"/>
              <a:t>    x = the number of successes or events</a:t>
            </a:r>
          </a:p>
          <a:p>
            <a:pPr>
              <a:buFont typeface="Arial" charset="0"/>
              <a:buNone/>
              <a:defRPr/>
            </a:pPr>
            <a:r>
              <a:rPr lang="en-US" dirty="0" smtClean="0"/>
              <a:t>	n=the number of trials or people or observations</a:t>
            </a:r>
          </a:p>
          <a:p>
            <a:pPr>
              <a:defRPr/>
            </a:pPr>
            <a:endParaRPr lang="en-US" dirty="0" smtClean="0"/>
          </a:p>
          <a:p>
            <a:pPr>
              <a:buFont typeface="Arial" charset="0"/>
              <a:buNone/>
              <a:defRPr/>
            </a:pPr>
            <a:endParaRPr lang="en-US" dirty="0"/>
          </a:p>
        </p:txBody>
      </p:sp>
      <p:graphicFrame>
        <p:nvGraphicFramePr>
          <p:cNvPr id="68612" name="Object 2"/>
          <p:cNvGraphicFramePr>
            <a:graphicFrameLocks noChangeAspect="1"/>
          </p:cNvGraphicFramePr>
          <p:nvPr/>
        </p:nvGraphicFramePr>
        <p:xfrm>
          <a:off x="1676400" y="4191000"/>
          <a:ext cx="1752600" cy="652463"/>
        </p:xfrm>
        <a:graphic>
          <a:graphicData uri="http://schemas.openxmlformats.org/presentationml/2006/ole">
            <mc:AlternateContent xmlns:mc="http://schemas.openxmlformats.org/markup-compatibility/2006">
              <mc:Choice xmlns:v="urn:schemas-microsoft-com:vml" Requires="v">
                <p:oleObj spid="_x0000_s68656" name="Equation" r:id="rId4" imgW="545626" imgH="203024" progId="Equation.3">
                  <p:embed/>
                </p:oleObj>
              </mc:Choice>
              <mc:Fallback>
                <p:oleObj name="Equation" r:id="rId4" imgW="545626" imgH="2030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910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615D89B-D637-4BE2-ABF3-1BAC4F016794}"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p:txBody>
          <a:bodyPr>
            <a:normAutofit lnSpcReduction="10000"/>
          </a:bodyPr>
          <a:lstStyle/>
          <a:p>
            <a:pPr>
              <a:defRPr/>
            </a:pPr>
            <a:r>
              <a:rPr lang="en-US" dirty="0" smtClean="0"/>
              <a:t>If we take repeated samples of size n from a variable that follows the Bernoulli distribution (i.e. the outcome is 0 or 1), and calculate  p̂=x/n for each of the samples (x=total count of successes), if n is large enough, then p̂ will follow a normal distribution (by the central limit theorem)</a:t>
            </a:r>
          </a:p>
          <a:p>
            <a:pPr lvl="1">
              <a:defRPr/>
            </a:pPr>
            <a:r>
              <a:rPr lang="en-US" dirty="0" smtClean="0"/>
              <a:t>The mean of this distribution is p</a:t>
            </a:r>
          </a:p>
          <a:p>
            <a:pPr lvl="1">
              <a:defRPr/>
            </a:pPr>
            <a:r>
              <a:rPr lang="en-US" dirty="0" smtClean="0"/>
              <a:t>The standard deviation is </a:t>
            </a:r>
            <a:r>
              <a:rPr lang="en-US" i="1" dirty="0" smtClean="0">
                <a:cs typeface="Arial" charset="0"/>
              </a:rPr>
              <a:t>              </a:t>
            </a:r>
            <a:r>
              <a:rPr lang="en-US" dirty="0" smtClean="0">
                <a:cs typeface="Arial" charset="0"/>
              </a:rPr>
              <a:t>which is also called the standard error</a:t>
            </a:r>
          </a:p>
          <a:p>
            <a:pPr>
              <a:buFont typeface="Arial" charset="0"/>
              <a:buNone/>
              <a:defRPr/>
            </a:pPr>
            <a:endParaRPr lang="en-US" dirty="0" smtClean="0"/>
          </a:p>
          <a:p>
            <a:pPr>
              <a:buFont typeface="Arial" charset="0"/>
              <a:buNone/>
              <a:defRPr/>
            </a:pPr>
            <a:endParaRPr lang="en-US" dirty="0"/>
          </a:p>
        </p:txBody>
      </p:sp>
      <p:graphicFrame>
        <p:nvGraphicFramePr>
          <p:cNvPr id="69636" name="Object 12"/>
          <p:cNvGraphicFramePr>
            <a:graphicFrameLocks noChangeAspect="1"/>
          </p:cNvGraphicFramePr>
          <p:nvPr/>
        </p:nvGraphicFramePr>
        <p:xfrm>
          <a:off x="5105400" y="5237163"/>
          <a:ext cx="838200" cy="554037"/>
        </p:xfrm>
        <a:graphic>
          <a:graphicData uri="http://schemas.openxmlformats.org/presentationml/2006/ole">
            <mc:AlternateContent xmlns:mc="http://schemas.openxmlformats.org/markup-compatibility/2006">
              <mc:Choice xmlns:v="urn:schemas-microsoft-com:vml" Requires="v">
                <p:oleObj spid="_x0000_s69680" name="Equation" r:id="rId4" imgW="672808" imgH="444307" progId="Equation.3">
                  <p:embed/>
                </p:oleObj>
              </mc:Choice>
              <mc:Fallback>
                <p:oleObj name="Equation" r:id="rId4" imgW="672808" imgH="444307"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237163"/>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5F48071-FBB9-4D74-8055-D182E2B3EA40}"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Reminder: Sampling distribution of a mean</a:t>
            </a:r>
          </a:p>
        </p:txBody>
      </p:sp>
      <p:sp>
        <p:nvSpPr>
          <p:cNvPr id="7373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9957471B-1324-457F-8096-FDCE6C88932F}"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1683" name="Rectangle 3"/>
          <p:cNvSpPr>
            <a:spLocks noGrp="1" noChangeArrowheads="1"/>
          </p:cNvSpPr>
          <p:nvPr>
            <p:ph type="body" sz="half" idx="1"/>
          </p:nvPr>
        </p:nvSpPr>
        <p:spPr>
          <a:xfrm>
            <a:off x="457200" y="1371600"/>
            <a:ext cx="8382000" cy="5029200"/>
          </a:xfrm>
        </p:spPr>
        <p:txBody>
          <a:bodyPr/>
          <a:lstStyle/>
          <a:p>
            <a:pPr eaLnBrk="1" hangingPunct="1">
              <a:lnSpc>
                <a:spcPct val="90000"/>
              </a:lnSpc>
            </a:pPr>
            <a:r>
              <a:rPr lang="en-US" altLang="en-US" sz="2800" dirty="0" smtClean="0">
                <a:cs typeface="Arial" charset="0"/>
              </a:rPr>
              <a:t>So if </a:t>
            </a:r>
            <a:r>
              <a:rPr lang="en-US" altLang="en-US" sz="2800" dirty="0" smtClean="0"/>
              <a:t>p̂ follows a normal distribution with mean p and standard deviation </a:t>
            </a: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Then 		       ~ N(0,1)</a:t>
            </a: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This holds true by the CLT</a:t>
            </a:r>
          </a:p>
          <a:p>
            <a:pPr eaLnBrk="1" hangingPunct="1">
              <a:lnSpc>
                <a:spcPct val="90000"/>
              </a:lnSpc>
            </a:pPr>
            <a:r>
              <a:rPr lang="en-US" altLang="en-US" sz="2800" dirty="0" smtClean="0">
                <a:cs typeface="Arial" charset="0"/>
              </a:rPr>
              <a:t>Considered valid when the expected number of successes np is ≥5 and the expected number of failures  n(1-p) is ≥5</a:t>
            </a:r>
          </a:p>
          <a:p>
            <a:pPr eaLnBrk="1" hangingPunct="1">
              <a:lnSpc>
                <a:spcPct val="90000"/>
              </a:lnSpc>
              <a:buFont typeface="Arial" charset="0"/>
              <a:buNone/>
            </a:pPr>
            <a:endParaRPr lang="en-US" altLang="en-US" sz="2400" dirty="0" smtClean="0">
              <a:cs typeface="Arial" charset="0"/>
            </a:endParaRPr>
          </a:p>
        </p:txBody>
      </p:sp>
      <p:graphicFrame>
        <p:nvGraphicFramePr>
          <p:cNvPr id="71684" name="Object 12"/>
          <p:cNvGraphicFramePr>
            <a:graphicFrameLocks noChangeAspect="1"/>
          </p:cNvGraphicFramePr>
          <p:nvPr/>
        </p:nvGraphicFramePr>
        <p:xfrm>
          <a:off x="2057400" y="2816225"/>
          <a:ext cx="1776413" cy="1146175"/>
        </p:xfrm>
        <a:graphic>
          <a:graphicData uri="http://schemas.openxmlformats.org/presentationml/2006/ole">
            <mc:AlternateContent xmlns:mc="http://schemas.openxmlformats.org/markup-compatibility/2006">
              <mc:Choice xmlns:v="urn:schemas-microsoft-com:vml" Requires="v">
                <p:oleObj spid="_x0000_s71771" name="Equation" r:id="rId4" imgW="965200" imgH="622300" progId="Equation.3">
                  <p:embed/>
                </p:oleObj>
              </mc:Choice>
              <mc:Fallback>
                <p:oleObj name="Equation" r:id="rId4" imgW="965200" imgH="6223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6225"/>
                        <a:ext cx="17764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9C29F52-9435-4685-9406-91FE409948B8}" type="slidenum">
              <a:rPr lang="en-US" smtClean="0"/>
              <a:pPr>
                <a:defRPr/>
              </a:pPr>
              <a:t>73</a:t>
            </a:fld>
            <a:endParaRPr lang="en-US"/>
          </a:p>
        </p:txBody>
      </p:sp>
      <p:graphicFrame>
        <p:nvGraphicFramePr>
          <p:cNvPr id="71686" name="Object 12"/>
          <p:cNvGraphicFramePr>
            <a:graphicFrameLocks noChangeAspect="1"/>
          </p:cNvGraphicFramePr>
          <p:nvPr/>
        </p:nvGraphicFramePr>
        <p:xfrm>
          <a:off x="3810000" y="1828800"/>
          <a:ext cx="1219200" cy="806450"/>
        </p:xfrm>
        <a:graphic>
          <a:graphicData uri="http://schemas.openxmlformats.org/presentationml/2006/ole">
            <mc:AlternateContent xmlns:mc="http://schemas.openxmlformats.org/markup-compatibility/2006">
              <mc:Choice xmlns:v="urn:schemas-microsoft-com:vml" Requires="v">
                <p:oleObj spid="_x0000_s71772" name="Equation" r:id="rId6" imgW="672840" imgH="444240" progId="Equation.3">
                  <p:embed/>
                </p:oleObj>
              </mc:Choice>
              <mc:Fallback>
                <p:oleObj name="Equation" r:id="rId6" imgW="672840" imgH="4442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828800"/>
                        <a:ext cx="1219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2707"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smtClean="0">
                <a:cs typeface="Arial" charset="0"/>
              </a:rPr>
              <a:t>So now we can use the normal distribution to calculate probabilities of observing certain </a:t>
            </a:r>
            <a:r>
              <a:rPr lang="en-US" altLang="en-US" sz="2400" u="sng" smtClean="0">
                <a:cs typeface="Arial" charset="0"/>
              </a:rPr>
              <a:t>proportions</a:t>
            </a:r>
            <a:r>
              <a:rPr lang="en-US" altLang="en-US" sz="2400" smtClean="0">
                <a:cs typeface="Arial" charset="0"/>
              </a:rPr>
              <a:t> in a sample</a:t>
            </a:r>
          </a:p>
          <a:p>
            <a:pPr eaLnBrk="1" hangingPunct="1">
              <a:lnSpc>
                <a:spcPct val="90000"/>
              </a:lnSpc>
            </a:pPr>
            <a:endParaRPr lang="en-US" altLang="en-US" sz="2400" smtClean="0">
              <a:cs typeface="Arial" charset="0"/>
            </a:endParaRPr>
          </a:p>
          <a:p>
            <a:pPr eaLnBrk="1" hangingPunct="1">
              <a:lnSpc>
                <a:spcPct val="90000"/>
              </a:lnSpc>
            </a:pPr>
            <a:r>
              <a:rPr lang="en-US" altLang="en-US" sz="2400" smtClean="0">
                <a:cs typeface="Arial" charset="0"/>
              </a:rPr>
              <a:t>E.g.  What proportion of samples of  size 50 from a population with p=.10 will have a </a:t>
            </a:r>
            <a:r>
              <a:rPr lang="en-US" altLang="en-US" sz="2400" smtClean="0"/>
              <a:t>p̂ </a:t>
            </a:r>
            <a:r>
              <a:rPr lang="en-US" altLang="en-US" sz="2400" smtClean="0">
                <a:cs typeface="Arial" charset="0"/>
              </a:rPr>
              <a:t>of .20 or higher? </a:t>
            </a:r>
          </a:p>
          <a:p>
            <a:pPr eaLnBrk="1" hangingPunct="1">
              <a:lnSpc>
                <a:spcPct val="90000"/>
              </a:lnSpc>
              <a:buFont typeface="Arial" charset="0"/>
              <a:buNone/>
            </a:pPr>
            <a:endParaRPr lang="en-US" altLang="en-US" sz="2400" smtClean="0">
              <a:cs typeface="Arial" charset="0"/>
            </a:endParaRPr>
          </a:p>
          <a:p>
            <a:pPr eaLnBrk="1" hangingPunct="1">
              <a:lnSpc>
                <a:spcPct val="90000"/>
              </a:lnSpc>
            </a:pPr>
            <a:r>
              <a:rPr lang="en-US" altLang="en-US" sz="2400" smtClean="0">
                <a:cs typeface="Arial" charset="0"/>
              </a:rPr>
              <a:t>What is P(</a:t>
            </a:r>
            <a:r>
              <a:rPr lang="en-US" altLang="en-US" sz="2400" smtClean="0"/>
              <a:t>p̂</a:t>
            </a:r>
            <a:r>
              <a:rPr lang="en-US" altLang="en-US" sz="2400" smtClean="0">
                <a:cs typeface="Arial" charset="0"/>
              </a:rPr>
              <a:t> ≥ 0.20)? </a:t>
            </a:r>
          </a:p>
          <a:p>
            <a:pPr lvl="1" eaLnBrk="1" hangingPunct="1">
              <a:lnSpc>
                <a:spcPct val="90000"/>
              </a:lnSpc>
            </a:pPr>
            <a:r>
              <a:rPr lang="en-US" altLang="en-US" sz="2000" smtClean="0">
                <a:cs typeface="Arial" charset="0"/>
              </a:rPr>
              <a:t>Mean=0.10      </a:t>
            </a:r>
          </a:p>
          <a:p>
            <a:pPr lvl="1" eaLnBrk="1" hangingPunct="1">
              <a:lnSpc>
                <a:spcPct val="90000"/>
              </a:lnSpc>
            </a:pPr>
            <a:r>
              <a:rPr lang="en-US" altLang="en-US" sz="2000" smtClean="0">
                <a:cs typeface="Arial" charset="0"/>
              </a:rPr>
              <a:t>SE = √</a:t>
            </a:r>
            <a:r>
              <a:rPr lang="en-US" altLang="en-US" sz="2000" i="1" smtClean="0">
                <a:cs typeface="Arial" charset="0"/>
              </a:rPr>
              <a:t>(</a:t>
            </a:r>
            <a:r>
              <a:rPr lang="en-US" altLang="en-US" sz="2000" smtClean="0">
                <a:cs typeface="Arial" charset="0"/>
              </a:rPr>
              <a:t>.10*.90 )/√50 = 0.0424</a:t>
            </a:r>
          </a:p>
          <a:p>
            <a:pPr lvl="1" eaLnBrk="1" hangingPunct="1">
              <a:lnSpc>
                <a:spcPct val="90000"/>
              </a:lnSpc>
            </a:pPr>
            <a:r>
              <a:rPr lang="en-US" altLang="en-US" sz="2000" smtClean="0">
                <a:cs typeface="Arial" charset="0"/>
              </a:rPr>
              <a:t>P(Z ≥ ((.20-.10)/.0424)) = P(Z ≥ 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 display 1-normal(2.36)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.00913747</a:t>
            </a: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pPr>
            <a:endParaRPr lang="en-US" altLang="en-US" sz="2400" smtClean="0"/>
          </a:p>
          <a:p>
            <a:pPr eaLnBrk="1" hangingPunct="1">
              <a:lnSpc>
                <a:spcPct val="90000"/>
              </a:lnSpc>
            </a:pPr>
            <a:endParaRPr lang="en-US" altLang="en-US" sz="2400" smtClean="0"/>
          </a:p>
          <a:p>
            <a:pPr lvl="1" eaLnBrk="1" hangingPunct="1">
              <a:lnSpc>
                <a:spcPct val="90000"/>
              </a:lnSpc>
            </a:pPr>
            <a:endParaRPr lang="en-US" altLang="en-US" sz="2000" smtClean="0">
              <a:cs typeface="Arial" charset="0"/>
            </a:endParaRPr>
          </a:p>
          <a:p>
            <a:pPr eaLnBrk="1" hangingPunct="1">
              <a:lnSpc>
                <a:spcPct val="90000"/>
              </a:lnSpc>
              <a:buFont typeface="Wingdings" pitchFamily="2" charset="2"/>
              <a:buNone/>
            </a:pPr>
            <a:endParaRPr lang="el-GR" altLang="en-US" sz="2400" smtClean="0">
              <a:cs typeface="Arial" charset="0"/>
            </a:endParaRPr>
          </a:p>
        </p:txBody>
      </p:sp>
      <p:sp>
        <p:nvSpPr>
          <p:cNvPr id="2" name="Slide Number Placeholder 1"/>
          <p:cNvSpPr>
            <a:spLocks noGrp="1"/>
          </p:cNvSpPr>
          <p:nvPr>
            <p:ph type="sldNum" sz="quarter" idx="12"/>
          </p:nvPr>
        </p:nvSpPr>
        <p:spPr/>
        <p:txBody>
          <a:bodyPr/>
          <a:lstStyle/>
          <a:p>
            <a:pPr>
              <a:defRPr/>
            </a:pPr>
            <a:fld id="{56DF43BD-054C-421C-BF37-31DE3253D403}"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3731"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dirty="0" smtClean="0">
                <a:cs typeface="Arial" charset="0"/>
              </a:rPr>
              <a:t>             		 ~ N(0,1)</a:t>
            </a:r>
          </a:p>
          <a:p>
            <a:pPr eaLnBrk="1" hangingPunct="1">
              <a:lnSpc>
                <a:spcPct val="90000"/>
              </a:lnSpc>
              <a:buFont typeface="Wingdings" pitchFamily="2" charset="2"/>
              <a:buNone/>
            </a:pPr>
            <a:endParaRPr lang="en-US" altLang="en-US" sz="2400" dirty="0" smtClean="0">
              <a:cs typeface="Arial" charset="0"/>
            </a:endParaRPr>
          </a:p>
          <a:p>
            <a:pPr lvl="1" eaLnBrk="1" hangingPunct="1">
              <a:lnSpc>
                <a:spcPct val="90000"/>
              </a:lnSpc>
            </a:pPr>
            <a:r>
              <a:rPr lang="en-US" altLang="en-US" sz="2000" dirty="0" smtClean="0">
                <a:cs typeface="Arial" charset="0"/>
              </a:rPr>
              <a:t>So</a:t>
            </a:r>
          </a:p>
          <a:p>
            <a:pPr eaLnBrk="1" hangingPunct="1">
              <a:lnSpc>
                <a:spcPct val="90000"/>
              </a:lnSpc>
            </a:pPr>
            <a:endParaRPr lang="en-US" altLang="en-US" sz="2400" dirty="0" smtClean="0"/>
          </a:p>
          <a:p>
            <a:pPr eaLnBrk="1" hangingPunct="1">
              <a:lnSpc>
                <a:spcPct val="90000"/>
              </a:lnSpc>
            </a:pPr>
            <a:r>
              <a:rPr lang="en-US" altLang="en-US" sz="2400" dirty="0" smtClean="0"/>
              <a:t>Rearranging, we get </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sym typeface="Wingdings" pitchFamily="2" charset="2"/>
              </a:rPr>
              <a:t></a:t>
            </a:r>
            <a:endParaRPr lang="en-US" altLang="en-US" sz="2400" dirty="0" smtClean="0"/>
          </a:p>
          <a:p>
            <a:pPr eaLnBrk="1" hangingPunct="1">
              <a:lnSpc>
                <a:spcPct val="90000"/>
              </a:lnSpc>
            </a:pPr>
            <a:r>
              <a:rPr lang="en-US" altLang="en-US" sz="2400" dirty="0" smtClean="0"/>
              <a:t>Lower 95% confidence limit:                      </a:t>
            </a:r>
          </a:p>
          <a:p>
            <a:pPr eaLnBrk="1" hangingPunct="1">
              <a:lnSpc>
                <a:spcPct val="90000"/>
              </a:lnSpc>
              <a:buFont typeface="Wingdings" pitchFamily="2" charset="2"/>
              <a:buNone/>
            </a:pPr>
            <a:endParaRPr lang="en-US" altLang="en-US" sz="2400" dirty="0" smtClean="0"/>
          </a:p>
          <a:p>
            <a:pPr eaLnBrk="1" hangingPunct="1">
              <a:lnSpc>
                <a:spcPct val="90000"/>
              </a:lnSpc>
            </a:pPr>
            <a:r>
              <a:rPr lang="en-US" altLang="en-US" sz="2400" dirty="0" smtClean="0"/>
              <a:t>Upper 95% confidence limit:                     </a:t>
            </a:r>
          </a:p>
          <a:p>
            <a:pPr eaLnBrk="1" hangingPunct="1">
              <a:lnSpc>
                <a:spcPct val="90000"/>
              </a:lnSpc>
            </a:pPr>
            <a:endParaRPr lang="en-US" altLang="en-US" sz="2400" dirty="0" smtClean="0"/>
          </a:p>
          <a:p>
            <a:pPr lvl="1" eaLnBrk="1" hangingPunct="1">
              <a:lnSpc>
                <a:spcPct val="90000"/>
              </a:lnSpc>
            </a:pPr>
            <a:endParaRPr lang="en-US" altLang="en-US" sz="2000" dirty="0" smtClean="0">
              <a:cs typeface="Arial" charset="0"/>
            </a:endParaRPr>
          </a:p>
          <a:p>
            <a:pPr eaLnBrk="1" hangingPunct="1">
              <a:lnSpc>
                <a:spcPct val="90000"/>
              </a:lnSpc>
              <a:buFont typeface="Wingdings" pitchFamily="2" charset="2"/>
              <a:buNone/>
            </a:pPr>
            <a:endParaRPr lang="el-GR" altLang="en-US" sz="2400" dirty="0" smtClean="0">
              <a:cs typeface="Arial" charset="0"/>
            </a:endParaRPr>
          </a:p>
        </p:txBody>
      </p:sp>
      <p:graphicFrame>
        <p:nvGraphicFramePr>
          <p:cNvPr id="73732" name="Object 6"/>
          <p:cNvGraphicFramePr>
            <a:graphicFrameLocks noGrp="1" noChangeAspect="1"/>
          </p:cNvGraphicFramePr>
          <p:nvPr>
            <p:ph sz="quarter" idx="2"/>
          </p:nvPr>
        </p:nvGraphicFramePr>
        <p:xfrm>
          <a:off x="4953000" y="4495800"/>
          <a:ext cx="2362200" cy="827088"/>
        </p:xfrm>
        <a:graphic>
          <a:graphicData uri="http://schemas.openxmlformats.org/presentationml/2006/ole">
            <mc:AlternateContent xmlns:mc="http://schemas.openxmlformats.org/markup-compatibility/2006">
              <mc:Choice xmlns:v="urn:schemas-microsoft-com:vml" Requires="v">
                <p:oleObj spid="_x0000_s73948" name="Equation" r:id="rId4" imgW="1269449" imgH="444307" progId="Equation.3">
                  <p:embed/>
                </p:oleObj>
              </mc:Choice>
              <mc:Fallback>
                <p:oleObj name="Equation" r:id="rId4" imgW="1269449"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95800"/>
                        <a:ext cx="2362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3" name="Object 7"/>
          <p:cNvGraphicFramePr>
            <a:graphicFrameLocks noChangeAspect="1"/>
          </p:cNvGraphicFramePr>
          <p:nvPr/>
        </p:nvGraphicFramePr>
        <p:xfrm>
          <a:off x="4953000" y="5505450"/>
          <a:ext cx="2209800" cy="773113"/>
        </p:xfrm>
        <a:graphic>
          <a:graphicData uri="http://schemas.openxmlformats.org/presentationml/2006/ole">
            <mc:AlternateContent xmlns:mc="http://schemas.openxmlformats.org/markup-compatibility/2006">
              <mc:Choice xmlns:v="urn:schemas-microsoft-com:vml" Requires="v">
                <p:oleObj spid="_x0000_s73949" name="Equation" r:id="rId6" imgW="1269449" imgH="444307" progId="Equation.3">
                  <p:embed/>
                </p:oleObj>
              </mc:Choice>
              <mc:Fallback>
                <p:oleObj name="Equation" r:id="rId6" imgW="1269449"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505450"/>
                        <a:ext cx="2209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4" name="Object 12"/>
          <p:cNvGraphicFramePr>
            <a:graphicFrameLocks noChangeAspect="1"/>
          </p:cNvGraphicFramePr>
          <p:nvPr/>
        </p:nvGraphicFramePr>
        <p:xfrm>
          <a:off x="1092200" y="1063625"/>
          <a:ext cx="1422400" cy="917575"/>
        </p:xfrm>
        <a:graphic>
          <a:graphicData uri="http://schemas.openxmlformats.org/presentationml/2006/ole">
            <mc:AlternateContent xmlns:mc="http://schemas.openxmlformats.org/markup-compatibility/2006">
              <mc:Choice xmlns:v="urn:schemas-microsoft-com:vml" Requires="v">
                <p:oleObj spid="_x0000_s73950" name="Equation" r:id="rId8" imgW="965200" imgH="622300" progId="Equation.3">
                  <p:embed/>
                </p:oleObj>
              </mc:Choice>
              <mc:Fallback>
                <p:oleObj name="Equation" r:id="rId8" imgW="965200" imgH="6223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200" y="1063625"/>
                        <a:ext cx="1422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ct 13"/>
          <p:cNvGraphicFramePr>
            <a:graphicFrameLocks noChangeAspect="1"/>
          </p:cNvGraphicFramePr>
          <p:nvPr/>
        </p:nvGraphicFramePr>
        <p:xfrm>
          <a:off x="1905000" y="2133600"/>
          <a:ext cx="3733800" cy="698500"/>
        </p:xfrm>
        <a:graphic>
          <a:graphicData uri="http://schemas.openxmlformats.org/presentationml/2006/ole">
            <mc:AlternateContent xmlns:mc="http://schemas.openxmlformats.org/markup-compatibility/2006">
              <mc:Choice xmlns:v="urn:schemas-microsoft-com:vml" Requires="v">
                <p:oleObj spid="_x0000_s73951" name="Equation" r:id="rId10" imgW="2374900" imgH="444500" progId="Equation.3">
                  <p:embed/>
                </p:oleObj>
              </mc:Choice>
              <mc:Fallback>
                <p:oleObj name="Equation" r:id="rId10" imgW="2374900" imgH="4445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2133600"/>
                        <a:ext cx="3733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6" name="Object 14"/>
          <p:cNvGraphicFramePr>
            <a:graphicFrameLocks noChangeAspect="1"/>
          </p:cNvGraphicFramePr>
          <p:nvPr/>
        </p:nvGraphicFramePr>
        <p:xfrm>
          <a:off x="1219200" y="3405188"/>
          <a:ext cx="6400800" cy="452437"/>
        </p:xfrm>
        <a:graphic>
          <a:graphicData uri="http://schemas.openxmlformats.org/presentationml/2006/ole">
            <mc:AlternateContent xmlns:mc="http://schemas.openxmlformats.org/markup-compatibility/2006">
              <mc:Choice xmlns:v="urn:schemas-microsoft-com:vml" Requires="v">
                <p:oleObj spid="_x0000_s73952" name="Equation" r:id="rId12" imgW="3594100" imgH="254000" progId="Equation.3">
                  <p:embed/>
                </p:oleObj>
              </mc:Choice>
              <mc:Fallback>
                <p:oleObj name="Equation" r:id="rId12" imgW="3594100" imgH="2540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405188"/>
                        <a:ext cx="6400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D04F8-9A44-4387-B04A-8457BAF565FB}"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4755"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endParaRPr lang="en-US" altLang="en-US" sz="2400" dirty="0" smtClean="0"/>
          </a:p>
          <a:p>
            <a:pPr eaLnBrk="1" hangingPunct="1">
              <a:lnSpc>
                <a:spcPct val="90000"/>
              </a:lnSpc>
            </a:pPr>
            <a:r>
              <a:rPr lang="en-US" altLang="en-US" sz="2400" dirty="0" smtClean="0"/>
              <a:t>However we don’t know p (if we did we wouldn’t be calculating these intervals).  So we substitute p̂ into the formula for the SEM.  </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Lower 95% confidence limit:</a:t>
            </a:r>
          </a:p>
          <a:p>
            <a:pPr eaLnBrk="1" hangingPunct="1">
              <a:lnSpc>
                <a:spcPct val="90000"/>
              </a:lnSpc>
              <a:buFont typeface="Wingdings" pitchFamily="2" charset="2"/>
              <a:buNone/>
            </a:pPr>
            <a:endParaRPr lang="en-US" altLang="en-US" sz="2400" dirty="0" smtClean="0"/>
          </a:p>
          <a:p>
            <a:pPr eaLnBrk="1" hangingPunct="1">
              <a:lnSpc>
                <a:spcPct val="90000"/>
              </a:lnSpc>
            </a:pPr>
            <a:r>
              <a:rPr lang="en-US" altLang="en-US" sz="2400" dirty="0" smtClean="0"/>
              <a:t>Upper 95% confidence limit:                     </a:t>
            </a:r>
          </a:p>
          <a:p>
            <a:pPr eaLnBrk="1" hangingPunct="1">
              <a:lnSpc>
                <a:spcPct val="90000"/>
              </a:lnSpc>
            </a:pPr>
            <a:endParaRPr lang="en-US" altLang="en-US" sz="2400" dirty="0" smtClean="0"/>
          </a:p>
          <a:p>
            <a:pPr eaLnBrk="1" hangingPunct="1">
              <a:lnSpc>
                <a:spcPct val="90000"/>
              </a:lnSpc>
            </a:pPr>
            <a:r>
              <a:rPr lang="en-US" altLang="en-US" sz="2400" dirty="0" smtClean="0"/>
              <a:t>With repeated sampling, 95% of such intervals would include </a:t>
            </a:r>
            <a:r>
              <a:rPr lang="en-US" altLang="en-US" sz="2400" dirty="0" smtClean="0"/>
              <a:t>the true population parameter p</a:t>
            </a:r>
          </a:p>
          <a:p>
            <a:pPr lvl="1" eaLnBrk="1" hangingPunct="1">
              <a:lnSpc>
                <a:spcPct val="90000"/>
              </a:lnSpc>
            </a:pPr>
            <a:endParaRPr lang="en-US" altLang="en-US" sz="2000" dirty="0" smtClean="0">
              <a:cs typeface="Arial" charset="0"/>
            </a:endParaRPr>
          </a:p>
          <a:p>
            <a:pPr eaLnBrk="1" hangingPunct="1">
              <a:lnSpc>
                <a:spcPct val="90000"/>
              </a:lnSpc>
              <a:buFont typeface="Wingdings" pitchFamily="2" charset="2"/>
              <a:buNone/>
            </a:pPr>
            <a:endParaRPr lang="el-GR" altLang="en-US" sz="2400" dirty="0" smtClean="0">
              <a:cs typeface="Arial" charset="0"/>
            </a:endParaRPr>
          </a:p>
        </p:txBody>
      </p:sp>
      <p:graphicFrame>
        <p:nvGraphicFramePr>
          <p:cNvPr id="74756" name="Object 6"/>
          <p:cNvGraphicFramePr>
            <a:graphicFrameLocks noGrp="1" noChangeAspect="1"/>
          </p:cNvGraphicFramePr>
          <p:nvPr>
            <p:ph sz="quarter" idx="2"/>
          </p:nvPr>
        </p:nvGraphicFramePr>
        <p:xfrm>
          <a:off x="4814888" y="3200400"/>
          <a:ext cx="2635250" cy="903288"/>
        </p:xfrm>
        <a:graphic>
          <a:graphicData uri="http://schemas.openxmlformats.org/presentationml/2006/ole">
            <mc:AlternateContent xmlns:mc="http://schemas.openxmlformats.org/markup-compatibility/2006">
              <mc:Choice xmlns:v="urn:schemas-microsoft-com:vml" Requires="v">
                <p:oleObj spid="_x0000_s74845" name="Equation" r:id="rId4" imgW="1294838" imgH="444307" progId="Equation.3">
                  <p:embed/>
                </p:oleObj>
              </mc:Choice>
              <mc:Fallback>
                <p:oleObj name="Equation" r:id="rId4" imgW="1294838"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3200400"/>
                        <a:ext cx="26352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7" name="Object 7"/>
          <p:cNvGraphicFramePr>
            <a:graphicFrameLocks noChangeAspect="1"/>
          </p:cNvGraphicFramePr>
          <p:nvPr/>
        </p:nvGraphicFramePr>
        <p:xfrm>
          <a:off x="4800600" y="4168775"/>
          <a:ext cx="2511425" cy="860425"/>
        </p:xfrm>
        <a:graphic>
          <a:graphicData uri="http://schemas.openxmlformats.org/presentationml/2006/ole">
            <mc:AlternateContent xmlns:mc="http://schemas.openxmlformats.org/markup-compatibility/2006">
              <mc:Choice xmlns:v="urn:schemas-microsoft-com:vml" Requires="v">
                <p:oleObj spid="_x0000_s74846" name="Equation" r:id="rId6" imgW="1294838" imgH="444307" progId="Equation.3">
                  <p:embed/>
                </p:oleObj>
              </mc:Choice>
              <mc:Fallback>
                <p:oleObj name="Equation" r:id="rId6" imgW="1294838"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168775"/>
                        <a:ext cx="2511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8BE3A0C-638F-458F-A760-0564B8BB51AC}"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5779" name="Rectangle 3"/>
          <p:cNvSpPr>
            <a:spLocks noGrp="1" noChangeArrowheads="1"/>
          </p:cNvSpPr>
          <p:nvPr>
            <p:ph type="body" sz="half" idx="1"/>
          </p:nvPr>
        </p:nvSpPr>
        <p:spPr>
          <a:xfrm>
            <a:off x="457200" y="1219200"/>
            <a:ext cx="8305800" cy="4525963"/>
          </a:xfrm>
        </p:spPr>
        <p:txBody>
          <a:bodyPr/>
          <a:lstStyle/>
          <a:p>
            <a:pPr eaLnBrk="1" hangingPunct="1"/>
            <a:r>
              <a:rPr lang="en-US" altLang="en-US" sz="2400" dirty="0" smtClean="0">
                <a:cs typeface="Arial" charset="0"/>
              </a:rPr>
              <a:t>Proportion of </a:t>
            </a:r>
            <a:r>
              <a:rPr lang="en-US" altLang="en-US" sz="2400" dirty="0" smtClean="0">
                <a:cs typeface="Arial" charset="0"/>
              </a:rPr>
              <a:t>iPhone 6 </a:t>
            </a:r>
            <a:r>
              <a:rPr lang="en-US" altLang="en-US" sz="2400" dirty="0" smtClean="0">
                <a:cs typeface="Arial" charset="0"/>
              </a:rPr>
              <a:t>users in graduate med school  </a:t>
            </a:r>
            <a:r>
              <a:rPr lang="en-US" altLang="en-US" sz="2400" dirty="0" err="1" smtClean="0">
                <a:cs typeface="Arial" charset="0"/>
              </a:rPr>
              <a:t>biostats</a:t>
            </a:r>
            <a:r>
              <a:rPr lang="en-US" altLang="en-US" sz="2400" dirty="0" smtClean="0">
                <a:cs typeface="Arial" charset="0"/>
              </a:rPr>
              <a:t> class</a:t>
            </a:r>
          </a:p>
          <a:p>
            <a:pPr lvl="1" eaLnBrk="1" hangingPunct="1"/>
            <a:r>
              <a:rPr lang="en-US" altLang="en-US" sz="2400" dirty="0" smtClean="0"/>
              <a:t>N=55</a:t>
            </a:r>
            <a:endParaRPr lang="en-US" altLang="en-US" sz="2400" dirty="0" smtClean="0"/>
          </a:p>
          <a:p>
            <a:pPr lvl="1" eaLnBrk="1" hangingPunct="1"/>
            <a:r>
              <a:rPr lang="en-US" altLang="en-US" sz="2400" dirty="0" smtClean="0"/>
              <a:t>n with </a:t>
            </a:r>
            <a:r>
              <a:rPr lang="en-US" altLang="en-US" sz="2400" dirty="0" smtClean="0"/>
              <a:t>iPhone 6s </a:t>
            </a:r>
            <a:r>
              <a:rPr lang="en-US" altLang="en-US" sz="2400" dirty="0" smtClean="0"/>
              <a:t>= </a:t>
            </a:r>
            <a:r>
              <a:rPr lang="en-US" altLang="en-US" sz="2400" dirty="0" smtClean="0"/>
              <a:t>25</a:t>
            </a:r>
            <a:endParaRPr lang="en-US" altLang="en-US" sz="2400" dirty="0" smtClean="0"/>
          </a:p>
          <a:p>
            <a:pPr lvl="1" eaLnBrk="1" hangingPunct="1"/>
            <a:r>
              <a:rPr lang="en-US" altLang="en-US" sz="2400" dirty="0" smtClean="0"/>
              <a:t>Proportion with </a:t>
            </a:r>
            <a:r>
              <a:rPr lang="en-US" altLang="en-US" sz="2400" dirty="0" err="1" smtClean="0"/>
              <a:t>iphones</a:t>
            </a:r>
            <a:r>
              <a:rPr lang="en-US" altLang="en-US" sz="2400" dirty="0" smtClean="0"/>
              <a:t> = </a:t>
            </a:r>
            <a:r>
              <a:rPr lang="en-US" altLang="en-US" sz="2400" dirty="0" smtClean="0"/>
              <a:t>22/55</a:t>
            </a:r>
            <a:r>
              <a:rPr lang="en-US" altLang="en-US" sz="2400" dirty="0" smtClean="0"/>
              <a:t> </a:t>
            </a:r>
            <a:r>
              <a:rPr lang="en-US" altLang="en-US" sz="2400" dirty="0" smtClean="0"/>
              <a:t>= </a:t>
            </a:r>
            <a:r>
              <a:rPr lang="en-US" altLang="en-US" sz="2400" dirty="0" smtClean="0"/>
              <a:t>.455</a:t>
            </a:r>
            <a:endParaRPr lang="en-US" altLang="en-US" sz="2400" dirty="0" smtClean="0"/>
          </a:p>
          <a:p>
            <a:pPr lvl="1" eaLnBrk="1" hangingPunct="1"/>
            <a:r>
              <a:rPr lang="en-US" altLang="en-US" sz="2400" dirty="0" smtClean="0"/>
              <a:t>Standard error estimate = </a:t>
            </a:r>
            <a:r>
              <a:rPr lang="en-US" altLang="en-US" sz="2400" dirty="0" err="1" smtClean="0"/>
              <a:t>sqrt</a:t>
            </a:r>
            <a:r>
              <a:rPr lang="en-US" altLang="en-US" sz="2400" dirty="0" smtClean="0"/>
              <a:t> [ </a:t>
            </a:r>
            <a:r>
              <a:rPr lang="en-US" altLang="en-US" sz="2400" dirty="0" smtClean="0"/>
              <a:t>.455</a:t>
            </a:r>
            <a:r>
              <a:rPr lang="en-US" altLang="en-US" sz="2400" dirty="0" smtClean="0"/>
              <a:t>*(1-</a:t>
            </a:r>
            <a:r>
              <a:rPr lang="en-US" altLang="en-US" sz="2400" dirty="0" smtClean="0"/>
              <a:t>.455)/</a:t>
            </a:r>
            <a:r>
              <a:rPr lang="en-US" altLang="en-US" sz="2400" dirty="0" smtClean="0"/>
              <a:t>55</a:t>
            </a:r>
            <a:r>
              <a:rPr lang="en-US" altLang="en-US" sz="2400" dirty="0" smtClean="0"/>
              <a:t> </a:t>
            </a:r>
            <a:r>
              <a:rPr lang="en-US" altLang="en-US" sz="2400" dirty="0" smtClean="0"/>
              <a:t>] = </a:t>
            </a:r>
            <a:r>
              <a:rPr lang="en-US" altLang="en-US" sz="2400" dirty="0" smtClean="0"/>
              <a:t>0.067</a:t>
            </a:r>
            <a:endParaRPr lang="en-US" altLang="en-US" sz="2400" dirty="0" smtClean="0"/>
          </a:p>
          <a:p>
            <a:pPr lvl="1" eaLnBrk="1" hangingPunct="1">
              <a:buFont typeface="Wingdings" pitchFamily="2" charset="2"/>
              <a:buNone/>
            </a:pPr>
            <a:endParaRPr lang="en-US" altLang="en-US" sz="2400" dirty="0" smtClean="0"/>
          </a:p>
          <a:p>
            <a:pPr lvl="1" eaLnBrk="1" hangingPunct="1"/>
            <a:r>
              <a:rPr lang="en-US" altLang="en-US" sz="2400" dirty="0" smtClean="0"/>
              <a:t>95% CI : </a:t>
            </a:r>
            <a:r>
              <a:rPr lang="en-US" altLang="en-US" sz="2400" dirty="0" smtClean="0"/>
              <a:t>(.455 </a:t>
            </a:r>
            <a:r>
              <a:rPr lang="en-US" altLang="en-US" sz="2400" dirty="0" smtClean="0"/>
              <a:t>– 1.96*.</a:t>
            </a:r>
            <a:r>
              <a:rPr lang="en-US" altLang="en-US" sz="2400" dirty="0" smtClean="0"/>
              <a:t>067, .</a:t>
            </a:r>
            <a:r>
              <a:rPr lang="en-US" altLang="en-US" sz="2400" dirty="0" smtClean="0"/>
              <a:t>455</a:t>
            </a:r>
            <a:r>
              <a:rPr lang="en-US" altLang="en-US" sz="2400" dirty="0" smtClean="0"/>
              <a:t> </a:t>
            </a:r>
            <a:r>
              <a:rPr lang="en-US" altLang="en-US" sz="2400" dirty="0" smtClean="0"/>
              <a:t>+ 1.96*.</a:t>
            </a:r>
            <a:r>
              <a:rPr lang="en-US" altLang="en-US" sz="2400" dirty="0" smtClean="0"/>
              <a:t>067)</a:t>
            </a:r>
            <a:endParaRPr lang="en-US" altLang="en-US" sz="2400" dirty="0" smtClean="0"/>
          </a:p>
          <a:p>
            <a:pPr lvl="2" eaLnBrk="1" hangingPunct="1">
              <a:buFont typeface="Arial" charset="0"/>
              <a:buNone/>
            </a:pPr>
            <a:r>
              <a:rPr lang="en-US" altLang="en-US" dirty="0" smtClean="0"/>
              <a:t>= </a:t>
            </a:r>
            <a:r>
              <a:rPr lang="en-US" altLang="en-US" dirty="0" smtClean="0"/>
              <a:t>(.</a:t>
            </a:r>
            <a:r>
              <a:rPr lang="en-US" altLang="en-US" dirty="0" smtClean="0"/>
              <a:t>324</a:t>
            </a:r>
            <a:r>
              <a:rPr lang="en-US" altLang="en-US" dirty="0" smtClean="0"/>
              <a:t>, .586)</a:t>
            </a:r>
            <a:endParaRPr lang="en-US" altLang="en-US" dirty="0" smtClean="0"/>
          </a:p>
          <a:p>
            <a:pPr eaLnBrk="1" hangingPunct="1">
              <a:buFont typeface="Wingdings" pitchFamily="2" charset="2"/>
              <a:buNone/>
            </a:pPr>
            <a:r>
              <a:rPr lang="en-US" altLang="en-US" sz="2000" i="1" dirty="0" smtClean="0">
                <a:cs typeface="Arial" charset="0"/>
              </a:rPr>
              <a:t>Data </a:t>
            </a:r>
            <a:r>
              <a:rPr lang="en-US" altLang="en-US" sz="2000" i="1" dirty="0">
                <a:cs typeface="Arial" charset="0"/>
              </a:rPr>
              <a:t>are in </a:t>
            </a:r>
            <a:r>
              <a:rPr lang="en-US" altLang="en-US" sz="2000" i="1" dirty="0" err="1">
                <a:cs typeface="Arial" charset="0"/>
              </a:rPr>
              <a:t>Biostat</a:t>
            </a:r>
            <a:r>
              <a:rPr lang="en-US" altLang="en-US" sz="2000" i="1" dirty="0">
                <a:cs typeface="Arial" charset="0"/>
              </a:rPr>
              <a:t> 200 class </a:t>
            </a:r>
            <a:r>
              <a:rPr lang="en-US" altLang="en-US" sz="2000" i="1" dirty="0" smtClean="0">
                <a:cs typeface="Arial" charset="0"/>
              </a:rPr>
              <a:t>coindata_v2.dta </a:t>
            </a:r>
            <a:r>
              <a:rPr lang="en-US" altLang="en-US" sz="2000" i="1" dirty="0" smtClean="0">
                <a:cs typeface="Arial" charset="0"/>
              </a:rPr>
              <a:t>on class web site</a:t>
            </a:r>
          </a:p>
          <a:p>
            <a:pPr eaLnBrk="1" hangingPunct="1">
              <a:buFont typeface="Wingdings" pitchFamily="2" charset="2"/>
              <a:buNone/>
            </a:pPr>
            <a:endParaRPr lang="el-GR" altLang="en-US" sz="2000" dirty="0" smtClean="0">
              <a:cs typeface="Arial" charset="0"/>
            </a:endParaRPr>
          </a:p>
        </p:txBody>
      </p:sp>
      <p:sp>
        <p:nvSpPr>
          <p:cNvPr id="2" name="Slide Number Placeholder 1"/>
          <p:cNvSpPr>
            <a:spLocks noGrp="1"/>
          </p:cNvSpPr>
          <p:nvPr>
            <p:ph type="sldNum" sz="quarter" idx="12"/>
          </p:nvPr>
        </p:nvSpPr>
        <p:spPr/>
        <p:txBody>
          <a:bodyPr/>
          <a:lstStyle/>
          <a:p>
            <a:pPr>
              <a:defRPr/>
            </a:pPr>
            <a:fld id="{7E7123CB-1600-4E40-A217-6544A8EE8E96}" type="slidenum">
              <a:rPr lang="en-US" smtClean="0"/>
              <a:pPr>
                <a:defRPr/>
              </a:pPr>
              <a:t>77</a:t>
            </a:fld>
            <a:endParaRPr lang="en-US"/>
          </a:p>
        </p:txBody>
      </p:sp>
    </p:spTree>
    <p:extLst>
      <p:ext uri="{BB962C8B-B14F-4D97-AF65-F5344CB8AC3E}">
        <p14:creationId xmlns:p14="http://schemas.microsoft.com/office/powerpoint/2010/main" val="40943170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 for proportions in Stata</a:t>
            </a:r>
            <a:endParaRPr lang="en-US" dirty="0"/>
          </a:p>
        </p:txBody>
      </p:sp>
      <p:sp>
        <p:nvSpPr>
          <p:cNvPr id="3" name="Content Placeholder 2"/>
          <p:cNvSpPr>
            <a:spLocks noGrp="1"/>
          </p:cNvSpPr>
          <p:nvPr>
            <p:ph idx="1"/>
          </p:nvPr>
        </p:nvSpPr>
        <p:spPr/>
        <p:txBody>
          <a:bodyPr/>
          <a:lstStyle/>
          <a:p>
            <a:pPr marL="0" indent="0">
              <a:buNone/>
            </a:pPr>
            <a:r>
              <a:rPr lang="en-US" dirty="0" smtClean="0"/>
              <a:t>CI using the binomial </a:t>
            </a:r>
            <a:r>
              <a:rPr lang="en-US" dirty="0" smtClean="0"/>
              <a:t>option for exact </a:t>
            </a:r>
            <a:r>
              <a:rPr lang="en-US" dirty="0" smtClean="0"/>
              <a:t>CIs</a:t>
            </a:r>
            <a:endParaRPr lang="en-US" dirty="0" smtClean="0"/>
          </a:p>
          <a:p>
            <a:pPr marL="0" indent="0">
              <a:spcBef>
                <a:spcPts val="0"/>
              </a:spcBef>
              <a:buNone/>
            </a:pPr>
            <a:r>
              <a:rPr lang="en-US" sz="1200" dirty="0">
                <a:latin typeface="Courier New" panose="02070309020205020404" pitchFamily="49" charset="0"/>
                <a:cs typeface="Courier New" panose="02070309020205020404" pitchFamily="49" charset="0"/>
              </a:rPr>
              <a:t> ci iphone6_01, binomial</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                                                         -- Binomial Exact --</a:t>
            </a:r>
          </a:p>
          <a:p>
            <a:pPr marL="0" indent="0">
              <a:spcBef>
                <a:spcPts val="0"/>
              </a:spcBef>
              <a:buNone/>
            </a:pPr>
            <a:r>
              <a:rPr lang="en-US" sz="1200" dirty="0">
                <a:latin typeface="Courier New" panose="02070309020205020404" pitchFamily="49" charset="0"/>
                <a:cs typeface="Courier New" panose="02070309020205020404" pitchFamily="49" charset="0"/>
              </a:rPr>
              <a:t>    Variable |        </a:t>
            </a:r>
            <a:r>
              <a:rPr lang="en-US" sz="1200" dirty="0" err="1">
                <a:latin typeface="Courier New" panose="02070309020205020404" pitchFamily="49" charset="0"/>
                <a:cs typeface="Courier New" panose="02070309020205020404" pitchFamily="49" charset="0"/>
              </a:rPr>
              <a:t>Obs</a:t>
            </a:r>
            <a:r>
              <a:rPr lang="en-US" sz="1200" dirty="0">
                <a:latin typeface="Courier New" panose="02070309020205020404" pitchFamily="49" charset="0"/>
                <a:cs typeface="Courier New" panose="02070309020205020404" pitchFamily="49" charset="0"/>
              </a:rPr>
              <a:t>        Mean    Std. Err.       [95% Conf. Interval]</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  iphone6_01 |         55    .4545455    .0671408        .3197007    .5944551</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smtClean="0">
                <a:latin typeface="Courier New" panose="02070309020205020404" pitchFamily="49" charset="0"/>
                <a:cs typeface="Courier New" panose="02070309020205020404" pitchFamily="49" charset="0"/>
              </a:rPr>
              <a:t>Note: Not exactly the same</a:t>
            </a:r>
          </a:p>
          <a:p>
            <a:pPr marL="0" indent="0">
              <a:spcBef>
                <a:spcPts val="0"/>
              </a:spcBef>
              <a:buNone/>
            </a:pPr>
            <a:r>
              <a:rPr lang="en-US" sz="1200" dirty="0" smtClean="0">
                <a:latin typeface="Courier New" panose="02070309020205020404" pitchFamily="49" charset="0"/>
                <a:cs typeface="Courier New" panose="02070309020205020404" pitchFamily="49" charset="0"/>
              </a:rPr>
              <a:t>______________________________________</a:t>
            </a:r>
            <a:endParaRPr lang="en-US" sz="1200" dirty="0" smtClean="0">
              <a:latin typeface="Courier New" panose="02070309020205020404" pitchFamily="49" charset="0"/>
              <a:cs typeface="Courier New" panose="02070309020205020404" pitchFamily="49" charset="0"/>
            </a:endParaRPr>
          </a:p>
          <a:p>
            <a:pPr marL="0" indent="0">
              <a:spcBef>
                <a:spcPts val="0"/>
              </a:spcBef>
              <a:buNone/>
            </a:pPr>
            <a:endParaRPr lang="en-US" sz="1200" dirty="0" smtClean="0">
              <a:latin typeface="Courier New" panose="02070309020205020404" pitchFamily="49" charset="0"/>
              <a:cs typeface="Courier New" panose="02070309020205020404" pitchFamily="49" charset="0"/>
            </a:endParaRPr>
          </a:p>
          <a:p>
            <a:pPr marL="0" indent="0">
              <a:spcBef>
                <a:spcPts val="0"/>
              </a:spcBef>
              <a:buNone/>
            </a:pPr>
            <a:r>
              <a:rPr lang="en-US" sz="2800" dirty="0" smtClean="0">
                <a:cs typeface="Courier New" panose="02070309020205020404" pitchFamily="49" charset="0"/>
              </a:rPr>
              <a:t>CI </a:t>
            </a:r>
            <a:r>
              <a:rPr lang="en-US" sz="2800" dirty="0" smtClean="0">
                <a:cs typeface="Courier New" panose="02070309020205020404" pitchFamily="49" charset="0"/>
              </a:rPr>
              <a:t>by </a:t>
            </a:r>
            <a:r>
              <a:rPr lang="en-US" sz="2800" dirty="0" smtClean="0">
                <a:cs typeface="Courier New" panose="02070309020205020404" pitchFamily="49" charset="0"/>
              </a:rPr>
              <a:t>itself uses a different SE and uses the t distribution</a:t>
            </a:r>
            <a:endParaRPr lang="en-US" sz="2800" dirty="0" smtClean="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ci iphone6_01</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    Variable |        </a:t>
            </a:r>
            <a:r>
              <a:rPr lang="en-US" sz="1200" dirty="0" err="1">
                <a:latin typeface="Courier New" panose="02070309020205020404" pitchFamily="49" charset="0"/>
                <a:cs typeface="Courier New" panose="02070309020205020404" pitchFamily="49" charset="0"/>
              </a:rPr>
              <a:t>Obs</a:t>
            </a:r>
            <a:r>
              <a:rPr lang="en-US" sz="1200" dirty="0">
                <a:latin typeface="Courier New" panose="02070309020205020404" pitchFamily="49" charset="0"/>
                <a:cs typeface="Courier New" panose="02070309020205020404" pitchFamily="49" charset="0"/>
              </a:rPr>
              <a:t>        Mean    Std. Err.       [95% Conf. Interval]</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  iphone6_01 |         55    .4545455    .0677596        .3186956    .</a:t>
            </a:r>
            <a:r>
              <a:rPr lang="en-US" sz="1200" dirty="0" smtClean="0">
                <a:latin typeface="Courier New" panose="02070309020205020404" pitchFamily="49" charset="0"/>
                <a:cs typeface="Courier New" panose="02070309020205020404" pitchFamily="49" charset="0"/>
              </a:rPr>
              <a:t>5903953</a:t>
            </a:r>
          </a:p>
          <a:p>
            <a:pPr marL="0" indent="0">
              <a:spcBef>
                <a:spcPts val="0"/>
              </a:spcBef>
              <a:buNone/>
            </a:pPr>
            <a:endParaRPr lang="en-US" sz="1200"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78</a:t>
            </a:fld>
            <a:endParaRPr lang="en-US"/>
          </a:p>
        </p:txBody>
      </p:sp>
    </p:spTree>
    <p:extLst>
      <p:ext uri="{BB962C8B-B14F-4D97-AF65-F5344CB8AC3E}">
        <p14:creationId xmlns:p14="http://schemas.microsoft.com/office/powerpoint/2010/main" val="38678127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 for proportions in Stata</a:t>
            </a:r>
            <a:endParaRPr lang="en-US" dirty="0"/>
          </a:p>
        </p:txBody>
      </p:sp>
      <p:sp>
        <p:nvSpPr>
          <p:cNvPr id="3" name="Content Placeholder 2"/>
          <p:cNvSpPr>
            <a:spLocks noGrp="1"/>
          </p:cNvSpPr>
          <p:nvPr>
            <p:ph idx="1"/>
          </p:nvPr>
        </p:nvSpPr>
        <p:spPr/>
        <p:txBody>
          <a:bodyPr/>
          <a:lstStyle/>
          <a:p>
            <a:pPr marL="0" indent="0">
              <a:buNone/>
            </a:pPr>
            <a:r>
              <a:rPr lang="en-US" dirty="0" smtClean="0"/>
              <a:t>Another way…</a:t>
            </a:r>
            <a:endParaRPr lang="en-US" dirty="0" smtClean="0"/>
          </a:p>
          <a:p>
            <a:pPr marL="0" indent="0">
              <a:spcBef>
                <a:spcPts val="0"/>
              </a:spcBef>
              <a:buNone/>
            </a:pPr>
            <a:r>
              <a:rPr lang="en-US" sz="1200" dirty="0">
                <a:latin typeface="Courier New" panose="02070309020205020404" pitchFamily="49" charset="0"/>
                <a:cs typeface="Courier New" panose="02070309020205020404" pitchFamily="49" charset="0"/>
              </a:rPr>
              <a:t>  proportion iphone6_01</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Proportion estimation               Number of </a:t>
            </a:r>
            <a:r>
              <a:rPr lang="en-US" sz="1200" dirty="0" err="1">
                <a:latin typeface="Courier New" panose="02070309020205020404" pitchFamily="49" charset="0"/>
                <a:cs typeface="Courier New" panose="02070309020205020404" pitchFamily="49" charset="0"/>
              </a:rPr>
              <a:t>obs</a:t>
            </a:r>
            <a:r>
              <a:rPr lang="en-US" sz="1200" dirty="0">
                <a:latin typeface="Courier New" panose="02070309020205020404" pitchFamily="49" charset="0"/>
                <a:cs typeface="Courier New" panose="02070309020205020404" pitchFamily="49" charset="0"/>
              </a:rPr>
              <a:t>    =      55</a:t>
            </a:r>
          </a:p>
          <a:p>
            <a:pPr marL="0" indent="0">
              <a:spcBef>
                <a:spcPts val="0"/>
              </a:spcBef>
              <a:buNone/>
            </a:pPr>
            <a:endParaRPr lang="en-US" sz="1200" dirty="0">
              <a:latin typeface="Courier New" panose="02070309020205020404" pitchFamily="49" charset="0"/>
              <a:cs typeface="Courier New" panose="02070309020205020404" pitchFamily="49" charset="0"/>
            </a:endParaRP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             | Proportion   Std. Err.     [95% Conf. Interval]</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r>
              <a:rPr lang="en-US" sz="1200" dirty="0">
                <a:latin typeface="Courier New" panose="02070309020205020404" pitchFamily="49" charset="0"/>
                <a:cs typeface="Courier New" panose="02070309020205020404" pitchFamily="49" charset="0"/>
              </a:rPr>
              <a:t>iphone6_01   |</a:t>
            </a:r>
          </a:p>
          <a:p>
            <a:pPr marL="0" indent="0">
              <a:spcBef>
                <a:spcPts val="0"/>
              </a:spcBef>
              <a:buNone/>
            </a:pPr>
            <a:r>
              <a:rPr lang="en-US" sz="1200" dirty="0">
                <a:latin typeface="Courier New" panose="02070309020205020404" pitchFamily="49" charset="0"/>
                <a:cs typeface="Courier New" panose="02070309020205020404" pitchFamily="49" charset="0"/>
              </a:rPr>
              <a:t>           0 |   .5454545   .0677596      .4096031      .67486</a:t>
            </a:r>
          </a:p>
          <a:p>
            <a:pPr marL="0" indent="0">
              <a:spcBef>
                <a:spcPts val="0"/>
              </a:spcBef>
              <a:buNone/>
            </a:pPr>
            <a:r>
              <a:rPr lang="en-US" sz="1200" dirty="0">
                <a:latin typeface="Courier New" panose="02070309020205020404" pitchFamily="49" charset="0"/>
                <a:cs typeface="Courier New" panose="02070309020205020404" pitchFamily="49" charset="0"/>
              </a:rPr>
              <a:t>           1 |   .4545455   .0677596        .32514    .5903969</a:t>
            </a:r>
          </a:p>
          <a:p>
            <a:pPr marL="0" indent="0">
              <a:spcBef>
                <a:spcPts val="0"/>
              </a:spcBef>
              <a:buNone/>
            </a:pPr>
            <a:r>
              <a:rPr lang="en-US" sz="1200" dirty="0">
                <a:latin typeface="Courier New" panose="02070309020205020404" pitchFamily="49" charset="0"/>
                <a:cs typeface="Courier New" panose="02070309020205020404" pitchFamily="49" charset="0"/>
              </a:rPr>
              <a:t>--------------------------------------------------------------</a:t>
            </a:r>
          </a:p>
          <a:p>
            <a:pPr marL="0" indent="0">
              <a:spcBef>
                <a:spcPts val="0"/>
              </a:spcBef>
              <a:buNone/>
            </a:pPr>
            <a:endParaRPr lang="en-US" sz="12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79</a:t>
            </a:fld>
            <a:endParaRPr lang="en-US"/>
          </a:p>
        </p:txBody>
      </p:sp>
    </p:spTree>
    <p:extLst>
      <p:ext uri="{BB962C8B-B14F-4D97-AF65-F5344CB8AC3E}">
        <p14:creationId xmlns:p14="http://schemas.microsoft.com/office/powerpoint/2010/main" val="142572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Example 3</a:t>
            </a:r>
          </a:p>
        </p:txBody>
      </p:sp>
      <p:sp>
        <p:nvSpPr>
          <p:cNvPr id="3" name="Content Placeholder 2"/>
          <p:cNvSpPr>
            <a:spLocks noGrp="1"/>
          </p:cNvSpPr>
          <p:nvPr>
            <p:ph idx="1"/>
          </p:nvPr>
        </p:nvSpPr>
        <p:spPr>
          <a:xfrm>
            <a:off x="457200" y="1371600"/>
            <a:ext cx="8229600" cy="5029200"/>
          </a:xfrm>
        </p:spPr>
        <p:txBody>
          <a:bodyPr>
            <a:normAutofit fontScale="85000" lnSpcReduction="10000"/>
          </a:bodyPr>
          <a:lstStyle/>
          <a:p>
            <a:pPr>
              <a:defRPr/>
            </a:pPr>
            <a:r>
              <a:rPr lang="en-US" dirty="0" smtClean="0"/>
              <a:t>P(X&gt;x) = P(More than x successes occurring)</a:t>
            </a:r>
          </a:p>
          <a:p>
            <a:pPr>
              <a:buFont typeface="Arial" charset="0"/>
              <a:buNone/>
              <a:defRPr/>
            </a:pPr>
            <a:endParaRPr lang="en-US" dirty="0" smtClean="0"/>
          </a:p>
          <a:p>
            <a:pPr>
              <a:buFont typeface="Arial" charset="0"/>
              <a:buNone/>
              <a:defRPr/>
            </a:pPr>
            <a:r>
              <a:rPr lang="en-US" dirty="0" smtClean="0"/>
              <a:t>     e.g. n=20, p=.05, x=2  </a:t>
            </a:r>
          </a:p>
          <a:p>
            <a:pPr>
              <a:buFont typeface="Arial" charset="0"/>
              <a:buNone/>
              <a:defRPr/>
            </a:pPr>
            <a:r>
              <a:rPr lang="en-US" dirty="0" smtClean="0"/>
              <a:t>	</a:t>
            </a:r>
            <a:r>
              <a:rPr lang="en-US" sz="3300" dirty="0" smtClean="0"/>
              <a:t>P(X&gt;2)  = P(X ≥ 3)  </a:t>
            </a:r>
            <a:r>
              <a:rPr lang="it-IT" sz="3300" dirty="0" smtClean="0">
                <a:cs typeface="Courier New" pitchFamily="49" charset="0"/>
              </a:rPr>
              <a:t>= 1 - ( P(X=0) + P(X=1) + P(X=2)  )</a:t>
            </a:r>
            <a:endParaRPr lang="it-IT" sz="2800" dirty="0" smtClean="0">
              <a:cs typeface="Courier New" pitchFamily="49" charset="0"/>
            </a:endParaRP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(20,0,.05)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(20,1,.05)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 .07548367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(n,</a:t>
            </a:r>
            <a:r>
              <a:rPr lang="en-US" sz="2000" b="1" dirty="0" smtClean="0">
                <a:latin typeface="Courier New" pitchFamily="49" charset="0"/>
                <a:cs typeface="Courier New" pitchFamily="49" charset="0"/>
              </a:rPr>
              <a:t>k+1</a:t>
            </a:r>
            <a:r>
              <a:rPr lang="en-US" sz="2000" dirty="0" smtClean="0">
                <a:latin typeface="Courier New" pitchFamily="49" charset="0"/>
                <a:cs typeface="Courier New" pitchFamily="49" charset="0"/>
              </a:rPr>
              <a:t>,p)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a:t>
            </a:r>
            <a:r>
              <a:rPr lang="en-US" sz="2000" b="1" u="sng" dirty="0" smtClean="0">
                <a:solidFill>
                  <a:srgbClr val="FF0000"/>
                </a:solidFill>
                <a:latin typeface="Courier New" pitchFamily="49" charset="0"/>
                <a:cs typeface="Courier New" pitchFamily="49" charset="0"/>
              </a:rPr>
              <a:t>3</a:t>
            </a:r>
            <a:r>
              <a:rPr lang="en-US" sz="2000" dirty="0" smtClean="0">
                <a:latin typeface="Courier New" pitchFamily="49" charset="0"/>
                <a:cs typeface="Courier New" pitchFamily="49" charset="0"/>
              </a:rPr>
              <a:t>,.05)</a:t>
            </a:r>
          </a:p>
          <a:p>
            <a:pPr>
              <a:buFont typeface="Arial" charset="0"/>
              <a:buNone/>
              <a:defRPr/>
            </a:pPr>
            <a:r>
              <a:rPr lang="en-US" sz="2000" dirty="0" smtClean="0">
                <a:latin typeface="Courier New" pitchFamily="49" charset="0"/>
                <a:cs typeface="Courier New" pitchFamily="49" charset="0"/>
              </a:rPr>
              <a:t>.07548367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b="1" dirty="0" smtClean="0">
                <a:cs typeface="Courier New" pitchFamily="49" charset="0"/>
              </a:rPr>
              <a:t>Whether you are looking at P(</a:t>
            </a:r>
            <a:r>
              <a:rPr lang="en-US" sz="2000" b="1" dirty="0" err="1" smtClean="0">
                <a:cs typeface="Courier New" pitchFamily="49" charset="0"/>
              </a:rPr>
              <a:t>X≥x</a:t>
            </a:r>
            <a:r>
              <a:rPr lang="en-US" sz="2000" b="1" dirty="0" smtClean="0">
                <a:cs typeface="Courier New" pitchFamily="49" charset="0"/>
              </a:rPr>
              <a:t>) </a:t>
            </a:r>
            <a:r>
              <a:rPr lang="en-US" sz="2000" b="1" dirty="0" err="1" smtClean="0">
                <a:cs typeface="Courier New" pitchFamily="49" charset="0"/>
              </a:rPr>
              <a:t>vs</a:t>
            </a:r>
            <a:r>
              <a:rPr lang="en-US" sz="2000" b="1" dirty="0" smtClean="0">
                <a:cs typeface="Courier New" pitchFamily="49" charset="0"/>
              </a:rPr>
              <a:t> P(X&gt;x) matters for discrete distributions!!!</a:t>
            </a:r>
          </a:p>
        </p:txBody>
      </p:sp>
      <p:sp>
        <p:nvSpPr>
          <p:cNvPr id="4" name="Slide Number Placeholder 3"/>
          <p:cNvSpPr>
            <a:spLocks noGrp="1"/>
          </p:cNvSpPr>
          <p:nvPr>
            <p:ph type="sldNum" sz="quarter" idx="12"/>
          </p:nvPr>
        </p:nvSpPr>
        <p:spPr/>
        <p:txBody>
          <a:bodyPr/>
          <a:lstStyle/>
          <a:p>
            <a:pPr>
              <a:defRPr/>
            </a:pPr>
            <a:fld id="{0C1F1FBA-09AE-43A3-A4CA-5280BFED3B6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Key points</a:t>
            </a:r>
          </a:p>
        </p:txBody>
      </p:sp>
      <p:sp>
        <p:nvSpPr>
          <p:cNvPr id="78851" name="Content Placeholder 2"/>
          <p:cNvSpPr>
            <a:spLocks noGrp="1"/>
          </p:cNvSpPr>
          <p:nvPr>
            <p:ph idx="1"/>
          </p:nvPr>
        </p:nvSpPr>
        <p:spPr>
          <a:xfrm>
            <a:off x="457200" y="1371600"/>
            <a:ext cx="8458200" cy="5181600"/>
          </a:xfrm>
        </p:spPr>
        <p:txBody>
          <a:bodyPr>
            <a:normAutofit lnSpcReduction="10000"/>
          </a:bodyPr>
          <a:lstStyle/>
          <a:p>
            <a:r>
              <a:rPr lang="en-US" altLang="en-US" sz="2800" dirty="0" smtClean="0"/>
              <a:t>It is not practical or feasible to study an entire population, so we take a sample</a:t>
            </a:r>
          </a:p>
          <a:p>
            <a:r>
              <a:rPr lang="en-US" altLang="en-US" sz="2800" dirty="0" smtClean="0"/>
              <a:t>We need to make inference from our sample to the population</a:t>
            </a:r>
          </a:p>
          <a:p>
            <a:r>
              <a:rPr lang="en-US" altLang="en-US" sz="2800" dirty="0" smtClean="0"/>
              <a:t>We use the properties of repeated samples to do so</a:t>
            </a:r>
          </a:p>
          <a:p>
            <a:r>
              <a:rPr lang="en-US" altLang="en-US" sz="2800" dirty="0" smtClean="0"/>
              <a:t>For any random variable X with mean µ and standard deviation </a:t>
            </a:r>
            <a:r>
              <a:rPr lang="el-GR" altLang="en-US" sz="2800" dirty="0" smtClean="0"/>
              <a:t>σ</a:t>
            </a:r>
            <a:r>
              <a:rPr lang="en-US" altLang="en-US" sz="2800" dirty="0" smtClean="0"/>
              <a:t>, if the sample n is large enough, the distribution of the sample mean is normally distributed with mean µ and standard deviation </a:t>
            </a:r>
            <a:r>
              <a:rPr lang="el-GR" altLang="en-US" sz="2800" dirty="0" smtClean="0"/>
              <a:t>σ</a:t>
            </a:r>
            <a:r>
              <a:rPr lang="en-US" altLang="en-US" sz="2800" dirty="0" smtClean="0"/>
              <a:t>/</a:t>
            </a:r>
            <a:r>
              <a:rPr lang="en-US" altLang="en-US" sz="2800" i="1" dirty="0" smtClean="0">
                <a:cs typeface="Arial" charset="0"/>
              </a:rPr>
              <a:t> √n</a:t>
            </a:r>
            <a:endParaRPr lang="en-US" altLang="en-US" sz="2800" dirty="0" smtClean="0"/>
          </a:p>
          <a:p>
            <a:r>
              <a:rPr lang="en-US" altLang="en-US" sz="2800" dirty="0" smtClean="0"/>
              <a:t>We use this to calculate intervals with known probability of containing the population mean or proportion</a:t>
            </a:r>
          </a:p>
        </p:txBody>
      </p:sp>
      <p:sp>
        <p:nvSpPr>
          <p:cNvPr id="2" name="Slide Number Placeholder 1"/>
          <p:cNvSpPr>
            <a:spLocks noGrp="1"/>
          </p:cNvSpPr>
          <p:nvPr>
            <p:ph type="sldNum" sz="quarter" idx="12"/>
          </p:nvPr>
        </p:nvSpPr>
        <p:spPr/>
        <p:txBody>
          <a:bodyPr/>
          <a:lstStyle/>
          <a:p>
            <a:pPr>
              <a:defRPr/>
            </a:pPr>
            <a:fld id="{C010DCA9-EA3D-495B-B07A-5E8C5EB5DA08}"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For next time</a:t>
            </a:r>
          </a:p>
        </p:txBody>
      </p:sp>
      <p:sp>
        <p:nvSpPr>
          <p:cNvPr id="79875" name="Rectangle 3"/>
          <p:cNvSpPr>
            <a:spLocks noGrp="1" noChangeArrowheads="1"/>
          </p:cNvSpPr>
          <p:nvPr>
            <p:ph type="body"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r>
              <a:rPr lang="en-US" altLang="en-US" smtClean="0"/>
              <a:t>Chapter 8, 9, and 14 (pages 324-329) (Review of today’s material)</a:t>
            </a:r>
          </a:p>
          <a:p>
            <a:pPr lvl="1" eaLnBrk="1" hangingPunct="1"/>
            <a:endParaRPr lang="en-US" altLang="en-US" smtClean="0"/>
          </a:p>
          <a:p>
            <a:pPr lvl="1" eaLnBrk="1" hangingPunct="1"/>
            <a:r>
              <a:rPr lang="en-US" altLang="en-US" smtClean="0"/>
              <a:t>Chapter 10 and 14 (pages 329-330)</a:t>
            </a:r>
          </a:p>
        </p:txBody>
      </p:sp>
      <p:sp>
        <p:nvSpPr>
          <p:cNvPr id="2" name="Slide Number Placeholder 1"/>
          <p:cNvSpPr>
            <a:spLocks noGrp="1"/>
          </p:cNvSpPr>
          <p:nvPr>
            <p:ph type="sldNum" sz="quarter" idx="12"/>
          </p:nvPr>
        </p:nvSpPr>
        <p:spPr/>
        <p:txBody>
          <a:bodyPr/>
          <a:lstStyle/>
          <a:p>
            <a:pPr>
              <a:defRPr/>
            </a:pPr>
            <a:fld id="{4924FE81-BC52-4E6B-B9D8-7CCF015D0A54}"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Recap from the normal distribution</a:t>
            </a:r>
          </a:p>
        </p:txBody>
      </p:sp>
      <p:sp>
        <p:nvSpPr>
          <p:cNvPr id="10243" name="Content Placeholder 2"/>
          <p:cNvSpPr>
            <a:spLocks noGrp="1"/>
          </p:cNvSpPr>
          <p:nvPr>
            <p:ph idx="1"/>
          </p:nvPr>
        </p:nvSpPr>
        <p:spPr>
          <a:xfrm>
            <a:off x="457200" y="1447800"/>
            <a:ext cx="8229600" cy="5105400"/>
          </a:xfrm>
        </p:spPr>
        <p:txBody>
          <a:bodyPr/>
          <a:lstStyle/>
          <a:p>
            <a:r>
              <a:rPr lang="en-US" altLang="en-US" dirty="0" smtClean="0"/>
              <a:t>We do not calculate P(X=x) or P(Z=z) </a:t>
            </a:r>
          </a:p>
          <a:p>
            <a:pPr lvl="1"/>
            <a:r>
              <a:rPr lang="en-US" altLang="en-US" dirty="0" smtClean="0"/>
              <a:t>Probability of individual values are 0</a:t>
            </a:r>
          </a:p>
          <a:p>
            <a:r>
              <a:rPr lang="en-US" altLang="en-US" dirty="0" smtClean="0">
                <a:sym typeface="Symbol" pitchFamily="18" charset="2"/>
              </a:rPr>
              <a:t>We do calculate P(X&gt;x) or P(X&lt;x) or the probability of a range of values (e.g. -1.96, 1.96)</a:t>
            </a:r>
          </a:p>
          <a:p>
            <a:r>
              <a:rPr lang="en-US" altLang="en-US" dirty="0" smtClean="0">
                <a:sym typeface="Symbol" pitchFamily="18" charset="2"/>
              </a:rPr>
              <a:t>It does not make a difference if we use the notation P(X&gt;x) or P(</a:t>
            </a:r>
            <a:r>
              <a:rPr lang="en-US" altLang="en-US" dirty="0" err="1" smtClean="0">
                <a:sym typeface="Symbol" pitchFamily="18" charset="2"/>
              </a:rPr>
              <a:t>X</a:t>
            </a:r>
            <a:r>
              <a:rPr lang="en-US" altLang="en-US" dirty="0" err="1" smtClean="0"/>
              <a:t>≥x</a:t>
            </a:r>
            <a:r>
              <a:rPr lang="en-US" altLang="en-US" dirty="0" smtClean="0"/>
              <a:t>) because we just said P(X=x)=0</a:t>
            </a:r>
          </a:p>
          <a:p>
            <a:endParaRPr lang="en-US" altLang="en-US" dirty="0" smtClean="0">
              <a:latin typeface="Courier New" pitchFamily="49" charset="0"/>
              <a:cs typeface="Courier New" pitchFamily="49" charset="0"/>
              <a:sym typeface="Symbol" pitchFamily="18" charset="2"/>
            </a:endParaRPr>
          </a:p>
        </p:txBody>
      </p:sp>
      <p:sp>
        <p:nvSpPr>
          <p:cNvPr id="2" name="Slide Number Placeholder 1"/>
          <p:cNvSpPr>
            <a:spLocks noGrp="1"/>
          </p:cNvSpPr>
          <p:nvPr>
            <p:ph type="sldNum" sz="quarter" idx="12"/>
          </p:nvPr>
        </p:nvSpPr>
        <p:spPr/>
        <p:txBody>
          <a:bodyPr/>
          <a:lstStyle/>
          <a:p>
            <a:pPr>
              <a:defRPr/>
            </a:pPr>
            <a:fld id="{00459FC0-BF52-428C-88DC-57B0C6E2A58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16203</TotalTime>
  <Words>3844</Words>
  <Application>Microsoft Office PowerPoint</Application>
  <PresentationFormat>On-screen Show (4:3)</PresentationFormat>
  <Paragraphs>734</Paragraphs>
  <Slides>81</Slides>
  <Notes>81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Equation</vt:lpstr>
      <vt:lpstr>Lecture 4</vt:lpstr>
      <vt:lpstr>Today</vt:lpstr>
      <vt:lpstr>Recap of binomial distribution</vt:lpstr>
      <vt:lpstr>PowerPoint Presentation</vt:lpstr>
      <vt:lpstr>Binomial distribution</vt:lpstr>
      <vt:lpstr>Example 1</vt:lpstr>
      <vt:lpstr>Example 2</vt:lpstr>
      <vt:lpstr>Example 3</vt:lpstr>
      <vt:lpstr>Recap from the normal distribution</vt:lpstr>
      <vt:lpstr>Normal distribution</vt:lpstr>
      <vt:lpstr>Normal distribution</vt:lpstr>
      <vt:lpstr>Recap from the normal distribution</vt:lpstr>
      <vt:lpstr>A bit more about theoretical means and variances</vt:lpstr>
      <vt:lpstr>The formulae (just fyi)</vt:lpstr>
      <vt:lpstr>Sample means and variances</vt:lpstr>
      <vt:lpstr>Sampling</vt:lpstr>
      <vt:lpstr>PowerPoint Presentation</vt:lpstr>
      <vt:lpstr>PowerPoint Presentation</vt:lpstr>
      <vt:lpstr>PowerPoint Presentation</vt:lpstr>
      <vt:lpstr>PowerPoint Presentation</vt:lpstr>
      <vt:lpstr>PowerPoint Presentation</vt:lpstr>
      <vt:lpstr>PowerPoint Presentation</vt:lpstr>
      <vt:lpstr>Central limit theorem</vt:lpstr>
      <vt:lpstr>Central limit theorem</vt:lpstr>
      <vt:lpstr>Why do we care?</vt:lpstr>
      <vt:lpstr>PowerPoint Presentation</vt:lpstr>
      <vt:lpstr>Note</vt:lpstr>
      <vt:lpstr>Central limit theorem examples</vt:lpstr>
      <vt:lpstr>Distributions of the means of uniformly distributed random variables</vt:lpstr>
      <vt:lpstr>Distributions of the means of chi-square distributed random variables</vt:lpstr>
      <vt:lpstr>Using the CLT</vt:lpstr>
      <vt:lpstr>Using the CLT</vt:lpstr>
      <vt:lpstr>Using the CLT</vt:lpstr>
      <vt:lpstr>Using the CLT</vt:lpstr>
      <vt:lpstr>PowerPoint Presentation</vt:lpstr>
      <vt:lpstr>PowerPoint Presentation</vt:lpstr>
      <vt:lpstr>PowerPoint Presentation</vt:lpstr>
      <vt:lpstr>PowerPoint Presentation</vt:lpstr>
      <vt:lpstr>Confidence intervals for means</vt:lpstr>
      <vt:lpstr>Confidence intervals for means</vt:lpstr>
      <vt:lpstr>Confidence intervals for means</vt:lpstr>
      <vt:lpstr>Confidence intervals for means</vt:lpstr>
      <vt:lpstr>Confidence intervals for means</vt:lpstr>
      <vt:lpstr>An important subtlety</vt:lpstr>
      <vt:lpstr>Interpreting confidence intervals for means</vt:lpstr>
      <vt:lpstr>Confidence intervals for means</vt:lpstr>
      <vt:lpstr>Confidence intervals for means</vt:lpstr>
      <vt:lpstr>Confidence intervals for means</vt:lpstr>
      <vt:lpstr>Confidence intervals for means</vt:lpstr>
      <vt:lpstr>Confidence intervals for means</vt:lpstr>
      <vt:lpstr>Student’s t distribution</vt:lpstr>
      <vt:lpstr>The t-distribution</vt:lpstr>
      <vt:lpstr>Student’s t distribution</vt:lpstr>
      <vt:lpstr>Student’s t distribution</vt:lpstr>
      <vt:lpstr>95% confidence intervals for means when  is not known</vt:lpstr>
      <vt:lpstr>Confidence intervals for means</vt:lpstr>
      <vt:lpstr>Confidence intervals for means</vt:lpstr>
      <vt:lpstr>Confidence intervals for sample means in Stata</vt:lpstr>
      <vt:lpstr>PowerPoint Presentation</vt:lpstr>
      <vt:lpstr>Normal approximation to the binomial distribution</vt:lpstr>
      <vt:lpstr>Normal approximation to the binomial distribution</vt:lpstr>
      <vt:lpstr>PowerPoint Presentation</vt:lpstr>
      <vt:lpstr>PowerPoint Presentation</vt:lpstr>
      <vt:lpstr>Binomial approximation to normal distribution</vt:lpstr>
      <vt:lpstr>Using the Binomial distribution</vt:lpstr>
      <vt:lpstr>Binomial approximation to normal distribution</vt:lpstr>
      <vt:lpstr>Binomial distribution, now=100</vt:lpstr>
      <vt:lpstr>Binomial approximation to normal distribution, now=100</vt:lpstr>
      <vt:lpstr>Binomial approximation to normal distribution</vt:lpstr>
      <vt:lpstr>Sampling distribution of a proportion</vt:lpstr>
      <vt:lpstr>Sampling distribution of a proportion</vt:lpstr>
      <vt:lpstr>Reminder: Sampling distribution of a mean</vt:lpstr>
      <vt:lpstr>Sampling distribution of proportions</vt:lpstr>
      <vt:lpstr>Sampling distribution of proportions</vt:lpstr>
      <vt:lpstr>Confidence intervals for proportions</vt:lpstr>
      <vt:lpstr>Confidence intervals for proportions</vt:lpstr>
      <vt:lpstr>Confidence intervals for proportions</vt:lpstr>
      <vt:lpstr>Confidence intervals for proportions in Stata</vt:lpstr>
      <vt:lpstr>Confidence intervals for proportions in Stata</vt:lpstr>
      <vt:lpstr>Key points</vt:lpstr>
      <vt:lpstr>For next time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Judy Hahn</dc:creator>
  <cp:lastModifiedBy>Hahn, Judy</cp:lastModifiedBy>
  <cp:revision>222</cp:revision>
  <dcterms:created xsi:type="dcterms:W3CDTF">2010-10-02T15:26:56Z</dcterms:created>
  <dcterms:modified xsi:type="dcterms:W3CDTF">2015-10-06T14:57:44Z</dcterms:modified>
</cp:coreProperties>
</file>