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1039" r:id="rId3"/>
    <p:sldId id="1040" r:id="rId4"/>
    <p:sldId id="1041" r:id="rId5"/>
    <p:sldId id="1044" r:id="rId6"/>
    <p:sldId id="104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8"/>
    <p:restoredTop sz="94705"/>
  </p:normalViewPr>
  <p:slideViewPr>
    <p:cSldViewPr snapToGrid="0" snapToObjects="1">
      <p:cViewPr varScale="1">
        <p:scale>
          <a:sx n="77" d="100"/>
          <a:sy n="77" d="100"/>
        </p:scale>
        <p:origin x="216" y="9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B637F3-9EC1-C148-9A5A-229FBB839A3E}" type="doc">
      <dgm:prSet loTypeId="urn:microsoft.com/office/officeart/2005/8/layout/vProcess5" loCatId="" qsTypeId="urn:microsoft.com/office/officeart/2005/8/quickstyle/simple1" qsCatId="simple" csTypeId="urn:microsoft.com/office/officeart/2005/8/colors/accent1_2" csCatId="accent1" phldr="1"/>
      <dgm:spPr/>
    </dgm:pt>
    <dgm:pt modelId="{247687C3-A1CB-6D4C-ADC2-6CF75C189DF1}">
      <dgm:prSet phldrT="[Text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-US" sz="2400" dirty="0"/>
            <a:t>Ideal Randomized Experiments + IPW or Standardization</a:t>
          </a:r>
        </a:p>
      </dgm:t>
    </dgm:pt>
    <dgm:pt modelId="{C10C6F2F-A1C9-824C-BD4A-E1C2CE7E35D8}" type="parTrans" cxnId="{64668896-C065-A047-BD0E-41610772BD3A}">
      <dgm:prSet/>
      <dgm:spPr/>
      <dgm:t>
        <a:bodyPr/>
        <a:lstStyle/>
        <a:p>
          <a:endParaRPr lang="en-US"/>
        </a:p>
      </dgm:t>
    </dgm:pt>
    <dgm:pt modelId="{AC64879C-00FA-7246-B8F5-C7BAF602F494}" type="sibTrans" cxnId="{64668896-C065-A047-BD0E-41610772BD3A}">
      <dgm:prSet/>
      <dgm:spPr/>
      <dgm:t>
        <a:bodyPr/>
        <a:lstStyle/>
        <a:p>
          <a:endParaRPr lang="en-US"/>
        </a:p>
      </dgm:t>
    </dgm:pt>
    <dgm:pt modelId="{B0D1A1C2-1CF3-A246-971D-00126E05AC3B}">
      <dgm:prSet phldrT="[Text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2800" dirty="0"/>
            <a:t>Conceptualize Target Trial</a:t>
          </a:r>
        </a:p>
      </dgm:t>
    </dgm:pt>
    <dgm:pt modelId="{785046C2-BA6D-4244-91FB-326110A5AF6D}" type="parTrans" cxnId="{A7536F05-FFE4-6E49-BAB1-9EFA958CA0C2}">
      <dgm:prSet/>
      <dgm:spPr/>
      <dgm:t>
        <a:bodyPr/>
        <a:lstStyle/>
        <a:p>
          <a:endParaRPr lang="en-US"/>
        </a:p>
      </dgm:t>
    </dgm:pt>
    <dgm:pt modelId="{B2B36451-A902-EC4A-AFC3-A79F10B73FEA}" type="sibTrans" cxnId="{A7536F05-FFE4-6E49-BAB1-9EFA958CA0C2}">
      <dgm:prSet/>
      <dgm:spPr/>
      <dgm:t>
        <a:bodyPr/>
        <a:lstStyle/>
        <a:p>
          <a:endParaRPr lang="en-US"/>
        </a:p>
      </dgm:t>
    </dgm:pt>
    <dgm:pt modelId="{64F7299D-958C-384D-871E-4EE99D7FC205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sz="2400" dirty="0"/>
            <a:t>Observational Studies</a:t>
          </a:r>
        </a:p>
      </dgm:t>
    </dgm:pt>
    <dgm:pt modelId="{3C0FAD50-BC10-9A45-B5EB-C976B8458D33}" type="parTrans" cxnId="{6538B16F-9105-F34D-A315-6C12679DDBEA}">
      <dgm:prSet/>
      <dgm:spPr/>
      <dgm:t>
        <a:bodyPr/>
        <a:lstStyle/>
        <a:p>
          <a:endParaRPr lang="en-US"/>
        </a:p>
      </dgm:t>
    </dgm:pt>
    <dgm:pt modelId="{6C1FEFBE-6F92-6F40-9A3D-A645598CEF2F}" type="sibTrans" cxnId="{6538B16F-9105-F34D-A315-6C12679DDBEA}">
      <dgm:prSet/>
      <dgm:spPr/>
      <dgm:t>
        <a:bodyPr/>
        <a:lstStyle/>
        <a:p>
          <a:endParaRPr lang="en-US"/>
        </a:p>
      </dgm:t>
    </dgm:pt>
    <dgm:pt modelId="{55036234-0884-FC40-8D9C-CC8C8E2742C8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sz="1800" dirty="0"/>
            <a:t>Case-Control</a:t>
          </a:r>
        </a:p>
      </dgm:t>
    </dgm:pt>
    <dgm:pt modelId="{C9B59494-7F0A-4946-9B94-8394BD739C81}" type="parTrans" cxnId="{02949D3D-822B-4B43-A543-CD77B1BF890D}">
      <dgm:prSet/>
      <dgm:spPr/>
      <dgm:t>
        <a:bodyPr/>
        <a:lstStyle/>
        <a:p>
          <a:endParaRPr lang="en-US"/>
        </a:p>
      </dgm:t>
    </dgm:pt>
    <dgm:pt modelId="{437BC3D0-5BCA-F346-BEC0-6804C1B50BA9}" type="sibTrans" cxnId="{02949D3D-822B-4B43-A543-CD77B1BF890D}">
      <dgm:prSet/>
      <dgm:spPr/>
      <dgm:t>
        <a:bodyPr/>
        <a:lstStyle/>
        <a:p>
          <a:endParaRPr lang="en-US"/>
        </a:p>
      </dgm:t>
    </dgm:pt>
    <dgm:pt modelId="{7A4CEEC7-C8AF-BF45-91F7-0CE665D14733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sz="1800" dirty="0"/>
            <a:t>Cohort</a:t>
          </a:r>
        </a:p>
      </dgm:t>
    </dgm:pt>
    <dgm:pt modelId="{2A7E149A-09E0-1440-82E5-A429AC557FDD}" type="parTrans" cxnId="{1B988B6C-2EA0-6740-AB5A-B346AA1702EE}">
      <dgm:prSet/>
      <dgm:spPr/>
      <dgm:t>
        <a:bodyPr/>
        <a:lstStyle/>
        <a:p>
          <a:endParaRPr lang="en-US"/>
        </a:p>
      </dgm:t>
    </dgm:pt>
    <dgm:pt modelId="{09E915DF-4D17-9248-8386-CCF82CF837F9}" type="sibTrans" cxnId="{1B988B6C-2EA0-6740-AB5A-B346AA1702EE}">
      <dgm:prSet/>
      <dgm:spPr/>
      <dgm:t>
        <a:bodyPr/>
        <a:lstStyle/>
        <a:p>
          <a:endParaRPr lang="en-US"/>
        </a:p>
      </dgm:t>
    </dgm:pt>
    <dgm:pt modelId="{0DC07478-1F8D-0A48-93B5-BB67A78D3DA4}">
      <dgm:prSet phldrT="[Text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-US" sz="2400" dirty="0"/>
            <a:t>Can compute average causal effects</a:t>
          </a:r>
        </a:p>
      </dgm:t>
    </dgm:pt>
    <dgm:pt modelId="{EB17FA3E-D927-AC4B-8F6F-A99A0943C3ED}" type="parTrans" cxnId="{D1F26B53-D005-6F41-9AD3-78E795B06474}">
      <dgm:prSet/>
      <dgm:spPr/>
      <dgm:t>
        <a:bodyPr/>
        <a:lstStyle/>
        <a:p>
          <a:endParaRPr lang="en-US"/>
        </a:p>
      </dgm:t>
    </dgm:pt>
    <dgm:pt modelId="{C2212A5D-7973-9842-9CE8-6D8BBED6A7AA}" type="sibTrans" cxnId="{D1F26B53-D005-6F41-9AD3-78E795B06474}">
      <dgm:prSet/>
      <dgm:spPr/>
      <dgm:t>
        <a:bodyPr/>
        <a:lstStyle/>
        <a:p>
          <a:endParaRPr lang="en-US"/>
        </a:p>
      </dgm:t>
    </dgm:pt>
    <dgm:pt modelId="{9AB53C87-8460-EB4D-A083-47C28A59DA6B}">
      <dgm:prSet phldrT="[Text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2200" dirty="0"/>
            <a:t>Minimize or eliminate Bias</a:t>
          </a:r>
        </a:p>
      </dgm:t>
    </dgm:pt>
    <dgm:pt modelId="{AB62A4F1-F214-AB47-9898-F81C82A1337A}" type="parTrans" cxnId="{858A7260-5E24-304C-9DEA-E2A16FD33FA8}">
      <dgm:prSet/>
      <dgm:spPr/>
      <dgm:t>
        <a:bodyPr/>
        <a:lstStyle/>
        <a:p>
          <a:endParaRPr lang="en-US"/>
        </a:p>
      </dgm:t>
    </dgm:pt>
    <dgm:pt modelId="{E21A4FF3-1D79-AC4A-9332-953AAF2816D4}" type="sibTrans" cxnId="{858A7260-5E24-304C-9DEA-E2A16FD33FA8}">
      <dgm:prSet/>
      <dgm:spPr/>
      <dgm:t>
        <a:bodyPr/>
        <a:lstStyle/>
        <a:p>
          <a:endParaRPr lang="en-US"/>
        </a:p>
      </dgm:t>
    </dgm:pt>
    <dgm:pt modelId="{E008914D-C316-634D-A971-360977F5F317}">
      <dgm:prSet phldrT="[Text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2200" dirty="0"/>
            <a:t>Fulfill Identifiability Criteria</a:t>
          </a:r>
        </a:p>
      </dgm:t>
    </dgm:pt>
    <dgm:pt modelId="{08DC4479-C276-3944-9CE0-87CF13969C27}" type="parTrans" cxnId="{1C6E3D0D-4907-7440-90F5-3C17EDD79FCC}">
      <dgm:prSet/>
      <dgm:spPr/>
      <dgm:t>
        <a:bodyPr/>
        <a:lstStyle/>
        <a:p>
          <a:endParaRPr lang="en-US"/>
        </a:p>
      </dgm:t>
    </dgm:pt>
    <dgm:pt modelId="{1E1008A0-9B8E-5A4B-98B1-6B7D1CE0A09A}" type="sibTrans" cxnId="{1C6E3D0D-4907-7440-90F5-3C17EDD79FCC}">
      <dgm:prSet/>
      <dgm:spPr/>
      <dgm:t>
        <a:bodyPr/>
        <a:lstStyle/>
        <a:p>
          <a:endParaRPr lang="en-US"/>
        </a:p>
      </dgm:t>
    </dgm:pt>
    <dgm:pt modelId="{C4566405-62D7-E24E-81FB-DB4084A444EF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2100" dirty="0"/>
            <a:t>Case-Control – Matching, stratified analyses</a:t>
          </a:r>
        </a:p>
      </dgm:t>
    </dgm:pt>
    <dgm:pt modelId="{DB61CEEE-6B73-8946-9BBE-C73D618247C4}" type="parTrans" cxnId="{19FF7F87-01B0-504B-A9FE-3BB388BADFFA}">
      <dgm:prSet/>
      <dgm:spPr/>
      <dgm:t>
        <a:bodyPr/>
        <a:lstStyle/>
        <a:p>
          <a:endParaRPr lang="en-US"/>
        </a:p>
      </dgm:t>
    </dgm:pt>
    <dgm:pt modelId="{E0E98AA9-683C-AC4C-B085-A89CA11A085D}" type="sibTrans" cxnId="{19FF7F87-01B0-504B-A9FE-3BB388BADFFA}">
      <dgm:prSet/>
      <dgm:spPr/>
      <dgm:t>
        <a:bodyPr/>
        <a:lstStyle/>
        <a:p>
          <a:endParaRPr lang="en-US"/>
        </a:p>
      </dgm:t>
    </dgm:pt>
    <dgm:pt modelId="{13CA630E-9737-DC40-83B5-A83766CE75E9}">
      <dgm:prSet custT="1"/>
      <dgm:spPr/>
      <dgm:t>
        <a:bodyPr/>
        <a:lstStyle/>
        <a:p>
          <a:r>
            <a:rPr lang="en-US" sz="2100" dirty="0"/>
            <a:t>Cohort</a:t>
          </a:r>
        </a:p>
      </dgm:t>
    </dgm:pt>
    <dgm:pt modelId="{1826157F-05BC-5C4C-9D65-88EF3EDB0682}" type="parTrans" cxnId="{33E8803D-EC9C-F747-99A4-8A1E48F24C7D}">
      <dgm:prSet/>
      <dgm:spPr/>
      <dgm:t>
        <a:bodyPr/>
        <a:lstStyle/>
        <a:p>
          <a:endParaRPr lang="en-US"/>
        </a:p>
      </dgm:t>
    </dgm:pt>
    <dgm:pt modelId="{3A438435-558E-F84E-A221-CBFC25680067}" type="sibTrans" cxnId="{33E8803D-EC9C-F747-99A4-8A1E48F24C7D}">
      <dgm:prSet/>
      <dgm:spPr/>
      <dgm:t>
        <a:bodyPr/>
        <a:lstStyle/>
        <a:p>
          <a:endParaRPr lang="en-US"/>
        </a:p>
      </dgm:t>
    </dgm:pt>
    <dgm:pt modelId="{B65B6D6E-A39A-404F-815C-1CC95DDCCA3F}">
      <dgm:prSet custT="1"/>
      <dgm:spPr/>
      <dgm:t>
        <a:bodyPr/>
        <a:lstStyle/>
        <a:p>
          <a:r>
            <a:rPr lang="en-US" sz="2100" dirty="0"/>
            <a:t>DAGs to identify bias</a:t>
          </a:r>
        </a:p>
      </dgm:t>
    </dgm:pt>
    <dgm:pt modelId="{EEDEACAB-2CE2-A745-9B20-EB593A3D2584}" type="parTrans" cxnId="{C4A403BB-2669-6E4D-966C-089A7235A2E6}">
      <dgm:prSet/>
      <dgm:spPr/>
      <dgm:t>
        <a:bodyPr/>
        <a:lstStyle/>
        <a:p>
          <a:endParaRPr lang="en-US"/>
        </a:p>
      </dgm:t>
    </dgm:pt>
    <dgm:pt modelId="{4CA5D952-9E70-CE43-8B23-20C5FE2DADBC}" type="sibTrans" cxnId="{C4A403BB-2669-6E4D-966C-089A7235A2E6}">
      <dgm:prSet/>
      <dgm:spPr/>
      <dgm:t>
        <a:bodyPr/>
        <a:lstStyle/>
        <a:p>
          <a:endParaRPr lang="en-US"/>
        </a:p>
      </dgm:t>
    </dgm:pt>
    <dgm:pt modelId="{5F2378CC-6F08-7A4E-8635-AB91D6047BB7}">
      <dgm:prSet custT="1"/>
      <dgm:spPr/>
      <dgm:t>
        <a:bodyPr/>
        <a:lstStyle/>
        <a:p>
          <a:r>
            <a:rPr lang="en-US" sz="2100" dirty="0"/>
            <a:t>Stratified analyses, alignment of T</a:t>
          </a:r>
          <a:r>
            <a:rPr lang="en-US" sz="2100" baseline="-25000" dirty="0"/>
            <a:t>0</a:t>
          </a:r>
          <a:r>
            <a:rPr lang="en-US" sz="2100" dirty="0"/>
            <a:t>, E, A</a:t>
          </a:r>
        </a:p>
      </dgm:t>
    </dgm:pt>
    <dgm:pt modelId="{B301221E-3100-1442-9153-08E615C99EE1}" type="sibTrans" cxnId="{33BBE377-6D52-6445-80BC-FFE477B37AA8}">
      <dgm:prSet/>
      <dgm:spPr/>
      <dgm:t>
        <a:bodyPr/>
        <a:lstStyle/>
        <a:p>
          <a:endParaRPr lang="en-US"/>
        </a:p>
      </dgm:t>
    </dgm:pt>
    <dgm:pt modelId="{8F7BAC6E-EAF7-7A4C-86AD-039B6BD2CDE0}" type="parTrans" cxnId="{33BBE377-6D52-6445-80BC-FFE477B37AA8}">
      <dgm:prSet/>
      <dgm:spPr/>
      <dgm:t>
        <a:bodyPr/>
        <a:lstStyle/>
        <a:p>
          <a:endParaRPr lang="en-US"/>
        </a:p>
      </dgm:t>
    </dgm:pt>
    <dgm:pt modelId="{CF4248C0-39D4-2D4B-A39F-8FE25B4EDABA}">
      <dgm:prSet custT="1"/>
      <dgm:spPr/>
      <dgm:t>
        <a:bodyPr/>
        <a:lstStyle/>
        <a:p>
          <a:r>
            <a:rPr lang="en-US" sz="2100" dirty="0"/>
            <a:t>QBA - how bad is the bias?</a:t>
          </a:r>
        </a:p>
      </dgm:t>
    </dgm:pt>
    <dgm:pt modelId="{4B3B1812-5CD8-9141-9F1F-DB78FD44D0D0}" type="parTrans" cxnId="{4CB282A8-CB53-0A46-BB94-97094FABDB71}">
      <dgm:prSet/>
      <dgm:spPr/>
      <dgm:t>
        <a:bodyPr/>
        <a:lstStyle/>
        <a:p>
          <a:endParaRPr lang="en-US"/>
        </a:p>
      </dgm:t>
    </dgm:pt>
    <dgm:pt modelId="{6526D4FC-D541-964C-869F-9E2EAB16FC21}" type="sibTrans" cxnId="{4CB282A8-CB53-0A46-BB94-97094FABDB71}">
      <dgm:prSet/>
      <dgm:spPr/>
      <dgm:t>
        <a:bodyPr/>
        <a:lstStyle/>
        <a:p>
          <a:endParaRPr lang="en-US"/>
        </a:p>
      </dgm:t>
    </dgm:pt>
    <dgm:pt modelId="{870FC096-AE04-B944-ACF3-D94718D25D30}">
      <dgm:prSet custT="1"/>
      <dgm:spPr/>
      <dgm:t>
        <a:bodyPr/>
        <a:lstStyle/>
        <a:p>
          <a:r>
            <a:rPr lang="en-US" sz="2100" dirty="0"/>
            <a:t>Interaction / EM </a:t>
          </a:r>
        </a:p>
      </dgm:t>
    </dgm:pt>
    <dgm:pt modelId="{95E442CA-A86F-C949-9D8E-3AEC4E837C30}" type="parTrans" cxnId="{57FBBC55-4233-6F4F-8951-349476037001}">
      <dgm:prSet/>
      <dgm:spPr/>
      <dgm:t>
        <a:bodyPr/>
        <a:lstStyle/>
        <a:p>
          <a:endParaRPr lang="en-US"/>
        </a:p>
      </dgm:t>
    </dgm:pt>
    <dgm:pt modelId="{371C0D68-F9A0-254D-8AF6-8374D9C6FA3D}" type="sibTrans" cxnId="{57FBBC55-4233-6F4F-8951-349476037001}">
      <dgm:prSet/>
      <dgm:spPr/>
      <dgm:t>
        <a:bodyPr/>
        <a:lstStyle/>
        <a:p>
          <a:endParaRPr lang="en-US"/>
        </a:p>
      </dgm:t>
    </dgm:pt>
    <dgm:pt modelId="{89CE4777-78F2-4449-A65F-62EF32A0028A}" type="pres">
      <dgm:prSet presAssocID="{D0B637F3-9EC1-C148-9A5A-229FBB839A3E}" presName="outerComposite" presStyleCnt="0">
        <dgm:presLayoutVars>
          <dgm:chMax val="5"/>
          <dgm:dir/>
          <dgm:resizeHandles val="exact"/>
        </dgm:presLayoutVars>
      </dgm:prSet>
      <dgm:spPr/>
    </dgm:pt>
    <dgm:pt modelId="{6FD35C79-3F83-A241-86EE-BF7FBB27B721}" type="pres">
      <dgm:prSet presAssocID="{D0B637F3-9EC1-C148-9A5A-229FBB839A3E}" presName="dummyMaxCanvas" presStyleCnt="0">
        <dgm:presLayoutVars/>
      </dgm:prSet>
      <dgm:spPr/>
    </dgm:pt>
    <dgm:pt modelId="{BF605E36-16AE-4C4D-9132-892437A3772C}" type="pres">
      <dgm:prSet presAssocID="{D0B637F3-9EC1-C148-9A5A-229FBB839A3E}" presName="ThreeNodes_1" presStyleLbl="node1" presStyleIdx="0" presStyleCnt="3" custLinFactNeighborX="1862">
        <dgm:presLayoutVars>
          <dgm:bulletEnabled val="1"/>
        </dgm:presLayoutVars>
      </dgm:prSet>
      <dgm:spPr/>
    </dgm:pt>
    <dgm:pt modelId="{750F5EB5-521E-FE4A-A08A-666D89A1573E}" type="pres">
      <dgm:prSet presAssocID="{D0B637F3-9EC1-C148-9A5A-229FBB839A3E}" presName="ThreeNodes_2" presStyleLbl="node1" presStyleIdx="1" presStyleCnt="3" custScaleX="111791" custScaleY="159646" custLinFactNeighborX="2926">
        <dgm:presLayoutVars>
          <dgm:bulletEnabled val="1"/>
        </dgm:presLayoutVars>
      </dgm:prSet>
      <dgm:spPr/>
    </dgm:pt>
    <dgm:pt modelId="{0445188D-2810-9248-B740-099B40078AF3}" type="pres">
      <dgm:prSet presAssocID="{D0B637F3-9EC1-C148-9A5A-229FBB839A3E}" presName="ThreeNodes_3" presStyleLbl="node1" presStyleIdx="2" presStyleCnt="3" custScaleY="69539">
        <dgm:presLayoutVars>
          <dgm:bulletEnabled val="1"/>
        </dgm:presLayoutVars>
      </dgm:prSet>
      <dgm:spPr/>
    </dgm:pt>
    <dgm:pt modelId="{1514CBBB-C430-1F4F-825F-CCEBF66E9B63}" type="pres">
      <dgm:prSet presAssocID="{D0B637F3-9EC1-C148-9A5A-229FBB839A3E}" presName="ThreeConn_1-2" presStyleLbl="fgAccFollowNode1" presStyleIdx="0" presStyleCnt="2" custAng="10800000">
        <dgm:presLayoutVars>
          <dgm:bulletEnabled val="1"/>
        </dgm:presLayoutVars>
      </dgm:prSet>
      <dgm:spPr/>
    </dgm:pt>
    <dgm:pt modelId="{9D2DEAE0-78F0-0F44-8C59-F80DC5D01E0F}" type="pres">
      <dgm:prSet presAssocID="{D0B637F3-9EC1-C148-9A5A-229FBB839A3E}" presName="ThreeConn_2-3" presStyleLbl="fgAccFollowNode1" presStyleIdx="1" presStyleCnt="2" custAng="10800000">
        <dgm:presLayoutVars>
          <dgm:bulletEnabled val="1"/>
        </dgm:presLayoutVars>
      </dgm:prSet>
      <dgm:spPr/>
    </dgm:pt>
    <dgm:pt modelId="{F0828574-BF98-894E-80FD-64D1A7A472C9}" type="pres">
      <dgm:prSet presAssocID="{D0B637F3-9EC1-C148-9A5A-229FBB839A3E}" presName="ThreeNodes_1_text" presStyleLbl="node1" presStyleIdx="2" presStyleCnt="3">
        <dgm:presLayoutVars>
          <dgm:bulletEnabled val="1"/>
        </dgm:presLayoutVars>
      </dgm:prSet>
      <dgm:spPr/>
    </dgm:pt>
    <dgm:pt modelId="{F863B124-2274-D04D-9EE5-79A0C23C9812}" type="pres">
      <dgm:prSet presAssocID="{D0B637F3-9EC1-C148-9A5A-229FBB839A3E}" presName="ThreeNodes_2_text" presStyleLbl="node1" presStyleIdx="2" presStyleCnt="3">
        <dgm:presLayoutVars>
          <dgm:bulletEnabled val="1"/>
        </dgm:presLayoutVars>
      </dgm:prSet>
      <dgm:spPr/>
    </dgm:pt>
    <dgm:pt modelId="{6BFC1739-5A5B-FC4B-A6A7-FF33D8987B0C}" type="pres">
      <dgm:prSet presAssocID="{D0B637F3-9EC1-C148-9A5A-229FBB839A3E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0C094A00-49DD-DA44-B0FC-637EA6DAD2F6}" type="presOf" srcId="{C4566405-62D7-E24E-81FB-DB4084A444EF}" destId="{F863B124-2274-D04D-9EE5-79A0C23C9812}" srcOrd="1" destOrd="3" presId="urn:microsoft.com/office/officeart/2005/8/layout/vProcess5"/>
    <dgm:cxn modelId="{8CF3C200-A500-014F-A4BE-FDDDF4B09ACE}" type="presOf" srcId="{870FC096-AE04-B944-ACF3-D94718D25D30}" destId="{F863B124-2274-D04D-9EE5-79A0C23C9812}" srcOrd="1" destOrd="8" presId="urn:microsoft.com/office/officeart/2005/8/layout/vProcess5"/>
    <dgm:cxn modelId="{A7536F05-FFE4-6E49-BAB1-9EFA958CA0C2}" srcId="{D0B637F3-9EC1-C148-9A5A-229FBB839A3E}" destId="{B0D1A1C2-1CF3-A246-971D-00126E05AC3B}" srcOrd="1" destOrd="0" parTransId="{785046C2-BA6D-4244-91FB-326110A5AF6D}" sibTransId="{B2B36451-A902-EC4A-AFC3-A79F10B73FEA}"/>
    <dgm:cxn modelId="{07E8E906-74A4-4D46-9E5F-234E96332EB9}" type="presOf" srcId="{D0B637F3-9EC1-C148-9A5A-229FBB839A3E}" destId="{89CE4777-78F2-4449-A65F-62EF32A0028A}" srcOrd="0" destOrd="0" presId="urn:microsoft.com/office/officeart/2005/8/layout/vProcess5"/>
    <dgm:cxn modelId="{55B0570A-401E-004C-9217-FBAC23232427}" type="presOf" srcId="{C4566405-62D7-E24E-81FB-DB4084A444EF}" destId="{750F5EB5-521E-FE4A-A08A-666D89A1573E}" srcOrd="0" destOrd="3" presId="urn:microsoft.com/office/officeart/2005/8/layout/vProcess5"/>
    <dgm:cxn modelId="{1C6E3D0D-4907-7440-90F5-3C17EDD79FCC}" srcId="{B0D1A1C2-1CF3-A246-971D-00126E05AC3B}" destId="{E008914D-C316-634D-A971-360977F5F317}" srcOrd="0" destOrd="0" parTransId="{08DC4479-C276-3944-9CE0-87CF13969C27}" sibTransId="{1E1008A0-9B8E-5A4B-98B1-6B7D1CE0A09A}"/>
    <dgm:cxn modelId="{F3AA6A16-32B2-1343-B378-401F2892CF9D}" type="presOf" srcId="{7A4CEEC7-C8AF-BF45-91F7-0CE665D14733}" destId="{6BFC1739-5A5B-FC4B-A6A7-FF33D8987B0C}" srcOrd="1" destOrd="2" presId="urn:microsoft.com/office/officeart/2005/8/layout/vProcess5"/>
    <dgm:cxn modelId="{57AD7817-6C9D-3848-A1C0-70CD0994857E}" type="presOf" srcId="{B65B6D6E-A39A-404F-815C-1CC95DDCCA3F}" destId="{F863B124-2274-D04D-9EE5-79A0C23C9812}" srcOrd="1" destOrd="6" presId="urn:microsoft.com/office/officeart/2005/8/layout/vProcess5"/>
    <dgm:cxn modelId="{FF8F4122-CF08-6240-87F4-DECBB77C04DF}" type="presOf" srcId="{247687C3-A1CB-6D4C-ADC2-6CF75C189DF1}" destId="{F0828574-BF98-894E-80FD-64D1A7A472C9}" srcOrd="1" destOrd="0" presId="urn:microsoft.com/office/officeart/2005/8/layout/vProcess5"/>
    <dgm:cxn modelId="{9671C32D-2FFF-EA43-8E7F-B08EBE35B595}" type="presOf" srcId="{5F2378CC-6F08-7A4E-8635-AB91D6047BB7}" destId="{750F5EB5-521E-FE4A-A08A-666D89A1573E}" srcOrd="0" destOrd="5" presId="urn:microsoft.com/office/officeart/2005/8/layout/vProcess5"/>
    <dgm:cxn modelId="{682C452E-40DF-3243-ABE2-384FC2C62677}" type="presOf" srcId="{B2B36451-A902-EC4A-AFC3-A79F10B73FEA}" destId="{9D2DEAE0-78F0-0F44-8C59-F80DC5D01E0F}" srcOrd="0" destOrd="0" presId="urn:microsoft.com/office/officeart/2005/8/layout/vProcess5"/>
    <dgm:cxn modelId="{2DD9702E-957A-0F44-92B5-216CD928FCDA}" type="presOf" srcId="{E008914D-C316-634D-A971-360977F5F317}" destId="{750F5EB5-521E-FE4A-A08A-666D89A1573E}" srcOrd="0" destOrd="1" presId="urn:microsoft.com/office/officeart/2005/8/layout/vProcess5"/>
    <dgm:cxn modelId="{A7B41735-FB5E-B247-90D8-8F0FE8E304BA}" type="presOf" srcId="{5F2378CC-6F08-7A4E-8635-AB91D6047BB7}" destId="{F863B124-2274-D04D-9EE5-79A0C23C9812}" srcOrd="1" destOrd="5" presId="urn:microsoft.com/office/officeart/2005/8/layout/vProcess5"/>
    <dgm:cxn modelId="{1E20E035-0782-9541-9496-EE8D3733E553}" type="presOf" srcId="{9AB53C87-8460-EB4D-A083-47C28A59DA6B}" destId="{F863B124-2274-D04D-9EE5-79A0C23C9812}" srcOrd="1" destOrd="2" presId="urn:microsoft.com/office/officeart/2005/8/layout/vProcess5"/>
    <dgm:cxn modelId="{33E8803D-EC9C-F747-99A4-8A1E48F24C7D}" srcId="{9AB53C87-8460-EB4D-A083-47C28A59DA6B}" destId="{13CA630E-9737-DC40-83B5-A83766CE75E9}" srcOrd="1" destOrd="0" parTransId="{1826157F-05BC-5C4C-9D65-88EF3EDB0682}" sibTransId="{3A438435-558E-F84E-A221-CBFC25680067}"/>
    <dgm:cxn modelId="{02949D3D-822B-4B43-A543-CD77B1BF890D}" srcId="{64F7299D-958C-384D-871E-4EE99D7FC205}" destId="{55036234-0884-FC40-8D9C-CC8C8E2742C8}" srcOrd="0" destOrd="0" parTransId="{C9B59494-7F0A-4946-9B94-8394BD739C81}" sibTransId="{437BC3D0-5BCA-F346-BEC0-6804C1B50BA9}"/>
    <dgm:cxn modelId="{0F570D42-5359-694A-88F4-1F831157560C}" type="presOf" srcId="{7A4CEEC7-C8AF-BF45-91F7-0CE665D14733}" destId="{0445188D-2810-9248-B740-099B40078AF3}" srcOrd="0" destOrd="2" presId="urn:microsoft.com/office/officeart/2005/8/layout/vProcess5"/>
    <dgm:cxn modelId="{6D85AE43-68A1-8744-882D-DD1E136D4893}" type="presOf" srcId="{55036234-0884-FC40-8D9C-CC8C8E2742C8}" destId="{6BFC1739-5A5B-FC4B-A6A7-FF33D8987B0C}" srcOrd="1" destOrd="1" presId="urn:microsoft.com/office/officeart/2005/8/layout/vProcess5"/>
    <dgm:cxn modelId="{D1F26B53-D005-6F41-9AD3-78E795B06474}" srcId="{247687C3-A1CB-6D4C-ADC2-6CF75C189DF1}" destId="{0DC07478-1F8D-0A48-93B5-BB67A78D3DA4}" srcOrd="0" destOrd="0" parTransId="{EB17FA3E-D927-AC4B-8F6F-A99A0943C3ED}" sibTransId="{C2212A5D-7973-9842-9CE8-6D8BBED6A7AA}"/>
    <dgm:cxn modelId="{57FBBC55-4233-6F4F-8951-349476037001}" srcId="{B0D1A1C2-1CF3-A246-971D-00126E05AC3B}" destId="{870FC096-AE04-B944-ACF3-D94718D25D30}" srcOrd="2" destOrd="0" parTransId="{95E442CA-A86F-C949-9D8E-3AEC4E837C30}" sibTransId="{371C0D68-F9A0-254D-8AF6-8374D9C6FA3D}"/>
    <dgm:cxn modelId="{43DED055-F4B4-2646-9BC9-6F0BA8BF4EC6}" type="presOf" srcId="{B0D1A1C2-1CF3-A246-971D-00126E05AC3B}" destId="{F863B124-2274-D04D-9EE5-79A0C23C9812}" srcOrd="1" destOrd="0" presId="urn:microsoft.com/office/officeart/2005/8/layout/vProcess5"/>
    <dgm:cxn modelId="{858A7260-5E24-304C-9DEA-E2A16FD33FA8}" srcId="{B0D1A1C2-1CF3-A246-971D-00126E05AC3B}" destId="{9AB53C87-8460-EB4D-A083-47C28A59DA6B}" srcOrd="1" destOrd="0" parTransId="{AB62A4F1-F214-AB47-9898-F81C82A1337A}" sibTransId="{E21A4FF3-1D79-AC4A-9332-953AAF2816D4}"/>
    <dgm:cxn modelId="{210C8965-2694-924E-B38A-0996BAB14466}" type="presOf" srcId="{64F7299D-958C-384D-871E-4EE99D7FC205}" destId="{0445188D-2810-9248-B740-099B40078AF3}" srcOrd="0" destOrd="0" presId="urn:microsoft.com/office/officeart/2005/8/layout/vProcess5"/>
    <dgm:cxn modelId="{0077BE67-0E26-A640-A94A-5BA3E2CCB8C5}" type="presOf" srcId="{55036234-0884-FC40-8D9C-CC8C8E2742C8}" destId="{0445188D-2810-9248-B740-099B40078AF3}" srcOrd="0" destOrd="1" presId="urn:microsoft.com/office/officeart/2005/8/layout/vProcess5"/>
    <dgm:cxn modelId="{1B988B6C-2EA0-6740-AB5A-B346AA1702EE}" srcId="{64F7299D-958C-384D-871E-4EE99D7FC205}" destId="{7A4CEEC7-C8AF-BF45-91F7-0CE665D14733}" srcOrd="1" destOrd="0" parTransId="{2A7E149A-09E0-1440-82E5-A429AC557FDD}" sibTransId="{09E915DF-4D17-9248-8386-CCF82CF837F9}"/>
    <dgm:cxn modelId="{6538B16F-9105-F34D-A315-6C12679DDBEA}" srcId="{D0B637F3-9EC1-C148-9A5A-229FBB839A3E}" destId="{64F7299D-958C-384D-871E-4EE99D7FC205}" srcOrd="2" destOrd="0" parTransId="{3C0FAD50-BC10-9A45-B5EB-C976B8458D33}" sibTransId="{6C1FEFBE-6F92-6F40-9A3D-A645598CEF2F}"/>
    <dgm:cxn modelId="{33BBE377-6D52-6445-80BC-FFE477B37AA8}" srcId="{13CA630E-9737-DC40-83B5-A83766CE75E9}" destId="{5F2378CC-6F08-7A4E-8635-AB91D6047BB7}" srcOrd="0" destOrd="0" parTransId="{8F7BAC6E-EAF7-7A4C-86AD-039B6BD2CDE0}" sibTransId="{B301221E-3100-1442-9153-08E615C99EE1}"/>
    <dgm:cxn modelId="{D958D87C-EE7B-7F40-80DF-685EF5575A3C}" type="presOf" srcId="{9AB53C87-8460-EB4D-A083-47C28A59DA6B}" destId="{750F5EB5-521E-FE4A-A08A-666D89A1573E}" srcOrd="0" destOrd="2" presId="urn:microsoft.com/office/officeart/2005/8/layout/vProcess5"/>
    <dgm:cxn modelId="{174CC782-E924-3843-8BE3-02DF54C3F24B}" type="presOf" srcId="{0DC07478-1F8D-0A48-93B5-BB67A78D3DA4}" destId="{BF605E36-16AE-4C4D-9132-892437A3772C}" srcOrd="0" destOrd="1" presId="urn:microsoft.com/office/officeart/2005/8/layout/vProcess5"/>
    <dgm:cxn modelId="{1A864186-805A-0A40-8591-F048CE08201D}" type="presOf" srcId="{13CA630E-9737-DC40-83B5-A83766CE75E9}" destId="{F863B124-2274-D04D-9EE5-79A0C23C9812}" srcOrd="1" destOrd="4" presId="urn:microsoft.com/office/officeart/2005/8/layout/vProcess5"/>
    <dgm:cxn modelId="{19FF7F87-01B0-504B-A9FE-3BB388BADFFA}" srcId="{9AB53C87-8460-EB4D-A083-47C28A59DA6B}" destId="{C4566405-62D7-E24E-81FB-DB4084A444EF}" srcOrd="0" destOrd="0" parTransId="{DB61CEEE-6B73-8946-9BBE-C73D618247C4}" sibTransId="{E0E98AA9-683C-AC4C-B085-A89CA11A085D}"/>
    <dgm:cxn modelId="{A546E58D-52E8-894E-9A11-B635FDD3D1A8}" type="presOf" srcId="{B65B6D6E-A39A-404F-815C-1CC95DDCCA3F}" destId="{750F5EB5-521E-FE4A-A08A-666D89A1573E}" srcOrd="0" destOrd="6" presId="urn:microsoft.com/office/officeart/2005/8/layout/vProcess5"/>
    <dgm:cxn modelId="{64668896-C065-A047-BD0E-41610772BD3A}" srcId="{D0B637F3-9EC1-C148-9A5A-229FBB839A3E}" destId="{247687C3-A1CB-6D4C-ADC2-6CF75C189DF1}" srcOrd="0" destOrd="0" parTransId="{C10C6F2F-A1C9-824C-BD4A-E1C2CE7E35D8}" sibTransId="{AC64879C-00FA-7246-B8F5-C7BAF602F494}"/>
    <dgm:cxn modelId="{E390539C-85DB-C647-A31D-B151730F4011}" type="presOf" srcId="{E008914D-C316-634D-A971-360977F5F317}" destId="{F863B124-2274-D04D-9EE5-79A0C23C9812}" srcOrd="1" destOrd="1" presId="urn:microsoft.com/office/officeart/2005/8/layout/vProcess5"/>
    <dgm:cxn modelId="{8C4C949F-0469-A548-B109-3D21A7EB3A10}" type="presOf" srcId="{247687C3-A1CB-6D4C-ADC2-6CF75C189DF1}" destId="{BF605E36-16AE-4C4D-9132-892437A3772C}" srcOrd="0" destOrd="0" presId="urn:microsoft.com/office/officeart/2005/8/layout/vProcess5"/>
    <dgm:cxn modelId="{4B7CECA4-A47D-304B-97E8-358035156C8C}" type="presOf" srcId="{B0D1A1C2-1CF3-A246-971D-00126E05AC3B}" destId="{750F5EB5-521E-FE4A-A08A-666D89A1573E}" srcOrd="0" destOrd="0" presId="urn:microsoft.com/office/officeart/2005/8/layout/vProcess5"/>
    <dgm:cxn modelId="{4CB282A8-CB53-0A46-BB94-97094FABDB71}" srcId="{9AB53C87-8460-EB4D-A083-47C28A59DA6B}" destId="{CF4248C0-39D4-2D4B-A39F-8FE25B4EDABA}" srcOrd="3" destOrd="0" parTransId="{4B3B1812-5CD8-9141-9F1F-DB78FD44D0D0}" sibTransId="{6526D4FC-D541-964C-869F-9E2EAB16FC21}"/>
    <dgm:cxn modelId="{A2402DB5-1020-C142-AD9B-FC595860C918}" type="presOf" srcId="{0DC07478-1F8D-0A48-93B5-BB67A78D3DA4}" destId="{F0828574-BF98-894E-80FD-64D1A7A472C9}" srcOrd="1" destOrd="1" presId="urn:microsoft.com/office/officeart/2005/8/layout/vProcess5"/>
    <dgm:cxn modelId="{C4A403BB-2669-6E4D-966C-089A7235A2E6}" srcId="{9AB53C87-8460-EB4D-A083-47C28A59DA6B}" destId="{B65B6D6E-A39A-404F-815C-1CC95DDCCA3F}" srcOrd="2" destOrd="0" parTransId="{EEDEACAB-2CE2-A745-9B20-EB593A3D2584}" sibTransId="{4CA5D952-9E70-CE43-8B23-20C5FE2DADBC}"/>
    <dgm:cxn modelId="{827EE4C4-D7BA-3440-874E-FDB8017C7BC4}" type="presOf" srcId="{870FC096-AE04-B944-ACF3-D94718D25D30}" destId="{750F5EB5-521E-FE4A-A08A-666D89A1573E}" srcOrd="0" destOrd="8" presId="urn:microsoft.com/office/officeart/2005/8/layout/vProcess5"/>
    <dgm:cxn modelId="{F93CEEC8-6D27-A840-9283-593F18CADB15}" type="presOf" srcId="{CF4248C0-39D4-2D4B-A39F-8FE25B4EDABA}" destId="{F863B124-2274-D04D-9EE5-79A0C23C9812}" srcOrd="1" destOrd="7" presId="urn:microsoft.com/office/officeart/2005/8/layout/vProcess5"/>
    <dgm:cxn modelId="{FF0A7ED0-DFC2-3C4C-8003-996FD1609F4B}" type="presOf" srcId="{13CA630E-9737-DC40-83B5-A83766CE75E9}" destId="{750F5EB5-521E-FE4A-A08A-666D89A1573E}" srcOrd="0" destOrd="4" presId="urn:microsoft.com/office/officeart/2005/8/layout/vProcess5"/>
    <dgm:cxn modelId="{8B9037D7-F07F-714B-8B88-46E61330F9F4}" type="presOf" srcId="{64F7299D-958C-384D-871E-4EE99D7FC205}" destId="{6BFC1739-5A5B-FC4B-A6A7-FF33D8987B0C}" srcOrd="1" destOrd="0" presId="urn:microsoft.com/office/officeart/2005/8/layout/vProcess5"/>
    <dgm:cxn modelId="{E2BA93DF-6CE3-D84D-B51D-F2C3FD19EC9E}" type="presOf" srcId="{CF4248C0-39D4-2D4B-A39F-8FE25B4EDABA}" destId="{750F5EB5-521E-FE4A-A08A-666D89A1573E}" srcOrd="0" destOrd="7" presId="urn:microsoft.com/office/officeart/2005/8/layout/vProcess5"/>
    <dgm:cxn modelId="{6F1DB0F8-5856-4746-92ED-3924ADC6C228}" type="presOf" srcId="{AC64879C-00FA-7246-B8F5-C7BAF602F494}" destId="{1514CBBB-C430-1F4F-825F-CCEBF66E9B63}" srcOrd="0" destOrd="0" presId="urn:microsoft.com/office/officeart/2005/8/layout/vProcess5"/>
    <dgm:cxn modelId="{C47731C4-CF11-8042-9602-285C7D3A585A}" type="presParOf" srcId="{89CE4777-78F2-4449-A65F-62EF32A0028A}" destId="{6FD35C79-3F83-A241-86EE-BF7FBB27B721}" srcOrd="0" destOrd="0" presId="urn:microsoft.com/office/officeart/2005/8/layout/vProcess5"/>
    <dgm:cxn modelId="{50EC2B3F-3AF6-8D40-9B87-3BF5CEA9770D}" type="presParOf" srcId="{89CE4777-78F2-4449-A65F-62EF32A0028A}" destId="{BF605E36-16AE-4C4D-9132-892437A3772C}" srcOrd="1" destOrd="0" presId="urn:microsoft.com/office/officeart/2005/8/layout/vProcess5"/>
    <dgm:cxn modelId="{6B2CCAE6-4B95-A04B-BAFA-9D84235894FF}" type="presParOf" srcId="{89CE4777-78F2-4449-A65F-62EF32A0028A}" destId="{750F5EB5-521E-FE4A-A08A-666D89A1573E}" srcOrd="2" destOrd="0" presId="urn:microsoft.com/office/officeart/2005/8/layout/vProcess5"/>
    <dgm:cxn modelId="{684BDBC0-C983-F741-BC3B-FF2F587AD135}" type="presParOf" srcId="{89CE4777-78F2-4449-A65F-62EF32A0028A}" destId="{0445188D-2810-9248-B740-099B40078AF3}" srcOrd="3" destOrd="0" presId="urn:microsoft.com/office/officeart/2005/8/layout/vProcess5"/>
    <dgm:cxn modelId="{225C7CE7-B77A-A042-BF2B-EC5C2DF3E187}" type="presParOf" srcId="{89CE4777-78F2-4449-A65F-62EF32A0028A}" destId="{1514CBBB-C430-1F4F-825F-CCEBF66E9B63}" srcOrd="4" destOrd="0" presId="urn:microsoft.com/office/officeart/2005/8/layout/vProcess5"/>
    <dgm:cxn modelId="{0EA6DA79-DB32-284F-89AF-4048B64FCF4F}" type="presParOf" srcId="{89CE4777-78F2-4449-A65F-62EF32A0028A}" destId="{9D2DEAE0-78F0-0F44-8C59-F80DC5D01E0F}" srcOrd="5" destOrd="0" presId="urn:microsoft.com/office/officeart/2005/8/layout/vProcess5"/>
    <dgm:cxn modelId="{065A39A8-6540-BC49-842A-D9C578C5969A}" type="presParOf" srcId="{89CE4777-78F2-4449-A65F-62EF32A0028A}" destId="{F0828574-BF98-894E-80FD-64D1A7A472C9}" srcOrd="6" destOrd="0" presId="urn:microsoft.com/office/officeart/2005/8/layout/vProcess5"/>
    <dgm:cxn modelId="{800E9AE7-A082-8F4F-8AEA-EE5BB20166C6}" type="presParOf" srcId="{89CE4777-78F2-4449-A65F-62EF32A0028A}" destId="{F863B124-2274-D04D-9EE5-79A0C23C9812}" srcOrd="7" destOrd="0" presId="urn:microsoft.com/office/officeart/2005/8/layout/vProcess5"/>
    <dgm:cxn modelId="{49852145-379A-E048-812D-A4FC210F0FB6}" type="presParOf" srcId="{89CE4777-78F2-4449-A65F-62EF32A0028A}" destId="{6BFC1739-5A5B-FC4B-A6A7-FF33D8987B0C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605E36-16AE-4C4D-9132-892437A3772C}">
      <dsp:nvSpPr>
        <dsp:cNvPr id="0" name=""/>
        <dsp:cNvSpPr/>
      </dsp:nvSpPr>
      <dsp:spPr>
        <a:xfrm>
          <a:off x="142149" y="0"/>
          <a:ext cx="7634223" cy="1982621"/>
        </a:xfrm>
        <a:prstGeom prst="roundRect">
          <a:avLst>
            <a:gd name="adj" fmla="val 10000"/>
          </a:avLst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Ideal Randomized Experiments + IPW or Standardization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Can compute average causal effects</a:t>
          </a:r>
        </a:p>
      </dsp:txBody>
      <dsp:txXfrm>
        <a:off x="200218" y="58069"/>
        <a:ext cx="5494819" cy="1866483"/>
      </dsp:txXfrm>
    </dsp:sp>
    <dsp:sp modelId="{750F5EB5-521E-FE4A-A08A-666D89A1573E}">
      <dsp:nvSpPr>
        <dsp:cNvPr id="0" name=""/>
        <dsp:cNvSpPr/>
      </dsp:nvSpPr>
      <dsp:spPr>
        <a:xfrm>
          <a:off x="446909" y="1721781"/>
          <a:ext cx="8534374" cy="3165176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Conceptualize Target Trial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Fulfill Identifiability Criteria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Minimize or eliminate Bias</a:t>
          </a:r>
        </a:p>
        <a:p>
          <a:pPr marL="457200" lvl="2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Case-Control – Matching, stratified analyses</a:t>
          </a:r>
        </a:p>
        <a:p>
          <a:pPr marL="457200" lvl="2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Cohort</a:t>
          </a:r>
        </a:p>
        <a:p>
          <a:pPr marL="685800" lvl="3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Stratified analyses, alignment of T</a:t>
          </a:r>
          <a:r>
            <a:rPr lang="en-US" sz="2100" kern="1200" baseline="-25000" dirty="0"/>
            <a:t>0</a:t>
          </a:r>
          <a:r>
            <a:rPr lang="en-US" sz="2100" kern="1200" dirty="0"/>
            <a:t>, E, A</a:t>
          </a:r>
        </a:p>
        <a:p>
          <a:pPr marL="457200" lvl="2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DAGs to identify bias</a:t>
          </a:r>
        </a:p>
        <a:p>
          <a:pPr marL="457200" lvl="2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QBA - how bad is the bias?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Interaction / EM </a:t>
          </a:r>
        </a:p>
      </dsp:txBody>
      <dsp:txXfrm>
        <a:off x="539614" y="1814486"/>
        <a:ext cx="6155276" cy="2979766"/>
      </dsp:txXfrm>
    </dsp:sp>
    <dsp:sp modelId="{0445188D-2810-9248-B740-099B40078AF3}">
      <dsp:nvSpPr>
        <dsp:cNvPr id="0" name=""/>
        <dsp:cNvSpPr/>
      </dsp:nvSpPr>
      <dsp:spPr>
        <a:xfrm>
          <a:off x="1347215" y="4928080"/>
          <a:ext cx="7634223" cy="1378695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Observational Studies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Case-Control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Cohort</a:t>
          </a:r>
        </a:p>
      </dsp:txBody>
      <dsp:txXfrm>
        <a:off x="1387596" y="4968461"/>
        <a:ext cx="5591149" cy="1297933"/>
      </dsp:txXfrm>
    </dsp:sp>
    <dsp:sp modelId="{1514CBBB-C430-1F4F-825F-CCEBF66E9B63}">
      <dsp:nvSpPr>
        <dsp:cNvPr id="0" name=""/>
        <dsp:cNvSpPr/>
      </dsp:nvSpPr>
      <dsp:spPr>
        <a:xfrm rot="10800000">
          <a:off x="6345519" y="1503488"/>
          <a:ext cx="1288704" cy="128870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6635477" y="1822442"/>
        <a:ext cx="708788" cy="969750"/>
      </dsp:txXfrm>
    </dsp:sp>
    <dsp:sp modelId="{9D2DEAE0-78F0-0F44-8C59-F80DC5D01E0F}">
      <dsp:nvSpPr>
        <dsp:cNvPr id="0" name=""/>
        <dsp:cNvSpPr/>
      </dsp:nvSpPr>
      <dsp:spPr>
        <a:xfrm rot="10800000">
          <a:off x="7019126" y="3803329"/>
          <a:ext cx="1288704" cy="128870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7309084" y="4122283"/>
        <a:ext cx="708788" cy="9697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1E8BF7-7B67-994B-A0A6-5F5898F26A61}" type="datetimeFigureOut">
              <a:rPr lang="en-US" smtClean="0"/>
              <a:t>2/13/20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05F456-3927-3242-8D0E-C56926D6B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33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373063" y="355600"/>
            <a:ext cx="7975601" cy="4487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6954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889F3-2378-254C-B938-F9FF6C417F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B6BFF2-B9F3-3B4D-87A3-5A62719ACF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D75195-7073-F14E-A67E-8E7C81AB6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B29FA-0DA1-1B48-BAD3-CFCA8C5DDED8}" type="datetimeFigureOut">
              <a:rPr lang="en-US" smtClean="0"/>
              <a:t>2/13/20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1CA182-6F7A-FC4D-A981-D68C59D77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985504-1CD9-8A44-907F-68D52108C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03575-1A6B-3A45-973C-4DF4F6684A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059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87C16-4DFE-1240-873C-FDCD9C128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CE2B89-D85A-A547-9AFC-88203B63CB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0BD4A6-BF20-1145-A66A-2CB5CFBA7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B29FA-0DA1-1B48-BAD3-CFCA8C5DDED8}" type="datetimeFigureOut">
              <a:rPr lang="en-US" smtClean="0"/>
              <a:t>2/13/20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AA6DE6-4CB9-9D4A-AEB2-3AA14D4FC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A33CEC-A552-7E46-87F7-FAA7BAA7F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03575-1A6B-3A45-973C-4DF4F6684A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198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A59993-93B3-AA4A-AA2E-C69D9744FC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94EAF8-E4B2-1346-AEEC-E5663FFC31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47D8F2-6BC8-2241-84C7-21B5FED60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B29FA-0DA1-1B48-BAD3-CFCA8C5DDED8}" type="datetimeFigureOut">
              <a:rPr lang="en-US" smtClean="0"/>
              <a:t>2/13/20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3936D8-95C2-7C45-94AD-3681A32BE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C76B4E-00A7-F345-867E-40E9A8ED9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03575-1A6B-3A45-973C-4DF4F6684A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5642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ullet Slide-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>
                <a:solidFill>
                  <a:srgbClr val="052049"/>
                </a:solidFill>
              </a:rPr>
              <a:t>Presentation Title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BCC8D0D-EAEC-449D-9161-023DFF90F2E2}" type="slidenum">
              <a:rPr lang="en-US" smtClean="0">
                <a:solidFill>
                  <a:srgbClr val="052049"/>
                </a:solidFill>
              </a:rPr>
              <a:pPr/>
              <a:t>‹#›</a:t>
            </a:fld>
            <a:endParaRPr lang="en-US" dirty="0">
              <a:solidFill>
                <a:srgbClr val="052049"/>
              </a:solidFill>
            </a:endParaRPr>
          </a:p>
        </p:txBody>
      </p:sp>
      <p:sp>
        <p:nvSpPr>
          <p:cNvPr id="11" name="Title 15"/>
          <p:cNvSpPr>
            <a:spLocks noGrp="1"/>
          </p:cNvSpPr>
          <p:nvPr>
            <p:ph type="title" hasCustomPrompt="1"/>
          </p:nvPr>
        </p:nvSpPr>
        <p:spPr>
          <a:xfrm>
            <a:off x="604780" y="425003"/>
            <a:ext cx="10898107" cy="611449"/>
          </a:xfrm>
        </p:spPr>
        <p:txBody>
          <a:bodyPr anchor="b">
            <a:noAutofit/>
          </a:bodyPr>
          <a:lstStyle>
            <a:lvl1pPr>
              <a:defRPr sz="3600">
                <a:latin typeface="+mj-lt"/>
              </a:defRPr>
            </a:lvl1pPr>
          </a:lstStyle>
          <a:p>
            <a:r>
              <a:rPr lang="en-US" dirty="0"/>
              <a:t>Slide Title Here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3" y="927656"/>
            <a:ext cx="10893285" cy="47707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800" i="0">
                <a:latin typeface="+mn-lt"/>
              </a:defRPr>
            </a:lvl1pPr>
            <a:lvl2pPr marL="230181" indent="0">
              <a:lnSpc>
                <a:spcPct val="100000"/>
              </a:lnSpc>
              <a:buNone/>
              <a:defRPr i="1">
                <a:latin typeface="+mn-lt"/>
              </a:defRPr>
            </a:lvl2pPr>
            <a:lvl3pPr marL="515924" indent="0">
              <a:lnSpc>
                <a:spcPct val="100000"/>
              </a:lnSpc>
              <a:buNone/>
              <a:defRPr i="1">
                <a:latin typeface="+mn-lt"/>
              </a:defRPr>
            </a:lvl3pPr>
            <a:lvl4pPr marL="800080" indent="0">
              <a:lnSpc>
                <a:spcPct val="100000"/>
              </a:lnSpc>
              <a:buNone/>
              <a:defRPr i="1">
                <a:latin typeface="+mn-lt"/>
              </a:defRPr>
            </a:lvl4pPr>
            <a:lvl5pPr marL="1085823" indent="0">
              <a:lnSpc>
                <a:spcPct val="100000"/>
              </a:lnSpc>
              <a:buNone/>
              <a:defRPr i="1">
                <a:latin typeface="+mn-lt"/>
              </a:defRPr>
            </a:lvl5pPr>
          </a:lstStyle>
          <a:p>
            <a:pPr lvl="0"/>
            <a:r>
              <a:rPr lang="en-US" dirty="0"/>
              <a:t>Optional Subhead here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idx="1"/>
          </p:nvPr>
        </p:nvSpPr>
        <p:spPr>
          <a:xfrm>
            <a:off x="612915" y="1868558"/>
            <a:ext cx="10850220" cy="39093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7133051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F99DB-F7EC-FD45-A4DE-5D809F0D8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83712-D57B-EA4F-AEF6-74075669D5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D516F9-6DB6-C544-8A64-E2A8EE6A2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B29FA-0DA1-1B48-BAD3-CFCA8C5DDED8}" type="datetimeFigureOut">
              <a:rPr lang="en-US" smtClean="0"/>
              <a:t>2/13/20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3EC373-D40A-E944-81D8-63C2E8F89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6B5D3E-A7C9-1840-A11E-014BC7BCD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03575-1A6B-3A45-973C-4DF4F6684A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355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8224D-71C4-8A49-A362-2BB75812F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4732C9-D39F-9642-8E85-5E8AB27468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B6546-7CB5-374F-AB0B-3DA632D81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B29FA-0DA1-1B48-BAD3-CFCA8C5DDED8}" type="datetimeFigureOut">
              <a:rPr lang="en-US" smtClean="0"/>
              <a:t>2/13/20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5C8DA5-EC55-DD46-85BA-D4F63FBC2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E7108C-DDD1-DB46-83F5-74413E17F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03575-1A6B-3A45-973C-4DF4F6684A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821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1EB21-500E-6943-870C-577EDA792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6550C2-C167-9040-9D5E-AD28BB3B72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9B8E9F-64F2-594F-8829-5C230CE921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229455-4E5A-0B49-8049-15301E935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B29FA-0DA1-1B48-BAD3-CFCA8C5DDED8}" type="datetimeFigureOut">
              <a:rPr lang="en-US" smtClean="0"/>
              <a:t>2/13/20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962F08-0CCD-0746-AE96-C19FCED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30ED82-7A20-4C4E-A877-EBD99D002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03575-1A6B-3A45-973C-4DF4F6684A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220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C6C13-3936-EE45-8503-A88E16C70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61D5B9-66E4-0142-A3B3-1298DE7A6E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16FF29-705F-9544-BDFB-E8C5837FF3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FBE478-C043-2444-8D0C-F6CE9FC5A1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CC59D0-BEBD-7D40-8496-1B787FB9E6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82DED1-619A-0D4C-8E5D-2E12F9573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B29FA-0DA1-1B48-BAD3-CFCA8C5DDED8}" type="datetimeFigureOut">
              <a:rPr lang="en-US" smtClean="0"/>
              <a:t>2/13/20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809968-3CF5-6C40-92D5-AFDF7038A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9AF443-5EE9-0242-8603-11E875AAC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03575-1A6B-3A45-973C-4DF4F6684A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149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126D7-E9E0-6D45-89EF-5EE8622D8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5EAD71-7237-5B43-9AFA-C9E6A9C76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B29FA-0DA1-1B48-BAD3-CFCA8C5DDED8}" type="datetimeFigureOut">
              <a:rPr lang="en-US" smtClean="0"/>
              <a:t>2/13/20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098770-B6DF-DE48-8233-56C18ED67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E45709-F9C5-5648-B2D7-76A05C647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03575-1A6B-3A45-973C-4DF4F6684A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803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742FD4-403E-4C49-929F-85AFC5A1F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B29FA-0DA1-1B48-BAD3-CFCA8C5DDED8}" type="datetimeFigureOut">
              <a:rPr lang="en-US" smtClean="0"/>
              <a:t>2/13/20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EBFC62-FB40-7446-B1D3-A1F774C7F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69AA2B-5FBD-E34A-B647-C8527C1C2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03575-1A6B-3A45-973C-4DF4F6684A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019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8C0A6-31FA-C945-9A44-591004989E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7FEDB3-85DC-B74A-A823-703358A423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E2EF3B-F4B5-0A4A-9DB0-9F8D67EA8F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298A9E-9923-BE4C-A691-CF50AD6CC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B29FA-0DA1-1B48-BAD3-CFCA8C5DDED8}" type="datetimeFigureOut">
              <a:rPr lang="en-US" smtClean="0"/>
              <a:t>2/13/20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8519E6-5E57-9B4B-B274-24DD7404F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EBA6DE-66E5-764D-9038-1FCA63BB1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03575-1A6B-3A45-973C-4DF4F6684A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037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A9992-6026-6E4C-BFD8-C6504DA29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EA1678-C991-3D4C-B7A7-C90246B8BF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7BC334-98DF-F747-B166-D23FD326B0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5B920A-15BD-9D4C-85AD-F7045EE99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B29FA-0DA1-1B48-BAD3-CFCA8C5DDED8}" type="datetimeFigureOut">
              <a:rPr lang="en-US" smtClean="0"/>
              <a:t>2/13/20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680A37-7989-6944-8B9B-BC6094A8B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06DB21-3711-7440-9F62-119EEE47E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03575-1A6B-3A45-973C-4DF4F6684A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184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DF0DB2-9FC8-2F41-9C2A-902015591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6D9352-2575-A84D-BA99-6D9B7D8977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C3D32-3BFD-D749-AEC2-1A84A2C847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CB29FA-0DA1-1B48-BAD3-CFCA8C5DDED8}" type="datetimeFigureOut">
              <a:rPr lang="en-US" smtClean="0"/>
              <a:t>2/13/20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4B308-4D77-FA49-884D-05387A94FA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1B765C-8874-CB40-A645-C4487037BF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103575-1A6B-3A45-973C-4DF4F6684A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10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9D0B6-0406-A042-9E4D-FB76138819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Review: </a:t>
            </a:r>
            <a:br>
              <a:rPr lang="en-US" dirty="0"/>
            </a:br>
            <a:r>
              <a:rPr lang="en-US" dirty="0"/>
              <a:t>Person-time and bias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CF0217-9AD0-E742-A342-6C0C9120501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Dan Kelly, MD, MPH</a:t>
            </a:r>
          </a:p>
          <a:p>
            <a:r>
              <a:rPr lang="en-US" dirty="0"/>
              <a:t>February 13, 2020</a:t>
            </a:r>
          </a:p>
        </p:txBody>
      </p:sp>
    </p:spTree>
    <p:extLst>
      <p:ext uri="{BB962C8B-B14F-4D97-AF65-F5344CB8AC3E}">
        <p14:creationId xmlns:p14="http://schemas.microsoft.com/office/powerpoint/2010/main" val="2980562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8F81F58-B1F7-5244-92A9-E678B6DE74D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>
                <a:solidFill>
                  <a:srgbClr val="052049"/>
                </a:solidFill>
              </a:rPr>
              <a:t>Presentation Title</a:t>
            </a:r>
            <a:endParaRPr lang="en-US" dirty="0">
              <a:solidFill>
                <a:srgbClr val="052049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7EBFAEA-7F20-2141-A509-047B8DC9C82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BCC8D0D-EAEC-449D-9161-023DFF90F2E2}" type="slidenum">
              <a:rPr lang="en-US" smtClean="0">
                <a:solidFill>
                  <a:srgbClr val="052049"/>
                </a:solidFill>
              </a:rPr>
              <a:pPr/>
              <a:t>2</a:t>
            </a:fld>
            <a:endParaRPr lang="en-US" dirty="0">
              <a:solidFill>
                <a:srgbClr val="052049"/>
              </a:solidFill>
            </a:endParaRP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EA993BF3-1608-DA48-8882-A7CCEB216F1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524002" y="249262"/>
          <a:ext cx="8981439" cy="66087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Donut 3">
            <a:extLst>
              <a:ext uri="{FF2B5EF4-FFF2-40B4-BE49-F238E27FC236}">
                <a16:creationId xmlns:a16="http://schemas.microsoft.com/office/drawing/2014/main" id="{BFB8EC12-D542-044C-AD9E-4785672BD571}"/>
              </a:ext>
            </a:extLst>
          </p:cNvPr>
          <p:cNvSpPr/>
          <p:nvPr/>
        </p:nvSpPr>
        <p:spPr>
          <a:xfrm>
            <a:off x="4396047" y="3408218"/>
            <a:ext cx="3757353" cy="1246909"/>
          </a:xfrm>
          <a:prstGeom prst="donut">
            <a:avLst>
              <a:gd name="adj" fmla="val 8994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714895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B5D2B-2B44-2A43-A08A-C768D5CBF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915" y="757512"/>
            <a:ext cx="10898107" cy="611449"/>
          </a:xfrm>
        </p:spPr>
        <p:txBody>
          <a:bodyPr/>
          <a:lstStyle/>
          <a:p>
            <a:r>
              <a:rPr lang="en-US" dirty="0"/>
              <a:t>What happens when misalignment of T</a:t>
            </a:r>
            <a:r>
              <a:rPr lang="en-US" baseline="-25000" dirty="0"/>
              <a:t>0</a:t>
            </a:r>
            <a:r>
              <a:rPr lang="en-US" dirty="0"/>
              <a:t>, E, and A occurs?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FD40BE-4B06-CB46-8FB1-C329E07F59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915" y="1868558"/>
            <a:ext cx="10850220" cy="4316111"/>
          </a:xfrm>
        </p:spPr>
        <p:txBody>
          <a:bodyPr/>
          <a:lstStyle/>
          <a:p>
            <a:r>
              <a:rPr lang="en-US" dirty="0"/>
              <a:t>Causes biases</a:t>
            </a:r>
          </a:p>
          <a:p>
            <a:pPr lvl="1"/>
            <a:r>
              <a:rPr lang="en-US" dirty="0"/>
              <a:t>Selection bias</a:t>
            </a:r>
          </a:p>
          <a:p>
            <a:pPr lvl="1"/>
            <a:r>
              <a:rPr lang="en-US" dirty="0"/>
              <a:t>Measurement bias</a:t>
            </a:r>
          </a:p>
          <a:p>
            <a:pPr lvl="1"/>
            <a:r>
              <a:rPr lang="en-US" dirty="0"/>
              <a:t>Reverse causation</a:t>
            </a:r>
          </a:p>
          <a:p>
            <a:pPr lvl="1"/>
            <a:r>
              <a:rPr lang="en-US" dirty="0"/>
              <a:t>Immortal person-time</a:t>
            </a:r>
          </a:p>
          <a:p>
            <a:pPr lvl="2"/>
            <a:r>
              <a:rPr lang="en-US" dirty="0"/>
              <a:t>Selection and measurement biases</a:t>
            </a:r>
          </a:p>
          <a:p>
            <a:r>
              <a:rPr lang="en-US" dirty="0"/>
              <a:t>Affects identifiability criteria</a:t>
            </a:r>
          </a:p>
          <a:p>
            <a:pPr lvl="1"/>
            <a:r>
              <a:rPr lang="en-US" dirty="0"/>
              <a:t>Exchangeability</a:t>
            </a:r>
          </a:p>
          <a:p>
            <a:pPr lvl="1"/>
            <a:r>
              <a:rPr lang="en-US" dirty="0"/>
              <a:t>Consistency</a:t>
            </a:r>
          </a:p>
          <a:p>
            <a:r>
              <a:rPr lang="en-US" dirty="0"/>
              <a:t>Ultimately considered an emulation failure of the target trial</a:t>
            </a:r>
          </a:p>
        </p:txBody>
      </p:sp>
    </p:spTree>
    <p:extLst>
      <p:ext uri="{BB962C8B-B14F-4D97-AF65-F5344CB8AC3E}">
        <p14:creationId xmlns:p14="http://schemas.microsoft.com/office/powerpoint/2010/main" val="2340721167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541D8BE-E374-5447-AE27-16A98AEDB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bias depend on different scenarios of T</a:t>
            </a:r>
            <a:r>
              <a:rPr lang="en-US" baseline="-25000" dirty="0"/>
              <a:t>0</a:t>
            </a:r>
            <a:r>
              <a:rPr lang="en-US" dirty="0"/>
              <a:t>, E, and A misalignment (emulation failures)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36582F00-0725-A84E-9A8E-46E2C45858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5967" y="1892126"/>
            <a:ext cx="9517768" cy="4351338"/>
          </a:xfr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2B50D78-5021-184A-9ED9-D8B29E5224A5}"/>
              </a:ext>
            </a:extLst>
          </p:cNvPr>
          <p:cNvSpPr txBox="1"/>
          <p:nvPr/>
        </p:nvSpPr>
        <p:spPr>
          <a:xfrm>
            <a:off x="9809018" y="1996147"/>
            <a:ext cx="1899174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Bias?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Selection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Selection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Selection</a:t>
            </a:r>
          </a:p>
          <a:p>
            <a:r>
              <a:rPr lang="en-US" dirty="0"/>
              <a:t>Reverse Causation</a:t>
            </a:r>
          </a:p>
          <a:p>
            <a:endParaRPr lang="en-US" dirty="0"/>
          </a:p>
          <a:p>
            <a:r>
              <a:rPr lang="en-US" dirty="0"/>
              <a:t>Selection</a:t>
            </a:r>
          </a:p>
          <a:p>
            <a:r>
              <a:rPr lang="en-US" dirty="0"/>
              <a:t>Reverse Causation</a:t>
            </a:r>
          </a:p>
          <a:p>
            <a:r>
              <a:rPr lang="en-US" dirty="0"/>
              <a:t>Measurement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C94720-6C28-694F-B7F8-611D5F61D8C2}"/>
              </a:ext>
            </a:extLst>
          </p:cNvPr>
          <p:cNvSpPr txBox="1"/>
          <p:nvPr/>
        </p:nvSpPr>
        <p:spPr>
          <a:xfrm>
            <a:off x="455967" y="2560320"/>
            <a:ext cx="1616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Prevalent users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7FC4B7C-F341-7342-A0F0-3E950EAC61BA}"/>
              </a:ext>
            </a:extLst>
          </p:cNvPr>
          <p:cNvCxnSpPr>
            <a:cxnSpLocks/>
          </p:cNvCxnSpPr>
          <p:nvPr/>
        </p:nvCxnSpPr>
        <p:spPr>
          <a:xfrm>
            <a:off x="2128058" y="2726575"/>
            <a:ext cx="1396538" cy="1458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362E74F-0812-714C-B1B9-38C4E6CDE9D9}"/>
              </a:ext>
            </a:extLst>
          </p:cNvPr>
          <p:cNvCxnSpPr>
            <a:cxnSpLocks/>
          </p:cNvCxnSpPr>
          <p:nvPr/>
        </p:nvCxnSpPr>
        <p:spPr>
          <a:xfrm>
            <a:off x="1673874" y="2948210"/>
            <a:ext cx="1850722" cy="6496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4B5D36E6-60BA-CB4E-A716-187911BD5BCC}"/>
              </a:ext>
            </a:extLst>
          </p:cNvPr>
          <p:cNvSpPr txBox="1"/>
          <p:nvPr/>
        </p:nvSpPr>
        <p:spPr>
          <a:xfrm>
            <a:off x="2072885" y="3831847"/>
            <a:ext cx="888029" cy="30777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/>
              <a:t>after A</a:t>
            </a:r>
          </a:p>
        </p:txBody>
      </p:sp>
    </p:spTree>
    <p:extLst>
      <p:ext uri="{BB962C8B-B14F-4D97-AF65-F5344CB8AC3E}">
        <p14:creationId xmlns:p14="http://schemas.microsoft.com/office/powerpoint/2010/main" val="781947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0E29479-7C87-FB48-AFA7-C241D15BA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person-time and bias affect the identifiability criteria?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396710C-72CD-754D-A6F3-FF8E1068C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Exchangeability</a:t>
            </a:r>
          </a:p>
          <a:p>
            <a:pPr lvl="1"/>
            <a:r>
              <a:rPr lang="en-US" dirty="0"/>
              <a:t>Never vs. Ever users</a:t>
            </a:r>
          </a:p>
          <a:p>
            <a:pPr lvl="2"/>
            <a:r>
              <a:rPr lang="en-US" dirty="0"/>
              <a:t>Are these really the same types of people?</a:t>
            </a:r>
          </a:p>
          <a:p>
            <a:pPr lvl="2"/>
            <a:r>
              <a:rPr lang="en-US" dirty="0"/>
              <a:t>Do the diseases that develop in these people represent the same phenotypes?</a:t>
            </a:r>
          </a:p>
          <a:p>
            <a:r>
              <a:rPr lang="en-US" dirty="0"/>
              <a:t>Consistency</a:t>
            </a:r>
          </a:p>
          <a:p>
            <a:pPr lvl="1"/>
            <a:r>
              <a:rPr lang="en-US" dirty="0"/>
              <a:t>Never vs. Ever users</a:t>
            </a:r>
          </a:p>
          <a:p>
            <a:pPr lvl="2"/>
            <a:r>
              <a:rPr lang="en-US" dirty="0"/>
              <a:t>Is ”current use” the same as “ever” exposure as ”prior use” from 10 years ago?</a:t>
            </a:r>
          </a:p>
          <a:p>
            <a:pPr lvl="2"/>
            <a:r>
              <a:rPr lang="en-US" dirty="0"/>
              <a:t>Does the treatment represent (or define) a broad or narrow range of possible exposures?</a:t>
            </a:r>
          </a:p>
        </p:txBody>
      </p:sp>
    </p:spTree>
    <p:extLst>
      <p:ext uri="{BB962C8B-B14F-4D97-AF65-F5344CB8AC3E}">
        <p14:creationId xmlns:p14="http://schemas.microsoft.com/office/powerpoint/2010/main" val="1550071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C77C4-D4BE-F844-BC53-B402E664F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800" dirty="0"/>
              <a:t>Summary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82ACA0-6538-244F-A7AA-303475FDA6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Important to align T</a:t>
            </a:r>
            <a:r>
              <a:rPr lang="en-US" baseline="-25000" dirty="0"/>
              <a:t>0</a:t>
            </a:r>
            <a:r>
              <a:rPr lang="en-US" dirty="0"/>
              <a:t>, eligibility and treatment assignment in observational studies</a:t>
            </a:r>
          </a:p>
          <a:p>
            <a:r>
              <a:rPr lang="en-US" dirty="0"/>
              <a:t>Selection bias can occur in scenarios where A comes BEFORE T</a:t>
            </a:r>
            <a:r>
              <a:rPr lang="en-US" baseline="-25000" dirty="0"/>
              <a:t>0</a:t>
            </a:r>
            <a:r>
              <a:rPr lang="en-US" dirty="0"/>
              <a:t>, regardless of where E is, due to prevalent users</a:t>
            </a:r>
          </a:p>
          <a:p>
            <a:r>
              <a:rPr lang="en-US" dirty="0"/>
              <a:t>Multiple biases can occur in scenarios where A comes AFTER T</a:t>
            </a:r>
            <a:r>
              <a:rPr lang="en-US" baseline="-25000" dirty="0"/>
              <a:t>0</a:t>
            </a:r>
            <a:r>
              <a:rPr lang="en-US" dirty="0"/>
              <a:t>, regardless of where E is, due to immortal person-time</a:t>
            </a:r>
          </a:p>
          <a:p>
            <a:r>
              <a:rPr lang="en-US" dirty="0"/>
              <a:t>Misalignment can affect exchangeability and consistency</a:t>
            </a:r>
          </a:p>
          <a:p>
            <a:r>
              <a:rPr lang="en-US" dirty="0"/>
              <a:t>Sometimes misalignment is unavoidable but there are potential solutions when the study is justified</a:t>
            </a:r>
          </a:p>
          <a:p>
            <a:pPr lvl="1"/>
            <a:r>
              <a:rPr lang="en-US" dirty="0"/>
              <a:t>Time-varying exposure usage is one potential solution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8139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516</TotalTime>
  <Words>319</Words>
  <Application>Microsoft Macintosh PowerPoint</Application>
  <PresentationFormat>Widescreen</PresentationFormat>
  <Paragraphs>64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Review:  Person-time and bias</vt:lpstr>
      <vt:lpstr>PowerPoint Presentation</vt:lpstr>
      <vt:lpstr>What happens when misalignment of T0, E, and A occurs?</vt:lpstr>
      <vt:lpstr>Types of bias depend on different scenarios of T0, E, and A misalignment (emulation failures)</vt:lpstr>
      <vt:lpstr>How does person-time and bias affect the identifiability criteria?</vt:lpstr>
      <vt:lpstr>Summary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Review:  Person-time and bias</dc:title>
  <dc:creator>Microsoft Office User</dc:creator>
  <cp:lastModifiedBy>Microsoft Office User</cp:lastModifiedBy>
  <cp:revision>11</cp:revision>
  <dcterms:created xsi:type="dcterms:W3CDTF">2020-02-13T17:50:21Z</dcterms:created>
  <dcterms:modified xsi:type="dcterms:W3CDTF">2020-02-14T03:33:25Z</dcterms:modified>
</cp:coreProperties>
</file>