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2"/>
    <p:sldMasterId id="2147484283" r:id="rId3"/>
  </p:sldMasterIdLst>
  <p:notesMasterIdLst>
    <p:notesMasterId r:id="rId17"/>
  </p:notesMasterIdLst>
  <p:handoutMasterIdLst>
    <p:handoutMasterId r:id="rId18"/>
  </p:handoutMasterIdLst>
  <p:sldIdLst>
    <p:sldId id="756" r:id="rId4"/>
    <p:sldId id="666" r:id="rId5"/>
    <p:sldId id="667" r:id="rId6"/>
    <p:sldId id="668" r:id="rId7"/>
    <p:sldId id="669" r:id="rId8"/>
    <p:sldId id="670" r:id="rId9"/>
    <p:sldId id="671" r:id="rId10"/>
    <p:sldId id="676" r:id="rId11"/>
    <p:sldId id="677" r:id="rId12"/>
    <p:sldId id="679" r:id="rId13"/>
    <p:sldId id="680" r:id="rId14"/>
    <p:sldId id="682" r:id="rId15"/>
    <p:sldId id="683" r:id="rId1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pos="230">
          <p15:clr>
            <a:srgbClr val="A4A3A4"/>
          </p15:clr>
        </p15:guide>
        <p15:guide id="10" pos="5530">
          <p15:clr>
            <a:srgbClr val="A4A3A4"/>
          </p15:clr>
        </p15:guide>
        <p15:guide id="11" pos="2880">
          <p15:clr>
            <a:srgbClr val="A4A3A4"/>
          </p15:clr>
        </p15:guide>
        <p15:guide id="12" pos="776">
          <p15:clr>
            <a:srgbClr val="A4A3A4"/>
          </p15:clr>
        </p15:guide>
        <p15:guide id="13" pos="1411">
          <p15:clr>
            <a:srgbClr val="A4A3A4"/>
          </p15:clr>
        </p15:guide>
        <p15:guide id="14" pos="5287">
          <p15:clr>
            <a:srgbClr val="A4A3A4"/>
          </p15:clr>
        </p15:guide>
        <p15:guide id="15" pos="474">
          <p15:clr>
            <a:srgbClr val="A4A3A4"/>
          </p15:clr>
        </p15:guide>
        <p15:guide id="16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>
          <p15:clr>
            <a:srgbClr val="A4A3A4"/>
          </p15:clr>
        </p15:guide>
        <p15:guide id="2" orient="horz" pos="5724">
          <p15:clr>
            <a:srgbClr val="A4A3A4"/>
          </p15:clr>
        </p15:guide>
        <p15:guide id="3" orient="horz" pos="5966">
          <p15:clr>
            <a:srgbClr val="A4A3A4"/>
          </p15:clr>
        </p15:guide>
        <p15:guide id="4" pos="305">
          <p15:clr>
            <a:srgbClr val="A4A3A4"/>
          </p15:clr>
        </p15:guide>
        <p15:guide id="5" pos="43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CC99FF"/>
    <a:srgbClr val="178CCB"/>
    <a:srgbClr val="000000"/>
    <a:srgbClr val="F48024"/>
    <a:srgbClr val="90BD31"/>
    <a:srgbClr val="18A3AC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 autoAdjust="0"/>
    <p:restoredTop sz="63109" autoAdjust="0"/>
  </p:normalViewPr>
  <p:slideViewPr>
    <p:cSldViewPr snapToGrid="0">
      <p:cViewPr varScale="1">
        <p:scale>
          <a:sx n="46" d="100"/>
          <a:sy n="46" d="100"/>
        </p:scale>
        <p:origin x="1107" y="21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20968"/>
    </p:cViewPr>
  </p:sorterViewPr>
  <p:notesViewPr>
    <p:cSldViewPr snapToGrid="0">
      <p:cViewPr varScale="1">
        <p:scale>
          <a:sx n="80" d="100"/>
          <a:sy n="80" d="100"/>
        </p:scale>
        <p:origin x="3810" y="60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350963" y="9226550"/>
            <a:ext cx="3170237" cy="2762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Week 1 – Causal Inference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4144963" y="119063"/>
            <a:ext cx="3170237" cy="481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BE1AF1F2-E55F-224F-B6E0-1FD5FC9495BD}" type="datetimeFigureOut">
              <a:rPr lang="en-US"/>
              <a:pPr>
                <a:defRPr/>
              </a:pPr>
              <a:t>12/18/2017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94" units="1/cm"/>
          <inkml:channelProperty channel="Y" name="resolution" value="0.82109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10:55.392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41684">
    <iact:property name="dataType"/>
    <iact:actionData xml:id="d0">
      <inkml:trace xmlns:inkml="http://www.w3.org/2003/InkML" xml:id="stk0" contextRef="#ctx0" brushRef="#br0">198 810 476 0,'-4'0'176'16,"0"0"-136"-16,-4 0 -12 0,8 -4 32 0,-4 4 -40 15,0 -6 80 -15,0 0 -56 0,0 -6 100 16,-4 -4 -80 -1,0 2 52 -15,-4 -2 -72 0,0 0 16 0,0 4 -40 16,0 0 60 -16,4 2 -44 16,0 2 0 -16,0 -2 -20 15,0 4 16 -15,0 2 -20 0,4 -2 48 16,0 6 -32 -16,0 4 28 0,0 6 -28 0,0 6 -28 31,4 12 0 -15,0 2 16 -16,4 -4 -8 15,4 2 68 -15,0 -6 -44 16,4 0 48 -16,0 -2 -44 16,0 -4 24 -16,0 -2 -32 15,4 -4 -28 -15,8 -4 0 16,0 4 -20 -16,4 -10 12 16,4 -10 56 -16,4 -14 -24 15,4 -12 44 -15,8 -12 -40 16,12 -6 20 -16,16 -16 -28 0,8 -8 16 45,8 2 -20 -45,0 2 -52 0,12 -8 20 0,20 -4 -560 16,16 4 316 -16,4 -4 104 15,-4 2 108 -15</inkml:trace>
    </iact:actionData>
  </iact:action>
  <iact:action type="add" startTime="41685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41686">
    <iact:property name="dataType"/>
    <iact:actionData xml:id="d2">
      <inkml:trace xmlns:inkml="http://www.w3.org/2003/InkML" xml:id="stk2" contextRef="#ctx0" brushRef="#brinv">1456 937 2048 0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628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9:46:00.633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43786">
    <iact:property name="dataType"/>
    <iact:actionData xml:id="d0">
      <inkml:trace xmlns:inkml="http://www.w3.org/2003/InkML" xml:id="stk0" contextRef="#ctx0" brushRef="#br0">297 3199 548 0,'-46'12'204'16,"36"-6"-156"-16,-11 -12 -16 0,16 6 8 0,0 0 -28 0,-6 0 84 15,-4 -6 -52 -15,-1 0 12 16,1 -5 -32 -16,-1 -1 56 0,-5 0 -44 16,1 7 108 -16,9 -7 -84 0,1 6 152 15,0 0 -120 -15,5 6 52 16,-1 6 -84 -16,6 6 -8 16,11 5 -32 -16,-1 18 -20 15,6 12 -4 1,4 23 12 -16,11 17 -4 15,6 18 8 -15,4 17 -8 0,5 -6 -4 16,6 1 4 -16,0 -7 -16 16,-6 -5 8 -16,1 -12 12 15,-1 -17 -4 -15,-15 -12 32 16,0 -12 -20 -16,-5 -11 20 16,0 -12 32 -16,-5 -6 -36 31,-6 -11 12 -31,6 -12 -28 0,-5 -12 108 15,-1 -17 -72 -15,1 -18 76 16,9 -17 -72 -16,12 -11 32 0,-6 -24 -52 31,10 -23 8 -31,6 -47 -28 0,20 -29 0 0,31 -17 -8 32,11 -18 -24 -32,15 -29 8 0,-11 0 4 0,1 18 4 30,10 -6 0 -30,6 0 0 16,9 28 -28 -16,-15 13 16 15,0 5 -100 -15,-15 12 60 16,0 6 -124 -16,4 12 96 16,-4 22 -136 -16,5 24 124 15,-11 12 -232 -15,-10 11 184 16,-5 12 76 -16,0 0 44 31</inkml:trace>
    </iact:actionData>
  </iact:action>
  <iact:action type="add" startTime="53902">
    <iact:property name="dataType"/>
    <iact:actionData xml:id="d1">
      <inkml:trace xmlns:inkml="http://www.w3.org/2003/InkML" xml:id="stk1" contextRef="#ctx0" brushRef="#br0">354 8570 976 0,'-15'18'360'16,"-1"-18"-280"-16,-4 -6 -20 0,14 6 -32 0,-4 0 -28 0,0 -6 -36 0,5 0 20 15,-1 0 -12 -15,1 -5 16 16,0 11 -28 -16,0 -6 24 0,0 6 -4 0,0 -6 12 0,5 0 24 0,0 6 -8 15,0 0 60 -15,0 0 -40 16,-6 0 60 -16,6 0 -52 16,0 0 28 -16,0 0 -36 15,0 0 -8 -15,0 0 -12 16,0 0 12 -16,0 0 -12 16,11 0 16 -16,4 6 -16 15,1 0 40 1,4 0 -24 -1,1 5 -4 -15,5 1 -12 0,0 0 12 16,5 -7 -12 -16,0 7 -12 16,5 -6 0 15,0 0 4 -31,6 -1 0 16,-6 1 8 -16,16 0 -4 0,-16 0 8 0,15 0 0 31,6 -6 -4 -31,-5 6 -8 0,5 5 4 15,0 1 -4 -15,5 -6 0 16,5 5 0 -16,5 -5 0 16,-4 0 0 -16,-1 -6 0 15,0 0 0 -15,-5 0 0 16,0 -6 -12 -16,-5 0 8 16,0 6 12 -16,0 -11 -4 15,0 11 -4 -15,0 0 4 0,-1 0 -16 31,6 11 8 -31,1 -5 12 0,4 0 -4 0,-5 -6 8 16,0 0 -8 -16,5 -6 -20 16,-5 0 8 -16,-5 6 4 15,0 -11 4 -15,-5 11 0 16,-1 -6 0 -16,1 6 8 16,5 0 -4 -16,0 0 8 15,0 0 -8 -15,5 0 -20 16,5 -6 8 -16,0 6 4 31,-5 -12 4 -31,0 7 0 0,-5 -7 0 16,0 6 -12 -16,0 -6 8 0,0 7 12 0,5 -7 -4 15,0 0 -4 -15,0 1 4 16,5 5 -16 -16,5 0 8 16,1 0 4 -16,-6 -5 0 15,0 5 8 -15,-5 0 -4 16,5 6 -4 -16,-4 0 4 15,-1 0 -4 -15,5 6 0 16,5 0 0 -16,6 -6 0 16,-1 17 0 -16,11 -5 0 15,-10 -1 0 -15,-1 1 0 16,-4 -6 8 -16,-1 0 -4 16,-5 -1 -12 -16,6 1 4 0,4 0 12 31,11 6 -4 -31,5 -1 -12 0,-5 1 4 0,21 -6 -4 15,-11 0 0 -15,-5 11 16 16,10 -5 -4 -16,-4 5 -12 16,-1 -11 4 -16,5 0 -16 15,1 -6 12 -15,-6 0 4 16,0 -6 4 -16,-15 -6 -20 31,5 12 12 -31,15 0 -12 0,6 6 8 16,10 0 44 -16,-5 0 -20 15,-11 -6 -28 -15,0 0 8 16,-4 0 0 -16,-1 -6 8 0,0 0 -20 0,5 6 12 16,-4 -6 12 -16,-1 -5 0 15,-5 -1 -4 -15,-5 -5 4 32,-16 -1 12 -32,1 12 -8 15,9 -5 16 -15,1 5 -16 0,0 -12 4 16,0 7 -4 -16,-6 -1 -8 15,1 -5 4 -15,-6 -1 -4 16,-5 1 0 -16,1 -7 0 0,-6 13 0 16,-11 -7 24 -16,1 1 -12 15,-5 -1 12 -15,4 1 -12 16,6 0 0 -16,-5 -1 -4 16,0 1 12 -16,4 5 -12 15,6 0 24 -15,-5 1 -20 16,5 5 -4 -16,-10 -6 -4 0,0 6 4 31,-11 -5 -4 -31,11 -1 -12 0,-11 6 4 0,1 1 4 16,-1 -1 0 -16,6 -6 16 15,-1 12 -8 -15,6 -6 4 16,-1 6 -4 -16,6 0 20 16,0 0 -16 -16,0 0 -20 15,0 0 0 -15,5 6 -12 16,-10 -6 8 -16,-1 0 8 17,1 12 4 -17,0 -6 16 16,-6 -1 -8 -16,6 1 -12 16,5 -6 0 -16,0 0 -4 0,5 0 0 15,5 12 16 -15,5 -6 -4 16,-4 5 -12 -16,-6 1 4 16,0 0 4 -16,0 -1 0 15,-5 1 0 -15,0 5 0 16,-1 1 0 -16,17 -7 0 15,-6 7 8 -15,5 -7 -4 16,1 -5 -20 -16,4 12 8 16,1 -12 4 -16,-6 -1 4 15,1 7 0 -15,4 -6 0 16,-4 5 -20 -16,-1 1 12 16,6 0 12 -16,4 -6 0 15,1 5 -20 -15,5 -5 8 16,0 0 -4 -16,-5 -6 4 15,-6 0 16 -15,1 0 -4 0,-6 6 8 16,6 0 -8 -16,4 -1 -12 16,6 1 4 -16,0 -6 12 15,0 6 -4 -15,-5 -6 -20 16,-6 0 8 -16,1 0 -4 16,0 -6 4 -16,-1 6 8 15,-5 -6 0 -15,1 1 0 16,4 -1 0 -16,1 0 8 15,-6 -6 -4 -15,1 1 -12 16,-6 -1 4 -16,0 -6 4 31,-5 13 0 -31,0 -1 8 0,-5 -12 -4 16,5 13 -4 -16,0 -7 4 0,5 0 -4 0,1 -5 0 16,4 -1 -12 -16,-5 1 8 15,-5 5 20 -15,0 1 -8 16,-5 -1 -4 -16,5 0 0 15,-15 1 4 -15,5 -7 -4 16,-6 7 8 -16,1 -7 -8 16,-6 12 24 -16,0 -17 -16 15,1 17 12 -15,4 -5 -12 16,-4 5 20 -16,4 0 -20 16,1 6 -20 -16,-1 0 0 15,1 0 4 -15,-6 0 4 16,0 0 16 -16,1 0 -8 15,-1 6 24 -15,1 -6 -20 0,-6 0 32 16,0 0 -28 -16,0 6 -12 16,0 -6 -8 -16,-5 5 12 15,6 1 -4 -15,-1 0 8 16,0 -6 -8 -16,5 12 8 16,6 -6 -8 -16,-1 -1 16 15,-4 -5 -12 -15,-1 6 16 16,0 -6 -16 -16,1 0 16 15,-1 12 -16 -15,1 -6 -12 16,-1 -6 0 -16,-5 5 4 16,0 -5 0 -16,-5 6 0 15,6 -6 0 -15,-6 0 -12 0,5 12 8 16,-5 -6 -24 -16,0 -6 16 16,0 6 -40 -16,0 -1 32 15,0 1 -80 -15,0 0 56 31,5 -6 -112 -31,0 6 88 16,6 0 -560 -16,4 5 348 0,1 1 128 31</inkml:trace>
    </iact:actionData>
  </iact:action>
  <iact:action type="add" startTime="53903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53904">
    <iact:property name="dataType"/>
    <iact:actionData xml:id="d3">
      <inkml:trace xmlns:inkml="http://www.w3.org/2003/InkML" xml:id="stk3" contextRef="#ctx0" brushRef="#brinv">17063 8808 2048 0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4613" y="412750"/>
            <a:ext cx="4802187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566" tIns="48783" rIns="97566" bIns="487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1488" y="4213225"/>
            <a:ext cx="6357937" cy="462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376488" y="9153525"/>
            <a:ext cx="2841625" cy="1428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87463" y="9147175"/>
            <a:ext cx="938212" cy="150813"/>
          </a:xfrm>
          <a:prstGeom prst="rect">
            <a:avLst/>
          </a:prstGeom>
        </p:spPr>
        <p:txBody>
          <a:bodyPr vert="horz" lIns="0" tIns="0" rIns="0" bIns="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7838" y="9147175"/>
            <a:ext cx="590550" cy="10953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57468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492204-C882-1F49-BB1D-EB85FAE8D3F3}" type="slidenum">
              <a:rPr/>
              <a:pPr>
                <a:defRPr/>
              </a:pPr>
              <a:t>‹#›</a:t>
            </a:fld>
            <a:endParaRPr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14300" indent="-114300" algn="l" rtl="0" eaLnBrk="0" fontAlgn="base" hangingPunct="0">
      <a:spcBef>
        <a:spcPts val="8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285750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1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403225" indent="-117475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569913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457200" indent="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10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The draining of the swamp near a city would reduce the risk of yellow fever or malaria in the city the following summer, but it would not be a cause of the disease.</a:t>
            </a:r>
          </a:p>
        </p:txBody>
      </p:sp>
    </p:spTree>
    <p:extLst>
      <p:ext uri="{BB962C8B-B14F-4D97-AF65-F5344CB8AC3E}">
        <p14:creationId xmlns:p14="http://schemas.microsoft.com/office/powerpoint/2010/main" val="21272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7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Hill called them ‘viewpoints</a:t>
            </a:r>
            <a:r>
              <a:rPr lang="en-US" altLang="en-US" dirty="0" smtClean="0">
                <a:latin typeface="Arial" charset="0"/>
                <a:cs typeface="Arial" charset="0"/>
              </a:rPr>
              <a:t>’</a:t>
            </a:r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en-US" dirty="0" smtClean="0">
                <a:latin typeface="Arial" charset="0"/>
                <a:ea typeface="Arial" charset="0"/>
                <a:cs typeface="Arial" charset="0"/>
              </a:rPr>
              <a:t>Hill A.B. </a:t>
            </a:r>
            <a:r>
              <a:rPr lang="en-US" altLang="en-US" i="1" dirty="0" smtClean="0">
                <a:latin typeface="Arial" charset="0"/>
                <a:ea typeface="Arial" charset="0"/>
                <a:cs typeface="Arial" charset="0"/>
              </a:rPr>
              <a:t>Proc Roy </a:t>
            </a:r>
            <a:r>
              <a:rPr lang="en-US" altLang="en-US" i="1" dirty="0" err="1" smtClean="0">
                <a:latin typeface="Arial" charset="0"/>
                <a:ea typeface="Arial" charset="0"/>
                <a:cs typeface="Arial" charset="0"/>
              </a:rPr>
              <a:t>Soc</a:t>
            </a:r>
            <a:r>
              <a:rPr lang="en-US" altLang="en-US" i="1" dirty="0" smtClean="0">
                <a:latin typeface="Arial" charset="0"/>
                <a:ea typeface="Arial" charset="0"/>
                <a:cs typeface="Arial" charset="0"/>
              </a:rPr>
              <a:t> Med 1965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en-US" dirty="0" smtClean="0">
                <a:latin typeface="Arial" charset="0"/>
                <a:cs typeface="Arial" charset="0"/>
              </a:rPr>
              <a:t>Sine</a:t>
            </a:r>
            <a:r>
              <a:rPr lang="en-US" altLang="en-US" baseline="0" dirty="0" smtClean="0">
                <a:latin typeface="Arial" charset="0"/>
                <a:cs typeface="Arial" charset="0"/>
              </a:rPr>
              <a:t> Qua Non: a necessary condition without which something is not possible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8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B </a:t>
            </a:r>
            <a:r>
              <a:rPr lang="en-US" altLang="en-US" dirty="0" err="1" smtClean="0">
                <a:latin typeface="Arial" charset="0"/>
                <a:cs typeface="Arial" charset="0"/>
              </a:rPr>
              <a:t>Hil</a:t>
            </a:r>
            <a:r>
              <a:rPr lang="en-US" altLang="en-US" dirty="0" smtClean="0">
                <a:latin typeface="Arial" charset="0"/>
                <a:cs typeface="Arial" charset="0"/>
              </a:rPr>
              <a:t> English epidemiologist and statistician.</a:t>
            </a:r>
            <a:r>
              <a:rPr lang="en-US" altLang="en-US" baseline="0" dirty="0" smtClean="0">
                <a:latin typeface="Arial" charset="0"/>
                <a:cs typeface="Arial" charset="0"/>
              </a:rPr>
              <a:t>  Professor of medical statistics at London School of Hygiene and Tropical Medicine, </a:t>
            </a:r>
            <a:r>
              <a:rPr lang="en-US" altLang="en-US" baseline="0" dirty="0" err="1" smtClean="0">
                <a:latin typeface="Arial" charset="0"/>
                <a:cs typeface="Arial" charset="0"/>
              </a:rPr>
              <a:t>startin</a:t>
            </a:r>
            <a:r>
              <a:rPr lang="en-US" altLang="en-US" baseline="0" dirty="0" smtClean="0">
                <a:latin typeface="Arial" charset="0"/>
                <a:cs typeface="Arial" charset="0"/>
              </a:rPr>
              <a:t> gin 1947. </a:t>
            </a:r>
            <a:r>
              <a:rPr lang="en-US" altLang="en-US" dirty="0" smtClean="0">
                <a:latin typeface="Arial" charset="0"/>
                <a:cs typeface="Arial" charset="0"/>
              </a:rPr>
              <a:t>With Sir Richard Doll demonstrated connection </a:t>
            </a:r>
            <a:r>
              <a:rPr lang="en-US" altLang="en-US" dirty="0" err="1" smtClean="0">
                <a:latin typeface="Arial" charset="0"/>
                <a:cs typeface="Arial" charset="0"/>
              </a:rPr>
              <a:t>bt</a:t>
            </a:r>
            <a:r>
              <a:rPr lang="en-US" altLang="en-US" dirty="0" smtClean="0">
                <a:latin typeface="Arial" charset="0"/>
                <a:cs typeface="Arial" charset="0"/>
              </a:rPr>
              <a:t> cigarette smoking and lung cancer in</a:t>
            </a:r>
            <a:r>
              <a:rPr lang="en-US" altLang="en-US" baseline="0" dirty="0" smtClean="0">
                <a:latin typeface="Arial" charset="0"/>
                <a:cs typeface="Arial" charset="0"/>
              </a:rPr>
              <a:t> the 1950’s and 1960’s.</a:t>
            </a:r>
          </a:p>
          <a:p>
            <a:pPr eaLnBrk="1" hangingPunct="1"/>
            <a:r>
              <a:rPr lang="en-US" altLang="en-US" baseline="0" dirty="0" smtClean="0">
                <a:latin typeface="Arial" charset="0"/>
                <a:cs typeface="Arial" charset="0"/>
              </a:rPr>
              <a:t>Knighted in 1961.</a:t>
            </a:r>
          </a:p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3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6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e.g. HIV infection during transfusion – not all transfusions cause HIV, HIV virus must be </a:t>
            </a:r>
            <a:r>
              <a:rPr lang="en-US" altLang="en-US" dirty="0" smtClean="0">
                <a:latin typeface="Arial" charset="0"/>
                <a:cs typeface="Arial" charset="0"/>
              </a:rPr>
              <a:t>present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NOTE: this definition/usage of “consistency” is distinct from that used in counterfactual</a:t>
            </a:r>
            <a:r>
              <a:rPr lang="en-US" altLang="en-US" baseline="0" dirty="0" smtClean="0">
                <a:latin typeface="Arial" charset="0"/>
                <a:cs typeface="Arial" charset="0"/>
              </a:rPr>
              <a:t> methodology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06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1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Notes from prior</a:t>
            </a:r>
            <a:r>
              <a:rPr lang="en-US" altLang="en-US" baseline="0" dirty="0" smtClean="0"/>
              <a:t> years (2016)</a:t>
            </a:r>
            <a:endParaRPr lang="en-US" altLang="en-US" dirty="0" smtClean="0"/>
          </a:p>
          <a:p>
            <a:r>
              <a:rPr lang="en-US" altLang="en-US" dirty="0" smtClean="0"/>
              <a:t>Cross-sectional </a:t>
            </a:r>
            <a:r>
              <a:rPr lang="en-US" altLang="en-US" dirty="0" smtClean="0"/>
              <a:t>studies (exposure and disease measured at the same time)</a:t>
            </a:r>
          </a:p>
          <a:p>
            <a:pPr lvl="1"/>
            <a:r>
              <a:rPr lang="en-US" altLang="en-US" dirty="0" smtClean="0"/>
              <a:t>e.g., NHANES (National Health and Nutrition Examination Survey) looking at the link between obesity and coronary artery disease</a:t>
            </a:r>
          </a:p>
          <a:p>
            <a:r>
              <a:rPr lang="en-US" altLang="en-US" dirty="0" smtClean="0"/>
              <a:t>Case-control studies (compare exposures and risk factors among people with and without the disease)</a:t>
            </a:r>
          </a:p>
          <a:p>
            <a:pPr lvl="1"/>
            <a:r>
              <a:rPr lang="en-US" altLang="en-US" dirty="0" smtClean="0"/>
              <a:t>e.g., case-control study investigating the link between radiation exposure among Chornobyl clean-up workers and leukemia</a:t>
            </a:r>
          </a:p>
          <a:p>
            <a:r>
              <a:rPr lang="en-US" altLang="en-US" dirty="0" smtClean="0"/>
              <a:t>Cohort studies (follow-up exposed and unexposed to see who will develop the disease)</a:t>
            </a:r>
          </a:p>
          <a:p>
            <a:pPr lvl="1"/>
            <a:r>
              <a:rPr lang="en-US" altLang="en-US" dirty="0" smtClean="0"/>
              <a:t>e.g., cohort study of children with thyroid activity measurements taken within 6 weeks after the Chornobyl accident and development of thyroid cancer 15-22 years later)</a:t>
            </a:r>
          </a:p>
          <a:p>
            <a:pPr lvl="1"/>
            <a:r>
              <a:rPr lang="en-US" altLang="en-US" dirty="0" smtClean="0"/>
              <a:t>In disease with long latency periods, exposures must precede latency period</a:t>
            </a:r>
          </a:p>
          <a:p>
            <a:pPr lvl="1"/>
            <a:r>
              <a:rPr lang="en-US" altLang="en-US" dirty="0" smtClean="0"/>
              <a:t>In chronic diseases, often need long-term exposure for disease induction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73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4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7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63231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563752"/>
            <a:ext cx="8325548" cy="4011502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65125" y="6380163"/>
            <a:ext cx="423863" cy="273050"/>
          </a:xfrm>
        </p:spPr>
        <p:txBody>
          <a:bodyPr/>
          <a:lstStyle>
            <a:lvl1pPr algn="l">
              <a:defRPr sz="14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46ACCE-8F13-C64C-8623-5F4A37EA2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872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24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5" r:id="rId27"/>
    <p:sldLayoutId id="2147484276" r:id="rId28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1" r:id="rId27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7.xml"/><Relationship Id="rId4" Type="http://schemas.microsoft.com/office/2007/relationships/media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7.xml"/><Relationship Id="rId4" Type="http://schemas.microsoft.com/office/2007/relationships/media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tags" Target="../tags/tag20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21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6.jpeg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7.xml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7.xml"/><Relationship Id="rId4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7.xml"/><Relationship Id="rId4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1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7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4277" y="3886201"/>
            <a:ext cx="5205535" cy="1156478"/>
          </a:xfrm>
        </p:spPr>
        <p:txBody>
          <a:bodyPr/>
          <a:lstStyle/>
          <a:p>
            <a:r>
              <a:rPr lang="en-US" dirty="0" smtClean="0"/>
              <a:t>June M. Chan, ScD</a:t>
            </a:r>
          </a:p>
          <a:p>
            <a:r>
              <a:rPr lang="en-US" dirty="0" smtClean="0"/>
              <a:t>Professor, Epidemiology &amp; Biostatistics and Urology</a:t>
            </a:r>
          </a:p>
          <a:p>
            <a:r>
              <a:rPr lang="en-US" dirty="0"/>
              <a:t>Steven &amp; Christine </a:t>
            </a:r>
            <a:r>
              <a:rPr lang="en-US" dirty="0" err="1"/>
              <a:t>Burd</a:t>
            </a:r>
            <a:r>
              <a:rPr lang="en-US" dirty="0"/>
              <a:t> Safeway Distinguished Professor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</a:t>
            </a:r>
            <a:r>
              <a:rPr lang="en-US" i="1" dirty="0" smtClean="0"/>
              <a:t>erspectives </a:t>
            </a:r>
            <a:r>
              <a:rPr lang="en-US" i="1" dirty="0"/>
              <a:t>on </a:t>
            </a:r>
            <a:r>
              <a:rPr lang="en-US" i="1" dirty="0" smtClean="0"/>
              <a:t>Causal Inference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 smtClean="0"/>
              <a:t>Epidemiology 207 - Epidemiology Methods II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94" y="700165"/>
            <a:ext cx="1319418" cy="199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mp349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32740.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42808"/>
      </p:ext>
    </p:extLst>
  </p:cSld>
  <p:clrMapOvr>
    <a:masterClrMapping/>
  </p:clrMapOvr>
  <p:transition advTm="7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7. Coherence with established “facts”</a:t>
            </a:r>
            <a:endParaRPr lang="en-US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A cause-and-effect interpretation for an association does not conflict with what is known of the natural history and biology of disease</a:t>
            </a:r>
          </a:p>
          <a:p>
            <a:r>
              <a:rPr lang="en-US" altLang="en-US" smtClean="0"/>
              <a:t>Implications:</a:t>
            </a:r>
          </a:p>
          <a:p>
            <a:pPr lvl="1"/>
            <a:r>
              <a:rPr lang="en-US" altLang="en-US" smtClean="0"/>
              <a:t>If a relation is causal, would expect observed findings to be consistent with other data</a:t>
            </a:r>
          </a:p>
          <a:p>
            <a:pPr lvl="1"/>
            <a:r>
              <a:rPr lang="en-US" altLang="en-US" smtClean="0"/>
              <a:t>Hypothesized causal relations need to be consistent with epidemiologic and biologic knowledge</a:t>
            </a:r>
            <a:endParaRPr lang="en-US" altLang="en-US" dirty="0"/>
          </a:p>
        </p:txBody>
      </p:sp>
      <p:sp>
        <p:nvSpPr>
          <p:cNvPr id="1095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F6393AB3-4121-574B-AA4C-C01FD3336ED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381000" y="3886200"/>
            <a:ext cx="853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5750" indent="-28575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</a:pPr>
            <a:endParaRPr lang="en-US" altLang="en-US" sz="2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228600" y="4860097"/>
            <a:ext cx="8686800" cy="161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7338" indent="-287338"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400" b="1" dirty="0" smtClean="0">
                <a:solidFill>
                  <a:schemeClr val="accent1"/>
                </a:solidFill>
                <a:latin typeface="Arial Unicode MS" panose="020B0604020202020204" pitchFamily="34" charset="-128"/>
                <a:cs typeface="Arial" panose="020B0604020202020204" pitchFamily="34" charset="0"/>
              </a:rPr>
              <a:t>CAVEATS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  <a:defRPr/>
            </a:pPr>
            <a:r>
              <a:rPr lang="en-US" altLang="en-US" dirty="0" smtClean="0">
                <a:latin typeface="Arial Unicode MS" panose="020B0604020202020204" pitchFamily="34" charset="-128"/>
                <a:cs typeface="Arial" panose="020B0604020202020204" pitchFamily="34" charset="0"/>
              </a:rPr>
              <a:t>Data may not be available yet to directly support proposed mechanism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  <a:defRPr/>
            </a:pPr>
            <a:r>
              <a:rPr lang="en-US" altLang="en-US" dirty="0" smtClean="0">
                <a:latin typeface="Arial Unicode MS" panose="020B0604020202020204" pitchFamily="34" charset="-128"/>
                <a:cs typeface="Arial" panose="020B0604020202020204" pitchFamily="34" charset="0"/>
              </a:rPr>
              <a:t>Science must be prepared to reinterpret existing understanding of disease process in the face of new evidence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tmpF017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465667" end="44432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492999"/>
      </p:ext>
    </p:extLst>
  </p:cSld>
  <p:clrMapOvr>
    <a:masterClrMapping/>
  </p:clrMapOvr>
  <p:transition advTm="823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7940" grpId="0"/>
      <p:bldP spid="1679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8. Experiment</a:t>
            </a:r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 Hill’s article, refers to ‘cessation of exposure’</a:t>
            </a:r>
          </a:p>
          <a:p>
            <a:pPr lvl="1"/>
            <a:r>
              <a:rPr lang="en-US" altLang="en-US" dirty="0" smtClean="0"/>
              <a:t>elimination of putative harmful exposure results in the decrease of the frequency of disease</a:t>
            </a:r>
            <a:endParaRPr lang="en-US" altLang="en-US" dirty="0"/>
          </a:p>
        </p:txBody>
      </p:sp>
      <p:sp>
        <p:nvSpPr>
          <p:cNvPr id="11162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A702B397-4488-BA48-A3FA-ECCF6C1F35BE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69888" y="4076700"/>
            <a:ext cx="8305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457200" indent="-457200"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</a:tabLs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Ø"/>
              <a:defRPr/>
            </a:pPr>
            <a:r>
              <a:rPr lang="en-US" altLang="en-US" sz="20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sz="2800" b="1" dirty="0" smtClean="0">
                <a:solidFill>
                  <a:schemeClr val="accent1"/>
                </a:solidFill>
                <a:latin typeface="Arial Unicode MS" charset="0"/>
                <a:ea typeface="Arial" charset="0"/>
                <a:cs typeface="Arial" charset="0"/>
              </a:rPr>
              <a:t>CAVEATS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/>
            </a:pPr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If the pathogenic process has already started, removal of cause does not reduce disease risk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/>
            </a:pPr>
            <a:r>
              <a:rPr lang="en-US" altLang="en-US" sz="2000" dirty="0" smtClean="0">
                <a:latin typeface="Arial" charset="0"/>
                <a:ea typeface="Arial" charset="0"/>
                <a:cs typeface="Arial" charset="0"/>
              </a:rPr>
              <a:t>Reduction in disease frequency might not be for etiologic reason hypothesized</a:t>
            </a:r>
          </a:p>
        </p:txBody>
      </p:sp>
      <p:pic>
        <p:nvPicPr>
          <p:cNvPr id="3" name="tmp5BB6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18.764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14375"/>
      </p:ext>
    </p:extLst>
  </p:cSld>
  <p:clrMapOvr>
    <a:masterClrMapping/>
  </p:clrMapOvr>
  <p:transition advTm="850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99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9. Analogy</a:t>
            </a:r>
            <a:endParaRPr lang="en-US" alt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Similar exposures can cause similar effects</a:t>
            </a:r>
            <a:endParaRPr lang="en-US" altLang="en-US" dirty="0" smtClean="0"/>
          </a:p>
        </p:txBody>
      </p:sp>
      <p:sp>
        <p:nvSpPr>
          <p:cNvPr id="11571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FD666001-18AE-2444-B0A9-503F48E8D40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43951" y="4267200"/>
            <a:ext cx="8153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tabLst>
                <a:tab pos="407988" algn="l"/>
              </a:tabLs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tabLst>
                <a:tab pos="407988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tabLst>
                <a:tab pos="40798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tabLst>
                <a:tab pos="407988" algn="l"/>
              </a:tabLs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fontAlgn="auto" hangingPunct="1">
              <a:spcAft>
                <a:spcPts val="0"/>
              </a:spcAft>
              <a:buSzPct val="100000"/>
              <a:buFont typeface="Wingdings" pitchFamily="2" charset="2"/>
              <a:buChar char="Ø"/>
              <a:defRPr/>
            </a:pPr>
            <a:r>
              <a:rPr lang="en-US" altLang="en-US" sz="2000" b="0" dirty="0" smtClean="0">
                <a:solidFill>
                  <a:schemeClr val="accent1"/>
                </a:solidFill>
                <a:latin typeface="+mn-lt"/>
              </a:rPr>
              <a:t>   </a:t>
            </a:r>
            <a:r>
              <a:rPr lang="en-US" altLang="en-US" sz="2800" dirty="0" smtClean="0">
                <a:solidFill>
                  <a:schemeClr val="accent1"/>
                </a:solidFill>
                <a:latin typeface="+mn-lt"/>
              </a:rPr>
              <a:t>CAVEAT</a:t>
            </a:r>
          </a:p>
          <a:p>
            <a:pPr marL="342900" indent="-342900" eaLnBrk="1" fontAlgn="auto" hangingPunct="1"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altLang="en-US" sz="2000" b="0" dirty="0" smtClean="0">
                <a:latin typeface="+mn-lt"/>
              </a:rPr>
              <a:t>Limited by the current knowledge</a:t>
            </a:r>
          </a:p>
        </p:txBody>
      </p:sp>
      <p:pic>
        <p:nvPicPr>
          <p:cNvPr id="2" name="tmpE2F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9859.5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3461"/>
      </p:ext>
    </p:extLst>
  </p:cSld>
  <p:clrMapOvr>
    <a:masterClrMapping/>
  </p:clrMapOvr>
  <p:transition advTm="568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40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cs typeface="Arial" charset="0"/>
              </a:rPr>
              <a:t>Summary</a:t>
            </a:r>
            <a:endParaRPr altLang="en-US" dirty="0">
              <a:cs typeface="Arial" charset="0"/>
            </a:endParaRPr>
          </a:p>
        </p:txBody>
      </p:sp>
      <p:sp>
        <p:nvSpPr>
          <p:cNvPr id="9728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spcAft>
                <a:spcPts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r>
              <a:rPr lang="en-US" altLang="en-US" dirty="0" smtClean="0"/>
              <a:t>Hill “viewpoints” (criteria) provide a useful checklist for considering causal associations</a:t>
            </a:r>
          </a:p>
          <a:p>
            <a:pPr>
              <a:spcAft>
                <a:spcPts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r>
              <a:rPr lang="en-US" altLang="en-US" dirty="0"/>
              <a:t>S</a:t>
            </a:r>
            <a:r>
              <a:rPr lang="en-US" altLang="en-US" dirty="0" smtClean="0"/>
              <a:t>everal of the criteria have important caveats, which make it inaccurate to consider these as “rules” or ”requirements”</a:t>
            </a:r>
          </a:p>
          <a:p>
            <a:pPr>
              <a:spcAft>
                <a:spcPts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r>
              <a:rPr lang="en-US" altLang="en-US" dirty="0" smtClean="0"/>
              <a:t>Nevertheless, thoughtful consideration of these points when assessing a hypothesis or interpreting results may be helpful</a:t>
            </a:r>
          </a:p>
          <a:p>
            <a:pPr>
              <a:spcAft>
                <a:spcPts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r>
              <a:rPr lang="en-US" altLang="en-US" dirty="0" smtClean="0"/>
              <a:t>Hill: </a:t>
            </a:r>
            <a:r>
              <a:rPr altLang="en-US" i="1" dirty="0" smtClean="0"/>
              <a:t>“None </a:t>
            </a:r>
            <a:r>
              <a:rPr altLang="en-US" i="1" dirty="0"/>
              <a:t>of my ... [criteria] can bring undisputable evidence for or against the cause-and-effect hypothesis and none can be required as a </a:t>
            </a:r>
            <a:r>
              <a:rPr altLang="en-US" i="1" dirty="0">
                <a:solidFill>
                  <a:schemeClr val="accent1"/>
                </a:solidFill>
              </a:rPr>
              <a:t>sine qua non</a:t>
            </a:r>
            <a:r>
              <a:rPr altLang="en-US" i="1" dirty="0" smtClean="0">
                <a:solidFill>
                  <a:schemeClr val="folHlink"/>
                </a:solidFill>
              </a:rPr>
              <a:t>.”</a:t>
            </a:r>
            <a:endParaRPr lang="en-US" altLang="en-US" i="1" dirty="0" smtClean="0">
              <a:solidFill>
                <a:schemeClr val="folHlink"/>
              </a:solidFill>
            </a:endParaRPr>
          </a:p>
          <a:p>
            <a:pPr lvl="1">
              <a:spcAft>
                <a:spcPts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r>
              <a:rPr lang="en-US" altLang="en-US" i="1" dirty="0" smtClean="0">
                <a:solidFill>
                  <a:schemeClr val="bg1">
                    <a:lumMod val="65000"/>
                  </a:schemeClr>
                </a:solidFill>
              </a:rPr>
              <a:t>Perhaps temporality?</a:t>
            </a:r>
            <a:endParaRPr alt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marL="1588" indent="-1588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endParaRPr altLang="en-US" i="1" dirty="0">
              <a:solidFill>
                <a:srgbClr val="FFFF00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/>
            </a:pPr>
            <a:endParaRPr altLang="en-US" i="1" dirty="0">
              <a:solidFill>
                <a:schemeClr val="folHlink"/>
              </a:solidFill>
            </a:endParaRPr>
          </a:p>
        </p:txBody>
      </p:sp>
      <p:sp>
        <p:nvSpPr>
          <p:cNvPr id="11776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1DE61C-8285-AC40-BE79-A4AAA8885164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tmp1A6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1.895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1007"/>
      </p:ext>
    </p:extLst>
  </p:cSld>
  <p:clrMapOvr>
    <a:masterClrMapping/>
  </p:clrMapOvr>
  <p:transition advTm="68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Brief Overview of Causal Models and Heuristics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Causal guidelines (B. Hill)</a:t>
            </a:r>
          </a:p>
          <a:p>
            <a:r>
              <a:rPr lang="en-US" altLang="en-US" dirty="0" smtClean="0"/>
              <a:t>Sufficient cause &amp; Causal Pies (Rothman, Ch. 2)</a:t>
            </a:r>
          </a:p>
          <a:p>
            <a:r>
              <a:rPr lang="en-US" altLang="en-US" dirty="0" smtClean="0"/>
              <a:t>Counterfactual model and causation vs. association (Hernan &amp; Robbins Ch. 2)</a:t>
            </a:r>
          </a:p>
          <a:p>
            <a:endParaRPr lang="en-US" altLang="en-US" dirty="0"/>
          </a:p>
        </p:txBody>
      </p:sp>
      <p:sp>
        <p:nvSpPr>
          <p:cNvPr id="8294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205255A-A358-4E41-AD8A-223A7125B42E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4" name="tmpF01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76852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25888"/>
      </p:ext>
    </p:extLst>
  </p:cSld>
  <p:clrMapOvr>
    <a:masterClrMapping/>
  </p:clrMapOvr>
  <p:transition advTm="155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/>
          <p:cNvSpPr>
            <a:spLocks noGrp="1" noChangeArrowheads="1"/>
          </p:cNvSpPr>
          <p:nvPr>
            <p:ph type="title"/>
          </p:nvPr>
        </p:nvSpPr>
        <p:spPr>
          <a:xfrm>
            <a:off x="369888" y="266700"/>
            <a:ext cx="8305800" cy="990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altLang="en-US" dirty="0">
                <a:cs typeface="Arial" charset="0"/>
              </a:rPr>
              <a:t>Criteria for Causal </a:t>
            </a:r>
            <a:r>
              <a:rPr altLang="en-US" dirty="0" smtClean="0">
                <a:cs typeface="Arial" charset="0"/>
              </a:rPr>
              <a:t>Inference </a:t>
            </a:r>
            <a:r>
              <a:rPr lang="en-US" altLang="en-US" dirty="0" smtClean="0">
                <a:cs typeface="Arial" charset="0"/>
              </a:rPr>
              <a:t>–</a:t>
            </a:r>
            <a:r>
              <a:rPr altLang="en-US" dirty="0" smtClean="0">
                <a:cs typeface="Arial" charset="0"/>
              </a:rPr>
              <a:t> "Hill criteria for causation"</a:t>
            </a:r>
            <a:endParaRPr altLang="en-US" sz="1800" dirty="0">
              <a:cs typeface="Arial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5" y="1373188"/>
            <a:ext cx="7229475" cy="3498850"/>
          </a:xfrm>
        </p:spPr>
        <p:txBody>
          <a:bodyPr/>
          <a:lstStyle/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Strength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Consistency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Specificity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Temporality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Biological gradient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Plausibility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Coherence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Experiment 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/>
              <a:t>Analogy</a:t>
            </a:r>
          </a:p>
          <a:p>
            <a:pPr marL="457200" indent="-457200" eaLnBrk="1" hangingPunct="1">
              <a:lnSpc>
                <a:spcPct val="110000"/>
              </a:lnSpc>
              <a:buFontTx/>
              <a:buAutoNum type="arabicPeriod"/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endParaRPr altLang="en-US" sz="2000" dirty="0"/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6661150" y="5562600"/>
            <a:ext cx="2298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defRPr/>
            </a:pPr>
            <a:r>
              <a:rPr lang="en-US" altLang="en-US" sz="1800" dirty="0" smtClean="0"/>
              <a:t>Bradford Hill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en-US" altLang="en-US" sz="1800" dirty="0" smtClean="0"/>
              <a:t>(1897 – 1991)</a:t>
            </a:r>
          </a:p>
        </p:txBody>
      </p:sp>
      <p:sp>
        <p:nvSpPr>
          <p:cNvPr id="84998" name="TextBox 9"/>
          <p:cNvSpPr txBox="1">
            <a:spLocks noChangeArrowheads="1"/>
          </p:cNvSpPr>
          <p:nvPr/>
        </p:nvSpPr>
        <p:spPr bwMode="auto">
          <a:xfrm>
            <a:off x="698500" y="6353175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charset="0"/>
                <a:ea typeface="Arial" charset="0"/>
                <a:cs typeface="Arial" charset="0"/>
              </a:rPr>
              <a:t>Hill A.B. </a:t>
            </a:r>
            <a:r>
              <a:rPr lang="en-US" altLang="en-US" i="1">
                <a:latin typeface="Arial" charset="0"/>
                <a:ea typeface="Arial" charset="0"/>
                <a:cs typeface="Arial" charset="0"/>
              </a:rPr>
              <a:t>Proc Roy Soc Med 1965</a:t>
            </a:r>
          </a:p>
        </p:txBody>
      </p:sp>
      <p:sp>
        <p:nvSpPr>
          <p:cNvPr id="84999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4FF4BE-1476-1740-B0B3-F78389085144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9" descr="http://t3.gstatic.com/images?q=tbn:ANd9GcQrD7p8tXOoxQ9eY7R8p4oO2gRJ3ZH84Obc_Ego6p2LyoMj2e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1809750"/>
            <a:ext cx="2365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mpF01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5576" end="515017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68543" y="6011721"/>
              <a:ext cx="446884" cy="511478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60875" y="5998089"/>
                <a:ext cx="462220" cy="5387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743754"/>
      </p:ext>
    </p:extLst>
  </p:cSld>
  <p:clrMapOvr>
    <a:masterClrMapping/>
  </p:clrMapOvr>
  <p:transition advTm="618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1. Strength of association</a:t>
            </a: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687" y="1868557"/>
            <a:ext cx="7619602" cy="3909393"/>
          </a:xfrm>
        </p:spPr>
        <p:txBody>
          <a:bodyPr/>
          <a:lstStyle/>
          <a:p>
            <a:r>
              <a:rPr lang="en-US" altLang="en-US" dirty="0" smtClean="0"/>
              <a:t>Strong associations are less likely to be caused by chance or bias</a:t>
            </a:r>
          </a:p>
          <a:p>
            <a:r>
              <a:rPr lang="en-US" altLang="en-US" dirty="0" smtClean="0"/>
              <a:t>A strong association means a very high or very low relative risk</a:t>
            </a:r>
            <a:endParaRPr lang="en-US" altLang="en-US" dirty="0"/>
          </a:p>
        </p:txBody>
      </p:sp>
      <p:sp>
        <p:nvSpPr>
          <p:cNvPr id="8704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F6683450-2229-4342-B9A5-2E42DA4F09B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838200" y="4419600"/>
            <a:ext cx="78803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altLang="en-US" sz="2800" b="1" dirty="0" smtClean="0">
                <a:solidFill>
                  <a:schemeClr val="folHlin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altLang="en-US" sz="28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CAVEAT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  <a:defRPr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associations with very low relative risks</a:t>
            </a:r>
          </a:p>
        </p:txBody>
      </p:sp>
      <p:pic>
        <p:nvPicPr>
          <p:cNvPr id="3" name="tmp14F1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37.659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354399"/>
      </p:ext>
    </p:extLst>
  </p:cSld>
  <p:clrMapOvr>
    <a:masterClrMapping/>
  </p:clrMapOvr>
  <p:transition advTm="665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54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2. Consistency</a:t>
            </a:r>
            <a:endParaRPr lang="en-US" alt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Replication of findings in different populations under different circumstances, in different times, with different study designs</a:t>
            </a:r>
            <a:endParaRPr lang="en-US" altLang="en-US"/>
          </a:p>
        </p:txBody>
      </p:sp>
      <p:sp>
        <p:nvSpPr>
          <p:cNvPr id="8909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E9D3D311-B86E-F24C-BD85-CED074E219AC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762000" y="3238500"/>
            <a:ext cx="7956550" cy="273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4488" indent="-344488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altLang="en-US" sz="2800" b="1" dirty="0" smtClean="0">
                <a:solidFill>
                  <a:srgbClr val="FFFF00"/>
                </a:solidFill>
                <a:latin typeface="Arial Unicode MS" panose="020B060402020202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2800" b="1" dirty="0" smtClean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CAVEATS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Lack of consistency does not rule out a causal association, because some effects are produced by their causes only under unusual circumstances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 bias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Contradictory findings across different studies are not unusual in studies of weak effects</a:t>
            </a:r>
          </a:p>
        </p:txBody>
      </p:sp>
      <p:pic>
        <p:nvPicPr>
          <p:cNvPr id="2" name="tmpF017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128172" end="371312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84862"/>
      </p:ext>
    </p:extLst>
  </p:cSld>
  <p:clrMapOvr>
    <a:masterClrMapping/>
  </p:clrMapOvr>
  <p:transition advTm="929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74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3. Specificity of the association</a:t>
            </a:r>
            <a:endParaRPr lang="en-US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Specific exposure associated with only one disease</a:t>
            </a:r>
          </a:p>
          <a:p>
            <a:r>
              <a:rPr lang="en-US" altLang="en-US" smtClean="0"/>
              <a:t>Effect has one cause, not multiple causes</a:t>
            </a:r>
          </a:p>
          <a:p>
            <a:endParaRPr lang="en-US" altLang="en-US" dirty="0"/>
          </a:p>
        </p:txBody>
      </p:sp>
      <p:sp>
        <p:nvSpPr>
          <p:cNvPr id="9114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47F5530B-F4F9-9D40-BB45-AE19E4E4D0B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838200" y="4648200"/>
            <a:ext cx="77724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altLang="en-US" sz="2800" b="1" dirty="0">
                <a:solidFill>
                  <a:srgbClr val="FFFF00"/>
                </a:solidFill>
                <a:latin typeface="Arial Unicode MS" charset="0"/>
                <a:ea typeface="Arial" charset="0"/>
                <a:cs typeface="Arial" charset="0"/>
              </a:rPr>
              <a:t>  </a:t>
            </a:r>
            <a:r>
              <a:rPr lang="en-US" altLang="en-US" sz="2800" b="1" dirty="0">
                <a:solidFill>
                  <a:schemeClr val="accent1"/>
                </a:solidFill>
                <a:latin typeface="Arial Unicode MS" charset="0"/>
                <a:ea typeface="Arial Unicode MS" charset="0"/>
              </a:rPr>
              <a:t>CAVEATS</a:t>
            </a:r>
          </a:p>
          <a:p>
            <a:pPr eaLnBrk="1" hangingPunct="1"/>
            <a:endParaRPr lang="en-US" altLang="en-US" sz="1000" b="1" dirty="0">
              <a:solidFill>
                <a:schemeClr val="folHlink"/>
              </a:solidFill>
              <a:latin typeface="Arial Unicode MS" charset="0"/>
              <a:ea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SzPct val="150000"/>
              <a:buFontTx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Many exposures are linked to multiple diseases</a:t>
            </a:r>
          </a:p>
          <a:p>
            <a:pPr eaLnBrk="1" hangingPunct="1">
              <a:buClr>
                <a:schemeClr val="tx1"/>
              </a:buClr>
              <a:buSzPct val="150000"/>
              <a:buFontTx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Many diseases have multiple causes</a:t>
            </a:r>
          </a:p>
        </p:txBody>
      </p:sp>
      <p:pic>
        <p:nvPicPr>
          <p:cNvPr id="2" name="tmpF017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221116" end="311313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274395"/>
      </p:ext>
    </p:extLst>
  </p:cSld>
  <p:clrMapOvr>
    <a:masterClrMapping/>
  </p:clrMapOvr>
  <p:transition advTm="599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95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4. Temporality</a:t>
            </a:r>
            <a:endParaRPr lang="en-US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Exposure must precede disease (cause must precede effect)</a:t>
            </a:r>
          </a:p>
          <a:p>
            <a:endParaRPr lang="en-US" altLang="en-US" dirty="0" smtClean="0"/>
          </a:p>
          <a:p>
            <a:endParaRPr lang="en-US" altLang="en-US" dirty="0"/>
          </a:p>
        </p:txBody>
      </p:sp>
      <p:sp>
        <p:nvSpPr>
          <p:cNvPr id="9318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C7B43217-A06C-F54E-9576-3ADCE9A7D238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2" name="tmpF017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81115" end="279865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65268"/>
      </p:ext>
    </p:extLst>
  </p:cSld>
  <p:clrMapOvr>
    <a:masterClrMapping/>
  </p:clrMapOvr>
  <p:transition advTm="31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5. Biologic gradient (dose-response relationship)</a:t>
            </a:r>
            <a:endParaRPr lang="en-US" altLang="en-US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Presence of a dose-response or exposure-response curve with an expected shape</a:t>
            </a:r>
          </a:p>
          <a:p>
            <a:r>
              <a:rPr lang="en-US" altLang="en-US" dirty="0" smtClean="0"/>
              <a:t>Changes in exposure are related to trend in risk of disease</a:t>
            </a:r>
          </a:p>
          <a:p>
            <a:r>
              <a:rPr lang="en-US" altLang="en-US" dirty="0" smtClean="0"/>
              <a:t>Strong evidence for causal relation suggesting biologic relation</a:t>
            </a:r>
          </a:p>
          <a:p>
            <a:endParaRPr lang="en-US" altLang="en-US" dirty="0"/>
          </a:p>
        </p:txBody>
      </p:sp>
      <p:sp>
        <p:nvSpPr>
          <p:cNvPr id="10342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4804E4B-4B0F-FB47-B69B-E66CD951FED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53585" y="4354513"/>
            <a:ext cx="83820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altLang="en-US" sz="2800" b="1" dirty="0">
                <a:solidFill>
                  <a:srgbClr val="FFFF00"/>
                </a:solidFill>
                <a:latin typeface="Arial Unicode MS" charset="0"/>
                <a:ea typeface="Arial" charset="0"/>
                <a:cs typeface="Arial" charset="0"/>
              </a:rPr>
              <a:t>   </a:t>
            </a:r>
            <a:r>
              <a:rPr lang="en-US" altLang="en-US" sz="2800" b="1" dirty="0" smtClean="0">
                <a:solidFill>
                  <a:schemeClr val="accent1"/>
                </a:solidFill>
                <a:latin typeface="Arial Unicode MS" charset="0"/>
                <a:ea typeface="Arial" charset="0"/>
                <a:cs typeface="Arial" charset="0"/>
              </a:rPr>
              <a:t>CAVEATS</a:t>
            </a:r>
            <a:endParaRPr lang="en-US" altLang="en-US" sz="2800" b="1" dirty="0">
              <a:solidFill>
                <a:schemeClr val="accent1"/>
              </a:solidFill>
              <a:latin typeface="Arial Unicode MS" charset="0"/>
              <a:ea typeface="Arial" charset="0"/>
              <a:cs typeface="Arial" charset="0"/>
            </a:endParaRPr>
          </a:p>
          <a:p>
            <a:pPr eaLnBrk="1" hangingPunct="1"/>
            <a:endParaRPr lang="en-US" altLang="en-US" sz="500" b="1" dirty="0">
              <a:solidFill>
                <a:schemeClr val="tx2"/>
              </a:solidFill>
              <a:latin typeface="Arial Unicode MS" charset="0"/>
              <a:ea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66CCFF"/>
              </a:buClr>
              <a:buSzPct val="80000"/>
              <a:buFont typeface="Arial" charset="0"/>
              <a:buChar char="•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Thresholds, i.e., no </a:t>
            </a:r>
            <a:r>
              <a:rPr lang="en-US" altLang="en-US" sz="2000" dirty="0" smtClean="0">
                <a:latin typeface="+mn-lt"/>
                <a:ea typeface="Arial" charset="0"/>
                <a:cs typeface="Arial" charset="0"/>
              </a:rPr>
              <a:t>increase in disease 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past </a:t>
            </a:r>
            <a:r>
              <a:rPr lang="en-US" altLang="en-US" sz="2000" dirty="0" smtClean="0">
                <a:latin typeface="+mn-lt"/>
                <a:ea typeface="Arial" charset="0"/>
                <a:cs typeface="Arial" charset="0"/>
              </a:rPr>
              <a:t>certain 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level of </a:t>
            </a:r>
            <a:r>
              <a:rPr lang="en-US" altLang="en-US" sz="2000" dirty="0" smtClean="0">
                <a:latin typeface="+mn-lt"/>
                <a:ea typeface="Arial" charset="0"/>
                <a:cs typeface="Arial" charset="0"/>
              </a:rPr>
              <a:t>exposure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66CCFF"/>
              </a:buClr>
              <a:buSzPct val="80000"/>
              <a:buFont typeface="Arial" charset="0"/>
              <a:buChar char="•"/>
            </a:pPr>
            <a:r>
              <a:rPr lang="en-US" altLang="en-US" sz="2000" dirty="0">
                <a:latin typeface="+mn-lt"/>
              </a:rPr>
              <a:t>Range of exposure assessed may be narrow and miss any effect</a:t>
            </a:r>
            <a:endParaRPr lang="en-US" altLang="en-US" sz="2000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7" name="tmp5B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5.006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Ink 7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27328" y="4149951"/>
              <a:ext cx="4052814" cy="1651894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8328" y="4140950"/>
                <a:ext cx="4070814" cy="16698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5492691"/>
      </p:ext>
    </p:extLst>
  </p:cSld>
  <p:clrMapOvr>
    <a:masterClrMapping/>
  </p:clrMapOvr>
  <p:transition advTm="61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6. Plausibility</a:t>
            </a:r>
            <a:endParaRPr lang="en-US" alt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The proposed mechanism should be biologically (etiologically) plausible</a:t>
            </a:r>
          </a:p>
          <a:p>
            <a:r>
              <a:rPr lang="en-US" altLang="en-US" smtClean="0"/>
              <a:t>Reference to a “coherent” body of knowledge</a:t>
            </a:r>
          </a:p>
          <a:p>
            <a:endParaRPr lang="en-US" altLang="en-US"/>
          </a:p>
        </p:txBody>
      </p:sp>
      <p:sp>
        <p:nvSpPr>
          <p:cNvPr id="10547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958AF130-70F8-0848-A6FE-4BEAF30ADE66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762000" y="4495800"/>
            <a:ext cx="81534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marL="457200" indent="-457200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altLang="en-US" sz="2800" b="1" dirty="0">
                <a:solidFill>
                  <a:srgbClr val="FFFF00"/>
                </a:solidFill>
                <a:latin typeface="+mn-lt"/>
                <a:ea typeface="Arial" charset="0"/>
                <a:cs typeface="Arial" charset="0"/>
              </a:rPr>
              <a:t>   </a:t>
            </a:r>
            <a:r>
              <a:rPr lang="en-US" altLang="en-US" sz="2800" b="1" dirty="0" smtClean="0">
                <a:solidFill>
                  <a:srgbClr val="0093D0"/>
                </a:solidFill>
                <a:latin typeface="+mn-lt"/>
                <a:ea typeface="Arial" charset="0"/>
                <a:cs typeface="Arial" charset="0"/>
              </a:rPr>
              <a:t>CAVEATS</a:t>
            </a:r>
            <a:endParaRPr lang="en-US" altLang="en-US" sz="2800" b="1" dirty="0">
              <a:solidFill>
                <a:schemeClr val="folHlink"/>
              </a:solidFill>
              <a:latin typeface="+mn-lt"/>
              <a:ea typeface="Arial" charset="0"/>
              <a:cs typeface="Arial" charset="0"/>
            </a:endParaRPr>
          </a:p>
          <a:p>
            <a:pPr eaLnBrk="1" hangingPunct="1"/>
            <a:endParaRPr lang="en-US" altLang="en-US" sz="1000" b="1" dirty="0">
              <a:solidFill>
                <a:schemeClr val="folHlink"/>
              </a:solidFill>
              <a:latin typeface="+mn-lt"/>
              <a:ea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New diseases and new causes</a:t>
            </a:r>
          </a:p>
          <a:p>
            <a:pPr eaLnBrk="1" hangingPunct="1"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Theoretical plausibility</a:t>
            </a:r>
          </a:p>
          <a:p>
            <a:pPr eaLnBrk="1" hangingPunct="1">
              <a:buClr>
                <a:srgbClr val="66CCFF"/>
              </a:buClr>
              <a:buSzPct val="80000"/>
              <a:buFont typeface="Wingdings" charset="2"/>
              <a:buChar char="§"/>
            </a:pPr>
            <a:endParaRPr lang="en-US" altLang="en-US" sz="20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2" name="tmpF017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399035" end="126761.41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962639"/>
      </p:ext>
    </p:extLst>
  </p:cSld>
  <p:clrMapOvr>
    <a:masterClrMapping/>
  </p:clrMapOvr>
  <p:transition advTm="666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38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659|recordLength=140399|start=0|end=7659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21116|recordEnd=281115|recordLength=592428|start=221116|end=281115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81115|recordEnd=312563|recordLength=592428|start=281115|end=312563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1652|recordLength=61697|start=0|end=61652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IAAAAKAAAABwMAAAAAAQAAAAQAAAAECUlua0F0b21WMQIAAAAJBAAAAAkFAAAADQIFBAAAAAtQZW5TdHJva2VWMQQAAAAKQXR0cmlidXRlcwVUcmFjZQlTdGFydFRpbWUEVHlwZQQEAAQPUGVuQXR0cmlidXRlc1YxAgAAAApJbmtUcmFjZVYxAgAAABAMQWN0aW9uVHlwZVYxAgAAAAIAAAAJBgAAAAkHAAAACqsAAAAAAAAF+P///wxBY3Rpb25UeXBlVjEBAAAAB3ZhbHVlX18ACAIAAAAAAAAAAQUAAAAEAAAACQkAAAAJCgAAAI7SAAAAAAAAAfX////4////AAAAAAUGAAAAD1BlbkF0dHJpYnV0ZXNWMQoAAAAHX2NvbG9yQQdfY29sb3JSB19jb2xvckcHX2NvbG9yQgpGaXRUb0N1cnZlBkhlaWdodA5JZ25vcmVQcmVzc3VyZQ1Jc0hpZ2hsaWdodGVyBVNoYXBlBVdpZHRoAAAAAAAAAAAEAAICAgIBBgEBDEJydXNoU2hhcGVWMQIAAAAGAgAAAP9wMKAAAAAAAAAACEAAAAX0////DEJydXNoU2hhcGVWMQEAAAAHdmFsdWVfXwAIAgAAAAEAAAAAAAAAAAAIQAUHAAAACklua1RyYWNlVjEDAAAADUxpc3RgMStfaXRlbXMMTGlzdGAxK19zaXplD0xpc3RgMStfdmVyc2lvbgQAABhTaGFyZWQuSW5raW5nLklua1BvaW50W10CAAAACAgCAAAACQ0AAABDAAAAQwAAAAEJAAAABgAAAP9wMKAAAAAAAAAACEAAAAHy////9P///wEAAAAAAAAAAAAIQAEKAAAABwAAAAkPAAAAKgEAACoB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09Bw8AAAAAAQAAAAACAAAECklua1BvaW50VjEC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N1gUQAAAACklua1BvaW50VjEEAAAAAVgBWQ5QcmVzc3VyZUZhY3RvcglUaW1lU3RhbXAAAAAABgYLEAIAAAAg9qidrdmRPygrJrhyP9c/AAAJPgAAAAAAAAAAAREAAAAQAAAAoPl6uIAdjj+4t0SRGFXXPwAAPD4QAAAAAAAAAAESAAAAEAAAAOD8vPDB34w/AP7Tfetf1z8AAEg+EAAAAAAAAAABEwAAABAAAAAAA0FhRGSKP7i3RJEYVdc/AABQPhAAAAAAAAAAARQAAAAQAAAAQARi/WTFiT+4t0SRGFXXPwAAWj4QAAAAAAAAAAEVAAAAEAAAAOAFg5mFJok/uLdEkRhV1z8AAF0+EAAAAAAAAAABFgAAABAAAADACMXRxuiHP7i3RJEYVdc/AAB1Ph8AAAAAAAAAARcAAAAQAAAAgA0opigMhj9wcbWkRUrXPwAAgD4fAAAAAAAAAAEYAAAAEAAAAAASi3qKL4Q/KCsmuHI/1z8AAIc+LwAAAAAAAAABGQAAABAAAACAFu5O7FKCP5CeB9/MKdc/AACKPi8AAAAAAAAAARoAAAAQAAAAIBtRI052gD8AEukFJxTXPwAAlD4vAAAAAAAAAAEbAAAAEAAAAEBCqieh9Xs/cIXKLIH+1j8AgJg+PwAAAAAAAAABHAAAABAAAACATrIIpv52Pyg/O0Cu89Y/AICqPj8AAAAAAAAAAR0AAAAQAAAAQFQ2eSiDdD+YshxnCN7WPwAAsj4/AAAAAAAAAAEeAAAAEAAAAMBauumqB3I/UGyNejXT1j8AgMw+TgAAAAAAAAABHwAAABAAAAAAwXy0WhhvPwgm/o1iyNY/AADYPk4AAAAAAAAAASAAAAAQAAAAAMcAJd2cbD8IJv6NYsjWPwAA6j5eAAAAAAAAAAEhAAAAEAAAAADOhJVfIWo/UGyNejXT1j8AgPE+XgAAAAAAAAABIgAAABAAAAAAzoSVXyFqP+D4q1Pb6NY/AAD4Pm4AAAAAAAAAASMAAAAQAAAAAMF8tFoYbz+4y1kZVAnXPwCA+j5uAAAAAAAAAAEkAAAAEAAAAMBauumqB3I/cHG1pEVK1z8AgPo+fQAAAAAAAAABJQAAABAAAACAUfRA58B1P7CjLwndoNc/AAD6Po0AAAAAAAAAASYAAAAQAAAAQEXsX+K3ej8Y7+YfwCLYPwAA+z6NAAAAAAAAAAEnAAAAEAAAAGAZMIctFYE/aA1M/BvF2D8AgPs+nAAAAAAAAAABKAAAABAAAADgDklCSW2FP4D+Xp7wh9k/AAD9PpwAAAAAAAAAASkAAAAQAAAAAANBYURkij94wh8GPmvaPwCA/T6cAAAAAAAAAAEqAAAAEAAAAED1F+Qe+o8/KEBRgbhD2z8AgP0+rAAAAAAAAAABKwAAABAAAAAQ82ZlbBeTP9i9gvwyHNw/AAD+PqwAAAAAAAAAASwAAAAQAAAAgOvBWMkxlj9A9SSL2uncPwCA/D68AAAAAAAAAAEtAAAAEAAAAJBkLZq2/Jg/YOY3La+s3T8AAPw+vAAAAAAAAAABLgAAABAAAADQ3Zjbo8ebP+hKLPbdWd4/AAD9PssAAAAAAAAAAS8AAAAQAAAA8FYEHZGSnj+g3HL5k+bePwCA/T7LAAAAAAAAAAEwAAAAEAAAADipUKSXN6A/wOGaI6Rd3z8AAAE/2wAAAAAAAAABMQAAABAAAAD4Jh+65iWhP1BapHQOv98/AAACP9sAAAAAAAAAATIAAAAQAAAAGOX19n3soT8ko0d2aQXgPwBABD/rAAAAAAAAAAEzAAAAEAAAABijzDMVs6I/3NKtxXgg4D8AgAg/6wAAAAAAAAABNAAAABAAAACooauX9FGjP2xfzJ4eNuA/AIAKPwoBAAAAAAAAATUAAAAQAAAAeOCSIhzJoz+0pVuL8UDgPwBADT8KAQAAAAAAAAE2AAAAEAAAAPjecYb7Z6Q/tKVbi/FA4D8AQA4/CgEAAAAAAAABNwAAABAAAADYHVkRI9+kP2xfzJ4eNuA/AAAWPxkBAAAAAAAAATgAAAAQAAAAuFxAnEpWpT+4L2ZPDxvgPwBAGT8ZAQAAAAAAAAE5AAAAEAAAAJibJydyzaU/KC1SOoff3z8AQCE/KQEAAAAAAAABOgAAABAAAACoWf5jCZSmPwgoKhB3aN8/AMAkPykBAAAAAAAAATsAAAAQAAAACJfEUhCqpz9YluMMwdvePwBAKj8pAQAAAAAAAAE8AAAAEAAAAMgUk2hfmKg/eOtfV78j3j8AgCw/SAEAAAAAAAABPQAAABAAAAC4EVEwHtapP4gnn+9xQN0/AEAvP0gBAAAAAAAAAT4AAAAQAAAAWM4G0ZQ7qz9IMWQjjQbcPwBAMD9IAQAAAAAAAAE/AAAAEAAAAGiJm9XqP60/mNtcuImW2j8AQDE/SAEAAAAAAAABQAAAABAAAAAcYf/3RxmwPxizp4cNBtk/AMAxP2gBAAAAAAAAAUEAAAAQAAAAJL0oXlK6sT+4t0SRGFXXPwDAMD9oAQAAAAAAAAFCAAAAEAAAAJS4xYnwlrM/8FwV/ARu1T8AQDA/aAEAAAAAAAABQwAAABAAAABk9Grc1ku1PyAC5mbxhtM/AAAwP2gBAAAAAAAAAUQAAAAQAAAARDAQL70Atz8wemSXVsDRPwAAMD+GAQAAAAAAAAFFAAAAEAAAALQrrVpb3bg/8FenttHdzz8AADA/hgEAAAAAAAABRgAAABAAAAD0BsZy1c26P3C7hT72Osw/AAAwP5YBAAAAAAAAAUcAAAAQAAAA3KHWYwfmvD/g3fwDWATJPwBALj+WAQAAAAAAAAFIAAAAEAAAAFSdc4+lwr4/YBmxewX5xT8AgC0/pQEAAAAAAAABSQAAABAAAABiTIjdoU/AP4Dhg8xYA8M/AIAmP6UBAAAAAAAAAUoAAAAQAAAAYvqcECcgwT+wwpPP9zjAPwBAIz+1AQAAAAAAAAFLAAAAEAAAAGqosUOs8ME/IGGEV3kIuz8AQBg/tQEAAAAAAAABTAAAABAAAABSRgRtH8vCP+BuW3Sa9bU/AEATP8UBAAAAAAAAAU0AAAAQAAAAVvQYoKSbwz9g4SZa6o+xPwDABT/FAQAAAAAAAAFOAAAAEAAAAD6Sa8kXdsQ/wHDNEdKuqz8AAAA/1AEAAAAAAAABTwAAABAAAABeUEIGrzzFP4CDQTj+6qQ/AIDXPtQBAAAAAAAAAVAAAAAQAAAAqi6dVmrvxT+A9FNPsqidPwAAxj7kAQAAAAAAAAFRAAAAEAAAAA4durA3mMY/gKsNwMXVkj8AAL4+5AEAAAAAAAABUgAAABAAAABuC9cKBUHHPwDGjmGyBYA/AIC7PgMCAAAAAAAAAVMAAAAQAAAAwG3zQnpDlT/ESVzQ9iLvPwAAdD4AAAAAAAAAAAFUAAAAEAAAAADwJC0rVZQ/NDMzMzMz7z8AAKc+EAAAAAAAAAABVQAAABAAAABAclYX3GaTPzQzMzMzM+8/AACxPhAAAAAAAAAAAVYAAAAQAAAAUHWYTx0pkj8QkOu8yS3vPwCAuD4QAAAAAAAAAAFXAAAAEAAAACD2qJ2t2ZE/EJDrvMkt7z8AALw+EAAAAAAAAAABWAAAABAAAACQ98k5zjqRPxCQ67zJLe8/AAC8PhAAAAAAAAAAAVkAAAAQAAAAMPnq1e6bkD/o7KNGYCjvPwCAtz4QAAAAAAAAAAFaAAAAEAAAANB5+yN/TJA/xElc0PYi7z8AgLU+HwAAAAAAAAABWwAAABAAAABA9RfkHvqPP6CmFFqNHe8/AACyPh8AAAAAAAAAAVwAAAAQAAAAwPY4gD9bjz9YYIVtuhLvPwCAsD4vAAAAAAAAAAFdAAAAEAAAAED4WRxgvI4/WGCFbboS7z8AgKs+LwAAAAAAAAABXgAAABAAAACg+Xq4gB2OPzS9PfdQDe8/AICpPi8AAAAAAAAAAV8AAAAQAAAAQPubVKF+jT80vT33UA3vPwAApz4vAAAAAAAAAAFgAAAAEAAAAOD8vPDB34w/EBr2gOcH7z8AAKY+LwAAAAAAAAABYQAAABAAAADg/Lzwwd+MP+h2rgp+Au8/AACoPi8AAAAAAAAAAWIAAAAQAAAA4Py88MHfjD/odq4KfgLvPwAAqT4+AAAAAAAAAAFjAAAAEAAAAOD8vPDB34w/6HauCn4C7z8AgLE+PgAAAAAAAAABZAAAABAAAADg/Lzwwd+MP+h2rgp+Au8/AAC1Pk4AAAAAAAAAAWUAAAAQAAAAQP7djOJAjD/odq4KfgLvPwAAwD5OAAAAAAAAAAFmAAAAEAAAAED+3YziQIw/6HauCn4C7z8AgMQ+XgAAAAAAAAABZwAAABAAAABA/t2M4kCMP+h2rgp+Au8/AIDMPl4AAAAAAAAAAWgAAAAQAAAAQP7djOJAjD/odq4KfgLvPwAA0D5tAAAAAAAAAAFpAAAAEAAAAED+3YziQIw/6HauCn4C7z8AgNI+bQAAAAAAAAABagAAABAAAABA/t2M4kCMP+h2rgp+Au8/AIDTPn0AAAAAAAAAAWsAAAAQAAAAQP7djOJAjD/odq4KfgLvPwAA1j59AAAAAAAAAAFsAAAAEAAAAED+3YziQIw/6HauCn4C7z8AANc+jQAAAAAAAAABbQAAABAAAABA+5tUoX6NP+h2rgp+Au8/AADaPo0AAAAAAAAAAW4AAAAQAAAAwPY4gD9bjz8QGvaA5wfvPwAA2z6cAAAAAAAAAAFvAAAAEAAAADD56tXum5A/NL0991AN7z8AAOE+rAAAAAAAAAABcAAAABAAAAAg9qidrdmRP1hghW26Eu8/AADkPrsAAAAAAAAAAXEAAAAQAAAAEPNmZWwXkz+gphRajR3vPwCA5j67AAAAAAAAAAFyAAAAEAAAADBvFN+apJQ/6OyjRmAo7z8AgOc+uwAAAAAAAAABcwAAABAAAACA68FYyTGWPzQzMzMzM+8/AADqPssAAAAAAAAAAXQAAAAQAAAA4OZehGcOmD9Y1nqpnDjvPwAA6z7LAAAAAAAAAAF1AAAAEAAAAHDi+68F65k/oBwKlm9D7z8AgOo+2wAAAAAAAAABdgAAABAAAAAQXYiNExecP8i/UQzZSO8/AADqPvoAAAAAAAAAAXcAAAAQAAAA0NcUayFDnj/sYpmCQk7vPwAA6j76AAAAAAAAAAF4AAAAEAAAANhoSH1PX6A/EAbh+KtT7z8AAOo+CgEAAAAAAAABeQAAABAAAAAopg5sVnWhPzSpKG8VWe8/AADrPgoBAAAAAAAAAXoAAAAQAAAAaCK85YQCoz9YTHDlfl7vPwCA6z4KAQAAAAAAAAF7AAAAEAAAAMhfgtSLGKQ/fO+3W+hj7z8AAO0+CgEAAAAAAAABfAAAABAAAAD42y9OuqWlP6CS/9FRae8/AIDuPikBAAAAAAAAAX0AAAAQAAAA2BfVoKBapz+gkv/RUWnvPwCA7z4pAQAAAAAAAAF+AAAAEAAAAAiUghrP56g/xDVHSLtu7z8AgO8+KQEAAAAAAAABfwAAABAAAADYzydttZyqPwx81jSOee8/AADwPjgBAAAAAAAAAYAAAAAQAAAAuAvNv5tRrD9UwmUhYYTvPwAA8D44AQAAAAAAAAGBAAAAEAAAACgHaus5Lq4/fGWtl8qJ7z8AAPA+SAEAAAAAAAABggAAABAAAAAcYf/3RxmwP8SrPISdlO8/AADwPkgBAAAAAAAAAYMAAAAQAAAAfJ7F5k4vsT/oToT6BprvPwAA8D5YAQAAAAAAAAGEAAAAEAAAAPz7D+l5MbI/DPLLcHCf7z8AAPA+WAEAAAAAAAABhQAAABAAAACMWVrrpDOzPwzyy3Bwn+8/AADwPmcBAAAAAAAAAYYAAAAQAAAAFLek7c81tD8M8stwcJ/vPwAA8D5nAQAAAAAAAAGHAAAAEAAAAMw0cwMfJLU/DPLLcHCf7z8AAPA+dwEAAAAAAAABiAAAABAAAACEskEZbhK2P+hOhPoGmu8/AIDuPncBAAAAAAAAAYkAAAAQAAAAdFCUQuHstj/EqzyEnZTvPwAA7j6HAQAAAAAAAAGKAAAAEAAAAFTu5mtUx7c/xKs8hJ2U7z8AAO8+hwEAAAAAAAABiwAAABAAAABEjDmVx6G4P3xlrZfKie8/AIDvPpYBAAAAAAAAAYwAAAAQAAAANCqMvjp8uT98Za2XyonvPwCA7z6WAQAAAAAAAAGNAAAAEAAAACTI3uetVro/fGWtl8qJ7z8AAPA+lgEAAAAAAAABjgAAABAAAAAEZjERITG7P3xlrZfKie8/AIDuPrUBAAAAAAAAAY8AAAAQAAAAvOP/JnAfvD/EqzyEnZTvPwAA7j61AQAAAAAAAAGQAAAAEAAAAHxhzjy/Db0/6E6E+gaa7z8AAO8+tQEAAAAAAAABkQAAABAAAAAEvxg/6g++Pwzyy3Bwn+8/AIDvPrUBAAAAAAAAAZIAAAAQAAAAvDznVDn+vj8M8stwcJ/vPwAA8T7FAQAAAAAAAAGTAAAAEAAAAHy6tWqI7L8/DPLLcHCf7z8AgPE+xQEAAAAAAAABlAAAABAAAAD+C4C2WXfAP+hOhPoGmu8/AIDvPtUBAAAAAAAAAZUAAAAQAAAA3kpnQYHuwD/EqzyEnZTvPwCA7j7VAQAAAAAAAAGWAAAAEAAAANaZENa6W8E/xKs8hJ2U7z8AAO4+5AEAAAAAAAABlwAAABAAAADK6Llq9MjBP3xlrZfKie8/AADuPuQBAAAAAAAAAZgAAAAQAAAA1kclCUAswj98Za2XyonvPwAA7j70AQAAAAAAAAGZAAAAEAAAAOamkKeLj8I/VMJlIWGE7z8AAO4+9AEAAAAAAAABmgAAABAAAADuBfxF1/LCP1TCZSFhhO8/AADvPgQCAAAAAAAAAZsAAAAQAAAA5lSl2hBgwz9UwmUhYYTvPwCA7z4EAgAAAAAAAAGcAAAAEAAAANqjTm9KzcM/VMJlIWGE7z8AAPE+EwIAAAAAAAABnQAAABAAAADW8vcDhDrEP1TCZSFhhO8/AIDxPhMCAAAAAAAAAZ4AAAAQAAAAsjHfjquxxD9UwmUhYYTvPwCA7z4jAgAAAAAAAAGfAAAAEAAAAHZgBBDBMsU/MB8eq/d+7z8AgO4+IwIAAAAAAAABoAAAABAAAAA2jymR1rPFPzAfHqv3fu8/AADuPkICAAAAAAAAAaEAAAAQAAAAFs4QHP4qxj/o2I6+JHTvPwAA7j5CAgAAAAAAAAGiAAAAEAAAAPIM+KYlosY/xDVHSLtu7z8AAO4+QgIAAAAAAAABowAAABAAAADqW6E7Xw/HP3zvt1voY+8/AADuPlICAAAAAAAAAaQAAAAQAAAA3qpK0Jh8xz9YTHDlfl7vPwCA7D5SAgAAAAAAAAGlAAAAEAAAANb582TS6cc/EAbh+KtT7z8AAOw+UgIAAAAAAAABpgAAABAAAADKSJ35C1fIP+ximYJCTu8/AADtPlICAAAAAAAAAacAAAAQAAAAqoeEhDPOyD+gHAqWb0PvPwCA7T5hAgAAAAAAAAGoAAAAEAAAAIbGaw9bRck/WNZ6qZw47z8AgO0+YQIAAAAAAAABqQAAABAAAABiBVOagrzJPxCQ67zJLe8/AADuPnECAAAAAAAAAaoAAAAQAAAAJjR4G5g9yj/o7KNGYCjvPwCA7D5xAgAAAAAAAAGrAAAAEAAAANZS25KbyMo/xElc0PYi7z8AAOw+gQIAAAAAAAABrAAAABAAAACCcT4Kn1PLP6CmFFqNHe8/AADsPoECAAAAAAAAAa0AAAAQAAAAQqBji7TUyz9YYIVtuhLvPwAA7D6QAgAAAAAAAAGuAAAAEAAAAArPiAzKVcw/NL0991AN7z8AAO0+kAIAAAAAAAABrwAAABAAAADmDXCX8czMPxAa9oDnB+8/AIDtPqACAAAAAAAAAbAAAAAQAAAAqjyVGAdOzT8QGvaA5wfvPwCA7T6gAgAAAAAAAAGxAAAAEAAAAIZ7fKMuxc0/EBr2gOcH7z8AAO4+rwIAAAAAAAABsgAAABAAAABmumMuVjzOPxAa9oDnB+8/AADuPq8CAAAAAAAAAbMAAAAQAAAAJumIr2u9zj80vT33UA3vPwAA7j6/AgAAAAAAAAG0AAAAEAAAANYH7CZvSM8/WGCFbboS7z8AAO4+vwIAAAAAAAABtQAAABAAAABuFo2UYN3PP1hghW26Eu8/AADuPs8CAAAAAAAAAbYAAAAQAAAAfxIXASk50D/ESVzQ9iLvPwAA7j7PAgAAAAAAAAG3AAAAEAAAALGJJa6PjdA/EJDrvMkt7z8AAO4+3gIAAAAAAAABuAAAABAAAAD9EPZkCNjQP1jWeqmcOO8/AADuPt4CAAAAAAAAAbkAAAAQAAAARZjGG4Ei0T+gHAqWb0PvPwAA7j7uAgAAAAAAAAG6AAAAEAAAAJ0neNcCaNE/yL9RDNlI7z8AAO8+7gIAAAAAAAABuwAAABAAAADztimThK3RP+ximYJCTu8/AIDvPv4CAAAAAAAAAbwAAAAQAAAAVU68Uw/u0T8QBuH4q1PvPwCA7j7+AgAAAAAAAAG9AAAAEAAAAKvdbQ+RM9I/NKkobxVZ7z8AAO4+/gIAAAAAAAABvgAAABAAAAD1ZD7GCX7SP1hMcOV+Xu8/AADvPh0DAAAAAAAAAb8AAAAQAAAAJ9xMc3DS0j+gkv/RUWnvPwCA7z4dAwAAAAAAAAHAAAAAEAAAAE1LehvOK9M/6NiOviR07z8AgO4+HQMAAAAAAAABwQAAABAAAAB/wojINIDTPzAfHqv3fu8/AADuPh0DAAAAAAAAAcIAAAAQAAAAgxkTYnfo0z9UwmUhYYTvPwAA7T4sAwAAAAAAAAHDAAAAEAAAAJmAXwXMRtQ/fGWtl8qJ7z8AAOw+LAMAAAAAAAABxAAAABAAAADB74ytKaDUP+hOhPoGmu8/AADtPjwDAAAAAAAAAcUAAAAQAAAAz074S3UD1T8wlRPn2aTvPwCA7T48AwAAAAAAAAHGAAAAEAAAAOm1RO/JYdU/nH7qSRa17z8AgOw+TAMAAAAAAAABxwAAABAAAAABHZGSHsDVP8AhMsB/uu8/AADsPkwDAAAAAAAAAcgAAAAQAAAAEXz8MGoj1j/kxHk26b/vPwCA6T5bAwAAAAAAAAHJAAAAEAAAAB/bZ8+1htY/5MR5Num/7z8AgOg+WwMAAAAAAAABygAAABAAAAA3QrRyCuXWP+TEeTbpv+8/AADoPmsDAAAAAAAAAcsAAAAQAAAAT6kAFl9D1z/AITLAf7rvPwAA6D5rAwAAAAAAAAHMAAAAEAAAAI0o8MfOktc/eNui06yv7z8AgOU+igMAAAAAAAABzQAAABAAAADBn/50NefXP3jbotOsr+8/AIDkPooDAAAAAAAAAc4AAAAQAAAAz/5pE4FK2D9426LTrK/vPwAA4j6KAwAAAAAAAAHPAAAAEAAAAM1V9KzDstg/nH7qSRa17z8AgOA+mgMAAAAAAAAB0AAAABAAAAC5nLw89CTZP8AhMsB/uu8/AIDkPpoDAAAAAAAAAdEAAAAQAAAAr+tl0S2S2T/kxHk26b/vPwAA5j6pAwAAAAAAAAHSAAAAEAAAAL1K0W959dk/5MR5Num/7z8AAOQ+qQMAAAAAAAAB0wAAABAAAADLqTwOxVjaP+TEeTbpv+8/AADjPrkDAAAAAAAAAdQAAAAQAAAA4xCJsRm32j/kxHk26b/vPwAA4j65AwAAAAAAAAHVAAAAEAAAAPt31VRuFds/wCEywH+67z8AAOI+uQMAAAAAAAAB1gAAABAAAAAV3yH4wnPbP5x+6kkWte8/AIDfPrkDAAAAAAAAAdcAAAAQAAAAIz6Nlg7X2z+cfupJFrXvPwCA3j7JAwAAAAAAAAHYAAAAEAAAAD2l2TljNdw/eNui06yv7z8AAN8+yQMAAAAAAAAB2QAAABAAAABXDCbdt5PcPzCVE+fZpO8/AIDfPtgDAAAAAAAAAdoAAAAQAAAAfXtThRXt3D/oToT6BprvPwCA3z7YAwAAAAAAAAHbAAAAEAAAALHyYTJ8Qd0/fGWtl8qJ7z8AAOA++AMAAAAAAAAB3AAAABAAAAAHghPu/YbdPwx81jSOee8/AADiPvgDAAAAAAAAAd0AAAAQAAAAXxHFqX/M3T/o2I6+JHTvPwAA4z4HBAAAAAAAAAHeAAAAEAAAAJuQtFvvG94/oJL/0VFp7z8AAOY+BwQAAAAAAAAB3wAAABAAAADXD6QNX2veP3zvt1voY+8/AADnPgcEAAAAAAAAAeAAAAAQAAAAFY+Tv8663j8QBuH4q1PvPwCA6D4XBAAAAAAAAAHhAAAAEAAAAFcOg3E+Ct8/yL9RDNlI7z8AgOk+FwQAAAAAAAAB4gAAABAAAACflVMot1TfP3x5wh8GPu8/AIDpPiYEAAAAAAAAAeMAAAAQAAAA6Rwk3y+f3z8QkOu8yS3vPwAA6j4mBAAAAAAAAAHkAAAAEAAAAD+s1Zqx5N8/oKYUWo0d7z8AAOo+NgQAAAAAAAAB5QAAABAAAADQIbQtnhLgPzS9PfdQDe8/AADqPjYEAAAAAAAAAeYAAAAQAAAAhG39jeMy4D+gMB8eq/fuPwAA6j42BAAAAAAAAAHnAAAAEAAAADo9t3CtUOA/WOqPMdjs7j8AAOo+RgQAAAAAAAAB6AAAABAAAAD+FFJYgGngP+wAuc6b3O4/AADtPkYEAAAAAAAAAekAAAAQAAAAwOzsP1OC4D+AF+JrX8zuPwCA7j5VBAAAAAAAAAHqAAAAEAAAAIpI+KmqmOA/EC4LCSO87j8AgPE+VQQAAAAAAAAB6wAAABAAAABOIJORfbHgP6RENKbmq+4/AADzPmUEAAAAAAAAAewAAAAQAAAACnS99svM4D84W11DqpvuPwCA9D5lBAAAAAAAAAHtAAAAEAAAAM5LWN6e5eA/zHGG4G2L7j8AgPU+dQQAAAAAAAAB7gAAABAAAACQI/PFcf7gP1yIr30xe+4/AAD4PnUEAAAAAAAAAe8AAAAQAAAATncdK8AZ4T8UQiCRXnDuPwAA+T6EBAAAAAAAAAHwAAAAEAAAAAZH1w2KN+E/zPuQpItl7j8AAP0+hAQAAAAAAAAB8QAAABAAAADEmgFz2FLhP4S1Abi4Wu4/AID+PpQEAAAAAAAAAfIAAAAQAAAAemq7VaJw4T9gErpBT1XuPwCA/z6UBAAAAAAAAAHzAAAAEAAAAD5CVj11ieE/GMwqVXxK7j8AAAA/lAQAAAAAAAAB9AAAABAAAAAAGvEkSKLhP/Ao494SRe4/AIAAP7MEAAAAAAAAAfUAAAAQAAAA0PlsESS24T+o4lPyPzruPwDAAD+zBAAAAAAAAAH2AAAAEAAAAJTRB/n2zuE/YJzEBW0v7j8AQAA/swQAAAAAAAAB9wAAABAAAABksYPl0uLhPzz5fI8DKu4/AAAAP7MEAAAAAAAAAfgAAAAQAAAANJH/0a724T8YVjUZmiTuPwAAAD/DBAAAAAAAAAH5AAAAEAAAAAJxe76KCuI/9LLtojAf7j8AAAA/wwQAAAAAAAAB+gAAABAAAADMzIYo4iDiP6xsXrZdFO4/AAABP9IEAAAAAAAAAfsAAAAQAAAAliiSkjk34j+sbF62XRTuPwCAAT/SBAAAAAAAAAH8AAAAEAAAAFgALXoMUOI/iMkWQPQO7j8AQAI/4gQAAAAAAAAB/QAAABAAAAAa2Mdh32jiP4jJFkD0Du4/AMACP+IEAAAAAAAAAf4AAAAQAAAA2Cvyxi2E4j+IyRZA9A7uPwCABD/yBAAAAAAAAAH/AAAAEAAAAJZ/HCx8n+I/iMkWQPQO7j8AQAU/8gQAAAAAAAABAAEAABAAAABW00aRyrriP4jJFkD0Du4/AMAEPwEFAAAAAAAAAQEBAAAQAAAAEidx9hjW4j+IyRZA9A7uPwBABD8BBQAAAAAAAAECAQAAEAAAAMj2Ktni8+I/rGxetl0U7j8AAAM/EQUAAAAAAAABAwEAABAAAACMzsXAtQzjP6xsXrZdFO4/AEACPxEFAAAAAAAAAQQBAAAQAAAAUKZgqIgl4z+sbF62XRTuPwAAAj8iBQAAAAAAAAEFAQAAEAAAABJ++49bPuM/9LLtojAf7j8AAAI/IgUAAAAAAAABBgEAABAAAADYVZZ3LlfjPxhWNRmaJO4/AAADPzIFAAAAAAAAAQcBAAAQAAAAoLGh4YVt4z88+XyPAyruPwCAAz8yBQAAAAAAAAEIAQAAEAAAAGKJPMlYhuM/YJzEBW0v7j8AQAM/QgUAAAAAAAABCQEAABAAAAAg3WYup6HjP2CcxAVtL+4/AAADP0IFAAAAAAAAAQoBAAAQAAAA3jCRk/W84z9gnMQFbS/uPwCAAj9CBQAAAAAAAAELAQAAEAAAAJYAS3a/2uM/YJzEBW0v7j8AAAI/UQUAAAAAAAABDAEAABAAAABGTJTWBPvjP6jiU/I/Ou4/AIACP1EFAAAAAAAAAQ0BAAAQAAAA8hNttMUd5D/MhZtoqT/uPwDAAj9hBQAAAAAAAAEOAQAAEAAAAKJfthQLPuQ/GMwqVXxK7j8AQAI/YQUAAAAAAAABDwEAABAAAABaL3D31FvkP2ASukFPVe4/AAACP3EFAAAAAAAAARABAAAQAAAAEv8p2p555D+oWEkuImDuPwAAAj9xBQAAAAAAAAERAQAAEAAAAMjO47xol+Q/8J7YGvVq7j8AAAI/gAUAAAAAAAABEgEAABAAAACEIg4it7LkPzjlZwfIde4/AAACP4AFAAAAAAAAARMBAAAQAAAAQnY4hwXO5D+kzj5qBIbuPwAAAj+QBQAAAAAAAAEUAQAAEAAAAALKYuxT6eQ/FLgVzUCW7j8AAAI/kAUAAAAAAAABFQEAABAAAACqkTvKFAzlP1z+pLkToe4/AAACP58FAAAAAAAAARYBAAAQAAAAXt2EKlos5T/I53scULHuPwCAAj+fBQAAAAAAAAEXAQAAEAAAAAilXQgbT+U/EC4LCSO87j8AwAI/rwUAAAAAAAABGAEAABAAAAC0bDbm23HlPzTRUn+Mwe4/AMABP68FAAAAAAAAARkBAAAQAAAAWLCeQRiX5T+kuiniyNHuPwBAAT+/BQAAAAAAAAEaAQAAEAAAAP7zBp1UvOU/yF1xWDLX7j8AAAE/vwUAAAAAAAABGwEAABAAAACqu996Fd/lP+wAuc6b3O4/AAABP84FAAAAAAAAARwBAAAQAAAAVoO4WNYB5j80R0i7bufuPwAAAT/OBQAAAAAAAAEdAQAAEAAAAPrGILQSJ+Y/WOqPMdjs7j8AAAE/3gUAAAAAAAABHgEAABAAAACijvmR00nmP6AwHx6r9+4/AID/Pt4FAAAAAAAAAR8BAAAQAAAATlbSb5Rs5j/odq4KfgLvPwCA/j7uBQAAAAAAAAEgAQAAEAAAAPSZOsvQkeY/NL0991AN7z8AAP8+7gUAAAAAAAABIQEAABAAAACUWTKkiLnmP1hghW26Eu8/AID/Pv0FAAAAAAAAASIBAAAQAAAAMhkqfUDh5j+gphRajR3vPwCA/T79BQAAAAAAAAEjAQAAEAAAAMpUsdNzC+c/xElc0PYi7z8AgPw+DQYAAAAAAAABJAEAABAAAABkkDgqpzXnP+jso0ZgKO8/AAD7Pg0GAAAAAAAAASUBAAAQAAAAAlAwA19d5z/o7KNGYCjvPwAA+j4cBgAAAAAAAAEmAQAAEAAAAKiTmF6bguc/6OyjRmAo7z8AAPs+HAYAAAAAAAABJwEAABAAAABO1wC616fnP+jso0ZgKO8/AID7PhwGAAAAAAAAASgBAAAQAAAA+p7Zl5jK5z8QkOu8yS3vPwAA/T4sBgAAAAAAAAEpAQAAEAAAAJ7iQfPU7+c/NDMzMzMz7z8AgP0+LAYAAAAAAAABKgEAABAAAAA8ojnMjBfoP1jWeqmcOO8/AID8PjwGAAAAAAAAASsBAAAQAAAA1t3AIsBB6D98ecIfBj7vPwAA/D48BgAAAAAAAAEsAQAAEAAAAG4ZSHnza+g/fHnCHwY+7z8AAP0+SwYAAAAAAAABLQEAABAAAAAIVc/PJpboP6AcCpZvQ+8/AID9PksGAAAAAAAAAS4BAAAQAAAAphTHqN696D+gHAqWb0PvPwCA+z5bBgAAAAAAAAEvAQAAEAAAAExYLwQb4+g/oBwKlm9D7z8AgPo+WwYAAAAAAAABMAEAABAAAADwm5dfVwjpP6AcCpZvQ+8/AAD5PmsGAAAAAAAAATEBAAAQAAAAlt//upMt6T98ecIfBj7vPwAA+D5rBgAAAAAAAAEyAQAAEAAAADwjaBbQUuk/fHnCHwY+7z8AAPg+egYAAAAAAAABMwEAABAAAADo6kD0kHXpP1jWeqmcOO8/AAD4PnoGAAAAAAAAATQBAAAQAAAAkrIZ0lGY6T80MzMzMzPvPwAA+D6KBgAAAAAAAAE1AQAAEAAAADb2gS2Ovek/EJDrvMkt7z8AAPg+igYAAAAAAAABNgEAABAAAADcOeqIyuLpP+jso0ZgKO8/AAD5PpkGAAAAAAAAATcBAAAQAAAAiAHDZosF6j+gphRajR3vPwCA+T6ZBgAAAAAAAAE4AQAAEAAAADTJm0RMKOo/WGCFbboS7z8AgPg+qQYAAAAAAAABOQEAABAAAADiFOWkkUjqPxAa9oDnB+8/AAD4PqkGAAAAAAAAAToBAAAQAAAAlGAuBddo6j+gMB8eq/fuPwAA+D7IBgAAAAAAAAE7AQAAEAAAAE4w6Oeghuo/fI3Xp0Hy7j8AAPg+yAYAAAAAAAABPAEAABAAAAAEAKLKaqTqP1jqjzHY7O4/AAD5PsgGAAAAAAAAAT0BAAAQAAAAwFPML7m/6j/sALnOm9zuPwCA+T7YBgAAAAAAAAE+AQAAEAAAAHgjhhKD3eo/yF1xWDLX7j8AgPk+2AYAAAAAAAABPwEAABAAAAAw8z/1TPvqP4AX4mtfzO4/AAD6PtgGAAAAAAAAAUABAAAQAAAA4D6JVZIb6z800VJ/jMHuPwAA+j7YBgAAAAAAAAFBAQAAEAAAAJKK0rXXO+s/yOd7HFCx7j8AAPo+6AYAAAAAAAABQgEAABAAAAA+UquTmF7rP1z+pLkToe4/AID4PugGAAAAAAAAAUMBAAAQAAAA7p30891+6z/wFM5W15DuPwAA+D73BgAAAAAAAAFEAQAAEAAAAKZtrtannOs/pM4+agSG7j8AAPo+9wYAAAAAAAABRQEAABAAAABcPWi5cbrrP1yIr30xe+4/AAD7PgcHAAAAAAAAAUYBAAAQAAAAGpGSHsDV6z8UQiCRXnDuPwCA+z4HBwAAAAAAAAFHAQAAEAAAANBgTAGK8+s/zPuQpItl7j8AAPw+FgcAAAAAAAABSAEAABAAAACavFdr4QnsP4S1Abi4Wu4/AAD9PhYHAAAAAAAAAUkBAAAQAAAAXpTyUrQi7D8YzCpVfEruPwCA/T4mBwAAAAAAAAFKAQAAEAAAACjw/bwLOew/zIWbaKk/7j8AAP8+JgcAAAAAAAABSwEAABAAAADySwknY0/sP2CcxAVtL+4/AID/PjYHAAAAAAAAAUwBAAAQAAAAwiuFEz9j7D88+XyPAyruPwCAAT82BwAAAAAAAAFNAQAAEAAAAJALAQAbd+w/rGxetl0U7j8AQAI/RQcAAAAAAAABTgEAABAAAABg63zs9orsP4jJFkD0Du4/AMADP0UHAAAAAAAAAU8BAAAQAAAAKkeIVk6h7D88g4dTIQTuPwCABD9VBwAAAAAAAAFQAQAAEAAAAPgmBEMqtew/GOA/3bf+7T8AgAY/VQcAAAAAAAABUQEAABAAAADCgg+tgcvsP/Q8+GZO+e0/AEAHP2UHAAAAAAAAAVIBAAAQAAAAjN4aF9nh7D/0PPhmTvntPwDABj9lBwAAAAAAAAFTAQAAEAAAAFY6JoEw+Ow/9Dz4Zk757T8AQAY/dAcAAAAAAAABVAEAABAAAAAgljHrhw7tP/Q8+GZO+e0/AAAGP3QHAAAAAAAAAVUBAAAQAAAA7nWt12Mi7T/0PPhmTvntPwAABj+EBwAAAAAAAAFWAQAAEAAAAL5VKcQ/Nu0/9Dz4Zk757T8AAAc/hAcAAAAAAAABVwEAABAAAACONaWwG0rtP/Q8+GZO+e0/AIAHP5MHAAAAAAAAAVgBAAAQAAAAXBUhnfdd7T8Y4D/dt/7tPwCACT+TBwAAAAAAAAFZAQAAEAAAAC71nInTce0/GOA/3bf+7T8AQAo/kwcAAAAAAAABWgEAABAAAAACWYn4M4PtPxjgP923/u0/AAANP6MHAAAAAAAAAVsBAAAQAAAA2Lx1Z5SU7T8Y4D/dt/7tPwAADj+jBwAAAAAAAAFcAQAAEAAAAKwgYtb0pe0/PIOHUyEE7j8AQA4/swcAAAAAAAABXQEAABAAAACEhE5FVbftPzyDh1MhBO4/AAAOP7MHAAAAAAAAAV4BAAAQAAAAXmyrNjrG7T9kJs/JignuPwCADj/CBwAAAAAAAAFfAQAAEAAAADTQl6Wa1+0/iMkWQPQO7j8AwA4/wgcAAAAAAAABYAEAABAAAAAKNIQU++jtP6xsXrZdFO4/AIAPP9IHAAAAAAAAAWEBAAAQAAAA4Jdwg1v67T+sbF62XRTuPwDADz/SBwAAAAAAAAFiAQAAEAAAALB37G83Du4/9LLtojAf7j8AgBA/4gcAAAAAAAABYwEAABAAAAB60/fZjiTuPxhWNRmaJO4/AMAQP+IHAAAAAAAAAWQBAAAQAAAAQC8DROY67j88+XyPAyruPwAAEj/xBwAAAAAAAAFlAQAAEAAAABIPfzDCTu4/PPl8jwMq7j8AgBI/8QcAAAAAAAABZgEAABAAAADi7vocnmLuP2CcxAVtL+4/AAAUPwEIAAAAAAAAAWcBAAAQAAAAsM52CXp27j9gnMQFbS/uPwCAFD8BCAAAAAAAAAFoAQAAEAAAAICu8vVViu4/YJzEBW0v7j8AABY/EAgAAAAAAAABaQEAABAAAABOjm7iMZ7uP6jiU/I/Ou4/AIAWPxAIAAAAAAAAAWoBAAAQAAAAHm7qzg2y7j/MhZtoqT/uPwBAFj8gCAAAAAAAAAFrAQAAEAAAAO5NZrvpxe4/zIWbaKk/7j8AABY/IAgAAAAAAAABbAEAABAAAADEsVIqStfuP/Ao494SRe4/AAAWPzAIAAAAAAAAAW0BAAAQAAAAmhU/maro7j/wKOPeEkXuPwAAFj8wCAAAAAAAAAFuAQAAEAAAAHb9m4qP9+4/GMwqVXxK7j8AABY/PwgAAAAAAAABbwEAABAAAABKYYj57wjvPxjMKlV8Su4/AAAWPz8IAAAAAAAAAXABAAAQAAAAJEnl6tQX7z8YzCpVfEruPwBAFT8/CAAAAAAAAAFxAQAAEAAAAPys0Vk1Ke8/YBK6QU9V7j8AABU/TwgAAAAAAAABcgEAABAAAADYlC5LGjjvP4S1Abi4Wu4/AEATP08IAAAAAAAAAXMBAAAQAAAAtHyLPP9G7z+EtQG4uFruPwCAEj9fCAAAAAAAAAF0AQAAEAAAAIxk6C3kVe8/qFhJLiJg7j8AQA8/XwgAAAAAAAABdQEAABAAAABqTEUfyWTvP8z7kKSLZe4/AAAOP24IAAAAAAAAAXYBAAAQAAAARjSiEK5z7z/wntga9WruPwDABz9uCAAAAAAAAAF3AQAAEAAAACIc/wGTgu8/FEIgkV5w7j8AAAU/jQgAAAAAAAABeAEAABAAAAD4f+tw85PvPxRCIJFecO4/AID2Po0IAAAAAAAAAXkBAAAQAAAAzOPX31Ol7z845WcHyHXuPwAA7j6dCAAAAAAAAAF6AQAAEAAAAJzDU8wvue8/XIivfTF77j8AgJ8+nQgAAAAAAAABewEAABAAAABoH182h8/vP6TOPmoEhu4/AAB5Pp0IAAAAAAAAAXwBAAAQAAAAMHtqoN7l7z/wFM5W15DuPwAAUz68CAAAAAAAAAs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399035|recordEnd=465667|recordLength=592428|start=399035|end=465667|audioFormat={00001610-0000-0010-8000-00AA00389B71}|audioRate=44100|muted=false|volume=0.8|fadeIn=0|fadeOut=0|videoFormat={34363248-0000-0010-8000-00AA00389B71}|videoRate=15|videoWidth=256|videoHeight=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465667|recordEnd=547996|recordLength=592428|start=465667|end=547996|audioFormat={00001610-0000-0010-8000-00AA00389B71}|audioRate=44100|muted=false|volume=0.8|fadeIn=0|fadeOut=0|videoFormat={34363248-0000-0010-8000-00AA00389B71}|videoRate=15|videoWidth=256|videoHeight=2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0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85085|recordLength=85103|start=0|end=85085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5576|recordLength=592428|start=0|end=15576|audioFormat={00001610-0000-0010-8000-00AA00389B71}|audioRate=44100|muted=false|volume=0.8|fadeIn=0|fadeOut=0|videoFormat={34363248-0000-0010-8000-00AA00389B71}|videoRate=15|videoWidth=256|videoHeight=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6807|recordLength=76666|start=0|end=56807|audioFormat={00001610-0000-0010-8000-00AA00389B71}|audioRate=44100|muted=false|volume=0.8|fadeIn=0|fadeOut=0|videoFormat={34363248-0000-0010-8000-00AA00389B71}|videoRate=15|videoWidth=256|videoHeight=2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8874|recordLength=68895|start=0|end=68874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5576|recordEnd=77411|recordLength=592428|start=15576|end=77411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IAAAABwMAAAAAAQAAAAQAAAAECUlua0F0b21WMQIAAAAJBAAAAA0DBQQAAAALUGVuU3Ryb2tlVjEEAAAACkF0dHJpYnV0ZXMFVHJhY2UJU3RhcnRUaW1lBFR5cGUEBAAED1BlbkF0dHJpYnV0ZXNWMQIAAAAKSW5rVHJhY2VWMQIAAAAQDEFjdGlvblR5cGVWMQIAAAACAAAACQUAAAAJBgAAANSiAA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A0AAAANA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DQwFCgAAAApJbmtQb2ludFYxBAAAAAFYAVkOUHJlc3N1cmVGYWN0b3IJVGltZVN0YW1wAAAAAAYGCxACAAAAwObu9c9pwT/w26cpH6TrPwAA7j0AAAAAAAAAAAELAAAACgAAAECcgarND8E/8NunKR+k6z8AACM+EAAAAAAAAAABDAAAAAoAAACAURRfy7XAP/DbpykfpOs/AAAtPhAAAAAAAAAAAQ0AAAAKAAAAgLw5yMYBwD/w26cpH6TrPwAAND4QAAAAAAAAAAEOAAAACgAAAIC8OcjGAcA/cDPkDiqB6z8AAEM+EAAAAAAAAAABDwAAAAoAAAAA5Jj5iE+/P3Az5A4qges/AABIPh8AAAAAAAAAARAAAAAKAAAAAE6+YoSbvj+wtr5mukzrPwAAYT4fAAAAAAAAAAERAAAACgAAAIC548t/570/8DmZvkoY6z8AAGw+HwAAAAAAAAABEgAAAAoAAACAJAk1ezO9P4BATm5rr+o/AACIPi8AAAAAAAAAARMAAAAKAAAAAPpTB3LLuz+Anj8DlyPqPwAAkD4+AAAAAAAAAAEUAAAACgAAAIDPntloY7o/0NCSJT2p6T8AgJ4+PgAAAAAAAAABFQAAAAoAAACAEA8VW0e4P+AuhLpoHek/AACkPj4AAAAAAAAAARYAAAAKAAAAAFF/UE0rtj/QjHVPlJHoPwCAqz4+AAAAAAAAAAEXAAAACgAAAICR74s/D7Q/YJMq/7Qo6D8AAK4+TgAAAAAAAAABGAAAAAoAAAAA0l/HMfOxP+CZ367Vv+c/AAC4Pk4AAAAAAAAAARkAAAAKAAAAAKiqmSiLsD+wdPbrcGjnPwCAvD5eAAAAAAAAAAEaAAAACgAAAAD66tc+Rq4/sCNvtoYi5z8AAME+XgAAAAAAAAABGwAAAAoAAAAApoB8LHarP3D+hfMhy+Y/AADDPm0AAAAAAAAAARwAAAAKAAAAAFEWIRqmqD/AgWBLspbmPwAAxz5tAAAAAAAAAAEdAAAACgAAAAD8q8UH1qU/QNmcML1z5j8AgMg+bQAAAAAAAAABHgAAAAoAAAAA0vaX/m2kP4Bcd4hNP+Y/AADQPn0AAAAAAAAAAR8AAAAKAAAAAKhBavUFoz+AXHeITT/mPwCA0z59AAAAAAAAAAEgAAAACgAAAAB9jDzsnaE/AAU7o0Ji5j8AgNo+fQAAAAAAAAABIQAAAAoAAAAAVNcO4zWgPzAqJGanueY/AADePn0AAAAAAAAAASIAAAAKAAAAAFJEwrObnT8wzDLRe0XnPwAA3j6cAAAAAAAAAAEjAAAACgAAAABSRMKzm50/oGeMjC866D8AAN4+rAAAAAAAAAABJAAAAAoAAAAAUkTCs5udP1DXR9VdQOk/AADgPqwAAAAAAAAAASUAAAAKAAAAAFTXDuM1oD+Anj8DlyPqPwAA4T67AAAAAAAAAAEmAAAACgAAAACoQWr1BaM/8DmZvkoY6z8AgOo+uwAAAAAAAAABJwAAAAoAAAAA/KvFB9alP6BYzdGO2Os/AIDuPssAAAAAAAAAASgAAAAKAAAAAHvLTiMOqj9QdwHl0pjsPwCA+D7LAAAAAAAAAAEpAAAACgAAAAD66tc+Rq4/0MHTapxH7T8AAP0+2wAAAAAAAAABKgAAAAoAAACAPIUwLT+xP8Bj4tVw0+0/AEACP9sAAAAAAAAAASsAAAAKAAAAAPwU9Tpbsz+AMY+zyk3uPwAABD/qAAAAAAAAAAEsAAAACgAAAABRf1BNK7Y/wFZ4di+l7j8AAAQ/6gAAAAAAAAABLQAAAAoAAACAz57ZaGO6P4DTnR6f2e4/AAAEP/oAAAAAAAAAAS4AAAAKAAAAAE6+YoSbvj+w+IbhAzHvPwDAAj/6AAAAAAAAAAEvAAAACgAAAEAxXEHSw8E/sPiG4QMx7z8AQAI/CgEAAAAAAAABMAAAAAoAAAAAhsac5JPEP4DTnR6f2e4/AEAFPwoBAAAAAAAAATEAAAAKAAAAACWeQ/m9xz+Q4Ad+4AfuPwDABj8ZAQAAAAAAAAEyAAAACgAAAMAO4zUQQss/EPQmjULN7D8AAAs/GQEAAAAAAAABMwAAAAoAAADAjQK/K3rPPzAO+0vFKes/AMAMPykBAAAAAAAAATQAAAAKAAAAIPY0FSdg0j+Qq6li2FHpPwDADz8pAQAAAAAAAAE1AAAACgAAAMA6w+E8t9U/8KZJDhfu5j8AABE/KQEAAAAAAAABNgAAAAoAAACgyb75VGjZP2BRYoRrROQ/AEATP1YBAAAAAAAAATcAAAAKAAAAYKMnXW9z3T8A0NyHOqzhPwBAFD9WAQAAAAAAAAE4AAAACgAAAHA+SOBEv+A/4EVyMQhL3j8AABI/VgEAAAAAAAABOQAAAAoAAAAwo47KUwjjP8BJHOjGsdg/AAARP1YBAAAAAAAAAToAAAAKAAAAIKUdk+XB5T+A/D5pm9LSPwAA2j5mAQAAAAAAAAE7AAAACgAAALDxGad51eg/AAHSP7Ryyj8AgLk+ZgEAAAAAAAABPAAAAAoAAADgkPFNjv/rPwDNLoS6aL0/AACmPnUBAAAAAAAAAT0AAAAKAAAAYN3tYSIT7z8A7CDPg9+ZPwAAoD51AQAAAAAAAAs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0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6582|recordLength=66619|start=0|end=66582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28172|recordEnd=221116|recordLength=592428|start=128172|end=221116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66"/>
</p:tagLst>
</file>

<file path=ppt/theme/theme1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1_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12016</TotalTime>
  <Words>881</Words>
  <Application>Microsoft Office PowerPoint</Application>
  <PresentationFormat>On-screen Show (4:3)</PresentationFormat>
  <Paragraphs>113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.AppleSystemUIFont</vt:lpstr>
      <vt:lpstr>Arial</vt:lpstr>
      <vt:lpstr>Arial Unicode MS</vt:lpstr>
      <vt:lpstr>Garamond</vt:lpstr>
      <vt:lpstr>LucidaGrande</vt:lpstr>
      <vt:lpstr>Wingdings</vt:lpstr>
      <vt:lpstr>UCSF Contemporary</vt:lpstr>
      <vt:lpstr>1_UCSF Contemporary</vt:lpstr>
      <vt:lpstr> Perspectives on Causal Inference</vt:lpstr>
      <vt:lpstr>Brief Overview of Causal Models and Heuristics</vt:lpstr>
      <vt:lpstr>Criteria for Causal Inference – "Hill criteria for causation"</vt:lpstr>
      <vt:lpstr>1. Strength of association</vt:lpstr>
      <vt:lpstr>2. Consistency</vt:lpstr>
      <vt:lpstr>3. Specificity of the association</vt:lpstr>
      <vt:lpstr>4. Temporality</vt:lpstr>
      <vt:lpstr>5. Biologic gradient (dose-response relationship)</vt:lpstr>
      <vt:lpstr>6. Plausibility</vt:lpstr>
      <vt:lpstr>7. Coherence with established “facts”</vt:lpstr>
      <vt:lpstr>8. Experiment</vt:lpstr>
      <vt:lpstr>9. Analogy</vt:lpstr>
      <vt:lpstr>Summary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Chan, June Maylin</cp:lastModifiedBy>
  <cp:revision>673</cp:revision>
  <cp:lastPrinted>2017-12-18T14:44:50Z</cp:lastPrinted>
  <dcterms:created xsi:type="dcterms:W3CDTF">2012-05-07T17:59:34Z</dcterms:created>
  <dcterms:modified xsi:type="dcterms:W3CDTF">2017-12-18T14:45:01Z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