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tiff" ContentType="image/tiff"/>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webextensions/webextension1.xml" ContentType="application/vnd.ms-office.webextension+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webextensions/webextension2.xml" ContentType="application/vnd.ms-office.webextension+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6" r:id="rId2"/>
    <p:sldId id="257" r:id="rId3"/>
    <p:sldId id="259" r:id="rId4"/>
    <p:sldId id="258" r:id="rId5"/>
    <p:sldId id="263" r:id="rId6"/>
    <p:sldId id="332" r:id="rId7"/>
    <p:sldId id="333" r:id="rId8"/>
    <p:sldId id="334" r:id="rId9"/>
    <p:sldId id="266" r:id="rId10"/>
    <p:sldId id="336" r:id="rId11"/>
    <p:sldId id="330" r:id="rId12"/>
    <p:sldId id="338" r:id="rId13"/>
    <p:sldId id="272" r:id="rId14"/>
    <p:sldId id="265" r:id="rId15"/>
    <p:sldId id="264" r:id="rId16"/>
    <p:sldId id="294" r:id="rId17"/>
    <p:sldId id="295" r:id="rId18"/>
    <p:sldId id="296" r:id="rId19"/>
    <p:sldId id="327" r:id="rId20"/>
    <p:sldId id="329" r:id="rId21"/>
    <p:sldId id="288" r:id="rId22"/>
    <p:sldId id="289" r:id="rId23"/>
    <p:sldId id="293" r:id="rId24"/>
    <p:sldId id="297" r:id="rId25"/>
    <p:sldId id="267" r:id="rId26"/>
    <p:sldId id="331" r:id="rId27"/>
    <p:sldId id="271" r:id="rId28"/>
    <p:sldId id="323" r:id="rId29"/>
    <p:sldId id="276" r:id="rId30"/>
    <p:sldId id="277" r:id="rId31"/>
    <p:sldId id="278" r:id="rId32"/>
    <p:sldId id="299" r:id="rId33"/>
    <p:sldId id="279" r:id="rId34"/>
    <p:sldId id="280" r:id="rId35"/>
    <p:sldId id="324" r:id="rId36"/>
    <p:sldId id="325" r:id="rId37"/>
    <p:sldId id="326" r:id="rId38"/>
    <p:sldId id="283" r:id="rId39"/>
    <p:sldId id="284" r:id="rId40"/>
    <p:sldId id="285" r:id="rId41"/>
    <p:sldId id="286" r:id="rId42"/>
    <p:sldId id="287" r:id="rId43"/>
    <p:sldId id="281" r:id="rId44"/>
    <p:sldId id="282" r:id="rId45"/>
    <p:sldId id="300" r:id="rId46"/>
    <p:sldId id="290" r:id="rId47"/>
    <p:sldId id="291" r:id="rId48"/>
    <p:sldId id="274" r:id="rId49"/>
    <p:sldId id="303" r:id="rId50"/>
    <p:sldId id="301" r:id="rId51"/>
    <p:sldId id="298" r:id="rId52"/>
    <p:sldId id="292" r:id="rId53"/>
    <p:sldId id="302" r:id="rId54"/>
    <p:sldId id="304" r:id="rId55"/>
    <p:sldId id="305" r:id="rId56"/>
    <p:sldId id="307" r:id="rId57"/>
    <p:sldId id="306" r:id="rId58"/>
    <p:sldId id="308" r:id="rId59"/>
    <p:sldId id="309" r:id="rId60"/>
    <p:sldId id="310" r:id="rId61"/>
    <p:sldId id="311" r:id="rId62"/>
    <p:sldId id="312" r:id="rId63"/>
    <p:sldId id="313" r:id="rId64"/>
    <p:sldId id="316" r:id="rId65"/>
    <p:sldId id="317" r:id="rId66"/>
    <p:sldId id="320" r:id="rId67"/>
    <p:sldId id="318" r:id="rId68"/>
    <p:sldId id="319" r:id="rId69"/>
    <p:sldId id="321" r:id="rId70"/>
    <p:sldId id="322"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48" autoAdjust="0"/>
    <p:restoredTop sz="80285" autoAdjust="0"/>
  </p:normalViewPr>
  <p:slideViewPr>
    <p:cSldViewPr>
      <p:cViewPr varScale="1">
        <p:scale>
          <a:sx n="91" d="100"/>
          <a:sy n="91" d="100"/>
        </p:scale>
        <p:origin x="1088"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C70657-FC06-4391-9664-890F2DFDE6EA}" type="datetimeFigureOut">
              <a:rPr lang="en-US" smtClean="0"/>
              <a:t>9/18/18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9F2453-3965-419E-86F6-AC6F6D6898A0}" type="slidenum">
              <a:rPr lang="en-US" smtClean="0"/>
              <a:t>‹#›</a:t>
            </a:fld>
            <a:endParaRPr lang="en-US"/>
          </a:p>
        </p:txBody>
      </p:sp>
    </p:spTree>
    <p:extLst>
      <p:ext uri="{BB962C8B-B14F-4D97-AF65-F5344CB8AC3E}">
        <p14:creationId xmlns:p14="http://schemas.microsoft.com/office/powerpoint/2010/main" val="3857494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3F611F19-FB97-4EE4-A344-F40B3C037BAE}" type="slidenum">
              <a:rPr lang="en-US" altLang="en-US" b="0" smtClean="0"/>
              <a:pPr eaLnBrk="1" hangingPunct="1"/>
              <a:t>29</a:t>
            </a:fld>
            <a:endParaRPr lang="en-US" altLang="en-US" b="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872166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DD1C4463-FD2B-49C6-9AB9-7286939BCA93}" type="slidenum">
              <a:rPr lang="en-US" altLang="en-US" sz="1200">
                <a:latin typeface="Times New Roman" pitchFamily="18" charset="0"/>
              </a:rPr>
              <a:pPr/>
              <a:t>66</a:t>
            </a:fld>
            <a:endParaRPr lang="en-US" altLang="en-US" sz="1200">
              <a:latin typeface="Times New Roman" pitchFamily="18"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r>
              <a:rPr lang="en-US" altLang="en-US"/>
              <a:t>All maps have errors.  Something has to be sacrificed when choosing a projection.</a:t>
            </a:r>
          </a:p>
          <a:p>
            <a:endParaRPr lang="en-US" altLang="en-US"/>
          </a:p>
          <a:p>
            <a:r>
              <a:rPr lang="en-US" altLang="en-US"/>
              <a:t>These are the major characteristics which can be affected.</a:t>
            </a:r>
          </a:p>
          <a:p>
            <a:endParaRPr lang="en-US" altLang="en-US"/>
          </a:p>
          <a:p>
            <a:r>
              <a:rPr lang="en-US" altLang="en-US"/>
              <a:t>Maps that preserve Area are called Equal Area projections.</a:t>
            </a:r>
          </a:p>
          <a:p>
            <a:endParaRPr lang="en-US" altLang="en-US"/>
          </a:p>
          <a:p>
            <a:endParaRPr lang="en-US" altLang="en-US"/>
          </a:p>
          <a:p>
            <a:r>
              <a:rPr lang="en-US" altLang="en-US"/>
              <a:t>What type of map projection do you think  would be used on  maps used by sailors?  Azimuthal/Equidistant</a:t>
            </a:r>
          </a:p>
        </p:txBody>
      </p:sp>
    </p:spTree>
    <p:extLst>
      <p:ext uri="{BB962C8B-B14F-4D97-AF65-F5344CB8AC3E}">
        <p14:creationId xmlns:p14="http://schemas.microsoft.com/office/powerpoint/2010/main" val="1734639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DD1C4463-FD2B-49C6-9AB9-7286939BCA93}" type="slidenum">
              <a:rPr lang="en-US" altLang="en-US" sz="1200">
                <a:latin typeface="Times New Roman" pitchFamily="18" charset="0"/>
              </a:rPr>
              <a:pPr/>
              <a:t>67</a:t>
            </a:fld>
            <a:endParaRPr lang="en-US" altLang="en-US" sz="1200">
              <a:latin typeface="Times New Roman" pitchFamily="18"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r>
              <a:rPr lang="en-US" altLang="en-US"/>
              <a:t>All maps have errors.  Something has to be sacrificed when choosing a projection.</a:t>
            </a:r>
          </a:p>
          <a:p>
            <a:endParaRPr lang="en-US" altLang="en-US"/>
          </a:p>
          <a:p>
            <a:r>
              <a:rPr lang="en-US" altLang="en-US"/>
              <a:t>These are the major characteristics which can be affected.</a:t>
            </a:r>
          </a:p>
          <a:p>
            <a:endParaRPr lang="en-US" altLang="en-US"/>
          </a:p>
          <a:p>
            <a:r>
              <a:rPr lang="en-US" altLang="en-US"/>
              <a:t>Maps that preserve Area are called Equal Area projections.</a:t>
            </a:r>
          </a:p>
          <a:p>
            <a:endParaRPr lang="en-US" altLang="en-US"/>
          </a:p>
          <a:p>
            <a:endParaRPr lang="en-US" altLang="en-US"/>
          </a:p>
          <a:p>
            <a:r>
              <a:rPr lang="en-US" altLang="en-US"/>
              <a:t>What type of map projection do you think  would be used on  maps used by sailors?  Azimuthal/Equidistant</a:t>
            </a:r>
          </a:p>
        </p:txBody>
      </p:sp>
    </p:spTree>
    <p:extLst>
      <p:ext uri="{BB962C8B-B14F-4D97-AF65-F5344CB8AC3E}">
        <p14:creationId xmlns:p14="http://schemas.microsoft.com/office/powerpoint/2010/main" val="2000593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DD1C4463-FD2B-49C6-9AB9-7286939BCA93}" type="slidenum">
              <a:rPr lang="en-US" altLang="en-US" sz="1200">
                <a:latin typeface="Times New Roman" pitchFamily="18" charset="0"/>
              </a:rPr>
              <a:pPr/>
              <a:t>68</a:t>
            </a:fld>
            <a:endParaRPr lang="en-US" altLang="en-US" sz="1200">
              <a:latin typeface="Times New Roman" pitchFamily="18"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r>
              <a:rPr lang="en-US" altLang="en-US"/>
              <a:t>All maps have errors.  Something has to be sacrificed when choosing a projection.</a:t>
            </a:r>
          </a:p>
          <a:p>
            <a:endParaRPr lang="en-US" altLang="en-US"/>
          </a:p>
          <a:p>
            <a:r>
              <a:rPr lang="en-US" altLang="en-US"/>
              <a:t>These are the major characteristics which can be affected.</a:t>
            </a:r>
          </a:p>
          <a:p>
            <a:endParaRPr lang="en-US" altLang="en-US"/>
          </a:p>
          <a:p>
            <a:r>
              <a:rPr lang="en-US" altLang="en-US"/>
              <a:t>Maps that preserve Area are called Equal Area projections.</a:t>
            </a:r>
          </a:p>
          <a:p>
            <a:endParaRPr lang="en-US" altLang="en-US"/>
          </a:p>
          <a:p>
            <a:endParaRPr lang="en-US" altLang="en-US"/>
          </a:p>
          <a:p>
            <a:r>
              <a:rPr lang="en-US" altLang="en-US"/>
              <a:t>What type of map projection do you think  would be used on  maps used by sailors?  Azimuthal/Equidistant</a:t>
            </a:r>
          </a:p>
        </p:txBody>
      </p:sp>
    </p:spTree>
    <p:extLst>
      <p:ext uri="{BB962C8B-B14F-4D97-AF65-F5344CB8AC3E}">
        <p14:creationId xmlns:p14="http://schemas.microsoft.com/office/powerpoint/2010/main" val="827997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36657115-5E92-4626-9ADF-E26518DD5AD8}" type="slidenum">
              <a:rPr lang="en-US" altLang="en-US" b="0" smtClean="0"/>
              <a:pPr eaLnBrk="1" hangingPunct="1"/>
              <a:t>30</a:t>
            </a:fld>
            <a:endParaRPr lang="en-US" altLang="en-US" b="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573162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50F43082-5CC2-46AC-A05F-D82E879FB93B}" type="slidenum">
              <a:rPr lang="en-US" altLang="en-US" b="0" smtClean="0"/>
              <a:pPr eaLnBrk="1" hangingPunct="1"/>
              <a:t>33</a:t>
            </a:fld>
            <a:endParaRPr lang="en-US" altLang="en-US" b="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685594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0BAE45B3-409B-4627-9E75-8C88B7D967AF}" type="slidenum">
              <a:rPr lang="en-US" altLang="en-US" b="0" smtClean="0"/>
              <a:pPr eaLnBrk="1" hangingPunct="1"/>
              <a:t>34</a:t>
            </a:fld>
            <a:endParaRPr lang="en-US" altLang="en-US" b="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The map below shows robbery data thematically shaded by enumeration districts across the London Borough of Croydon. A custom range has been used to present the distribution of this crime type. The map serves the purpose of identifying those enumeration districts that are grouped in the highest crime count categories. The map also makes use of natural colours that complement the central message of the map (i.e. where are the hotspots?), and a sensible number of ranges to represent the pattern of this crime across Croydon. When identifying hotspots from this map early attention is drawn to the large enumeration districts that are coloured in the darker orange shading, rather than the EDs of the same colouring but less than a tenth the size. This type of mapping can often mislead identifying and prioritising crime reduction resources to areas that appear as problems, but where the problem is exaggerated from a thematic map of areas of varying size and shapes </a:t>
            </a:r>
          </a:p>
        </p:txBody>
      </p:sp>
    </p:spTree>
    <p:extLst>
      <p:ext uri="{BB962C8B-B14F-4D97-AF65-F5344CB8AC3E}">
        <p14:creationId xmlns:p14="http://schemas.microsoft.com/office/powerpoint/2010/main" val="178725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50F43082-5CC2-46AC-A05F-D82E879FB93B}" type="slidenum">
              <a:rPr lang="en-US" altLang="en-US" b="0" smtClean="0"/>
              <a:pPr eaLnBrk="1" hangingPunct="1"/>
              <a:t>35</a:t>
            </a:fld>
            <a:endParaRPr lang="en-US" altLang="en-US" b="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657474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50F43082-5CC2-46AC-A05F-D82E879FB93B}" type="slidenum">
              <a:rPr lang="en-US" altLang="en-US" b="0" smtClean="0"/>
              <a:pPr eaLnBrk="1" hangingPunct="1"/>
              <a:t>36</a:t>
            </a:fld>
            <a:endParaRPr lang="en-US" altLang="en-US" b="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5212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50F43082-5CC2-46AC-A05F-D82E879FB93B}" type="slidenum">
              <a:rPr lang="en-US" altLang="en-US" b="0" smtClean="0"/>
              <a:pPr eaLnBrk="1" hangingPunct="1"/>
              <a:t>37</a:t>
            </a:fld>
            <a:endParaRPr lang="en-US" altLang="en-US" b="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22000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437DA6D9-1CCB-4931-892F-96CDB2551E89}" type="slidenum">
              <a:rPr lang="en-US" altLang="en-US" b="0" smtClean="0"/>
              <a:pPr eaLnBrk="1" hangingPunct="1"/>
              <a:t>41</a:t>
            </a:fld>
            <a:endParaRPr lang="en-US" altLang="en-US" b="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765844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CF1FFA4A-A0B7-4139-91DE-8BD04F7C06D8}" type="slidenum">
              <a:rPr lang="en-US" altLang="en-US" sz="1200">
                <a:latin typeface="Times New Roman" pitchFamily="18" charset="0"/>
              </a:rPr>
              <a:pPr/>
              <a:t>61</a:t>
            </a:fld>
            <a:endParaRPr lang="en-US" altLang="en-US" sz="1200">
              <a:latin typeface="Times New Roman" pitchFamily="18" charset="0"/>
            </a:endParaRPr>
          </a:p>
        </p:txBody>
      </p:sp>
      <p:sp>
        <p:nvSpPr>
          <p:cNvPr id="23555" name="Rectangle 1026"/>
          <p:cNvSpPr>
            <a:spLocks noGrp="1" noRot="1" noChangeAspect="1" noChangeArrowheads="1" noTextEdit="1"/>
          </p:cNvSpPr>
          <p:nvPr>
            <p:ph type="sldImg"/>
          </p:nvPr>
        </p:nvSpPr>
        <p:spPr>
          <a:ln/>
        </p:spPr>
      </p:sp>
      <p:sp>
        <p:nvSpPr>
          <p:cNvPr id="23556" name="Rectangle 1027"/>
          <p:cNvSpPr>
            <a:spLocks noGrp="1" noChangeArrowheads="1"/>
          </p:cNvSpPr>
          <p:nvPr>
            <p:ph type="body" idx="1"/>
          </p:nvPr>
        </p:nvSpPr>
        <p:spPr>
          <a:noFill/>
        </p:spPr>
        <p:txBody>
          <a:bodyPr/>
          <a:lstStyle/>
          <a:p>
            <a:endParaRPr lang="en-US" altLang="en-US"/>
          </a:p>
          <a:p>
            <a:r>
              <a:rPr lang="en-US" altLang="en-US"/>
              <a:t>USE GLOBE  for PROP!</a:t>
            </a:r>
          </a:p>
          <a:p>
            <a:r>
              <a:rPr lang="en-US" altLang="en-US"/>
              <a:t>In order to transform Lat/Lon into these various projections.  A model of the shape of the earth has to be developed so these computations can be performed.</a:t>
            </a:r>
          </a:p>
          <a:p>
            <a:endParaRPr lang="en-US" altLang="en-US"/>
          </a:p>
          <a:p>
            <a:r>
              <a:rPr lang="en-US" altLang="en-US"/>
              <a:t>A model to describe the shape of the earth is called the ellipsoid/spheroid.</a:t>
            </a:r>
          </a:p>
          <a:p>
            <a:endParaRPr lang="en-US" altLang="en-US"/>
          </a:p>
          <a:p>
            <a:endParaRPr lang="en-US" altLang="en-US"/>
          </a:p>
        </p:txBody>
      </p:sp>
    </p:spTree>
    <p:extLst>
      <p:ext uri="{BB962C8B-B14F-4D97-AF65-F5344CB8AC3E}">
        <p14:creationId xmlns:p14="http://schemas.microsoft.com/office/powerpoint/2010/main" val="326946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FC64522-2605-4F48-A276-F94152A71BC0}" type="datetimeFigureOut">
              <a:rPr lang="en-US" smtClean="0"/>
              <a:t>9/18/18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BB470-DC57-4C6E-9700-AB27113C106D}" type="slidenum">
              <a:rPr lang="en-US" smtClean="0"/>
              <a:t>‹#›</a:t>
            </a:fld>
            <a:endParaRPr lang="en-US"/>
          </a:p>
        </p:txBody>
      </p:sp>
    </p:spTree>
    <p:extLst>
      <p:ext uri="{BB962C8B-B14F-4D97-AF65-F5344CB8AC3E}">
        <p14:creationId xmlns:p14="http://schemas.microsoft.com/office/powerpoint/2010/main" val="1373338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C64522-2605-4F48-A276-F94152A71BC0}" type="datetimeFigureOut">
              <a:rPr lang="en-US" smtClean="0"/>
              <a:t>9/18/18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BB470-DC57-4C6E-9700-AB27113C106D}" type="slidenum">
              <a:rPr lang="en-US" smtClean="0"/>
              <a:t>‹#›</a:t>
            </a:fld>
            <a:endParaRPr lang="en-US"/>
          </a:p>
        </p:txBody>
      </p:sp>
    </p:spTree>
    <p:extLst>
      <p:ext uri="{BB962C8B-B14F-4D97-AF65-F5344CB8AC3E}">
        <p14:creationId xmlns:p14="http://schemas.microsoft.com/office/powerpoint/2010/main" val="1923605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C64522-2605-4F48-A276-F94152A71BC0}" type="datetimeFigureOut">
              <a:rPr lang="en-US" smtClean="0"/>
              <a:t>9/18/18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BB470-DC57-4C6E-9700-AB27113C106D}" type="slidenum">
              <a:rPr lang="en-US" smtClean="0"/>
              <a:t>‹#›</a:t>
            </a:fld>
            <a:endParaRPr lang="en-US"/>
          </a:p>
        </p:txBody>
      </p:sp>
    </p:spTree>
    <p:extLst>
      <p:ext uri="{BB962C8B-B14F-4D97-AF65-F5344CB8AC3E}">
        <p14:creationId xmlns:p14="http://schemas.microsoft.com/office/powerpoint/2010/main" val="2592783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0379A37-992B-484C-8709-8F299F2413E3}" type="slidenum">
              <a:rPr lang="en-US"/>
              <a:pPr>
                <a:defRPr/>
              </a:pPr>
              <a:t>‹#›</a:t>
            </a:fld>
            <a:endParaRPr lang="en-US"/>
          </a:p>
        </p:txBody>
      </p:sp>
    </p:spTree>
    <p:extLst>
      <p:ext uri="{BB962C8B-B14F-4D97-AF65-F5344CB8AC3E}">
        <p14:creationId xmlns:p14="http://schemas.microsoft.com/office/powerpoint/2010/main" val="40917672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8387CB6-D86F-43C0-ACD1-0597ACB0D0B0}" type="slidenum">
              <a:rPr lang="en-US"/>
              <a:pPr>
                <a:defRPr/>
              </a:pPr>
              <a:t>‹#›</a:t>
            </a:fld>
            <a:endParaRPr lang="en-US"/>
          </a:p>
        </p:txBody>
      </p:sp>
    </p:spTree>
    <p:extLst>
      <p:ext uri="{BB962C8B-B14F-4D97-AF65-F5344CB8AC3E}">
        <p14:creationId xmlns:p14="http://schemas.microsoft.com/office/powerpoint/2010/main" val="717243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endParaRPr lang="en-GB"/>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999FE3E-7837-4261-B998-E0D914124F74}" type="slidenum">
              <a:rPr lang="en-US"/>
              <a:pPr>
                <a:defRPr/>
              </a:pPr>
              <a:t>‹#›</a:t>
            </a:fld>
            <a:endParaRPr lang="en-US"/>
          </a:p>
        </p:txBody>
      </p:sp>
    </p:spTree>
    <p:extLst>
      <p:ext uri="{BB962C8B-B14F-4D97-AF65-F5344CB8AC3E}">
        <p14:creationId xmlns:p14="http://schemas.microsoft.com/office/powerpoint/2010/main" val="1857264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C64522-2605-4F48-A276-F94152A71BC0}" type="datetimeFigureOut">
              <a:rPr lang="en-US" smtClean="0"/>
              <a:t>9/18/18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BB470-DC57-4C6E-9700-AB27113C106D}" type="slidenum">
              <a:rPr lang="en-US" smtClean="0"/>
              <a:t>‹#›</a:t>
            </a:fld>
            <a:endParaRPr lang="en-US"/>
          </a:p>
        </p:txBody>
      </p:sp>
    </p:spTree>
    <p:extLst>
      <p:ext uri="{BB962C8B-B14F-4D97-AF65-F5344CB8AC3E}">
        <p14:creationId xmlns:p14="http://schemas.microsoft.com/office/powerpoint/2010/main" val="566411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C64522-2605-4F48-A276-F94152A71BC0}" type="datetimeFigureOut">
              <a:rPr lang="en-US" smtClean="0"/>
              <a:t>9/18/18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BB470-DC57-4C6E-9700-AB27113C106D}" type="slidenum">
              <a:rPr lang="en-US" smtClean="0"/>
              <a:t>‹#›</a:t>
            </a:fld>
            <a:endParaRPr lang="en-US"/>
          </a:p>
        </p:txBody>
      </p:sp>
    </p:spTree>
    <p:extLst>
      <p:ext uri="{BB962C8B-B14F-4D97-AF65-F5344CB8AC3E}">
        <p14:creationId xmlns:p14="http://schemas.microsoft.com/office/powerpoint/2010/main" val="824869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FC64522-2605-4F48-A276-F94152A71BC0}" type="datetimeFigureOut">
              <a:rPr lang="en-US" smtClean="0"/>
              <a:t>9/18/18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1BB470-DC57-4C6E-9700-AB27113C106D}" type="slidenum">
              <a:rPr lang="en-US" smtClean="0"/>
              <a:t>‹#›</a:t>
            </a:fld>
            <a:endParaRPr lang="en-US"/>
          </a:p>
        </p:txBody>
      </p:sp>
    </p:spTree>
    <p:extLst>
      <p:ext uri="{BB962C8B-B14F-4D97-AF65-F5344CB8AC3E}">
        <p14:creationId xmlns:p14="http://schemas.microsoft.com/office/powerpoint/2010/main" val="2902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FC64522-2605-4F48-A276-F94152A71BC0}" type="datetimeFigureOut">
              <a:rPr lang="en-US" smtClean="0"/>
              <a:t>9/18/18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1BB470-DC57-4C6E-9700-AB27113C106D}" type="slidenum">
              <a:rPr lang="en-US" smtClean="0"/>
              <a:t>‹#›</a:t>
            </a:fld>
            <a:endParaRPr lang="en-US"/>
          </a:p>
        </p:txBody>
      </p:sp>
    </p:spTree>
    <p:extLst>
      <p:ext uri="{BB962C8B-B14F-4D97-AF65-F5344CB8AC3E}">
        <p14:creationId xmlns:p14="http://schemas.microsoft.com/office/powerpoint/2010/main" val="27304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FC64522-2605-4F48-A276-F94152A71BC0}" type="datetimeFigureOut">
              <a:rPr lang="en-US" smtClean="0"/>
              <a:t>9/18/18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1BB470-DC57-4C6E-9700-AB27113C106D}" type="slidenum">
              <a:rPr lang="en-US" smtClean="0"/>
              <a:t>‹#›</a:t>
            </a:fld>
            <a:endParaRPr lang="en-US"/>
          </a:p>
        </p:txBody>
      </p:sp>
    </p:spTree>
    <p:extLst>
      <p:ext uri="{BB962C8B-B14F-4D97-AF65-F5344CB8AC3E}">
        <p14:creationId xmlns:p14="http://schemas.microsoft.com/office/powerpoint/2010/main" val="3628031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C64522-2605-4F48-A276-F94152A71BC0}" type="datetimeFigureOut">
              <a:rPr lang="en-US" smtClean="0"/>
              <a:t>9/18/18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1BB470-DC57-4C6E-9700-AB27113C106D}" type="slidenum">
              <a:rPr lang="en-US" smtClean="0"/>
              <a:t>‹#›</a:t>
            </a:fld>
            <a:endParaRPr lang="en-US"/>
          </a:p>
        </p:txBody>
      </p:sp>
    </p:spTree>
    <p:extLst>
      <p:ext uri="{BB962C8B-B14F-4D97-AF65-F5344CB8AC3E}">
        <p14:creationId xmlns:p14="http://schemas.microsoft.com/office/powerpoint/2010/main" val="976805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C64522-2605-4F48-A276-F94152A71BC0}" type="datetimeFigureOut">
              <a:rPr lang="en-US" smtClean="0"/>
              <a:t>9/18/18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1BB470-DC57-4C6E-9700-AB27113C106D}" type="slidenum">
              <a:rPr lang="en-US" smtClean="0"/>
              <a:t>‹#›</a:t>
            </a:fld>
            <a:endParaRPr lang="en-US"/>
          </a:p>
        </p:txBody>
      </p:sp>
    </p:spTree>
    <p:extLst>
      <p:ext uri="{BB962C8B-B14F-4D97-AF65-F5344CB8AC3E}">
        <p14:creationId xmlns:p14="http://schemas.microsoft.com/office/powerpoint/2010/main" val="360078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C64522-2605-4F48-A276-F94152A71BC0}" type="datetimeFigureOut">
              <a:rPr lang="en-US" smtClean="0"/>
              <a:t>9/18/18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1BB470-DC57-4C6E-9700-AB27113C106D}" type="slidenum">
              <a:rPr lang="en-US" smtClean="0"/>
              <a:t>‹#›</a:t>
            </a:fld>
            <a:endParaRPr lang="en-US"/>
          </a:p>
        </p:txBody>
      </p:sp>
    </p:spTree>
    <p:extLst>
      <p:ext uri="{BB962C8B-B14F-4D97-AF65-F5344CB8AC3E}">
        <p14:creationId xmlns:p14="http://schemas.microsoft.com/office/powerpoint/2010/main" val="1074383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C64522-2605-4F48-A276-F94152A71BC0}" type="datetimeFigureOut">
              <a:rPr lang="en-US" smtClean="0"/>
              <a:t>9/18/18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1BB470-DC57-4C6E-9700-AB27113C106D}" type="slidenum">
              <a:rPr lang="en-US" smtClean="0"/>
              <a:t>‹#›</a:t>
            </a:fld>
            <a:endParaRPr lang="en-US"/>
          </a:p>
        </p:txBody>
      </p:sp>
    </p:spTree>
    <p:extLst>
      <p:ext uri="{BB962C8B-B14F-4D97-AF65-F5344CB8AC3E}">
        <p14:creationId xmlns:p14="http://schemas.microsoft.com/office/powerpoint/2010/main" val="36368358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0.png"/><Relationship Id="rId2" Type="http://schemas.microsoft.com/office/2011/relationships/webextension" Target="../webextensions/webextension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1.png"/><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microsoft.com/office/2011/relationships/webextension" Target="../webextensions/webextension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62.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304800"/>
            <a:ext cx="4633063" cy="707886"/>
          </a:xfrm>
          <a:prstGeom prst="rect">
            <a:avLst/>
          </a:prstGeom>
        </p:spPr>
        <p:txBody>
          <a:bodyPr wrap="none">
            <a:spAutoFit/>
          </a:bodyPr>
          <a:lstStyle/>
          <a:p>
            <a:r>
              <a:rPr lang="en-GB" altLang="en-US" sz="4000" b="0" dirty="0">
                <a:solidFill>
                  <a:schemeClr val="tx2"/>
                </a:solidFill>
              </a:rPr>
              <a:t>Spatial Epidemiology </a:t>
            </a:r>
            <a:endParaRPr lang="en-US" sz="4000"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47799" y="1219200"/>
            <a:ext cx="6572121"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80656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US" dirty="0"/>
              <a:t>Overview</a:t>
            </a:r>
          </a:p>
        </p:txBody>
      </p:sp>
      <p:graphicFrame>
        <p:nvGraphicFramePr>
          <p:cNvPr id="8" name="Table 7">
            <a:extLst>
              <a:ext uri="{FF2B5EF4-FFF2-40B4-BE49-F238E27FC236}">
                <a16:creationId xmlns:a16="http://schemas.microsoft.com/office/drawing/2014/main" id="{AC6888EF-DFF7-8A45-9403-5167A7050D97}"/>
              </a:ext>
            </a:extLst>
          </p:cNvPr>
          <p:cNvGraphicFramePr>
            <a:graphicFrameLocks noGrp="1"/>
          </p:cNvGraphicFramePr>
          <p:nvPr>
            <p:extLst>
              <p:ext uri="{D42A27DB-BD31-4B8C-83A1-F6EECF244321}">
                <p14:modId xmlns:p14="http://schemas.microsoft.com/office/powerpoint/2010/main" val="1790260034"/>
              </p:ext>
            </p:extLst>
          </p:nvPr>
        </p:nvGraphicFramePr>
        <p:xfrm>
          <a:off x="381000" y="1295400"/>
          <a:ext cx="5486400" cy="5445760"/>
        </p:xfrm>
        <a:graphic>
          <a:graphicData uri="http://schemas.openxmlformats.org/drawingml/2006/table">
            <a:tbl>
              <a:tblPr firstRow="1" bandRow="1">
                <a:tableStyleId>{5C22544A-7EE6-4342-B048-85BDC9FD1C3A}</a:tableStyleId>
              </a:tblPr>
              <a:tblGrid>
                <a:gridCol w="3727669">
                  <a:extLst>
                    <a:ext uri="{9D8B030D-6E8A-4147-A177-3AD203B41FA5}">
                      <a16:colId xmlns:a16="http://schemas.microsoft.com/office/drawing/2014/main" val="20000"/>
                    </a:ext>
                  </a:extLst>
                </a:gridCol>
                <a:gridCol w="1758731">
                  <a:extLst>
                    <a:ext uri="{9D8B030D-6E8A-4147-A177-3AD203B41FA5}">
                      <a16:colId xmlns:a16="http://schemas.microsoft.com/office/drawing/2014/main" val="20001"/>
                    </a:ext>
                  </a:extLst>
                </a:gridCol>
              </a:tblGrid>
              <a:tr h="370840">
                <a:tc>
                  <a:txBody>
                    <a:bodyPr/>
                    <a:lstStyle/>
                    <a:p>
                      <a:r>
                        <a:rPr lang="en-US" dirty="0"/>
                        <a:t>Session</a:t>
                      </a:r>
                    </a:p>
                  </a:txBody>
                  <a:tcPr/>
                </a:tc>
                <a:tc>
                  <a:txBody>
                    <a:bodyPr/>
                    <a:lstStyle/>
                    <a:p>
                      <a:r>
                        <a:rPr lang="en-US" dirty="0"/>
                        <a:t>Date</a:t>
                      </a:r>
                    </a:p>
                  </a:txBody>
                  <a:tcPr/>
                </a:tc>
                <a:extLst>
                  <a:ext uri="{0D108BD9-81ED-4DB2-BD59-A6C34878D82A}">
                    <a16:rowId xmlns:a16="http://schemas.microsoft.com/office/drawing/2014/main" val="10000"/>
                  </a:ext>
                </a:extLst>
              </a:tr>
              <a:tr h="4673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Concepts of spatial epidemiology</a:t>
                      </a:r>
                      <a:r>
                        <a:rPr lang="en-US" sz="1800" baseline="0" dirty="0"/>
                        <a:t> and R</a:t>
                      </a:r>
                      <a:endParaRPr lang="en-US" sz="1800" dirty="0"/>
                    </a:p>
                  </a:txBody>
                  <a:tcPr/>
                </a:tc>
                <a:tc>
                  <a:txBody>
                    <a:bodyPr/>
                    <a:lstStyle/>
                    <a:p>
                      <a:r>
                        <a:rPr lang="en-US" sz="1800" dirty="0"/>
                        <a:t>September 19</a:t>
                      </a:r>
                      <a:r>
                        <a:rPr lang="en-US" sz="1800" baseline="30000" dirty="0"/>
                        <a:t>th</a:t>
                      </a:r>
                      <a:r>
                        <a:rPr lang="en-US" sz="1800" baseline="0" dirty="0"/>
                        <a:t> </a:t>
                      </a:r>
                      <a:r>
                        <a:rPr lang="en-US" sz="1800" dirty="0"/>
                        <a:t> </a:t>
                      </a:r>
                    </a:p>
                  </a:txBody>
                  <a:tcPr/>
                </a:tc>
                <a:extLst>
                  <a:ext uri="{0D108BD9-81ED-4DB2-BD59-A6C34878D82A}">
                    <a16:rowId xmlns:a16="http://schemas.microsoft.com/office/drawing/2014/main" val="10001"/>
                  </a:ext>
                </a:extLst>
              </a:tr>
              <a:tr h="370840">
                <a:tc>
                  <a:txBody>
                    <a:bodyPr/>
                    <a:lstStyle/>
                    <a:p>
                      <a:r>
                        <a:rPr lang="en-US" sz="1800" dirty="0"/>
                        <a:t>Using R for spatial analysis</a:t>
                      </a:r>
                    </a:p>
                  </a:txBody>
                  <a:tcPr/>
                </a:tc>
                <a:tc>
                  <a:txBody>
                    <a:bodyPr/>
                    <a:lstStyle/>
                    <a:p>
                      <a:r>
                        <a:rPr lang="en-US" sz="1800" dirty="0"/>
                        <a:t>September 26</a:t>
                      </a:r>
                      <a:r>
                        <a:rPr lang="en-US" sz="1800" baseline="30000" dirty="0"/>
                        <a:t>th</a:t>
                      </a:r>
                      <a:r>
                        <a:rPr lang="en-US" sz="1800" baseline="0" dirty="0"/>
                        <a:t> </a:t>
                      </a:r>
                      <a:r>
                        <a:rPr lang="en-US" sz="1800" dirty="0"/>
                        <a:t> </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Spatial variation in risk</a:t>
                      </a:r>
                    </a:p>
                    <a:p>
                      <a:endParaRPr lang="en-US" sz="1800" dirty="0"/>
                    </a:p>
                  </a:txBody>
                  <a:tcPr/>
                </a:tc>
                <a:tc>
                  <a:txBody>
                    <a:bodyPr/>
                    <a:lstStyle/>
                    <a:p>
                      <a:r>
                        <a:rPr lang="en-US" sz="1800" dirty="0"/>
                        <a:t>October 3</a:t>
                      </a:r>
                      <a:r>
                        <a:rPr lang="en-US" sz="1800" baseline="30000" dirty="0"/>
                        <a:t>rd</a:t>
                      </a:r>
                      <a:r>
                        <a:rPr lang="en-US" sz="1800" dirty="0"/>
                        <a:t> </a:t>
                      </a:r>
                    </a:p>
                  </a:txBody>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Cluster analysis</a:t>
                      </a:r>
                    </a:p>
                  </a:txBody>
                  <a:tcPr/>
                </a:tc>
                <a:tc>
                  <a:txBody>
                    <a:bodyPr/>
                    <a:lstStyle/>
                    <a:p>
                      <a:r>
                        <a:rPr lang="en-US" sz="1800" dirty="0"/>
                        <a:t>October 10</a:t>
                      </a:r>
                      <a:r>
                        <a:rPr lang="en-US" sz="1800" baseline="30000" dirty="0"/>
                        <a:t>th</a:t>
                      </a:r>
                      <a:r>
                        <a:rPr lang="en-US" sz="1800" dirty="0"/>
                        <a:t> </a:t>
                      </a:r>
                    </a:p>
                  </a:txBody>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n-lt"/>
                          <a:ea typeface="+mn-ea"/>
                          <a:cs typeface="+mn-cs"/>
                        </a:rPr>
                        <a:t>Intro to Remote Sensing</a:t>
                      </a:r>
                      <a:endParaRPr lang="en-US" sz="1800" dirty="0"/>
                    </a:p>
                  </a:txBody>
                  <a:tcPr/>
                </a:tc>
                <a:tc>
                  <a:txBody>
                    <a:bodyPr/>
                    <a:lstStyle/>
                    <a:p>
                      <a:r>
                        <a:rPr lang="en-US" sz="1800" dirty="0"/>
                        <a:t>October 17</a:t>
                      </a:r>
                      <a:r>
                        <a:rPr lang="en-US" sz="1800" baseline="30000" dirty="0"/>
                        <a:t>th</a:t>
                      </a:r>
                      <a:r>
                        <a:rPr lang="en-US" sz="1800" dirty="0"/>
                        <a:t> </a:t>
                      </a:r>
                    </a:p>
                  </a:txBody>
                  <a:tcPr/>
                </a:tc>
                <a:extLst>
                  <a:ext uri="{0D108BD9-81ED-4DB2-BD59-A6C34878D82A}">
                    <a16:rowId xmlns:a16="http://schemas.microsoft.com/office/drawing/2014/main" val="10005"/>
                  </a:ext>
                </a:extLst>
              </a:tr>
              <a:tr h="370840">
                <a:tc>
                  <a:txBody>
                    <a:bodyPr/>
                    <a:lstStyle/>
                    <a:p>
                      <a:pPr rtl="0" fontAlgn="t">
                        <a:spcBef>
                          <a:spcPts val="600"/>
                        </a:spcBef>
                        <a:spcAft>
                          <a:spcPts val="600"/>
                        </a:spcAft>
                      </a:pPr>
                      <a:r>
                        <a:rPr lang="en-US" sz="1800" b="0" i="0" u="none" strike="noStrike" dirty="0">
                          <a:solidFill>
                            <a:srgbClr val="000000"/>
                          </a:solidFill>
                          <a:effectLst/>
                          <a:latin typeface="Calibri" charset="0"/>
                        </a:rPr>
                        <a:t>Intro</a:t>
                      </a:r>
                      <a:r>
                        <a:rPr lang="en-US" sz="1800" b="0" i="0" u="none" strike="noStrike" baseline="0" dirty="0">
                          <a:solidFill>
                            <a:srgbClr val="000000"/>
                          </a:solidFill>
                          <a:effectLst/>
                          <a:latin typeface="Calibri" charset="0"/>
                        </a:rPr>
                        <a:t> to s</a:t>
                      </a:r>
                      <a:r>
                        <a:rPr lang="en-US" sz="1800" b="0" i="0" u="none" strike="noStrike" dirty="0">
                          <a:solidFill>
                            <a:srgbClr val="000000"/>
                          </a:solidFill>
                          <a:effectLst/>
                          <a:latin typeface="Calibri" charset="0"/>
                        </a:rPr>
                        <a:t>patial regression analysis</a:t>
                      </a:r>
                      <a:endParaRPr lang="en-US" sz="1800" dirty="0">
                        <a:effectLst/>
                      </a:endParaRPr>
                    </a:p>
                  </a:txBody>
                  <a:tcPr marL="63500" marR="63500" marT="63500" marB="63500"/>
                </a:tc>
                <a:tc>
                  <a:txBody>
                    <a:bodyPr/>
                    <a:lstStyle/>
                    <a:p>
                      <a:r>
                        <a:rPr lang="en-US" sz="1800" dirty="0"/>
                        <a:t>October 24</a:t>
                      </a:r>
                      <a:r>
                        <a:rPr lang="en-US" sz="1800" baseline="30000" dirty="0"/>
                        <a:t>th</a:t>
                      </a:r>
                      <a:endParaRPr lang="en-US" sz="1800" dirty="0"/>
                    </a:p>
                  </a:txBody>
                  <a:tcPr/>
                </a:tc>
                <a:extLst>
                  <a:ext uri="{0D108BD9-81ED-4DB2-BD59-A6C34878D82A}">
                    <a16:rowId xmlns:a16="http://schemas.microsoft.com/office/drawing/2014/main" val="10006"/>
                  </a:ext>
                </a:extLst>
              </a:tr>
              <a:tr h="370840">
                <a:tc>
                  <a:txBody>
                    <a:bodyPr/>
                    <a:lstStyle/>
                    <a:p>
                      <a:pPr rtl="0" fontAlgn="t">
                        <a:spcBef>
                          <a:spcPts val="600"/>
                        </a:spcBef>
                        <a:spcAft>
                          <a:spcPts val="600"/>
                        </a:spcAft>
                      </a:pPr>
                      <a:r>
                        <a:rPr lang="en-US" sz="1800" b="1" i="0" u="none" strike="noStrike" dirty="0">
                          <a:solidFill>
                            <a:srgbClr val="000000"/>
                          </a:solidFill>
                          <a:effectLst/>
                          <a:latin typeface="Calibri" charset="0"/>
                        </a:rPr>
                        <a:t>Off</a:t>
                      </a:r>
                      <a:endParaRPr lang="en-US" sz="1800" b="1" dirty="0">
                        <a:effectLst/>
                      </a:endParaRPr>
                    </a:p>
                  </a:txBody>
                  <a:tcPr marL="63500" marR="63500" marT="63500" marB="63500"/>
                </a:tc>
                <a:tc>
                  <a:txBody>
                    <a:bodyPr/>
                    <a:lstStyle/>
                    <a:p>
                      <a:r>
                        <a:rPr lang="en-US" sz="1800" b="1" dirty="0"/>
                        <a:t>October 31</a:t>
                      </a:r>
                      <a:r>
                        <a:rPr lang="en-US" sz="1800" b="1" baseline="30000" dirty="0"/>
                        <a:t>st</a:t>
                      </a:r>
                    </a:p>
                  </a:txBody>
                  <a:tcPr/>
                </a:tc>
                <a:extLst>
                  <a:ext uri="{0D108BD9-81ED-4DB2-BD59-A6C34878D82A}">
                    <a16:rowId xmlns:a16="http://schemas.microsoft.com/office/drawing/2014/main" val="10007"/>
                  </a:ext>
                </a:extLst>
              </a:tr>
              <a:tr h="370840">
                <a:tc>
                  <a:txBody>
                    <a:bodyPr/>
                    <a:lstStyle/>
                    <a:p>
                      <a:pPr rtl="0" fontAlgn="t">
                        <a:spcBef>
                          <a:spcPts val="600"/>
                        </a:spcBef>
                        <a:spcAft>
                          <a:spcPts val="600"/>
                        </a:spcAft>
                      </a:pPr>
                      <a:r>
                        <a:rPr lang="en-US" sz="1800" dirty="0">
                          <a:effectLst/>
                        </a:rPr>
                        <a:t>Spatial regression analysis (areal data)</a:t>
                      </a:r>
                    </a:p>
                  </a:txBody>
                  <a:tcPr marL="63500" marR="63500" marT="63500" marB="63500"/>
                </a:tc>
                <a:tc>
                  <a:txBody>
                    <a:bodyPr/>
                    <a:lstStyle/>
                    <a:p>
                      <a:r>
                        <a:rPr lang="en-US" sz="1800" baseline="0" dirty="0"/>
                        <a:t>November 7</a:t>
                      </a:r>
                      <a:r>
                        <a:rPr lang="en-US" sz="1800" baseline="30000" dirty="0"/>
                        <a:t>th</a:t>
                      </a:r>
                      <a:endParaRPr lang="en-US" sz="1800" baseline="0" dirty="0"/>
                    </a:p>
                  </a:txBody>
                  <a:tcPr/>
                </a:tc>
                <a:extLst>
                  <a:ext uri="{0D108BD9-81ED-4DB2-BD59-A6C34878D82A}">
                    <a16:rowId xmlns:a16="http://schemas.microsoft.com/office/drawing/2014/main" val="3259583314"/>
                  </a:ext>
                </a:extLst>
              </a:tr>
              <a:tr h="370840">
                <a:tc>
                  <a:txBody>
                    <a:bodyPr/>
                    <a:lstStyle/>
                    <a:p>
                      <a:pPr rtl="0" fontAlgn="t">
                        <a:spcBef>
                          <a:spcPts val="600"/>
                        </a:spcBef>
                        <a:spcAft>
                          <a:spcPts val="600"/>
                        </a:spcAft>
                      </a:pPr>
                      <a:r>
                        <a:rPr lang="en-US" sz="1800" dirty="0">
                          <a:effectLst/>
                        </a:rPr>
                        <a:t>Spatial regression analysis (point-level data)</a:t>
                      </a:r>
                    </a:p>
                  </a:txBody>
                  <a:tcPr marL="63500" marR="63500" marT="63500" marB="63500"/>
                </a:tc>
                <a:tc>
                  <a:txBody>
                    <a:bodyPr/>
                    <a:lstStyle/>
                    <a:p>
                      <a:r>
                        <a:rPr lang="en-US" sz="1800" baseline="0" dirty="0"/>
                        <a:t>November 14</a:t>
                      </a:r>
                      <a:r>
                        <a:rPr lang="en-US" sz="1800" baseline="30000" dirty="0"/>
                        <a:t>th</a:t>
                      </a:r>
                      <a:endParaRPr lang="en-US" sz="1800" baseline="0" dirty="0"/>
                    </a:p>
                  </a:txBody>
                  <a:tcPr/>
                </a:tc>
                <a:extLst>
                  <a:ext uri="{0D108BD9-81ED-4DB2-BD59-A6C34878D82A}">
                    <a16:rowId xmlns:a16="http://schemas.microsoft.com/office/drawing/2014/main" val="3117058671"/>
                  </a:ext>
                </a:extLst>
              </a:tr>
              <a:tr h="370840">
                <a:tc>
                  <a:txBody>
                    <a:bodyPr/>
                    <a:lstStyle/>
                    <a:p>
                      <a:pPr rtl="0" fontAlgn="t">
                        <a:spcBef>
                          <a:spcPts val="600"/>
                        </a:spcBef>
                        <a:spcAft>
                          <a:spcPts val="600"/>
                        </a:spcAft>
                      </a:pPr>
                      <a:r>
                        <a:rPr lang="en-US" sz="1800" b="1" dirty="0">
                          <a:effectLst/>
                        </a:rPr>
                        <a:t>Thanksgiving</a:t>
                      </a:r>
                    </a:p>
                  </a:txBody>
                  <a:tcPr marL="63500" marR="63500" marT="63500" marB="63500"/>
                </a:tc>
                <a:tc>
                  <a:txBody>
                    <a:bodyPr/>
                    <a:lstStyle/>
                    <a:p>
                      <a:r>
                        <a:rPr lang="en-US" sz="1800" b="1" baseline="0" dirty="0"/>
                        <a:t>November 21</a:t>
                      </a:r>
                      <a:r>
                        <a:rPr lang="en-US" sz="1800" b="1" baseline="30000" dirty="0"/>
                        <a:t>st</a:t>
                      </a:r>
                      <a:endParaRPr lang="en-US" sz="1800" b="1" baseline="0" dirty="0"/>
                    </a:p>
                  </a:txBody>
                  <a:tcPr/>
                </a:tc>
                <a:extLst>
                  <a:ext uri="{0D108BD9-81ED-4DB2-BD59-A6C34878D82A}">
                    <a16:rowId xmlns:a16="http://schemas.microsoft.com/office/drawing/2014/main" val="3958108759"/>
                  </a:ext>
                </a:extLst>
              </a:tr>
              <a:tr h="370840">
                <a:tc>
                  <a:txBody>
                    <a:bodyPr/>
                    <a:lstStyle/>
                    <a:p>
                      <a:pPr rtl="0" fontAlgn="t">
                        <a:spcBef>
                          <a:spcPts val="600"/>
                        </a:spcBef>
                        <a:spcAft>
                          <a:spcPts val="600"/>
                        </a:spcAft>
                      </a:pPr>
                      <a:r>
                        <a:rPr lang="en-US" sz="1800" dirty="0">
                          <a:effectLst/>
                        </a:rPr>
                        <a:t>Spatial regression (review +)</a:t>
                      </a:r>
                    </a:p>
                  </a:txBody>
                  <a:tcPr marL="63500" marR="63500" marT="63500" marB="63500"/>
                </a:tc>
                <a:tc>
                  <a:txBody>
                    <a:bodyPr/>
                    <a:lstStyle/>
                    <a:p>
                      <a:r>
                        <a:rPr lang="en-US" sz="1800" baseline="0" dirty="0"/>
                        <a:t>November 28</a:t>
                      </a:r>
                      <a:r>
                        <a:rPr lang="en-US" sz="1800" baseline="30000" dirty="0"/>
                        <a:t>th</a:t>
                      </a:r>
                      <a:endParaRPr lang="en-US" sz="1800" baseline="0" dirty="0"/>
                    </a:p>
                  </a:txBody>
                  <a:tcPr/>
                </a:tc>
                <a:extLst>
                  <a:ext uri="{0D108BD9-81ED-4DB2-BD59-A6C34878D82A}">
                    <a16:rowId xmlns:a16="http://schemas.microsoft.com/office/drawing/2014/main" val="3484940660"/>
                  </a:ext>
                </a:extLst>
              </a:tr>
            </a:tbl>
          </a:graphicData>
        </a:graphic>
      </p:graphicFrame>
      <p:pic>
        <p:nvPicPr>
          <p:cNvPr id="7" name="Picture 6">
            <a:extLst>
              <a:ext uri="{FF2B5EF4-FFF2-40B4-BE49-F238E27FC236}">
                <a16:creationId xmlns:a16="http://schemas.microsoft.com/office/drawing/2014/main" id="{CC825BCD-DD2E-0D40-9587-399F73311FA7}"/>
              </a:ext>
            </a:extLst>
          </p:cNvPr>
          <p:cNvPicPr>
            <a:picLocks noChangeAspect="1"/>
          </p:cNvPicPr>
          <p:nvPr/>
        </p:nvPicPr>
        <p:blipFill>
          <a:blip r:embed="rId2"/>
          <a:stretch>
            <a:fillRect/>
          </a:stretch>
        </p:blipFill>
        <p:spPr>
          <a:xfrm>
            <a:off x="6299200" y="1828800"/>
            <a:ext cx="2235200" cy="2235200"/>
          </a:xfrm>
          <a:prstGeom prst="rect">
            <a:avLst/>
          </a:prstGeom>
        </p:spPr>
      </p:pic>
      <p:sp>
        <p:nvSpPr>
          <p:cNvPr id="9" name="TextBox 8">
            <a:extLst>
              <a:ext uri="{FF2B5EF4-FFF2-40B4-BE49-F238E27FC236}">
                <a16:creationId xmlns:a16="http://schemas.microsoft.com/office/drawing/2014/main" id="{5CC1CFEA-FD21-224F-B140-70DC9562E0D2}"/>
              </a:ext>
            </a:extLst>
          </p:cNvPr>
          <p:cNvSpPr txBox="1"/>
          <p:nvPr/>
        </p:nvSpPr>
        <p:spPr>
          <a:xfrm>
            <a:off x="6629400" y="4191000"/>
            <a:ext cx="1742913" cy="369332"/>
          </a:xfrm>
          <a:prstGeom prst="rect">
            <a:avLst/>
          </a:prstGeom>
          <a:noFill/>
        </p:spPr>
        <p:txBody>
          <a:bodyPr wrap="none" rtlCol="0">
            <a:spAutoFit/>
          </a:bodyPr>
          <a:lstStyle/>
          <a:p>
            <a:r>
              <a:rPr lang="en-US" dirty="0"/>
              <a:t>Ricardo Andrade</a:t>
            </a:r>
          </a:p>
        </p:txBody>
      </p:sp>
    </p:spTree>
    <p:extLst>
      <p:ext uri="{BB962C8B-B14F-4D97-AF65-F5344CB8AC3E}">
        <p14:creationId xmlns:p14="http://schemas.microsoft.com/office/powerpoint/2010/main" val="1756345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US" dirty="0"/>
              <a:t>Overview</a:t>
            </a:r>
          </a:p>
        </p:txBody>
      </p:sp>
      <p:graphicFrame>
        <p:nvGraphicFramePr>
          <p:cNvPr id="5" name="Table 4">
            <a:extLst>
              <a:ext uri="{FF2B5EF4-FFF2-40B4-BE49-F238E27FC236}">
                <a16:creationId xmlns:a16="http://schemas.microsoft.com/office/drawing/2014/main" id="{85536089-06C1-1742-9701-5D26394F16D5}"/>
              </a:ext>
            </a:extLst>
          </p:cNvPr>
          <p:cNvGraphicFramePr>
            <a:graphicFrameLocks noGrp="1"/>
          </p:cNvGraphicFramePr>
          <p:nvPr>
            <p:extLst>
              <p:ext uri="{D42A27DB-BD31-4B8C-83A1-F6EECF244321}">
                <p14:modId xmlns:p14="http://schemas.microsoft.com/office/powerpoint/2010/main" val="2884295325"/>
              </p:ext>
            </p:extLst>
          </p:nvPr>
        </p:nvGraphicFramePr>
        <p:xfrm>
          <a:off x="381000" y="1010920"/>
          <a:ext cx="5486400" cy="5847080"/>
        </p:xfrm>
        <a:graphic>
          <a:graphicData uri="http://schemas.openxmlformats.org/drawingml/2006/table">
            <a:tbl>
              <a:tblPr firstRow="1" bandRow="1">
                <a:tableStyleId>{5C22544A-7EE6-4342-B048-85BDC9FD1C3A}</a:tableStyleId>
              </a:tblPr>
              <a:tblGrid>
                <a:gridCol w="3727669">
                  <a:extLst>
                    <a:ext uri="{9D8B030D-6E8A-4147-A177-3AD203B41FA5}">
                      <a16:colId xmlns:a16="http://schemas.microsoft.com/office/drawing/2014/main" val="20000"/>
                    </a:ext>
                  </a:extLst>
                </a:gridCol>
                <a:gridCol w="1758731">
                  <a:extLst>
                    <a:ext uri="{9D8B030D-6E8A-4147-A177-3AD203B41FA5}">
                      <a16:colId xmlns:a16="http://schemas.microsoft.com/office/drawing/2014/main" val="20001"/>
                    </a:ext>
                  </a:extLst>
                </a:gridCol>
              </a:tblGrid>
              <a:tr h="370840">
                <a:tc>
                  <a:txBody>
                    <a:bodyPr/>
                    <a:lstStyle/>
                    <a:p>
                      <a:r>
                        <a:rPr lang="en-US" dirty="0"/>
                        <a:t>Session</a:t>
                      </a:r>
                    </a:p>
                  </a:txBody>
                  <a:tcPr/>
                </a:tc>
                <a:tc>
                  <a:txBody>
                    <a:bodyPr/>
                    <a:lstStyle/>
                    <a:p>
                      <a:r>
                        <a:rPr lang="en-US" dirty="0"/>
                        <a:t>Date</a:t>
                      </a:r>
                    </a:p>
                  </a:txBody>
                  <a:tcPr/>
                </a:tc>
                <a:extLst>
                  <a:ext uri="{0D108BD9-81ED-4DB2-BD59-A6C34878D82A}">
                    <a16:rowId xmlns:a16="http://schemas.microsoft.com/office/drawing/2014/main" val="10000"/>
                  </a:ext>
                </a:extLst>
              </a:tr>
              <a:tr h="4673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Concepts of spatial epidemiology</a:t>
                      </a:r>
                      <a:r>
                        <a:rPr lang="en-US" sz="1800" baseline="0" dirty="0"/>
                        <a:t> and R</a:t>
                      </a:r>
                      <a:endParaRPr lang="en-US" sz="1800" dirty="0"/>
                    </a:p>
                  </a:txBody>
                  <a:tcPr/>
                </a:tc>
                <a:tc>
                  <a:txBody>
                    <a:bodyPr/>
                    <a:lstStyle/>
                    <a:p>
                      <a:r>
                        <a:rPr lang="en-US" sz="1800" dirty="0"/>
                        <a:t>September 19</a:t>
                      </a:r>
                      <a:r>
                        <a:rPr lang="en-US" sz="1800" baseline="30000" dirty="0"/>
                        <a:t>th</a:t>
                      </a:r>
                      <a:r>
                        <a:rPr lang="en-US" sz="1800" baseline="0" dirty="0"/>
                        <a:t> </a:t>
                      </a:r>
                      <a:r>
                        <a:rPr lang="en-US" sz="1800" dirty="0"/>
                        <a:t> </a:t>
                      </a:r>
                    </a:p>
                  </a:txBody>
                  <a:tcPr/>
                </a:tc>
                <a:extLst>
                  <a:ext uri="{0D108BD9-81ED-4DB2-BD59-A6C34878D82A}">
                    <a16:rowId xmlns:a16="http://schemas.microsoft.com/office/drawing/2014/main" val="10001"/>
                  </a:ext>
                </a:extLst>
              </a:tr>
              <a:tr h="370840">
                <a:tc>
                  <a:txBody>
                    <a:bodyPr/>
                    <a:lstStyle/>
                    <a:p>
                      <a:r>
                        <a:rPr lang="en-US" sz="1800" dirty="0"/>
                        <a:t>Using R for spatial analysis</a:t>
                      </a:r>
                    </a:p>
                  </a:txBody>
                  <a:tcPr/>
                </a:tc>
                <a:tc>
                  <a:txBody>
                    <a:bodyPr/>
                    <a:lstStyle/>
                    <a:p>
                      <a:r>
                        <a:rPr lang="en-US" sz="1800" dirty="0"/>
                        <a:t>September 26</a:t>
                      </a:r>
                      <a:r>
                        <a:rPr lang="en-US" sz="1800" baseline="30000" dirty="0"/>
                        <a:t>th</a:t>
                      </a:r>
                      <a:r>
                        <a:rPr lang="en-US" sz="1800" baseline="0" dirty="0"/>
                        <a:t> </a:t>
                      </a:r>
                      <a:r>
                        <a:rPr lang="en-US" sz="1800" dirty="0"/>
                        <a:t> </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Spatial variation in risk</a:t>
                      </a:r>
                    </a:p>
                    <a:p>
                      <a:endParaRPr lang="en-US" sz="1800" dirty="0"/>
                    </a:p>
                  </a:txBody>
                  <a:tcPr/>
                </a:tc>
                <a:tc>
                  <a:txBody>
                    <a:bodyPr/>
                    <a:lstStyle/>
                    <a:p>
                      <a:r>
                        <a:rPr lang="en-US" sz="1800" dirty="0"/>
                        <a:t>October 3</a:t>
                      </a:r>
                      <a:r>
                        <a:rPr lang="en-US" sz="1800" baseline="30000" dirty="0"/>
                        <a:t>rd</a:t>
                      </a:r>
                      <a:r>
                        <a:rPr lang="en-US" sz="1800" dirty="0"/>
                        <a:t> </a:t>
                      </a:r>
                    </a:p>
                  </a:txBody>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Cluster analysis</a:t>
                      </a:r>
                    </a:p>
                  </a:txBody>
                  <a:tcPr/>
                </a:tc>
                <a:tc>
                  <a:txBody>
                    <a:bodyPr/>
                    <a:lstStyle/>
                    <a:p>
                      <a:r>
                        <a:rPr lang="en-US" sz="1800" dirty="0"/>
                        <a:t>October 10</a:t>
                      </a:r>
                      <a:r>
                        <a:rPr lang="en-US" sz="1800" baseline="30000" dirty="0"/>
                        <a:t>th</a:t>
                      </a:r>
                      <a:r>
                        <a:rPr lang="en-US" sz="1800" dirty="0"/>
                        <a:t> </a:t>
                      </a:r>
                    </a:p>
                  </a:txBody>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n-lt"/>
                          <a:ea typeface="+mn-ea"/>
                          <a:cs typeface="+mn-cs"/>
                        </a:rPr>
                        <a:t>Intro to Remote Sensing</a:t>
                      </a:r>
                      <a:endParaRPr lang="en-US" sz="1800" dirty="0"/>
                    </a:p>
                  </a:txBody>
                  <a:tcPr/>
                </a:tc>
                <a:tc>
                  <a:txBody>
                    <a:bodyPr/>
                    <a:lstStyle/>
                    <a:p>
                      <a:r>
                        <a:rPr lang="en-US" sz="1800" dirty="0"/>
                        <a:t>October 17</a:t>
                      </a:r>
                      <a:r>
                        <a:rPr lang="en-US" sz="1800" baseline="30000" dirty="0"/>
                        <a:t>th</a:t>
                      </a:r>
                      <a:r>
                        <a:rPr lang="en-US" sz="1800" dirty="0"/>
                        <a:t> </a:t>
                      </a:r>
                    </a:p>
                  </a:txBody>
                  <a:tcPr/>
                </a:tc>
                <a:extLst>
                  <a:ext uri="{0D108BD9-81ED-4DB2-BD59-A6C34878D82A}">
                    <a16:rowId xmlns:a16="http://schemas.microsoft.com/office/drawing/2014/main" val="10005"/>
                  </a:ext>
                </a:extLst>
              </a:tr>
              <a:tr h="370840">
                <a:tc>
                  <a:txBody>
                    <a:bodyPr/>
                    <a:lstStyle/>
                    <a:p>
                      <a:pPr rtl="0" fontAlgn="t">
                        <a:spcBef>
                          <a:spcPts val="600"/>
                        </a:spcBef>
                        <a:spcAft>
                          <a:spcPts val="600"/>
                        </a:spcAft>
                      </a:pPr>
                      <a:r>
                        <a:rPr lang="en-US" sz="1800" b="0" i="0" u="none" strike="noStrike" dirty="0">
                          <a:solidFill>
                            <a:srgbClr val="000000"/>
                          </a:solidFill>
                          <a:effectLst/>
                          <a:latin typeface="Calibri" charset="0"/>
                        </a:rPr>
                        <a:t>Intro</a:t>
                      </a:r>
                      <a:r>
                        <a:rPr lang="en-US" sz="1800" b="0" i="0" u="none" strike="noStrike" baseline="0" dirty="0">
                          <a:solidFill>
                            <a:srgbClr val="000000"/>
                          </a:solidFill>
                          <a:effectLst/>
                          <a:latin typeface="Calibri" charset="0"/>
                        </a:rPr>
                        <a:t> to s</a:t>
                      </a:r>
                      <a:r>
                        <a:rPr lang="en-US" sz="1800" b="0" i="0" u="none" strike="noStrike" dirty="0">
                          <a:solidFill>
                            <a:srgbClr val="000000"/>
                          </a:solidFill>
                          <a:effectLst/>
                          <a:latin typeface="Calibri" charset="0"/>
                        </a:rPr>
                        <a:t>patial regression analysis</a:t>
                      </a:r>
                      <a:endParaRPr lang="en-US" sz="1800" dirty="0">
                        <a:effectLst/>
                      </a:endParaRPr>
                    </a:p>
                  </a:txBody>
                  <a:tcPr marL="63500" marR="63500" marT="63500" marB="63500"/>
                </a:tc>
                <a:tc>
                  <a:txBody>
                    <a:bodyPr/>
                    <a:lstStyle/>
                    <a:p>
                      <a:r>
                        <a:rPr lang="en-US" sz="1800" dirty="0"/>
                        <a:t>October 24</a:t>
                      </a:r>
                      <a:r>
                        <a:rPr lang="en-US" sz="1800" baseline="30000" dirty="0"/>
                        <a:t>th</a:t>
                      </a:r>
                      <a:endParaRPr lang="en-US" sz="1800" dirty="0"/>
                    </a:p>
                  </a:txBody>
                  <a:tcPr/>
                </a:tc>
                <a:extLst>
                  <a:ext uri="{0D108BD9-81ED-4DB2-BD59-A6C34878D82A}">
                    <a16:rowId xmlns:a16="http://schemas.microsoft.com/office/drawing/2014/main" val="10006"/>
                  </a:ext>
                </a:extLst>
              </a:tr>
              <a:tr h="370840">
                <a:tc>
                  <a:txBody>
                    <a:bodyPr/>
                    <a:lstStyle/>
                    <a:p>
                      <a:pPr rtl="0" fontAlgn="t">
                        <a:spcBef>
                          <a:spcPts val="600"/>
                        </a:spcBef>
                        <a:spcAft>
                          <a:spcPts val="600"/>
                        </a:spcAft>
                      </a:pPr>
                      <a:r>
                        <a:rPr lang="en-US" sz="1800" b="1" i="0" u="none" strike="noStrike" dirty="0">
                          <a:solidFill>
                            <a:srgbClr val="000000"/>
                          </a:solidFill>
                          <a:effectLst/>
                          <a:latin typeface="Calibri" charset="0"/>
                        </a:rPr>
                        <a:t>Off</a:t>
                      </a:r>
                      <a:endParaRPr lang="en-US" sz="1800" b="1" dirty="0">
                        <a:effectLst/>
                      </a:endParaRPr>
                    </a:p>
                  </a:txBody>
                  <a:tcPr marL="63500" marR="63500" marT="63500" marB="63500"/>
                </a:tc>
                <a:tc>
                  <a:txBody>
                    <a:bodyPr/>
                    <a:lstStyle/>
                    <a:p>
                      <a:r>
                        <a:rPr lang="en-US" sz="1800" b="1" dirty="0"/>
                        <a:t>October 31</a:t>
                      </a:r>
                      <a:r>
                        <a:rPr lang="en-US" sz="1800" b="1" baseline="30000" dirty="0"/>
                        <a:t>st</a:t>
                      </a:r>
                    </a:p>
                  </a:txBody>
                  <a:tcPr/>
                </a:tc>
                <a:extLst>
                  <a:ext uri="{0D108BD9-81ED-4DB2-BD59-A6C34878D82A}">
                    <a16:rowId xmlns:a16="http://schemas.microsoft.com/office/drawing/2014/main" val="10007"/>
                  </a:ext>
                </a:extLst>
              </a:tr>
              <a:tr h="370840">
                <a:tc>
                  <a:txBody>
                    <a:bodyPr/>
                    <a:lstStyle/>
                    <a:p>
                      <a:pPr rtl="0" fontAlgn="t">
                        <a:spcBef>
                          <a:spcPts val="600"/>
                        </a:spcBef>
                        <a:spcAft>
                          <a:spcPts val="600"/>
                        </a:spcAft>
                      </a:pPr>
                      <a:r>
                        <a:rPr lang="en-US" sz="1800" dirty="0">
                          <a:effectLst/>
                        </a:rPr>
                        <a:t>Spatial regression analysis (areal data)</a:t>
                      </a:r>
                    </a:p>
                  </a:txBody>
                  <a:tcPr marL="63500" marR="63500" marT="63500" marB="63500"/>
                </a:tc>
                <a:tc>
                  <a:txBody>
                    <a:bodyPr/>
                    <a:lstStyle/>
                    <a:p>
                      <a:r>
                        <a:rPr lang="en-US" sz="1800" baseline="0" dirty="0"/>
                        <a:t>November 7</a:t>
                      </a:r>
                      <a:r>
                        <a:rPr lang="en-US" sz="1800" baseline="30000" dirty="0"/>
                        <a:t>th</a:t>
                      </a:r>
                      <a:endParaRPr lang="en-US" sz="1800" baseline="0" dirty="0"/>
                    </a:p>
                  </a:txBody>
                  <a:tcPr/>
                </a:tc>
                <a:extLst>
                  <a:ext uri="{0D108BD9-81ED-4DB2-BD59-A6C34878D82A}">
                    <a16:rowId xmlns:a16="http://schemas.microsoft.com/office/drawing/2014/main" val="3259583314"/>
                  </a:ext>
                </a:extLst>
              </a:tr>
              <a:tr h="370840">
                <a:tc>
                  <a:txBody>
                    <a:bodyPr/>
                    <a:lstStyle/>
                    <a:p>
                      <a:pPr rtl="0" fontAlgn="t">
                        <a:spcBef>
                          <a:spcPts val="600"/>
                        </a:spcBef>
                        <a:spcAft>
                          <a:spcPts val="600"/>
                        </a:spcAft>
                      </a:pPr>
                      <a:r>
                        <a:rPr lang="en-US" sz="1800" dirty="0">
                          <a:effectLst/>
                        </a:rPr>
                        <a:t>Spatial regression analysis (point-level data)</a:t>
                      </a:r>
                    </a:p>
                  </a:txBody>
                  <a:tcPr marL="63500" marR="63500" marT="63500" marB="63500"/>
                </a:tc>
                <a:tc>
                  <a:txBody>
                    <a:bodyPr/>
                    <a:lstStyle/>
                    <a:p>
                      <a:r>
                        <a:rPr lang="en-US" sz="1800" baseline="0" dirty="0"/>
                        <a:t>November 14</a:t>
                      </a:r>
                      <a:r>
                        <a:rPr lang="en-US" sz="1800" baseline="30000" dirty="0"/>
                        <a:t>th</a:t>
                      </a:r>
                      <a:endParaRPr lang="en-US" sz="1800" baseline="0" dirty="0"/>
                    </a:p>
                  </a:txBody>
                  <a:tcPr/>
                </a:tc>
                <a:extLst>
                  <a:ext uri="{0D108BD9-81ED-4DB2-BD59-A6C34878D82A}">
                    <a16:rowId xmlns:a16="http://schemas.microsoft.com/office/drawing/2014/main" val="3117058671"/>
                  </a:ext>
                </a:extLst>
              </a:tr>
              <a:tr h="370840">
                <a:tc>
                  <a:txBody>
                    <a:bodyPr/>
                    <a:lstStyle/>
                    <a:p>
                      <a:pPr rtl="0" fontAlgn="t">
                        <a:spcBef>
                          <a:spcPts val="600"/>
                        </a:spcBef>
                        <a:spcAft>
                          <a:spcPts val="600"/>
                        </a:spcAft>
                      </a:pPr>
                      <a:r>
                        <a:rPr lang="en-US" sz="1800" b="1" dirty="0">
                          <a:effectLst/>
                        </a:rPr>
                        <a:t>Thanksgiving</a:t>
                      </a:r>
                    </a:p>
                  </a:txBody>
                  <a:tcPr marL="63500" marR="63500" marT="63500" marB="63500"/>
                </a:tc>
                <a:tc>
                  <a:txBody>
                    <a:bodyPr/>
                    <a:lstStyle/>
                    <a:p>
                      <a:r>
                        <a:rPr lang="en-US" sz="1800" b="1" baseline="0" dirty="0"/>
                        <a:t>November 21</a:t>
                      </a:r>
                      <a:r>
                        <a:rPr lang="en-US" sz="1800" b="1" baseline="30000" dirty="0"/>
                        <a:t>st</a:t>
                      </a:r>
                      <a:endParaRPr lang="en-US" sz="1800" b="1" baseline="0" dirty="0"/>
                    </a:p>
                  </a:txBody>
                  <a:tcPr/>
                </a:tc>
                <a:extLst>
                  <a:ext uri="{0D108BD9-81ED-4DB2-BD59-A6C34878D82A}">
                    <a16:rowId xmlns:a16="http://schemas.microsoft.com/office/drawing/2014/main" val="3958108759"/>
                  </a:ext>
                </a:extLst>
              </a:tr>
              <a:tr h="370840">
                <a:tc>
                  <a:txBody>
                    <a:bodyPr/>
                    <a:lstStyle/>
                    <a:p>
                      <a:pPr rtl="0" fontAlgn="t">
                        <a:spcBef>
                          <a:spcPts val="600"/>
                        </a:spcBef>
                        <a:spcAft>
                          <a:spcPts val="600"/>
                        </a:spcAft>
                      </a:pPr>
                      <a:r>
                        <a:rPr lang="en-US" sz="1800" dirty="0">
                          <a:effectLst/>
                        </a:rPr>
                        <a:t>Spatial regression (review +)</a:t>
                      </a:r>
                    </a:p>
                  </a:txBody>
                  <a:tcPr marL="63500" marR="63500" marT="63500" marB="63500"/>
                </a:tc>
                <a:tc>
                  <a:txBody>
                    <a:bodyPr/>
                    <a:lstStyle/>
                    <a:p>
                      <a:r>
                        <a:rPr lang="en-US" sz="1800" baseline="0" dirty="0"/>
                        <a:t>November 28</a:t>
                      </a:r>
                      <a:r>
                        <a:rPr lang="en-US" sz="1800" baseline="30000" dirty="0"/>
                        <a:t>th</a:t>
                      </a:r>
                      <a:endParaRPr lang="en-US" sz="1800" baseline="0" dirty="0"/>
                    </a:p>
                  </a:txBody>
                  <a:tcPr/>
                </a:tc>
                <a:extLst>
                  <a:ext uri="{0D108BD9-81ED-4DB2-BD59-A6C34878D82A}">
                    <a16:rowId xmlns:a16="http://schemas.microsoft.com/office/drawing/2014/main" val="3484940660"/>
                  </a:ext>
                </a:extLst>
              </a:tr>
              <a:tr h="370840">
                <a:tc>
                  <a:txBody>
                    <a:bodyPr/>
                    <a:lstStyle/>
                    <a:p>
                      <a:pPr rtl="0" fontAlgn="t">
                        <a:spcBef>
                          <a:spcPts val="600"/>
                        </a:spcBef>
                        <a:spcAft>
                          <a:spcPts val="600"/>
                        </a:spcAft>
                      </a:pPr>
                      <a:r>
                        <a:rPr lang="en-US" sz="1800" dirty="0">
                          <a:effectLst/>
                        </a:rPr>
                        <a:t>Final project presentations</a:t>
                      </a:r>
                    </a:p>
                  </a:txBody>
                  <a:tcPr marL="63500" marR="63500" marT="63500" marB="63500"/>
                </a:tc>
                <a:tc>
                  <a:txBody>
                    <a:bodyPr/>
                    <a:lstStyle/>
                    <a:p>
                      <a:r>
                        <a:rPr lang="en-US" sz="1800" baseline="0" dirty="0"/>
                        <a:t>December 4</a:t>
                      </a:r>
                      <a:r>
                        <a:rPr lang="en-US" sz="1800" baseline="30000" dirty="0"/>
                        <a:t>th</a:t>
                      </a:r>
                      <a:endParaRPr lang="en-US" sz="1800" baseline="0" dirty="0"/>
                    </a:p>
                  </a:txBody>
                  <a:tcPr/>
                </a:tc>
                <a:extLst>
                  <a:ext uri="{0D108BD9-81ED-4DB2-BD59-A6C34878D82A}">
                    <a16:rowId xmlns:a16="http://schemas.microsoft.com/office/drawing/2014/main" val="2890619515"/>
                  </a:ext>
                </a:extLst>
              </a:tr>
            </a:tbl>
          </a:graphicData>
        </a:graphic>
      </p:graphicFrame>
    </p:spTree>
    <p:extLst>
      <p:ext uri="{BB962C8B-B14F-4D97-AF65-F5344CB8AC3E}">
        <p14:creationId xmlns:p14="http://schemas.microsoft.com/office/powerpoint/2010/main" val="1563004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US" dirty="0"/>
              <a:t>Overview (Option A)</a:t>
            </a:r>
          </a:p>
        </p:txBody>
      </p:sp>
      <p:graphicFrame>
        <p:nvGraphicFramePr>
          <p:cNvPr id="5" name="Table 4">
            <a:extLst>
              <a:ext uri="{FF2B5EF4-FFF2-40B4-BE49-F238E27FC236}">
                <a16:creationId xmlns:a16="http://schemas.microsoft.com/office/drawing/2014/main" id="{85536089-06C1-1742-9701-5D26394F16D5}"/>
              </a:ext>
            </a:extLst>
          </p:cNvPr>
          <p:cNvGraphicFramePr>
            <a:graphicFrameLocks noGrp="1"/>
          </p:cNvGraphicFramePr>
          <p:nvPr>
            <p:extLst/>
          </p:nvPr>
        </p:nvGraphicFramePr>
        <p:xfrm>
          <a:off x="381000" y="1010920"/>
          <a:ext cx="5486400" cy="5847080"/>
        </p:xfrm>
        <a:graphic>
          <a:graphicData uri="http://schemas.openxmlformats.org/drawingml/2006/table">
            <a:tbl>
              <a:tblPr firstRow="1" bandRow="1">
                <a:tableStyleId>{5C22544A-7EE6-4342-B048-85BDC9FD1C3A}</a:tableStyleId>
              </a:tblPr>
              <a:tblGrid>
                <a:gridCol w="3727669">
                  <a:extLst>
                    <a:ext uri="{9D8B030D-6E8A-4147-A177-3AD203B41FA5}">
                      <a16:colId xmlns:a16="http://schemas.microsoft.com/office/drawing/2014/main" val="20000"/>
                    </a:ext>
                  </a:extLst>
                </a:gridCol>
                <a:gridCol w="1758731">
                  <a:extLst>
                    <a:ext uri="{9D8B030D-6E8A-4147-A177-3AD203B41FA5}">
                      <a16:colId xmlns:a16="http://schemas.microsoft.com/office/drawing/2014/main" val="20001"/>
                    </a:ext>
                  </a:extLst>
                </a:gridCol>
              </a:tblGrid>
              <a:tr h="370840">
                <a:tc>
                  <a:txBody>
                    <a:bodyPr/>
                    <a:lstStyle/>
                    <a:p>
                      <a:r>
                        <a:rPr lang="en-US" dirty="0"/>
                        <a:t>Session</a:t>
                      </a:r>
                    </a:p>
                  </a:txBody>
                  <a:tcPr/>
                </a:tc>
                <a:tc>
                  <a:txBody>
                    <a:bodyPr/>
                    <a:lstStyle/>
                    <a:p>
                      <a:r>
                        <a:rPr lang="en-US" dirty="0"/>
                        <a:t>Date</a:t>
                      </a:r>
                    </a:p>
                  </a:txBody>
                  <a:tcPr/>
                </a:tc>
                <a:extLst>
                  <a:ext uri="{0D108BD9-81ED-4DB2-BD59-A6C34878D82A}">
                    <a16:rowId xmlns:a16="http://schemas.microsoft.com/office/drawing/2014/main" val="10000"/>
                  </a:ext>
                </a:extLst>
              </a:tr>
              <a:tr h="4673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Concepts of spatial epidemiology</a:t>
                      </a:r>
                      <a:r>
                        <a:rPr lang="en-US" sz="1800" baseline="0" dirty="0"/>
                        <a:t> and R</a:t>
                      </a:r>
                      <a:endParaRPr lang="en-US" sz="1800" dirty="0"/>
                    </a:p>
                  </a:txBody>
                  <a:tcPr/>
                </a:tc>
                <a:tc>
                  <a:txBody>
                    <a:bodyPr/>
                    <a:lstStyle/>
                    <a:p>
                      <a:r>
                        <a:rPr lang="en-US" sz="1800" dirty="0"/>
                        <a:t>September 19</a:t>
                      </a:r>
                      <a:r>
                        <a:rPr lang="en-US" sz="1800" baseline="30000" dirty="0"/>
                        <a:t>th</a:t>
                      </a:r>
                      <a:r>
                        <a:rPr lang="en-US" sz="1800" baseline="0" dirty="0"/>
                        <a:t> </a:t>
                      </a:r>
                      <a:r>
                        <a:rPr lang="en-US" sz="1800" dirty="0"/>
                        <a:t> </a:t>
                      </a:r>
                    </a:p>
                  </a:txBody>
                  <a:tcPr/>
                </a:tc>
                <a:extLst>
                  <a:ext uri="{0D108BD9-81ED-4DB2-BD59-A6C34878D82A}">
                    <a16:rowId xmlns:a16="http://schemas.microsoft.com/office/drawing/2014/main" val="10001"/>
                  </a:ext>
                </a:extLst>
              </a:tr>
              <a:tr h="370840">
                <a:tc>
                  <a:txBody>
                    <a:bodyPr/>
                    <a:lstStyle/>
                    <a:p>
                      <a:r>
                        <a:rPr lang="en-US" sz="1800" dirty="0"/>
                        <a:t>Using R for spatial analysis</a:t>
                      </a:r>
                    </a:p>
                  </a:txBody>
                  <a:tcPr/>
                </a:tc>
                <a:tc>
                  <a:txBody>
                    <a:bodyPr/>
                    <a:lstStyle/>
                    <a:p>
                      <a:r>
                        <a:rPr lang="en-US" sz="1800" dirty="0"/>
                        <a:t>September 26</a:t>
                      </a:r>
                      <a:r>
                        <a:rPr lang="en-US" sz="1800" baseline="30000" dirty="0"/>
                        <a:t>th</a:t>
                      </a:r>
                      <a:r>
                        <a:rPr lang="en-US" sz="1800" baseline="0" dirty="0"/>
                        <a:t> </a:t>
                      </a:r>
                      <a:r>
                        <a:rPr lang="en-US" sz="1800" dirty="0"/>
                        <a:t> </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Spatial variation in risk</a:t>
                      </a:r>
                    </a:p>
                    <a:p>
                      <a:endParaRPr lang="en-US" sz="1800" dirty="0"/>
                    </a:p>
                  </a:txBody>
                  <a:tcPr/>
                </a:tc>
                <a:tc>
                  <a:txBody>
                    <a:bodyPr/>
                    <a:lstStyle/>
                    <a:p>
                      <a:r>
                        <a:rPr lang="en-US" sz="1800" dirty="0"/>
                        <a:t>October 3</a:t>
                      </a:r>
                      <a:r>
                        <a:rPr lang="en-US" sz="1800" baseline="30000" dirty="0"/>
                        <a:t>rd</a:t>
                      </a:r>
                      <a:r>
                        <a:rPr lang="en-US" sz="1800" dirty="0"/>
                        <a:t> </a:t>
                      </a:r>
                    </a:p>
                  </a:txBody>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Cluster analysis</a:t>
                      </a:r>
                    </a:p>
                  </a:txBody>
                  <a:tcPr/>
                </a:tc>
                <a:tc>
                  <a:txBody>
                    <a:bodyPr/>
                    <a:lstStyle/>
                    <a:p>
                      <a:r>
                        <a:rPr lang="en-US" sz="1800" dirty="0"/>
                        <a:t>October 10</a:t>
                      </a:r>
                      <a:r>
                        <a:rPr lang="en-US" sz="1800" baseline="30000" dirty="0"/>
                        <a:t>th</a:t>
                      </a:r>
                      <a:r>
                        <a:rPr lang="en-US" sz="1800" dirty="0"/>
                        <a:t> </a:t>
                      </a:r>
                    </a:p>
                  </a:txBody>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n-lt"/>
                          <a:ea typeface="+mn-ea"/>
                          <a:cs typeface="+mn-cs"/>
                        </a:rPr>
                        <a:t>Intro to Remote Sensing</a:t>
                      </a:r>
                      <a:endParaRPr lang="en-US" sz="1800" dirty="0"/>
                    </a:p>
                  </a:txBody>
                  <a:tcPr/>
                </a:tc>
                <a:tc>
                  <a:txBody>
                    <a:bodyPr/>
                    <a:lstStyle/>
                    <a:p>
                      <a:r>
                        <a:rPr lang="en-US" sz="1800" dirty="0"/>
                        <a:t>October 17</a:t>
                      </a:r>
                      <a:r>
                        <a:rPr lang="en-US" sz="1800" baseline="30000" dirty="0"/>
                        <a:t>th</a:t>
                      </a:r>
                      <a:r>
                        <a:rPr lang="en-US" sz="1800" dirty="0"/>
                        <a:t> </a:t>
                      </a:r>
                    </a:p>
                  </a:txBody>
                  <a:tcPr/>
                </a:tc>
                <a:extLst>
                  <a:ext uri="{0D108BD9-81ED-4DB2-BD59-A6C34878D82A}">
                    <a16:rowId xmlns:a16="http://schemas.microsoft.com/office/drawing/2014/main" val="10005"/>
                  </a:ext>
                </a:extLst>
              </a:tr>
              <a:tr h="370840">
                <a:tc>
                  <a:txBody>
                    <a:bodyPr/>
                    <a:lstStyle/>
                    <a:p>
                      <a:pPr rtl="0" fontAlgn="t">
                        <a:spcBef>
                          <a:spcPts val="600"/>
                        </a:spcBef>
                        <a:spcAft>
                          <a:spcPts val="600"/>
                        </a:spcAft>
                      </a:pPr>
                      <a:r>
                        <a:rPr lang="en-US" sz="1800" b="0" i="0" u="none" strike="noStrike" dirty="0">
                          <a:solidFill>
                            <a:srgbClr val="000000"/>
                          </a:solidFill>
                          <a:effectLst/>
                          <a:latin typeface="Calibri" charset="0"/>
                        </a:rPr>
                        <a:t>Intro</a:t>
                      </a:r>
                      <a:r>
                        <a:rPr lang="en-US" sz="1800" b="0" i="0" u="none" strike="noStrike" baseline="0" dirty="0">
                          <a:solidFill>
                            <a:srgbClr val="000000"/>
                          </a:solidFill>
                          <a:effectLst/>
                          <a:latin typeface="Calibri" charset="0"/>
                        </a:rPr>
                        <a:t> to s</a:t>
                      </a:r>
                      <a:r>
                        <a:rPr lang="en-US" sz="1800" b="0" i="0" u="none" strike="noStrike" dirty="0">
                          <a:solidFill>
                            <a:srgbClr val="000000"/>
                          </a:solidFill>
                          <a:effectLst/>
                          <a:latin typeface="Calibri" charset="0"/>
                        </a:rPr>
                        <a:t>patial regression analysis</a:t>
                      </a:r>
                      <a:endParaRPr lang="en-US" sz="1800" dirty="0">
                        <a:effectLst/>
                      </a:endParaRPr>
                    </a:p>
                  </a:txBody>
                  <a:tcPr marL="63500" marR="63500" marT="63500" marB="63500"/>
                </a:tc>
                <a:tc>
                  <a:txBody>
                    <a:bodyPr/>
                    <a:lstStyle/>
                    <a:p>
                      <a:r>
                        <a:rPr lang="en-US" sz="1800" dirty="0"/>
                        <a:t>October 24</a:t>
                      </a:r>
                      <a:r>
                        <a:rPr lang="en-US" sz="1800" baseline="30000" dirty="0"/>
                        <a:t>th</a:t>
                      </a:r>
                      <a:endParaRPr lang="en-US" sz="1800" dirty="0"/>
                    </a:p>
                  </a:txBody>
                  <a:tcPr/>
                </a:tc>
                <a:extLst>
                  <a:ext uri="{0D108BD9-81ED-4DB2-BD59-A6C34878D82A}">
                    <a16:rowId xmlns:a16="http://schemas.microsoft.com/office/drawing/2014/main" val="10006"/>
                  </a:ext>
                </a:extLst>
              </a:tr>
              <a:tr h="370840">
                <a:tc>
                  <a:txBody>
                    <a:bodyPr/>
                    <a:lstStyle/>
                    <a:p>
                      <a:pPr rtl="0" fontAlgn="t">
                        <a:spcBef>
                          <a:spcPts val="600"/>
                        </a:spcBef>
                        <a:spcAft>
                          <a:spcPts val="600"/>
                        </a:spcAft>
                      </a:pPr>
                      <a:r>
                        <a:rPr lang="en-US" sz="1800" b="1" i="0" u="none" strike="noStrike" dirty="0">
                          <a:solidFill>
                            <a:srgbClr val="000000"/>
                          </a:solidFill>
                          <a:effectLst/>
                          <a:latin typeface="Calibri" charset="0"/>
                        </a:rPr>
                        <a:t>Off</a:t>
                      </a:r>
                      <a:endParaRPr lang="en-US" sz="1800" b="1" dirty="0">
                        <a:effectLst/>
                      </a:endParaRPr>
                    </a:p>
                  </a:txBody>
                  <a:tcPr marL="63500" marR="63500" marT="63500" marB="63500"/>
                </a:tc>
                <a:tc>
                  <a:txBody>
                    <a:bodyPr/>
                    <a:lstStyle/>
                    <a:p>
                      <a:r>
                        <a:rPr lang="en-US" sz="1800" b="1" dirty="0"/>
                        <a:t>October 31</a:t>
                      </a:r>
                      <a:r>
                        <a:rPr lang="en-US" sz="1800" b="1" baseline="30000" dirty="0"/>
                        <a:t>st</a:t>
                      </a:r>
                    </a:p>
                  </a:txBody>
                  <a:tcPr/>
                </a:tc>
                <a:extLst>
                  <a:ext uri="{0D108BD9-81ED-4DB2-BD59-A6C34878D82A}">
                    <a16:rowId xmlns:a16="http://schemas.microsoft.com/office/drawing/2014/main" val="10007"/>
                  </a:ext>
                </a:extLst>
              </a:tr>
              <a:tr h="370840">
                <a:tc>
                  <a:txBody>
                    <a:bodyPr/>
                    <a:lstStyle/>
                    <a:p>
                      <a:pPr rtl="0" fontAlgn="t">
                        <a:spcBef>
                          <a:spcPts val="600"/>
                        </a:spcBef>
                        <a:spcAft>
                          <a:spcPts val="600"/>
                        </a:spcAft>
                      </a:pPr>
                      <a:r>
                        <a:rPr lang="en-US" sz="1800" dirty="0">
                          <a:effectLst/>
                        </a:rPr>
                        <a:t>Spatial regression analysis (areal data)</a:t>
                      </a:r>
                    </a:p>
                  </a:txBody>
                  <a:tcPr marL="63500" marR="63500" marT="63500" marB="63500"/>
                </a:tc>
                <a:tc>
                  <a:txBody>
                    <a:bodyPr/>
                    <a:lstStyle/>
                    <a:p>
                      <a:r>
                        <a:rPr lang="en-US" sz="1800" baseline="0" dirty="0"/>
                        <a:t>November 7</a:t>
                      </a:r>
                      <a:r>
                        <a:rPr lang="en-US" sz="1800" baseline="30000" dirty="0"/>
                        <a:t>th</a:t>
                      </a:r>
                      <a:endParaRPr lang="en-US" sz="1800" baseline="0" dirty="0"/>
                    </a:p>
                  </a:txBody>
                  <a:tcPr/>
                </a:tc>
                <a:extLst>
                  <a:ext uri="{0D108BD9-81ED-4DB2-BD59-A6C34878D82A}">
                    <a16:rowId xmlns:a16="http://schemas.microsoft.com/office/drawing/2014/main" val="3259583314"/>
                  </a:ext>
                </a:extLst>
              </a:tr>
              <a:tr h="370840">
                <a:tc>
                  <a:txBody>
                    <a:bodyPr/>
                    <a:lstStyle/>
                    <a:p>
                      <a:pPr rtl="0" fontAlgn="t">
                        <a:spcBef>
                          <a:spcPts val="600"/>
                        </a:spcBef>
                        <a:spcAft>
                          <a:spcPts val="600"/>
                        </a:spcAft>
                      </a:pPr>
                      <a:r>
                        <a:rPr lang="en-US" sz="1800" dirty="0">
                          <a:effectLst/>
                        </a:rPr>
                        <a:t>Spatial regression analysis (point-level data)</a:t>
                      </a:r>
                    </a:p>
                  </a:txBody>
                  <a:tcPr marL="63500" marR="63500" marT="63500" marB="63500"/>
                </a:tc>
                <a:tc>
                  <a:txBody>
                    <a:bodyPr/>
                    <a:lstStyle/>
                    <a:p>
                      <a:r>
                        <a:rPr lang="en-US" sz="1800" baseline="0" dirty="0"/>
                        <a:t>November 14</a:t>
                      </a:r>
                      <a:r>
                        <a:rPr lang="en-US" sz="1800" baseline="30000" dirty="0"/>
                        <a:t>th</a:t>
                      </a:r>
                      <a:endParaRPr lang="en-US" sz="1800" baseline="0" dirty="0"/>
                    </a:p>
                  </a:txBody>
                  <a:tcPr/>
                </a:tc>
                <a:extLst>
                  <a:ext uri="{0D108BD9-81ED-4DB2-BD59-A6C34878D82A}">
                    <a16:rowId xmlns:a16="http://schemas.microsoft.com/office/drawing/2014/main" val="3117058671"/>
                  </a:ext>
                </a:extLst>
              </a:tr>
              <a:tr h="370840">
                <a:tc>
                  <a:txBody>
                    <a:bodyPr/>
                    <a:lstStyle/>
                    <a:p>
                      <a:pPr rtl="0" fontAlgn="t">
                        <a:spcBef>
                          <a:spcPts val="600"/>
                        </a:spcBef>
                        <a:spcAft>
                          <a:spcPts val="600"/>
                        </a:spcAft>
                      </a:pPr>
                      <a:r>
                        <a:rPr lang="en-US" sz="1800" b="1" dirty="0">
                          <a:effectLst/>
                        </a:rPr>
                        <a:t>Thanksgiving</a:t>
                      </a:r>
                    </a:p>
                  </a:txBody>
                  <a:tcPr marL="63500" marR="63500" marT="63500" marB="63500"/>
                </a:tc>
                <a:tc>
                  <a:txBody>
                    <a:bodyPr/>
                    <a:lstStyle/>
                    <a:p>
                      <a:r>
                        <a:rPr lang="en-US" sz="1800" b="1" baseline="0" dirty="0"/>
                        <a:t>November 21</a:t>
                      </a:r>
                      <a:r>
                        <a:rPr lang="en-US" sz="1800" b="1" baseline="30000" dirty="0"/>
                        <a:t>st</a:t>
                      </a:r>
                      <a:endParaRPr lang="en-US" sz="1800" b="1" baseline="0" dirty="0"/>
                    </a:p>
                  </a:txBody>
                  <a:tcPr/>
                </a:tc>
                <a:extLst>
                  <a:ext uri="{0D108BD9-81ED-4DB2-BD59-A6C34878D82A}">
                    <a16:rowId xmlns:a16="http://schemas.microsoft.com/office/drawing/2014/main" val="3958108759"/>
                  </a:ext>
                </a:extLst>
              </a:tr>
              <a:tr h="370840">
                <a:tc>
                  <a:txBody>
                    <a:bodyPr/>
                    <a:lstStyle/>
                    <a:p>
                      <a:pPr rtl="0" fontAlgn="t">
                        <a:spcBef>
                          <a:spcPts val="600"/>
                        </a:spcBef>
                        <a:spcAft>
                          <a:spcPts val="600"/>
                        </a:spcAft>
                      </a:pPr>
                      <a:r>
                        <a:rPr lang="en-US" sz="1800" dirty="0">
                          <a:effectLst/>
                        </a:rPr>
                        <a:t>Spatial regression (review +)</a:t>
                      </a:r>
                    </a:p>
                  </a:txBody>
                  <a:tcPr marL="63500" marR="63500" marT="63500" marB="63500"/>
                </a:tc>
                <a:tc>
                  <a:txBody>
                    <a:bodyPr/>
                    <a:lstStyle/>
                    <a:p>
                      <a:r>
                        <a:rPr lang="en-US" sz="1800" baseline="0" dirty="0"/>
                        <a:t>November 28</a:t>
                      </a:r>
                      <a:r>
                        <a:rPr lang="en-US" sz="1800" baseline="30000" dirty="0"/>
                        <a:t>th</a:t>
                      </a:r>
                      <a:endParaRPr lang="en-US" sz="1800" baseline="0" dirty="0"/>
                    </a:p>
                  </a:txBody>
                  <a:tcPr/>
                </a:tc>
                <a:extLst>
                  <a:ext uri="{0D108BD9-81ED-4DB2-BD59-A6C34878D82A}">
                    <a16:rowId xmlns:a16="http://schemas.microsoft.com/office/drawing/2014/main" val="3484940660"/>
                  </a:ext>
                </a:extLst>
              </a:tr>
              <a:tr h="370840">
                <a:tc>
                  <a:txBody>
                    <a:bodyPr/>
                    <a:lstStyle/>
                    <a:p>
                      <a:pPr rtl="0" fontAlgn="t">
                        <a:spcBef>
                          <a:spcPts val="600"/>
                        </a:spcBef>
                        <a:spcAft>
                          <a:spcPts val="600"/>
                        </a:spcAft>
                      </a:pPr>
                      <a:r>
                        <a:rPr lang="en-US" sz="1800" dirty="0">
                          <a:effectLst/>
                        </a:rPr>
                        <a:t>Final project presentations</a:t>
                      </a:r>
                    </a:p>
                  </a:txBody>
                  <a:tcPr marL="63500" marR="63500" marT="63500" marB="63500"/>
                </a:tc>
                <a:tc>
                  <a:txBody>
                    <a:bodyPr/>
                    <a:lstStyle/>
                    <a:p>
                      <a:r>
                        <a:rPr lang="en-US" sz="1800" baseline="0" dirty="0"/>
                        <a:t>December 4</a:t>
                      </a:r>
                      <a:r>
                        <a:rPr lang="en-US" sz="1800" baseline="30000" dirty="0"/>
                        <a:t>th</a:t>
                      </a:r>
                      <a:endParaRPr lang="en-US" sz="1800" baseline="0" dirty="0"/>
                    </a:p>
                  </a:txBody>
                  <a:tcPr/>
                </a:tc>
                <a:extLst>
                  <a:ext uri="{0D108BD9-81ED-4DB2-BD59-A6C34878D82A}">
                    <a16:rowId xmlns:a16="http://schemas.microsoft.com/office/drawing/2014/main" val="2890619515"/>
                  </a:ext>
                </a:extLst>
              </a:tr>
            </a:tbl>
          </a:graphicData>
        </a:graphic>
      </p:graphicFrame>
      <p:sp>
        <p:nvSpPr>
          <p:cNvPr id="3" name="TextBox 2">
            <a:extLst>
              <a:ext uri="{FF2B5EF4-FFF2-40B4-BE49-F238E27FC236}">
                <a16:creationId xmlns:a16="http://schemas.microsoft.com/office/drawing/2014/main" id="{5D880377-7CEE-7A4A-80E0-6AFF7CD6D315}"/>
              </a:ext>
            </a:extLst>
          </p:cNvPr>
          <p:cNvSpPr txBox="1"/>
          <p:nvPr/>
        </p:nvSpPr>
        <p:spPr>
          <a:xfrm>
            <a:off x="6019800" y="1600200"/>
            <a:ext cx="2895600" cy="2031325"/>
          </a:xfrm>
          <a:prstGeom prst="rect">
            <a:avLst/>
          </a:prstGeom>
          <a:noFill/>
        </p:spPr>
        <p:txBody>
          <a:bodyPr wrap="square" rtlCol="0">
            <a:spAutoFit/>
          </a:bodyPr>
          <a:lstStyle/>
          <a:p>
            <a:r>
              <a:rPr lang="en-US" b="1" dirty="0"/>
              <a:t>Option B:</a:t>
            </a:r>
          </a:p>
          <a:p>
            <a:endParaRPr lang="en-US" dirty="0"/>
          </a:p>
          <a:p>
            <a:pPr marL="285750" indent="-285750">
              <a:buFont typeface="Arial" panose="020B0604020202020204" pitchFamily="34" charset="0"/>
              <a:buChar char="•"/>
            </a:pPr>
            <a:r>
              <a:rPr lang="en-US" dirty="0"/>
              <a:t>Hold class Oct 29</a:t>
            </a:r>
            <a:r>
              <a:rPr lang="en-US" baseline="30000" dirty="0"/>
              <a:t>th</a:t>
            </a:r>
            <a:r>
              <a:rPr lang="en-US" dirty="0"/>
              <a:t> or 30</a:t>
            </a:r>
            <a:r>
              <a:rPr lang="en-US" baseline="30000" dirty="0"/>
              <a:t>th</a:t>
            </a:r>
            <a:r>
              <a:rPr lang="en-US" dirty="0"/>
              <a:t> </a:t>
            </a:r>
          </a:p>
          <a:p>
            <a:pPr marL="285750" indent="-285750">
              <a:buFont typeface="Arial" panose="020B0604020202020204" pitchFamily="34" charset="0"/>
              <a:buChar char="•"/>
            </a:pPr>
            <a:r>
              <a:rPr lang="en-US" dirty="0"/>
              <a:t>Final project presentations November 28</a:t>
            </a:r>
            <a:r>
              <a:rPr lang="en-US" baseline="30000" dirty="0"/>
              <a:t>th</a:t>
            </a:r>
            <a:r>
              <a:rPr lang="en-US" dirty="0"/>
              <a:t> </a:t>
            </a:r>
          </a:p>
          <a:p>
            <a:pPr marL="285750" indent="-285750">
              <a:buFont typeface="Arial" panose="020B0604020202020204" pitchFamily="34" charset="0"/>
              <a:buChar char="•"/>
            </a:pPr>
            <a:r>
              <a:rPr lang="en-US" dirty="0"/>
              <a:t>No class December 4</a:t>
            </a:r>
            <a:r>
              <a:rPr lang="en-US" baseline="30000" dirty="0"/>
              <a:t>th</a:t>
            </a:r>
            <a:r>
              <a:rPr lang="en-US" dirty="0"/>
              <a:t> </a:t>
            </a:r>
          </a:p>
        </p:txBody>
      </p:sp>
    </p:spTree>
    <p:extLst>
      <p:ext uri="{BB962C8B-B14F-4D97-AF65-F5344CB8AC3E}">
        <p14:creationId xmlns:p14="http://schemas.microsoft.com/office/powerpoint/2010/main" val="946825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Assessment</a:t>
            </a:r>
          </a:p>
        </p:txBody>
      </p:sp>
      <p:sp>
        <p:nvSpPr>
          <p:cNvPr id="3" name="Content Placeholder 2"/>
          <p:cNvSpPr>
            <a:spLocks noGrp="1"/>
          </p:cNvSpPr>
          <p:nvPr>
            <p:ph idx="1"/>
          </p:nvPr>
        </p:nvSpPr>
        <p:spPr/>
        <p:txBody>
          <a:bodyPr/>
          <a:lstStyle/>
          <a:p>
            <a:r>
              <a:rPr lang="en-US" dirty="0"/>
              <a:t>Final journal article-</a:t>
            </a:r>
            <a:r>
              <a:rPr lang="en-US" dirty="0" err="1"/>
              <a:t>esque</a:t>
            </a:r>
            <a:r>
              <a:rPr lang="en-US" dirty="0"/>
              <a:t> write up of spatial analyses + short presentation (80%)</a:t>
            </a:r>
          </a:p>
          <a:p>
            <a:r>
              <a:rPr lang="en-US" dirty="0"/>
              <a:t>Weekly assignments (20%) </a:t>
            </a:r>
          </a:p>
        </p:txBody>
      </p:sp>
    </p:spTree>
    <p:extLst>
      <p:ext uri="{BB962C8B-B14F-4D97-AF65-F5344CB8AC3E}">
        <p14:creationId xmlns:p14="http://schemas.microsoft.com/office/powerpoint/2010/main" val="4187906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Course objectives</a:t>
            </a:r>
          </a:p>
        </p:txBody>
      </p:sp>
      <p:sp>
        <p:nvSpPr>
          <p:cNvPr id="4" name="Rectangle 3"/>
          <p:cNvSpPr txBox="1">
            <a:spLocks noChangeArrowheads="1"/>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609600" indent="-609600">
              <a:buFontTx/>
              <a:buAutoNum type="arabicPeriod"/>
            </a:pPr>
            <a:r>
              <a:rPr lang="en-GB" altLang="en-US" sz="2800" dirty="0"/>
              <a:t>Review types of spatial data you may handle</a:t>
            </a:r>
          </a:p>
          <a:p>
            <a:pPr marL="609600" indent="-609600">
              <a:buFontTx/>
              <a:buAutoNum type="arabicPeriod"/>
            </a:pPr>
            <a:r>
              <a:rPr lang="en-GB" altLang="en-US" sz="2800" dirty="0"/>
              <a:t>Explore tools/software to visualize, explore and </a:t>
            </a:r>
            <a:r>
              <a:rPr lang="en-GB" altLang="en-US" sz="2800" dirty="0" err="1"/>
              <a:t>analyze</a:t>
            </a:r>
            <a:r>
              <a:rPr lang="en-GB" altLang="en-US" sz="2800" dirty="0"/>
              <a:t> spatial data</a:t>
            </a:r>
          </a:p>
          <a:p>
            <a:pPr marL="609600" indent="-609600">
              <a:buFontTx/>
              <a:buAutoNum type="arabicPeriod"/>
            </a:pPr>
            <a:r>
              <a:rPr lang="en-GB" altLang="en-US" sz="2800" dirty="0"/>
              <a:t>Learn techniques available for visualising, exploring and </a:t>
            </a:r>
            <a:r>
              <a:rPr lang="en-GB" altLang="en-US" sz="2800" dirty="0" err="1"/>
              <a:t>analyzing</a:t>
            </a:r>
            <a:r>
              <a:rPr lang="en-GB" altLang="en-US" sz="2800" dirty="0"/>
              <a:t> data</a:t>
            </a:r>
          </a:p>
        </p:txBody>
      </p:sp>
    </p:spTree>
    <p:extLst>
      <p:ext uri="{BB962C8B-B14F-4D97-AF65-F5344CB8AC3E}">
        <p14:creationId xmlns:p14="http://schemas.microsoft.com/office/powerpoint/2010/main" val="1637220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Spatial epidemiology</a:t>
            </a:r>
          </a:p>
        </p:txBody>
      </p:sp>
      <p:sp>
        <p:nvSpPr>
          <p:cNvPr id="4" name="Rectangle 3"/>
          <p:cNvSpPr/>
          <p:nvPr/>
        </p:nvSpPr>
        <p:spPr>
          <a:xfrm>
            <a:off x="1219200" y="2438400"/>
            <a:ext cx="6172200" cy="1938992"/>
          </a:xfrm>
          <a:prstGeom prst="rect">
            <a:avLst/>
          </a:prstGeom>
        </p:spPr>
        <p:txBody>
          <a:bodyPr wrap="square">
            <a:spAutoFit/>
          </a:bodyPr>
          <a:lstStyle/>
          <a:p>
            <a:r>
              <a:rPr lang="en-US" sz="2400" b="1" dirty="0"/>
              <a:t>Spatial epidemiology</a:t>
            </a:r>
            <a:r>
              <a:rPr lang="en-US" sz="2400" dirty="0"/>
              <a:t> is the description and analysis of geographic variations in disease with respect to demographic, environmental, behavioral, socioeconomic, genetic, and infectious risk factors.</a:t>
            </a:r>
          </a:p>
        </p:txBody>
      </p:sp>
    </p:spTree>
    <p:extLst>
      <p:ext uri="{BB962C8B-B14F-4D97-AF65-F5344CB8AC3E}">
        <p14:creationId xmlns:p14="http://schemas.microsoft.com/office/powerpoint/2010/main" val="3942463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89"/>
            <a:ext cx="8229600" cy="1143000"/>
          </a:xfrm>
        </p:spPr>
        <p:txBody>
          <a:bodyPr/>
          <a:lstStyle/>
          <a:p>
            <a:r>
              <a:rPr lang="en-US" dirty="0"/>
              <a:t>Spatial data types</a:t>
            </a:r>
          </a:p>
        </p:txBody>
      </p:sp>
      <p:sp>
        <p:nvSpPr>
          <p:cNvPr id="3" name="Content Placeholder 2"/>
          <p:cNvSpPr>
            <a:spLocks noGrp="1"/>
          </p:cNvSpPr>
          <p:nvPr>
            <p:ph idx="1"/>
          </p:nvPr>
        </p:nvSpPr>
        <p:spPr>
          <a:xfrm>
            <a:off x="457200" y="1295400"/>
            <a:ext cx="8229600" cy="4525963"/>
          </a:xfrm>
        </p:spPr>
        <p:txBody>
          <a:bodyPr/>
          <a:lstStyle/>
          <a:p>
            <a:r>
              <a:rPr lang="en-US" dirty="0"/>
              <a:t>Point level data</a:t>
            </a:r>
          </a:p>
        </p:txBody>
      </p:sp>
      <p:pic>
        <p:nvPicPr>
          <p:cNvPr id="10242" name="Picture 2" descr="http://www.esrl.noaa.gov/csd/news/2015/images/169_060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286000"/>
            <a:ext cx="6553200" cy="407398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www.who.int/bulletin/volumes/87/12/08-058933-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3645" y="2295647"/>
            <a:ext cx="5058214" cy="341935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43645" y="5715001"/>
            <a:ext cx="4572000" cy="1077218"/>
          </a:xfrm>
          <a:prstGeom prst="rect">
            <a:avLst/>
          </a:prstGeom>
        </p:spPr>
        <p:txBody>
          <a:bodyPr>
            <a:spAutoFit/>
          </a:bodyPr>
          <a:lstStyle/>
          <a:p>
            <a:r>
              <a:rPr lang="en-US" sz="2800" dirty="0">
                <a:solidFill>
                  <a:srgbClr val="010813"/>
                </a:solidFill>
                <a:latin typeface="Calibri" panose="020F0502020204030204" pitchFamily="34" charset="0"/>
              </a:rPr>
              <a:t>Schistosomiasis in Mali</a:t>
            </a:r>
          </a:p>
          <a:p>
            <a:r>
              <a:rPr lang="en-US" dirty="0">
                <a:solidFill>
                  <a:srgbClr val="010813"/>
                </a:solidFill>
                <a:latin typeface="Calibri" panose="020F0502020204030204" pitchFamily="34" charset="0"/>
              </a:rPr>
              <a:t>Clements et al (2009) </a:t>
            </a:r>
            <a:r>
              <a:rPr lang="en-US" dirty="0" err="1">
                <a:solidFill>
                  <a:srgbClr val="010813"/>
                </a:solidFill>
                <a:latin typeface="Calibri" panose="020F0502020204030204" pitchFamily="34" charset="0"/>
              </a:rPr>
              <a:t>PLoS</a:t>
            </a:r>
            <a:r>
              <a:rPr lang="en-US" dirty="0">
                <a:solidFill>
                  <a:srgbClr val="010813"/>
                </a:solidFill>
                <a:latin typeface="Calibri" panose="020F0502020204030204" pitchFamily="34" charset="0"/>
              </a:rPr>
              <a:t> </a:t>
            </a:r>
            <a:r>
              <a:rPr lang="en-US" dirty="0" err="1">
                <a:solidFill>
                  <a:srgbClr val="010813"/>
                </a:solidFill>
                <a:latin typeface="Calibri" panose="020F0502020204030204" pitchFamily="34" charset="0"/>
              </a:rPr>
              <a:t>Negl</a:t>
            </a:r>
            <a:r>
              <a:rPr lang="en-US" dirty="0">
                <a:solidFill>
                  <a:srgbClr val="010813"/>
                </a:solidFill>
                <a:latin typeface="Calibri" panose="020F0502020204030204" pitchFamily="34" charset="0"/>
              </a:rPr>
              <a:t> Trop Dis 3(5): e431</a:t>
            </a:r>
            <a:endParaRPr lang="en-US" dirty="0"/>
          </a:p>
        </p:txBody>
      </p:sp>
    </p:spTree>
    <p:extLst>
      <p:ext uri="{BB962C8B-B14F-4D97-AF65-F5344CB8AC3E}">
        <p14:creationId xmlns:p14="http://schemas.microsoft.com/office/powerpoint/2010/main" val="230796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0242"/>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HIVPrevalenceGlobal2006.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1923415"/>
            <a:ext cx="6324600" cy="4471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Picture 2" descr="http://www.cdc.gov/pcd/issues/2013/images/12_0252_0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3065" y="2057400"/>
            <a:ext cx="6516524" cy="42791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05250" y="6336585"/>
            <a:ext cx="6057299" cy="646331"/>
          </a:xfrm>
          <a:prstGeom prst="rect">
            <a:avLst/>
          </a:prstGeom>
          <a:noFill/>
        </p:spPr>
        <p:txBody>
          <a:bodyPr wrap="none" rtlCol="0">
            <a:spAutoFit/>
          </a:bodyPr>
          <a:lstStyle/>
          <a:p>
            <a:r>
              <a:rPr lang="en-US" dirty="0"/>
              <a:t>Childhood Obesity Prevalence at the Census Block-Group Level</a:t>
            </a:r>
          </a:p>
          <a:p>
            <a:endParaRPr lang="en-US" dirty="0"/>
          </a:p>
        </p:txBody>
      </p:sp>
      <p:sp>
        <p:nvSpPr>
          <p:cNvPr id="8" name="Title 1"/>
          <p:cNvSpPr>
            <a:spLocks noGrp="1"/>
          </p:cNvSpPr>
          <p:nvPr>
            <p:ph type="title"/>
          </p:nvPr>
        </p:nvSpPr>
        <p:spPr>
          <a:xfrm>
            <a:off x="457200" y="35689"/>
            <a:ext cx="8229600" cy="1143000"/>
          </a:xfrm>
        </p:spPr>
        <p:txBody>
          <a:bodyPr/>
          <a:lstStyle/>
          <a:p>
            <a:r>
              <a:rPr lang="en-US" dirty="0"/>
              <a:t>Spatial data types</a:t>
            </a:r>
          </a:p>
        </p:txBody>
      </p:sp>
      <p:sp>
        <p:nvSpPr>
          <p:cNvPr id="9" name="Content Placeholder 2"/>
          <p:cNvSpPr>
            <a:spLocks noGrp="1"/>
          </p:cNvSpPr>
          <p:nvPr>
            <p:ph idx="1"/>
          </p:nvPr>
        </p:nvSpPr>
        <p:spPr>
          <a:xfrm>
            <a:off x="457200" y="1295400"/>
            <a:ext cx="8229600" cy="4525963"/>
          </a:xfrm>
        </p:spPr>
        <p:txBody>
          <a:bodyPr/>
          <a:lstStyle/>
          <a:p>
            <a:r>
              <a:rPr lang="en-US" dirty="0"/>
              <a:t>Aggregate or ‘areal’ data</a:t>
            </a:r>
          </a:p>
        </p:txBody>
      </p:sp>
    </p:spTree>
    <p:extLst>
      <p:ext uri="{BB962C8B-B14F-4D97-AF65-F5344CB8AC3E}">
        <p14:creationId xmlns:p14="http://schemas.microsoft.com/office/powerpoint/2010/main" val="197386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cdc.gov/lyme/images/maps/map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89505"/>
            <a:ext cx="6378406" cy="492413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380288" y="1196669"/>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buFont typeface="Arial" panose="020B0604020202020204" pitchFamily="34" charset="0"/>
              <a:buChar char="•"/>
            </a:pPr>
            <a:r>
              <a:rPr lang="en-US" sz="3200" dirty="0"/>
              <a:t>Point process data</a:t>
            </a: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234" t="22616" r="24999" b="14261"/>
          <a:stretch/>
        </p:blipFill>
        <p:spPr bwMode="auto">
          <a:xfrm>
            <a:off x="1676400" y="1826081"/>
            <a:ext cx="5791200" cy="4698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589520" y="4495800"/>
            <a:ext cx="1524000" cy="923330"/>
          </a:xfrm>
          <a:prstGeom prst="rect">
            <a:avLst/>
          </a:prstGeom>
          <a:noFill/>
        </p:spPr>
        <p:txBody>
          <a:bodyPr wrap="square" rtlCol="0">
            <a:spAutoFit/>
          </a:bodyPr>
          <a:lstStyle/>
          <a:p>
            <a:r>
              <a:rPr lang="en-US" dirty="0"/>
              <a:t>Malaria cases in Swaziland 2012-2014</a:t>
            </a:r>
          </a:p>
        </p:txBody>
      </p:sp>
      <p:sp>
        <p:nvSpPr>
          <p:cNvPr id="6" name="Title 1"/>
          <p:cNvSpPr txBox="1">
            <a:spLocks/>
          </p:cNvSpPr>
          <p:nvPr/>
        </p:nvSpPr>
        <p:spPr>
          <a:xfrm>
            <a:off x="457200" y="35689"/>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Spatial data types</a:t>
            </a:r>
          </a:p>
        </p:txBody>
      </p:sp>
    </p:spTree>
    <p:extLst>
      <p:ext uri="{BB962C8B-B14F-4D97-AF65-F5344CB8AC3E}">
        <p14:creationId xmlns:p14="http://schemas.microsoft.com/office/powerpoint/2010/main" val="195834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533400" y="1295400"/>
            <a:ext cx="7772400" cy="9906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altLang="en-US" sz="2800" dirty="0"/>
              <a:t>Raster Data </a:t>
            </a:r>
          </a:p>
          <a:p>
            <a:pPr marL="0" indent="0">
              <a:buNone/>
            </a:pPr>
            <a:r>
              <a:rPr lang="en-GB" altLang="en-US" sz="1800" dirty="0"/>
              <a:t>For example, remotely sensed data – provide complete coverage at the spatial resolution of the sensor</a:t>
            </a:r>
            <a:endParaRPr lang="en-GB" altLang="en-US" sz="2400" dirty="0"/>
          </a:p>
          <a:p>
            <a:pPr>
              <a:buFontTx/>
              <a:buNone/>
            </a:pPr>
            <a:endParaRPr lang="en-GB" altLang="en-US" dirty="0"/>
          </a:p>
          <a:p>
            <a:pPr>
              <a:buFontTx/>
              <a:buNone/>
            </a:pPr>
            <a:endParaRPr lang="en-GB" altLang="en-US" dirty="0"/>
          </a:p>
          <a:p>
            <a:pPr marL="0" indent="0">
              <a:buNone/>
            </a:pPr>
            <a:endParaRPr lang="en-GB" altLang="en-US" dirty="0"/>
          </a:p>
          <a:p>
            <a:pPr marL="0" indent="0">
              <a:buNone/>
            </a:pPr>
            <a:endParaRPr lang="en-GB" altLang="en-US" dirty="0"/>
          </a:p>
          <a:p>
            <a:endParaRPr lang="en-GB" altLang="en-US" dirty="0"/>
          </a:p>
          <a:p>
            <a:endParaRPr lang="en-GB" altLang="en-US" sz="2800" dirty="0"/>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0237" y="2286000"/>
            <a:ext cx="5872163" cy="417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65522" y="6166506"/>
            <a:ext cx="2235868" cy="369332"/>
          </a:xfrm>
          <a:prstGeom prst="rect">
            <a:avLst/>
          </a:prstGeom>
          <a:noFill/>
        </p:spPr>
        <p:txBody>
          <a:bodyPr wrap="none" rtlCol="0">
            <a:spAutoFit/>
          </a:bodyPr>
          <a:lstStyle/>
          <a:p>
            <a:r>
              <a:rPr lang="en-US" dirty="0"/>
              <a:t>Percentage tree cover</a:t>
            </a:r>
          </a:p>
        </p:txBody>
      </p:sp>
      <p:sp>
        <p:nvSpPr>
          <p:cNvPr id="8" name="Title 1"/>
          <p:cNvSpPr txBox="1">
            <a:spLocks/>
          </p:cNvSpPr>
          <p:nvPr/>
        </p:nvSpPr>
        <p:spPr>
          <a:xfrm>
            <a:off x="457200" y="35689"/>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Spatial data types</a:t>
            </a:r>
          </a:p>
        </p:txBody>
      </p:sp>
    </p:spTree>
    <p:extLst>
      <p:ext uri="{BB962C8B-B14F-4D97-AF65-F5344CB8AC3E}">
        <p14:creationId xmlns:p14="http://schemas.microsoft.com/office/powerpoint/2010/main" val="2769048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US" dirty="0"/>
              <a:t>Overview</a:t>
            </a:r>
          </a:p>
        </p:txBody>
      </p:sp>
      <p:graphicFrame>
        <p:nvGraphicFramePr>
          <p:cNvPr id="4" name="Table 3"/>
          <p:cNvGraphicFramePr>
            <a:graphicFrameLocks noGrp="1"/>
          </p:cNvGraphicFramePr>
          <p:nvPr>
            <p:extLst>
              <p:ext uri="{D42A27DB-BD31-4B8C-83A1-F6EECF244321}">
                <p14:modId xmlns:p14="http://schemas.microsoft.com/office/powerpoint/2010/main" val="2377789180"/>
              </p:ext>
            </p:extLst>
          </p:nvPr>
        </p:nvGraphicFramePr>
        <p:xfrm>
          <a:off x="381000" y="1295400"/>
          <a:ext cx="5486400" cy="2021840"/>
        </p:xfrm>
        <a:graphic>
          <a:graphicData uri="http://schemas.openxmlformats.org/drawingml/2006/table">
            <a:tbl>
              <a:tblPr firstRow="1" bandRow="1">
                <a:tableStyleId>{5C22544A-7EE6-4342-B048-85BDC9FD1C3A}</a:tableStyleId>
              </a:tblPr>
              <a:tblGrid>
                <a:gridCol w="3727669">
                  <a:extLst>
                    <a:ext uri="{9D8B030D-6E8A-4147-A177-3AD203B41FA5}">
                      <a16:colId xmlns:a16="http://schemas.microsoft.com/office/drawing/2014/main" val="20000"/>
                    </a:ext>
                  </a:extLst>
                </a:gridCol>
                <a:gridCol w="1758731">
                  <a:extLst>
                    <a:ext uri="{9D8B030D-6E8A-4147-A177-3AD203B41FA5}">
                      <a16:colId xmlns:a16="http://schemas.microsoft.com/office/drawing/2014/main" val="20001"/>
                    </a:ext>
                  </a:extLst>
                </a:gridCol>
              </a:tblGrid>
              <a:tr h="370840">
                <a:tc>
                  <a:txBody>
                    <a:bodyPr/>
                    <a:lstStyle/>
                    <a:p>
                      <a:r>
                        <a:rPr lang="en-US" dirty="0"/>
                        <a:t>Session</a:t>
                      </a:r>
                    </a:p>
                  </a:txBody>
                  <a:tcPr/>
                </a:tc>
                <a:tc>
                  <a:txBody>
                    <a:bodyPr/>
                    <a:lstStyle/>
                    <a:p>
                      <a:r>
                        <a:rPr lang="en-US" dirty="0"/>
                        <a:t>Date</a:t>
                      </a:r>
                    </a:p>
                  </a:txBody>
                  <a:tcPr/>
                </a:tc>
                <a:extLst>
                  <a:ext uri="{0D108BD9-81ED-4DB2-BD59-A6C34878D82A}">
                    <a16:rowId xmlns:a16="http://schemas.microsoft.com/office/drawing/2014/main" val="10000"/>
                  </a:ext>
                </a:extLst>
              </a:tr>
              <a:tr h="4673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Concepts of spatial epidemiology</a:t>
                      </a:r>
                      <a:r>
                        <a:rPr lang="en-US" sz="1800" baseline="0" dirty="0"/>
                        <a:t> and R</a:t>
                      </a:r>
                      <a:endParaRPr lang="en-US" sz="1800" dirty="0"/>
                    </a:p>
                  </a:txBody>
                  <a:tcPr/>
                </a:tc>
                <a:tc>
                  <a:txBody>
                    <a:bodyPr/>
                    <a:lstStyle/>
                    <a:p>
                      <a:r>
                        <a:rPr lang="en-US" sz="1800" dirty="0"/>
                        <a:t>September 19</a:t>
                      </a:r>
                      <a:r>
                        <a:rPr lang="en-US" sz="1800" baseline="30000" dirty="0"/>
                        <a:t>th</a:t>
                      </a:r>
                      <a:r>
                        <a:rPr lang="en-US" sz="1800" baseline="0" dirty="0"/>
                        <a:t> </a:t>
                      </a:r>
                      <a:r>
                        <a:rPr lang="en-US" sz="1800" dirty="0"/>
                        <a:t> </a:t>
                      </a:r>
                    </a:p>
                  </a:txBody>
                  <a:tcPr/>
                </a:tc>
                <a:extLst>
                  <a:ext uri="{0D108BD9-81ED-4DB2-BD59-A6C34878D82A}">
                    <a16:rowId xmlns:a16="http://schemas.microsoft.com/office/drawing/2014/main" val="10001"/>
                  </a:ext>
                </a:extLst>
              </a:tr>
              <a:tr h="370840">
                <a:tc>
                  <a:txBody>
                    <a:bodyPr/>
                    <a:lstStyle/>
                    <a:p>
                      <a:r>
                        <a:rPr lang="en-US" sz="1800" dirty="0"/>
                        <a:t>Using R for spatial analysis</a:t>
                      </a:r>
                    </a:p>
                  </a:txBody>
                  <a:tcPr/>
                </a:tc>
                <a:tc>
                  <a:txBody>
                    <a:bodyPr/>
                    <a:lstStyle/>
                    <a:p>
                      <a:r>
                        <a:rPr lang="en-US" sz="1800" dirty="0"/>
                        <a:t>September 26</a:t>
                      </a:r>
                      <a:r>
                        <a:rPr lang="en-US" sz="1800" baseline="30000" dirty="0"/>
                        <a:t>th</a:t>
                      </a:r>
                      <a:r>
                        <a:rPr lang="en-US" sz="1800" baseline="0" dirty="0"/>
                        <a:t> </a:t>
                      </a:r>
                      <a:r>
                        <a:rPr lang="en-US" sz="1800" dirty="0"/>
                        <a:t> </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Spatial variation in risk</a:t>
                      </a:r>
                    </a:p>
                    <a:p>
                      <a:endParaRPr lang="en-US" sz="1800" dirty="0"/>
                    </a:p>
                  </a:txBody>
                  <a:tcPr/>
                </a:tc>
                <a:tc>
                  <a:txBody>
                    <a:bodyPr/>
                    <a:lstStyle/>
                    <a:p>
                      <a:r>
                        <a:rPr lang="en-US" sz="1800" dirty="0"/>
                        <a:t>October 3</a:t>
                      </a:r>
                      <a:r>
                        <a:rPr lang="en-US" sz="1800" baseline="30000" dirty="0"/>
                        <a:t>rd</a:t>
                      </a:r>
                      <a:r>
                        <a:rPr lang="en-US" sz="1800" dirty="0"/>
                        <a:t> </a:t>
                      </a:r>
                    </a:p>
                  </a:txBody>
                  <a:tcPr/>
                </a:tc>
                <a:extLst>
                  <a:ext uri="{0D108BD9-81ED-4DB2-BD59-A6C34878D82A}">
                    <a16:rowId xmlns:a16="http://schemas.microsoft.com/office/drawing/2014/main" val="10003"/>
                  </a:ext>
                </a:extLst>
              </a:tr>
            </a:tbl>
          </a:graphicData>
        </a:graphic>
      </p:graphicFrame>
      <p:pic>
        <p:nvPicPr>
          <p:cNvPr id="5" name="Picture 4">
            <a:extLst>
              <a:ext uri="{FF2B5EF4-FFF2-40B4-BE49-F238E27FC236}">
                <a16:creationId xmlns:a16="http://schemas.microsoft.com/office/drawing/2014/main" id="{AFBFD497-FC21-D441-8B24-988E34881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400" y="1079500"/>
            <a:ext cx="3096087" cy="3086100"/>
          </a:xfrm>
          <a:prstGeom prst="rect">
            <a:avLst/>
          </a:prstGeom>
        </p:spPr>
      </p:pic>
    </p:spTree>
    <p:extLst>
      <p:ext uri="{BB962C8B-B14F-4D97-AF65-F5344CB8AC3E}">
        <p14:creationId xmlns:p14="http://schemas.microsoft.com/office/powerpoint/2010/main" val="29049327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533400" y="1295400"/>
            <a:ext cx="7772400" cy="9906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altLang="en-US" sz="2800" dirty="0"/>
              <a:t>Raster Data </a:t>
            </a:r>
          </a:p>
          <a:p>
            <a:pPr marL="0" indent="0">
              <a:buNone/>
            </a:pPr>
            <a:r>
              <a:rPr lang="en-GB" altLang="en-US" sz="1800" dirty="0"/>
              <a:t>For example, remotely sensed data – provide complete coverage at the spatial resolution of the sensor</a:t>
            </a:r>
            <a:endParaRPr lang="en-GB" altLang="en-US" sz="2400" dirty="0"/>
          </a:p>
          <a:p>
            <a:pPr>
              <a:buFontTx/>
              <a:buNone/>
            </a:pPr>
            <a:endParaRPr lang="en-GB" altLang="en-US" dirty="0"/>
          </a:p>
          <a:p>
            <a:pPr>
              <a:buFontTx/>
              <a:buNone/>
            </a:pPr>
            <a:endParaRPr lang="en-GB" altLang="en-US" dirty="0"/>
          </a:p>
          <a:p>
            <a:pPr marL="0" indent="0">
              <a:buNone/>
            </a:pPr>
            <a:endParaRPr lang="en-GB" altLang="en-US" dirty="0"/>
          </a:p>
          <a:p>
            <a:pPr marL="0" indent="0">
              <a:buNone/>
            </a:pPr>
            <a:endParaRPr lang="en-GB" altLang="en-US" dirty="0"/>
          </a:p>
          <a:p>
            <a:endParaRPr lang="en-GB" altLang="en-US" dirty="0"/>
          </a:p>
          <a:p>
            <a:endParaRPr lang="en-GB" altLang="en-US" sz="2800" dirty="0"/>
          </a:p>
        </p:txBody>
      </p:sp>
      <p:sp>
        <p:nvSpPr>
          <p:cNvPr id="8" name="Title 1"/>
          <p:cNvSpPr txBox="1">
            <a:spLocks/>
          </p:cNvSpPr>
          <p:nvPr/>
        </p:nvSpPr>
        <p:spPr>
          <a:xfrm>
            <a:off x="457200" y="35689"/>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Spatial data types</a:t>
            </a:r>
          </a:p>
        </p:txBody>
      </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272" t="20989" r="19336" b="5888"/>
          <a:stretch/>
        </p:blipFill>
        <p:spPr bwMode="auto">
          <a:xfrm>
            <a:off x="1828800" y="2590800"/>
            <a:ext cx="5940705" cy="3803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6458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762000" y="2332037"/>
            <a:ext cx="8229600" cy="2925763"/>
          </a:xfrm>
        </p:spPr>
        <p:txBody>
          <a:bodyPr>
            <a:normAutofit/>
          </a:bodyPr>
          <a:lstStyle/>
          <a:p>
            <a:r>
              <a:rPr lang="en-US" sz="4800" dirty="0"/>
              <a:t>Visualization</a:t>
            </a:r>
          </a:p>
          <a:p>
            <a:r>
              <a:rPr lang="en-US" sz="4800" dirty="0"/>
              <a:t>Exploration</a:t>
            </a:r>
          </a:p>
          <a:p>
            <a:r>
              <a:rPr lang="en-US" sz="4800" dirty="0"/>
              <a:t>Analysis</a:t>
            </a:r>
          </a:p>
        </p:txBody>
      </p:sp>
    </p:spTree>
    <p:extLst>
      <p:ext uri="{BB962C8B-B14F-4D97-AF65-F5344CB8AC3E}">
        <p14:creationId xmlns:p14="http://schemas.microsoft.com/office/powerpoint/2010/main" val="3027783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2"/>
          <p:cNvSpPr>
            <a:spLocks noGrp="1"/>
          </p:cNvSpPr>
          <p:nvPr>
            <p:ph idx="1"/>
          </p:nvPr>
        </p:nvSpPr>
        <p:spPr>
          <a:xfrm>
            <a:off x="762000" y="2332037"/>
            <a:ext cx="8229600" cy="2925763"/>
          </a:xfrm>
        </p:spPr>
        <p:txBody>
          <a:bodyPr>
            <a:normAutofit/>
          </a:bodyPr>
          <a:lstStyle/>
          <a:p>
            <a:r>
              <a:rPr lang="en-US" sz="4800" dirty="0"/>
              <a:t>Visualization</a:t>
            </a:r>
          </a:p>
          <a:p>
            <a:r>
              <a:rPr lang="en-US" sz="4800" dirty="0">
                <a:solidFill>
                  <a:schemeClr val="bg1">
                    <a:lumMod val="75000"/>
                  </a:schemeClr>
                </a:solidFill>
              </a:rPr>
              <a:t>Exploration</a:t>
            </a:r>
          </a:p>
          <a:p>
            <a:r>
              <a:rPr lang="en-US" sz="4800" dirty="0">
                <a:solidFill>
                  <a:schemeClr val="bg1">
                    <a:lumMod val="75000"/>
                  </a:schemeClr>
                </a:solidFill>
              </a:rPr>
              <a:t>Analysis</a:t>
            </a:r>
          </a:p>
        </p:txBody>
      </p:sp>
    </p:spTree>
    <p:extLst>
      <p:ext uri="{BB962C8B-B14F-4D97-AF65-F5344CB8AC3E}">
        <p14:creationId xmlns:p14="http://schemas.microsoft.com/office/powerpoint/2010/main" val="2681138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921" y="3858"/>
            <a:ext cx="8229600" cy="1143000"/>
          </a:xfrm>
        </p:spPr>
        <p:txBody>
          <a:bodyPr/>
          <a:lstStyle/>
          <a:p>
            <a:r>
              <a:rPr lang="en-US" dirty="0"/>
              <a:t>Identify errors/outliers</a:t>
            </a:r>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09"/>
          <a:stretch/>
        </p:blipFill>
        <p:spPr bwMode="auto">
          <a:xfrm>
            <a:off x="228600" y="1526894"/>
            <a:ext cx="8680242"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45316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937" r="25797"/>
          <a:stretch/>
        </p:blipFill>
        <p:spPr bwMode="auto">
          <a:xfrm>
            <a:off x="1066800" y="1279212"/>
            <a:ext cx="7086600" cy="5262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title"/>
          </p:nvPr>
        </p:nvSpPr>
        <p:spPr>
          <a:xfrm>
            <a:off x="453921" y="3858"/>
            <a:ext cx="8229600" cy="1143000"/>
          </a:xfrm>
        </p:spPr>
        <p:txBody>
          <a:bodyPr/>
          <a:lstStyle/>
          <a:p>
            <a:r>
              <a:rPr lang="en-US" dirty="0"/>
              <a:t>Identify errors/outliers</a:t>
            </a:r>
          </a:p>
        </p:txBody>
      </p:sp>
    </p:spTree>
    <p:extLst>
      <p:ext uri="{BB962C8B-B14F-4D97-AF65-F5344CB8AC3E}">
        <p14:creationId xmlns:p14="http://schemas.microsoft.com/office/powerpoint/2010/main" val="3343567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0"/>
            <a:ext cx="8229600" cy="1011238"/>
          </a:xfrm>
        </p:spPr>
        <p:txBody>
          <a:bodyPr/>
          <a:lstStyle/>
          <a:p>
            <a:pPr eaLnBrk="1" hangingPunct="1"/>
            <a:r>
              <a:rPr lang="en-GB" altLang="en-US" sz="3600" dirty="0"/>
              <a:t>Identify trends</a:t>
            </a:r>
            <a:endParaRPr lang="en-US" altLang="en-US" sz="3600" dirty="0"/>
          </a:p>
        </p:txBody>
      </p:sp>
      <p:pic>
        <p:nvPicPr>
          <p:cNvPr id="13315" name="Picture 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22388" y="941388"/>
            <a:ext cx="6413500" cy="5554662"/>
          </a:xfrm>
          <a:noFill/>
        </p:spPr>
      </p:pic>
      <p:sp>
        <p:nvSpPr>
          <p:cNvPr id="2" name="Oval 1"/>
          <p:cNvSpPr/>
          <p:nvPr/>
        </p:nvSpPr>
        <p:spPr>
          <a:xfrm>
            <a:off x="4601900" y="3371125"/>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82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Content Placeholder 3" title="Web Video Player"/>
              <p:cNvGraphicFramePr>
                <a:graphicFrameLocks noGrp="1"/>
              </p:cNvGraphicFramePr>
              <p:nvPr>
                <p:ph idx="1"/>
                <p:extLst>
                  <p:ext uri="{D42A27DB-BD31-4B8C-83A1-F6EECF244321}">
                    <p14:modId xmlns:p14="http://schemas.microsoft.com/office/powerpoint/2010/main" val="942754126"/>
                  </p:ext>
                </p:extLst>
              </p:nvPr>
            </p:nvGraphicFramePr>
            <p:xfrm>
              <a:off x="457200" y="1600200"/>
              <a:ext cx="8229600" cy="4525963"/>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4" name="Content Placeholder 3" title="Web Video Player"/>
              <p:cNvPicPr>
                <a:picLocks noGrp="1" noRot="1" noChangeAspect="1" noMove="1" noResize="1" noEditPoints="1" noAdjustHandles="1" noChangeArrowheads="1" noChangeShapeType="1"/>
              </p:cNvPicPr>
              <p:nvPr/>
            </p:nvPicPr>
            <p:blipFill>
              <a:blip r:embed="rId3"/>
              <a:stretch>
                <a:fillRect/>
              </a:stretch>
            </p:blipFill>
            <p:spPr>
              <a:xfrm>
                <a:off x="457200" y="1600200"/>
                <a:ext cx="8229600" cy="4525963"/>
              </a:xfrm>
              <a:prstGeom prst="rect">
                <a:avLst/>
              </a:prstGeom>
            </p:spPr>
          </p:pic>
        </mc:Fallback>
      </mc:AlternateContent>
      <p:sp>
        <p:nvSpPr>
          <p:cNvPr id="5" name="Rectangle 4"/>
          <p:cNvSpPr/>
          <p:nvPr/>
        </p:nvSpPr>
        <p:spPr>
          <a:xfrm>
            <a:off x="2286000" y="3105835"/>
            <a:ext cx="4572000" cy="646331"/>
          </a:xfrm>
          <a:prstGeom prst="rect">
            <a:avLst/>
          </a:prstGeom>
        </p:spPr>
        <p:txBody>
          <a:bodyPr>
            <a:spAutoFit/>
          </a:bodyPr>
          <a:lstStyle/>
          <a:p>
            <a:r>
              <a:rPr lang="en-US" dirty="0"/>
              <a:t>https://</a:t>
            </a:r>
            <a:r>
              <a:rPr lang="en-US" dirty="0" err="1"/>
              <a:t>www.youtube.com</a:t>
            </a:r>
            <a:r>
              <a:rPr lang="en-US" dirty="0"/>
              <a:t>/</a:t>
            </a:r>
            <a:r>
              <a:rPr lang="en-US" dirty="0" err="1"/>
              <a:t>watch?v</a:t>
            </a:r>
            <a:r>
              <a:rPr lang="en-US" dirty="0"/>
              <a:t>=2jOtehF01Kc</a:t>
            </a:r>
          </a:p>
        </p:txBody>
      </p:sp>
    </p:spTree>
    <p:extLst>
      <p:ext uri="{BB962C8B-B14F-4D97-AF65-F5344CB8AC3E}">
        <p14:creationId xmlns:p14="http://schemas.microsoft.com/office/powerpoint/2010/main" val="1421404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295400"/>
            <a:ext cx="6249549"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2"/>
          <p:cNvSpPr txBox="1">
            <a:spLocks noChangeArrowheads="1"/>
          </p:cNvSpPr>
          <p:nvPr/>
        </p:nvSpPr>
        <p:spPr bwMode="auto">
          <a:xfrm>
            <a:off x="3632200" y="6286500"/>
            <a:ext cx="44386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sz="1600" b="0"/>
              <a:t>Sturrock et al (2010) </a:t>
            </a:r>
            <a:r>
              <a:rPr lang="fr-FR" altLang="en-US" sz="1600" b="0"/>
              <a:t>PLoS Negl Trop Dis 3(10)</a:t>
            </a:r>
            <a:endParaRPr lang="en-GB" altLang="en-US" sz="1600" b="0"/>
          </a:p>
        </p:txBody>
      </p:sp>
      <p:sp>
        <p:nvSpPr>
          <p:cNvPr id="6" name="Title 1"/>
          <p:cNvSpPr txBox="1">
            <a:spLocks/>
          </p:cNvSpPr>
          <p:nvPr/>
        </p:nvSpPr>
        <p:spPr>
          <a:xfrm>
            <a:off x="457200" y="76200"/>
            <a:ext cx="8229600" cy="86836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a:t>Spatial data-Point data</a:t>
            </a:r>
          </a:p>
        </p:txBody>
      </p:sp>
    </p:spTree>
    <p:extLst>
      <p:ext uri="{BB962C8B-B14F-4D97-AF65-F5344CB8AC3E}">
        <p14:creationId xmlns:p14="http://schemas.microsoft.com/office/powerpoint/2010/main" val="3372290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866" t="8463" b="5226"/>
          <a:stretch/>
        </p:blipFill>
        <p:spPr bwMode="auto">
          <a:xfrm>
            <a:off x="685800" y="838200"/>
            <a:ext cx="8063060" cy="5656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a:xfrm>
            <a:off x="457200" y="76200"/>
            <a:ext cx="8229600" cy="86836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a:t>Spatial data-Point data</a:t>
            </a:r>
          </a:p>
        </p:txBody>
      </p:sp>
    </p:spTree>
    <p:extLst>
      <p:ext uri="{BB962C8B-B14F-4D97-AF65-F5344CB8AC3E}">
        <p14:creationId xmlns:p14="http://schemas.microsoft.com/office/powerpoint/2010/main" val="27523006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normAutofit fontScale="90000"/>
          </a:bodyPr>
          <a:lstStyle/>
          <a:p>
            <a:pPr eaLnBrk="1" hangingPunct="1"/>
            <a:r>
              <a:rPr lang="en-GB" altLang="en-US" dirty="0"/>
              <a:t>Spatial data-Areal data</a:t>
            </a:r>
            <a:br>
              <a:rPr lang="en-GB" altLang="en-US" dirty="0"/>
            </a:br>
            <a:r>
              <a:rPr lang="en-GB" altLang="en-US" dirty="0"/>
              <a:t>Choropleth maps</a:t>
            </a:r>
            <a:endParaRPr lang="en-US" altLang="en-US" dirty="0"/>
          </a:p>
        </p:txBody>
      </p:sp>
      <p:sp>
        <p:nvSpPr>
          <p:cNvPr id="29699" name="Rectangle 3"/>
          <p:cNvSpPr>
            <a:spLocks noGrp="1" noChangeArrowheads="1"/>
          </p:cNvSpPr>
          <p:nvPr>
            <p:ph type="body" idx="1"/>
          </p:nvPr>
        </p:nvSpPr>
        <p:spPr/>
        <p:txBody>
          <a:bodyPr/>
          <a:lstStyle/>
          <a:p>
            <a:pPr eaLnBrk="1" hangingPunct="1"/>
            <a:r>
              <a:rPr lang="en-US" altLang="en-US" sz="2800" dirty="0"/>
              <a:t>Greek: </a:t>
            </a:r>
            <a:r>
              <a:rPr lang="en-US" altLang="en-US" sz="2800" dirty="0" err="1"/>
              <a:t>choros</a:t>
            </a:r>
            <a:r>
              <a:rPr lang="en-US" altLang="en-US" sz="2800" dirty="0"/>
              <a:t> (place) + </a:t>
            </a:r>
            <a:r>
              <a:rPr lang="en-US" altLang="en-US" sz="2800" dirty="0" err="1"/>
              <a:t>plethos</a:t>
            </a:r>
            <a:r>
              <a:rPr lang="en-US" altLang="en-US" sz="2800" dirty="0"/>
              <a:t> (filled)</a:t>
            </a:r>
          </a:p>
          <a:p>
            <a:pPr eaLnBrk="1" hangingPunct="1"/>
            <a:endParaRPr lang="en-GB" altLang="en-US" sz="2800" dirty="0"/>
          </a:p>
          <a:p>
            <a:pPr eaLnBrk="1" hangingPunct="1"/>
            <a:r>
              <a:rPr lang="en-US" altLang="en-US" sz="2800" dirty="0"/>
              <a:t>These use </a:t>
            </a:r>
            <a:r>
              <a:rPr lang="en-US" altLang="en-US" sz="2800" b="1" dirty="0"/>
              <a:t>polygonal enumeration units	</a:t>
            </a:r>
          </a:p>
          <a:p>
            <a:pPr eaLnBrk="1" hangingPunct="1">
              <a:buFontTx/>
              <a:buNone/>
            </a:pPr>
            <a:r>
              <a:rPr lang="en-US" altLang="en-US" sz="2800" b="1" dirty="0"/>
              <a:t>	</a:t>
            </a:r>
            <a:r>
              <a:rPr lang="en-US" altLang="en-US" sz="2800" dirty="0"/>
              <a:t>e.g. census tract, counties, watersheds, etc. to visualize aggregated data</a:t>
            </a:r>
          </a:p>
          <a:p>
            <a:pPr eaLnBrk="1" hangingPunct="1"/>
            <a:endParaRPr lang="en-US" altLang="en-US" sz="2800" dirty="0"/>
          </a:p>
          <a:p>
            <a:pPr eaLnBrk="1" hangingPunct="1"/>
            <a:r>
              <a:rPr lang="en-US" altLang="en-US" sz="2800" dirty="0"/>
              <a:t>Data values are generally </a:t>
            </a:r>
            <a:r>
              <a:rPr lang="en-US" altLang="en-US" sz="2800" b="1" dirty="0"/>
              <a:t>classified </a:t>
            </a:r>
            <a:r>
              <a:rPr lang="en-US" altLang="en-US" sz="2800" dirty="0"/>
              <a:t>into ranges</a:t>
            </a:r>
          </a:p>
          <a:p>
            <a:pPr eaLnBrk="1" hangingPunct="1"/>
            <a:endParaRPr lang="en-US" altLang="en-US" dirty="0"/>
          </a:p>
          <a:p>
            <a:pPr eaLnBrk="1" hangingPunct="1"/>
            <a:endParaRPr lang="en-US" altLang="en-US" dirty="0"/>
          </a:p>
        </p:txBody>
      </p:sp>
    </p:spTree>
    <p:extLst>
      <p:ext uri="{BB962C8B-B14F-4D97-AF65-F5344CB8AC3E}">
        <p14:creationId xmlns:p14="http://schemas.microsoft.com/office/powerpoint/2010/main" val="2546465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US" dirty="0"/>
              <a:t>Overview</a:t>
            </a:r>
          </a:p>
        </p:txBody>
      </p:sp>
      <p:sp>
        <p:nvSpPr>
          <p:cNvPr id="3" name="TextBox 2"/>
          <p:cNvSpPr txBox="1"/>
          <p:nvPr/>
        </p:nvSpPr>
        <p:spPr>
          <a:xfrm>
            <a:off x="6537960" y="4234934"/>
            <a:ext cx="1312090" cy="369332"/>
          </a:xfrm>
          <a:prstGeom prst="rect">
            <a:avLst/>
          </a:prstGeom>
          <a:noFill/>
        </p:spPr>
        <p:txBody>
          <a:bodyPr wrap="none" rtlCol="0">
            <a:spAutoFit/>
          </a:bodyPr>
          <a:lstStyle/>
          <a:p>
            <a:r>
              <a:rPr lang="en-US" dirty="0"/>
              <a:t>Jenny Smith</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1266" r="24303"/>
          <a:stretch/>
        </p:blipFill>
        <p:spPr>
          <a:xfrm>
            <a:off x="6096000" y="1186933"/>
            <a:ext cx="2488558" cy="3048001"/>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620021979"/>
              </p:ext>
            </p:extLst>
          </p:nvPr>
        </p:nvGraphicFramePr>
        <p:xfrm>
          <a:off x="381000" y="1295400"/>
          <a:ext cx="5486400" cy="2392680"/>
        </p:xfrm>
        <a:graphic>
          <a:graphicData uri="http://schemas.openxmlformats.org/drawingml/2006/table">
            <a:tbl>
              <a:tblPr firstRow="1" bandRow="1">
                <a:tableStyleId>{5C22544A-7EE6-4342-B048-85BDC9FD1C3A}</a:tableStyleId>
              </a:tblPr>
              <a:tblGrid>
                <a:gridCol w="3727669">
                  <a:extLst>
                    <a:ext uri="{9D8B030D-6E8A-4147-A177-3AD203B41FA5}">
                      <a16:colId xmlns:a16="http://schemas.microsoft.com/office/drawing/2014/main" val="20000"/>
                    </a:ext>
                  </a:extLst>
                </a:gridCol>
                <a:gridCol w="1758731">
                  <a:extLst>
                    <a:ext uri="{9D8B030D-6E8A-4147-A177-3AD203B41FA5}">
                      <a16:colId xmlns:a16="http://schemas.microsoft.com/office/drawing/2014/main" val="20001"/>
                    </a:ext>
                  </a:extLst>
                </a:gridCol>
              </a:tblGrid>
              <a:tr h="370840">
                <a:tc>
                  <a:txBody>
                    <a:bodyPr/>
                    <a:lstStyle/>
                    <a:p>
                      <a:r>
                        <a:rPr lang="en-US" dirty="0"/>
                        <a:t>Session</a:t>
                      </a:r>
                    </a:p>
                  </a:txBody>
                  <a:tcPr/>
                </a:tc>
                <a:tc>
                  <a:txBody>
                    <a:bodyPr/>
                    <a:lstStyle/>
                    <a:p>
                      <a:r>
                        <a:rPr lang="en-US" dirty="0"/>
                        <a:t>Date</a:t>
                      </a:r>
                    </a:p>
                  </a:txBody>
                  <a:tcPr/>
                </a:tc>
                <a:extLst>
                  <a:ext uri="{0D108BD9-81ED-4DB2-BD59-A6C34878D82A}">
                    <a16:rowId xmlns:a16="http://schemas.microsoft.com/office/drawing/2014/main" val="10000"/>
                  </a:ext>
                </a:extLst>
              </a:tr>
              <a:tr h="4673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Concepts of spatial epidemiology</a:t>
                      </a:r>
                      <a:r>
                        <a:rPr lang="en-US" sz="1800" baseline="0" dirty="0"/>
                        <a:t> and R</a:t>
                      </a:r>
                      <a:endParaRPr lang="en-US" sz="1800" dirty="0"/>
                    </a:p>
                  </a:txBody>
                  <a:tcPr/>
                </a:tc>
                <a:tc>
                  <a:txBody>
                    <a:bodyPr/>
                    <a:lstStyle/>
                    <a:p>
                      <a:r>
                        <a:rPr lang="en-US" sz="1800" dirty="0"/>
                        <a:t>September 19</a:t>
                      </a:r>
                      <a:r>
                        <a:rPr lang="en-US" sz="1800" baseline="30000" dirty="0"/>
                        <a:t>th</a:t>
                      </a:r>
                      <a:r>
                        <a:rPr lang="en-US" sz="1800" baseline="0" dirty="0"/>
                        <a:t> </a:t>
                      </a:r>
                      <a:r>
                        <a:rPr lang="en-US" sz="1800" dirty="0"/>
                        <a:t> </a:t>
                      </a:r>
                    </a:p>
                  </a:txBody>
                  <a:tcPr/>
                </a:tc>
                <a:extLst>
                  <a:ext uri="{0D108BD9-81ED-4DB2-BD59-A6C34878D82A}">
                    <a16:rowId xmlns:a16="http://schemas.microsoft.com/office/drawing/2014/main" val="10001"/>
                  </a:ext>
                </a:extLst>
              </a:tr>
              <a:tr h="370840">
                <a:tc>
                  <a:txBody>
                    <a:bodyPr/>
                    <a:lstStyle/>
                    <a:p>
                      <a:r>
                        <a:rPr lang="en-US" sz="1800" dirty="0"/>
                        <a:t>Using R for spatial analysis</a:t>
                      </a:r>
                    </a:p>
                  </a:txBody>
                  <a:tcPr/>
                </a:tc>
                <a:tc>
                  <a:txBody>
                    <a:bodyPr/>
                    <a:lstStyle/>
                    <a:p>
                      <a:r>
                        <a:rPr lang="en-US" sz="1800" dirty="0"/>
                        <a:t>September 26</a:t>
                      </a:r>
                      <a:r>
                        <a:rPr lang="en-US" sz="1800" baseline="30000" dirty="0"/>
                        <a:t>th</a:t>
                      </a:r>
                      <a:r>
                        <a:rPr lang="en-US" sz="1800" baseline="0" dirty="0"/>
                        <a:t> </a:t>
                      </a:r>
                      <a:r>
                        <a:rPr lang="en-US" sz="1800" dirty="0"/>
                        <a:t> </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Spatial variation in risk</a:t>
                      </a:r>
                    </a:p>
                    <a:p>
                      <a:endParaRPr lang="en-US" sz="1800" dirty="0"/>
                    </a:p>
                  </a:txBody>
                  <a:tcPr/>
                </a:tc>
                <a:tc>
                  <a:txBody>
                    <a:bodyPr/>
                    <a:lstStyle/>
                    <a:p>
                      <a:r>
                        <a:rPr lang="en-US" sz="1800" dirty="0"/>
                        <a:t>October 3</a:t>
                      </a:r>
                      <a:r>
                        <a:rPr lang="en-US" sz="1800" baseline="30000" dirty="0"/>
                        <a:t>rd</a:t>
                      </a:r>
                      <a:r>
                        <a:rPr lang="en-US" sz="1800" dirty="0"/>
                        <a:t> </a:t>
                      </a:r>
                    </a:p>
                  </a:txBody>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Cluster analysis</a:t>
                      </a:r>
                    </a:p>
                  </a:txBody>
                  <a:tcPr/>
                </a:tc>
                <a:tc>
                  <a:txBody>
                    <a:bodyPr/>
                    <a:lstStyle/>
                    <a:p>
                      <a:r>
                        <a:rPr lang="en-US" sz="1800" dirty="0"/>
                        <a:t>October 10</a:t>
                      </a:r>
                      <a:r>
                        <a:rPr lang="en-US" sz="1800" baseline="30000" dirty="0"/>
                        <a:t>th</a:t>
                      </a:r>
                      <a:r>
                        <a:rPr lang="en-US" sz="1800" dirty="0"/>
                        <a:t> </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8471648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6"/>
          <p:cNvGraphicFramePr>
            <a:graphicFrameLocks noChangeAspect="1"/>
          </p:cNvGraphicFramePr>
          <p:nvPr/>
        </p:nvGraphicFramePr>
        <p:xfrm>
          <a:off x="1998663" y="819150"/>
          <a:ext cx="5470525" cy="5556250"/>
        </p:xfrm>
        <a:graphic>
          <a:graphicData uri="http://schemas.openxmlformats.org/presentationml/2006/ole">
            <mc:AlternateContent xmlns:mc="http://schemas.openxmlformats.org/markup-compatibility/2006">
              <mc:Choice xmlns:v="urn:schemas-microsoft-com:vml" Requires="v">
                <p:oleObj spid="_x0000_s8233" name="Bitmap Image" r:id="rId4" imgW="6095238" imgH="6190476" progId="Paint.Picture">
                  <p:embed/>
                </p:oleObj>
              </mc:Choice>
              <mc:Fallback>
                <p:oleObj name="Bitmap Image" r:id="rId4" imgW="6095238" imgH="6190476"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8663" y="819150"/>
                        <a:ext cx="5470525" cy="555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5" name="Rectangle 7"/>
          <p:cNvSpPr>
            <a:spLocks noChangeArrowheads="1"/>
          </p:cNvSpPr>
          <p:nvPr/>
        </p:nvSpPr>
        <p:spPr bwMode="auto">
          <a:xfrm>
            <a:off x="241300" y="147638"/>
            <a:ext cx="80629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altLang="en-US" sz="2800" b="0"/>
              <a:t>Obesity Prevalence by Primary Care Organisation</a:t>
            </a:r>
          </a:p>
        </p:txBody>
      </p:sp>
    </p:spTree>
    <p:extLst>
      <p:ext uri="{BB962C8B-B14F-4D97-AF65-F5344CB8AC3E}">
        <p14:creationId xmlns:p14="http://schemas.microsoft.com/office/powerpoint/2010/main" val="23608235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descr="HIVPrevalenceGlobal2006.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6850"/>
            <a:ext cx="914400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05666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www.e-education.psu.edu/files/geog484/image/L06cg_fig0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14400"/>
            <a:ext cx="7620000" cy="5317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4155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GB" altLang="en-US"/>
              <a:t>Disadvantages</a:t>
            </a:r>
            <a:endParaRPr lang="en-US" altLang="en-US"/>
          </a:p>
        </p:txBody>
      </p:sp>
      <p:sp>
        <p:nvSpPr>
          <p:cNvPr id="31747" name="Rectangle 3"/>
          <p:cNvSpPr>
            <a:spLocks noGrp="1" noChangeArrowheads="1"/>
          </p:cNvSpPr>
          <p:nvPr>
            <p:ph type="body" idx="1"/>
          </p:nvPr>
        </p:nvSpPr>
        <p:spPr/>
        <p:txBody>
          <a:bodyPr/>
          <a:lstStyle/>
          <a:p>
            <a:pPr marL="609600" indent="-609600" eaLnBrk="1" hangingPunct="1">
              <a:lnSpc>
                <a:spcPct val="80000"/>
              </a:lnSpc>
              <a:buFontTx/>
              <a:buAutoNum type="arabicPeriod"/>
            </a:pPr>
            <a:r>
              <a:rPr lang="en-GB" altLang="en-US" sz="2400" dirty="0"/>
              <a:t>Assumes mapped data are uniformly distributed in each unit – not usually true!        </a:t>
            </a:r>
          </a:p>
          <a:p>
            <a:pPr marL="609600" indent="-609600" eaLnBrk="1" hangingPunct="1">
              <a:lnSpc>
                <a:spcPct val="80000"/>
              </a:lnSpc>
              <a:buFontTx/>
              <a:buAutoNum type="arabicPeriod"/>
            </a:pPr>
            <a:endParaRPr lang="en-GB" altLang="en-US" sz="2400" dirty="0"/>
          </a:p>
          <a:p>
            <a:pPr marL="0" indent="0" eaLnBrk="1" hangingPunct="1">
              <a:lnSpc>
                <a:spcPct val="80000"/>
              </a:lnSpc>
              <a:buNone/>
            </a:pPr>
            <a:endParaRPr lang="en-GB" altLang="en-US" sz="2400" dirty="0"/>
          </a:p>
        </p:txBody>
      </p:sp>
    </p:spTree>
    <p:extLst>
      <p:ext uri="{BB962C8B-B14F-4D97-AF65-F5344CB8AC3E}">
        <p14:creationId xmlns:p14="http://schemas.microsoft.com/office/powerpoint/2010/main" val="2338941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8"/>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300038" y="655638"/>
            <a:ext cx="8526462" cy="5257800"/>
          </a:xfrm>
        </p:spPr>
      </p:pic>
      <p:sp>
        <p:nvSpPr>
          <p:cNvPr id="32771" name="Rectangle 9"/>
          <p:cNvSpPr>
            <a:spLocks noChangeArrowheads="1"/>
          </p:cNvSpPr>
          <p:nvPr/>
        </p:nvSpPr>
        <p:spPr bwMode="auto">
          <a:xfrm>
            <a:off x="0" y="0"/>
            <a:ext cx="8210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altLang="en-US"/>
              <a:t>http://www.crimereduction.homeoffice.gov.uk/toolkits/fa020204-map1.htm</a:t>
            </a:r>
          </a:p>
        </p:txBody>
      </p:sp>
    </p:spTree>
    <p:extLst>
      <p:ext uri="{BB962C8B-B14F-4D97-AF65-F5344CB8AC3E}">
        <p14:creationId xmlns:p14="http://schemas.microsoft.com/office/powerpoint/2010/main" val="18907951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GB" altLang="en-US"/>
              <a:t>Disadvantages</a:t>
            </a:r>
            <a:endParaRPr lang="en-US" altLang="en-US"/>
          </a:p>
        </p:txBody>
      </p:sp>
      <p:sp>
        <p:nvSpPr>
          <p:cNvPr id="31747" name="Rectangle 3"/>
          <p:cNvSpPr>
            <a:spLocks noGrp="1" noChangeArrowheads="1"/>
          </p:cNvSpPr>
          <p:nvPr>
            <p:ph type="body" idx="1"/>
          </p:nvPr>
        </p:nvSpPr>
        <p:spPr/>
        <p:txBody>
          <a:bodyPr/>
          <a:lstStyle/>
          <a:p>
            <a:pPr marL="609600" indent="-609600" eaLnBrk="1" hangingPunct="1">
              <a:lnSpc>
                <a:spcPct val="80000"/>
              </a:lnSpc>
              <a:buFontTx/>
              <a:buAutoNum type="arabicPeriod"/>
            </a:pPr>
            <a:r>
              <a:rPr lang="en-GB" altLang="en-US" sz="2400" dirty="0"/>
              <a:t>Assumes mapped data are uniformly distributed in each unit – not usually true!        </a:t>
            </a:r>
          </a:p>
          <a:p>
            <a:pPr marL="609600" indent="-609600" eaLnBrk="1" hangingPunct="1">
              <a:lnSpc>
                <a:spcPct val="80000"/>
              </a:lnSpc>
              <a:buFontTx/>
              <a:buAutoNum type="arabicPeriod"/>
            </a:pPr>
            <a:endParaRPr lang="en-GB" altLang="en-US" sz="2400" dirty="0"/>
          </a:p>
          <a:p>
            <a:pPr marL="609600" indent="-609600" eaLnBrk="1" hangingPunct="1">
              <a:lnSpc>
                <a:spcPct val="80000"/>
              </a:lnSpc>
              <a:buFontTx/>
              <a:buAutoNum type="arabicPeriod"/>
            </a:pPr>
            <a:r>
              <a:rPr lang="en-GB" altLang="en-US" sz="2400" dirty="0"/>
              <a:t>Political boundaries are frequently unrelated to the spatial distribution of the phenomena being mapped</a:t>
            </a:r>
          </a:p>
          <a:p>
            <a:pPr marL="609600" indent="-609600" eaLnBrk="1" hangingPunct="1">
              <a:lnSpc>
                <a:spcPct val="80000"/>
              </a:lnSpc>
              <a:buFontTx/>
              <a:buAutoNum type="arabicPeriod"/>
            </a:pPr>
            <a:endParaRPr lang="en-GB" altLang="en-US" sz="2400" dirty="0"/>
          </a:p>
          <a:p>
            <a:pPr marL="0" indent="0" eaLnBrk="1" hangingPunct="1">
              <a:lnSpc>
                <a:spcPct val="80000"/>
              </a:lnSpc>
              <a:buNone/>
            </a:pPr>
            <a:endParaRPr lang="en-GB" altLang="en-US" sz="2400" dirty="0"/>
          </a:p>
        </p:txBody>
      </p:sp>
    </p:spTree>
    <p:extLst>
      <p:ext uri="{BB962C8B-B14F-4D97-AF65-F5344CB8AC3E}">
        <p14:creationId xmlns:p14="http://schemas.microsoft.com/office/powerpoint/2010/main" val="8960036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GB" altLang="en-US"/>
              <a:t>Disadvantages</a:t>
            </a:r>
            <a:endParaRPr lang="en-US" altLang="en-US"/>
          </a:p>
        </p:txBody>
      </p:sp>
      <p:sp>
        <p:nvSpPr>
          <p:cNvPr id="31747" name="Rectangle 3"/>
          <p:cNvSpPr>
            <a:spLocks noGrp="1" noChangeArrowheads="1"/>
          </p:cNvSpPr>
          <p:nvPr>
            <p:ph type="body" idx="1"/>
          </p:nvPr>
        </p:nvSpPr>
        <p:spPr/>
        <p:txBody>
          <a:bodyPr/>
          <a:lstStyle/>
          <a:p>
            <a:pPr marL="609600" indent="-609600" eaLnBrk="1" hangingPunct="1">
              <a:lnSpc>
                <a:spcPct val="80000"/>
              </a:lnSpc>
              <a:buFontTx/>
              <a:buAutoNum type="arabicPeriod"/>
            </a:pPr>
            <a:r>
              <a:rPr lang="en-GB" altLang="en-US" sz="2400" dirty="0"/>
              <a:t>Assumes mapped data are uniformly distributed in each unit – not usually true!        </a:t>
            </a:r>
          </a:p>
          <a:p>
            <a:pPr marL="609600" indent="-609600" eaLnBrk="1" hangingPunct="1">
              <a:lnSpc>
                <a:spcPct val="80000"/>
              </a:lnSpc>
              <a:buFontTx/>
              <a:buAutoNum type="arabicPeriod"/>
            </a:pPr>
            <a:endParaRPr lang="en-GB" altLang="en-US" sz="2400" dirty="0"/>
          </a:p>
          <a:p>
            <a:pPr marL="609600" indent="-609600" eaLnBrk="1" hangingPunct="1">
              <a:lnSpc>
                <a:spcPct val="80000"/>
              </a:lnSpc>
              <a:buFontTx/>
              <a:buAutoNum type="arabicPeriod"/>
            </a:pPr>
            <a:r>
              <a:rPr lang="en-GB" altLang="en-US" sz="2400" dirty="0"/>
              <a:t>Political boundaries are frequently unrelated to the spatial distribution of the phenomena being mapped</a:t>
            </a:r>
          </a:p>
          <a:p>
            <a:pPr marL="609600" indent="-609600" eaLnBrk="1" hangingPunct="1">
              <a:lnSpc>
                <a:spcPct val="80000"/>
              </a:lnSpc>
              <a:buFontTx/>
              <a:buAutoNum type="arabicPeriod"/>
            </a:pPr>
            <a:endParaRPr lang="en-GB" altLang="en-US" sz="2400" dirty="0"/>
          </a:p>
          <a:p>
            <a:pPr marL="609600" indent="-609600" eaLnBrk="1" hangingPunct="1">
              <a:lnSpc>
                <a:spcPct val="80000"/>
              </a:lnSpc>
              <a:buFontTx/>
              <a:buAutoNum type="arabicPeriod"/>
            </a:pPr>
            <a:r>
              <a:rPr lang="en-GB" altLang="en-US" sz="2400" dirty="0"/>
              <a:t>Large polygons tend to dominate the display</a:t>
            </a:r>
          </a:p>
          <a:p>
            <a:pPr marL="609600" indent="-609600" eaLnBrk="1" hangingPunct="1">
              <a:lnSpc>
                <a:spcPct val="80000"/>
              </a:lnSpc>
              <a:buFontTx/>
              <a:buAutoNum type="arabicPeriod"/>
            </a:pPr>
            <a:endParaRPr lang="en-GB" altLang="en-US" sz="2400" dirty="0"/>
          </a:p>
          <a:p>
            <a:pPr marL="0" indent="0" eaLnBrk="1" hangingPunct="1">
              <a:lnSpc>
                <a:spcPct val="80000"/>
              </a:lnSpc>
              <a:buNone/>
            </a:pPr>
            <a:endParaRPr lang="en-GB" altLang="en-US" sz="2400" dirty="0"/>
          </a:p>
        </p:txBody>
      </p:sp>
    </p:spTree>
    <p:extLst>
      <p:ext uri="{BB962C8B-B14F-4D97-AF65-F5344CB8AC3E}">
        <p14:creationId xmlns:p14="http://schemas.microsoft.com/office/powerpoint/2010/main" val="8529966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GB" altLang="en-US"/>
              <a:t>Disadvantages</a:t>
            </a:r>
            <a:endParaRPr lang="en-US" altLang="en-US"/>
          </a:p>
        </p:txBody>
      </p:sp>
      <p:sp>
        <p:nvSpPr>
          <p:cNvPr id="31747" name="Rectangle 3"/>
          <p:cNvSpPr>
            <a:spLocks noGrp="1" noChangeArrowheads="1"/>
          </p:cNvSpPr>
          <p:nvPr>
            <p:ph type="body" idx="1"/>
          </p:nvPr>
        </p:nvSpPr>
        <p:spPr/>
        <p:txBody>
          <a:bodyPr/>
          <a:lstStyle/>
          <a:p>
            <a:pPr marL="609600" indent="-609600" eaLnBrk="1" hangingPunct="1">
              <a:lnSpc>
                <a:spcPct val="80000"/>
              </a:lnSpc>
              <a:buFontTx/>
              <a:buAutoNum type="arabicPeriod"/>
            </a:pPr>
            <a:r>
              <a:rPr lang="en-GB" altLang="en-US" sz="2400" dirty="0"/>
              <a:t>Assumes mapped data are uniformly distributed in each unit – not usually true!        </a:t>
            </a:r>
          </a:p>
          <a:p>
            <a:pPr marL="609600" indent="-609600" eaLnBrk="1" hangingPunct="1">
              <a:lnSpc>
                <a:spcPct val="80000"/>
              </a:lnSpc>
              <a:buFontTx/>
              <a:buAutoNum type="arabicPeriod"/>
            </a:pPr>
            <a:endParaRPr lang="en-GB" altLang="en-US" sz="2400" dirty="0"/>
          </a:p>
          <a:p>
            <a:pPr marL="609600" indent="-609600" eaLnBrk="1" hangingPunct="1">
              <a:lnSpc>
                <a:spcPct val="80000"/>
              </a:lnSpc>
              <a:buFontTx/>
              <a:buAutoNum type="arabicPeriod"/>
            </a:pPr>
            <a:r>
              <a:rPr lang="en-GB" altLang="en-US" sz="2400" dirty="0"/>
              <a:t>Political boundaries are frequently unrelated to the spatial distribution of the phenomena being mapped</a:t>
            </a:r>
          </a:p>
          <a:p>
            <a:pPr marL="609600" indent="-609600" eaLnBrk="1" hangingPunct="1">
              <a:lnSpc>
                <a:spcPct val="80000"/>
              </a:lnSpc>
              <a:buFontTx/>
              <a:buAutoNum type="arabicPeriod"/>
            </a:pPr>
            <a:endParaRPr lang="en-GB" altLang="en-US" sz="2400" dirty="0"/>
          </a:p>
          <a:p>
            <a:pPr marL="609600" indent="-609600" eaLnBrk="1" hangingPunct="1">
              <a:lnSpc>
                <a:spcPct val="80000"/>
              </a:lnSpc>
              <a:buFontTx/>
              <a:buAutoNum type="arabicPeriod"/>
            </a:pPr>
            <a:r>
              <a:rPr lang="en-GB" altLang="en-US" sz="2400" dirty="0"/>
              <a:t>Large polygons tend to dominate the display</a:t>
            </a:r>
          </a:p>
          <a:p>
            <a:pPr marL="609600" indent="-609600" eaLnBrk="1" hangingPunct="1">
              <a:lnSpc>
                <a:spcPct val="80000"/>
              </a:lnSpc>
              <a:buFontTx/>
              <a:buAutoNum type="arabicPeriod"/>
            </a:pPr>
            <a:endParaRPr lang="en-GB" altLang="en-US" sz="2400" dirty="0"/>
          </a:p>
          <a:p>
            <a:pPr marL="609600" indent="-609600" eaLnBrk="1" hangingPunct="1">
              <a:lnSpc>
                <a:spcPct val="80000"/>
              </a:lnSpc>
              <a:buFontTx/>
              <a:buAutoNum type="arabicPeriod"/>
            </a:pPr>
            <a:r>
              <a:rPr lang="en-GB" altLang="en-US" sz="2400" dirty="0"/>
              <a:t>Highly skewed data are difficult to display using a finite number of colour shades</a:t>
            </a:r>
          </a:p>
          <a:p>
            <a:pPr marL="0" indent="0" eaLnBrk="1" hangingPunct="1">
              <a:lnSpc>
                <a:spcPct val="80000"/>
              </a:lnSpc>
              <a:buNone/>
            </a:pPr>
            <a:endParaRPr lang="en-GB" altLang="en-US" sz="2400" dirty="0"/>
          </a:p>
        </p:txBody>
      </p:sp>
    </p:spTree>
    <p:extLst>
      <p:ext uri="{BB962C8B-B14F-4D97-AF65-F5344CB8AC3E}">
        <p14:creationId xmlns:p14="http://schemas.microsoft.com/office/powerpoint/2010/main" val="8529966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GB" altLang="en-US"/>
              <a:t>Cartograms</a:t>
            </a:r>
            <a:endParaRPr lang="en-US" altLang="en-US"/>
          </a:p>
        </p:txBody>
      </p:sp>
      <p:sp>
        <p:nvSpPr>
          <p:cNvPr id="35843" name="Rectangle 3"/>
          <p:cNvSpPr>
            <a:spLocks noGrp="1" noChangeArrowheads="1"/>
          </p:cNvSpPr>
          <p:nvPr>
            <p:ph type="body" idx="1"/>
          </p:nvPr>
        </p:nvSpPr>
        <p:spPr/>
        <p:txBody>
          <a:bodyPr/>
          <a:lstStyle/>
          <a:p>
            <a:pPr eaLnBrk="1" hangingPunct="1">
              <a:lnSpc>
                <a:spcPct val="90000"/>
              </a:lnSpc>
            </a:pPr>
            <a:r>
              <a:rPr lang="en-GB" altLang="en-US" sz="2800" dirty="0"/>
              <a:t>Overcomes problem of physical dominance of large areas</a:t>
            </a:r>
          </a:p>
          <a:p>
            <a:pPr eaLnBrk="1" hangingPunct="1">
              <a:lnSpc>
                <a:spcPct val="90000"/>
              </a:lnSpc>
            </a:pPr>
            <a:endParaRPr lang="en-GB" altLang="en-US" sz="2800" dirty="0"/>
          </a:p>
          <a:p>
            <a:pPr eaLnBrk="1" hangingPunct="1">
              <a:lnSpc>
                <a:spcPct val="90000"/>
              </a:lnSpc>
            </a:pPr>
            <a:r>
              <a:rPr lang="en-GB" altLang="en-US" sz="2800" dirty="0"/>
              <a:t>Geometrically transforms the area of each polygon so that it is proportional to the corresponding attribute</a:t>
            </a:r>
          </a:p>
          <a:p>
            <a:pPr eaLnBrk="1" hangingPunct="1">
              <a:lnSpc>
                <a:spcPct val="90000"/>
              </a:lnSpc>
            </a:pPr>
            <a:endParaRPr lang="en-GB" altLang="en-US" sz="2800" dirty="0"/>
          </a:p>
          <a:p>
            <a:pPr eaLnBrk="1" hangingPunct="1">
              <a:lnSpc>
                <a:spcPct val="90000"/>
              </a:lnSpc>
            </a:pPr>
            <a:r>
              <a:rPr lang="en-GB" altLang="en-US" sz="2800" dirty="0"/>
              <a:t>Distort area and distance, forsaking spatial detail</a:t>
            </a:r>
          </a:p>
          <a:p>
            <a:pPr eaLnBrk="1" hangingPunct="1">
              <a:lnSpc>
                <a:spcPct val="90000"/>
              </a:lnSpc>
            </a:pPr>
            <a:endParaRPr lang="en-GB" altLang="en-US" sz="2800" dirty="0"/>
          </a:p>
          <a:p>
            <a:pPr eaLnBrk="1" hangingPunct="1">
              <a:lnSpc>
                <a:spcPct val="90000"/>
              </a:lnSpc>
            </a:pPr>
            <a:r>
              <a:rPr lang="en-GB" altLang="en-US" sz="2800" dirty="0"/>
              <a:t>See </a:t>
            </a:r>
            <a:r>
              <a:rPr lang="en-GB" altLang="en-US" sz="2800" dirty="0" err="1">
                <a:solidFill>
                  <a:srgbClr val="0066FF"/>
                </a:solidFill>
              </a:rPr>
              <a:t>www.worldmapper.org</a:t>
            </a:r>
            <a:endParaRPr lang="en-US" altLang="en-US" sz="2800" dirty="0">
              <a:solidFill>
                <a:srgbClr val="0066FF"/>
              </a:solidFill>
            </a:endParaRPr>
          </a:p>
        </p:txBody>
      </p:sp>
    </p:spTree>
    <p:extLst>
      <p:ext uri="{BB962C8B-B14F-4D97-AF65-F5344CB8AC3E}">
        <p14:creationId xmlns:p14="http://schemas.microsoft.com/office/powerpoint/2010/main" val="39930708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descr="Road traffic.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77925"/>
            <a:ext cx="9144000"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2"/>
          <p:cNvSpPr txBox="1">
            <a:spLocks noChangeArrowheads="1"/>
          </p:cNvSpPr>
          <p:nvPr/>
        </p:nvSpPr>
        <p:spPr bwMode="auto">
          <a:xfrm>
            <a:off x="2349500" y="241300"/>
            <a:ext cx="4613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sz="3600" b="0"/>
              <a:t>Road traffic accidents</a:t>
            </a:r>
          </a:p>
        </p:txBody>
      </p:sp>
      <p:sp>
        <p:nvSpPr>
          <p:cNvPr id="36868" name="TextBox 3"/>
          <p:cNvSpPr txBox="1">
            <a:spLocks noChangeArrowheads="1"/>
          </p:cNvSpPr>
          <p:nvPr/>
        </p:nvSpPr>
        <p:spPr bwMode="auto">
          <a:xfrm>
            <a:off x="279400" y="6007100"/>
            <a:ext cx="8369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Territory size shows the proportion of all road traffic accident deaths worldwide that occurred there.</a:t>
            </a:r>
          </a:p>
        </p:txBody>
      </p:sp>
    </p:spTree>
    <p:extLst>
      <p:ext uri="{BB962C8B-B14F-4D97-AF65-F5344CB8AC3E}">
        <p14:creationId xmlns:p14="http://schemas.microsoft.com/office/powerpoint/2010/main" val="1796063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US" dirty="0"/>
              <a:t>Overview</a:t>
            </a:r>
          </a:p>
        </p:txBody>
      </p:sp>
      <p:pic>
        <p:nvPicPr>
          <p:cNvPr id="2050" name="Picture 2" descr="https://yt3.ggpht.com/-1VBikF0hgV8/AAAAAAAAAAI/AAAAAAAAAAA/FqcgkAulS2U/s900-c-k-no/phot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1752600"/>
            <a:ext cx="2362200" cy="2362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324600" y="4311134"/>
            <a:ext cx="2134815" cy="369332"/>
          </a:xfrm>
          <a:prstGeom prst="rect">
            <a:avLst/>
          </a:prstGeom>
          <a:noFill/>
        </p:spPr>
        <p:txBody>
          <a:bodyPr wrap="none" rtlCol="0">
            <a:spAutoFit/>
          </a:bodyPr>
          <a:lstStyle/>
          <a:p>
            <a:r>
              <a:rPr lang="en-US" dirty="0"/>
              <a:t>Alemayehu Midekisa</a:t>
            </a:r>
          </a:p>
        </p:txBody>
      </p:sp>
      <p:graphicFrame>
        <p:nvGraphicFramePr>
          <p:cNvPr id="7" name="Table 6"/>
          <p:cNvGraphicFramePr>
            <a:graphicFrameLocks noGrp="1"/>
          </p:cNvGraphicFramePr>
          <p:nvPr>
            <p:extLst>
              <p:ext uri="{D42A27DB-BD31-4B8C-83A1-F6EECF244321}">
                <p14:modId xmlns:p14="http://schemas.microsoft.com/office/powerpoint/2010/main" val="591606504"/>
              </p:ext>
            </p:extLst>
          </p:nvPr>
        </p:nvGraphicFramePr>
        <p:xfrm>
          <a:off x="381000" y="1295400"/>
          <a:ext cx="5486400" cy="2763520"/>
        </p:xfrm>
        <a:graphic>
          <a:graphicData uri="http://schemas.openxmlformats.org/drawingml/2006/table">
            <a:tbl>
              <a:tblPr firstRow="1" bandRow="1">
                <a:tableStyleId>{5C22544A-7EE6-4342-B048-85BDC9FD1C3A}</a:tableStyleId>
              </a:tblPr>
              <a:tblGrid>
                <a:gridCol w="3727669">
                  <a:extLst>
                    <a:ext uri="{9D8B030D-6E8A-4147-A177-3AD203B41FA5}">
                      <a16:colId xmlns:a16="http://schemas.microsoft.com/office/drawing/2014/main" val="20000"/>
                    </a:ext>
                  </a:extLst>
                </a:gridCol>
                <a:gridCol w="1758731">
                  <a:extLst>
                    <a:ext uri="{9D8B030D-6E8A-4147-A177-3AD203B41FA5}">
                      <a16:colId xmlns:a16="http://schemas.microsoft.com/office/drawing/2014/main" val="20001"/>
                    </a:ext>
                  </a:extLst>
                </a:gridCol>
              </a:tblGrid>
              <a:tr h="370840">
                <a:tc>
                  <a:txBody>
                    <a:bodyPr/>
                    <a:lstStyle/>
                    <a:p>
                      <a:r>
                        <a:rPr lang="en-US" dirty="0"/>
                        <a:t>Session</a:t>
                      </a:r>
                    </a:p>
                  </a:txBody>
                  <a:tcPr/>
                </a:tc>
                <a:tc>
                  <a:txBody>
                    <a:bodyPr/>
                    <a:lstStyle/>
                    <a:p>
                      <a:r>
                        <a:rPr lang="en-US" dirty="0"/>
                        <a:t>Date</a:t>
                      </a:r>
                    </a:p>
                  </a:txBody>
                  <a:tcPr/>
                </a:tc>
                <a:extLst>
                  <a:ext uri="{0D108BD9-81ED-4DB2-BD59-A6C34878D82A}">
                    <a16:rowId xmlns:a16="http://schemas.microsoft.com/office/drawing/2014/main" val="10000"/>
                  </a:ext>
                </a:extLst>
              </a:tr>
              <a:tr h="4673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Concepts of spatial epidemiology</a:t>
                      </a:r>
                      <a:r>
                        <a:rPr lang="en-US" sz="1800" baseline="0" dirty="0"/>
                        <a:t> and R</a:t>
                      </a:r>
                      <a:endParaRPr lang="en-US" sz="1800" dirty="0"/>
                    </a:p>
                  </a:txBody>
                  <a:tcPr/>
                </a:tc>
                <a:tc>
                  <a:txBody>
                    <a:bodyPr/>
                    <a:lstStyle/>
                    <a:p>
                      <a:r>
                        <a:rPr lang="en-US" sz="1800" dirty="0"/>
                        <a:t>September 19</a:t>
                      </a:r>
                      <a:r>
                        <a:rPr lang="en-US" sz="1800" baseline="30000" dirty="0"/>
                        <a:t>th</a:t>
                      </a:r>
                      <a:r>
                        <a:rPr lang="en-US" sz="1800" baseline="0" dirty="0"/>
                        <a:t> </a:t>
                      </a:r>
                      <a:r>
                        <a:rPr lang="en-US" sz="1800" dirty="0"/>
                        <a:t> </a:t>
                      </a:r>
                    </a:p>
                  </a:txBody>
                  <a:tcPr/>
                </a:tc>
                <a:extLst>
                  <a:ext uri="{0D108BD9-81ED-4DB2-BD59-A6C34878D82A}">
                    <a16:rowId xmlns:a16="http://schemas.microsoft.com/office/drawing/2014/main" val="10001"/>
                  </a:ext>
                </a:extLst>
              </a:tr>
              <a:tr h="370840">
                <a:tc>
                  <a:txBody>
                    <a:bodyPr/>
                    <a:lstStyle/>
                    <a:p>
                      <a:r>
                        <a:rPr lang="en-US" sz="1800" dirty="0"/>
                        <a:t>Using R for spatial analysis</a:t>
                      </a:r>
                    </a:p>
                  </a:txBody>
                  <a:tcPr/>
                </a:tc>
                <a:tc>
                  <a:txBody>
                    <a:bodyPr/>
                    <a:lstStyle/>
                    <a:p>
                      <a:r>
                        <a:rPr lang="en-US" sz="1800" dirty="0"/>
                        <a:t>September 26</a:t>
                      </a:r>
                      <a:r>
                        <a:rPr lang="en-US" sz="1800" baseline="30000" dirty="0"/>
                        <a:t>th</a:t>
                      </a:r>
                      <a:r>
                        <a:rPr lang="en-US" sz="1800" baseline="0" dirty="0"/>
                        <a:t> </a:t>
                      </a:r>
                      <a:r>
                        <a:rPr lang="en-US" sz="1800" dirty="0"/>
                        <a:t> </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Spatial variation in risk</a:t>
                      </a:r>
                    </a:p>
                    <a:p>
                      <a:endParaRPr lang="en-US" sz="1800" dirty="0"/>
                    </a:p>
                  </a:txBody>
                  <a:tcPr/>
                </a:tc>
                <a:tc>
                  <a:txBody>
                    <a:bodyPr/>
                    <a:lstStyle/>
                    <a:p>
                      <a:r>
                        <a:rPr lang="en-US" sz="1800" dirty="0"/>
                        <a:t>October 3</a:t>
                      </a:r>
                      <a:r>
                        <a:rPr lang="en-US" sz="1800" baseline="30000" dirty="0"/>
                        <a:t>rd</a:t>
                      </a:r>
                      <a:r>
                        <a:rPr lang="en-US" sz="1800" dirty="0"/>
                        <a:t> </a:t>
                      </a:r>
                    </a:p>
                  </a:txBody>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Cluster analysis</a:t>
                      </a:r>
                    </a:p>
                  </a:txBody>
                  <a:tcPr/>
                </a:tc>
                <a:tc>
                  <a:txBody>
                    <a:bodyPr/>
                    <a:lstStyle/>
                    <a:p>
                      <a:r>
                        <a:rPr lang="en-US" sz="1800" dirty="0"/>
                        <a:t>October 10</a:t>
                      </a:r>
                      <a:r>
                        <a:rPr lang="en-US" sz="1800" baseline="30000" dirty="0"/>
                        <a:t>th</a:t>
                      </a:r>
                      <a:r>
                        <a:rPr lang="en-US" sz="1800" dirty="0"/>
                        <a:t> </a:t>
                      </a:r>
                    </a:p>
                  </a:txBody>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n-lt"/>
                          <a:ea typeface="+mn-ea"/>
                          <a:cs typeface="+mn-cs"/>
                        </a:rPr>
                        <a:t>Intro to Remote Sensing</a:t>
                      </a:r>
                      <a:endParaRPr lang="en-US" sz="1800" dirty="0"/>
                    </a:p>
                  </a:txBody>
                  <a:tcPr/>
                </a:tc>
                <a:tc>
                  <a:txBody>
                    <a:bodyPr/>
                    <a:lstStyle/>
                    <a:p>
                      <a:r>
                        <a:rPr lang="en-US" sz="1800" dirty="0"/>
                        <a:t>October 17</a:t>
                      </a:r>
                      <a:r>
                        <a:rPr lang="en-US" sz="1800" baseline="30000" dirty="0"/>
                        <a:t>th</a:t>
                      </a:r>
                      <a:r>
                        <a:rPr lang="en-US" sz="1800" dirty="0"/>
                        <a:t> </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8471648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ChangeArrowheads="1"/>
          </p:cNvSpPr>
          <p:nvPr/>
        </p:nvSpPr>
        <p:spPr bwMode="auto">
          <a:xfrm>
            <a:off x="0" y="174625"/>
            <a:ext cx="91440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US" altLang="en-US" sz="3800" b="0"/>
              <a:t>Public health spending</a:t>
            </a:r>
          </a:p>
        </p:txBody>
      </p:sp>
      <p:sp>
        <p:nvSpPr>
          <p:cNvPr id="37891" name="Rectangle 6"/>
          <p:cNvSpPr>
            <a:spLocks noChangeArrowheads="1"/>
          </p:cNvSpPr>
          <p:nvPr/>
        </p:nvSpPr>
        <p:spPr bwMode="auto">
          <a:xfrm>
            <a:off x="76200" y="5940425"/>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30000"/>
              </a:spcBef>
            </a:pPr>
            <a:r>
              <a:rPr lang="en-GB" altLang="en-US" sz="1600"/>
              <a:t>Territory size shows the proportion of worldwide spending on public health services that is spent there. This spending is measured in purchasing power parity.</a:t>
            </a:r>
            <a:r>
              <a:rPr lang="en-US" altLang="en-US" sz="1600" b="0"/>
              <a:t> </a:t>
            </a:r>
          </a:p>
        </p:txBody>
      </p:sp>
      <p:pic>
        <p:nvPicPr>
          <p:cNvPr id="37892" name="Picture 6" descr="Public health spendin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77925"/>
            <a:ext cx="9144000"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19512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p:cNvSpPr>
            <a:spLocks noGrp="1" noChangeArrowheads="1"/>
          </p:cNvSpPr>
          <p:nvPr>
            <p:ph type="title" sz="quarter"/>
          </p:nvPr>
        </p:nvSpPr>
        <p:spPr>
          <a:xfrm>
            <a:off x="457200" y="274638"/>
            <a:ext cx="8229600" cy="511175"/>
          </a:xfrm>
        </p:spPr>
        <p:txBody>
          <a:bodyPr>
            <a:normAutofit fontScale="90000"/>
          </a:bodyPr>
          <a:lstStyle/>
          <a:p>
            <a:pPr eaLnBrk="1" hangingPunct="1"/>
            <a:r>
              <a:rPr lang="en-GB" altLang="en-US" sz="2800"/>
              <a:t>2008 Presidential Elections</a:t>
            </a:r>
            <a:endParaRPr lang="en-US" altLang="en-US" sz="2800"/>
          </a:p>
        </p:txBody>
      </p:sp>
      <p:pic>
        <p:nvPicPr>
          <p:cNvPr id="51203" name="Picture 5"/>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215900" y="1682750"/>
            <a:ext cx="4038600" cy="2185988"/>
          </a:xfrm>
        </p:spPr>
      </p:pic>
      <p:pic>
        <p:nvPicPr>
          <p:cNvPr id="51204" name="Picture 7"/>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61925" y="3938588"/>
            <a:ext cx="4038600" cy="2187575"/>
          </a:xfrm>
        </p:spPr>
      </p:pic>
      <p:sp>
        <p:nvSpPr>
          <p:cNvPr id="51205" name="Rectangle 9"/>
          <p:cNvSpPr>
            <a:spLocks noChangeArrowheads="1"/>
          </p:cNvSpPr>
          <p:nvPr/>
        </p:nvSpPr>
        <p:spPr bwMode="auto">
          <a:xfrm>
            <a:off x="295275" y="960438"/>
            <a:ext cx="2071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sz="2400" b="0"/>
              <a:t>Choropleths:</a:t>
            </a:r>
            <a:endParaRPr lang="en-US" altLang="en-US" sz="2400" b="0"/>
          </a:p>
        </p:txBody>
      </p:sp>
      <p:sp>
        <p:nvSpPr>
          <p:cNvPr id="51206" name="Rectangle 11"/>
          <p:cNvSpPr>
            <a:spLocks noChangeArrowheads="1"/>
          </p:cNvSpPr>
          <p:nvPr/>
        </p:nvSpPr>
        <p:spPr bwMode="auto">
          <a:xfrm>
            <a:off x="3644900" y="6491288"/>
            <a:ext cx="5499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30000"/>
              </a:spcBef>
            </a:pPr>
            <a:r>
              <a:rPr lang="en-US" altLang="en-US" b="0"/>
              <a:t>http://www-personal.umich.edu/~mejn/election/2008/</a:t>
            </a:r>
          </a:p>
        </p:txBody>
      </p:sp>
    </p:spTree>
    <p:extLst>
      <p:ext uri="{BB962C8B-B14F-4D97-AF65-F5344CB8AC3E}">
        <p14:creationId xmlns:p14="http://schemas.microsoft.com/office/powerpoint/2010/main" val="26490115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type="title" sz="quarter"/>
          </p:nvPr>
        </p:nvSpPr>
        <p:spPr>
          <a:xfrm>
            <a:off x="457200" y="274638"/>
            <a:ext cx="8229600" cy="511175"/>
          </a:xfrm>
          <a:noFill/>
        </p:spPr>
        <p:txBody>
          <a:bodyPr>
            <a:normAutofit fontScale="90000"/>
          </a:bodyPr>
          <a:lstStyle/>
          <a:p>
            <a:pPr eaLnBrk="1" hangingPunct="1"/>
            <a:r>
              <a:rPr lang="en-GB" altLang="en-US"/>
              <a:t>2008 Presidential Elections</a:t>
            </a:r>
            <a:endParaRPr lang="en-US" altLang="en-US"/>
          </a:p>
        </p:txBody>
      </p:sp>
      <p:pic>
        <p:nvPicPr>
          <p:cNvPr id="5222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 y="1682750"/>
            <a:ext cx="40386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504950"/>
            <a:ext cx="40386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 y="3938588"/>
            <a:ext cx="40386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4208463"/>
            <a:ext cx="40386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Rectangle 9"/>
          <p:cNvSpPr>
            <a:spLocks noChangeArrowheads="1"/>
          </p:cNvSpPr>
          <p:nvPr/>
        </p:nvSpPr>
        <p:spPr bwMode="auto">
          <a:xfrm>
            <a:off x="295275" y="960438"/>
            <a:ext cx="2071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sz="2400" b="0"/>
              <a:t>Choropleths:</a:t>
            </a:r>
            <a:endParaRPr lang="en-US" altLang="en-US" sz="2400" b="0"/>
          </a:p>
        </p:txBody>
      </p:sp>
      <p:sp>
        <p:nvSpPr>
          <p:cNvPr id="52232" name="Rectangle 10"/>
          <p:cNvSpPr>
            <a:spLocks noChangeArrowheads="1"/>
          </p:cNvSpPr>
          <p:nvPr/>
        </p:nvSpPr>
        <p:spPr bwMode="auto">
          <a:xfrm>
            <a:off x="5210175" y="900113"/>
            <a:ext cx="1862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30000"/>
              </a:spcBef>
            </a:pPr>
            <a:r>
              <a:rPr lang="en-GB" altLang="en-US" sz="2400" b="0"/>
              <a:t>Cartograms:</a:t>
            </a:r>
            <a:endParaRPr lang="en-US" altLang="en-US" sz="2400" b="0"/>
          </a:p>
        </p:txBody>
      </p:sp>
      <p:sp>
        <p:nvSpPr>
          <p:cNvPr id="52233" name="Rectangle 11"/>
          <p:cNvSpPr>
            <a:spLocks noChangeArrowheads="1"/>
          </p:cNvSpPr>
          <p:nvPr/>
        </p:nvSpPr>
        <p:spPr bwMode="auto">
          <a:xfrm>
            <a:off x="3644900" y="6491288"/>
            <a:ext cx="5499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30000"/>
              </a:spcBef>
            </a:pPr>
            <a:r>
              <a:rPr lang="en-US" altLang="en-US" b="0"/>
              <a:t>http://www-personal.umich.edu/~mejn/election/2008/</a:t>
            </a:r>
          </a:p>
        </p:txBody>
      </p:sp>
    </p:spTree>
    <p:extLst>
      <p:ext uri="{BB962C8B-B14F-4D97-AF65-F5344CB8AC3E}">
        <p14:creationId xmlns:p14="http://schemas.microsoft.com/office/powerpoint/2010/main" val="25099500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type="body" sz="half" idx="1"/>
          </p:nvPr>
        </p:nvSpPr>
        <p:spPr>
          <a:xfrm>
            <a:off x="457200" y="419100"/>
            <a:ext cx="8259763" cy="6272213"/>
          </a:xfrm>
        </p:spPr>
        <p:txBody>
          <a:bodyPr/>
          <a:lstStyle/>
          <a:p>
            <a:pPr marL="533400" indent="-533400" eaLnBrk="1" hangingPunct="1">
              <a:lnSpc>
                <a:spcPct val="80000"/>
              </a:lnSpc>
              <a:buFontTx/>
              <a:buNone/>
            </a:pPr>
            <a:r>
              <a:rPr lang="en-US" altLang="en-US">
                <a:solidFill>
                  <a:srgbClr val="CC0000"/>
                </a:solidFill>
              </a:rPr>
              <a:t>	M</a:t>
            </a:r>
            <a:r>
              <a:rPr lang="en-US" altLang="en-US"/>
              <a:t>odifiable </a:t>
            </a:r>
            <a:r>
              <a:rPr lang="en-US" altLang="en-US">
                <a:solidFill>
                  <a:srgbClr val="CC0000"/>
                </a:solidFill>
              </a:rPr>
              <a:t>A</a:t>
            </a:r>
            <a:r>
              <a:rPr lang="en-US" altLang="en-US"/>
              <a:t>real </a:t>
            </a:r>
            <a:r>
              <a:rPr lang="en-US" altLang="en-US">
                <a:solidFill>
                  <a:srgbClr val="CC0000"/>
                </a:solidFill>
              </a:rPr>
              <a:t>U</a:t>
            </a:r>
            <a:r>
              <a:rPr lang="en-US" altLang="en-US"/>
              <a:t>nit </a:t>
            </a:r>
            <a:r>
              <a:rPr lang="en-US" altLang="en-US">
                <a:solidFill>
                  <a:srgbClr val="CC0000"/>
                </a:solidFill>
              </a:rPr>
              <a:t>P</a:t>
            </a:r>
            <a:r>
              <a:rPr lang="en-US" altLang="en-US"/>
              <a:t>roblem (MAUP)</a:t>
            </a:r>
          </a:p>
          <a:p>
            <a:pPr marL="533400" indent="-533400" eaLnBrk="1" hangingPunct="1">
              <a:lnSpc>
                <a:spcPct val="80000"/>
              </a:lnSpc>
              <a:buFontTx/>
              <a:buNone/>
            </a:pPr>
            <a:r>
              <a:rPr lang="en-GB" altLang="en-US"/>
              <a:t>	</a:t>
            </a:r>
            <a:r>
              <a:rPr lang="en-GB" altLang="en-US" sz="2400"/>
              <a:t>Observed patterns may be as much a function of the chosen zone boundaries as the underlying spatial distribution</a:t>
            </a:r>
          </a:p>
          <a:p>
            <a:pPr marL="533400" indent="-533400" eaLnBrk="1" hangingPunct="1">
              <a:lnSpc>
                <a:spcPct val="80000"/>
              </a:lnSpc>
              <a:buFontTx/>
              <a:buNone/>
            </a:pPr>
            <a:r>
              <a:rPr lang="en-GB" altLang="en-US" sz="2400"/>
              <a:t>	</a:t>
            </a:r>
          </a:p>
          <a:p>
            <a:pPr marL="533400" indent="-533400" eaLnBrk="1" hangingPunct="1">
              <a:lnSpc>
                <a:spcPct val="80000"/>
              </a:lnSpc>
              <a:buFontTx/>
              <a:buNone/>
            </a:pPr>
            <a:r>
              <a:rPr lang="en-GB" altLang="en-US" sz="2400"/>
              <a:t>	Can cause problems later during analysis via:</a:t>
            </a:r>
          </a:p>
          <a:p>
            <a:pPr marL="533400" indent="-533400" eaLnBrk="1" hangingPunct="1">
              <a:lnSpc>
                <a:spcPct val="80000"/>
              </a:lnSpc>
              <a:buFontTx/>
              <a:buNone/>
            </a:pPr>
            <a:endParaRPr lang="en-GB" altLang="en-US" sz="2400"/>
          </a:p>
          <a:p>
            <a:pPr marL="533400" indent="-533400" eaLnBrk="1" hangingPunct="1">
              <a:lnSpc>
                <a:spcPct val="80000"/>
              </a:lnSpc>
              <a:buFontTx/>
              <a:buAutoNum type="alphaUcParenBoth"/>
            </a:pPr>
            <a:r>
              <a:rPr lang="en-GB" altLang="en-US" sz="2400" b="1"/>
              <a:t>Scale Effects</a:t>
            </a:r>
          </a:p>
          <a:p>
            <a:pPr marL="533400" indent="-533400" eaLnBrk="1" hangingPunct="1">
              <a:lnSpc>
                <a:spcPct val="80000"/>
              </a:lnSpc>
              <a:buFontTx/>
              <a:buNone/>
            </a:pPr>
            <a:r>
              <a:rPr lang="en-US" altLang="en-US" sz="2400"/>
              <a:t>	- variation in numerical results that occurs due to level of aggregation used in an analysis </a:t>
            </a:r>
          </a:p>
          <a:p>
            <a:pPr marL="533400" indent="-533400" eaLnBrk="1" hangingPunct="1">
              <a:lnSpc>
                <a:spcPct val="80000"/>
              </a:lnSpc>
              <a:buFontTx/>
              <a:buNone/>
            </a:pPr>
            <a:endParaRPr lang="en-GB" altLang="en-US" sz="2400"/>
          </a:p>
          <a:p>
            <a:pPr marL="533400" indent="-533400" eaLnBrk="1" hangingPunct="1">
              <a:lnSpc>
                <a:spcPct val="80000"/>
              </a:lnSpc>
              <a:buFontTx/>
              <a:buNone/>
            </a:pPr>
            <a:endParaRPr lang="en-GB" altLang="en-US" sz="2400"/>
          </a:p>
          <a:p>
            <a:pPr marL="533400" indent="-533400" eaLnBrk="1" hangingPunct="1">
              <a:lnSpc>
                <a:spcPct val="80000"/>
              </a:lnSpc>
              <a:buFontTx/>
              <a:buNone/>
            </a:pPr>
            <a:r>
              <a:rPr lang="en-GB" altLang="en-US" sz="2400"/>
              <a:t>(B) </a:t>
            </a:r>
            <a:r>
              <a:rPr lang="en-GB" altLang="en-US" sz="2400" b="1"/>
              <a:t>Zone Effects</a:t>
            </a:r>
          </a:p>
          <a:p>
            <a:pPr marL="533400" indent="-533400" eaLnBrk="1" hangingPunct="1">
              <a:lnSpc>
                <a:spcPct val="80000"/>
              </a:lnSpc>
              <a:buFontTx/>
              <a:buNone/>
            </a:pPr>
            <a:r>
              <a:rPr lang="en-GB" altLang="en-US" sz="2400"/>
              <a:t>	- </a:t>
            </a:r>
            <a:r>
              <a:rPr lang="en-US" altLang="en-US" sz="2400"/>
              <a:t>variation in numerical results that occurs due to regrouping of data into different configurations at the same scale</a:t>
            </a:r>
            <a:r>
              <a:rPr lang="en-US" altLang="en-US" sz="2800"/>
              <a:t> </a:t>
            </a:r>
            <a:endParaRPr lang="en-US" altLang="en-US" sz="2400"/>
          </a:p>
          <a:p>
            <a:pPr marL="533400" indent="-533400" eaLnBrk="1" hangingPunct="1">
              <a:lnSpc>
                <a:spcPct val="80000"/>
              </a:lnSpc>
              <a:buFontTx/>
              <a:buNone/>
            </a:pPr>
            <a:endParaRPr lang="en-GB" altLang="en-US" sz="2400"/>
          </a:p>
          <a:p>
            <a:pPr marL="533400" indent="-533400" eaLnBrk="1" hangingPunct="1">
              <a:lnSpc>
                <a:spcPct val="80000"/>
              </a:lnSpc>
            </a:pPr>
            <a:endParaRPr lang="en-US" altLang="en-US" sz="2800"/>
          </a:p>
        </p:txBody>
      </p:sp>
    </p:spTree>
    <p:extLst>
      <p:ext uri="{BB962C8B-B14F-4D97-AF65-F5344CB8AC3E}">
        <p14:creationId xmlns:p14="http://schemas.microsoft.com/office/powerpoint/2010/main" val="40446125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ChangeArrowheads="1"/>
          </p:cNvSpPr>
          <p:nvPr/>
        </p:nvSpPr>
        <p:spPr bwMode="auto">
          <a:xfrm>
            <a:off x="457200" y="419100"/>
            <a:ext cx="8259763" cy="627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lnSpc>
                <a:spcPct val="80000"/>
              </a:lnSpc>
              <a:spcBef>
                <a:spcPct val="20000"/>
              </a:spcBef>
            </a:pPr>
            <a:r>
              <a:rPr lang="en-US" altLang="en-US" sz="3200" b="0">
                <a:solidFill>
                  <a:srgbClr val="CC0000"/>
                </a:solidFill>
              </a:rPr>
              <a:t>	M</a:t>
            </a:r>
            <a:r>
              <a:rPr lang="en-US" altLang="en-US" sz="3200" b="0"/>
              <a:t>odifiable </a:t>
            </a:r>
            <a:r>
              <a:rPr lang="en-US" altLang="en-US" sz="3200" b="0">
                <a:solidFill>
                  <a:srgbClr val="CC0000"/>
                </a:solidFill>
              </a:rPr>
              <a:t>A</a:t>
            </a:r>
            <a:r>
              <a:rPr lang="en-US" altLang="en-US" sz="3200" b="0"/>
              <a:t>real </a:t>
            </a:r>
            <a:r>
              <a:rPr lang="en-US" altLang="en-US" sz="3200" b="0">
                <a:solidFill>
                  <a:srgbClr val="CC0000"/>
                </a:solidFill>
              </a:rPr>
              <a:t>U</a:t>
            </a:r>
            <a:r>
              <a:rPr lang="en-US" altLang="en-US" sz="3200" b="0"/>
              <a:t>nit </a:t>
            </a:r>
            <a:r>
              <a:rPr lang="en-US" altLang="en-US" sz="3200" b="0">
                <a:solidFill>
                  <a:srgbClr val="CC0000"/>
                </a:solidFill>
              </a:rPr>
              <a:t>P</a:t>
            </a:r>
            <a:r>
              <a:rPr lang="en-US" altLang="en-US" sz="3200" b="0"/>
              <a:t>roblem (MAUP)</a:t>
            </a:r>
          </a:p>
          <a:p>
            <a:pPr eaLnBrk="1" hangingPunct="1">
              <a:lnSpc>
                <a:spcPct val="80000"/>
              </a:lnSpc>
              <a:spcBef>
                <a:spcPct val="20000"/>
              </a:spcBef>
            </a:pPr>
            <a:r>
              <a:rPr lang="en-GB" altLang="en-US" sz="3200" b="0"/>
              <a:t>	</a:t>
            </a:r>
            <a:endParaRPr lang="en-US" altLang="en-US" sz="2800" b="0"/>
          </a:p>
        </p:txBody>
      </p:sp>
      <p:grpSp>
        <p:nvGrpSpPr>
          <p:cNvPr id="34819" name="Group 80"/>
          <p:cNvGrpSpPr>
            <a:grpSpLocks/>
          </p:cNvGrpSpPr>
          <p:nvPr/>
        </p:nvGrpSpPr>
        <p:grpSpPr bwMode="auto">
          <a:xfrm>
            <a:off x="1574800" y="1460500"/>
            <a:ext cx="1993900" cy="1701800"/>
            <a:chOff x="656" y="936"/>
            <a:chExt cx="1256" cy="1072"/>
          </a:xfrm>
        </p:grpSpPr>
        <p:sp>
          <p:nvSpPr>
            <p:cNvPr id="34847" name="Rectangle 62"/>
            <p:cNvSpPr>
              <a:spLocks noChangeArrowheads="1"/>
            </p:cNvSpPr>
            <p:nvPr/>
          </p:nvSpPr>
          <p:spPr bwMode="auto">
            <a:xfrm>
              <a:off x="656" y="936"/>
              <a:ext cx="1256" cy="10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GB" altLang="en-US"/>
            </a:p>
          </p:txBody>
        </p:sp>
        <p:sp>
          <p:nvSpPr>
            <p:cNvPr id="34848" name="Rectangle 63"/>
            <p:cNvSpPr>
              <a:spLocks noChangeArrowheads="1"/>
            </p:cNvSpPr>
            <p:nvPr/>
          </p:nvSpPr>
          <p:spPr bwMode="auto">
            <a:xfrm>
              <a:off x="1088" y="936"/>
              <a:ext cx="424" cy="10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GB" altLang="en-US"/>
            </a:p>
          </p:txBody>
        </p:sp>
        <p:sp>
          <p:nvSpPr>
            <p:cNvPr id="34849" name="Text Box 64"/>
            <p:cNvSpPr txBox="1">
              <a:spLocks noChangeArrowheads="1"/>
            </p:cNvSpPr>
            <p:nvPr/>
          </p:nvSpPr>
          <p:spPr bwMode="auto">
            <a:xfrm>
              <a:off x="742" y="1023"/>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10</a:t>
              </a:r>
              <a:endParaRPr lang="en-US" altLang="en-US"/>
            </a:p>
          </p:txBody>
        </p:sp>
        <p:sp>
          <p:nvSpPr>
            <p:cNvPr id="34850" name="Text Box 65"/>
            <p:cNvSpPr txBox="1">
              <a:spLocks noChangeArrowheads="1"/>
            </p:cNvSpPr>
            <p:nvPr/>
          </p:nvSpPr>
          <p:spPr bwMode="auto">
            <a:xfrm>
              <a:off x="782" y="1367"/>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5</a:t>
              </a:r>
              <a:endParaRPr lang="en-US" altLang="en-US"/>
            </a:p>
          </p:txBody>
        </p:sp>
        <p:sp>
          <p:nvSpPr>
            <p:cNvPr id="34851" name="Text Box 66"/>
            <p:cNvSpPr txBox="1">
              <a:spLocks noChangeArrowheads="1"/>
            </p:cNvSpPr>
            <p:nvPr/>
          </p:nvSpPr>
          <p:spPr bwMode="auto">
            <a:xfrm>
              <a:off x="774" y="1671"/>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5</a:t>
              </a:r>
              <a:endParaRPr lang="en-US" altLang="en-US"/>
            </a:p>
          </p:txBody>
        </p:sp>
        <p:sp>
          <p:nvSpPr>
            <p:cNvPr id="34852" name="Text Box 67"/>
            <p:cNvSpPr txBox="1">
              <a:spLocks noChangeArrowheads="1"/>
            </p:cNvSpPr>
            <p:nvPr/>
          </p:nvSpPr>
          <p:spPr bwMode="auto">
            <a:xfrm>
              <a:off x="1166" y="1023"/>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15</a:t>
              </a:r>
              <a:endParaRPr lang="en-US" altLang="en-US"/>
            </a:p>
          </p:txBody>
        </p:sp>
        <p:sp>
          <p:nvSpPr>
            <p:cNvPr id="34853" name="Text Box 68"/>
            <p:cNvSpPr txBox="1">
              <a:spLocks noChangeArrowheads="1"/>
            </p:cNvSpPr>
            <p:nvPr/>
          </p:nvSpPr>
          <p:spPr bwMode="auto">
            <a:xfrm>
              <a:off x="1166" y="1367"/>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10</a:t>
              </a:r>
              <a:endParaRPr lang="en-US" altLang="en-US"/>
            </a:p>
          </p:txBody>
        </p:sp>
        <p:sp>
          <p:nvSpPr>
            <p:cNvPr id="34854" name="Text Box 69"/>
            <p:cNvSpPr txBox="1">
              <a:spLocks noChangeArrowheads="1"/>
            </p:cNvSpPr>
            <p:nvPr/>
          </p:nvSpPr>
          <p:spPr bwMode="auto">
            <a:xfrm>
              <a:off x="1174" y="1671"/>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10</a:t>
              </a:r>
              <a:endParaRPr lang="en-US" altLang="en-US"/>
            </a:p>
          </p:txBody>
        </p:sp>
        <p:sp>
          <p:nvSpPr>
            <p:cNvPr id="34855" name="Text Box 71"/>
            <p:cNvSpPr txBox="1">
              <a:spLocks noChangeArrowheads="1"/>
            </p:cNvSpPr>
            <p:nvPr/>
          </p:nvSpPr>
          <p:spPr bwMode="auto">
            <a:xfrm>
              <a:off x="1606" y="1023"/>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5</a:t>
              </a:r>
              <a:endParaRPr lang="en-US" altLang="en-US"/>
            </a:p>
          </p:txBody>
        </p:sp>
        <p:sp>
          <p:nvSpPr>
            <p:cNvPr id="34856" name="Text Box 72"/>
            <p:cNvSpPr txBox="1">
              <a:spLocks noChangeArrowheads="1"/>
            </p:cNvSpPr>
            <p:nvPr/>
          </p:nvSpPr>
          <p:spPr bwMode="auto">
            <a:xfrm>
              <a:off x="1566" y="1367"/>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15</a:t>
              </a:r>
              <a:endParaRPr lang="en-US" altLang="en-US"/>
            </a:p>
          </p:txBody>
        </p:sp>
        <p:sp>
          <p:nvSpPr>
            <p:cNvPr id="34857" name="Text Box 73"/>
            <p:cNvSpPr txBox="1">
              <a:spLocks noChangeArrowheads="1"/>
            </p:cNvSpPr>
            <p:nvPr/>
          </p:nvSpPr>
          <p:spPr bwMode="auto">
            <a:xfrm>
              <a:off x="1606" y="1671"/>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5</a:t>
              </a:r>
              <a:endParaRPr lang="en-US" altLang="en-US"/>
            </a:p>
          </p:txBody>
        </p:sp>
      </p:grpSp>
      <p:grpSp>
        <p:nvGrpSpPr>
          <p:cNvPr id="34820" name="Group 79"/>
          <p:cNvGrpSpPr>
            <a:grpSpLocks/>
          </p:cNvGrpSpPr>
          <p:nvPr/>
        </p:nvGrpSpPr>
        <p:grpSpPr bwMode="auto">
          <a:xfrm>
            <a:off x="4657725" y="1474788"/>
            <a:ext cx="2012950" cy="1701800"/>
            <a:chOff x="2206" y="929"/>
            <a:chExt cx="1268" cy="1072"/>
          </a:xfrm>
        </p:grpSpPr>
        <p:sp>
          <p:nvSpPr>
            <p:cNvPr id="34842" name="Rectangle 74"/>
            <p:cNvSpPr>
              <a:spLocks noChangeArrowheads="1"/>
            </p:cNvSpPr>
            <p:nvPr/>
          </p:nvSpPr>
          <p:spPr bwMode="auto">
            <a:xfrm>
              <a:off x="2209" y="929"/>
              <a:ext cx="1256" cy="10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GB" altLang="en-US"/>
            </a:p>
          </p:txBody>
        </p:sp>
        <p:sp>
          <p:nvSpPr>
            <p:cNvPr id="34843" name="Rectangle 75"/>
            <p:cNvSpPr>
              <a:spLocks noChangeArrowheads="1"/>
            </p:cNvSpPr>
            <p:nvPr/>
          </p:nvSpPr>
          <p:spPr bwMode="auto">
            <a:xfrm>
              <a:off x="2617" y="929"/>
              <a:ext cx="456" cy="10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GB" altLang="en-US"/>
            </a:p>
          </p:txBody>
        </p:sp>
        <p:sp>
          <p:nvSpPr>
            <p:cNvPr id="34844" name="Text Box 76"/>
            <p:cNvSpPr txBox="1">
              <a:spLocks noChangeArrowheads="1"/>
            </p:cNvSpPr>
            <p:nvPr/>
          </p:nvSpPr>
          <p:spPr bwMode="auto">
            <a:xfrm>
              <a:off x="2206" y="1327"/>
              <a:ext cx="3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6.66</a:t>
              </a:r>
              <a:endParaRPr lang="en-US" altLang="en-US"/>
            </a:p>
          </p:txBody>
        </p:sp>
        <p:sp>
          <p:nvSpPr>
            <p:cNvPr id="34845" name="Text Box 77"/>
            <p:cNvSpPr txBox="1">
              <a:spLocks noChangeArrowheads="1"/>
            </p:cNvSpPr>
            <p:nvPr/>
          </p:nvSpPr>
          <p:spPr bwMode="auto">
            <a:xfrm>
              <a:off x="2606" y="1327"/>
              <a:ext cx="4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11.66</a:t>
              </a:r>
              <a:endParaRPr lang="en-US" altLang="en-US"/>
            </a:p>
          </p:txBody>
        </p:sp>
        <p:sp>
          <p:nvSpPr>
            <p:cNvPr id="34846" name="Text Box 78"/>
            <p:cNvSpPr txBox="1">
              <a:spLocks noChangeArrowheads="1"/>
            </p:cNvSpPr>
            <p:nvPr/>
          </p:nvSpPr>
          <p:spPr bwMode="auto">
            <a:xfrm>
              <a:off x="3078" y="1327"/>
              <a:ext cx="3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6.66</a:t>
              </a:r>
              <a:endParaRPr lang="en-US" altLang="en-US"/>
            </a:p>
          </p:txBody>
        </p:sp>
      </p:grpSp>
      <p:sp>
        <p:nvSpPr>
          <p:cNvPr id="34821" name="Rectangle 82"/>
          <p:cNvSpPr>
            <a:spLocks noChangeArrowheads="1"/>
          </p:cNvSpPr>
          <p:nvPr/>
        </p:nvSpPr>
        <p:spPr bwMode="auto">
          <a:xfrm>
            <a:off x="1574800" y="4229100"/>
            <a:ext cx="1981200" cy="1689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GB" altLang="en-US"/>
          </a:p>
        </p:txBody>
      </p:sp>
      <p:sp>
        <p:nvSpPr>
          <p:cNvPr id="34822" name="Rectangle 83"/>
          <p:cNvSpPr>
            <a:spLocks noChangeArrowheads="1"/>
          </p:cNvSpPr>
          <p:nvPr/>
        </p:nvSpPr>
        <p:spPr bwMode="auto">
          <a:xfrm>
            <a:off x="1574800" y="4229100"/>
            <a:ext cx="635000" cy="1155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GB" altLang="en-US"/>
          </a:p>
        </p:txBody>
      </p:sp>
      <p:sp>
        <p:nvSpPr>
          <p:cNvPr id="34823" name="Rectangle 84"/>
          <p:cNvSpPr>
            <a:spLocks noChangeArrowheads="1"/>
          </p:cNvSpPr>
          <p:nvPr/>
        </p:nvSpPr>
        <p:spPr bwMode="auto">
          <a:xfrm>
            <a:off x="2209800" y="4229100"/>
            <a:ext cx="1346200" cy="1155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GB" altLang="en-US"/>
          </a:p>
        </p:txBody>
      </p:sp>
      <p:sp>
        <p:nvSpPr>
          <p:cNvPr id="34824" name="Text Box 85"/>
          <p:cNvSpPr txBox="1">
            <a:spLocks noChangeArrowheads="1"/>
          </p:cNvSpPr>
          <p:nvPr/>
        </p:nvSpPr>
        <p:spPr bwMode="auto">
          <a:xfrm>
            <a:off x="1711325" y="4570413"/>
            <a:ext cx="501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7.5</a:t>
            </a:r>
            <a:endParaRPr lang="en-US" altLang="en-US"/>
          </a:p>
        </p:txBody>
      </p:sp>
      <p:sp>
        <p:nvSpPr>
          <p:cNvPr id="34825" name="Text Box 86"/>
          <p:cNvSpPr txBox="1">
            <a:spLocks noChangeArrowheads="1"/>
          </p:cNvSpPr>
          <p:nvPr/>
        </p:nvSpPr>
        <p:spPr bwMode="auto">
          <a:xfrm>
            <a:off x="2206625" y="5472113"/>
            <a:ext cx="62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6.66</a:t>
            </a:r>
            <a:endParaRPr lang="en-US" altLang="en-US"/>
          </a:p>
        </p:txBody>
      </p:sp>
      <p:sp>
        <p:nvSpPr>
          <p:cNvPr id="34826" name="Text Box 87"/>
          <p:cNvSpPr txBox="1">
            <a:spLocks noChangeArrowheads="1"/>
          </p:cNvSpPr>
          <p:nvPr/>
        </p:nvSpPr>
        <p:spPr bwMode="auto">
          <a:xfrm>
            <a:off x="2549525" y="4595813"/>
            <a:ext cx="755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11.25</a:t>
            </a:r>
            <a:endParaRPr lang="en-US" altLang="en-US"/>
          </a:p>
        </p:txBody>
      </p:sp>
      <p:grpSp>
        <p:nvGrpSpPr>
          <p:cNvPr id="34827" name="Group 94"/>
          <p:cNvGrpSpPr>
            <a:grpSpLocks/>
          </p:cNvGrpSpPr>
          <p:nvPr/>
        </p:nvGrpSpPr>
        <p:grpSpPr bwMode="auto">
          <a:xfrm>
            <a:off x="4660900" y="4241800"/>
            <a:ext cx="1981200" cy="1689100"/>
            <a:chOff x="2664" y="2656"/>
            <a:chExt cx="1248" cy="1064"/>
          </a:xfrm>
        </p:grpSpPr>
        <p:sp>
          <p:nvSpPr>
            <p:cNvPr id="34836" name="Rectangle 88"/>
            <p:cNvSpPr>
              <a:spLocks noChangeArrowheads="1"/>
            </p:cNvSpPr>
            <p:nvPr/>
          </p:nvSpPr>
          <p:spPr bwMode="auto">
            <a:xfrm>
              <a:off x="2664" y="2656"/>
              <a:ext cx="1248" cy="106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GB" altLang="en-US"/>
            </a:p>
          </p:txBody>
        </p:sp>
        <p:sp>
          <p:nvSpPr>
            <p:cNvPr id="34837" name="Rectangle 89"/>
            <p:cNvSpPr>
              <a:spLocks noChangeArrowheads="1"/>
            </p:cNvSpPr>
            <p:nvPr/>
          </p:nvSpPr>
          <p:spPr bwMode="auto">
            <a:xfrm>
              <a:off x="2664" y="2656"/>
              <a:ext cx="840" cy="35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GB" altLang="en-US"/>
            </a:p>
          </p:txBody>
        </p:sp>
        <p:sp>
          <p:nvSpPr>
            <p:cNvPr id="34838" name="Rectangle 90"/>
            <p:cNvSpPr>
              <a:spLocks noChangeArrowheads="1"/>
            </p:cNvSpPr>
            <p:nvPr/>
          </p:nvSpPr>
          <p:spPr bwMode="auto">
            <a:xfrm>
              <a:off x="3152" y="3368"/>
              <a:ext cx="760" cy="35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GB" altLang="en-US"/>
            </a:p>
          </p:txBody>
        </p:sp>
        <p:sp>
          <p:nvSpPr>
            <p:cNvPr id="34839" name="Text Box 91"/>
            <p:cNvSpPr txBox="1">
              <a:spLocks noChangeArrowheads="1"/>
            </p:cNvSpPr>
            <p:nvPr/>
          </p:nvSpPr>
          <p:spPr bwMode="auto">
            <a:xfrm>
              <a:off x="2822" y="2663"/>
              <a:ext cx="3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12.5</a:t>
              </a:r>
              <a:endParaRPr lang="en-US" altLang="en-US"/>
            </a:p>
          </p:txBody>
        </p:sp>
        <p:sp>
          <p:nvSpPr>
            <p:cNvPr id="34840" name="Text Box 92"/>
            <p:cNvSpPr txBox="1">
              <a:spLocks noChangeArrowheads="1"/>
            </p:cNvSpPr>
            <p:nvPr/>
          </p:nvSpPr>
          <p:spPr bwMode="auto">
            <a:xfrm>
              <a:off x="3158" y="3071"/>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8</a:t>
              </a:r>
              <a:endParaRPr lang="en-US" altLang="en-US"/>
            </a:p>
          </p:txBody>
        </p:sp>
        <p:sp>
          <p:nvSpPr>
            <p:cNvPr id="34841" name="Text Box 93"/>
            <p:cNvSpPr txBox="1">
              <a:spLocks noChangeArrowheads="1"/>
            </p:cNvSpPr>
            <p:nvPr/>
          </p:nvSpPr>
          <p:spPr bwMode="auto">
            <a:xfrm>
              <a:off x="3382" y="3431"/>
              <a:ext cx="3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7.5</a:t>
              </a:r>
              <a:endParaRPr lang="en-US" altLang="en-US"/>
            </a:p>
          </p:txBody>
        </p:sp>
      </p:grpSp>
      <p:sp>
        <p:nvSpPr>
          <p:cNvPr id="34828" name="Line 95"/>
          <p:cNvSpPr>
            <a:spLocks noChangeShapeType="1"/>
          </p:cNvSpPr>
          <p:nvPr/>
        </p:nvSpPr>
        <p:spPr bwMode="auto">
          <a:xfrm>
            <a:off x="3771900" y="5105400"/>
            <a:ext cx="736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829" name="Line 96"/>
          <p:cNvSpPr>
            <a:spLocks noChangeShapeType="1"/>
          </p:cNvSpPr>
          <p:nvPr/>
        </p:nvSpPr>
        <p:spPr bwMode="auto">
          <a:xfrm>
            <a:off x="3786188" y="2351088"/>
            <a:ext cx="736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830" name="Text Box 97"/>
          <p:cNvSpPr txBox="1">
            <a:spLocks noChangeArrowheads="1"/>
          </p:cNvSpPr>
          <p:nvPr/>
        </p:nvSpPr>
        <p:spPr bwMode="auto">
          <a:xfrm>
            <a:off x="6969125" y="2033588"/>
            <a:ext cx="1776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sz="2400" b="0">
                <a:solidFill>
                  <a:srgbClr val="A50021"/>
                </a:solidFill>
              </a:rPr>
              <a:t>Scale effect</a:t>
            </a:r>
            <a:endParaRPr lang="en-US" altLang="en-US" sz="2400" b="0">
              <a:solidFill>
                <a:srgbClr val="A50021"/>
              </a:solidFill>
            </a:endParaRPr>
          </a:p>
        </p:txBody>
      </p:sp>
      <p:sp>
        <p:nvSpPr>
          <p:cNvPr id="34831" name="Text Box 98"/>
          <p:cNvSpPr txBox="1">
            <a:spLocks noChangeArrowheads="1"/>
          </p:cNvSpPr>
          <p:nvPr/>
        </p:nvSpPr>
        <p:spPr bwMode="auto">
          <a:xfrm>
            <a:off x="6969125" y="4852988"/>
            <a:ext cx="1708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sz="2400" b="0">
                <a:solidFill>
                  <a:srgbClr val="A50021"/>
                </a:solidFill>
              </a:rPr>
              <a:t>Zone effect</a:t>
            </a:r>
            <a:endParaRPr lang="en-US" altLang="en-US" sz="2400" b="0">
              <a:solidFill>
                <a:srgbClr val="A50021"/>
              </a:solidFill>
            </a:endParaRPr>
          </a:p>
        </p:txBody>
      </p:sp>
      <p:sp>
        <p:nvSpPr>
          <p:cNvPr id="34832" name="Rectangle 99"/>
          <p:cNvSpPr>
            <a:spLocks noChangeArrowheads="1"/>
          </p:cNvSpPr>
          <p:nvPr/>
        </p:nvSpPr>
        <p:spPr bwMode="auto">
          <a:xfrm>
            <a:off x="4937125" y="3271838"/>
            <a:ext cx="1517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US" altLang="en-US" b="0"/>
              <a:t>x=8.33;  n=3</a:t>
            </a:r>
            <a:r>
              <a:rPr lang="en-US" altLang="en-US"/>
              <a:t> </a:t>
            </a:r>
          </a:p>
        </p:txBody>
      </p:sp>
      <p:sp>
        <p:nvSpPr>
          <p:cNvPr id="34833" name="Rectangle 100"/>
          <p:cNvSpPr>
            <a:spLocks noChangeArrowheads="1"/>
          </p:cNvSpPr>
          <p:nvPr/>
        </p:nvSpPr>
        <p:spPr bwMode="auto">
          <a:xfrm>
            <a:off x="1825625" y="3246438"/>
            <a:ext cx="1517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US" altLang="en-US" b="0"/>
              <a:t>x=8.88;  n=9</a:t>
            </a:r>
            <a:r>
              <a:rPr lang="en-US" altLang="en-US"/>
              <a:t> </a:t>
            </a:r>
          </a:p>
        </p:txBody>
      </p:sp>
      <p:sp>
        <p:nvSpPr>
          <p:cNvPr id="34834" name="Rectangle 101"/>
          <p:cNvSpPr>
            <a:spLocks noChangeArrowheads="1"/>
          </p:cNvSpPr>
          <p:nvPr/>
        </p:nvSpPr>
        <p:spPr bwMode="auto">
          <a:xfrm>
            <a:off x="1831975" y="6015038"/>
            <a:ext cx="1517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US" altLang="en-US" b="0"/>
              <a:t>x=8.47;  n=3</a:t>
            </a:r>
            <a:r>
              <a:rPr lang="en-US" altLang="en-US"/>
              <a:t> </a:t>
            </a:r>
          </a:p>
        </p:txBody>
      </p:sp>
      <p:sp>
        <p:nvSpPr>
          <p:cNvPr id="34835" name="Rectangle 102"/>
          <p:cNvSpPr>
            <a:spLocks noChangeArrowheads="1"/>
          </p:cNvSpPr>
          <p:nvPr/>
        </p:nvSpPr>
        <p:spPr bwMode="auto">
          <a:xfrm>
            <a:off x="4975225" y="6015038"/>
            <a:ext cx="145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US" altLang="en-US" b="0"/>
              <a:t>x=9.33; n=3</a:t>
            </a:r>
            <a:r>
              <a:rPr lang="en-US" altLang="en-US"/>
              <a:t> </a:t>
            </a:r>
          </a:p>
        </p:txBody>
      </p:sp>
    </p:spTree>
    <p:extLst>
      <p:ext uri="{BB962C8B-B14F-4D97-AF65-F5344CB8AC3E}">
        <p14:creationId xmlns:p14="http://schemas.microsoft.com/office/powerpoint/2010/main" val="26594978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Ecological bias</a:t>
            </a:r>
          </a:p>
        </p:txBody>
      </p:sp>
      <p:sp>
        <p:nvSpPr>
          <p:cNvPr id="3" name="Content Placeholder 2"/>
          <p:cNvSpPr>
            <a:spLocks noGrp="1"/>
          </p:cNvSpPr>
          <p:nvPr>
            <p:ph idx="1"/>
          </p:nvPr>
        </p:nvSpPr>
        <p:spPr/>
        <p:txBody>
          <a:bodyPr/>
          <a:lstStyle/>
          <a:p>
            <a:r>
              <a:rPr lang="en-US" dirty="0"/>
              <a:t>Describes the difference between estimated associations based on aggregate- and individual-level data</a:t>
            </a:r>
          </a:p>
        </p:txBody>
      </p:sp>
      <p:pic>
        <p:nvPicPr>
          <p:cNvPr id="29698" name="Picture 2" descr="http://www.jerrydallal.com/LHSP/pix/ecorr2.gif"/>
          <p:cNvPicPr>
            <a:picLocks noChangeAspect="1" noChangeArrowheads="1"/>
          </p:cNvPicPr>
          <p:nvPr/>
        </p:nvPicPr>
        <p:blipFill rotWithShape="1">
          <a:blip r:embed="rId2">
            <a:extLst>
              <a:ext uri="{28A0092B-C50C-407E-A947-70E740481C1C}">
                <a14:useLocalDpi xmlns:a14="http://schemas.microsoft.com/office/drawing/2010/main" val="0"/>
              </a:ext>
            </a:extLst>
          </a:blip>
          <a:srcRect t="19784"/>
          <a:stretch/>
        </p:blipFill>
        <p:spPr bwMode="auto">
          <a:xfrm>
            <a:off x="2057400" y="3657600"/>
            <a:ext cx="5029200" cy="25529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49966" y="6210514"/>
            <a:ext cx="1044068" cy="369332"/>
          </a:xfrm>
          <a:prstGeom prst="rect">
            <a:avLst/>
          </a:prstGeom>
          <a:noFill/>
        </p:spPr>
        <p:txBody>
          <a:bodyPr wrap="none" rtlCol="0">
            <a:spAutoFit/>
          </a:bodyPr>
          <a:lstStyle/>
          <a:p>
            <a:r>
              <a:rPr lang="en-US" dirty="0"/>
              <a:t>Exposure</a:t>
            </a:r>
          </a:p>
        </p:txBody>
      </p:sp>
      <p:sp>
        <p:nvSpPr>
          <p:cNvPr id="6" name="TextBox 5"/>
          <p:cNvSpPr txBox="1"/>
          <p:nvPr/>
        </p:nvSpPr>
        <p:spPr>
          <a:xfrm rot="16200000">
            <a:off x="1259690" y="4683910"/>
            <a:ext cx="1050352" cy="369332"/>
          </a:xfrm>
          <a:prstGeom prst="rect">
            <a:avLst/>
          </a:prstGeom>
          <a:noFill/>
        </p:spPr>
        <p:txBody>
          <a:bodyPr wrap="none" rtlCol="0">
            <a:spAutoFit/>
          </a:bodyPr>
          <a:lstStyle/>
          <a:p>
            <a:r>
              <a:rPr lang="en-US" dirty="0"/>
              <a:t>Outcome</a:t>
            </a:r>
          </a:p>
        </p:txBody>
      </p:sp>
      <p:sp>
        <p:nvSpPr>
          <p:cNvPr id="7" name="TextBox 6"/>
          <p:cNvSpPr txBox="1"/>
          <p:nvPr/>
        </p:nvSpPr>
        <p:spPr>
          <a:xfrm>
            <a:off x="2876090" y="3440668"/>
            <a:ext cx="933910" cy="369332"/>
          </a:xfrm>
          <a:prstGeom prst="rect">
            <a:avLst/>
          </a:prstGeom>
          <a:noFill/>
        </p:spPr>
        <p:txBody>
          <a:bodyPr wrap="none" rtlCol="0">
            <a:spAutoFit/>
          </a:bodyPr>
          <a:lstStyle/>
          <a:p>
            <a:r>
              <a:rPr lang="en-US" dirty="0"/>
              <a:t>Country</a:t>
            </a:r>
          </a:p>
        </p:txBody>
      </p:sp>
      <p:sp>
        <p:nvSpPr>
          <p:cNvPr id="8" name="TextBox 7"/>
          <p:cNvSpPr txBox="1"/>
          <p:nvPr/>
        </p:nvSpPr>
        <p:spPr>
          <a:xfrm>
            <a:off x="5181600" y="3429000"/>
            <a:ext cx="1103187" cy="369332"/>
          </a:xfrm>
          <a:prstGeom prst="rect">
            <a:avLst/>
          </a:prstGeom>
          <a:noFill/>
        </p:spPr>
        <p:txBody>
          <a:bodyPr wrap="none" rtlCol="0">
            <a:spAutoFit/>
          </a:bodyPr>
          <a:lstStyle/>
          <a:p>
            <a:r>
              <a:rPr lang="en-US" dirty="0"/>
              <a:t>Individual</a:t>
            </a:r>
          </a:p>
        </p:txBody>
      </p:sp>
    </p:spTree>
    <p:extLst>
      <p:ext uri="{BB962C8B-B14F-4D97-AF65-F5344CB8AC3E}">
        <p14:creationId xmlns:p14="http://schemas.microsoft.com/office/powerpoint/2010/main" val="20389617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76200"/>
            <a:ext cx="8229600" cy="868362"/>
          </a:xfrm>
        </p:spPr>
        <p:txBody>
          <a:bodyPr>
            <a:normAutofit/>
          </a:bodyPr>
          <a:lstStyle/>
          <a:p>
            <a:pPr algn="l"/>
            <a:r>
              <a:rPr lang="en-US" sz="3600" dirty="0"/>
              <a:t>Spatial data - raster</a:t>
            </a:r>
          </a:p>
        </p:txBody>
      </p:sp>
      <p:sp>
        <p:nvSpPr>
          <p:cNvPr id="6" name="Rectangle 3"/>
          <p:cNvSpPr txBox="1">
            <a:spLocks noChangeArrowheads="1"/>
          </p:cNvSpPr>
          <p:nvPr/>
        </p:nvSpPr>
        <p:spPr>
          <a:xfrm>
            <a:off x="533400" y="1295400"/>
            <a:ext cx="7772400" cy="990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altLang="en-US" sz="2400" dirty="0"/>
              <a:t>For example, remotely sensed data – provide complete coverage at the spatial resolution of the sensor</a:t>
            </a:r>
          </a:p>
          <a:p>
            <a:pPr>
              <a:buFontTx/>
              <a:buNone/>
            </a:pPr>
            <a:endParaRPr lang="en-GB" altLang="en-US" dirty="0"/>
          </a:p>
          <a:p>
            <a:pPr>
              <a:buFontTx/>
              <a:buNone/>
            </a:pPr>
            <a:endParaRPr lang="en-GB" altLang="en-US" dirty="0"/>
          </a:p>
          <a:p>
            <a:pPr marL="0" indent="0">
              <a:buNone/>
            </a:pPr>
            <a:endParaRPr lang="en-GB" altLang="en-US" dirty="0"/>
          </a:p>
          <a:p>
            <a:pPr marL="0" indent="0">
              <a:buNone/>
            </a:pPr>
            <a:endParaRPr lang="en-GB" altLang="en-US" dirty="0"/>
          </a:p>
          <a:p>
            <a:endParaRPr lang="en-GB" altLang="en-US" dirty="0"/>
          </a:p>
          <a:p>
            <a:endParaRPr lang="en-GB" altLang="en-US" sz="2800" dirty="0"/>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0237" y="2286000"/>
            <a:ext cx="5872163" cy="417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65522" y="6166506"/>
            <a:ext cx="2235868" cy="369332"/>
          </a:xfrm>
          <a:prstGeom prst="rect">
            <a:avLst/>
          </a:prstGeom>
          <a:noFill/>
        </p:spPr>
        <p:txBody>
          <a:bodyPr wrap="none" rtlCol="0">
            <a:spAutoFit/>
          </a:bodyPr>
          <a:lstStyle/>
          <a:p>
            <a:r>
              <a:rPr lang="en-US" dirty="0"/>
              <a:t>Percentage tree cover</a:t>
            </a:r>
          </a:p>
        </p:txBody>
      </p:sp>
    </p:spTree>
    <p:extLst>
      <p:ext uri="{BB962C8B-B14F-4D97-AF65-F5344CB8AC3E}">
        <p14:creationId xmlns:p14="http://schemas.microsoft.com/office/powerpoint/2010/main" val="25045541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76200"/>
            <a:ext cx="8229600" cy="868362"/>
          </a:xfrm>
        </p:spPr>
        <p:txBody>
          <a:bodyPr>
            <a:normAutofit/>
          </a:bodyPr>
          <a:lstStyle/>
          <a:p>
            <a:pPr algn="l"/>
            <a:r>
              <a:rPr lang="en-US" sz="3600" dirty="0"/>
              <a:t>Spatial data - raster</a:t>
            </a:r>
          </a:p>
        </p:txBody>
      </p:sp>
      <p:sp>
        <p:nvSpPr>
          <p:cNvPr id="6" name="Rectangle 3"/>
          <p:cNvSpPr txBox="1">
            <a:spLocks noChangeArrowheads="1"/>
          </p:cNvSpPr>
          <p:nvPr/>
        </p:nvSpPr>
        <p:spPr>
          <a:xfrm>
            <a:off x="533400" y="1295400"/>
            <a:ext cx="7772400" cy="990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altLang="en-US" sz="2400" dirty="0"/>
              <a:t>For example, remotely sensed data – provide complete coverage at the spatial resolution of the sensor</a:t>
            </a:r>
          </a:p>
          <a:p>
            <a:pPr>
              <a:buFontTx/>
              <a:buNone/>
            </a:pPr>
            <a:endParaRPr lang="en-GB" altLang="en-US" dirty="0"/>
          </a:p>
          <a:p>
            <a:pPr>
              <a:buFontTx/>
              <a:buNone/>
            </a:pPr>
            <a:endParaRPr lang="en-GB" altLang="en-US" dirty="0"/>
          </a:p>
          <a:p>
            <a:pPr marL="0" indent="0">
              <a:buNone/>
            </a:pPr>
            <a:endParaRPr lang="en-GB" altLang="en-US" dirty="0"/>
          </a:p>
          <a:p>
            <a:pPr marL="0" indent="0">
              <a:buNone/>
            </a:pPr>
            <a:endParaRPr lang="en-GB" altLang="en-US" dirty="0"/>
          </a:p>
          <a:p>
            <a:endParaRPr lang="en-GB" altLang="en-US" dirty="0"/>
          </a:p>
          <a:p>
            <a:endParaRPr lang="en-GB" altLang="en-US" sz="2800"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272" t="20989" r="19336" b="5888"/>
          <a:stretch/>
        </p:blipFill>
        <p:spPr bwMode="auto">
          <a:xfrm>
            <a:off x="1828800" y="2590800"/>
            <a:ext cx="5940705" cy="3803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90177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Exploratory spatial data analysis</a:t>
            </a:r>
          </a:p>
        </p:txBody>
      </p:sp>
      <p:sp>
        <p:nvSpPr>
          <p:cNvPr id="5" name="Content Placeholder 2"/>
          <p:cNvSpPr>
            <a:spLocks noGrp="1"/>
          </p:cNvSpPr>
          <p:nvPr>
            <p:ph idx="1"/>
          </p:nvPr>
        </p:nvSpPr>
        <p:spPr>
          <a:xfrm>
            <a:off x="762000" y="2332037"/>
            <a:ext cx="8229600" cy="2925763"/>
          </a:xfrm>
        </p:spPr>
        <p:txBody>
          <a:bodyPr>
            <a:normAutofit/>
          </a:bodyPr>
          <a:lstStyle/>
          <a:p>
            <a:r>
              <a:rPr lang="en-US" sz="4800" dirty="0">
                <a:solidFill>
                  <a:schemeClr val="bg1">
                    <a:lumMod val="75000"/>
                  </a:schemeClr>
                </a:solidFill>
              </a:rPr>
              <a:t>Visualization</a:t>
            </a:r>
          </a:p>
          <a:p>
            <a:r>
              <a:rPr lang="en-US" sz="4800" dirty="0"/>
              <a:t>Exploration</a:t>
            </a:r>
          </a:p>
          <a:p>
            <a:r>
              <a:rPr lang="en-US" sz="4800" dirty="0">
                <a:solidFill>
                  <a:schemeClr val="bg1">
                    <a:lumMod val="75000"/>
                  </a:schemeClr>
                </a:solidFill>
              </a:rPr>
              <a:t>Analysis</a:t>
            </a:r>
          </a:p>
        </p:txBody>
      </p:sp>
    </p:spTree>
    <p:extLst>
      <p:ext uri="{BB962C8B-B14F-4D97-AF65-F5344CB8AC3E}">
        <p14:creationId xmlns:p14="http://schemas.microsoft.com/office/powerpoint/2010/main" val="1341052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df4nxvxrtv1g1.cloudfront.net/content/eurpub/23/4/540/F3.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600199"/>
            <a:ext cx="6324600" cy="483480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609600" y="427038"/>
            <a:ext cx="82296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Exploring relationships</a:t>
            </a:r>
            <a:br>
              <a:rPr lang="en-US" dirty="0"/>
            </a:br>
            <a:endParaRPr lang="en-US" dirty="0"/>
          </a:p>
        </p:txBody>
      </p:sp>
      <p:sp>
        <p:nvSpPr>
          <p:cNvPr id="4" name="TextBox 3"/>
          <p:cNvSpPr txBox="1"/>
          <p:nvPr/>
        </p:nvSpPr>
        <p:spPr>
          <a:xfrm>
            <a:off x="3886200" y="6172200"/>
            <a:ext cx="1600200" cy="369332"/>
          </a:xfrm>
          <a:prstGeom prst="rect">
            <a:avLst/>
          </a:prstGeom>
          <a:solidFill>
            <a:schemeClr val="bg1"/>
          </a:solidFill>
        </p:spPr>
        <p:txBody>
          <a:bodyPr wrap="square" rtlCol="0">
            <a:spAutoFit/>
          </a:bodyPr>
          <a:lstStyle/>
          <a:p>
            <a:pPr algn="ctr"/>
            <a:r>
              <a:rPr lang="en-US" dirty="0"/>
              <a:t>Exposure</a:t>
            </a:r>
          </a:p>
        </p:txBody>
      </p:sp>
      <p:sp>
        <p:nvSpPr>
          <p:cNvPr id="6" name="TextBox 5"/>
          <p:cNvSpPr txBox="1"/>
          <p:nvPr/>
        </p:nvSpPr>
        <p:spPr>
          <a:xfrm rot="16200000">
            <a:off x="-718068" y="3625333"/>
            <a:ext cx="4114802" cy="369332"/>
          </a:xfrm>
          <a:prstGeom prst="rect">
            <a:avLst/>
          </a:prstGeom>
          <a:solidFill>
            <a:schemeClr val="bg1"/>
          </a:solidFill>
        </p:spPr>
        <p:txBody>
          <a:bodyPr wrap="square" rtlCol="0">
            <a:spAutoFit/>
          </a:bodyPr>
          <a:lstStyle/>
          <a:p>
            <a:pPr algn="ctr"/>
            <a:r>
              <a:rPr lang="en-US" dirty="0"/>
              <a:t>Prevalence of infection</a:t>
            </a:r>
          </a:p>
        </p:txBody>
      </p:sp>
    </p:spTree>
    <p:extLst>
      <p:ext uri="{BB962C8B-B14F-4D97-AF65-F5344CB8AC3E}">
        <p14:creationId xmlns:p14="http://schemas.microsoft.com/office/powerpoint/2010/main" val="156838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US" dirty="0"/>
              <a:t>Overview</a:t>
            </a:r>
          </a:p>
        </p:txBody>
      </p:sp>
      <p:pic>
        <p:nvPicPr>
          <p:cNvPr id="5" name="Picture 2" descr="http://globalhealthsciences.ucsf.edu/sites/default/files/imagecache/bio_detail/content/images/bios/adam-bennet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524000"/>
            <a:ext cx="2057400" cy="26894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324600" y="4495800"/>
            <a:ext cx="1536318" cy="369332"/>
          </a:xfrm>
          <a:prstGeom prst="rect">
            <a:avLst/>
          </a:prstGeom>
          <a:noFill/>
        </p:spPr>
        <p:txBody>
          <a:bodyPr wrap="none" rtlCol="0">
            <a:spAutoFit/>
          </a:bodyPr>
          <a:lstStyle/>
          <a:p>
            <a:r>
              <a:rPr lang="en-US" dirty="0"/>
              <a:t>Adam Bennett</a:t>
            </a:r>
          </a:p>
        </p:txBody>
      </p:sp>
      <p:graphicFrame>
        <p:nvGraphicFramePr>
          <p:cNvPr id="9" name="Table 8"/>
          <p:cNvGraphicFramePr>
            <a:graphicFrameLocks noGrp="1"/>
          </p:cNvGraphicFramePr>
          <p:nvPr>
            <p:extLst>
              <p:ext uri="{D42A27DB-BD31-4B8C-83A1-F6EECF244321}">
                <p14:modId xmlns:p14="http://schemas.microsoft.com/office/powerpoint/2010/main" val="4292534044"/>
              </p:ext>
            </p:extLst>
          </p:nvPr>
        </p:nvGraphicFramePr>
        <p:xfrm>
          <a:off x="381000" y="1295400"/>
          <a:ext cx="5486400" cy="3164840"/>
        </p:xfrm>
        <a:graphic>
          <a:graphicData uri="http://schemas.openxmlformats.org/drawingml/2006/table">
            <a:tbl>
              <a:tblPr firstRow="1" bandRow="1">
                <a:tableStyleId>{5C22544A-7EE6-4342-B048-85BDC9FD1C3A}</a:tableStyleId>
              </a:tblPr>
              <a:tblGrid>
                <a:gridCol w="3727669">
                  <a:extLst>
                    <a:ext uri="{9D8B030D-6E8A-4147-A177-3AD203B41FA5}">
                      <a16:colId xmlns:a16="http://schemas.microsoft.com/office/drawing/2014/main" val="20000"/>
                    </a:ext>
                  </a:extLst>
                </a:gridCol>
                <a:gridCol w="1758731">
                  <a:extLst>
                    <a:ext uri="{9D8B030D-6E8A-4147-A177-3AD203B41FA5}">
                      <a16:colId xmlns:a16="http://schemas.microsoft.com/office/drawing/2014/main" val="20001"/>
                    </a:ext>
                  </a:extLst>
                </a:gridCol>
              </a:tblGrid>
              <a:tr h="370840">
                <a:tc>
                  <a:txBody>
                    <a:bodyPr/>
                    <a:lstStyle/>
                    <a:p>
                      <a:r>
                        <a:rPr lang="en-US" dirty="0"/>
                        <a:t>Session</a:t>
                      </a:r>
                    </a:p>
                  </a:txBody>
                  <a:tcPr/>
                </a:tc>
                <a:tc>
                  <a:txBody>
                    <a:bodyPr/>
                    <a:lstStyle/>
                    <a:p>
                      <a:r>
                        <a:rPr lang="en-US" dirty="0"/>
                        <a:t>Date</a:t>
                      </a:r>
                    </a:p>
                  </a:txBody>
                  <a:tcPr/>
                </a:tc>
                <a:extLst>
                  <a:ext uri="{0D108BD9-81ED-4DB2-BD59-A6C34878D82A}">
                    <a16:rowId xmlns:a16="http://schemas.microsoft.com/office/drawing/2014/main" val="10000"/>
                  </a:ext>
                </a:extLst>
              </a:tr>
              <a:tr h="4673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Concepts of spatial epidemiology</a:t>
                      </a:r>
                      <a:r>
                        <a:rPr lang="en-US" sz="1800" baseline="0" dirty="0"/>
                        <a:t> and R</a:t>
                      </a:r>
                      <a:endParaRPr lang="en-US" sz="1800" dirty="0"/>
                    </a:p>
                  </a:txBody>
                  <a:tcPr/>
                </a:tc>
                <a:tc>
                  <a:txBody>
                    <a:bodyPr/>
                    <a:lstStyle/>
                    <a:p>
                      <a:r>
                        <a:rPr lang="en-US" sz="1800" dirty="0"/>
                        <a:t>September 19</a:t>
                      </a:r>
                      <a:r>
                        <a:rPr lang="en-US" sz="1800" baseline="30000" dirty="0"/>
                        <a:t>th</a:t>
                      </a:r>
                      <a:r>
                        <a:rPr lang="en-US" sz="1800" baseline="0" dirty="0"/>
                        <a:t> </a:t>
                      </a:r>
                      <a:r>
                        <a:rPr lang="en-US" sz="1800" dirty="0"/>
                        <a:t> </a:t>
                      </a:r>
                    </a:p>
                  </a:txBody>
                  <a:tcPr/>
                </a:tc>
                <a:extLst>
                  <a:ext uri="{0D108BD9-81ED-4DB2-BD59-A6C34878D82A}">
                    <a16:rowId xmlns:a16="http://schemas.microsoft.com/office/drawing/2014/main" val="10001"/>
                  </a:ext>
                </a:extLst>
              </a:tr>
              <a:tr h="370840">
                <a:tc>
                  <a:txBody>
                    <a:bodyPr/>
                    <a:lstStyle/>
                    <a:p>
                      <a:r>
                        <a:rPr lang="en-US" sz="1800" dirty="0"/>
                        <a:t>Using R for spatial analysis</a:t>
                      </a:r>
                    </a:p>
                  </a:txBody>
                  <a:tcPr/>
                </a:tc>
                <a:tc>
                  <a:txBody>
                    <a:bodyPr/>
                    <a:lstStyle/>
                    <a:p>
                      <a:r>
                        <a:rPr lang="en-US" sz="1800" dirty="0"/>
                        <a:t>September 26</a:t>
                      </a:r>
                      <a:r>
                        <a:rPr lang="en-US" sz="1800" baseline="30000" dirty="0"/>
                        <a:t>th</a:t>
                      </a:r>
                      <a:r>
                        <a:rPr lang="en-US" sz="1800" baseline="0" dirty="0"/>
                        <a:t> </a:t>
                      </a:r>
                      <a:r>
                        <a:rPr lang="en-US" sz="1800" dirty="0"/>
                        <a:t> </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Spatial variation in risk</a:t>
                      </a:r>
                    </a:p>
                    <a:p>
                      <a:endParaRPr lang="en-US" sz="1800" dirty="0"/>
                    </a:p>
                  </a:txBody>
                  <a:tcPr/>
                </a:tc>
                <a:tc>
                  <a:txBody>
                    <a:bodyPr/>
                    <a:lstStyle/>
                    <a:p>
                      <a:r>
                        <a:rPr lang="en-US" sz="1800" dirty="0"/>
                        <a:t>October 3</a:t>
                      </a:r>
                      <a:r>
                        <a:rPr lang="en-US" sz="1800" baseline="30000" dirty="0"/>
                        <a:t>rd</a:t>
                      </a:r>
                      <a:r>
                        <a:rPr lang="en-US" sz="1800" dirty="0"/>
                        <a:t> </a:t>
                      </a:r>
                    </a:p>
                  </a:txBody>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Cluster analysis</a:t>
                      </a:r>
                    </a:p>
                  </a:txBody>
                  <a:tcPr/>
                </a:tc>
                <a:tc>
                  <a:txBody>
                    <a:bodyPr/>
                    <a:lstStyle/>
                    <a:p>
                      <a:r>
                        <a:rPr lang="en-US" sz="1800" dirty="0"/>
                        <a:t>October 10</a:t>
                      </a:r>
                      <a:r>
                        <a:rPr lang="en-US" sz="1800" baseline="30000" dirty="0"/>
                        <a:t>th</a:t>
                      </a:r>
                      <a:r>
                        <a:rPr lang="en-US" sz="1800" dirty="0"/>
                        <a:t> </a:t>
                      </a:r>
                    </a:p>
                  </a:txBody>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n-lt"/>
                          <a:ea typeface="+mn-ea"/>
                          <a:cs typeface="+mn-cs"/>
                        </a:rPr>
                        <a:t>Intro to Remote Sensing</a:t>
                      </a:r>
                      <a:endParaRPr lang="en-US" sz="1800" dirty="0"/>
                    </a:p>
                  </a:txBody>
                  <a:tcPr/>
                </a:tc>
                <a:tc>
                  <a:txBody>
                    <a:bodyPr/>
                    <a:lstStyle/>
                    <a:p>
                      <a:r>
                        <a:rPr lang="en-US" sz="1800" dirty="0"/>
                        <a:t>October 17</a:t>
                      </a:r>
                      <a:r>
                        <a:rPr lang="en-US" sz="1800" baseline="30000" dirty="0"/>
                        <a:t>th</a:t>
                      </a:r>
                      <a:r>
                        <a:rPr lang="en-US" sz="1800" dirty="0"/>
                        <a:t> </a:t>
                      </a:r>
                    </a:p>
                  </a:txBody>
                  <a:tcPr/>
                </a:tc>
                <a:extLst>
                  <a:ext uri="{0D108BD9-81ED-4DB2-BD59-A6C34878D82A}">
                    <a16:rowId xmlns:a16="http://schemas.microsoft.com/office/drawing/2014/main" val="10005"/>
                  </a:ext>
                </a:extLst>
              </a:tr>
              <a:tr h="370840">
                <a:tc>
                  <a:txBody>
                    <a:bodyPr/>
                    <a:lstStyle/>
                    <a:p>
                      <a:pPr rtl="0" fontAlgn="t">
                        <a:spcBef>
                          <a:spcPts val="600"/>
                        </a:spcBef>
                        <a:spcAft>
                          <a:spcPts val="600"/>
                        </a:spcAft>
                      </a:pPr>
                      <a:r>
                        <a:rPr lang="en-US" sz="1800" b="0" i="0" u="none" strike="noStrike" dirty="0">
                          <a:solidFill>
                            <a:srgbClr val="000000"/>
                          </a:solidFill>
                          <a:effectLst/>
                          <a:latin typeface="Calibri" charset="0"/>
                        </a:rPr>
                        <a:t>Intro</a:t>
                      </a:r>
                      <a:r>
                        <a:rPr lang="en-US" sz="1800" b="0" i="0" u="none" strike="noStrike" baseline="0" dirty="0">
                          <a:solidFill>
                            <a:srgbClr val="000000"/>
                          </a:solidFill>
                          <a:effectLst/>
                          <a:latin typeface="Calibri" charset="0"/>
                        </a:rPr>
                        <a:t> to s</a:t>
                      </a:r>
                      <a:r>
                        <a:rPr lang="en-US" sz="1800" b="0" i="0" u="none" strike="noStrike" dirty="0">
                          <a:solidFill>
                            <a:srgbClr val="000000"/>
                          </a:solidFill>
                          <a:effectLst/>
                          <a:latin typeface="Calibri" charset="0"/>
                        </a:rPr>
                        <a:t>patial regression analysis</a:t>
                      </a:r>
                      <a:endParaRPr lang="en-US" sz="1800" dirty="0">
                        <a:effectLst/>
                      </a:endParaRPr>
                    </a:p>
                  </a:txBody>
                  <a:tcPr marL="63500" marR="63500" marT="63500" marB="63500"/>
                </a:tc>
                <a:tc>
                  <a:txBody>
                    <a:bodyPr/>
                    <a:lstStyle/>
                    <a:p>
                      <a:r>
                        <a:rPr lang="en-US" sz="1800" dirty="0"/>
                        <a:t>October 24</a:t>
                      </a:r>
                      <a:r>
                        <a:rPr lang="en-US" sz="1800" baseline="30000" dirty="0"/>
                        <a:t>th</a:t>
                      </a:r>
                      <a:endParaRPr lang="en-US" sz="1800"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9506627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Density estimates</a:t>
            </a:r>
            <a:br>
              <a:rPr lang="en-US" dirty="0"/>
            </a:br>
            <a:endParaRPr lang="en-US" dirty="0"/>
          </a:p>
        </p:txBody>
      </p:sp>
      <p:sp>
        <p:nvSpPr>
          <p:cNvPr id="3" name="Content Placeholder 2"/>
          <p:cNvSpPr>
            <a:spLocks noGrp="1"/>
          </p:cNvSpPr>
          <p:nvPr>
            <p:ph idx="1"/>
          </p:nvPr>
        </p:nvSpPr>
        <p:spPr/>
        <p:txBody>
          <a:bodyPr/>
          <a:lstStyle/>
          <a:p>
            <a:endParaRPr lang="en-US" dirty="0"/>
          </a:p>
        </p:txBody>
      </p:sp>
      <p:pic>
        <p:nvPicPr>
          <p:cNvPr id="15362" name="Picture 2" descr="06f01.jpg (922×7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143000"/>
            <a:ext cx="6184882" cy="4876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14400" y="6211669"/>
            <a:ext cx="6755439" cy="646331"/>
          </a:xfrm>
          <a:prstGeom prst="rect">
            <a:avLst/>
          </a:prstGeom>
          <a:noFill/>
        </p:spPr>
        <p:txBody>
          <a:bodyPr wrap="none" rtlCol="0">
            <a:spAutoFit/>
          </a:bodyPr>
          <a:lstStyle/>
          <a:p>
            <a:r>
              <a:rPr lang="en-US" dirty="0" err="1"/>
              <a:t>Fernandes</a:t>
            </a:r>
            <a:r>
              <a:rPr lang="en-US" dirty="0"/>
              <a:t> do Prado et al 2011 Rev. Soc. Bras. Med. Trop. vol.44 no.5 </a:t>
            </a:r>
          </a:p>
          <a:p>
            <a:endParaRPr lang="en-US" dirty="0"/>
          </a:p>
        </p:txBody>
      </p:sp>
    </p:spTree>
    <p:extLst>
      <p:ext uri="{BB962C8B-B14F-4D97-AF65-F5344CB8AC3E}">
        <p14:creationId xmlns:p14="http://schemas.microsoft.com/office/powerpoint/2010/main" val="15091962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3" name="Add-in 2" title="Web Video Player"/>
              <p:cNvGraphicFramePr>
                <a:graphicFrameLocks noGrp="1"/>
              </p:cNvGraphicFramePr>
              <p:nvPr>
                <p:extLst>
                  <p:ext uri="{D42A27DB-BD31-4B8C-83A1-F6EECF244321}">
                    <p14:modId xmlns:p14="http://schemas.microsoft.com/office/powerpoint/2010/main" val="306871767"/>
                  </p:ext>
                </p:extLst>
              </p:nvPr>
            </p:nvGraphicFramePr>
            <p:xfrm>
              <a:off x="457200" y="1471612"/>
              <a:ext cx="8153399" cy="4852988"/>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3" name="Add-in 2" title="Web Video Player"/>
              <p:cNvPicPr>
                <a:picLocks noGrp="1" noRot="1" noChangeAspect="1" noMove="1" noResize="1" noEditPoints="1" noAdjustHandles="1" noChangeArrowheads="1" noChangeShapeType="1"/>
              </p:cNvPicPr>
              <p:nvPr/>
            </p:nvPicPr>
            <p:blipFill>
              <a:blip r:embed="rId3"/>
              <a:stretch>
                <a:fillRect/>
              </a:stretch>
            </p:blipFill>
            <p:spPr>
              <a:xfrm>
                <a:off x="457200" y="1471612"/>
                <a:ext cx="8153399" cy="4852988"/>
              </a:xfrm>
              <a:prstGeom prst="rect">
                <a:avLst/>
              </a:prstGeom>
            </p:spPr>
          </p:pic>
        </mc:Fallback>
      </mc:AlternateContent>
      <p:sp>
        <p:nvSpPr>
          <p:cNvPr id="7" name="Title 1"/>
          <p:cNvSpPr>
            <a:spLocks noGrp="1"/>
          </p:cNvSpPr>
          <p:nvPr>
            <p:ph type="title"/>
          </p:nvPr>
        </p:nvSpPr>
        <p:spPr>
          <a:xfrm>
            <a:off x="457200" y="274638"/>
            <a:ext cx="8229600" cy="1143000"/>
          </a:xfrm>
        </p:spPr>
        <p:txBody>
          <a:bodyPr>
            <a:normAutofit fontScale="90000"/>
          </a:bodyPr>
          <a:lstStyle/>
          <a:p>
            <a:r>
              <a:rPr lang="en-US"/>
              <a:t>Density estimates</a:t>
            </a:r>
            <a:br>
              <a:rPr lang="en-US" dirty="0"/>
            </a:br>
            <a:endParaRPr lang="en-US" dirty="0"/>
          </a:p>
        </p:txBody>
      </p:sp>
    </p:spTree>
    <p:extLst>
      <p:ext uri="{BB962C8B-B14F-4D97-AF65-F5344CB8AC3E}">
        <p14:creationId xmlns:p14="http://schemas.microsoft.com/office/powerpoint/2010/main" val="14226588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segh.net/soc_kriging_o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1676400"/>
            <a:ext cx="6400800" cy="438789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457200" y="274638"/>
            <a:ext cx="8229600" cy="1143000"/>
          </a:xfrm>
        </p:spPr>
        <p:txBody>
          <a:bodyPr>
            <a:normAutofit fontScale="90000"/>
          </a:bodyPr>
          <a:lstStyle/>
          <a:p>
            <a:r>
              <a:rPr lang="en-US" dirty="0"/>
              <a:t>Interpolation</a:t>
            </a:r>
            <a:br>
              <a:rPr lang="en-US" dirty="0"/>
            </a:br>
            <a:endParaRPr lang="en-US" dirty="0"/>
          </a:p>
        </p:txBody>
      </p:sp>
    </p:spTree>
    <p:extLst>
      <p:ext uri="{BB962C8B-B14F-4D97-AF65-F5344CB8AC3E}">
        <p14:creationId xmlns:p14="http://schemas.microsoft.com/office/powerpoint/2010/main" val="5957589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762000" y="2332037"/>
            <a:ext cx="8229600" cy="2925763"/>
          </a:xfrm>
        </p:spPr>
        <p:txBody>
          <a:bodyPr>
            <a:normAutofit/>
          </a:bodyPr>
          <a:lstStyle/>
          <a:p>
            <a:r>
              <a:rPr lang="en-US" sz="4800" dirty="0">
                <a:solidFill>
                  <a:schemeClr val="bg1">
                    <a:lumMod val="75000"/>
                  </a:schemeClr>
                </a:solidFill>
              </a:rPr>
              <a:t>Visualization</a:t>
            </a:r>
          </a:p>
          <a:p>
            <a:r>
              <a:rPr lang="en-US" sz="4800" dirty="0">
                <a:solidFill>
                  <a:schemeClr val="bg1">
                    <a:lumMod val="75000"/>
                  </a:schemeClr>
                </a:solidFill>
              </a:rPr>
              <a:t>Exploration</a:t>
            </a:r>
          </a:p>
          <a:p>
            <a:r>
              <a:rPr lang="en-US" sz="4800" dirty="0"/>
              <a:t>Analysis</a:t>
            </a:r>
          </a:p>
        </p:txBody>
      </p:sp>
    </p:spTree>
    <p:extLst>
      <p:ext uri="{BB962C8B-B14F-4D97-AF65-F5344CB8AC3E}">
        <p14:creationId xmlns:p14="http://schemas.microsoft.com/office/powerpoint/2010/main" val="104353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Cluster detection</a:t>
            </a:r>
          </a:p>
        </p:txBody>
      </p:sp>
      <p:pic>
        <p:nvPicPr>
          <p:cNvPr id="18434" name="Picture 2" descr="Fig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524000"/>
            <a:ext cx="3684225" cy="4953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9600" y="5334000"/>
            <a:ext cx="2362200" cy="1200329"/>
          </a:xfrm>
          <a:prstGeom prst="rect">
            <a:avLst/>
          </a:prstGeom>
          <a:noFill/>
        </p:spPr>
        <p:txBody>
          <a:bodyPr wrap="square" rtlCol="0">
            <a:spAutoFit/>
          </a:bodyPr>
          <a:lstStyle/>
          <a:p>
            <a:r>
              <a:rPr lang="en-US" dirty="0" err="1"/>
              <a:t>Bousema</a:t>
            </a:r>
            <a:r>
              <a:rPr lang="en-US" dirty="0"/>
              <a:t> et al </a:t>
            </a:r>
            <a:r>
              <a:rPr lang="en-US" i="1" dirty="0"/>
              <a:t>Journal of Infectious Diseases</a:t>
            </a:r>
            <a:r>
              <a:rPr lang="en-US" dirty="0"/>
              <a:t> 201.11 (2010): 1764-1774.</a:t>
            </a:r>
          </a:p>
        </p:txBody>
      </p:sp>
    </p:spTree>
    <p:extLst>
      <p:ext uri="{BB962C8B-B14F-4D97-AF65-F5344CB8AC3E}">
        <p14:creationId xmlns:p14="http://schemas.microsoft.com/office/powerpoint/2010/main" val="25912565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719" y="1501758"/>
            <a:ext cx="4082930" cy="3176151"/>
          </a:xfrm>
          <a:prstGeom prst="rect">
            <a:avLst/>
          </a:prstGeom>
          <a:noFill/>
          <a:ln w="9525">
            <a:solidFill>
              <a:srgbClr val="5A6066"/>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8834" y="1501757"/>
            <a:ext cx="3481108" cy="3176151"/>
          </a:xfrm>
          <a:prstGeom prst="rect">
            <a:avLst/>
          </a:prstGeom>
          <a:noFill/>
          <a:ln w="9525">
            <a:solidFill>
              <a:srgbClr val="5A6066"/>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bwMode="auto">
          <a:xfrm>
            <a:off x="677719" y="4852175"/>
            <a:ext cx="3766416" cy="830997"/>
          </a:xfrm>
          <a:prstGeom prst="rect">
            <a:avLst/>
          </a:prstGeom>
          <a:noFill/>
          <a:ln w="19050" algn="ctr">
            <a:noFill/>
            <a:miter lim="800000"/>
            <a:headEnd/>
            <a:tailEnd/>
          </a:ln>
        </p:spPr>
        <p:txBody>
          <a:bodyPr wrap="none" lIns="0" tIns="0" rIns="0" bIns="0" rtlCol="0">
            <a:spAutoFit/>
          </a:bodyPr>
          <a:lstStyle/>
          <a:p>
            <a:r>
              <a:rPr lang="en-US" sz="2000" dirty="0">
                <a:solidFill>
                  <a:srgbClr val="010813"/>
                </a:solidFill>
                <a:latin typeface="Calibri" panose="020F0502020204030204" pitchFamily="34" charset="0"/>
              </a:rPr>
              <a:t>Schistosomiasis in Mali</a:t>
            </a:r>
          </a:p>
          <a:p>
            <a:r>
              <a:rPr lang="en-US" sz="1400" dirty="0">
                <a:solidFill>
                  <a:srgbClr val="010813"/>
                </a:solidFill>
                <a:latin typeface="Calibri" panose="020F0502020204030204" pitchFamily="34" charset="0"/>
              </a:rPr>
              <a:t>Clements et al (2009) </a:t>
            </a:r>
            <a:r>
              <a:rPr lang="en-US" sz="1400" dirty="0" err="1">
                <a:solidFill>
                  <a:srgbClr val="010813"/>
                </a:solidFill>
                <a:latin typeface="Calibri" panose="020F0502020204030204" pitchFamily="34" charset="0"/>
              </a:rPr>
              <a:t>PLoS</a:t>
            </a:r>
            <a:r>
              <a:rPr lang="en-US" sz="1400" dirty="0">
                <a:solidFill>
                  <a:srgbClr val="010813"/>
                </a:solidFill>
                <a:latin typeface="Calibri" panose="020F0502020204030204" pitchFamily="34" charset="0"/>
              </a:rPr>
              <a:t> </a:t>
            </a:r>
            <a:r>
              <a:rPr lang="en-US" sz="1400" dirty="0" err="1">
                <a:solidFill>
                  <a:srgbClr val="010813"/>
                </a:solidFill>
                <a:latin typeface="Calibri" panose="020F0502020204030204" pitchFamily="34" charset="0"/>
              </a:rPr>
              <a:t>Negl</a:t>
            </a:r>
            <a:r>
              <a:rPr lang="en-US" sz="1400" dirty="0">
                <a:solidFill>
                  <a:srgbClr val="010813"/>
                </a:solidFill>
                <a:latin typeface="Calibri" panose="020F0502020204030204" pitchFamily="34" charset="0"/>
              </a:rPr>
              <a:t> Trop Dis 3(5): e431 </a:t>
            </a:r>
          </a:p>
          <a:p>
            <a:endParaRPr lang="en-US" sz="2000" dirty="0">
              <a:solidFill>
                <a:srgbClr val="010813"/>
              </a:solidFill>
              <a:latin typeface="Calibri" panose="020F0502020204030204" pitchFamily="34" charset="0"/>
            </a:endParaRPr>
          </a:p>
        </p:txBody>
      </p:sp>
      <p:sp>
        <p:nvSpPr>
          <p:cNvPr id="7" name="TextBox 6"/>
          <p:cNvSpPr txBox="1"/>
          <p:nvPr/>
        </p:nvSpPr>
        <p:spPr bwMode="auto">
          <a:xfrm>
            <a:off x="5175972" y="4863739"/>
            <a:ext cx="3493970" cy="523220"/>
          </a:xfrm>
          <a:prstGeom prst="rect">
            <a:avLst/>
          </a:prstGeom>
          <a:noFill/>
          <a:ln w="19050" algn="ctr">
            <a:noFill/>
            <a:miter lim="800000"/>
            <a:headEnd/>
            <a:tailEnd/>
          </a:ln>
        </p:spPr>
        <p:txBody>
          <a:bodyPr wrap="none" lIns="0" tIns="0" rIns="0" bIns="0" rtlCol="0">
            <a:spAutoFit/>
          </a:bodyPr>
          <a:lstStyle/>
          <a:p>
            <a:r>
              <a:rPr lang="en-US" sz="2000" dirty="0">
                <a:solidFill>
                  <a:srgbClr val="010813"/>
                </a:solidFill>
                <a:latin typeface="Calibri" panose="020F0502020204030204" pitchFamily="34" charset="0"/>
              </a:rPr>
              <a:t>Intestinal worms in Kenya</a:t>
            </a:r>
          </a:p>
          <a:p>
            <a:r>
              <a:rPr lang="en-US" sz="1400" dirty="0" err="1">
                <a:solidFill>
                  <a:srgbClr val="010813"/>
                </a:solidFill>
                <a:latin typeface="Calibri" panose="020F0502020204030204" pitchFamily="34" charset="0"/>
              </a:rPr>
              <a:t>Pullan</a:t>
            </a:r>
            <a:r>
              <a:rPr lang="en-US" sz="1400" dirty="0">
                <a:solidFill>
                  <a:srgbClr val="010813"/>
                </a:solidFill>
                <a:latin typeface="Calibri" panose="020F0502020204030204" pitchFamily="34" charset="0"/>
              </a:rPr>
              <a:t> et al (2011) </a:t>
            </a:r>
            <a:r>
              <a:rPr lang="en-US" sz="1400" dirty="0" err="1">
                <a:solidFill>
                  <a:srgbClr val="010813"/>
                </a:solidFill>
                <a:latin typeface="Calibri" panose="020F0502020204030204" pitchFamily="34" charset="0"/>
              </a:rPr>
              <a:t>PLoS</a:t>
            </a:r>
            <a:r>
              <a:rPr lang="en-US" sz="1400" dirty="0">
                <a:solidFill>
                  <a:srgbClr val="010813"/>
                </a:solidFill>
                <a:latin typeface="Calibri" panose="020F0502020204030204" pitchFamily="34" charset="0"/>
              </a:rPr>
              <a:t> </a:t>
            </a:r>
            <a:r>
              <a:rPr lang="en-US" sz="1400" dirty="0" err="1">
                <a:solidFill>
                  <a:srgbClr val="010813"/>
                </a:solidFill>
                <a:latin typeface="Calibri" panose="020F0502020204030204" pitchFamily="34" charset="0"/>
              </a:rPr>
              <a:t>Negl</a:t>
            </a:r>
            <a:r>
              <a:rPr lang="en-US" sz="1400" dirty="0">
                <a:solidFill>
                  <a:srgbClr val="010813"/>
                </a:solidFill>
                <a:latin typeface="Calibri" panose="020F0502020204030204" pitchFamily="34" charset="0"/>
              </a:rPr>
              <a:t> Trop Dis 5(2): e958</a:t>
            </a:r>
          </a:p>
        </p:txBody>
      </p:sp>
      <p:sp>
        <p:nvSpPr>
          <p:cNvPr id="8" name="TextBox 7"/>
          <p:cNvSpPr txBox="1"/>
          <p:nvPr/>
        </p:nvSpPr>
        <p:spPr>
          <a:xfrm>
            <a:off x="838200" y="304802"/>
            <a:ext cx="2675732" cy="646331"/>
          </a:xfrm>
          <a:prstGeom prst="rect">
            <a:avLst/>
          </a:prstGeom>
          <a:noFill/>
        </p:spPr>
        <p:txBody>
          <a:bodyPr wrap="none" rtlCol="0">
            <a:spAutoFit/>
          </a:bodyPr>
          <a:lstStyle/>
          <a:p>
            <a:r>
              <a:rPr lang="en-US" sz="3600" dirty="0">
                <a:solidFill>
                  <a:srgbClr val="010813"/>
                </a:solidFill>
                <a:latin typeface="Calibri" panose="020F0502020204030204" pitchFamily="34" charset="0"/>
              </a:rPr>
              <a:t>Risk mapping</a:t>
            </a:r>
          </a:p>
        </p:txBody>
      </p:sp>
    </p:spTree>
    <p:extLst>
      <p:ext uri="{BB962C8B-B14F-4D97-AF65-F5344CB8AC3E}">
        <p14:creationId xmlns:p14="http://schemas.microsoft.com/office/powerpoint/2010/main" val="35002680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3200"/>
            <a:ext cx="8229600" cy="1143000"/>
          </a:xfrm>
        </p:spPr>
        <p:txBody>
          <a:bodyPr/>
          <a:lstStyle/>
          <a:p>
            <a:r>
              <a:rPr lang="en-US" dirty="0"/>
              <a:t>Questions?</a:t>
            </a:r>
          </a:p>
        </p:txBody>
      </p:sp>
    </p:spTree>
    <p:extLst>
      <p:ext uri="{BB962C8B-B14F-4D97-AF65-F5344CB8AC3E}">
        <p14:creationId xmlns:p14="http://schemas.microsoft.com/office/powerpoint/2010/main" val="24927268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spatialanalysis.co.uk/wp-content/uploads/2012/02/bike_ggplo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6200"/>
            <a:ext cx="10466109" cy="7010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800600" y="-228600"/>
            <a:ext cx="5257800" cy="1143000"/>
          </a:xfrm>
        </p:spPr>
        <p:txBody>
          <a:bodyPr>
            <a:normAutofit/>
          </a:bodyPr>
          <a:lstStyle/>
          <a:p>
            <a:r>
              <a:rPr lang="en-US" dirty="0">
                <a:solidFill>
                  <a:schemeClr val="bg1">
                    <a:lumMod val="95000"/>
                  </a:schemeClr>
                </a:solidFill>
              </a:rPr>
              <a:t>Visualizing data in R</a:t>
            </a:r>
          </a:p>
        </p:txBody>
      </p:sp>
    </p:spTree>
    <p:extLst>
      <p:ext uri="{BB962C8B-B14F-4D97-AF65-F5344CB8AC3E}">
        <p14:creationId xmlns:p14="http://schemas.microsoft.com/office/powerpoint/2010/main" val="8184627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066800" y="685800"/>
            <a:ext cx="7772400" cy="1143000"/>
          </a:xfrm>
        </p:spPr>
        <p:txBody>
          <a:bodyPr>
            <a:normAutofit fontScale="90000"/>
          </a:bodyPr>
          <a:lstStyle/>
          <a:p>
            <a:r>
              <a:rPr lang="en-US" altLang="en-US" sz="4000" dirty="0"/>
              <a:t>Understanding coordinates reference systems….important for</a:t>
            </a:r>
            <a:endParaRPr lang="en-US" altLang="en-US" dirty="0"/>
          </a:p>
        </p:txBody>
      </p:sp>
      <p:sp>
        <p:nvSpPr>
          <p:cNvPr id="7171" name="Rectangle 3"/>
          <p:cNvSpPr>
            <a:spLocks noGrp="1" noChangeArrowheads="1"/>
          </p:cNvSpPr>
          <p:nvPr>
            <p:ph type="body" idx="1"/>
          </p:nvPr>
        </p:nvSpPr>
        <p:spPr>
          <a:xfrm>
            <a:off x="990600" y="2209800"/>
            <a:ext cx="7086600" cy="2647950"/>
          </a:xfrm>
        </p:spPr>
        <p:txBody>
          <a:bodyPr/>
          <a:lstStyle/>
          <a:p>
            <a:r>
              <a:rPr lang="en-US" altLang="en-US" sz="2800" dirty="0"/>
              <a:t>Creating spatial data (collecting GPS data)</a:t>
            </a:r>
          </a:p>
          <a:p>
            <a:r>
              <a:rPr lang="en-US" altLang="en-US" sz="2800" dirty="0"/>
              <a:t>Importing into GIS and overlaying with other layers</a:t>
            </a:r>
          </a:p>
          <a:p>
            <a:r>
              <a:rPr lang="en-US" altLang="en-US" sz="2800" dirty="0"/>
              <a:t>Acquiring spatial data from other sources</a:t>
            </a:r>
          </a:p>
          <a:p>
            <a:r>
              <a:rPr lang="en-US" altLang="en-US" sz="2800" dirty="0"/>
              <a:t>Displaying your GPS data using maps</a:t>
            </a:r>
          </a:p>
        </p:txBody>
      </p:sp>
    </p:spTree>
    <p:extLst>
      <p:ext uri="{BB962C8B-B14F-4D97-AF65-F5344CB8AC3E}">
        <p14:creationId xmlns:p14="http://schemas.microsoft.com/office/powerpoint/2010/main" val="29753203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box(in)">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box(in)">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box(in)">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box(in)">
                                      <p:cBhvr>
                                        <p:cTn id="22" dur="500"/>
                                        <p:tgtEl>
                                          <p:spTgt spid="71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a:t>Coordinate Systems</a:t>
            </a:r>
          </a:p>
        </p:txBody>
      </p:sp>
      <p:sp>
        <p:nvSpPr>
          <p:cNvPr id="6147" name="Rectangle 3"/>
          <p:cNvSpPr>
            <a:spLocks noGrp="1" noChangeArrowheads="1"/>
          </p:cNvSpPr>
          <p:nvPr>
            <p:ph type="body" idx="1"/>
          </p:nvPr>
        </p:nvSpPr>
        <p:spPr>
          <a:xfrm>
            <a:off x="1066800" y="1905000"/>
            <a:ext cx="7772400" cy="4114800"/>
          </a:xfrm>
        </p:spPr>
        <p:txBody>
          <a:bodyPr/>
          <a:lstStyle/>
          <a:p>
            <a:r>
              <a:rPr lang="en-US" altLang="en-US"/>
              <a:t>There are 2 types of coordinate systems:</a:t>
            </a:r>
          </a:p>
          <a:p>
            <a:pPr lvl="1"/>
            <a:endParaRPr lang="en-US" altLang="en-US"/>
          </a:p>
          <a:p>
            <a:pPr lvl="1"/>
            <a:r>
              <a:rPr lang="en-US" altLang="en-US"/>
              <a:t>Geographic Coordinate Systems  </a:t>
            </a:r>
          </a:p>
          <a:p>
            <a:pPr lvl="1">
              <a:buFontTx/>
              <a:buNone/>
            </a:pPr>
            <a:endParaRPr lang="en-US" altLang="en-US"/>
          </a:p>
          <a:p>
            <a:pPr lvl="1"/>
            <a:r>
              <a:rPr lang="en-US" altLang="en-US"/>
              <a:t>Projected Coordinate Systems</a:t>
            </a:r>
          </a:p>
        </p:txBody>
      </p:sp>
    </p:spTree>
    <p:extLst>
      <p:ext uri="{BB962C8B-B14F-4D97-AF65-F5344CB8AC3E}">
        <p14:creationId xmlns:p14="http://schemas.microsoft.com/office/powerpoint/2010/main" val="4174535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US" dirty="0"/>
              <a:t>Overview</a:t>
            </a:r>
          </a:p>
        </p:txBody>
      </p:sp>
      <p:graphicFrame>
        <p:nvGraphicFramePr>
          <p:cNvPr id="9" name="Table 8"/>
          <p:cNvGraphicFramePr>
            <a:graphicFrameLocks noGrp="1"/>
          </p:cNvGraphicFramePr>
          <p:nvPr>
            <p:extLst>
              <p:ext uri="{D42A27DB-BD31-4B8C-83A1-F6EECF244321}">
                <p14:modId xmlns:p14="http://schemas.microsoft.com/office/powerpoint/2010/main" val="1658471078"/>
              </p:ext>
            </p:extLst>
          </p:nvPr>
        </p:nvGraphicFramePr>
        <p:xfrm>
          <a:off x="381000" y="1295400"/>
          <a:ext cx="5486400" cy="3566160"/>
        </p:xfrm>
        <a:graphic>
          <a:graphicData uri="http://schemas.openxmlformats.org/drawingml/2006/table">
            <a:tbl>
              <a:tblPr firstRow="1" bandRow="1">
                <a:tableStyleId>{5C22544A-7EE6-4342-B048-85BDC9FD1C3A}</a:tableStyleId>
              </a:tblPr>
              <a:tblGrid>
                <a:gridCol w="3727669">
                  <a:extLst>
                    <a:ext uri="{9D8B030D-6E8A-4147-A177-3AD203B41FA5}">
                      <a16:colId xmlns:a16="http://schemas.microsoft.com/office/drawing/2014/main" val="20000"/>
                    </a:ext>
                  </a:extLst>
                </a:gridCol>
                <a:gridCol w="1758731">
                  <a:extLst>
                    <a:ext uri="{9D8B030D-6E8A-4147-A177-3AD203B41FA5}">
                      <a16:colId xmlns:a16="http://schemas.microsoft.com/office/drawing/2014/main" val="20001"/>
                    </a:ext>
                  </a:extLst>
                </a:gridCol>
              </a:tblGrid>
              <a:tr h="370840">
                <a:tc>
                  <a:txBody>
                    <a:bodyPr/>
                    <a:lstStyle/>
                    <a:p>
                      <a:r>
                        <a:rPr lang="en-US" dirty="0"/>
                        <a:t>Session</a:t>
                      </a:r>
                    </a:p>
                  </a:txBody>
                  <a:tcPr/>
                </a:tc>
                <a:tc>
                  <a:txBody>
                    <a:bodyPr/>
                    <a:lstStyle/>
                    <a:p>
                      <a:r>
                        <a:rPr lang="en-US" dirty="0"/>
                        <a:t>Date</a:t>
                      </a:r>
                    </a:p>
                  </a:txBody>
                  <a:tcPr/>
                </a:tc>
                <a:extLst>
                  <a:ext uri="{0D108BD9-81ED-4DB2-BD59-A6C34878D82A}">
                    <a16:rowId xmlns:a16="http://schemas.microsoft.com/office/drawing/2014/main" val="10000"/>
                  </a:ext>
                </a:extLst>
              </a:tr>
              <a:tr h="4673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Concepts of spatial epidemiology</a:t>
                      </a:r>
                      <a:r>
                        <a:rPr lang="en-US" sz="1800" baseline="0" dirty="0"/>
                        <a:t> and R</a:t>
                      </a:r>
                      <a:endParaRPr lang="en-US" sz="1800" dirty="0"/>
                    </a:p>
                  </a:txBody>
                  <a:tcPr/>
                </a:tc>
                <a:tc>
                  <a:txBody>
                    <a:bodyPr/>
                    <a:lstStyle/>
                    <a:p>
                      <a:r>
                        <a:rPr lang="en-US" sz="1800" dirty="0"/>
                        <a:t>September 19</a:t>
                      </a:r>
                      <a:r>
                        <a:rPr lang="en-US" sz="1800" baseline="30000" dirty="0"/>
                        <a:t>th</a:t>
                      </a:r>
                      <a:r>
                        <a:rPr lang="en-US" sz="1800" baseline="0" dirty="0"/>
                        <a:t> </a:t>
                      </a:r>
                      <a:r>
                        <a:rPr lang="en-US" sz="1800" dirty="0"/>
                        <a:t> </a:t>
                      </a:r>
                    </a:p>
                  </a:txBody>
                  <a:tcPr/>
                </a:tc>
                <a:extLst>
                  <a:ext uri="{0D108BD9-81ED-4DB2-BD59-A6C34878D82A}">
                    <a16:rowId xmlns:a16="http://schemas.microsoft.com/office/drawing/2014/main" val="10001"/>
                  </a:ext>
                </a:extLst>
              </a:tr>
              <a:tr h="370840">
                <a:tc>
                  <a:txBody>
                    <a:bodyPr/>
                    <a:lstStyle/>
                    <a:p>
                      <a:r>
                        <a:rPr lang="en-US" sz="1800" dirty="0"/>
                        <a:t>Using R for spatial analysis</a:t>
                      </a:r>
                    </a:p>
                  </a:txBody>
                  <a:tcPr/>
                </a:tc>
                <a:tc>
                  <a:txBody>
                    <a:bodyPr/>
                    <a:lstStyle/>
                    <a:p>
                      <a:r>
                        <a:rPr lang="en-US" sz="1800" dirty="0"/>
                        <a:t>September 26</a:t>
                      </a:r>
                      <a:r>
                        <a:rPr lang="en-US" sz="1800" baseline="30000" dirty="0"/>
                        <a:t>th</a:t>
                      </a:r>
                      <a:r>
                        <a:rPr lang="en-US" sz="1800" baseline="0" dirty="0"/>
                        <a:t> </a:t>
                      </a:r>
                      <a:r>
                        <a:rPr lang="en-US" sz="1800" dirty="0"/>
                        <a:t> </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Spatial variation in risk</a:t>
                      </a:r>
                    </a:p>
                    <a:p>
                      <a:endParaRPr lang="en-US" sz="1800" dirty="0"/>
                    </a:p>
                  </a:txBody>
                  <a:tcPr/>
                </a:tc>
                <a:tc>
                  <a:txBody>
                    <a:bodyPr/>
                    <a:lstStyle/>
                    <a:p>
                      <a:r>
                        <a:rPr lang="en-US" sz="1800" dirty="0"/>
                        <a:t>October 3</a:t>
                      </a:r>
                      <a:r>
                        <a:rPr lang="en-US" sz="1800" baseline="30000" dirty="0"/>
                        <a:t>rd</a:t>
                      </a:r>
                      <a:r>
                        <a:rPr lang="en-US" sz="1800" dirty="0"/>
                        <a:t> </a:t>
                      </a:r>
                    </a:p>
                  </a:txBody>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Cluster analysis</a:t>
                      </a:r>
                    </a:p>
                  </a:txBody>
                  <a:tcPr/>
                </a:tc>
                <a:tc>
                  <a:txBody>
                    <a:bodyPr/>
                    <a:lstStyle/>
                    <a:p>
                      <a:r>
                        <a:rPr lang="en-US" sz="1800" dirty="0"/>
                        <a:t>October 10</a:t>
                      </a:r>
                      <a:r>
                        <a:rPr lang="en-US" sz="1800" baseline="30000" dirty="0"/>
                        <a:t>th</a:t>
                      </a:r>
                      <a:r>
                        <a:rPr lang="en-US" sz="1800" dirty="0"/>
                        <a:t> </a:t>
                      </a:r>
                    </a:p>
                  </a:txBody>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n-lt"/>
                          <a:ea typeface="+mn-ea"/>
                          <a:cs typeface="+mn-cs"/>
                        </a:rPr>
                        <a:t>Intro to Remote Sensing</a:t>
                      </a:r>
                      <a:endParaRPr lang="en-US" sz="1800" dirty="0"/>
                    </a:p>
                  </a:txBody>
                  <a:tcPr/>
                </a:tc>
                <a:tc>
                  <a:txBody>
                    <a:bodyPr/>
                    <a:lstStyle/>
                    <a:p>
                      <a:r>
                        <a:rPr lang="en-US" sz="1800" dirty="0"/>
                        <a:t>October 17</a:t>
                      </a:r>
                      <a:r>
                        <a:rPr lang="en-US" sz="1800" baseline="30000" dirty="0"/>
                        <a:t>th</a:t>
                      </a:r>
                      <a:r>
                        <a:rPr lang="en-US" sz="1800" dirty="0"/>
                        <a:t> </a:t>
                      </a:r>
                    </a:p>
                  </a:txBody>
                  <a:tcPr/>
                </a:tc>
                <a:extLst>
                  <a:ext uri="{0D108BD9-81ED-4DB2-BD59-A6C34878D82A}">
                    <a16:rowId xmlns:a16="http://schemas.microsoft.com/office/drawing/2014/main" val="10005"/>
                  </a:ext>
                </a:extLst>
              </a:tr>
              <a:tr h="370840">
                <a:tc>
                  <a:txBody>
                    <a:bodyPr/>
                    <a:lstStyle/>
                    <a:p>
                      <a:pPr rtl="0" fontAlgn="t">
                        <a:spcBef>
                          <a:spcPts val="600"/>
                        </a:spcBef>
                        <a:spcAft>
                          <a:spcPts val="600"/>
                        </a:spcAft>
                      </a:pPr>
                      <a:r>
                        <a:rPr lang="en-US" sz="1800" b="0" i="0" u="none" strike="noStrike" dirty="0">
                          <a:solidFill>
                            <a:srgbClr val="000000"/>
                          </a:solidFill>
                          <a:effectLst/>
                          <a:latin typeface="Calibri" charset="0"/>
                        </a:rPr>
                        <a:t>Intro</a:t>
                      </a:r>
                      <a:r>
                        <a:rPr lang="en-US" sz="1800" b="0" i="0" u="none" strike="noStrike" baseline="0" dirty="0">
                          <a:solidFill>
                            <a:srgbClr val="000000"/>
                          </a:solidFill>
                          <a:effectLst/>
                          <a:latin typeface="Calibri" charset="0"/>
                        </a:rPr>
                        <a:t> to s</a:t>
                      </a:r>
                      <a:r>
                        <a:rPr lang="en-US" sz="1800" b="0" i="0" u="none" strike="noStrike" dirty="0">
                          <a:solidFill>
                            <a:srgbClr val="000000"/>
                          </a:solidFill>
                          <a:effectLst/>
                          <a:latin typeface="Calibri" charset="0"/>
                        </a:rPr>
                        <a:t>patial regression analysis</a:t>
                      </a:r>
                      <a:endParaRPr lang="en-US" sz="1800" dirty="0">
                        <a:effectLst/>
                      </a:endParaRPr>
                    </a:p>
                  </a:txBody>
                  <a:tcPr marL="63500" marR="63500" marT="63500" marB="63500"/>
                </a:tc>
                <a:tc>
                  <a:txBody>
                    <a:bodyPr/>
                    <a:lstStyle/>
                    <a:p>
                      <a:r>
                        <a:rPr lang="en-US" sz="1800" dirty="0"/>
                        <a:t>October 24</a:t>
                      </a:r>
                      <a:r>
                        <a:rPr lang="en-US" sz="1800" baseline="30000" dirty="0"/>
                        <a:t>th</a:t>
                      </a:r>
                      <a:endParaRPr lang="en-US" sz="1800" dirty="0"/>
                    </a:p>
                  </a:txBody>
                  <a:tcPr/>
                </a:tc>
                <a:extLst>
                  <a:ext uri="{0D108BD9-81ED-4DB2-BD59-A6C34878D82A}">
                    <a16:rowId xmlns:a16="http://schemas.microsoft.com/office/drawing/2014/main" val="10006"/>
                  </a:ext>
                </a:extLst>
              </a:tr>
              <a:tr h="370840">
                <a:tc>
                  <a:txBody>
                    <a:bodyPr/>
                    <a:lstStyle/>
                    <a:p>
                      <a:pPr rtl="0" fontAlgn="t">
                        <a:spcBef>
                          <a:spcPts val="600"/>
                        </a:spcBef>
                        <a:spcAft>
                          <a:spcPts val="600"/>
                        </a:spcAft>
                      </a:pPr>
                      <a:r>
                        <a:rPr lang="en-US" sz="1800" b="1" i="0" u="none" strike="noStrike" dirty="0">
                          <a:solidFill>
                            <a:srgbClr val="000000"/>
                          </a:solidFill>
                          <a:effectLst/>
                          <a:latin typeface="Calibri" charset="0"/>
                        </a:rPr>
                        <a:t>Off</a:t>
                      </a:r>
                      <a:endParaRPr lang="en-US" sz="1800" b="1" dirty="0">
                        <a:effectLst/>
                      </a:endParaRPr>
                    </a:p>
                  </a:txBody>
                  <a:tcPr marL="63500" marR="63500" marT="63500" marB="63500"/>
                </a:tc>
                <a:tc>
                  <a:txBody>
                    <a:bodyPr/>
                    <a:lstStyle/>
                    <a:p>
                      <a:r>
                        <a:rPr lang="en-US" sz="1800" b="1" dirty="0"/>
                        <a:t>October 31</a:t>
                      </a:r>
                      <a:r>
                        <a:rPr lang="en-US" sz="1800" b="1" baseline="30000" dirty="0"/>
                        <a:t>st</a:t>
                      </a:r>
                    </a:p>
                  </a:txBody>
                  <a:tcPr/>
                </a:tc>
                <a:extLst>
                  <a:ext uri="{0D108BD9-81ED-4DB2-BD59-A6C34878D82A}">
                    <a16:rowId xmlns:a16="http://schemas.microsoft.com/office/drawing/2014/main" val="10007"/>
                  </a:ext>
                </a:extLst>
              </a:tr>
            </a:tbl>
          </a:graphicData>
        </a:graphic>
      </p:graphicFrame>
      <p:sp>
        <p:nvSpPr>
          <p:cNvPr id="3" name="TextBox 2">
            <a:extLst>
              <a:ext uri="{FF2B5EF4-FFF2-40B4-BE49-F238E27FC236}">
                <a16:creationId xmlns:a16="http://schemas.microsoft.com/office/drawing/2014/main" id="{DC431B3B-4F7B-654C-98CC-A91E3E49E06B}"/>
              </a:ext>
            </a:extLst>
          </p:cNvPr>
          <p:cNvSpPr txBox="1"/>
          <p:nvPr/>
        </p:nvSpPr>
        <p:spPr>
          <a:xfrm>
            <a:off x="6096000" y="1676400"/>
            <a:ext cx="2590800" cy="1754326"/>
          </a:xfrm>
          <a:prstGeom prst="rect">
            <a:avLst/>
          </a:prstGeom>
          <a:noFill/>
        </p:spPr>
        <p:txBody>
          <a:bodyPr wrap="square" rtlCol="0">
            <a:spAutoFit/>
          </a:bodyPr>
          <a:lstStyle/>
          <a:p>
            <a:r>
              <a:rPr lang="en-US" b="1" dirty="0"/>
              <a:t>Option A: </a:t>
            </a:r>
            <a:r>
              <a:rPr lang="en-US" dirty="0"/>
              <a:t>Oct 31</a:t>
            </a:r>
            <a:r>
              <a:rPr lang="en-US" baseline="30000" dirty="0"/>
              <a:t>st</a:t>
            </a:r>
            <a:r>
              <a:rPr lang="en-US" dirty="0"/>
              <a:t> off, class on Dec 4</a:t>
            </a:r>
            <a:r>
              <a:rPr lang="en-US" baseline="30000" dirty="0"/>
              <a:t>th</a:t>
            </a:r>
            <a:r>
              <a:rPr lang="en-US" dirty="0"/>
              <a:t> </a:t>
            </a:r>
          </a:p>
          <a:p>
            <a:endParaRPr lang="en-US" b="1" dirty="0"/>
          </a:p>
          <a:p>
            <a:r>
              <a:rPr lang="en-US" b="1" dirty="0"/>
              <a:t>Option B: </a:t>
            </a:r>
            <a:r>
              <a:rPr lang="en-US" dirty="0"/>
              <a:t>hold class Oct 29</a:t>
            </a:r>
            <a:r>
              <a:rPr lang="en-US" baseline="30000" dirty="0"/>
              <a:t>th</a:t>
            </a:r>
            <a:r>
              <a:rPr lang="en-US" dirty="0"/>
              <a:t> or 30</a:t>
            </a:r>
            <a:r>
              <a:rPr lang="en-US" baseline="30000" dirty="0"/>
              <a:t>th</a:t>
            </a:r>
            <a:r>
              <a:rPr lang="en-US" dirty="0"/>
              <a:t>, no class Dec 4th</a:t>
            </a:r>
          </a:p>
        </p:txBody>
      </p:sp>
    </p:spTree>
    <p:extLst>
      <p:ext uri="{BB962C8B-B14F-4D97-AF65-F5344CB8AC3E}">
        <p14:creationId xmlns:p14="http://schemas.microsoft.com/office/powerpoint/2010/main" val="42082284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26"/>
          <p:cNvSpPr>
            <a:spLocks noGrp="1" noChangeArrowheads="1"/>
          </p:cNvSpPr>
          <p:nvPr>
            <p:ph type="title"/>
          </p:nvPr>
        </p:nvSpPr>
        <p:spPr/>
        <p:txBody>
          <a:bodyPr/>
          <a:lstStyle/>
          <a:p>
            <a:r>
              <a:rPr lang="en-US" altLang="en-US" sz="4000"/>
              <a:t>Geographic Coordinate System</a:t>
            </a:r>
          </a:p>
        </p:txBody>
      </p:sp>
      <p:sp>
        <p:nvSpPr>
          <p:cNvPr id="7171" name="Rectangle 1027"/>
          <p:cNvSpPr>
            <a:spLocks noGrp="1" noChangeArrowheads="1"/>
          </p:cNvSpPr>
          <p:nvPr>
            <p:ph type="body" idx="1"/>
          </p:nvPr>
        </p:nvSpPr>
        <p:spPr>
          <a:xfrm>
            <a:off x="914400" y="1371600"/>
            <a:ext cx="7772400" cy="4114800"/>
          </a:xfrm>
        </p:spPr>
        <p:txBody>
          <a:bodyPr/>
          <a:lstStyle/>
          <a:p>
            <a:endParaRPr lang="en-US" altLang="en-US" sz="2800" dirty="0"/>
          </a:p>
          <a:p>
            <a:r>
              <a:rPr lang="en-US" altLang="en-US" sz="2400" dirty="0"/>
              <a:t>A reference system using latitude and longitude to define the location of points on the surface of a sphere or spheroid</a:t>
            </a:r>
            <a:endParaRPr lang="en-US" altLang="en-US" sz="2000" dirty="0"/>
          </a:p>
          <a:p>
            <a:pPr lvl="1"/>
            <a:r>
              <a:rPr lang="en-US" altLang="en-US" sz="2000" dirty="0"/>
              <a:t>decimal degrees (DD)  -92.5</a:t>
            </a:r>
          </a:p>
          <a:p>
            <a:pPr lvl="1"/>
            <a:r>
              <a:rPr lang="en-US" altLang="en-US" sz="2000" dirty="0"/>
              <a:t>degrees/minutes/seconds  (DMS)  92</a:t>
            </a:r>
            <a:r>
              <a:rPr lang="en-US" altLang="en-US" sz="2000" dirty="0">
                <a:cs typeface="Arial" charset="0"/>
              </a:rPr>
              <a:t>° 30’ 00” W</a:t>
            </a:r>
            <a:endParaRPr lang="en-US" altLang="en-US" sz="2000" dirty="0"/>
          </a:p>
        </p:txBody>
      </p:sp>
      <p:sp>
        <p:nvSpPr>
          <p:cNvPr id="7172" name="AutoShape 1029" descr="major and minor axis of an ellipse"/>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7173" name="AutoShape 1031" descr="major and minor axis of an ellipse"/>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pic>
        <p:nvPicPr>
          <p:cNvPr id="20482" name="Picture 2" descr="http://www.geographyalltheway.com/ks3_geography/maps_atlases/imagesetc/latitudelongitud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949598"/>
            <a:ext cx="4724400" cy="2461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6996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1143000"/>
          </a:xfrm>
        </p:spPr>
        <p:txBody>
          <a:bodyPr/>
          <a:lstStyle/>
          <a:p>
            <a:r>
              <a:rPr lang="en-US" altLang="en-US" sz="3600" dirty="0"/>
              <a:t>Geographic Coordinate Systems</a:t>
            </a:r>
          </a:p>
        </p:txBody>
      </p:sp>
      <p:sp>
        <p:nvSpPr>
          <p:cNvPr id="8196" name="Text Box 5"/>
          <p:cNvSpPr txBox="1">
            <a:spLocks noChangeArrowheads="1"/>
          </p:cNvSpPr>
          <p:nvPr/>
        </p:nvSpPr>
        <p:spPr bwMode="auto">
          <a:xfrm>
            <a:off x="1600200" y="4953000"/>
            <a:ext cx="5638800" cy="2713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a:latin typeface="Times New Roman" pitchFamily="18" charset="0"/>
              </a:rPr>
              <a:t>- </a:t>
            </a:r>
            <a:r>
              <a:rPr lang="en-US" altLang="en-US" sz="1800"/>
              <a:t>Earth is not a sphere</a:t>
            </a:r>
          </a:p>
          <a:p>
            <a:r>
              <a:rPr lang="en-US" altLang="en-US" sz="1800"/>
              <a:t>-  Poles are flattened</a:t>
            </a:r>
          </a:p>
          <a:p>
            <a:r>
              <a:rPr lang="en-US" altLang="en-US" sz="1800"/>
              <a:t>-  Bulges at equator</a:t>
            </a:r>
          </a:p>
          <a:p>
            <a:endParaRPr lang="en-US" altLang="en-US" sz="2000"/>
          </a:p>
          <a:p>
            <a:r>
              <a:rPr lang="en-US" altLang="en-US" sz="2000"/>
              <a:t>Earth is a spheroid……or ellipsoid</a:t>
            </a:r>
          </a:p>
          <a:p>
            <a:endParaRPr lang="en-US" altLang="en-US" sz="2000"/>
          </a:p>
          <a:p>
            <a:endParaRPr lang="en-US" altLang="en-US">
              <a:latin typeface="Times New Roman" pitchFamily="18" charset="0"/>
            </a:endParaRPr>
          </a:p>
          <a:p>
            <a:r>
              <a:rPr lang="en-US" altLang="en-US" sz="2800">
                <a:latin typeface="Times New Roman" pitchFamily="18" charset="0"/>
              </a:rPr>
              <a:t>              </a:t>
            </a:r>
            <a:endParaRPr lang="en-US" altLang="en-US">
              <a:latin typeface="Times New Roman" pitchFamily="18" charset="0"/>
            </a:endParaRPr>
          </a:p>
        </p:txBody>
      </p:sp>
      <p:pic>
        <p:nvPicPr>
          <p:cNvPr id="19458" name="Picture 2" descr="http://i.livescience.com/images/i/000/050/749/original/moore-tornado-earth-disk.jpg?1369161691"/>
          <p:cNvPicPr>
            <a:picLocks noChangeAspect="1" noChangeArrowheads="1"/>
          </p:cNvPicPr>
          <p:nvPr/>
        </p:nvPicPr>
        <p:blipFill rotWithShape="1">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t="2640"/>
          <a:stretch/>
        </p:blipFill>
        <p:spPr bwMode="auto">
          <a:xfrm>
            <a:off x="2590799" y="990600"/>
            <a:ext cx="3809999" cy="37094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i.livescience.com/images/i/000/050/749/original/moore-tornado-earth-disk.jpg?1369161691"/>
          <p:cNvPicPr>
            <a:picLocks noChangeAspect="1" noChangeArrowheads="1"/>
          </p:cNvPicPr>
          <p:nvPr/>
        </p:nvPicPr>
        <p:blipFill rotWithShape="1">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t="2640"/>
          <a:stretch/>
        </p:blipFill>
        <p:spPr bwMode="auto">
          <a:xfrm>
            <a:off x="5486400" y="4733544"/>
            <a:ext cx="164359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8948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1027"/>
          <p:cNvSpPr>
            <a:spLocks noGrp="1" noChangeArrowheads="1"/>
          </p:cNvSpPr>
          <p:nvPr>
            <p:ph type="body" idx="1"/>
          </p:nvPr>
        </p:nvSpPr>
        <p:spPr>
          <a:xfrm>
            <a:off x="914400" y="1905000"/>
            <a:ext cx="7772400" cy="4114800"/>
          </a:xfrm>
        </p:spPr>
        <p:txBody>
          <a:bodyPr/>
          <a:lstStyle/>
          <a:p>
            <a:r>
              <a:rPr lang="en-US" altLang="en-US" sz="2400" dirty="0"/>
              <a:t>Spheroid </a:t>
            </a:r>
            <a:r>
              <a:rPr lang="en-US" altLang="en-US" sz="2400" i="1" u="sng" dirty="0"/>
              <a:t>approximates</a:t>
            </a:r>
            <a:r>
              <a:rPr lang="en-US" altLang="en-US" sz="2400" dirty="0"/>
              <a:t> the shape of the earth </a:t>
            </a:r>
          </a:p>
          <a:p>
            <a:pPr lvl="1">
              <a:buFontTx/>
              <a:buNone/>
            </a:pPr>
            <a:endParaRPr lang="en-US" altLang="en-US" sz="2000" dirty="0"/>
          </a:p>
          <a:p>
            <a:pPr lvl="1"/>
            <a:r>
              <a:rPr lang="en-US" altLang="en-US" sz="2000" dirty="0"/>
              <a:t>Model of the earth</a:t>
            </a:r>
          </a:p>
          <a:p>
            <a:pPr lvl="1"/>
            <a:r>
              <a:rPr lang="en-US" altLang="en-US" sz="2000" dirty="0"/>
              <a:t>Also called an “ellipsoid”</a:t>
            </a:r>
          </a:p>
          <a:p>
            <a:pPr>
              <a:buFontTx/>
              <a:buNone/>
            </a:pPr>
            <a:endParaRPr lang="en-US" altLang="en-US" dirty="0"/>
          </a:p>
        </p:txBody>
      </p:sp>
      <p:grpSp>
        <p:nvGrpSpPr>
          <p:cNvPr id="9220" name="Group 1031"/>
          <p:cNvGrpSpPr>
            <a:grpSpLocks/>
          </p:cNvGrpSpPr>
          <p:nvPr/>
        </p:nvGrpSpPr>
        <p:grpSpPr bwMode="auto">
          <a:xfrm>
            <a:off x="57150" y="-166688"/>
            <a:ext cx="6983413" cy="3859213"/>
            <a:chOff x="0" y="2503"/>
            <a:chExt cx="4399" cy="2503"/>
          </a:xfrm>
        </p:grpSpPr>
        <p:sp>
          <p:nvSpPr>
            <p:cNvPr id="9223" name="Rectangle 1029"/>
            <p:cNvSpPr>
              <a:spLocks noChangeArrowheads="1"/>
            </p:cNvSpPr>
            <p:nvPr/>
          </p:nvSpPr>
          <p:spPr bwMode="auto">
            <a:xfrm>
              <a:off x="0" y="2503"/>
              <a:ext cx="4399" cy="2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9224" name="Rectangle 1030"/>
            <p:cNvSpPr>
              <a:spLocks noChangeArrowheads="1"/>
            </p:cNvSpPr>
            <p:nvPr/>
          </p:nvSpPr>
          <p:spPr bwMode="auto">
            <a:xfrm>
              <a:off x="0" y="2503"/>
              <a:ext cx="439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grpSp>
      <p:sp>
        <p:nvSpPr>
          <p:cNvPr id="9222" name="Rectangle 1032"/>
          <p:cNvSpPr>
            <a:spLocks noChangeArrowheads="1"/>
          </p:cNvSpPr>
          <p:nvPr/>
        </p:nvSpPr>
        <p:spPr bwMode="auto">
          <a:xfrm>
            <a:off x="0" y="3692525"/>
            <a:ext cx="914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br>
              <a:rPr lang="en-US" altLang="en-US">
                <a:latin typeface="Times New Roman" pitchFamily="18" charset="0"/>
              </a:rPr>
            </a:br>
            <a:endParaRPr lang="en-US" altLang="en-US">
              <a:latin typeface="Times New Roman" pitchFamily="18" charset="0"/>
            </a:endParaRPr>
          </a:p>
        </p:txBody>
      </p:sp>
      <p:pic>
        <p:nvPicPr>
          <p:cNvPr id="17410" name="Picture 2" descr="http://www.geography.hunter.cuny.edu/~jochen/GTECH361/lectures/lecture04/concepts/04%20-%20Understanding%20spheroids_files/image00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800475"/>
            <a:ext cx="4038600" cy="226887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
          <p:cNvSpPr txBox="1">
            <a:spLocks noChangeArrowheads="1"/>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600" dirty="0"/>
              <a:t>Geographic Coordinate Systems</a:t>
            </a:r>
          </a:p>
        </p:txBody>
      </p:sp>
    </p:spTree>
    <p:extLst>
      <p:ext uri="{BB962C8B-B14F-4D97-AF65-F5344CB8AC3E}">
        <p14:creationId xmlns:p14="http://schemas.microsoft.com/office/powerpoint/2010/main" val="42752892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1027"/>
          <p:cNvSpPr>
            <a:spLocks noGrp="1" noChangeArrowheads="1"/>
          </p:cNvSpPr>
          <p:nvPr>
            <p:ph type="body" idx="1"/>
          </p:nvPr>
        </p:nvSpPr>
        <p:spPr>
          <a:xfrm>
            <a:off x="1066800" y="2133600"/>
            <a:ext cx="7772400" cy="4114800"/>
          </a:xfrm>
        </p:spPr>
        <p:txBody>
          <a:bodyPr/>
          <a:lstStyle/>
          <a:p>
            <a:r>
              <a:rPr lang="en-US" altLang="en-US" sz="2400" dirty="0"/>
              <a:t>A </a:t>
            </a:r>
            <a:r>
              <a:rPr lang="en-US" altLang="en-US" sz="2400" u="sng" dirty="0"/>
              <a:t>datum</a:t>
            </a:r>
            <a:r>
              <a:rPr lang="en-US" altLang="en-US" sz="2400" dirty="0"/>
              <a:t> defines the position of the spheroid relative to the center of the earth</a:t>
            </a:r>
          </a:p>
          <a:p>
            <a:pPr lvl="1">
              <a:buFontTx/>
              <a:buNone/>
            </a:pPr>
            <a:endParaRPr lang="en-US" altLang="en-US" sz="2000" dirty="0"/>
          </a:p>
          <a:p>
            <a:pPr lvl="1"/>
            <a:r>
              <a:rPr lang="en-US" altLang="en-US" sz="2000" dirty="0"/>
              <a:t>Origin and orientation of latitude and longitude lines are determined by the datum</a:t>
            </a:r>
          </a:p>
          <a:p>
            <a:pPr lvl="1"/>
            <a:r>
              <a:rPr lang="en-US" altLang="en-US" sz="2000" dirty="0"/>
              <a:t>Hundreds of </a:t>
            </a:r>
            <a:r>
              <a:rPr lang="en-US" altLang="en-US" sz="2000" dirty="0" err="1"/>
              <a:t>datums</a:t>
            </a:r>
            <a:r>
              <a:rPr lang="en-US" altLang="en-US" sz="2000" dirty="0"/>
              <a:t> customized for different parts of the world.</a:t>
            </a:r>
          </a:p>
          <a:p>
            <a:pPr lvl="1"/>
            <a:r>
              <a:rPr lang="en-US" altLang="en-US" sz="2000"/>
              <a:t>Most common GCS now </a:t>
            </a:r>
            <a:r>
              <a:rPr lang="en-US" altLang="en-US" sz="2000" dirty="0"/>
              <a:t>is </a:t>
            </a:r>
            <a:r>
              <a:rPr lang="en-US" altLang="en-US" sz="2000" b="1" dirty="0"/>
              <a:t>WGS84 </a:t>
            </a:r>
            <a:r>
              <a:rPr lang="en-US" altLang="en-US" sz="2000" dirty="0"/>
              <a:t>(Google, GPS satellites)</a:t>
            </a:r>
          </a:p>
          <a:p>
            <a:pPr>
              <a:buFontTx/>
              <a:buNone/>
            </a:pPr>
            <a:endParaRPr lang="en-US" altLang="en-US" dirty="0"/>
          </a:p>
        </p:txBody>
      </p:sp>
      <p:sp>
        <p:nvSpPr>
          <p:cNvPr id="5" name="Rectangle 2"/>
          <p:cNvSpPr txBox="1">
            <a:spLocks noChangeArrowheads="1"/>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600" dirty="0"/>
              <a:t>Geographic Coordinate Systems</a:t>
            </a:r>
          </a:p>
        </p:txBody>
      </p:sp>
    </p:spTree>
    <p:extLst>
      <p:ext uri="{BB962C8B-B14F-4D97-AF65-F5344CB8AC3E}">
        <p14:creationId xmlns:p14="http://schemas.microsoft.com/office/powerpoint/2010/main" val="30674576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027"/>
          <p:cNvSpPr>
            <a:spLocks noGrp="1" noChangeArrowheads="1"/>
          </p:cNvSpPr>
          <p:nvPr>
            <p:ph type="body" idx="1"/>
          </p:nvPr>
        </p:nvSpPr>
        <p:spPr>
          <a:xfrm>
            <a:off x="1066800" y="1447800"/>
            <a:ext cx="7772400" cy="4114800"/>
          </a:xfrm>
        </p:spPr>
        <p:txBody>
          <a:bodyPr/>
          <a:lstStyle/>
          <a:p>
            <a:pPr>
              <a:lnSpc>
                <a:spcPct val="90000"/>
              </a:lnSpc>
            </a:pPr>
            <a:endParaRPr lang="en-US" altLang="en-US" sz="2400"/>
          </a:p>
          <a:p>
            <a:pPr>
              <a:lnSpc>
                <a:spcPct val="90000"/>
              </a:lnSpc>
            </a:pPr>
            <a:r>
              <a:rPr lang="en-US" altLang="en-US" sz="2400"/>
              <a:t>Universal Coordinate System (lat/lon)</a:t>
            </a:r>
          </a:p>
          <a:p>
            <a:pPr>
              <a:lnSpc>
                <a:spcPct val="90000"/>
              </a:lnSpc>
            </a:pPr>
            <a:r>
              <a:rPr lang="en-US" altLang="en-US" sz="2400"/>
              <a:t>Lat/lon good for locating positions on surface of a globe</a:t>
            </a:r>
          </a:p>
          <a:p>
            <a:pPr>
              <a:lnSpc>
                <a:spcPct val="90000"/>
              </a:lnSpc>
            </a:pPr>
            <a:r>
              <a:rPr lang="en-US" altLang="en-US" sz="2400" b="1"/>
              <a:t>Lat/lon is not efficient for measuring distances and areas!</a:t>
            </a:r>
          </a:p>
          <a:p>
            <a:pPr lvl="1">
              <a:lnSpc>
                <a:spcPct val="90000"/>
              </a:lnSpc>
            </a:pPr>
            <a:r>
              <a:rPr lang="en-US" altLang="en-US" sz="2000"/>
              <a:t>Latitude and longitude are not uniform units of measure</a:t>
            </a:r>
          </a:p>
          <a:p>
            <a:pPr lvl="1">
              <a:lnSpc>
                <a:spcPct val="90000"/>
              </a:lnSpc>
            </a:pPr>
            <a:r>
              <a:rPr lang="en-US" altLang="en-US" sz="2000"/>
              <a:t>One degree of longitude at equator = 111.321 km (Clarke 1866 spheroid)</a:t>
            </a:r>
          </a:p>
          <a:p>
            <a:pPr lvl="1">
              <a:lnSpc>
                <a:spcPct val="90000"/>
              </a:lnSpc>
            </a:pPr>
            <a:r>
              <a:rPr lang="en-US" altLang="en-US" sz="2000"/>
              <a:t>One degree of longitude at 60</a:t>
            </a:r>
            <a:r>
              <a:rPr lang="en-US" altLang="en-US" sz="2000">
                <a:cs typeface="Times New Roman" pitchFamily="18" charset="0"/>
              </a:rPr>
              <a:t>° latitude = 55.802 km </a:t>
            </a:r>
            <a:r>
              <a:rPr lang="en-US" altLang="en-US" sz="2000"/>
              <a:t>(Clarke 1866 spheroid)</a:t>
            </a:r>
          </a:p>
          <a:p>
            <a:pPr lvl="2">
              <a:lnSpc>
                <a:spcPct val="90000"/>
              </a:lnSpc>
              <a:buFontTx/>
              <a:buNone/>
            </a:pPr>
            <a:endParaRPr lang="en-US" altLang="en-US" sz="1800">
              <a:cs typeface="Times New Roman" pitchFamily="18" charset="0"/>
            </a:endParaRPr>
          </a:p>
        </p:txBody>
      </p:sp>
      <p:sp>
        <p:nvSpPr>
          <p:cNvPr id="13316" name="AutoShape 1028" descr="major and minor axis of an ellipse"/>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3317" name="AutoShape 1029" descr="major and minor axis of an ellipse"/>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7" name="Rectangle 2"/>
          <p:cNvSpPr txBox="1">
            <a:spLocks noChangeArrowheads="1"/>
          </p:cNvSpPr>
          <p:nvPr/>
        </p:nvSpPr>
        <p:spPr>
          <a:xfrm>
            <a:off x="451104"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600"/>
              <a:t>Geographic Coordinate Systems</a:t>
            </a:r>
            <a:endParaRPr lang="en-US" altLang="en-US" sz="3600" dirty="0"/>
          </a:p>
        </p:txBody>
      </p:sp>
      <p:pic>
        <p:nvPicPr>
          <p:cNvPr id="12290" name="Picture 2" descr="http://www.geographyalltheway.com/ks3_geography/maps_atlases/imagesetc/latitudelongitud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4876800"/>
            <a:ext cx="3502279" cy="1824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6675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a:xfrm>
            <a:off x="457200" y="76200"/>
            <a:ext cx="8229600" cy="1143000"/>
          </a:xfrm>
        </p:spPr>
        <p:txBody>
          <a:bodyPr>
            <a:normAutofit/>
          </a:bodyPr>
          <a:lstStyle/>
          <a:p>
            <a:r>
              <a:rPr lang="en-US" altLang="en-US" sz="3600" dirty="0"/>
              <a:t>Projected Coordinate Systems</a:t>
            </a:r>
          </a:p>
        </p:txBody>
      </p:sp>
      <p:sp>
        <p:nvSpPr>
          <p:cNvPr id="14339" name="Rectangle 1027"/>
          <p:cNvSpPr>
            <a:spLocks noGrp="1" noChangeArrowheads="1"/>
          </p:cNvSpPr>
          <p:nvPr>
            <p:ph type="body" idx="1"/>
          </p:nvPr>
        </p:nvSpPr>
        <p:spPr/>
        <p:txBody>
          <a:bodyPr>
            <a:normAutofit/>
          </a:bodyPr>
          <a:lstStyle/>
          <a:p>
            <a:pPr>
              <a:lnSpc>
                <a:spcPct val="90000"/>
              </a:lnSpc>
              <a:spcBef>
                <a:spcPct val="0"/>
              </a:spcBef>
            </a:pPr>
            <a:r>
              <a:rPr kumimoji="0" lang="en-US" altLang="en-US" sz="2400" dirty="0"/>
              <a:t>A map projection is the systematic transformation of locations on the earth (latitude/longitude) to planar coordinates</a:t>
            </a:r>
          </a:p>
          <a:p>
            <a:pPr>
              <a:lnSpc>
                <a:spcPct val="90000"/>
              </a:lnSpc>
              <a:spcBef>
                <a:spcPct val="0"/>
              </a:spcBef>
              <a:buFontTx/>
              <a:buNone/>
            </a:pPr>
            <a:r>
              <a:rPr kumimoji="0" lang="en-US" altLang="en-US" sz="2400" dirty="0"/>
              <a:t> </a:t>
            </a:r>
          </a:p>
          <a:p>
            <a:pPr>
              <a:lnSpc>
                <a:spcPct val="90000"/>
              </a:lnSpc>
              <a:spcBef>
                <a:spcPct val="0"/>
              </a:spcBef>
            </a:pPr>
            <a:r>
              <a:rPr kumimoji="0" lang="en-US" altLang="en-US" sz="2400" dirty="0"/>
              <a:t>The basis for this transformation is the geographic coordinate system (which references a datum)</a:t>
            </a:r>
          </a:p>
          <a:p>
            <a:pPr>
              <a:lnSpc>
                <a:spcPct val="90000"/>
              </a:lnSpc>
              <a:spcBef>
                <a:spcPct val="0"/>
              </a:spcBef>
              <a:buFontTx/>
              <a:buNone/>
            </a:pPr>
            <a:endParaRPr kumimoji="0" lang="en-US" altLang="en-US" sz="2400" dirty="0"/>
          </a:p>
          <a:p>
            <a:pPr>
              <a:lnSpc>
                <a:spcPct val="90000"/>
              </a:lnSpc>
            </a:pPr>
            <a:r>
              <a:rPr lang="en-US" altLang="en-US" sz="2400" dirty="0"/>
              <a:t>Map projections are designed for specific purposes</a:t>
            </a:r>
          </a:p>
          <a:p>
            <a:pPr lvl="1">
              <a:lnSpc>
                <a:spcPct val="90000"/>
              </a:lnSpc>
              <a:buFontTx/>
              <a:buNone/>
            </a:pPr>
            <a:endParaRPr lang="en-US" altLang="en-US" sz="2400" dirty="0"/>
          </a:p>
          <a:p>
            <a:pPr lvl="2">
              <a:lnSpc>
                <a:spcPct val="90000"/>
              </a:lnSpc>
            </a:pPr>
            <a:endParaRPr lang="en-US" altLang="en-US" dirty="0"/>
          </a:p>
          <a:p>
            <a:pPr>
              <a:lnSpc>
                <a:spcPct val="90000"/>
              </a:lnSpc>
            </a:pPr>
            <a:endParaRPr lang="en-US" altLang="en-US" sz="2400" dirty="0"/>
          </a:p>
          <a:p>
            <a:pPr>
              <a:lnSpc>
                <a:spcPct val="90000"/>
              </a:lnSpc>
            </a:pPr>
            <a:endParaRPr lang="en-US" altLang="en-US" sz="2400" dirty="0"/>
          </a:p>
          <a:p>
            <a:pPr>
              <a:lnSpc>
                <a:spcPct val="90000"/>
              </a:lnSpc>
            </a:pPr>
            <a:endParaRPr lang="en-US" altLang="en-US" sz="2400" dirty="0"/>
          </a:p>
          <a:p>
            <a:pPr>
              <a:lnSpc>
                <a:spcPct val="90000"/>
              </a:lnSpc>
            </a:pPr>
            <a:endParaRPr lang="en-US" altLang="en-US" sz="2400" dirty="0"/>
          </a:p>
        </p:txBody>
      </p:sp>
    </p:spTree>
    <p:extLst>
      <p:ext uri="{BB962C8B-B14F-4D97-AF65-F5344CB8AC3E}">
        <p14:creationId xmlns:p14="http://schemas.microsoft.com/office/powerpoint/2010/main" val="32365489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990600" y="609600"/>
            <a:ext cx="7772400" cy="1143000"/>
          </a:xfrm>
        </p:spPr>
        <p:txBody>
          <a:bodyPr>
            <a:normAutofit fontScale="90000"/>
          </a:bodyPr>
          <a:lstStyle/>
          <a:p>
            <a:pPr algn="l"/>
            <a:r>
              <a:rPr lang="en-US" altLang="en-US" sz="2400" dirty="0"/>
              <a:t>This process of flattening the earth will cause distortions in one or more of the following spatial properties:</a:t>
            </a:r>
            <a:br>
              <a:rPr lang="en-US" altLang="en-US" sz="2400" dirty="0"/>
            </a:br>
            <a:endParaRPr lang="en-US" altLang="en-US" sz="2400" dirty="0"/>
          </a:p>
        </p:txBody>
      </p:sp>
      <p:pic>
        <p:nvPicPr>
          <p:cNvPr id="24578" name="Picture 2" descr="http://www.progonos.com/furuti/MapProj/Dither/ProjConf/Img/mp_Eisenlohr-s4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743200"/>
            <a:ext cx="3663970" cy="2362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181600" y="5377934"/>
            <a:ext cx="2208746" cy="369332"/>
          </a:xfrm>
          <a:prstGeom prst="rect">
            <a:avLst/>
          </a:prstGeom>
          <a:noFill/>
        </p:spPr>
        <p:txBody>
          <a:bodyPr wrap="none" rtlCol="0">
            <a:spAutoFit/>
          </a:bodyPr>
          <a:lstStyle/>
          <a:p>
            <a:r>
              <a:rPr lang="en-US" dirty="0" err="1"/>
              <a:t>Eisenlohr's</a:t>
            </a:r>
            <a:r>
              <a:rPr lang="en-US" dirty="0"/>
              <a:t> projection</a:t>
            </a:r>
          </a:p>
        </p:txBody>
      </p:sp>
      <p:sp>
        <p:nvSpPr>
          <p:cNvPr id="8" name="Rectangle 3"/>
          <p:cNvSpPr txBox="1">
            <a:spLocks noChangeArrowheads="1"/>
          </p:cNvSpPr>
          <p:nvPr/>
        </p:nvSpPr>
        <p:spPr>
          <a:xfrm>
            <a:off x="609600" y="1771650"/>
            <a:ext cx="3657600" cy="4114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1800" b="1" dirty="0"/>
              <a:t>Shape</a:t>
            </a:r>
          </a:p>
          <a:p>
            <a:pPr lvl="1"/>
            <a:r>
              <a:rPr lang="en-US" altLang="en-US" sz="1800" dirty="0"/>
              <a:t>Conformal map projections preserve shape</a:t>
            </a:r>
          </a:p>
        </p:txBody>
      </p:sp>
    </p:spTree>
    <p:extLst>
      <p:ext uri="{BB962C8B-B14F-4D97-AF65-F5344CB8AC3E}">
        <p14:creationId xmlns:p14="http://schemas.microsoft.com/office/powerpoint/2010/main" val="34315056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990600" y="609600"/>
            <a:ext cx="7772400" cy="1143000"/>
          </a:xfrm>
        </p:spPr>
        <p:txBody>
          <a:bodyPr>
            <a:normAutofit fontScale="90000"/>
          </a:bodyPr>
          <a:lstStyle/>
          <a:p>
            <a:pPr algn="l"/>
            <a:r>
              <a:rPr lang="en-US" altLang="en-US" sz="2400" dirty="0"/>
              <a:t>This process of flattening the earth will cause distortions in one or more of the following spatial properties:</a:t>
            </a:r>
            <a:br>
              <a:rPr lang="en-US" altLang="en-US" sz="2400" dirty="0"/>
            </a:br>
            <a:endParaRPr lang="en-US" altLang="en-US" sz="2400" dirty="0"/>
          </a:p>
        </p:txBody>
      </p:sp>
      <p:pic>
        <p:nvPicPr>
          <p:cNvPr id="10244" name="Picture 4" descr="http://www.mgaqua.net/AquaDoc/Projections/img/Lambert%20Azimuthal%20Equal%20Are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362200"/>
            <a:ext cx="3124200" cy="311932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p:cNvSpPr txBox="1">
            <a:spLocks noChangeArrowheads="1"/>
          </p:cNvSpPr>
          <p:nvPr/>
        </p:nvSpPr>
        <p:spPr>
          <a:xfrm>
            <a:off x="609600" y="1771650"/>
            <a:ext cx="3657600" cy="4114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1800" b="1" dirty="0"/>
              <a:t>Shape</a:t>
            </a:r>
          </a:p>
          <a:p>
            <a:pPr lvl="1"/>
            <a:r>
              <a:rPr lang="en-US" altLang="en-US" sz="1800" dirty="0"/>
              <a:t>Conformal map projections preserve shape</a:t>
            </a:r>
          </a:p>
          <a:p>
            <a:r>
              <a:rPr lang="en-US" altLang="en-US" sz="1800" b="1" dirty="0"/>
              <a:t>Area</a:t>
            </a:r>
          </a:p>
          <a:p>
            <a:pPr lvl="1"/>
            <a:r>
              <a:rPr lang="en-US" altLang="en-US" sz="1800" dirty="0"/>
              <a:t>Equal area map projections preserve area</a:t>
            </a:r>
          </a:p>
        </p:txBody>
      </p:sp>
    </p:spTree>
    <p:extLst>
      <p:ext uri="{BB962C8B-B14F-4D97-AF65-F5344CB8AC3E}">
        <p14:creationId xmlns:p14="http://schemas.microsoft.com/office/powerpoint/2010/main" val="26136116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990600" y="609600"/>
            <a:ext cx="7772400" cy="1143000"/>
          </a:xfrm>
        </p:spPr>
        <p:txBody>
          <a:bodyPr>
            <a:normAutofit fontScale="90000"/>
          </a:bodyPr>
          <a:lstStyle/>
          <a:p>
            <a:pPr algn="l"/>
            <a:r>
              <a:rPr lang="en-US" altLang="en-US" sz="2400" dirty="0"/>
              <a:t>This process of flattening the earth will cause distortions in one or more of the following spatial properties:</a:t>
            </a:r>
            <a:br>
              <a:rPr lang="en-US" altLang="en-US" sz="2400" dirty="0"/>
            </a:br>
            <a:endParaRPr lang="en-US" altLang="en-US" sz="2400" dirty="0"/>
          </a:p>
        </p:txBody>
      </p:sp>
      <p:pic>
        <p:nvPicPr>
          <p:cNvPr id="10246" name="Picture 6" descr="http://www.mgaqua.net/AquaDoc/Projections/img/Azimuthal%20Equidista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9512" y="2349533"/>
            <a:ext cx="3142488" cy="313686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txBox="1">
            <a:spLocks noChangeArrowheads="1"/>
          </p:cNvSpPr>
          <p:nvPr/>
        </p:nvSpPr>
        <p:spPr>
          <a:xfrm>
            <a:off x="609600" y="1771650"/>
            <a:ext cx="3657600" cy="4114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1800" b="1" dirty="0"/>
              <a:t>Shape</a:t>
            </a:r>
          </a:p>
          <a:p>
            <a:pPr lvl="1"/>
            <a:r>
              <a:rPr lang="en-US" altLang="en-US" sz="1800" dirty="0"/>
              <a:t>Conformal map projections preserve shape</a:t>
            </a:r>
          </a:p>
          <a:p>
            <a:r>
              <a:rPr lang="en-US" altLang="en-US" sz="1800" b="1" dirty="0"/>
              <a:t>Area</a:t>
            </a:r>
          </a:p>
          <a:p>
            <a:pPr lvl="1"/>
            <a:r>
              <a:rPr lang="en-US" altLang="en-US" sz="1800" dirty="0"/>
              <a:t>Equal area map projections preserve area</a:t>
            </a:r>
          </a:p>
          <a:p>
            <a:r>
              <a:rPr lang="en-US" altLang="en-US" sz="1800" b="1" dirty="0"/>
              <a:t>Distance/Scale</a:t>
            </a:r>
          </a:p>
          <a:p>
            <a:pPr lvl="1"/>
            <a:r>
              <a:rPr lang="en-US" altLang="en-US" sz="1800" dirty="0"/>
              <a:t>Equidistant map projections preserve distance</a:t>
            </a:r>
          </a:p>
        </p:txBody>
      </p:sp>
    </p:spTree>
    <p:extLst>
      <p:ext uri="{BB962C8B-B14F-4D97-AF65-F5344CB8AC3E}">
        <p14:creationId xmlns:p14="http://schemas.microsoft.com/office/powerpoint/2010/main" val="37965134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609600" y="1771650"/>
            <a:ext cx="3657600" cy="4114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1800" b="1" dirty="0"/>
              <a:t>Shape</a:t>
            </a:r>
          </a:p>
          <a:p>
            <a:pPr lvl="1"/>
            <a:r>
              <a:rPr lang="en-US" altLang="en-US" sz="1800" dirty="0"/>
              <a:t>Conformal map projections preserve shape</a:t>
            </a:r>
          </a:p>
          <a:p>
            <a:r>
              <a:rPr lang="en-US" altLang="en-US" sz="1800" b="1" dirty="0"/>
              <a:t>Area</a:t>
            </a:r>
          </a:p>
          <a:p>
            <a:pPr lvl="1"/>
            <a:r>
              <a:rPr lang="en-US" altLang="en-US" sz="1800" dirty="0"/>
              <a:t>Equal area map projections preserve area</a:t>
            </a:r>
          </a:p>
          <a:p>
            <a:r>
              <a:rPr lang="en-US" altLang="en-US" sz="1800" b="1" dirty="0"/>
              <a:t>Distance/Scale</a:t>
            </a:r>
          </a:p>
          <a:p>
            <a:pPr lvl="1"/>
            <a:r>
              <a:rPr lang="en-US" altLang="en-US" sz="1800" dirty="0"/>
              <a:t>Equidistant map projections preserve distance</a:t>
            </a:r>
          </a:p>
          <a:p>
            <a:r>
              <a:rPr lang="en-US" altLang="en-US" sz="1800" b="1" dirty="0"/>
              <a:t>Direction/Angle</a:t>
            </a:r>
          </a:p>
          <a:p>
            <a:pPr lvl="1"/>
            <a:r>
              <a:rPr lang="en-US" altLang="en-US" sz="1800" dirty="0"/>
              <a:t>Azimuthal map projections preserve true direction</a:t>
            </a:r>
          </a:p>
        </p:txBody>
      </p:sp>
      <p:pic>
        <p:nvPicPr>
          <p:cNvPr id="5" name="Picture 6" descr="http://www.mgaqua.net/AquaDoc/Projections/img/Azimuthal%20Equidista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9512" y="2349533"/>
            <a:ext cx="3142488" cy="3136867"/>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http://kartoweb.itc.nl/geometrics/Bitmaps/Azimuthal%20Equidistant%20airports8.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0728" y="2257425"/>
            <a:ext cx="4724400" cy="32289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a:xfrm>
            <a:off x="990600" y="609600"/>
            <a:ext cx="77724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2300" dirty="0"/>
              <a:t>This process of flattening the earth will cause distortions in one or more of the following spatial properties:</a:t>
            </a:r>
            <a:br>
              <a:rPr lang="en-US" altLang="en-US" sz="2200" dirty="0"/>
            </a:br>
            <a:endParaRPr lang="en-US" altLang="en-US" sz="2200" dirty="0"/>
          </a:p>
        </p:txBody>
      </p:sp>
      <p:sp>
        <p:nvSpPr>
          <p:cNvPr id="6" name="Rectangle 5"/>
          <p:cNvSpPr/>
          <p:nvPr/>
        </p:nvSpPr>
        <p:spPr>
          <a:xfrm>
            <a:off x="999744" y="6096942"/>
            <a:ext cx="6729984" cy="369332"/>
          </a:xfrm>
          <a:prstGeom prst="rect">
            <a:avLst/>
          </a:prstGeom>
        </p:spPr>
        <p:txBody>
          <a:bodyPr wrap="square">
            <a:spAutoFit/>
          </a:bodyPr>
          <a:lstStyle/>
          <a:p>
            <a:r>
              <a:rPr lang="en-US" dirty="0"/>
              <a:t>https://en.wikipedia.org/wiki/List_of_map_projections</a:t>
            </a:r>
          </a:p>
        </p:txBody>
      </p:sp>
    </p:spTree>
    <p:extLst>
      <p:ext uri="{BB962C8B-B14F-4D97-AF65-F5344CB8AC3E}">
        <p14:creationId xmlns:p14="http://schemas.microsoft.com/office/powerpoint/2010/main" val="1422888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US" dirty="0"/>
              <a:t>Overview</a:t>
            </a:r>
          </a:p>
        </p:txBody>
      </p:sp>
      <p:graphicFrame>
        <p:nvGraphicFramePr>
          <p:cNvPr id="9" name="Table 8"/>
          <p:cNvGraphicFramePr>
            <a:graphicFrameLocks noGrp="1"/>
          </p:cNvGraphicFramePr>
          <p:nvPr>
            <p:extLst>
              <p:ext uri="{D42A27DB-BD31-4B8C-83A1-F6EECF244321}">
                <p14:modId xmlns:p14="http://schemas.microsoft.com/office/powerpoint/2010/main" val="2092170739"/>
              </p:ext>
            </p:extLst>
          </p:nvPr>
        </p:nvGraphicFramePr>
        <p:xfrm>
          <a:off x="381000" y="1295400"/>
          <a:ext cx="5486400" cy="3967480"/>
        </p:xfrm>
        <a:graphic>
          <a:graphicData uri="http://schemas.openxmlformats.org/drawingml/2006/table">
            <a:tbl>
              <a:tblPr firstRow="1" bandRow="1">
                <a:tableStyleId>{5C22544A-7EE6-4342-B048-85BDC9FD1C3A}</a:tableStyleId>
              </a:tblPr>
              <a:tblGrid>
                <a:gridCol w="3727669">
                  <a:extLst>
                    <a:ext uri="{9D8B030D-6E8A-4147-A177-3AD203B41FA5}">
                      <a16:colId xmlns:a16="http://schemas.microsoft.com/office/drawing/2014/main" val="20000"/>
                    </a:ext>
                  </a:extLst>
                </a:gridCol>
                <a:gridCol w="1758731">
                  <a:extLst>
                    <a:ext uri="{9D8B030D-6E8A-4147-A177-3AD203B41FA5}">
                      <a16:colId xmlns:a16="http://schemas.microsoft.com/office/drawing/2014/main" val="20001"/>
                    </a:ext>
                  </a:extLst>
                </a:gridCol>
              </a:tblGrid>
              <a:tr h="370840">
                <a:tc>
                  <a:txBody>
                    <a:bodyPr/>
                    <a:lstStyle/>
                    <a:p>
                      <a:r>
                        <a:rPr lang="en-US" dirty="0"/>
                        <a:t>Session</a:t>
                      </a:r>
                    </a:p>
                  </a:txBody>
                  <a:tcPr/>
                </a:tc>
                <a:tc>
                  <a:txBody>
                    <a:bodyPr/>
                    <a:lstStyle/>
                    <a:p>
                      <a:r>
                        <a:rPr lang="en-US" dirty="0"/>
                        <a:t>Date</a:t>
                      </a:r>
                    </a:p>
                  </a:txBody>
                  <a:tcPr/>
                </a:tc>
                <a:extLst>
                  <a:ext uri="{0D108BD9-81ED-4DB2-BD59-A6C34878D82A}">
                    <a16:rowId xmlns:a16="http://schemas.microsoft.com/office/drawing/2014/main" val="10000"/>
                  </a:ext>
                </a:extLst>
              </a:tr>
              <a:tr h="4673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Concepts of spatial epidemiology</a:t>
                      </a:r>
                      <a:r>
                        <a:rPr lang="en-US" sz="1800" baseline="0" dirty="0"/>
                        <a:t> and R</a:t>
                      </a:r>
                      <a:endParaRPr lang="en-US" sz="1800" dirty="0"/>
                    </a:p>
                  </a:txBody>
                  <a:tcPr/>
                </a:tc>
                <a:tc>
                  <a:txBody>
                    <a:bodyPr/>
                    <a:lstStyle/>
                    <a:p>
                      <a:r>
                        <a:rPr lang="en-US" sz="1800" dirty="0"/>
                        <a:t>September 19</a:t>
                      </a:r>
                      <a:r>
                        <a:rPr lang="en-US" sz="1800" baseline="30000" dirty="0"/>
                        <a:t>th</a:t>
                      </a:r>
                      <a:r>
                        <a:rPr lang="en-US" sz="1800" baseline="0" dirty="0"/>
                        <a:t> </a:t>
                      </a:r>
                      <a:r>
                        <a:rPr lang="en-US" sz="1800" dirty="0"/>
                        <a:t> </a:t>
                      </a:r>
                    </a:p>
                  </a:txBody>
                  <a:tcPr/>
                </a:tc>
                <a:extLst>
                  <a:ext uri="{0D108BD9-81ED-4DB2-BD59-A6C34878D82A}">
                    <a16:rowId xmlns:a16="http://schemas.microsoft.com/office/drawing/2014/main" val="10001"/>
                  </a:ext>
                </a:extLst>
              </a:tr>
              <a:tr h="370840">
                <a:tc>
                  <a:txBody>
                    <a:bodyPr/>
                    <a:lstStyle/>
                    <a:p>
                      <a:r>
                        <a:rPr lang="en-US" sz="1800" dirty="0"/>
                        <a:t>Using R for spatial analysis</a:t>
                      </a:r>
                    </a:p>
                  </a:txBody>
                  <a:tcPr/>
                </a:tc>
                <a:tc>
                  <a:txBody>
                    <a:bodyPr/>
                    <a:lstStyle/>
                    <a:p>
                      <a:r>
                        <a:rPr lang="en-US" sz="1800" dirty="0"/>
                        <a:t>September 26</a:t>
                      </a:r>
                      <a:r>
                        <a:rPr lang="en-US" sz="1800" baseline="30000" dirty="0"/>
                        <a:t>th</a:t>
                      </a:r>
                      <a:r>
                        <a:rPr lang="en-US" sz="1800" baseline="0" dirty="0"/>
                        <a:t> </a:t>
                      </a:r>
                      <a:r>
                        <a:rPr lang="en-US" sz="1800" dirty="0"/>
                        <a:t> </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Spatial variation in risk</a:t>
                      </a:r>
                    </a:p>
                    <a:p>
                      <a:endParaRPr lang="en-US" sz="1800" dirty="0"/>
                    </a:p>
                  </a:txBody>
                  <a:tcPr/>
                </a:tc>
                <a:tc>
                  <a:txBody>
                    <a:bodyPr/>
                    <a:lstStyle/>
                    <a:p>
                      <a:r>
                        <a:rPr lang="en-US" sz="1800" dirty="0"/>
                        <a:t>October 3</a:t>
                      </a:r>
                      <a:r>
                        <a:rPr lang="en-US" sz="1800" baseline="30000" dirty="0"/>
                        <a:t>rd</a:t>
                      </a:r>
                      <a:r>
                        <a:rPr lang="en-US" sz="1800" dirty="0"/>
                        <a:t> </a:t>
                      </a:r>
                    </a:p>
                  </a:txBody>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Cluster analysis</a:t>
                      </a:r>
                    </a:p>
                  </a:txBody>
                  <a:tcPr/>
                </a:tc>
                <a:tc>
                  <a:txBody>
                    <a:bodyPr/>
                    <a:lstStyle/>
                    <a:p>
                      <a:r>
                        <a:rPr lang="en-US" sz="1800" dirty="0"/>
                        <a:t>October 10</a:t>
                      </a:r>
                      <a:r>
                        <a:rPr lang="en-US" sz="1800" baseline="30000" dirty="0"/>
                        <a:t>th</a:t>
                      </a:r>
                      <a:r>
                        <a:rPr lang="en-US" sz="1800" dirty="0"/>
                        <a:t> </a:t>
                      </a:r>
                    </a:p>
                  </a:txBody>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n-lt"/>
                          <a:ea typeface="+mn-ea"/>
                          <a:cs typeface="+mn-cs"/>
                        </a:rPr>
                        <a:t>Intro to Remote Sensing</a:t>
                      </a:r>
                      <a:endParaRPr lang="en-US" sz="1800" dirty="0"/>
                    </a:p>
                  </a:txBody>
                  <a:tcPr/>
                </a:tc>
                <a:tc>
                  <a:txBody>
                    <a:bodyPr/>
                    <a:lstStyle/>
                    <a:p>
                      <a:r>
                        <a:rPr lang="en-US" sz="1800" dirty="0"/>
                        <a:t>October 17</a:t>
                      </a:r>
                      <a:r>
                        <a:rPr lang="en-US" sz="1800" baseline="30000" dirty="0"/>
                        <a:t>th</a:t>
                      </a:r>
                      <a:r>
                        <a:rPr lang="en-US" sz="1800" dirty="0"/>
                        <a:t> </a:t>
                      </a:r>
                    </a:p>
                  </a:txBody>
                  <a:tcPr/>
                </a:tc>
                <a:extLst>
                  <a:ext uri="{0D108BD9-81ED-4DB2-BD59-A6C34878D82A}">
                    <a16:rowId xmlns:a16="http://schemas.microsoft.com/office/drawing/2014/main" val="10005"/>
                  </a:ext>
                </a:extLst>
              </a:tr>
              <a:tr h="370840">
                <a:tc>
                  <a:txBody>
                    <a:bodyPr/>
                    <a:lstStyle/>
                    <a:p>
                      <a:pPr rtl="0" fontAlgn="t">
                        <a:spcBef>
                          <a:spcPts val="600"/>
                        </a:spcBef>
                        <a:spcAft>
                          <a:spcPts val="600"/>
                        </a:spcAft>
                      </a:pPr>
                      <a:r>
                        <a:rPr lang="en-US" sz="1800" b="0" i="0" u="none" strike="noStrike" dirty="0">
                          <a:solidFill>
                            <a:srgbClr val="000000"/>
                          </a:solidFill>
                          <a:effectLst/>
                          <a:latin typeface="Calibri" charset="0"/>
                        </a:rPr>
                        <a:t>Intro</a:t>
                      </a:r>
                      <a:r>
                        <a:rPr lang="en-US" sz="1800" b="0" i="0" u="none" strike="noStrike" baseline="0" dirty="0">
                          <a:solidFill>
                            <a:srgbClr val="000000"/>
                          </a:solidFill>
                          <a:effectLst/>
                          <a:latin typeface="Calibri" charset="0"/>
                        </a:rPr>
                        <a:t> to s</a:t>
                      </a:r>
                      <a:r>
                        <a:rPr lang="en-US" sz="1800" b="0" i="0" u="none" strike="noStrike" dirty="0">
                          <a:solidFill>
                            <a:srgbClr val="000000"/>
                          </a:solidFill>
                          <a:effectLst/>
                          <a:latin typeface="Calibri" charset="0"/>
                        </a:rPr>
                        <a:t>patial regression analysis</a:t>
                      </a:r>
                      <a:endParaRPr lang="en-US" sz="1800" dirty="0">
                        <a:effectLst/>
                      </a:endParaRPr>
                    </a:p>
                  </a:txBody>
                  <a:tcPr marL="63500" marR="63500" marT="63500" marB="63500"/>
                </a:tc>
                <a:tc>
                  <a:txBody>
                    <a:bodyPr/>
                    <a:lstStyle/>
                    <a:p>
                      <a:r>
                        <a:rPr lang="en-US" sz="1800" dirty="0"/>
                        <a:t>October 24</a:t>
                      </a:r>
                      <a:r>
                        <a:rPr lang="en-US" sz="1800" baseline="30000" dirty="0"/>
                        <a:t>th</a:t>
                      </a:r>
                      <a:endParaRPr lang="en-US" sz="1800" dirty="0"/>
                    </a:p>
                  </a:txBody>
                  <a:tcPr/>
                </a:tc>
                <a:extLst>
                  <a:ext uri="{0D108BD9-81ED-4DB2-BD59-A6C34878D82A}">
                    <a16:rowId xmlns:a16="http://schemas.microsoft.com/office/drawing/2014/main" val="10006"/>
                  </a:ext>
                </a:extLst>
              </a:tr>
              <a:tr h="370840">
                <a:tc>
                  <a:txBody>
                    <a:bodyPr/>
                    <a:lstStyle/>
                    <a:p>
                      <a:pPr rtl="0" fontAlgn="t">
                        <a:spcBef>
                          <a:spcPts val="600"/>
                        </a:spcBef>
                        <a:spcAft>
                          <a:spcPts val="600"/>
                        </a:spcAft>
                      </a:pPr>
                      <a:r>
                        <a:rPr lang="en-US" sz="1800" b="1" i="0" u="none" strike="noStrike" dirty="0">
                          <a:solidFill>
                            <a:srgbClr val="000000"/>
                          </a:solidFill>
                          <a:effectLst/>
                          <a:latin typeface="Calibri" charset="0"/>
                        </a:rPr>
                        <a:t>Off</a:t>
                      </a:r>
                      <a:endParaRPr lang="en-US" sz="1800" b="1" dirty="0">
                        <a:effectLst/>
                      </a:endParaRPr>
                    </a:p>
                  </a:txBody>
                  <a:tcPr marL="63500" marR="63500" marT="63500" marB="63500"/>
                </a:tc>
                <a:tc>
                  <a:txBody>
                    <a:bodyPr/>
                    <a:lstStyle/>
                    <a:p>
                      <a:r>
                        <a:rPr lang="en-US" sz="1800" b="1" dirty="0"/>
                        <a:t>October 31</a:t>
                      </a:r>
                      <a:r>
                        <a:rPr lang="en-US" sz="1800" b="1" baseline="30000" dirty="0"/>
                        <a:t>st</a:t>
                      </a:r>
                    </a:p>
                  </a:txBody>
                  <a:tcPr/>
                </a:tc>
                <a:extLst>
                  <a:ext uri="{0D108BD9-81ED-4DB2-BD59-A6C34878D82A}">
                    <a16:rowId xmlns:a16="http://schemas.microsoft.com/office/drawing/2014/main" val="10007"/>
                  </a:ext>
                </a:extLst>
              </a:tr>
              <a:tr h="370840">
                <a:tc>
                  <a:txBody>
                    <a:bodyPr/>
                    <a:lstStyle/>
                    <a:p>
                      <a:pPr rtl="0" fontAlgn="t">
                        <a:spcBef>
                          <a:spcPts val="600"/>
                        </a:spcBef>
                        <a:spcAft>
                          <a:spcPts val="600"/>
                        </a:spcAft>
                      </a:pPr>
                      <a:r>
                        <a:rPr lang="en-US" sz="1800" dirty="0">
                          <a:effectLst/>
                        </a:rPr>
                        <a:t>Spatial regression analysis (areal data)</a:t>
                      </a:r>
                    </a:p>
                  </a:txBody>
                  <a:tcPr marL="63500" marR="63500" marT="63500" marB="63500"/>
                </a:tc>
                <a:tc>
                  <a:txBody>
                    <a:bodyPr/>
                    <a:lstStyle/>
                    <a:p>
                      <a:r>
                        <a:rPr lang="en-US" sz="1800" baseline="0" dirty="0"/>
                        <a:t>November 7</a:t>
                      </a:r>
                      <a:r>
                        <a:rPr lang="en-US" sz="1800" baseline="30000" dirty="0"/>
                        <a:t>th</a:t>
                      </a:r>
                      <a:endParaRPr lang="en-US" sz="1800" baseline="0" dirty="0"/>
                    </a:p>
                  </a:txBody>
                  <a:tcPr/>
                </a:tc>
                <a:extLst>
                  <a:ext uri="{0D108BD9-81ED-4DB2-BD59-A6C34878D82A}">
                    <a16:rowId xmlns:a16="http://schemas.microsoft.com/office/drawing/2014/main" val="3259583314"/>
                  </a:ext>
                </a:extLst>
              </a:tr>
            </a:tbl>
          </a:graphicData>
        </a:graphic>
      </p:graphicFrame>
      <p:pic>
        <p:nvPicPr>
          <p:cNvPr id="6" name="Picture 2" descr="http://globalhealthsciences.ucsf.edu/sites/default/files/imagecache/bio_detail/content/images/bios/adam-bennett.jpg">
            <a:extLst>
              <a:ext uri="{FF2B5EF4-FFF2-40B4-BE49-F238E27FC236}">
                <a16:creationId xmlns:a16="http://schemas.microsoft.com/office/drawing/2014/main" id="{B010AB7B-D9B7-C74A-9CE4-94D6AB6F34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524000"/>
            <a:ext cx="2057400" cy="268941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301C165-5A57-A847-9F90-9BC8398D48B0}"/>
              </a:ext>
            </a:extLst>
          </p:cNvPr>
          <p:cNvSpPr txBox="1"/>
          <p:nvPr/>
        </p:nvSpPr>
        <p:spPr>
          <a:xfrm>
            <a:off x="6324600" y="4495800"/>
            <a:ext cx="1536318" cy="369332"/>
          </a:xfrm>
          <a:prstGeom prst="rect">
            <a:avLst/>
          </a:prstGeom>
          <a:noFill/>
        </p:spPr>
        <p:txBody>
          <a:bodyPr wrap="none" rtlCol="0">
            <a:spAutoFit/>
          </a:bodyPr>
          <a:lstStyle/>
          <a:p>
            <a:r>
              <a:rPr lang="en-US" dirty="0"/>
              <a:t>Adam Bennett</a:t>
            </a:r>
          </a:p>
        </p:txBody>
      </p:sp>
    </p:spTree>
    <p:extLst>
      <p:ext uri="{BB962C8B-B14F-4D97-AF65-F5344CB8AC3E}">
        <p14:creationId xmlns:p14="http://schemas.microsoft.com/office/powerpoint/2010/main" val="4204554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066800" y="400050"/>
            <a:ext cx="7772400"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a:t>Universal Transverse Mercator (UTM)</a:t>
            </a:r>
            <a:endParaRPr lang="en-US" altLang="en-US" dirty="0"/>
          </a:p>
        </p:txBody>
      </p:sp>
      <p:sp>
        <p:nvSpPr>
          <p:cNvPr id="5" name="Rectangle 3"/>
          <p:cNvSpPr txBox="1">
            <a:spLocks noChangeArrowheads="1"/>
          </p:cNvSpPr>
          <p:nvPr/>
        </p:nvSpPr>
        <p:spPr>
          <a:xfrm>
            <a:off x="228600" y="1771650"/>
            <a:ext cx="3200400" cy="34099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spcAft>
                <a:spcPts val="600"/>
              </a:spcAft>
            </a:pPr>
            <a:r>
              <a:rPr lang="en-US" altLang="en-US" sz="2400" dirty="0"/>
              <a:t>Developed by military</a:t>
            </a:r>
          </a:p>
          <a:p>
            <a:pPr>
              <a:lnSpc>
                <a:spcPct val="90000"/>
              </a:lnSpc>
              <a:spcAft>
                <a:spcPts val="600"/>
              </a:spcAft>
            </a:pPr>
            <a:r>
              <a:rPr lang="en-US" altLang="en-US" sz="2400" dirty="0"/>
              <a:t>Grid system (60 zones)</a:t>
            </a:r>
          </a:p>
          <a:p>
            <a:pPr>
              <a:lnSpc>
                <a:spcPct val="90000"/>
              </a:lnSpc>
              <a:spcAft>
                <a:spcPts val="600"/>
              </a:spcAft>
            </a:pPr>
            <a:r>
              <a:rPr lang="en-US" altLang="en-US" sz="2400" dirty="0"/>
              <a:t>Coordinates refer to position within that zone</a:t>
            </a:r>
          </a:p>
          <a:p>
            <a:pPr>
              <a:lnSpc>
                <a:spcPct val="90000"/>
              </a:lnSpc>
              <a:spcAft>
                <a:spcPts val="600"/>
              </a:spcAft>
            </a:pPr>
            <a:r>
              <a:rPr lang="en-US" altLang="en-US" sz="2400" dirty="0"/>
              <a:t>Great for small areas</a:t>
            </a:r>
          </a:p>
          <a:p>
            <a:pPr lvl="1">
              <a:lnSpc>
                <a:spcPct val="90000"/>
              </a:lnSpc>
              <a:spcAft>
                <a:spcPts val="600"/>
              </a:spcAft>
            </a:pPr>
            <a:r>
              <a:rPr lang="en-US" altLang="en-US" sz="2000" dirty="0"/>
              <a:t>minimal map distortion </a:t>
            </a:r>
          </a:p>
          <a:p>
            <a:pPr lvl="1">
              <a:lnSpc>
                <a:spcPct val="90000"/>
              </a:lnSpc>
              <a:spcAft>
                <a:spcPts val="600"/>
              </a:spcAft>
            </a:pPr>
            <a:r>
              <a:rPr lang="en-US" altLang="en-US" sz="2000" dirty="0"/>
              <a:t>distortion greater at edge of zones</a:t>
            </a:r>
          </a:p>
          <a:p>
            <a:pPr marL="0" indent="0">
              <a:lnSpc>
                <a:spcPct val="90000"/>
              </a:lnSpc>
              <a:spcAft>
                <a:spcPts val="600"/>
              </a:spcAft>
              <a:buNone/>
            </a:pPr>
            <a:endParaRPr lang="en-US" altLang="en-US" sz="2400" b="1" i="1" dirty="0"/>
          </a:p>
        </p:txBody>
      </p:sp>
      <p:pic>
        <p:nvPicPr>
          <p:cNvPr id="28674" name="Picture 2" descr="http://gmt.soest.hawaii.edu/doc/5.1.0/_images/GMT_utm_zone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2286000"/>
            <a:ext cx="4819333" cy="2519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348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US" dirty="0"/>
              <a:t>Overview</a:t>
            </a:r>
          </a:p>
        </p:txBody>
      </p:sp>
      <p:graphicFrame>
        <p:nvGraphicFramePr>
          <p:cNvPr id="7" name="Table 6">
            <a:extLst>
              <a:ext uri="{FF2B5EF4-FFF2-40B4-BE49-F238E27FC236}">
                <a16:creationId xmlns:a16="http://schemas.microsoft.com/office/drawing/2014/main" id="{2B714D96-DAAB-CE4F-9656-5BCB7148A05E}"/>
              </a:ext>
            </a:extLst>
          </p:cNvPr>
          <p:cNvGraphicFramePr>
            <a:graphicFrameLocks noGrp="1"/>
          </p:cNvGraphicFramePr>
          <p:nvPr>
            <p:extLst>
              <p:ext uri="{D42A27DB-BD31-4B8C-83A1-F6EECF244321}">
                <p14:modId xmlns:p14="http://schemas.microsoft.com/office/powerpoint/2010/main" val="215822125"/>
              </p:ext>
            </p:extLst>
          </p:nvPr>
        </p:nvGraphicFramePr>
        <p:xfrm>
          <a:off x="381000" y="1295400"/>
          <a:ext cx="5486400" cy="4643120"/>
        </p:xfrm>
        <a:graphic>
          <a:graphicData uri="http://schemas.openxmlformats.org/drawingml/2006/table">
            <a:tbl>
              <a:tblPr firstRow="1" bandRow="1">
                <a:tableStyleId>{5C22544A-7EE6-4342-B048-85BDC9FD1C3A}</a:tableStyleId>
              </a:tblPr>
              <a:tblGrid>
                <a:gridCol w="3727669">
                  <a:extLst>
                    <a:ext uri="{9D8B030D-6E8A-4147-A177-3AD203B41FA5}">
                      <a16:colId xmlns:a16="http://schemas.microsoft.com/office/drawing/2014/main" val="20000"/>
                    </a:ext>
                  </a:extLst>
                </a:gridCol>
                <a:gridCol w="1758731">
                  <a:extLst>
                    <a:ext uri="{9D8B030D-6E8A-4147-A177-3AD203B41FA5}">
                      <a16:colId xmlns:a16="http://schemas.microsoft.com/office/drawing/2014/main" val="20001"/>
                    </a:ext>
                  </a:extLst>
                </a:gridCol>
              </a:tblGrid>
              <a:tr h="370840">
                <a:tc>
                  <a:txBody>
                    <a:bodyPr/>
                    <a:lstStyle/>
                    <a:p>
                      <a:r>
                        <a:rPr lang="en-US" dirty="0"/>
                        <a:t>Session</a:t>
                      </a:r>
                    </a:p>
                  </a:txBody>
                  <a:tcPr/>
                </a:tc>
                <a:tc>
                  <a:txBody>
                    <a:bodyPr/>
                    <a:lstStyle/>
                    <a:p>
                      <a:r>
                        <a:rPr lang="en-US" dirty="0"/>
                        <a:t>Date</a:t>
                      </a:r>
                    </a:p>
                  </a:txBody>
                  <a:tcPr/>
                </a:tc>
                <a:extLst>
                  <a:ext uri="{0D108BD9-81ED-4DB2-BD59-A6C34878D82A}">
                    <a16:rowId xmlns:a16="http://schemas.microsoft.com/office/drawing/2014/main" val="10000"/>
                  </a:ext>
                </a:extLst>
              </a:tr>
              <a:tr h="4673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Concepts of spatial epidemiology</a:t>
                      </a:r>
                      <a:r>
                        <a:rPr lang="en-US" sz="1800" baseline="0" dirty="0"/>
                        <a:t> and R</a:t>
                      </a:r>
                      <a:endParaRPr lang="en-US" sz="1800" dirty="0"/>
                    </a:p>
                  </a:txBody>
                  <a:tcPr/>
                </a:tc>
                <a:tc>
                  <a:txBody>
                    <a:bodyPr/>
                    <a:lstStyle/>
                    <a:p>
                      <a:r>
                        <a:rPr lang="en-US" sz="1800" dirty="0"/>
                        <a:t>September 19</a:t>
                      </a:r>
                      <a:r>
                        <a:rPr lang="en-US" sz="1800" baseline="30000" dirty="0"/>
                        <a:t>th</a:t>
                      </a:r>
                      <a:r>
                        <a:rPr lang="en-US" sz="1800" baseline="0" dirty="0"/>
                        <a:t> </a:t>
                      </a:r>
                      <a:r>
                        <a:rPr lang="en-US" sz="1800" dirty="0"/>
                        <a:t> </a:t>
                      </a:r>
                    </a:p>
                  </a:txBody>
                  <a:tcPr/>
                </a:tc>
                <a:extLst>
                  <a:ext uri="{0D108BD9-81ED-4DB2-BD59-A6C34878D82A}">
                    <a16:rowId xmlns:a16="http://schemas.microsoft.com/office/drawing/2014/main" val="10001"/>
                  </a:ext>
                </a:extLst>
              </a:tr>
              <a:tr h="370840">
                <a:tc>
                  <a:txBody>
                    <a:bodyPr/>
                    <a:lstStyle/>
                    <a:p>
                      <a:r>
                        <a:rPr lang="en-US" sz="1800" dirty="0"/>
                        <a:t>Using R for spatial analysis</a:t>
                      </a:r>
                    </a:p>
                  </a:txBody>
                  <a:tcPr/>
                </a:tc>
                <a:tc>
                  <a:txBody>
                    <a:bodyPr/>
                    <a:lstStyle/>
                    <a:p>
                      <a:r>
                        <a:rPr lang="en-US" sz="1800" dirty="0"/>
                        <a:t>September 26</a:t>
                      </a:r>
                      <a:r>
                        <a:rPr lang="en-US" sz="1800" baseline="30000" dirty="0"/>
                        <a:t>th</a:t>
                      </a:r>
                      <a:r>
                        <a:rPr lang="en-US" sz="1800" baseline="0" dirty="0"/>
                        <a:t> </a:t>
                      </a:r>
                      <a:r>
                        <a:rPr lang="en-US" sz="1800" dirty="0"/>
                        <a:t> </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Spatial variation in risk</a:t>
                      </a:r>
                    </a:p>
                    <a:p>
                      <a:endParaRPr lang="en-US" sz="1800" dirty="0"/>
                    </a:p>
                  </a:txBody>
                  <a:tcPr/>
                </a:tc>
                <a:tc>
                  <a:txBody>
                    <a:bodyPr/>
                    <a:lstStyle/>
                    <a:p>
                      <a:r>
                        <a:rPr lang="en-US" sz="1800" dirty="0"/>
                        <a:t>October 3</a:t>
                      </a:r>
                      <a:r>
                        <a:rPr lang="en-US" sz="1800" baseline="30000" dirty="0"/>
                        <a:t>rd</a:t>
                      </a:r>
                      <a:r>
                        <a:rPr lang="en-US" sz="1800" dirty="0"/>
                        <a:t> </a:t>
                      </a:r>
                    </a:p>
                  </a:txBody>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Cluster analysis</a:t>
                      </a:r>
                    </a:p>
                  </a:txBody>
                  <a:tcPr/>
                </a:tc>
                <a:tc>
                  <a:txBody>
                    <a:bodyPr/>
                    <a:lstStyle/>
                    <a:p>
                      <a:r>
                        <a:rPr lang="en-US" sz="1800" dirty="0"/>
                        <a:t>October 10</a:t>
                      </a:r>
                      <a:r>
                        <a:rPr lang="en-US" sz="1800" baseline="30000" dirty="0"/>
                        <a:t>th</a:t>
                      </a:r>
                      <a:r>
                        <a:rPr lang="en-US" sz="1800" dirty="0"/>
                        <a:t> </a:t>
                      </a:r>
                    </a:p>
                  </a:txBody>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n-lt"/>
                          <a:ea typeface="+mn-ea"/>
                          <a:cs typeface="+mn-cs"/>
                        </a:rPr>
                        <a:t>Intro to Remote Sensing</a:t>
                      </a:r>
                      <a:endParaRPr lang="en-US" sz="1800" dirty="0"/>
                    </a:p>
                  </a:txBody>
                  <a:tcPr/>
                </a:tc>
                <a:tc>
                  <a:txBody>
                    <a:bodyPr/>
                    <a:lstStyle/>
                    <a:p>
                      <a:r>
                        <a:rPr lang="en-US" sz="1800" dirty="0"/>
                        <a:t>October 17</a:t>
                      </a:r>
                      <a:r>
                        <a:rPr lang="en-US" sz="1800" baseline="30000" dirty="0"/>
                        <a:t>th</a:t>
                      </a:r>
                      <a:r>
                        <a:rPr lang="en-US" sz="1800" dirty="0"/>
                        <a:t> </a:t>
                      </a:r>
                    </a:p>
                  </a:txBody>
                  <a:tcPr/>
                </a:tc>
                <a:extLst>
                  <a:ext uri="{0D108BD9-81ED-4DB2-BD59-A6C34878D82A}">
                    <a16:rowId xmlns:a16="http://schemas.microsoft.com/office/drawing/2014/main" val="10005"/>
                  </a:ext>
                </a:extLst>
              </a:tr>
              <a:tr h="370840">
                <a:tc>
                  <a:txBody>
                    <a:bodyPr/>
                    <a:lstStyle/>
                    <a:p>
                      <a:pPr rtl="0" fontAlgn="t">
                        <a:spcBef>
                          <a:spcPts val="600"/>
                        </a:spcBef>
                        <a:spcAft>
                          <a:spcPts val="600"/>
                        </a:spcAft>
                      </a:pPr>
                      <a:r>
                        <a:rPr lang="en-US" sz="1800" b="0" i="0" u="none" strike="noStrike" dirty="0">
                          <a:solidFill>
                            <a:srgbClr val="000000"/>
                          </a:solidFill>
                          <a:effectLst/>
                          <a:latin typeface="Calibri" charset="0"/>
                        </a:rPr>
                        <a:t>Intro</a:t>
                      </a:r>
                      <a:r>
                        <a:rPr lang="en-US" sz="1800" b="0" i="0" u="none" strike="noStrike" baseline="0" dirty="0">
                          <a:solidFill>
                            <a:srgbClr val="000000"/>
                          </a:solidFill>
                          <a:effectLst/>
                          <a:latin typeface="Calibri" charset="0"/>
                        </a:rPr>
                        <a:t> to s</a:t>
                      </a:r>
                      <a:r>
                        <a:rPr lang="en-US" sz="1800" b="0" i="0" u="none" strike="noStrike" dirty="0">
                          <a:solidFill>
                            <a:srgbClr val="000000"/>
                          </a:solidFill>
                          <a:effectLst/>
                          <a:latin typeface="Calibri" charset="0"/>
                        </a:rPr>
                        <a:t>patial regression analysis</a:t>
                      </a:r>
                      <a:endParaRPr lang="en-US" sz="1800" dirty="0">
                        <a:effectLst/>
                      </a:endParaRPr>
                    </a:p>
                  </a:txBody>
                  <a:tcPr marL="63500" marR="63500" marT="63500" marB="63500"/>
                </a:tc>
                <a:tc>
                  <a:txBody>
                    <a:bodyPr/>
                    <a:lstStyle/>
                    <a:p>
                      <a:r>
                        <a:rPr lang="en-US" sz="1800" dirty="0"/>
                        <a:t>October 24</a:t>
                      </a:r>
                      <a:r>
                        <a:rPr lang="en-US" sz="1800" baseline="30000" dirty="0"/>
                        <a:t>th</a:t>
                      </a:r>
                      <a:endParaRPr lang="en-US" sz="1800" dirty="0"/>
                    </a:p>
                  </a:txBody>
                  <a:tcPr/>
                </a:tc>
                <a:extLst>
                  <a:ext uri="{0D108BD9-81ED-4DB2-BD59-A6C34878D82A}">
                    <a16:rowId xmlns:a16="http://schemas.microsoft.com/office/drawing/2014/main" val="10006"/>
                  </a:ext>
                </a:extLst>
              </a:tr>
              <a:tr h="370840">
                <a:tc>
                  <a:txBody>
                    <a:bodyPr/>
                    <a:lstStyle/>
                    <a:p>
                      <a:pPr rtl="0" fontAlgn="t">
                        <a:spcBef>
                          <a:spcPts val="600"/>
                        </a:spcBef>
                        <a:spcAft>
                          <a:spcPts val="600"/>
                        </a:spcAft>
                      </a:pPr>
                      <a:r>
                        <a:rPr lang="en-US" sz="1800" b="1" i="0" u="none" strike="noStrike" dirty="0">
                          <a:solidFill>
                            <a:srgbClr val="000000"/>
                          </a:solidFill>
                          <a:effectLst/>
                          <a:latin typeface="Calibri" charset="0"/>
                        </a:rPr>
                        <a:t>Off</a:t>
                      </a:r>
                      <a:endParaRPr lang="en-US" sz="1800" b="1" dirty="0">
                        <a:effectLst/>
                      </a:endParaRPr>
                    </a:p>
                  </a:txBody>
                  <a:tcPr marL="63500" marR="63500" marT="63500" marB="63500"/>
                </a:tc>
                <a:tc>
                  <a:txBody>
                    <a:bodyPr/>
                    <a:lstStyle/>
                    <a:p>
                      <a:r>
                        <a:rPr lang="en-US" sz="1800" b="1" dirty="0"/>
                        <a:t>October 31</a:t>
                      </a:r>
                      <a:r>
                        <a:rPr lang="en-US" sz="1800" b="1" baseline="30000" dirty="0"/>
                        <a:t>st</a:t>
                      </a:r>
                    </a:p>
                  </a:txBody>
                  <a:tcPr/>
                </a:tc>
                <a:extLst>
                  <a:ext uri="{0D108BD9-81ED-4DB2-BD59-A6C34878D82A}">
                    <a16:rowId xmlns:a16="http://schemas.microsoft.com/office/drawing/2014/main" val="10007"/>
                  </a:ext>
                </a:extLst>
              </a:tr>
              <a:tr h="370840">
                <a:tc>
                  <a:txBody>
                    <a:bodyPr/>
                    <a:lstStyle/>
                    <a:p>
                      <a:pPr rtl="0" fontAlgn="t">
                        <a:spcBef>
                          <a:spcPts val="600"/>
                        </a:spcBef>
                        <a:spcAft>
                          <a:spcPts val="600"/>
                        </a:spcAft>
                      </a:pPr>
                      <a:r>
                        <a:rPr lang="en-US" sz="1800" dirty="0">
                          <a:effectLst/>
                        </a:rPr>
                        <a:t>Spatial regression analysis (areal data)</a:t>
                      </a:r>
                    </a:p>
                  </a:txBody>
                  <a:tcPr marL="63500" marR="63500" marT="63500" marB="63500"/>
                </a:tc>
                <a:tc>
                  <a:txBody>
                    <a:bodyPr/>
                    <a:lstStyle/>
                    <a:p>
                      <a:r>
                        <a:rPr lang="en-US" sz="1800" baseline="0" dirty="0"/>
                        <a:t>November 7</a:t>
                      </a:r>
                      <a:r>
                        <a:rPr lang="en-US" sz="1800" baseline="30000" dirty="0"/>
                        <a:t>th</a:t>
                      </a:r>
                      <a:endParaRPr lang="en-US" sz="1800" baseline="0" dirty="0"/>
                    </a:p>
                  </a:txBody>
                  <a:tcPr/>
                </a:tc>
                <a:extLst>
                  <a:ext uri="{0D108BD9-81ED-4DB2-BD59-A6C34878D82A}">
                    <a16:rowId xmlns:a16="http://schemas.microsoft.com/office/drawing/2014/main" val="3259583314"/>
                  </a:ext>
                </a:extLst>
              </a:tr>
              <a:tr h="370840">
                <a:tc>
                  <a:txBody>
                    <a:bodyPr/>
                    <a:lstStyle/>
                    <a:p>
                      <a:pPr rtl="0" fontAlgn="t">
                        <a:spcBef>
                          <a:spcPts val="600"/>
                        </a:spcBef>
                        <a:spcAft>
                          <a:spcPts val="600"/>
                        </a:spcAft>
                      </a:pPr>
                      <a:r>
                        <a:rPr lang="en-US" sz="1800" dirty="0">
                          <a:effectLst/>
                        </a:rPr>
                        <a:t>Spatial regression analysis (point-level data)</a:t>
                      </a:r>
                    </a:p>
                  </a:txBody>
                  <a:tcPr marL="63500" marR="63500" marT="63500" marB="63500"/>
                </a:tc>
                <a:tc>
                  <a:txBody>
                    <a:bodyPr/>
                    <a:lstStyle/>
                    <a:p>
                      <a:r>
                        <a:rPr lang="en-US" sz="1800" baseline="0" dirty="0"/>
                        <a:t>November 14</a:t>
                      </a:r>
                      <a:r>
                        <a:rPr lang="en-US" sz="1800" baseline="30000" dirty="0"/>
                        <a:t>th</a:t>
                      </a:r>
                      <a:endParaRPr lang="en-US" sz="1800" baseline="0" dirty="0"/>
                    </a:p>
                  </a:txBody>
                  <a:tcPr/>
                </a:tc>
                <a:extLst>
                  <a:ext uri="{0D108BD9-81ED-4DB2-BD59-A6C34878D82A}">
                    <a16:rowId xmlns:a16="http://schemas.microsoft.com/office/drawing/2014/main" val="3117058671"/>
                  </a:ext>
                </a:extLst>
              </a:tr>
            </a:tbl>
          </a:graphicData>
        </a:graphic>
      </p:graphicFrame>
      <p:pic>
        <p:nvPicPr>
          <p:cNvPr id="8" name="Picture 7">
            <a:extLst>
              <a:ext uri="{FF2B5EF4-FFF2-40B4-BE49-F238E27FC236}">
                <a16:creationId xmlns:a16="http://schemas.microsoft.com/office/drawing/2014/main" id="{94090F6F-5B99-0442-8C9F-EE408ED5F8FD}"/>
              </a:ext>
            </a:extLst>
          </p:cNvPr>
          <p:cNvPicPr>
            <a:picLocks noChangeAspect="1"/>
          </p:cNvPicPr>
          <p:nvPr/>
        </p:nvPicPr>
        <p:blipFill>
          <a:blip r:embed="rId2"/>
          <a:stretch>
            <a:fillRect/>
          </a:stretch>
        </p:blipFill>
        <p:spPr>
          <a:xfrm>
            <a:off x="6299200" y="1828800"/>
            <a:ext cx="2235200" cy="2235200"/>
          </a:xfrm>
          <a:prstGeom prst="rect">
            <a:avLst/>
          </a:prstGeom>
        </p:spPr>
      </p:pic>
      <p:sp>
        <p:nvSpPr>
          <p:cNvPr id="11" name="TextBox 10">
            <a:extLst>
              <a:ext uri="{FF2B5EF4-FFF2-40B4-BE49-F238E27FC236}">
                <a16:creationId xmlns:a16="http://schemas.microsoft.com/office/drawing/2014/main" id="{232010DB-9FA0-A642-B55D-1C19A80740AE}"/>
              </a:ext>
            </a:extLst>
          </p:cNvPr>
          <p:cNvSpPr txBox="1"/>
          <p:nvPr/>
        </p:nvSpPr>
        <p:spPr>
          <a:xfrm>
            <a:off x="6629400" y="4191000"/>
            <a:ext cx="1742913" cy="369332"/>
          </a:xfrm>
          <a:prstGeom prst="rect">
            <a:avLst/>
          </a:prstGeom>
          <a:noFill/>
        </p:spPr>
        <p:txBody>
          <a:bodyPr wrap="none" rtlCol="0">
            <a:spAutoFit/>
          </a:bodyPr>
          <a:lstStyle/>
          <a:p>
            <a:r>
              <a:rPr lang="en-US" dirty="0"/>
              <a:t>Ricardo Andrade</a:t>
            </a:r>
          </a:p>
        </p:txBody>
      </p:sp>
    </p:spTree>
    <p:extLst>
      <p:ext uri="{BB962C8B-B14F-4D97-AF65-F5344CB8AC3E}">
        <p14:creationId xmlns:p14="http://schemas.microsoft.com/office/powerpoint/2010/main" val="233597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US" dirty="0"/>
              <a:t>Overview</a:t>
            </a:r>
          </a:p>
        </p:txBody>
      </p:sp>
      <p:graphicFrame>
        <p:nvGraphicFramePr>
          <p:cNvPr id="8" name="Table 7">
            <a:extLst>
              <a:ext uri="{FF2B5EF4-FFF2-40B4-BE49-F238E27FC236}">
                <a16:creationId xmlns:a16="http://schemas.microsoft.com/office/drawing/2014/main" id="{AC6888EF-DFF7-8A45-9403-5167A7050D97}"/>
              </a:ext>
            </a:extLst>
          </p:cNvPr>
          <p:cNvGraphicFramePr>
            <a:graphicFrameLocks noGrp="1"/>
          </p:cNvGraphicFramePr>
          <p:nvPr>
            <p:extLst>
              <p:ext uri="{D42A27DB-BD31-4B8C-83A1-F6EECF244321}">
                <p14:modId xmlns:p14="http://schemas.microsoft.com/office/powerpoint/2010/main" val="2477972254"/>
              </p:ext>
            </p:extLst>
          </p:nvPr>
        </p:nvGraphicFramePr>
        <p:xfrm>
          <a:off x="381000" y="1295400"/>
          <a:ext cx="5486400" cy="5044440"/>
        </p:xfrm>
        <a:graphic>
          <a:graphicData uri="http://schemas.openxmlformats.org/drawingml/2006/table">
            <a:tbl>
              <a:tblPr firstRow="1" bandRow="1">
                <a:tableStyleId>{5C22544A-7EE6-4342-B048-85BDC9FD1C3A}</a:tableStyleId>
              </a:tblPr>
              <a:tblGrid>
                <a:gridCol w="3727669">
                  <a:extLst>
                    <a:ext uri="{9D8B030D-6E8A-4147-A177-3AD203B41FA5}">
                      <a16:colId xmlns:a16="http://schemas.microsoft.com/office/drawing/2014/main" val="20000"/>
                    </a:ext>
                  </a:extLst>
                </a:gridCol>
                <a:gridCol w="1758731">
                  <a:extLst>
                    <a:ext uri="{9D8B030D-6E8A-4147-A177-3AD203B41FA5}">
                      <a16:colId xmlns:a16="http://schemas.microsoft.com/office/drawing/2014/main" val="20001"/>
                    </a:ext>
                  </a:extLst>
                </a:gridCol>
              </a:tblGrid>
              <a:tr h="370840">
                <a:tc>
                  <a:txBody>
                    <a:bodyPr/>
                    <a:lstStyle/>
                    <a:p>
                      <a:r>
                        <a:rPr lang="en-US" dirty="0"/>
                        <a:t>Session</a:t>
                      </a:r>
                    </a:p>
                  </a:txBody>
                  <a:tcPr/>
                </a:tc>
                <a:tc>
                  <a:txBody>
                    <a:bodyPr/>
                    <a:lstStyle/>
                    <a:p>
                      <a:r>
                        <a:rPr lang="en-US" dirty="0"/>
                        <a:t>Date</a:t>
                      </a:r>
                    </a:p>
                  </a:txBody>
                  <a:tcPr/>
                </a:tc>
                <a:extLst>
                  <a:ext uri="{0D108BD9-81ED-4DB2-BD59-A6C34878D82A}">
                    <a16:rowId xmlns:a16="http://schemas.microsoft.com/office/drawing/2014/main" val="10000"/>
                  </a:ext>
                </a:extLst>
              </a:tr>
              <a:tr h="4673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Concepts of spatial epidemiology</a:t>
                      </a:r>
                      <a:r>
                        <a:rPr lang="en-US" sz="1800" baseline="0" dirty="0"/>
                        <a:t> and R</a:t>
                      </a:r>
                      <a:endParaRPr lang="en-US" sz="1800" dirty="0"/>
                    </a:p>
                  </a:txBody>
                  <a:tcPr/>
                </a:tc>
                <a:tc>
                  <a:txBody>
                    <a:bodyPr/>
                    <a:lstStyle/>
                    <a:p>
                      <a:r>
                        <a:rPr lang="en-US" sz="1800" dirty="0"/>
                        <a:t>September 19</a:t>
                      </a:r>
                      <a:r>
                        <a:rPr lang="en-US" sz="1800" baseline="30000" dirty="0"/>
                        <a:t>th</a:t>
                      </a:r>
                      <a:r>
                        <a:rPr lang="en-US" sz="1800" baseline="0" dirty="0"/>
                        <a:t> </a:t>
                      </a:r>
                      <a:r>
                        <a:rPr lang="en-US" sz="1800" dirty="0"/>
                        <a:t> </a:t>
                      </a:r>
                    </a:p>
                  </a:txBody>
                  <a:tcPr/>
                </a:tc>
                <a:extLst>
                  <a:ext uri="{0D108BD9-81ED-4DB2-BD59-A6C34878D82A}">
                    <a16:rowId xmlns:a16="http://schemas.microsoft.com/office/drawing/2014/main" val="10001"/>
                  </a:ext>
                </a:extLst>
              </a:tr>
              <a:tr h="370840">
                <a:tc>
                  <a:txBody>
                    <a:bodyPr/>
                    <a:lstStyle/>
                    <a:p>
                      <a:r>
                        <a:rPr lang="en-US" sz="1800" dirty="0"/>
                        <a:t>Using R for spatial analysis</a:t>
                      </a:r>
                    </a:p>
                  </a:txBody>
                  <a:tcPr/>
                </a:tc>
                <a:tc>
                  <a:txBody>
                    <a:bodyPr/>
                    <a:lstStyle/>
                    <a:p>
                      <a:r>
                        <a:rPr lang="en-US" sz="1800" dirty="0"/>
                        <a:t>September 26</a:t>
                      </a:r>
                      <a:r>
                        <a:rPr lang="en-US" sz="1800" baseline="30000" dirty="0"/>
                        <a:t>th</a:t>
                      </a:r>
                      <a:r>
                        <a:rPr lang="en-US" sz="1800" baseline="0" dirty="0"/>
                        <a:t> </a:t>
                      </a:r>
                      <a:r>
                        <a:rPr lang="en-US" sz="1800" dirty="0"/>
                        <a:t> </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Spatial variation in risk</a:t>
                      </a:r>
                    </a:p>
                    <a:p>
                      <a:endParaRPr lang="en-US" sz="1800" dirty="0"/>
                    </a:p>
                  </a:txBody>
                  <a:tcPr/>
                </a:tc>
                <a:tc>
                  <a:txBody>
                    <a:bodyPr/>
                    <a:lstStyle/>
                    <a:p>
                      <a:r>
                        <a:rPr lang="en-US" sz="1800" dirty="0"/>
                        <a:t>October 3</a:t>
                      </a:r>
                      <a:r>
                        <a:rPr lang="en-US" sz="1800" baseline="30000" dirty="0"/>
                        <a:t>rd</a:t>
                      </a:r>
                      <a:r>
                        <a:rPr lang="en-US" sz="1800" dirty="0"/>
                        <a:t> </a:t>
                      </a:r>
                    </a:p>
                  </a:txBody>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Cluster analysis</a:t>
                      </a:r>
                    </a:p>
                  </a:txBody>
                  <a:tcPr/>
                </a:tc>
                <a:tc>
                  <a:txBody>
                    <a:bodyPr/>
                    <a:lstStyle/>
                    <a:p>
                      <a:r>
                        <a:rPr lang="en-US" sz="1800" dirty="0"/>
                        <a:t>October 10</a:t>
                      </a:r>
                      <a:r>
                        <a:rPr lang="en-US" sz="1800" baseline="30000" dirty="0"/>
                        <a:t>th</a:t>
                      </a:r>
                      <a:r>
                        <a:rPr lang="en-US" sz="1800" dirty="0"/>
                        <a:t> </a:t>
                      </a:r>
                    </a:p>
                  </a:txBody>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n-lt"/>
                          <a:ea typeface="+mn-ea"/>
                          <a:cs typeface="+mn-cs"/>
                        </a:rPr>
                        <a:t>Intro to Remote Sensing</a:t>
                      </a:r>
                      <a:endParaRPr lang="en-US" sz="1800" dirty="0"/>
                    </a:p>
                  </a:txBody>
                  <a:tcPr/>
                </a:tc>
                <a:tc>
                  <a:txBody>
                    <a:bodyPr/>
                    <a:lstStyle/>
                    <a:p>
                      <a:r>
                        <a:rPr lang="en-US" sz="1800" dirty="0"/>
                        <a:t>October 17</a:t>
                      </a:r>
                      <a:r>
                        <a:rPr lang="en-US" sz="1800" baseline="30000" dirty="0"/>
                        <a:t>th</a:t>
                      </a:r>
                      <a:r>
                        <a:rPr lang="en-US" sz="1800" dirty="0"/>
                        <a:t> </a:t>
                      </a:r>
                    </a:p>
                  </a:txBody>
                  <a:tcPr/>
                </a:tc>
                <a:extLst>
                  <a:ext uri="{0D108BD9-81ED-4DB2-BD59-A6C34878D82A}">
                    <a16:rowId xmlns:a16="http://schemas.microsoft.com/office/drawing/2014/main" val="10005"/>
                  </a:ext>
                </a:extLst>
              </a:tr>
              <a:tr h="370840">
                <a:tc>
                  <a:txBody>
                    <a:bodyPr/>
                    <a:lstStyle/>
                    <a:p>
                      <a:pPr rtl="0" fontAlgn="t">
                        <a:spcBef>
                          <a:spcPts val="600"/>
                        </a:spcBef>
                        <a:spcAft>
                          <a:spcPts val="600"/>
                        </a:spcAft>
                      </a:pPr>
                      <a:r>
                        <a:rPr lang="en-US" sz="1800" b="0" i="0" u="none" strike="noStrike" dirty="0">
                          <a:solidFill>
                            <a:srgbClr val="000000"/>
                          </a:solidFill>
                          <a:effectLst/>
                          <a:latin typeface="Calibri" charset="0"/>
                        </a:rPr>
                        <a:t>Intro</a:t>
                      </a:r>
                      <a:r>
                        <a:rPr lang="en-US" sz="1800" b="0" i="0" u="none" strike="noStrike" baseline="0" dirty="0">
                          <a:solidFill>
                            <a:srgbClr val="000000"/>
                          </a:solidFill>
                          <a:effectLst/>
                          <a:latin typeface="Calibri" charset="0"/>
                        </a:rPr>
                        <a:t> to s</a:t>
                      </a:r>
                      <a:r>
                        <a:rPr lang="en-US" sz="1800" b="0" i="0" u="none" strike="noStrike" dirty="0">
                          <a:solidFill>
                            <a:srgbClr val="000000"/>
                          </a:solidFill>
                          <a:effectLst/>
                          <a:latin typeface="Calibri" charset="0"/>
                        </a:rPr>
                        <a:t>patial regression analysis</a:t>
                      </a:r>
                      <a:endParaRPr lang="en-US" sz="1800" dirty="0">
                        <a:effectLst/>
                      </a:endParaRPr>
                    </a:p>
                  </a:txBody>
                  <a:tcPr marL="63500" marR="63500" marT="63500" marB="63500"/>
                </a:tc>
                <a:tc>
                  <a:txBody>
                    <a:bodyPr/>
                    <a:lstStyle/>
                    <a:p>
                      <a:r>
                        <a:rPr lang="en-US" sz="1800" dirty="0"/>
                        <a:t>October 24</a:t>
                      </a:r>
                      <a:r>
                        <a:rPr lang="en-US" sz="1800" baseline="30000" dirty="0"/>
                        <a:t>th</a:t>
                      </a:r>
                      <a:endParaRPr lang="en-US" sz="1800" dirty="0"/>
                    </a:p>
                  </a:txBody>
                  <a:tcPr/>
                </a:tc>
                <a:extLst>
                  <a:ext uri="{0D108BD9-81ED-4DB2-BD59-A6C34878D82A}">
                    <a16:rowId xmlns:a16="http://schemas.microsoft.com/office/drawing/2014/main" val="10006"/>
                  </a:ext>
                </a:extLst>
              </a:tr>
              <a:tr h="370840">
                <a:tc>
                  <a:txBody>
                    <a:bodyPr/>
                    <a:lstStyle/>
                    <a:p>
                      <a:pPr rtl="0" fontAlgn="t">
                        <a:spcBef>
                          <a:spcPts val="600"/>
                        </a:spcBef>
                        <a:spcAft>
                          <a:spcPts val="600"/>
                        </a:spcAft>
                      </a:pPr>
                      <a:r>
                        <a:rPr lang="en-US" sz="1800" b="1" i="0" u="none" strike="noStrike" dirty="0">
                          <a:solidFill>
                            <a:srgbClr val="000000"/>
                          </a:solidFill>
                          <a:effectLst/>
                          <a:latin typeface="Calibri" charset="0"/>
                        </a:rPr>
                        <a:t>Off</a:t>
                      </a:r>
                      <a:endParaRPr lang="en-US" sz="1800" b="1" dirty="0">
                        <a:effectLst/>
                      </a:endParaRPr>
                    </a:p>
                  </a:txBody>
                  <a:tcPr marL="63500" marR="63500" marT="63500" marB="63500"/>
                </a:tc>
                <a:tc>
                  <a:txBody>
                    <a:bodyPr/>
                    <a:lstStyle/>
                    <a:p>
                      <a:r>
                        <a:rPr lang="en-US" sz="1800" b="1" dirty="0"/>
                        <a:t>October 31</a:t>
                      </a:r>
                      <a:r>
                        <a:rPr lang="en-US" sz="1800" b="1" baseline="30000" dirty="0"/>
                        <a:t>st</a:t>
                      </a:r>
                    </a:p>
                  </a:txBody>
                  <a:tcPr/>
                </a:tc>
                <a:extLst>
                  <a:ext uri="{0D108BD9-81ED-4DB2-BD59-A6C34878D82A}">
                    <a16:rowId xmlns:a16="http://schemas.microsoft.com/office/drawing/2014/main" val="10007"/>
                  </a:ext>
                </a:extLst>
              </a:tr>
              <a:tr h="370840">
                <a:tc>
                  <a:txBody>
                    <a:bodyPr/>
                    <a:lstStyle/>
                    <a:p>
                      <a:pPr rtl="0" fontAlgn="t">
                        <a:spcBef>
                          <a:spcPts val="600"/>
                        </a:spcBef>
                        <a:spcAft>
                          <a:spcPts val="600"/>
                        </a:spcAft>
                      </a:pPr>
                      <a:r>
                        <a:rPr lang="en-US" sz="1800" dirty="0">
                          <a:effectLst/>
                        </a:rPr>
                        <a:t>Spatial regression analysis (areal data)</a:t>
                      </a:r>
                    </a:p>
                  </a:txBody>
                  <a:tcPr marL="63500" marR="63500" marT="63500" marB="63500"/>
                </a:tc>
                <a:tc>
                  <a:txBody>
                    <a:bodyPr/>
                    <a:lstStyle/>
                    <a:p>
                      <a:r>
                        <a:rPr lang="en-US" sz="1800" baseline="0" dirty="0"/>
                        <a:t>November 7</a:t>
                      </a:r>
                      <a:r>
                        <a:rPr lang="en-US" sz="1800" baseline="30000" dirty="0"/>
                        <a:t>th</a:t>
                      </a:r>
                      <a:endParaRPr lang="en-US" sz="1800" baseline="0" dirty="0"/>
                    </a:p>
                  </a:txBody>
                  <a:tcPr/>
                </a:tc>
                <a:extLst>
                  <a:ext uri="{0D108BD9-81ED-4DB2-BD59-A6C34878D82A}">
                    <a16:rowId xmlns:a16="http://schemas.microsoft.com/office/drawing/2014/main" val="3259583314"/>
                  </a:ext>
                </a:extLst>
              </a:tr>
              <a:tr h="370840">
                <a:tc>
                  <a:txBody>
                    <a:bodyPr/>
                    <a:lstStyle/>
                    <a:p>
                      <a:pPr rtl="0" fontAlgn="t">
                        <a:spcBef>
                          <a:spcPts val="600"/>
                        </a:spcBef>
                        <a:spcAft>
                          <a:spcPts val="600"/>
                        </a:spcAft>
                      </a:pPr>
                      <a:r>
                        <a:rPr lang="en-US" sz="1800" dirty="0">
                          <a:effectLst/>
                        </a:rPr>
                        <a:t>Spatial regression analysis (point-level data)</a:t>
                      </a:r>
                    </a:p>
                  </a:txBody>
                  <a:tcPr marL="63500" marR="63500" marT="63500" marB="63500"/>
                </a:tc>
                <a:tc>
                  <a:txBody>
                    <a:bodyPr/>
                    <a:lstStyle/>
                    <a:p>
                      <a:r>
                        <a:rPr lang="en-US" sz="1800" baseline="0" dirty="0"/>
                        <a:t>November 14</a:t>
                      </a:r>
                      <a:r>
                        <a:rPr lang="en-US" sz="1800" baseline="30000" dirty="0"/>
                        <a:t>th</a:t>
                      </a:r>
                      <a:endParaRPr lang="en-US" sz="1800" baseline="0" dirty="0"/>
                    </a:p>
                  </a:txBody>
                  <a:tcPr/>
                </a:tc>
                <a:extLst>
                  <a:ext uri="{0D108BD9-81ED-4DB2-BD59-A6C34878D82A}">
                    <a16:rowId xmlns:a16="http://schemas.microsoft.com/office/drawing/2014/main" val="3117058671"/>
                  </a:ext>
                </a:extLst>
              </a:tr>
              <a:tr h="370840">
                <a:tc>
                  <a:txBody>
                    <a:bodyPr/>
                    <a:lstStyle/>
                    <a:p>
                      <a:pPr rtl="0" fontAlgn="t">
                        <a:spcBef>
                          <a:spcPts val="600"/>
                        </a:spcBef>
                        <a:spcAft>
                          <a:spcPts val="600"/>
                        </a:spcAft>
                      </a:pPr>
                      <a:r>
                        <a:rPr lang="en-US" sz="1800" b="1" dirty="0">
                          <a:effectLst/>
                        </a:rPr>
                        <a:t>Thanksgiving</a:t>
                      </a:r>
                    </a:p>
                  </a:txBody>
                  <a:tcPr marL="63500" marR="63500" marT="63500" marB="63500"/>
                </a:tc>
                <a:tc>
                  <a:txBody>
                    <a:bodyPr/>
                    <a:lstStyle/>
                    <a:p>
                      <a:r>
                        <a:rPr lang="en-US" sz="1800" b="1" baseline="0" dirty="0"/>
                        <a:t>November 21</a:t>
                      </a:r>
                      <a:r>
                        <a:rPr lang="en-US" sz="1800" b="1" baseline="30000" dirty="0"/>
                        <a:t>st</a:t>
                      </a:r>
                      <a:endParaRPr lang="en-US" sz="1800" b="1" baseline="0" dirty="0"/>
                    </a:p>
                  </a:txBody>
                  <a:tcPr/>
                </a:tc>
                <a:extLst>
                  <a:ext uri="{0D108BD9-81ED-4DB2-BD59-A6C34878D82A}">
                    <a16:rowId xmlns:a16="http://schemas.microsoft.com/office/drawing/2014/main" val="3958108759"/>
                  </a:ext>
                </a:extLst>
              </a:tr>
            </a:tbl>
          </a:graphicData>
        </a:graphic>
      </p:graphicFrame>
    </p:spTree>
    <p:extLst>
      <p:ext uri="{BB962C8B-B14F-4D97-AF65-F5344CB8AC3E}">
        <p14:creationId xmlns:p14="http://schemas.microsoft.com/office/powerpoint/2010/main" val="3303545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18.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33.png"/></Relationships>
</file>

<file path=ppt/webextensions/webextension1.xml><?xml version="1.0" encoding="utf-8"?>
<we:webextension xmlns:we="http://schemas.microsoft.com/office/webextensions/webextension/2010/11" id="{BC18EE07-F954-7B4A-B490-2399080497C4}">
  <we:reference id="wa104221182" version="3.3.0.0" store="en-US" storeType="OMEX"/>
  <we:alternateReferences>
    <we:reference id="wa104221182" version="3.3.0.0" store="wa104221182" storeType="OMEX"/>
  </we:alternateReferences>
  <we:properties>
    <we:property name="autoplay" value="0"/>
    <we:property name="endtime" value="0"/>
    <we:property name="slideId" value="331"/>
    <we:property name="starttime" value="0"/>
    <we:property name="vid" value="&quot;https://www.youtube.com/watch?v=2jOtehF01Kc&quot;"/>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D48B5BD4-FF7D-3A40-9704-B2247CDE2665}">
  <we:reference id="wa104221182" version="3.3.0.0" store="en-US" storeType="OMEX"/>
  <we:alternateReferences>
    <we:reference id="wa104221182" version="3.3.0.0" store="wa104221182" storeType="OMEX"/>
  </we:alternateReferences>
  <we:properties>
    <we:property name="autoplay" value="0"/>
    <we:property name="endtime" value="0"/>
    <we:property name="slideId" value="298"/>
    <we:property name="starttime" value="0"/>
    <we:property name="vid" value="&quot;https://www.youtube.com/watch?v=QMTZ86P0bJ4&quot;"/>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otalTime>28846</TotalTime>
  <Words>2249</Words>
  <Application>Microsoft Macintosh PowerPoint</Application>
  <PresentationFormat>On-screen Show (4:3)</PresentationFormat>
  <Paragraphs>526</Paragraphs>
  <Slides>70</Slides>
  <Notes>12</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70</vt:i4>
      </vt:variant>
    </vt:vector>
  </HeadingPairs>
  <TitlesOfParts>
    <vt:vector size="75" baseType="lpstr">
      <vt:lpstr>Arial</vt:lpstr>
      <vt:lpstr>Calibri</vt:lpstr>
      <vt:lpstr>Times New Roman</vt:lpstr>
      <vt:lpstr>Office Theme</vt:lpstr>
      <vt:lpstr>Bitmap Image</vt:lpstr>
      <vt:lpstr>PowerPoint Presentation</vt:lpstr>
      <vt:lpstr>Overview</vt:lpstr>
      <vt:lpstr>Overview</vt:lpstr>
      <vt:lpstr>Overview</vt:lpstr>
      <vt:lpstr>Overview</vt:lpstr>
      <vt:lpstr>Overview</vt:lpstr>
      <vt:lpstr>Overview</vt:lpstr>
      <vt:lpstr>Overview</vt:lpstr>
      <vt:lpstr>Overview</vt:lpstr>
      <vt:lpstr>Overview</vt:lpstr>
      <vt:lpstr>Overview</vt:lpstr>
      <vt:lpstr>Overview (Option A)</vt:lpstr>
      <vt:lpstr>Assessment</vt:lpstr>
      <vt:lpstr>Course objectives</vt:lpstr>
      <vt:lpstr>Spatial epidemiology</vt:lpstr>
      <vt:lpstr>Spatial data types</vt:lpstr>
      <vt:lpstr>Spatial data types</vt:lpstr>
      <vt:lpstr>PowerPoint Presentation</vt:lpstr>
      <vt:lpstr>PowerPoint Presentation</vt:lpstr>
      <vt:lpstr>PowerPoint Presentation</vt:lpstr>
      <vt:lpstr>PowerPoint Presentation</vt:lpstr>
      <vt:lpstr>PowerPoint Presentation</vt:lpstr>
      <vt:lpstr>Identify errors/outliers</vt:lpstr>
      <vt:lpstr>Identify errors/outliers</vt:lpstr>
      <vt:lpstr>Identify trends</vt:lpstr>
      <vt:lpstr>PowerPoint Presentation</vt:lpstr>
      <vt:lpstr>PowerPoint Presentation</vt:lpstr>
      <vt:lpstr>PowerPoint Presentation</vt:lpstr>
      <vt:lpstr>Spatial data-Areal data Choropleth maps</vt:lpstr>
      <vt:lpstr>PowerPoint Presentation</vt:lpstr>
      <vt:lpstr>PowerPoint Presentation</vt:lpstr>
      <vt:lpstr>PowerPoint Presentation</vt:lpstr>
      <vt:lpstr>Disadvantages</vt:lpstr>
      <vt:lpstr>PowerPoint Presentation</vt:lpstr>
      <vt:lpstr>Disadvantages</vt:lpstr>
      <vt:lpstr>Disadvantages</vt:lpstr>
      <vt:lpstr>Disadvantages</vt:lpstr>
      <vt:lpstr>Cartograms</vt:lpstr>
      <vt:lpstr>PowerPoint Presentation</vt:lpstr>
      <vt:lpstr>PowerPoint Presentation</vt:lpstr>
      <vt:lpstr>2008 Presidential Elections</vt:lpstr>
      <vt:lpstr>2008 Presidential Elections</vt:lpstr>
      <vt:lpstr>PowerPoint Presentation</vt:lpstr>
      <vt:lpstr>PowerPoint Presentation</vt:lpstr>
      <vt:lpstr>Ecological bias</vt:lpstr>
      <vt:lpstr>Spatial data - raster</vt:lpstr>
      <vt:lpstr>Spatial data - raster</vt:lpstr>
      <vt:lpstr>Exploratory spatial data analysis</vt:lpstr>
      <vt:lpstr>PowerPoint Presentation</vt:lpstr>
      <vt:lpstr>Density estimates </vt:lpstr>
      <vt:lpstr>Density estimates </vt:lpstr>
      <vt:lpstr>Interpolation </vt:lpstr>
      <vt:lpstr>PowerPoint Presentation</vt:lpstr>
      <vt:lpstr>Cluster detection</vt:lpstr>
      <vt:lpstr>PowerPoint Presentation</vt:lpstr>
      <vt:lpstr>Questions?</vt:lpstr>
      <vt:lpstr>Visualizing data in R</vt:lpstr>
      <vt:lpstr>Understanding coordinates reference systems….important for</vt:lpstr>
      <vt:lpstr>Coordinate Systems</vt:lpstr>
      <vt:lpstr>Geographic Coordinate System</vt:lpstr>
      <vt:lpstr>Geographic Coordinate Systems</vt:lpstr>
      <vt:lpstr>PowerPoint Presentation</vt:lpstr>
      <vt:lpstr>PowerPoint Presentation</vt:lpstr>
      <vt:lpstr>PowerPoint Presentation</vt:lpstr>
      <vt:lpstr>Projected Coordinate Systems</vt:lpstr>
      <vt:lpstr>This process of flattening the earth will cause distortions in one or more of the following spatial properties: </vt:lpstr>
      <vt:lpstr>This process of flattening the earth will cause distortions in one or more of the following spatial properties: </vt:lpstr>
      <vt:lpstr>This process of flattening the earth will cause distortions in one or more of the following spatial properties: </vt:lpstr>
      <vt:lpstr>PowerPoint Presentation</vt:lpstr>
      <vt:lpstr>PowerPoint Presentation</vt:lpstr>
    </vt:vector>
  </TitlesOfParts>
  <Company>UCSF</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Sturrock, Hugh</dc:creator>
  <cp:lastModifiedBy>Bennett, Adam</cp:lastModifiedBy>
  <cp:revision>61</cp:revision>
  <dcterms:created xsi:type="dcterms:W3CDTF">2015-08-05T20:54:29Z</dcterms:created>
  <dcterms:modified xsi:type="dcterms:W3CDTF">2018-09-19T07:40:37Z</dcterms:modified>
</cp:coreProperties>
</file>