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4"/>
    <p:sldMasterId id="2147483952" r:id="rId5"/>
    <p:sldMasterId id="2147483971" r:id="rId6"/>
  </p:sldMasterIdLst>
  <p:notesMasterIdLst>
    <p:notesMasterId r:id="rId57"/>
  </p:notesMasterIdLst>
  <p:handoutMasterIdLst>
    <p:handoutMasterId r:id="rId58"/>
  </p:handoutMasterIdLst>
  <p:sldIdLst>
    <p:sldId id="406" r:id="rId7"/>
    <p:sldId id="665" r:id="rId8"/>
    <p:sldId id="636" r:id="rId9"/>
    <p:sldId id="618" r:id="rId10"/>
    <p:sldId id="619" r:id="rId11"/>
    <p:sldId id="701" r:id="rId12"/>
    <p:sldId id="686" r:id="rId13"/>
    <p:sldId id="702" r:id="rId14"/>
    <p:sldId id="622" r:id="rId15"/>
    <p:sldId id="672" r:id="rId16"/>
    <p:sldId id="621" r:id="rId17"/>
    <p:sldId id="704" r:id="rId18"/>
    <p:sldId id="705" r:id="rId19"/>
    <p:sldId id="620" r:id="rId20"/>
    <p:sldId id="682" r:id="rId21"/>
    <p:sldId id="623" r:id="rId22"/>
    <p:sldId id="688" r:id="rId23"/>
    <p:sldId id="689" r:id="rId24"/>
    <p:sldId id="690" r:id="rId25"/>
    <p:sldId id="629" r:id="rId26"/>
    <p:sldId id="625" r:id="rId27"/>
    <p:sldId id="626" r:id="rId28"/>
    <p:sldId id="627" r:id="rId29"/>
    <p:sldId id="683" r:id="rId30"/>
    <p:sldId id="679" r:id="rId31"/>
    <p:sldId id="687" r:id="rId32"/>
    <p:sldId id="678" r:id="rId33"/>
    <p:sldId id="691" r:id="rId34"/>
    <p:sldId id="681" r:id="rId35"/>
    <p:sldId id="677" r:id="rId36"/>
    <p:sldId id="661" r:id="rId37"/>
    <p:sldId id="664" r:id="rId38"/>
    <p:sldId id="662" r:id="rId39"/>
    <p:sldId id="663" r:id="rId40"/>
    <p:sldId id="670" r:id="rId41"/>
    <p:sldId id="684" r:id="rId42"/>
    <p:sldId id="648" r:id="rId43"/>
    <p:sldId id="652" r:id="rId44"/>
    <p:sldId id="653" r:id="rId45"/>
    <p:sldId id="660" r:id="rId46"/>
    <p:sldId id="651" r:id="rId47"/>
    <p:sldId id="650" r:id="rId48"/>
    <p:sldId id="654" r:id="rId49"/>
    <p:sldId id="676" r:id="rId50"/>
    <p:sldId id="703" r:id="rId51"/>
    <p:sldId id="706" r:id="rId52"/>
    <p:sldId id="685" r:id="rId53"/>
    <p:sldId id="708" r:id="rId54"/>
    <p:sldId id="707" r:id="rId55"/>
    <p:sldId id="488" r:id="rId56"/>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2">
          <p15:clr>
            <a:srgbClr val="A4A3A4"/>
          </p15:clr>
        </p15:guide>
        <p15:guide id="2" orient="horz" pos="3477">
          <p15:clr>
            <a:srgbClr val="A4A3A4"/>
          </p15:clr>
        </p15:guide>
        <p15:guide id="3" orient="horz" pos="4032">
          <p15:clr>
            <a:srgbClr val="A4A3A4"/>
          </p15:clr>
        </p15:guide>
        <p15:guide id="4" orient="horz" pos="2183">
          <p15:clr>
            <a:srgbClr val="A4A3A4"/>
          </p15:clr>
        </p15:guide>
        <p15:guide id="5" orient="horz" pos="287">
          <p15:clr>
            <a:srgbClr val="A4A3A4"/>
          </p15:clr>
        </p15:guide>
        <p15:guide id="6" orient="horz" pos="1471">
          <p15:clr>
            <a:srgbClr val="A4A3A4"/>
          </p15:clr>
        </p15:guide>
        <p15:guide id="7" orient="horz" pos="464">
          <p15:clr>
            <a:srgbClr val="A4A3A4"/>
          </p15:clr>
        </p15:guide>
        <p15:guide id="8" orient="horz" pos="3938">
          <p15:clr>
            <a:srgbClr val="A4A3A4"/>
          </p15:clr>
        </p15:guide>
        <p15:guide id="9" orient="horz" pos="231">
          <p15:clr>
            <a:srgbClr val="A4A3A4"/>
          </p15:clr>
        </p15:guide>
        <p15:guide id="10" pos="230">
          <p15:clr>
            <a:srgbClr val="A4A3A4"/>
          </p15:clr>
        </p15:guide>
        <p15:guide id="11" pos="5530">
          <p15:clr>
            <a:srgbClr val="A4A3A4"/>
          </p15:clr>
        </p15:guide>
        <p15:guide id="12" pos="2880">
          <p15:clr>
            <a:srgbClr val="A4A3A4"/>
          </p15:clr>
        </p15:guide>
        <p15:guide id="13" pos="1120">
          <p15:clr>
            <a:srgbClr val="A4A3A4"/>
          </p15:clr>
        </p15:guide>
        <p15:guide id="14" pos="1411">
          <p15:clr>
            <a:srgbClr val="A4A3A4"/>
          </p15:clr>
        </p15:guide>
        <p15:guide id="15" pos="5287">
          <p15:clr>
            <a:srgbClr val="A4A3A4"/>
          </p15:clr>
        </p15:guide>
        <p15:guide id="16" pos="456">
          <p15:clr>
            <a:srgbClr val="A4A3A4"/>
          </p15:clr>
        </p15:guide>
        <p15:guide id="17" pos="4812">
          <p15:clr>
            <a:srgbClr val="A4A3A4"/>
          </p15:clr>
        </p15:guide>
      </p15:sldGuideLst>
    </p:ext>
    <p:ext uri="{2D200454-40CA-4A62-9FC3-DE9A4176ACB9}">
      <p15:notesGuideLst xmlns:p15="http://schemas.microsoft.com/office/powerpoint/2012/main">
        <p15:guide id="1" orient="horz" pos="2592">
          <p15:clr>
            <a:srgbClr val="A4A3A4"/>
          </p15:clr>
        </p15:guide>
        <p15:guide id="2" orient="horz" pos="5542">
          <p15:clr>
            <a:srgbClr val="A4A3A4"/>
          </p15:clr>
        </p15:guide>
        <p15:guide id="3" orient="horz" pos="5777">
          <p15:clr>
            <a:srgbClr val="A4A3A4"/>
          </p15:clr>
        </p15:guide>
        <p15:guide id="4" pos="286">
          <p15:clr>
            <a:srgbClr val="A4A3A4"/>
          </p15:clr>
        </p15:guide>
        <p15:guide id="5" pos="40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48024"/>
    <a:srgbClr val="90BD31"/>
    <a:srgbClr val="18A3AC"/>
    <a:srgbClr val="178CCB"/>
    <a:srgbClr val="EC1848"/>
    <a:srgbClr val="052049"/>
    <a:srgbClr val="E8E7DE"/>
    <a:srgbClr val="F5F0D3"/>
    <a:srgbClr val="F7E9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98" autoAdjust="0"/>
    <p:restoredTop sz="89072" autoAdjust="0"/>
  </p:normalViewPr>
  <p:slideViewPr>
    <p:cSldViewPr snapToGrid="0" snapToObjects="1" showGuides="1">
      <p:cViewPr varScale="1">
        <p:scale>
          <a:sx n="117" d="100"/>
          <a:sy n="117" d="100"/>
        </p:scale>
        <p:origin x="1304" y="184"/>
      </p:cViewPr>
      <p:guideLst>
        <p:guide orient="horz" pos="1052"/>
        <p:guide orient="horz" pos="3477"/>
        <p:guide orient="horz" pos="4032"/>
        <p:guide orient="horz" pos="2183"/>
        <p:guide orient="horz" pos="287"/>
        <p:guide orient="horz" pos="1471"/>
        <p:guide orient="horz" pos="464"/>
        <p:guide orient="horz" pos="3938"/>
        <p:guide orient="horz" pos="231"/>
        <p:guide pos="230"/>
        <p:guide pos="5530"/>
        <p:guide pos="2880"/>
        <p:guide pos="1120"/>
        <p:guide pos="1411"/>
        <p:guide pos="5287"/>
        <p:guide pos="456"/>
        <p:guide pos="4812"/>
      </p:guideLst>
    </p:cSldViewPr>
  </p:slideViewPr>
  <p:notesTextViewPr>
    <p:cViewPr>
      <p:scale>
        <a:sx n="100" d="100"/>
        <a:sy n="100" d="100"/>
      </p:scale>
      <p:origin x="0" y="0"/>
    </p:cViewPr>
  </p:notesTextViewPr>
  <p:sorterViewPr>
    <p:cViewPr>
      <p:scale>
        <a:sx n="71" d="100"/>
        <a:sy n="71" d="100"/>
      </p:scale>
      <p:origin x="0" y="0"/>
    </p:cViewPr>
  </p:sorterViewPr>
  <p:notesViewPr>
    <p:cSldViewPr snapToGrid="0">
      <p:cViewPr varScale="1">
        <p:scale>
          <a:sx n="70" d="100"/>
          <a:sy n="70" d="100"/>
        </p:scale>
        <p:origin x="-3450" y="-114"/>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Header Placeholder 1"/>
          <p:cNvSpPr>
            <a:spLocks noGrp="1"/>
          </p:cNvSpPr>
          <p:nvPr>
            <p:ph type="hdr" sz="quarter"/>
          </p:nvPr>
        </p:nvSpPr>
        <p:spPr>
          <a:xfrm>
            <a:off x="2220616"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dirty="0">
                <a:latin typeface="Arial" pitchFamily="34" charset="0"/>
                <a:cs typeface="Arial" pitchFamily="34" charset="0"/>
              </a:rPr>
              <a:t>[ADD PRESENTATION TITLE: INSERT TAB &gt; HEADER &amp; FOOTER &gt; NOTES AND HANDOUTS]</a:t>
            </a:r>
          </a:p>
        </p:txBody>
      </p:sp>
      <p:sp>
        <p:nvSpPr>
          <p:cNvPr id="7" name="Date Placeholder 2"/>
          <p:cNvSpPr>
            <a:spLocks noGrp="1"/>
          </p:cNvSpPr>
          <p:nvPr>
            <p:ph type="dt" idx="1"/>
          </p:nvPr>
        </p:nvSpPr>
        <p:spPr>
          <a:xfrm>
            <a:off x="1199311"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mtClean="0">
                <a:latin typeface="Arial" pitchFamily="34" charset="0"/>
                <a:cs typeface="Arial" pitchFamily="34" charset="0"/>
              </a:rPr>
              <a:pPr algn="l"/>
              <a:t>9/9/21</a:t>
            </a:fld>
            <a:endParaRPr lang="en-US" dirty="0">
              <a:latin typeface="Arial" pitchFamily="34" charset="0"/>
              <a:cs typeface="Arial" pitchFamily="34" charset="0"/>
            </a:endParaRPr>
          </a:p>
        </p:txBody>
      </p:sp>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41507" y="8857103"/>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a:latin typeface="Arial" pitchFamily="34" charset="0"/>
                <a:cs typeface="Arial" pitchFamily="34" charset="0"/>
              </a:rPr>
              <a:pPr/>
              <a:t>‹#›</a:t>
            </a:fld>
            <a:endParaRPr lang="en-US" dirty="0">
              <a:latin typeface="Arial" pitchFamily="34" charset="0"/>
              <a:cs typeface="Arial"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8028" y="399934"/>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Header Placeholder 1"/>
          <p:cNvSpPr>
            <a:spLocks noGrp="1"/>
          </p:cNvSpPr>
          <p:nvPr>
            <p:ph type="hdr" sz="quarter"/>
          </p:nvPr>
        </p:nvSpPr>
        <p:spPr>
          <a:xfrm>
            <a:off x="2227340" y="8863084"/>
            <a:ext cx="2664646" cy="137851"/>
          </a:xfrm>
          <a:prstGeom prst="rect">
            <a:avLst/>
          </a:prstGeom>
        </p:spPr>
        <p:txBody>
          <a:bodyPr vert="horz" wrap="square" lIns="0" tIns="0" rIns="0" bIns="0" rtlCol="0" anchor="t" anchorCtr="0"/>
          <a:lstStyle>
            <a:lvl1pPr algn="l">
              <a:defRPr sz="800" i="0"/>
            </a:lvl1p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12" name="Date Placeholder 2"/>
          <p:cNvSpPr>
            <a:spLocks noGrp="1"/>
          </p:cNvSpPr>
          <p:nvPr>
            <p:ph type="dt" idx="1"/>
          </p:nvPr>
        </p:nvSpPr>
        <p:spPr>
          <a:xfrm>
            <a:off x="1206035" y="8856576"/>
            <a:ext cx="880135" cy="146304"/>
          </a:xfrm>
          <a:prstGeom prst="rect">
            <a:avLst/>
          </a:prstGeom>
        </p:spPr>
        <p:txBody>
          <a:bodyPr vert="horz" lIns="0" tIns="0" rIns="0" bIns="0" rtlCol="0"/>
          <a:lstStyle>
            <a:lvl1pPr algn="r">
              <a:defRPr sz="800" i="0"/>
            </a:lvl1pPr>
          </a:lstStyle>
          <a:p>
            <a:pPr algn="l"/>
            <a:fld id="{9535A4AE-AB74-4BDA-B84A-019528CC2B4D}" type="datetimeFigureOut">
              <a:rPr lang="en-US" smtClean="0">
                <a:latin typeface="Arial" pitchFamily="34" charset="0"/>
                <a:cs typeface="Arial" pitchFamily="34" charset="0"/>
              </a:rPr>
              <a:pPr algn="l"/>
              <a:t>9/9/21</a:t>
            </a:fld>
            <a:endParaRPr lang="en-US" dirty="0">
              <a:latin typeface="Arial" pitchFamily="34" charset="0"/>
              <a:cs typeface="Arial" pitchFamily="34" charset="0"/>
            </a:endParaRPr>
          </a:p>
        </p:txBody>
      </p:sp>
      <p:sp>
        <p:nvSpPr>
          <p:cNvPr id="28" name="Slide Number Placeholder 6"/>
          <p:cNvSpPr>
            <a:spLocks noGrp="1"/>
          </p:cNvSpPr>
          <p:nvPr>
            <p:ph type="sldNum" sz="quarter" idx="5"/>
          </p:nvPr>
        </p:nvSpPr>
        <p:spPr>
          <a:xfrm>
            <a:off x="448231" y="8857103"/>
            <a:ext cx="554100" cy="105317"/>
          </a:xfrm>
          <a:prstGeom prst="rect">
            <a:avLst/>
          </a:prstGeom>
        </p:spPr>
        <p:txBody>
          <a:bodyPr vert="horz" wrap="square" lIns="0" tIns="0" rIns="0" bIns="0" rtlCol="0" anchor="b" anchorCtr="0"/>
          <a:lstStyle>
            <a:lvl1pPr marL="0" algn="l" defTabSz="914400" rtl="0" eaLnBrk="1" latinLnBrk="0" hangingPunct="1">
              <a:defRPr lang="en-US" sz="800" i="0" kern="1200" smtClean="0">
                <a:solidFill>
                  <a:schemeClr val="tx1"/>
                </a:solidFill>
                <a:latin typeface="+mn-lt"/>
                <a:ea typeface="+mn-ea"/>
                <a:cs typeface="+mn-cs"/>
              </a:defRPr>
            </a:lvl1pPr>
          </a:lstStyle>
          <a:p>
            <a:fld id="{111E5896-917A-4035-A860-408E1EC3CD51}" type="slidenum">
              <a:rPr lang="en-US" smtClean="0">
                <a:latin typeface="Arial" pitchFamily="34" charset="0"/>
                <a:cs typeface="Arial" pitchFamily="34" charset="0"/>
              </a:rPr>
              <a:pPr/>
              <a:t>‹#›</a:t>
            </a:fld>
            <a:endParaRPr lang="en-US" dirty="0">
              <a:latin typeface="Arial" pitchFamily="34" charset="0"/>
              <a:cs typeface="Arial" pitchFamily="34" charset="0"/>
            </a:endParaRP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p:notesStyle>
    <a:lvl1pPr marL="114300" indent="-114300" algn="l" defTabSz="914400" rtl="0" eaLnBrk="1" latinLnBrk="0" hangingPunct="1">
      <a:spcBef>
        <a:spcPts val="800"/>
      </a:spcBef>
      <a:buFont typeface="Arial" pitchFamily="34" charset="0"/>
      <a:buChar char="•"/>
      <a:defRPr sz="1200" kern="1200">
        <a:solidFill>
          <a:schemeClr val="tx1"/>
        </a:solidFill>
        <a:latin typeface="Arial" pitchFamily="34" charset="0"/>
        <a:ea typeface="+mn-ea"/>
        <a:cs typeface="Arial" pitchFamily="34" charset="0"/>
      </a:defRPr>
    </a:lvl1pPr>
    <a:lvl2pPr marL="285750" indent="-112713" algn="l" defTabSz="914400" rtl="0" eaLnBrk="1" latinLnBrk="0" hangingPunct="1">
      <a:spcBef>
        <a:spcPts val="200"/>
      </a:spcBef>
      <a:buFont typeface="Arial" pitchFamily="34" charset="0"/>
      <a:buChar char="•"/>
      <a:defRPr sz="1100" kern="1200">
        <a:solidFill>
          <a:schemeClr val="tx1"/>
        </a:solidFill>
        <a:latin typeface="Arial" pitchFamily="34" charset="0"/>
        <a:ea typeface="+mn-ea"/>
        <a:cs typeface="Arial" pitchFamily="34" charset="0"/>
      </a:defRPr>
    </a:lvl2pPr>
    <a:lvl3pPr marL="403225" indent="-117475"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3pPr>
    <a:lvl4pPr marL="569913" indent="-112713"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Image Placeholder 21"/>
          <p:cNvSpPr>
            <a:spLocks noGrp="1" noRot="1" noChangeAspect="1"/>
          </p:cNvSpPr>
          <p:nvPr>
            <p:ph type="sldImg"/>
          </p:nvPr>
        </p:nvSpPr>
        <p:spPr>
          <a:xfrm>
            <a:off x="1187450" y="400050"/>
            <a:ext cx="4648200" cy="3486150"/>
          </a:xfrm>
        </p:spPr>
      </p:sp>
      <p:sp>
        <p:nvSpPr>
          <p:cNvPr id="23" name="Notes Placeholder 22"/>
          <p:cNvSpPr>
            <a:spLocks noGrp="1"/>
          </p:cNvSpPr>
          <p:nvPr>
            <p:ph type="body" idx="1"/>
          </p:nvPr>
        </p:nvSpPr>
        <p:spPr/>
        <p:txBody>
          <a:bodyPr>
            <a:normAutofit/>
          </a:bodyPr>
          <a:lstStyle/>
          <a:p>
            <a:endParaRPr lang="en-US"/>
          </a:p>
        </p:txBody>
      </p:sp>
      <p:sp>
        <p:nvSpPr>
          <p:cNvPr id="24" name="Header Placeholder 1"/>
          <p:cNvSpPr>
            <a:spLocks noGrp="1"/>
          </p:cNvSpPr>
          <p:nvPr>
            <p:ph type="hdr" sz="quarter"/>
          </p:nvPr>
        </p:nvSpPr>
        <p:spPr>
          <a:xfrm>
            <a:off x="2482852"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sz="600" i="1" dirty="0">
                <a:latin typeface="Arial" pitchFamily="34" charset="0"/>
                <a:cs typeface="Arial" pitchFamily="34" charset="0"/>
              </a:rPr>
              <a:t>[ADD PRESENTATION TITLE: INSERT TAB &gt; HEADER &amp; FOOTER &gt; NOTES AND HANDOUTS]</a:t>
            </a:r>
          </a:p>
        </p:txBody>
      </p:sp>
      <p:sp>
        <p:nvSpPr>
          <p:cNvPr id="25" name="Date Placeholder 2"/>
          <p:cNvSpPr>
            <a:spLocks noGrp="1"/>
          </p:cNvSpPr>
          <p:nvPr>
            <p:ph type="dt" idx="1"/>
          </p:nvPr>
        </p:nvSpPr>
        <p:spPr>
          <a:xfrm>
            <a:off x="1461547"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z="600" i="1" smtClean="0">
                <a:latin typeface="Arial" pitchFamily="34" charset="0"/>
                <a:cs typeface="Arial" pitchFamily="34" charset="0"/>
              </a:rPr>
              <a:pPr algn="l"/>
              <a:t>9/9/21</a:t>
            </a:fld>
            <a:endParaRPr lang="en-US" sz="600" i="1" dirty="0">
              <a:latin typeface="Arial" pitchFamily="34" charset="0"/>
              <a:cs typeface="Arial" pitchFamily="34" charset="0"/>
            </a:endParaRPr>
          </a:p>
        </p:txBody>
      </p:sp>
      <p:sp>
        <p:nvSpPr>
          <p:cNvPr id="26" name="Slide Number Placeholder 6"/>
          <p:cNvSpPr>
            <a:spLocks noGrp="1"/>
          </p:cNvSpPr>
          <p:nvPr>
            <p:ph type="sldNum" sz="quarter" idx="5"/>
          </p:nvPr>
        </p:nvSpPr>
        <p:spPr>
          <a:xfrm>
            <a:off x="703743" y="8836931"/>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sz="600" i="1">
                <a:latin typeface="Arial" pitchFamily="34" charset="0"/>
                <a:cs typeface="Arial" pitchFamily="34" charset="0"/>
              </a:rPr>
              <a:pPr/>
              <a:t>1</a:t>
            </a:fld>
            <a:endParaRPr lang="en-US" sz="600" i="1" dirty="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a:t>Famine: 1866-68</a:t>
            </a:r>
          </a:p>
          <a:p>
            <a:r>
              <a:rPr lang="en-US" dirty="0"/>
              <a:t>15</a:t>
            </a:r>
            <a:r>
              <a:rPr lang="en-US" baseline="0" dirty="0"/>
              <a:t> months between two wars (1939-40 was the first one) between </a:t>
            </a:r>
            <a:r>
              <a:rPr lang="en-US" baseline="0" dirty="0" err="1"/>
              <a:t>finland</a:t>
            </a:r>
            <a:r>
              <a:rPr lang="en-US" baseline="0" dirty="0"/>
              <a:t> and soviet union. </a:t>
            </a:r>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9/9/21</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39</a:t>
            </a:fld>
            <a:endParaRPr lang="en-US" dirty="0">
              <a:latin typeface="Arial" pitchFamily="34" charset="0"/>
              <a:cs typeface="Arial" pitchFamily="34" charset="0"/>
            </a:endParaRPr>
          </a:p>
        </p:txBody>
      </p:sp>
    </p:spTree>
    <p:extLst>
      <p:ext uri="{BB962C8B-B14F-4D97-AF65-F5344CB8AC3E}">
        <p14:creationId xmlns:p14="http://schemas.microsoft.com/office/powerpoint/2010/main" val="1334912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a:t>Lower right: </a:t>
            </a:r>
            <a:r>
              <a:rPr lang="en-US" dirty="0" err="1"/>
              <a:t>florida</a:t>
            </a:r>
            <a:endParaRPr lang="en-US" dirty="0"/>
          </a:p>
          <a:p>
            <a:r>
              <a:rPr lang="en-US" dirty="0"/>
              <a:t>Middle bottom: </a:t>
            </a:r>
            <a:r>
              <a:rPr lang="en-US" dirty="0" err="1"/>
              <a:t>kansas</a:t>
            </a:r>
            <a:endParaRPr lang="en-US" dirty="0"/>
          </a:p>
          <a:p>
            <a:r>
              <a:rPr lang="en-US" dirty="0"/>
              <a:t>Lower</a:t>
            </a:r>
            <a:r>
              <a:rPr lang="en-US" baseline="0" dirty="0"/>
              <a:t> left: </a:t>
            </a:r>
            <a:r>
              <a:rPr lang="en-US" baseline="0" dirty="0" err="1"/>
              <a:t>alaska</a:t>
            </a:r>
            <a:endParaRPr lang="en-US" baseline="0" dirty="0"/>
          </a:p>
          <a:p>
            <a:r>
              <a:rPr lang="en-US" baseline="0" dirty="0"/>
              <a:t>Middle right: </a:t>
            </a:r>
            <a:r>
              <a:rPr lang="en-US" baseline="0" dirty="0" err="1"/>
              <a:t>texas</a:t>
            </a:r>
            <a:endParaRPr lang="en-US" baseline="0" dirty="0"/>
          </a:p>
          <a:p>
            <a:r>
              <a:rPr lang="en-US" baseline="0" dirty="0"/>
              <a:t>Top middle: </a:t>
            </a:r>
            <a:r>
              <a:rPr lang="en-US" baseline="0" dirty="0" err="1"/>
              <a:t>iown</a:t>
            </a:r>
            <a:endParaRPr lang="en-US" baseline="0" dirty="0"/>
          </a:p>
          <a:p>
            <a:r>
              <a:rPr lang="en-US" baseline="0" dirty="0"/>
              <a:t>Left middle: </a:t>
            </a:r>
            <a:r>
              <a:rPr lang="en-US" baseline="0" dirty="0" err="1"/>
              <a:t>hawaii</a:t>
            </a:r>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9/9/21</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40</a:t>
            </a:fld>
            <a:endParaRPr lang="en-US" dirty="0">
              <a:latin typeface="Arial" pitchFamily="34" charset="0"/>
              <a:cs typeface="Arial" pitchFamily="34" charset="0"/>
            </a:endParaRPr>
          </a:p>
        </p:txBody>
      </p:sp>
    </p:spTree>
    <p:extLst>
      <p:ext uri="{BB962C8B-B14F-4D97-AF65-F5344CB8AC3E}">
        <p14:creationId xmlns:p14="http://schemas.microsoft.com/office/powerpoint/2010/main" val="715092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r>
              <a:rPr lang="en-US" dirty="0"/>
              <a:t>Final boiler plate language: 2 versions</a:t>
            </a:r>
          </a:p>
          <a:p>
            <a:endParaRPr lang="en-US" dirty="0"/>
          </a:p>
          <a:p>
            <a:r>
              <a:rPr lang="en-US" sz="1200" kern="1200" dirty="0">
                <a:solidFill>
                  <a:schemeClr val="tx1"/>
                </a:solidFill>
                <a:latin typeface="Arial" pitchFamily="34" charset="0"/>
                <a:ea typeface="+mn-ea"/>
                <a:cs typeface="Arial" pitchFamily="34" charset="0"/>
              </a:rPr>
              <a:t>Through its singular focus on health, UCSF is leading revolutions in health.</a:t>
            </a:r>
          </a:p>
          <a:p>
            <a:r>
              <a:rPr lang="en-US" sz="1200" kern="1200">
                <a:solidFill>
                  <a:schemeClr val="tx1"/>
                </a:solidFill>
                <a:latin typeface="Arial" pitchFamily="34" charset="0"/>
                <a:ea typeface="+mn-ea"/>
                <a:cs typeface="Arial" pitchFamily="34" charset="0"/>
              </a:rPr>
              <a:t>UCSF is driven by the idea that great breakthroughs are achieved when the best research, the best education and the best patient care converge.</a:t>
            </a:r>
            <a:endParaRPr lang="en-US"/>
          </a:p>
          <a:p>
            <a:endParaRPr lang="en-US"/>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F81535CF-1E6D-4F58-ADCA-A0D754487971}" type="datetime1">
              <a:rPr lang="en-US" smtClean="0">
                <a:latin typeface="Arial" pitchFamily="34" charset="0"/>
                <a:cs typeface="Arial" pitchFamily="34" charset="0"/>
              </a:rPr>
              <a:t>9/9/21</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50</a:t>
            </a:fld>
            <a:endParaRPr lang="en-US" dirty="0">
              <a:latin typeface="Arial" pitchFamily="34" charset="0"/>
              <a:cs typeface="Arial" pitchFamily="34" charset="0"/>
            </a:endParaRPr>
          </a:p>
        </p:txBody>
      </p:sp>
    </p:spTree>
    <p:extLst>
      <p:ext uri="{BB962C8B-B14F-4D97-AF65-F5344CB8AC3E}">
        <p14:creationId xmlns:p14="http://schemas.microsoft.com/office/powerpoint/2010/main" val="20842010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6.emf"/><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6.emf"/><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9/9/21</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cxnSp>
        <p:nvCxnSpPr>
          <p:cNvPr id="10" name="Straight Connector 9"/>
          <p:cNvCxnSpPr/>
          <p:nvPr userDrawn="1"/>
        </p:nvCxnSpPr>
        <p:spPr>
          <a:xfrm>
            <a:off x="2430160" y="591021"/>
            <a:ext cx="0" cy="11887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2749439" y="752601"/>
            <a:ext cx="1487211" cy="868680"/>
            <a:chOff x="2749439" y="752601"/>
            <a:chExt cx="1487211" cy="868680"/>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 name="TextBox 5"/>
            <p:cNvSpPr txBox="1"/>
            <p:nvPr userDrawn="1"/>
          </p:nvSpPr>
          <p:spPr bwMode="auto">
            <a:xfrm>
              <a:off x="2785238" y="912373"/>
              <a:ext cx="1451412" cy="609398"/>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a:solidFill>
                    <a:schemeClr val="bg1"/>
                  </a:solidFill>
                  <a:latin typeface="+mj-lt"/>
                </a:rPr>
                <a:t>Partner Logo</a:t>
              </a:r>
            </a:p>
          </p:txBody>
        </p:sp>
      </p:grpSp>
      <p:pic>
        <p:nvPicPr>
          <p:cNvPr id="13" name="Picture 12"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215010327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9/9/21</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344170065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9/9/21</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148661487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9/9/21</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xmlns="">
                <a:noFill/>
              </a14:hiddenFill>
            </a:ext>
          </a:extLst>
        </p:spPr>
      </p:cxnSp>
      <p:cxnSp>
        <p:nvCxnSpPr>
          <p:cNvPr id="13" name="Straight Connector 12"/>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xmlns="">
                <a:noFill/>
              </a14:hiddenFill>
            </a:ext>
          </a:extLst>
        </p:spPr>
      </p:cxnSp>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96700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A6150A5-0478-4814-9F6F-313D0B0598FE}" type="datetime1">
              <a:rPr lang="en-US" smtClean="0"/>
              <a:t>9/9/21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521368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8F6F5B01-31EA-46FA-A31F-D71521F3C0AE}" type="datetime1">
              <a:rPr lang="en-US" smtClean="0"/>
              <a:t>9/9/21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BE4F006E-5431-4BDD-8829-6B0B1D987D3A}" type="datetime1">
              <a:rPr lang="en-US" smtClean="0"/>
              <a:t>9/9/21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7431603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3999"/>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513693AB-E85E-4A83-93AE-7C2C33716FFD}" type="datetime1">
              <a:rPr lang="en-US" smtClean="0"/>
              <a:t>9/9/21</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4801"/>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C1669700-339D-4BC3-9C61-1670B9701C57}" type="datetime1">
              <a:rPr lang="en-US" smtClean="0"/>
              <a:t>9/9/21</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E7F4196-1AA7-489C-AB25-66F2A1CDE0B2}" type="datetime1">
              <a:rPr lang="en-US" smtClean="0"/>
              <a:t>9/9/21</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C412304-4450-4BFA-A76B-D97C72798D07}" type="datetime1">
              <a:rPr lang="en-US" smtClean="0"/>
              <a:t>9/9/21</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8019943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White Title">
    <p:bg>
      <p:bgPr>
        <a:solidFill>
          <a:schemeClr val="bg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tx2"/>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tx2"/>
                </a:solidFill>
                <a:latin typeface="Arial" pitchFamily="34" charset="0"/>
                <a:cs typeface="Arial" pitchFamily="34" charset="0"/>
              </a:defRPr>
            </a:lvl1pPr>
          </a:lstStyle>
          <a:p>
            <a:fld id="{87431B66-2D65-4398-A930-0D30EC9EE69D}" type="datetime1">
              <a:rPr lang="en-US" smtClean="0"/>
              <a:pPr/>
              <a:t>9/9/21</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tx2"/>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cxnSp>
        <p:nvCxnSpPr>
          <p:cNvPr id="10" name="Straight Connector 9"/>
          <p:cNvCxnSpPr/>
          <p:nvPr userDrawn="1"/>
        </p:nvCxnSpPr>
        <p:spPr>
          <a:xfrm>
            <a:off x="2430160" y="591021"/>
            <a:ext cx="0" cy="11887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2749439" y="752601"/>
            <a:ext cx="1487211" cy="868680"/>
            <a:chOff x="2749439" y="752601"/>
            <a:chExt cx="1487211" cy="868680"/>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 name="TextBox 5"/>
            <p:cNvSpPr txBox="1"/>
            <p:nvPr userDrawn="1"/>
          </p:nvSpPr>
          <p:spPr bwMode="auto">
            <a:xfrm>
              <a:off x="2785238" y="912373"/>
              <a:ext cx="1451412" cy="609398"/>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a:solidFill>
                    <a:schemeClr val="tx2"/>
                  </a:solidFill>
                  <a:latin typeface="+mj-lt"/>
                </a:rPr>
                <a:t>Partner Logo</a:t>
              </a:r>
            </a:p>
          </p:txBody>
        </p:sp>
      </p:grpSp>
      <p:pic>
        <p:nvPicPr>
          <p:cNvPr id="13" name="Picture 12" descr="UCSF_sig_navy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616" y="739445"/>
            <a:ext cx="1388923" cy="903111"/>
          </a:xfrm>
          <a:prstGeom prst="rect">
            <a:avLst/>
          </a:prstGeom>
        </p:spPr>
      </p:pic>
    </p:spTree>
    <p:extLst>
      <p:ext uri="{BB962C8B-B14F-4D97-AF65-F5344CB8AC3E}">
        <p14:creationId xmlns:p14="http://schemas.microsoft.com/office/powerpoint/2010/main" val="259641295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731869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7"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82737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19443958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16" name="Rectangle 15"/>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81491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C42DCCBC-AA0F-44E9-9EDE-CB9B971EF028}" type="datetime1">
              <a:rPr lang="en-US" smtClean="0"/>
              <a:t>9/9/21</a:t>
            </a:fld>
            <a:endParaRPr lang="en-US" dirty="0"/>
          </a:p>
        </p:txBody>
      </p:sp>
      <p:sp>
        <p:nvSpPr>
          <p:cNvPr id="3" name="Text Placeholder 2"/>
          <p:cNvSpPr>
            <a:spLocks noGrp="1"/>
          </p:cNvSpPr>
          <p:nvPr>
            <p:ph type="body" sz="quarter" idx="10"/>
          </p:nvPr>
        </p:nvSpPr>
        <p:spPr>
          <a:xfrm>
            <a:off x="747714" y="4349650"/>
            <a:ext cx="6477000" cy="489939"/>
          </a:xfrm>
        </p:spPr>
        <p:txBody>
          <a:bodyPr vert="horz" wrap="square" lIns="0" tIns="0" rIns="0" bIns="0" rtlCol="0" anchor="t" anchorCtr="0"/>
          <a:lstStyle>
            <a:lvl1pPr marL="0" indent="0">
              <a:spcBef>
                <a:spcPts val="0"/>
              </a:spcBef>
              <a:buNone/>
              <a:defRPr lang="en-US" sz="1800" i="0" smtClean="0">
                <a:cs typeface="Arial" pitchFamily="34" charset="0"/>
              </a:defRPr>
            </a:lvl1pPr>
            <a:lvl2pPr>
              <a:defRPr lang="en-US" sz="1800" smtClean="0">
                <a:solidFill>
                  <a:schemeClr val="tx1"/>
                </a:solidFill>
                <a:latin typeface="+mn-lt"/>
              </a:defRPr>
            </a:lvl2pPr>
            <a:lvl3pPr>
              <a:defRPr lang="en-US" sz="1800" smtClean="0">
                <a:solidFill>
                  <a:schemeClr val="tx1"/>
                </a:solidFill>
                <a:latin typeface="+mn-lt"/>
              </a:defRPr>
            </a:lvl3pPr>
            <a:lvl4pPr>
              <a:defRPr lang="en-US" sz="1800" smtClean="0">
                <a:solidFill>
                  <a:schemeClr val="tx1"/>
                </a:solidFill>
                <a:latin typeface="+mn-lt"/>
              </a:defRPr>
            </a:lvl4pPr>
            <a:lvl5pPr>
              <a:defRPr lang="en-US" sz="1800">
                <a:solidFill>
                  <a:schemeClr val="tx1"/>
                </a:solidFill>
                <a:latin typeface="+mn-lt"/>
              </a:defRPr>
            </a:lvl5pPr>
          </a:lstStyle>
          <a:p>
            <a:pPr marL="0" lvl="0"/>
            <a:r>
              <a:rPr lang="en-US" dirty="0"/>
              <a:t>Click to edit Master text styles</a:t>
            </a:r>
          </a:p>
        </p:txBody>
      </p:sp>
      <p:pic>
        <p:nvPicPr>
          <p:cNvPr id="9" name="Picture 8"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129140796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9/9/21</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4" name="Picture 13"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31092215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9/9/21</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47320750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2" name="Picture 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748376" y="742095"/>
            <a:ext cx="1044588" cy="6820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9/9/21</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163221477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9/9/21</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95713967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9/9/21</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18149240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9/9/21</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4" name="Picture 3" descr="UCSF_SubLogo_GlobalHealthSci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 y="736601"/>
            <a:ext cx="2465211" cy="539446"/>
          </a:xfrm>
          <a:prstGeom prst="rect">
            <a:avLst/>
          </a:prstGeom>
        </p:spPr>
      </p:pic>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9/9/21</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xmlns="">
                <a:noFill/>
              </a14:hiddenFill>
            </a:ext>
          </a:extLst>
        </p:spPr>
      </p:cxnSp>
      <p:cxnSp>
        <p:nvCxnSpPr>
          <p:cNvPr id="13" name="Straight Connector 12"/>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xmlns="">
                <a:noFill/>
              </a14:hiddenFill>
            </a:ext>
          </a:extLst>
        </p:spPr>
      </p:cxnSp>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166169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on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128D28A0-0B10-49E3-B98C-F13B15972263}" type="datetime1">
              <a:rPr lang="en-US" smtClean="0"/>
              <a:t>9/9/21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5082756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99F6946C-7957-4FE0-A225-75CA733E28BC}" type="datetime1">
              <a:rPr lang="en-US" smtClean="0"/>
              <a:t>9/9/21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87420022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1D8ECEF0-CB47-4EA5-B6EB-9C58888664FE}" type="datetime1">
              <a:rPr lang="en-US" smtClean="0"/>
              <a:t>9/9/21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86049914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8FD22769-B73C-414A-8867-3CE0DE637C76}" type="datetime1">
              <a:rPr lang="en-US" smtClean="0"/>
              <a:t>9/9/21</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0478496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4166"/>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6F556D52-286A-460A-8B31-C56630A107D8}" type="datetime1">
              <a:rPr lang="en-US" smtClean="0"/>
              <a:t>9/9/21</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44557439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9C768DDD-C57D-4775-A14F-6AFABE7D7161}" type="datetime1">
              <a:rPr lang="en-US" smtClean="0"/>
              <a:t>9/9/21</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09748671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301C2F7C-A299-487F-8450-8A4957FDF6BE}" type="datetime1">
              <a:rPr lang="en-US" smtClean="0"/>
              <a:t>9/9/21</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60093070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171066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20019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9/9/21</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sp>
        <p:nvSpPr>
          <p:cNvPr id="5" name="TextBox 4"/>
          <p:cNvSpPr txBox="1"/>
          <p:nvPr userDrawn="1"/>
        </p:nvSpPr>
        <p:spPr bwMode="auto">
          <a:xfrm>
            <a:off x="4876801" y="756610"/>
            <a:ext cx="1563518" cy="461665"/>
          </a:xfrm>
          <a:prstGeom prst="rect">
            <a:avLst/>
          </a:prstGeom>
          <a:noFill/>
          <a:ln w="19050" algn="ctr">
            <a:noFill/>
            <a:miter lim="800000"/>
            <a:headEnd/>
            <a:tailEnd/>
          </a:ln>
        </p:spPr>
        <p:txBody>
          <a:bodyPr wrap="square" lIns="0" tIns="0" rIns="0" bIns="0" rtlCol="0">
            <a:spAutoFit/>
          </a:bodyPr>
          <a:lstStyle/>
          <a:p>
            <a:r>
              <a:rPr lang="en-US" sz="1000" dirty="0">
                <a:solidFill>
                  <a:schemeClr val="bg1"/>
                </a:solidFill>
                <a:latin typeface="+mj-lt"/>
              </a:rPr>
              <a:t>UCSF Helen Diller Family</a:t>
            </a:r>
          </a:p>
          <a:p>
            <a:r>
              <a:rPr lang="en-US" sz="1000" dirty="0">
                <a:solidFill>
                  <a:schemeClr val="bg1"/>
                </a:solidFill>
                <a:latin typeface="+mj-lt"/>
              </a:rPr>
              <a:t>Comprehensive </a:t>
            </a:r>
            <a:br>
              <a:rPr lang="en-US" sz="1000" dirty="0">
                <a:solidFill>
                  <a:schemeClr val="bg1"/>
                </a:solidFill>
                <a:latin typeface="+mj-lt"/>
              </a:rPr>
            </a:br>
            <a:r>
              <a:rPr lang="en-US" sz="1000" dirty="0">
                <a:solidFill>
                  <a:schemeClr val="bg1"/>
                </a:solidFill>
                <a:latin typeface="+mj-lt"/>
              </a:rPr>
              <a:t>Cancer Center</a:t>
            </a:r>
          </a:p>
        </p:txBody>
      </p:sp>
      <p:cxnSp>
        <p:nvCxnSpPr>
          <p:cNvPr id="7" name="Straight Connector 6"/>
          <p:cNvCxnSpPr/>
          <p:nvPr userDrawn="1"/>
        </p:nvCxnSpPr>
        <p:spPr>
          <a:xfrm>
            <a:off x="6440319"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auto">
          <a:xfrm>
            <a:off x="6688975" y="756610"/>
            <a:ext cx="817830" cy="307777"/>
          </a:xfrm>
          <a:prstGeom prst="rect">
            <a:avLst/>
          </a:prstGeom>
          <a:noFill/>
          <a:ln w="19050" algn="ctr">
            <a:noFill/>
            <a:miter lim="800000"/>
            <a:headEnd/>
            <a:tailEnd/>
          </a:ln>
        </p:spPr>
        <p:txBody>
          <a:bodyPr wrap="square" lIns="0" tIns="0" rIns="0" bIns="0" rtlCol="0">
            <a:spAutoFit/>
          </a:bodyPr>
          <a:lstStyle/>
          <a:p>
            <a:r>
              <a:rPr lang="en-US" sz="1000" dirty="0">
                <a:solidFill>
                  <a:schemeClr val="bg1"/>
                </a:solidFill>
                <a:latin typeface="+mj-lt"/>
              </a:rPr>
              <a:t>UCSF School</a:t>
            </a:r>
            <a:br>
              <a:rPr lang="en-US" sz="1000" dirty="0">
                <a:solidFill>
                  <a:schemeClr val="bg1"/>
                </a:solidFill>
                <a:latin typeface="+mj-lt"/>
              </a:rPr>
            </a:br>
            <a:r>
              <a:rPr lang="en-US" sz="1000" dirty="0">
                <a:solidFill>
                  <a:schemeClr val="bg1"/>
                </a:solidFill>
                <a:latin typeface="+mj-lt"/>
              </a:rPr>
              <a:t>of Medicine</a:t>
            </a:r>
          </a:p>
        </p:txBody>
      </p:sp>
      <p:cxnSp>
        <p:nvCxnSpPr>
          <p:cNvPr id="13" name="Straight Connector 12"/>
          <p:cNvCxnSpPr/>
          <p:nvPr userDrawn="1"/>
        </p:nvCxnSpPr>
        <p:spPr>
          <a:xfrm>
            <a:off x="7570536"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auto">
          <a:xfrm>
            <a:off x="7802880" y="756610"/>
            <a:ext cx="975995" cy="307777"/>
          </a:xfrm>
          <a:prstGeom prst="rect">
            <a:avLst/>
          </a:prstGeom>
          <a:noFill/>
          <a:ln w="19050" algn="ctr">
            <a:noFill/>
            <a:miter lim="800000"/>
            <a:headEnd/>
            <a:tailEnd/>
          </a:ln>
        </p:spPr>
        <p:txBody>
          <a:bodyPr wrap="square" lIns="0" tIns="0" rIns="0" bIns="0" rtlCol="0">
            <a:spAutoFit/>
          </a:bodyPr>
          <a:lstStyle/>
          <a:p>
            <a:r>
              <a:rPr lang="en-US" sz="1000" dirty="0">
                <a:solidFill>
                  <a:schemeClr val="bg1"/>
                </a:solidFill>
                <a:latin typeface="+mj-lt"/>
              </a:rPr>
              <a:t>AIDS Research</a:t>
            </a:r>
            <a:r>
              <a:rPr lang="en-US" sz="1000" baseline="0" dirty="0">
                <a:solidFill>
                  <a:schemeClr val="bg1"/>
                </a:solidFill>
                <a:latin typeface="+mj-lt"/>
              </a:rPr>
              <a:t> Institute at UCSF</a:t>
            </a:r>
            <a:endParaRPr lang="en-US" sz="1000" dirty="0">
              <a:solidFill>
                <a:schemeClr val="bg1"/>
              </a:solidFill>
              <a:latin typeface="+mj-lt"/>
            </a:endParaRPr>
          </a:p>
        </p:txBody>
      </p:sp>
      <p:pic>
        <p:nvPicPr>
          <p:cNvPr id="15" name="Picture 14" descr="UCSF_SubLogo_GlobalHealthSci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 y="736601"/>
            <a:ext cx="2465211" cy="539446"/>
          </a:xfrm>
          <a:prstGeom prst="rect">
            <a:avLst/>
          </a:prstGeom>
        </p:spPr>
      </p:pic>
    </p:spTree>
    <p:extLst>
      <p:ext uri="{BB962C8B-B14F-4D97-AF65-F5344CB8AC3E}">
        <p14:creationId xmlns:p14="http://schemas.microsoft.com/office/powerpoint/2010/main" val="170601550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337599529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16" name="Rectangle 15"/>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86291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85481"/>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9/9/21</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4" name="Picture 13" descr="UCSF_sig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31092215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72F3927-F806-4A5F-B3A7-3A5008CDE1B8}" type="datetime1">
              <a:rPr lang="en-US" smtClean="0"/>
              <a:t>9/9/21</a:t>
            </a:fld>
            <a:endParaRPr lang="en-US" dirty="0"/>
          </a:p>
        </p:txBody>
      </p:sp>
      <p:sp>
        <p:nvSpPr>
          <p:cNvPr id="3" name="Text Placeholder 2"/>
          <p:cNvSpPr>
            <a:spLocks noGrp="1"/>
          </p:cNvSpPr>
          <p:nvPr>
            <p:ph type="body" sz="quarter" idx="10"/>
          </p:nvPr>
        </p:nvSpPr>
        <p:spPr>
          <a:xfrm>
            <a:off x="747713" y="4352099"/>
            <a:ext cx="6477000" cy="4603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8" name="Picture 7"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81084707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9/9/21</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47320750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9/9/21</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163221477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9/9/21</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95713967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9/9/21</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18149240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cxnSp>
        <p:nvCxnSpPr>
          <p:cNvPr id="15" name="Straight Connector 14"/>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xmlns="">
                <a:noFill/>
              </a14:hiddenFill>
            </a:ext>
          </a:extLst>
        </p:spPr>
      </p:cxnSp>
      <p:sp>
        <p:nvSpPr>
          <p:cNvPr id="20" name="Rectangle 19"/>
          <p:cNvSpPr/>
          <p:nvPr userDrawn="1"/>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9/9/21</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grpSp>
        <p:nvGrpSpPr>
          <p:cNvPr id="7" name="Group 4"/>
          <p:cNvGrpSpPr>
            <a:grpSpLocks noChangeAspect="1"/>
          </p:cNvGrpSpPr>
          <p:nvPr/>
        </p:nvGrpSpPr>
        <p:grpSpPr bwMode="auto">
          <a:xfrm>
            <a:off x="8131175" y="6396038"/>
            <a:ext cx="650875" cy="315912"/>
            <a:chOff x="5122" y="4029"/>
            <a:chExt cx="410" cy="199"/>
          </a:xfrm>
        </p:grpSpPr>
        <p:sp>
          <p:nvSpPr>
            <p:cNvPr id="21" name="AutoShape 3"/>
            <p:cNvSpPr>
              <a:spLocks noChangeAspect="1" noChangeArrowheads="1" noTextEdit="1"/>
            </p:cNvSpPr>
            <p:nvPr userDrawn="1"/>
          </p:nvSpPr>
          <p:spPr bwMode="auto">
            <a:xfrm>
              <a:off x="5122" y="4029"/>
              <a:ext cx="410" cy="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userDrawn="1"/>
          </p:nvSpPr>
          <p:spPr bwMode="auto">
            <a:xfrm>
              <a:off x="5122" y="4027"/>
              <a:ext cx="408" cy="199"/>
            </a:xfrm>
            <a:custGeom>
              <a:avLst/>
              <a:gdLst>
                <a:gd name="T0" fmla="*/ 200 w 200"/>
                <a:gd name="T1" fmla="*/ 30 h 96"/>
                <a:gd name="T2" fmla="*/ 154 w 200"/>
                <a:gd name="T3" fmla="*/ 74 h 96"/>
                <a:gd name="T4" fmla="*/ 137 w 200"/>
                <a:gd name="T5" fmla="*/ 57 h 96"/>
                <a:gd name="T6" fmla="*/ 117 w 200"/>
                <a:gd name="T7" fmla="*/ 52 h 96"/>
                <a:gd name="T8" fmla="*/ 114 w 200"/>
                <a:gd name="T9" fmla="*/ 49 h 96"/>
                <a:gd name="T10" fmla="*/ 114 w 200"/>
                <a:gd name="T11" fmla="*/ 47 h 96"/>
                <a:gd name="T12" fmla="*/ 116 w 200"/>
                <a:gd name="T13" fmla="*/ 42 h 96"/>
                <a:gd name="T14" fmla="*/ 116 w 200"/>
                <a:gd name="T15" fmla="*/ 42 h 96"/>
                <a:gd name="T16" fmla="*/ 117 w 200"/>
                <a:gd name="T17" fmla="*/ 41 h 96"/>
                <a:gd name="T18" fmla="*/ 134 w 200"/>
                <a:gd name="T19" fmla="*/ 41 h 96"/>
                <a:gd name="T20" fmla="*/ 152 w 200"/>
                <a:gd name="T21" fmla="*/ 49 h 96"/>
                <a:gd name="T22" fmla="*/ 127 w 200"/>
                <a:gd name="T23" fmla="*/ 28 h 96"/>
                <a:gd name="T24" fmla="*/ 102 w 200"/>
                <a:gd name="T25" fmla="*/ 42 h 96"/>
                <a:gd name="T26" fmla="*/ 102 w 200"/>
                <a:gd name="T27" fmla="*/ 44 h 96"/>
                <a:gd name="T28" fmla="*/ 70 w 200"/>
                <a:gd name="T29" fmla="*/ 34 h 96"/>
                <a:gd name="T30" fmla="*/ 102 w 200"/>
                <a:gd name="T31" fmla="*/ 23 h 96"/>
                <a:gd name="T32" fmla="*/ 87 w 200"/>
                <a:gd name="T33" fmla="*/ 0 h 96"/>
                <a:gd name="T34" fmla="*/ 55 w 200"/>
                <a:gd name="T35" fmla="*/ 2 h 96"/>
                <a:gd name="T36" fmla="*/ 41 w 200"/>
                <a:gd name="T37" fmla="*/ 42 h 96"/>
                <a:gd name="T38" fmla="*/ 14 w 200"/>
                <a:gd name="T39" fmla="*/ 42 h 96"/>
                <a:gd name="T40" fmla="*/ 0 w 200"/>
                <a:gd name="T41" fmla="*/ 2 h 96"/>
                <a:gd name="T42" fmla="*/ 28 w 200"/>
                <a:gd name="T43" fmla="*/ 68 h 96"/>
                <a:gd name="T44" fmla="*/ 55 w 200"/>
                <a:gd name="T45" fmla="*/ 37 h 96"/>
                <a:gd name="T46" fmla="*/ 107 w 200"/>
                <a:gd name="T47" fmla="*/ 61 h 96"/>
                <a:gd name="T48" fmla="*/ 122 w 200"/>
                <a:gd name="T49" fmla="*/ 67 h 96"/>
                <a:gd name="T50" fmla="*/ 138 w 200"/>
                <a:gd name="T51" fmla="*/ 71 h 96"/>
                <a:gd name="T52" fmla="*/ 135 w 200"/>
                <a:gd name="T53" fmla="*/ 84 h 96"/>
                <a:gd name="T54" fmla="*/ 116 w 200"/>
                <a:gd name="T55" fmla="*/ 81 h 96"/>
                <a:gd name="T56" fmla="*/ 100 w 200"/>
                <a:gd name="T57" fmla="*/ 74 h 96"/>
                <a:gd name="T58" fmla="*/ 128 w 200"/>
                <a:gd name="T59" fmla="*/ 96 h 96"/>
                <a:gd name="T60" fmla="*/ 154 w 200"/>
                <a:gd name="T61" fmla="*/ 77 h 96"/>
                <a:gd name="T62" fmla="*/ 168 w 200"/>
                <a:gd name="T63" fmla="*/ 95 h 96"/>
                <a:gd name="T64" fmla="*/ 196 w 200"/>
                <a:gd name="T65" fmla="*/ 68 h 96"/>
                <a:gd name="T66" fmla="*/ 168 w 200"/>
                <a:gd name="T67" fmla="*/ 57 h 96"/>
                <a:gd name="T68" fmla="*/ 200 w 200"/>
                <a:gd name="T69"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96">
                  <a:moveTo>
                    <a:pt x="200" y="42"/>
                  </a:moveTo>
                  <a:cubicBezTo>
                    <a:pt x="200" y="30"/>
                    <a:pt x="200" y="30"/>
                    <a:pt x="200" y="30"/>
                  </a:cubicBezTo>
                  <a:cubicBezTo>
                    <a:pt x="154" y="30"/>
                    <a:pt x="154" y="30"/>
                    <a:pt x="154" y="30"/>
                  </a:cubicBezTo>
                  <a:cubicBezTo>
                    <a:pt x="154" y="74"/>
                    <a:pt x="154" y="74"/>
                    <a:pt x="154" y="74"/>
                  </a:cubicBezTo>
                  <a:cubicBezTo>
                    <a:pt x="154" y="69"/>
                    <a:pt x="152" y="65"/>
                    <a:pt x="148" y="62"/>
                  </a:cubicBezTo>
                  <a:cubicBezTo>
                    <a:pt x="146" y="60"/>
                    <a:pt x="142" y="59"/>
                    <a:pt x="137" y="57"/>
                  </a:cubicBezTo>
                  <a:cubicBezTo>
                    <a:pt x="126" y="55"/>
                    <a:pt x="126" y="55"/>
                    <a:pt x="126" y="55"/>
                  </a:cubicBezTo>
                  <a:cubicBezTo>
                    <a:pt x="121" y="54"/>
                    <a:pt x="118" y="53"/>
                    <a:pt x="117" y="52"/>
                  </a:cubicBezTo>
                  <a:cubicBezTo>
                    <a:pt x="116" y="51"/>
                    <a:pt x="115" y="51"/>
                    <a:pt x="114" y="49"/>
                  </a:cubicBezTo>
                  <a:cubicBezTo>
                    <a:pt x="114" y="49"/>
                    <a:pt x="114" y="49"/>
                    <a:pt x="114" y="49"/>
                  </a:cubicBezTo>
                  <a:cubicBezTo>
                    <a:pt x="114" y="49"/>
                    <a:pt x="114" y="49"/>
                    <a:pt x="114" y="49"/>
                  </a:cubicBezTo>
                  <a:cubicBezTo>
                    <a:pt x="114" y="49"/>
                    <a:pt x="114" y="48"/>
                    <a:pt x="114" y="47"/>
                  </a:cubicBezTo>
                  <a:cubicBezTo>
                    <a:pt x="114" y="45"/>
                    <a:pt x="115" y="43"/>
                    <a:pt x="116" y="42"/>
                  </a:cubicBezTo>
                  <a:cubicBezTo>
                    <a:pt x="116" y="42"/>
                    <a:pt x="116" y="42"/>
                    <a:pt x="116" y="42"/>
                  </a:cubicBezTo>
                  <a:cubicBezTo>
                    <a:pt x="116" y="42"/>
                    <a:pt x="116" y="42"/>
                    <a:pt x="116" y="42"/>
                  </a:cubicBezTo>
                  <a:cubicBezTo>
                    <a:pt x="116" y="42"/>
                    <a:pt x="116" y="42"/>
                    <a:pt x="116" y="42"/>
                  </a:cubicBezTo>
                  <a:cubicBezTo>
                    <a:pt x="116" y="42"/>
                    <a:pt x="116" y="42"/>
                    <a:pt x="116" y="42"/>
                  </a:cubicBezTo>
                  <a:cubicBezTo>
                    <a:pt x="116" y="42"/>
                    <a:pt x="117" y="41"/>
                    <a:pt x="117" y="41"/>
                  </a:cubicBezTo>
                  <a:cubicBezTo>
                    <a:pt x="119" y="40"/>
                    <a:pt x="122" y="39"/>
                    <a:pt x="126" y="39"/>
                  </a:cubicBezTo>
                  <a:cubicBezTo>
                    <a:pt x="129" y="39"/>
                    <a:pt x="132" y="39"/>
                    <a:pt x="134" y="41"/>
                  </a:cubicBezTo>
                  <a:cubicBezTo>
                    <a:pt x="137" y="42"/>
                    <a:pt x="139" y="45"/>
                    <a:pt x="139" y="49"/>
                  </a:cubicBezTo>
                  <a:cubicBezTo>
                    <a:pt x="152" y="49"/>
                    <a:pt x="152" y="49"/>
                    <a:pt x="152" y="49"/>
                  </a:cubicBezTo>
                  <a:cubicBezTo>
                    <a:pt x="152" y="42"/>
                    <a:pt x="149" y="37"/>
                    <a:pt x="144" y="33"/>
                  </a:cubicBezTo>
                  <a:cubicBezTo>
                    <a:pt x="139" y="29"/>
                    <a:pt x="134" y="28"/>
                    <a:pt x="127" y="28"/>
                  </a:cubicBezTo>
                  <a:cubicBezTo>
                    <a:pt x="118" y="28"/>
                    <a:pt x="112" y="30"/>
                    <a:pt x="108" y="33"/>
                  </a:cubicBezTo>
                  <a:cubicBezTo>
                    <a:pt x="105" y="36"/>
                    <a:pt x="103" y="39"/>
                    <a:pt x="102" y="42"/>
                  </a:cubicBezTo>
                  <a:cubicBezTo>
                    <a:pt x="102" y="42"/>
                    <a:pt x="102" y="42"/>
                    <a:pt x="102" y="42"/>
                  </a:cubicBezTo>
                  <a:cubicBezTo>
                    <a:pt x="102" y="42"/>
                    <a:pt x="102" y="43"/>
                    <a:pt x="102" y="44"/>
                  </a:cubicBezTo>
                  <a:cubicBezTo>
                    <a:pt x="100" y="51"/>
                    <a:pt x="95" y="56"/>
                    <a:pt x="87" y="56"/>
                  </a:cubicBezTo>
                  <a:cubicBezTo>
                    <a:pt x="74" y="56"/>
                    <a:pt x="70" y="45"/>
                    <a:pt x="70" y="34"/>
                  </a:cubicBezTo>
                  <a:cubicBezTo>
                    <a:pt x="70" y="23"/>
                    <a:pt x="74" y="12"/>
                    <a:pt x="87" y="12"/>
                  </a:cubicBezTo>
                  <a:cubicBezTo>
                    <a:pt x="94" y="12"/>
                    <a:pt x="101" y="17"/>
                    <a:pt x="102" y="23"/>
                  </a:cubicBezTo>
                  <a:cubicBezTo>
                    <a:pt x="115" y="23"/>
                    <a:pt x="115" y="23"/>
                    <a:pt x="115" y="23"/>
                  </a:cubicBezTo>
                  <a:cubicBezTo>
                    <a:pt x="114" y="8"/>
                    <a:pt x="102" y="0"/>
                    <a:pt x="87" y="0"/>
                  </a:cubicBezTo>
                  <a:cubicBezTo>
                    <a:pt x="68" y="0"/>
                    <a:pt x="56" y="14"/>
                    <a:pt x="55" y="32"/>
                  </a:cubicBezTo>
                  <a:cubicBezTo>
                    <a:pt x="55" y="2"/>
                    <a:pt x="55" y="2"/>
                    <a:pt x="55" y="2"/>
                  </a:cubicBezTo>
                  <a:cubicBezTo>
                    <a:pt x="41" y="2"/>
                    <a:pt x="41" y="2"/>
                    <a:pt x="41" y="2"/>
                  </a:cubicBezTo>
                  <a:cubicBezTo>
                    <a:pt x="41" y="42"/>
                    <a:pt x="41" y="42"/>
                    <a:pt x="41" y="42"/>
                  </a:cubicBezTo>
                  <a:cubicBezTo>
                    <a:pt x="41" y="52"/>
                    <a:pt x="38" y="56"/>
                    <a:pt x="28" y="56"/>
                  </a:cubicBezTo>
                  <a:cubicBezTo>
                    <a:pt x="16" y="56"/>
                    <a:pt x="14" y="49"/>
                    <a:pt x="14" y="42"/>
                  </a:cubicBezTo>
                  <a:cubicBezTo>
                    <a:pt x="14" y="2"/>
                    <a:pt x="14" y="2"/>
                    <a:pt x="14" y="2"/>
                  </a:cubicBezTo>
                  <a:cubicBezTo>
                    <a:pt x="0" y="2"/>
                    <a:pt x="0" y="2"/>
                    <a:pt x="0" y="2"/>
                  </a:cubicBezTo>
                  <a:cubicBezTo>
                    <a:pt x="0" y="42"/>
                    <a:pt x="0" y="42"/>
                    <a:pt x="0" y="42"/>
                  </a:cubicBezTo>
                  <a:cubicBezTo>
                    <a:pt x="0" y="60"/>
                    <a:pt x="10" y="68"/>
                    <a:pt x="28" y="68"/>
                  </a:cubicBezTo>
                  <a:cubicBezTo>
                    <a:pt x="45" y="68"/>
                    <a:pt x="55" y="60"/>
                    <a:pt x="55" y="42"/>
                  </a:cubicBezTo>
                  <a:cubicBezTo>
                    <a:pt x="55" y="37"/>
                    <a:pt x="55" y="37"/>
                    <a:pt x="55" y="37"/>
                  </a:cubicBezTo>
                  <a:cubicBezTo>
                    <a:pt x="56" y="55"/>
                    <a:pt x="68" y="68"/>
                    <a:pt x="87" y="68"/>
                  </a:cubicBezTo>
                  <a:cubicBezTo>
                    <a:pt x="95" y="68"/>
                    <a:pt x="102" y="66"/>
                    <a:pt x="107" y="61"/>
                  </a:cubicBezTo>
                  <a:cubicBezTo>
                    <a:pt x="107" y="61"/>
                    <a:pt x="108" y="62"/>
                    <a:pt x="108" y="62"/>
                  </a:cubicBezTo>
                  <a:cubicBezTo>
                    <a:pt x="111" y="64"/>
                    <a:pt x="115" y="65"/>
                    <a:pt x="122" y="67"/>
                  </a:cubicBezTo>
                  <a:cubicBezTo>
                    <a:pt x="129" y="68"/>
                    <a:pt x="129" y="68"/>
                    <a:pt x="129" y="68"/>
                  </a:cubicBezTo>
                  <a:cubicBezTo>
                    <a:pt x="133" y="69"/>
                    <a:pt x="136" y="70"/>
                    <a:pt x="138" y="71"/>
                  </a:cubicBezTo>
                  <a:cubicBezTo>
                    <a:pt x="140" y="73"/>
                    <a:pt x="141" y="74"/>
                    <a:pt x="141" y="76"/>
                  </a:cubicBezTo>
                  <a:cubicBezTo>
                    <a:pt x="141" y="80"/>
                    <a:pt x="139" y="83"/>
                    <a:pt x="135" y="84"/>
                  </a:cubicBezTo>
                  <a:cubicBezTo>
                    <a:pt x="133" y="85"/>
                    <a:pt x="131" y="85"/>
                    <a:pt x="127" y="85"/>
                  </a:cubicBezTo>
                  <a:cubicBezTo>
                    <a:pt x="122" y="85"/>
                    <a:pt x="118" y="84"/>
                    <a:pt x="116" y="81"/>
                  </a:cubicBezTo>
                  <a:cubicBezTo>
                    <a:pt x="115" y="79"/>
                    <a:pt x="114" y="77"/>
                    <a:pt x="113" y="74"/>
                  </a:cubicBezTo>
                  <a:cubicBezTo>
                    <a:pt x="100" y="74"/>
                    <a:pt x="100" y="74"/>
                    <a:pt x="100" y="74"/>
                  </a:cubicBezTo>
                  <a:cubicBezTo>
                    <a:pt x="100" y="81"/>
                    <a:pt x="103" y="86"/>
                    <a:pt x="108" y="90"/>
                  </a:cubicBezTo>
                  <a:cubicBezTo>
                    <a:pt x="113" y="94"/>
                    <a:pt x="119" y="96"/>
                    <a:pt x="128" y="96"/>
                  </a:cubicBezTo>
                  <a:cubicBezTo>
                    <a:pt x="136" y="96"/>
                    <a:pt x="143" y="94"/>
                    <a:pt x="147" y="90"/>
                  </a:cubicBezTo>
                  <a:cubicBezTo>
                    <a:pt x="151" y="87"/>
                    <a:pt x="154" y="82"/>
                    <a:pt x="154" y="77"/>
                  </a:cubicBezTo>
                  <a:cubicBezTo>
                    <a:pt x="154" y="95"/>
                    <a:pt x="154" y="95"/>
                    <a:pt x="154" y="95"/>
                  </a:cubicBezTo>
                  <a:cubicBezTo>
                    <a:pt x="168" y="95"/>
                    <a:pt x="168" y="95"/>
                    <a:pt x="168" y="95"/>
                  </a:cubicBezTo>
                  <a:cubicBezTo>
                    <a:pt x="168" y="68"/>
                    <a:pt x="168" y="68"/>
                    <a:pt x="168" y="68"/>
                  </a:cubicBezTo>
                  <a:cubicBezTo>
                    <a:pt x="196" y="68"/>
                    <a:pt x="196" y="68"/>
                    <a:pt x="196" y="68"/>
                  </a:cubicBezTo>
                  <a:cubicBezTo>
                    <a:pt x="196" y="57"/>
                    <a:pt x="196" y="57"/>
                    <a:pt x="196" y="57"/>
                  </a:cubicBezTo>
                  <a:cubicBezTo>
                    <a:pt x="168" y="57"/>
                    <a:pt x="168" y="57"/>
                    <a:pt x="168" y="57"/>
                  </a:cubicBezTo>
                  <a:cubicBezTo>
                    <a:pt x="168" y="42"/>
                    <a:pt x="168" y="42"/>
                    <a:pt x="168" y="42"/>
                  </a:cubicBezTo>
                  <a:lnTo>
                    <a:pt x="200" y="42"/>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5"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Tree>
    <p:extLst>
      <p:ext uri="{BB962C8B-B14F-4D97-AF65-F5344CB8AC3E}">
        <p14:creationId xmlns:p14="http://schemas.microsoft.com/office/powerpoint/2010/main" val="406166169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FE6E1587-BC69-4B74-AFFA-2A7C92D282DA}" type="datetime1">
              <a:rPr lang="en-US" smtClean="0"/>
              <a:t>9/9/21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21870235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bwMode="ltGray">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9/9/21</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2" name="Picture 11" descr="UCSF_SubLogo_GlobalHealthSci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199384890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08C5C635-FA56-4672-BA77-6AA531D97063}" type="datetime1">
              <a:rPr lang="en-US" smtClean="0"/>
              <a:t>9/9/21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98866822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AE25C4B3-F886-41B6-9CDF-2EEF0C9BB989}" type="datetime1">
              <a:rPr lang="en-US" smtClean="0"/>
              <a:t>9/9/21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924145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A4EC454B-8AA2-4785-AE0D-AE23F3ECCADE}" type="datetime1">
              <a:rPr lang="en-US" smtClean="0"/>
              <a:t>9/9/21</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79998166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4163C71C-E15B-4273-8FC5-6D8F0B255339}" type="datetime1">
              <a:rPr lang="en-US" smtClean="0"/>
              <a:t>9/9/21</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6581479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099020C2-B8CC-43A5-BD38-18054C1AB93F}" type="datetime1">
              <a:rPr lang="en-US" smtClean="0"/>
              <a:t>9/9/21</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9184055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5668621-AC61-413F-988E-AE3E49B130F0}" type="datetime1">
              <a:rPr lang="en-US" smtClean="0"/>
              <a:t>9/9/21</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87689253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32818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26655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114180077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20" name="Picture 19"/>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21" name="Picture 2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22" name="Rectangle 21"/>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23"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43718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9/9/21</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sp>
        <p:nvSpPr>
          <p:cNvPr id="12" name="TextBox 11"/>
          <p:cNvSpPr txBox="1"/>
          <p:nvPr userDrawn="1"/>
        </p:nvSpPr>
        <p:spPr bwMode="auto">
          <a:xfrm>
            <a:off x="3785492" y="756610"/>
            <a:ext cx="1345153" cy="415498"/>
          </a:xfrm>
          <a:prstGeom prst="rect">
            <a:avLst/>
          </a:prstGeom>
          <a:noFill/>
          <a:ln w="19050" algn="ctr">
            <a:noFill/>
            <a:miter lim="800000"/>
            <a:headEnd/>
            <a:tailEnd/>
          </a:ln>
        </p:spPr>
        <p:txBody>
          <a:bodyPr wrap="square" lIns="0" tIns="0" rIns="0" bIns="0" rtlCol="0">
            <a:spAutoFit/>
          </a:bodyPr>
          <a:lstStyle/>
          <a:p>
            <a:r>
              <a:rPr lang="en-US" sz="900" dirty="0">
                <a:solidFill>
                  <a:schemeClr val="bg1"/>
                </a:solidFill>
                <a:latin typeface="+mj-lt"/>
              </a:rPr>
              <a:t>UCSF Helen Diller Family</a:t>
            </a:r>
          </a:p>
          <a:p>
            <a:r>
              <a:rPr lang="en-US" sz="900" dirty="0">
                <a:solidFill>
                  <a:schemeClr val="bg1"/>
                </a:solidFill>
                <a:latin typeface="+mj-lt"/>
              </a:rPr>
              <a:t>Comprehensive </a:t>
            </a:r>
            <a:br>
              <a:rPr lang="en-US" sz="900" dirty="0">
                <a:solidFill>
                  <a:schemeClr val="bg1"/>
                </a:solidFill>
                <a:latin typeface="+mj-lt"/>
              </a:rPr>
            </a:br>
            <a:r>
              <a:rPr lang="en-US" sz="900" dirty="0">
                <a:solidFill>
                  <a:schemeClr val="bg1"/>
                </a:solidFill>
                <a:latin typeface="+mj-lt"/>
              </a:rPr>
              <a:t>Cancer Center</a:t>
            </a:r>
          </a:p>
        </p:txBody>
      </p:sp>
      <p:cxnSp>
        <p:nvCxnSpPr>
          <p:cNvPr id="14" name="Straight Connector 13"/>
          <p:cNvCxnSpPr/>
          <p:nvPr userDrawn="1"/>
        </p:nvCxnSpPr>
        <p:spPr>
          <a:xfrm>
            <a:off x="5140073"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bwMode="auto">
          <a:xfrm>
            <a:off x="5297863" y="756610"/>
            <a:ext cx="765029" cy="276999"/>
          </a:xfrm>
          <a:prstGeom prst="rect">
            <a:avLst/>
          </a:prstGeom>
          <a:noFill/>
          <a:ln w="19050" algn="ctr">
            <a:noFill/>
            <a:miter lim="800000"/>
            <a:headEnd/>
            <a:tailEnd/>
          </a:ln>
        </p:spPr>
        <p:txBody>
          <a:bodyPr wrap="square" lIns="0" tIns="0" rIns="0" bIns="0" rtlCol="0">
            <a:spAutoFit/>
          </a:bodyPr>
          <a:lstStyle/>
          <a:p>
            <a:r>
              <a:rPr lang="en-US" sz="900" dirty="0">
                <a:solidFill>
                  <a:schemeClr val="bg1"/>
                </a:solidFill>
                <a:latin typeface="+mj-lt"/>
              </a:rPr>
              <a:t>UCSF School</a:t>
            </a:r>
            <a:br>
              <a:rPr lang="en-US" sz="900" dirty="0">
                <a:solidFill>
                  <a:schemeClr val="bg1"/>
                </a:solidFill>
                <a:latin typeface="+mj-lt"/>
              </a:rPr>
            </a:br>
            <a:r>
              <a:rPr lang="en-US" sz="900" dirty="0">
                <a:solidFill>
                  <a:schemeClr val="bg1"/>
                </a:solidFill>
                <a:latin typeface="+mj-lt"/>
              </a:rPr>
              <a:t>of Medicine</a:t>
            </a:r>
          </a:p>
        </p:txBody>
      </p:sp>
      <p:cxnSp>
        <p:nvCxnSpPr>
          <p:cNvPr id="16" name="Straight Connector 15"/>
          <p:cNvCxnSpPr/>
          <p:nvPr userDrawn="1"/>
        </p:nvCxnSpPr>
        <p:spPr>
          <a:xfrm>
            <a:off x="6062893"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auto">
          <a:xfrm>
            <a:off x="6221297" y="756610"/>
            <a:ext cx="975995" cy="276999"/>
          </a:xfrm>
          <a:prstGeom prst="rect">
            <a:avLst/>
          </a:prstGeom>
          <a:noFill/>
          <a:ln w="19050" algn="ctr">
            <a:noFill/>
            <a:miter lim="800000"/>
            <a:headEnd/>
            <a:tailEnd/>
          </a:ln>
        </p:spPr>
        <p:txBody>
          <a:bodyPr wrap="square" lIns="0" tIns="0" rIns="0" bIns="0" rtlCol="0">
            <a:spAutoFit/>
          </a:bodyPr>
          <a:lstStyle/>
          <a:p>
            <a:r>
              <a:rPr lang="en-US" sz="900" dirty="0">
                <a:solidFill>
                  <a:schemeClr val="bg1"/>
                </a:solidFill>
                <a:latin typeface="+mj-lt"/>
              </a:rPr>
              <a:t>AIDS Research</a:t>
            </a:r>
            <a:r>
              <a:rPr lang="en-US" sz="900" baseline="0" dirty="0">
                <a:solidFill>
                  <a:schemeClr val="bg1"/>
                </a:solidFill>
                <a:latin typeface="+mj-lt"/>
              </a:rPr>
              <a:t> Institute at UCSF</a:t>
            </a:r>
            <a:endParaRPr lang="en-US" sz="900" dirty="0">
              <a:solidFill>
                <a:schemeClr val="bg1"/>
              </a:solidFill>
              <a:latin typeface="+mj-lt"/>
            </a:endParaRPr>
          </a:p>
        </p:txBody>
      </p:sp>
      <p:pic>
        <p:nvPicPr>
          <p:cNvPr id="18" name="Picture 17" descr="UCSF_SubLogo_GlobalHealthSci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423796880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9/9/21</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cxnSp>
        <p:nvCxnSpPr>
          <p:cNvPr id="18" name="Straight Connector 17"/>
          <p:cNvCxnSpPr/>
          <p:nvPr userDrawn="1"/>
        </p:nvCxnSpPr>
        <p:spPr>
          <a:xfrm>
            <a:off x="3238039" y="591021"/>
            <a:ext cx="0" cy="9601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3502429" y="742095"/>
            <a:ext cx="1487211" cy="682055"/>
            <a:chOff x="2749439" y="752601"/>
            <a:chExt cx="1487211" cy="682055"/>
          </a:xfrm>
        </p:grpSpPr>
        <p:sp>
          <p:nvSpPr>
            <p:cNvPr id="20" name="Rectangle 19"/>
            <p:cNvSpPr/>
            <p:nvPr userDrawn="1"/>
          </p:nvSpPr>
          <p:spPr bwMode="auto">
            <a:xfrm>
              <a:off x="2749439" y="752601"/>
              <a:ext cx="1065834" cy="682055"/>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21" name="TextBox 20"/>
            <p:cNvSpPr txBox="1"/>
            <p:nvPr userDrawn="1"/>
          </p:nvSpPr>
          <p:spPr bwMode="auto">
            <a:xfrm>
              <a:off x="2785238" y="908465"/>
              <a:ext cx="1451412" cy="387798"/>
            </a:xfrm>
            <a:prstGeom prst="rect">
              <a:avLst/>
            </a:prstGeom>
            <a:noFill/>
            <a:ln w="19050" algn="ctr">
              <a:noFill/>
              <a:miter lim="800000"/>
              <a:headEnd/>
              <a:tailEnd/>
            </a:ln>
          </p:spPr>
          <p:txBody>
            <a:bodyPr wrap="square" lIns="0" tIns="0" rIns="0" bIns="0" rtlCol="0">
              <a:spAutoFit/>
            </a:bodyPr>
            <a:lstStyle/>
            <a:p>
              <a:pPr>
                <a:lnSpc>
                  <a:spcPct val="90000"/>
                </a:lnSpc>
              </a:pPr>
              <a:r>
                <a:rPr lang="en-US" sz="1400" dirty="0">
                  <a:solidFill>
                    <a:schemeClr val="bg1"/>
                  </a:solidFill>
                  <a:latin typeface="+mj-lt"/>
                </a:rPr>
                <a:t>Partner </a:t>
              </a:r>
              <a:br>
                <a:rPr lang="en-US" sz="1400" dirty="0">
                  <a:solidFill>
                    <a:schemeClr val="bg1"/>
                  </a:solidFill>
                  <a:latin typeface="+mj-lt"/>
                </a:rPr>
              </a:br>
              <a:r>
                <a:rPr lang="en-US" sz="1400" dirty="0">
                  <a:solidFill>
                    <a:schemeClr val="bg1"/>
                  </a:solidFill>
                  <a:latin typeface="+mj-lt"/>
                </a:rPr>
                <a:t>Logo</a:t>
              </a:r>
            </a:p>
          </p:txBody>
        </p:sp>
      </p:grpSp>
      <p:pic>
        <p:nvPicPr>
          <p:cNvPr id="16" name="Picture 15" descr="UCSF_SubLogo_GlobalHealthSci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297175692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9/9/21</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354865675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9/9/21</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29893839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6.emf"/><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image" Target="../media/image6.emf"/><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theme" Target="../theme/theme3.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5950" y="434993"/>
            <a:ext cx="8089900" cy="56323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89" y="1565576"/>
            <a:ext cx="8089901" cy="1661993"/>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EB3265C-F0D4-410E-8C75-9C1664655489}" type="datetime1">
              <a:rPr lang="en-US" smtClean="0"/>
              <a:t>9/9/21</a:t>
            </a:fld>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2069" name="Freeform 77"/>
          <p:cNvSpPr>
            <a:spLocks/>
          </p:cNvSpPr>
          <p:nvPr userDrawn="1"/>
        </p:nvSpPr>
        <p:spPr bwMode="auto">
          <a:xfrm>
            <a:off x="8129588" y="6394450"/>
            <a:ext cx="647700" cy="311150"/>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cSld>
  <p:clrMap bg1="lt1" tx1="dk1" bg2="lt2" tx2="dk2" accent1="accent1" accent2="accent2" accent3="accent3" accent4="accent4" accent5="accent5" accent6="accent6" hlink="hlink" folHlink="folHlink"/>
  <p:sldLayoutIdLst>
    <p:sldLayoutId id="2147484014" r:id="rId1"/>
    <p:sldLayoutId id="2147484016" r:id="rId2"/>
    <p:sldLayoutId id="2147483933" r:id="rId3"/>
    <p:sldLayoutId id="2147484012" r:id="rId4"/>
    <p:sldLayoutId id="2147483934" r:id="rId5"/>
    <p:sldLayoutId id="2147484013" r:id="rId6"/>
    <p:sldLayoutId id="2147484015" r:id="rId7"/>
    <p:sldLayoutId id="2147483935" r:id="rId8"/>
    <p:sldLayoutId id="2147483936" r:id="rId9"/>
    <p:sldLayoutId id="2147483937" r:id="rId10"/>
    <p:sldLayoutId id="2147483938" r:id="rId11"/>
    <p:sldLayoutId id="2147483939" r:id="rId12"/>
    <p:sldLayoutId id="2147483940" r:id="rId13"/>
    <p:sldLayoutId id="2147483941" r:id="rId14"/>
    <p:sldLayoutId id="2147483950"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Lst>
  <p:transition>
    <p:fade/>
  </p:transition>
  <p:hf hdr="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473" y="434358"/>
            <a:ext cx="8089900" cy="56323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89" y="1555416"/>
            <a:ext cx="8089901" cy="1661993"/>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DAB5EC3A-29DC-4460-AB8F-0DD1BAF5274D}" type="datetime1">
              <a:rPr lang="en-US" smtClean="0"/>
              <a:t>9/9/21</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365125" y="6250080"/>
            <a:ext cx="8413750"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xmlns="">
                <a:noFill/>
              </a14:hiddenFill>
            </a:ext>
          </a:extLst>
        </p:spPr>
      </p:cxnSp>
      <p:pic>
        <p:nvPicPr>
          <p:cNvPr id="10" name="Picture 41"/>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672340"/>
      </p:ext>
    </p:extLst>
  </p:cSld>
  <p:clrMap bg1="lt1" tx1="dk1" bg2="lt2" tx2="dk2" accent1="accent1" accent2="accent2" accent3="accent3" accent4="accent4" accent5="accent5" accent6="accent6" hlink="hlink" folHlink="folHlink"/>
  <p:sldLayoutIdLst>
    <p:sldLayoutId id="2147483953" r:id="rId1"/>
    <p:sldLayoutId id="2147484002" r:id="rId2"/>
    <p:sldLayoutId id="2147484003" r:id="rId3"/>
    <p:sldLayoutId id="2147484004" r:id="rId4"/>
    <p:sldLayoutId id="2147484005" r:id="rId5"/>
    <p:sldLayoutId id="2147484006" r:id="rId6"/>
    <p:sldLayoutId id="2147484000"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Lst>
  <p:transition>
    <p:fade/>
  </p:transition>
  <p:hf hdr="0"/>
  <p:txStyles>
    <p:titleStyle>
      <a:lvl1pPr algn="l" defTabSz="914400" rtl="0" eaLnBrk="1" latinLnBrk="0" hangingPunct="1">
        <a:lnSpc>
          <a:spcPct val="85000"/>
        </a:lnSpc>
        <a:spcBef>
          <a:spcPct val="0"/>
        </a:spcBef>
        <a:buNone/>
        <a:defRPr lang="en-US" sz="3600" b="0" kern="1200" cap="none" spc="0" baseline="0" dirty="0" smtClean="0">
          <a:solidFill>
            <a:schemeClr val="bg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 name="Title Placeholder 1"/>
          <p:cNvSpPr>
            <a:spLocks noGrp="1"/>
          </p:cNvSpPr>
          <p:nvPr>
            <p:ph type="title"/>
          </p:nvPr>
        </p:nvSpPr>
        <p:spPr>
          <a:xfrm>
            <a:off x="655950" y="434358"/>
            <a:ext cx="8089900" cy="56323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89" y="1555416"/>
            <a:ext cx="8089901" cy="1661993"/>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D092B5C8-A02F-48BB-85A9-4E6693BB4284}" type="datetime1">
              <a:rPr lang="en-US" smtClean="0"/>
              <a:t>9/9/21</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pic>
        <p:nvPicPr>
          <p:cNvPr id="9" name="Picture 41"/>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434878"/>
      </p:ext>
    </p:extLst>
  </p:cSld>
  <p:clrMap bg1="lt1" tx1="dk1" bg2="lt2" tx2="dk2" accent1="accent1" accent2="accent2" accent3="accent3" accent4="accent4" accent5="accent5" accent6="accent6" hlink="hlink" folHlink="folHlink"/>
  <p:sldLayoutIdLst>
    <p:sldLayoutId id="2147484007" r:id="rId1"/>
    <p:sldLayoutId id="2147483972" r:id="rId2"/>
    <p:sldLayoutId id="2147484008" r:id="rId3"/>
    <p:sldLayoutId id="2147484009" r:id="rId4"/>
    <p:sldLayoutId id="2147484010" r:id="rId5"/>
    <p:sldLayoutId id="2147484011" r:id="rId6"/>
    <p:sldLayoutId id="2147484001"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Lst>
  <p:transition>
    <p:fade/>
  </p:transition>
  <p:hf hdr="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image" Target="../media/image23.emf"/></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605" y="2293890"/>
            <a:ext cx="6595720" cy="1208279"/>
          </a:xfrm>
        </p:spPr>
        <p:txBody>
          <a:bodyPr/>
          <a:lstStyle/>
          <a:p>
            <a:r>
              <a:rPr lang="en-US" dirty="0">
                <a:ea typeface="MS PGothic" charset="0"/>
              </a:rPr>
              <a:t>Demography and Demographic Methods for Public Health</a:t>
            </a:r>
            <a:endParaRPr lang="en-US" dirty="0"/>
          </a:p>
        </p:txBody>
      </p:sp>
      <p:sp>
        <p:nvSpPr>
          <p:cNvPr id="3" name="Text Placeholder 2"/>
          <p:cNvSpPr>
            <a:spLocks noGrp="1"/>
          </p:cNvSpPr>
          <p:nvPr>
            <p:ph type="body" idx="1"/>
          </p:nvPr>
        </p:nvSpPr>
        <p:spPr/>
        <p:txBody>
          <a:bodyPr/>
          <a:lstStyle/>
          <a:p>
            <a:br>
              <a:rPr lang="en-US" dirty="0">
                <a:ea typeface="MS PGothic" charset="0"/>
              </a:rPr>
            </a:br>
            <a:endParaRPr lang="en-US" dirty="0"/>
          </a:p>
        </p:txBody>
      </p:sp>
      <p:sp>
        <p:nvSpPr>
          <p:cNvPr id="11" name="Text Placeholder 10"/>
          <p:cNvSpPr>
            <a:spLocks noGrp="1"/>
          </p:cNvSpPr>
          <p:nvPr>
            <p:ph type="body" sz="quarter" idx="10"/>
          </p:nvPr>
        </p:nvSpPr>
        <p:spPr>
          <a:xfrm>
            <a:off x="747713" y="4667513"/>
            <a:ext cx="6477000" cy="193675"/>
          </a:xfrm>
        </p:spPr>
        <p:txBody>
          <a:bodyPr/>
          <a:lstStyle/>
          <a:p>
            <a:pPr>
              <a:lnSpc>
                <a:spcPct val="100000"/>
              </a:lnSpc>
            </a:pPr>
            <a:r>
              <a:rPr lang="en-US" dirty="0">
                <a:latin typeface="+mn-lt"/>
              </a:rPr>
              <a:t>Nadia Diamond-Smith, PhD, MSc</a:t>
            </a:r>
          </a:p>
          <a:p>
            <a:pPr>
              <a:lnSpc>
                <a:spcPct val="100000"/>
              </a:lnSpc>
            </a:pPr>
            <a:r>
              <a:rPr lang="en-US" dirty="0">
                <a:latin typeface="+mn-lt"/>
              </a:rPr>
              <a:t>Assistant Professor</a:t>
            </a:r>
          </a:p>
          <a:p>
            <a:pPr lvl="0">
              <a:lnSpc>
                <a:spcPct val="100000"/>
              </a:lnSpc>
              <a:buClr>
                <a:srgbClr val="052049"/>
              </a:buClr>
            </a:pPr>
            <a:r>
              <a:rPr lang="en-US" dirty="0">
                <a:solidFill>
                  <a:prstClr val="white"/>
                </a:solidFill>
                <a:latin typeface="Garamond"/>
              </a:rPr>
              <a:t>Department of Epidemiology and Biostatistics </a:t>
            </a:r>
          </a:p>
          <a:p>
            <a:pPr>
              <a:lnSpc>
                <a:spcPct val="100000"/>
              </a:lnSpc>
            </a:pPr>
            <a:r>
              <a:rPr lang="en-US" dirty="0">
                <a:latin typeface="+mn-lt"/>
              </a:rPr>
              <a:t>Institute for Global Health Sciences </a:t>
            </a:r>
          </a:p>
          <a:p>
            <a:pPr>
              <a:lnSpc>
                <a:spcPct val="100000"/>
              </a:lnSpc>
            </a:pPr>
            <a:r>
              <a:rPr lang="en-US" dirty="0">
                <a:latin typeface="+mn-lt"/>
              </a:rPr>
              <a:t>UCSF</a:t>
            </a:r>
          </a:p>
          <a:p>
            <a:endParaRPr 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Final projects (Extended abstract)</a:t>
            </a:r>
          </a:p>
        </p:txBody>
      </p:sp>
      <p:sp>
        <p:nvSpPr>
          <p:cNvPr id="3" name="Content Placeholder 2"/>
          <p:cNvSpPr>
            <a:spLocks noGrp="1"/>
          </p:cNvSpPr>
          <p:nvPr>
            <p:ph idx="1"/>
          </p:nvPr>
        </p:nvSpPr>
        <p:spPr>
          <a:xfrm>
            <a:off x="661375" y="1452910"/>
            <a:ext cx="8325548" cy="4011502"/>
          </a:xfrm>
        </p:spPr>
        <p:txBody>
          <a:bodyPr/>
          <a:lstStyle/>
          <a:p>
            <a:r>
              <a:rPr lang="en-US" dirty="0">
                <a:latin typeface="+mn-lt"/>
              </a:rPr>
              <a:t>Due: Friday Dec 4 via email to Nadia (midnight)</a:t>
            </a:r>
          </a:p>
          <a:p>
            <a:r>
              <a:rPr lang="en-US" dirty="0">
                <a:latin typeface="+mn-lt"/>
              </a:rPr>
              <a:t>4 pages, mostly focus on methods, data analysis and findings</a:t>
            </a:r>
          </a:p>
          <a:p>
            <a:pPr lvl="1"/>
            <a:r>
              <a:rPr lang="en-US" dirty="0">
                <a:latin typeface="+mn-lt"/>
              </a:rPr>
              <a:t>Short background/intro, at least 5 references</a:t>
            </a:r>
          </a:p>
          <a:p>
            <a:pPr lvl="1"/>
            <a:r>
              <a:rPr lang="en-US" dirty="0">
                <a:latin typeface="+mn-lt"/>
              </a:rPr>
              <a:t>Single spaced, not including references</a:t>
            </a:r>
          </a:p>
          <a:p>
            <a:pPr lvl="1"/>
            <a:r>
              <a:rPr lang="en-US" dirty="0">
                <a:latin typeface="+mn-lt"/>
              </a:rPr>
              <a:t>As many tables/figures as needed, not included in page limit </a:t>
            </a:r>
          </a:p>
          <a:p>
            <a:r>
              <a:rPr lang="en-US" dirty="0">
                <a:latin typeface="+mn-lt"/>
              </a:rPr>
              <a:t>Dec 1: 8 min </a:t>
            </a:r>
            <a:r>
              <a:rPr lang="en-US" dirty="0" err="1">
                <a:latin typeface="+mn-lt"/>
              </a:rPr>
              <a:t>powerpoint</a:t>
            </a:r>
            <a:r>
              <a:rPr lang="en-US" dirty="0">
                <a:latin typeface="+mn-lt"/>
              </a:rPr>
              <a:t> presentations of final project (limit 5 slides, 5 min presentation and 3 min for questions/discussion)</a:t>
            </a:r>
          </a:p>
          <a:p>
            <a:r>
              <a:rPr lang="en-US" dirty="0">
                <a:solidFill>
                  <a:srgbClr val="000000"/>
                </a:solidFill>
                <a:latin typeface="+mn-lt"/>
              </a:rPr>
              <a:t>Nov 3</a:t>
            </a:r>
            <a:r>
              <a:rPr lang="en-US" dirty="0">
                <a:latin typeface="+mn-lt"/>
              </a:rPr>
              <a:t>: Send Nadia a 1/3-1/2 page description of your project and the data you will use</a:t>
            </a:r>
          </a:p>
          <a:p>
            <a:pPr lvl="1"/>
            <a:r>
              <a:rPr lang="en-US" dirty="0">
                <a:latin typeface="+mn-lt"/>
              </a:rPr>
              <a:t>Have gotten access to that data source</a:t>
            </a:r>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10</a:t>
            </a:fld>
            <a:endParaRPr lang="en-US" dirty="0"/>
          </a:p>
        </p:txBody>
      </p:sp>
    </p:spTree>
    <p:extLst>
      <p:ext uri="{BB962C8B-B14F-4D97-AF65-F5344CB8AC3E}">
        <p14:creationId xmlns:p14="http://schemas.microsoft.com/office/powerpoint/2010/main" val="4236632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Grading</a:t>
            </a:r>
          </a:p>
        </p:txBody>
      </p:sp>
      <p:sp>
        <p:nvSpPr>
          <p:cNvPr id="4" name="Text Placeholder 3"/>
          <p:cNvSpPr>
            <a:spLocks noGrp="1"/>
          </p:cNvSpPr>
          <p:nvPr>
            <p:ph type="body" idx="10"/>
          </p:nvPr>
        </p:nvSpPr>
        <p:spPr>
          <a:xfrm>
            <a:off x="653732" y="1629833"/>
            <a:ext cx="8087171" cy="313932"/>
          </a:xfrm>
        </p:spPr>
        <p:txBody>
          <a:bodyPr/>
          <a:lstStyle/>
          <a:p>
            <a:pPr marL="342900" indent="-342900">
              <a:buFont typeface="Arial"/>
              <a:buChar char="•"/>
            </a:pPr>
            <a:r>
              <a:rPr lang="en-US" dirty="0">
                <a:latin typeface="+mn-lt"/>
              </a:rPr>
              <a:t>Completion of each lab/homework (5% each x 5=25%) </a:t>
            </a:r>
          </a:p>
          <a:p>
            <a:pPr marL="342900" indent="-342900">
              <a:buFont typeface="Arial"/>
              <a:buChar char="•"/>
            </a:pPr>
            <a:r>
              <a:rPr lang="en-US" dirty="0">
                <a:latin typeface="+mn-lt"/>
              </a:rPr>
              <a:t>Reading questions and COVID presentation (25%) </a:t>
            </a:r>
          </a:p>
          <a:p>
            <a:pPr marL="342900" indent="-342900">
              <a:buFont typeface="Arial"/>
              <a:buChar char="•"/>
            </a:pPr>
            <a:r>
              <a:rPr lang="en-US" dirty="0">
                <a:latin typeface="+mn-lt"/>
              </a:rPr>
              <a:t>A final paper (4 pages) (35%) </a:t>
            </a:r>
          </a:p>
          <a:p>
            <a:pPr marL="342900" indent="-342900">
              <a:buFont typeface="Arial"/>
              <a:buChar char="•"/>
            </a:pPr>
            <a:r>
              <a:rPr lang="en-US" dirty="0">
                <a:latin typeface="+mn-lt"/>
              </a:rPr>
              <a:t>Presentation of the findings from labs and final project (15%)</a:t>
            </a:r>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11</a:t>
            </a:fld>
            <a:endParaRPr lang="en-US" dirty="0"/>
          </a:p>
        </p:txBody>
      </p:sp>
    </p:spTree>
    <p:extLst>
      <p:ext uri="{BB962C8B-B14F-4D97-AF65-F5344CB8AC3E}">
        <p14:creationId xmlns:p14="http://schemas.microsoft.com/office/powerpoint/2010/main" val="552942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7F424-7048-B649-B52D-DC5515DFDF2E}"/>
              </a:ext>
            </a:extLst>
          </p:cNvPr>
          <p:cNvSpPr>
            <a:spLocks noGrp="1"/>
          </p:cNvSpPr>
          <p:nvPr>
            <p:ph type="title"/>
          </p:nvPr>
        </p:nvSpPr>
        <p:spPr>
          <a:xfrm>
            <a:off x="653732" y="438912"/>
            <a:ext cx="8089901" cy="575094"/>
          </a:xfrm>
        </p:spPr>
        <p:txBody>
          <a:bodyPr/>
          <a:lstStyle/>
          <a:p>
            <a:r>
              <a:rPr lang="en-US" dirty="0"/>
              <a:t>Class expectations</a:t>
            </a:r>
          </a:p>
        </p:txBody>
      </p:sp>
      <p:sp>
        <p:nvSpPr>
          <p:cNvPr id="3" name="Content Placeholder 2">
            <a:extLst>
              <a:ext uri="{FF2B5EF4-FFF2-40B4-BE49-F238E27FC236}">
                <a16:creationId xmlns:a16="http://schemas.microsoft.com/office/drawing/2014/main" id="{7E05817B-C7AB-B349-9E56-3CA00BD3C5FF}"/>
              </a:ext>
            </a:extLst>
          </p:cNvPr>
          <p:cNvSpPr>
            <a:spLocks noGrp="1"/>
          </p:cNvSpPr>
          <p:nvPr>
            <p:ph idx="1"/>
          </p:nvPr>
        </p:nvSpPr>
        <p:spPr>
          <a:xfrm>
            <a:off x="661375" y="1342663"/>
            <a:ext cx="8325548" cy="4690631"/>
          </a:xfrm>
        </p:spPr>
        <p:txBody>
          <a:bodyPr/>
          <a:lstStyle/>
          <a:p>
            <a:r>
              <a:rPr lang="en-US" dirty="0">
                <a:latin typeface="+mn-lt"/>
              </a:rPr>
              <a:t>Be on video unless absolutely not able to be</a:t>
            </a:r>
          </a:p>
          <a:p>
            <a:pPr lvl="1"/>
            <a:r>
              <a:rPr lang="en-US" dirty="0">
                <a:latin typeface="+mn-lt"/>
              </a:rPr>
              <a:t>Please email me if something arises </a:t>
            </a:r>
          </a:p>
          <a:p>
            <a:pPr lvl="0"/>
            <a:r>
              <a:rPr lang="en-US" dirty="0">
                <a:latin typeface="+mn-lt"/>
              </a:rPr>
              <a:t>Participate in zoom</a:t>
            </a:r>
          </a:p>
          <a:p>
            <a:pPr lvl="1"/>
            <a:r>
              <a:rPr lang="en-US" dirty="0">
                <a:latin typeface="+mn-lt"/>
              </a:rPr>
              <a:t>I know its hard, but what makes this class fun is the discussion and questions that people ask, so please make an effort to participate in each class</a:t>
            </a:r>
          </a:p>
          <a:p>
            <a:pPr lvl="1"/>
            <a:r>
              <a:rPr lang="en-US" dirty="0">
                <a:latin typeface="+mn-lt"/>
              </a:rPr>
              <a:t>Can use chat or raise hand</a:t>
            </a:r>
          </a:p>
          <a:p>
            <a:r>
              <a:rPr lang="en-US" dirty="0">
                <a:latin typeface="+mn-lt"/>
              </a:rPr>
              <a:t>Communicate with me if there are problems/concerns</a:t>
            </a:r>
          </a:p>
          <a:p>
            <a:r>
              <a:rPr lang="en-US" dirty="0">
                <a:latin typeface="+mn-lt"/>
              </a:rPr>
              <a:t>Feel free to email me at any time with questions, concerns, thoughts, advice, </a:t>
            </a:r>
            <a:r>
              <a:rPr lang="en-US" dirty="0" err="1">
                <a:latin typeface="+mn-lt"/>
              </a:rPr>
              <a:t>etc</a:t>
            </a:r>
            <a:endParaRPr lang="en-US" dirty="0">
              <a:latin typeface="+mn-lt"/>
            </a:endParaRPr>
          </a:p>
        </p:txBody>
      </p:sp>
      <p:sp>
        <p:nvSpPr>
          <p:cNvPr id="5" name="Date Placeholder 4">
            <a:extLst>
              <a:ext uri="{FF2B5EF4-FFF2-40B4-BE49-F238E27FC236}">
                <a16:creationId xmlns:a16="http://schemas.microsoft.com/office/drawing/2014/main" id="{290417BB-342F-474A-AD24-67A91F1A860A}"/>
              </a:ext>
            </a:extLst>
          </p:cNvPr>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a:extLst>
              <a:ext uri="{FF2B5EF4-FFF2-40B4-BE49-F238E27FC236}">
                <a16:creationId xmlns:a16="http://schemas.microsoft.com/office/drawing/2014/main" id="{4A4E8DDC-13FB-DC40-9669-166AB55BA99F}"/>
              </a:ext>
            </a:extLst>
          </p:cNvPr>
          <p:cNvSpPr>
            <a:spLocks noGrp="1"/>
          </p:cNvSpPr>
          <p:nvPr>
            <p:ph type="sldNum" sz="quarter" idx="4"/>
          </p:nvPr>
        </p:nvSpPr>
        <p:spPr/>
        <p:txBody>
          <a:bodyPr/>
          <a:lstStyle/>
          <a:p>
            <a:fld id="{7BCC8D0D-EAEC-449D-9161-023DFF90F2E2}" type="slidenum">
              <a:rPr lang="en-US" smtClean="0"/>
              <a:pPr/>
              <a:t>12</a:t>
            </a:fld>
            <a:endParaRPr lang="en-US" dirty="0"/>
          </a:p>
        </p:txBody>
      </p:sp>
    </p:spTree>
    <p:extLst>
      <p:ext uri="{BB962C8B-B14F-4D97-AF65-F5344CB8AC3E}">
        <p14:creationId xmlns:p14="http://schemas.microsoft.com/office/powerpoint/2010/main" val="49275478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D8314-0D3F-E14C-9076-5EB99FADCF4C}"/>
              </a:ext>
            </a:extLst>
          </p:cNvPr>
          <p:cNvSpPr>
            <a:spLocks noGrp="1"/>
          </p:cNvSpPr>
          <p:nvPr>
            <p:ph type="title"/>
          </p:nvPr>
        </p:nvSpPr>
        <p:spPr>
          <a:xfrm>
            <a:off x="653732" y="438912"/>
            <a:ext cx="8089901" cy="575094"/>
          </a:xfrm>
        </p:spPr>
        <p:txBody>
          <a:bodyPr/>
          <a:lstStyle/>
          <a:p>
            <a:r>
              <a:rPr lang="en-US" dirty="0"/>
              <a:t>Office hours</a:t>
            </a:r>
          </a:p>
        </p:txBody>
      </p:sp>
      <p:sp>
        <p:nvSpPr>
          <p:cNvPr id="3" name="Content Placeholder 2">
            <a:extLst>
              <a:ext uri="{FF2B5EF4-FFF2-40B4-BE49-F238E27FC236}">
                <a16:creationId xmlns:a16="http://schemas.microsoft.com/office/drawing/2014/main" id="{B35C9034-432F-0D46-82E7-85AFF9411C85}"/>
              </a:ext>
            </a:extLst>
          </p:cNvPr>
          <p:cNvSpPr>
            <a:spLocks noGrp="1"/>
          </p:cNvSpPr>
          <p:nvPr>
            <p:ph idx="1"/>
          </p:nvPr>
        </p:nvSpPr>
        <p:spPr/>
        <p:txBody>
          <a:bodyPr/>
          <a:lstStyle/>
          <a:p>
            <a:r>
              <a:rPr lang="en-US" dirty="0">
                <a:latin typeface="+mn-lt"/>
              </a:rPr>
              <a:t>I will plan to stay until 10:30/45 everyday on zoom to answer any questions about labs or readings or anything</a:t>
            </a:r>
          </a:p>
          <a:p>
            <a:r>
              <a:rPr lang="en-US" dirty="0">
                <a:latin typeface="+mn-lt"/>
              </a:rPr>
              <a:t>Canice available to meet by zoom– just send her an email</a:t>
            </a:r>
          </a:p>
          <a:p>
            <a:r>
              <a:rPr lang="en-US" dirty="0">
                <a:latin typeface="+mn-lt"/>
              </a:rPr>
              <a:t>I am always available to set up separate zoom meetings to talk about anything</a:t>
            </a:r>
          </a:p>
        </p:txBody>
      </p:sp>
      <p:sp>
        <p:nvSpPr>
          <p:cNvPr id="4" name="Text Placeholder 3">
            <a:extLst>
              <a:ext uri="{FF2B5EF4-FFF2-40B4-BE49-F238E27FC236}">
                <a16:creationId xmlns:a16="http://schemas.microsoft.com/office/drawing/2014/main" id="{F490BE9E-2214-254F-9BFC-E846ACF19DF4}"/>
              </a:ext>
            </a:extLst>
          </p:cNvPr>
          <p:cNvSpPr>
            <a:spLocks noGrp="1"/>
          </p:cNvSpPr>
          <p:nvPr>
            <p:ph type="body" idx="10"/>
          </p:nvPr>
        </p:nvSpPr>
        <p:spPr/>
        <p:txBody>
          <a:bodyPr/>
          <a:lstStyle/>
          <a:p>
            <a:endParaRPr lang="en-US"/>
          </a:p>
        </p:txBody>
      </p:sp>
      <p:sp>
        <p:nvSpPr>
          <p:cNvPr id="5" name="Date Placeholder 4">
            <a:extLst>
              <a:ext uri="{FF2B5EF4-FFF2-40B4-BE49-F238E27FC236}">
                <a16:creationId xmlns:a16="http://schemas.microsoft.com/office/drawing/2014/main" id="{1C1F217F-26E2-224B-8252-794F51EE5E1D}"/>
              </a:ext>
            </a:extLst>
          </p:cNvPr>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a:extLst>
              <a:ext uri="{FF2B5EF4-FFF2-40B4-BE49-F238E27FC236}">
                <a16:creationId xmlns:a16="http://schemas.microsoft.com/office/drawing/2014/main" id="{303727F1-712D-9F4B-B610-A46D18696519}"/>
              </a:ext>
            </a:extLst>
          </p:cNvPr>
          <p:cNvSpPr>
            <a:spLocks noGrp="1"/>
          </p:cNvSpPr>
          <p:nvPr>
            <p:ph type="sldNum" sz="quarter" idx="4"/>
          </p:nvPr>
        </p:nvSpPr>
        <p:spPr/>
        <p:txBody>
          <a:bodyPr/>
          <a:lstStyle/>
          <a:p>
            <a:fld id="{7BCC8D0D-EAEC-449D-9161-023DFF90F2E2}" type="slidenum">
              <a:rPr lang="en-US" smtClean="0"/>
              <a:pPr/>
              <a:t>13</a:t>
            </a:fld>
            <a:endParaRPr lang="en-US" dirty="0"/>
          </a:p>
        </p:txBody>
      </p:sp>
    </p:spTree>
    <p:extLst>
      <p:ext uri="{BB962C8B-B14F-4D97-AF65-F5344CB8AC3E}">
        <p14:creationId xmlns:p14="http://schemas.microsoft.com/office/powerpoint/2010/main" val="226016457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Topics covered in the course</a:t>
            </a:r>
          </a:p>
        </p:txBody>
      </p:sp>
      <p:sp>
        <p:nvSpPr>
          <p:cNvPr id="3" name="Content Placeholder 2"/>
          <p:cNvSpPr>
            <a:spLocks noGrp="1"/>
          </p:cNvSpPr>
          <p:nvPr>
            <p:ph idx="1"/>
          </p:nvPr>
        </p:nvSpPr>
        <p:spPr>
          <a:xfrm>
            <a:off x="481038" y="1015993"/>
            <a:ext cx="8662961" cy="4011502"/>
          </a:xfrm>
        </p:spPr>
        <p:txBody>
          <a:bodyPr/>
          <a:lstStyle/>
          <a:p>
            <a:r>
              <a:rPr lang="en-US" dirty="0">
                <a:latin typeface="+mn-lt"/>
              </a:rPr>
              <a:t>Intro to demography and theory, </a:t>
            </a:r>
            <a:r>
              <a:rPr lang="en-US" dirty="0">
                <a:solidFill>
                  <a:srgbClr val="052049"/>
                </a:solidFill>
                <a:latin typeface="+mn-lt"/>
              </a:rPr>
              <a:t>Population Growth </a:t>
            </a:r>
            <a:r>
              <a:rPr lang="en-US" dirty="0">
                <a:latin typeface="+mn-lt"/>
              </a:rPr>
              <a:t> (today)</a:t>
            </a:r>
          </a:p>
          <a:p>
            <a:r>
              <a:rPr lang="en-US" dirty="0">
                <a:latin typeface="+mn-lt"/>
              </a:rPr>
              <a:t>Lexis Diagrams and measurement, data quality </a:t>
            </a:r>
          </a:p>
          <a:p>
            <a:r>
              <a:rPr lang="en-US" dirty="0">
                <a:latin typeface="+mn-lt"/>
              </a:rPr>
              <a:t>Fertility, the impact of contraception and abortion on Population: </a:t>
            </a:r>
            <a:r>
              <a:rPr lang="en-US" dirty="0">
                <a:solidFill>
                  <a:srgbClr val="052049"/>
                </a:solidFill>
                <a:latin typeface="+mn-lt"/>
              </a:rPr>
              <a:t>(</a:t>
            </a:r>
            <a:r>
              <a:rPr lang="en-US" dirty="0">
                <a:latin typeface="+mn-lt"/>
              </a:rPr>
              <a:t>Diana Greene Foster, UCSF/ANSIRH)</a:t>
            </a:r>
          </a:p>
          <a:p>
            <a:r>
              <a:rPr lang="en-US" dirty="0">
                <a:latin typeface="+mn-lt"/>
              </a:rPr>
              <a:t>Mortality</a:t>
            </a:r>
          </a:p>
          <a:p>
            <a:r>
              <a:rPr lang="en-US" dirty="0">
                <a:solidFill>
                  <a:srgbClr val="052049"/>
                </a:solidFill>
                <a:latin typeface="+mn-lt"/>
              </a:rPr>
              <a:t>Gender and demography(sex ratios), </a:t>
            </a:r>
            <a:r>
              <a:rPr lang="en-US" dirty="0">
                <a:latin typeface="+mn-lt"/>
              </a:rPr>
              <a:t>Family Demography</a:t>
            </a:r>
          </a:p>
          <a:p>
            <a:r>
              <a:rPr lang="en-US" dirty="0">
                <a:latin typeface="+mn-lt"/>
              </a:rPr>
              <a:t>Life tables; disability and work (Amal </a:t>
            </a:r>
            <a:r>
              <a:rPr lang="en-US" dirty="0" err="1">
                <a:latin typeface="+mn-lt"/>
              </a:rPr>
              <a:t>Harrati</a:t>
            </a:r>
            <a:r>
              <a:rPr lang="en-US" dirty="0">
                <a:latin typeface="+mn-lt"/>
              </a:rPr>
              <a:t>, </a:t>
            </a:r>
            <a:r>
              <a:rPr lang="en-US" dirty="0" err="1">
                <a:latin typeface="+mn-lt"/>
              </a:rPr>
              <a:t>Mathmatica</a:t>
            </a:r>
            <a:r>
              <a:rPr lang="en-US" dirty="0">
                <a:latin typeface="+mn-lt"/>
              </a:rPr>
              <a:t>)</a:t>
            </a:r>
          </a:p>
          <a:p>
            <a:r>
              <a:rPr lang="en-US" dirty="0">
                <a:latin typeface="+mn-lt"/>
              </a:rPr>
              <a:t>Residential Segregation: (Joan Casey, Columbia U)</a:t>
            </a:r>
          </a:p>
          <a:p>
            <a:r>
              <a:rPr lang="en-US" dirty="0">
                <a:latin typeface="+mn-lt"/>
              </a:rPr>
              <a:t>Migration and Urbanization (Emily </a:t>
            </a:r>
            <a:r>
              <a:rPr lang="en-US" dirty="0" err="1">
                <a:latin typeface="+mn-lt"/>
              </a:rPr>
              <a:t>Trelevean</a:t>
            </a:r>
            <a:r>
              <a:rPr lang="en-US" dirty="0">
                <a:latin typeface="+mn-lt"/>
              </a:rPr>
              <a:t>, U Michigan)</a:t>
            </a:r>
          </a:p>
          <a:p>
            <a:r>
              <a:rPr lang="en-US" dirty="0">
                <a:latin typeface="+mn-lt"/>
              </a:rPr>
              <a:t>Aging and health systems (Canice)</a:t>
            </a:r>
          </a:p>
          <a:p>
            <a:r>
              <a:rPr lang="en-US" dirty="0">
                <a:latin typeface="+mn-lt"/>
              </a:rPr>
              <a:t>COVID-19 and demography</a:t>
            </a:r>
          </a:p>
          <a:p>
            <a:r>
              <a:rPr lang="en-US" dirty="0">
                <a:latin typeface="+mn-lt"/>
              </a:rPr>
              <a:t>Final class is presentations</a:t>
            </a:r>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14</a:t>
            </a:fld>
            <a:endParaRPr lang="en-US" dirty="0"/>
          </a:p>
        </p:txBody>
      </p:sp>
    </p:spTree>
    <p:extLst>
      <p:ext uri="{BB962C8B-B14F-4D97-AF65-F5344CB8AC3E}">
        <p14:creationId xmlns:p14="http://schemas.microsoft.com/office/powerpoint/2010/main" val="3211081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Outline of Today’s Lecture</a:t>
            </a:r>
          </a:p>
        </p:txBody>
      </p:sp>
      <p:sp>
        <p:nvSpPr>
          <p:cNvPr id="3" name="Content Placeholder 2"/>
          <p:cNvSpPr>
            <a:spLocks noGrp="1"/>
          </p:cNvSpPr>
          <p:nvPr>
            <p:ph idx="1"/>
          </p:nvPr>
        </p:nvSpPr>
        <p:spPr>
          <a:xfrm>
            <a:off x="661375" y="1492600"/>
            <a:ext cx="8325548" cy="4011502"/>
          </a:xfrm>
        </p:spPr>
        <p:txBody>
          <a:bodyPr/>
          <a:lstStyle/>
          <a:p>
            <a:pPr marL="687387" lvl="1" indent="-457200">
              <a:buFont typeface="+mj-lt"/>
              <a:buAutoNum type="arabicPeriod"/>
            </a:pPr>
            <a:r>
              <a:rPr lang="en-US" sz="2400" dirty="0">
                <a:latin typeface="+mn-lt"/>
              </a:rPr>
              <a:t>Course information</a:t>
            </a:r>
          </a:p>
          <a:p>
            <a:pPr marL="687387" lvl="1" indent="-457200">
              <a:buFont typeface="+mj-lt"/>
              <a:buAutoNum type="arabicPeriod"/>
            </a:pPr>
            <a:r>
              <a:rPr lang="en-US" sz="2400" b="1" dirty="0">
                <a:latin typeface="+mn-lt"/>
              </a:rPr>
              <a:t>What is demography</a:t>
            </a:r>
            <a:r>
              <a:rPr lang="en-US" sz="2400" dirty="0">
                <a:latin typeface="+mn-lt"/>
              </a:rPr>
              <a:t>?</a:t>
            </a:r>
            <a:endParaRPr lang="en-US" sz="2800" dirty="0">
              <a:latin typeface="+mn-lt"/>
            </a:endParaRPr>
          </a:p>
          <a:p>
            <a:pPr marL="973137" lvl="2" indent="-457200">
              <a:buFont typeface="+mj-lt"/>
              <a:buAutoNum type="alphaLcPeriod"/>
            </a:pPr>
            <a:r>
              <a:rPr lang="en-US" sz="2400" dirty="0">
                <a:latin typeface="+mn-lt"/>
              </a:rPr>
              <a:t>Why is understanding demographic methods useful for epidemiologists/public health experts?  </a:t>
            </a:r>
            <a:endParaRPr lang="en-US" sz="2800" dirty="0">
              <a:latin typeface="+mn-lt"/>
            </a:endParaRPr>
          </a:p>
          <a:p>
            <a:pPr marL="687387" lvl="1" indent="-457200">
              <a:buClr>
                <a:srgbClr val="052049"/>
              </a:buClr>
              <a:buFont typeface="+mj-lt"/>
              <a:buAutoNum type="arabicPeriod"/>
            </a:pPr>
            <a:r>
              <a:rPr lang="en-US" sz="2400" dirty="0">
                <a:latin typeface="+mn-lt"/>
              </a:rPr>
              <a:t>Demographic theory </a:t>
            </a:r>
            <a:r>
              <a:rPr lang="en-US" sz="2400" dirty="0">
                <a:solidFill>
                  <a:srgbClr val="052049"/>
                </a:solidFill>
                <a:latin typeface="Garamond"/>
              </a:rPr>
              <a:t>and population growth</a:t>
            </a:r>
            <a:endParaRPr lang="en-US" sz="2400" dirty="0">
              <a:latin typeface="+mn-lt"/>
            </a:endParaRPr>
          </a:p>
          <a:p>
            <a:pPr marL="687387" lvl="1" indent="-457200">
              <a:buFont typeface="+mj-lt"/>
              <a:buAutoNum type="arabicPeriod"/>
            </a:pPr>
            <a:r>
              <a:rPr lang="en-US" sz="2400" dirty="0">
                <a:latin typeface="+mn-lt"/>
              </a:rPr>
              <a:t>Population pyramids!</a:t>
            </a:r>
            <a:endParaRPr lang="en-US" sz="2800" dirty="0">
              <a:latin typeface="+mn-lt"/>
            </a:endParaRPr>
          </a:p>
          <a:p>
            <a:endParaRPr lang="en-US" dirty="0"/>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15</a:t>
            </a:fld>
            <a:endParaRPr lang="en-US" dirty="0"/>
          </a:p>
        </p:txBody>
      </p:sp>
    </p:spTree>
    <p:extLst>
      <p:ext uri="{BB962C8B-B14F-4D97-AF65-F5344CB8AC3E}">
        <p14:creationId xmlns:p14="http://schemas.microsoft.com/office/powerpoint/2010/main" val="78097700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What is Demography?</a:t>
            </a:r>
          </a:p>
        </p:txBody>
      </p:sp>
      <p:sp>
        <p:nvSpPr>
          <p:cNvPr id="3" name="Content Placeholder 2"/>
          <p:cNvSpPr>
            <a:spLocks noGrp="1"/>
          </p:cNvSpPr>
          <p:nvPr>
            <p:ph idx="1"/>
          </p:nvPr>
        </p:nvSpPr>
        <p:spPr>
          <a:xfrm>
            <a:off x="358009" y="1462742"/>
            <a:ext cx="8325548" cy="4011502"/>
          </a:xfrm>
        </p:spPr>
        <p:txBody>
          <a:bodyPr/>
          <a:lstStyle/>
          <a:p>
            <a:pPr marL="0" lvl="1" indent="0">
              <a:buNone/>
            </a:pPr>
            <a:r>
              <a:rPr lang="en-US" dirty="0">
                <a:latin typeface="+mn-lt"/>
              </a:rPr>
              <a:t>“Demography is the scientific study of human populations, primarily with respect to their size, their structure and their development”</a:t>
            </a:r>
          </a:p>
          <a:p>
            <a:pPr marL="0" lvl="1" indent="0">
              <a:buNone/>
            </a:pPr>
            <a:endParaRPr lang="en-US" dirty="0">
              <a:latin typeface="+mn-lt"/>
            </a:endParaRPr>
          </a:p>
          <a:p>
            <a:pPr marL="0" lvl="1" indent="0">
              <a:buNone/>
            </a:pPr>
            <a:r>
              <a:rPr lang="en-US" dirty="0"/>
              <a:t>					</a:t>
            </a:r>
            <a:r>
              <a:rPr lang="en-US" dirty="0">
                <a:latin typeface="+mn-lt"/>
              </a:rPr>
              <a:t>Demography =</a:t>
            </a:r>
          </a:p>
          <a:p>
            <a:pPr marL="0" lvl="1" indent="0">
              <a:buNone/>
            </a:pPr>
            <a:r>
              <a:rPr lang="en-US" dirty="0">
                <a:latin typeface="+mn-lt"/>
              </a:rPr>
              <a:t>					demos = people </a:t>
            </a:r>
          </a:p>
          <a:p>
            <a:pPr marL="0" lvl="1" indent="0">
              <a:buNone/>
            </a:pPr>
            <a:r>
              <a:rPr lang="en-US" dirty="0">
                <a:latin typeface="+mn-lt"/>
              </a:rPr>
              <a:t>						+</a:t>
            </a:r>
          </a:p>
          <a:p>
            <a:pPr marL="0" lvl="1" indent="0">
              <a:buNone/>
            </a:pPr>
            <a:r>
              <a:rPr lang="en-US" dirty="0">
                <a:latin typeface="+mn-lt"/>
              </a:rPr>
              <a:t>					</a:t>
            </a:r>
            <a:r>
              <a:rPr lang="en-US" dirty="0" err="1">
                <a:latin typeface="+mn-lt"/>
              </a:rPr>
              <a:t>graphos</a:t>
            </a:r>
            <a:r>
              <a:rPr lang="en-US" dirty="0">
                <a:latin typeface="+mn-lt"/>
              </a:rPr>
              <a:t> = writing or recording 					something </a:t>
            </a:r>
          </a:p>
          <a:p>
            <a:pPr marL="0" lvl="1" indent="0">
              <a:buNone/>
            </a:pPr>
            <a:endParaRPr lang="en-US" dirty="0"/>
          </a:p>
          <a:p>
            <a:pPr marL="0" lvl="1" indent="0">
              <a:buNone/>
            </a:pPr>
            <a:endParaRPr lang="en-US" dirty="0">
              <a:latin typeface="+mn-lt"/>
            </a:endParaRPr>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16</a:t>
            </a:fld>
            <a:endParaRPr lang="en-US" dirty="0"/>
          </a:p>
        </p:txBody>
      </p:sp>
      <p:pic>
        <p:nvPicPr>
          <p:cNvPr id="8" name="Picture 7"/>
          <p:cNvPicPr>
            <a:picLocks noChangeAspect="1"/>
          </p:cNvPicPr>
          <p:nvPr/>
        </p:nvPicPr>
        <p:blipFill>
          <a:blip r:embed="rId2"/>
          <a:stretch>
            <a:fillRect/>
          </a:stretch>
        </p:blipFill>
        <p:spPr>
          <a:xfrm>
            <a:off x="653732" y="2367638"/>
            <a:ext cx="2778720" cy="3704960"/>
          </a:xfrm>
          <a:prstGeom prst="rect">
            <a:avLst/>
          </a:prstGeom>
        </p:spPr>
      </p:pic>
    </p:spTree>
    <p:extLst>
      <p:ext uri="{BB962C8B-B14F-4D97-AF65-F5344CB8AC3E}">
        <p14:creationId xmlns:p14="http://schemas.microsoft.com/office/powerpoint/2010/main" val="4068578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161" y="358739"/>
            <a:ext cx="8089901" cy="1518877"/>
          </a:xfrm>
        </p:spPr>
        <p:txBody>
          <a:bodyPr/>
          <a:lstStyle/>
          <a:p>
            <a:r>
              <a:rPr lang="en-US" dirty="0"/>
              <a:t>“Principle in the study of mortality, then and now (Caldwell, 2001)”: applied to all of demography</a:t>
            </a:r>
          </a:p>
        </p:txBody>
      </p:sp>
      <p:sp>
        <p:nvSpPr>
          <p:cNvPr id="3" name="Content Placeholder 2"/>
          <p:cNvSpPr>
            <a:spLocks noGrp="1"/>
          </p:cNvSpPr>
          <p:nvPr>
            <p:ph idx="1"/>
          </p:nvPr>
        </p:nvSpPr>
        <p:spPr/>
        <p:txBody>
          <a:bodyPr>
            <a:normAutofit fontScale="92500" lnSpcReduction="10000"/>
          </a:bodyPr>
          <a:lstStyle/>
          <a:p>
            <a:r>
              <a:rPr lang="en-US" dirty="0"/>
              <a:t>Based on hard data: </a:t>
            </a:r>
          </a:p>
          <a:p>
            <a:pPr lvl="1"/>
            <a:r>
              <a:rPr lang="en-US" dirty="0"/>
              <a:t>“The work depended on data having come into existence at the whim of others, usually governments, often for other purposes, […] less true today”</a:t>
            </a:r>
          </a:p>
          <a:p>
            <a:r>
              <a:rPr lang="en-US" dirty="0"/>
              <a:t>Attention to data quality: </a:t>
            </a:r>
          </a:p>
          <a:p>
            <a:pPr lvl="1"/>
            <a:r>
              <a:rPr lang="en-US" dirty="0"/>
              <a:t>“Much of the labor was spent, not on making immediate deductions from the numbers, but on suspiciously testing the data and trying to improve them”</a:t>
            </a:r>
          </a:p>
          <a:p>
            <a:r>
              <a:rPr lang="en-US" dirty="0"/>
              <a:t>Awareness of potential biases: </a:t>
            </a:r>
          </a:p>
          <a:p>
            <a:pPr lvl="1"/>
            <a:r>
              <a:rPr lang="en-US" dirty="0"/>
              <a:t>“Demographers were deeply sensitive to the fact that crude numbers of measures may be misleading […] and they were given to devising measures that overcame the distortions to allow valid comparisons”</a:t>
            </a:r>
          </a:p>
          <a:p>
            <a:endParaRPr lang="en-US" dirty="0"/>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17</a:t>
            </a:fld>
            <a:endParaRPr lang="en-US" dirty="0"/>
          </a:p>
        </p:txBody>
      </p:sp>
    </p:spTree>
    <p:extLst>
      <p:ext uri="{BB962C8B-B14F-4D97-AF65-F5344CB8AC3E}">
        <p14:creationId xmlns:p14="http://schemas.microsoft.com/office/powerpoint/2010/main" val="2320332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1518877"/>
          </a:xfrm>
        </p:spPr>
        <p:txBody>
          <a:bodyPr/>
          <a:lstStyle/>
          <a:p>
            <a:r>
              <a:rPr lang="en-US" dirty="0"/>
              <a:t>Principle in the study of mortality, then a now (Caldwell, 2001): applied to all of demography (continued)</a:t>
            </a:r>
          </a:p>
        </p:txBody>
      </p:sp>
      <p:sp>
        <p:nvSpPr>
          <p:cNvPr id="3" name="Content Placeholder 2"/>
          <p:cNvSpPr>
            <a:spLocks noGrp="1"/>
          </p:cNvSpPr>
          <p:nvPr>
            <p:ph idx="1"/>
          </p:nvPr>
        </p:nvSpPr>
        <p:spPr/>
        <p:txBody>
          <a:bodyPr>
            <a:normAutofit fontScale="92500" lnSpcReduction="20000"/>
          </a:bodyPr>
          <a:lstStyle/>
          <a:p>
            <a:r>
              <a:rPr lang="en-US" dirty="0"/>
              <a:t>Concentration on large populations: </a:t>
            </a:r>
          </a:p>
          <a:p>
            <a:pPr lvl="1"/>
            <a:r>
              <a:rPr lang="en-US" dirty="0"/>
              <a:t>“There was a concept of a population, a large body of people constituting some kind of definable unit to which the measurements pertain”</a:t>
            </a:r>
          </a:p>
          <a:p>
            <a:r>
              <a:rPr lang="en-US" dirty="0"/>
              <a:t>Searching for patterns: </a:t>
            </a:r>
          </a:p>
          <a:p>
            <a:pPr lvl="1"/>
            <a:r>
              <a:rPr lang="en-US" dirty="0"/>
              <a:t>“Demographers look for regularities in populations or subpopulations and for contrasts between subpopulations: </a:t>
            </a:r>
            <a:r>
              <a:rPr lang="en-US" dirty="0" err="1"/>
              <a:t>Graunt</a:t>
            </a:r>
            <a:r>
              <a:rPr lang="en-US" dirty="0"/>
              <a:t> showed urban-rural differentials in mortality, as well as male-female differentials in both numbers born and subsequent mortality”</a:t>
            </a:r>
          </a:p>
          <a:p>
            <a:r>
              <a:rPr lang="en-US" dirty="0"/>
              <a:t>Early interest in causation: </a:t>
            </a:r>
          </a:p>
          <a:p>
            <a:pPr lvl="1"/>
            <a:r>
              <a:rPr lang="en-US" dirty="0"/>
              <a:t>“From the beginning there was an interest in causation (</a:t>
            </a:r>
            <a:r>
              <a:rPr lang="en-US" dirty="0" err="1"/>
              <a:t>Graunt</a:t>
            </a:r>
            <a:r>
              <a:rPr lang="en-US" dirty="0"/>
              <a:t> examined the causes of death), but there was, at the same time, a suspicion that measures of causes were more likely to be in error than measures of population </a:t>
            </a:r>
            <a:r>
              <a:rPr lang="fr-FR" dirty="0"/>
              <a:t>or death.</a:t>
            </a:r>
            <a:r>
              <a:rPr lang="en-US" dirty="0"/>
              <a:t>”</a:t>
            </a:r>
          </a:p>
          <a:p>
            <a:endParaRPr lang="en-US" dirty="0"/>
          </a:p>
          <a:p>
            <a:pPr marL="0" indent="0">
              <a:buNone/>
            </a:pPr>
            <a:endParaRPr lang="en-US" dirty="0"/>
          </a:p>
          <a:p>
            <a:endParaRPr lang="en-US" dirty="0"/>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18</a:t>
            </a:fld>
            <a:endParaRPr lang="en-US" dirty="0"/>
          </a:p>
        </p:txBody>
      </p:sp>
    </p:spTree>
    <p:extLst>
      <p:ext uri="{BB962C8B-B14F-4D97-AF65-F5344CB8AC3E}">
        <p14:creationId xmlns:p14="http://schemas.microsoft.com/office/powerpoint/2010/main" val="1642657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3"/>
            <a:ext cx="7961047" cy="1438704"/>
          </a:xfrm>
        </p:spPr>
        <p:txBody>
          <a:bodyPr/>
          <a:lstStyle/>
          <a:p>
            <a:r>
              <a:rPr lang="en-US" dirty="0"/>
              <a:t>Principle in the study of mortality, then a now (Caldwell, 2001): applied to all of demography (continued)</a:t>
            </a:r>
          </a:p>
        </p:txBody>
      </p:sp>
      <p:sp>
        <p:nvSpPr>
          <p:cNvPr id="3" name="Content Placeholder 2"/>
          <p:cNvSpPr>
            <a:spLocks noGrp="1"/>
          </p:cNvSpPr>
          <p:nvPr>
            <p:ph idx="1"/>
          </p:nvPr>
        </p:nvSpPr>
        <p:spPr/>
        <p:txBody>
          <a:bodyPr/>
          <a:lstStyle/>
          <a:p>
            <a:r>
              <a:rPr lang="en-US" dirty="0"/>
              <a:t>A mostly empirical discipline: </a:t>
            </a:r>
          </a:p>
          <a:p>
            <a:pPr lvl="1"/>
            <a:r>
              <a:rPr lang="en-US" dirty="0"/>
              <a:t>“Most demographers have been happy to carry out analysis within a minimalist theoretical framework and have been deeply suspicious of disciplines that built theoretical structures upon unproven, theoretical bases. They have preferred intermediate or short-range theory to grand theory”</a:t>
            </a:r>
          </a:p>
          <a:p>
            <a:pPr lvl="1"/>
            <a:r>
              <a:rPr lang="en-US" dirty="0"/>
              <a:t>Less true now, and not true of Malthus</a:t>
            </a:r>
          </a:p>
          <a:p>
            <a:endParaRPr lang="en-US" dirty="0"/>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19</a:t>
            </a:fld>
            <a:endParaRPr lang="en-US" dirty="0"/>
          </a:p>
        </p:txBody>
      </p:sp>
    </p:spTree>
    <p:extLst>
      <p:ext uri="{BB962C8B-B14F-4D97-AF65-F5344CB8AC3E}">
        <p14:creationId xmlns:p14="http://schemas.microsoft.com/office/powerpoint/2010/main" val="362882323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Introductions</a:t>
            </a:r>
          </a:p>
        </p:txBody>
      </p:sp>
      <p:sp>
        <p:nvSpPr>
          <p:cNvPr id="3" name="Content Placeholder 2"/>
          <p:cNvSpPr>
            <a:spLocks noGrp="1"/>
          </p:cNvSpPr>
          <p:nvPr>
            <p:ph idx="1"/>
          </p:nvPr>
        </p:nvSpPr>
        <p:spPr/>
        <p:txBody>
          <a:bodyPr/>
          <a:lstStyle/>
          <a:p>
            <a:r>
              <a:rPr lang="en-US" dirty="0">
                <a:latin typeface="+mn-lt"/>
              </a:rPr>
              <a:t>A little about you (some demographics)</a:t>
            </a:r>
          </a:p>
          <a:p>
            <a:r>
              <a:rPr lang="en-US" dirty="0">
                <a:latin typeface="+mn-lt"/>
              </a:rPr>
              <a:t>Area of research focus, program</a:t>
            </a:r>
          </a:p>
          <a:p>
            <a:r>
              <a:rPr lang="en-US" dirty="0">
                <a:latin typeface="+mn-lt"/>
              </a:rPr>
              <a:t>Area of interest within demography</a:t>
            </a:r>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2</a:t>
            </a:fld>
            <a:endParaRPr lang="en-US" dirty="0"/>
          </a:p>
        </p:txBody>
      </p:sp>
    </p:spTree>
    <p:extLst>
      <p:ext uri="{BB962C8B-B14F-4D97-AF65-F5344CB8AC3E}">
        <p14:creationId xmlns:p14="http://schemas.microsoft.com/office/powerpoint/2010/main" val="62260333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Why is demography important </a:t>
            </a:r>
            <a:r>
              <a:rPr lang="en-US"/>
              <a:t>for health?</a:t>
            </a:r>
          </a:p>
        </p:txBody>
      </p:sp>
      <p:sp>
        <p:nvSpPr>
          <p:cNvPr id="3" name="Content Placeholder 2"/>
          <p:cNvSpPr>
            <a:spLocks noGrp="1"/>
          </p:cNvSpPr>
          <p:nvPr>
            <p:ph idx="1"/>
          </p:nvPr>
        </p:nvSpPr>
        <p:spPr>
          <a:xfrm>
            <a:off x="661375" y="1743966"/>
            <a:ext cx="8325548" cy="4011502"/>
          </a:xfrm>
        </p:spPr>
        <p:txBody>
          <a:bodyPr/>
          <a:lstStyle/>
          <a:p>
            <a:pPr marL="0" indent="0">
              <a:buNone/>
            </a:pPr>
            <a:r>
              <a:rPr lang="en-US" dirty="0">
                <a:latin typeface="+mn-lt"/>
              </a:rPr>
              <a:t>“The everyday activities of all human being, communities, and countries are interrelated with population change, patterns and levels of use of natural resources, the state of the environment, and the pace and quality of economic and social development”</a:t>
            </a:r>
          </a:p>
          <a:p>
            <a:pPr marL="230187" lvl="1" indent="0">
              <a:buNone/>
            </a:pPr>
            <a:r>
              <a:rPr lang="en-US" dirty="0">
                <a:latin typeface="+mn-lt"/>
              </a:rPr>
              <a:t>-Program of Action of the UN International Conference on Population and Development, Cairo, 1994</a:t>
            </a:r>
          </a:p>
          <a:p>
            <a:pPr marL="230187" lvl="1" indent="0">
              <a:buNone/>
            </a:pPr>
            <a:endParaRPr lang="en-US" dirty="0">
              <a:latin typeface="+mn-lt"/>
            </a:endParaRPr>
          </a:p>
          <a:p>
            <a:pPr marL="230187" lvl="1" indent="0">
              <a:buNone/>
            </a:pPr>
            <a:endParaRPr lang="en-US" dirty="0">
              <a:latin typeface="+mn-lt"/>
            </a:endParaRPr>
          </a:p>
          <a:p>
            <a:pPr marL="230187" lvl="1" indent="0">
              <a:buNone/>
            </a:pPr>
            <a:r>
              <a:rPr lang="en-US" dirty="0">
                <a:latin typeface="+mn-lt"/>
              </a:rPr>
              <a:t>Demographic situation		Health care supply and demand</a:t>
            </a:r>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20</a:t>
            </a:fld>
            <a:endParaRPr lang="en-US" dirty="0"/>
          </a:p>
        </p:txBody>
      </p:sp>
      <p:sp>
        <p:nvSpPr>
          <p:cNvPr id="8" name="TextBox 7"/>
          <p:cNvSpPr txBox="1"/>
          <p:nvPr/>
        </p:nvSpPr>
        <p:spPr bwMode="auto">
          <a:xfrm>
            <a:off x="1230224" y="886397"/>
            <a:ext cx="0" cy="307777"/>
          </a:xfrm>
          <a:prstGeom prst="rect">
            <a:avLst/>
          </a:prstGeom>
          <a:noFill/>
          <a:ln w="19050" algn="ctr">
            <a:noFill/>
            <a:miter lim="800000"/>
            <a:headEnd/>
            <a:tailEnd/>
          </a:ln>
        </p:spPr>
        <p:txBody>
          <a:bodyPr wrap="none" lIns="0" tIns="0" rIns="0" bIns="0" rtlCol="0">
            <a:spAutoFit/>
          </a:bodyPr>
          <a:lstStyle/>
          <a:p>
            <a:endParaRPr lang="en-US" sz="2000" dirty="0" err="1"/>
          </a:p>
        </p:txBody>
      </p:sp>
      <p:cxnSp>
        <p:nvCxnSpPr>
          <p:cNvPr id="10" name="Straight Arrow Connector 9"/>
          <p:cNvCxnSpPr/>
          <p:nvPr/>
        </p:nvCxnSpPr>
        <p:spPr>
          <a:xfrm>
            <a:off x="3743583" y="4947947"/>
            <a:ext cx="542357" cy="0"/>
          </a:xfrm>
          <a:prstGeom prst="straightConnector1">
            <a:avLst/>
          </a:prstGeom>
          <a:ln w="28575">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904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1047979"/>
          </a:xfrm>
        </p:spPr>
        <p:txBody>
          <a:bodyPr/>
          <a:lstStyle/>
          <a:p>
            <a:r>
              <a:rPr lang="en-US" dirty="0"/>
              <a:t>Differences between Demography and Epidemiology (Wallace, 2001)</a:t>
            </a:r>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21</a:t>
            </a:fld>
            <a:endParaRPr lang="en-US" dirty="0"/>
          </a:p>
        </p:txBody>
      </p:sp>
      <p:sp>
        <p:nvSpPr>
          <p:cNvPr id="8" name="Text Placeholder 4"/>
          <p:cNvSpPr>
            <a:spLocks noGrp="1"/>
          </p:cNvSpPr>
          <p:nvPr>
            <p:ph type="body" idx="1"/>
          </p:nvPr>
        </p:nvSpPr>
        <p:spPr>
          <a:xfrm>
            <a:off x="457200" y="1729804"/>
            <a:ext cx="4040188" cy="639762"/>
          </a:xfrm>
        </p:spPr>
        <p:txBody>
          <a:bodyPr/>
          <a:lstStyle/>
          <a:p>
            <a:pPr marL="0" indent="0">
              <a:buNone/>
            </a:pPr>
            <a:r>
              <a:rPr lang="en-US" u="sng" dirty="0">
                <a:latin typeface="+mn-lt"/>
              </a:rPr>
              <a:t>Demography</a:t>
            </a:r>
          </a:p>
        </p:txBody>
      </p:sp>
      <p:sp>
        <p:nvSpPr>
          <p:cNvPr id="9" name="Content Placeholder 5"/>
          <p:cNvSpPr txBox="1">
            <a:spLocks/>
          </p:cNvSpPr>
          <p:nvPr/>
        </p:nvSpPr>
        <p:spPr>
          <a:xfrm>
            <a:off x="457200" y="3164819"/>
            <a:ext cx="4040188" cy="2705600"/>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dirty="0">
                <a:latin typeface="+mn-lt"/>
              </a:rPr>
              <a:t>Common Areas: Sociology, Economics, psychology</a:t>
            </a:r>
          </a:p>
          <a:p>
            <a:endParaRPr lang="en-US" sz="2100" dirty="0">
              <a:latin typeface="+mn-lt"/>
            </a:endParaRPr>
          </a:p>
          <a:p>
            <a:r>
              <a:rPr lang="en-US" sz="2100" dirty="0">
                <a:latin typeface="+mn-lt"/>
              </a:rPr>
              <a:t>More global and comprehensive, but topically narrower</a:t>
            </a:r>
          </a:p>
          <a:p>
            <a:endParaRPr lang="en-US" sz="2100" dirty="0">
              <a:latin typeface="+mn-lt"/>
            </a:endParaRPr>
          </a:p>
          <a:p>
            <a:r>
              <a:rPr lang="en-US" sz="2100" dirty="0">
                <a:latin typeface="+mn-lt"/>
              </a:rPr>
              <a:t>More appropriate for population policy</a:t>
            </a:r>
          </a:p>
          <a:p>
            <a:endParaRPr lang="en-US" sz="2100" dirty="0">
              <a:latin typeface="+mn-lt"/>
            </a:endParaRPr>
          </a:p>
          <a:p>
            <a:r>
              <a:rPr lang="en-US" sz="2100" dirty="0">
                <a:latin typeface="+mn-lt"/>
              </a:rPr>
              <a:t>Relies on natural experiments, large datasets (censuses, etc.) </a:t>
            </a:r>
          </a:p>
        </p:txBody>
      </p:sp>
      <p:sp>
        <p:nvSpPr>
          <p:cNvPr id="10" name="Text Placeholder 6"/>
          <p:cNvSpPr>
            <a:spLocks noGrp="1"/>
          </p:cNvSpPr>
          <p:nvPr>
            <p:ph type="body" sz="quarter" idx="3"/>
          </p:nvPr>
        </p:nvSpPr>
        <p:spPr>
          <a:xfrm>
            <a:off x="4645025" y="1435579"/>
            <a:ext cx="4041775" cy="639762"/>
          </a:xfrm>
        </p:spPr>
        <p:txBody>
          <a:bodyPr/>
          <a:lstStyle/>
          <a:p>
            <a:r>
              <a:rPr lang="en-US" sz="2100" u="sng" dirty="0">
                <a:latin typeface="+mn-lt"/>
              </a:rPr>
              <a:t>Epidemiology</a:t>
            </a:r>
          </a:p>
        </p:txBody>
      </p:sp>
      <p:sp>
        <p:nvSpPr>
          <p:cNvPr id="11" name="Content Placeholder 7"/>
          <p:cNvSpPr txBox="1">
            <a:spLocks/>
          </p:cNvSpPr>
          <p:nvPr/>
        </p:nvSpPr>
        <p:spPr>
          <a:xfrm>
            <a:off x="4645025" y="1907810"/>
            <a:ext cx="4245599" cy="3951288"/>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dirty="0">
                <a:latin typeface="+mn-lt"/>
              </a:rPr>
              <a:t>Historically more clinical: medicine, basic science, pathology</a:t>
            </a:r>
          </a:p>
          <a:p>
            <a:endParaRPr lang="en-US" sz="2100" dirty="0">
              <a:latin typeface="+mn-lt"/>
            </a:endParaRPr>
          </a:p>
          <a:p>
            <a:r>
              <a:rPr lang="en-US" sz="2100" dirty="0">
                <a:latin typeface="+mn-lt"/>
              </a:rPr>
              <a:t>Somewhat less global and comprehensive</a:t>
            </a:r>
          </a:p>
          <a:p>
            <a:endParaRPr lang="en-US" sz="2100" dirty="0">
              <a:latin typeface="+mn-lt"/>
            </a:endParaRPr>
          </a:p>
          <a:p>
            <a:r>
              <a:rPr lang="en-US" sz="2100" dirty="0">
                <a:latin typeface="+mn-lt"/>
              </a:rPr>
              <a:t>More appropriate for clinical, individual and programmatic decision making</a:t>
            </a:r>
          </a:p>
          <a:p>
            <a:endParaRPr lang="en-US" sz="2100" dirty="0">
              <a:latin typeface="+mn-lt"/>
            </a:endParaRPr>
          </a:p>
          <a:p>
            <a:r>
              <a:rPr lang="en-US" sz="2100" dirty="0">
                <a:latin typeface="+mn-lt"/>
              </a:rPr>
              <a:t>Uses randomized experiments, tests interventions </a:t>
            </a:r>
          </a:p>
        </p:txBody>
      </p:sp>
    </p:spTree>
    <p:extLst>
      <p:ext uri="{BB962C8B-B14F-4D97-AF65-F5344CB8AC3E}">
        <p14:creationId xmlns:p14="http://schemas.microsoft.com/office/powerpoint/2010/main" val="285754693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1047979"/>
          </a:xfrm>
        </p:spPr>
        <p:txBody>
          <a:bodyPr/>
          <a:lstStyle/>
          <a:p>
            <a:r>
              <a:rPr lang="en-US" dirty="0"/>
              <a:t>Commonalities between demography and epidemiology</a:t>
            </a:r>
          </a:p>
        </p:txBody>
      </p:sp>
      <p:sp>
        <p:nvSpPr>
          <p:cNvPr id="3" name="Content Placeholder 2"/>
          <p:cNvSpPr>
            <a:spLocks noGrp="1"/>
          </p:cNvSpPr>
          <p:nvPr>
            <p:ph idx="1"/>
          </p:nvPr>
        </p:nvSpPr>
        <p:spPr/>
        <p:txBody>
          <a:bodyPr/>
          <a:lstStyle/>
          <a:p>
            <a:r>
              <a:rPr lang="en-US" dirty="0">
                <a:latin typeface="+mn-lt"/>
              </a:rPr>
              <a:t>Quantitative</a:t>
            </a:r>
          </a:p>
          <a:p>
            <a:r>
              <a:rPr lang="en-US" dirty="0">
                <a:latin typeface="+mn-lt"/>
              </a:rPr>
              <a:t>Appreciation of role of human behavior and social institutions</a:t>
            </a:r>
          </a:p>
          <a:p>
            <a:pPr lvl="1"/>
            <a:r>
              <a:rPr lang="en-US" dirty="0">
                <a:latin typeface="+mn-lt"/>
              </a:rPr>
              <a:t>Both often consider differences in health or health related factors based on wealth, SES, urban/rural, race/ethnicity, gender, vulnerable sub-groups, etc. </a:t>
            </a:r>
          </a:p>
          <a:p>
            <a:r>
              <a:rPr lang="en-US" dirty="0">
                <a:latin typeface="+mn-lt"/>
              </a:rPr>
              <a:t>Look at relationship between vital events and health and disease</a:t>
            </a:r>
          </a:p>
          <a:p>
            <a:r>
              <a:rPr lang="en-US" dirty="0">
                <a:latin typeface="+mn-lt"/>
              </a:rPr>
              <a:t>Concerned with prediction</a:t>
            </a:r>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22</a:t>
            </a:fld>
            <a:endParaRPr lang="en-US" dirty="0"/>
          </a:p>
        </p:txBody>
      </p:sp>
    </p:spTree>
    <p:extLst>
      <p:ext uri="{BB962C8B-B14F-4D97-AF65-F5344CB8AC3E}">
        <p14:creationId xmlns:p14="http://schemas.microsoft.com/office/powerpoint/2010/main" val="498804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How Demography is used in Public Health</a:t>
            </a:r>
          </a:p>
        </p:txBody>
      </p:sp>
      <p:sp>
        <p:nvSpPr>
          <p:cNvPr id="3" name="Content Placeholder 2"/>
          <p:cNvSpPr>
            <a:spLocks noGrp="1"/>
          </p:cNvSpPr>
          <p:nvPr>
            <p:ph idx="1"/>
          </p:nvPr>
        </p:nvSpPr>
        <p:spPr>
          <a:xfrm>
            <a:off x="653732" y="1669697"/>
            <a:ext cx="8325548" cy="4011502"/>
          </a:xfrm>
        </p:spPr>
        <p:txBody>
          <a:bodyPr/>
          <a:lstStyle/>
          <a:p>
            <a:r>
              <a:rPr lang="en-US" dirty="0">
                <a:latin typeface="+mn-lt"/>
              </a:rPr>
              <a:t>Comparing the health of one population with that of another</a:t>
            </a:r>
          </a:p>
          <a:p>
            <a:r>
              <a:rPr lang="en-US" dirty="0">
                <a:latin typeface="+mn-lt"/>
              </a:rPr>
              <a:t>Monitoring changes in the health of a given population</a:t>
            </a:r>
          </a:p>
          <a:p>
            <a:r>
              <a:rPr lang="en-US" dirty="0">
                <a:latin typeface="+mn-lt"/>
              </a:rPr>
              <a:t>Identifying and quantifying the health inequalities within populations (e.g. across social groups and geography)</a:t>
            </a:r>
          </a:p>
          <a:p>
            <a:r>
              <a:rPr lang="en-US" dirty="0">
                <a:latin typeface="+mn-lt"/>
              </a:rPr>
              <a:t>Provide projections that inform priorities for health service delivery and planning</a:t>
            </a:r>
          </a:p>
          <a:p>
            <a:r>
              <a:rPr lang="en-US" dirty="0">
                <a:latin typeface="+mn-lt"/>
              </a:rPr>
              <a:t> Inform debates on priorities for research and development</a:t>
            </a:r>
          </a:p>
          <a:p>
            <a:r>
              <a:rPr lang="en-US" dirty="0">
                <a:latin typeface="+mn-lt"/>
              </a:rPr>
              <a:t>Analyzing the benefits of health interventions for use in cost-effectiveness analyses</a:t>
            </a:r>
          </a:p>
          <a:p>
            <a:endParaRPr lang="en-US" dirty="0"/>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23</a:t>
            </a:fld>
            <a:endParaRPr lang="en-US" dirty="0"/>
          </a:p>
        </p:txBody>
      </p:sp>
    </p:spTree>
    <p:extLst>
      <p:ext uri="{BB962C8B-B14F-4D97-AF65-F5344CB8AC3E}">
        <p14:creationId xmlns:p14="http://schemas.microsoft.com/office/powerpoint/2010/main" val="248733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Outline of Today’s Lecture</a:t>
            </a:r>
          </a:p>
        </p:txBody>
      </p:sp>
      <p:sp>
        <p:nvSpPr>
          <p:cNvPr id="3" name="Content Placeholder 2"/>
          <p:cNvSpPr>
            <a:spLocks noGrp="1"/>
          </p:cNvSpPr>
          <p:nvPr>
            <p:ph idx="1"/>
          </p:nvPr>
        </p:nvSpPr>
        <p:spPr>
          <a:xfrm>
            <a:off x="661375" y="1492600"/>
            <a:ext cx="8325548" cy="4011502"/>
          </a:xfrm>
        </p:spPr>
        <p:txBody>
          <a:bodyPr/>
          <a:lstStyle/>
          <a:p>
            <a:pPr marL="687387" lvl="1" indent="-457200">
              <a:buFont typeface="+mj-lt"/>
              <a:buAutoNum type="arabicPeriod"/>
            </a:pPr>
            <a:r>
              <a:rPr lang="en-US" sz="2400" dirty="0">
                <a:latin typeface="+mn-lt"/>
              </a:rPr>
              <a:t>Course information</a:t>
            </a:r>
          </a:p>
          <a:p>
            <a:pPr marL="687387" lvl="1" indent="-457200">
              <a:buFont typeface="+mj-lt"/>
              <a:buAutoNum type="arabicPeriod"/>
            </a:pPr>
            <a:r>
              <a:rPr lang="en-US" sz="2400" dirty="0">
                <a:latin typeface="+mn-lt"/>
              </a:rPr>
              <a:t>What is demography?</a:t>
            </a:r>
            <a:endParaRPr lang="en-US" sz="2800" dirty="0">
              <a:latin typeface="+mn-lt"/>
            </a:endParaRPr>
          </a:p>
          <a:p>
            <a:pPr marL="973137" lvl="2" indent="-457200">
              <a:buFont typeface="+mj-lt"/>
              <a:buAutoNum type="alphaLcPeriod"/>
            </a:pPr>
            <a:r>
              <a:rPr lang="en-US" sz="2400" dirty="0">
                <a:latin typeface="+mn-lt"/>
              </a:rPr>
              <a:t>Why is understanding demographic methods useful for epidemiologists/public health experts?  </a:t>
            </a:r>
            <a:endParaRPr lang="en-US" sz="2800" dirty="0">
              <a:latin typeface="+mn-lt"/>
            </a:endParaRPr>
          </a:p>
          <a:p>
            <a:pPr marL="687387" lvl="1" indent="-457200">
              <a:buClr>
                <a:srgbClr val="052049"/>
              </a:buClr>
              <a:buFont typeface="+mj-lt"/>
              <a:buAutoNum type="arabicPeriod"/>
            </a:pPr>
            <a:r>
              <a:rPr lang="en-US" sz="2400" b="1" dirty="0">
                <a:latin typeface="+mn-lt"/>
              </a:rPr>
              <a:t>Demographic theory </a:t>
            </a:r>
            <a:r>
              <a:rPr lang="en-US" sz="2400" dirty="0">
                <a:solidFill>
                  <a:srgbClr val="052049"/>
                </a:solidFill>
                <a:latin typeface="Garamond"/>
              </a:rPr>
              <a:t>a</a:t>
            </a:r>
            <a:r>
              <a:rPr lang="en-US" sz="2400" b="1" dirty="0">
                <a:solidFill>
                  <a:srgbClr val="052049"/>
                </a:solidFill>
                <a:latin typeface="Garamond"/>
              </a:rPr>
              <a:t>nd population growth</a:t>
            </a:r>
            <a:r>
              <a:rPr lang="en-US" sz="2400" b="1" dirty="0">
                <a:latin typeface="+mn-lt"/>
              </a:rPr>
              <a:t> </a:t>
            </a:r>
          </a:p>
          <a:p>
            <a:pPr marL="687387" lvl="1" indent="-457200">
              <a:buFont typeface="+mj-lt"/>
              <a:buAutoNum type="arabicPeriod"/>
            </a:pPr>
            <a:r>
              <a:rPr lang="en-US" sz="2400" dirty="0">
                <a:latin typeface="+mn-lt"/>
              </a:rPr>
              <a:t>Population pyramids!</a:t>
            </a:r>
            <a:endParaRPr lang="en-US" sz="2800" dirty="0">
              <a:latin typeface="+mn-lt"/>
            </a:endParaRPr>
          </a:p>
          <a:p>
            <a:endParaRPr lang="en-US" dirty="0"/>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24</a:t>
            </a:fld>
            <a:endParaRPr lang="en-US" dirty="0"/>
          </a:p>
        </p:txBody>
      </p:sp>
    </p:spTree>
    <p:extLst>
      <p:ext uri="{BB962C8B-B14F-4D97-AF65-F5344CB8AC3E}">
        <p14:creationId xmlns:p14="http://schemas.microsoft.com/office/powerpoint/2010/main" val="382640262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Origins of modern demography</a:t>
            </a:r>
          </a:p>
        </p:txBody>
      </p:sp>
      <p:sp>
        <p:nvSpPr>
          <p:cNvPr id="3" name="Content Placeholder 2"/>
          <p:cNvSpPr>
            <a:spLocks noGrp="1"/>
          </p:cNvSpPr>
          <p:nvPr>
            <p:ph idx="1"/>
          </p:nvPr>
        </p:nvSpPr>
        <p:spPr>
          <a:xfrm>
            <a:off x="604070" y="1386859"/>
            <a:ext cx="8325548" cy="4011502"/>
          </a:xfrm>
        </p:spPr>
        <p:txBody>
          <a:bodyPr/>
          <a:lstStyle/>
          <a:p>
            <a:r>
              <a:rPr lang="en-US" dirty="0"/>
              <a:t>First death records in renaissance Italy</a:t>
            </a:r>
          </a:p>
          <a:p>
            <a:r>
              <a:rPr lang="en-US" dirty="0"/>
              <a:t>Establishment of parish registers in the 16</a:t>
            </a:r>
            <a:r>
              <a:rPr lang="en-US" baseline="30000" dirty="0"/>
              <a:t>th</a:t>
            </a:r>
            <a:r>
              <a:rPr lang="en-US" dirty="0"/>
              <a:t> c. that became common in the 17</a:t>
            </a:r>
            <a:r>
              <a:rPr lang="en-US" baseline="30000" dirty="0"/>
              <a:t>th</a:t>
            </a:r>
            <a:r>
              <a:rPr lang="en-US" dirty="0"/>
              <a:t> c. in Western countries</a:t>
            </a:r>
          </a:p>
          <a:p>
            <a:pPr lvl="1"/>
            <a:r>
              <a:rPr lang="en-US" dirty="0"/>
              <a:t>Motivated early work on mortality</a:t>
            </a:r>
          </a:p>
          <a:p>
            <a:r>
              <a:rPr lang="en-US" dirty="0"/>
              <a:t>British Royal Society founded in 1660 with two fathers of demography</a:t>
            </a:r>
          </a:p>
          <a:p>
            <a:pPr lvl="1"/>
            <a:r>
              <a:rPr lang="en-US" dirty="0"/>
              <a:t>John </a:t>
            </a:r>
            <a:r>
              <a:rPr lang="en-US" dirty="0" err="1"/>
              <a:t>Graunt</a:t>
            </a:r>
            <a:endParaRPr lang="en-US" dirty="0"/>
          </a:p>
          <a:p>
            <a:pPr lvl="1"/>
            <a:r>
              <a:rPr lang="en-US" dirty="0"/>
              <a:t>William Petty</a:t>
            </a:r>
          </a:p>
          <a:p>
            <a:pPr lvl="1"/>
            <a:endParaRPr lang="en-US" dirty="0"/>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25</a:t>
            </a:fld>
            <a:endParaRPr lang="en-US" dirty="0"/>
          </a:p>
        </p:txBody>
      </p:sp>
    </p:spTree>
    <p:extLst>
      <p:ext uri="{BB962C8B-B14F-4D97-AF65-F5344CB8AC3E}">
        <p14:creationId xmlns:p14="http://schemas.microsoft.com/office/powerpoint/2010/main" val="13484757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John </a:t>
            </a:r>
            <a:r>
              <a:rPr lang="en-US" dirty="0" err="1"/>
              <a:t>Graunt</a:t>
            </a:r>
            <a:r>
              <a:rPr lang="en-US" dirty="0"/>
              <a:t> (1620-1674)</a:t>
            </a:r>
          </a:p>
        </p:txBody>
      </p:sp>
      <p:sp>
        <p:nvSpPr>
          <p:cNvPr id="3" name="Content Placeholder 2"/>
          <p:cNvSpPr>
            <a:spLocks noGrp="1"/>
          </p:cNvSpPr>
          <p:nvPr>
            <p:ph idx="1"/>
          </p:nvPr>
        </p:nvSpPr>
        <p:spPr>
          <a:xfrm>
            <a:off x="661375" y="2021792"/>
            <a:ext cx="4971366" cy="4011502"/>
          </a:xfrm>
        </p:spPr>
        <p:txBody>
          <a:bodyPr/>
          <a:lstStyle/>
          <a:p>
            <a:pPr lvl="1"/>
            <a:r>
              <a:rPr lang="en-US" i="1" dirty="0"/>
              <a:t>Natural and Political Observations Made upon the Bills of Mortality</a:t>
            </a:r>
            <a:r>
              <a:rPr lang="en-US" dirty="0"/>
              <a:t> (1662)</a:t>
            </a:r>
          </a:p>
          <a:p>
            <a:pPr lvl="1"/>
            <a:r>
              <a:rPr lang="en-US" dirty="0"/>
              <a:t>Laid the foundation for human statistical and census methods</a:t>
            </a:r>
          </a:p>
          <a:p>
            <a:pPr lvl="1"/>
            <a:r>
              <a:rPr lang="en-US" dirty="0"/>
              <a:t>Developed first life tables</a:t>
            </a:r>
          </a:p>
          <a:p>
            <a:pPr lvl="1"/>
            <a:r>
              <a:rPr lang="en-US" dirty="0"/>
              <a:t>Also a father of epidemiology</a:t>
            </a:r>
          </a:p>
          <a:p>
            <a:endParaRPr lang="en-US" dirty="0"/>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26</a:t>
            </a:fld>
            <a:endParaRPr lang="en-US" dirty="0"/>
          </a:p>
        </p:txBody>
      </p:sp>
      <p:pic>
        <p:nvPicPr>
          <p:cNvPr id="8" name="Picture 7" descr="john graunt.jpg"/>
          <p:cNvPicPr>
            <a:picLocks noChangeAspect="1"/>
          </p:cNvPicPr>
          <p:nvPr/>
        </p:nvPicPr>
        <p:blipFill>
          <a:blip r:embed="rId2" cstate="print"/>
          <a:stretch>
            <a:fillRect/>
          </a:stretch>
        </p:blipFill>
        <p:spPr>
          <a:xfrm>
            <a:off x="5972371" y="3152775"/>
            <a:ext cx="2753026" cy="2853136"/>
          </a:xfrm>
          <a:prstGeom prst="rect">
            <a:avLst/>
          </a:prstGeom>
        </p:spPr>
      </p:pic>
      <p:pic>
        <p:nvPicPr>
          <p:cNvPr id="9" name="Picture 8" descr="Graunt_Observations.jpg"/>
          <p:cNvPicPr>
            <a:picLocks noChangeAspect="1"/>
          </p:cNvPicPr>
          <p:nvPr/>
        </p:nvPicPr>
        <p:blipFill>
          <a:blip r:embed="rId3" cstate="print"/>
          <a:stretch>
            <a:fillRect/>
          </a:stretch>
        </p:blipFill>
        <p:spPr>
          <a:xfrm>
            <a:off x="6902405" y="315516"/>
            <a:ext cx="1822992" cy="2555596"/>
          </a:xfrm>
          <a:prstGeom prst="rect">
            <a:avLst/>
          </a:prstGeom>
        </p:spPr>
      </p:pic>
    </p:spTree>
    <p:extLst>
      <p:ext uri="{BB962C8B-B14F-4D97-AF65-F5344CB8AC3E}">
        <p14:creationId xmlns:p14="http://schemas.microsoft.com/office/powerpoint/2010/main" val="92554942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Demographic Theory</a:t>
            </a:r>
          </a:p>
        </p:txBody>
      </p:sp>
      <p:sp>
        <p:nvSpPr>
          <p:cNvPr id="3" name="Content Placeholder 2"/>
          <p:cNvSpPr>
            <a:spLocks noGrp="1"/>
          </p:cNvSpPr>
          <p:nvPr>
            <p:ph idx="1"/>
          </p:nvPr>
        </p:nvSpPr>
        <p:spPr>
          <a:xfrm>
            <a:off x="604070" y="1401289"/>
            <a:ext cx="3500291" cy="4011502"/>
          </a:xfrm>
        </p:spPr>
        <p:txBody>
          <a:bodyPr/>
          <a:lstStyle/>
          <a:p>
            <a:r>
              <a:rPr lang="en-US" dirty="0"/>
              <a:t>Thomas Robert Malthus</a:t>
            </a:r>
          </a:p>
          <a:p>
            <a:r>
              <a:rPr lang="en-US" i="1" dirty="0"/>
              <a:t>An Essay on the Principle of Population </a:t>
            </a:r>
            <a:r>
              <a:rPr lang="en-US" dirty="0"/>
              <a:t>(1798)  </a:t>
            </a:r>
          </a:p>
          <a:p>
            <a:pPr lvl="1"/>
            <a:r>
              <a:rPr lang="en-US" dirty="0"/>
              <a:t>Population will grow geometrically</a:t>
            </a:r>
          </a:p>
          <a:p>
            <a:pPr lvl="1"/>
            <a:r>
              <a:rPr lang="en-US" dirty="0"/>
              <a:t>Food production will grow arithmetically</a:t>
            </a:r>
          </a:p>
          <a:p>
            <a:pPr lvl="1"/>
            <a:r>
              <a:rPr lang="en-US" dirty="0"/>
              <a:t>Famine and starvation</a:t>
            </a:r>
          </a:p>
          <a:p>
            <a:pPr lvl="1"/>
            <a:r>
              <a:rPr lang="en-US" dirty="0"/>
              <a:t>UNLESS births are controlled!</a:t>
            </a:r>
          </a:p>
          <a:p>
            <a:pPr lvl="2"/>
            <a:r>
              <a:rPr lang="en-US" dirty="0"/>
              <a:t>Delayed marriage</a:t>
            </a:r>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27</a:t>
            </a:fld>
            <a:endParaRPr lang="en-US" dirty="0"/>
          </a:p>
        </p:txBody>
      </p:sp>
      <p:pic>
        <p:nvPicPr>
          <p:cNvPr id="9" name="Content Placeholder 3" descr="PovertyImage4.JPG"/>
          <p:cNvPicPr>
            <a:picLocks noChangeAspect="1"/>
          </p:cNvPicPr>
          <p:nvPr/>
        </p:nvPicPr>
        <p:blipFill>
          <a:blip r:embed="rId2" cstate="print"/>
          <a:stretch>
            <a:fillRect/>
          </a:stretch>
        </p:blipFill>
        <p:spPr>
          <a:xfrm>
            <a:off x="4439161" y="1814562"/>
            <a:ext cx="4270509" cy="3025838"/>
          </a:xfrm>
          <a:prstGeom prst="rect">
            <a:avLst/>
          </a:prstGeom>
        </p:spPr>
      </p:pic>
    </p:spTree>
    <p:extLst>
      <p:ext uri="{BB962C8B-B14F-4D97-AF65-F5344CB8AC3E}">
        <p14:creationId xmlns:p14="http://schemas.microsoft.com/office/powerpoint/2010/main" val="2602953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Malthus was very influential</a:t>
            </a:r>
          </a:p>
        </p:txBody>
      </p:sp>
      <p:sp>
        <p:nvSpPr>
          <p:cNvPr id="3" name="Content Placeholder 2"/>
          <p:cNvSpPr>
            <a:spLocks noGrp="1"/>
          </p:cNvSpPr>
          <p:nvPr>
            <p:ph idx="1"/>
          </p:nvPr>
        </p:nvSpPr>
        <p:spPr/>
        <p:txBody>
          <a:bodyPr/>
          <a:lstStyle/>
          <a:p>
            <a:r>
              <a:rPr lang="en-US" dirty="0"/>
              <a:t>Malthus’ work was well known in his time and later</a:t>
            </a:r>
          </a:p>
          <a:p>
            <a:r>
              <a:rPr lang="en-US" dirty="0"/>
              <a:t>Played a major role in Darwin’s development of the theory of evolution</a:t>
            </a:r>
          </a:p>
          <a:p>
            <a:r>
              <a:rPr lang="en-US" dirty="0"/>
              <a:t>Influenced David Ricardo in his Law of Diminishing Return</a:t>
            </a:r>
          </a:p>
          <a:p>
            <a:r>
              <a:rPr lang="en-US" dirty="0"/>
              <a:t>At the basis of the international family planning efforts of the 1960s, 1970s, and 1980s</a:t>
            </a:r>
          </a:p>
          <a:p>
            <a:endParaRPr lang="en-US" dirty="0"/>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28</a:t>
            </a:fld>
            <a:endParaRPr lang="en-US" dirty="0"/>
          </a:p>
        </p:txBody>
      </p:sp>
    </p:spTree>
    <p:extLst>
      <p:ext uri="{BB962C8B-B14F-4D97-AF65-F5344CB8AC3E}">
        <p14:creationId xmlns:p14="http://schemas.microsoft.com/office/powerpoint/2010/main" val="83882524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Demographic Transition Theory</a:t>
            </a:r>
          </a:p>
        </p:txBody>
      </p:sp>
      <p:sp>
        <p:nvSpPr>
          <p:cNvPr id="3" name="Content Placeholder 2"/>
          <p:cNvSpPr>
            <a:spLocks noGrp="1"/>
          </p:cNvSpPr>
          <p:nvPr>
            <p:ph idx="1"/>
          </p:nvPr>
        </p:nvSpPr>
        <p:spPr>
          <a:xfrm>
            <a:off x="604070" y="1574453"/>
            <a:ext cx="8325548" cy="4011502"/>
          </a:xfrm>
        </p:spPr>
        <p:txBody>
          <a:bodyPr/>
          <a:lstStyle/>
          <a:p>
            <a:r>
              <a:rPr lang="en-US" dirty="0"/>
              <a:t>First proposed by Warren Thompson 1929</a:t>
            </a:r>
          </a:p>
          <a:p>
            <a:r>
              <a:rPr lang="en-US" dirty="0"/>
              <a:t>Formal theory proposed by Frank </a:t>
            </a:r>
            <a:r>
              <a:rPr lang="en-US" dirty="0" err="1"/>
              <a:t>Notestein</a:t>
            </a:r>
            <a:r>
              <a:rPr lang="en-US" dirty="0"/>
              <a:t> in 1940s and 50s</a:t>
            </a:r>
          </a:p>
          <a:p>
            <a:r>
              <a:rPr lang="en-US" dirty="0"/>
              <a:t>5 stages</a:t>
            </a:r>
          </a:p>
          <a:p>
            <a:pPr marL="230187" lvl="1" indent="0">
              <a:buNone/>
            </a:pPr>
            <a:r>
              <a:rPr lang="en-US" dirty="0"/>
              <a:t>1. High births and death (Pre-industrial)</a:t>
            </a:r>
          </a:p>
          <a:p>
            <a:pPr marL="230187" lvl="1" indent="0">
              <a:buNone/>
            </a:pPr>
            <a:r>
              <a:rPr lang="en-US" dirty="0"/>
              <a:t>2. Mortality drop, births high (some developing countries today)</a:t>
            </a:r>
          </a:p>
          <a:p>
            <a:pPr marL="230187" lvl="1" indent="0">
              <a:buNone/>
            </a:pPr>
            <a:r>
              <a:rPr lang="en-US" dirty="0"/>
              <a:t>3. Fertility falls</a:t>
            </a:r>
          </a:p>
          <a:p>
            <a:pPr marL="230187" lvl="1" indent="0">
              <a:buNone/>
            </a:pPr>
            <a:r>
              <a:rPr lang="en-US" dirty="0"/>
              <a:t>4. Low births and low deaths</a:t>
            </a:r>
          </a:p>
          <a:p>
            <a:pPr marL="230187" lvl="1" indent="0">
              <a:buNone/>
            </a:pPr>
            <a:r>
              <a:rPr lang="en-US" dirty="0"/>
              <a:t>5. Below replacement level fertility</a:t>
            </a:r>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29</a:t>
            </a:fld>
            <a:endParaRPr lang="en-US" dirty="0"/>
          </a:p>
        </p:txBody>
      </p:sp>
    </p:spTree>
    <p:extLst>
      <p:ext uri="{BB962C8B-B14F-4D97-AF65-F5344CB8AC3E}">
        <p14:creationId xmlns:p14="http://schemas.microsoft.com/office/powerpoint/2010/main" val="3056987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Outline of Today’s Lecture</a:t>
            </a:r>
          </a:p>
        </p:txBody>
      </p:sp>
      <p:sp>
        <p:nvSpPr>
          <p:cNvPr id="3" name="Content Placeholder 2"/>
          <p:cNvSpPr>
            <a:spLocks noGrp="1"/>
          </p:cNvSpPr>
          <p:nvPr>
            <p:ph idx="1"/>
          </p:nvPr>
        </p:nvSpPr>
        <p:spPr>
          <a:xfrm>
            <a:off x="661375" y="1492600"/>
            <a:ext cx="8325548" cy="4011502"/>
          </a:xfrm>
        </p:spPr>
        <p:txBody>
          <a:bodyPr/>
          <a:lstStyle/>
          <a:p>
            <a:pPr marL="687387" lvl="1" indent="-457200">
              <a:buFont typeface="+mj-lt"/>
              <a:buAutoNum type="arabicPeriod"/>
            </a:pPr>
            <a:r>
              <a:rPr lang="en-US" sz="2400" b="1" dirty="0">
                <a:latin typeface="+mn-lt"/>
              </a:rPr>
              <a:t>Course information</a:t>
            </a:r>
          </a:p>
          <a:p>
            <a:pPr marL="687387" lvl="1" indent="-457200">
              <a:buFont typeface="+mj-lt"/>
              <a:buAutoNum type="arabicPeriod"/>
            </a:pPr>
            <a:r>
              <a:rPr lang="en-US" sz="2400" dirty="0">
                <a:latin typeface="+mn-lt"/>
              </a:rPr>
              <a:t>What is demography?</a:t>
            </a:r>
            <a:endParaRPr lang="en-US" sz="2800" dirty="0">
              <a:latin typeface="+mn-lt"/>
            </a:endParaRPr>
          </a:p>
          <a:p>
            <a:pPr marL="973137" lvl="2" indent="-457200">
              <a:buFont typeface="+mj-lt"/>
              <a:buAutoNum type="alphaLcPeriod"/>
            </a:pPr>
            <a:r>
              <a:rPr lang="en-US" sz="2400" dirty="0">
                <a:latin typeface="+mn-lt"/>
              </a:rPr>
              <a:t>Why is understanding demographic methods useful for epidemiologists/public health experts?  </a:t>
            </a:r>
            <a:endParaRPr lang="en-US" sz="2800" dirty="0">
              <a:latin typeface="+mn-lt"/>
            </a:endParaRPr>
          </a:p>
          <a:p>
            <a:pPr marL="687387" lvl="1" indent="-457200">
              <a:buClr>
                <a:srgbClr val="052049"/>
              </a:buClr>
              <a:buFont typeface="+mj-lt"/>
              <a:buAutoNum type="arabicPeriod"/>
            </a:pPr>
            <a:r>
              <a:rPr lang="en-US" sz="2400" dirty="0">
                <a:latin typeface="+mn-lt"/>
              </a:rPr>
              <a:t>Demographic theory </a:t>
            </a:r>
            <a:r>
              <a:rPr lang="en-US" sz="2400" dirty="0">
                <a:solidFill>
                  <a:srgbClr val="052049"/>
                </a:solidFill>
                <a:latin typeface="Garamond"/>
              </a:rPr>
              <a:t>and population growth</a:t>
            </a:r>
            <a:endParaRPr lang="en-US" sz="2400" dirty="0">
              <a:latin typeface="+mn-lt"/>
            </a:endParaRPr>
          </a:p>
          <a:p>
            <a:pPr marL="687387" lvl="1" indent="-457200">
              <a:buFont typeface="+mj-lt"/>
              <a:buAutoNum type="arabicPeriod"/>
            </a:pPr>
            <a:r>
              <a:rPr lang="en-US" sz="2400" dirty="0">
                <a:latin typeface="+mn-lt"/>
              </a:rPr>
              <a:t>Population pyramids!</a:t>
            </a:r>
            <a:endParaRPr lang="en-US" sz="2800" dirty="0">
              <a:latin typeface="+mn-lt"/>
            </a:endParaRPr>
          </a:p>
          <a:p>
            <a:endParaRPr lang="en-US" dirty="0"/>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3</a:t>
            </a:fld>
            <a:endParaRPr lang="en-US" dirty="0"/>
          </a:p>
        </p:txBody>
      </p:sp>
    </p:spTree>
    <p:extLst>
      <p:ext uri="{BB962C8B-B14F-4D97-AF65-F5344CB8AC3E}">
        <p14:creationId xmlns:p14="http://schemas.microsoft.com/office/powerpoint/2010/main" val="224290792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29161" y="1246240"/>
            <a:ext cx="7254944" cy="5010608"/>
          </a:xfrm>
          <a:prstGeom prst="rect">
            <a:avLst/>
          </a:prstGeom>
        </p:spPr>
      </p:pic>
      <p:sp>
        <p:nvSpPr>
          <p:cNvPr id="2" name="Title 1"/>
          <p:cNvSpPr>
            <a:spLocks noGrp="1"/>
          </p:cNvSpPr>
          <p:nvPr>
            <p:ph type="title"/>
          </p:nvPr>
        </p:nvSpPr>
        <p:spPr>
          <a:xfrm>
            <a:off x="653732" y="438912"/>
            <a:ext cx="8089901" cy="577081"/>
          </a:xfrm>
        </p:spPr>
        <p:txBody>
          <a:bodyPr/>
          <a:lstStyle/>
          <a:p>
            <a:r>
              <a:rPr lang="en-US" dirty="0"/>
              <a:t>Demographic Transition Theory</a:t>
            </a:r>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30</a:t>
            </a:fld>
            <a:endParaRPr lang="en-US" dirty="0"/>
          </a:p>
        </p:txBody>
      </p:sp>
    </p:spTree>
    <p:extLst>
      <p:ext uri="{BB962C8B-B14F-4D97-AF65-F5344CB8AC3E}">
        <p14:creationId xmlns:p14="http://schemas.microsoft.com/office/powerpoint/2010/main" val="336186364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Population Growth: balancing equation</a:t>
            </a:r>
          </a:p>
        </p:txBody>
      </p:sp>
      <p:sp>
        <p:nvSpPr>
          <p:cNvPr id="3" name="Content Placeholder 2"/>
          <p:cNvSpPr>
            <a:spLocks noGrp="1"/>
          </p:cNvSpPr>
          <p:nvPr>
            <p:ph idx="1"/>
          </p:nvPr>
        </p:nvSpPr>
        <p:spPr>
          <a:xfrm>
            <a:off x="653732" y="1318474"/>
            <a:ext cx="8325548" cy="4011502"/>
          </a:xfrm>
        </p:spPr>
        <p:txBody>
          <a:bodyPr/>
          <a:lstStyle/>
          <a:p>
            <a:r>
              <a:rPr lang="en-US" dirty="0"/>
              <a:t>Demographic Balancing Equation</a:t>
            </a:r>
          </a:p>
          <a:p>
            <a:pPr marL="0" indent="0">
              <a:buNone/>
            </a:pPr>
            <a:r>
              <a:rPr lang="en-US" dirty="0"/>
              <a:t>	P(t+1)=P(t) + (births-deaths) + (In migration- out migration)</a:t>
            </a:r>
          </a:p>
          <a:p>
            <a:pPr marL="0" indent="0">
              <a:buNone/>
            </a:pPr>
            <a:endParaRPr lang="en-US" dirty="0"/>
          </a:p>
          <a:p>
            <a:pPr marL="0" indent="0">
              <a:buNone/>
            </a:pPr>
            <a:r>
              <a:rPr lang="en-US" dirty="0"/>
              <a:t>P=population</a:t>
            </a:r>
          </a:p>
          <a:p>
            <a:pPr marL="0" indent="0">
              <a:buNone/>
            </a:pPr>
            <a:r>
              <a:rPr lang="en-US" dirty="0"/>
              <a:t>t=time</a:t>
            </a:r>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31</a:t>
            </a:fld>
            <a:endParaRPr lang="en-US" dirty="0"/>
          </a:p>
        </p:txBody>
      </p:sp>
      <p:pic>
        <p:nvPicPr>
          <p:cNvPr id="6" name="Picture 5"/>
          <p:cNvPicPr>
            <a:picLocks noChangeAspect="1"/>
          </p:cNvPicPr>
          <p:nvPr/>
        </p:nvPicPr>
        <p:blipFill rotWithShape="1">
          <a:blip r:embed="rId2"/>
          <a:srcRect t="29481"/>
          <a:stretch/>
        </p:blipFill>
        <p:spPr>
          <a:xfrm>
            <a:off x="2551452" y="2585814"/>
            <a:ext cx="6592548" cy="3486760"/>
          </a:xfrm>
          <a:prstGeom prst="rect">
            <a:avLst/>
          </a:prstGeom>
        </p:spPr>
      </p:pic>
    </p:spTree>
    <p:extLst>
      <p:ext uri="{BB962C8B-B14F-4D97-AF65-F5344CB8AC3E}">
        <p14:creationId xmlns:p14="http://schemas.microsoft.com/office/powerpoint/2010/main" val="22284043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Exponential population growth</a:t>
            </a:r>
          </a:p>
        </p:txBody>
      </p:sp>
      <p:sp>
        <p:nvSpPr>
          <p:cNvPr id="4" name="Text Placeholder 3"/>
          <p:cNvSpPr>
            <a:spLocks noGrp="1"/>
          </p:cNvSpPr>
          <p:nvPr>
            <p:ph type="body" idx="10"/>
          </p:nvPr>
        </p:nvSpPr>
        <p:spPr>
          <a:xfrm>
            <a:off x="604070" y="3931819"/>
            <a:ext cx="8087171" cy="313932"/>
          </a:xfrm>
        </p:spPr>
        <p:txBody>
          <a:bodyPr/>
          <a:lstStyle/>
          <a:p>
            <a:r>
              <a:rPr lang="en-US" dirty="0"/>
              <a:t>r=rate of growth</a:t>
            </a:r>
          </a:p>
          <a:p>
            <a:r>
              <a:rPr lang="en-US" dirty="0"/>
              <a:t>t=time</a:t>
            </a:r>
          </a:p>
          <a:p>
            <a:r>
              <a:rPr lang="en-US" dirty="0"/>
              <a:t>P= population at each time period, P(0) is your starting population, and p(t) is your population at t years later</a:t>
            </a:r>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32</a:t>
            </a:fld>
            <a:endParaRPr lang="en-US" dirty="0"/>
          </a:p>
        </p:txBody>
      </p:sp>
      <p:graphicFrame>
        <p:nvGraphicFramePr>
          <p:cNvPr id="8" name="Content Placeholder 7"/>
          <p:cNvGraphicFramePr>
            <a:graphicFrameLocks noGrp="1" noChangeAspect="1"/>
          </p:cNvGraphicFramePr>
          <p:nvPr>
            <p:ph idx="1"/>
            <p:extLst>
              <p:ext uri="{D42A27DB-BD31-4B8C-83A1-F6EECF244321}">
                <p14:modId xmlns:p14="http://schemas.microsoft.com/office/powerpoint/2010/main" val="3136001200"/>
              </p:ext>
            </p:extLst>
          </p:nvPr>
        </p:nvGraphicFramePr>
        <p:xfrm>
          <a:off x="2840081" y="2009977"/>
          <a:ext cx="2776538" cy="735013"/>
        </p:xfrm>
        <a:graphic>
          <a:graphicData uri="http://schemas.openxmlformats.org/presentationml/2006/ole">
            <mc:AlternateContent xmlns:mc="http://schemas.openxmlformats.org/markup-compatibility/2006">
              <mc:Choice xmlns:v="urn:schemas-microsoft-com:vml" Requires="v">
                <p:oleObj spid="_x0000_s3179" name="Equation" r:id="rId3" imgW="863600" imgH="228600" progId="Equation.3">
                  <p:embed/>
                </p:oleObj>
              </mc:Choice>
              <mc:Fallback>
                <p:oleObj name="Equation" r:id="rId3" imgW="863600" imgH="228600" progId="Equation.3">
                  <p:embed/>
                  <p:pic>
                    <p:nvPicPr>
                      <p:cNvPr id="0" name=""/>
                      <p:cNvPicPr/>
                      <p:nvPr/>
                    </p:nvPicPr>
                    <p:blipFill>
                      <a:blip r:embed="rId4"/>
                      <a:stretch>
                        <a:fillRect/>
                      </a:stretch>
                    </p:blipFill>
                    <p:spPr>
                      <a:xfrm>
                        <a:off x="2840081" y="2009977"/>
                        <a:ext cx="2776538" cy="735013"/>
                      </a:xfrm>
                      <a:prstGeom prst="rect">
                        <a:avLst/>
                      </a:prstGeom>
                    </p:spPr>
                  </p:pic>
                </p:oleObj>
              </mc:Fallback>
            </mc:AlternateContent>
          </a:graphicData>
        </a:graphic>
      </p:graphicFrame>
    </p:spTree>
    <p:extLst>
      <p:ext uri="{BB962C8B-B14F-4D97-AF65-F5344CB8AC3E}">
        <p14:creationId xmlns:p14="http://schemas.microsoft.com/office/powerpoint/2010/main" val="357316856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Historical Population Growth</a:t>
            </a:r>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33</a:t>
            </a:fld>
            <a:endParaRPr lang="en-US" dirty="0"/>
          </a:p>
        </p:txBody>
      </p:sp>
      <p:pic>
        <p:nvPicPr>
          <p:cNvPr id="8" name="Picture 7"/>
          <p:cNvPicPr>
            <a:picLocks noChangeAspect="1"/>
          </p:cNvPicPr>
          <p:nvPr/>
        </p:nvPicPr>
        <p:blipFill>
          <a:blip r:embed="rId2"/>
          <a:stretch>
            <a:fillRect/>
          </a:stretch>
        </p:blipFill>
        <p:spPr>
          <a:xfrm>
            <a:off x="2417569" y="2258480"/>
            <a:ext cx="6326064" cy="3843963"/>
          </a:xfrm>
          <a:prstGeom prst="rect">
            <a:avLst/>
          </a:prstGeom>
        </p:spPr>
      </p:pic>
      <p:sp>
        <p:nvSpPr>
          <p:cNvPr id="9" name="Content Placeholder 2"/>
          <p:cNvSpPr>
            <a:spLocks noGrp="1"/>
          </p:cNvSpPr>
          <p:nvPr>
            <p:ph idx="1"/>
          </p:nvPr>
        </p:nvSpPr>
        <p:spPr>
          <a:xfrm>
            <a:off x="418085" y="1346568"/>
            <a:ext cx="8325548" cy="3680758"/>
          </a:xfrm>
        </p:spPr>
        <p:txBody>
          <a:bodyPr/>
          <a:lstStyle/>
          <a:p>
            <a:r>
              <a:rPr lang="en-US" dirty="0"/>
              <a:t>Until about 1000 B=D</a:t>
            </a:r>
          </a:p>
          <a:p>
            <a:r>
              <a:rPr lang="en-US" dirty="0"/>
              <a:t>Then food supply, trade, etc. increased and B&gt;D, slowly at first, then rapidly </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140913963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Number of years to add each billion</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pPr marL="0" indent="0">
              <a:buNone/>
            </a:pPr>
            <a:endParaRPr lang="en-US" sz="1200" dirty="0"/>
          </a:p>
          <a:p>
            <a:pPr marL="0" indent="0">
              <a:buNone/>
            </a:pPr>
            <a:endParaRPr lang="en-US" sz="1200" dirty="0"/>
          </a:p>
          <a:p>
            <a:pPr marL="0" indent="0">
              <a:buNone/>
            </a:pPr>
            <a:r>
              <a:rPr lang="en-US" sz="1200" dirty="0"/>
              <a:t>First and second billion: Population Reference Bureau; Third through ninth billion: United Nations.</a:t>
            </a:r>
            <a:br>
              <a:rPr lang="en-US" sz="1200" dirty="0"/>
            </a:br>
            <a:r>
              <a:rPr lang="en-US" sz="1200" dirty="0"/>
              <a:t>(2005). </a:t>
            </a:r>
            <a:r>
              <a:rPr lang="en-US" sz="1200" i="1" dirty="0"/>
              <a:t>World population prospects: the 2004 revision (medium scenario)</a:t>
            </a:r>
            <a:r>
              <a:rPr lang="en-US" sz="1200" dirty="0"/>
              <a:t>. </a:t>
            </a:r>
          </a:p>
          <a:p>
            <a:endParaRPr lang="en-US" dirty="0"/>
          </a:p>
        </p:txBody>
      </p:sp>
      <p:sp>
        <p:nvSpPr>
          <p:cNvPr id="4" name="Text Placeholder 3"/>
          <p:cNvSpPr>
            <a:spLocks noGrp="1"/>
          </p:cNvSpPr>
          <p:nvPr>
            <p:ph type="body" idx="10"/>
          </p:nvPr>
        </p:nvSpPr>
        <p:spPr/>
        <p:txBody>
          <a:bodyPr/>
          <a:lstStyle/>
          <a:p>
            <a:endParaRPr lang="en-US"/>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34</a:t>
            </a:fld>
            <a:endParaRPr lang="en-US" dirty="0"/>
          </a:p>
        </p:txBody>
      </p:sp>
      <p:pic>
        <p:nvPicPr>
          <p:cNvPr id="8" name="Picture 7"/>
          <p:cNvPicPr>
            <a:picLocks noChangeAspect="1"/>
          </p:cNvPicPr>
          <p:nvPr/>
        </p:nvPicPr>
        <p:blipFill>
          <a:blip r:embed="rId2"/>
          <a:stretch>
            <a:fillRect/>
          </a:stretch>
        </p:blipFill>
        <p:spPr>
          <a:xfrm>
            <a:off x="1003300" y="1202262"/>
            <a:ext cx="7137400" cy="4229100"/>
          </a:xfrm>
          <a:prstGeom prst="rect">
            <a:avLst/>
          </a:prstGeom>
        </p:spPr>
      </p:pic>
    </p:spTree>
    <p:extLst>
      <p:ext uri="{BB962C8B-B14F-4D97-AF65-F5344CB8AC3E}">
        <p14:creationId xmlns:p14="http://schemas.microsoft.com/office/powerpoint/2010/main" val="287055659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 y="0"/>
            <a:ext cx="8906494" cy="6858000"/>
          </a:xfrm>
          <a:prstGeom prst="rect">
            <a:avLst/>
          </a:prstGeom>
        </p:spPr>
      </p:pic>
    </p:spTree>
    <p:extLst>
      <p:ext uri="{BB962C8B-B14F-4D97-AF65-F5344CB8AC3E}">
        <p14:creationId xmlns:p14="http://schemas.microsoft.com/office/powerpoint/2010/main" val="344104276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Outline of Today’s Lecture</a:t>
            </a:r>
          </a:p>
        </p:txBody>
      </p:sp>
      <p:sp>
        <p:nvSpPr>
          <p:cNvPr id="3" name="Content Placeholder 2"/>
          <p:cNvSpPr>
            <a:spLocks noGrp="1"/>
          </p:cNvSpPr>
          <p:nvPr>
            <p:ph idx="1"/>
          </p:nvPr>
        </p:nvSpPr>
        <p:spPr>
          <a:xfrm>
            <a:off x="661375" y="1492600"/>
            <a:ext cx="8325548" cy="4011502"/>
          </a:xfrm>
        </p:spPr>
        <p:txBody>
          <a:bodyPr/>
          <a:lstStyle/>
          <a:p>
            <a:pPr marL="687387" lvl="1" indent="-457200">
              <a:buFont typeface="+mj-lt"/>
              <a:buAutoNum type="arabicPeriod"/>
            </a:pPr>
            <a:r>
              <a:rPr lang="en-US" sz="2400" dirty="0">
                <a:latin typeface="+mn-lt"/>
              </a:rPr>
              <a:t>Course information</a:t>
            </a:r>
          </a:p>
          <a:p>
            <a:pPr marL="687387" lvl="1" indent="-457200">
              <a:buFont typeface="+mj-lt"/>
              <a:buAutoNum type="arabicPeriod"/>
            </a:pPr>
            <a:r>
              <a:rPr lang="en-US" sz="2400" dirty="0">
                <a:latin typeface="+mn-lt"/>
              </a:rPr>
              <a:t>What is demography?</a:t>
            </a:r>
            <a:endParaRPr lang="en-US" sz="2800" dirty="0">
              <a:latin typeface="+mn-lt"/>
            </a:endParaRPr>
          </a:p>
          <a:p>
            <a:pPr marL="973137" lvl="2" indent="-457200">
              <a:buFont typeface="+mj-lt"/>
              <a:buAutoNum type="alphaLcPeriod"/>
            </a:pPr>
            <a:r>
              <a:rPr lang="en-US" sz="2400" dirty="0">
                <a:latin typeface="+mn-lt"/>
              </a:rPr>
              <a:t>Why is understanding demographic methods useful for epidemiologists/public health experts?  </a:t>
            </a:r>
            <a:endParaRPr lang="en-US" sz="2800" dirty="0">
              <a:latin typeface="+mn-lt"/>
            </a:endParaRPr>
          </a:p>
          <a:p>
            <a:pPr marL="687387" lvl="1" indent="-457200">
              <a:buFont typeface="+mj-lt"/>
              <a:buAutoNum type="arabicPeriod"/>
            </a:pPr>
            <a:r>
              <a:rPr lang="en-US" sz="2400" dirty="0">
                <a:latin typeface="+mn-lt"/>
              </a:rPr>
              <a:t>Demographic theory and population growth</a:t>
            </a:r>
          </a:p>
          <a:p>
            <a:pPr marL="687387" lvl="1" indent="-457200">
              <a:buFont typeface="+mj-lt"/>
              <a:buAutoNum type="arabicPeriod"/>
            </a:pPr>
            <a:r>
              <a:rPr lang="en-US" sz="2400" b="1" dirty="0">
                <a:latin typeface="+mn-lt"/>
              </a:rPr>
              <a:t>Population pyramids!</a:t>
            </a:r>
            <a:endParaRPr lang="en-US" sz="2800" b="1" dirty="0">
              <a:latin typeface="+mn-lt"/>
            </a:endParaRPr>
          </a:p>
          <a:p>
            <a:endParaRPr lang="en-US" dirty="0"/>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36</a:t>
            </a:fld>
            <a:endParaRPr lang="en-US" dirty="0"/>
          </a:p>
        </p:txBody>
      </p:sp>
    </p:spTree>
    <p:extLst>
      <p:ext uri="{BB962C8B-B14F-4D97-AF65-F5344CB8AC3E}">
        <p14:creationId xmlns:p14="http://schemas.microsoft.com/office/powerpoint/2010/main" val="382640262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Population Pyramid: USA</a:t>
            </a:r>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37</a:t>
            </a:fld>
            <a:endParaRPr lang="en-US" dirty="0"/>
          </a:p>
        </p:txBody>
      </p:sp>
      <p:pic>
        <p:nvPicPr>
          <p:cNvPr id="11" name="Picture 10"/>
          <p:cNvPicPr>
            <a:picLocks noChangeAspect="1"/>
          </p:cNvPicPr>
          <p:nvPr/>
        </p:nvPicPr>
        <p:blipFill>
          <a:blip r:embed="rId2"/>
          <a:stretch>
            <a:fillRect/>
          </a:stretch>
        </p:blipFill>
        <p:spPr>
          <a:xfrm>
            <a:off x="1056081" y="925097"/>
            <a:ext cx="7443533" cy="5186068"/>
          </a:xfrm>
          <a:prstGeom prst="rect">
            <a:avLst/>
          </a:prstGeom>
        </p:spPr>
      </p:pic>
    </p:spTree>
    <p:extLst>
      <p:ext uri="{BB962C8B-B14F-4D97-AF65-F5344CB8AC3E}">
        <p14:creationId xmlns:p14="http://schemas.microsoft.com/office/powerpoint/2010/main" val="11071435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History in Pop Pyramids: US</a:t>
            </a:r>
          </a:p>
        </p:txBody>
      </p:sp>
      <p:pic>
        <p:nvPicPr>
          <p:cNvPr id="8" name="Content Placeholder 7"/>
          <p:cNvPicPr>
            <a:picLocks noGrp="1" noChangeAspect="1"/>
          </p:cNvPicPr>
          <p:nvPr>
            <p:ph idx="1"/>
          </p:nvPr>
        </p:nvPicPr>
        <p:blipFill>
          <a:blip r:embed="rId2"/>
          <a:srcRect t="4464" b="4464"/>
          <a:stretch>
            <a:fillRect/>
          </a:stretch>
        </p:blipFill>
        <p:spPr>
          <a:xfrm>
            <a:off x="55496" y="1225182"/>
            <a:ext cx="9018671" cy="4952880"/>
          </a:xfrm>
        </p:spPr>
      </p:pic>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38</a:t>
            </a:fld>
            <a:endParaRPr lang="en-US" dirty="0"/>
          </a:p>
        </p:txBody>
      </p:sp>
    </p:spTree>
    <p:extLst>
      <p:ext uri="{BB962C8B-B14F-4D97-AF65-F5344CB8AC3E}">
        <p14:creationId xmlns:p14="http://schemas.microsoft.com/office/powerpoint/2010/main" val="92472837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39</a:t>
            </a:fld>
            <a:endParaRPr lang="en-US" dirty="0"/>
          </a:p>
        </p:txBody>
      </p:sp>
      <p:pic>
        <p:nvPicPr>
          <p:cNvPr id="3" name="Picture 2"/>
          <p:cNvPicPr>
            <a:picLocks noChangeAspect="1"/>
          </p:cNvPicPr>
          <p:nvPr/>
        </p:nvPicPr>
        <p:blipFill>
          <a:blip r:embed="rId3"/>
          <a:stretch>
            <a:fillRect/>
          </a:stretch>
        </p:blipFill>
        <p:spPr>
          <a:xfrm>
            <a:off x="1865178" y="365704"/>
            <a:ext cx="5094422" cy="6243032"/>
          </a:xfrm>
          <a:prstGeom prst="rect">
            <a:avLst/>
          </a:prstGeom>
        </p:spPr>
      </p:pic>
    </p:spTree>
    <p:extLst>
      <p:ext uri="{BB962C8B-B14F-4D97-AF65-F5344CB8AC3E}">
        <p14:creationId xmlns:p14="http://schemas.microsoft.com/office/powerpoint/2010/main" val="299128551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Welcome: Class info</a:t>
            </a:r>
          </a:p>
        </p:txBody>
      </p:sp>
      <p:sp>
        <p:nvSpPr>
          <p:cNvPr id="7" name="Slide Number Placeholder 6"/>
          <p:cNvSpPr>
            <a:spLocks noGrp="1"/>
          </p:cNvSpPr>
          <p:nvPr>
            <p:ph type="sldNum" sz="quarter" idx="4"/>
          </p:nvPr>
        </p:nvSpPr>
        <p:spPr/>
        <p:txBody>
          <a:bodyPr/>
          <a:lstStyle/>
          <a:p>
            <a:fld id="{7BCC8D0D-EAEC-449D-9161-023DFF90F2E2}" type="slidenum">
              <a:rPr lang="en-US" smtClean="0"/>
              <a:pPr/>
              <a:t>4</a:t>
            </a:fld>
            <a:endParaRPr lang="en-US" dirty="0"/>
          </a:p>
        </p:txBody>
      </p:sp>
      <p:sp>
        <p:nvSpPr>
          <p:cNvPr id="9" name="Content Placeholder 2"/>
          <p:cNvSpPr>
            <a:spLocks noGrp="1"/>
          </p:cNvSpPr>
          <p:nvPr>
            <p:ph idx="1"/>
          </p:nvPr>
        </p:nvSpPr>
        <p:spPr>
          <a:xfrm>
            <a:off x="344236" y="1391942"/>
            <a:ext cx="8105084" cy="3264507"/>
          </a:xfrm>
        </p:spPr>
        <p:txBody>
          <a:bodyPr>
            <a:normAutofit/>
          </a:bodyPr>
          <a:lstStyle/>
          <a:p>
            <a:pPr>
              <a:lnSpc>
                <a:spcPct val="110000"/>
              </a:lnSpc>
            </a:pPr>
            <a:r>
              <a:rPr lang="en-US" dirty="0">
                <a:latin typeface="+mn-lt"/>
              </a:rPr>
              <a:t>Sept 15-Dec 1</a:t>
            </a:r>
          </a:p>
          <a:p>
            <a:pPr>
              <a:lnSpc>
                <a:spcPct val="110000"/>
              </a:lnSpc>
            </a:pPr>
            <a:r>
              <a:rPr lang="en-US" dirty="0">
                <a:latin typeface="+mn-lt"/>
              </a:rPr>
              <a:t>Wednesday 8:45am-10:15 (aim to end at 10am)</a:t>
            </a:r>
          </a:p>
          <a:p>
            <a:pPr>
              <a:lnSpc>
                <a:spcPct val="110000"/>
              </a:lnSpc>
            </a:pPr>
            <a:r>
              <a:rPr lang="en-US" dirty="0">
                <a:latin typeface="+mn-lt"/>
              </a:rPr>
              <a:t>No pre-requisites, assumed basic math skills, use of excel, knowledge of fundamentals of public health</a:t>
            </a:r>
          </a:p>
          <a:p>
            <a:pPr>
              <a:lnSpc>
                <a:spcPct val="110000"/>
              </a:lnSpc>
            </a:pPr>
            <a:r>
              <a:rPr lang="en-US" dirty="0">
                <a:latin typeface="+mn-lt"/>
              </a:rPr>
              <a:t>Letter grade or pass/fail</a:t>
            </a:r>
          </a:p>
          <a:p>
            <a:pPr>
              <a:lnSpc>
                <a:spcPct val="110000"/>
              </a:lnSpc>
            </a:pPr>
            <a:r>
              <a:rPr lang="en-US" dirty="0">
                <a:latin typeface="+mn-lt"/>
              </a:rPr>
              <a:t>Canice Christian-TA</a:t>
            </a:r>
          </a:p>
        </p:txBody>
      </p:sp>
      <p:sp>
        <p:nvSpPr>
          <p:cNvPr id="10" name="Rectangle 9"/>
          <p:cNvSpPr/>
          <p:nvPr/>
        </p:nvSpPr>
        <p:spPr>
          <a:xfrm>
            <a:off x="5124761" y="1391943"/>
            <a:ext cx="2963542" cy="800219"/>
          </a:xfrm>
          <a:prstGeom prst="rect">
            <a:avLst/>
          </a:prstGeom>
        </p:spPr>
        <p:txBody>
          <a:bodyPr wrap="square">
            <a:spAutoFit/>
          </a:bodyPr>
          <a:lstStyle/>
          <a:p>
            <a:endParaRPr lang="en-US" sz="2800" dirty="0"/>
          </a:p>
          <a:p>
            <a:endParaRPr lang="en-US" dirty="0"/>
          </a:p>
        </p:txBody>
      </p:sp>
    </p:spTree>
    <p:extLst>
      <p:ext uri="{BB962C8B-B14F-4D97-AF65-F5344CB8AC3E}">
        <p14:creationId xmlns:p14="http://schemas.microsoft.com/office/powerpoint/2010/main" val="3032336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1047979"/>
          </a:xfrm>
        </p:spPr>
        <p:txBody>
          <a:bodyPr/>
          <a:lstStyle/>
          <a:p>
            <a:r>
              <a:rPr lang="en-US" dirty="0"/>
              <a:t>Guess the </a:t>
            </a:r>
            <a:br>
              <a:rPr lang="en-US" dirty="0"/>
            </a:br>
            <a:r>
              <a:rPr lang="en-US" dirty="0"/>
              <a:t>state</a:t>
            </a:r>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idx="10"/>
          </p:nvPr>
        </p:nvSpPr>
        <p:spPr/>
        <p:txBody>
          <a:bodyPr/>
          <a:lstStyle/>
          <a:p>
            <a:endParaRPr lang="en-US"/>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40</a:t>
            </a:fld>
            <a:endParaRPr lang="en-US" dirty="0"/>
          </a:p>
        </p:txBody>
      </p:sp>
      <p:pic>
        <p:nvPicPr>
          <p:cNvPr id="8" name="Picture 7"/>
          <p:cNvPicPr>
            <a:picLocks noChangeAspect="1"/>
          </p:cNvPicPr>
          <p:nvPr/>
        </p:nvPicPr>
        <p:blipFill rotWithShape="1">
          <a:blip r:embed="rId3"/>
          <a:srcRect b="13023"/>
          <a:stretch/>
        </p:blipFill>
        <p:spPr>
          <a:xfrm>
            <a:off x="3263597" y="283212"/>
            <a:ext cx="5647666" cy="5750081"/>
          </a:xfrm>
          <a:prstGeom prst="rect">
            <a:avLst/>
          </a:prstGeom>
        </p:spPr>
      </p:pic>
      <p:sp>
        <p:nvSpPr>
          <p:cNvPr id="9" name="Rectangle 8"/>
          <p:cNvSpPr/>
          <p:nvPr/>
        </p:nvSpPr>
        <p:spPr bwMode="auto">
          <a:xfrm>
            <a:off x="4649355" y="1775708"/>
            <a:ext cx="2612475" cy="2550563"/>
          </a:xfrm>
          <a:prstGeom prst="rect">
            <a:avLst/>
          </a:prstGeom>
          <a:solidFill>
            <a:srgbClr val="FFFFFF"/>
          </a:solidFill>
          <a:ln w="19050" algn="ctr">
            <a:solidFill>
              <a:srgbClr val="FFFFFF"/>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0" name="Rectangle 9"/>
          <p:cNvSpPr/>
          <p:nvPr/>
        </p:nvSpPr>
        <p:spPr bwMode="auto">
          <a:xfrm>
            <a:off x="5739145" y="1634936"/>
            <a:ext cx="847442" cy="195448"/>
          </a:xfrm>
          <a:prstGeom prst="rect">
            <a:avLst/>
          </a:prstGeom>
          <a:solidFill>
            <a:srgbClr val="FFFFFF"/>
          </a:solidFill>
          <a:ln w="19050" algn="ctr">
            <a:solidFill>
              <a:srgbClr val="FFFFFF"/>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1" name="Rectangle 10"/>
          <p:cNvSpPr/>
          <p:nvPr/>
        </p:nvSpPr>
        <p:spPr bwMode="auto">
          <a:xfrm>
            <a:off x="7588738" y="1677984"/>
            <a:ext cx="847442" cy="195448"/>
          </a:xfrm>
          <a:prstGeom prst="rect">
            <a:avLst/>
          </a:prstGeom>
          <a:solidFill>
            <a:srgbClr val="FFFFFF"/>
          </a:solidFill>
          <a:ln w="19050" algn="ctr">
            <a:solidFill>
              <a:srgbClr val="FFFFFF"/>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2" name="Rectangle 11"/>
          <p:cNvSpPr/>
          <p:nvPr/>
        </p:nvSpPr>
        <p:spPr bwMode="auto">
          <a:xfrm>
            <a:off x="5891545" y="1830384"/>
            <a:ext cx="847442" cy="195448"/>
          </a:xfrm>
          <a:prstGeom prst="rect">
            <a:avLst/>
          </a:prstGeom>
          <a:solidFill>
            <a:srgbClr val="FFFFFF"/>
          </a:solidFill>
          <a:ln w="19050" algn="ctr">
            <a:solidFill>
              <a:srgbClr val="FFFFFF"/>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3" name="Rectangle 12"/>
          <p:cNvSpPr/>
          <p:nvPr/>
        </p:nvSpPr>
        <p:spPr bwMode="auto">
          <a:xfrm>
            <a:off x="7859791" y="3747730"/>
            <a:ext cx="847442" cy="195448"/>
          </a:xfrm>
          <a:prstGeom prst="rect">
            <a:avLst/>
          </a:prstGeom>
          <a:solidFill>
            <a:srgbClr val="FFFFFF"/>
          </a:solidFill>
          <a:ln w="19050" algn="ctr">
            <a:solidFill>
              <a:srgbClr val="FFFFFF"/>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4" name="Rectangle 13"/>
          <p:cNvSpPr/>
          <p:nvPr/>
        </p:nvSpPr>
        <p:spPr bwMode="auto">
          <a:xfrm>
            <a:off x="7877955" y="5766847"/>
            <a:ext cx="847442" cy="195448"/>
          </a:xfrm>
          <a:prstGeom prst="rect">
            <a:avLst/>
          </a:prstGeom>
          <a:solidFill>
            <a:srgbClr val="FFFFFF"/>
          </a:solidFill>
          <a:ln w="19050" algn="ctr">
            <a:solidFill>
              <a:srgbClr val="FFFFFF"/>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Rectangle 14"/>
          <p:cNvSpPr/>
          <p:nvPr/>
        </p:nvSpPr>
        <p:spPr bwMode="auto">
          <a:xfrm>
            <a:off x="5910916" y="5718012"/>
            <a:ext cx="847442" cy="195448"/>
          </a:xfrm>
          <a:prstGeom prst="rect">
            <a:avLst/>
          </a:prstGeom>
          <a:solidFill>
            <a:srgbClr val="FFFFFF"/>
          </a:solidFill>
          <a:ln w="19050" algn="ctr">
            <a:solidFill>
              <a:srgbClr val="FFFFFF"/>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6" name="Rectangle 15"/>
          <p:cNvSpPr/>
          <p:nvPr/>
        </p:nvSpPr>
        <p:spPr bwMode="auto">
          <a:xfrm>
            <a:off x="4225634" y="5719685"/>
            <a:ext cx="847442" cy="195448"/>
          </a:xfrm>
          <a:prstGeom prst="rect">
            <a:avLst/>
          </a:prstGeom>
          <a:solidFill>
            <a:srgbClr val="FFFFFF"/>
          </a:solidFill>
          <a:ln w="19050" algn="ctr">
            <a:solidFill>
              <a:srgbClr val="FFFFFF"/>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7" name="Rectangle 16"/>
          <p:cNvSpPr/>
          <p:nvPr/>
        </p:nvSpPr>
        <p:spPr bwMode="auto">
          <a:xfrm>
            <a:off x="3678478" y="3747730"/>
            <a:ext cx="847442" cy="195448"/>
          </a:xfrm>
          <a:prstGeom prst="rect">
            <a:avLst/>
          </a:prstGeom>
          <a:solidFill>
            <a:srgbClr val="FFFFFF"/>
          </a:solidFill>
          <a:ln w="19050" algn="ctr">
            <a:solidFill>
              <a:srgbClr val="FFFFFF"/>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8" name="Donut 17"/>
          <p:cNvSpPr/>
          <p:nvPr/>
        </p:nvSpPr>
        <p:spPr bwMode="auto">
          <a:xfrm>
            <a:off x="7041100" y="3943178"/>
            <a:ext cx="2102900" cy="2394538"/>
          </a:xfrm>
          <a:prstGeom prst="donut">
            <a:avLst>
              <a:gd name="adj" fmla="val 4011"/>
            </a:avLst>
          </a:prstGeom>
          <a:solidFill>
            <a:srgbClr val="FF0000"/>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9" name="TextBox 18"/>
          <p:cNvSpPr txBox="1"/>
          <p:nvPr/>
        </p:nvSpPr>
        <p:spPr bwMode="auto">
          <a:xfrm flipH="1">
            <a:off x="7047112" y="5766847"/>
            <a:ext cx="1389068" cy="307777"/>
          </a:xfrm>
          <a:prstGeom prst="rect">
            <a:avLst/>
          </a:prstGeom>
          <a:noFill/>
          <a:ln w="19050" algn="ctr">
            <a:noFill/>
            <a:miter lim="800000"/>
            <a:headEnd/>
            <a:tailEnd/>
          </a:ln>
        </p:spPr>
        <p:txBody>
          <a:bodyPr wrap="square" lIns="0" tIns="0" rIns="0" bIns="0" rtlCol="0">
            <a:spAutoFit/>
          </a:bodyPr>
          <a:lstStyle/>
          <a:p>
            <a:r>
              <a:rPr lang="en-US" sz="2000" dirty="0"/>
              <a:t>Florida</a:t>
            </a:r>
          </a:p>
        </p:txBody>
      </p:sp>
      <p:sp>
        <p:nvSpPr>
          <p:cNvPr id="21" name="Donut 20"/>
          <p:cNvSpPr/>
          <p:nvPr/>
        </p:nvSpPr>
        <p:spPr bwMode="auto">
          <a:xfrm>
            <a:off x="2855102" y="3943178"/>
            <a:ext cx="2501163" cy="2394538"/>
          </a:xfrm>
          <a:prstGeom prst="donut">
            <a:avLst>
              <a:gd name="adj" fmla="val 4011"/>
            </a:avLst>
          </a:prstGeom>
          <a:solidFill>
            <a:srgbClr val="FF0000"/>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3" name="TextBox 22"/>
          <p:cNvSpPr txBox="1"/>
          <p:nvPr/>
        </p:nvSpPr>
        <p:spPr bwMode="auto">
          <a:xfrm>
            <a:off x="3470257" y="5784383"/>
            <a:ext cx="654601" cy="307777"/>
          </a:xfrm>
          <a:prstGeom prst="rect">
            <a:avLst/>
          </a:prstGeom>
          <a:noFill/>
          <a:ln w="19050" algn="ctr">
            <a:noFill/>
            <a:miter lim="800000"/>
            <a:headEnd/>
            <a:tailEnd/>
          </a:ln>
        </p:spPr>
        <p:txBody>
          <a:bodyPr wrap="none" lIns="0" tIns="0" rIns="0" bIns="0" rtlCol="0">
            <a:spAutoFit/>
          </a:bodyPr>
          <a:lstStyle/>
          <a:p>
            <a:r>
              <a:rPr lang="en-US" sz="2000" dirty="0"/>
              <a:t>Alaska</a:t>
            </a:r>
          </a:p>
        </p:txBody>
      </p:sp>
    </p:spTree>
    <p:extLst>
      <p:ext uri="{BB962C8B-B14F-4D97-AF65-F5344CB8AC3E}">
        <p14:creationId xmlns:p14="http://schemas.microsoft.com/office/powerpoint/2010/main" val="4113040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p:bldP spid="19" grpId="1"/>
      <p:bldP spid="21" grpId="0" animBg="1"/>
      <p:bldP spid="21" grpId="1" animBg="1"/>
      <p:bldP spid="23" grpId="0"/>
      <p:bldP spid="23"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Difference by ethnic group: US</a:t>
            </a:r>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idx="10"/>
          </p:nvPr>
        </p:nvSpPr>
        <p:spPr/>
        <p:txBody>
          <a:bodyPr/>
          <a:lstStyle/>
          <a:p>
            <a:endParaRPr lang="en-US"/>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41</a:t>
            </a:fld>
            <a:endParaRPr lang="en-US" dirty="0"/>
          </a:p>
        </p:txBody>
      </p:sp>
      <p:pic>
        <p:nvPicPr>
          <p:cNvPr id="8" name="Picture 7"/>
          <p:cNvPicPr>
            <a:picLocks noChangeAspect="1"/>
          </p:cNvPicPr>
          <p:nvPr/>
        </p:nvPicPr>
        <p:blipFill>
          <a:blip r:embed="rId2"/>
          <a:stretch>
            <a:fillRect/>
          </a:stretch>
        </p:blipFill>
        <p:spPr>
          <a:xfrm>
            <a:off x="477718" y="1438672"/>
            <a:ext cx="7981034" cy="4662604"/>
          </a:xfrm>
          <a:prstGeom prst="rect">
            <a:avLst/>
          </a:prstGeom>
        </p:spPr>
      </p:pic>
    </p:spTree>
    <p:extLst>
      <p:ext uri="{BB962C8B-B14F-4D97-AF65-F5344CB8AC3E}">
        <p14:creationId xmlns:p14="http://schemas.microsoft.com/office/powerpoint/2010/main" val="179368312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Change over time: Japan</a:t>
            </a:r>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idx="10"/>
          </p:nvPr>
        </p:nvSpPr>
        <p:spPr/>
        <p:txBody>
          <a:bodyPr/>
          <a:lstStyle/>
          <a:p>
            <a:endParaRPr lang="en-US"/>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42</a:t>
            </a:fld>
            <a:endParaRPr lang="en-US" dirty="0"/>
          </a:p>
        </p:txBody>
      </p:sp>
      <p:pic>
        <p:nvPicPr>
          <p:cNvPr id="8" name="Picture 7"/>
          <p:cNvPicPr>
            <a:picLocks noChangeAspect="1"/>
          </p:cNvPicPr>
          <p:nvPr/>
        </p:nvPicPr>
        <p:blipFill>
          <a:blip r:embed="rId2"/>
          <a:stretch>
            <a:fillRect/>
          </a:stretch>
        </p:blipFill>
        <p:spPr>
          <a:xfrm>
            <a:off x="240791" y="1274400"/>
            <a:ext cx="8662418" cy="5162743"/>
          </a:xfrm>
          <a:prstGeom prst="rect">
            <a:avLst/>
          </a:prstGeom>
        </p:spPr>
      </p:pic>
    </p:spTree>
    <p:extLst>
      <p:ext uri="{BB962C8B-B14F-4D97-AF65-F5344CB8AC3E}">
        <p14:creationId xmlns:p14="http://schemas.microsoft.com/office/powerpoint/2010/main" val="235878879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Botswana</a:t>
            </a:r>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43</a:t>
            </a:fld>
            <a:endParaRPr lang="en-US" dirty="0"/>
          </a:p>
        </p:txBody>
      </p:sp>
      <p:pic>
        <p:nvPicPr>
          <p:cNvPr id="16" name="Picture 15"/>
          <p:cNvPicPr>
            <a:picLocks noChangeAspect="1"/>
          </p:cNvPicPr>
          <p:nvPr/>
        </p:nvPicPr>
        <p:blipFill>
          <a:blip r:embed="rId2"/>
          <a:stretch>
            <a:fillRect/>
          </a:stretch>
        </p:blipFill>
        <p:spPr>
          <a:xfrm>
            <a:off x="206299" y="0"/>
            <a:ext cx="8537334" cy="6254743"/>
          </a:xfrm>
          <a:prstGeom prst="rect">
            <a:avLst/>
          </a:prstGeom>
        </p:spPr>
      </p:pic>
    </p:spTree>
    <p:extLst>
      <p:ext uri="{BB962C8B-B14F-4D97-AF65-F5344CB8AC3E}">
        <p14:creationId xmlns:p14="http://schemas.microsoft.com/office/powerpoint/2010/main" val="99986479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Choose some countries!	</a:t>
            </a:r>
          </a:p>
        </p:txBody>
      </p:sp>
      <p:sp>
        <p:nvSpPr>
          <p:cNvPr id="3" name="Content Placeholder 2"/>
          <p:cNvSpPr>
            <a:spLocks noGrp="1"/>
          </p:cNvSpPr>
          <p:nvPr>
            <p:ph idx="1"/>
          </p:nvPr>
        </p:nvSpPr>
        <p:spPr>
          <a:xfrm>
            <a:off x="661375" y="1399991"/>
            <a:ext cx="8325548" cy="4011502"/>
          </a:xfrm>
        </p:spPr>
        <p:txBody>
          <a:bodyPr/>
          <a:lstStyle/>
          <a:p>
            <a:r>
              <a:rPr lang="en-US" dirty="0">
                <a:latin typeface="+mn-lt"/>
              </a:rPr>
              <a:t>For many lab assignments throughout the term, we will use data from 2 of the same countries to look at different demographic trends</a:t>
            </a:r>
          </a:p>
          <a:p>
            <a:r>
              <a:rPr lang="en-US" dirty="0">
                <a:latin typeface="+mn-lt"/>
              </a:rPr>
              <a:t>Please choose two countries, on different continents, to use for the remainder of the course</a:t>
            </a:r>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44</a:t>
            </a:fld>
            <a:endParaRPr lang="en-US" dirty="0"/>
          </a:p>
        </p:txBody>
      </p:sp>
    </p:spTree>
    <p:extLst>
      <p:ext uri="{BB962C8B-B14F-4D97-AF65-F5344CB8AC3E}">
        <p14:creationId xmlns:p14="http://schemas.microsoft.com/office/powerpoint/2010/main" val="316718753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2225F-868E-5E41-B1DC-23FD4611B1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618476-26A8-374B-82CE-3148EDC84838}"/>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51BF9FD2-4891-E049-8706-49B4D02E35C6}"/>
              </a:ext>
            </a:extLst>
          </p:cNvPr>
          <p:cNvSpPr>
            <a:spLocks noGrp="1"/>
          </p:cNvSpPr>
          <p:nvPr>
            <p:ph type="body" idx="10"/>
          </p:nvPr>
        </p:nvSpPr>
        <p:spPr/>
        <p:txBody>
          <a:bodyPr/>
          <a:lstStyle/>
          <a:p>
            <a:endParaRPr lang="en-US"/>
          </a:p>
        </p:txBody>
      </p:sp>
      <p:sp>
        <p:nvSpPr>
          <p:cNvPr id="5" name="Date Placeholder 4">
            <a:extLst>
              <a:ext uri="{FF2B5EF4-FFF2-40B4-BE49-F238E27FC236}">
                <a16:creationId xmlns:a16="http://schemas.microsoft.com/office/drawing/2014/main" id="{3A05D594-ADFC-1B45-BFC0-2BD35203351B}"/>
              </a:ext>
            </a:extLst>
          </p:cNvPr>
          <p:cNvSpPr>
            <a:spLocks noGrp="1"/>
          </p:cNvSpPr>
          <p:nvPr>
            <p:ph type="dt" sz="half" idx="2"/>
          </p:nvPr>
        </p:nvSpPr>
        <p:spPr/>
        <p:txBody>
          <a:bodyPr/>
          <a:lstStyle/>
          <a:p>
            <a:fld id="{BE4F006E-5431-4BDD-8829-6B0B1D987D3A}" type="datetime1">
              <a:rPr lang="en-US" smtClean="0"/>
              <a:t>9/9/21</a:t>
            </a:fld>
            <a:endParaRPr lang="en-US" dirty="0"/>
          </a:p>
        </p:txBody>
      </p:sp>
      <p:sp>
        <p:nvSpPr>
          <p:cNvPr id="6" name="Footer Placeholder 5">
            <a:extLst>
              <a:ext uri="{FF2B5EF4-FFF2-40B4-BE49-F238E27FC236}">
                <a16:creationId xmlns:a16="http://schemas.microsoft.com/office/drawing/2014/main" id="{4259E78E-C456-8D43-8CC5-E1C981BFBB82}"/>
              </a:ext>
            </a:extLst>
          </p:cNvPr>
          <p:cNvSpPr>
            <a:spLocks noGrp="1"/>
          </p:cNvSpPr>
          <p:nvPr>
            <p:ph type="ftr" sz="quarter" idx="3"/>
          </p:nvPr>
        </p:nvSpPr>
        <p:spPr/>
        <p:txBody>
          <a:bodyPr/>
          <a:lstStyle/>
          <a:p>
            <a:r>
              <a:rPr lang="en-US"/>
              <a:t>Presentation Title and/or Sub Brand Name Here</a:t>
            </a:r>
            <a:endParaRPr lang="en-US" dirty="0"/>
          </a:p>
        </p:txBody>
      </p:sp>
      <p:sp>
        <p:nvSpPr>
          <p:cNvPr id="7" name="Slide Number Placeholder 6">
            <a:extLst>
              <a:ext uri="{FF2B5EF4-FFF2-40B4-BE49-F238E27FC236}">
                <a16:creationId xmlns:a16="http://schemas.microsoft.com/office/drawing/2014/main" id="{3FB07BAA-606C-5340-9659-2B424A6CF3B5}"/>
              </a:ext>
            </a:extLst>
          </p:cNvPr>
          <p:cNvSpPr>
            <a:spLocks noGrp="1"/>
          </p:cNvSpPr>
          <p:nvPr>
            <p:ph type="sldNum" sz="quarter" idx="4"/>
          </p:nvPr>
        </p:nvSpPr>
        <p:spPr/>
        <p:txBody>
          <a:bodyPr/>
          <a:lstStyle/>
          <a:p>
            <a:fld id="{7BCC8D0D-EAEC-449D-9161-023DFF90F2E2}" type="slidenum">
              <a:rPr lang="en-US" smtClean="0"/>
              <a:pPr/>
              <a:t>45</a:t>
            </a:fld>
            <a:endParaRPr lang="en-US" dirty="0"/>
          </a:p>
        </p:txBody>
      </p:sp>
      <p:pic>
        <p:nvPicPr>
          <p:cNvPr id="5126" name="Picture 6" descr="World Map HD Picture, World Map HD Image">
            <a:extLst>
              <a:ext uri="{FF2B5EF4-FFF2-40B4-BE49-F238E27FC236}">
                <a16:creationId xmlns:a16="http://schemas.microsoft.com/office/drawing/2014/main" id="{C13AEBDF-2F7C-6D4A-984D-5320C48E1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
            <a:ext cx="9144000" cy="676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8532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C77FD-1621-2E4D-A488-A0A04C119496}"/>
              </a:ext>
            </a:extLst>
          </p:cNvPr>
          <p:cNvSpPr>
            <a:spLocks noGrp="1"/>
          </p:cNvSpPr>
          <p:nvPr>
            <p:ph type="title"/>
          </p:nvPr>
        </p:nvSpPr>
        <p:spPr>
          <a:xfrm>
            <a:off x="653732" y="438912"/>
            <a:ext cx="8089901" cy="575094"/>
          </a:xfrm>
        </p:spPr>
        <p:txBody>
          <a:bodyPr/>
          <a:lstStyle/>
          <a:p>
            <a:r>
              <a:rPr lang="en-US" dirty="0"/>
              <a:t>Countries</a:t>
            </a:r>
          </a:p>
        </p:txBody>
      </p:sp>
      <p:sp>
        <p:nvSpPr>
          <p:cNvPr id="3" name="Content Placeholder 2">
            <a:extLst>
              <a:ext uri="{FF2B5EF4-FFF2-40B4-BE49-F238E27FC236}">
                <a16:creationId xmlns:a16="http://schemas.microsoft.com/office/drawing/2014/main" id="{C11316C8-5C75-564B-A664-93729F71DFF6}"/>
              </a:ext>
            </a:extLst>
          </p:cNvPr>
          <p:cNvSpPr>
            <a:spLocks noGrp="1"/>
          </p:cNvSpPr>
          <p:nvPr>
            <p:ph idx="1"/>
          </p:nvPr>
        </p:nvSpPr>
        <p:spPr>
          <a:xfrm>
            <a:off x="661375" y="1169043"/>
            <a:ext cx="8325548" cy="4864251"/>
          </a:xfrm>
        </p:spPr>
        <p:txBody>
          <a:bodyPr>
            <a:normAutofit lnSpcReduction="10000"/>
          </a:bodyPr>
          <a:lstStyle/>
          <a:p>
            <a:r>
              <a:rPr lang="en-US" dirty="0"/>
              <a:t>Kate: Russia, Argentina</a:t>
            </a:r>
          </a:p>
          <a:p>
            <a:r>
              <a:rPr lang="en-US" dirty="0"/>
              <a:t>Carolyn: Zimbabwe</a:t>
            </a:r>
            <a:r>
              <a:rPr lang="en-US"/>
              <a:t>, Iran</a:t>
            </a:r>
            <a:endParaRPr lang="en-US" dirty="0"/>
          </a:p>
          <a:p>
            <a:r>
              <a:rPr lang="en-US" dirty="0"/>
              <a:t>Charles: </a:t>
            </a:r>
            <a:r>
              <a:rPr lang="en-US" dirty="0" err="1"/>
              <a:t>Bostwana</a:t>
            </a:r>
            <a:r>
              <a:rPr lang="en-US" dirty="0"/>
              <a:t>, Italy</a:t>
            </a:r>
          </a:p>
          <a:p>
            <a:r>
              <a:rPr lang="en-US" dirty="0"/>
              <a:t>Leah: Malaysia, US</a:t>
            </a:r>
          </a:p>
          <a:p>
            <a:r>
              <a:rPr lang="en-US" dirty="0" err="1"/>
              <a:t>Priz</a:t>
            </a:r>
            <a:r>
              <a:rPr lang="en-US" dirty="0"/>
              <a:t>: Mexico, Netherlands</a:t>
            </a:r>
          </a:p>
          <a:p>
            <a:r>
              <a:rPr lang="en-US" dirty="0"/>
              <a:t>Sirena: England, Costa Rica</a:t>
            </a:r>
          </a:p>
          <a:p>
            <a:r>
              <a:rPr lang="en-US" dirty="0"/>
              <a:t>Richard: New Zealand, France</a:t>
            </a:r>
          </a:p>
          <a:p>
            <a:r>
              <a:rPr lang="en-US" dirty="0" err="1"/>
              <a:t>Jingxuan</a:t>
            </a:r>
            <a:r>
              <a:rPr lang="en-US" dirty="0"/>
              <a:t>: Iceland, Uganda</a:t>
            </a:r>
          </a:p>
          <a:p>
            <a:r>
              <a:rPr lang="en-US" dirty="0"/>
              <a:t>Carlos: Brazil, Cuba</a:t>
            </a:r>
          </a:p>
          <a:p>
            <a:r>
              <a:rPr lang="en-US" dirty="0" err="1"/>
              <a:t>Lufan</a:t>
            </a:r>
            <a:r>
              <a:rPr lang="en-US" dirty="0"/>
              <a:t>: China, Canada</a:t>
            </a:r>
          </a:p>
          <a:p>
            <a:r>
              <a:rPr lang="en-US" dirty="0"/>
              <a:t> Dan: Sierra Leone, Haiti</a:t>
            </a:r>
          </a:p>
        </p:txBody>
      </p:sp>
      <p:sp>
        <p:nvSpPr>
          <p:cNvPr id="5" name="Date Placeholder 4">
            <a:extLst>
              <a:ext uri="{FF2B5EF4-FFF2-40B4-BE49-F238E27FC236}">
                <a16:creationId xmlns:a16="http://schemas.microsoft.com/office/drawing/2014/main" id="{0764BB7C-731C-B345-8AF1-551000B155A9}"/>
              </a:ext>
            </a:extLst>
          </p:cNvPr>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a:extLst>
              <a:ext uri="{FF2B5EF4-FFF2-40B4-BE49-F238E27FC236}">
                <a16:creationId xmlns:a16="http://schemas.microsoft.com/office/drawing/2014/main" id="{5DE3FF2D-CBB1-F840-B3DC-E618A2820348}"/>
              </a:ext>
            </a:extLst>
          </p:cNvPr>
          <p:cNvSpPr>
            <a:spLocks noGrp="1"/>
          </p:cNvSpPr>
          <p:nvPr>
            <p:ph type="sldNum" sz="quarter" idx="4"/>
          </p:nvPr>
        </p:nvSpPr>
        <p:spPr/>
        <p:txBody>
          <a:bodyPr/>
          <a:lstStyle/>
          <a:p>
            <a:fld id="{7BCC8D0D-EAEC-449D-9161-023DFF90F2E2}" type="slidenum">
              <a:rPr lang="en-US" smtClean="0"/>
              <a:pPr/>
              <a:t>46</a:t>
            </a:fld>
            <a:endParaRPr lang="en-US" dirty="0"/>
          </a:p>
        </p:txBody>
      </p:sp>
    </p:spTree>
    <p:extLst>
      <p:ext uri="{BB962C8B-B14F-4D97-AF65-F5344CB8AC3E}">
        <p14:creationId xmlns:p14="http://schemas.microsoft.com/office/powerpoint/2010/main" val="114140308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Tips on graphs: I will grade on this!</a:t>
            </a:r>
          </a:p>
        </p:txBody>
      </p:sp>
      <p:sp>
        <p:nvSpPr>
          <p:cNvPr id="3" name="Content Placeholder 2"/>
          <p:cNvSpPr>
            <a:spLocks noGrp="1"/>
          </p:cNvSpPr>
          <p:nvPr>
            <p:ph idx="1"/>
          </p:nvPr>
        </p:nvSpPr>
        <p:spPr>
          <a:xfrm>
            <a:off x="661375" y="1635296"/>
            <a:ext cx="8325548" cy="4011502"/>
          </a:xfrm>
        </p:spPr>
        <p:txBody>
          <a:bodyPr/>
          <a:lstStyle/>
          <a:p>
            <a:r>
              <a:rPr lang="en-US" dirty="0"/>
              <a:t>Always label your axes</a:t>
            </a:r>
          </a:p>
          <a:p>
            <a:pPr lvl="1"/>
            <a:r>
              <a:rPr lang="en-US" dirty="0"/>
              <a:t>Units, what it is</a:t>
            </a:r>
          </a:p>
          <a:p>
            <a:r>
              <a:rPr lang="en-US" dirty="0"/>
              <a:t>Always have a title that makes it clear without reading anything else what you are showing</a:t>
            </a:r>
          </a:p>
          <a:p>
            <a:r>
              <a:rPr lang="en-US" dirty="0"/>
              <a:t>If comparing two graphs, make sure the axes have the same scale</a:t>
            </a:r>
          </a:p>
          <a:p>
            <a:r>
              <a:rPr lang="en-US" dirty="0"/>
              <a:t>Have a key</a:t>
            </a:r>
          </a:p>
          <a:p>
            <a:r>
              <a:rPr lang="en-US" dirty="0"/>
              <a:t>Think carefully about when a line graph </a:t>
            </a:r>
            <a:r>
              <a:rPr lang="en-US" dirty="0" err="1"/>
              <a:t>vs</a:t>
            </a:r>
            <a:r>
              <a:rPr lang="en-US" dirty="0"/>
              <a:t> bar graph might be useful</a:t>
            </a:r>
          </a:p>
          <a:p>
            <a:r>
              <a:rPr lang="en-US" dirty="0"/>
              <a:t>Use excel to do your graphs, always turn in the excel sheet. Can either paste the graphs into word and answer the questions there, or answer in excel. </a:t>
            </a:r>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47</a:t>
            </a:fld>
            <a:endParaRPr lang="en-US" dirty="0"/>
          </a:p>
        </p:txBody>
      </p:sp>
    </p:spTree>
    <p:extLst>
      <p:ext uri="{BB962C8B-B14F-4D97-AF65-F5344CB8AC3E}">
        <p14:creationId xmlns:p14="http://schemas.microsoft.com/office/powerpoint/2010/main" val="277510365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E195-ABD4-244B-8F6F-B7626071DAD2}"/>
              </a:ext>
            </a:extLst>
          </p:cNvPr>
          <p:cNvSpPr>
            <a:spLocks noGrp="1"/>
          </p:cNvSpPr>
          <p:nvPr>
            <p:ph type="title"/>
          </p:nvPr>
        </p:nvSpPr>
        <p:spPr>
          <a:xfrm>
            <a:off x="653732" y="438912"/>
            <a:ext cx="8089901" cy="575094"/>
          </a:xfrm>
        </p:spPr>
        <p:txBody>
          <a:bodyPr/>
          <a:lstStyle/>
          <a:p>
            <a:r>
              <a:rPr lang="en-US" dirty="0"/>
              <a:t>What’s wrong with this graph? </a:t>
            </a:r>
          </a:p>
        </p:txBody>
      </p:sp>
      <p:sp>
        <p:nvSpPr>
          <p:cNvPr id="3" name="Content Placeholder 2">
            <a:extLst>
              <a:ext uri="{FF2B5EF4-FFF2-40B4-BE49-F238E27FC236}">
                <a16:creationId xmlns:a16="http://schemas.microsoft.com/office/drawing/2014/main" id="{DF1E2F83-23F5-9E48-813C-F1373A55B8FD}"/>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2D71D1CF-5261-6742-9E95-37C5DF32DF43}"/>
              </a:ext>
            </a:extLst>
          </p:cNvPr>
          <p:cNvSpPr>
            <a:spLocks noGrp="1"/>
          </p:cNvSpPr>
          <p:nvPr>
            <p:ph type="body" idx="10"/>
          </p:nvPr>
        </p:nvSpPr>
        <p:spPr/>
        <p:txBody>
          <a:bodyPr/>
          <a:lstStyle/>
          <a:p>
            <a:endParaRPr lang="en-US"/>
          </a:p>
        </p:txBody>
      </p:sp>
      <p:sp>
        <p:nvSpPr>
          <p:cNvPr id="5" name="Date Placeholder 4">
            <a:extLst>
              <a:ext uri="{FF2B5EF4-FFF2-40B4-BE49-F238E27FC236}">
                <a16:creationId xmlns:a16="http://schemas.microsoft.com/office/drawing/2014/main" id="{C6AA8D41-8468-3F4B-97F3-C450339392A5}"/>
              </a:ext>
            </a:extLst>
          </p:cNvPr>
          <p:cNvSpPr>
            <a:spLocks noGrp="1"/>
          </p:cNvSpPr>
          <p:nvPr>
            <p:ph type="dt" sz="half" idx="2"/>
          </p:nvPr>
        </p:nvSpPr>
        <p:spPr/>
        <p:txBody>
          <a:bodyPr/>
          <a:lstStyle/>
          <a:p>
            <a:fld id="{BE4F006E-5431-4BDD-8829-6B0B1D987D3A}" type="datetime1">
              <a:rPr lang="en-US" smtClean="0"/>
              <a:t>9/13/21</a:t>
            </a:fld>
            <a:endParaRPr lang="en-US" dirty="0"/>
          </a:p>
        </p:txBody>
      </p:sp>
      <p:sp>
        <p:nvSpPr>
          <p:cNvPr id="7" name="Slide Number Placeholder 6">
            <a:extLst>
              <a:ext uri="{FF2B5EF4-FFF2-40B4-BE49-F238E27FC236}">
                <a16:creationId xmlns:a16="http://schemas.microsoft.com/office/drawing/2014/main" id="{A288B5C3-1FD9-2641-A544-3D1A8DFC96A9}"/>
              </a:ext>
            </a:extLst>
          </p:cNvPr>
          <p:cNvSpPr>
            <a:spLocks noGrp="1"/>
          </p:cNvSpPr>
          <p:nvPr>
            <p:ph type="sldNum" sz="quarter" idx="4"/>
          </p:nvPr>
        </p:nvSpPr>
        <p:spPr/>
        <p:txBody>
          <a:bodyPr/>
          <a:lstStyle/>
          <a:p>
            <a:fld id="{7BCC8D0D-EAEC-449D-9161-023DFF90F2E2}" type="slidenum">
              <a:rPr lang="en-US" smtClean="0"/>
              <a:pPr/>
              <a:t>48</a:t>
            </a:fld>
            <a:endParaRPr lang="en-US" dirty="0"/>
          </a:p>
        </p:txBody>
      </p:sp>
      <p:pic>
        <p:nvPicPr>
          <p:cNvPr id="8" name="Picture 7">
            <a:extLst>
              <a:ext uri="{FF2B5EF4-FFF2-40B4-BE49-F238E27FC236}">
                <a16:creationId xmlns:a16="http://schemas.microsoft.com/office/drawing/2014/main" id="{17C8C43E-CA32-A84E-ADE3-6EF932911928}"/>
              </a:ext>
            </a:extLst>
          </p:cNvPr>
          <p:cNvPicPr>
            <a:picLocks noChangeAspect="1"/>
          </p:cNvPicPr>
          <p:nvPr/>
        </p:nvPicPr>
        <p:blipFill>
          <a:blip r:embed="rId2"/>
          <a:stretch>
            <a:fillRect/>
          </a:stretch>
        </p:blipFill>
        <p:spPr>
          <a:xfrm>
            <a:off x="1225550" y="1314450"/>
            <a:ext cx="6692900" cy="4229100"/>
          </a:xfrm>
          <a:prstGeom prst="rect">
            <a:avLst/>
          </a:prstGeom>
        </p:spPr>
      </p:pic>
    </p:spTree>
    <p:extLst>
      <p:ext uri="{BB962C8B-B14F-4D97-AF65-F5344CB8AC3E}">
        <p14:creationId xmlns:p14="http://schemas.microsoft.com/office/powerpoint/2010/main" val="70498206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86622-6B94-6D4D-BC75-9EDADAE2BE56}"/>
              </a:ext>
            </a:extLst>
          </p:cNvPr>
          <p:cNvSpPr>
            <a:spLocks noGrp="1"/>
          </p:cNvSpPr>
          <p:nvPr>
            <p:ph type="title"/>
          </p:nvPr>
        </p:nvSpPr>
        <p:spPr>
          <a:xfrm>
            <a:off x="653732" y="438912"/>
            <a:ext cx="8089901" cy="575094"/>
          </a:xfrm>
        </p:spPr>
        <p:txBody>
          <a:bodyPr/>
          <a:lstStyle/>
          <a:p>
            <a:r>
              <a:rPr lang="en-US" dirty="0"/>
              <a:t>What’s wrong with this graph? </a:t>
            </a:r>
          </a:p>
        </p:txBody>
      </p:sp>
      <p:sp>
        <p:nvSpPr>
          <p:cNvPr id="5" name="Date Placeholder 4">
            <a:extLst>
              <a:ext uri="{FF2B5EF4-FFF2-40B4-BE49-F238E27FC236}">
                <a16:creationId xmlns:a16="http://schemas.microsoft.com/office/drawing/2014/main" id="{804A4992-7ECB-D642-8DB4-484968CB532A}"/>
              </a:ext>
            </a:extLst>
          </p:cNvPr>
          <p:cNvSpPr>
            <a:spLocks noGrp="1"/>
          </p:cNvSpPr>
          <p:nvPr>
            <p:ph type="dt" sz="half" idx="2"/>
          </p:nvPr>
        </p:nvSpPr>
        <p:spPr/>
        <p:txBody>
          <a:bodyPr/>
          <a:lstStyle/>
          <a:p>
            <a:fld id="{BE4F006E-5431-4BDD-8829-6B0B1D987D3A}" type="datetime1">
              <a:rPr lang="en-US" smtClean="0"/>
              <a:t>9/13/21</a:t>
            </a:fld>
            <a:endParaRPr lang="en-US" dirty="0"/>
          </a:p>
        </p:txBody>
      </p:sp>
      <p:sp>
        <p:nvSpPr>
          <p:cNvPr id="7" name="Slide Number Placeholder 6">
            <a:extLst>
              <a:ext uri="{FF2B5EF4-FFF2-40B4-BE49-F238E27FC236}">
                <a16:creationId xmlns:a16="http://schemas.microsoft.com/office/drawing/2014/main" id="{D3924A80-7E67-D24A-A38F-FEDA7E66D9FE}"/>
              </a:ext>
            </a:extLst>
          </p:cNvPr>
          <p:cNvSpPr>
            <a:spLocks noGrp="1"/>
          </p:cNvSpPr>
          <p:nvPr>
            <p:ph type="sldNum" sz="quarter" idx="4"/>
          </p:nvPr>
        </p:nvSpPr>
        <p:spPr/>
        <p:txBody>
          <a:bodyPr/>
          <a:lstStyle/>
          <a:p>
            <a:fld id="{7BCC8D0D-EAEC-449D-9161-023DFF90F2E2}" type="slidenum">
              <a:rPr lang="en-US" smtClean="0"/>
              <a:pPr/>
              <a:t>49</a:t>
            </a:fld>
            <a:endParaRPr lang="en-US" dirty="0"/>
          </a:p>
        </p:txBody>
      </p:sp>
      <p:pic>
        <p:nvPicPr>
          <p:cNvPr id="8" name="Picture 7">
            <a:extLst>
              <a:ext uri="{FF2B5EF4-FFF2-40B4-BE49-F238E27FC236}">
                <a16:creationId xmlns:a16="http://schemas.microsoft.com/office/drawing/2014/main" id="{5F11EA37-B7AA-104D-93AD-240A6ECCF1F6}"/>
              </a:ext>
            </a:extLst>
          </p:cNvPr>
          <p:cNvPicPr>
            <a:picLocks noChangeAspect="1"/>
          </p:cNvPicPr>
          <p:nvPr/>
        </p:nvPicPr>
        <p:blipFill>
          <a:blip r:embed="rId2"/>
          <a:stretch>
            <a:fillRect/>
          </a:stretch>
        </p:blipFill>
        <p:spPr>
          <a:xfrm>
            <a:off x="1523999" y="1148117"/>
            <a:ext cx="6450315" cy="5166225"/>
          </a:xfrm>
          <a:prstGeom prst="rect">
            <a:avLst/>
          </a:prstGeom>
        </p:spPr>
      </p:pic>
    </p:spTree>
    <p:extLst>
      <p:ext uri="{BB962C8B-B14F-4D97-AF65-F5344CB8AC3E}">
        <p14:creationId xmlns:p14="http://schemas.microsoft.com/office/powerpoint/2010/main" val="337070984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General format</a:t>
            </a:r>
          </a:p>
        </p:txBody>
      </p:sp>
      <p:sp>
        <p:nvSpPr>
          <p:cNvPr id="3" name="Content Placeholder 2"/>
          <p:cNvSpPr>
            <a:spLocks noGrp="1"/>
          </p:cNvSpPr>
          <p:nvPr>
            <p:ph idx="1"/>
          </p:nvPr>
        </p:nvSpPr>
        <p:spPr>
          <a:xfrm>
            <a:off x="661375" y="1571978"/>
            <a:ext cx="8325548" cy="4672490"/>
          </a:xfrm>
        </p:spPr>
        <p:txBody>
          <a:bodyPr>
            <a:normAutofit/>
          </a:bodyPr>
          <a:lstStyle/>
          <a:p>
            <a:pPr marL="457200" indent="-457200">
              <a:buFont typeface="+mj-lt"/>
              <a:buAutoNum type="arabicPeriod"/>
            </a:pPr>
            <a:r>
              <a:rPr lang="en-US" dirty="0">
                <a:latin typeface="+mn-lt"/>
              </a:rPr>
              <a:t>Short presentations from you about labs/HW from the week before (~15 mins) </a:t>
            </a:r>
          </a:p>
          <a:p>
            <a:pPr marL="457200" indent="-457200">
              <a:buFont typeface="+mj-lt"/>
              <a:buAutoNum type="arabicPeriod"/>
            </a:pPr>
            <a:r>
              <a:rPr lang="en-US" dirty="0">
                <a:latin typeface="+mn-lt"/>
              </a:rPr>
              <a:t>Lecture on topic of the week (me or guest lecturer) (~45 </a:t>
            </a:r>
            <a:r>
              <a:rPr lang="en-US" dirty="0" err="1">
                <a:latin typeface="+mn-lt"/>
              </a:rPr>
              <a:t>mins</a:t>
            </a:r>
            <a:r>
              <a:rPr lang="en-US" dirty="0">
                <a:latin typeface="+mn-lt"/>
              </a:rPr>
              <a:t>)</a:t>
            </a:r>
          </a:p>
          <a:p>
            <a:pPr marL="457200" indent="-457200">
              <a:buFont typeface="+mj-lt"/>
              <a:buAutoNum type="arabicPeriod"/>
            </a:pPr>
            <a:endParaRPr lang="en-US" dirty="0">
              <a:latin typeface="+mn-lt"/>
            </a:endParaRPr>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5</a:t>
            </a:fld>
            <a:endParaRPr lang="en-US" dirty="0"/>
          </a:p>
        </p:txBody>
      </p:sp>
    </p:spTree>
    <p:extLst>
      <p:ext uri="{BB962C8B-B14F-4D97-AF65-F5344CB8AC3E}">
        <p14:creationId xmlns:p14="http://schemas.microsoft.com/office/powerpoint/2010/main" val="1468776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Thank you!</a:t>
            </a:r>
          </a:p>
          <a:p>
            <a:endParaRPr lang="en-US" dirty="0"/>
          </a:p>
          <a:p>
            <a:r>
              <a:rPr lang="en-US" dirty="0"/>
              <a:t>Questions?</a:t>
            </a:r>
          </a:p>
        </p:txBody>
      </p:sp>
    </p:spTree>
    <p:extLst>
      <p:ext uri="{BB962C8B-B14F-4D97-AF65-F5344CB8AC3E}">
        <p14:creationId xmlns:p14="http://schemas.microsoft.com/office/powerpoint/2010/main" val="30445538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E86F0-EFE4-B042-A73A-E740A697E08C}"/>
              </a:ext>
            </a:extLst>
          </p:cNvPr>
          <p:cNvSpPr>
            <a:spLocks noGrp="1"/>
          </p:cNvSpPr>
          <p:nvPr>
            <p:ph type="title"/>
          </p:nvPr>
        </p:nvSpPr>
        <p:spPr>
          <a:xfrm>
            <a:off x="653732" y="438912"/>
            <a:ext cx="8089901" cy="575094"/>
          </a:xfrm>
        </p:spPr>
        <p:txBody>
          <a:bodyPr/>
          <a:lstStyle/>
          <a:p>
            <a:r>
              <a:rPr lang="en-US" dirty="0"/>
              <a:t>Readings and discussion</a:t>
            </a:r>
          </a:p>
        </p:txBody>
      </p:sp>
      <p:sp>
        <p:nvSpPr>
          <p:cNvPr id="3" name="Content Placeholder 2">
            <a:extLst>
              <a:ext uri="{FF2B5EF4-FFF2-40B4-BE49-F238E27FC236}">
                <a16:creationId xmlns:a16="http://schemas.microsoft.com/office/drawing/2014/main" id="{334CFFB6-79A4-434D-86D0-81219751D333}"/>
              </a:ext>
            </a:extLst>
          </p:cNvPr>
          <p:cNvSpPr>
            <a:spLocks noGrp="1"/>
          </p:cNvSpPr>
          <p:nvPr>
            <p:ph idx="1"/>
          </p:nvPr>
        </p:nvSpPr>
        <p:spPr/>
        <p:txBody>
          <a:bodyPr/>
          <a:lstStyle/>
          <a:p>
            <a:pPr marL="457200" indent="-457200"/>
            <a:r>
              <a:rPr lang="en-US" dirty="0">
                <a:latin typeface="+mn-lt"/>
              </a:rPr>
              <a:t>~2-3 readings are listed in the syllabus to be read before each class. </a:t>
            </a:r>
          </a:p>
          <a:p>
            <a:pPr marL="746125" lvl="1" indent="-457200"/>
            <a:r>
              <a:rPr lang="en-US" dirty="0">
                <a:latin typeface="+mn-lt"/>
              </a:rPr>
              <a:t>Sometimes there are optional readings too</a:t>
            </a:r>
          </a:p>
          <a:p>
            <a:pPr marL="457200" indent="-457200"/>
            <a:r>
              <a:rPr lang="en-US" dirty="0">
                <a:latin typeface="+mn-lt"/>
              </a:rPr>
              <a:t>Everyone should post comments or questions and/or respond to questions from classmates about the reading on the CLE discussion board by 5pm the night before class (at least 3 comments or questions per week)</a:t>
            </a:r>
          </a:p>
          <a:p>
            <a:pPr marL="746125" lvl="1" indent="-457200"/>
            <a:r>
              <a:rPr lang="en-US" dirty="0">
                <a:latin typeface="+mn-lt"/>
              </a:rPr>
              <a:t>Recommend doing it not at the last minute so that it can be more of a discussion</a:t>
            </a:r>
          </a:p>
          <a:p>
            <a:pPr marL="746125" lvl="1" indent="-457200"/>
            <a:r>
              <a:rPr lang="en-US" dirty="0">
                <a:latin typeface="+mn-lt"/>
              </a:rPr>
              <a:t>Show me that you have read the readings</a:t>
            </a:r>
          </a:p>
        </p:txBody>
      </p:sp>
      <p:sp>
        <p:nvSpPr>
          <p:cNvPr id="4" name="Text Placeholder 3">
            <a:extLst>
              <a:ext uri="{FF2B5EF4-FFF2-40B4-BE49-F238E27FC236}">
                <a16:creationId xmlns:a16="http://schemas.microsoft.com/office/drawing/2014/main" id="{38AB7A17-E89B-FE4A-8EC5-CF5FFB0C2754}"/>
              </a:ext>
            </a:extLst>
          </p:cNvPr>
          <p:cNvSpPr>
            <a:spLocks noGrp="1"/>
          </p:cNvSpPr>
          <p:nvPr>
            <p:ph type="body" idx="10"/>
          </p:nvPr>
        </p:nvSpPr>
        <p:spPr>
          <a:xfrm>
            <a:off x="653732" y="1332477"/>
            <a:ext cx="8087171" cy="313932"/>
          </a:xfrm>
        </p:spPr>
        <p:txBody>
          <a:bodyPr/>
          <a:lstStyle/>
          <a:p>
            <a:r>
              <a:rPr lang="en-US" dirty="0">
                <a:latin typeface="+mn-lt"/>
              </a:rPr>
              <a:t>Instead of weekly in-class reading discussion, we will move this online</a:t>
            </a:r>
          </a:p>
        </p:txBody>
      </p:sp>
      <p:sp>
        <p:nvSpPr>
          <p:cNvPr id="5" name="Date Placeholder 4">
            <a:extLst>
              <a:ext uri="{FF2B5EF4-FFF2-40B4-BE49-F238E27FC236}">
                <a16:creationId xmlns:a16="http://schemas.microsoft.com/office/drawing/2014/main" id="{2E205277-EEAE-5649-8A87-C1E6C4561D48}"/>
              </a:ext>
            </a:extLst>
          </p:cNvPr>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a:extLst>
              <a:ext uri="{FF2B5EF4-FFF2-40B4-BE49-F238E27FC236}">
                <a16:creationId xmlns:a16="http://schemas.microsoft.com/office/drawing/2014/main" id="{D3065C86-DBC8-F246-AB37-8180987B64A3}"/>
              </a:ext>
            </a:extLst>
          </p:cNvPr>
          <p:cNvSpPr>
            <a:spLocks noGrp="1"/>
          </p:cNvSpPr>
          <p:nvPr>
            <p:ph type="sldNum" sz="quarter" idx="4"/>
          </p:nvPr>
        </p:nvSpPr>
        <p:spPr/>
        <p:txBody>
          <a:bodyPr/>
          <a:lstStyle/>
          <a:p>
            <a:fld id="{7BCC8D0D-EAEC-449D-9161-023DFF90F2E2}" type="slidenum">
              <a:rPr lang="en-US" smtClean="0"/>
              <a:pPr/>
              <a:t>6</a:t>
            </a:fld>
            <a:endParaRPr lang="en-US" dirty="0"/>
          </a:p>
        </p:txBody>
      </p:sp>
    </p:spTree>
    <p:extLst>
      <p:ext uri="{BB962C8B-B14F-4D97-AF65-F5344CB8AC3E}">
        <p14:creationId xmlns:p14="http://schemas.microsoft.com/office/powerpoint/2010/main" val="148100157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Labs</a:t>
            </a:r>
          </a:p>
        </p:txBody>
      </p:sp>
      <p:sp>
        <p:nvSpPr>
          <p:cNvPr id="3" name="Content Placeholder 2"/>
          <p:cNvSpPr>
            <a:spLocks noGrp="1"/>
          </p:cNvSpPr>
          <p:nvPr>
            <p:ph idx="1"/>
          </p:nvPr>
        </p:nvSpPr>
        <p:spPr/>
        <p:txBody>
          <a:bodyPr/>
          <a:lstStyle/>
          <a:p>
            <a:r>
              <a:rPr lang="en-US" dirty="0">
                <a:latin typeface="+mn-lt"/>
              </a:rPr>
              <a:t>Everyone choose 2 countries that you will use for the 5 labs</a:t>
            </a:r>
          </a:p>
          <a:p>
            <a:r>
              <a:rPr lang="en-US" dirty="0">
                <a:latin typeface="+mn-lt"/>
              </a:rPr>
              <a:t>Data on website</a:t>
            </a:r>
          </a:p>
          <a:p>
            <a:r>
              <a:rPr lang="en-US" dirty="0">
                <a:latin typeface="+mn-lt"/>
              </a:rPr>
              <a:t>Labs are due by 5pm the night before class on the website, and slides should be posted on the google slides link in lab document. </a:t>
            </a:r>
          </a:p>
          <a:p>
            <a:r>
              <a:rPr lang="en-US" dirty="0">
                <a:latin typeface="+mn-lt"/>
              </a:rPr>
              <a:t>Each class will start with everyone briefly sharing their lab graphs</a:t>
            </a:r>
          </a:p>
          <a:p>
            <a:pPr lvl="1"/>
            <a:r>
              <a:rPr lang="en-US" dirty="0">
                <a:latin typeface="+mn-lt"/>
              </a:rPr>
              <a:t>Point out 1-2 interesting findings or comparisons between your countries</a:t>
            </a:r>
          </a:p>
          <a:p>
            <a:pPr lvl="1"/>
            <a:r>
              <a:rPr lang="en-US" dirty="0">
                <a:latin typeface="+mn-lt"/>
              </a:rPr>
              <a:t>To facilitate this, please post a few (2-4) of your graphs on the google slides website that I will send you</a:t>
            </a:r>
          </a:p>
          <a:p>
            <a:pPr lvl="1"/>
            <a:r>
              <a:rPr lang="en-US" dirty="0">
                <a:latin typeface="+mn-lt"/>
              </a:rPr>
              <a:t>Something that you can discuss in 3 minutes easily </a:t>
            </a:r>
          </a:p>
        </p:txBody>
      </p:sp>
      <p:sp>
        <p:nvSpPr>
          <p:cNvPr id="4" name="Text Placeholder 3"/>
          <p:cNvSpPr>
            <a:spLocks noGrp="1"/>
          </p:cNvSpPr>
          <p:nvPr>
            <p:ph type="body" idx="10"/>
          </p:nvPr>
        </p:nvSpPr>
        <p:spPr/>
        <p:txBody>
          <a:bodyPr/>
          <a:lstStyle/>
          <a:p>
            <a:r>
              <a:rPr lang="en-US" dirty="0"/>
              <a:t>5 labs</a:t>
            </a:r>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7</a:t>
            </a:fld>
            <a:endParaRPr lang="en-US" dirty="0"/>
          </a:p>
        </p:txBody>
      </p:sp>
    </p:spTree>
    <p:extLst>
      <p:ext uri="{BB962C8B-B14F-4D97-AF65-F5344CB8AC3E}">
        <p14:creationId xmlns:p14="http://schemas.microsoft.com/office/powerpoint/2010/main" val="730598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B67B0-BDF3-8A4C-A9D7-66C2A2435843}"/>
              </a:ext>
            </a:extLst>
          </p:cNvPr>
          <p:cNvSpPr>
            <a:spLocks noGrp="1"/>
          </p:cNvSpPr>
          <p:nvPr>
            <p:ph type="title"/>
          </p:nvPr>
        </p:nvSpPr>
        <p:spPr>
          <a:xfrm>
            <a:off x="653732" y="438912"/>
            <a:ext cx="8089901" cy="575094"/>
          </a:xfrm>
        </p:spPr>
        <p:txBody>
          <a:bodyPr/>
          <a:lstStyle/>
          <a:p>
            <a:r>
              <a:rPr lang="en-US" dirty="0"/>
              <a:t>COVID-19 and demography</a:t>
            </a:r>
          </a:p>
        </p:txBody>
      </p:sp>
      <p:sp>
        <p:nvSpPr>
          <p:cNvPr id="3" name="Content Placeholder 2">
            <a:extLst>
              <a:ext uri="{FF2B5EF4-FFF2-40B4-BE49-F238E27FC236}">
                <a16:creationId xmlns:a16="http://schemas.microsoft.com/office/drawing/2014/main" id="{B93F11C5-B2DD-9C47-8506-E124D23CD499}"/>
              </a:ext>
            </a:extLst>
          </p:cNvPr>
          <p:cNvSpPr>
            <a:spLocks noGrp="1"/>
          </p:cNvSpPr>
          <p:nvPr>
            <p:ph idx="1"/>
          </p:nvPr>
        </p:nvSpPr>
        <p:spPr>
          <a:xfrm>
            <a:off x="358009" y="1180618"/>
            <a:ext cx="8621271" cy="5271742"/>
          </a:xfrm>
        </p:spPr>
        <p:txBody>
          <a:bodyPr>
            <a:normAutofit/>
          </a:bodyPr>
          <a:lstStyle/>
          <a:p>
            <a:r>
              <a:rPr lang="en-US" sz="1400" dirty="0"/>
              <a:t>On Nov 17, we will have flash presentations on COVID-19 and a demographic topic of your choice</a:t>
            </a:r>
          </a:p>
          <a:p>
            <a:pPr lvl="0"/>
            <a:r>
              <a:rPr lang="en-US" sz="1400" dirty="0"/>
              <a:t>Based on what you have learned about that demographic topic make a 3 slide presentation</a:t>
            </a:r>
          </a:p>
          <a:p>
            <a:pPr lvl="1"/>
            <a:r>
              <a:rPr lang="en-US" sz="1400" dirty="0"/>
              <a:t>Why is thinking about this demographic process important for understanding the impact of COVID?</a:t>
            </a:r>
          </a:p>
          <a:p>
            <a:pPr lvl="1"/>
            <a:r>
              <a:rPr lang="en-US" sz="1400" dirty="0"/>
              <a:t>How do you think that COVID will impact this demographic process going further</a:t>
            </a:r>
          </a:p>
          <a:p>
            <a:pPr lvl="1"/>
            <a:r>
              <a:rPr lang="en-US" sz="1400" dirty="0"/>
              <a:t>Is there any evidence/literature out there yet on this topic and COVID?</a:t>
            </a:r>
          </a:p>
          <a:p>
            <a:pPr lvl="0"/>
            <a:r>
              <a:rPr lang="en-US" sz="1400" dirty="0"/>
              <a:t>Everyone will choose a topic by filling out a request and I will assign</a:t>
            </a:r>
          </a:p>
          <a:p>
            <a:pPr lvl="1"/>
            <a:r>
              <a:rPr lang="en-US" sz="1400" dirty="0" err="1"/>
              <a:t>Covid</a:t>
            </a:r>
            <a:r>
              <a:rPr lang="en-US" sz="1400" dirty="0"/>
              <a:t> and mortality</a:t>
            </a:r>
          </a:p>
          <a:p>
            <a:pPr lvl="1"/>
            <a:r>
              <a:rPr lang="en-US" sz="1400" dirty="0" err="1"/>
              <a:t>Covid</a:t>
            </a:r>
            <a:r>
              <a:rPr lang="en-US" sz="1400" dirty="0"/>
              <a:t> and fertility</a:t>
            </a:r>
          </a:p>
          <a:p>
            <a:pPr lvl="1"/>
            <a:r>
              <a:rPr lang="en-US" sz="1400" dirty="0" err="1"/>
              <a:t>Covid</a:t>
            </a:r>
            <a:r>
              <a:rPr lang="en-US" sz="1400" dirty="0"/>
              <a:t> and age structure</a:t>
            </a:r>
          </a:p>
          <a:p>
            <a:pPr lvl="1"/>
            <a:r>
              <a:rPr lang="en-US" sz="1400" dirty="0" err="1"/>
              <a:t>Covid</a:t>
            </a:r>
            <a:r>
              <a:rPr lang="en-US" sz="1400" dirty="0"/>
              <a:t> and Race/ethnicity</a:t>
            </a:r>
          </a:p>
          <a:p>
            <a:pPr lvl="1"/>
            <a:r>
              <a:rPr lang="en-US" sz="1400" dirty="0" err="1"/>
              <a:t>Covid</a:t>
            </a:r>
            <a:r>
              <a:rPr lang="en-US" sz="1400" dirty="0"/>
              <a:t> and migration</a:t>
            </a:r>
          </a:p>
          <a:p>
            <a:pPr lvl="1"/>
            <a:r>
              <a:rPr lang="en-US" sz="1400" dirty="0" err="1"/>
              <a:t>Covid</a:t>
            </a:r>
            <a:r>
              <a:rPr lang="en-US" sz="1400" dirty="0"/>
              <a:t> and marriage/cohabitation</a:t>
            </a:r>
          </a:p>
          <a:p>
            <a:pPr lvl="1"/>
            <a:r>
              <a:rPr lang="en-US" sz="1400" dirty="0" err="1"/>
              <a:t>Covid</a:t>
            </a:r>
            <a:r>
              <a:rPr lang="en-US" sz="1400" dirty="0"/>
              <a:t> and living arrangements and residential patterns </a:t>
            </a:r>
          </a:p>
        </p:txBody>
      </p:sp>
      <p:sp>
        <p:nvSpPr>
          <p:cNvPr id="5" name="Date Placeholder 4">
            <a:extLst>
              <a:ext uri="{FF2B5EF4-FFF2-40B4-BE49-F238E27FC236}">
                <a16:creationId xmlns:a16="http://schemas.microsoft.com/office/drawing/2014/main" id="{477D2DB7-A998-B645-8EB4-3E732DDEED7E}"/>
              </a:ext>
            </a:extLst>
          </p:cNvPr>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a:extLst>
              <a:ext uri="{FF2B5EF4-FFF2-40B4-BE49-F238E27FC236}">
                <a16:creationId xmlns:a16="http://schemas.microsoft.com/office/drawing/2014/main" id="{E274196D-B5DC-C742-B56B-E639B35F1CDB}"/>
              </a:ext>
            </a:extLst>
          </p:cNvPr>
          <p:cNvSpPr>
            <a:spLocks noGrp="1"/>
          </p:cNvSpPr>
          <p:nvPr>
            <p:ph type="sldNum" sz="quarter" idx="4"/>
          </p:nvPr>
        </p:nvSpPr>
        <p:spPr/>
        <p:txBody>
          <a:bodyPr/>
          <a:lstStyle/>
          <a:p>
            <a:fld id="{7BCC8D0D-EAEC-449D-9161-023DFF90F2E2}" type="slidenum">
              <a:rPr lang="en-US" smtClean="0"/>
              <a:pPr/>
              <a:t>8</a:t>
            </a:fld>
            <a:endParaRPr lang="en-US" dirty="0"/>
          </a:p>
        </p:txBody>
      </p:sp>
    </p:spTree>
    <p:extLst>
      <p:ext uri="{BB962C8B-B14F-4D97-AF65-F5344CB8AC3E}">
        <p14:creationId xmlns:p14="http://schemas.microsoft.com/office/powerpoint/2010/main" val="3863773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Final Project/extended abstract</a:t>
            </a:r>
          </a:p>
        </p:txBody>
      </p:sp>
      <p:sp>
        <p:nvSpPr>
          <p:cNvPr id="4" name="Text Placeholder 3"/>
          <p:cNvSpPr>
            <a:spLocks noGrp="1"/>
          </p:cNvSpPr>
          <p:nvPr>
            <p:ph type="body" idx="10"/>
          </p:nvPr>
        </p:nvSpPr>
        <p:spPr>
          <a:xfrm>
            <a:off x="638226" y="1563683"/>
            <a:ext cx="8087171" cy="4336809"/>
          </a:xfrm>
        </p:spPr>
        <p:txBody>
          <a:bodyPr>
            <a:normAutofit fontScale="92500" lnSpcReduction="10000"/>
          </a:bodyPr>
          <a:lstStyle/>
          <a:p>
            <a:r>
              <a:rPr lang="en-US" dirty="0">
                <a:latin typeface="+mn-lt"/>
              </a:rPr>
              <a:t>Apply one of the methods learned in class to an existing data set to explore a question of interest to you</a:t>
            </a:r>
          </a:p>
          <a:p>
            <a:r>
              <a:rPr lang="en-US" dirty="0">
                <a:latin typeface="+mn-lt"/>
              </a:rPr>
              <a:t>Potential types of projects:</a:t>
            </a:r>
          </a:p>
          <a:p>
            <a:pPr marL="457200" lvl="0" indent="-457200">
              <a:buFont typeface="+mj-lt"/>
              <a:buAutoNum type="arabicPeriod"/>
            </a:pPr>
            <a:r>
              <a:rPr lang="en-US" dirty="0">
                <a:latin typeface="+mn-lt"/>
              </a:rPr>
              <a:t>Use life tables to look at people’s probability of migrating from Mexico to the US by age group, and expected number of years someone of each age group will spend living in Mexico or the US</a:t>
            </a:r>
          </a:p>
          <a:p>
            <a:pPr marL="457200" lvl="0" indent="-457200">
              <a:buFont typeface="+mj-lt"/>
              <a:buAutoNum type="arabicPeriod"/>
            </a:pPr>
            <a:r>
              <a:rPr lang="en-US" dirty="0">
                <a:latin typeface="+mn-lt"/>
              </a:rPr>
              <a:t>Explore changes over time in total fertility rate and cohort childlessness by age group in a country of choice using Human Fertility Database Data</a:t>
            </a:r>
          </a:p>
          <a:p>
            <a:pPr marL="457200" lvl="0" indent="-457200">
              <a:buFont typeface="+mj-lt"/>
              <a:buAutoNum type="arabicPeriod"/>
            </a:pPr>
            <a:r>
              <a:rPr lang="en-US" dirty="0">
                <a:latin typeface="+mn-lt"/>
              </a:rPr>
              <a:t>Project changes in population size of sub-groups in a population (for example, ethnic groups or women with asthma in the US) under different assumptions about future changes in fertility, mortality and migration</a:t>
            </a:r>
          </a:p>
          <a:p>
            <a:pPr marL="457200" lvl="0" indent="-457200">
              <a:buFont typeface="+mj-lt"/>
              <a:buAutoNum type="arabicPeriod"/>
            </a:pPr>
            <a:r>
              <a:rPr lang="en-US" dirty="0">
                <a:latin typeface="+mn-lt"/>
              </a:rPr>
              <a:t>Use Demographic and Health Survey Data to explore if there is an urban penalty or advantage for child health outcomes in a country of choice</a:t>
            </a:r>
          </a:p>
          <a:p>
            <a:endParaRPr lang="en-US" dirty="0">
              <a:latin typeface="+mn-lt"/>
            </a:endParaRPr>
          </a:p>
        </p:txBody>
      </p:sp>
      <p:sp>
        <p:nvSpPr>
          <p:cNvPr id="5" name="Date Placeholder 4"/>
          <p:cNvSpPr>
            <a:spLocks noGrp="1"/>
          </p:cNvSpPr>
          <p:nvPr>
            <p:ph type="dt" sz="half" idx="2"/>
          </p:nvPr>
        </p:nvSpPr>
        <p:spPr/>
        <p:txBody>
          <a:bodyPr/>
          <a:lstStyle/>
          <a:p>
            <a:fld id="{BE4F006E-5431-4BDD-8829-6B0B1D987D3A}" type="datetime1">
              <a:rPr lang="en-US" smtClean="0"/>
              <a:t>9/9/21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9</a:t>
            </a:fld>
            <a:endParaRPr lang="en-US" dirty="0"/>
          </a:p>
        </p:txBody>
      </p:sp>
    </p:spTree>
    <p:extLst>
      <p:ext uri="{BB962C8B-B14F-4D97-AF65-F5344CB8AC3E}">
        <p14:creationId xmlns:p14="http://schemas.microsoft.com/office/powerpoint/2010/main" val="2435370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CSF PPT Templat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2.xml><?xml version="1.0" encoding="utf-8"?>
<a:theme xmlns:a="http://schemas.openxmlformats.org/drawingml/2006/main" name="UCSF PPT Template-Blu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3.xml><?xml version="1.0" encoding="utf-8"?>
<a:theme xmlns:a="http://schemas.openxmlformats.org/drawingml/2006/main" name="UCSF PPT Template-Blue Bar">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F8A51949-CE2D-4D1D-81B7-CD96A1311979}">
  <ds:schemaRefs>
    <ds:schemaRef ds:uri="http://schemas.microsoft.com/sharepoint/v3/contenttype/forms"/>
  </ds:schemaRefs>
</ds:datastoreItem>
</file>

<file path=customXml/itemProps2.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DB48DB2A-A2BB-49B9-B517-04CB45F2482A}">
  <ds:schemaRefs>
    <ds:schemaRef ds:uri="http://purl.org/dc/terms/"/>
    <ds:schemaRef ds:uri="http://schemas.microsoft.com/office/2006/documentManagement/types"/>
    <ds:schemaRef ds:uri="http://schemas.microsoft.com/office/2006/metadata/properties"/>
    <ds:schemaRef ds:uri="http://purl.org/dc/elements/1.1/"/>
    <ds:schemaRef ds:uri="http://www.w3.org/XML/1998/namespace"/>
    <ds:schemaRef ds:uri="http://purl.org/dc/dcmityp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UCSF PPT Template</Template>
  <TotalTime>90006</TotalTime>
  <Words>2704</Words>
  <Application>Microsoft Macintosh PowerPoint</Application>
  <PresentationFormat>On-screen Show (4:3)</PresentationFormat>
  <Paragraphs>394</Paragraphs>
  <Slides>50</Slides>
  <Notes>4</Notes>
  <HiddenSlides>0</HiddenSlides>
  <MMClips>0</MMClips>
  <ScaleCrop>false</ScaleCrop>
  <HeadingPairs>
    <vt:vector size="8" baseType="variant">
      <vt:variant>
        <vt:lpstr>Fonts Used</vt:lpstr>
      </vt:variant>
      <vt:variant>
        <vt:i4>3</vt:i4>
      </vt:variant>
      <vt:variant>
        <vt:lpstr>Theme</vt:lpstr>
      </vt:variant>
      <vt:variant>
        <vt:i4>3</vt:i4>
      </vt:variant>
      <vt:variant>
        <vt:lpstr>Embedded OLE Servers</vt:lpstr>
      </vt:variant>
      <vt:variant>
        <vt:i4>1</vt:i4>
      </vt:variant>
      <vt:variant>
        <vt:lpstr>Slide Titles</vt:lpstr>
      </vt:variant>
      <vt:variant>
        <vt:i4>50</vt:i4>
      </vt:variant>
    </vt:vector>
  </HeadingPairs>
  <TitlesOfParts>
    <vt:vector size="57" baseType="lpstr">
      <vt:lpstr>Arial</vt:lpstr>
      <vt:lpstr>Garamond</vt:lpstr>
      <vt:lpstr>Wingdings</vt:lpstr>
      <vt:lpstr>UCSF PPT Template</vt:lpstr>
      <vt:lpstr>UCSF PPT Template-Blue</vt:lpstr>
      <vt:lpstr>UCSF PPT Template-Blue Bar</vt:lpstr>
      <vt:lpstr>Equation</vt:lpstr>
      <vt:lpstr>Demography and Demographic Methods for Public Health</vt:lpstr>
      <vt:lpstr>Introductions</vt:lpstr>
      <vt:lpstr>Outline of Today’s Lecture</vt:lpstr>
      <vt:lpstr>Welcome: Class info</vt:lpstr>
      <vt:lpstr>General format</vt:lpstr>
      <vt:lpstr>Readings and discussion</vt:lpstr>
      <vt:lpstr>Labs</vt:lpstr>
      <vt:lpstr>COVID-19 and demography</vt:lpstr>
      <vt:lpstr>Final Project/extended abstract</vt:lpstr>
      <vt:lpstr>Final projects (Extended abstract)</vt:lpstr>
      <vt:lpstr>Grading</vt:lpstr>
      <vt:lpstr>Class expectations</vt:lpstr>
      <vt:lpstr>Office hours</vt:lpstr>
      <vt:lpstr>Topics covered in the course</vt:lpstr>
      <vt:lpstr>Outline of Today’s Lecture</vt:lpstr>
      <vt:lpstr>What is Demography?</vt:lpstr>
      <vt:lpstr>“Principle in the study of mortality, then and now (Caldwell, 2001)”: applied to all of demography</vt:lpstr>
      <vt:lpstr>Principle in the study of mortality, then a now (Caldwell, 2001): applied to all of demography (continued)</vt:lpstr>
      <vt:lpstr>Principle in the study of mortality, then a now (Caldwell, 2001): applied to all of demography (continued)</vt:lpstr>
      <vt:lpstr>Why is demography important for health?</vt:lpstr>
      <vt:lpstr>Differences between Demography and Epidemiology (Wallace, 2001)</vt:lpstr>
      <vt:lpstr>Commonalities between demography and epidemiology</vt:lpstr>
      <vt:lpstr>How Demography is used in Public Health</vt:lpstr>
      <vt:lpstr>Outline of Today’s Lecture</vt:lpstr>
      <vt:lpstr>Origins of modern demography</vt:lpstr>
      <vt:lpstr>John Graunt (1620-1674)</vt:lpstr>
      <vt:lpstr>Demographic Theory</vt:lpstr>
      <vt:lpstr>Malthus was very influential</vt:lpstr>
      <vt:lpstr>Demographic Transition Theory</vt:lpstr>
      <vt:lpstr>Demographic Transition Theory</vt:lpstr>
      <vt:lpstr>Population Growth: balancing equation</vt:lpstr>
      <vt:lpstr>Exponential population growth</vt:lpstr>
      <vt:lpstr>Historical Population Growth</vt:lpstr>
      <vt:lpstr>Number of years to add each billion</vt:lpstr>
      <vt:lpstr>PowerPoint Presentation</vt:lpstr>
      <vt:lpstr>Outline of Today’s Lecture</vt:lpstr>
      <vt:lpstr>Population Pyramid: USA</vt:lpstr>
      <vt:lpstr>History in Pop Pyramids: US</vt:lpstr>
      <vt:lpstr>PowerPoint Presentation</vt:lpstr>
      <vt:lpstr>Guess the  state</vt:lpstr>
      <vt:lpstr>Difference by ethnic group: US</vt:lpstr>
      <vt:lpstr>Change over time: Japan</vt:lpstr>
      <vt:lpstr>Botswana</vt:lpstr>
      <vt:lpstr>Choose some countries! </vt:lpstr>
      <vt:lpstr>PowerPoint Presentation</vt:lpstr>
      <vt:lpstr>Countries</vt:lpstr>
      <vt:lpstr>Tips on graphs: I will grade on this!</vt:lpstr>
      <vt:lpstr>What’s wrong with this graph? </vt:lpstr>
      <vt:lpstr>What’s wrong with this graph? </vt:lpstr>
      <vt:lpstr>PowerPoint Presentation</vt:lpstr>
    </vt:vector>
  </TitlesOfParts>
  <Company>UCSF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Diamond-Smith, Nadia</cp:lastModifiedBy>
  <cp:revision>510</cp:revision>
  <dcterms:created xsi:type="dcterms:W3CDTF">2012-05-07T17:59:34Z</dcterms:created>
  <dcterms:modified xsi:type="dcterms:W3CDTF">2021-09-15T17:44:24Z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