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ppt/theme/theme3.xml" ContentType="application/vnd.openxmlformats-officedocument.theme+xml"/>
  <Override PartName="/ppt/theme/theme4.xml" ContentType="application/vnd.openxmlformats-officedocument.theme+xml"/>
  <Override PartName="/ppt/theme/themeOverride2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73" r:id="rId1"/>
    <p:sldMasterId id="2147483685" r:id="rId2"/>
  </p:sldMasterIdLst>
  <p:notesMasterIdLst>
    <p:notesMasterId r:id="rId33"/>
  </p:notesMasterIdLst>
  <p:handoutMasterIdLst>
    <p:handoutMasterId r:id="rId34"/>
  </p:handoutMasterIdLst>
  <p:sldIdLst>
    <p:sldId id="667" r:id="rId3"/>
    <p:sldId id="668" r:id="rId4"/>
    <p:sldId id="669" r:id="rId5"/>
    <p:sldId id="637" r:id="rId6"/>
    <p:sldId id="634" r:id="rId7"/>
    <p:sldId id="689" r:id="rId8"/>
    <p:sldId id="673" r:id="rId9"/>
    <p:sldId id="690" r:id="rId10"/>
    <p:sldId id="674" r:id="rId11"/>
    <p:sldId id="636" r:id="rId12"/>
    <p:sldId id="638" r:id="rId13"/>
    <p:sldId id="639" r:id="rId14"/>
    <p:sldId id="659" r:id="rId15"/>
    <p:sldId id="675" r:id="rId16"/>
    <p:sldId id="676" r:id="rId17"/>
    <p:sldId id="677" r:id="rId18"/>
    <p:sldId id="678" r:id="rId19"/>
    <p:sldId id="679" r:id="rId20"/>
    <p:sldId id="680" r:id="rId21"/>
    <p:sldId id="681" r:id="rId22"/>
    <p:sldId id="682" r:id="rId23"/>
    <p:sldId id="683" r:id="rId24"/>
    <p:sldId id="684" r:id="rId25"/>
    <p:sldId id="685" r:id="rId26"/>
    <p:sldId id="660" r:id="rId27"/>
    <p:sldId id="664" r:id="rId28"/>
    <p:sldId id="687" r:id="rId29"/>
    <p:sldId id="670" r:id="rId30"/>
    <p:sldId id="671" r:id="rId31"/>
    <p:sldId id="672" r:id="rId32"/>
  </p:sldIdLst>
  <p:sldSz cx="9144000" cy="6858000" type="screen4x3"/>
  <p:notesSz cx="9296400" cy="7010400"/>
  <p:defaultTextStyle>
    <a:defPPr>
      <a:defRPr lang="en-US"/>
    </a:defPPr>
    <a:lvl1pPr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1pPr>
    <a:lvl2pPr marL="4572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2pPr>
    <a:lvl3pPr marL="9144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3pPr>
    <a:lvl4pPr marL="13716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4pPr>
    <a:lvl5pPr marL="18288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5pPr>
    <a:lvl6pPr marL="2286000" algn="l" defTabSz="914400" rtl="0" eaLnBrk="1" latinLnBrk="0" hangingPunct="1">
      <a:defRPr sz="2800" kern="1200">
        <a:solidFill>
          <a:schemeClr val="tx1"/>
        </a:solidFill>
        <a:latin typeface="Arial" pitchFamily="34" charset="0"/>
        <a:ea typeface="+mn-ea"/>
        <a:cs typeface="+mn-cs"/>
      </a:defRPr>
    </a:lvl6pPr>
    <a:lvl7pPr marL="2743200" algn="l" defTabSz="914400" rtl="0" eaLnBrk="1" latinLnBrk="0" hangingPunct="1">
      <a:defRPr sz="2800" kern="1200">
        <a:solidFill>
          <a:schemeClr val="tx1"/>
        </a:solidFill>
        <a:latin typeface="Arial" pitchFamily="34" charset="0"/>
        <a:ea typeface="+mn-ea"/>
        <a:cs typeface="+mn-cs"/>
      </a:defRPr>
    </a:lvl7pPr>
    <a:lvl8pPr marL="3200400" algn="l" defTabSz="914400" rtl="0" eaLnBrk="1" latinLnBrk="0" hangingPunct="1">
      <a:defRPr sz="2800" kern="1200">
        <a:solidFill>
          <a:schemeClr val="tx1"/>
        </a:solidFill>
        <a:latin typeface="Arial" pitchFamily="34" charset="0"/>
        <a:ea typeface="+mn-ea"/>
        <a:cs typeface="+mn-cs"/>
      </a:defRPr>
    </a:lvl8pPr>
    <a:lvl9pPr marL="3657600" algn="l" defTabSz="914400" rtl="0" eaLnBrk="1" latinLnBrk="0" hangingPunct="1">
      <a:defRPr sz="2800"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oberto Vargas" initials="RV"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33"/>
    <a:srgbClr val="002E8A"/>
    <a:srgbClr val="02A8A8"/>
    <a:srgbClr val="DA6720"/>
    <a:srgbClr val="DE6810"/>
    <a:srgbClr val="DF6103"/>
    <a:srgbClr val="DB6D29"/>
    <a:srgbClr val="EC6614"/>
    <a:srgbClr val="666699"/>
    <a:srgbClr val="CDE1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60" d="100"/>
          <a:sy n="60" d="100"/>
        </p:scale>
        <p:origin x="302" y="53"/>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234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defTabSz="931863" eaLnBrk="0" hangingPunct="0">
              <a:spcBef>
                <a:spcPct val="0"/>
              </a:spcBef>
              <a:buClrTx/>
              <a:buFontTx/>
              <a:buNone/>
              <a:defRPr sz="1200" smtClean="0">
                <a:ea typeface="ＭＳ Ｐゴシック" charset="-128"/>
              </a:defRPr>
            </a:lvl1pPr>
          </a:lstStyle>
          <a:p>
            <a:pPr>
              <a:defRPr/>
            </a:pPr>
            <a:endParaRPr lang="en-US"/>
          </a:p>
        </p:txBody>
      </p:sp>
      <p:sp>
        <p:nvSpPr>
          <p:cNvPr id="4099" name="Rectangle 3"/>
          <p:cNvSpPr>
            <a:spLocks noGrp="1" noChangeArrowheads="1"/>
          </p:cNvSpPr>
          <p:nvPr>
            <p:ph type="dt" sz="quarter" idx="1"/>
          </p:nvPr>
        </p:nvSpPr>
        <p:spPr bwMode="auto">
          <a:xfrm>
            <a:off x="5267325"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algn="r" defTabSz="931863" eaLnBrk="0" hangingPunct="0">
              <a:spcBef>
                <a:spcPct val="0"/>
              </a:spcBef>
              <a:buClrTx/>
              <a:buFontTx/>
              <a:buNone/>
              <a:defRPr sz="1200" smtClean="0">
                <a:ea typeface="ＭＳ Ｐゴシック" charset="-128"/>
              </a:defRPr>
            </a:lvl1pPr>
          </a:lstStyle>
          <a:p>
            <a:pPr>
              <a:defRPr/>
            </a:pPr>
            <a:endParaRPr lang="en-US"/>
          </a:p>
        </p:txBody>
      </p:sp>
      <p:sp>
        <p:nvSpPr>
          <p:cNvPr id="4100" name="Rectangle 4"/>
          <p:cNvSpPr>
            <a:spLocks noGrp="1" noChangeArrowheads="1"/>
          </p:cNvSpPr>
          <p:nvPr>
            <p:ph type="ftr" sz="quarter" idx="2"/>
          </p:nvPr>
        </p:nvSpPr>
        <p:spPr bwMode="auto">
          <a:xfrm>
            <a:off x="0"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defTabSz="931863" eaLnBrk="0" hangingPunct="0">
              <a:spcBef>
                <a:spcPct val="0"/>
              </a:spcBef>
              <a:buClrTx/>
              <a:buFontTx/>
              <a:buNone/>
              <a:defRPr sz="1200" smtClean="0">
                <a:ea typeface="ＭＳ Ｐゴシック" charset="-128"/>
              </a:defRPr>
            </a:lvl1pPr>
          </a:lstStyle>
          <a:p>
            <a:pPr>
              <a:defRPr/>
            </a:pPr>
            <a:endParaRPr lang="en-US"/>
          </a:p>
        </p:txBody>
      </p:sp>
      <p:sp>
        <p:nvSpPr>
          <p:cNvPr id="4101" name="Rectangle 5"/>
          <p:cNvSpPr>
            <a:spLocks noGrp="1" noChangeArrowheads="1"/>
          </p:cNvSpPr>
          <p:nvPr>
            <p:ph type="sldNum" sz="quarter" idx="3"/>
          </p:nvPr>
        </p:nvSpPr>
        <p:spPr bwMode="auto">
          <a:xfrm>
            <a:off x="5267325"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algn="r" defTabSz="931863" eaLnBrk="0" hangingPunct="0">
              <a:spcBef>
                <a:spcPct val="0"/>
              </a:spcBef>
              <a:buClrTx/>
              <a:buFontTx/>
              <a:buNone/>
              <a:defRPr sz="1200" smtClean="0">
                <a:ea typeface="ＭＳ Ｐゴシック" charset="-128"/>
              </a:defRPr>
            </a:lvl1pPr>
          </a:lstStyle>
          <a:p>
            <a:pPr>
              <a:defRPr/>
            </a:pPr>
            <a:fld id="{722E8B5B-8938-4D20-87B3-AA027E2BD28F}" type="slidenum">
              <a:rPr lang="en-US"/>
              <a:pPr>
                <a:defRPr/>
              </a:pPr>
              <a:t>‹#›</a:t>
            </a:fld>
            <a:endParaRPr lang="en-US"/>
          </a:p>
        </p:txBody>
      </p:sp>
    </p:spTree>
    <p:extLst>
      <p:ext uri="{BB962C8B-B14F-4D97-AF65-F5344CB8AC3E}">
        <p14:creationId xmlns:p14="http://schemas.microsoft.com/office/powerpoint/2010/main" val="35890408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defTabSz="931863" eaLnBrk="0" hangingPunct="0">
              <a:spcBef>
                <a:spcPct val="0"/>
              </a:spcBef>
              <a:buClrTx/>
              <a:buFontTx/>
              <a:buNone/>
              <a:defRPr sz="1200" smtClean="0">
                <a:ea typeface="ＭＳ Ｐゴシック" charset="-128"/>
              </a:defRPr>
            </a:lvl1pPr>
          </a:lstStyle>
          <a:p>
            <a:pPr>
              <a:defRPr/>
            </a:pPr>
            <a:endParaRPr lang="en-US"/>
          </a:p>
        </p:txBody>
      </p:sp>
      <p:sp>
        <p:nvSpPr>
          <p:cNvPr id="3075" name="Rectangle 3"/>
          <p:cNvSpPr>
            <a:spLocks noGrp="1" noChangeArrowheads="1"/>
          </p:cNvSpPr>
          <p:nvPr>
            <p:ph type="dt" idx="1"/>
          </p:nvPr>
        </p:nvSpPr>
        <p:spPr bwMode="auto">
          <a:xfrm>
            <a:off x="5267325"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algn="r" defTabSz="931863" eaLnBrk="0" hangingPunct="0">
              <a:spcBef>
                <a:spcPct val="0"/>
              </a:spcBef>
              <a:buClrTx/>
              <a:buFontTx/>
              <a:buNone/>
              <a:defRPr sz="1200" smtClean="0">
                <a:ea typeface="ＭＳ Ｐゴシック" charset="-128"/>
              </a:defRPr>
            </a:lvl1pPr>
          </a:lstStyle>
          <a:p>
            <a:pPr>
              <a:defRPr/>
            </a:pPr>
            <a:endParaRPr lang="en-US"/>
          </a:p>
        </p:txBody>
      </p:sp>
      <p:sp>
        <p:nvSpPr>
          <p:cNvPr id="5124" name="Rectangle 4"/>
          <p:cNvSpPr>
            <a:spLocks noGrp="1" noRot="1" noChangeAspect="1" noChangeArrowheads="1" noTextEdit="1"/>
          </p:cNvSpPr>
          <p:nvPr>
            <p:ph type="sldImg" idx="2"/>
          </p:nvPr>
        </p:nvSpPr>
        <p:spPr bwMode="auto">
          <a:xfrm>
            <a:off x="2897188" y="527050"/>
            <a:ext cx="3502025" cy="2625725"/>
          </a:xfrm>
          <a:prstGeom prst="rect">
            <a:avLst/>
          </a:prstGeom>
          <a:noFill/>
          <a:ln w="12700">
            <a:solidFill>
              <a:srgbClr val="000000"/>
            </a:solidFill>
            <a:miter lim="800000"/>
            <a:headEnd/>
            <a:tailEnd/>
          </a:ln>
          <a:effectLst/>
        </p:spPr>
      </p:sp>
      <p:sp>
        <p:nvSpPr>
          <p:cNvPr id="3077" name="Rectangle 5"/>
          <p:cNvSpPr>
            <a:spLocks noGrp="1" noChangeArrowheads="1"/>
          </p:cNvSpPr>
          <p:nvPr>
            <p:ph type="body" sz="quarter" idx="3"/>
          </p:nvPr>
        </p:nvSpPr>
        <p:spPr bwMode="auto">
          <a:xfrm>
            <a:off x="1239838" y="3330575"/>
            <a:ext cx="6816725" cy="3154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defTabSz="931863" eaLnBrk="0" hangingPunct="0">
              <a:spcBef>
                <a:spcPct val="0"/>
              </a:spcBef>
              <a:buClrTx/>
              <a:buFontTx/>
              <a:buNone/>
              <a:defRPr sz="1200" smtClean="0">
                <a:ea typeface="ＭＳ Ｐゴシック" charset="-128"/>
              </a:defRPr>
            </a:lvl1pPr>
          </a:lstStyle>
          <a:p>
            <a:pPr>
              <a:defRPr/>
            </a:pPr>
            <a:endParaRPr lang="en-US"/>
          </a:p>
        </p:txBody>
      </p:sp>
      <p:sp>
        <p:nvSpPr>
          <p:cNvPr id="3079" name="Rectangle 7"/>
          <p:cNvSpPr>
            <a:spLocks noGrp="1" noChangeArrowheads="1"/>
          </p:cNvSpPr>
          <p:nvPr>
            <p:ph type="sldNum" sz="quarter" idx="5"/>
          </p:nvPr>
        </p:nvSpPr>
        <p:spPr bwMode="auto">
          <a:xfrm>
            <a:off x="5267325"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algn="r" defTabSz="931863" eaLnBrk="0" hangingPunct="0">
              <a:spcBef>
                <a:spcPct val="0"/>
              </a:spcBef>
              <a:buClrTx/>
              <a:buFontTx/>
              <a:buNone/>
              <a:defRPr sz="1200" smtClean="0">
                <a:ea typeface="ＭＳ Ｐゴシック" charset="-128"/>
              </a:defRPr>
            </a:lvl1pPr>
          </a:lstStyle>
          <a:p>
            <a:pPr>
              <a:defRPr/>
            </a:pPr>
            <a:fld id="{6C8627A3-3350-4682-A00F-037082859230}" type="slidenum">
              <a:rPr lang="en-US"/>
              <a:pPr>
                <a:defRPr/>
              </a:pPr>
              <a:t>‹#›</a:t>
            </a:fld>
            <a:endParaRPr lang="en-US"/>
          </a:p>
        </p:txBody>
      </p:sp>
    </p:spTree>
    <p:extLst>
      <p:ext uri="{BB962C8B-B14F-4D97-AF65-F5344CB8AC3E}">
        <p14:creationId xmlns:p14="http://schemas.microsoft.com/office/powerpoint/2010/main" val="192763080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miter lim="800000"/>
            <a:headEnd/>
            <a:tailEnd/>
          </a:ln>
        </p:spPr>
        <p:txBody>
          <a:bodyPr/>
          <a:lstStyle/>
          <a:p>
            <a:pPr>
              <a:buClr>
                <a:srgbClr val="1F497D"/>
              </a:buClr>
            </a:pPr>
            <a:fld id="{811C7072-4B73-4FEB-A187-E5284287C4F8}" type="slidenum">
              <a:rPr lang="en-US" smtClean="0">
                <a:solidFill>
                  <a:prstClr val="black"/>
                </a:solidFill>
                <a:ea typeface="ＭＳ Ｐゴシック" pitchFamily="-112" charset="-128"/>
              </a:rPr>
              <a:pPr>
                <a:buClr>
                  <a:srgbClr val="1F497D"/>
                </a:buClr>
              </a:pPr>
              <a:t>1</a:t>
            </a:fld>
            <a:endParaRPr lang="en-US" smtClean="0">
              <a:solidFill>
                <a:prstClr val="black"/>
              </a:solidFill>
              <a:ea typeface="ＭＳ Ｐゴシック" pitchFamily="-112" charset="-128"/>
            </a:endParaRPr>
          </a:p>
        </p:txBody>
      </p:sp>
      <p:sp>
        <p:nvSpPr>
          <p:cNvPr id="38915" name="Rectangle 2"/>
          <p:cNvSpPr>
            <a:spLocks noGrp="1" noRot="1" noChangeAspect="1" noChangeArrowheads="1" noTextEdit="1"/>
          </p:cNvSpPr>
          <p:nvPr>
            <p:ph type="sldImg"/>
          </p:nvPr>
        </p:nvSpPr>
        <p:spPr>
          <a:ln cap="flat"/>
        </p:spPr>
      </p:sp>
      <p:sp>
        <p:nvSpPr>
          <p:cNvPr id="38916" name="Rectangle 3"/>
          <p:cNvSpPr>
            <a:spLocks noGrp="1" noChangeArrowheads="1"/>
          </p:cNvSpPr>
          <p:nvPr>
            <p:ph type="body" idx="1"/>
          </p:nvPr>
        </p:nvSpPr>
        <p:spPr>
          <a:noFill/>
        </p:spPr>
        <p:txBody>
          <a:bodyPr/>
          <a:lstStyle/>
          <a:p>
            <a:pPr eaLnBrk="1" hangingPunct="1"/>
            <a:endParaRPr lang="en-US" smtClean="0">
              <a:latin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2CE85615-19B8-49B1-8EFA-54E5423233A9}" type="slidenum">
              <a:rPr lang="en-US" altLang="en-US" sz="1200" smtClean="0"/>
              <a:pPr/>
              <a:t>14</a:t>
            </a:fld>
            <a:endParaRPr lang="en-US" altLang="en-US" sz="1200"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solidFill>
                  <a:srgbClr val="333333"/>
                </a:solidFill>
                <a:latin typeface="Arial" charset="0"/>
                <a:ea typeface="ＭＳ Ｐゴシック" pitchFamily="-1" charset="-128"/>
              </a:rPr>
              <a:t>How might a researcher benefit by having cultural humility?</a:t>
            </a:r>
          </a:p>
          <a:p>
            <a:pPr eaLnBrk="1" hangingPunct="1"/>
            <a:endParaRPr lang="en-US" altLang="en-US" smtClean="0">
              <a:latin typeface="Arial" charset="0"/>
              <a:ea typeface="ＭＳ Ｐゴシック" pitchFamily="-1"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D7C41F00-BDF0-4DEA-9D0B-A81950980379}" type="slidenum">
              <a:rPr lang="en-US" altLang="en-US" sz="1200" smtClean="0"/>
              <a:pPr/>
              <a:t>15</a:t>
            </a:fld>
            <a:endParaRPr lang="en-US" altLang="en-US" sz="1200"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pitchFamily="-1"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CDBBD07E-F6BF-41E5-A39B-0FCF8DF9E2ED}" type="slidenum">
              <a:rPr lang="en-US" altLang="en-US" sz="1200" smtClean="0"/>
              <a:pPr/>
              <a:t>16</a:t>
            </a:fld>
            <a:endParaRPr lang="en-US" altLang="en-US" sz="1200"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pitchFamily="-1"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9C3B3FBB-9B46-441D-8B42-F3A8DAE526BF}" type="slidenum">
              <a:rPr lang="en-US" altLang="en-US" sz="1200" smtClean="0"/>
              <a:pPr/>
              <a:t>17</a:t>
            </a:fld>
            <a:endParaRPr lang="en-US" altLang="en-US" sz="1200"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charset="0"/>
                <a:ea typeface="ＭＳ Ｐゴシック" pitchFamily="-1" charset="-128"/>
              </a:rPr>
              <a:t>What resources are you eligible as partners that you weren’t eligible for/ that weren’t available to you separately?</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E1F624D5-785C-45A1-B04F-89DC0B6CD3E2}" type="slidenum">
              <a:rPr lang="en-US" altLang="en-US" sz="1200" smtClean="0"/>
              <a:pPr/>
              <a:t>18</a:t>
            </a:fld>
            <a:endParaRPr lang="en-US" altLang="en-US" sz="1200"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charset="0"/>
                <a:ea typeface="ＭＳ Ｐゴシック" pitchFamily="-1" charset="-128"/>
              </a:rPr>
              <a:t>This is a guiding philosophy</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B81A33F8-0D10-43FB-85D5-30622D626490}" type="slidenum">
              <a:rPr lang="en-US" altLang="en-US" sz="1200" smtClean="0"/>
              <a:pPr/>
              <a:t>19</a:t>
            </a:fld>
            <a:endParaRPr lang="en-US" altLang="en-US" sz="1200"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pitchFamily="-1"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txBox="1">
            <a:spLocks noGrp="1" noChangeArrowheads="1"/>
          </p:cNvSpPr>
          <p:nvPr/>
        </p:nvSpPr>
        <p:spPr bwMode="auto">
          <a:xfrm>
            <a:off x="5265738" y="6657975"/>
            <a:ext cx="4029075" cy="350838"/>
          </a:xfrm>
          <a:prstGeom prst="rect">
            <a:avLst/>
          </a:prstGeom>
          <a:noFill/>
          <a:ln w="9525">
            <a:noFill/>
            <a:miter lim="800000"/>
            <a:headEnd/>
            <a:tailEnd/>
          </a:ln>
        </p:spPr>
        <p:txBody>
          <a:bodyPr anchor="b"/>
          <a:lstStyle/>
          <a:p>
            <a:pPr algn="r">
              <a:buClr>
                <a:srgbClr val="1F497D"/>
              </a:buClr>
              <a:defRPr/>
            </a:pPr>
            <a:fld id="{4A7C6E25-E68B-4F71-B354-2E1E80AC1549}" type="slidenum">
              <a:rPr lang="en-US" sz="1200">
                <a:solidFill>
                  <a:prstClr val="black"/>
                </a:solidFill>
                <a:ea typeface="+mn-ea"/>
              </a:rPr>
              <a:pPr algn="r">
                <a:buClr>
                  <a:srgbClr val="1F497D"/>
                </a:buClr>
                <a:defRPr/>
              </a:pPr>
              <a:t>22</a:t>
            </a:fld>
            <a:endParaRPr lang="en-US" sz="1200">
              <a:solidFill>
                <a:prstClr val="black"/>
              </a:solidFill>
              <a:ea typeface="+mn-ea"/>
            </a:endParaRPr>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pPr>
            <a:endParaRPr lang="en-US" altLang="en-US" smtClean="0">
              <a:latin typeface="Arial" charset="0"/>
              <a:ea typeface="ＭＳ Ｐゴシック" pitchFamily="-1"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67D3B23B-DF81-4D1F-81C1-4CBA84F51568}" type="slidenum">
              <a:rPr lang="en-US" altLang="en-US" sz="1200" smtClean="0"/>
              <a:pPr/>
              <a:t>23</a:t>
            </a:fld>
            <a:endParaRPr lang="en-US" altLang="en-US" sz="1200" smtClean="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charset="0"/>
                <a:ea typeface="ＭＳ Ｐゴシック" pitchFamily="-1" charset="-128"/>
              </a:rPr>
              <a:t>Clarify roles- be clear about what you can and can’t do</a:t>
            </a:r>
          </a:p>
          <a:p>
            <a:pPr eaLnBrk="1" hangingPunct="1"/>
            <a:r>
              <a:rPr lang="en-US" altLang="en-US" smtClean="0">
                <a:latin typeface="Arial" charset="0"/>
                <a:ea typeface="ＭＳ Ｐゴシック" pitchFamily="-1" charset="-128"/>
              </a:rPr>
              <a:t>Spend regular face time on research and non research activities</a:t>
            </a:r>
          </a:p>
          <a:p>
            <a:pPr eaLnBrk="1" hangingPunct="1"/>
            <a:r>
              <a:rPr lang="en-US" altLang="en-US" smtClean="0">
                <a:latin typeface="Arial" charset="0"/>
                <a:ea typeface="ＭＳ Ｐゴシック" pitchFamily="-1" charset="-128"/>
              </a:rPr>
              <a:t>Establish relationships with </a:t>
            </a:r>
            <a:r>
              <a:rPr lang="en-US" altLang="en-US" b="1" smtClean="0">
                <a:latin typeface="Arial" charset="0"/>
                <a:ea typeface="ＭＳ Ｐゴシック" pitchFamily="-1" charset="-128"/>
              </a:rPr>
              <a:t>all</a:t>
            </a:r>
            <a:r>
              <a:rPr lang="en-US" altLang="en-US" smtClean="0">
                <a:latin typeface="Arial" charset="0"/>
                <a:ea typeface="ＭＳ Ｐゴシック" pitchFamily="-1" charset="-128"/>
              </a:rPr>
              <a:t> relevant people (involving the multiple parts of the agency/clients)</a:t>
            </a:r>
          </a:p>
          <a:p>
            <a:pPr eaLnBrk="1" hangingPunct="1"/>
            <a:r>
              <a:rPr lang="en-US" altLang="en-US" smtClean="0">
                <a:latin typeface="Arial" charset="0"/>
                <a:ea typeface="ＭＳ Ｐゴシック" pitchFamily="-1" charset="-128"/>
              </a:rPr>
              <a:t>Budget fairly – Money talks volumes about your perception of their value</a:t>
            </a:r>
          </a:p>
          <a:p>
            <a:pPr eaLnBrk="1" hangingPunct="1"/>
            <a:r>
              <a:rPr lang="en-US" altLang="en-US" smtClean="0">
                <a:latin typeface="Arial" charset="0"/>
                <a:ea typeface="ＭＳ Ｐゴシック" pitchFamily="-1" charset="-128"/>
              </a:rPr>
              <a:t>Redress power imbalance (i.e. meet at their site)</a:t>
            </a:r>
          </a:p>
          <a:p>
            <a:pPr eaLnBrk="1" hangingPunct="1"/>
            <a:endParaRPr lang="en-US" altLang="en-US" smtClean="0">
              <a:latin typeface="Arial" charset="0"/>
              <a:ea typeface="ＭＳ Ｐゴシック" pitchFamily="-1"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F46F5E07-C5A8-4041-959C-02E60ECDA391}" type="slidenum">
              <a:rPr lang="en-US" altLang="en-US" sz="1200" smtClean="0"/>
              <a:pPr/>
              <a:t>24</a:t>
            </a:fld>
            <a:endParaRPr lang="en-US" altLang="en-US" sz="1200"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pitchFamily="-1"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0E78CF18-4653-4D9E-B9BF-9A939D67B7A3}" type="slidenum">
              <a:rPr lang="en-US" altLang="en-US" sz="1200" smtClean="0"/>
              <a:pPr/>
              <a:t>27</a:t>
            </a:fld>
            <a:endParaRPr lang="en-US" altLang="en-US" sz="1200" smtClean="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pitchFamily="-1"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219E477-6DF2-4FCB-8DD1-056BAB3EB26C}" type="slidenum">
              <a:rPr lang="en-US" smtClean="0"/>
              <a:pPr>
                <a:defRPr/>
              </a:pPr>
              <a:t>2</a:t>
            </a:fld>
            <a:endParaRPr lang="en-US"/>
          </a:p>
        </p:txBody>
      </p:sp>
    </p:spTree>
    <p:extLst>
      <p:ext uri="{BB962C8B-B14F-4D97-AF65-F5344CB8AC3E}">
        <p14:creationId xmlns:p14="http://schemas.microsoft.com/office/powerpoint/2010/main" val="25041490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buClr>
                <a:srgbClr val="1F497D"/>
              </a:buClr>
              <a:defRPr/>
            </a:pPr>
            <a:fld id="{1219E477-6DF2-4FCB-8DD1-056BAB3EB26C}" type="slidenum">
              <a:rPr lang="en-US" smtClean="0">
                <a:solidFill>
                  <a:prstClr val="black"/>
                </a:solidFill>
              </a:rPr>
              <a:pPr>
                <a:buClr>
                  <a:srgbClr val="1F497D"/>
                </a:buClr>
                <a:defRPr/>
              </a:pPr>
              <a:t>28</a:t>
            </a:fld>
            <a:endParaRPr lang="en-US">
              <a:solidFill>
                <a:prstClr val="black"/>
              </a:solidFill>
            </a:endParaRPr>
          </a:p>
        </p:txBody>
      </p:sp>
    </p:spTree>
    <p:extLst>
      <p:ext uri="{BB962C8B-B14F-4D97-AF65-F5344CB8AC3E}">
        <p14:creationId xmlns:p14="http://schemas.microsoft.com/office/powerpoint/2010/main" val="25410216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txBox="1">
            <a:spLocks noGrp="1" noChangeArrowheads="1"/>
          </p:cNvSpPr>
          <p:nvPr/>
        </p:nvSpPr>
        <p:spPr bwMode="auto">
          <a:xfrm>
            <a:off x="5265738" y="6657975"/>
            <a:ext cx="4029075" cy="350838"/>
          </a:xfrm>
          <a:prstGeom prst="rect">
            <a:avLst/>
          </a:prstGeom>
          <a:noFill/>
          <a:ln w="9525">
            <a:noFill/>
            <a:miter lim="800000"/>
            <a:headEnd/>
            <a:tailEnd/>
          </a:ln>
        </p:spPr>
        <p:txBody>
          <a:bodyPr anchor="b"/>
          <a:lstStyle/>
          <a:p>
            <a:pPr algn="r">
              <a:buClr>
                <a:srgbClr val="1F497D"/>
              </a:buClr>
            </a:pPr>
            <a:fld id="{0B8BFCA8-E773-4DE5-BE94-DA2F0293313D}" type="slidenum">
              <a:rPr lang="en-US" sz="1200">
                <a:solidFill>
                  <a:prstClr val="black"/>
                </a:solidFill>
                <a:latin typeface="Arial" charset="0"/>
              </a:rPr>
              <a:pPr algn="r">
                <a:buClr>
                  <a:srgbClr val="1F497D"/>
                </a:buClr>
              </a:pPr>
              <a:t>29</a:t>
            </a:fld>
            <a:endParaRPr lang="en-US" sz="1200">
              <a:solidFill>
                <a:prstClr val="black"/>
              </a:solidFill>
              <a:latin typeface="Arial" charset="0"/>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pPr eaLnBrk="1" hangingPunct="1">
              <a:lnSpc>
                <a:spcPct val="90000"/>
              </a:lnSpc>
            </a:pPr>
            <a:endParaRPr lang="en-US" smtClean="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miter lim="800000"/>
            <a:headEnd/>
            <a:tailEnd/>
          </a:ln>
        </p:spPr>
        <p:txBody>
          <a:bodyPr/>
          <a:lstStyle/>
          <a:p>
            <a:fld id="{C31CF402-A339-4A0D-BA46-1B1604D6F40A}" type="slidenum">
              <a:rPr lang="en-US" smtClean="0">
                <a:latin typeface="Arial" charset="0"/>
                <a:ea typeface="ＭＳ Ｐゴシック" pitchFamily="-112" charset="-128"/>
              </a:rPr>
              <a:pPr/>
              <a:t>3</a:t>
            </a:fld>
            <a:endParaRPr lang="en-US" smtClean="0">
              <a:latin typeface="Arial" charset="0"/>
              <a:ea typeface="ＭＳ Ｐゴシック" pitchFamily="-112" charset="-128"/>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p:spPr>
        <p:txBody>
          <a:bodyPr/>
          <a:lstStyle/>
          <a:p>
            <a:pPr eaLnBrk="1" hangingPunct="1">
              <a:lnSpc>
                <a:spcPct val="90000"/>
              </a:lnSpc>
            </a:pPr>
            <a:endParaRPr lang="en-US" smtClean="0">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noFill/>
          <a:ln/>
        </p:spPr>
        <p:txBody>
          <a:bodyPr/>
          <a:lstStyle/>
          <a:p>
            <a:r>
              <a:rPr lang="en-US" b="1" smtClean="0"/>
              <a:t>Ethics: </a:t>
            </a:r>
            <a:r>
              <a:rPr lang="en-US" smtClean="0"/>
              <a:t>“subjects” vs “participants”</a:t>
            </a:r>
          </a:p>
          <a:p>
            <a:r>
              <a:rPr lang="en-US" b="1" smtClean="0"/>
              <a:t>Efficacious</a:t>
            </a:r>
            <a:r>
              <a:rPr lang="en-US" smtClean="0"/>
              <a:t> interventions that are ineffective when implemented lack external validity, and are not actually good science.  </a:t>
            </a:r>
          </a:p>
          <a:p>
            <a:endParaRPr lang="en-US" smtClean="0"/>
          </a:p>
          <a:p>
            <a:r>
              <a:rPr lang="en-US" b="1" smtClean="0"/>
              <a:t>Theoretically</a:t>
            </a:r>
            <a:r>
              <a:rPr lang="en-US" smtClean="0"/>
              <a:t> </a:t>
            </a:r>
            <a:r>
              <a:rPr lang="en-US" b="1" smtClean="0"/>
              <a:t>effective</a:t>
            </a:r>
            <a:r>
              <a:rPr lang="en-US" smtClean="0"/>
              <a:t> programs that are ineffective or unrealistic when implemented waste time and funding.</a:t>
            </a:r>
          </a:p>
          <a:p>
            <a:endParaRPr lang="en-US" smtClean="0"/>
          </a:p>
          <a:p>
            <a:r>
              <a:rPr lang="en-US" smtClean="0"/>
              <a:t>Community-partnered research requires more creative methods that account for more variables, creating more appropriate models for population research and is therefore </a:t>
            </a:r>
            <a:r>
              <a:rPr lang="en-US" b="1" smtClean="0"/>
              <a:t>more rigorous</a:t>
            </a:r>
            <a:r>
              <a:rPr lang="en-US" smtClean="0"/>
              <a:t> than the standard application of medical research models to non-medical settings.</a:t>
            </a:r>
          </a:p>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53AD0981-2A6E-4F07-ADA8-78BE150E2BA8}" type="slidenum">
              <a:rPr lang="en-US" altLang="en-US" sz="1200" smtClean="0"/>
              <a:pPr/>
              <a:t>7</a:t>
            </a:fld>
            <a:endParaRPr lang="en-US" altLang="en-US" sz="1200"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charset="0"/>
                <a:ea typeface="ＭＳ Ｐゴシック" pitchFamily="-1" charset="-128"/>
              </a:rPr>
              <a:t>Helicopter slide:</a:t>
            </a:r>
          </a:p>
          <a:p>
            <a:pPr eaLnBrk="1" hangingPunct="1"/>
            <a:endParaRPr lang="en-US" altLang="en-US" smtClean="0">
              <a:latin typeface="Arial" charset="0"/>
              <a:ea typeface="ＭＳ Ｐゴシック" pitchFamily="-1" charset="-128"/>
            </a:endParaRPr>
          </a:p>
          <a:p>
            <a:pPr eaLnBrk="1" hangingPunct="1"/>
            <a:r>
              <a:rPr lang="en-US" altLang="en-US" smtClean="0">
                <a:latin typeface="Arial" charset="0"/>
                <a:ea typeface="ＭＳ Ｐゴシック" pitchFamily="-1" charset="-128"/>
              </a:rPr>
              <a:t>Who is working with each of these?</a:t>
            </a:r>
          </a:p>
          <a:p>
            <a:pPr eaLnBrk="1" hangingPunct="1"/>
            <a:endParaRPr lang="en-US" altLang="en-US" smtClean="0">
              <a:latin typeface="Arial" charset="0"/>
              <a:ea typeface="ＭＳ Ｐゴシック" pitchFamily="-1" charset="-128"/>
            </a:endParaRPr>
          </a:p>
          <a:p>
            <a:pPr eaLnBrk="1" hangingPunct="1"/>
            <a:r>
              <a:rPr lang="en-US" altLang="en-US" smtClean="0">
                <a:latin typeface="Arial" charset="0"/>
                <a:ea typeface="ＭＳ Ｐゴシック" pitchFamily="-1" charset="-128"/>
              </a:rPr>
              <a:t>You may be working with several of these.  Your patients/ community members/ research participants might interact with several of these.</a:t>
            </a:r>
          </a:p>
          <a:p>
            <a:pPr eaLnBrk="1" hangingPunct="1"/>
            <a:endParaRPr lang="en-US" altLang="en-US" smtClean="0">
              <a:latin typeface="Arial" charset="0"/>
              <a:ea typeface="ＭＳ Ｐゴシック" pitchFamily="-1" charset="-128"/>
            </a:endParaRPr>
          </a:p>
          <a:p>
            <a:pPr eaLnBrk="1" hangingPunct="1"/>
            <a:r>
              <a:rPr lang="en-US" altLang="en-US" smtClean="0">
                <a:latin typeface="Arial" charset="0"/>
                <a:ea typeface="ＭＳ Ｐゴシック" pitchFamily="-1" charset="-128"/>
              </a:rPr>
              <a:t>Each of these require understanding that specific context.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53AD0981-2A6E-4F07-ADA8-78BE150E2BA8}" type="slidenum">
              <a:rPr lang="en-US" altLang="en-US" sz="1200" smtClean="0"/>
              <a:pPr/>
              <a:t>8</a:t>
            </a:fld>
            <a:endParaRPr lang="en-US" altLang="en-US" sz="1200"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charset="0"/>
                <a:ea typeface="ＭＳ Ｐゴシック" pitchFamily="-1" charset="-128"/>
              </a:rPr>
              <a:t>Helicopter slide:</a:t>
            </a:r>
          </a:p>
          <a:p>
            <a:pPr eaLnBrk="1" hangingPunct="1"/>
            <a:endParaRPr lang="en-US" altLang="en-US" smtClean="0">
              <a:latin typeface="Arial" charset="0"/>
              <a:ea typeface="ＭＳ Ｐゴシック" pitchFamily="-1" charset="-128"/>
            </a:endParaRPr>
          </a:p>
          <a:p>
            <a:pPr eaLnBrk="1" hangingPunct="1"/>
            <a:r>
              <a:rPr lang="en-US" altLang="en-US" smtClean="0">
                <a:latin typeface="Arial" charset="0"/>
                <a:ea typeface="ＭＳ Ｐゴシック" pitchFamily="-1" charset="-128"/>
              </a:rPr>
              <a:t>Who is working with each of these?</a:t>
            </a:r>
          </a:p>
          <a:p>
            <a:pPr eaLnBrk="1" hangingPunct="1"/>
            <a:endParaRPr lang="en-US" altLang="en-US" smtClean="0">
              <a:latin typeface="Arial" charset="0"/>
              <a:ea typeface="ＭＳ Ｐゴシック" pitchFamily="-1" charset="-128"/>
            </a:endParaRPr>
          </a:p>
          <a:p>
            <a:pPr eaLnBrk="1" hangingPunct="1"/>
            <a:r>
              <a:rPr lang="en-US" altLang="en-US" smtClean="0">
                <a:latin typeface="Arial" charset="0"/>
                <a:ea typeface="ＭＳ Ｐゴシック" pitchFamily="-1" charset="-128"/>
              </a:rPr>
              <a:t>You may be working with several of these.  Your patients/ community members/ research participants might interact with several of these.</a:t>
            </a:r>
          </a:p>
          <a:p>
            <a:pPr eaLnBrk="1" hangingPunct="1"/>
            <a:endParaRPr lang="en-US" altLang="en-US" smtClean="0">
              <a:latin typeface="Arial" charset="0"/>
              <a:ea typeface="ＭＳ Ｐゴシック" pitchFamily="-1" charset="-128"/>
            </a:endParaRPr>
          </a:p>
          <a:p>
            <a:pPr eaLnBrk="1" hangingPunct="1"/>
            <a:r>
              <a:rPr lang="en-US" altLang="en-US" smtClean="0">
                <a:latin typeface="Arial" charset="0"/>
                <a:ea typeface="ＭＳ Ｐゴシック" pitchFamily="-1" charset="-128"/>
              </a:rPr>
              <a:t>Each of these require understanding that specific context. </a:t>
            </a:r>
          </a:p>
        </p:txBody>
      </p:sp>
    </p:spTree>
    <p:extLst>
      <p:ext uri="{BB962C8B-B14F-4D97-AF65-F5344CB8AC3E}">
        <p14:creationId xmlns:p14="http://schemas.microsoft.com/office/powerpoint/2010/main" val="36175179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CAA88E41-6C50-4574-A807-69A29388EB9C}" type="slidenum">
              <a:rPr lang="en-US" altLang="en-US" sz="1200" smtClean="0"/>
              <a:pPr/>
              <a:t>9</a:t>
            </a:fld>
            <a:endParaRPr lang="en-US" altLang="en-US" sz="1200"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charset="0"/>
                <a:ea typeface="ＭＳ Ｐゴシック" pitchFamily="-1" charset="-128"/>
              </a:rPr>
              <a:t>Center for Community Health Education Research and Service:</a:t>
            </a:r>
            <a:br>
              <a:rPr lang="en-US" altLang="en-US" smtClean="0">
                <a:latin typeface="Arial" charset="0"/>
                <a:ea typeface="ＭＳ Ｐゴシック" pitchFamily="-1" charset="-128"/>
              </a:rPr>
            </a:br>
            <a:r>
              <a:rPr lang="en-US" altLang="en-US" i="1" smtClean="0">
                <a:latin typeface="Arial" charset="0"/>
                <a:ea typeface="ＭＳ Ｐゴシック" pitchFamily="-1" charset="-128"/>
              </a:rPr>
              <a:t>A Partnership for Building Healthy Communities</a:t>
            </a:r>
            <a:r>
              <a:rPr lang="en-US" altLang="en-US" smtClean="0">
                <a:latin typeface="Arial" charset="0"/>
                <a:ea typeface="ＭＳ Ｐゴシック" pitchFamily="-1" charset="-128"/>
              </a:rPr>
              <a:t> </a:t>
            </a:r>
          </a:p>
          <a:p>
            <a:pPr eaLnBrk="1" hangingPunct="1"/>
            <a:endParaRPr lang="en-US" altLang="en-US" smtClean="0">
              <a:latin typeface="Arial" charset="0"/>
              <a:ea typeface="ＭＳ Ｐゴシック" pitchFamily="-1" charset="-128"/>
            </a:endParaRPr>
          </a:p>
          <a:p>
            <a:pPr eaLnBrk="1" hangingPunct="1"/>
            <a:endParaRPr lang="en-US" altLang="en-US" smtClean="0">
              <a:latin typeface="Arial" charset="0"/>
              <a:ea typeface="ＭＳ Ｐゴシック" pitchFamily="-1" charset="-128"/>
            </a:endParaRPr>
          </a:p>
          <a:p>
            <a:pPr eaLnBrk="1" hangingPunct="1"/>
            <a:r>
              <a:rPr lang="en-US" altLang="en-US" smtClean="0">
                <a:latin typeface="Arial" charset="0"/>
                <a:ea typeface="ＭＳ Ｐゴシック" pitchFamily="-1" charset="-128"/>
              </a:rPr>
              <a:t>This is a simplification, but very often true… or it is the perception by community practitioners, and is therefore Real and In The Room with you.</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Rot="1" noChangeAspect="1" noChangeArrowheads="1" noTextEdit="1"/>
          </p:cNvSpPr>
          <p:nvPr>
            <p:ph type="sldImg"/>
          </p:nvPr>
        </p:nvSpPr>
        <p:spPr>
          <a:ln/>
        </p:spPr>
      </p:sp>
      <p:sp>
        <p:nvSpPr>
          <p:cNvPr id="23554" name="Rectangle 3"/>
          <p:cNvSpPr>
            <a:spLocks noGrp="1" noChangeArrowheads="1"/>
          </p:cNvSpPr>
          <p:nvPr>
            <p:ph type="body" idx="1"/>
          </p:nvPr>
        </p:nvSpPr>
        <p:spPr>
          <a:noFill/>
          <a:ln/>
        </p:spPr>
        <p:txBody>
          <a:bodyPr/>
          <a:lstStyle/>
          <a:p>
            <a:r>
              <a:rPr lang="en-US" smtClean="0"/>
              <a:t>Explain that rest of presentation will examine examples of CE in each of these domains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Rot="1" noChangeAspect="1" noChangeArrowheads="1" noTextEdit="1"/>
          </p:cNvSpPr>
          <p:nvPr>
            <p:ph type="sldImg"/>
          </p:nvPr>
        </p:nvSpPr>
        <p:spPr>
          <a:ln/>
        </p:spPr>
      </p:sp>
      <p:sp>
        <p:nvSpPr>
          <p:cNvPr id="25602" name="Rectangle 3"/>
          <p:cNvSpPr>
            <a:spLocks noGrp="1" noChangeArrowheads="1"/>
          </p:cNvSpPr>
          <p:nvPr>
            <p:ph type="body" idx="1"/>
          </p:nvPr>
        </p:nvSpPr>
        <p:spPr>
          <a:noFill/>
          <a:ln/>
        </p:spPr>
        <p:txBody>
          <a:bodyPr/>
          <a:lstStyle/>
          <a:p>
            <a:r>
              <a:rPr lang="en-US" smtClean="0"/>
              <a:t>Complements development of RQ using theoretical and literature review approach, which is what tends to be emphasized in academics; not either/or proposition</a:t>
            </a: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9.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0.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1.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2.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3.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4.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5.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6.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7.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8.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9.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20.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5.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6.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7.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4" name="Rectangle 2"/>
          <p:cNvSpPr>
            <a:spLocks noChangeArrowheads="1"/>
          </p:cNvSpPr>
          <p:nvPr/>
        </p:nvSpPr>
        <p:spPr bwMode="auto">
          <a:xfrm>
            <a:off x="0" y="1524000"/>
            <a:ext cx="9144000" cy="5334000"/>
          </a:xfrm>
          <a:prstGeom prst="rect">
            <a:avLst/>
          </a:prstGeom>
          <a:gradFill rotWithShape="0">
            <a:gsLst>
              <a:gs pos="0">
                <a:schemeClr val="bg1"/>
              </a:gs>
              <a:gs pos="100000">
                <a:schemeClr val="tx1"/>
              </a:gs>
            </a:gsLst>
            <a:lin ang="5400000" scaled="1"/>
          </a:gradFill>
          <a:ln w="9525">
            <a:noFill/>
            <a:miter lim="800000"/>
            <a:headEnd/>
            <a:tailEnd/>
          </a:ln>
        </p:spPr>
        <p:txBody>
          <a:bodyPr wrap="none" anchor="ctr"/>
          <a:lstStyle/>
          <a:p>
            <a:pPr>
              <a:buClr>
                <a:srgbClr val="DFD293"/>
              </a:buClr>
            </a:pPr>
            <a:endParaRPr lang="en-US">
              <a:solidFill>
                <a:srgbClr val="FFFFFF"/>
              </a:solidFill>
              <a:latin typeface="Arial" charset="0"/>
            </a:endParaRPr>
          </a:p>
        </p:txBody>
      </p:sp>
      <p:pic>
        <p:nvPicPr>
          <p:cNvPr id="5" name="Picture 15" descr="circularphotos_faded_CROPPED"/>
          <p:cNvPicPr>
            <a:picLocks noChangeAspect="1" noChangeArrowheads="1"/>
          </p:cNvPicPr>
          <p:nvPr userDrawn="1"/>
        </p:nvPicPr>
        <p:blipFill>
          <a:blip r:embed="rId2"/>
          <a:srcRect/>
          <a:stretch>
            <a:fillRect/>
          </a:stretch>
        </p:blipFill>
        <p:spPr bwMode="auto">
          <a:xfrm>
            <a:off x="30163" y="-338138"/>
            <a:ext cx="8428037" cy="4214813"/>
          </a:xfrm>
          <a:prstGeom prst="rect">
            <a:avLst/>
          </a:prstGeom>
          <a:noFill/>
          <a:ln w="9525">
            <a:noFill/>
            <a:miter lim="800000"/>
            <a:headEnd/>
            <a:tailEnd/>
          </a:ln>
        </p:spPr>
      </p:pic>
      <p:sp>
        <p:nvSpPr>
          <p:cNvPr id="6" name="Rectangle 7"/>
          <p:cNvSpPr>
            <a:spLocks noChangeArrowheads="1"/>
          </p:cNvSpPr>
          <p:nvPr/>
        </p:nvSpPr>
        <p:spPr bwMode="auto">
          <a:xfrm>
            <a:off x="990600" y="723900"/>
            <a:ext cx="4572000" cy="768350"/>
          </a:xfrm>
          <a:prstGeom prst="rect">
            <a:avLst/>
          </a:prstGeom>
          <a:noFill/>
          <a:ln w="9525">
            <a:noFill/>
            <a:miter lim="800000"/>
            <a:headEnd/>
            <a:tailEnd/>
          </a:ln>
        </p:spPr>
        <p:txBody>
          <a:bodyPr lIns="92075" tIns="46038" rIns="92075" bIns="46038">
            <a:spAutoFit/>
          </a:bodyPr>
          <a:lstStyle/>
          <a:p>
            <a:pPr marL="342900" indent="-342900">
              <a:lnSpc>
                <a:spcPct val="75000"/>
              </a:lnSpc>
              <a:spcBef>
                <a:spcPct val="20000"/>
              </a:spcBef>
              <a:buClrTx/>
              <a:buFontTx/>
              <a:buNone/>
            </a:pPr>
            <a:r>
              <a:rPr lang="en-US" sz="2600">
                <a:solidFill>
                  <a:srgbClr val="292929"/>
                </a:solidFill>
                <a:latin typeface="Arial" charset="0"/>
                <a:ea typeface="ＭＳ Ｐゴシック" pitchFamily="-112" charset="-128"/>
              </a:rPr>
              <a:t>Clinical and Translational</a:t>
            </a:r>
          </a:p>
          <a:p>
            <a:pPr marL="342900" indent="-342900">
              <a:lnSpc>
                <a:spcPct val="75000"/>
              </a:lnSpc>
              <a:spcBef>
                <a:spcPct val="20000"/>
              </a:spcBef>
              <a:buClrTx/>
              <a:buFontTx/>
              <a:buNone/>
            </a:pPr>
            <a:r>
              <a:rPr lang="en-US" sz="2600">
                <a:solidFill>
                  <a:srgbClr val="292929"/>
                </a:solidFill>
                <a:latin typeface="Arial" charset="0"/>
                <a:ea typeface="ＭＳ Ｐゴシック" pitchFamily="-112" charset="-128"/>
              </a:rPr>
              <a:t>Science Institute /</a:t>
            </a:r>
            <a:r>
              <a:rPr lang="en-US" sz="2600">
                <a:solidFill>
                  <a:srgbClr val="000000"/>
                </a:solidFill>
                <a:latin typeface="Arial" charset="0"/>
                <a:ea typeface="ＭＳ Ｐゴシック" pitchFamily="-112" charset="-128"/>
              </a:rPr>
              <a:t> </a:t>
            </a:r>
            <a:r>
              <a:rPr lang="en-US" sz="2600">
                <a:solidFill>
                  <a:srgbClr val="CC6600"/>
                </a:solidFill>
                <a:latin typeface="Arial" charset="0"/>
                <a:ea typeface="ＭＳ Ｐゴシック" pitchFamily="-112" charset="-128"/>
              </a:rPr>
              <a:t>CTSI</a:t>
            </a:r>
          </a:p>
        </p:txBody>
      </p:sp>
      <p:sp>
        <p:nvSpPr>
          <p:cNvPr id="7" name="Rectangle 8"/>
          <p:cNvSpPr>
            <a:spLocks noChangeArrowheads="1"/>
          </p:cNvSpPr>
          <p:nvPr/>
        </p:nvSpPr>
        <p:spPr bwMode="auto">
          <a:xfrm>
            <a:off x="1076325" y="1485900"/>
            <a:ext cx="5680075" cy="290513"/>
          </a:xfrm>
          <a:prstGeom prst="rect">
            <a:avLst/>
          </a:prstGeom>
          <a:noFill/>
          <a:ln w="9525">
            <a:noFill/>
            <a:miter lim="800000"/>
            <a:headEnd/>
            <a:tailEnd/>
          </a:ln>
        </p:spPr>
        <p:txBody>
          <a:bodyPr lIns="0" tIns="46038" rIns="0" bIns="46038">
            <a:spAutoFit/>
          </a:bodyPr>
          <a:lstStyle/>
          <a:p>
            <a:pPr eaLnBrk="0" hangingPunct="0">
              <a:spcBef>
                <a:spcPct val="0"/>
              </a:spcBef>
              <a:buClrTx/>
              <a:buFontTx/>
              <a:buNone/>
            </a:pPr>
            <a:r>
              <a:rPr lang="en-US" sz="1300" b="1">
                <a:solidFill>
                  <a:srgbClr val="579090"/>
                </a:solidFill>
                <a:latin typeface="Arial" charset="0"/>
                <a:ea typeface="ヒラギノ角ゴ Pro W3" charset="-128"/>
              </a:rPr>
              <a:t>at the University of California, San Francisco</a:t>
            </a:r>
          </a:p>
        </p:txBody>
      </p:sp>
      <p:pic>
        <p:nvPicPr>
          <p:cNvPr id="8" name="Picture 11"/>
          <p:cNvPicPr>
            <a:picLocks noChangeAspect="1"/>
          </p:cNvPicPr>
          <p:nvPr userDrawn="1"/>
        </p:nvPicPr>
        <p:blipFill>
          <a:blip r:embed="rId3"/>
          <a:srcRect/>
          <a:stretch>
            <a:fillRect/>
          </a:stretch>
        </p:blipFill>
        <p:spPr bwMode="auto">
          <a:xfrm>
            <a:off x="0" y="6108700"/>
            <a:ext cx="9144000" cy="749300"/>
          </a:xfrm>
          <a:prstGeom prst="rect">
            <a:avLst/>
          </a:prstGeom>
          <a:noFill/>
          <a:ln w="9525">
            <a:noFill/>
            <a:miter lim="800000"/>
            <a:headEnd/>
            <a:tailEnd/>
          </a:ln>
        </p:spPr>
      </p:pic>
      <p:sp>
        <p:nvSpPr>
          <p:cNvPr id="2052" name="Rectangle 4"/>
          <p:cNvSpPr>
            <a:spLocks noGrp="1" noChangeArrowheads="1"/>
          </p:cNvSpPr>
          <p:nvPr>
            <p:ph type="ctrTitle" sz="quarter"/>
          </p:nvPr>
        </p:nvSpPr>
        <p:spPr>
          <a:xfrm>
            <a:off x="838200" y="3810000"/>
            <a:ext cx="7924800" cy="1219200"/>
          </a:xfrm>
        </p:spPr>
        <p:txBody>
          <a:bodyPr/>
          <a:lstStyle>
            <a:lvl1pPr algn="l">
              <a:defRPr sz="3600">
                <a:solidFill>
                  <a:schemeClr val="bg2"/>
                </a:solidFill>
              </a:defRPr>
            </a:lvl1pPr>
          </a:lstStyle>
          <a:p>
            <a:pPr lvl="0"/>
            <a:r>
              <a:rPr lang="en-US" noProof="0" smtClean="0"/>
              <a:t>Click to edit Master title style</a:t>
            </a:r>
          </a:p>
        </p:txBody>
      </p:sp>
      <p:sp>
        <p:nvSpPr>
          <p:cNvPr id="2053" name="Rectangle 5"/>
          <p:cNvSpPr>
            <a:spLocks noGrp="1" noChangeArrowheads="1"/>
          </p:cNvSpPr>
          <p:nvPr>
            <p:ph type="subTitle" sz="quarter" idx="1"/>
          </p:nvPr>
        </p:nvSpPr>
        <p:spPr>
          <a:xfrm>
            <a:off x="838200" y="5105400"/>
            <a:ext cx="7924800" cy="914400"/>
          </a:xfrm>
        </p:spPr>
        <p:txBody>
          <a:bodyPr lIns="0" rIns="0"/>
          <a:lstStyle>
            <a:lvl1pPr marL="0" indent="112713">
              <a:buFontTx/>
              <a:buNone/>
              <a:defRPr>
                <a:solidFill>
                  <a:schemeClr val="bg1"/>
                </a:solidFill>
              </a:defRPr>
            </a:lvl1pPr>
          </a:lstStyle>
          <a:p>
            <a:pPr lvl="0"/>
            <a:r>
              <a:rPr lang="en-US" noProof="0" smtClean="0"/>
              <a:t>Click to edit Master subtitle style</a:t>
            </a:r>
          </a:p>
        </p:txBody>
      </p:sp>
      <p:sp>
        <p:nvSpPr>
          <p:cNvPr id="9" name="Rectangle 10"/>
          <p:cNvSpPr>
            <a:spLocks noGrp="1" noChangeArrowheads="1"/>
          </p:cNvSpPr>
          <p:nvPr>
            <p:ph type="dt" sz="quarter" idx="10"/>
          </p:nvPr>
        </p:nvSpPr>
        <p:spPr/>
        <p:txBody>
          <a:bodyPr/>
          <a:lstStyle>
            <a:lvl1pPr>
              <a:defRPr/>
            </a:lvl1pPr>
          </a:lstStyle>
          <a:p>
            <a:pPr>
              <a:defRPr/>
            </a:pPr>
            <a:endParaRPr lang="en-US">
              <a:solidFill>
                <a:srgbClr val="FFFFFF"/>
              </a:solidFill>
            </a:endParaRPr>
          </a:p>
        </p:txBody>
      </p:sp>
      <p:sp>
        <p:nvSpPr>
          <p:cNvPr id="10" name="Rectangle 11"/>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11" name="Rectangle 12"/>
          <p:cNvSpPr>
            <a:spLocks noGrp="1" noChangeArrowheads="1"/>
          </p:cNvSpPr>
          <p:nvPr>
            <p:ph type="sldNum" sz="quarter" idx="12"/>
          </p:nvPr>
        </p:nvSpPr>
        <p:spPr/>
        <p:txBody>
          <a:bodyPr/>
          <a:lstStyle>
            <a:lvl1pPr>
              <a:defRPr/>
            </a:lvl1pPr>
          </a:lstStyle>
          <a:p>
            <a:pPr>
              <a:defRPr/>
            </a:pPr>
            <a:fld id="{F6992DFF-4D38-400E-99B7-488D36FDB478}"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7270243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5"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6" name="Rectangle 7"/>
          <p:cNvSpPr>
            <a:spLocks noGrp="1" noChangeArrowheads="1"/>
          </p:cNvSpPr>
          <p:nvPr>
            <p:ph type="sldNum" sz="quarter" idx="12"/>
          </p:nvPr>
        </p:nvSpPr>
        <p:spPr/>
        <p:txBody>
          <a:bodyPr/>
          <a:lstStyle>
            <a:lvl1pPr>
              <a:defRPr/>
            </a:lvl1pPr>
          </a:lstStyle>
          <a:p>
            <a:pPr>
              <a:defRPr/>
            </a:pPr>
            <a:fld id="{BDAD9D7E-6DFF-458D-90EC-A45397242669}"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1542137447"/>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304800"/>
            <a:ext cx="22860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304800"/>
            <a:ext cx="67056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5"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6" name="Rectangle 7"/>
          <p:cNvSpPr>
            <a:spLocks noGrp="1" noChangeArrowheads="1"/>
          </p:cNvSpPr>
          <p:nvPr>
            <p:ph type="sldNum" sz="quarter" idx="12"/>
          </p:nvPr>
        </p:nvSpPr>
        <p:spPr/>
        <p:txBody>
          <a:bodyPr/>
          <a:lstStyle>
            <a:lvl1pPr>
              <a:defRPr/>
            </a:lvl1pPr>
          </a:lstStyle>
          <a:p>
            <a:pPr>
              <a:defRPr/>
            </a:pPr>
            <a:fld id="{56A3BE8C-6B18-4FF5-96D2-1EA0145E0E73}"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3205077671"/>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4" name="Rectangle 2"/>
          <p:cNvSpPr>
            <a:spLocks noChangeArrowheads="1"/>
          </p:cNvSpPr>
          <p:nvPr/>
        </p:nvSpPr>
        <p:spPr bwMode="auto">
          <a:xfrm>
            <a:off x="0" y="1524000"/>
            <a:ext cx="9144000" cy="5334000"/>
          </a:xfrm>
          <a:prstGeom prst="rect">
            <a:avLst/>
          </a:prstGeom>
          <a:gradFill rotWithShape="0">
            <a:gsLst>
              <a:gs pos="0">
                <a:schemeClr val="bg1"/>
              </a:gs>
              <a:gs pos="100000">
                <a:schemeClr val="tx1"/>
              </a:gs>
            </a:gsLst>
            <a:lin ang="5400000" scaled="1"/>
          </a:gradFill>
          <a:ln w="9525">
            <a:noFill/>
            <a:miter lim="800000"/>
            <a:headEnd/>
            <a:tailEnd/>
          </a:ln>
        </p:spPr>
        <p:txBody>
          <a:bodyPr wrap="none" anchor="ctr"/>
          <a:lstStyle/>
          <a:p>
            <a:pPr>
              <a:buClr>
                <a:srgbClr val="DFD293"/>
              </a:buClr>
            </a:pPr>
            <a:endParaRPr lang="en-US">
              <a:solidFill>
                <a:srgbClr val="FFFFFF"/>
              </a:solidFill>
              <a:latin typeface="Arial" charset="0"/>
            </a:endParaRPr>
          </a:p>
        </p:txBody>
      </p:sp>
      <p:pic>
        <p:nvPicPr>
          <p:cNvPr id="5" name="Picture 15" descr="circularphotos_faded_CROPPED"/>
          <p:cNvPicPr>
            <a:picLocks noChangeAspect="1" noChangeArrowheads="1"/>
          </p:cNvPicPr>
          <p:nvPr userDrawn="1"/>
        </p:nvPicPr>
        <p:blipFill>
          <a:blip r:embed="rId2"/>
          <a:srcRect/>
          <a:stretch>
            <a:fillRect/>
          </a:stretch>
        </p:blipFill>
        <p:spPr bwMode="auto">
          <a:xfrm>
            <a:off x="30163" y="-338138"/>
            <a:ext cx="8428037" cy="4214813"/>
          </a:xfrm>
          <a:prstGeom prst="rect">
            <a:avLst/>
          </a:prstGeom>
          <a:noFill/>
          <a:ln w="9525">
            <a:noFill/>
            <a:miter lim="800000"/>
            <a:headEnd/>
            <a:tailEnd/>
          </a:ln>
        </p:spPr>
      </p:pic>
      <p:sp>
        <p:nvSpPr>
          <p:cNvPr id="6" name="Rectangle 7"/>
          <p:cNvSpPr>
            <a:spLocks noChangeArrowheads="1"/>
          </p:cNvSpPr>
          <p:nvPr/>
        </p:nvSpPr>
        <p:spPr bwMode="auto">
          <a:xfrm>
            <a:off x="990600" y="723900"/>
            <a:ext cx="4572000" cy="768350"/>
          </a:xfrm>
          <a:prstGeom prst="rect">
            <a:avLst/>
          </a:prstGeom>
          <a:noFill/>
          <a:ln w="9525">
            <a:noFill/>
            <a:miter lim="800000"/>
            <a:headEnd/>
            <a:tailEnd/>
          </a:ln>
        </p:spPr>
        <p:txBody>
          <a:bodyPr lIns="92075" tIns="46038" rIns="92075" bIns="46038">
            <a:spAutoFit/>
          </a:bodyPr>
          <a:lstStyle/>
          <a:p>
            <a:pPr marL="342900" indent="-342900">
              <a:lnSpc>
                <a:spcPct val="75000"/>
              </a:lnSpc>
              <a:spcBef>
                <a:spcPct val="20000"/>
              </a:spcBef>
              <a:buClrTx/>
              <a:buFontTx/>
              <a:buNone/>
            </a:pPr>
            <a:r>
              <a:rPr lang="en-US" sz="2600">
                <a:solidFill>
                  <a:srgbClr val="292929"/>
                </a:solidFill>
                <a:latin typeface="Arial" charset="0"/>
                <a:ea typeface="ＭＳ Ｐゴシック" pitchFamily="-112" charset="-128"/>
              </a:rPr>
              <a:t>Clinical and Translational</a:t>
            </a:r>
          </a:p>
          <a:p>
            <a:pPr marL="342900" indent="-342900">
              <a:lnSpc>
                <a:spcPct val="75000"/>
              </a:lnSpc>
              <a:spcBef>
                <a:spcPct val="20000"/>
              </a:spcBef>
              <a:buClrTx/>
              <a:buFontTx/>
              <a:buNone/>
            </a:pPr>
            <a:r>
              <a:rPr lang="en-US" sz="2600">
                <a:solidFill>
                  <a:srgbClr val="292929"/>
                </a:solidFill>
                <a:latin typeface="Arial" charset="0"/>
                <a:ea typeface="ＭＳ Ｐゴシック" pitchFamily="-112" charset="-128"/>
              </a:rPr>
              <a:t>Science Institute /</a:t>
            </a:r>
            <a:r>
              <a:rPr lang="en-US" sz="2600">
                <a:solidFill>
                  <a:srgbClr val="000000"/>
                </a:solidFill>
                <a:latin typeface="Arial" charset="0"/>
                <a:ea typeface="ＭＳ Ｐゴシック" pitchFamily="-112" charset="-128"/>
              </a:rPr>
              <a:t> </a:t>
            </a:r>
            <a:r>
              <a:rPr lang="en-US" sz="2600">
                <a:solidFill>
                  <a:srgbClr val="CC6600"/>
                </a:solidFill>
                <a:latin typeface="Arial" charset="0"/>
                <a:ea typeface="ＭＳ Ｐゴシック" pitchFamily="-112" charset="-128"/>
              </a:rPr>
              <a:t>CTSI</a:t>
            </a:r>
          </a:p>
        </p:txBody>
      </p:sp>
      <p:sp>
        <p:nvSpPr>
          <p:cNvPr id="7" name="Rectangle 8"/>
          <p:cNvSpPr>
            <a:spLocks noChangeArrowheads="1"/>
          </p:cNvSpPr>
          <p:nvPr/>
        </p:nvSpPr>
        <p:spPr bwMode="auto">
          <a:xfrm>
            <a:off x="1076325" y="1485900"/>
            <a:ext cx="5680075" cy="290513"/>
          </a:xfrm>
          <a:prstGeom prst="rect">
            <a:avLst/>
          </a:prstGeom>
          <a:noFill/>
          <a:ln w="9525">
            <a:noFill/>
            <a:miter lim="800000"/>
            <a:headEnd/>
            <a:tailEnd/>
          </a:ln>
        </p:spPr>
        <p:txBody>
          <a:bodyPr lIns="0" tIns="46038" rIns="0" bIns="46038">
            <a:spAutoFit/>
          </a:bodyPr>
          <a:lstStyle/>
          <a:p>
            <a:pPr eaLnBrk="0" hangingPunct="0">
              <a:spcBef>
                <a:spcPct val="0"/>
              </a:spcBef>
              <a:buClrTx/>
              <a:buFontTx/>
              <a:buNone/>
            </a:pPr>
            <a:r>
              <a:rPr lang="en-US" sz="1300" b="1">
                <a:solidFill>
                  <a:srgbClr val="579090"/>
                </a:solidFill>
                <a:latin typeface="Arial" charset="0"/>
                <a:ea typeface="ヒラギノ角ゴ Pro W3" charset="-128"/>
              </a:rPr>
              <a:t>at the University of California, San Francisco</a:t>
            </a:r>
          </a:p>
        </p:txBody>
      </p:sp>
      <p:pic>
        <p:nvPicPr>
          <p:cNvPr id="8" name="Picture 11"/>
          <p:cNvPicPr>
            <a:picLocks noChangeAspect="1"/>
          </p:cNvPicPr>
          <p:nvPr userDrawn="1"/>
        </p:nvPicPr>
        <p:blipFill>
          <a:blip r:embed="rId3"/>
          <a:srcRect/>
          <a:stretch>
            <a:fillRect/>
          </a:stretch>
        </p:blipFill>
        <p:spPr bwMode="auto">
          <a:xfrm>
            <a:off x="0" y="6108700"/>
            <a:ext cx="9144000" cy="749300"/>
          </a:xfrm>
          <a:prstGeom prst="rect">
            <a:avLst/>
          </a:prstGeom>
          <a:noFill/>
          <a:ln w="9525">
            <a:noFill/>
            <a:miter lim="800000"/>
            <a:headEnd/>
            <a:tailEnd/>
          </a:ln>
        </p:spPr>
      </p:pic>
      <p:sp>
        <p:nvSpPr>
          <p:cNvPr id="2052" name="Rectangle 4"/>
          <p:cNvSpPr>
            <a:spLocks noGrp="1" noChangeArrowheads="1"/>
          </p:cNvSpPr>
          <p:nvPr>
            <p:ph type="ctrTitle" sz="quarter"/>
          </p:nvPr>
        </p:nvSpPr>
        <p:spPr>
          <a:xfrm>
            <a:off x="838200" y="3810000"/>
            <a:ext cx="7924800" cy="1219200"/>
          </a:xfrm>
        </p:spPr>
        <p:txBody>
          <a:bodyPr/>
          <a:lstStyle>
            <a:lvl1pPr algn="l">
              <a:defRPr sz="3600">
                <a:solidFill>
                  <a:schemeClr val="bg2"/>
                </a:solidFill>
              </a:defRPr>
            </a:lvl1pPr>
          </a:lstStyle>
          <a:p>
            <a:pPr lvl="0"/>
            <a:r>
              <a:rPr lang="en-US" noProof="0" smtClean="0"/>
              <a:t>Click to edit Master title style</a:t>
            </a:r>
          </a:p>
        </p:txBody>
      </p:sp>
      <p:sp>
        <p:nvSpPr>
          <p:cNvPr id="2053" name="Rectangle 5"/>
          <p:cNvSpPr>
            <a:spLocks noGrp="1" noChangeArrowheads="1"/>
          </p:cNvSpPr>
          <p:nvPr>
            <p:ph type="subTitle" sz="quarter" idx="1"/>
          </p:nvPr>
        </p:nvSpPr>
        <p:spPr>
          <a:xfrm>
            <a:off x="838200" y="5105400"/>
            <a:ext cx="7924800" cy="914400"/>
          </a:xfrm>
        </p:spPr>
        <p:txBody>
          <a:bodyPr lIns="0" rIns="0"/>
          <a:lstStyle>
            <a:lvl1pPr marL="0" indent="112713">
              <a:buFontTx/>
              <a:buNone/>
              <a:defRPr>
                <a:solidFill>
                  <a:schemeClr val="bg1"/>
                </a:solidFill>
              </a:defRPr>
            </a:lvl1pPr>
          </a:lstStyle>
          <a:p>
            <a:pPr lvl="0"/>
            <a:r>
              <a:rPr lang="en-US" noProof="0" smtClean="0"/>
              <a:t>Click to edit Master subtitle style</a:t>
            </a:r>
          </a:p>
        </p:txBody>
      </p:sp>
      <p:sp>
        <p:nvSpPr>
          <p:cNvPr id="9" name="Rectangle 10"/>
          <p:cNvSpPr>
            <a:spLocks noGrp="1" noChangeArrowheads="1"/>
          </p:cNvSpPr>
          <p:nvPr>
            <p:ph type="dt" sz="quarter" idx="10"/>
          </p:nvPr>
        </p:nvSpPr>
        <p:spPr/>
        <p:txBody>
          <a:bodyPr/>
          <a:lstStyle>
            <a:lvl1pPr>
              <a:defRPr/>
            </a:lvl1pPr>
          </a:lstStyle>
          <a:p>
            <a:pPr>
              <a:defRPr/>
            </a:pPr>
            <a:endParaRPr lang="en-US">
              <a:solidFill>
                <a:srgbClr val="FFFFFF"/>
              </a:solidFill>
            </a:endParaRPr>
          </a:p>
        </p:txBody>
      </p:sp>
      <p:sp>
        <p:nvSpPr>
          <p:cNvPr id="10" name="Rectangle 11"/>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11" name="Rectangle 12"/>
          <p:cNvSpPr>
            <a:spLocks noGrp="1" noChangeArrowheads="1"/>
          </p:cNvSpPr>
          <p:nvPr>
            <p:ph type="sldNum" sz="quarter" idx="12"/>
          </p:nvPr>
        </p:nvSpPr>
        <p:spPr/>
        <p:txBody>
          <a:bodyPr/>
          <a:lstStyle>
            <a:lvl1pPr>
              <a:defRPr/>
            </a:lvl1pPr>
          </a:lstStyle>
          <a:p>
            <a:pPr>
              <a:defRPr/>
            </a:pPr>
            <a:fld id="{F6992DFF-4D38-400E-99B7-488D36FDB478}"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0222596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5"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6" name="Rectangle 7"/>
          <p:cNvSpPr>
            <a:spLocks noGrp="1" noChangeArrowheads="1"/>
          </p:cNvSpPr>
          <p:nvPr>
            <p:ph type="sldNum" sz="quarter" idx="12"/>
          </p:nvPr>
        </p:nvSpPr>
        <p:spPr/>
        <p:txBody>
          <a:bodyPr/>
          <a:lstStyle>
            <a:lvl1pPr>
              <a:defRPr/>
            </a:lvl1pPr>
          </a:lstStyle>
          <a:p>
            <a:pPr>
              <a:defRPr/>
            </a:pPr>
            <a:fld id="{C21AD95C-9635-4B59-94C7-4B2D517F5C91}"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898056876"/>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5"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6" name="Rectangle 7"/>
          <p:cNvSpPr>
            <a:spLocks noGrp="1" noChangeArrowheads="1"/>
          </p:cNvSpPr>
          <p:nvPr>
            <p:ph type="sldNum" sz="quarter" idx="12"/>
          </p:nvPr>
        </p:nvSpPr>
        <p:spPr/>
        <p:txBody>
          <a:bodyPr/>
          <a:lstStyle>
            <a:lvl1pPr>
              <a:defRPr/>
            </a:lvl1pPr>
          </a:lstStyle>
          <a:p>
            <a:pPr>
              <a:defRPr/>
            </a:pPr>
            <a:fld id="{9AB32BB4-374A-4F44-BF87-AB15DE9F251D}"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4234038059"/>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447800"/>
            <a:ext cx="38100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47800"/>
            <a:ext cx="38100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6"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7" name="Rectangle 7"/>
          <p:cNvSpPr>
            <a:spLocks noGrp="1" noChangeArrowheads="1"/>
          </p:cNvSpPr>
          <p:nvPr>
            <p:ph type="sldNum" sz="quarter" idx="12"/>
          </p:nvPr>
        </p:nvSpPr>
        <p:spPr/>
        <p:txBody>
          <a:bodyPr/>
          <a:lstStyle>
            <a:lvl1pPr>
              <a:defRPr/>
            </a:lvl1pPr>
          </a:lstStyle>
          <a:p>
            <a:pPr>
              <a:defRPr/>
            </a:pPr>
            <a:fld id="{8EC0EA7C-FACA-4DD2-A0E6-1AAD40886A5E}"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1893151445"/>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8"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9" name="Rectangle 7"/>
          <p:cNvSpPr>
            <a:spLocks noGrp="1" noChangeArrowheads="1"/>
          </p:cNvSpPr>
          <p:nvPr>
            <p:ph type="sldNum" sz="quarter" idx="12"/>
          </p:nvPr>
        </p:nvSpPr>
        <p:spPr/>
        <p:txBody>
          <a:bodyPr/>
          <a:lstStyle>
            <a:lvl1pPr>
              <a:defRPr/>
            </a:lvl1pPr>
          </a:lstStyle>
          <a:p>
            <a:pPr>
              <a:defRPr/>
            </a:pPr>
            <a:fld id="{8E319BE5-50B4-4711-B629-ED0C5A775D80}"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179615265"/>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4"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5" name="Rectangle 7"/>
          <p:cNvSpPr>
            <a:spLocks noGrp="1" noChangeArrowheads="1"/>
          </p:cNvSpPr>
          <p:nvPr>
            <p:ph type="sldNum" sz="quarter" idx="12"/>
          </p:nvPr>
        </p:nvSpPr>
        <p:spPr/>
        <p:txBody>
          <a:bodyPr/>
          <a:lstStyle>
            <a:lvl1pPr>
              <a:defRPr/>
            </a:lvl1pPr>
          </a:lstStyle>
          <a:p>
            <a:pPr>
              <a:defRPr/>
            </a:pPr>
            <a:fld id="{BB74EF92-DF9E-4386-9745-DF0F28D0EB1E}"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2765405836"/>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bg>
      <p:bgRef idx="1001">
        <a:schemeClr val="bg1"/>
      </p:bgRef>
    </p:bg>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3"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4" name="Rectangle 7"/>
          <p:cNvSpPr>
            <a:spLocks noGrp="1" noChangeArrowheads="1"/>
          </p:cNvSpPr>
          <p:nvPr>
            <p:ph type="sldNum" sz="quarter" idx="12"/>
          </p:nvPr>
        </p:nvSpPr>
        <p:spPr/>
        <p:txBody>
          <a:bodyPr/>
          <a:lstStyle>
            <a:lvl1pPr>
              <a:defRPr/>
            </a:lvl1pPr>
          </a:lstStyle>
          <a:p>
            <a:pPr>
              <a:defRPr/>
            </a:pPr>
            <a:fld id="{0542236F-0E22-4461-B75B-558B5A74E160}"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2246500888"/>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6"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7" name="Rectangle 7"/>
          <p:cNvSpPr>
            <a:spLocks noGrp="1" noChangeArrowheads="1"/>
          </p:cNvSpPr>
          <p:nvPr>
            <p:ph type="sldNum" sz="quarter" idx="12"/>
          </p:nvPr>
        </p:nvSpPr>
        <p:spPr/>
        <p:txBody>
          <a:bodyPr/>
          <a:lstStyle>
            <a:lvl1pPr>
              <a:defRPr/>
            </a:lvl1pPr>
          </a:lstStyle>
          <a:p>
            <a:pPr>
              <a:defRPr/>
            </a:pPr>
            <a:fld id="{00CBDD53-909F-46E9-80FA-A75A894AC927}"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4198929997"/>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5"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6" name="Rectangle 7"/>
          <p:cNvSpPr>
            <a:spLocks noGrp="1" noChangeArrowheads="1"/>
          </p:cNvSpPr>
          <p:nvPr>
            <p:ph type="sldNum" sz="quarter" idx="12"/>
          </p:nvPr>
        </p:nvSpPr>
        <p:spPr/>
        <p:txBody>
          <a:bodyPr/>
          <a:lstStyle>
            <a:lvl1pPr>
              <a:defRPr/>
            </a:lvl1pPr>
          </a:lstStyle>
          <a:p>
            <a:pPr>
              <a:defRPr/>
            </a:pPr>
            <a:fld id="{C21AD95C-9635-4B59-94C7-4B2D517F5C91}"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273660236"/>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6"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7" name="Rectangle 7"/>
          <p:cNvSpPr>
            <a:spLocks noGrp="1" noChangeArrowheads="1"/>
          </p:cNvSpPr>
          <p:nvPr>
            <p:ph type="sldNum" sz="quarter" idx="12"/>
          </p:nvPr>
        </p:nvSpPr>
        <p:spPr/>
        <p:txBody>
          <a:bodyPr/>
          <a:lstStyle>
            <a:lvl1pPr>
              <a:defRPr/>
            </a:lvl1pPr>
          </a:lstStyle>
          <a:p>
            <a:pPr>
              <a:defRPr/>
            </a:pPr>
            <a:fld id="{A1CB6B0B-BA57-4683-9AB8-BF96D2AD3D9F}"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1320166975"/>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5"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6" name="Rectangle 7"/>
          <p:cNvSpPr>
            <a:spLocks noGrp="1" noChangeArrowheads="1"/>
          </p:cNvSpPr>
          <p:nvPr>
            <p:ph type="sldNum" sz="quarter" idx="12"/>
          </p:nvPr>
        </p:nvSpPr>
        <p:spPr/>
        <p:txBody>
          <a:bodyPr/>
          <a:lstStyle>
            <a:lvl1pPr>
              <a:defRPr/>
            </a:lvl1pPr>
          </a:lstStyle>
          <a:p>
            <a:pPr>
              <a:defRPr/>
            </a:pPr>
            <a:fld id="{BDAD9D7E-6DFF-458D-90EC-A45397242669}"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2563290296"/>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304800"/>
            <a:ext cx="22860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304800"/>
            <a:ext cx="67056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5"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6" name="Rectangle 7"/>
          <p:cNvSpPr>
            <a:spLocks noGrp="1" noChangeArrowheads="1"/>
          </p:cNvSpPr>
          <p:nvPr>
            <p:ph type="sldNum" sz="quarter" idx="12"/>
          </p:nvPr>
        </p:nvSpPr>
        <p:spPr/>
        <p:txBody>
          <a:bodyPr/>
          <a:lstStyle>
            <a:lvl1pPr>
              <a:defRPr/>
            </a:lvl1pPr>
          </a:lstStyle>
          <a:p>
            <a:pPr>
              <a:defRPr/>
            </a:pPr>
            <a:fld id="{56A3BE8C-6B18-4FF5-96D2-1EA0145E0E73}"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130857636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5"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6" name="Rectangle 7"/>
          <p:cNvSpPr>
            <a:spLocks noGrp="1" noChangeArrowheads="1"/>
          </p:cNvSpPr>
          <p:nvPr>
            <p:ph type="sldNum" sz="quarter" idx="12"/>
          </p:nvPr>
        </p:nvSpPr>
        <p:spPr/>
        <p:txBody>
          <a:bodyPr/>
          <a:lstStyle>
            <a:lvl1pPr>
              <a:defRPr/>
            </a:lvl1pPr>
          </a:lstStyle>
          <a:p>
            <a:pPr>
              <a:defRPr/>
            </a:pPr>
            <a:fld id="{9AB32BB4-374A-4F44-BF87-AB15DE9F251D}"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281041560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447800"/>
            <a:ext cx="38100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47800"/>
            <a:ext cx="38100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6"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7" name="Rectangle 7"/>
          <p:cNvSpPr>
            <a:spLocks noGrp="1" noChangeArrowheads="1"/>
          </p:cNvSpPr>
          <p:nvPr>
            <p:ph type="sldNum" sz="quarter" idx="12"/>
          </p:nvPr>
        </p:nvSpPr>
        <p:spPr/>
        <p:txBody>
          <a:bodyPr/>
          <a:lstStyle>
            <a:lvl1pPr>
              <a:defRPr/>
            </a:lvl1pPr>
          </a:lstStyle>
          <a:p>
            <a:pPr>
              <a:defRPr/>
            </a:pPr>
            <a:fld id="{8EC0EA7C-FACA-4DD2-A0E6-1AAD40886A5E}"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1754935733"/>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8"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9" name="Rectangle 7"/>
          <p:cNvSpPr>
            <a:spLocks noGrp="1" noChangeArrowheads="1"/>
          </p:cNvSpPr>
          <p:nvPr>
            <p:ph type="sldNum" sz="quarter" idx="12"/>
          </p:nvPr>
        </p:nvSpPr>
        <p:spPr/>
        <p:txBody>
          <a:bodyPr/>
          <a:lstStyle>
            <a:lvl1pPr>
              <a:defRPr/>
            </a:lvl1pPr>
          </a:lstStyle>
          <a:p>
            <a:pPr>
              <a:defRPr/>
            </a:pPr>
            <a:fld id="{8E319BE5-50B4-4711-B629-ED0C5A775D80}"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3283737866"/>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4"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5" name="Rectangle 7"/>
          <p:cNvSpPr>
            <a:spLocks noGrp="1" noChangeArrowheads="1"/>
          </p:cNvSpPr>
          <p:nvPr>
            <p:ph type="sldNum" sz="quarter" idx="12"/>
          </p:nvPr>
        </p:nvSpPr>
        <p:spPr/>
        <p:txBody>
          <a:bodyPr/>
          <a:lstStyle>
            <a:lvl1pPr>
              <a:defRPr/>
            </a:lvl1pPr>
          </a:lstStyle>
          <a:p>
            <a:pPr>
              <a:defRPr/>
            </a:pPr>
            <a:fld id="{BB74EF92-DF9E-4386-9745-DF0F28D0EB1E}"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3444804220"/>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Ref idx="1001">
        <a:schemeClr val="bg1"/>
      </p:bgRef>
    </p:bg>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3"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4" name="Rectangle 7"/>
          <p:cNvSpPr>
            <a:spLocks noGrp="1" noChangeArrowheads="1"/>
          </p:cNvSpPr>
          <p:nvPr>
            <p:ph type="sldNum" sz="quarter" idx="12"/>
          </p:nvPr>
        </p:nvSpPr>
        <p:spPr/>
        <p:txBody>
          <a:bodyPr/>
          <a:lstStyle>
            <a:lvl1pPr>
              <a:defRPr/>
            </a:lvl1pPr>
          </a:lstStyle>
          <a:p>
            <a:pPr>
              <a:defRPr/>
            </a:pPr>
            <a:fld id="{0542236F-0E22-4461-B75B-558B5A74E160}"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376410519"/>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6"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7" name="Rectangle 7"/>
          <p:cNvSpPr>
            <a:spLocks noGrp="1" noChangeArrowheads="1"/>
          </p:cNvSpPr>
          <p:nvPr>
            <p:ph type="sldNum" sz="quarter" idx="12"/>
          </p:nvPr>
        </p:nvSpPr>
        <p:spPr/>
        <p:txBody>
          <a:bodyPr/>
          <a:lstStyle>
            <a:lvl1pPr>
              <a:defRPr/>
            </a:lvl1pPr>
          </a:lstStyle>
          <a:p>
            <a:pPr>
              <a:defRPr/>
            </a:pPr>
            <a:fld id="{00CBDD53-909F-46E9-80FA-A75A894AC927}"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3337248941"/>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6"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7" name="Rectangle 7"/>
          <p:cNvSpPr>
            <a:spLocks noGrp="1" noChangeArrowheads="1"/>
          </p:cNvSpPr>
          <p:nvPr>
            <p:ph type="sldNum" sz="quarter" idx="12"/>
          </p:nvPr>
        </p:nvSpPr>
        <p:spPr/>
        <p:txBody>
          <a:bodyPr/>
          <a:lstStyle>
            <a:lvl1pPr>
              <a:defRPr/>
            </a:lvl1pPr>
          </a:lstStyle>
          <a:p>
            <a:pPr>
              <a:defRPr/>
            </a:pPr>
            <a:fld id="{A1CB6B0B-BA57-4683-9AB8-BF96D2AD3D9F}"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187340750"/>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0" y="304800"/>
            <a:ext cx="9144000" cy="9906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title style</a:t>
            </a:r>
          </a:p>
        </p:txBody>
      </p:sp>
      <p:sp>
        <p:nvSpPr>
          <p:cNvPr id="1027" name="Rectangle 4"/>
          <p:cNvSpPr>
            <a:spLocks noGrp="1" noChangeArrowheads="1"/>
          </p:cNvSpPr>
          <p:nvPr>
            <p:ph type="body" idx="1"/>
          </p:nvPr>
        </p:nvSpPr>
        <p:spPr bwMode="auto">
          <a:xfrm>
            <a:off x="685800" y="1447800"/>
            <a:ext cx="7772400" cy="42672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5"/>
          <p:cNvSpPr>
            <a:spLocks noGrp="1" noChangeArrowheads="1"/>
          </p:cNvSpPr>
          <p:nvPr>
            <p:ph type="dt" sz="half" idx="2"/>
          </p:nvPr>
        </p:nvSpPr>
        <p:spPr bwMode="auto">
          <a:xfrm>
            <a:off x="7620000" y="6553200"/>
            <a:ext cx="1371600" cy="304800"/>
          </a:xfrm>
          <a:prstGeom prst="rect">
            <a:avLst/>
          </a:prstGeom>
          <a:noFill/>
          <a:ln>
            <a:noFill/>
          </a:ln>
          <a:effectLs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latin typeface="Arial" pitchFamily="34" charset="0"/>
                <a:ea typeface="ＭＳ Ｐゴシック" pitchFamily="34" charset="-128"/>
              </a:defRPr>
            </a:lvl1pPr>
          </a:lstStyle>
          <a:p>
            <a:pPr>
              <a:defRPr/>
            </a:pPr>
            <a:endParaRPr lang="en-US">
              <a:solidFill>
                <a:srgbClr val="FFFFFF"/>
              </a:solidFill>
            </a:endParaRPr>
          </a:p>
        </p:txBody>
      </p:sp>
      <p:sp>
        <p:nvSpPr>
          <p:cNvPr id="1030" name="Rectangle 6"/>
          <p:cNvSpPr>
            <a:spLocks noGrp="1" noChangeArrowheads="1"/>
          </p:cNvSpPr>
          <p:nvPr>
            <p:ph type="ftr" sz="quarter" idx="3"/>
          </p:nvPr>
        </p:nvSpPr>
        <p:spPr bwMode="auto">
          <a:xfrm>
            <a:off x="4495800" y="6553200"/>
            <a:ext cx="2971800" cy="304800"/>
          </a:xfrm>
          <a:prstGeom prst="rect">
            <a:avLst/>
          </a:prstGeom>
          <a:noFill/>
          <a:ln>
            <a:noFill/>
          </a:ln>
          <a:effectLs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latin typeface="Arial" pitchFamily="34" charset="0"/>
                <a:ea typeface="ＭＳ Ｐゴシック" pitchFamily="34" charset="-128"/>
              </a:defRPr>
            </a:lvl1pPr>
          </a:lstStyle>
          <a:p>
            <a:pPr>
              <a:defRPr/>
            </a:pPr>
            <a:endParaRPr lang="en-US">
              <a:solidFill>
                <a:srgbClr val="FFFFFF"/>
              </a:solidFill>
            </a:endParaRPr>
          </a:p>
        </p:txBody>
      </p:sp>
      <p:sp>
        <p:nvSpPr>
          <p:cNvPr id="1031" name="Rectangle 7"/>
          <p:cNvSpPr>
            <a:spLocks noGrp="1" noChangeArrowheads="1"/>
          </p:cNvSpPr>
          <p:nvPr>
            <p:ph type="sldNum" sz="quarter" idx="4"/>
          </p:nvPr>
        </p:nvSpPr>
        <p:spPr bwMode="auto">
          <a:xfrm>
            <a:off x="7162800" y="6172200"/>
            <a:ext cx="1828800" cy="304800"/>
          </a:xfrm>
          <a:prstGeom prst="rect">
            <a:avLst/>
          </a:prstGeom>
          <a:noFill/>
          <a:ln>
            <a:noFill/>
          </a:ln>
          <a:effectLs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latin typeface="Arial" pitchFamily="34" charset="0"/>
                <a:ea typeface="ＭＳ Ｐゴシック" pitchFamily="34" charset="-128"/>
              </a:defRPr>
            </a:lvl1pPr>
          </a:lstStyle>
          <a:p>
            <a:pPr>
              <a:defRPr/>
            </a:pPr>
            <a:fld id="{74B2F561-0F58-43AE-A916-810EF2CE9EFA}" type="slidenum">
              <a:rPr lang="en-US">
                <a:solidFill>
                  <a:srgbClr val="FFFFFF"/>
                </a:solidFill>
              </a:rPr>
              <a:pPr>
                <a:defRPr/>
              </a:pPr>
              <a:t>‹#›</a:t>
            </a:fld>
            <a:endParaRPr lang="en-US">
              <a:solidFill>
                <a:srgbClr val="FFFFFF"/>
              </a:solidFill>
            </a:endParaRPr>
          </a:p>
        </p:txBody>
      </p:sp>
      <p:pic>
        <p:nvPicPr>
          <p:cNvPr id="2" name="Picture 2"/>
          <p:cNvPicPr>
            <a:picLocks noChangeAspect="1"/>
          </p:cNvPicPr>
          <p:nvPr userDrawn="1"/>
        </p:nvPicPr>
        <p:blipFill>
          <a:blip r:embed="rId13"/>
          <a:srcRect/>
          <a:stretch>
            <a:fillRect/>
          </a:stretch>
        </p:blipFill>
        <p:spPr bwMode="auto">
          <a:xfrm>
            <a:off x="9525" y="6108700"/>
            <a:ext cx="9144000" cy="749300"/>
          </a:xfrm>
          <a:prstGeom prst="rect">
            <a:avLst/>
          </a:prstGeom>
          <a:noFill/>
          <a:ln w="9525">
            <a:noFill/>
            <a:miter lim="800000"/>
            <a:headEnd/>
            <a:tailEnd/>
          </a:ln>
        </p:spPr>
      </p:pic>
    </p:spTree>
    <p:extLst>
      <p:ext uri="{BB962C8B-B14F-4D97-AF65-F5344CB8AC3E}">
        <p14:creationId xmlns:p14="http://schemas.microsoft.com/office/powerpoint/2010/main" val="451354712"/>
      </p:ext>
    </p:extLst>
  </p:cSld>
  <p:clrMap bg1="dk2" tx1="lt1" bg2="dk1" tx2="lt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rtl="0" eaLnBrk="0" fontAlgn="base" hangingPunct="0">
        <a:spcBef>
          <a:spcPct val="0"/>
        </a:spcBef>
        <a:spcAft>
          <a:spcPct val="0"/>
        </a:spcAft>
        <a:defRPr sz="3200">
          <a:solidFill>
            <a:schemeClr val="accent1"/>
          </a:solidFill>
          <a:latin typeface="+mj-lt"/>
          <a:ea typeface="+mj-ea"/>
          <a:cs typeface="+mj-cs"/>
        </a:defRPr>
      </a:lvl1pPr>
      <a:lvl2pPr algn="ctr" rtl="0" eaLnBrk="0" fontAlgn="base" hangingPunct="0">
        <a:spcBef>
          <a:spcPct val="0"/>
        </a:spcBef>
        <a:spcAft>
          <a:spcPct val="0"/>
        </a:spcAft>
        <a:defRPr sz="3200">
          <a:solidFill>
            <a:schemeClr val="accent1"/>
          </a:solidFill>
          <a:latin typeface="Arial" pitchFamily="34" charset="0"/>
        </a:defRPr>
      </a:lvl2pPr>
      <a:lvl3pPr algn="ctr" rtl="0" eaLnBrk="0" fontAlgn="base" hangingPunct="0">
        <a:spcBef>
          <a:spcPct val="0"/>
        </a:spcBef>
        <a:spcAft>
          <a:spcPct val="0"/>
        </a:spcAft>
        <a:defRPr sz="3200">
          <a:solidFill>
            <a:schemeClr val="accent1"/>
          </a:solidFill>
          <a:latin typeface="Arial" pitchFamily="34" charset="0"/>
        </a:defRPr>
      </a:lvl3pPr>
      <a:lvl4pPr algn="ctr" rtl="0" eaLnBrk="0" fontAlgn="base" hangingPunct="0">
        <a:spcBef>
          <a:spcPct val="0"/>
        </a:spcBef>
        <a:spcAft>
          <a:spcPct val="0"/>
        </a:spcAft>
        <a:defRPr sz="3200">
          <a:solidFill>
            <a:schemeClr val="accent1"/>
          </a:solidFill>
          <a:latin typeface="Arial" pitchFamily="34" charset="0"/>
        </a:defRPr>
      </a:lvl4pPr>
      <a:lvl5pPr algn="ctr" rtl="0" eaLnBrk="0" fontAlgn="base" hangingPunct="0">
        <a:spcBef>
          <a:spcPct val="0"/>
        </a:spcBef>
        <a:spcAft>
          <a:spcPct val="0"/>
        </a:spcAft>
        <a:defRPr sz="3200">
          <a:solidFill>
            <a:schemeClr val="accent1"/>
          </a:solidFill>
          <a:latin typeface="Arial" pitchFamily="34" charset="0"/>
        </a:defRPr>
      </a:lvl5pPr>
      <a:lvl6pPr marL="457200" algn="ctr" rtl="0" fontAlgn="base">
        <a:spcBef>
          <a:spcPct val="0"/>
        </a:spcBef>
        <a:spcAft>
          <a:spcPct val="0"/>
        </a:spcAft>
        <a:defRPr sz="3200">
          <a:solidFill>
            <a:schemeClr val="tx2"/>
          </a:solidFill>
          <a:latin typeface="Arial" pitchFamily="34" charset="0"/>
        </a:defRPr>
      </a:lvl6pPr>
      <a:lvl7pPr marL="914400" algn="ctr" rtl="0" fontAlgn="base">
        <a:spcBef>
          <a:spcPct val="0"/>
        </a:spcBef>
        <a:spcAft>
          <a:spcPct val="0"/>
        </a:spcAft>
        <a:defRPr sz="3200">
          <a:solidFill>
            <a:schemeClr val="tx2"/>
          </a:solidFill>
          <a:latin typeface="Arial" pitchFamily="34" charset="0"/>
        </a:defRPr>
      </a:lvl7pPr>
      <a:lvl8pPr marL="1371600" algn="ctr" rtl="0" fontAlgn="base">
        <a:spcBef>
          <a:spcPct val="0"/>
        </a:spcBef>
        <a:spcAft>
          <a:spcPct val="0"/>
        </a:spcAft>
        <a:defRPr sz="3200">
          <a:solidFill>
            <a:schemeClr val="tx2"/>
          </a:solidFill>
          <a:latin typeface="Arial" pitchFamily="34" charset="0"/>
        </a:defRPr>
      </a:lvl8pPr>
      <a:lvl9pPr marL="1828800" algn="ctr" rtl="0" fontAlgn="base">
        <a:spcBef>
          <a:spcPct val="0"/>
        </a:spcBef>
        <a:spcAft>
          <a:spcPct val="0"/>
        </a:spcAft>
        <a:defRPr sz="3200">
          <a:solidFill>
            <a:schemeClr val="tx2"/>
          </a:solidFill>
          <a:latin typeface="Arial" pitchFamily="34" charset="0"/>
        </a:defRPr>
      </a:lvl9pPr>
    </p:titleStyle>
    <p:bodyStyle>
      <a:lvl1pPr marL="342900" indent="-230188" algn="l" rtl="0" eaLnBrk="0" fontAlgn="base" hangingPunct="0">
        <a:spcBef>
          <a:spcPct val="50000"/>
        </a:spcBef>
        <a:spcAft>
          <a:spcPct val="0"/>
        </a:spcAft>
        <a:buClr>
          <a:schemeClr val="tx2"/>
        </a:buClr>
        <a:buChar char="•"/>
        <a:defRPr sz="2800">
          <a:solidFill>
            <a:schemeClr val="accent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400">
          <a:solidFill>
            <a:schemeClr val="accent1"/>
          </a:solidFill>
          <a:latin typeface="+mn-lt"/>
        </a:defRPr>
      </a:lvl2pPr>
      <a:lvl3pPr marL="1143000" indent="-166688" algn="l" rtl="0" eaLnBrk="0" fontAlgn="base" hangingPunct="0">
        <a:spcBef>
          <a:spcPct val="20000"/>
        </a:spcBef>
        <a:spcAft>
          <a:spcPct val="0"/>
        </a:spcAft>
        <a:buClr>
          <a:schemeClr val="tx2"/>
        </a:buClr>
        <a:buChar char="•"/>
        <a:defRPr sz="2000">
          <a:solidFill>
            <a:schemeClr val="accent1"/>
          </a:solidFill>
          <a:latin typeface="+mn-lt"/>
        </a:defRPr>
      </a:lvl3pPr>
      <a:lvl4pPr marL="1600200" indent="-228600" algn="l" rtl="0" eaLnBrk="0" fontAlgn="base" hangingPunct="0">
        <a:spcBef>
          <a:spcPct val="20000"/>
        </a:spcBef>
        <a:spcAft>
          <a:spcPct val="0"/>
        </a:spcAft>
        <a:buClr>
          <a:schemeClr val="tx2"/>
        </a:buClr>
        <a:buChar char="–"/>
        <a:defRPr>
          <a:solidFill>
            <a:schemeClr val="accent1"/>
          </a:solidFill>
          <a:latin typeface="+mn-lt"/>
        </a:defRPr>
      </a:lvl4pPr>
      <a:lvl5pPr marL="2057400" indent="-228600" algn="l" rtl="0" eaLnBrk="0" fontAlgn="base" hangingPunct="0">
        <a:spcBef>
          <a:spcPct val="20000"/>
        </a:spcBef>
        <a:spcAft>
          <a:spcPct val="0"/>
        </a:spcAft>
        <a:buClr>
          <a:schemeClr val="tx2"/>
        </a:buClr>
        <a:buChar char="»"/>
        <a:defRPr>
          <a:solidFill>
            <a:schemeClr val="accent1"/>
          </a:solidFill>
          <a:latin typeface="+mn-lt"/>
        </a:defRPr>
      </a:lvl5pPr>
      <a:lvl6pPr marL="2514600" indent="-228600" algn="l" rtl="0" fontAlgn="base">
        <a:spcBef>
          <a:spcPct val="20000"/>
        </a:spcBef>
        <a:spcAft>
          <a:spcPct val="0"/>
        </a:spcAft>
        <a:buClr>
          <a:schemeClr val="tx2"/>
        </a:buClr>
        <a:buChar char="»"/>
        <a:defRPr>
          <a:solidFill>
            <a:schemeClr val="tx1"/>
          </a:solidFill>
          <a:latin typeface="+mn-lt"/>
        </a:defRPr>
      </a:lvl6pPr>
      <a:lvl7pPr marL="2971800" indent="-228600" algn="l" rtl="0" fontAlgn="base">
        <a:spcBef>
          <a:spcPct val="20000"/>
        </a:spcBef>
        <a:spcAft>
          <a:spcPct val="0"/>
        </a:spcAft>
        <a:buClr>
          <a:schemeClr val="tx2"/>
        </a:buClr>
        <a:buChar char="»"/>
        <a:defRPr>
          <a:solidFill>
            <a:schemeClr val="tx1"/>
          </a:solidFill>
          <a:latin typeface="+mn-lt"/>
        </a:defRPr>
      </a:lvl7pPr>
      <a:lvl8pPr marL="3429000" indent="-228600" algn="l" rtl="0" fontAlgn="base">
        <a:spcBef>
          <a:spcPct val="20000"/>
        </a:spcBef>
        <a:spcAft>
          <a:spcPct val="0"/>
        </a:spcAft>
        <a:buClr>
          <a:schemeClr val="tx2"/>
        </a:buClr>
        <a:buChar char="»"/>
        <a:defRPr>
          <a:solidFill>
            <a:schemeClr val="tx1"/>
          </a:solidFill>
          <a:latin typeface="+mn-lt"/>
        </a:defRPr>
      </a:lvl8pPr>
      <a:lvl9pPr marL="3886200" indent="-228600" algn="l" rtl="0" fontAlgn="base">
        <a:spcBef>
          <a:spcPct val="20000"/>
        </a:spcBef>
        <a:spcAft>
          <a:spcPct val="0"/>
        </a:spcAft>
        <a:buClr>
          <a:schemeClr val="tx2"/>
        </a:buClr>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0" y="304800"/>
            <a:ext cx="9144000" cy="9906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title style</a:t>
            </a:r>
          </a:p>
        </p:txBody>
      </p:sp>
      <p:sp>
        <p:nvSpPr>
          <p:cNvPr id="1027" name="Rectangle 4"/>
          <p:cNvSpPr>
            <a:spLocks noGrp="1" noChangeArrowheads="1"/>
          </p:cNvSpPr>
          <p:nvPr>
            <p:ph type="body" idx="1"/>
          </p:nvPr>
        </p:nvSpPr>
        <p:spPr bwMode="auto">
          <a:xfrm>
            <a:off x="685800" y="1447800"/>
            <a:ext cx="7772400" cy="42672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5"/>
          <p:cNvSpPr>
            <a:spLocks noGrp="1" noChangeArrowheads="1"/>
          </p:cNvSpPr>
          <p:nvPr>
            <p:ph type="dt" sz="half" idx="2"/>
          </p:nvPr>
        </p:nvSpPr>
        <p:spPr bwMode="auto">
          <a:xfrm>
            <a:off x="7620000" y="6553200"/>
            <a:ext cx="1371600" cy="304800"/>
          </a:xfrm>
          <a:prstGeom prst="rect">
            <a:avLst/>
          </a:prstGeom>
          <a:noFill/>
          <a:ln>
            <a:noFill/>
          </a:ln>
          <a:effectLs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latin typeface="Arial" pitchFamily="34" charset="0"/>
                <a:ea typeface="ＭＳ Ｐゴシック" pitchFamily="34" charset="-128"/>
              </a:defRPr>
            </a:lvl1pPr>
          </a:lstStyle>
          <a:p>
            <a:pPr>
              <a:defRPr/>
            </a:pPr>
            <a:endParaRPr lang="en-US">
              <a:solidFill>
                <a:srgbClr val="FFFFFF"/>
              </a:solidFill>
            </a:endParaRPr>
          </a:p>
        </p:txBody>
      </p:sp>
      <p:sp>
        <p:nvSpPr>
          <p:cNvPr id="1030" name="Rectangle 6"/>
          <p:cNvSpPr>
            <a:spLocks noGrp="1" noChangeArrowheads="1"/>
          </p:cNvSpPr>
          <p:nvPr>
            <p:ph type="ftr" sz="quarter" idx="3"/>
          </p:nvPr>
        </p:nvSpPr>
        <p:spPr bwMode="auto">
          <a:xfrm>
            <a:off x="4495800" y="6553200"/>
            <a:ext cx="2971800" cy="304800"/>
          </a:xfrm>
          <a:prstGeom prst="rect">
            <a:avLst/>
          </a:prstGeom>
          <a:noFill/>
          <a:ln>
            <a:noFill/>
          </a:ln>
          <a:effectLs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latin typeface="Arial" pitchFamily="34" charset="0"/>
                <a:ea typeface="ＭＳ Ｐゴシック" pitchFamily="34" charset="-128"/>
              </a:defRPr>
            </a:lvl1pPr>
          </a:lstStyle>
          <a:p>
            <a:pPr>
              <a:defRPr/>
            </a:pPr>
            <a:endParaRPr lang="en-US">
              <a:solidFill>
                <a:srgbClr val="FFFFFF"/>
              </a:solidFill>
            </a:endParaRPr>
          </a:p>
        </p:txBody>
      </p:sp>
      <p:sp>
        <p:nvSpPr>
          <p:cNvPr id="1031" name="Rectangle 7"/>
          <p:cNvSpPr>
            <a:spLocks noGrp="1" noChangeArrowheads="1"/>
          </p:cNvSpPr>
          <p:nvPr>
            <p:ph type="sldNum" sz="quarter" idx="4"/>
          </p:nvPr>
        </p:nvSpPr>
        <p:spPr bwMode="auto">
          <a:xfrm>
            <a:off x="7162800" y="6172200"/>
            <a:ext cx="1828800" cy="304800"/>
          </a:xfrm>
          <a:prstGeom prst="rect">
            <a:avLst/>
          </a:prstGeom>
          <a:noFill/>
          <a:ln>
            <a:noFill/>
          </a:ln>
          <a:effectLs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latin typeface="Arial" pitchFamily="34" charset="0"/>
                <a:ea typeface="ＭＳ Ｐゴシック" pitchFamily="34" charset="-128"/>
              </a:defRPr>
            </a:lvl1pPr>
          </a:lstStyle>
          <a:p>
            <a:pPr>
              <a:defRPr/>
            </a:pPr>
            <a:fld id="{74B2F561-0F58-43AE-A916-810EF2CE9EFA}" type="slidenum">
              <a:rPr lang="en-US">
                <a:solidFill>
                  <a:srgbClr val="FFFFFF"/>
                </a:solidFill>
              </a:rPr>
              <a:pPr>
                <a:defRPr/>
              </a:pPr>
              <a:t>‹#›</a:t>
            </a:fld>
            <a:endParaRPr lang="en-US">
              <a:solidFill>
                <a:srgbClr val="FFFFFF"/>
              </a:solidFill>
            </a:endParaRPr>
          </a:p>
        </p:txBody>
      </p:sp>
      <p:pic>
        <p:nvPicPr>
          <p:cNvPr id="2" name="Picture 2"/>
          <p:cNvPicPr>
            <a:picLocks noChangeAspect="1"/>
          </p:cNvPicPr>
          <p:nvPr userDrawn="1"/>
        </p:nvPicPr>
        <p:blipFill>
          <a:blip r:embed="rId13"/>
          <a:srcRect/>
          <a:stretch>
            <a:fillRect/>
          </a:stretch>
        </p:blipFill>
        <p:spPr bwMode="auto">
          <a:xfrm>
            <a:off x="9525" y="6108700"/>
            <a:ext cx="9144000" cy="749300"/>
          </a:xfrm>
          <a:prstGeom prst="rect">
            <a:avLst/>
          </a:prstGeom>
          <a:noFill/>
          <a:ln w="9525">
            <a:noFill/>
            <a:miter lim="800000"/>
            <a:headEnd/>
            <a:tailEnd/>
          </a:ln>
        </p:spPr>
      </p:pic>
    </p:spTree>
    <p:extLst>
      <p:ext uri="{BB962C8B-B14F-4D97-AF65-F5344CB8AC3E}">
        <p14:creationId xmlns:p14="http://schemas.microsoft.com/office/powerpoint/2010/main" val="3504432085"/>
      </p:ext>
    </p:extLst>
  </p:cSld>
  <p:clrMap bg1="dk2" tx1="lt1" bg2="dk1" tx2="lt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ctr" rtl="0" eaLnBrk="0" fontAlgn="base" hangingPunct="0">
        <a:spcBef>
          <a:spcPct val="0"/>
        </a:spcBef>
        <a:spcAft>
          <a:spcPct val="0"/>
        </a:spcAft>
        <a:defRPr sz="3200">
          <a:solidFill>
            <a:schemeClr val="accent1"/>
          </a:solidFill>
          <a:latin typeface="+mj-lt"/>
          <a:ea typeface="+mj-ea"/>
          <a:cs typeface="+mj-cs"/>
        </a:defRPr>
      </a:lvl1pPr>
      <a:lvl2pPr algn="ctr" rtl="0" eaLnBrk="0" fontAlgn="base" hangingPunct="0">
        <a:spcBef>
          <a:spcPct val="0"/>
        </a:spcBef>
        <a:spcAft>
          <a:spcPct val="0"/>
        </a:spcAft>
        <a:defRPr sz="3200">
          <a:solidFill>
            <a:schemeClr val="accent1"/>
          </a:solidFill>
          <a:latin typeface="Arial" pitchFamily="34" charset="0"/>
        </a:defRPr>
      </a:lvl2pPr>
      <a:lvl3pPr algn="ctr" rtl="0" eaLnBrk="0" fontAlgn="base" hangingPunct="0">
        <a:spcBef>
          <a:spcPct val="0"/>
        </a:spcBef>
        <a:spcAft>
          <a:spcPct val="0"/>
        </a:spcAft>
        <a:defRPr sz="3200">
          <a:solidFill>
            <a:schemeClr val="accent1"/>
          </a:solidFill>
          <a:latin typeface="Arial" pitchFamily="34" charset="0"/>
        </a:defRPr>
      </a:lvl3pPr>
      <a:lvl4pPr algn="ctr" rtl="0" eaLnBrk="0" fontAlgn="base" hangingPunct="0">
        <a:spcBef>
          <a:spcPct val="0"/>
        </a:spcBef>
        <a:spcAft>
          <a:spcPct val="0"/>
        </a:spcAft>
        <a:defRPr sz="3200">
          <a:solidFill>
            <a:schemeClr val="accent1"/>
          </a:solidFill>
          <a:latin typeface="Arial" pitchFamily="34" charset="0"/>
        </a:defRPr>
      </a:lvl4pPr>
      <a:lvl5pPr algn="ctr" rtl="0" eaLnBrk="0" fontAlgn="base" hangingPunct="0">
        <a:spcBef>
          <a:spcPct val="0"/>
        </a:spcBef>
        <a:spcAft>
          <a:spcPct val="0"/>
        </a:spcAft>
        <a:defRPr sz="3200">
          <a:solidFill>
            <a:schemeClr val="accent1"/>
          </a:solidFill>
          <a:latin typeface="Arial" pitchFamily="34" charset="0"/>
        </a:defRPr>
      </a:lvl5pPr>
      <a:lvl6pPr marL="457200" algn="ctr" rtl="0" fontAlgn="base">
        <a:spcBef>
          <a:spcPct val="0"/>
        </a:spcBef>
        <a:spcAft>
          <a:spcPct val="0"/>
        </a:spcAft>
        <a:defRPr sz="3200">
          <a:solidFill>
            <a:schemeClr val="tx2"/>
          </a:solidFill>
          <a:latin typeface="Arial" pitchFamily="34" charset="0"/>
        </a:defRPr>
      </a:lvl6pPr>
      <a:lvl7pPr marL="914400" algn="ctr" rtl="0" fontAlgn="base">
        <a:spcBef>
          <a:spcPct val="0"/>
        </a:spcBef>
        <a:spcAft>
          <a:spcPct val="0"/>
        </a:spcAft>
        <a:defRPr sz="3200">
          <a:solidFill>
            <a:schemeClr val="tx2"/>
          </a:solidFill>
          <a:latin typeface="Arial" pitchFamily="34" charset="0"/>
        </a:defRPr>
      </a:lvl7pPr>
      <a:lvl8pPr marL="1371600" algn="ctr" rtl="0" fontAlgn="base">
        <a:spcBef>
          <a:spcPct val="0"/>
        </a:spcBef>
        <a:spcAft>
          <a:spcPct val="0"/>
        </a:spcAft>
        <a:defRPr sz="3200">
          <a:solidFill>
            <a:schemeClr val="tx2"/>
          </a:solidFill>
          <a:latin typeface="Arial" pitchFamily="34" charset="0"/>
        </a:defRPr>
      </a:lvl8pPr>
      <a:lvl9pPr marL="1828800" algn="ctr" rtl="0" fontAlgn="base">
        <a:spcBef>
          <a:spcPct val="0"/>
        </a:spcBef>
        <a:spcAft>
          <a:spcPct val="0"/>
        </a:spcAft>
        <a:defRPr sz="3200">
          <a:solidFill>
            <a:schemeClr val="tx2"/>
          </a:solidFill>
          <a:latin typeface="Arial" pitchFamily="34" charset="0"/>
        </a:defRPr>
      </a:lvl9pPr>
    </p:titleStyle>
    <p:bodyStyle>
      <a:lvl1pPr marL="342900" indent="-230188" algn="l" rtl="0" eaLnBrk="0" fontAlgn="base" hangingPunct="0">
        <a:spcBef>
          <a:spcPct val="50000"/>
        </a:spcBef>
        <a:spcAft>
          <a:spcPct val="0"/>
        </a:spcAft>
        <a:buClr>
          <a:schemeClr val="tx2"/>
        </a:buClr>
        <a:buChar char="•"/>
        <a:defRPr sz="2800">
          <a:solidFill>
            <a:schemeClr val="accent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400">
          <a:solidFill>
            <a:schemeClr val="accent1"/>
          </a:solidFill>
          <a:latin typeface="+mn-lt"/>
        </a:defRPr>
      </a:lvl2pPr>
      <a:lvl3pPr marL="1143000" indent="-166688" algn="l" rtl="0" eaLnBrk="0" fontAlgn="base" hangingPunct="0">
        <a:spcBef>
          <a:spcPct val="20000"/>
        </a:spcBef>
        <a:spcAft>
          <a:spcPct val="0"/>
        </a:spcAft>
        <a:buClr>
          <a:schemeClr val="tx2"/>
        </a:buClr>
        <a:buChar char="•"/>
        <a:defRPr sz="2000">
          <a:solidFill>
            <a:schemeClr val="accent1"/>
          </a:solidFill>
          <a:latin typeface="+mn-lt"/>
        </a:defRPr>
      </a:lvl3pPr>
      <a:lvl4pPr marL="1600200" indent="-228600" algn="l" rtl="0" eaLnBrk="0" fontAlgn="base" hangingPunct="0">
        <a:spcBef>
          <a:spcPct val="20000"/>
        </a:spcBef>
        <a:spcAft>
          <a:spcPct val="0"/>
        </a:spcAft>
        <a:buClr>
          <a:schemeClr val="tx2"/>
        </a:buClr>
        <a:buChar char="–"/>
        <a:defRPr>
          <a:solidFill>
            <a:schemeClr val="accent1"/>
          </a:solidFill>
          <a:latin typeface="+mn-lt"/>
        </a:defRPr>
      </a:lvl4pPr>
      <a:lvl5pPr marL="2057400" indent="-228600" algn="l" rtl="0" eaLnBrk="0" fontAlgn="base" hangingPunct="0">
        <a:spcBef>
          <a:spcPct val="20000"/>
        </a:spcBef>
        <a:spcAft>
          <a:spcPct val="0"/>
        </a:spcAft>
        <a:buClr>
          <a:schemeClr val="tx2"/>
        </a:buClr>
        <a:buChar char="»"/>
        <a:defRPr>
          <a:solidFill>
            <a:schemeClr val="accent1"/>
          </a:solidFill>
          <a:latin typeface="+mn-lt"/>
        </a:defRPr>
      </a:lvl5pPr>
      <a:lvl6pPr marL="2514600" indent="-228600" algn="l" rtl="0" fontAlgn="base">
        <a:spcBef>
          <a:spcPct val="20000"/>
        </a:spcBef>
        <a:spcAft>
          <a:spcPct val="0"/>
        </a:spcAft>
        <a:buClr>
          <a:schemeClr val="tx2"/>
        </a:buClr>
        <a:buChar char="»"/>
        <a:defRPr>
          <a:solidFill>
            <a:schemeClr val="tx1"/>
          </a:solidFill>
          <a:latin typeface="+mn-lt"/>
        </a:defRPr>
      </a:lvl6pPr>
      <a:lvl7pPr marL="2971800" indent="-228600" algn="l" rtl="0" fontAlgn="base">
        <a:spcBef>
          <a:spcPct val="20000"/>
        </a:spcBef>
        <a:spcAft>
          <a:spcPct val="0"/>
        </a:spcAft>
        <a:buClr>
          <a:schemeClr val="tx2"/>
        </a:buClr>
        <a:buChar char="»"/>
        <a:defRPr>
          <a:solidFill>
            <a:schemeClr val="tx1"/>
          </a:solidFill>
          <a:latin typeface="+mn-lt"/>
        </a:defRPr>
      </a:lvl7pPr>
      <a:lvl8pPr marL="3429000" indent="-228600" algn="l" rtl="0" fontAlgn="base">
        <a:spcBef>
          <a:spcPct val="20000"/>
        </a:spcBef>
        <a:spcAft>
          <a:spcPct val="0"/>
        </a:spcAft>
        <a:buClr>
          <a:schemeClr val="tx2"/>
        </a:buClr>
        <a:buChar char="»"/>
        <a:defRPr>
          <a:solidFill>
            <a:schemeClr val="tx1"/>
          </a:solidFill>
          <a:latin typeface="+mn-lt"/>
        </a:defRPr>
      </a:lvl8pPr>
      <a:lvl9pPr marL="3886200" indent="-228600" algn="l" rtl="0" fontAlgn="base">
        <a:spcBef>
          <a:spcPct val="20000"/>
        </a:spcBef>
        <a:spcAft>
          <a:spcPct val="0"/>
        </a:spcAft>
        <a:buClr>
          <a:schemeClr val="tx2"/>
        </a:buClr>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2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726621" y="3276600"/>
            <a:ext cx="7924800" cy="1676400"/>
          </a:xfrm>
        </p:spPr>
        <p:txBody>
          <a:bodyPr/>
          <a:lstStyle/>
          <a:p>
            <a:pPr eaLnBrk="1" hangingPunct="1"/>
            <a:r>
              <a:rPr lang="en-US" dirty="0" smtClean="0"/>
              <a:t>Epi 248</a:t>
            </a:r>
            <a:br>
              <a:rPr lang="en-US" dirty="0" smtClean="0"/>
            </a:br>
            <a:r>
              <a:rPr lang="en-US" dirty="0" smtClean="0"/>
              <a:t>Translating Practice into Evidence: Community-Engaged Research</a:t>
            </a:r>
          </a:p>
        </p:txBody>
      </p:sp>
      <p:sp>
        <p:nvSpPr>
          <p:cNvPr id="13315" name="Rectangle 3"/>
          <p:cNvSpPr>
            <a:spLocks noGrp="1" noChangeArrowheads="1"/>
          </p:cNvSpPr>
          <p:nvPr>
            <p:ph type="subTitle" idx="1"/>
          </p:nvPr>
        </p:nvSpPr>
        <p:spPr>
          <a:xfrm>
            <a:off x="708212" y="5486400"/>
            <a:ext cx="7924800" cy="533400"/>
          </a:xfrm>
        </p:spPr>
        <p:txBody>
          <a:bodyPr/>
          <a:lstStyle/>
          <a:p>
            <a:pPr eaLnBrk="1" hangingPunct="1">
              <a:lnSpc>
                <a:spcPct val="80000"/>
              </a:lnSpc>
              <a:spcBef>
                <a:spcPct val="25000"/>
              </a:spcBef>
            </a:pPr>
            <a:r>
              <a:rPr lang="en-US" sz="2200" dirty="0" smtClean="0"/>
              <a:t>Ellen Goldstein, MA, CO-OP; Kevin Grumbach, MD</a:t>
            </a:r>
          </a:p>
        </p:txBody>
      </p:sp>
      <p:sp>
        <p:nvSpPr>
          <p:cNvPr id="13316" name="Rectangle 4"/>
          <p:cNvSpPr>
            <a:spLocks noChangeArrowheads="1"/>
          </p:cNvSpPr>
          <p:nvPr/>
        </p:nvSpPr>
        <p:spPr bwMode="auto">
          <a:xfrm>
            <a:off x="304800" y="152400"/>
            <a:ext cx="914400" cy="914400"/>
          </a:xfrm>
          <a:prstGeom prst="rect">
            <a:avLst/>
          </a:prstGeom>
          <a:noFill/>
          <a:ln w="9525">
            <a:noFill/>
            <a:miter lim="800000"/>
            <a:headEnd/>
            <a:tailEnd/>
          </a:ln>
        </p:spPr>
        <p:txBody>
          <a:bodyPr wrap="none" anchor="ctr"/>
          <a:lstStyle/>
          <a:p>
            <a:pPr>
              <a:buClr>
                <a:srgbClr val="DFD293"/>
              </a:buClr>
            </a:pPr>
            <a:endParaRPr lang="en-US">
              <a:solidFill>
                <a:srgbClr val="FFFFFF"/>
              </a:solidFill>
              <a:latin typeface="Arial" charset="0"/>
            </a:endParaRPr>
          </a:p>
        </p:txBody>
      </p:sp>
    </p:spTree>
    <p:extLst>
      <p:ext uri="{BB962C8B-B14F-4D97-AF65-F5344CB8AC3E}">
        <p14:creationId xmlns:p14="http://schemas.microsoft.com/office/powerpoint/2010/main" val="2104247249"/>
      </p:ext>
    </p:extLst>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ChangeArrowheads="1"/>
          </p:cNvSpPr>
          <p:nvPr/>
        </p:nvSpPr>
        <p:spPr bwMode="auto">
          <a:xfrm>
            <a:off x="853440" y="304800"/>
            <a:ext cx="7772400" cy="838200"/>
          </a:xfrm>
          <a:prstGeom prst="rect">
            <a:avLst/>
          </a:prstGeom>
          <a:noFill/>
          <a:ln w="9525">
            <a:noFill/>
            <a:miter lim="800000"/>
            <a:headEnd/>
            <a:tailEnd/>
          </a:ln>
        </p:spPr>
        <p:txBody>
          <a:bodyPr anchor="ctr" anchorCtr="1"/>
          <a:lstStyle/>
          <a:p>
            <a:pPr algn="ctr">
              <a:buNone/>
            </a:pPr>
            <a:r>
              <a:rPr lang="en-US" sz="3200" dirty="0">
                <a:solidFill>
                  <a:schemeClr val="accent2">
                    <a:lumMod val="50000"/>
                  </a:schemeClr>
                </a:solidFill>
              </a:rPr>
              <a:t>Community-engaged Research</a:t>
            </a:r>
          </a:p>
        </p:txBody>
      </p:sp>
      <p:sp>
        <p:nvSpPr>
          <p:cNvPr id="69635" name="Rectangle 3"/>
          <p:cNvSpPr>
            <a:spLocks noChangeArrowheads="1"/>
          </p:cNvSpPr>
          <p:nvPr/>
        </p:nvSpPr>
        <p:spPr bwMode="auto">
          <a:xfrm>
            <a:off x="838200" y="2133600"/>
            <a:ext cx="7772400" cy="3200400"/>
          </a:xfrm>
          <a:prstGeom prst="rect">
            <a:avLst/>
          </a:prstGeom>
          <a:noFill/>
          <a:ln w="9525">
            <a:noFill/>
            <a:miter lim="800000"/>
            <a:headEnd/>
            <a:tailEnd/>
          </a:ln>
        </p:spPr>
        <p:txBody>
          <a:bodyPr/>
          <a:lstStyle/>
          <a:p>
            <a:pPr algn="ctr">
              <a:spcBef>
                <a:spcPct val="20000"/>
              </a:spcBef>
              <a:buNone/>
              <a:defRPr/>
            </a:pPr>
            <a:r>
              <a:rPr lang="en-US" sz="3600" kern="0" dirty="0">
                <a:effectLst>
                  <a:outerShdw blurRad="38100" dist="38100" dir="2700000" algn="tl">
                    <a:srgbClr val="000000"/>
                  </a:outerShdw>
                </a:effectLst>
                <a:latin typeface="+mn-lt"/>
                <a:cs typeface="+mn-cs"/>
              </a:rPr>
              <a:t> </a:t>
            </a:r>
            <a:r>
              <a:rPr lang="en-US" sz="3200" kern="0" dirty="0">
                <a:solidFill>
                  <a:schemeClr val="accent4">
                    <a:lumMod val="10000"/>
                  </a:schemeClr>
                </a:solidFill>
                <a:latin typeface="+mn-lt"/>
                <a:cs typeface="+mn-cs"/>
              </a:rPr>
              <a:t>…is based on traditional research, and describes a continuum of types of participation by various types of community stakeholders. </a:t>
            </a:r>
          </a:p>
        </p:txBody>
      </p:sp>
      <p:sp>
        <p:nvSpPr>
          <p:cNvPr id="4" name="Line 4"/>
          <p:cNvSpPr>
            <a:spLocks noChangeShapeType="1"/>
          </p:cNvSpPr>
          <p:nvPr/>
        </p:nvSpPr>
        <p:spPr bwMode="auto">
          <a:xfrm>
            <a:off x="685800" y="12954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9149592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a:xfrm>
            <a:off x="0" y="228600"/>
            <a:ext cx="9144000" cy="990600"/>
          </a:xfrm>
        </p:spPr>
        <p:txBody>
          <a:bodyPr/>
          <a:lstStyle/>
          <a:p>
            <a:r>
              <a:rPr lang="en-US" dirty="0" smtClean="0"/>
              <a:t>Better Science</a:t>
            </a:r>
            <a:br>
              <a:rPr lang="en-US" dirty="0" smtClean="0"/>
            </a:br>
            <a:r>
              <a:rPr lang="en-US" dirty="0" smtClean="0"/>
              <a:t>A Successful Research Study Needs:</a:t>
            </a:r>
          </a:p>
        </p:txBody>
      </p:sp>
      <p:sp>
        <p:nvSpPr>
          <p:cNvPr id="22530" name="Rectangle 3"/>
          <p:cNvSpPr>
            <a:spLocks noGrp="1" noChangeArrowheads="1"/>
          </p:cNvSpPr>
          <p:nvPr>
            <p:ph idx="1"/>
          </p:nvPr>
        </p:nvSpPr>
        <p:spPr/>
        <p:txBody>
          <a:bodyPr/>
          <a:lstStyle/>
          <a:p>
            <a:pPr>
              <a:buFont typeface="Wingdings" pitchFamily="2" charset="2"/>
              <a:buChar char="Ø"/>
            </a:pPr>
            <a:r>
              <a:rPr lang="en-US" dirty="0" smtClean="0">
                <a:solidFill>
                  <a:srgbClr val="333333"/>
                </a:solidFill>
              </a:rPr>
              <a:t>Good research questions</a:t>
            </a:r>
          </a:p>
          <a:p>
            <a:pPr>
              <a:buFont typeface="Wingdings" pitchFamily="2" charset="2"/>
              <a:buChar char="Ø"/>
            </a:pPr>
            <a:r>
              <a:rPr lang="en-US" dirty="0" smtClean="0">
                <a:solidFill>
                  <a:srgbClr val="333333"/>
                </a:solidFill>
              </a:rPr>
              <a:t>Valid and feasible research design and methods</a:t>
            </a:r>
          </a:p>
          <a:p>
            <a:pPr>
              <a:buFont typeface="Wingdings" pitchFamily="2" charset="2"/>
              <a:buChar char="Ø"/>
            </a:pPr>
            <a:r>
              <a:rPr lang="en-US" dirty="0" smtClean="0">
                <a:solidFill>
                  <a:srgbClr val="333333"/>
                </a:solidFill>
              </a:rPr>
              <a:t>Successful data collection</a:t>
            </a:r>
          </a:p>
          <a:p>
            <a:pPr>
              <a:buFont typeface="Wingdings" pitchFamily="2" charset="2"/>
              <a:buChar char="Ø"/>
            </a:pPr>
            <a:r>
              <a:rPr lang="en-US" dirty="0" smtClean="0">
                <a:solidFill>
                  <a:srgbClr val="333333"/>
                </a:solidFill>
              </a:rPr>
              <a:t>Informed data analysis and interpretation</a:t>
            </a:r>
          </a:p>
          <a:p>
            <a:pPr>
              <a:buFont typeface="Wingdings" pitchFamily="2" charset="2"/>
              <a:buChar char="Ø"/>
            </a:pPr>
            <a:r>
              <a:rPr lang="en-US" dirty="0" smtClean="0">
                <a:solidFill>
                  <a:srgbClr val="333333"/>
                </a:solidFill>
              </a:rPr>
              <a:t>Effective dissemination of results</a:t>
            </a:r>
          </a:p>
          <a:p>
            <a:pPr>
              <a:buFont typeface="Wingdings" pitchFamily="2" charset="2"/>
              <a:buChar char="Ø"/>
            </a:pPr>
            <a:r>
              <a:rPr lang="en-US" dirty="0" smtClean="0">
                <a:solidFill>
                  <a:srgbClr val="333333"/>
                </a:solidFill>
              </a:rPr>
              <a:t>Translation into action, behavior change, and improved health</a:t>
            </a:r>
          </a:p>
          <a:p>
            <a:pPr>
              <a:lnSpc>
                <a:spcPct val="90000"/>
              </a:lnSpc>
            </a:pPr>
            <a:endParaRPr lang="en-US" sz="2800" dirty="0" smtClean="0"/>
          </a:p>
        </p:txBody>
      </p:sp>
      <p:sp>
        <p:nvSpPr>
          <p:cNvPr id="4" name="Line 4"/>
          <p:cNvSpPr>
            <a:spLocks noChangeShapeType="1"/>
          </p:cNvSpPr>
          <p:nvPr/>
        </p:nvSpPr>
        <p:spPr bwMode="auto">
          <a:xfrm>
            <a:off x="685800" y="12954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18129832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p:nvPr>
        </p:nvSpPr>
        <p:spPr/>
        <p:txBody>
          <a:bodyPr/>
          <a:lstStyle/>
          <a:p>
            <a:r>
              <a:rPr lang="en-US" dirty="0" smtClean="0"/>
              <a:t>Research Question</a:t>
            </a:r>
          </a:p>
        </p:txBody>
      </p:sp>
      <p:sp>
        <p:nvSpPr>
          <p:cNvPr id="24578" name="Rectangle 3"/>
          <p:cNvSpPr>
            <a:spLocks noGrp="1" noChangeArrowheads="1"/>
          </p:cNvSpPr>
          <p:nvPr>
            <p:ph idx="1"/>
          </p:nvPr>
        </p:nvSpPr>
        <p:spPr>
          <a:xfrm>
            <a:off x="685800" y="1143000"/>
            <a:ext cx="8153400" cy="4267200"/>
          </a:xfrm>
        </p:spPr>
        <p:txBody>
          <a:bodyPr/>
          <a:lstStyle/>
          <a:p>
            <a:pPr>
              <a:lnSpc>
                <a:spcPct val="80000"/>
              </a:lnSpc>
              <a:buFont typeface="Wingdings" pitchFamily="2" charset="2"/>
              <a:buChar char="Ø"/>
            </a:pPr>
            <a:r>
              <a:rPr lang="en-US" sz="2800" dirty="0" smtClean="0">
                <a:solidFill>
                  <a:srgbClr val="333333"/>
                </a:solidFill>
              </a:rPr>
              <a:t>Community input can result in relevant questions that address important health issues</a:t>
            </a:r>
          </a:p>
          <a:p>
            <a:pPr lvl="1">
              <a:lnSpc>
                <a:spcPct val="80000"/>
              </a:lnSpc>
              <a:buFont typeface="Arial" pitchFamily="34" charset="0"/>
              <a:buChar char="•"/>
            </a:pPr>
            <a:r>
              <a:rPr lang="en-US" sz="2400" dirty="0" smtClean="0">
                <a:solidFill>
                  <a:srgbClr val="333333"/>
                </a:solidFill>
              </a:rPr>
              <a:t>Can the RQ answer the “So What?” question?</a:t>
            </a:r>
          </a:p>
          <a:p>
            <a:pPr lvl="1">
              <a:lnSpc>
                <a:spcPct val="80000"/>
              </a:lnSpc>
              <a:buFont typeface="Wingdings" pitchFamily="2" charset="2"/>
              <a:buChar char="Ø"/>
            </a:pPr>
            <a:endParaRPr lang="en-US" sz="2400" dirty="0" smtClean="0">
              <a:solidFill>
                <a:srgbClr val="333333"/>
              </a:solidFill>
            </a:endParaRPr>
          </a:p>
          <a:p>
            <a:pPr>
              <a:lnSpc>
                <a:spcPct val="80000"/>
              </a:lnSpc>
              <a:buFont typeface="Wingdings" pitchFamily="2" charset="2"/>
              <a:buChar char="Ø"/>
            </a:pPr>
            <a:r>
              <a:rPr lang="en-US" sz="2800" dirty="0" smtClean="0">
                <a:solidFill>
                  <a:srgbClr val="333333"/>
                </a:solidFill>
              </a:rPr>
              <a:t>Community-informed questions respond to complex “real world” situations</a:t>
            </a:r>
          </a:p>
          <a:p>
            <a:pPr lvl="1">
              <a:lnSpc>
                <a:spcPct val="80000"/>
              </a:lnSpc>
              <a:buFont typeface="Arial" pitchFamily="34" charset="0"/>
              <a:buChar char="•"/>
            </a:pPr>
            <a:r>
              <a:rPr lang="en-US" sz="2400" dirty="0" smtClean="0">
                <a:solidFill>
                  <a:srgbClr val="333333"/>
                </a:solidFill>
              </a:rPr>
              <a:t>Will outcomes be valid when applied to practice contexts?</a:t>
            </a:r>
          </a:p>
          <a:p>
            <a:pPr lvl="1">
              <a:lnSpc>
                <a:spcPct val="80000"/>
              </a:lnSpc>
              <a:buFont typeface="Wingdings" pitchFamily="2" charset="2"/>
              <a:buChar char="Ø"/>
            </a:pPr>
            <a:endParaRPr lang="en-US" sz="2400" dirty="0" smtClean="0">
              <a:solidFill>
                <a:srgbClr val="333333"/>
              </a:solidFill>
            </a:endParaRPr>
          </a:p>
          <a:p>
            <a:pPr>
              <a:lnSpc>
                <a:spcPct val="80000"/>
              </a:lnSpc>
              <a:buFont typeface="Wingdings" pitchFamily="2" charset="2"/>
              <a:buChar char="Ø"/>
            </a:pPr>
            <a:r>
              <a:rPr lang="en-US" sz="2800" dirty="0" smtClean="0">
                <a:solidFill>
                  <a:srgbClr val="333333"/>
                </a:solidFill>
              </a:rPr>
              <a:t>A good research question is informed by how community members understand the health issue</a:t>
            </a:r>
          </a:p>
          <a:p>
            <a:pPr>
              <a:lnSpc>
                <a:spcPct val="80000"/>
              </a:lnSpc>
            </a:pPr>
            <a:endParaRPr lang="en-US" sz="2800" dirty="0" smtClean="0"/>
          </a:p>
        </p:txBody>
      </p:sp>
      <p:sp>
        <p:nvSpPr>
          <p:cNvPr id="4" name="Line 4"/>
          <p:cNvSpPr>
            <a:spLocks noChangeShapeType="1"/>
          </p:cNvSpPr>
          <p:nvPr/>
        </p:nvSpPr>
        <p:spPr bwMode="auto">
          <a:xfrm>
            <a:off x="685800" y="9906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9457487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ChangeArrowheads="1"/>
          </p:cNvSpPr>
          <p:nvPr>
            <p:ph type="title"/>
          </p:nvPr>
        </p:nvSpPr>
        <p:spPr/>
        <p:txBody>
          <a:bodyPr/>
          <a:lstStyle/>
          <a:p>
            <a:r>
              <a:rPr lang="en-US" dirty="0" smtClean="0"/>
              <a:t>Relationships Matter</a:t>
            </a:r>
          </a:p>
        </p:txBody>
      </p:sp>
      <p:sp>
        <p:nvSpPr>
          <p:cNvPr id="52226" name="Rectangle 3"/>
          <p:cNvSpPr>
            <a:spLocks noGrp="1" noChangeArrowheads="1"/>
          </p:cNvSpPr>
          <p:nvPr>
            <p:ph idx="1"/>
          </p:nvPr>
        </p:nvSpPr>
        <p:spPr/>
        <p:txBody>
          <a:bodyPr/>
          <a:lstStyle/>
          <a:p>
            <a:pPr indent="-342900">
              <a:buFont typeface="Wingdings" pitchFamily="2" charset="2"/>
              <a:buChar char="Ø"/>
            </a:pPr>
            <a:r>
              <a:rPr lang="en-US" dirty="0" smtClean="0">
                <a:solidFill>
                  <a:srgbClr val="333333"/>
                </a:solidFill>
              </a:rPr>
              <a:t>Time invested in building authentic relationships can save lots of frustration, grief and wasted time</a:t>
            </a:r>
          </a:p>
        </p:txBody>
      </p:sp>
      <p:sp>
        <p:nvSpPr>
          <p:cNvPr id="4" name="Line 4"/>
          <p:cNvSpPr>
            <a:spLocks noChangeShapeType="1"/>
          </p:cNvSpPr>
          <p:nvPr/>
        </p:nvSpPr>
        <p:spPr bwMode="auto">
          <a:xfrm>
            <a:off x="685800" y="12954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26440087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defRPr/>
            </a:pPr>
            <a:r>
              <a:rPr lang="en-US" dirty="0" smtClean="0">
                <a:ea typeface="ＭＳ Ｐゴシック" pitchFamily="-1" charset="-128"/>
              </a:rPr>
              <a:t>1. </a:t>
            </a:r>
            <a:r>
              <a:rPr lang="en-US" dirty="0" smtClean="0">
                <a:solidFill>
                  <a:schemeClr val="accent2">
                    <a:lumMod val="50000"/>
                  </a:schemeClr>
                </a:solidFill>
                <a:ea typeface="ＭＳ Ｐゴシック" pitchFamily="-1" charset="-128"/>
              </a:rPr>
              <a:t>Approach partnership with humility</a:t>
            </a:r>
          </a:p>
        </p:txBody>
      </p:sp>
      <p:sp>
        <p:nvSpPr>
          <p:cNvPr id="23555" name="Rectangle 3"/>
          <p:cNvSpPr>
            <a:spLocks noGrp="1" noChangeArrowheads="1"/>
          </p:cNvSpPr>
          <p:nvPr>
            <p:ph idx="1"/>
          </p:nvPr>
        </p:nvSpPr>
        <p:spPr/>
        <p:txBody>
          <a:bodyPr/>
          <a:lstStyle/>
          <a:p>
            <a:pPr lvl="1" eaLnBrk="1" hangingPunct="1">
              <a:defRPr/>
            </a:pPr>
            <a:r>
              <a:rPr lang="en-US" dirty="0" smtClean="0">
                <a:solidFill>
                  <a:srgbClr val="333333"/>
                </a:solidFill>
                <a:ea typeface="ＭＳ Ｐゴシック" pitchFamily="-1" charset="-128"/>
              </a:rPr>
              <a:t>More accurate understanding of the situation or problem</a:t>
            </a:r>
          </a:p>
          <a:p>
            <a:pPr marL="457200" lvl="1" indent="0" eaLnBrk="1" hangingPunct="1">
              <a:buFontTx/>
              <a:buNone/>
              <a:defRPr/>
            </a:pPr>
            <a:endParaRPr lang="en-US" dirty="0" smtClean="0">
              <a:solidFill>
                <a:srgbClr val="333333"/>
              </a:solidFill>
              <a:ea typeface="ＭＳ Ｐゴシック" pitchFamily="-1" charset="-128"/>
            </a:endParaRPr>
          </a:p>
          <a:p>
            <a:pPr lvl="1" eaLnBrk="1" hangingPunct="1">
              <a:defRPr/>
            </a:pPr>
            <a:r>
              <a:rPr lang="en-US" dirty="0" smtClean="0">
                <a:solidFill>
                  <a:srgbClr val="333333"/>
                </a:solidFill>
                <a:ea typeface="ＭＳ Ｐゴシック" pitchFamily="-1" charset="-128"/>
              </a:rPr>
              <a:t>Understanding of the context, institution, clinical setting, patient or community member realities</a:t>
            </a:r>
          </a:p>
          <a:p>
            <a:pPr lvl="1" eaLnBrk="1" hangingPunct="1">
              <a:defRPr/>
            </a:pPr>
            <a:endParaRPr lang="en-US" dirty="0" smtClean="0">
              <a:solidFill>
                <a:srgbClr val="333333"/>
              </a:solidFill>
              <a:ea typeface="ＭＳ Ｐゴシック" pitchFamily="-1" charset="-128"/>
            </a:endParaRPr>
          </a:p>
          <a:p>
            <a:pPr lvl="1" eaLnBrk="1" hangingPunct="1">
              <a:defRPr/>
            </a:pPr>
            <a:r>
              <a:rPr lang="en-US" dirty="0" smtClean="0">
                <a:solidFill>
                  <a:srgbClr val="333333"/>
                </a:solidFill>
                <a:ea typeface="ＭＳ Ｐゴシック" pitchFamily="-1" charset="-128"/>
              </a:rPr>
              <a:t>Asking the right questions, making the right interpretations. Collecting the right data.</a:t>
            </a:r>
          </a:p>
        </p:txBody>
      </p:sp>
      <p:sp>
        <p:nvSpPr>
          <p:cNvPr id="19460"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19461"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19462"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5D06B187-47FB-4A05-8A02-2FB10B0F8FEE}" type="slidenum">
              <a:rPr lang="en-US" altLang="en-US" sz="1000" smtClean="0"/>
              <a:pPr/>
              <a:t>14</a:t>
            </a:fld>
            <a:endParaRPr lang="en-US" altLang="en-US" sz="1000" smtClean="0"/>
          </a:p>
        </p:txBody>
      </p:sp>
      <p:sp>
        <p:nvSpPr>
          <p:cNvPr id="7"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1345395084"/>
      </p:ext>
    </p:extLst>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defRPr/>
            </a:pPr>
            <a:r>
              <a:rPr lang="en-US" dirty="0" smtClean="0">
                <a:ea typeface="ＭＳ Ｐゴシック" pitchFamily="-1" charset="-128"/>
              </a:rPr>
              <a:t>2. </a:t>
            </a:r>
            <a:r>
              <a:rPr lang="en-US" dirty="0" smtClean="0">
                <a:solidFill>
                  <a:schemeClr val="accent2">
                    <a:lumMod val="50000"/>
                  </a:schemeClr>
                </a:solidFill>
                <a:ea typeface="ＭＳ Ｐゴシック" pitchFamily="-1" charset="-128"/>
              </a:rPr>
              <a:t>Negotiate role clarity</a:t>
            </a:r>
            <a:br>
              <a:rPr lang="en-US" dirty="0" smtClean="0">
                <a:solidFill>
                  <a:schemeClr val="accent2">
                    <a:lumMod val="50000"/>
                  </a:schemeClr>
                </a:solidFill>
                <a:ea typeface="ＭＳ Ｐゴシック" pitchFamily="-1" charset="-128"/>
              </a:rPr>
            </a:br>
            <a:r>
              <a:rPr lang="en-US" dirty="0" smtClean="0">
                <a:solidFill>
                  <a:schemeClr val="accent2">
                    <a:lumMod val="50000"/>
                  </a:schemeClr>
                </a:solidFill>
                <a:ea typeface="ＭＳ Ｐゴシック" pitchFamily="-1" charset="-128"/>
              </a:rPr>
              <a:t/>
            </a:r>
            <a:br>
              <a:rPr lang="en-US" dirty="0" smtClean="0">
                <a:solidFill>
                  <a:schemeClr val="accent2">
                    <a:lumMod val="50000"/>
                  </a:schemeClr>
                </a:solidFill>
                <a:ea typeface="ＭＳ Ｐゴシック" pitchFamily="-1" charset="-128"/>
              </a:rPr>
            </a:br>
            <a:r>
              <a:rPr lang="en-US" sz="2400" dirty="0" smtClean="0">
                <a:solidFill>
                  <a:srgbClr val="333333"/>
                </a:solidFill>
                <a:ea typeface="ＭＳ Ｐゴシック" pitchFamily="-1" charset="-128"/>
              </a:rPr>
              <a:t>It’s important to be clear up front, who will be responsible for: </a:t>
            </a:r>
            <a:r>
              <a:rPr lang="en-US" sz="2800" dirty="0" smtClean="0">
                <a:ea typeface="ＭＳ Ｐゴシック" pitchFamily="-1" charset="-128"/>
              </a:rPr>
              <a:t/>
            </a:r>
            <a:br>
              <a:rPr lang="en-US" sz="2800" dirty="0" smtClean="0">
                <a:ea typeface="ＭＳ Ｐゴシック" pitchFamily="-1" charset="-128"/>
              </a:rPr>
            </a:br>
            <a:endParaRPr lang="en-US" sz="2800" dirty="0" smtClean="0">
              <a:ea typeface="ＭＳ Ｐゴシック" pitchFamily="-1" charset="-128"/>
            </a:endParaRPr>
          </a:p>
        </p:txBody>
      </p:sp>
      <p:sp>
        <p:nvSpPr>
          <p:cNvPr id="30726" name="Rectangle 3"/>
          <p:cNvSpPr>
            <a:spLocks noGrp="1" noChangeArrowheads="1"/>
          </p:cNvSpPr>
          <p:nvPr>
            <p:ph idx="1"/>
          </p:nvPr>
        </p:nvSpPr>
        <p:spPr>
          <a:xfrm>
            <a:off x="685800" y="1752600"/>
            <a:ext cx="7772400" cy="4267200"/>
          </a:xfrm>
          <a:extLst/>
        </p:spPr>
        <p:txBody>
          <a:bodyPr numCol="2"/>
          <a:lstStyle/>
          <a:p>
            <a:pPr eaLnBrk="1" hangingPunct="1">
              <a:spcBef>
                <a:spcPts val="0"/>
              </a:spcBef>
              <a:defRPr/>
            </a:pPr>
            <a:r>
              <a:rPr lang="en-US" dirty="0" smtClean="0">
                <a:solidFill>
                  <a:srgbClr val="333333"/>
                </a:solidFill>
                <a:ea typeface="ＭＳ Ｐゴシック" pitchFamily="-1" charset="-128"/>
              </a:rPr>
              <a:t>Outreach   </a:t>
            </a:r>
          </a:p>
          <a:p>
            <a:pPr eaLnBrk="1" hangingPunct="1">
              <a:spcBef>
                <a:spcPts val="0"/>
              </a:spcBef>
              <a:defRPr/>
            </a:pPr>
            <a:r>
              <a:rPr lang="en-US" dirty="0" smtClean="0">
                <a:solidFill>
                  <a:srgbClr val="333333"/>
                </a:solidFill>
                <a:ea typeface="ＭＳ Ｐゴシック" pitchFamily="-1" charset="-128"/>
              </a:rPr>
              <a:t>Data collection</a:t>
            </a:r>
          </a:p>
          <a:p>
            <a:pPr eaLnBrk="1" hangingPunct="1">
              <a:spcBef>
                <a:spcPts val="0"/>
              </a:spcBef>
              <a:defRPr/>
            </a:pPr>
            <a:r>
              <a:rPr lang="en-US" dirty="0" smtClean="0">
                <a:solidFill>
                  <a:srgbClr val="333333"/>
                </a:solidFill>
                <a:ea typeface="ＭＳ Ｐゴシック" pitchFamily="-1" charset="-128"/>
              </a:rPr>
              <a:t>Consent</a:t>
            </a:r>
          </a:p>
          <a:p>
            <a:pPr eaLnBrk="1" hangingPunct="1">
              <a:spcBef>
                <a:spcPts val="0"/>
              </a:spcBef>
              <a:defRPr/>
            </a:pPr>
            <a:r>
              <a:rPr lang="en-US" dirty="0" smtClean="0">
                <a:solidFill>
                  <a:srgbClr val="333333"/>
                </a:solidFill>
                <a:ea typeface="ＭＳ Ｐゴシック" pitchFamily="-1" charset="-128"/>
              </a:rPr>
              <a:t>Data entry</a:t>
            </a:r>
          </a:p>
          <a:p>
            <a:pPr eaLnBrk="1" hangingPunct="1">
              <a:spcBef>
                <a:spcPts val="0"/>
              </a:spcBef>
              <a:defRPr/>
            </a:pPr>
            <a:r>
              <a:rPr lang="en-US" dirty="0" smtClean="0">
                <a:solidFill>
                  <a:srgbClr val="333333"/>
                </a:solidFill>
                <a:ea typeface="ＭＳ Ｐゴシック" pitchFamily="-1" charset="-128"/>
              </a:rPr>
              <a:t>Analysis</a:t>
            </a:r>
          </a:p>
          <a:p>
            <a:pPr eaLnBrk="1" hangingPunct="1">
              <a:spcBef>
                <a:spcPts val="0"/>
              </a:spcBef>
              <a:defRPr/>
            </a:pPr>
            <a:r>
              <a:rPr lang="en-US" dirty="0" smtClean="0">
                <a:solidFill>
                  <a:srgbClr val="333333"/>
                </a:solidFill>
                <a:ea typeface="ＭＳ Ｐゴシック" pitchFamily="-1" charset="-128"/>
              </a:rPr>
              <a:t>Calling meetings/ chairing meetings</a:t>
            </a:r>
          </a:p>
          <a:p>
            <a:pPr eaLnBrk="1" hangingPunct="1">
              <a:spcBef>
                <a:spcPts val="0"/>
              </a:spcBef>
              <a:defRPr/>
            </a:pPr>
            <a:r>
              <a:rPr lang="en-US" dirty="0" smtClean="0">
                <a:solidFill>
                  <a:srgbClr val="333333"/>
                </a:solidFill>
                <a:ea typeface="ＭＳ Ｐゴシック" pitchFamily="-1" charset="-128"/>
              </a:rPr>
              <a:t>Paying for anything</a:t>
            </a:r>
          </a:p>
          <a:p>
            <a:pPr eaLnBrk="1" hangingPunct="1">
              <a:spcBef>
                <a:spcPts val="0"/>
              </a:spcBef>
              <a:defRPr/>
            </a:pPr>
            <a:r>
              <a:rPr lang="en-US" dirty="0" smtClean="0">
                <a:solidFill>
                  <a:srgbClr val="333333"/>
                </a:solidFill>
                <a:ea typeface="ＭＳ Ｐゴシック" pitchFamily="-1" charset="-128"/>
              </a:rPr>
              <a:t>Dissemination</a:t>
            </a:r>
          </a:p>
          <a:p>
            <a:pPr eaLnBrk="1" hangingPunct="1">
              <a:spcBef>
                <a:spcPts val="0"/>
              </a:spcBef>
              <a:defRPr/>
            </a:pPr>
            <a:r>
              <a:rPr lang="en-US" dirty="0" smtClean="0">
                <a:solidFill>
                  <a:srgbClr val="333333"/>
                </a:solidFill>
                <a:ea typeface="ＭＳ Ｐゴシック" pitchFamily="-1" charset="-128"/>
              </a:rPr>
              <a:t>Authorship</a:t>
            </a:r>
          </a:p>
          <a:p>
            <a:pPr eaLnBrk="1" hangingPunct="1">
              <a:spcBef>
                <a:spcPts val="0"/>
              </a:spcBef>
              <a:defRPr/>
            </a:pPr>
            <a:endParaRPr lang="en-US" dirty="0" smtClean="0">
              <a:solidFill>
                <a:srgbClr val="333333"/>
              </a:solidFill>
              <a:ea typeface="ＭＳ Ｐゴシック" pitchFamily="-1" charset="-128"/>
            </a:endParaRPr>
          </a:p>
          <a:p>
            <a:pPr eaLnBrk="1" hangingPunct="1">
              <a:spcBef>
                <a:spcPts val="0"/>
              </a:spcBef>
              <a:defRPr/>
            </a:pPr>
            <a:endParaRPr lang="en-US" dirty="0" smtClean="0">
              <a:solidFill>
                <a:srgbClr val="333333"/>
              </a:solidFill>
              <a:ea typeface="ＭＳ Ｐゴシック" pitchFamily="-1" charset="-128"/>
            </a:endParaRPr>
          </a:p>
          <a:p>
            <a:pPr eaLnBrk="1" hangingPunct="1">
              <a:spcBef>
                <a:spcPts val="0"/>
              </a:spcBef>
              <a:defRPr/>
            </a:pPr>
            <a:endParaRPr lang="en-US" dirty="0">
              <a:solidFill>
                <a:srgbClr val="333333"/>
              </a:solidFill>
              <a:ea typeface="ＭＳ Ｐゴシック" pitchFamily="-1" charset="-128"/>
            </a:endParaRPr>
          </a:p>
          <a:p>
            <a:pPr eaLnBrk="1" hangingPunct="1">
              <a:spcBef>
                <a:spcPts val="0"/>
              </a:spcBef>
              <a:defRPr/>
            </a:pPr>
            <a:endParaRPr lang="en-US" dirty="0" smtClean="0">
              <a:solidFill>
                <a:srgbClr val="333333"/>
              </a:solidFill>
              <a:ea typeface="ＭＳ Ｐゴシック" pitchFamily="-1" charset="-128"/>
            </a:endParaRPr>
          </a:p>
          <a:p>
            <a:pPr eaLnBrk="1" hangingPunct="1">
              <a:spcBef>
                <a:spcPts val="0"/>
              </a:spcBef>
              <a:defRPr/>
            </a:pPr>
            <a:endParaRPr lang="en-US" dirty="0" smtClean="0">
              <a:solidFill>
                <a:srgbClr val="333333"/>
              </a:solidFill>
              <a:ea typeface="ＭＳ Ｐゴシック" pitchFamily="-1" charset="-128"/>
            </a:endParaRPr>
          </a:p>
          <a:p>
            <a:pPr eaLnBrk="1" hangingPunct="1">
              <a:spcBef>
                <a:spcPts val="0"/>
              </a:spcBef>
              <a:defRPr/>
            </a:pPr>
            <a:r>
              <a:rPr lang="en-US" dirty="0" smtClean="0">
                <a:solidFill>
                  <a:srgbClr val="333333"/>
                </a:solidFill>
                <a:ea typeface="ＭＳ Ｐゴシック" pitchFamily="-1" charset="-128"/>
              </a:rPr>
              <a:t>Data ownership</a:t>
            </a:r>
          </a:p>
          <a:p>
            <a:pPr eaLnBrk="1" hangingPunct="1">
              <a:spcBef>
                <a:spcPts val="0"/>
              </a:spcBef>
              <a:defRPr/>
            </a:pPr>
            <a:r>
              <a:rPr lang="en-US" dirty="0" smtClean="0">
                <a:solidFill>
                  <a:srgbClr val="333333"/>
                </a:solidFill>
                <a:ea typeface="ＭＳ Ｐゴシック" pitchFamily="-1" charset="-128"/>
              </a:rPr>
              <a:t>Storing data</a:t>
            </a:r>
          </a:p>
          <a:p>
            <a:pPr eaLnBrk="1" hangingPunct="1">
              <a:spcBef>
                <a:spcPts val="0"/>
              </a:spcBef>
              <a:defRPr/>
            </a:pPr>
            <a:r>
              <a:rPr lang="en-US" dirty="0" smtClean="0">
                <a:solidFill>
                  <a:srgbClr val="333333"/>
                </a:solidFill>
                <a:ea typeface="ＭＳ Ｐゴシック" pitchFamily="-1" charset="-128"/>
              </a:rPr>
              <a:t>Supervising volunteers/staff</a:t>
            </a:r>
          </a:p>
          <a:p>
            <a:pPr eaLnBrk="1" hangingPunct="1">
              <a:spcBef>
                <a:spcPts val="0"/>
              </a:spcBef>
              <a:defRPr/>
            </a:pPr>
            <a:r>
              <a:rPr lang="en-US" dirty="0" smtClean="0">
                <a:solidFill>
                  <a:srgbClr val="333333"/>
                </a:solidFill>
                <a:ea typeface="ＭＳ Ｐゴシック" pitchFamily="-1" charset="-128"/>
              </a:rPr>
              <a:t>Training</a:t>
            </a:r>
          </a:p>
          <a:p>
            <a:pPr eaLnBrk="1" hangingPunct="1">
              <a:spcBef>
                <a:spcPts val="0"/>
              </a:spcBef>
              <a:defRPr/>
            </a:pPr>
            <a:r>
              <a:rPr lang="en-US" dirty="0" smtClean="0">
                <a:solidFill>
                  <a:srgbClr val="333333"/>
                </a:solidFill>
                <a:ea typeface="ＭＳ Ｐゴシック" pitchFamily="-1" charset="-128"/>
              </a:rPr>
              <a:t>Providing space</a:t>
            </a:r>
          </a:p>
          <a:p>
            <a:pPr eaLnBrk="1" hangingPunct="1">
              <a:spcBef>
                <a:spcPts val="0"/>
              </a:spcBef>
              <a:defRPr/>
            </a:pPr>
            <a:r>
              <a:rPr lang="en-US" dirty="0" smtClean="0">
                <a:solidFill>
                  <a:srgbClr val="333333"/>
                </a:solidFill>
                <a:ea typeface="ＭＳ Ｐゴシック" pitchFamily="-1" charset="-128"/>
              </a:rPr>
              <a:t>Final analysis</a:t>
            </a:r>
          </a:p>
          <a:p>
            <a:pPr eaLnBrk="1" hangingPunct="1">
              <a:spcBef>
                <a:spcPts val="0"/>
              </a:spcBef>
              <a:defRPr/>
            </a:pPr>
            <a:r>
              <a:rPr lang="en-US" dirty="0" smtClean="0">
                <a:solidFill>
                  <a:srgbClr val="333333"/>
                </a:solidFill>
                <a:ea typeface="ＭＳ Ｐゴシック" pitchFamily="-1" charset="-128"/>
              </a:rPr>
              <a:t>Writing reports</a:t>
            </a:r>
          </a:p>
          <a:p>
            <a:pPr eaLnBrk="1" hangingPunct="1">
              <a:spcBef>
                <a:spcPts val="0"/>
              </a:spcBef>
              <a:defRPr/>
            </a:pPr>
            <a:r>
              <a:rPr lang="en-US" dirty="0" smtClean="0">
                <a:solidFill>
                  <a:srgbClr val="333333"/>
                </a:solidFill>
                <a:ea typeface="ＭＳ Ｐゴシック" pitchFamily="-1" charset="-128"/>
              </a:rPr>
              <a:t>Submitting grants</a:t>
            </a:r>
          </a:p>
          <a:p>
            <a:pPr eaLnBrk="1" hangingPunct="1">
              <a:spcBef>
                <a:spcPts val="0"/>
              </a:spcBef>
              <a:defRPr/>
            </a:pPr>
            <a:r>
              <a:rPr lang="en-US" dirty="0">
                <a:solidFill>
                  <a:srgbClr val="333333"/>
                </a:solidFill>
                <a:ea typeface="ＭＳ Ｐゴシック" pitchFamily="-1" charset="-128"/>
              </a:rPr>
              <a:t>…</a:t>
            </a:r>
          </a:p>
          <a:p>
            <a:pPr marL="112712" indent="0" eaLnBrk="1" hangingPunct="1">
              <a:spcBef>
                <a:spcPts val="0"/>
              </a:spcBef>
              <a:buFontTx/>
              <a:buNone/>
              <a:defRPr/>
            </a:pPr>
            <a:endParaRPr lang="en-US" dirty="0" smtClean="0">
              <a:ea typeface="ＭＳ Ｐゴシック" pitchFamily="-1" charset="-128"/>
            </a:endParaRPr>
          </a:p>
          <a:p>
            <a:pPr marL="112712" indent="0" eaLnBrk="1" hangingPunct="1">
              <a:spcBef>
                <a:spcPts val="0"/>
              </a:spcBef>
              <a:buFontTx/>
              <a:buNone/>
              <a:defRPr/>
            </a:pPr>
            <a:endParaRPr lang="en-US" dirty="0" smtClean="0">
              <a:ea typeface="ＭＳ Ｐゴシック" pitchFamily="-1" charset="-128"/>
            </a:endParaRPr>
          </a:p>
          <a:p>
            <a:pPr eaLnBrk="1" hangingPunct="1">
              <a:defRPr/>
            </a:pPr>
            <a:endParaRPr lang="en-US" dirty="0" smtClean="0">
              <a:ea typeface="ＭＳ Ｐゴシック" pitchFamily="-1" charset="-128"/>
            </a:endParaRPr>
          </a:p>
        </p:txBody>
      </p:sp>
      <p:sp>
        <p:nvSpPr>
          <p:cNvPr id="20484"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20485"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20486"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27935EE1-3467-4DAE-9D9F-949AC902FEC8}" type="slidenum">
              <a:rPr lang="en-US" altLang="en-US" sz="1000" smtClean="0"/>
              <a:pPr/>
              <a:t>15</a:t>
            </a:fld>
            <a:endParaRPr lang="en-US" altLang="en-US" sz="1000" smtClean="0"/>
          </a:p>
        </p:txBody>
      </p:sp>
      <p:sp>
        <p:nvSpPr>
          <p:cNvPr id="8" name="Line 4"/>
          <p:cNvSpPr>
            <a:spLocks noChangeShapeType="1"/>
          </p:cNvSpPr>
          <p:nvPr/>
        </p:nvSpPr>
        <p:spPr bwMode="auto">
          <a:xfrm flipV="1">
            <a:off x="685800" y="990600"/>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42681049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altLang="en-US" smtClean="0">
                <a:ea typeface="ＭＳ Ｐゴシック" pitchFamily="-1" charset="-128"/>
              </a:rPr>
              <a:t>Support for Role Clarity	</a:t>
            </a:r>
          </a:p>
        </p:txBody>
      </p:sp>
      <p:sp>
        <p:nvSpPr>
          <p:cNvPr id="21507" name="Rectangle 3"/>
          <p:cNvSpPr>
            <a:spLocks noGrp="1" noChangeArrowheads="1"/>
          </p:cNvSpPr>
          <p:nvPr>
            <p:ph idx="1"/>
          </p:nvPr>
        </p:nvSpPr>
        <p:spPr/>
        <p:txBody>
          <a:bodyPr/>
          <a:lstStyle/>
          <a:p>
            <a:pPr eaLnBrk="1" hangingPunct="1"/>
            <a:r>
              <a:rPr lang="en-US" altLang="en-US" smtClean="0">
                <a:solidFill>
                  <a:srgbClr val="333333"/>
                </a:solidFill>
                <a:ea typeface="ＭＳ Ｐゴシック" pitchFamily="-1" charset="-128"/>
              </a:rPr>
              <a:t>Principles of Partnership</a:t>
            </a:r>
          </a:p>
          <a:p>
            <a:pPr eaLnBrk="1" hangingPunct="1"/>
            <a:r>
              <a:rPr lang="en-US" altLang="en-US" smtClean="0">
                <a:solidFill>
                  <a:srgbClr val="333333"/>
                </a:solidFill>
                <a:ea typeface="ＭＳ Ｐゴシック" pitchFamily="-1" charset="-128"/>
              </a:rPr>
              <a:t>MOU</a:t>
            </a:r>
          </a:p>
          <a:p>
            <a:pPr eaLnBrk="1" hangingPunct="1"/>
            <a:r>
              <a:rPr lang="en-US" altLang="en-US" smtClean="0">
                <a:solidFill>
                  <a:srgbClr val="333333"/>
                </a:solidFill>
                <a:ea typeface="ＭＳ Ｐゴシック" pitchFamily="-1" charset="-128"/>
              </a:rPr>
              <a:t>Subcontract</a:t>
            </a:r>
          </a:p>
          <a:p>
            <a:pPr eaLnBrk="1" hangingPunct="1"/>
            <a:r>
              <a:rPr lang="en-US" altLang="en-US" smtClean="0">
                <a:solidFill>
                  <a:srgbClr val="333333"/>
                </a:solidFill>
                <a:ea typeface="ＭＳ Ｐゴシック" pitchFamily="-1" charset="-128"/>
              </a:rPr>
              <a:t>Facilitation</a:t>
            </a:r>
          </a:p>
          <a:p>
            <a:pPr eaLnBrk="1" hangingPunct="1"/>
            <a:r>
              <a:rPr lang="en-US" altLang="en-US" smtClean="0">
                <a:solidFill>
                  <a:srgbClr val="333333"/>
                </a:solidFill>
                <a:ea typeface="ＭＳ Ｐゴシック" pitchFamily="-1" charset="-128"/>
              </a:rPr>
              <a:t>Many conversations… revisited often</a:t>
            </a:r>
          </a:p>
          <a:p>
            <a:pPr eaLnBrk="1" hangingPunct="1"/>
            <a:endParaRPr lang="en-US" altLang="en-US" smtClean="0">
              <a:ea typeface="ＭＳ Ｐゴシック" pitchFamily="-1" charset="-128"/>
            </a:endParaRPr>
          </a:p>
        </p:txBody>
      </p:sp>
      <p:sp>
        <p:nvSpPr>
          <p:cNvPr id="21508"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21509"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21510"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B2A6FA8D-DC70-4C5F-982C-679B2AC1770D}" type="slidenum">
              <a:rPr lang="en-US" altLang="en-US" sz="1000" smtClean="0"/>
              <a:pPr/>
              <a:t>16</a:t>
            </a:fld>
            <a:endParaRPr lang="en-US" altLang="en-US" sz="1000" smtClean="0"/>
          </a:p>
        </p:txBody>
      </p:sp>
      <p:sp>
        <p:nvSpPr>
          <p:cNvPr id="7"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21776116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0" y="304800"/>
            <a:ext cx="9144000" cy="685800"/>
          </a:xfrm>
        </p:spPr>
        <p:txBody>
          <a:bodyPr/>
          <a:lstStyle/>
          <a:p>
            <a:pPr marL="465138" eaLnBrk="1" hangingPunct="1"/>
            <a:r>
              <a:rPr lang="en-US" altLang="en-US" smtClean="0">
                <a:ea typeface="ＭＳ Ｐゴシック" pitchFamily="-1" charset="-128"/>
              </a:rPr>
              <a:t>3. Ensure Mutual Benefit	</a:t>
            </a:r>
            <a:br>
              <a:rPr lang="en-US" altLang="en-US" smtClean="0">
                <a:ea typeface="ＭＳ Ｐゴシック" pitchFamily="-1" charset="-128"/>
              </a:rPr>
            </a:br>
            <a:r>
              <a:rPr lang="en-US" altLang="en-US" smtClean="0">
                <a:ea typeface="ＭＳ Ｐゴシック" pitchFamily="-1" charset="-128"/>
              </a:rPr>
              <a:t/>
            </a:r>
            <a:br>
              <a:rPr lang="en-US" altLang="en-US" smtClean="0">
                <a:ea typeface="ＭＳ Ｐゴシック" pitchFamily="-1" charset="-128"/>
              </a:rPr>
            </a:br>
            <a:r>
              <a:rPr lang="en-US" altLang="en-US" sz="2000" smtClean="0">
                <a:solidFill>
                  <a:srgbClr val="333333"/>
                </a:solidFill>
                <a:ea typeface="ＭＳ Ｐゴシック" pitchFamily="-1" charset="-128"/>
              </a:rPr>
              <a:t/>
            </a:r>
            <a:br>
              <a:rPr lang="en-US" altLang="en-US" sz="2000" smtClean="0">
                <a:solidFill>
                  <a:srgbClr val="333333"/>
                </a:solidFill>
                <a:ea typeface="ＭＳ Ｐゴシック" pitchFamily="-1" charset="-128"/>
              </a:rPr>
            </a:br>
            <a:r>
              <a:rPr lang="en-US" altLang="en-US" sz="3600" smtClean="0">
                <a:ea typeface="ＭＳ Ｐゴシック" pitchFamily="-1" charset="-128"/>
              </a:rPr>
              <a:t/>
            </a:r>
            <a:br>
              <a:rPr lang="en-US" altLang="en-US" sz="3600" smtClean="0">
                <a:ea typeface="ＭＳ Ｐゴシック" pitchFamily="-1" charset="-128"/>
              </a:rPr>
            </a:br>
            <a:endParaRPr lang="en-US" altLang="en-US" smtClean="0">
              <a:ea typeface="ＭＳ Ｐゴシック" pitchFamily="-1" charset="-128"/>
            </a:endParaRPr>
          </a:p>
        </p:txBody>
      </p:sp>
      <p:sp>
        <p:nvSpPr>
          <p:cNvPr id="29702" name="Rectangle 3"/>
          <p:cNvSpPr>
            <a:spLocks noGrp="1" noChangeArrowheads="1"/>
          </p:cNvSpPr>
          <p:nvPr>
            <p:ph idx="1"/>
          </p:nvPr>
        </p:nvSpPr>
        <p:spPr>
          <a:xfrm>
            <a:off x="381000" y="990600"/>
            <a:ext cx="8077200" cy="4953000"/>
          </a:xfrm>
        </p:spPr>
        <p:txBody>
          <a:bodyPr/>
          <a:lstStyle/>
          <a:p>
            <a:pPr marL="112712" indent="0" eaLnBrk="1" hangingPunct="1">
              <a:lnSpc>
                <a:spcPct val="90000"/>
              </a:lnSpc>
              <a:spcBef>
                <a:spcPts val="600"/>
              </a:spcBef>
              <a:buFontTx/>
              <a:buNone/>
              <a:defRPr/>
            </a:pPr>
            <a:r>
              <a:rPr lang="en-US" sz="2400" dirty="0" smtClean="0">
                <a:solidFill>
                  <a:srgbClr val="333333"/>
                </a:solidFill>
                <a:ea typeface="ＭＳ Ｐゴシック" pitchFamily="-1" charset="-128"/>
              </a:rPr>
              <a:t>Communities, especially underserved communities, are often subjects of research that doesn’t benefit them</a:t>
            </a:r>
            <a:r>
              <a:rPr lang="en-US" sz="2400" b="1" dirty="0" smtClean="0">
                <a:solidFill>
                  <a:srgbClr val="333333"/>
                </a:solidFill>
                <a:ea typeface="ＭＳ Ｐゴシック" pitchFamily="-1" charset="-128"/>
              </a:rPr>
              <a:t>.</a:t>
            </a:r>
            <a:r>
              <a:rPr lang="en-US" sz="2400" dirty="0" smtClean="0">
                <a:solidFill>
                  <a:srgbClr val="333333"/>
                </a:solidFill>
                <a:ea typeface="ＭＳ Ｐゴシック" pitchFamily="-1" charset="-128"/>
              </a:rPr>
              <a:t> </a:t>
            </a:r>
          </a:p>
          <a:p>
            <a:pPr marL="112712" indent="0" eaLnBrk="1" hangingPunct="1">
              <a:lnSpc>
                <a:spcPct val="90000"/>
              </a:lnSpc>
              <a:spcBef>
                <a:spcPts val="600"/>
              </a:spcBef>
              <a:buFontTx/>
              <a:buNone/>
              <a:defRPr/>
            </a:pPr>
            <a:r>
              <a:rPr lang="en-US" sz="2400" dirty="0" smtClean="0">
                <a:solidFill>
                  <a:srgbClr val="333333"/>
                </a:solidFill>
                <a:ea typeface="ＭＳ Ｐゴシック" pitchFamily="-1" charset="-128"/>
              </a:rPr>
              <a:t>Even if the findings may benefit them or “people like them” in the future, your partnership should benefit them in the shorter term. This is also true of QI studies in clinical settings.</a:t>
            </a:r>
          </a:p>
          <a:p>
            <a:pPr marL="112712" indent="0" eaLnBrk="1" hangingPunct="1">
              <a:lnSpc>
                <a:spcPct val="90000"/>
              </a:lnSpc>
              <a:spcBef>
                <a:spcPts val="600"/>
              </a:spcBef>
              <a:buFontTx/>
              <a:buNone/>
              <a:defRPr/>
            </a:pPr>
            <a:endParaRPr lang="en-US" sz="1050" dirty="0" smtClean="0">
              <a:solidFill>
                <a:srgbClr val="333333"/>
              </a:solidFill>
              <a:ea typeface="ＭＳ Ｐゴシック" pitchFamily="-1" charset="-128"/>
            </a:endParaRPr>
          </a:p>
          <a:p>
            <a:pPr eaLnBrk="1" hangingPunct="1">
              <a:lnSpc>
                <a:spcPct val="90000"/>
              </a:lnSpc>
              <a:spcBef>
                <a:spcPts val="600"/>
              </a:spcBef>
              <a:defRPr/>
            </a:pPr>
            <a:r>
              <a:rPr lang="en-US" sz="2400" dirty="0" smtClean="0">
                <a:solidFill>
                  <a:srgbClr val="333333"/>
                </a:solidFill>
                <a:ea typeface="ＭＳ Ｐゴシック" pitchFamily="-1" charset="-128"/>
              </a:rPr>
              <a:t>Disseminate your findings</a:t>
            </a:r>
          </a:p>
          <a:p>
            <a:pPr eaLnBrk="1" hangingPunct="1">
              <a:lnSpc>
                <a:spcPct val="90000"/>
              </a:lnSpc>
              <a:spcBef>
                <a:spcPts val="600"/>
              </a:spcBef>
              <a:defRPr/>
            </a:pPr>
            <a:r>
              <a:rPr lang="en-US" sz="2400" dirty="0" smtClean="0">
                <a:solidFill>
                  <a:srgbClr val="333333"/>
                </a:solidFill>
                <a:ea typeface="ＭＳ Ｐゴシック" pitchFamily="-1" charset="-128"/>
              </a:rPr>
              <a:t>Review their protocols, grant proposal, data set</a:t>
            </a:r>
          </a:p>
          <a:p>
            <a:pPr eaLnBrk="1" hangingPunct="1">
              <a:lnSpc>
                <a:spcPct val="90000"/>
              </a:lnSpc>
              <a:spcBef>
                <a:spcPts val="600"/>
              </a:spcBef>
              <a:defRPr/>
            </a:pPr>
            <a:r>
              <a:rPr lang="en-US" sz="2400" dirty="0" smtClean="0">
                <a:solidFill>
                  <a:srgbClr val="333333"/>
                </a:solidFill>
                <a:ea typeface="ＭＳ Ｐゴシック" pitchFamily="-1" charset="-128"/>
              </a:rPr>
              <a:t>Conduct training </a:t>
            </a:r>
          </a:p>
          <a:p>
            <a:pPr eaLnBrk="1" hangingPunct="1">
              <a:lnSpc>
                <a:spcPct val="90000"/>
              </a:lnSpc>
              <a:spcBef>
                <a:spcPts val="600"/>
              </a:spcBef>
              <a:defRPr/>
            </a:pPr>
            <a:r>
              <a:rPr lang="en-US" sz="2400" dirty="0" smtClean="0">
                <a:solidFill>
                  <a:srgbClr val="333333"/>
                </a:solidFill>
                <a:ea typeface="ＭＳ Ｐゴシック" pitchFamily="-1" charset="-128"/>
              </a:rPr>
              <a:t>Bring resources (funding, personnel, students, literature)</a:t>
            </a:r>
          </a:p>
          <a:p>
            <a:pPr eaLnBrk="1" hangingPunct="1">
              <a:lnSpc>
                <a:spcPct val="90000"/>
              </a:lnSpc>
              <a:spcBef>
                <a:spcPts val="600"/>
              </a:spcBef>
              <a:defRPr/>
            </a:pPr>
            <a:r>
              <a:rPr lang="en-US" sz="2400" dirty="0" smtClean="0">
                <a:solidFill>
                  <a:srgbClr val="333333"/>
                </a:solidFill>
                <a:ea typeface="ＭＳ Ｐゴシック" pitchFamily="-1" charset="-128"/>
              </a:rPr>
              <a:t>Participate in advocacy</a:t>
            </a:r>
          </a:p>
          <a:p>
            <a:pPr eaLnBrk="1" hangingPunct="1">
              <a:lnSpc>
                <a:spcPct val="90000"/>
              </a:lnSpc>
              <a:spcBef>
                <a:spcPts val="600"/>
              </a:spcBef>
              <a:defRPr/>
            </a:pPr>
            <a:r>
              <a:rPr lang="en-US" sz="2400" dirty="0" smtClean="0">
                <a:solidFill>
                  <a:srgbClr val="333333"/>
                </a:solidFill>
                <a:ea typeface="ＭＳ Ｐゴシック" pitchFamily="-1" charset="-128"/>
              </a:rPr>
              <a:t>Make sure it works for YOU!</a:t>
            </a:r>
          </a:p>
        </p:txBody>
      </p:sp>
      <p:sp>
        <p:nvSpPr>
          <p:cNvPr id="22532"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22533"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22534"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19B64F74-DD5A-4D92-8A97-D4972804E729}" type="slidenum">
              <a:rPr lang="en-US" altLang="en-US" sz="1000" smtClean="0"/>
              <a:pPr/>
              <a:t>17</a:t>
            </a:fld>
            <a:endParaRPr lang="en-US" altLang="en-US" sz="1000" smtClean="0"/>
          </a:p>
        </p:txBody>
      </p:sp>
      <p:sp>
        <p:nvSpPr>
          <p:cNvPr id="7" name="Line 4"/>
          <p:cNvSpPr>
            <a:spLocks noChangeShapeType="1"/>
          </p:cNvSpPr>
          <p:nvPr/>
        </p:nvSpPr>
        <p:spPr bwMode="auto">
          <a:xfrm flipV="1">
            <a:off x="685800" y="990600"/>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138839794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altLang="en-US" smtClean="0">
                <a:ea typeface="ＭＳ Ｐゴシック" pitchFamily="-1" charset="-128"/>
              </a:rPr>
              <a:t>4. It’s all about Trust</a:t>
            </a:r>
          </a:p>
        </p:txBody>
      </p:sp>
      <p:sp>
        <p:nvSpPr>
          <p:cNvPr id="23555" name="Rectangle 3"/>
          <p:cNvSpPr>
            <a:spLocks noGrp="1" noChangeArrowheads="1"/>
          </p:cNvSpPr>
          <p:nvPr>
            <p:ph idx="1"/>
          </p:nvPr>
        </p:nvSpPr>
        <p:spPr/>
        <p:txBody>
          <a:bodyPr/>
          <a:lstStyle/>
          <a:p>
            <a:pPr algn="ctr" eaLnBrk="1" hangingPunct="1">
              <a:buFont typeface="Wingdings" pitchFamily="2" charset="2"/>
              <a:buNone/>
            </a:pPr>
            <a:r>
              <a:rPr lang="en-US" altLang="en-US" sz="4400" smtClean="0">
                <a:solidFill>
                  <a:srgbClr val="333333"/>
                </a:solidFill>
                <a:ea typeface="ＭＳ Ｐゴシック" pitchFamily="-1" charset="-128"/>
              </a:rPr>
              <a:t>Build a real relationship </a:t>
            </a:r>
          </a:p>
          <a:p>
            <a:pPr algn="ctr" eaLnBrk="1" hangingPunct="1">
              <a:buFont typeface="Wingdings" pitchFamily="2" charset="2"/>
              <a:buNone/>
            </a:pPr>
            <a:r>
              <a:rPr lang="en-US" altLang="en-US" sz="4400" u="sng" smtClean="0">
                <a:solidFill>
                  <a:srgbClr val="333333"/>
                </a:solidFill>
                <a:ea typeface="ＭＳ Ｐゴシック" pitchFamily="-1" charset="-128"/>
              </a:rPr>
              <a:t>before</a:t>
            </a:r>
            <a:r>
              <a:rPr lang="en-US" altLang="en-US" sz="4400" smtClean="0">
                <a:solidFill>
                  <a:srgbClr val="333333"/>
                </a:solidFill>
                <a:ea typeface="ＭＳ Ｐゴシック" pitchFamily="-1" charset="-128"/>
              </a:rPr>
              <a:t> starting the project</a:t>
            </a:r>
          </a:p>
          <a:p>
            <a:pPr eaLnBrk="1" hangingPunct="1">
              <a:buFont typeface="Wingdings" pitchFamily="2" charset="2"/>
              <a:buNone/>
            </a:pPr>
            <a:endParaRPr lang="en-US" altLang="en-US" sz="4400" smtClean="0">
              <a:solidFill>
                <a:srgbClr val="333333"/>
              </a:solidFill>
              <a:ea typeface="ＭＳ Ｐゴシック" pitchFamily="-1" charset="-128"/>
            </a:endParaRPr>
          </a:p>
          <a:p>
            <a:pPr algn="ctr" eaLnBrk="1" hangingPunct="1">
              <a:buFont typeface="Wingdings" pitchFamily="2" charset="2"/>
              <a:buNone/>
            </a:pPr>
            <a:r>
              <a:rPr lang="en-US" altLang="en-US" smtClean="0">
                <a:solidFill>
                  <a:srgbClr val="333333"/>
                </a:solidFill>
                <a:ea typeface="ＭＳ Ｐゴシック" pitchFamily="-1" charset="-128"/>
              </a:rPr>
              <a:t>Recognize mutual interdependence</a:t>
            </a:r>
            <a:endParaRPr lang="en-US" altLang="en-US" sz="4400" smtClean="0">
              <a:solidFill>
                <a:srgbClr val="333333"/>
              </a:solidFill>
              <a:ea typeface="ＭＳ Ｐゴシック" pitchFamily="-1" charset="-128"/>
            </a:endParaRPr>
          </a:p>
          <a:p>
            <a:pPr eaLnBrk="1" hangingPunct="1"/>
            <a:endParaRPr lang="en-US" altLang="en-US" sz="4400" smtClean="0">
              <a:ea typeface="ＭＳ Ｐゴシック" pitchFamily="-1" charset="-128"/>
            </a:endParaRPr>
          </a:p>
        </p:txBody>
      </p:sp>
      <p:sp>
        <p:nvSpPr>
          <p:cNvPr id="23556"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23557"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23558"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68441CF2-9777-4857-850A-599EE9ABAC08}" type="slidenum">
              <a:rPr lang="en-US" altLang="en-US" sz="1000" smtClean="0"/>
              <a:pPr/>
              <a:t>18</a:t>
            </a:fld>
            <a:endParaRPr lang="en-US" altLang="en-US" sz="1000" smtClean="0"/>
          </a:p>
        </p:txBody>
      </p:sp>
      <p:sp>
        <p:nvSpPr>
          <p:cNvPr id="7"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13297095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altLang="en-US" smtClean="0">
                <a:ea typeface="ＭＳ Ｐゴシック" pitchFamily="-1" charset="-128"/>
              </a:rPr>
              <a:t>Cross-Cultural Communication</a:t>
            </a:r>
          </a:p>
        </p:txBody>
      </p:sp>
      <p:sp>
        <p:nvSpPr>
          <p:cNvPr id="24579" name="Rectangle 3"/>
          <p:cNvSpPr>
            <a:spLocks noGrp="1" noChangeArrowheads="1"/>
          </p:cNvSpPr>
          <p:nvPr>
            <p:ph idx="1"/>
          </p:nvPr>
        </p:nvSpPr>
        <p:spPr/>
        <p:txBody>
          <a:bodyPr/>
          <a:lstStyle/>
          <a:p>
            <a:pPr eaLnBrk="1" hangingPunct="1">
              <a:lnSpc>
                <a:spcPct val="80000"/>
              </a:lnSpc>
              <a:spcBef>
                <a:spcPts val="600"/>
              </a:spcBef>
            </a:pPr>
            <a:r>
              <a:rPr lang="en-US" altLang="en-US" sz="2400" smtClean="0">
                <a:solidFill>
                  <a:srgbClr val="333333"/>
                </a:solidFill>
                <a:ea typeface="ＭＳ Ｐゴシック" pitchFamily="-1" charset="-128"/>
              </a:rPr>
              <a:t>Collaboration difficult in part because these are different cultures  (clinical or community practice vs. academic research)</a:t>
            </a:r>
          </a:p>
          <a:p>
            <a:pPr eaLnBrk="1" hangingPunct="1">
              <a:lnSpc>
                <a:spcPct val="80000"/>
              </a:lnSpc>
              <a:spcBef>
                <a:spcPts val="600"/>
              </a:spcBef>
            </a:pPr>
            <a:endParaRPr lang="en-US" altLang="en-US" sz="2400" smtClean="0">
              <a:solidFill>
                <a:srgbClr val="333333"/>
              </a:solidFill>
              <a:ea typeface="ＭＳ Ｐゴシック" pitchFamily="-1" charset="-128"/>
            </a:endParaRPr>
          </a:p>
          <a:p>
            <a:pPr eaLnBrk="1" hangingPunct="1">
              <a:lnSpc>
                <a:spcPct val="80000"/>
              </a:lnSpc>
              <a:spcBef>
                <a:spcPts val="600"/>
              </a:spcBef>
            </a:pPr>
            <a:r>
              <a:rPr lang="en-US" altLang="en-US" sz="2400" smtClean="0">
                <a:solidFill>
                  <a:srgbClr val="333333"/>
                </a:solidFill>
                <a:ea typeface="ＭＳ Ｐゴシック" pitchFamily="-1" charset="-128"/>
              </a:rPr>
              <a:t>Expect differences, work with them</a:t>
            </a:r>
          </a:p>
          <a:p>
            <a:pPr eaLnBrk="1" hangingPunct="1">
              <a:lnSpc>
                <a:spcPct val="80000"/>
              </a:lnSpc>
              <a:spcBef>
                <a:spcPts val="600"/>
              </a:spcBef>
              <a:buFont typeface="Wingdings" pitchFamily="2" charset="2"/>
              <a:buNone/>
            </a:pPr>
            <a:endParaRPr lang="en-US" altLang="en-US" sz="2400" smtClean="0">
              <a:solidFill>
                <a:srgbClr val="333333"/>
              </a:solidFill>
              <a:ea typeface="ＭＳ Ｐゴシック" pitchFamily="-1" charset="-128"/>
            </a:endParaRPr>
          </a:p>
          <a:p>
            <a:pPr eaLnBrk="1" hangingPunct="1">
              <a:lnSpc>
                <a:spcPct val="80000"/>
              </a:lnSpc>
              <a:spcBef>
                <a:spcPts val="600"/>
              </a:spcBef>
            </a:pPr>
            <a:r>
              <a:rPr lang="en-US" altLang="en-US" sz="2400" smtClean="0">
                <a:solidFill>
                  <a:srgbClr val="333333"/>
                </a:solidFill>
                <a:ea typeface="ＭＳ Ｐゴシック" pitchFamily="-1" charset="-128"/>
              </a:rPr>
              <a:t>Expect culture shock</a:t>
            </a:r>
          </a:p>
          <a:p>
            <a:pPr eaLnBrk="1" hangingPunct="1">
              <a:lnSpc>
                <a:spcPct val="80000"/>
              </a:lnSpc>
              <a:spcBef>
                <a:spcPts val="600"/>
              </a:spcBef>
            </a:pPr>
            <a:endParaRPr lang="en-US" altLang="en-US" sz="2400" smtClean="0">
              <a:solidFill>
                <a:srgbClr val="333333"/>
              </a:solidFill>
              <a:ea typeface="ＭＳ Ｐゴシック" pitchFamily="-1" charset="-128"/>
            </a:endParaRPr>
          </a:p>
          <a:p>
            <a:pPr eaLnBrk="1" hangingPunct="1">
              <a:lnSpc>
                <a:spcPct val="80000"/>
              </a:lnSpc>
              <a:spcBef>
                <a:spcPts val="600"/>
              </a:spcBef>
            </a:pPr>
            <a:r>
              <a:rPr lang="en-US" altLang="en-US" sz="2400" smtClean="0">
                <a:solidFill>
                  <a:srgbClr val="333333"/>
                </a:solidFill>
                <a:ea typeface="ＭＳ Ｐゴシック" pitchFamily="-1" charset="-128"/>
              </a:rPr>
              <a:t>Recognize distrust, power imbalance</a:t>
            </a:r>
          </a:p>
          <a:p>
            <a:pPr eaLnBrk="1" hangingPunct="1">
              <a:lnSpc>
                <a:spcPct val="80000"/>
              </a:lnSpc>
              <a:spcBef>
                <a:spcPts val="600"/>
              </a:spcBef>
            </a:pPr>
            <a:endParaRPr lang="en-US" altLang="en-US" sz="2400" smtClean="0">
              <a:solidFill>
                <a:srgbClr val="333333"/>
              </a:solidFill>
              <a:ea typeface="ＭＳ Ｐゴシック" pitchFamily="-1" charset="-128"/>
            </a:endParaRPr>
          </a:p>
          <a:p>
            <a:pPr eaLnBrk="1" hangingPunct="1">
              <a:lnSpc>
                <a:spcPct val="80000"/>
              </a:lnSpc>
              <a:spcBef>
                <a:spcPts val="600"/>
              </a:spcBef>
            </a:pPr>
            <a:r>
              <a:rPr lang="en-US" altLang="en-US" sz="2400" smtClean="0">
                <a:solidFill>
                  <a:srgbClr val="333333"/>
                </a:solidFill>
                <a:ea typeface="ＭＳ Ｐゴシック" pitchFamily="-1" charset="-128"/>
              </a:rPr>
              <a:t>Different languages, timeline, training, info needs/ resources, how information is disseminated</a:t>
            </a:r>
          </a:p>
          <a:p>
            <a:pPr eaLnBrk="1" hangingPunct="1">
              <a:lnSpc>
                <a:spcPct val="80000"/>
              </a:lnSpc>
            </a:pPr>
            <a:endParaRPr lang="en-US" altLang="en-US" sz="2400" smtClean="0">
              <a:ea typeface="ＭＳ Ｐゴシック" pitchFamily="-1" charset="-128"/>
            </a:endParaRPr>
          </a:p>
        </p:txBody>
      </p:sp>
      <p:sp>
        <p:nvSpPr>
          <p:cNvPr id="24580"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24581"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24582"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01D03D8F-20ED-4F1B-99F7-F5D24144D8BF}" type="slidenum">
              <a:rPr lang="en-US" altLang="en-US" sz="1000" smtClean="0"/>
              <a:pPr/>
              <a:t>19</a:t>
            </a:fld>
            <a:endParaRPr lang="en-US" altLang="en-US" sz="1000" smtClean="0"/>
          </a:p>
        </p:txBody>
      </p:sp>
      <p:sp>
        <p:nvSpPr>
          <p:cNvPr id="7"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14194135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76200" y="304800"/>
            <a:ext cx="9067800" cy="990600"/>
          </a:xfrm>
        </p:spPr>
        <p:txBody>
          <a:bodyPr/>
          <a:lstStyle/>
          <a:p>
            <a:pPr eaLnBrk="1" hangingPunct="1"/>
            <a:r>
              <a:rPr lang="en-US" dirty="0">
                <a:cs typeface="Times New Roman" pitchFamily="18" charset="0"/>
              </a:rPr>
              <a:t>Epi 248 Course </a:t>
            </a:r>
            <a:r>
              <a:rPr lang="en-US" dirty="0" smtClean="0">
                <a:cs typeface="Times New Roman" pitchFamily="18" charset="0"/>
              </a:rPr>
              <a:t>Objectives</a:t>
            </a:r>
          </a:p>
        </p:txBody>
      </p:sp>
      <p:sp>
        <p:nvSpPr>
          <p:cNvPr id="14339" name="Rectangle 3"/>
          <p:cNvSpPr>
            <a:spLocks noGrp="1" noChangeArrowheads="1"/>
          </p:cNvSpPr>
          <p:nvPr>
            <p:ph idx="1"/>
          </p:nvPr>
        </p:nvSpPr>
        <p:spPr>
          <a:xfrm>
            <a:off x="533400" y="1447800"/>
            <a:ext cx="8153400" cy="4267200"/>
          </a:xfrm>
        </p:spPr>
        <p:txBody>
          <a:bodyPr/>
          <a:lstStyle/>
          <a:p>
            <a:pPr eaLnBrk="1" hangingPunct="1">
              <a:lnSpc>
                <a:spcPct val="90000"/>
              </a:lnSpc>
              <a:buFont typeface="Wingdings" pitchFamily="2" charset="2"/>
              <a:buChar char="Ø"/>
            </a:pPr>
            <a:r>
              <a:rPr lang="en-US" sz="2400" dirty="0" smtClean="0">
                <a:solidFill>
                  <a:srgbClr val="333333"/>
                </a:solidFill>
                <a:cs typeface="Times New Roman" pitchFamily="18" charset="0"/>
              </a:rPr>
              <a:t>Define the key principles of community-engaged research.</a:t>
            </a:r>
          </a:p>
          <a:p>
            <a:pPr eaLnBrk="1" hangingPunct="1">
              <a:lnSpc>
                <a:spcPct val="90000"/>
              </a:lnSpc>
              <a:buFont typeface="Wingdings" pitchFamily="2" charset="2"/>
              <a:buChar char="Ø"/>
            </a:pPr>
            <a:r>
              <a:rPr lang="en-US" sz="2400" dirty="0" smtClean="0">
                <a:solidFill>
                  <a:srgbClr val="333333"/>
                </a:solidFill>
                <a:cs typeface="Times New Roman" pitchFamily="18" charset="0"/>
              </a:rPr>
              <a:t>Describe the benefits of community-engaged research for the scientific validity, impact, and ethical conduct of research.</a:t>
            </a:r>
          </a:p>
          <a:p>
            <a:pPr eaLnBrk="1" hangingPunct="1">
              <a:lnSpc>
                <a:spcPct val="90000"/>
              </a:lnSpc>
              <a:buFont typeface="Wingdings" pitchFamily="2" charset="2"/>
              <a:buChar char="Ø"/>
            </a:pPr>
            <a:r>
              <a:rPr lang="en-US" sz="2400" dirty="0" smtClean="0">
                <a:solidFill>
                  <a:srgbClr val="333333"/>
                </a:solidFill>
                <a:cs typeface="Times New Roman" pitchFamily="18" charset="0"/>
              </a:rPr>
              <a:t>Identify challenges to community engagement in research and strategies to overcome these challenges.</a:t>
            </a:r>
          </a:p>
          <a:p>
            <a:pPr eaLnBrk="1" hangingPunct="1">
              <a:lnSpc>
                <a:spcPct val="90000"/>
              </a:lnSpc>
              <a:buFont typeface="Wingdings" pitchFamily="2" charset="2"/>
              <a:buChar char="Ø"/>
            </a:pPr>
            <a:r>
              <a:rPr lang="en-US" sz="2400" dirty="0" smtClean="0">
                <a:solidFill>
                  <a:srgbClr val="333333"/>
                </a:solidFill>
                <a:cs typeface="Times New Roman" pitchFamily="18" charset="0"/>
              </a:rPr>
              <a:t>Apply the principles and methods of community-engaged research to the students’ own research program, and integrate the methods in a practical manner into the protocol for a specific research question.</a:t>
            </a:r>
          </a:p>
          <a:p>
            <a:pPr eaLnBrk="1" hangingPunct="1">
              <a:lnSpc>
                <a:spcPct val="90000"/>
              </a:lnSpc>
              <a:buFont typeface="Wingdings" pitchFamily="2" charset="2"/>
              <a:buChar char="Ø"/>
            </a:pPr>
            <a:endParaRPr lang="en-US" sz="2000" dirty="0" smtClean="0">
              <a:solidFill>
                <a:srgbClr val="333333"/>
              </a:solidFill>
              <a:cs typeface="Times New Roman" pitchFamily="18" charset="0"/>
            </a:endParaRPr>
          </a:p>
          <a:p>
            <a:pPr eaLnBrk="1" hangingPunct="1">
              <a:lnSpc>
                <a:spcPct val="90000"/>
              </a:lnSpc>
              <a:buFontTx/>
              <a:buNone/>
            </a:pPr>
            <a:endParaRPr lang="en-US" sz="2000" dirty="0" smtClean="0">
              <a:solidFill>
                <a:srgbClr val="333333"/>
              </a:solidFill>
              <a:cs typeface="Times New Roman" pitchFamily="18" charset="0"/>
            </a:endParaRPr>
          </a:p>
          <a:p>
            <a:pPr eaLnBrk="1" hangingPunct="1">
              <a:lnSpc>
                <a:spcPct val="90000"/>
              </a:lnSpc>
              <a:buFontTx/>
              <a:buNone/>
            </a:pPr>
            <a:r>
              <a:rPr lang="en-US" sz="2000" dirty="0" smtClean="0">
                <a:solidFill>
                  <a:srgbClr val="333333"/>
                </a:solidFill>
                <a:cs typeface="Times New Roman" pitchFamily="18" charset="0"/>
              </a:rPr>
              <a:t>   </a:t>
            </a:r>
          </a:p>
        </p:txBody>
      </p:sp>
      <p:sp>
        <p:nvSpPr>
          <p:cNvPr id="14340" name="Line 4"/>
          <p:cNvSpPr>
            <a:spLocks noChangeShapeType="1"/>
          </p:cNvSpPr>
          <p:nvPr/>
        </p:nvSpPr>
        <p:spPr bwMode="auto">
          <a:xfrm>
            <a:off x="685800" y="12954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15147032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altLang="en-US" smtClean="0"/>
              <a:t>What do you know about your community?</a:t>
            </a:r>
          </a:p>
        </p:txBody>
      </p:sp>
      <p:sp>
        <p:nvSpPr>
          <p:cNvPr id="3" name="Content Placeholder 2"/>
          <p:cNvSpPr>
            <a:spLocks noGrp="1"/>
          </p:cNvSpPr>
          <p:nvPr>
            <p:ph idx="1"/>
          </p:nvPr>
        </p:nvSpPr>
        <p:spPr/>
        <p:txBody>
          <a:bodyPr/>
          <a:lstStyle/>
          <a:p>
            <a:pPr>
              <a:buFont typeface="Wingdings" pitchFamily="2" charset="2"/>
              <a:buChar char="Ø"/>
              <a:defRPr/>
            </a:pPr>
            <a:r>
              <a:rPr lang="en-US" dirty="0" smtClean="0">
                <a:solidFill>
                  <a:srgbClr val="333333"/>
                </a:solidFill>
              </a:rPr>
              <a:t>Who are they (not just demographically, but characteristically?)</a:t>
            </a:r>
          </a:p>
          <a:p>
            <a:pPr lvl="1">
              <a:buFont typeface="Arial" pitchFamily="34" charset="0"/>
              <a:buChar char="•"/>
              <a:defRPr/>
            </a:pPr>
            <a:r>
              <a:rPr lang="en-US" dirty="0" smtClean="0">
                <a:solidFill>
                  <a:srgbClr val="333333"/>
                </a:solidFill>
              </a:rPr>
              <a:t>Cultural context</a:t>
            </a:r>
          </a:p>
          <a:p>
            <a:pPr lvl="1">
              <a:buFont typeface="Arial" pitchFamily="34" charset="0"/>
              <a:buChar char="•"/>
              <a:defRPr/>
            </a:pPr>
            <a:r>
              <a:rPr lang="en-US" dirty="0">
                <a:solidFill>
                  <a:srgbClr val="333333"/>
                </a:solidFill>
              </a:rPr>
              <a:t>Risk behaviors/ health seeking behaviors/ SOP</a:t>
            </a:r>
          </a:p>
          <a:p>
            <a:pPr lvl="1">
              <a:buFont typeface="Arial" pitchFamily="34" charset="0"/>
              <a:buChar char="•"/>
              <a:defRPr/>
            </a:pPr>
            <a:r>
              <a:rPr lang="en-US" dirty="0" smtClean="0">
                <a:solidFill>
                  <a:srgbClr val="333333"/>
                </a:solidFill>
              </a:rPr>
              <a:t>Assets/ liabilities</a:t>
            </a:r>
          </a:p>
          <a:p>
            <a:pPr lvl="1">
              <a:buFont typeface="Arial" pitchFamily="34" charset="0"/>
              <a:buChar char="•"/>
              <a:defRPr/>
            </a:pPr>
            <a:r>
              <a:rPr lang="en-US" dirty="0" smtClean="0">
                <a:solidFill>
                  <a:srgbClr val="333333"/>
                </a:solidFill>
              </a:rPr>
              <a:t>Structural</a:t>
            </a:r>
            <a:r>
              <a:rPr lang="en-US" dirty="0">
                <a:solidFill>
                  <a:srgbClr val="333333"/>
                </a:solidFill>
              </a:rPr>
              <a:t>/ organizational issues</a:t>
            </a:r>
          </a:p>
          <a:p>
            <a:pPr lvl="1">
              <a:buFont typeface="Arial" pitchFamily="34" charset="0"/>
              <a:buChar char="•"/>
              <a:defRPr/>
            </a:pPr>
            <a:r>
              <a:rPr lang="en-US" dirty="0" smtClean="0">
                <a:solidFill>
                  <a:srgbClr val="333333"/>
                </a:solidFill>
              </a:rPr>
              <a:t>Priorities/ competing issues</a:t>
            </a:r>
          </a:p>
          <a:p>
            <a:pPr>
              <a:buFont typeface="Wingdings" pitchFamily="2" charset="2"/>
              <a:buChar char="Ø"/>
              <a:defRPr/>
            </a:pPr>
            <a:r>
              <a:rPr lang="en-US" dirty="0" smtClean="0">
                <a:solidFill>
                  <a:srgbClr val="333333"/>
                </a:solidFill>
              </a:rPr>
              <a:t>What do they want/ need?</a:t>
            </a:r>
          </a:p>
          <a:p>
            <a:pPr marL="112712" indent="0" algn="ctr">
              <a:buFontTx/>
              <a:buNone/>
              <a:defRPr/>
            </a:pPr>
            <a:r>
              <a:rPr lang="en-US" b="1" dirty="0" smtClean="0">
                <a:solidFill>
                  <a:srgbClr val="333333"/>
                </a:solidFill>
              </a:rPr>
              <a:t>How do you know?</a:t>
            </a:r>
          </a:p>
          <a:p>
            <a:pPr>
              <a:defRPr/>
            </a:pPr>
            <a:endParaRPr lang="en-US" dirty="0" smtClean="0"/>
          </a:p>
          <a:p>
            <a:pPr lvl="1">
              <a:defRPr/>
            </a:pPr>
            <a:endParaRPr lang="en-US" dirty="0" smtClean="0"/>
          </a:p>
          <a:p>
            <a:pPr>
              <a:defRPr/>
            </a:pPr>
            <a:endParaRPr lang="en-US" dirty="0"/>
          </a:p>
        </p:txBody>
      </p:sp>
      <p:sp>
        <p:nvSpPr>
          <p:cNvPr id="4" name="Line 4"/>
          <p:cNvSpPr>
            <a:spLocks noChangeShapeType="1"/>
          </p:cNvSpPr>
          <p:nvPr/>
        </p:nvSpPr>
        <p:spPr bwMode="auto">
          <a:xfrm flipV="1">
            <a:off x="685800" y="1219200"/>
            <a:ext cx="8077200" cy="7620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192812362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altLang="en-US" smtClean="0"/>
              <a:t>What do you know about your community?</a:t>
            </a:r>
          </a:p>
        </p:txBody>
      </p:sp>
      <p:sp>
        <p:nvSpPr>
          <p:cNvPr id="3" name="Content Placeholder 2"/>
          <p:cNvSpPr>
            <a:spLocks noGrp="1"/>
          </p:cNvSpPr>
          <p:nvPr>
            <p:ph idx="1"/>
          </p:nvPr>
        </p:nvSpPr>
        <p:spPr/>
        <p:txBody>
          <a:bodyPr/>
          <a:lstStyle/>
          <a:p>
            <a:pPr>
              <a:buFont typeface="Wingdings" pitchFamily="2" charset="2"/>
              <a:buChar char="Ø"/>
              <a:defRPr/>
            </a:pPr>
            <a:r>
              <a:rPr lang="en-US" dirty="0" smtClean="0">
                <a:solidFill>
                  <a:srgbClr val="333333"/>
                </a:solidFill>
              </a:rPr>
              <a:t>What’s already in place?</a:t>
            </a:r>
          </a:p>
          <a:p>
            <a:pPr>
              <a:buFont typeface="Wingdings" pitchFamily="2" charset="2"/>
              <a:buChar char="Ø"/>
              <a:defRPr/>
            </a:pPr>
            <a:r>
              <a:rPr lang="en-US" dirty="0" smtClean="0">
                <a:solidFill>
                  <a:srgbClr val="333333"/>
                </a:solidFill>
              </a:rPr>
              <a:t>What are the gaps?</a:t>
            </a:r>
          </a:p>
          <a:p>
            <a:pPr marL="400050" indent="-285750">
              <a:buFont typeface="Wingdings" pitchFamily="2" charset="2"/>
              <a:buChar char="Ø"/>
              <a:defRPr/>
            </a:pPr>
            <a:r>
              <a:rPr lang="en-US" dirty="0" smtClean="0">
                <a:solidFill>
                  <a:srgbClr val="333333"/>
                </a:solidFill>
              </a:rPr>
              <a:t>What are the skills/ resources/ priorities of your community agency partner?</a:t>
            </a:r>
          </a:p>
          <a:p>
            <a:pPr>
              <a:buFont typeface="Wingdings" pitchFamily="2" charset="2"/>
              <a:buChar char="Ø"/>
              <a:defRPr/>
            </a:pPr>
            <a:endParaRPr lang="en-US" dirty="0" smtClean="0">
              <a:solidFill>
                <a:srgbClr val="333333"/>
              </a:solidFill>
            </a:endParaRPr>
          </a:p>
          <a:p>
            <a:pPr marL="112712" indent="0" algn="ctr">
              <a:buFontTx/>
              <a:buNone/>
              <a:defRPr/>
            </a:pPr>
            <a:r>
              <a:rPr lang="en-US" b="1" dirty="0" smtClean="0">
                <a:solidFill>
                  <a:srgbClr val="333333"/>
                </a:solidFill>
              </a:rPr>
              <a:t>How do you know?</a:t>
            </a:r>
          </a:p>
          <a:p>
            <a:pPr>
              <a:defRPr/>
            </a:pPr>
            <a:endParaRPr lang="en-US" dirty="0" smtClean="0"/>
          </a:p>
          <a:p>
            <a:pPr lvl="1">
              <a:defRPr/>
            </a:pPr>
            <a:endParaRPr lang="en-US" dirty="0" smtClean="0"/>
          </a:p>
          <a:p>
            <a:pPr>
              <a:defRPr/>
            </a:pPr>
            <a:endParaRPr lang="en-US" dirty="0"/>
          </a:p>
        </p:txBody>
      </p:sp>
      <p:sp>
        <p:nvSpPr>
          <p:cNvPr id="4" name="Line 4"/>
          <p:cNvSpPr>
            <a:spLocks noChangeShapeType="1"/>
          </p:cNvSpPr>
          <p:nvPr/>
        </p:nvSpPr>
        <p:spPr bwMode="auto">
          <a:xfrm flipV="1">
            <a:off x="685800" y="1219200"/>
            <a:ext cx="8077200" cy="7620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160521891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a:xfrm>
            <a:off x="304800" y="304800"/>
            <a:ext cx="8839200" cy="914400"/>
          </a:xfrm>
        </p:spPr>
        <p:txBody>
          <a:bodyPr/>
          <a:lstStyle/>
          <a:p>
            <a:pPr eaLnBrk="1" hangingPunct="1"/>
            <a:r>
              <a:rPr lang="en-US" altLang="en-US" sz="2800" smtClean="0">
                <a:cs typeface="Times New Roman" pitchFamily="18" charset="0"/>
              </a:rPr>
              <a:t>Strategies to engaging community </a:t>
            </a:r>
            <a:br>
              <a:rPr lang="en-US" altLang="en-US" sz="2800" smtClean="0">
                <a:cs typeface="Times New Roman" pitchFamily="18" charset="0"/>
              </a:rPr>
            </a:br>
            <a:r>
              <a:rPr lang="en-US" altLang="en-US" sz="2800" smtClean="0">
                <a:cs typeface="Times New Roman" pitchFamily="18" charset="0"/>
              </a:rPr>
              <a:t>through the life of the study</a:t>
            </a:r>
          </a:p>
        </p:txBody>
      </p:sp>
      <p:sp>
        <p:nvSpPr>
          <p:cNvPr id="18435" name="Rectangle 3"/>
          <p:cNvSpPr>
            <a:spLocks noGrp="1" noChangeArrowheads="1"/>
          </p:cNvSpPr>
          <p:nvPr>
            <p:ph type="body" idx="4294967295"/>
          </p:nvPr>
        </p:nvSpPr>
        <p:spPr>
          <a:xfrm>
            <a:off x="152400" y="1371600"/>
            <a:ext cx="8763000" cy="4953000"/>
          </a:xfrm>
        </p:spPr>
        <p:txBody>
          <a:bodyPr/>
          <a:lstStyle/>
          <a:p>
            <a:pPr marL="609600" indent="-609600" eaLnBrk="1" hangingPunct="1">
              <a:buFont typeface="Wingdings" pitchFamily="2" charset="2"/>
              <a:buChar char="Ø"/>
              <a:defRPr/>
            </a:pPr>
            <a:r>
              <a:rPr lang="en-US" dirty="0" smtClean="0">
                <a:solidFill>
                  <a:srgbClr val="333333"/>
                </a:solidFill>
                <a:cs typeface="Times New Roman" pitchFamily="18" charset="0"/>
              </a:rPr>
              <a:t>Informal consultation, advice, feedback</a:t>
            </a:r>
          </a:p>
          <a:p>
            <a:pPr marL="609600" indent="-609600" eaLnBrk="1" hangingPunct="1">
              <a:buFont typeface="Wingdings" pitchFamily="2" charset="2"/>
              <a:buChar char="Ø"/>
              <a:defRPr/>
            </a:pPr>
            <a:r>
              <a:rPr lang="en-US" dirty="0" smtClean="0">
                <a:solidFill>
                  <a:srgbClr val="333333"/>
                </a:solidFill>
                <a:cs typeface="Times New Roman" pitchFamily="18" charset="0"/>
              </a:rPr>
              <a:t>Focus groups</a:t>
            </a:r>
          </a:p>
          <a:p>
            <a:pPr marL="609600" lvl="1" indent="-609600" eaLnBrk="1" hangingPunct="1">
              <a:spcBef>
                <a:spcPct val="50000"/>
              </a:spcBef>
              <a:buFont typeface="Wingdings" pitchFamily="2" charset="2"/>
              <a:buChar char="Ø"/>
              <a:defRPr/>
            </a:pPr>
            <a:r>
              <a:rPr lang="en-US" sz="2800" dirty="0" smtClean="0">
                <a:solidFill>
                  <a:srgbClr val="333333"/>
                </a:solidFill>
                <a:cs typeface="Times New Roman" pitchFamily="18" charset="0"/>
              </a:rPr>
              <a:t>Formal advisory committee</a:t>
            </a:r>
          </a:p>
          <a:p>
            <a:pPr marL="609600" lvl="1" indent="-609600" eaLnBrk="1" hangingPunct="1">
              <a:spcBef>
                <a:spcPct val="50000"/>
              </a:spcBef>
              <a:buFont typeface="Wingdings" pitchFamily="2" charset="2"/>
              <a:buChar char="Ø"/>
              <a:defRPr/>
            </a:pPr>
            <a:r>
              <a:rPr lang="en-US" sz="2800" dirty="0" smtClean="0">
                <a:solidFill>
                  <a:srgbClr val="333333"/>
                </a:solidFill>
                <a:cs typeface="Times New Roman" pitchFamily="18" charset="0"/>
              </a:rPr>
              <a:t>Surveys tend not to be “engaging”, although they are a source of information</a:t>
            </a:r>
          </a:p>
          <a:p>
            <a:pPr marL="609600" indent="-609600" eaLnBrk="1" hangingPunct="1">
              <a:buFont typeface="Wingdings" pitchFamily="2" charset="2"/>
              <a:buChar char="Ø"/>
              <a:defRPr/>
            </a:pPr>
            <a:r>
              <a:rPr lang="en-US" dirty="0" smtClean="0">
                <a:solidFill>
                  <a:srgbClr val="333333"/>
                </a:solidFill>
                <a:cs typeface="Times New Roman" pitchFamily="18" charset="0"/>
              </a:rPr>
              <a:t>Being clear up front about ground rules:</a:t>
            </a:r>
          </a:p>
          <a:p>
            <a:pPr marL="1009650" lvl="1" indent="-609600" eaLnBrk="1" hangingPunct="1">
              <a:buFont typeface="Wingdings" pitchFamily="2" charset="2"/>
              <a:buChar char="Ø"/>
              <a:defRPr/>
            </a:pPr>
            <a:r>
              <a:rPr lang="en-US" sz="2000" dirty="0" smtClean="0">
                <a:solidFill>
                  <a:srgbClr val="333333"/>
                </a:solidFill>
                <a:cs typeface="Times New Roman" pitchFamily="18" charset="0"/>
              </a:rPr>
              <a:t>What is open for discussion and modification?</a:t>
            </a:r>
          </a:p>
          <a:p>
            <a:pPr marL="1009650" lvl="1" indent="-609600" eaLnBrk="1" hangingPunct="1">
              <a:buFont typeface="Wingdings" pitchFamily="2" charset="2"/>
              <a:buChar char="Ø"/>
              <a:defRPr/>
            </a:pPr>
            <a:r>
              <a:rPr lang="en-US" sz="2000" dirty="0" smtClean="0">
                <a:solidFill>
                  <a:srgbClr val="333333"/>
                </a:solidFill>
                <a:cs typeface="Times New Roman" pitchFamily="18" charset="0"/>
              </a:rPr>
              <a:t>Expectations about time, compensation, power, and credit</a:t>
            </a:r>
          </a:p>
          <a:p>
            <a:pPr marL="609600" indent="-609600" eaLnBrk="1" hangingPunct="1">
              <a:buFontTx/>
              <a:buNone/>
              <a:defRPr/>
            </a:pPr>
            <a:endParaRPr lang="en-US" sz="2000" b="1" dirty="0" smtClean="0">
              <a:cs typeface="Times New Roman" pitchFamily="18" charset="0"/>
            </a:endParaRPr>
          </a:p>
          <a:p>
            <a:pPr marL="609600" indent="-609600" eaLnBrk="1" hangingPunct="1">
              <a:buFontTx/>
              <a:buNone/>
              <a:defRPr/>
            </a:pPr>
            <a:endParaRPr lang="en-US" sz="2000" b="1" dirty="0" smtClean="0">
              <a:cs typeface="Times New Roman" pitchFamily="18" charset="0"/>
            </a:endParaRPr>
          </a:p>
          <a:p>
            <a:pPr marL="609600" indent="-609600" eaLnBrk="1" hangingPunct="1">
              <a:buFontTx/>
              <a:buNone/>
              <a:defRPr/>
            </a:pPr>
            <a:endParaRPr lang="en-US" sz="2000" b="1" dirty="0" smtClean="0">
              <a:cs typeface="Times New Roman" pitchFamily="18" charset="0"/>
            </a:endParaRPr>
          </a:p>
          <a:p>
            <a:pPr marL="609600" indent="-609600" eaLnBrk="1" hangingPunct="1">
              <a:buFontTx/>
              <a:buNone/>
              <a:defRPr/>
            </a:pPr>
            <a:r>
              <a:rPr lang="en-US" sz="2000" b="1" dirty="0" smtClean="0"/>
              <a:t>  </a:t>
            </a:r>
            <a:endParaRPr lang="en-US" sz="2000" b="1" dirty="0" smtClean="0">
              <a:cs typeface="Times New Roman" pitchFamily="18" charset="0"/>
            </a:endParaRPr>
          </a:p>
          <a:p>
            <a:pPr marL="609600" indent="-609600" eaLnBrk="1" hangingPunct="1">
              <a:buFontTx/>
              <a:buNone/>
              <a:defRPr/>
            </a:pPr>
            <a:endParaRPr lang="en-US" sz="2000" b="1" dirty="0" smtClean="0">
              <a:cs typeface="Times New Roman" pitchFamily="18" charset="0"/>
            </a:endParaRPr>
          </a:p>
          <a:p>
            <a:pPr marL="609600" indent="-609600" eaLnBrk="1" hangingPunct="1">
              <a:buFontTx/>
              <a:buNone/>
              <a:defRPr/>
            </a:pPr>
            <a:endParaRPr lang="en-US" sz="2000" b="1" dirty="0" smtClean="0">
              <a:cs typeface="Times New Roman" pitchFamily="18" charset="0"/>
            </a:endParaRPr>
          </a:p>
          <a:p>
            <a:pPr marL="609600" indent="-609600" eaLnBrk="1" hangingPunct="1">
              <a:buFontTx/>
              <a:buNone/>
              <a:defRPr/>
            </a:pPr>
            <a:endParaRPr lang="en-US" sz="2000" b="1" dirty="0" smtClean="0">
              <a:cs typeface="Times New Roman" pitchFamily="18" charset="0"/>
            </a:endParaRPr>
          </a:p>
        </p:txBody>
      </p:sp>
      <p:sp>
        <p:nvSpPr>
          <p:cNvPr id="17412" name="Line 4"/>
          <p:cNvSpPr>
            <a:spLocks noChangeShapeType="1"/>
          </p:cNvSpPr>
          <p:nvPr/>
        </p:nvSpPr>
        <p:spPr bwMode="auto">
          <a:xfrm>
            <a:off x="381000" y="1295400"/>
            <a:ext cx="82296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333739261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altLang="en-US" dirty="0" smtClean="0">
                <a:ea typeface="ＭＳ Ｐゴシック" pitchFamily="-1" charset="-128"/>
              </a:rPr>
              <a:t>Trust-building actions</a:t>
            </a:r>
          </a:p>
        </p:txBody>
      </p:sp>
      <p:sp>
        <p:nvSpPr>
          <p:cNvPr id="28675" name="Rectangle 3"/>
          <p:cNvSpPr>
            <a:spLocks noGrp="1" noChangeArrowheads="1"/>
          </p:cNvSpPr>
          <p:nvPr>
            <p:ph idx="1"/>
          </p:nvPr>
        </p:nvSpPr>
        <p:spPr/>
        <p:txBody>
          <a:bodyPr/>
          <a:lstStyle/>
          <a:p>
            <a:pPr eaLnBrk="1" hangingPunct="1"/>
            <a:r>
              <a:rPr lang="en-US" altLang="en-US" sz="2000" smtClean="0">
                <a:solidFill>
                  <a:srgbClr val="333333"/>
                </a:solidFill>
                <a:ea typeface="ＭＳ Ｐゴシック" pitchFamily="-1" charset="-128"/>
              </a:rPr>
              <a:t>Do your homework about the organization, community, practice..</a:t>
            </a:r>
          </a:p>
          <a:p>
            <a:pPr eaLnBrk="1" hangingPunct="1"/>
            <a:r>
              <a:rPr lang="en-US" altLang="en-US" sz="2000" smtClean="0">
                <a:solidFill>
                  <a:srgbClr val="333333"/>
                </a:solidFill>
                <a:ea typeface="ＭＳ Ｐゴシック" pitchFamily="-1" charset="-128"/>
              </a:rPr>
              <a:t>Active listening</a:t>
            </a:r>
          </a:p>
          <a:p>
            <a:pPr eaLnBrk="1" hangingPunct="1"/>
            <a:r>
              <a:rPr lang="en-US" altLang="en-US" sz="2000" smtClean="0">
                <a:solidFill>
                  <a:srgbClr val="333333"/>
                </a:solidFill>
                <a:ea typeface="ＭＳ Ｐゴシック" pitchFamily="-1" charset="-128"/>
              </a:rPr>
              <a:t>Bring an offering</a:t>
            </a:r>
          </a:p>
          <a:p>
            <a:pPr eaLnBrk="1" hangingPunct="1"/>
            <a:r>
              <a:rPr lang="en-US" altLang="en-US" sz="2000" smtClean="0">
                <a:solidFill>
                  <a:srgbClr val="333333"/>
                </a:solidFill>
                <a:ea typeface="ＭＳ Ｐゴシック" pitchFamily="-1" charset="-128"/>
              </a:rPr>
              <a:t>Be willing to share</a:t>
            </a:r>
          </a:p>
          <a:p>
            <a:pPr eaLnBrk="1" hangingPunct="1"/>
            <a:r>
              <a:rPr lang="en-US" altLang="en-US" sz="2000" smtClean="0">
                <a:solidFill>
                  <a:srgbClr val="333333"/>
                </a:solidFill>
                <a:ea typeface="ＭＳ Ｐゴシック" pitchFamily="-1" charset="-128"/>
              </a:rPr>
              <a:t>Clarify roles</a:t>
            </a:r>
          </a:p>
          <a:p>
            <a:pPr eaLnBrk="1" hangingPunct="1"/>
            <a:r>
              <a:rPr lang="en-US" altLang="en-US" sz="2000" smtClean="0">
                <a:solidFill>
                  <a:srgbClr val="333333"/>
                </a:solidFill>
                <a:ea typeface="ＭＳ Ｐゴシック" pitchFamily="-1" charset="-128"/>
              </a:rPr>
              <a:t>Spend regular face time </a:t>
            </a:r>
          </a:p>
          <a:p>
            <a:pPr eaLnBrk="1" hangingPunct="1"/>
            <a:r>
              <a:rPr lang="en-US" altLang="en-US" sz="2000" smtClean="0">
                <a:solidFill>
                  <a:srgbClr val="333333"/>
                </a:solidFill>
                <a:ea typeface="ＭＳ Ｐゴシック" pitchFamily="-1" charset="-128"/>
              </a:rPr>
              <a:t>Establish relationships with </a:t>
            </a:r>
            <a:r>
              <a:rPr lang="en-US" altLang="en-US" sz="2000" b="1" smtClean="0">
                <a:solidFill>
                  <a:srgbClr val="333333"/>
                </a:solidFill>
                <a:ea typeface="ＭＳ Ｐゴシック" pitchFamily="-1" charset="-128"/>
              </a:rPr>
              <a:t>all</a:t>
            </a:r>
            <a:r>
              <a:rPr lang="en-US" altLang="en-US" sz="2000" smtClean="0">
                <a:solidFill>
                  <a:srgbClr val="333333"/>
                </a:solidFill>
                <a:ea typeface="ＭＳ Ｐゴシック" pitchFamily="-1" charset="-128"/>
              </a:rPr>
              <a:t> relevant people</a:t>
            </a:r>
          </a:p>
          <a:p>
            <a:pPr eaLnBrk="1" hangingPunct="1"/>
            <a:r>
              <a:rPr lang="en-US" altLang="en-US" sz="2000" smtClean="0">
                <a:solidFill>
                  <a:srgbClr val="333333"/>
                </a:solidFill>
                <a:ea typeface="ＭＳ Ｐゴシック" pitchFamily="-1" charset="-128"/>
              </a:rPr>
              <a:t>Budget fairly </a:t>
            </a:r>
          </a:p>
          <a:p>
            <a:pPr eaLnBrk="1" hangingPunct="1"/>
            <a:r>
              <a:rPr lang="en-US" altLang="en-US" sz="2000" smtClean="0">
                <a:solidFill>
                  <a:srgbClr val="333333"/>
                </a:solidFill>
                <a:ea typeface="ＭＳ Ｐゴシック" pitchFamily="-1" charset="-128"/>
              </a:rPr>
              <a:t>Redress power imbalance</a:t>
            </a:r>
          </a:p>
        </p:txBody>
      </p:sp>
      <p:sp>
        <p:nvSpPr>
          <p:cNvPr id="28676"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28677"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28678"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91EF07EB-D69A-4042-BCDB-BF606C234080}" type="slidenum">
              <a:rPr lang="en-US" altLang="en-US" sz="1000" smtClean="0"/>
              <a:pPr/>
              <a:t>23</a:t>
            </a:fld>
            <a:endParaRPr lang="en-US" altLang="en-US" sz="1000" smtClean="0"/>
          </a:p>
        </p:txBody>
      </p:sp>
      <p:sp>
        <p:nvSpPr>
          <p:cNvPr id="7"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307474304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altLang="en-US" dirty="0" smtClean="0">
                <a:ea typeface="ＭＳ Ｐゴシック" pitchFamily="-1" charset="-128"/>
              </a:rPr>
              <a:t>Bring your whole self</a:t>
            </a:r>
          </a:p>
        </p:txBody>
      </p:sp>
      <p:sp>
        <p:nvSpPr>
          <p:cNvPr id="29699" name="Rectangle 3"/>
          <p:cNvSpPr>
            <a:spLocks noGrp="1" noChangeArrowheads="1"/>
          </p:cNvSpPr>
          <p:nvPr>
            <p:ph idx="1"/>
          </p:nvPr>
        </p:nvSpPr>
        <p:spPr/>
        <p:txBody>
          <a:bodyPr/>
          <a:lstStyle/>
          <a:p>
            <a:pPr algn="ctr" eaLnBrk="1" hangingPunct="1">
              <a:buFont typeface="Wingdings" pitchFamily="2" charset="2"/>
              <a:buNone/>
            </a:pPr>
            <a:r>
              <a:rPr lang="en-US" altLang="en-US" sz="3600" dirty="0" smtClean="0">
                <a:solidFill>
                  <a:srgbClr val="333333"/>
                </a:solidFill>
                <a:ea typeface="ＭＳ Ｐゴシック" pitchFamily="-1" charset="-128"/>
              </a:rPr>
              <a:t>…humor, compassion, bad hair days, research skills, talent, concerns, motivations, professionalism, personal story, homemade cookies…</a:t>
            </a:r>
          </a:p>
          <a:p>
            <a:pPr eaLnBrk="1" hangingPunct="1"/>
            <a:endParaRPr lang="en-US" altLang="en-US" sz="3600" dirty="0" smtClean="0">
              <a:ea typeface="ＭＳ Ｐゴシック" pitchFamily="-1" charset="-128"/>
            </a:endParaRPr>
          </a:p>
        </p:txBody>
      </p:sp>
      <p:sp>
        <p:nvSpPr>
          <p:cNvPr id="29700"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29701"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29702"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327DBB4A-B98E-4B4F-9A4E-9F24A574399C}" type="slidenum">
              <a:rPr lang="en-US" altLang="en-US" sz="1000" smtClean="0"/>
              <a:pPr/>
              <a:t>24</a:t>
            </a:fld>
            <a:endParaRPr lang="en-US" altLang="en-US" sz="1000" smtClean="0"/>
          </a:p>
        </p:txBody>
      </p:sp>
      <p:sp>
        <p:nvSpPr>
          <p:cNvPr id="7"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4469806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noChangeArrowheads="1"/>
          </p:cNvSpPr>
          <p:nvPr>
            <p:ph type="title"/>
          </p:nvPr>
        </p:nvSpPr>
        <p:spPr/>
        <p:txBody>
          <a:bodyPr/>
          <a:lstStyle/>
          <a:p>
            <a:r>
              <a:rPr lang="en-US" dirty="0" smtClean="0"/>
              <a:t>Challenges of </a:t>
            </a:r>
            <a:br>
              <a:rPr lang="en-US" dirty="0" smtClean="0"/>
            </a:br>
            <a:r>
              <a:rPr lang="en-US" dirty="0" smtClean="0"/>
              <a:t>Community-Engaged Research</a:t>
            </a:r>
          </a:p>
        </p:txBody>
      </p:sp>
      <p:sp>
        <p:nvSpPr>
          <p:cNvPr id="53250" name="Rectangle 3"/>
          <p:cNvSpPr>
            <a:spLocks noGrp="1" noChangeArrowheads="1"/>
          </p:cNvSpPr>
          <p:nvPr>
            <p:ph idx="1"/>
          </p:nvPr>
        </p:nvSpPr>
        <p:spPr/>
        <p:txBody>
          <a:bodyPr/>
          <a:lstStyle/>
          <a:p>
            <a:pPr>
              <a:buFont typeface="Wingdings" pitchFamily="2" charset="2"/>
              <a:buChar char="Ø"/>
            </a:pPr>
            <a:r>
              <a:rPr lang="en-US" dirty="0" smtClean="0">
                <a:solidFill>
                  <a:srgbClr val="333333"/>
                </a:solidFill>
              </a:rPr>
              <a:t>Time</a:t>
            </a:r>
          </a:p>
          <a:p>
            <a:pPr>
              <a:buFont typeface="Wingdings" pitchFamily="2" charset="2"/>
              <a:buChar char="Ø"/>
            </a:pPr>
            <a:r>
              <a:rPr lang="en-US" dirty="0" smtClean="0">
                <a:solidFill>
                  <a:srgbClr val="333333"/>
                </a:solidFill>
              </a:rPr>
              <a:t>Relationships add complexity</a:t>
            </a:r>
          </a:p>
          <a:p>
            <a:pPr>
              <a:buFont typeface="Wingdings" pitchFamily="2" charset="2"/>
              <a:buChar char="Ø"/>
            </a:pPr>
            <a:r>
              <a:rPr lang="en-US" dirty="0" smtClean="0">
                <a:solidFill>
                  <a:srgbClr val="333333"/>
                </a:solidFill>
              </a:rPr>
              <a:t>Politics</a:t>
            </a:r>
          </a:p>
          <a:p>
            <a:pPr>
              <a:buFont typeface="Wingdings" pitchFamily="2" charset="2"/>
              <a:buChar char="Ø"/>
            </a:pPr>
            <a:r>
              <a:rPr lang="en-US" dirty="0" smtClean="0">
                <a:solidFill>
                  <a:srgbClr val="333333"/>
                </a:solidFill>
              </a:rPr>
              <a:t>Control</a:t>
            </a:r>
          </a:p>
          <a:p>
            <a:pPr>
              <a:buFont typeface="Wingdings" pitchFamily="2" charset="2"/>
              <a:buChar char="Ø"/>
            </a:pPr>
            <a:r>
              <a:rPr lang="en-US" dirty="0" smtClean="0">
                <a:solidFill>
                  <a:srgbClr val="333333"/>
                </a:solidFill>
              </a:rPr>
              <a:t>Academic culture and rewards</a:t>
            </a:r>
          </a:p>
        </p:txBody>
      </p:sp>
      <p:sp>
        <p:nvSpPr>
          <p:cNvPr id="4" name="Line 4"/>
          <p:cNvSpPr>
            <a:spLocks noChangeShapeType="1"/>
          </p:cNvSpPr>
          <p:nvPr/>
        </p:nvSpPr>
        <p:spPr bwMode="auto">
          <a:xfrm>
            <a:off x="685800" y="13716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233639631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noChangeArrowheads="1"/>
          </p:cNvSpPr>
          <p:nvPr>
            <p:ph type="title"/>
          </p:nvPr>
        </p:nvSpPr>
        <p:spPr/>
        <p:txBody>
          <a:bodyPr/>
          <a:lstStyle/>
          <a:p>
            <a:r>
              <a:rPr lang="en-US" dirty="0" smtClean="0"/>
              <a:t>Take Home Points</a:t>
            </a:r>
          </a:p>
        </p:txBody>
      </p:sp>
      <p:sp>
        <p:nvSpPr>
          <p:cNvPr id="57346" name="Rectangle 3"/>
          <p:cNvSpPr>
            <a:spLocks noGrp="1" noChangeArrowheads="1"/>
          </p:cNvSpPr>
          <p:nvPr>
            <p:ph idx="1"/>
          </p:nvPr>
        </p:nvSpPr>
        <p:spPr>
          <a:xfrm>
            <a:off x="685800" y="1143000"/>
            <a:ext cx="8153400" cy="4267200"/>
          </a:xfrm>
        </p:spPr>
        <p:txBody>
          <a:bodyPr/>
          <a:lstStyle/>
          <a:p>
            <a:pPr>
              <a:lnSpc>
                <a:spcPct val="80000"/>
              </a:lnSpc>
              <a:buFont typeface="Wingdings" pitchFamily="2" charset="2"/>
              <a:buChar char="Ø"/>
            </a:pPr>
            <a:r>
              <a:rPr lang="en-US" sz="2800" dirty="0" smtClean="0">
                <a:solidFill>
                  <a:srgbClr val="333333"/>
                </a:solidFill>
              </a:rPr>
              <a:t>Community engagement requires consideration of community input in all phases of research.</a:t>
            </a:r>
            <a:br>
              <a:rPr lang="en-US" sz="2800" dirty="0" smtClean="0">
                <a:solidFill>
                  <a:srgbClr val="333333"/>
                </a:solidFill>
              </a:rPr>
            </a:br>
            <a:endParaRPr lang="en-US" sz="2800" dirty="0" smtClean="0">
              <a:solidFill>
                <a:srgbClr val="333333"/>
              </a:solidFill>
            </a:endParaRPr>
          </a:p>
          <a:p>
            <a:pPr>
              <a:lnSpc>
                <a:spcPct val="80000"/>
              </a:lnSpc>
              <a:buFont typeface="Wingdings" pitchFamily="2" charset="2"/>
              <a:buChar char="Ø"/>
            </a:pPr>
            <a:r>
              <a:rPr lang="en-US" sz="2800" dirty="0" smtClean="0">
                <a:solidFill>
                  <a:srgbClr val="333333"/>
                </a:solidFill>
              </a:rPr>
              <a:t>Community engagement is not an all or none process, but a continuum of options</a:t>
            </a:r>
            <a:br>
              <a:rPr lang="en-US" sz="2800" dirty="0" smtClean="0">
                <a:solidFill>
                  <a:srgbClr val="333333"/>
                </a:solidFill>
              </a:rPr>
            </a:br>
            <a:endParaRPr lang="en-US" sz="2800" dirty="0" smtClean="0">
              <a:solidFill>
                <a:srgbClr val="333333"/>
              </a:solidFill>
            </a:endParaRPr>
          </a:p>
          <a:p>
            <a:pPr>
              <a:lnSpc>
                <a:spcPct val="80000"/>
              </a:lnSpc>
              <a:buFont typeface="Wingdings" pitchFamily="2" charset="2"/>
              <a:buChar char="Ø"/>
            </a:pPr>
            <a:r>
              <a:rPr lang="en-US" sz="2800" dirty="0" smtClean="0">
                <a:solidFill>
                  <a:srgbClr val="333333"/>
                </a:solidFill>
              </a:rPr>
              <a:t>Community engagement improves internal and external validity of research.</a:t>
            </a:r>
            <a:br>
              <a:rPr lang="en-US" sz="2800" dirty="0" smtClean="0">
                <a:solidFill>
                  <a:srgbClr val="333333"/>
                </a:solidFill>
              </a:rPr>
            </a:br>
            <a:endParaRPr lang="en-US" sz="2800" dirty="0" smtClean="0">
              <a:solidFill>
                <a:srgbClr val="333333"/>
              </a:solidFill>
            </a:endParaRPr>
          </a:p>
          <a:p>
            <a:pPr>
              <a:lnSpc>
                <a:spcPct val="80000"/>
              </a:lnSpc>
              <a:buFont typeface="Wingdings" pitchFamily="2" charset="2"/>
              <a:buChar char="Ø"/>
            </a:pPr>
            <a:r>
              <a:rPr lang="en-US" sz="2800" dirty="0" smtClean="0">
                <a:solidFill>
                  <a:srgbClr val="333333"/>
                </a:solidFill>
              </a:rPr>
              <a:t>Community engagement promotes translation of research findings to improve health.</a:t>
            </a:r>
          </a:p>
          <a:p>
            <a:pPr>
              <a:lnSpc>
                <a:spcPct val="80000"/>
              </a:lnSpc>
              <a:buFont typeface="Wingdings" pitchFamily="2" charset="2"/>
              <a:buChar char="Ø"/>
            </a:pPr>
            <a:endParaRPr lang="en-US" sz="2800" dirty="0" smtClean="0"/>
          </a:p>
        </p:txBody>
      </p:sp>
      <p:sp>
        <p:nvSpPr>
          <p:cNvPr id="4" name="Line 4"/>
          <p:cNvSpPr>
            <a:spLocks noChangeShapeType="1"/>
          </p:cNvSpPr>
          <p:nvPr/>
        </p:nvSpPr>
        <p:spPr bwMode="auto">
          <a:xfrm>
            <a:off x="685800" y="10668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249624507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altLang="en-US" dirty="0" smtClean="0">
                <a:ea typeface="ＭＳ Ｐゴシック" pitchFamily="-1" charset="-128"/>
              </a:rPr>
              <a:t>Take Home Points</a:t>
            </a:r>
          </a:p>
        </p:txBody>
      </p:sp>
      <p:sp>
        <p:nvSpPr>
          <p:cNvPr id="30723" name="Rectangle 3"/>
          <p:cNvSpPr>
            <a:spLocks noGrp="1" noChangeArrowheads="1"/>
          </p:cNvSpPr>
          <p:nvPr>
            <p:ph idx="1"/>
          </p:nvPr>
        </p:nvSpPr>
        <p:spPr/>
        <p:txBody>
          <a:bodyPr/>
          <a:lstStyle/>
          <a:p>
            <a:pPr eaLnBrk="1" hangingPunct="1"/>
            <a:r>
              <a:rPr lang="en-US" altLang="en-US" smtClean="0">
                <a:solidFill>
                  <a:srgbClr val="333333"/>
                </a:solidFill>
                <a:ea typeface="ＭＳ Ｐゴシック" pitchFamily="-1" charset="-128"/>
              </a:rPr>
              <a:t>Approach potential community partners with questions, curiosity and humility</a:t>
            </a:r>
          </a:p>
          <a:p>
            <a:pPr eaLnBrk="1" hangingPunct="1"/>
            <a:r>
              <a:rPr lang="en-US" altLang="en-US" smtClean="0">
                <a:solidFill>
                  <a:srgbClr val="333333"/>
                </a:solidFill>
                <a:ea typeface="ＭＳ Ｐゴシック" pitchFamily="-1" charset="-128"/>
              </a:rPr>
              <a:t>Trust-building is essential to success</a:t>
            </a:r>
          </a:p>
          <a:p>
            <a:pPr eaLnBrk="1" hangingPunct="1"/>
            <a:r>
              <a:rPr lang="en-US" altLang="en-US" smtClean="0">
                <a:solidFill>
                  <a:srgbClr val="333333"/>
                </a:solidFill>
                <a:ea typeface="ＭＳ Ｐゴシック" pitchFamily="-1" charset="-128"/>
              </a:rPr>
              <a:t>Structures support clear roles</a:t>
            </a:r>
          </a:p>
          <a:p>
            <a:pPr eaLnBrk="1" hangingPunct="1"/>
            <a:r>
              <a:rPr lang="en-US" altLang="en-US" smtClean="0">
                <a:solidFill>
                  <a:srgbClr val="333333"/>
                </a:solidFill>
                <a:ea typeface="ＭＳ Ｐゴシック" pitchFamily="-1" charset="-128"/>
              </a:rPr>
              <a:t>Benefit is mutual</a:t>
            </a:r>
          </a:p>
        </p:txBody>
      </p:sp>
      <p:sp>
        <p:nvSpPr>
          <p:cNvPr id="30724"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30725"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30726"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55F8919E-D851-4657-9965-0688275CD444}" type="slidenum">
              <a:rPr lang="en-US" altLang="en-US" sz="1000" smtClean="0"/>
              <a:pPr/>
              <a:t>27</a:t>
            </a:fld>
            <a:endParaRPr lang="en-US" altLang="en-US" sz="1000" smtClean="0"/>
          </a:p>
        </p:txBody>
      </p:sp>
      <p:sp>
        <p:nvSpPr>
          <p:cNvPr id="7"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25226113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90-second Project Presentations</a:t>
            </a:r>
            <a:endParaRPr lang="en-US" dirty="0"/>
          </a:p>
        </p:txBody>
      </p:sp>
      <p:sp>
        <p:nvSpPr>
          <p:cNvPr id="3" name="Content Placeholder 2"/>
          <p:cNvSpPr>
            <a:spLocks noGrp="1"/>
          </p:cNvSpPr>
          <p:nvPr>
            <p:ph idx="1"/>
          </p:nvPr>
        </p:nvSpPr>
        <p:spPr/>
        <p:txBody>
          <a:bodyPr/>
          <a:lstStyle/>
          <a:p>
            <a:pPr>
              <a:buFont typeface="Wingdings" pitchFamily="2" charset="2"/>
              <a:buChar char="Ø"/>
            </a:pPr>
            <a:r>
              <a:rPr lang="en-US" dirty="0" smtClean="0">
                <a:solidFill>
                  <a:srgbClr val="333333"/>
                </a:solidFill>
              </a:rPr>
              <a:t>What is your research question?</a:t>
            </a:r>
          </a:p>
          <a:p>
            <a:pPr>
              <a:buFont typeface="Wingdings" pitchFamily="2" charset="2"/>
              <a:buChar char="Ø"/>
            </a:pPr>
            <a:r>
              <a:rPr lang="en-US" dirty="0" smtClean="0">
                <a:solidFill>
                  <a:srgbClr val="333333"/>
                </a:solidFill>
              </a:rPr>
              <a:t>Who are your likely community partners?</a:t>
            </a:r>
          </a:p>
          <a:p>
            <a:endParaRPr lang="en-US" dirty="0" smtClean="0"/>
          </a:p>
          <a:p>
            <a:endParaRPr lang="en-US" dirty="0"/>
          </a:p>
        </p:txBody>
      </p:sp>
      <p:sp>
        <p:nvSpPr>
          <p:cNvPr id="4" name="Line 4"/>
          <p:cNvSpPr>
            <a:spLocks noChangeShapeType="1"/>
          </p:cNvSpPr>
          <p:nvPr/>
        </p:nvSpPr>
        <p:spPr bwMode="auto">
          <a:xfrm>
            <a:off x="685800" y="12954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389672367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idx="4294967295"/>
          </p:nvPr>
        </p:nvSpPr>
        <p:spPr>
          <a:xfrm>
            <a:off x="304800" y="228600"/>
            <a:ext cx="8839200" cy="990600"/>
          </a:xfrm>
        </p:spPr>
        <p:txBody>
          <a:bodyPr/>
          <a:lstStyle/>
          <a:p>
            <a:pPr eaLnBrk="1" hangingPunct="1"/>
            <a:r>
              <a:rPr lang="en-US" b="1" dirty="0" smtClean="0">
                <a:cs typeface="Times New Roman" pitchFamily="18" charset="0"/>
              </a:rPr>
              <a:t>Homework</a:t>
            </a:r>
            <a:br>
              <a:rPr lang="en-US" b="1" dirty="0" smtClean="0">
                <a:cs typeface="Times New Roman" pitchFamily="18" charset="0"/>
              </a:rPr>
            </a:br>
            <a:r>
              <a:rPr lang="en-US" sz="2000" b="1" dirty="0" smtClean="0">
                <a:cs typeface="Times New Roman" pitchFamily="18" charset="0"/>
              </a:rPr>
              <a:t>Due </a:t>
            </a:r>
            <a:r>
              <a:rPr lang="en-US" sz="2000" b="1" dirty="0" smtClean="0">
                <a:solidFill>
                  <a:srgbClr val="002E8A"/>
                </a:solidFill>
                <a:cs typeface="Times New Roman" pitchFamily="18" charset="0"/>
              </a:rPr>
              <a:t>Friday, April 21</a:t>
            </a:r>
            <a:r>
              <a:rPr lang="en-US" sz="2000" b="1" baseline="30000" dirty="0" smtClean="0">
                <a:solidFill>
                  <a:srgbClr val="002E8A"/>
                </a:solidFill>
                <a:cs typeface="Times New Roman" pitchFamily="18" charset="0"/>
              </a:rPr>
              <a:t>st</a:t>
            </a:r>
            <a:r>
              <a:rPr lang="en-US" sz="2000" b="1" dirty="0" smtClean="0">
                <a:solidFill>
                  <a:srgbClr val="002E8A"/>
                </a:solidFill>
                <a:cs typeface="Times New Roman" pitchFamily="18" charset="0"/>
              </a:rPr>
              <a:t> 9:00 am</a:t>
            </a:r>
          </a:p>
        </p:txBody>
      </p:sp>
      <p:sp>
        <p:nvSpPr>
          <p:cNvPr id="18435" name="Rectangle 3"/>
          <p:cNvSpPr>
            <a:spLocks noGrp="1" noChangeArrowheads="1"/>
          </p:cNvSpPr>
          <p:nvPr>
            <p:ph type="body" idx="4294967295"/>
          </p:nvPr>
        </p:nvSpPr>
        <p:spPr>
          <a:xfrm>
            <a:off x="304800" y="1295400"/>
            <a:ext cx="8686800" cy="5791200"/>
          </a:xfrm>
        </p:spPr>
        <p:txBody>
          <a:bodyPr/>
          <a:lstStyle/>
          <a:p>
            <a:pPr eaLnBrk="1" hangingPunct="1">
              <a:spcBef>
                <a:spcPts val="600"/>
              </a:spcBef>
              <a:buFont typeface="Arial" panose="020B0604020202020204" pitchFamily="34" charset="0"/>
              <a:buChar char="•"/>
            </a:pPr>
            <a:r>
              <a:rPr lang="en-US" sz="2000" dirty="0" smtClean="0">
                <a:solidFill>
                  <a:srgbClr val="333333"/>
                </a:solidFill>
                <a:cs typeface="Times New Roman" pitchFamily="18" charset="0"/>
              </a:rPr>
              <a:t>What is your current research question?</a:t>
            </a:r>
          </a:p>
          <a:p>
            <a:pPr eaLnBrk="1" hangingPunct="1">
              <a:buFont typeface="Arial" panose="020B0604020202020204" pitchFamily="34" charset="0"/>
              <a:buChar char="•"/>
            </a:pPr>
            <a:r>
              <a:rPr lang="en-US" sz="2000" dirty="0" smtClean="0">
                <a:solidFill>
                  <a:srgbClr val="333333"/>
                </a:solidFill>
                <a:cs typeface="Times New Roman" pitchFamily="18" charset="0"/>
              </a:rPr>
              <a:t>What communities do you plan to work with to develop your study?</a:t>
            </a:r>
          </a:p>
          <a:p>
            <a:pPr lvl="0">
              <a:buFont typeface="Arial" panose="020B0604020202020204" pitchFamily="34" charset="0"/>
              <a:buChar char="•"/>
            </a:pPr>
            <a:r>
              <a:rPr lang="en-US" sz="2000" dirty="0" smtClean="0">
                <a:solidFill>
                  <a:srgbClr val="333333"/>
                </a:solidFill>
              </a:rPr>
              <a:t>How </a:t>
            </a:r>
            <a:r>
              <a:rPr lang="en-US" sz="2000" dirty="0">
                <a:solidFill>
                  <a:srgbClr val="333333"/>
                </a:solidFill>
              </a:rPr>
              <a:t>would you approach your community partner(s)?  </a:t>
            </a:r>
          </a:p>
          <a:p>
            <a:pPr lvl="1">
              <a:buFont typeface="Arial" panose="020B0604020202020204" pitchFamily="34" charset="0"/>
              <a:buChar char="•"/>
            </a:pPr>
            <a:r>
              <a:rPr lang="en-US" sz="2000" dirty="0"/>
              <a:t>What questions would you want to ask to promote an understanding of their interests and needs?  </a:t>
            </a:r>
          </a:p>
          <a:p>
            <a:pPr>
              <a:buFont typeface="Arial" panose="020B0604020202020204" pitchFamily="34" charset="0"/>
              <a:buChar char="•"/>
            </a:pPr>
            <a:r>
              <a:rPr lang="en-US" sz="2000" dirty="0" smtClean="0">
                <a:solidFill>
                  <a:srgbClr val="333333"/>
                </a:solidFill>
                <a:cs typeface="Times New Roman" pitchFamily="18" charset="0"/>
              </a:rPr>
              <a:t>How </a:t>
            </a:r>
            <a:r>
              <a:rPr lang="en-US" sz="2000" dirty="0">
                <a:solidFill>
                  <a:srgbClr val="333333"/>
                </a:solidFill>
                <a:cs typeface="Times New Roman" pitchFamily="18" charset="0"/>
              </a:rPr>
              <a:t>might you involve this/ these community(</a:t>
            </a:r>
            <a:r>
              <a:rPr lang="en-US" sz="2000" dirty="0" err="1">
                <a:solidFill>
                  <a:srgbClr val="333333"/>
                </a:solidFill>
                <a:cs typeface="Times New Roman" pitchFamily="18" charset="0"/>
              </a:rPr>
              <a:t>ies</a:t>
            </a:r>
            <a:r>
              <a:rPr lang="en-US" sz="2000" dirty="0">
                <a:solidFill>
                  <a:srgbClr val="333333"/>
                </a:solidFill>
                <a:cs typeface="Times New Roman" pitchFamily="18" charset="0"/>
              </a:rPr>
              <a:t>) in the development or refinement of your research question</a:t>
            </a:r>
            <a:r>
              <a:rPr lang="en-US" sz="2000" dirty="0" smtClean="0">
                <a:solidFill>
                  <a:srgbClr val="333333"/>
                </a:solidFill>
                <a:cs typeface="Times New Roman" pitchFamily="18" charset="0"/>
              </a:rPr>
              <a:t>?</a:t>
            </a:r>
            <a:endParaRPr lang="en-US" sz="2000" dirty="0"/>
          </a:p>
          <a:p>
            <a:pPr lvl="1">
              <a:buFont typeface="Arial" panose="020B0604020202020204" pitchFamily="34" charset="0"/>
              <a:buChar char="•"/>
            </a:pPr>
            <a:r>
              <a:rPr lang="en-US" sz="2000" dirty="0"/>
              <a:t>How would you describe your respective roles (what tasks would you do and what would you ask them to do in the partnership</a:t>
            </a:r>
            <a:r>
              <a:rPr lang="en-US" sz="2000" dirty="0" smtClean="0"/>
              <a:t>?)</a:t>
            </a:r>
            <a:endParaRPr lang="en-US" sz="2000" dirty="0"/>
          </a:p>
          <a:p>
            <a:pPr lvl="1">
              <a:buFont typeface="Arial" panose="020B0604020202020204" pitchFamily="34" charset="0"/>
              <a:buChar char="•"/>
            </a:pPr>
            <a:r>
              <a:rPr lang="en-US" sz="2000" dirty="0"/>
              <a:t>What might you offer to them that they’d find valuable?  </a:t>
            </a:r>
            <a:endParaRPr lang="en-US" sz="2400" dirty="0">
              <a:solidFill>
                <a:srgbClr val="333333"/>
              </a:solidFill>
              <a:cs typeface="Times New Roman" pitchFamily="18" charset="0"/>
            </a:endParaRPr>
          </a:p>
          <a:p>
            <a:pPr marL="0" indent="0" algn="ctr" eaLnBrk="1" hangingPunct="1">
              <a:buNone/>
            </a:pPr>
            <a:r>
              <a:rPr lang="en-US" sz="2000" dirty="0" smtClean="0">
                <a:solidFill>
                  <a:srgbClr val="C00000"/>
                </a:solidFill>
                <a:cs typeface="Times New Roman" pitchFamily="18" charset="0"/>
              </a:rPr>
              <a:t>PLEASE: Name your homework as follows –</a:t>
            </a:r>
          </a:p>
          <a:p>
            <a:pPr marL="0" indent="0" algn="ctr" eaLnBrk="1" hangingPunct="1">
              <a:spcBef>
                <a:spcPts val="0"/>
              </a:spcBef>
              <a:buNone/>
            </a:pPr>
            <a:r>
              <a:rPr lang="en-US" sz="2000" dirty="0" smtClean="0">
                <a:solidFill>
                  <a:srgbClr val="C00000"/>
                </a:solidFill>
                <a:cs typeface="Times New Roman" pitchFamily="18" charset="0"/>
              </a:rPr>
              <a:t>Epi 248 </a:t>
            </a:r>
            <a:r>
              <a:rPr lang="en-US" sz="2000" dirty="0" err="1" smtClean="0">
                <a:solidFill>
                  <a:srgbClr val="C00000"/>
                </a:solidFill>
                <a:cs typeface="Times New Roman" pitchFamily="18" charset="0"/>
              </a:rPr>
              <a:t>Lname</a:t>
            </a:r>
            <a:r>
              <a:rPr lang="en-US" sz="2000" dirty="0" smtClean="0">
                <a:solidFill>
                  <a:srgbClr val="C00000"/>
                </a:solidFill>
                <a:cs typeface="Times New Roman" pitchFamily="18" charset="0"/>
              </a:rPr>
              <a:t> </a:t>
            </a:r>
            <a:r>
              <a:rPr lang="en-US" sz="2000" dirty="0" err="1" smtClean="0">
                <a:solidFill>
                  <a:srgbClr val="C00000"/>
                </a:solidFill>
                <a:cs typeface="Times New Roman" pitchFamily="18" charset="0"/>
              </a:rPr>
              <a:t>Hmwk</a:t>
            </a:r>
            <a:r>
              <a:rPr lang="en-US" sz="2000" dirty="0" smtClean="0">
                <a:solidFill>
                  <a:srgbClr val="C00000"/>
                </a:solidFill>
                <a:cs typeface="Times New Roman" pitchFamily="18" charset="0"/>
              </a:rPr>
              <a:t> 1 and include your name in the body of your document</a:t>
            </a:r>
          </a:p>
          <a:p>
            <a:pPr marL="609600" indent="-609600" eaLnBrk="1" hangingPunct="1">
              <a:buFont typeface="Wingdings" pitchFamily="2" charset="2"/>
              <a:buChar char="Ø"/>
            </a:pPr>
            <a:endParaRPr lang="en-US" sz="1800" b="1" dirty="0" smtClean="0">
              <a:solidFill>
                <a:srgbClr val="333333"/>
              </a:solidFill>
              <a:cs typeface="Times New Roman" pitchFamily="18" charset="0"/>
            </a:endParaRPr>
          </a:p>
          <a:p>
            <a:pPr marL="609600" indent="-609600" eaLnBrk="1" hangingPunct="1">
              <a:buFontTx/>
              <a:buNone/>
            </a:pPr>
            <a:endParaRPr lang="en-US" sz="1800" b="1" dirty="0" smtClean="0">
              <a:cs typeface="Times New Roman" pitchFamily="18" charset="0"/>
            </a:endParaRPr>
          </a:p>
          <a:p>
            <a:pPr marL="609600" indent="-609600" eaLnBrk="1" hangingPunct="1">
              <a:buFontTx/>
              <a:buNone/>
            </a:pPr>
            <a:endParaRPr lang="en-US" sz="1800" b="1" dirty="0" smtClean="0">
              <a:cs typeface="Times New Roman" pitchFamily="18" charset="0"/>
            </a:endParaRPr>
          </a:p>
          <a:p>
            <a:pPr marL="609600" indent="-609600" eaLnBrk="1" hangingPunct="1">
              <a:buFontTx/>
              <a:buNone/>
            </a:pPr>
            <a:endParaRPr lang="en-US" sz="1800" b="1" dirty="0" smtClean="0">
              <a:cs typeface="Times New Roman" pitchFamily="18" charset="0"/>
            </a:endParaRPr>
          </a:p>
        </p:txBody>
      </p:sp>
      <p:sp>
        <p:nvSpPr>
          <p:cNvPr id="18436" name="Line 4"/>
          <p:cNvSpPr>
            <a:spLocks noChangeShapeType="1"/>
          </p:cNvSpPr>
          <p:nvPr/>
        </p:nvSpPr>
        <p:spPr bwMode="auto">
          <a:xfrm>
            <a:off x="838200" y="1143000"/>
            <a:ext cx="7696200" cy="0"/>
          </a:xfrm>
          <a:prstGeom prst="line">
            <a:avLst/>
          </a:prstGeom>
          <a:noFill/>
          <a:ln w="92075">
            <a:solidFill>
              <a:schemeClr val="accent1"/>
            </a:solidFill>
            <a:round/>
            <a:headEnd/>
            <a:tailEnd/>
          </a:ln>
        </p:spPr>
        <p:txBody>
          <a:bodyPr/>
          <a:lstStyle/>
          <a:p>
            <a:pPr>
              <a:buClr>
                <a:srgbClr val="579090"/>
              </a:buClr>
            </a:pPr>
            <a:endParaRPr lang="en-US">
              <a:solidFill>
                <a:srgbClr val="5C1F00"/>
              </a:solidFill>
              <a:latin typeface="Arial" charset="0"/>
            </a:endParaRPr>
          </a:p>
        </p:txBody>
      </p:sp>
    </p:spTree>
    <p:extLst>
      <p:ext uri="{BB962C8B-B14F-4D97-AF65-F5344CB8AC3E}">
        <p14:creationId xmlns:p14="http://schemas.microsoft.com/office/powerpoint/2010/main" val="2989911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828800" y="304800"/>
            <a:ext cx="7297220" cy="914400"/>
          </a:xfrm>
        </p:spPr>
        <p:txBody>
          <a:bodyPr/>
          <a:lstStyle/>
          <a:p>
            <a:pPr algn="l" eaLnBrk="1" hangingPunct="1"/>
            <a:r>
              <a:rPr lang="en-US" dirty="0" err="1" smtClean="0">
                <a:cs typeface="Times New Roman" pitchFamily="18" charset="0"/>
              </a:rPr>
              <a:t>Epi</a:t>
            </a:r>
            <a:r>
              <a:rPr lang="en-US" dirty="0" smtClean="0">
                <a:cs typeface="Times New Roman" pitchFamily="18" charset="0"/>
              </a:rPr>
              <a:t> 248 Course Structure</a:t>
            </a:r>
          </a:p>
        </p:txBody>
      </p:sp>
      <p:sp>
        <p:nvSpPr>
          <p:cNvPr id="15363" name="Rectangle 3"/>
          <p:cNvSpPr>
            <a:spLocks noGrp="1" noChangeArrowheads="1"/>
          </p:cNvSpPr>
          <p:nvPr>
            <p:ph type="body" idx="1"/>
          </p:nvPr>
        </p:nvSpPr>
        <p:spPr>
          <a:xfrm>
            <a:off x="533400" y="1371600"/>
            <a:ext cx="8382000" cy="5257800"/>
          </a:xfrm>
        </p:spPr>
        <p:txBody>
          <a:bodyPr/>
          <a:lstStyle/>
          <a:p>
            <a:pPr marL="404813" indent="-350838" eaLnBrk="1" hangingPunct="1">
              <a:lnSpc>
                <a:spcPct val="90000"/>
              </a:lnSpc>
              <a:buFont typeface="Wingdings" pitchFamily="2" charset="2"/>
              <a:buChar char="Ø"/>
            </a:pPr>
            <a:r>
              <a:rPr lang="en-US" sz="2400" dirty="0" smtClean="0">
                <a:solidFill>
                  <a:srgbClr val="333333"/>
                </a:solidFill>
                <a:cs typeface="Times New Roman" pitchFamily="18" charset="0"/>
              </a:rPr>
              <a:t>Readings before each session.</a:t>
            </a:r>
            <a:endParaRPr lang="en-US" sz="2400" dirty="0">
              <a:solidFill>
                <a:srgbClr val="333333"/>
              </a:solidFill>
              <a:cs typeface="Times New Roman" pitchFamily="18" charset="0"/>
            </a:endParaRPr>
          </a:p>
          <a:p>
            <a:pPr marL="404813" indent="-350838" eaLnBrk="1" hangingPunct="1">
              <a:lnSpc>
                <a:spcPct val="90000"/>
              </a:lnSpc>
              <a:buFont typeface="Wingdings" pitchFamily="2" charset="2"/>
              <a:buChar char="Ø"/>
            </a:pPr>
            <a:r>
              <a:rPr lang="en-US" sz="2400" dirty="0" smtClean="0">
                <a:solidFill>
                  <a:srgbClr val="333333"/>
                </a:solidFill>
                <a:cs typeface="Times New Roman" pitchFamily="18" charset="0"/>
              </a:rPr>
              <a:t>Homework due by </a:t>
            </a:r>
            <a:r>
              <a:rPr lang="en-US" sz="2400" dirty="0" smtClean="0">
                <a:solidFill>
                  <a:srgbClr val="333333"/>
                </a:solidFill>
                <a:cs typeface="Times New Roman" pitchFamily="18" charset="0"/>
              </a:rPr>
              <a:t>Friday </a:t>
            </a:r>
            <a:r>
              <a:rPr lang="en-US" sz="2400" dirty="0" smtClean="0">
                <a:solidFill>
                  <a:srgbClr val="333333"/>
                </a:solidFill>
                <a:cs typeface="Times New Roman" pitchFamily="18" charset="0"/>
              </a:rPr>
              <a:t>by </a:t>
            </a:r>
            <a:r>
              <a:rPr lang="en-US" sz="2400" smtClean="0">
                <a:solidFill>
                  <a:srgbClr val="333333"/>
                </a:solidFill>
                <a:cs typeface="Times New Roman" pitchFamily="18" charset="0"/>
              </a:rPr>
              <a:t>9:00 </a:t>
            </a:r>
            <a:r>
              <a:rPr lang="en-US" sz="2400">
                <a:solidFill>
                  <a:srgbClr val="333333"/>
                </a:solidFill>
                <a:cs typeface="Times New Roman" pitchFamily="18" charset="0"/>
              </a:rPr>
              <a:t>A</a:t>
            </a:r>
            <a:r>
              <a:rPr lang="en-US" sz="2400" smtClean="0">
                <a:solidFill>
                  <a:srgbClr val="333333"/>
                </a:solidFill>
                <a:cs typeface="Times New Roman" pitchFamily="18" charset="0"/>
              </a:rPr>
              <a:t>M</a:t>
            </a:r>
            <a:r>
              <a:rPr lang="en-US" sz="2400" dirty="0" smtClean="0">
                <a:solidFill>
                  <a:srgbClr val="333333"/>
                </a:solidFill>
                <a:cs typeface="Times New Roman" pitchFamily="18" charset="0"/>
              </a:rPr>
              <a:t>. (Delete pts for homework submitted after Friday noon.)</a:t>
            </a:r>
          </a:p>
          <a:p>
            <a:pPr marL="404813" indent="-350838" eaLnBrk="1" hangingPunct="1">
              <a:lnSpc>
                <a:spcPct val="90000"/>
              </a:lnSpc>
              <a:buFont typeface="Wingdings" pitchFamily="2" charset="2"/>
              <a:buChar char="Ø"/>
            </a:pPr>
            <a:r>
              <a:rPr lang="en-US" sz="2400" dirty="0" smtClean="0">
                <a:solidFill>
                  <a:srgbClr val="333333"/>
                </a:solidFill>
                <a:cs typeface="Times New Roman" pitchFamily="18" charset="0"/>
              </a:rPr>
              <a:t>Combination of didactic presentations, full class, and small group discussion</a:t>
            </a:r>
            <a:endParaRPr lang="en-US" sz="2400" dirty="0">
              <a:solidFill>
                <a:srgbClr val="333333"/>
              </a:solidFill>
              <a:cs typeface="Times New Roman" pitchFamily="18" charset="0"/>
            </a:endParaRPr>
          </a:p>
          <a:p>
            <a:pPr marL="404813" indent="-350838" eaLnBrk="1" hangingPunct="1">
              <a:lnSpc>
                <a:spcPct val="90000"/>
              </a:lnSpc>
              <a:buFont typeface="Wingdings" pitchFamily="2" charset="2"/>
              <a:buChar char="Ø"/>
            </a:pPr>
            <a:r>
              <a:rPr lang="en-US" sz="2400" dirty="0" smtClean="0">
                <a:solidFill>
                  <a:srgbClr val="333333"/>
                </a:solidFill>
                <a:cs typeface="Times New Roman" pitchFamily="18" charset="0"/>
              </a:rPr>
              <a:t>Complete a Community Engagement Planning Document by the end of the course.</a:t>
            </a:r>
          </a:p>
          <a:p>
            <a:pPr marL="404813" indent="-350838" eaLnBrk="1" hangingPunct="1">
              <a:lnSpc>
                <a:spcPct val="90000"/>
              </a:lnSpc>
              <a:buFont typeface="Wingdings" pitchFamily="2" charset="2"/>
              <a:buChar char="Ø"/>
            </a:pPr>
            <a:r>
              <a:rPr lang="en-US" sz="2400" dirty="0" smtClean="0">
                <a:solidFill>
                  <a:srgbClr val="333333"/>
                </a:solidFill>
                <a:cs typeface="Times New Roman" pitchFamily="18" charset="0"/>
              </a:rPr>
              <a:t>Grades based on homework</a:t>
            </a:r>
            <a:r>
              <a:rPr lang="en-US" sz="2400" dirty="0">
                <a:solidFill>
                  <a:srgbClr val="333333"/>
                </a:solidFill>
                <a:cs typeface="Times New Roman" pitchFamily="18" charset="0"/>
              </a:rPr>
              <a:t> </a:t>
            </a:r>
            <a:r>
              <a:rPr lang="en-US" sz="2400" dirty="0" smtClean="0">
                <a:solidFill>
                  <a:srgbClr val="333333"/>
                </a:solidFill>
                <a:cs typeface="Times New Roman" pitchFamily="18" charset="0"/>
              </a:rPr>
              <a:t>(10 pts) presentation (20 pts) and final project (40 pts.) You cannot miss more than 1 class.</a:t>
            </a:r>
            <a:endParaRPr lang="en-US" sz="2400" dirty="0">
              <a:solidFill>
                <a:srgbClr val="333333"/>
              </a:solidFill>
              <a:cs typeface="Times New Roman" pitchFamily="18" charset="0"/>
            </a:endParaRPr>
          </a:p>
        </p:txBody>
      </p:sp>
      <p:sp>
        <p:nvSpPr>
          <p:cNvPr id="15364" name="Line 4"/>
          <p:cNvSpPr>
            <a:spLocks noChangeShapeType="1"/>
          </p:cNvSpPr>
          <p:nvPr/>
        </p:nvSpPr>
        <p:spPr bwMode="auto">
          <a:xfrm flipV="1">
            <a:off x="609600" y="1295400"/>
            <a:ext cx="80772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170238209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 Information</a:t>
            </a:r>
            <a:endParaRPr lang="en-US" dirty="0"/>
          </a:p>
        </p:txBody>
      </p:sp>
      <p:sp>
        <p:nvSpPr>
          <p:cNvPr id="3" name="Content Placeholder 2"/>
          <p:cNvSpPr>
            <a:spLocks noGrp="1"/>
          </p:cNvSpPr>
          <p:nvPr>
            <p:ph idx="1"/>
          </p:nvPr>
        </p:nvSpPr>
        <p:spPr/>
        <p:txBody>
          <a:bodyPr/>
          <a:lstStyle/>
          <a:p>
            <a:r>
              <a:rPr lang="en-US" dirty="0" smtClean="0"/>
              <a:t>Ellen Goldstein</a:t>
            </a:r>
          </a:p>
          <a:p>
            <a:pPr marL="457200" lvl="1" indent="0">
              <a:buNone/>
            </a:pPr>
            <a:r>
              <a:rPr lang="en-US" dirty="0">
                <a:solidFill>
                  <a:srgbClr val="002E8A"/>
                </a:solidFill>
              </a:rPr>
              <a:t>e</a:t>
            </a:r>
            <a:r>
              <a:rPr lang="en-US" dirty="0" smtClean="0">
                <a:solidFill>
                  <a:srgbClr val="002E8A"/>
                </a:solidFill>
              </a:rPr>
              <a:t>llen.goldstein@ucsf.edu</a:t>
            </a:r>
          </a:p>
          <a:p>
            <a:pPr marL="457200" lvl="1" indent="0">
              <a:buNone/>
            </a:pPr>
            <a:r>
              <a:rPr lang="en-US" dirty="0" smtClean="0"/>
              <a:t>(415) 514-3226</a:t>
            </a:r>
          </a:p>
          <a:p>
            <a:pPr lvl="1"/>
            <a:endParaRPr lang="en-US" dirty="0"/>
          </a:p>
          <a:p>
            <a:r>
              <a:rPr lang="en-US" dirty="0" smtClean="0"/>
              <a:t>Kevin Grumbach</a:t>
            </a:r>
          </a:p>
          <a:p>
            <a:pPr marL="457200" lvl="1" indent="0">
              <a:buNone/>
            </a:pPr>
            <a:r>
              <a:rPr lang="en-US" dirty="0">
                <a:solidFill>
                  <a:srgbClr val="002E8A"/>
                </a:solidFill>
              </a:rPr>
              <a:t>k</a:t>
            </a:r>
            <a:r>
              <a:rPr lang="en-US" dirty="0" smtClean="0">
                <a:solidFill>
                  <a:srgbClr val="002E8A"/>
                </a:solidFill>
              </a:rPr>
              <a:t>evin.grumbach@ucsf.edu</a:t>
            </a:r>
          </a:p>
          <a:p>
            <a:pPr marL="457200" lvl="1" indent="0">
              <a:buNone/>
            </a:pPr>
            <a:r>
              <a:rPr lang="en-US" dirty="0" smtClean="0"/>
              <a:t>(415) 206-6892</a:t>
            </a:r>
            <a:endParaRPr lang="en-US" dirty="0"/>
          </a:p>
        </p:txBody>
      </p:sp>
    </p:spTree>
    <p:extLst>
      <p:ext uri="{BB962C8B-B14F-4D97-AF65-F5344CB8AC3E}">
        <p14:creationId xmlns:p14="http://schemas.microsoft.com/office/powerpoint/2010/main" val="20136961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4"/>
          <p:cNvSpPr>
            <a:spLocks noGrp="1" noChangeArrowheads="1"/>
          </p:cNvSpPr>
          <p:nvPr>
            <p:ph type="title"/>
          </p:nvPr>
        </p:nvSpPr>
        <p:spPr/>
        <p:txBody>
          <a:bodyPr/>
          <a:lstStyle/>
          <a:p>
            <a:r>
              <a:rPr lang="en-US" dirty="0" smtClean="0"/>
              <a:t>Why Community Engagement to Translate Practice to Evidence?</a:t>
            </a:r>
          </a:p>
        </p:txBody>
      </p:sp>
      <p:sp>
        <p:nvSpPr>
          <p:cNvPr id="20482" name="Rectangle 3"/>
          <p:cNvSpPr>
            <a:spLocks noGrp="1" noChangeArrowheads="1"/>
          </p:cNvSpPr>
          <p:nvPr>
            <p:ph idx="1"/>
          </p:nvPr>
        </p:nvSpPr>
        <p:spPr/>
        <p:txBody>
          <a:bodyPr/>
          <a:lstStyle/>
          <a:p>
            <a:pPr>
              <a:buFont typeface="Wingdings" pitchFamily="2" charset="2"/>
              <a:buChar char="Ø"/>
            </a:pPr>
            <a:r>
              <a:rPr lang="en-US" sz="3200" dirty="0" smtClean="0">
                <a:solidFill>
                  <a:srgbClr val="333333"/>
                </a:solidFill>
              </a:rPr>
              <a:t>Ethical, respectful and responsible relationships with study participants and the community</a:t>
            </a:r>
            <a:br>
              <a:rPr lang="en-US" sz="3200" dirty="0" smtClean="0">
                <a:solidFill>
                  <a:srgbClr val="333333"/>
                </a:solidFill>
              </a:rPr>
            </a:br>
            <a:endParaRPr lang="en-US" sz="3200" dirty="0" smtClean="0">
              <a:solidFill>
                <a:srgbClr val="333333"/>
              </a:solidFill>
            </a:endParaRPr>
          </a:p>
          <a:p>
            <a:pPr>
              <a:buFont typeface="Wingdings" pitchFamily="2" charset="2"/>
              <a:buChar char="Ø"/>
            </a:pPr>
            <a:r>
              <a:rPr lang="en-US" sz="3200" dirty="0" smtClean="0">
                <a:solidFill>
                  <a:srgbClr val="333333"/>
                </a:solidFill>
              </a:rPr>
              <a:t>Better science</a:t>
            </a:r>
          </a:p>
          <a:p>
            <a:pPr algn="ctr">
              <a:buFontTx/>
              <a:buNone/>
            </a:pPr>
            <a:endParaRPr lang="en-US" sz="6600" dirty="0" smtClean="0"/>
          </a:p>
        </p:txBody>
      </p:sp>
      <p:sp>
        <p:nvSpPr>
          <p:cNvPr id="4" name="Line 4"/>
          <p:cNvSpPr>
            <a:spLocks noChangeShapeType="1"/>
          </p:cNvSpPr>
          <p:nvPr/>
        </p:nvSpPr>
        <p:spPr bwMode="auto">
          <a:xfrm>
            <a:off x="685800" y="12954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20873153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ChangeArrowheads="1"/>
          </p:cNvSpPr>
          <p:nvPr/>
        </p:nvSpPr>
        <p:spPr bwMode="auto">
          <a:xfrm>
            <a:off x="990600" y="304800"/>
            <a:ext cx="6781800" cy="685800"/>
          </a:xfrm>
          <a:prstGeom prst="rect">
            <a:avLst/>
          </a:prstGeom>
          <a:noFill/>
          <a:ln w="9525">
            <a:noFill/>
            <a:miter lim="800000"/>
            <a:headEnd/>
            <a:tailEnd/>
          </a:ln>
        </p:spPr>
        <p:txBody>
          <a:bodyPr anchor="ctr" anchorCtr="1"/>
          <a:lstStyle/>
          <a:p>
            <a:pPr algn="ctr">
              <a:buNone/>
              <a:defRPr/>
            </a:pPr>
            <a:r>
              <a:rPr lang="en-US" altLang="zh-CN" sz="3200" dirty="0">
                <a:latin typeface="+mj-lt"/>
                <a:ea typeface="SimSun"/>
                <a:cs typeface="SimSun"/>
              </a:rPr>
              <a:t>Well-Established</a:t>
            </a:r>
            <a:r>
              <a:rPr lang="en-US" altLang="zh-CN" sz="3200" dirty="0">
                <a:ea typeface="SimSun"/>
                <a:cs typeface="SimSun"/>
              </a:rPr>
              <a:t> Models of </a:t>
            </a:r>
            <a:br>
              <a:rPr lang="en-US" altLang="zh-CN" sz="3200" dirty="0">
                <a:ea typeface="SimSun"/>
                <a:cs typeface="SimSun"/>
              </a:rPr>
            </a:br>
            <a:r>
              <a:rPr lang="en-US" altLang="zh-CN" sz="3200" dirty="0">
                <a:ea typeface="SimSun"/>
                <a:cs typeface="SimSun"/>
              </a:rPr>
              <a:t>Community-Engaged Research </a:t>
            </a:r>
            <a:endParaRPr lang="en-US" sz="3200" kern="0" dirty="0">
              <a:solidFill>
                <a:schemeClr val="accent2">
                  <a:lumMod val="50000"/>
                </a:schemeClr>
              </a:solidFill>
              <a:latin typeface="+mj-lt"/>
              <a:ea typeface="+mj-ea"/>
              <a:cs typeface="+mj-cs"/>
            </a:endParaRPr>
          </a:p>
        </p:txBody>
      </p:sp>
      <p:sp>
        <p:nvSpPr>
          <p:cNvPr id="62467" name="Rectangle 3"/>
          <p:cNvSpPr>
            <a:spLocks noChangeArrowheads="1"/>
          </p:cNvSpPr>
          <p:nvPr/>
        </p:nvSpPr>
        <p:spPr bwMode="auto">
          <a:xfrm>
            <a:off x="731520" y="1295400"/>
            <a:ext cx="7772400" cy="4114800"/>
          </a:xfrm>
          <a:prstGeom prst="rect">
            <a:avLst/>
          </a:prstGeom>
          <a:noFill/>
          <a:ln w="9525">
            <a:noFill/>
            <a:miter lim="800000"/>
            <a:headEnd/>
            <a:tailEnd/>
          </a:ln>
        </p:spPr>
        <p:txBody>
          <a:bodyPr/>
          <a:lstStyle/>
          <a:p>
            <a:pPr lvl="1">
              <a:lnSpc>
                <a:spcPct val="80000"/>
              </a:lnSpc>
              <a:buNone/>
            </a:pPr>
            <a:endParaRPr lang="en-US" altLang="zh-CN" dirty="0" smtClean="0">
              <a:ea typeface="SimSun"/>
              <a:cs typeface="SimSun"/>
            </a:endParaRPr>
          </a:p>
          <a:p>
            <a:pPr lvl="1" indent="-457200">
              <a:lnSpc>
                <a:spcPct val="80000"/>
              </a:lnSpc>
              <a:buFont typeface="Wingdings" panose="05000000000000000000" pitchFamily="2" charset="2"/>
              <a:buChar char="Ø"/>
            </a:pPr>
            <a:r>
              <a:rPr lang="en-US" altLang="zh-CN" dirty="0" smtClean="0">
                <a:solidFill>
                  <a:srgbClr val="333333"/>
                </a:solidFill>
                <a:ea typeface="SimSun"/>
                <a:cs typeface="SimSun"/>
              </a:rPr>
              <a:t>Community-Based </a:t>
            </a:r>
            <a:r>
              <a:rPr lang="en-US" altLang="zh-CN" dirty="0">
                <a:solidFill>
                  <a:srgbClr val="333333"/>
                </a:solidFill>
                <a:ea typeface="SimSun"/>
                <a:cs typeface="SimSun"/>
              </a:rPr>
              <a:t>Participatory Research</a:t>
            </a:r>
          </a:p>
          <a:p>
            <a:pPr lvl="1" indent="-457200">
              <a:lnSpc>
                <a:spcPct val="80000"/>
              </a:lnSpc>
              <a:buFont typeface="Wingdings" panose="05000000000000000000" pitchFamily="2" charset="2"/>
              <a:buChar char="Ø"/>
            </a:pPr>
            <a:r>
              <a:rPr lang="en-US" altLang="zh-CN" dirty="0">
                <a:solidFill>
                  <a:srgbClr val="333333"/>
                </a:solidFill>
                <a:ea typeface="SimSun"/>
                <a:cs typeface="SimSun"/>
              </a:rPr>
              <a:t>Practice-Based Research Networks</a:t>
            </a:r>
          </a:p>
          <a:p>
            <a:pPr lvl="1" indent="-457200">
              <a:lnSpc>
                <a:spcPct val="80000"/>
              </a:lnSpc>
              <a:buFont typeface="Wingdings" panose="05000000000000000000" pitchFamily="2" charset="2"/>
              <a:buChar char="Ø"/>
            </a:pPr>
            <a:r>
              <a:rPr lang="en-US" altLang="zh-CN" dirty="0">
                <a:solidFill>
                  <a:srgbClr val="333333"/>
                </a:solidFill>
                <a:ea typeface="SimSun"/>
                <a:cs typeface="SimSun"/>
              </a:rPr>
              <a:t>But not limited to these “classic” models</a:t>
            </a:r>
          </a:p>
          <a:p>
            <a:pPr algn="r">
              <a:lnSpc>
                <a:spcPct val="90000"/>
              </a:lnSpc>
              <a:spcBef>
                <a:spcPct val="20000"/>
              </a:spcBef>
              <a:buNone/>
              <a:defRPr/>
            </a:pPr>
            <a:endParaRPr lang="en-US" kern="0" dirty="0">
              <a:solidFill>
                <a:srgbClr val="333333"/>
              </a:solidFill>
              <a:effectLst>
                <a:outerShdw blurRad="38100" dist="38100" dir="2700000" algn="tl">
                  <a:srgbClr val="000000"/>
                </a:outerShdw>
              </a:effectLst>
              <a:latin typeface="+mn-lt"/>
            </a:endParaRPr>
          </a:p>
          <a:p>
            <a:pPr marL="342900" indent="-342900" algn="r">
              <a:lnSpc>
                <a:spcPct val="90000"/>
              </a:lnSpc>
              <a:spcBef>
                <a:spcPct val="20000"/>
              </a:spcBef>
              <a:defRPr/>
            </a:pPr>
            <a:endParaRPr lang="en-US" sz="1200" kern="0" dirty="0" smtClean="0">
              <a:solidFill>
                <a:srgbClr val="333333"/>
              </a:solidFill>
              <a:effectLst>
                <a:outerShdw blurRad="38100" dist="38100" dir="2700000" algn="tl">
                  <a:srgbClr val="000000"/>
                </a:outerShdw>
              </a:effectLst>
              <a:latin typeface="+mn-lt"/>
              <a:cs typeface="+mn-cs"/>
            </a:endParaRPr>
          </a:p>
          <a:p>
            <a:pPr marL="342900" indent="-342900" algn="r">
              <a:lnSpc>
                <a:spcPct val="90000"/>
              </a:lnSpc>
              <a:spcBef>
                <a:spcPct val="20000"/>
              </a:spcBef>
              <a:defRPr/>
            </a:pPr>
            <a:endParaRPr lang="en-US" sz="1800" kern="0" dirty="0">
              <a:solidFill>
                <a:srgbClr val="333333"/>
              </a:solidFill>
              <a:effectLst>
                <a:outerShdw blurRad="38100" dist="38100" dir="2700000" algn="tl">
                  <a:srgbClr val="000000"/>
                </a:outerShdw>
              </a:effectLst>
              <a:latin typeface="+mn-lt"/>
              <a:cs typeface="+mn-cs"/>
            </a:endParaRPr>
          </a:p>
          <a:p>
            <a:pPr marL="342900" indent="-342900" algn="r">
              <a:lnSpc>
                <a:spcPct val="90000"/>
              </a:lnSpc>
              <a:spcBef>
                <a:spcPct val="20000"/>
              </a:spcBef>
              <a:defRPr/>
            </a:pPr>
            <a:endParaRPr lang="en-US" sz="1800" kern="0" dirty="0">
              <a:solidFill>
                <a:srgbClr val="333333"/>
              </a:solidFill>
              <a:effectLst>
                <a:outerShdw blurRad="38100" dist="38100" dir="2700000" algn="tl">
                  <a:srgbClr val="000000"/>
                </a:outerShdw>
              </a:effectLst>
              <a:latin typeface="+mn-lt"/>
              <a:cs typeface="+mn-cs"/>
            </a:endParaRPr>
          </a:p>
          <a:p>
            <a:pPr marL="342900" indent="-342900">
              <a:lnSpc>
                <a:spcPct val="90000"/>
              </a:lnSpc>
              <a:spcBef>
                <a:spcPct val="20000"/>
              </a:spcBef>
              <a:buFontTx/>
              <a:buChar char="•"/>
              <a:defRPr/>
            </a:pPr>
            <a:endParaRPr lang="en-US" kern="0" dirty="0">
              <a:solidFill>
                <a:srgbClr val="333333"/>
              </a:solidFill>
              <a:effectLst>
                <a:outerShdw blurRad="38100" dist="38100" dir="2700000" algn="tl">
                  <a:srgbClr val="000000"/>
                </a:outerShdw>
              </a:effectLst>
              <a:latin typeface="+mn-lt"/>
              <a:cs typeface="+mn-cs"/>
            </a:endParaRPr>
          </a:p>
        </p:txBody>
      </p:sp>
      <p:sp>
        <p:nvSpPr>
          <p:cNvPr id="4" name="Line 4"/>
          <p:cNvSpPr>
            <a:spLocks noChangeShapeType="1"/>
          </p:cNvSpPr>
          <p:nvPr/>
        </p:nvSpPr>
        <p:spPr bwMode="auto">
          <a:xfrm>
            <a:off x="685800" y="12954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13157907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ChangeArrowheads="1"/>
          </p:cNvSpPr>
          <p:nvPr/>
        </p:nvSpPr>
        <p:spPr bwMode="auto">
          <a:xfrm>
            <a:off x="990600" y="304800"/>
            <a:ext cx="6781800" cy="685800"/>
          </a:xfrm>
          <a:prstGeom prst="rect">
            <a:avLst/>
          </a:prstGeom>
          <a:noFill/>
          <a:ln w="9525">
            <a:noFill/>
            <a:miter lim="800000"/>
            <a:headEnd/>
            <a:tailEnd/>
          </a:ln>
        </p:spPr>
        <p:txBody>
          <a:bodyPr anchor="ctr" anchorCtr="1"/>
          <a:lstStyle/>
          <a:p>
            <a:pPr algn="ctr">
              <a:buNone/>
              <a:defRPr/>
            </a:pPr>
            <a:r>
              <a:rPr lang="en-US" sz="3200" kern="0" dirty="0">
                <a:solidFill>
                  <a:schemeClr val="accent2">
                    <a:lumMod val="50000"/>
                  </a:schemeClr>
                </a:solidFill>
                <a:latin typeface="+mj-lt"/>
                <a:ea typeface="+mj-ea"/>
                <a:cs typeface="+mj-cs"/>
              </a:rPr>
              <a:t>Definition of Community</a:t>
            </a:r>
          </a:p>
        </p:txBody>
      </p:sp>
      <p:sp>
        <p:nvSpPr>
          <p:cNvPr id="62467" name="Rectangle 3"/>
          <p:cNvSpPr>
            <a:spLocks noChangeArrowheads="1"/>
          </p:cNvSpPr>
          <p:nvPr/>
        </p:nvSpPr>
        <p:spPr bwMode="auto">
          <a:xfrm>
            <a:off x="731520" y="1752600"/>
            <a:ext cx="7772400" cy="3886200"/>
          </a:xfrm>
          <a:prstGeom prst="rect">
            <a:avLst/>
          </a:prstGeom>
          <a:noFill/>
          <a:ln w="9525">
            <a:noFill/>
            <a:miter lim="800000"/>
            <a:headEnd/>
            <a:tailEnd/>
          </a:ln>
        </p:spPr>
        <p:txBody>
          <a:bodyPr/>
          <a:lstStyle/>
          <a:p>
            <a:pPr marL="347663" indent="-338138">
              <a:lnSpc>
                <a:spcPct val="90000"/>
              </a:lnSpc>
              <a:spcBef>
                <a:spcPct val="20000"/>
              </a:spcBef>
              <a:buFont typeface="Wingdings" pitchFamily="2" charset="2"/>
              <a:buChar char="Ø"/>
              <a:defRPr/>
            </a:pPr>
            <a:r>
              <a:rPr lang="en-US" sz="2800" kern="0" dirty="0">
                <a:solidFill>
                  <a:srgbClr val="333333"/>
                </a:solidFill>
                <a:latin typeface="+mn-lt"/>
                <a:cs typeface="+mn-cs"/>
              </a:rPr>
              <a:t>A group of people</a:t>
            </a:r>
          </a:p>
          <a:p>
            <a:pPr marL="342900" indent="-342900">
              <a:lnSpc>
                <a:spcPct val="90000"/>
              </a:lnSpc>
              <a:spcBef>
                <a:spcPct val="20000"/>
              </a:spcBef>
              <a:buClr>
                <a:schemeClr val="tx2"/>
              </a:buClr>
              <a:buFont typeface="Wingdings" pitchFamily="2" charset="2"/>
              <a:buChar char="Ø"/>
              <a:defRPr/>
            </a:pPr>
            <a:r>
              <a:rPr lang="en-US" sz="2800" kern="0" dirty="0">
                <a:solidFill>
                  <a:srgbClr val="333333"/>
                </a:solidFill>
                <a:latin typeface="+mn-lt"/>
                <a:cs typeface="+mn-cs"/>
              </a:rPr>
              <a:t>Linked by social ties</a:t>
            </a:r>
          </a:p>
          <a:p>
            <a:pPr marL="342900" indent="-342900">
              <a:lnSpc>
                <a:spcPct val="90000"/>
              </a:lnSpc>
              <a:spcBef>
                <a:spcPct val="20000"/>
              </a:spcBef>
              <a:buClr>
                <a:schemeClr val="tx2"/>
              </a:buClr>
              <a:buFont typeface="Wingdings" pitchFamily="2" charset="2"/>
              <a:buChar char="Ø"/>
              <a:defRPr/>
            </a:pPr>
            <a:r>
              <a:rPr lang="en-US" sz="2800" kern="0" dirty="0">
                <a:solidFill>
                  <a:srgbClr val="333333"/>
                </a:solidFill>
                <a:latin typeface="+mn-lt"/>
                <a:cs typeface="+mn-cs"/>
              </a:rPr>
              <a:t>Sharing common perspectives or interests</a:t>
            </a:r>
          </a:p>
          <a:p>
            <a:pPr marL="342900" indent="-342900">
              <a:lnSpc>
                <a:spcPct val="90000"/>
              </a:lnSpc>
              <a:spcBef>
                <a:spcPct val="20000"/>
              </a:spcBef>
              <a:buClr>
                <a:schemeClr val="tx2"/>
              </a:buClr>
              <a:buFont typeface="Wingdings" pitchFamily="2" charset="2"/>
              <a:buChar char="Ø"/>
              <a:defRPr/>
            </a:pPr>
            <a:r>
              <a:rPr lang="en-US" sz="2800" kern="0" dirty="0">
                <a:solidFill>
                  <a:srgbClr val="333333"/>
                </a:solidFill>
                <a:latin typeface="+mn-lt"/>
                <a:cs typeface="+mn-cs"/>
              </a:rPr>
              <a:t>Who may or may not share a geographic location</a:t>
            </a:r>
          </a:p>
          <a:p>
            <a:pPr algn="r">
              <a:lnSpc>
                <a:spcPct val="90000"/>
              </a:lnSpc>
              <a:spcBef>
                <a:spcPct val="20000"/>
              </a:spcBef>
              <a:buNone/>
              <a:defRPr/>
            </a:pPr>
            <a:endParaRPr lang="en-US" kern="0" dirty="0">
              <a:solidFill>
                <a:srgbClr val="333333"/>
              </a:solidFill>
              <a:effectLst>
                <a:outerShdw blurRad="38100" dist="38100" dir="2700000" algn="tl">
                  <a:srgbClr val="000000"/>
                </a:outerShdw>
              </a:effectLst>
              <a:latin typeface="+mn-lt"/>
            </a:endParaRPr>
          </a:p>
          <a:p>
            <a:pPr>
              <a:lnSpc>
                <a:spcPct val="90000"/>
              </a:lnSpc>
              <a:spcBef>
                <a:spcPct val="20000"/>
              </a:spcBef>
              <a:buNone/>
              <a:defRPr/>
            </a:pPr>
            <a:r>
              <a:rPr lang="en-US" sz="1600" kern="0" dirty="0" smtClean="0">
                <a:solidFill>
                  <a:srgbClr val="333333"/>
                </a:solidFill>
                <a:latin typeface="+mn-lt"/>
                <a:cs typeface="+mn-cs"/>
              </a:rPr>
              <a:t>Duke Center for Community Research</a:t>
            </a:r>
          </a:p>
          <a:p>
            <a:pPr marL="342900" indent="-342900" algn="r">
              <a:lnSpc>
                <a:spcPct val="90000"/>
              </a:lnSpc>
              <a:spcBef>
                <a:spcPct val="20000"/>
              </a:spcBef>
              <a:defRPr/>
            </a:pPr>
            <a:endParaRPr lang="en-US" sz="1200" kern="0" dirty="0" smtClean="0">
              <a:solidFill>
                <a:srgbClr val="333333"/>
              </a:solidFill>
              <a:effectLst>
                <a:outerShdw blurRad="38100" dist="38100" dir="2700000" algn="tl">
                  <a:srgbClr val="000000"/>
                </a:outerShdw>
              </a:effectLst>
              <a:latin typeface="+mn-lt"/>
              <a:cs typeface="+mn-cs"/>
            </a:endParaRPr>
          </a:p>
          <a:p>
            <a:pPr marL="342900" indent="-342900" algn="r">
              <a:lnSpc>
                <a:spcPct val="90000"/>
              </a:lnSpc>
              <a:spcBef>
                <a:spcPct val="20000"/>
              </a:spcBef>
              <a:defRPr/>
            </a:pPr>
            <a:endParaRPr lang="en-US" sz="1800" kern="0" dirty="0">
              <a:solidFill>
                <a:srgbClr val="333333"/>
              </a:solidFill>
              <a:effectLst>
                <a:outerShdw blurRad="38100" dist="38100" dir="2700000" algn="tl">
                  <a:srgbClr val="000000"/>
                </a:outerShdw>
              </a:effectLst>
              <a:latin typeface="+mn-lt"/>
              <a:cs typeface="+mn-cs"/>
            </a:endParaRPr>
          </a:p>
          <a:p>
            <a:pPr marL="342900" indent="-342900" algn="r">
              <a:lnSpc>
                <a:spcPct val="90000"/>
              </a:lnSpc>
              <a:spcBef>
                <a:spcPct val="20000"/>
              </a:spcBef>
              <a:defRPr/>
            </a:pPr>
            <a:endParaRPr lang="en-US" sz="1800" kern="0" dirty="0">
              <a:solidFill>
                <a:srgbClr val="333333"/>
              </a:solidFill>
              <a:effectLst>
                <a:outerShdw blurRad="38100" dist="38100" dir="2700000" algn="tl">
                  <a:srgbClr val="000000"/>
                </a:outerShdw>
              </a:effectLst>
              <a:latin typeface="+mn-lt"/>
              <a:cs typeface="+mn-cs"/>
            </a:endParaRPr>
          </a:p>
          <a:p>
            <a:pPr marL="342900" indent="-342900">
              <a:lnSpc>
                <a:spcPct val="90000"/>
              </a:lnSpc>
              <a:spcBef>
                <a:spcPct val="20000"/>
              </a:spcBef>
              <a:buFontTx/>
              <a:buChar char="•"/>
              <a:defRPr/>
            </a:pPr>
            <a:endParaRPr lang="en-US" kern="0" dirty="0">
              <a:solidFill>
                <a:srgbClr val="333333"/>
              </a:solidFill>
              <a:effectLst>
                <a:outerShdw blurRad="38100" dist="38100" dir="2700000" algn="tl">
                  <a:srgbClr val="000000"/>
                </a:outerShdw>
              </a:effectLst>
              <a:latin typeface="+mn-lt"/>
              <a:cs typeface="+mn-cs"/>
            </a:endParaRPr>
          </a:p>
        </p:txBody>
      </p:sp>
      <p:sp>
        <p:nvSpPr>
          <p:cNvPr id="4" name="Line 4"/>
          <p:cNvSpPr>
            <a:spLocks noChangeShapeType="1"/>
          </p:cNvSpPr>
          <p:nvPr/>
        </p:nvSpPr>
        <p:spPr bwMode="auto">
          <a:xfrm>
            <a:off x="685800" y="12954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3550619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altLang="en-US" dirty="0" smtClean="0">
                <a:ea typeface="ＭＳ Ｐゴシック" pitchFamily="-1" charset="-128"/>
              </a:rPr>
              <a:t>Types of Community Partners</a:t>
            </a:r>
          </a:p>
        </p:txBody>
      </p:sp>
      <p:sp>
        <p:nvSpPr>
          <p:cNvPr id="21510" name="Rectangle 3"/>
          <p:cNvSpPr>
            <a:spLocks noGrp="1" noChangeArrowheads="1"/>
          </p:cNvSpPr>
          <p:nvPr>
            <p:ph idx="1"/>
          </p:nvPr>
        </p:nvSpPr>
        <p:spPr>
          <a:xfrm>
            <a:off x="457200" y="1371600"/>
            <a:ext cx="8305800" cy="4267200"/>
          </a:xfrm>
        </p:spPr>
        <p:txBody>
          <a:bodyPr/>
          <a:lstStyle/>
          <a:p>
            <a:pPr marL="112712" indent="0" eaLnBrk="1" hangingPunct="1">
              <a:spcBef>
                <a:spcPts val="0"/>
              </a:spcBef>
              <a:buFontTx/>
              <a:buNone/>
              <a:defRPr/>
            </a:pPr>
            <a:r>
              <a:rPr lang="en-US" sz="2000" i="1" dirty="0" smtClean="0">
                <a:solidFill>
                  <a:srgbClr val="333333"/>
                </a:solidFill>
                <a:ea typeface="ＭＳ Ｐゴシック" pitchFamily="-1" charset="-128"/>
              </a:rPr>
              <a:t>Clinics, Community leaders/ advocates, Patients </a:t>
            </a:r>
            <a:r>
              <a:rPr lang="en-US" sz="2000" i="1" dirty="0" smtClean="0">
                <a:solidFill>
                  <a:srgbClr val="006699"/>
                </a:solidFill>
                <a:ea typeface="ＭＳ Ｐゴシック" pitchFamily="-1" charset="-128"/>
              </a:rPr>
              <a:t> </a:t>
            </a:r>
            <a:r>
              <a:rPr lang="en-US" sz="2000" i="1" dirty="0" smtClean="0">
                <a:solidFill>
                  <a:srgbClr val="333333"/>
                </a:solidFill>
                <a:ea typeface="ＭＳ Ｐゴシック" pitchFamily="-1" charset="-128"/>
              </a:rPr>
              <a:t>Community institutions (i.e. school district), Policymakers, CBOs/ NGOs, Depts. of Public Health, Integrated Health Delivery Systems (i.e. Kaiser, V.A.)</a:t>
            </a:r>
          </a:p>
          <a:p>
            <a:pPr marL="112712" indent="0" algn="ctr" eaLnBrk="1" hangingPunct="1">
              <a:lnSpc>
                <a:spcPct val="90000"/>
              </a:lnSpc>
              <a:buFontTx/>
              <a:buNone/>
              <a:defRPr/>
            </a:pPr>
            <a:r>
              <a:rPr lang="en-US" dirty="0" smtClean="0">
                <a:solidFill>
                  <a:schemeClr val="accent2">
                    <a:lumMod val="50000"/>
                  </a:schemeClr>
                </a:solidFill>
                <a:ea typeface="ＭＳ Ｐゴシック" pitchFamily="-1" charset="-128"/>
              </a:rPr>
              <a:t>Choose them because…</a:t>
            </a:r>
          </a:p>
          <a:p>
            <a:pPr eaLnBrk="1" hangingPunct="1">
              <a:defRPr/>
            </a:pPr>
            <a:r>
              <a:rPr lang="en-US" sz="2400" b="1" dirty="0" smtClean="0">
                <a:solidFill>
                  <a:srgbClr val="333333"/>
                </a:solidFill>
                <a:ea typeface="ＭＳ Ｐゴシック" pitchFamily="-1" charset="-128"/>
              </a:rPr>
              <a:t>They know the issues</a:t>
            </a:r>
            <a:r>
              <a:rPr lang="en-US" sz="2400" dirty="0" smtClean="0">
                <a:solidFill>
                  <a:srgbClr val="333333"/>
                </a:solidFill>
                <a:ea typeface="ＭＳ Ｐゴシック" pitchFamily="-1" charset="-128"/>
              </a:rPr>
              <a:t> … not because they’ll do your funding/ recruitment/ data collection/ analysis/ dissemination for you.</a:t>
            </a:r>
          </a:p>
          <a:p>
            <a:pPr eaLnBrk="1" hangingPunct="1">
              <a:defRPr/>
            </a:pPr>
            <a:r>
              <a:rPr lang="en-US" sz="2400" b="1" dirty="0" smtClean="0">
                <a:solidFill>
                  <a:srgbClr val="333333"/>
                </a:solidFill>
                <a:ea typeface="ＭＳ Ｐゴシック" pitchFamily="-1" charset="-128"/>
              </a:rPr>
              <a:t>They want to partner with you</a:t>
            </a:r>
          </a:p>
        </p:txBody>
      </p:sp>
      <p:sp>
        <p:nvSpPr>
          <p:cNvPr id="17412"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17413"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17414"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9C6F09D0-9509-43E6-B6A7-71505A4CE809}" type="slidenum">
              <a:rPr lang="en-US" altLang="en-US" sz="1000" smtClean="0"/>
              <a:pPr/>
              <a:t>7</a:t>
            </a:fld>
            <a:endParaRPr lang="en-US" altLang="en-US" sz="1000" smtClean="0"/>
          </a:p>
        </p:txBody>
      </p:sp>
      <p:sp>
        <p:nvSpPr>
          <p:cNvPr id="8"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31438880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altLang="en-US" dirty="0" smtClean="0">
                <a:ea typeface="ＭＳ Ｐゴシック" pitchFamily="-1" charset="-128"/>
              </a:rPr>
              <a:t>Important Clarifications</a:t>
            </a:r>
          </a:p>
        </p:txBody>
      </p:sp>
      <p:sp>
        <p:nvSpPr>
          <p:cNvPr id="21510" name="Rectangle 3"/>
          <p:cNvSpPr>
            <a:spLocks noGrp="1" noChangeArrowheads="1"/>
          </p:cNvSpPr>
          <p:nvPr>
            <p:ph idx="1"/>
          </p:nvPr>
        </p:nvSpPr>
        <p:spPr>
          <a:xfrm>
            <a:off x="457200" y="1371600"/>
            <a:ext cx="8305800" cy="4267200"/>
          </a:xfrm>
        </p:spPr>
        <p:txBody>
          <a:bodyPr/>
          <a:lstStyle/>
          <a:p>
            <a:pPr eaLnBrk="1" hangingPunct="1">
              <a:defRPr/>
            </a:pPr>
            <a:r>
              <a:rPr lang="en-US" sz="2400" b="1" dirty="0" smtClean="0">
                <a:solidFill>
                  <a:srgbClr val="333333"/>
                </a:solidFill>
                <a:ea typeface="ＭＳ Ｐゴシック" pitchFamily="-1" charset="-128"/>
              </a:rPr>
              <a:t>Community </a:t>
            </a:r>
            <a:r>
              <a:rPr lang="en-US" sz="2400" b="1" u="sng" dirty="0" smtClean="0">
                <a:solidFill>
                  <a:srgbClr val="333333"/>
                </a:solidFill>
                <a:ea typeface="ＭＳ Ｐゴシック" pitchFamily="-1" charset="-128"/>
              </a:rPr>
              <a:t>research partners </a:t>
            </a:r>
            <a:r>
              <a:rPr lang="en-US" sz="2400" b="1" dirty="0" smtClean="0">
                <a:solidFill>
                  <a:srgbClr val="333333"/>
                </a:solidFill>
                <a:ea typeface="ＭＳ Ｐゴシック" pitchFamily="-1" charset="-128"/>
              </a:rPr>
              <a:t>ARE NOT THE SAME as the </a:t>
            </a:r>
            <a:r>
              <a:rPr lang="en-US" sz="2400" b="1" u="sng" dirty="0" smtClean="0">
                <a:solidFill>
                  <a:srgbClr val="333333"/>
                </a:solidFill>
                <a:ea typeface="ＭＳ Ｐゴシック" pitchFamily="-1" charset="-128"/>
              </a:rPr>
              <a:t>community participants </a:t>
            </a:r>
            <a:r>
              <a:rPr lang="en-US" sz="2400" b="1" dirty="0" smtClean="0">
                <a:solidFill>
                  <a:srgbClr val="333333"/>
                </a:solidFill>
                <a:ea typeface="ＭＳ Ｐゴシック" pitchFamily="-1" charset="-128"/>
              </a:rPr>
              <a:t>from whom you collect data to answer your research </a:t>
            </a:r>
            <a:r>
              <a:rPr lang="en-US" sz="2400" b="1" smtClean="0">
                <a:solidFill>
                  <a:srgbClr val="333333"/>
                </a:solidFill>
                <a:ea typeface="ＭＳ Ｐゴシック" pitchFamily="-1" charset="-128"/>
              </a:rPr>
              <a:t>question.</a:t>
            </a:r>
          </a:p>
          <a:p>
            <a:pPr eaLnBrk="1" hangingPunct="1">
              <a:defRPr/>
            </a:pPr>
            <a:endParaRPr lang="en-US" sz="2400" b="1" dirty="0" smtClean="0">
              <a:solidFill>
                <a:srgbClr val="333333"/>
              </a:solidFill>
              <a:ea typeface="ＭＳ Ｐゴシック" pitchFamily="-1" charset="-128"/>
            </a:endParaRPr>
          </a:p>
          <a:p>
            <a:pPr eaLnBrk="1" hangingPunct="1">
              <a:defRPr/>
            </a:pPr>
            <a:r>
              <a:rPr lang="en-US" sz="2400" b="1" dirty="0" smtClean="0">
                <a:solidFill>
                  <a:srgbClr val="333333"/>
                </a:solidFill>
                <a:ea typeface="ＭＳ Ｐゴシック" pitchFamily="-1" charset="-128"/>
              </a:rPr>
              <a:t>Partners help you design the research.  Participants help you answer your research question.</a:t>
            </a:r>
          </a:p>
          <a:p>
            <a:pPr eaLnBrk="1" hangingPunct="1">
              <a:defRPr/>
            </a:pPr>
            <a:endParaRPr lang="en-US" sz="2400" b="1" dirty="0">
              <a:solidFill>
                <a:srgbClr val="333333"/>
              </a:solidFill>
              <a:ea typeface="ＭＳ Ｐゴシック" pitchFamily="-1" charset="-128"/>
            </a:endParaRPr>
          </a:p>
        </p:txBody>
      </p:sp>
      <p:sp>
        <p:nvSpPr>
          <p:cNvPr id="17412"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dirty="0" smtClean="0"/>
              <a:t>Spring 2017</a:t>
            </a:r>
          </a:p>
        </p:txBody>
      </p:sp>
      <p:sp>
        <p:nvSpPr>
          <p:cNvPr id="17413"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17414"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9C6F09D0-9509-43E6-B6A7-71505A4CE809}" type="slidenum">
              <a:rPr lang="en-US" altLang="en-US" sz="1000" smtClean="0"/>
              <a:pPr/>
              <a:t>8</a:t>
            </a:fld>
            <a:endParaRPr lang="en-US" altLang="en-US" sz="1000" smtClean="0"/>
          </a:p>
        </p:txBody>
      </p:sp>
      <p:sp>
        <p:nvSpPr>
          <p:cNvPr id="8"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26624470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altLang="en-US" dirty="0" smtClean="0">
                <a:ea typeface="ＭＳ Ｐゴシック" pitchFamily="-1" charset="-128"/>
              </a:rPr>
              <a:t>Cultural Gap Between University and Community</a:t>
            </a:r>
            <a:br>
              <a:rPr lang="en-US" altLang="en-US" dirty="0" smtClean="0">
                <a:ea typeface="ＭＳ Ｐゴシック" pitchFamily="-1" charset="-128"/>
              </a:rPr>
            </a:br>
            <a:endParaRPr lang="en-US" altLang="en-US" dirty="0" smtClean="0">
              <a:ea typeface="ＭＳ Ｐゴシック" pitchFamily="-1" charset="-128"/>
            </a:endParaRPr>
          </a:p>
        </p:txBody>
      </p:sp>
      <p:sp>
        <p:nvSpPr>
          <p:cNvPr id="18435" name="Rectangle 3"/>
          <p:cNvSpPr>
            <a:spLocks noGrp="1" noChangeArrowheads="1"/>
          </p:cNvSpPr>
          <p:nvPr>
            <p:ph idx="1"/>
          </p:nvPr>
        </p:nvSpPr>
        <p:spPr>
          <a:xfrm>
            <a:off x="76200" y="1447800"/>
            <a:ext cx="8534400" cy="4267200"/>
          </a:xfrm>
        </p:spPr>
        <p:txBody>
          <a:bodyPr/>
          <a:lstStyle/>
          <a:p>
            <a:pPr eaLnBrk="1" hangingPunct="1"/>
            <a:r>
              <a:rPr lang="en-US" altLang="en-US" sz="2400" smtClean="0">
                <a:solidFill>
                  <a:srgbClr val="333333"/>
                </a:solidFill>
                <a:ea typeface="ＭＳ Ｐゴシック" pitchFamily="-1" charset="-128"/>
              </a:rPr>
              <a:t>University disrespect of community</a:t>
            </a:r>
          </a:p>
          <a:p>
            <a:pPr eaLnBrk="1" hangingPunct="1"/>
            <a:r>
              <a:rPr lang="en-US" altLang="en-US" sz="2400" smtClean="0">
                <a:solidFill>
                  <a:srgbClr val="333333"/>
                </a:solidFill>
                <a:ea typeface="ＭＳ Ｐゴシック" pitchFamily="-1" charset="-128"/>
              </a:rPr>
              <a:t>Theoretical perspective</a:t>
            </a:r>
          </a:p>
          <a:p>
            <a:pPr eaLnBrk="1" hangingPunct="1"/>
            <a:r>
              <a:rPr lang="en-US" altLang="en-US" sz="2400" smtClean="0">
                <a:solidFill>
                  <a:srgbClr val="333333"/>
                </a:solidFill>
                <a:ea typeface="ＭＳ Ｐゴシック" pitchFamily="-1" charset="-128"/>
              </a:rPr>
              <a:t>Education mission</a:t>
            </a:r>
          </a:p>
          <a:p>
            <a:pPr eaLnBrk="1" hangingPunct="1"/>
            <a:r>
              <a:rPr lang="en-US" altLang="en-US" sz="2400" smtClean="0">
                <a:solidFill>
                  <a:srgbClr val="333333"/>
                </a:solidFill>
                <a:ea typeface="ＭＳ Ｐゴシック" pitchFamily="-1" charset="-128"/>
              </a:rPr>
              <a:t>Intellectual rhetoric</a:t>
            </a:r>
          </a:p>
          <a:p>
            <a:pPr eaLnBrk="1" hangingPunct="1"/>
            <a:r>
              <a:rPr lang="en-US" altLang="en-US" sz="2400" smtClean="0">
                <a:solidFill>
                  <a:srgbClr val="333333"/>
                </a:solidFill>
                <a:ea typeface="ＭＳ Ｐゴシック" pitchFamily="-1" charset="-128"/>
              </a:rPr>
              <a:t>Analytical frame</a:t>
            </a:r>
          </a:p>
          <a:p>
            <a:pPr eaLnBrk="1" hangingPunct="1"/>
            <a:r>
              <a:rPr lang="en-US" altLang="en-US" sz="2400" smtClean="0">
                <a:solidFill>
                  <a:srgbClr val="333333"/>
                </a:solidFill>
                <a:ea typeface="ＭＳ Ｐゴシック" pitchFamily="-1" charset="-128"/>
              </a:rPr>
              <a:t>Stagnant culture</a:t>
            </a:r>
          </a:p>
        </p:txBody>
      </p:sp>
      <p:sp>
        <p:nvSpPr>
          <p:cNvPr id="18436" name="Date Placeholder 4"/>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18437" name="Footer Placeholder 5"/>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18438" name="Slide Number Placeholder 6"/>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436C884F-D1BB-4558-AEBC-C65300F7388C}" type="slidenum">
              <a:rPr lang="en-US" altLang="en-US" sz="1000" smtClean="0"/>
              <a:pPr/>
              <a:t>9</a:t>
            </a:fld>
            <a:endParaRPr lang="en-US" altLang="en-US" sz="1000" smtClean="0"/>
          </a:p>
        </p:txBody>
      </p:sp>
      <p:sp>
        <p:nvSpPr>
          <p:cNvPr id="28679" name="Rectangle 4"/>
          <p:cNvSpPr>
            <a:spLocks noGrp="1" noChangeArrowheads="1"/>
          </p:cNvSpPr>
          <p:nvPr>
            <p:ph type="body" sz="half" idx="4294967295"/>
          </p:nvPr>
        </p:nvSpPr>
        <p:spPr>
          <a:xfrm>
            <a:off x="5141913" y="1447800"/>
            <a:ext cx="4002087" cy="4114800"/>
          </a:xfrm>
        </p:spPr>
        <p:txBody>
          <a:bodyPr/>
          <a:lstStyle/>
          <a:p>
            <a:pPr eaLnBrk="1" hangingPunct="1">
              <a:defRPr/>
            </a:pPr>
            <a:r>
              <a:rPr lang="en-US" sz="2400" dirty="0" smtClean="0">
                <a:solidFill>
                  <a:srgbClr val="333333"/>
                </a:solidFill>
                <a:ea typeface="ＭＳ Ｐゴシック" pitchFamily="-1" charset="-128"/>
              </a:rPr>
              <a:t>Community distrust of university (practitioner distrust of researchers)</a:t>
            </a:r>
          </a:p>
          <a:p>
            <a:pPr eaLnBrk="1" hangingPunct="1">
              <a:defRPr/>
            </a:pPr>
            <a:r>
              <a:rPr lang="en-US" sz="2400" dirty="0" smtClean="0">
                <a:solidFill>
                  <a:srgbClr val="333333"/>
                </a:solidFill>
                <a:ea typeface="ＭＳ Ｐゴシック" pitchFamily="-1" charset="-128"/>
              </a:rPr>
              <a:t>Practical orientation</a:t>
            </a:r>
          </a:p>
          <a:p>
            <a:pPr eaLnBrk="1" hangingPunct="1">
              <a:defRPr/>
            </a:pPr>
            <a:r>
              <a:rPr lang="en-US" sz="2400" dirty="0" smtClean="0">
                <a:solidFill>
                  <a:srgbClr val="333333"/>
                </a:solidFill>
                <a:ea typeface="ＭＳ Ｐゴシック" pitchFamily="-1" charset="-128"/>
              </a:rPr>
              <a:t>Service/ </a:t>
            </a:r>
            <a:r>
              <a:rPr lang="en-US" sz="2400" dirty="0" err="1" smtClean="0">
                <a:solidFill>
                  <a:srgbClr val="333333"/>
                </a:solidFill>
                <a:ea typeface="ＭＳ Ｐゴシック" pitchFamily="-1" charset="-128"/>
              </a:rPr>
              <a:t>pt.care</a:t>
            </a:r>
            <a:r>
              <a:rPr lang="en-US" sz="2400" dirty="0" smtClean="0">
                <a:solidFill>
                  <a:srgbClr val="333333"/>
                </a:solidFill>
                <a:ea typeface="ＭＳ Ｐゴシック" pitchFamily="-1" charset="-128"/>
              </a:rPr>
              <a:t> mission</a:t>
            </a:r>
          </a:p>
          <a:p>
            <a:pPr eaLnBrk="1" hangingPunct="1">
              <a:defRPr/>
            </a:pPr>
            <a:r>
              <a:rPr lang="en-US" sz="2400" dirty="0" smtClean="0">
                <a:solidFill>
                  <a:srgbClr val="333333"/>
                </a:solidFill>
                <a:ea typeface="ＭＳ Ｐゴシック" pitchFamily="-1" charset="-128"/>
              </a:rPr>
              <a:t>Concrete action</a:t>
            </a:r>
          </a:p>
          <a:p>
            <a:pPr eaLnBrk="1" hangingPunct="1">
              <a:defRPr/>
            </a:pPr>
            <a:r>
              <a:rPr lang="en-US" sz="2400" dirty="0" smtClean="0">
                <a:solidFill>
                  <a:srgbClr val="333333"/>
                </a:solidFill>
                <a:ea typeface="ＭＳ Ｐゴシック" pitchFamily="-1" charset="-128"/>
              </a:rPr>
              <a:t>Political arena</a:t>
            </a:r>
          </a:p>
          <a:p>
            <a:pPr eaLnBrk="1" hangingPunct="1">
              <a:defRPr/>
            </a:pPr>
            <a:r>
              <a:rPr lang="en-US" sz="2400" dirty="0" smtClean="0">
                <a:solidFill>
                  <a:srgbClr val="333333"/>
                </a:solidFill>
                <a:ea typeface="ＭＳ Ｐゴシック" pitchFamily="-1" charset="-128"/>
              </a:rPr>
              <a:t>Dynamic environment</a:t>
            </a:r>
          </a:p>
          <a:p>
            <a:pPr marL="112712" indent="0" eaLnBrk="1" hangingPunct="1">
              <a:buFontTx/>
              <a:buNone/>
              <a:defRPr/>
            </a:pPr>
            <a:endParaRPr lang="en-US" sz="800" dirty="0" smtClean="0">
              <a:solidFill>
                <a:srgbClr val="333333"/>
              </a:solidFill>
              <a:ea typeface="ＭＳ Ｐゴシック" pitchFamily="-1" charset="-128"/>
            </a:endParaRPr>
          </a:p>
          <a:p>
            <a:pPr marL="112712" indent="0" eaLnBrk="1" hangingPunct="1">
              <a:buFontTx/>
              <a:buNone/>
              <a:defRPr/>
            </a:pPr>
            <a:r>
              <a:rPr lang="en-US" sz="1600" dirty="0" smtClean="0">
                <a:ea typeface="ＭＳ Ｐゴシック" pitchFamily="-1" charset="-128"/>
              </a:rPr>
              <a:t>Adapted from Elmer Freeman, CCHERS</a:t>
            </a:r>
          </a:p>
          <a:p>
            <a:pPr eaLnBrk="1" hangingPunct="1">
              <a:defRPr/>
            </a:pPr>
            <a:endParaRPr lang="en-US" sz="2400" dirty="0" smtClean="0">
              <a:solidFill>
                <a:srgbClr val="333333"/>
              </a:solidFill>
              <a:ea typeface="ＭＳ Ｐゴシック" pitchFamily="-1" charset="-128"/>
            </a:endParaRPr>
          </a:p>
        </p:txBody>
      </p:sp>
      <p:sp>
        <p:nvSpPr>
          <p:cNvPr id="8" name="Line 4"/>
          <p:cNvSpPr>
            <a:spLocks noChangeShapeType="1"/>
          </p:cNvSpPr>
          <p:nvPr/>
        </p:nvSpPr>
        <p:spPr bwMode="auto">
          <a:xfrm flipV="1">
            <a:off x="685800" y="1295400"/>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3324508547"/>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
            <a:schemeClr val="tx2"/>
          </a:buClr>
          <a:buSzTx/>
          <a:buFontTx/>
          <a:buChar char="•"/>
          <a:tabLst/>
          <a:defRPr kumimoji="0" lang="en-US" sz="2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
            <a:schemeClr val="tx2"/>
          </a:buClr>
          <a:buSzTx/>
          <a:buFontTx/>
          <a:buChar char="•"/>
          <a:tabLst/>
          <a:defRPr kumimoji="0" lang="en-US" sz="2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5C1F00"/>
        </a:dk1>
        <a:lt1>
          <a:srgbClr val="FFFFFF"/>
        </a:lt1>
        <a:dk2>
          <a:srgbClr val="76AEAF"/>
        </a:dk2>
        <a:lt2>
          <a:srgbClr val="DFD293"/>
        </a:lt2>
        <a:accent1>
          <a:srgbClr val="713E39"/>
        </a:accent1>
        <a:accent2>
          <a:srgbClr val="BE7960"/>
        </a:accent2>
        <a:accent3>
          <a:srgbClr val="BDD3D4"/>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
            <a:schemeClr val="tx2"/>
          </a:buClr>
          <a:buSzTx/>
          <a:buFontTx/>
          <a:buChar char="•"/>
          <a:tabLst/>
          <a:defRPr kumimoji="0" lang="en-US" sz="2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
            <a:schemeClr val="tx2"/>
          </a:buClr>
          <a:buSzTx/>
          <a:buFontTx/>
          <a:buChar char="•"/>
          <a:tabLst/>
          <a:defRPr kumimoji="0" lang="en-US" sz="2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5C1F00"/>
        </a:dk1>
        <a:lt1>
          <a:srgbClr val="FFFFFF"/>
        </a:lt1>
        <a:dk2>
          <a:srgbClr val="76AEAF"/>
        </a:dk2>
        <a:lt2>
          <a:srgbClr val="DFD293"/>
        </a:lt2>
        <a:accent1>
          <a:srgbClr val="713E39"/>
        </a:accent1>
        <a:accent2>
          <a:srgbClr val="BE7960"/>
        </a:accent2>
        <a:accent3>
          <a:srgbClr val="BDD3D4"/>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0.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1.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2.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3.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4.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5.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6.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7.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8.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9.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2.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20.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21.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3.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4.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5.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6.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7.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8.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9.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docProps/app.xml><?xml version="1.0" encoding="utf-8"?>
<Properties xmlns="http://schemas.openxmlformats.org/officeDocument/2006/extended-properties" xmlns:vt="http://schemas.openxmlformats.org/officeDocument/2006/docPropsVTypes">
  <Template>template_orangeband</Template>
  <TotalTime>1437</TotalTime>
  <Words>1633</Words>
  <Application>Microsoft Office PowerPoint</Application>
  <PresentationFormat>On-screen Show (4:3)</PresentationFormat>
  <Paragraphs>310</Paragraphs>
  <Slides>30</Slides>
  <Notes>21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30</vt:i4>
      </vt:variant>
    </vt:vector>
  </HeadingPairs>
  <TitlesOfParts>
    <vt:vector size="38" baseType="lpstr">
      <vt:lpstr>ＭＳ Ｐゴシック</vt:lpstr>
      <vt:lpstr>SimSun</vt:lpstr>
      <vt:lpstr>Arial</vt:lpstr>
      <vt:lpstr>Times New Roman</vt:lpstr>
      <vt:lpstr>Wingdings</vt:lpstr>
      <vt:lpstr>ヒラギノ角ゴ Pro W3</vt:lpstr>
      <vt:lpstr>Default Design</vt:lpstr>
      <vt:lpstr>1_Default Design</vt:lpstr>
      <vt:lpstr>Epi 248 Translating Practice into Evidence: Community-Engaged Research</vt:lpstr>
      <vt:lpstr>Epi 248 Course Objectives</vt:lpstr>
      <vt:lpstr>Epi 248 Course Structure</vt:lpstr>
      <vt:lpstr>Why Community Engagement to Translate Practice to Evidence?</vt:lpstr>
      <vt:lpstr>PowerPoint Presentation</vt:lpstr>
      <vt:lpstr>PowerPoint Presentation</vt:lpstr>
      <vt:lpstr>Types of Community Partners</vt:lpstr>
      <vt:lpstr>Important Clarifications</vt:lpstr>
      <vt:lpstr>Cultural Gap Between University and Community </vt:lpstr>
      <vt:lpstr>PowerPoint Presentation</vt:lpstr>
      <vt:lpstr>Better Science A Successful Research Study Needs:</vt:lpstr>
      <vt:lpstr>Research Question</vt:lpstr>
      <vt:lpstr>Relationships Matter</vt:lpstr>
      <vt:lpstr>1. Approach partnership with humility</vt:lpstr>
      <vt:lpstr>2. Negotiate role clarity  It’s important to be clear up front, who will be responsible for:  </vt:lpstr>
      <vt:lpstr>Support for Role Clarity </vt:lpstr>
      <vt:lpstr>3. Ensure Mutual Benefit     </vt:lpstr>
      <vt:lpstr>4. It’s all about Trust</vt:lpstr>
      <vt:lpstr>Cross-Cultural Communication</vt:lpstr>
      <vt:lpstr>What do you know about your community?</vt:lpstr>
      <vt:lpstr>What do you know about your community?</vt:lpstr>
      <vt:lpstr>Strategies to engaging community  through the life of the study</vt:lpstr>
      <vt:lpstr>Trust-building actions</vt:lpstr>
      <vt:lpstr>Bring your whole self</vt:lpstr>
      <vt:lpstr>Challenges of  Community-Engaged Research</vt:lpstr>
      <vt:lpstr>Take Home Points</vt:lpstr>
      <vt:lpstr>Take Home Points</vt:lpstr>
      <vt:lpstr>90-second Project Presentations</vt:lpstr>
      <vt:lpstr>Homework Due Friday, April 21st 9:00 am</vt:lpstr>
      <vt:lpstr>Contact Information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Kevin Grumbach</dc:creator>
  <cp:lastModifiedBy>Goldstein, Ellen</cp:lastModifiedBy>
  <cp:revision>184</cp:revision>
  <dcterms:created xsi:type="dcterms:W3CDTF">2011-07-27T03:55:59Z</dcterms:created>
  <dcterms:modified xsi:type="dcterms:W3CDTF">2017-04-17T17:40:18Z</dcterms:modified>
</cp:coreProperties>
</file>