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73" r:id="rId2"/>
    <p:sldId id="433" r:id="rId3"/>
    <p:sldId id="434" r:id="rId4"/>
    <p:sldId id="452" r:id="rId5"/>
    <p:sldId id="451" r:id="rId6"/>
    <p:sldId id="453" r:id="rId7"/>
    <p:sldId id="454" r:id="rId8"/>
    <p:sldId id="449" r:id="rId9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84936" autoAdjust="0"/>
  </p:normalViewPr>
  <p:slideViewPr>
    <p:cSldViewPr>
      <p:cViewPr varScale="1">
        <p:scale>
          <a:sx n="62" d="100"/>
          <a:sy n="62" d="100"/>
        </p:scale>
        <p:origin x="-15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30" y="-102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t" anchorCtr="0" compatLnSpc="1">
            <a:prstTxWarp prst="textNoShape">
              <a:avLst/>
            </a:prstTxWarp>
          </a:bodyPr>
          <a:lstStyle>
            <a:lvl1pPr defTabSz="929311">
              <a:defRPr sz="120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6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t" anchorCtr="0" compatLnSpc="1">
            <a:prstTxWarp prst="textNoShape">
              <a:avLst/>
            </a:prstTxWarp>
          </a:bodyPr>
          <a:lstStyle>
            <a:lvl1pPr algn="r" defTabSz="929311">
              <a:defRPr sz="120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19517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b" anchorCtr="0" compatLnSpc="1">
            <a:prstTxWarp prst="textNoShape">
              <a:avLst/>
            </a:prstTxWarp>
          </a:bodyPr>
          <a:lstStyle>
            <a:lvl1pPr defTabSz="929311">
              <a:defRPr sz="120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6" y="8819517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6" tIns="46513" rIns="93026" bIns="46513" numCol="1" anchor="b" anchorCtr="0" compatLnSpc="1">
            <a:prstTxWarp prst="textNoShape">
              <a:avLst/>
            </a:prstTxWarp>
          </a:bodyPr>
          <a:lstStyle>
            <a:lvl1pPr algn="r" defTabSz="929311">
              <a:defRPr sz="1200"/>
            </a:lvl1pPr>
          </a:lstStyle>
          <a:p>
            <a:fld id="{686B5FDE-BAFF-40F6-AF95-9C075D9F7E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90" y="1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38675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90" y="4409759"/>
            <a:ext cx="5597525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17928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90" y="8817928"/>
            <a:ext cx="3032125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2" tIns="45751" rIns="91502" bIns="4575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98DC337-269A-4BB5-AAA9-186AF1BE57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34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DC337-269A-4BB5-AAA9-186AF1BE57E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2547" indent="-232547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618EB-3BD4-4082-99B3-39E0D5039F71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297180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 userDrawn="1"/>
        </p:nvSpPr>
        <p:spPr bwMode="auto">
          <a:xfrm>
            <a:off x="0" y="6400801"/>
            <a:ext cx="9144000" cy="46166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0" name="Text Box 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5551" name="Text Box 1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219201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0224"/>
            <a:ext cx="9144000" cy="30777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1"/>
            <a:ext cx="8001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50224"/>
            <a:ext cx="9144000" cy="30777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1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1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914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1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0224"/>
            <a:ext cx="9144000" cy="30777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-92074" y="762001"/>
            <a:ext cx="9236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7" name="Text Box 15"/>
          <p:cNvSpPr txBox="1">
            <a:spLocks noChangeArrowheads="1"/>
          </p:cNvSpPr>
          <p:nvPr userDrawn="1"/>
        </p:nvSpPr>
        <p:spPr bwMode="auto">
          <a:xfrm>
            <a:off x="8650859" y="6613526"/>
            <a:ext cx="3417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fld id="{1FB1867C-3260-4668-AFDA-11FD68CB92BC}" type="slidenum">
              <a:rPr lang="en-US" sz="1000">
                <a:latin typeface="Arial" charset="0"/>
              </a:rPr>
              <a:pPr algn="ctr"/>
              <a:t>‹#›</a:t>
            </a:fld>
            <a:endParaRPr lang="en-US" sz="10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9144000" cy="1600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 smtClean="0">
                <a:cs typeface="Times New Roman" pitchFamily="18" charset="0"/>
              </a:rPr>
              <a:t>EPI 262:</a:t>
            </a:r>
            <a:br>
              <a:rPr lang="en-US" sz="3200" dirty="0" smtClean="0">
                <a:cs typeface="Times New Roman" pitchFamily="18" charset="0"/>
              </a:rPr>
            </a:br>
            <a:r>
              <a:rPr lang="en-US" sz="3200" dirty="0" smtClean="0">
                <a:cs typeface="Times New Roman" pitchFamily="18" charset="0"/>
              </a:rPr>
              <a:t>Immortal Time Bias – Further Comments</a:t>
            </a:r>
            <a:r>
              <a:rPr lang="en-US" sz="3200" dirty="0" smtClean="0">
                <a:cs typeface="Times New Roman" pitchFamily="18" charset="0"/>
              </a:rPr>
              <a:t/>
            </a:r>
            <a:br>
              <a:rPr lang="en-US" sz="3200" dirty="0" smtClean="0"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86200"/>
            <a:ext cx="8229600" cy="2438400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 smtClean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400" dirty="0" smtClean="0">
                <a:cs typeface="Times New Roman" pitchFamily="18" charset="0"/>
              </a:rPr>
              <a:t>Course Director:  Michael A. Kelsh, MPH, PhD</a:t>
            </a:r>
            <a:endParaRPr lang="en-US" sz="2400" dirty="0"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Center for Observational Research, Amgen</a:t>
            </a:r>
            <a:r>
              <a:rPr lang="en-US" sz="2000" dirty="0">
                <a:cs typeface="Times New Roman" pitchFamily="18" charset="0"/>
              </a:rPr>
              <a:t>, Inc</a:t>
            </a:r>
            <a:r>
              <a:rPr lang="en-US" sz="2000" dirty="0" smtClean="0">
                <a:cs typeface="Times New Roman" pitchFamily="18" charset="0"/>
              </a:rPr>
              <a:t>.</a:t>
            </a:r>
          </a:p>
          <a:p>
            <a:pPr algn="ctr">
              <a:lnSpc>
                <a:spcPct val="110000"/>
              </a:lnSpc>
            </a:pPr>
            <a:r>
              <a:rPr lang="en-US" sz="2000" dirty="0" smtClean="0">
                <a:cs typeface="Times New Roman" pitchFamily="18" charset="0"/>
              </a:rPr>
              <a:t>Department of Epidemiology and Biostatistics, UCSF</a:t>
            </a: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/>
            </a:r>
            <a:br>
              <a:rPr lang="en-US" sz="2400" dirty="0" smtClean="0">
                <a:cs typeface="Times New Roman" pitchFamily="18" charset="0"/>
              </a:rPr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79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Important </a:t>
            </a:r>
            <a:r>
              <a:rPr lang="en-US" sz="3200" dirty="0" smtClean="0"/>
              <a:t>Bias </a:t>
            </a:r>
            <a:r>
              <a:rPr lang="en-US" sz="3200" dirty="0" smtClean="0"/>
              <a:t>in PE </a:t>
            </a:r>
            <a:r>
              <a:rPr lang="en-US" sz="3200" dirty="0" smtClean="0"/>
              <a:t>Studies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r>
              <a:rPr lang="en-US" sz="3200" dirty="0" smtClean="0"/>
              <a:t>Immortal </a:t>
            </a:r>
            <a:r>
              <a:rPr lang="en-US" sz="3200" dirty="0" smtClean="0"/>
              <a:t>Person Time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“Span of cohort </a:t>
            </a:r>
            <a:r>
              <a:rPr lang="en-US" dirty="0" smtClean="0"/>
              <a:t>follow-up or observation time, </a:t>
            </a:r>
            <a:r>
              <a:rPr lang="en-US" dirty="0" smtClean="0"/>
              <a:t>which because of exposure definition, the study outcome or death </a:t>
            </a:r>
            <a:r>
              <a:rPr lang="en-US" dirty="0" smtClean="0"/>
              <a:t>cannot occur” – </a:t>
            </a:r>
            <a:r>
              <a:rPr lang="en-US" dirty="0" smtClean="0"/>
              <a:t>(</a:t>
            </a:r>
            <a:r>
              <a:rPr lang="en-US" dirty="0" err="1" smtClean="0"/>
              <a:t>Suissa</a:t>
            </a:r>
            <a:r>
              <a:rPr lang="en-US" dirty="0" smtClean="0"/>
              <a:t> 2008) </a:t>
            </a:r>
          </a:p>
          <a:p>
            <a:r>
              <a:rPr lang="en-US" dirty="0" smtClean="0"/>
              <a:t>“Immortal time” – a period of follow-up during which by design, death or study outcome cannot occur  (Levesque 2010)</a:t>
            </a:r>
          </a:p>
          <a:p>
            <a:r>
              <a:rPr lang="en-US" dirty="0" smtClean="0"/>
              <a:t>In pharmacoepidemiology – happens when individual’s treatment status involves a delay or wait period (e.g. waiting for prescription after discharge)</a:t>
            </a:r>
          </a:p>
          <a:p>
            <a:r>
              <a:rPr lang="en-US" dirty="0" smtClean="0"/>
              <a:t>Can be quite common in cohort studies of drug effects (</a:t>
            </a:r>
            <a:r>
              <a:rPr lang="en-US" dirty="0" err="1" smtClean="0"/>
              <a:t>Suissa</a:t>
            </a:r>
            <a:r>
              <a:rPr lang="en-US" dirty="0" smtClean="0"/>
              <a:t>, 2008)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070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64" y="180976"/>
            <a:ext cx="8524875" cy="6496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28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Immortal Person Time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b="1" i="1" dirty="0" smtClean="0"/>
              <a:t>misclassification bias</a:t>
            </a:r>
            <a:r>
              <a:rPr lang="en-US" dirty="0" smtClean="0"/>
              <a:t> when classifying the immortal time as treatment follow-up time – inflates the denominator – biases risk estimate towards the null</a:t>
            </a:r>
          </a:p>
          <a:p>
            <a:r>
              <a:rPr lang="en-US" dirty="0" smtClean="0"/>
              <a:t>A </a:t>
            </a:r>
            <a:r>
              <a:rPr lang="en-US" b="1" i="1" dirty="0" smtClean="0"/>
              <a:t>selection bias </a:t>
            </a:r>
            <a:r>
              <a:rPr lang="en-US" dirty="0" smtClean="0"/>
              <a:t>when excluded immortal time leads to excluding individuals who do not receive treatment – bias could go in either direction </a:t>
            </a:r>
          </a:p>
          <a:p>
            <a:endParaRPr lang="en-US" dirty="0"/>
          </a:p>
          <a:p>
            <a:r>
              <a:rPr lang="en-US" dirty="0" smtClean="0"/>
              <a:t>The amount of bias on the effect measures (e.g. HR) – will be dependent on the amount of immortal time misclassified </a:t>
            </a:r>
          </a:p>
          <a:p>
            <a:pPr lvl="1"/>
            <a:r>
              <a:rPr lang="en-US" dirty="0" smtClean="0"/>
              <a:t>Less impact on acute events  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378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Identifying Immortal Time Bias (Levesque 2010)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Was treatment status determined after the start of follow-up, or defined using follow-up time?</a:t>
            </a:r>
          </a:p>
          <a:p>
            <a:r>
              <a:rPr lang="en-US" dirty="0" smtClean="0"/>
              <a:t>Was the start of follow-up different for treated and untreated (comparator) groups? </a:t>
            </a:r>
          </a:p>
          <a:p>
            <a:r>
              <a:rPr lang="en-US" dirty="0" smtClean="0"/>
              <a:t>Were treatment groups identified hierarchically (one group before the other)? </a:t>
            </a:r>
          </a:p>
          <a:p>
            <a:r>
              <a:rPr lang="en-US" dirty="0" smtClean="0"/>
              <a:t>Were subjects excluded on the bases of </a:t>
            </a:r>
            <a:r>
              <a:rPr lang="en-US" dirty="0" err="1" smtClean="0"/>
              <a:t>treatement</a:t>
            </a:r>
            <a:r>
              <a:rPr lang="en-US" dirty="0" smtClean="0"/>
              <a:t> identified during follow-up </a:t>
            </a:r>
          </a:p>
          <a:p>
            <a:r>
              <a:rPr lang="en-US" dirty="0" smtClean="0"/>
              <a:t>Was a fixed time analysis used?</a:t>
            </a:r>
          </a:p>
          <a:p>
            <a:pPr lvl="1"/>
            <a:r>
              <a:rPr lang="en-US" dirty="0" smtClean="0"/>
              <a:t>Fixed time refers to classifying exposed and unexposed time only in one group, cannot change over time 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015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Immortal Time Bias – Examples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Statin use and reduction of the risk of diabetes progression (Levesque, 2010)</a:t>
            </a:r>
          </a:p>
          <a:p>
            <a:pPr lvl="1"/>
            <a:r>
              <a:rPr lang="en-US" dirty="0" smtClean="0"/>
              <a:t>Looked at  time between statin use and initiation of insulin treatment</a:t>
            </a:r>
          </a:p>
          <a:p>
            <a:r>
              <a:rPr lang="en-US" dirty="0" smtClean="0"/>
              <a:t>Use of </a:t>
            </a:r>
            <a:r>
              <a:rPr lang="en-US" dirty="0" err="1" smtClean="0"/>
              <a:t>corticosteriods</a:t>
            </a:r>
            <a:r>
              <a:rPr lang="en-US" dirty="0" smtClean="0"/>
              <a:t> to prevent mortality due to  COPD compared with use of bronchodilators  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More time between diagnosis of COPD and </a:t>
            </a:r>
            <a:r>
              <a:rPr lang="en-US" dirty="0" err="1" smtClean="0"/>
              <a:t>corticosteriod</a:t>
            </a:r>
            <a:r>
              <a:rPr lang="en-US" dirty="0" smtClean="0"/>
              <a:t> use than diagnosis of COPD and bronchodilator use.</a:t>
            </a:r>
          </a:p>
          <a:p>
            <a:pPr lvl="1"/>
            <a:r>
              <a:rPr lang="en-US" dirty="0" smtClean="0"/>
              <a:t>Also – hierarchal example - </a:t>
            </a:r>
            <a:r>
              <a:rPr lang="en-US" dirty="0" err="1" smtClean="0"/>
              <a:t>corticosteriod</a:t>
            </a:r>
            <a:r>
              <a:rPr lang="en-US" dirty="0" smtClean="0"/>
              <a:t> use often followed bronchodilator use, from time of diagnosis, there is immortal time for </a:t>
            </a:r>
            <a:r>
              <a:rPr lang="en-US" dirty="0" err="1" smtClean="0"/>
              <a:t>corticosteriod</a:t>
            </a:r>
            <a:r>
              <a:rPr lang="en-US" dirty="0" smtClean="0"/>
              <a:t> use </a:t>
            </a:r>
          </a:p>
          <a:p>
            <a:r>
              <a:rPr lang="en-US" dirty="0" smtClean="0"/>
              <a:t>Survival of heart transplant patients vs non-transplant patients</a:t>
            </a:r>
          </a:p>
          <a:p>
            <a:pPr lvl="1"/>
            <a:r>
              <a:rPr lang="en-US" dirty="0" smtClean="0"/>
              <a:t>similarly hematopoietic stem cell transplant patients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88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" y="0"/>
            <a:ext cx="92202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Analytical and Design Methods to Deal with Immortal Time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Dependent analyses: </a:t>
            </a:r>
          </a:p>
          <a:p>
            <a:pPr lvl="1"/>
            <a:r>
              <a:rPr lang="en-US" dirty="0" smtClean="0"/>
              <a:t>Classify treatment time accurately </a:t>
            </a:r>
          </a:p>
          <a:p>
            <a:pPr lvl="1"/>
            <a:r>
              <a:rPr lang="en-US" dirty="0" smtClean="0"/>
              <a:t>Cox regression</a:t>
            </a:r>
          </a:p>
          <a:p>
            <a:pPr lvl="1"/>
            <a:r>
              <a:rPr lang="en-US" dirty="0" smtClean="0"/>
              <a:t>Other statistical techniques – Mantel </a:t>
            </a:r>
            <a:r>
              <a:rPr lang="en-US" dirty="0" err="1" smtClean="0"/>
              <a:t>Byar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Time-matched nested case-control studies within a cohort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88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si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799"/>
            <a:ext cx="8049492" cy="559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25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4434</TotalTime>
  <Words>434</Words>
  <Application>Microsoft Office PowerPoint</Application>
  <PresentationFormat>On-screen Show (4:3)</PresentationFormat>
  <Paragraphs>56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Capsules</vt:lpstr>
      <vt:lpstr>EPI 262: Immortal Time Bias – Further Comments </vt:lpstr>
      <vt:lpstr>Important Bias in PE Studies: Immortal Person Time Bias</vt:lpstr>
      <vt:lpstr>PowerPoint Presentation</vt:lpstr>
      <vt:lpstr>Immortal Person Time Bias</vt:lpstr>
      <vt:lpstr>Identifying Immortal Time Bias (Levesque 2010)</vt:lpstr>
      <vt:lpstr>Immortal Time Bias – Examples </vt:lpstr>
      <vt:lpstr>Analytical and Design Methods to Deal with Immortal Time Bias</vt:lpstr>
      <vt:lpstr>PowerPoint Presentation</vt:lpstr>
    </vt:vector>
  </TitlesOfParts>
  <Company>Amgen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Predictors of Early Mortality</dc:title>
  <dc:creator>Administrator</dc:creator>
  <cp:lastModifiedBy>mkelsh</cp:lastModifiedBy>
  <cp:revision>230</cp:revision>
  <cp:lastPrinted>2015-01-14T06:34:46Z</cp:lastPrinted>
  <dcterms:created xsi:type="dcterms:W3CDTF">2005-08-17T16:35:31Z</dcterms:created>
  <dcterms:modified xsi:type="dcterms:W3CDTF">2015-01-22T18:46:10Z</dcterms:modified>
</cp:coreProperties>
</file>