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406" r:id="rId2"/>
    <p:sldId id="407" r:id="rId3"/>
    <p:sldId id="437" r:id="rId4"/>
    <p:sldId id="444" r:id="rId5"/>
    <p:sldId id="433" r:id="rId6"/>
    <p:sldId id="443" r:id="rId7"/>
    <p:sldId id="442" r:id="rId8"/>
    <p:sldId id="446" r:id="rId9"/>
    <p:sldId id="445" r:id="rId10"/>
    <p:sldId id="441" r:id="rId11"/>
    <p:sldId id="472" r:id="rId12"/>
    <p:sldId id="440" r:id="rId13"/>
    <p:sldId id="447" r:id="rId14"/>
    <p:sldId id="448" r:id="rId15"/>
    <p:sldId id="450" r:id="rId16"/>
    <p:sldId id="473" r:id="rId17"/>
    <p:sldId id="474" r:id="rId18"/>
    <p:sldId id="451" r:id="rId19"/>
    <p:sldId id="452" r:id="rId20"/>
    <p:sldId id="449" r:id="rId21"/>
    <p:sldId id="453" r:id="rId22"/>
    <p:sldId id="418" r:id="rId23"/>
    <p:sldId id="420" r:id="rId24"/>
    <p:sldId id="460" r:id="rId25"/>
    <p:sldId id="469" r:id="rId26"/>
    <p:sldId id="464" r:id="rId27"/>
    <p:sldId id="470" r:id="rId28"/>
    <p:sldId id="475" r:id="rId29"/>
    <p:sldId id="466" r:id="rId30"/>
    <p:sldId id="468" r:id="rId31"/>
    <p:sldId id="426" r:id="rId32"/>
    <p:sldId id="478" r:id="rId33"/>
    <p:sldId id="477" r:id="rId34"/>
    <p:sldId id="479" r:id="rId35"/>
    <p:sldId id="427" r:id="rId36"/>
    <p:sldId id="459" r:id="rId37"/>
    <p:sldId id="455" r:id="rId38"/>
    <p:sldId id="456" r:id="rId39"/>
    <p:sldId id="457" r:id="rId40"/>
    <p:sldId id="458" r:id="rId41"/>
  </p:sldIdLst>
  <p:sldSz cx="9144000" cy="6858000" type="screen4x3"/>
  <p:notesSz cx="6985000" cy="9283700"/>
  <p:defaultTextStyle>
    <a:defPPr>
      <a:defRPr lang="en-US"/>
    </a:defPPr>
    <a:lvl1pPr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00"/>
    <a:srgbClr val="339933"/>
    <a:srgbClr val="00CC00"/>
    <a:srgbClr val="0000FF"/>
    <a:srgbClr val="CC00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9560" autoAdjust="0"/>
  </p:normalViewPr>
  <p:slideViewPr>
    <p:cSldViewPr>
      <p:cViewPr varScale="1">
        <p:scale>
          <a:sx n="54" d="100"/>
          <a:sy n="54" d="100"/>
        </p:scale>
        <p:origin x="1636" y="4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fld id="{A5D5BD8B-5893-4607-93CC-75BB6FFE832B}" type="slidenum">
              <a:rPr lang="en-US"/>
              <a:pPr>
                <a:defRPr/>
              </a:pPr>
              <a:t>‹#›</a:t>
            </a:fld>
            <a:endParaRPr lang="en-US"/>
          </a:p>
        </p:txBody>
      </p:sp>
    </p:spTree>
    <p:extLst>
      <p:ext uri="{BB962C8B-B14F-4D97-AF65-F5344CB8AC3E}">
        <p14:creationId xmlns:p14="http://schemas.microsoft.com/office/powerpoint/2010/main" val="189812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97869" y="4410075"/>
            <a:ext cx="5589263"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fld id="{CEAEEDDC-6D80-46D9-A6A5-A51DCC46CF3F}" type="slidenum">
              <a:rPr lang="en-US"/>
              <a:pPr>
                <a:defRPr/>
              </a:pPr>
              <a:t>‹#›</a:t>
            </a:fld>
            <a:endParaRPr lang="en-US"/>
          </a:p>
        </p:txBody>
      </p:sp>
    </p:spTree>
    <p:extLst>
      <p:ext uri="{BB962C8B-B14F-4D97-AF65-F5344CB8AC3E}">
        <p14:creationId xmlns:p14="http://schemas.microsoft.com/office/powerpoint/2010/main" val="690792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4CB0857-8707-46D2-B7AE-F3352766A1D9}" type="slidenum">
              <a:rPr lang="en-US"/>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B355F53E-110C-4DB1-B8B4-FB42F6C0FEAB}"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smtClean="0"/>
              <a:t>(Next slide) To give you a better feel, here is a more extreme table. </a:t>
            </a:r>
          </a:p>
        </p:txBody>
      </p:sp>
      <p:sp>
        <p:nvSpPr>
          <p:cNvPr id="54276" name="Slide Number Placeholder 3"/>
          <p:cNvSpPr>
            <a:spLocks noGrp="1"/>
          </p:cNvSpPr>
          <p:nvPr>
            <p:ph type="sldNum" sz="quarter" idx="5"/>
          </p:nvPr>
        </p:nvSpPr>
        <p:spPr>
          <a:noFill/>
        </p:spPr>
        <p:txBody>
          <a:bodyPr/>
          <a:lstStyle/>
          <a:p>
            <a:fld id="{BB594661-545B-4968-BACA-1D4302057AD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82880DCB-71E1-4FC9-BA84-67FC77A5ABEC}"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This study compared delaying knee surgery to see if it was needed among those with knee injuries.  </a:t>
            </a:r>
          </a:p>
        </p:txBody>
      </p:sp>
      <p:sp>
        <p:nvSpPr>
          <p:cNvPr id="56324" name="Slide Number Placeholder 3"/>
          <p:cNvSpPr>
            <a:spLocks noGrp="1"/>
          </p:cNvSpPr>
          <p:nvPr>
            <p:ph type="sldNum" sz="quarter" idx="5"/>
          </p:nvPr>
        </p:nvSpPr>
        <p:spPr>
          <a:noFill/>
        </p:spPr>
        <p:txBody>
          <a:bodyPr/>
          <a:lstStyle/>
          <a:p>
            <a:fld id="{86547709-6B83-4B31-AD40-7BE801577791}"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75C64D-CA7C-46DF-916E-7EE72622DC1E}" type="slidenum">
              <a:rPr lang="en-US"/>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Note use of word significant instead of stat significant.  SD of KOOS4</a:t>
            </a:r>
            <a:r>
              <a:rPr lang="en-US" baseline="0" dirty="0" smtClean="0"/>
              <a:t> in this study was about 12.  So that is a ½ SD difference.  By Cohen scale, that is a moderate sized difference.  </a:t>
            </a:r>
            <a:endParaRPr lang="en-US" dirty="0" smtClean="0"/>
          </a:p>
          <a:p>
            <a:pPr eaLnBrk="1" hangingPunct="1"/>
            <a:endParaRPr lang="en-US" dirty="0" smtClean="0"/>
          </a:p>
          <a:p>
            <a:pPr eaLnBrk="1" hangingPunct="1"/>
            <a:r>
              <a:rPr lang="en-US" dirty="0" smtClean="0"/>
              <a:t>Statistical method:  linear regression (numerical outcome, adjusting for baseline score).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t>Let’s go back to the cognitive impairment study and look at other ways to describe poor quality sleep.</a:t>
            </a:r>
          </a:p>
          <a:p>
            <a:pPr eaLnBrk="1" hangingPunct="1"/>
            <a:endParaRPr lang="en-US" smtClean="0"/>
          </a:p>
          <a:p>
            <a:pPr eaLnBrk="1" hangingPunct="1"/>
            <a:r>
              <a:rPr lang="en-US" smtClean="0"/>
              <a:t>45% of those will sleep disordered breathing were later diagnosed with cognitive impairment, but only 31% of those without.</a:t>
            </a:r>
          </a:p>
          <a:p>
            <a:pPr eaLnBrk="1" hangingPunct="1"/>
            <a:endParaRPr lang="en-US" smtClean="0"/>
          </a:p>
          <a:p>
            <a:pPr eaLnBrk="1" hangingPunct="1"/>
            <a:r>
              <a:rPr lang="en-US" smtClean="0"/>
              <a:t>P=0.02 – statistically significant. </a:t>
            </a:r>
          </a:p>
        </p:txBody>
      </p:sp>
      <p:sp>
        <p:nvSpPr>
          <p:cNvPr id="58372" name="Slide Number Placeholder 3"/>
          <p:cNvSpPr>
            <a:spLocks noGrp="1"/>
          </p:cNvSpPr>
          <p:nvPr>
            <p:ph type="sldNum" sz="quarter" idx="5"/>
          </p:nvPr>
        </p:nvSpPr>
        <p:spPr>
          <a:noFill/>
        </p:spPr>
        <p:txBody>
          <a:bodyPr/>
          <a:lstStyle/>
          <a:p>
            <a:fld id="{ECBD1F4A-0021-4765-BAA5-F5EB49679979}"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Here is a similar table, but divided according to waking minutes after going to sleep.  </a:t>
            </a:r>
          </a:p>
          <a:p>
            <a:pPr eaLnBrk="1" hangingPunct="1"/>
            <a:endParaRPr lang="en-US" smtClean="0"/>
          </a:p>
          <a:p>
            <a:pPr eaLnBrk="1" hangingPunct="1"/>
            <a:r>
              <a:rPr lang="en-US" smtClean="0"/>
              <a:t>Almost same rates here, but not statistically significant.  Why?</a:t>
            </a:r>
          </a:p>
          <a:p>
            <a:pPr eaLnBrk="1" hangingPunct="1"/>
            <a:endParaRPr lang="en-US" smtClean="0"/>
          </a:p>
          <a:p>
            <a:pPr eaLnBrk="1" hangingPunct="1"/>
            <a:r>
              <a:rPr lang="en-US" smtClean="0"/>
              <a:t>Smaller sample (ignoring the middle group).</a:t>
            </a:r>
          </a:p>
        </p:txBody>
      </p:sp>
      <p:sp>
        <p:nvSpPr>
          <p:cNvPr id="59396" name="Slide Number Placeholder 3"/>
          <p:cNvSpPr>
            <a:spLocks noGrp="1"/>
          </p:cNvSpPr>
          <p:nvPr>
            <p:ph type="sldNum" sz="quarter" idx="5"/>
          </p:nvPr>
        </p:nvSpPr>
        <p:spPr>
          <a:noFill/>
        </p:spPr>
        <p:txBody>
          <a:bodyPr/>
          <a:lstStyle/>
          <a:p>
            <a:fld id="{607BC25A-F1DA-4C6F-8266-68C5057D1F38}"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Where do p-values come from?  That is the role of “statistical hypothesis tests” which come in may different flavors. </a:t>
            </a:r>
          </a:p>
        </p:txBody>
      </p:sp>
      <p:sp>
        <p:nvSpPr>
          <p:cNvPr id="60420" name="Slide Number Placeholder 3"/>
          <p:cNvSpPr>
            <a:spLocks noGrp="1"/>
          </p:cNvSpPr>
          <p:nvPr>
            <p:ph type="sldNum" sz="quarter" idx="5"/>
          </p:nvPr>
        </p:nvSpPr>
        <p:spPr>
          <a:noFill/>
        </p:spPr>
        <p:txBody>
          <a:bodyPr/>
          <a:lstStyle/>
          <a:p>
            <a:fld id="{F4C48233-FC70-4B2F-B3D0-4A6448ECCEBD}"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t>Methods are divided by the nature of the outcome variable (e.g., cognitive impairment). </a:t>
            </a:r>
          </a:p>
          <a:p>
            <a:pPr eaLnBrk="1" hangingPunct="1"/>
            <a:endParaRPr lang="en-US" smtClean="0"/>
          </a:p>
          <a:p>
            <a:pPr eaLnBrk="1" hangingPunct="1"/>
            <a:r>
              <a:rPr lang="en-US" smtClean="0"/>
              <a:t>As we learned earlier in this course, in observational studies (like the cognitive impairment study) we may want to adjust for confounders to make a more convincing case for drawing causal conclusions. </a:t>
            </a:r>
          </a:p>
        </p:txBody>
      </p:sp>
      <p:sp>
        <p:nvSpPr>
          <p:cNvPr id="61444" name="Slide Number Placeholder 3"/>
          <p:cNvSpPr>
            <a:spLocks noGrp="1"/>
          </p:cNvSpPr>
          <p:nvPr>
            <p:ph type="sldNum" sz="quarter" idx="5"/>
          </p:nvPr>
        </p:nvSpPr>
        <p:spPr>
          <a:noFill/>
        </p:spPr>
        <p:txBody>
          <a:bodyPr/>
          <a:lstStyle/>
          <a:p>
            <a:fld id="{2FA7DCA3-687E-477C-BFC0-252B2B3CF441}"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While I won’t explain the calculations in any detail, they are based on the key idea of a standard error (or SE). </a:t>
            </a:r>
          </a:p>
        </p:txBody>
      </p:sp>
      <p:sp>
        <p:nvSpPr>
          <p:cNvPr id="62468" name="Slide Number Placeholder 3"/>
          <p:cNvSpPr>
            <a:spLocks noGrp="1"/>
          </p:cNvSpPr>
          <p:nvPr>
            <p:ph type="sldNum" sz="quarter" idx="5"/>
          </p:nvPr>
        </p:nvSpPr>
        <p:spPr>
          <a:noFill/>
        </p:spPr>
        <p:txBody>
          <a:bodyPr/>
          <a:lstStyle/>
          <a:p>
            <a:fld id="{ACFCEF8A-E2D8-43DB-A21C-5A3C4186CDAD}"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smtClean="0"/>
              <a:t>I want to identify the role of statistics in clinical research and teach you about some of the commonly used statistical tools.   </a:t>
            </a:r>
          </a:p>
        </p:txBody>
      </p:sp>
      <p:sp>
        <p:nvSpPr>
          <p:cNvPr id="46084" name="Slide Number Placeholder 3"/>
          <p:cNvSpPr>
            <a:spLocks noGrp="1"/>
          </p:cNvSpPr>
          <p:nvPr>
            <p:ph type="sldNum" sz="quarter" idx="5"/>
          </p:nvPr>
        </p:nvSpPr>
        <p:spPr>
          <a:noFill/>
        </p:spPr>
        <p:txBody>
          <a:bodyPr/>
          <a:lstStyle/>
          <a:p>
            <a:fld id="{863E63F1-A22E-475C-8168-E315EF6C4FF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smtClean="0"/>
              <a:t>So can exclude from consideration that the rate is as low as 0.3.</a:t>
            </a:r>
          </a:p>
        </p:txBody>
      </p:sp>
      <p:sp>
        <p:nvSpPr>
          <p:cNvPr id="63492" name="Slide Number Placeholder 3"/>
          <p:cNvSpPr>
            <a:spLocks noGrp="1"/>
          </p:cNvSpPr>
          <p:nvPr>
            <p:ph type="sldNum" sz="quarter" idx="5"/>
          </p:nvPr>
        </p:nvSpPr>
        <p:spPr>
          <a:noFill/>
        </p:spPr>
        <p:txBody>
          <a:bodyPr/>
          <a:lstStyle/>
          <a:p>
            <a:fld id="{2735B7A1-09C4-4789-BFAE-3B89EB459B08}"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FDB1C62-0FA5-4AC1-821E-BB7A7161934C}"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D35DAB9-E5D3-47CC-A8F6-EDC6C84655D0}" type="slidenum">
              <a:rPr lang="en-US"/>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5F8926A-11C9-4CB5-9FBE-97415E9FAEEC}"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E35CDF-355F-412C-A993-91B86714388C}" type="slidenum">
              <a:rPr lang="en-US"/>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Pearls:  clear table, easy to see adjusted and adjusted results.  Adjustment factors listed in footnote. </a:t>
            </a:r>
          </a:p>
          <a:p>
            <a:pPr eaLnBrk="1" hangingPunct="1"/>
            <a:endParaRPr lang="en-US" smtClean="0"/>
          </a:p>
          <a:p>
            <a:pPr eaLnBrk="1" hangingPunct="1"/>
            <a:r>
              <a:rPr lang="en-US" smtClean="0"/>
              <a:t>Do CIs overlap 1?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DD1B44A-86BE-4DFA-A1C9-7B8DA96C3C96}" type="slidenum">
              <a:rPr lang="en-US"/>
              <a:pPr/>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smtClean="0"/>
              <a:t>For users of COX-2 inhibitors, the odds of breast cancer were 29% that of those who did not use COX-2 inhibitors. </a:t>
            </a:r>
          </a:p>
          <a:p>
            <a:pPr eaLnBrk="1" hangingPunct="1"/>
            <a:endParaRPr lang="en-US" smtClean="0"/>
          </a:p>
          <a:p>
            <a:pPr eaLnBrk="1" hangingPunct="1"/>
            <a:r>
              <a:rPr lang="en-US" smtClean="0"/>
              <a:t>Over-interpretation:  </a:t>
            </a:r>
          </a:p>
          <a:p>
            <a:pPr eaLnBrk="1" hangingPunct="1"/>
            <a:endParaRPr lang="en-US" smtClean="0"/>
          </a:p>
          <a:p>
            <a:pPr eaLnBrk="1" hangingPunct="1"/>
            <a:r>
              <a:rPr lang="en-US" smtClean="0"/>
              <a:t>Acetaminophen might have increased the odds by more than two-fold.</a:t>
            </a:r>
          </a:p>
          <a:p>
            <a:pPr eaLnBrk="1" hangingPunct="1"/>
            <a:endParaRPr lang="en-US" smtClean="0"/>
          </a:p>
          <a:p>
            <a:pPr eaLnBrk="1" hangingPunct="1"/>
            <a:r>
              <a:rPr lang="en-US" smtClean="0"/>
              <a:t>Baby aspirin might have reduced the risk to 42% that of non-users.  </a:t>
            </a:r>
          </a:p>
        </p:txBody>
      </p:sp>
      <p:sp>
        <p:nvSpPr>
          <p:cNvPr id="69636" name="Slide Number Placeholder 3"/>
          <p:cNvSpPr>
            <a:spLocks noGrp="1"/>
          </p:cNvSpPr>
          <p:nvPr>
            <p:ph type="sldNum" sz="quarter" idx="5"/>
          </p:nvPr>
        </p:nvSpPr>
        <p:spPr>
          <a:noFill/>
        </p:spPr>
        <p:txBody>
          <a:bodyPr/>
          <a:lstStyle/>
          <a:p>
            <a:fld id="{D98619D2-15B7-471B-99CD-C71CB2B0F513}"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0660" name="Slide Number Placeholder 3"/>
          <p:cNvSpPr>
            <a:spLocks noGrp="1"/>
          </p:cNvSpPr>
          <p:nvPr>
            <p:ph type="sldNum" sz="quarter" idx="5"/>
          </p:nvPr>
        </p:nvSpPr>
        <p:spPr>
          <a:noFill/>
        </p:spPr>
        <p:txBody>
          <a:bodyPr/>
          <a:lstStyle/>
          <a:p>
            <a:fld id="{5AF08999-4A59-4254-8EC2-6A094B744666}" type="slidenum">
              <a:rPr lang="en-US"/>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1684" name="Slide Number Placeholder 3"/>
          <p:cNvSpPr>
            <a:spLocks noGrp="1"/>
          </p:cNvSpPr>
          <p:nvPr>
            <p:ph type="sldNum" sz="quarter" idx="5"/>
          </p:nvPr>
        </p:nvSpPr>
        <p:spPr>
          <a:noFill/>
        </p:spPr>
        <p:txBody>
          <a:bodyPr/>
          <a:lstStyle/>
          <a:p>
            <a:fld id="{CB6C1A19-4294-43CC-9A71-BCEB5E8A8AF3}" type="slidenum">
              <a:rPr lang="en-US"/>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10D099-5558-4731-BBB9-1610F60424ED}" type="slidenum">
              <a:rPr lang="en-US"/>
              <a:pPr/>
              <a:t>37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smtClean="0"/>
              <a:t>Statistics plays a role in three broad aspects of research.</a:t>
            </a:r>
          </a:p>
        </p:txBody>
      </p:sp>
      <p:sp>
        <p:nvSpPr>
          <p:cNvPr id="47108" name="Slide Number Placeholder 3"/>
          <p:cNvSpPr>
            <a:spLocks noGrp="1"/>
          </p:cNvSpPr>
          <p:nvPr>
            <p:ph type="sldNum" sz="quarter" idx="5"/>
          </p:nvPr>
        </p:nvSpPr>
        <p:spPr>
          <a:noFill/>
        </p:spPr>
        <p:txBody>
          <a:bodyPr/>
          <a:lstStyle/>
          <a:p>
            <a:fld id="{B6AFCAFE-7536-4D66-9DDE-75887C060A49}"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BFA1C4-8F27-4527-AB0F-0524F938E7B9}" type="slidenum">
              <a:rPr lang="en-US"/>
              <a:pPr/>
              <a:t>38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BE437DE-2EDE-42D8-8399-7D43694D1EA7}" type="slidenum">
              <a:rPr lang="en-US"/>
              <a:pPr/>
              <a:t>39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D749FAA-D9EB-4E22-A7AB-E3F913D00D70}" type="slidenum">
              <a:rPr lang="en-US"/>
              <a:pPr/>
              <a:t>40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t>Will carry this example through most of the lecture.   Does poor quality sleep seem to be related to later cognitive impairment?</a:t>
            </a:r>
          </a:p>
        </p:txBody>
      </p:sp>
      <p:sp>
        <p:nvSpPr>
          <p:cNvPr id="48132" name="Slide Number Placeholder 3"/>
          <p:cNvSpPr>
            <a:spLocks noGrp="1"/>
          </p:cNvSpPr>
          <p:nvPr>
            <p:ph type="sldNum" sz="quarter" idx="5"/>
          </p:nvPr>
        </p:nvSpPr>
        <p:spPr>
          <a:noFill/>
        </p:spPr>
        <p:txBody>
          <a:bodyPr/>
          <a:lstStyle/>
          <a:p>
            <a:fld id="{5D1FF6EE-1571-443E-A1B3-1E0D8828BAC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t>A well-written research article almost always tells you about the participants in the study via what is called “Table 1”.  Among other things, this allows the reader to gauge the generalizability of the results. </a:t>
            </a:r>
          </a:p>
        </p:txBody>
      </p:sp>
      <p:sp>
        <p:nvSpPr>
          <p:cNvPr id="49156" name="Slide Number Placeholder 3"/>
          <p:cNvSpPr>
            <a:spLocks noGrp="1"/>
          </p:cNvSpPr>
          <p:nvPr>
            <p:ph type="sldNum" sz="quarter" idx="5"/>
          </p:nvPr>
        </p:nvSpPr>
        <p:spPr>
          <a:noFill/>
        </p:spPr>
        <p:txBody>
          <a:bodyPr/>
          <a:lstStyle/>
          <a:p>
            <a:fld id="{D750D453-6846-4205-BB37-C6F45EBA09E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Skewed means that,</a:t>
            </a:r>
            <a:r>
              <a:rPr lang="en-US" baseline="0" dirty="0" smtClean="0"/>
              <a:t> when observations are away from the middle of the data, they tend to be on either on the high or on the low side.  For example, when cholesterol values are abnormal, they tend to be high. </a:t>
            </a:r>
            <a:endParaRPr lang="en-US" dirty="0"/>
          </a:p>
        </p:txBody>
      </p:sp>
      <p:sp>
        <p:nvSpPr>
          <p:cNvPr id="4" name="Slide Number Placeholder 3"/>
          <p:cNvSpPr>
            <a:spLocks noGrp="1"/>
          </p:cNvSpPr>
          <p:nvPr>
            <p:ph type="sldNum" sz="quarter" idx="10"/>
          </p:nvPr>
        </p:nvSpPr>
        <p:spPr/>
        <p:txBody>
          <a:bodyPr/>
          <a:lstStyle/>
          <a:p>
            <a:pPr>
              <a:defRPr/>
            </a:pPr>
            <a:fld id="{CEAEEDDC-6D80-46D9-A6A5-A51DCC46CF3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t>Age is given as mean and SD.  White is given as percent.  </a:t>
            </a:r>
          </a:p>
          <a:p>
            <a:pPr eaLnBrk="1" hangingPunct="1"/>
            <a:endParaRPr lang="en-US" smtClean="0"/>
          </a:p>
          <a:p>
            <a:pPr eaLnBrk="1" hangingPunct="1"/>
            <a:r>
              <a:rPr lang="en-US" smtClean="0"/>
              <a:t>(Ahead) Table 1 also often lists another column (p-values). </a:t>
            </a:r>
          </a:p>
        </p:txBody>
      </p:sp>
      <p:sp>
        <p:nvSpPr>
          <p:cNvPr id="50180" name="Slide Number Placeholder 3"/>
          <p:cNvSpPr>
            <a:spLocks noGrp="1"/>
          </p:cNvSpPr>
          <p:nvPr>
            <p:ph type="sldNum" sz="quarter" idx="5"/>
          </p:nvPr>
        </p:nvSpPr>
        <p:spPr>
          <a:noFill/>
        </p:spPr>
        <p:txBody>
          <a:bodyPr/>
          <a:lstStyle/>
          <a:p>
            <a:fld id="{6BB5BA4D-FFE4-4CFA-9B8E-6236E57F44FA}"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Let’s look at data from the cognitive impairment study displayed as a 2x2 table. </a:t>
            </a:r>
          </a:p>
          <a:p>
            <a:pPr eaLnBrk="1" hangingPunct="1"/>
            <a:endParaRPr lang="en-US" smtClean="0"/>
          </a:p>
          <a:p>
            <a:pPr eaLnBrk="1" hangingPunct="1"/>
            <a:r>
              <a:rPr lang="en-US" smtClean="0"/>
              <a:t>Across the columns are the women divided by quality of sleep.  On the left it shows that 98 got less than 4.5 hours of sleep per night.  And of them, 41, which is 42% later were judged as cognitively impaired. </a:t>
            </a:r>
          </a:p>
          <a:p>
            <a:pPr eaLnBrk="1" hangingPunct="1"/>
            <a:endParaRPr lang="en-US" smtClean="0"/>
          </a:p>
          <a:p>
            <a:pPr eaLnBrk="1" hangingPunct="1"/>
            <a:r>
              <a:rPr lang="en-US" smtClean="0"/>
              <a:t>On the right are the women who got 6.5 hours of sleep or more per night.  Of that group, 37, or 37% later were judged as cognitively impaired. </a:t>
            </a:r>
          </a:p>
          <a:p>
            <a:pPr eaLnBrk="1" hangingPunct="1"/>
            <a:endParaRPr lang="en-US" smtClean="0"/>
          </a:p>
          <a:p>
            <a:pPr eaLnBrk="1" hangingPunct="1"/>
            <a:r>
              <a:rPr lang="en-US" smtClean="0"/>
              <a:t>Is this evidence of an association between poor sleep and cognitive impairment among older US women?  Or is this attributable to chance and the fact we only looked at about 200 women (in this part of the study).  </a:t>
            </a:r>
          </a:p>
          <a:p>
            <a:pPr eaLnBrk="1" hangingPunct="1"/>
            <a:endParaRPr lang="en-US" smtClean="0"/>
          </a:p>
          <a:p>
            <a:pPr eaLnBrk="1" hangingPunct="1"/>
            <a:r>
              <a:rPr lang="en-US" smtClean="0"/>
              <a:t>Let’s consider more formally what we would like to conclude from the data.</a:t>
            </a:r>
          </a:p>
        </p:txBody>
      </p:sp>
      <p:sp>
        <p:nvSpPr>
          <p:cNvPr id="51204" name="Slide Number Placeholder 3"/>
          <p:cNvSpPr>
            <a:spLocks noGrp="1"/>
          </p:cNvSpPr>
          <p:nvPr>
            <p:ph type="sldNum" sz="quarter" idx="5"/>
          </p:nvPr>
        </p:nvSpPr>
        <p:spPr>
          <a:noFill/>
        </p:spPr>
        <p:txBody>
          <a:bodyPr/>
          <a:lstStyle/>
          <a:p>
            <a:fld id="{9ADC5DE6-C94E-4105-9689-FDA9976B7343}"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mtClean="0"/>
              <a:t>No difference in the rates of cognitive impairment in comparing the low and higher quality sleeps categories. </a:t>
            </a:r>
          </a:p>
        </p:txBody>
      </p:sp>
      <p:sp>
        <p:nvSpPr>
          <p:cNvPr id="52228" name="Slide Number Placeholder 3"/>
          <p:cNvSpPr>
            <a:spLocks noGrp="1"/>
          </p:cNvSpPr>
          <p:nvPr>
            <p:ph type="sldNum" sz="quarter" idx="5"/>
          </p:nvPr>
        </p:nvSpPr>
        <p:spPr>
          <a:noFill/>
        </p:spPr>
        <p:txBody>
          <a:bodyPr/>
          <a:lstStyle/>
          <a:p>
            <a:fld id="{42C38413-8704-4875-BD64-370ECC07DFE5}"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grpSp>
        <p:nvGrpSpPr>
          <p:cNvPr id="6" name="Group 151"/>
          <p:cNvGrpSpPr>
            <a:grpSpLocks/>
          </p:cNvGrpSpPr>
          <p:nvPr/>
        </p:nvGrpSpPr>
        <p:grpSpPr bwMode="auto">
          <a:xfrm>
            <a:off x="7315200" y="3124200"/>
            <a:ext cx="1676400" cy="2057400"/>
            <a:chOff x="2928" y="2256"/>
            <a:chExt cx="1411" cy="1581"/>
          </a:xfrm>
        </p:grpSpPr>
        <p:pic>
          <p:nvPicPr>
            <p:cNvPr id="7" name="Picture 149"/>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 name="Picture 150"/>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
        <p:nvSpPr>
          <p:cNvPr id="839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839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1188F891-A744-45A0-AB43-7C0B41C3D68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B662E3-1C43-4F58-922C-5F7BB732751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A3EE130-3A25-4FB3-BFFE-567E0938D0E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58BAEBA-F128-4BF1-B0FB-CEF1AD1B07D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81163C-9973-40A3-87DB-2F2F8DE589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58EB955-B3D8-41ED-A1CB-B78B45CB1B4F}"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1D58975-E919-45BC-950A-70950E2575A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399C7A9-5222-4306-8219-1ED596A6637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1A124EBE-B14F-453D-88FD-07E3E1EAECD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22CFA70-1C0A-40FE-9700-A25CFED4537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512B6CC-27A0-439F-8C26-169F4A7652E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34E2E7D-758B-4450-BDC9-EAA52440871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205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smtClean="0"/>
            </a:lvl1pPr>
          </a:lstStyle>
          <a:p>
            <a:pPr>
              <a:defRPr/>
            </a:pPr>
            <a:endParaRPr lang="en-US" altLang="en-US"/>
          </a:p>
        </p:txBody>
      </p:sp>
      <p:sp>
        <p:nvSpPr>
          <p:cNvPr id="829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smtClean="0"/>
            </a:lvl1pPr>
          </a:lstStyle>
          <a:p>
            <a:pPr>
              <a:defRPr/>
            </a:pPr>
            <a:endParaRPr lang="en-US" altLang="en-US"/>
          </a:p>
        </p:txBody>
      </p:sp>
      <p:sp>
        <p:nvSpPr>
          <p:cNvPr id="829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smtClean="0"/>
            </a:lvl1pPr>
          </a:lstStyle>
          <a:p>
            <a:pPr>
              <a:defRPr/>
            </a:pPr>
            <a:fld id="{E2CD52D0-8AA3-4B0B-B4EA-A969ACE811A2}" type="slidenum">
              <a:rPr lang="en-US" altLang="en-US"/>
              <a:pPr>
                <a:defRPr/>
              </a:pPr>
              <a:t>‹#›</a:t>
            </a:fld>
            <a:endParaRPr lang="en-US" altLang="en-US"/>
          </a:p>
        </p:txBody>
      </p:sp>
      <p:grpSp>
        <p:nvGrpSpPr>
          <p:cNvPr id="2056" name="Group 44"/>
          <p:cNvGrpSpPr>
            <a:grpSpLocks/>
          </p:cNvGrpSpPr>
          <p:nvPr/>
        </p:nvGrpSpPr>
        <p:grpSpPr bwMode="auto">
          <a:xfrm>
            <a:off x="8077200" y="304800"/>
            <a:ext cx="914400" cy="1219200"/>
            <a:chOff x="2928" y="2256"/>
            <a:chExt cx="1411" cy="1581"/>
          </a:xfrm>
        </p:grpSpPr>
        <p:pic>
          <p:nvPicPr>
            <p:cNvPr id="2057" name="Picture 45"/>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2058" name="Picture 46"/>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295400"/>
            <a:ext cx="7086600" cy="1447800"/>
          </a:xfrm>
        </p:spPr>
        <p:txBody>
          <a:bodyPr/>
          <a:lstStyle/>
          <a:p>
            <a:pPr algn="ctr" eaLnBrk="1" hangingPunct="1"/>
            <a:r>
              <a:rPr lang="en-US" sz="4400" dirty="0" smtClean="0"/>
              <a:t>Statistics for Life:  </a:t>
            </a:r>
            <a:br>
              <a:rPr lang="en-US" sz="4400" dirty="0" smtClean="0"/>
            </a:br>
            <a:r>
              <a:rPr lang="en-US" sz="4400" dirty="0" smtClean="0"/>
              <a:t>Pearls vs Sand</a:t>
            </a:r>
            <a:endParaRPr lang="en-US" sz="4000" dirty="0" smtClean="0"/>
          </a:p>
        </p:txBody>
      </p:sp>
      <p:sp>
        <p:nvSpPr>
          <p:cNvPr id="4099" name="Rectangle 3"/>
          <p:cNvSpPr>
            <a:spLocks noGrp="1" noChangeArrowheads="1"/>
          </p:cNvSpPr>
          <p:nvPr>
            <p:ph type="subTitle" idx="1"/>
          </p:nvPr>
        </p:nvSpPr>
        <p:spPr>
          <a:xfrm>
            <a:off x="609600" y="5943600"/>
            <a:ext cx="8077200" cy="685800"/>
          </a:xfrm>
        </p:spPr>
        <p:txBody>
          <a:bodyPr/>
          <a:lstStyle/>
          <a:p>
            <a:pPr marL="609600" indent="-609600" algn="ctr" eaLnBrk="1" hangingPunct="1">
              <a:lnSpc>
                <a:spcPct val="90000"/>
              </a:lnSpc>
            </a:pPr>
            <a:r>
              <a:rPr lang="en-US" sz="2400" b="1" i="1" dirty="0" smtClean="0">
                <a:solidFill>
                  <a:srgbClr val="CC0000"/>
                </a:solidFill>
              </a:rPr>
              <a:t>DCR, 2017</a:t>
            </a:r>
          </a:p>
        </p:txBody>
      </p:sp>
      <p:sp>
        <p:nvSpPr>
          <p:cNvPr id="4100" name="Text Box 4"/>
          <p:cNvSpPr txBox="1">
            <a:spLocks noChangeArrowheads="1"/>
          </p:cNvSpPr>
          <p:nvPr/>
        </p:nvSpPr>
        <p:spPr bwMode="auto">
          <a:xfrm>
            <a:off x="7696200" y="990600"/>
            <a:ext cx="457200" cy="366713"/>
          </a:xfrm>
          <a:prstGeom prst="rect">
            <a:avLst/>
          </a:prstGeom>
          <a:noFill/>
          <a:ln w="9525">
            <a:noFill/>
            <a:miter lim="800000"/>
            <a:headEnd/>
            <a:tailEnd/>
          </a:ln>
        </p:spPr>
        <p:txBody>
          <a:bodyPr>
            <a:spAutoFit/>
          </a:bodyPr>
          <a:lstStyle/>
          <a:p>
            <a:pPr>
              <a:lnSpc>
                <a:spcPct val="100000"/>
              </a:lnSpc>
              <a:spcBef>
                <a:spcPct val="50000"/>
              </a:spcBef>
              <a:buClrTx/>
              <a:buSzTx/>
              <a:buFontTx/>
              <a:buNone/>
            </a:pPr>
            <a:endParaRPr lang="en-US" sz="1800"/>
          </a:p>
        </p:txBody>
      </p:sp>
      <p:sp>
        <p:nvSpPr>
          <p:cNvPr id="4101" name="Text Box 8"/>
          <p:cNvSpPr txBox="1">
            <a:spLocks noChangeArrowheads="1"/>
          </p:cNvSpPr>
          <p:nvPr/>
        </p:nvSpPr>
        <p:spPr bwMode="auto">
          <a:xfrm>
            <a:off x="1981200" y="2895600"/>
            <a:ext cx="4724400" cy="2041525"/>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sz="3200" i="1"/>
              <a:t>Charles E. McCulloch</a:t>
            </a:r>
          </a:p>
          <a:p>
            <a:pPr>
              <a:lnSpc>
                <a:spcPct val="100000"/>
              </a:lnSpc>
              <a:spcBef>
                <a:spcPct val="0"/>
              </a:spcBef>
              <a:buClrTx/>
              <a:buSzTx/>
              <a:buFontTx/>
              <a:buNone/>
            </a:pPr>
            <a:r>
              <a:rPr lang="en-US" sz="3200" i="1"/>
              <a:t>Head</a:t>
            </a:r>
          </a:p>
          <a:p>
            <a:pPr>
              <a:lnSpc>
                <a:spcPct val="100000"/>
              </a:lnSpc>
              <a:spcBef>
                <a:spcPct val="0"/>
              </a:spcBef>
              <a:buClrTx/>
              <a:buSzTx/>
              <a:buFontTx/>
              <a:buNone/>
            </a:pPr>
            <a:r>
              <a:rPr lang="en-US" sz="3200" i="1"/>
              <a:t>Division of Biostatistics, UCSF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Chance of a result as or more extreme as observed</a:t>
            </a:r>
          </a:p>
        </p:txBody>
      </p:sp>
      <p:sp>
        <p:nvSpPr>
          <p:cNvPr id="770051" name="Rectangle 3"/>
          <p:cNvSpPr>
            <a:spLocks noGrp="1" noChangeArrowheads="1"/>
          </p:cNvSpPr>
          <p:nvPr>
            <p:ph type="body" idx="1"/>
          </p:nvPr>
        </p:nvSpPr>
        <p:spPr/>
        <p:txBody>
          <a:bodyPr/>
          <a:lstStyle/>
          <a:p>
            <a:pPr marL="571500" indent="-571500" eaLnBrk="1" hangingPunct="1">
              <a:buFontTx/>
              <a:buChar char="•"/>
            </a:pPr>
            <a:r>
              <a:rPr lang="en-US" smtClean="0"/>
              <a:t>Assume null hypothesis true.</a:t>
            </a:r>
          </a:p>
          <a:p>
            <a:pPr marL="571500" indent="-571500" eaLnBrk="1" hangingPunct="1">
              <a:buFontTx/>
              <a:buChar char="•"/>
            </a:pPr>
            <a:r>
              <a:rPr lang="en-US" smtClean="0"/>
              <a:t>In this instance, that older US women with lower sleep time have the same chance of cognitive impairment as those with a higher time.</a:t>
            </a:r>
          </a:p>
          <a:p>
            <a:pPr marL="571500" indent="-571500" eaLnBrk="1" hangingPunct="1">
              <a:buFontTx/>
              <a:buChar char="•"/>
            </a:pPr>
            <a:r>
              <a:rPr lang="en-US" smtClean="0"/>
              <a:t>Calculate the probability of a result as or more extreme as observed.</a:t>
            </a:r>
          </a:p>
          <a:p>
            <a:pPr marL="571500" indent="-571500" eaLnBrk="1" hangingPunct="1">
              <a:buFontTx/>
              <a:buChar char="•"/>
            </a:pPr>
            <a:r>
              <a:rPr lang="en-US" smtClean="0"/>
              <a:t>Called the </a:t>
            </a:r>
            <a:r>
              <a:rPr lang="en-US" i="1" smtClean="0"/>
              <a:t>p-value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0051">
                                            <p:txEl>
                                              <p:pRg st="3" end="3"/>
                                            </p:txEl>
                                          </p:spTgt>
                                        </p:tgtEl>
                                        <p:attrNameLst>
                                          <p:attrName>style.visibility</p:attrName>
                                        </p:attrNameLst>
                                      </p:cBhvr>
                                      <p:to>
                                        <p:strVal val="visible"/>
                                      </p:to>
                                    </p:set>
                                    <p:anim calcmode="lin" valueType="num">
                                      <p:cBhvr additive="base">
                                        <p:cTn id="7" dur="500" fill="hold"/>
                                        <p:tgtEl>
                                          <p:spTgt spid="770051">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0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P-value</a:t>
            </a:r>
          </a:p>
        </p:txBody>
      </p:sp>
      <p:sp>
        <p:nvSpPr>
          <p:cNvPr id="820227" name="Rectangle 3"/>
          <p:cNvSpPr>
            <a:spLocks noGrp="1" noChangeArrowheads="1"/>
          </p:cNvSpPr>
          <p:nvPr>
            <p:ph type="body" idx="1"/>
          </p:nvPr>
        </p:nvSpPr>
        <p:spPr/>
        <p:txBody>
          <a:bodyPr/>
          <a:lstStyle/>
          <a:p>
            <a:pPr marL="571500" indent="-571500" eaLnBrk="1" hangingPunct="1">
              <a:buFontTx/>
              <a:buNone/>
            </a:pPr>
            <a:r>
              <a:rPr lang="en-US" smtClean="0"/>
              <a:t>If the p-value is small, then there are two possibilities:</a:t>
            </a:r>
          </a:p>
          <a:p>
            <a:pPr marL="571500" indent="-571500" eaLnBrk="1" hangingPunct="1">
              <a:buFontTx/>
              <a:buChar char="•"/>
            </a:pPr>
            <a:endParaRPr lang="en-US" sz="1200" smtClean="0"/>
          </a:p>
          <a:p>
            <a:pPr marL="571500" indent="-571500" eaLnBrk="1" hangingPunct="1">
              <a:buFontTx/>
              <a:buChar char="•"/>
            </a:pPr>
            <a:r>
              <a:rPr lang="en-US" smtClean="0"/>
              <a:t>The null hypothesis is true and something highly unusual occurred,</a:t>
            </a:r>
          </a:p>
          <a:p>
            <a:pPr marL="571500" indent="-571500" eaLnBrk="1" hangingPunct="1">
              <a:buFontTx/>
              <a:buNone/>
            </a:pPr>
            <a:r>
              <a:rPr lang="en-US" smtClean="0"/>
              <a:t>OR</a:t>
            </a:r>
          </a:p>
          <a:p>
            <a:pPr marL="571500" indent="-571500" eaLnBrk="1" hangingPunct="1">
              <a:buFontTx/>
              <a:buChar char="•"/>
            </a:pPr>
            <a:r>
              <a:rPr lang="en-US" smtClean="0"/>
              <a:t>The null hypothesis is false, and we can conclude there is a difference or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0227">
                                            <p:txEl>
                                              <p:pRg st="2" end="2"/>
                                            </p:txEl>
                                          </p:spTgt>
                                        </p:tgtEl>
                                        <p:attrNameLst>
                                          <p:attrName>style.visibility</p:attrName>
                                        </p:attrNameLst>
                                      </p:cBhvr>
                                      <p:to>
                                        <p:strVal val="visible"/>
                                      </p:to>
                                    </p:set>
                                    <p:anim calcmode="lin" valueType="num">
                                      <p:cBhvr additive="base">
                                        <p:cTn id="7" dur="500" fill="hold"/>
                                        <p:tgtEl>
                                          <p:spTgt spid="8202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0227">
                                            <p:txEl>
                                              <p:pRg st="4" end="4"/>
                                            </p:txEl>
                                          </p:spTgt>
                                        </p:tgtEl>
                                        <p:attrNameLst>
                                          <p:attrName>style.visibility</p:attrName>
                                        </p:attrNameLst>
                                      </p:cBhvr>
                                      <p:to>
                                        <p:strVal val="visible"/>
                                      </p:to>
                                    </p:set>
                                    <p:anim calcmode="lin" valueType="num">
                                      <p:cBhvr additive="base">
                                        <p:cTn id="13" dur="500" fill="hold"/>
                                        <p:tgtEl>
                                          <p:spTgt spid="82022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0227">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20227">
                                            <p:txEl>
                                              <p:pRg st="3" end="3"/>
                                            </p:txEl>
                                          </p:spTgt>
                                        </p:tgtEl>
                                        <p:attrNameLst>
                                          <p:attrName>style.visibility</p:attrName>
                                        </p:attrNameLst>
                                      </p:cBhvr>
                                      <p:to>
                                        <p:strVal val="visible"/>
                                      </p:to>
                                    </p:set>
                                    <p:anim calcmode="lin" valueType="num">
                                      <p:cBhvr additive="base">
                                        <p:cTn id="17" dur="500" fill="hold"/>
                                        <p:tgtEl>
                                          <p:spTgt spid="82022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2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46" name="Rectangle 22"/>
          <p:cNvSpPr>
            <a:spLocks noChangeArrowheads="1"/>
          </p:cNvSpPr>
          <p:nvPr/>
        </p:nvSpPr>
        <p:spPr bwMode="auto">
          <a:xfrm>
            <a:off x="72390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dirty="0" smtClean="0">
                <a:solidFill>
                  <a:srgbClr val="FF0000"/>
                </a:solidFill>
              </a:rPr>
              <a:t>63</a:t>
            </a:r>
            <a:endParaRPr lang="en-US" sz="2600" dirty="0">
              <a:solidFill>
                <a:srgbClr val="FF0000"/>
              </a:solidFill>
            </a:endParaRPr>
          </a:p>
        </p:txBody>
      </p:sp>
      <p:sp>
        <p:nvSpPr>
          <p:cNvPr id="769048" name="Rectangle 24"/>
          <p:cNvSpPr>
            <a:spLocks noChangeArrowheads="1"/>
          </p:cNvSpPr>
          <p:nvPr/>
        </p:nvSpPr>
        <p:spPr bwMode="auto">
          <a:xfrm>
            <a:off x="4419600" y="3976688"/>
            <a:ext cx="14478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56</a:t>
            </a:r>
          </a:p>
        </p:txBody>
      </p:sp>
      <p:sp>
        <p:nvSpPr>
          <p:cNvPr id="769052" name="Rectangle 28"/>
          <p:cNvSpPr>
            <a:spLocks noChangeArrowheads="1"/>
          </p:cNvSpPr>
          <p:nvPr/>
        </p:nvSpPr>
        <p:spPr bwMode="auto">
          <a:xfrm>
            <a:off x="72390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dirty="0" smtClean="0">
                <a:solidFill>
                  <a:srgbClr val="FF0000"/>
                </a:solidFill>
              </a:rPr>
              <a:t>36</a:t>
            </a:r>
            <a:endParaRPr lang="en-US" sz="2600" dirty="0">
              <a:solidFill>
                <a:srgbClr val="FF0000"/>
              </a:solidFill>
            </a:endParaRPr>
          </a:p>
        </p:txBody>
      </p:sp>
      <p:sp>
        <p:nvSpPr>
          <p:cNvPr id="769054" name="Rectangle 30"/>
          <p:cNvSpPr>
            <a:spLocks noChangeArrowheads="1"/>
          </p:cNvSpPr>
          <p:nvPr/>
        </p:nvSpPr>
        <p:spPr bwMode="auto">
          <a:xfrm>
            <a:off x="4419600" y="3346450"/>
            <a:ext cx="14478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42</a:t>
            </a:r>
          </a:p>
        </p:txBody>
      </p:sp>
      <p:sp>
        <p:nvSpPr>
          <p:cNvPr id="15366" name="Rectangle 4"/>
          <p:cNvSpPr>
            <a:spLocks noChangeArrowheads="1"/>
          </p:cNvSpPr>
          <p:nvPr/>
        </p:nvSpPr>
        <p:spPr bwMode="auto">
          <a:xfrm>
            <a:off x="72390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7" name="Rectangle 5"/>
          <p:cNvSpPr>
            <a:spLocks noChangeArrowheads="1"/>
          </p:cNvSpPr>
          <p:nvPr/>
        </p:nvSpPr>
        <p:spPr bwMode="auto">
          <a:xfrm>
            <a:off x="58674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8" name="Rectangle 6"/>
          <p:cNvSpPr>
            <a:spLocks noChangeArrowheads="1"/>
          </p:cNvSpPr>
          <p:nvPr/>
        </p:nvSpPr>
        <p:spPr bwMode="auto">
          <a:xfrm>
            <a:off x="4419600" y="58674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9" name="Rectangle 7"/>
          <p:cNvSpPr>
            <a:spLocks noChangeArrowheads="1"/>
          </p:cNvSpPr>
          <p:nvPr/>
        </p:nvSpPr>
        <p:spPr bwMode="auto">
          <a:xfrm>
            <a:off x="3124200" y="58674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0" name="Rectangle 8"/>
          <p:cNvSpPr>
            <a:spLocks noChangeArrowheads="1"/>
          </p:cNvSpPr>
          <p:nvPr/>
        </p:nvSpPr>
        <p:spPr bwMode="auto">
          <a:xfrm>
            <a:off x="2743200" y="58674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1" name="Rectangle 9"/>
          <p:cNvSpPr>
            <a:spLocks noChangeArrowheads="1"/>
          </p:cNvSpPr>
          <p:nvPr/>
        </p:nvSpPr>
        <p:spPr bwMode="auto">
          <a:xfrm>
            <a:off x="381000" y="58674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2" name="Rectangle 10"/>
          <p:cNvSpPr>
            <a:spLocks noChangeArrowheads="1"/>
          </p:cNvSpPr>
          <p:nvPr/>
        </p:nvSpPr>
        <p:spPr bwMode="auto">
          <a:xfrm>
            <a:off x="72390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3" name="Rectangle 11"/>
          <p:cNvSpPr>
            <a:spLocks noChangeArrowheads="1"/>
          </p:cNvSpPr>
          <p:nvPr/>
        </p:nvSpPr>
        <p:spPr bwMode="auto">
          <a:xfrm>
            <a:off x="58674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4" name="Rectangle 12"/>
          <p:cNvSpPr>
            <a:spLocks noChangeArrowheads="1"/>
          </p:cNvSpPr>
          <p:nvPr/>
        </p:nvSpPr>
        <p:spPr bwMode="auto">
          <a:xfrm>
            <a:off x="4419600" y="5237163"/>
            <a:ext cx="14478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5" name="Rectangle 13"/>
          <p:cNvSpPr>
            <a:spLocks noChangeArrowheads="1"/>
          </p:cNvSpPr>
          <p:nvPr/>
        </p:nvSpPr>
        <p:spPr bwMode="auto">
          <a:xfrm>
            <a:off x="3124200" y="5237163"/>
            <a:ext cx="12954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6" name="Rectangle 14"/>
          <p:cNvSpPr>
            <a:spLocks noChangeArrowheads="1"/>
          </p:cNvSpPr>
          <p:nvPr/>
        </p:nvSpPr>
        <p:spPr bwMode="auto">
          <a:xfrm>
            <a:off x="2743200" y="5237163"/>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7" name="Rectangle 15"/>
          <p:cNvSpPr>
            <a:spLocks noChangeArrowheads="1"/>
          </p:cNvSpPr>
          <p:nvPr/>
        </p:nvSpPr>
        <p:spPr bwMode="auto">
          <a:xfrm>
            <a:off x="381000" y="5237163"/>
            <a:ext cx="23622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8" name="Rectangle 16"/>
          <p:cNvSpPr>
            <a:spLocks noChangeArrowheads="1"/>
          </p:cNvSpPr>
          <p:nvPr/>
        </p:nvSpPr>
        <p:spPr bwMode="auto">
          <a:xfrm>
            <a:off x="72390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9" name="Rectangle 17"/>
          <p:cNvSpPr>
            <a:spLocks noChangeArrowheads="1"/>
          </p:cNvSpPr>
          <p:nvPr/>
        </p:nvSpPr>
        <p:spPr bwMode="auto">
          <a:xfrm>
            <a:off x="58674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99</a:t>
            </a:r>
          </a:p>
        </p:txBody>
      </p:sp>
      <p:sp>
        <p:nvSpPr>
          <p:cNvPr id="15380" name="Rectangle 18"/>
          <p:cNvSpPr>
            <a:spLocks noChangeArrowheads="1"/>
          </p:cNvSpPr>
          <p:nvPr/>
        </p:nvSpPr>
        <p:spPr bwMode="auto">
          <a:xfrm>
            <a:off x="4419600" y="4606925"/>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1" name="Rectangle 19"/>
          <p:cNvSpPr>
            <a:spLocks noChangeArrowheads="1"/>
          </p:cNvSpPr>
          <p:nvPr/>
        </p:nvSpPr>
        <p:spPr bwMode="auto">
          <a:xfrm>
            <a:off x="3124200" y="4606925"/>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98</a:t>
            </a:r>
          </a:p>
        </p:txBody>
      </p:sp>
      <p:sp>
        <p:nvSpPr>
          <p:cNvPr id="15382" name="Rectangle 20"/>
          <p:cNvSpPr>
            <a:spLocks noChangeArrowheads="1"/>
          </p:cNvSpPr>
          <p:nvPr/>
        </p:nvSpPr>
        <p:spPr bwMode="auto">
          <a:xfrm>
            <a:off x="2743200" y="4606925"/>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3" name="Rectangle 21"/>
          <p:cNvSpPr>
            <a:spLocks noChangeArrowheads="1"/>
          </p:cNvSpPr>
          <p:nvPr/>
        </p:nvSpPr>
        <p:spPr bwMode="auto">
          <a:xfrm>
            <a:off x="381000" y="4606925"/>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Total</a:t>
            </a:r>
          </a:p>
        </p:txBody>
      </p:sp>
      <p:sp>
        <p:nvSpPr>
          <p:cNvPr id="15384" name="Rectangle 23"/>
          <p:cNvSpPr>
            <a:spLocks noChangeArrowheads="1"/>
          </p:cNvSpPr>
          <p:nvPr/>
        </p:nvSpPr>
        <p:spPr bwMode="auto">
          <a:xfrm>
            <a:off x="58674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62</a:t>
            </a:r>
          </a:p>
        </p:txBody>
      </p:sp>
      <p:sp>
        <p:nvSpPr>
          <p:cNvPr id="15385" name="Rectangle 25"/>
          <p:cNvSpPr>
            <a:spLocks noChangeArrowheads="1"/>
          </p:cNvSpPr>
          <p:nvPr/>
        </p:nvSpPr>
        <p:spPr bwMode="auto">
          <a:xfrm>
            <a:off x="3124200" y="3976688"/>
            <a:ext cx="12954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57</a:t>
            </a:r>
          </a:p>
        </p:txBody>
      </p:sp>
      <p:sp>
        <p:nvSpPr>
          <p:cNvPr id="15386" name="Rectangle 26"/>
          <p:cNvSpPr>
            <a:spLocks noChangeArrowheads="1"/>
          </p:cNvSpPr>
          <p:nvPr/>
        </p:nvSpPr>
        <p:spPr bwMode="auto">
          <a:xfrm>
            <a:off x="2743200" y="3976688"/>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7" name="Rectangle 27"/>
          <p:cNvSpPr>
            <a:spLocks noChangeArrowheads="1"/>
          </p:cNvSpPr>
          <p:nvPr/>
        </p:nvSpPr>
        <p:spPr bwMode="auto">
          <a:xfrm>
            <a:off x="381000" y="3976688"/>
            <a:ext cx="23622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No</a:t>
            </a:r>
          </a:p>
        </p:txBody>
      </p:sp>
      <p:sp>
        <p:nvSpPr>
          <p:cNvPr id="15388" name="Rectangle 29"/>
          <p:cNvSpPr>
            <a:spLocks noChangeArrowheads="1"/>
          </p:cNvSpPr>
          <p:nvPr/>
        </p:nvSpPr>
        <p:spPr bwMode="auto">
          <a:xfrm>
            <a:off x="58674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37</a:t>
            </a:r>
          </a:p>
        </p:txBody>
      </p:sp>
      <p:sp>
        <p:nvSpPr>
          <p:cNvPr id="15389" name="Rectangle 31"/>
          <p:cNvSpPr>
            <a:spLocks noChangeArrowheads="1"/>
          </p:cNvSpPr>
          <p:nvPr/>
        </p:nvSpPr>
        <p:spPr bwMode="auto">
          <a:xfrm>
            <a:off x="3124200" y="3346450"/>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41</a:t>
            </a:r>
          </a:p>
        </p:txBody>
      </p:sp>
      <p:sp>
        <p:nvSpPr>
          <p:cNvPr id="15390" name="Rectangle 32"/>
          <p:cNvSpPr>
            <a:spLocks noChangeArrowheads="1"/>
          </p:cNvSpPr>
          <p:nvPr/>
        </p:nvSpPr>
        <p:spPr bwMode="auto">
          <a:xfrm>
            <a:off x="2743200" y="334645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1" name="Rectangle 33"/>
          <p:cNvSpPr>
            <a:spLocks noChangeArrowheads="1"/>
          </p:cNvSpPr>
          <p:nvPr/>
        </p:nvSpPr>
        <p:spPr bwMode="auto">
          <a:xfrm>
            <a:off x="381000" y="3346450"/>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Yes</a:t>
            </a:r>
          </a:p>
        </p:txBody>
      </p:sp>
      <p:sp>
        <p:nvSpPr>
          <p:cNvPr id="15392" name="Rectangle 34"/>
          <p:cNvSpPr>
            <a:spLocks noChangeArrowheads="1"/>
          </p:cNvSpPr>
          <p:nvPr/>
        </p:nvSpPr>
        <p:spPr bwMode="auto">
          <a:xfrm>
            <a:off x="72390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(&gt;6.5hr)</a:t>
            </a:r>
          </a:p>
          <a:p>
            <a:pPr>
              <a:lnSpc>
                <a:spcPct val="100000"/>
              </a:lnSpc>
              <a:buFont typeface="Wingdings" pitchFamily="2" charset="2"/>
              <a:buNone/>
            </a:pPr>
            <a:endParaRPr lang="en-US" sz="2600"/>
          </a:p>
        </p:txBody>
      </p:sp>
      <p:sp>
        <p:nvSpPr>
          <p:cNvPr id="15393" name="Rectangle 35"/>
          <p:cNvSpPr>
            <a:spLocks noChangeArrowheads="1"/>
          </p:cNvSpPr>
          <p:nvPr/>
        </p:nvSpPr>
        <p:spPr bwMode="auto">
          <a:xfrm>
            <a:off x="58674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High</a:t>
            </a:r>
          </a:p>
          <a:p>
            <a:pPr>
              <a:lnSpc>
                <a:spcPct val="100000"/>
              </a:lnSpc>
              <a:buFont typeface="Wingdings" pitchFamily="2" charset="2"/>
              <a:buNone/>
            </a:pPr>
            <a:r>
              <a:rPr lang="en-US" sz="2600"/>
              <a:t>(N)</a:t>
            </a:r>
          </a:p>
        </p:txBody>
      </p:sp>
      <p:sp>
        <p:nvSpPr>
          <p:cNvPr id="15394" name="Rectangle 36"/>
          <p:cNvSpPr>
            <a:spLocks noChangeArrowheads="1"/>
          </p:cNvSpPr>
          <p:nvPr/>
        </p:nvSpPr>
        <p:spPr bwMode="auto">
          <a:xfrm>
            <a:off x="4419600" y="2382838"/>
            <a:ext cx="14478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(&lt;4.5hr)</a:t>
            </a:r>
          </a:p>
          <a:p>
            <a:pPr>
              <a:lnSpc>
                <a:spcPct val="100000"/>
              </a:lnSpc>
              <a:buFont typeface="Wingdings" pitchFamily="2" charset="2"/>
              <a:buNone/>
            </a:pPr>
            <a:endParaRPr lang="en-US" sz="2600"/>
          </a:p>
        </p:txBody>
      </p:sp>
      <p:sp>
        <p:nvSpPr>
          <p:cNvPr id="15395" name="Rectangle 37"/>
          <p:cNvSpPr>
            <a:spLocks noChangeArrowheads="1"/>
          </p:cNvSpPr>
          <p:nvPr/>
        </p:nvSpPr>
        <p:spPr bwMode="auto">
          <a:xfrm>
            <a:off x="3124200" y="2382838"/>
            <a:ext cx="12954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Low</a:t>
            </a:r>
          </a:p>
          <a:p>
            <a:pPr>
              <a:lnSpc>
                <a:spcPct val="100000"/>
              </a:lnSpc>
              <a:buFont typeface="Wingdings" pitchFamily="2" charset="2"/>
              <a:buNone/>
            </a:pPr>
            <a:r>
              <a:rPr lang="en-US" sz="2600"/>
              <a:t> (N)</a:t>
            </a:r>
          </a:p>
        </p:txBody>
      </p:sp>
      <p:sp>
        <p:nvSpPr>
          <p:cNvPr id="15396" name="Rectangle 38"/>
          <p:cNvSpPr>
            <a:spLocks noChangeArrowheads="1"/>
          </p:cNvSpPr>
          <p:nvPr/>
        </p:nvSpPr>
        <p:spPr bwMode="auto">
          <a:xfrm>
            <a:off x="2743200" y="2382838"/>
            <a:ext cx="381000" cy="963612"/>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7" name="Rectangle 39"/>
          <p:cNvSpPr>
            <a:spLocks noChangeArrowheads="1"/>
          </p:cNvSpPr>
          <p:nvPr/>
        </p:nvSpPr>
        <p:spPr bwMode="auto">
          <a:xfrm>
            <a:off x="381000" y="2382838"/>
            <a:ext cx="23622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Cognitive Impairment</a:t>
            </a:r>
          </a:p>
        </p:txBody>
      </p:sp>
      <p:sp>
        <p:nvSpPr>
          <p:cNvPr id="15398" name="Rectangle 40"/>
          <p:cNvSpPr>
            <a:spLocks noChangeArrowheads="1"/>
          </p:cNvSpPr>
          <p:nvPr/>
        </p:nvSpPr>
        <p:spPr bwMode="auto">
          <a:xfrm>
            <a:off x="72390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9" name="Rectangle 41"/>
          <p:cNvSpPr>
            <a:spLocks noChangeArrowheads="1"/>
          </p:cNvSpPr>
          <p:nvPr/>
        </p:nvSpPr>
        <p:spPr bwMode="auto">
          <a:xfrm>
            <a:off x="58674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0" name="Rectangle 42"/>
          <p:cNvSpPr>
            <a:spLocks noChangeArrowheads="1"/>
          </p:cNvSpPr>
          <p:nvPr/>
        </p:nvSpPr>
        <p:spPr bwMode="auto">
          <a:xfrm>
            <a:off x="4419600" y="17526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1" name="Rectangle 43"/>
          <p:cNvSpPr>
            <a:spLocks noChangeArrowheads="1"/>
          </p:cNvSpPr>
          <p:nvPr/>
        </p:nvSpPr>
        <p:spPr bwMode="auto">
          <a:xfrm>
            <a:off x="3124200" y="17526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2" name="Rectangle 44"/>
          <p:cNvSpPr>
            <a:spLocks noChangeArrowheads="1"/>
          </p:cNvSpPr>
          <p:nvPr/>
        </p:nvSpPr>
        <p:spPr bwMode="auto">
          <a:xfrm>
            <a:off x="2743200" y="17526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3" name="Rectangle 45"/>
          <p:cNvSpPr>
            <a:spLocks noChangeArrowheads="1"/>
          </p:cNvSpPr>
          <p:nvPr/>
        </p:nvSpPr>
        <p:spPr bwMode="auto">
          <a:xfrm>
            <a:off x="381000" y="17526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4" name="Line 46"/>
          <p:cNvSpPr>
            <a:spLocks noChangeShapeType="1"/>
          </p:cNvSpPr>
          <p:nvPr/>
        </p:nvSpPr>
        <p:spPr bwMode="auto">
          <a:xfrm>
            <a:off x="381000" y="1752600"/>
            <a:ext cx="2362200" cy="0"/>
          </a:xfrm>
          <a:prstGeom prst="line">
            <a:avLst/>
          </a:prstGeom>
          <a:noFill/>
          <a:ln w="28575" cap="sq">
            <a:noFill/>
            <a:round/>
            <a:headEnd/>
            <a:tailEnd/>
          </a:ln>
        </p:spPr>
        <p:txBody>
          <a:bodyPr/>
          <a:lstStyle/>
          <a:p>
            <a:endParaRPr lang="en-US"/>
          </a:p>
        </p:txBody>
      </p:sp>
      <p:sp>
        <p:nvSpPr>
          <p:cNvPr id="15405" name="Line 47"/>
          <p:cNvSpPr>
            <a:spLocks noChangeShapeType="1"/>
          </p:cNvSpPr>
          <p:nvPr/>
        </p:nvSpPr>
        <p:spPr bwMode="auto">
          <a:xfrm>
            <a:off x="381000" y="6497638"/>
            <a:ext cx="2362200" cy="0"/>
          </a:xfrm>
          <a:prstGeom prst="line">
            <a:avLst/>
          </a:prstGeom>
          <a:noFill/>
          <a:ln w="28575" cap="sq">
            <a:noFill/>
            <a:round/>
            <a:headEnd/>
            <a:tailEnd/>
          </a:ln>
        </p:spPr>
        <p:txBody>
          <a:bodyPr/>
          <a:lstStyle/>
          <a:p>
            <a:endParaRPr lang="en-US"/>
          </a:p>
        </p:txBody>
      </p:sp>
      <p:sp>
        <p:nvSpPr>
          <p:cNvPr id="15406" name="Line 48"/>
          <p:cNvSpPr>
            <a:spLocks noChangeShapeType="1"/>
          </p:cNvSpPr>
          <p:nvPr/>
        </p:nvSpPr>
        <p:spPr bwMode="auto">
          <a:xfrm>
            <a:off x="381000" y="1752600"/>
            <a:ext cx="0" cy="630238"/>
          </a:xfrm>
          <a:prstGeom prst="line">
            <a:avLst/>
          </a:prstGeom>
          <a:noFill/>
          <a:ln w="28575" cap="sq">
            <a:noFill/>
            <a:round/>
            <a:headEnd/>
            <a:tailEnd/>
          </a:ln>
        </p:spPr>
        <p:txBody>
          <a:bodyPr/>
          <a:lstStyle/>
          <a:p>
            <a:endParaRPr lang="en-US"/>
          </a:p>
        </p:txBody>
      </p:sp>
      <p:sp>
        <p:nvSpPr>
          <p:cNvPr id="15407" name="Line 49"/>
          <p:cNvSpPr>
            <a:spLocks noChangeShapeType="1"/>
          </p:cNvSpPr>
          <p:nvPr/>
        </p:nvSpPr>
        <p:spPr bwMode="auto">
          <a:xfrm>
            <a:off x="8610600" y="1752600"/>
            <a:ext cx="0" cy="630238"/>
          </a:xfrm>
          <a:prstGeom prst="line">
            <a:avLst/>
          </a:prstGeom>
          <a:noFill/>
          <a:ln w="28575" cap="sq">
            <a:noFill/>
            <a:round/>
            <a:headEnd/>
            <a:tailEnd/>
          </a:ln>
        </p:spPr>
        <p:txBody>
          <a:bodyPr/>
          <a:lstStyle/>
          <a:p>
            <a:endParaRPr lang="en-US"/>
          </a:p>
        </p:txBody>
      </p:sp>
      <p:sp>
        <p:nvSpPr>
          <p:cNvPr id="15408" name="Line 50"/>
          <p:cNvSpPr>
            <a:spLocks noChangeShapeType="1"/>
          </p:cNvSpPr>
          <p:nvPr/>
        </p:nvSpPr>
        <p:spPr bwMode="auto">
          <a:xfrm>
            <a:off x="2743200" y="1752600"/>
            <a:ext cx="381000" cy="0"/>
          </a:xfrm>
          <a:prstGeom prst="line">
            <a:avLst/>
          </a:prstGeom>
          <a:noFill/>
          <a:ln w="28575" cap="sq">
            <a:noFill/>
            <a:round/>
            <a:headEnd/>
            <a:tailEnd/>
          </a:ln>
        </p:spPr>
        <p:txBody>
          <a:bodyPr/>
          <a:lstStyle/>
          <a:p>
            <a:endParaRPr lang="en-US"/>
          </a:p>
        </p:txBody>
      </p:sp>
      <p:sp>
        <p:nvSpPr>
          <p:cNvPr id="15409" name="Line 51"/>
          <p:cNvSpPr>
            <a:spLocks noChangeShapeType="1"/>
          </p:cNvSpPr>
          <p:nvPr/>
        </p:nvSpPr>
        <p:spPr bwMode="auto">
          <a:xfrm>
            <a:off x="381000" y="2382838"/>
            <a:ext cx="0" cy="963612"/>
          </a:xfrm>
          <a:prstGeom prst="line">
            <a:avLst/>
          </a:prstGeom>
          <a:noFill/>
          <a:ln w="28575" cap="sq">
            <a:noFill/>
            <a:round/>
            <a:headEnd/>
            <a:tailEnd/>
          </a:ln>
        </p:spPr>
        <p:txBody>
          <a:bodyPr/>
          <a:lstStyle/>
          <a:p>
            <a:endParaRPr lang="en-US"/>
          </a:p>
        </p:txBody>
      </p:sp>
      <p:sp>
        <p:nvSpPr>
          <p:cNvPr id="15410" name="Line 52"/>
          <p:cNvSpPr>
            <a:spLocks noChangeShapeType="1"/>
          </p:cNvSpPr>
          <p:nvPr/>
        </p:nvSpPr>
        <p:spPr bwMode="auto">
          <a:xfrm>
            <a:off x="3124200" y="1752600"/>
            <a:ext cx="1295400" cy="0"/>
          </a:xfrm>
          <a:prstGeom prst="line">
            <a:avLst/>
          </a:prstGeom>
          <a:noFill/>
          <a:ln w="28575" cap="sq">
            <a:noFill/>
            <a:round/>
            <a:headEnd/>
            <a:tailEnd/>
          </a:ln>
        </p:spPr>
        <p:txBody>
          <a:bodyPr/>
          <a:lstStyle/>
          <a:p>
            <a:endParaRPr lang="en-US"/>
          </a:p>
        </p:txBody>
      </p:sp>
      <p:sp>
        <p:nvSpPr>
          <p:cNvPr id="15411" name="Line 53"/>
          <p:cNvSpPr>
            <a:spLocks noChangeShapeType="1"/>
          </p:cNvSpPr>
          <p:nvPr/>
        </p:nvSpPr>
        <p:spPr bwMode="auto">
          <a:xfrm>
            <a:off x="4419600" y="1752600"/>
            <a:ext cx="1447800" cy="0"/>
          </a:xfrm>
          <a:prstGeom prst="line">
            <a:avLst/>
          </a:prstGeom>
          <a:noFill/>
          <a:ln w="28575" cap="sq">
            <a:noFill/>
            <a:round/>
            <a:headEnd/>
            <a:tailEnd/>
          </a:ln>
        </p:spPr>
        <p:txBody>
          <a:bodyPr/>
          <a:lstStyle/>
          <a:p>
            <a:endParaRPr lang="en-US"/>
          </a:p>
        </p:txBody>
      </p:sp>
      <p:sp>
        <p:nvSpPr>
          <p:cNvPr id="15412" name="Line 54"/>
          <p:cNvSpPr>
            <a:spLocks noChangeShapeType="1"/>
          </p:cNvSpPr>
          <p:nvPr/>
        </p:nvSpPr>
        <p:spPr bwMode="auto">
          <a:xfrm>
            <a:off x="5867400" y="1752600"/>
            <a:ext cx="1371600" cy="0"/>
          </a:xfrm>
          <a:prstGeom prst="line">
            <a:avLst/>
          </a:prstGeom>
          <a:noFill/>
          <a:ln w="28575" cap="sq">
            <a:noFill/>
            <a:round/>
            <a:headEnd/>
            <a:tailEnd/>
          </a:ln>
        </p:spPr>
        <p:txBody>
          <a:bodyPr/>
          <a:lstStyle/>
          <a:p>
            <a:endParaRPr lang="en-US"/>
          </a:p>
        </p:txBody>
      </p:sp>
      <p:sp>
        <p:nvSpPr>
          <p:cNvPr id="15413" name="Line 55"/>
          <p:cNvSpPr>
            <a:spLocks noChangeShapeType="1"/>
          </p:cNvSpPr>
          <p:nvPr/>
        </p:nvSpPr>
        <p:spPr bwMode="auto">
          <a:xfrm>
            <a:off x="7239000" y="1752600"/>
            <a:ext cx="1371600" cy="0"/>
          </a:xfrm>
          <a:prstGeom prst="line">
            <a:avLst/>
          </a:prstGeom>
          <a:noFill/>
          <a:ln w="28575" cap="sq">
            <a:noFill/>
            <a:round/>
            <a:headEnd/>
            <a:tailEnd/>
          </a:ln>
        </p:spPr>
        <p:txBody>
          <a:bodyPr/>
          <a:lstStyle/>
          <a:p>
            <a:endParaRPr lang="en-US"/>
          </a:p>
        </p:txBody>
      </p:sp>
      <p:sp>
        <p:nvSpPr>
          <p:cNvPr id="15414" name="Line 56"/>
          <p:cNvSpPr>
            <a:spLocks noChangeShapeType="1"/>
          </p:cNvSpPr>
          <p:nvPr/>
        </p:nvSpPr>
        <p:spPr bwMode="auto">
          <a:xfrm>
            <a:off x="8610600" y="2382838"/>
            <a:ext cx="0" cy="963612"/>
          </a:xfrm>
          <a:prstGeom prst="line">
            <a:avLst/>
          </a:prstGeom>
          <a:noFill/>
          <a:ln w="28575" cap="sq">
            <a:noFill/>
            <a:round/>
            <a:headEnd/>
            <a:tailEnd/>
          </a:ln>
        </p:spPr>
        <p:txBody>
          <a:bodyPr/>
          <a:lstStyle/>
          <a:p>
            <a:endParaRPr lang="en-US"/>
          </a:p>
        </p:txBody>
      </p:sp>
      <p:sp>
        <p:nvSpPr>
          <p:cNvPr id="15415" name="Line 57"/>
          <p:cNvSpPr>
            <a:spLocks noChangeShapeType="1"/>
          </p:cNvSpPr>
          <p:nvPr/>
        </p:nvSpPr>
        <p:spPr bwMode="auto">
          <a:xfrm>
            <a:off x="381000" y="3346450"/>
            <a:ext cx="0" cy="630238"/>
          </a:xfrm>
          <a:prstGeom prst="line">
            <a:avLst/>
          </a:prstGeom>
          <a:noFill/>
          <a:ln w="28575" cap="sq">
            <a:noFill/>
            <a:round/>
            <a:headEnd/>
            <a:tailEnd/>
          </a:ln>
        </p:spPr>
        <p:txBody>
          <a:bodyPr/>
          <a:lstStyle/>
          <a:p>
            <a:endParaRPr lang="en-US"/>
          </a:p>
        </p:txBody>
      </p:sp>
      <p:sp>
        <p:nvSpPr>
          <p:cNvPr id="15416" name="Line 58"/>
          <p:cNvSpPr>
            <a:spLocks noChangeShapeType="1"/>
          </p:cNvSpPr>
          <p:nvPr/>
        </p:nvSpPr>
        <p:spPr bwMode="auto">
          <a:xfrm>
            <a:off x="8610600" y="3346450"/>
            <a:ext cx="0" cy="630238"/>
          </a:xfrm>
          <a:prstGeom prst="line">
            <a:avLst/>
          </a:prstGeom>
          <a:noFill/>
          <a:ln w="28575" cap="sq">
            <a:noFill/>
            <a:round/>
            <a:headEnd/>
            <a:tailEnd/>
          </a:ln>
        </p:spPr>
        <p:txBody>
          <a:bodyPr/>
          <a:lstStyle/>
          <a:p>
            <a:endParaRPr lang="en-US"/>
          </a:p>
        </p:txBody>
      </p:sp>
      <p:sp>
        <p:nvSpPr>
          <p:cNvPr id="15417" name="Line 59"/>
          <p:cNvSpPr>
            <a:spLocks noChangeShapeType="1"/>
          </p:cNvSpPr>
          <p:nvPr/>
        </p:nvSpPr>
        <p:spPr bwMode="auto">
          <a:xfrm>
            <a:off x="381000" y="3976688"/>
            <a:ext cx="0" cy="630237"/>
          </a:xfrm>
          <a:prstGeom prst="line">
            <a:avLst/>
          </a:prstGeom>
          <a:noFill/>
          <a:ln w="28575" cap="sq">
            <a:noFill/>
            <a:round/>
            <a:headEnd/>
            <a:tailEnd/>
          </a:ln>
        </p:spPr>
        <p:txBody>
          <a:bodyPr/>
          <a:lstStyle/>
          <a:p>
            <a:endParaRPr lang="en-US"/>
          </a:p>
        </p:txBody>
      </p:sp>
      <p:sp>
        <p:nvSpPr>
          <p:cNvPr id="15418" name="Line 60"/>
          <p:cNvSpPr>
            <a:spLocks noChangeShapeType="1"/>
          </p:cNvSpPr>
          <p:nvPr/>
        </p:nvSpPr>
        <p:spPr bwMode="auto">
          <a:xfrm>
            <a:off x="8610600" y="3976688"/>
            <a:ext cx="0" cy="630237"/>
          </a:xfrm>
          <a:prstGeom prst="line">
            <a:avLst/>
          </a:prstGeom>
          <a:noFill/>
          <a:ln w="28575" cap="sq">
            <a:noFill/>
            <a:round/>
            <a:headEnd/>
            <a:tailEnd/>
          </a:ln>
        </p:spPr>
        <p:txBody>
          <a:bodyPr/>
          <a:lstStyle/>
          <a:p>
            <a:endParaRPr lang="en-US"/>
          </a:p>
        </p:txBody>
      </p:sp>
      <p:sp>
        <p:nvSpPr>
          <p:cNvPr id="15419" name="Line 61"/>
          <p:cNvSpPr>
            <a:spLocks noChangeShapeType="1"/>
          </p:cNvSpPr>
          <p:nvPr/>
        </p:nvSpPr>
        <p:spPr bwMode="auto">
          <a:xfrm>
            <a:off x="381000" y="4606925"/>
            <a:ext cx="0" cy="630238"/>
          </a:xfrm>
          <a:prstGeom prst="line">
            <a:avLst/>
          </a:prstGeom>
          <a:noFill/>
          <a:ln w="28575" cap="sq">
            <a:noFill/>
            <a:round/>
            <a:headEnd/>
            <a:tailEnd/>
          </a:ln>
        </p:spPr>
        <p:txBody>
          <a:bodyPr/>
          <a:lstStyle/>
          <a:p>
            <a:endParaRPr lang="en-US"/>
          </a:p>
        </p:txBody>
      </p:sp>
      <p:sp>
        <p:nvSpPr>
          <p:cNvPr id="15420" name="Line 62"/>
          <p:cNvSpPr>
            <a:spLocks noChangeShapeType="1"/>
          </p:cNvSpPr>
          <p:nvPr/>
        </p:nvSpPr>
        <p:spPr bwMode="auto">
          <a:xfrm>
            <a:off x="8610600" y="4606925"/>
            <a:ext cx="0" cy="630238"/>
          </a:xfrm>
          <a:prstGeom prst="line">
            <a:avLst/>
          </a:prstGeom>
          <a:noFill/>
          <a:ln w="28575" cap="sq">
            <a:noFill/>
            <a:round/>
            <a:headEnd/>
            <a:tailEnd/>
          </a:ln>
        </p:spPr>
        <p:txBody>
          <a:bodyPr/>
          <a:lstStyle/>
          <a:p>
            <a:endParaRPr lang="en-US"/>
          </a:p>
        </p:txBody>
      </p:sp>
      <p:sp>
        <p:nvSpPr>
          <p:cNvPr id="15421" name="Line 63"/>
          <p:cNvSpPr>
            <a:spLocks noChangeShapeType="1"/>
          </p:cNvSpPr>
          <p:nvPr/>
        </p:nvSpPr>
        <p:spPr bwMode="auto">
          <a:xfrm>
            <a:off x="381000" y="5237163"/>
            <a:ext cx="0" cy="630237"/>
          </a:xfrm>
          <a:prstGeom prst="line">
            <a:avLst/>
          </a:prstGeom>
          <a:noFill/>
          <a:ln w="28575" cap="sq">
            <a:noFill/>
            <a:round/>
            <a:headEnd/>
            <a:tailEnd/>
          </a:ln>
        </p:spPr>
        <p:txBody>
          <a:bodyPr/>
          <a:lstStyle/>
          <a:p>
            <a:endParaRPr lang="en-US"/>
          </a:p>
        </p:txBody>
      </p:sp>
      <p:sp>
        <p:nvSpPr>
          <p:cNvPr id="15422" name="Line 64"/>
          <p:cNvSpPr>
            <a:spLocks noChangeShapeType="1"/>
          </p:cNvSpPr>
          <p:nvPr/>
        </p:nvSpPr>
        <p:spPr bwMode="auto">
          <a:xfrm>
            <a:off x="8610600" y="5237163"/>
            <a:ext cx="0" cy="630237"/>
          </a:xfrm>
          <a:prstGeom prst="line">
            <a:avLst/>
          </a:prstGeom>
          <a:noFill/>
          <a:ln w="28575" cap="sq">
            <a:noFill/>
            <a:round/>
            <a:headEnd/>
            <a:tailEnd/>
          </a:ln>
        </p:spPr>
        <p:txBody>
          <a:bodyPr/>
          <a:lstStyle/>
          <a:p>
            <a:endParaRPr lang="en-US"/>
          </a:p>
        </p:txBody>
      </p:sp>
      <p:sp>
        <p:nvSpPr>
          <p:cNvPr id="15423" name="Line 65"/>
          <p:cNvSpPr>
            <a:spLocks noChangeShapeType="1"/>
          </p:cNvSpPr>
          <p:nvPr/>
        </p:nvSpPr>
        <p:spPr bwMode="auto">
          <a:xfrm>
            <a:off x="381000" y="5867400"/>
            <a:ext cx="0" cy="630238"/>
          </a:xfrm>
          <a:prstGeom prst="line">
            <a:avLst/>
          </a:prstGeom>
          <a:noFill/>
          <a:ln w="28575" cap="sq">
            <a:noFill/>
            <a:round/>
            <a:headEnd/>
            <a:tailEnd/>
          </a:ln>
        </p:spPr>
        <p:txBody>
          <a:bodyPr/>
          <a:lstStyle/>
          <a:p>
            <a:endParaRPr lang="en-US"/>
          </a:p>
        </p:txBody>
      </p:sp>
      <p:sp>
        <p:nvSpPr>
          <p:cNvPr id="15424" name="Line 66"/>
          <p:cNvSpPr>
            <a:spLocks noChangeShapeType="1"/>
          </p:cNvSpPr>
          <p:nvPr/>
        </p:nvSpPr>
        <p:spPr bwMode="auto">
          <a:xfrm>
            <a:off x="8610600" y="5867400"/>
            <a:ext cx="0" cy="630238"/>
          </a:xfrm>
          <a:prstGeom prst="line">
            <a:avLst/>
          </a:prstGeom>
          <a:noFill/>
          <a:ln w="28575" cap="sq">
            <a:noFill/>
            <a:round/>
            <a:headEnd/>
            <a:tailEnd/>
          </a:ln>
        </p:spPr>
        <p:txBody>
          <a:bodyPr/>
          <a:lstStyle/>
          <a:p>
            <a:endParaRPr lang="en-US"/>
          </a:p>
        </p:txBody>
      </p:sp>
      <p:sp>
        <p:nvSpPr>
          <p:cNvPr id="15425" name="Line 67"/>
          <p:cNvSpPr>
            <a:spLocks noChangeShapeType="1"/>
          </p:cNvSpPr>
          <p:nvPr/>
        </p:nvSpPr>
        <p:spPr bwMode="auto">
          <a:xfrm>
            <a:off x="2743200" y="6497638"/>
            <a:ext cx="381000" cy="0"/>
          </a:xfrm>
          <a:prstGeom prst="line">
            <a:avLst/>
          </a:prstGeom>
          <a:noFill/>
          <a:ln w="28575" cap="sq">
            <a:noFill/>
            <a:round/>
            <a:headEnd/>
            <a:tailEnd/>
          </a:ln>
        </p:spPr>
        <p:txBody>
          <a:bodyPr/>
          <a:lstStyle/>
          <a:p>
            <a:endParaRPr lang="en-US"/>
          </a:p>
        </p:txBody>
      </p:sp>
      <p:sp>
        <p:nvSpPr>
          <p:cNvPr id="15426" name="Line 68"/>
          <p:cNvSpPr>
            <a:spLocks noChangeShapeType="1"/>
          </p:cNvSpPr>
          <p:nvPr/>
        </p:nvSpPr>
        <p:spPr bwMode="auto">
          <a:xfrm>
            <a:off x="3124200" y="6497638"/>
            <a:ext cx="1295400" cy="0"/>
          </a:xfrm>
          <a:prstGeom prst="line">
            <a:avLst/>
          </a:prstGeom>
          <a:noFill/>
          <a:ln w="28575" cap="sq">
            <a:noFill/>
            <a:round/>
            <a:headEnd/>
            <a:tailEnd/>
          </a:ln>
        </p:spPr>
        <p:txBody>
          <a:bodyPr/>
          <a:lstStyle/>
          <a:p>
            <a:endParaRPr lang="en-US"/>
          </a:p>
        </p:txBody>
      </p:sp>
      <p:sp>
        <p:nvSpPr>
          <p:cNvPr id="15427" name="Line 69"/>
          <p:cNvSpPr>
            <a:spLocks noChangeShapeType="1"/>
          </p:cNvSpPr>
          <p:nvPr/>
        </p:nvSpPr>
        <p:spPr bwMode="auto">
          <a:xfrm>
            <a:off x="4419600" y="6497638"/>
            <a:ext cx="1447800" cy="0"/>
          </a:xfrm>
          <a:prstGeom prst="line">
            <a:avLst/>
          </a:prstGeom>
          <a:noFill/>
          <a:ln w="28575" cap="sq">
            <a:noFill/>
            <a:round/>
            <a:headEnd/>
            <a:tailEnd/>
          </a:ln>
        </p:spPr>
        <p:txBody>
          <a:bodyPr/>
          <a:lstStyle/>
          <a:p>
            <a:endParaRPr lang="en-US"/>
          </a:p>
        </p:txBody>
      </p:sp>
      <p:sp>
        <p:nvSpPr>
          <p:cNvPr id="15428" name="Line 70"/>
          <p:cNvSpPr>
            <a:spLocks noChangeShapeType="1"/>
          </p:cNvSpPr>
          <p:nvPr/>
        </p:nvSpPr>
        <p:spPr bwMode="auto">
          <a:xfrm>
            <a:off x="5867400" y="6497638"/>
            <a:ext cx="1371600" cy="0"/>
          </a:xfrm>
          <a:prstGeom prst="line">
            <a:avLst/>
          </a:prstGeom>
          <a:noFill/>
          <a:ln w="28575" cap="sq">
            <a:noFill/>
            <a:round/>
            <a:headEnd/>
            <a:tailEnd/>
          </a:ln>
        </p:spPr>
        <p:txBody>
          <a:bodyPr/>
          <a:lstStyle/>
          <a:p>
            <a:endParaRPr lang="en-US"/>
          </a:p>
        </p:txBody>
      </p:sp>
      <p:sp>
        <p:nvSpPr>
          <p:cNvPr id="15429" name="Line 71"/>
          <p:cNvSpPr>
            <a:spLocks noChangeShapeType="1"/>
          </p:cNvSpPr>
          <p:nvPr/>
        </p:nvSpPr>
        <p:spPr bwMode="auto">
          <a:xfrm>
            <a:off x="7239000" y="6497638"/>
            <a:ext cx="1371600" cy="0"/>
          </a:xfrm>
          <a:prstGeom prst="line">
            <a:avLst/>
          </a:prstGeom>
          <a:noFill/>
          <a:ln w="28575" cap="sq">
            <a:noFill/>
            <a:round/>
            <a:headEnd/>
            <a:tailEnd/>
          </a:ln>
        </p:spPr>
        <p:txBody>
          <a:bodyPr/>
          <a:lstStyle/>
          <a:p>
            <a:endParaRPr lang="en-US"/>
          </a:p>
        </p:txBody>
      </p:sp>
      <p:sp>
        <p:nvSpPr>
          <p:cNvPr id="15430" name="Line 72"/>
          <p:cNvSpPr>
            <a:spLocks noChangeShapeType="1"/>
          </p:cNvSpPr>
          <p:nvPr/>
        </p:nvSpPr>
        <p:spPr bwMode="auto">
          <a:xfrm>
            <a:off x="3124200" y="2382838"/>
            <a:ext cx="5486400" cy="0"/>
          </a:xfrm>
          <a:prstGeom prst="line">
            <a:avLst/>
          </a:prstGeom>
          <a:noFill/>
          <a:ln w="28575">
            <a:solidFill>
              <a:schemeClr val="tx1"/>
            </a:solidFill>
            <a:round/>
            <a:headEnd/>
            <a:tailEnd/>
          </a:ln>
        </p:spPr>
        <p:txBody>
          <a:bodyPr/>
          <a:lstStyle/>
          <a:p>
            <a:endParaRPr lang="en-US"/>
          </a:p>
        </p:txBody>
      </p:sp>
      <p:sp>
        <p:nvSpPr>
          <p:cNvPr id="15431" name="Line 73"/>
          <p:cNvSpPr>
            <a:spLocks noChangeShapeType="1"/>
          </p:cNvSpPr>
          <p:nvPr/>
        </p:nvSpPr>
        <p:spPr bwMode="auto">
          <a:xfrm>
            <a:off x="3124200" y="3346450"/>
            <a:ext cx="5486400" cy="0"/>
          </a:xfrm>
          <a:prstGeom prst="line">
            <a:avLst/>
          </a:prstGeom>
          <a:noFill/>
          <a:ln w="28575">
            <a:solidFill>
              <a:schemeClr val="tx1"/>
            </a:solidFill>
            <a:round/>
            <a:headEnd/>
            <a:tailEnd/>
          </a:ln>
        </p:spPr>
        <p:txBody>
          <a:bodyPr/>
          <a:lstStyle/>
          <a:p>
            <a:endParaRPr lang="en-US"/>
          </a:p>
        </p:txBody>
      </p:sp>
      <p:sp>
        <p:nvSpPr>
          <p:cNvPr id="15432" name="Line 74"/>
          <p:cNvSpPr>
            <a:spLocks noChangeShapeType="1"/>
          </p:cNvSpPr>
          <p:nvPr/>
        </p:nvSpPr>
        <p:spPr bwMode="auto">
          <a:xfrm>
            <a:off x="381000" y="3346450"/>
            <a:ext cx="2362200" cy="0"/>
          </a:xfrm>
          <a:prstGeom prst="line">
            <a:avLst/>
          </a:prstGeom>
          <a:noFill/>
          <a:ln w="28575">
            <a:solidFill>
              <a:schemeClr val="tx1"/>
            </a:solidFill>
            <a:round/>
            <a:headEnd/>
            <a:tailEnd/>
          </a:ln>
        </p:spPr>
        <p:txBody>
          <a:bodyPr/>
          <a:lstStyle/>
          <a:p>
            <a:endParaRPr lang="en-US"/>
          </a:p>
        </p:txBody>
      </p:sp>
      <p:sp>
        <p:nvSpPr>
          <p:cNvPr id="15433" name="Line 75"/>
          <p:cNvSpPr>
            <a:spLocks noChangeShapeType="1"/>
          </p:cNvSpPr>
          <p:nvPr/>
        </p:nvSpPr>
        <p:spPr bwMode="auto">
          <a:xfrm>
            <a:off x="381000" y="4606925"/>
            <a:ext cx="2362200" cy="0"/>
          </a:xfrm>
          <a:prstGeom prst="line">
            <a:avLst/>
          </a:prstGeom>
          <a:noFill/>
          <a:ln w="28575">
            <a:solidFill>
              <a:schemeClr val="tx1"/>
            </a:solidFill>
            <a:round/>
            <a:headEnd/>
            <a:tailEnd/>
          </a:ln>
        </p:spPr>
        <p:txBody>
          <a:bodyPr/>
          <a:lstStyle/>
          <a:p>
            <a:endParaRPr lang="en-US"/>
          </a:p>
        </p:txBody>
      </p:sp>
      <p:sp>
        <p:nvSpPr>
          <p:cNvPr id="15434" name="Line 76"/>
          <p:cNvSpPr>
            <a:spLocks noChangeShapeType="1"/>
          </p:cNvSpPr>
          <p:nvPr/>
        </p:nvSpPr>
        <p:spPr bwMode="auto">
          <a:xfrm>
            <a:off x="3124200" y="4606925"/>
            <a:ext cx="1295400" cy="0"/>
          </a:xfrm>
          <a:prstGeom prst="line">
            <a:avLst/>
          </a:prstGeom>
          <a:noFill/>
          <a:ln w="28575">
            <a:solidFill>
              <a:schemeClr val="tx1"/>
            </a:solidFill>
            <a:round/>
            <a:headEnd/>
            <a:tailEnd/>
          </a:ln>
        </p:spPr>
        <p:txBody>
          <a:bodyPr/>
          <a:lstStyle/>
          <a:p>
            <a:endParaRPr lang="en-US"/>
          </a:p>
        </p:txBody>
      </p:sp>
      <p:sp>
        <p:nvSpPr>
          <p:cNvPr id="15435" name="Line 77"/>
          <p:cNvSpPr>
            <a:spLocks noChangeShapeType="1"/>
          </p:cNvSpPr>
          <p:nvPr/>
        </p:nvSpPr>
        <p:spPr bwMode="auto">
          <a:xfrm>
            <a:off x="5867400" y="4606925"/>
            <a:ext cx="1371600" cy="0"/>
          </a:xfrm>
          <a:prstGeom prst="line">
            <a:avLst/>
          </a:prstGeom>
          <a:noFill/>
          <a:ln w="28575">
            <a:solidFill>
              <a:schemeClr val="tx1"/>
            </a:solidFill>
            <a:round/>
            <a:headEnd/>
            <a:tailEnd/>
          </a:ln>
        </p:spPr>
        <p:txBody>
          <a:bodyPr/>
          <a:lstStyle/>
          <a:p>
            <a:endParaRPr lang="en-US"/>
          </a:p>
        </p:txBody>
      </p:sp>
      <p:sp>
        <p:nvSpPr>
          <p:cNvPr id="769102"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More extreme</a:t>
            </a:r>
          </a:p>
        </p:txBody>
      </p:sp>
      <p:sp>
        <p:nvSpPr>
          <p:cNvPr id="15437" name="Rectangle 2"/>
          <p:cNvSpPr>
            <a:spLocks noGrp="1" noChangeArrowheads="1"/>
          </p:cNvSpPr>
          <p:nvPr>
            <p:ph type="title"/>
          </p:nvPr>
        </p:nvSpPr>
        <p:spPr/>
        <p:txBody>
          <a:bodyPr/>
          <a:lstStyle/>
          <a:p>
            <a:pPr eaLnBrk="1" hangingPunct="1"/>
            <a:r>
              <a:rPr lang="en-US" smtClean="0"/>
              <a:t>Poor sleep/cognition </a:t>
            </a:r>
          </a:p>
        </p:txBody>
      </p:sp>
      <p:sp>
        <p:nvSpPr>
          <p:cNvPr id="15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054"/>
                                        </p:tgtEl>
                                        <p:attrNameLst>
                                          <p:attrName>style.visibility</p:attrName>
                                        </p:attrNameLst>
                                      </p:cBhvr>
                                      <p:to>
                                        <p:strVal val="visible"/>
                                      </p:to>
                                    </p:set>
                                    <p:animEffect transition="in" filter="fade">
                                      <p:cBhvr>
                                        <p:cTn id="7" dur="500"/>
                                        <p:tgtEl>
                                          <p:spTgt spid="769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9048"/>
                                        </p:tgtEl>
                                        <p:attrNameLst>
                                          <p:attrName>style.visibility</p:attrName>
                                        </p:attrNameLst>
                                      </p:cBhvr>
                                      <p:to>
                                        <p:strVal val="visible"/>
                                      </p:to>
                                    </p:set>
                                    <p:animEffect transition="in" filter="fade">
                                      <p:cBhvr>
                                        <p:cTn id="10" dur="500"/>
                                        <p:tgtEl>
                                          <p:spTgt spid="7690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9052"/>
                                        </p:tgtEl>
                                        <p:attrNameLst>
                                          <p:attrName>style.visibility</p:attrName>
                                        </p:attrNameLst>
                                      </p:cBhvr>
                                      <p:to>
                                        <p:strVal val="visible"/>
                                      </p:to>
                                    </p:set>
                                    <p:animEffect transition="in" filter="fade">
                                      <p:cBhvr>
                                        <p:cTn id="13" dur="500"/>
                                        <p:tgtEl>
                                          <p:spTgt spid="7690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9046"/>
                                        </p:tgtEl>
                                        <p:attrNameLst>
                                          <p:attrName>style.visibility</p:attrName>
                                        </p:attrNameLst>
                                      </p:cBhvr>
                                      <p:to>
                                        <p:strVal val="visible"/>
                                      </p:to>
                                    </p:set>
                                    <p:animEffect transition="in" filter="fade">
                                      <p:cBhvr>
                                        <p:cTn id="16" dur="500"/>
                                        <p:tgtEl>
                                          <p:spTgt spid="7690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9102"/>
                                        </p:tgtEl>
                                        <p:attrNameLst>
                                          <p:attrName>style.visibility</p:attrName>
                                        </p:attrNameLst>
                                      </p:cBhvr>
                                      <p:to>
                                        <p:strVal val="visible"/>
                                      </p:to>
                                    </p:set>
                                    <p:animEffect transition="in" filter="fade">
                                      <p:cBhvr>
                                        <p:cTn id="19" dur="500"/>
                                        <p:tgtEl>
                                          <p:spTgt spid="76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46" grpId="0"/>
      <p:bldP spid="769048" grpId="0"/>
      <p:bldP spid="769052" grpId="0"/>
      <p:bldP spid="769054" grpId="0"/>
      <p:bldP spid="769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Poor sleep/cognition </a:t>
            </a:r>
          </a:p>
        </p:txBody>
      </p:sp>
      <p:graphicFrame>
        <p:nvGraphicFramePr>
          <p:cNvPr id="77721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6439" name="Text Box 82"/>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304800"/>
            <a:ext cx="7543800" cy="1295400"/>
          </a:xfrm>
        </p:spPr>
        <p:txBody>
          <a:bodyPr/>
          <a:lstStyle/>
          <a:p>
            <a:pPr eaLnBrk="1" hangingPunct="1"/>
            <a:r>
              <a:rPr lang="en-US" sz="3200" smtClean="0"/>
              <a:t>Interpreting p-values – rules of thumb</a:t>
            </a:r>
          </a:p>
        </p:txBody>
      </p:sp>
      <p:sp>
        <p:nvSpPr>
          <p:cNvPr id="17411" name="Rectangle 3"/>
          <p:cNvSpPr>
            <a:spLocks noGrp="1" noChangeArrowheads="1"/>
          </p:cNvSpPr>
          <p:nvPr>
            <p:ph type="body" idx="1"/>
          </p:nvPr>
        </p:nvSpPr>
        <p:spPr>
          <a:xfrm>
            <a:off x="228600" y="1219200"/>
            <a:ext cx="8229600" cy="4411663"/>
          </a:xfrm>
          <a:solidFill>
            <a:schemeClr val="bg1"/>
          </a:solidFill>
        </p:spPr>
        <p:txBody>
          <a:bodyPr/>
          <a:lstStyle/>
          <a:p>
            <a:pPr eaLnBrk="1" hangingPunct="1">
              <a:lnSpc>
                <a:spcPct val="90000"/>
              </a:lnSpc>
            </a:pPr>
            <a:r>
              <a:rPr lang="en-US" sz="2800" smtClean="0"/>
              <a:t>P&lt;0.05 is </a:t>
            </a:r>
            <a:r>
              <a:rPr lang="en-US" sz="2800" smtClean="0">
                <a:solidFill>
                  <a:srgbClr val="000000"/>
                </a:solidFill>
                <a:cs typeface="Times New Roman" pitchFamily="18" charset="0"/>
              </a:rPr>
              <a:t>widely accepted as the cut-off point for rejecting the null hypothesis.  Values less than 0.05 are commonly described as </a:t>
            </a:r>
            <a:r>
              <a:rPr lang="en-US" sz="2800" i="1" smtClean="0">
                <a:solidFill>
                  <a:srgbClr val="00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P&gt;0.10: consistent with the null hypothesis.</a:t>
            </a:r>
          </a:p>
          <a:p>
            <a:pPr lvl="1" eaLnBrk="1" hangingPunct="1">
              <a:lnSpc>
                <a:spcPct val="90000"/>
              </a:lnSpc>
            </a:pPr>
            <a:r>
              <a:rPr lang="en-US" sz="2400" smtClean="0">
                <a:solidFill>
                  <a:srgbClr val="000000"/>
                </a:solidFill>
                <a:cs typeface="Times New Roman" pitchFamily="18" charset="0"/>
              </a:rPr>
              <a:t>But doesn’t prove it.</a:t>
            </a:r>
          </a:p>
          <a:p>
            <a:pPr eaLnBrk="1" hangingPunct="1">
              <a:lnSpc>
                <a:spcPct val="90000"/>
              </a:lnSpc>
            </a:pPr>
            <a:r>
              <a:rPr lang="en-US" sz="2800" smtClean="0">
                <a:solidFill>
                  <a:srgbClr val="000000"/>
                </a:solidFill>
                <a:cs typeface="Times New Roman" pitchFamily="18" charset="0"/>
              </a:rPr>
              <a:t>0.05&lt;P&lt;0.10:  suggestive that the alternative hypothesis is true.</a:t>
            </a:r>
          </a:p>
          <a:p>
            <a:pPr eaLnBrk="1" hangingPunct="1">
              <a:lnSpc>
                <a:spcPct val="90000"/>
              </a:lnSpc>
            </a:pPr>
            <a:r>
              <a:rPr lang="en-US" sz="2800" smtClean="0">
                <a:solidFill>
                  <a:srgbClr val="000000"/>
                </a:solidFill>
                <a:cs typeface="Times New Roman" pitchFamily="18" charset="0"/>
              </a:rPr>
              <a:t>0.01&lt;P&lt;0.05:  supportive of the alternative hypothesis.  </a:t>
            </a:r>
            <a:r>
              <a:rPr lang="en-US" sz="2800" smtClean="0">
                <a:solidFill>
                  <a:srgbClr val="FF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P&lt;0.01:  strongly supportive of the alternative hypothesis.  </a:t>
            </a:r>
            <a:r>
              <a:rPr lang="en-US" sz="2800" smtClean="0">
                <a:solidFill>
                  <a:srgbClr val="FF0000"/>
                </a:solidFill>
                <a:cs typeface="Times New Roman" pitchFamily="18" charset="0"/>
              </a:rPr>
              <a:t>Statistically significant.</a:t>
            </a:r>
            <a:endParaRPr lang="en-US" sz="280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7543800" cy="1295400"/>
          </a:xfrm>
        </p:spPr>
        <p:txBody>
          <a:bodyPr/>
          <a:lstStyle/>
          <a:p>
            <a:pPr eaLnBrk="1" hangingPunct="1"/>
            <a:r>
              <a:rPr lang="en-US" sz="3600" smtClean="0"/>
              <a:t>PPPs – some sand</a:t>
            </a:r>
          </a:p>
        </p:txBody>
      </p:sp>
      <p:sp>
        <p:nvSpPr>
          <p:cNvPr id="781315" name="Rectangle 3"/>
          <p:cNvSpPr>
            <a:spLocks noGrp="1" noChangeArrowheads="1"/>
          </p:cNvSpPr>
          <p:nvPr>
            <p:ph type="body" idx="1"/>
          </p:nvPr>
        </p:nvSpPr>
        <p:spPr>
          <a:xfrm>
            <a:off x="228600" y="1676400"/>
            <a:ext cx="8229600" cy="4411663"/>
          </a:xfrm>
        </p:spPr>
        <p:txBody>
          <a:bodyPr/>
          <a:lstStyle/>
          <a:p>
            <a:pPr eaLnBrk="1" hangingPunct="1">
              <a:lnSpc>
                <a:spcPct val="90000"/>
              </a:lnSpc>
            </a:pPr>
            <a:r>
              <a:rPr lang="en-US" sz="2400" u="sng" smtClean="0">
                <a:solidFill>
                  <a:srgbClr val="000000"/>
                </a:solidFill>
                <a:cs typeface="Times New Roman" pitchFamily="18" charset="0"/>
              </a:rPr>
              <a:t>P-value Pet Peeve1</a:t>
            </a:r>
            <a:r>
              <a:rPr lang="en-US" sz="2400" smtClean="0">
                <a:solidFill>
                  <a:srgbClr val="000000"/>
                </a:solidFill>
                <a:cs typeface="Times New Roman" pitchFamily="18" charset="0"/>
              </a:rPr>
              <a:t>:  Authors who describe a statistically significant result as “significant” without the “statistically” qualifier.</a:t>
            </a:r>
          </a:p>
          <a:p>
            <a:pPr lvl="1" eaLnBrk="1" hangingPunct="1">
              <a:lnSpc>
                <a:spcPct val="90000"/>
              </a:lnSpc>
            </a:pPr>
            <a:r>
              <a:rPr lang="en-US" sz="2200" smtClean="0">
                <a:solidFill>
                  <a:srgbClr val="000000"/>
                </a:solidFill>
                <a:cs typeface="Times New Roman" pitchFamily="18" charset="0"/>
              </a:rPr>
              <a:t>Statistically significant = detectable difference (of any magnitude)</a:t>
            </a:r>
          </a:p>
          <a:p>
            <a:pPr lvl="1" eaLnBrk="1" hangingPunct="1">
              <a:lnSpc>
                <a:spcPct val="90000"/>
              </a:lnSpc>
            </a:pPr>
            <a:r>
              <a:rPr lang="en-US" sz="2200" smtClean="0">
                <a:solidFill>
                  <a:srgbClr val="000000"/>
                </a:solidFill>
                <a:cs typeface="Times New Roman" pitchFamily="18" charset="0"/>
              </a:rPr>
              <a:t>Significant difference = difference of important magnitude.</a:t>
            </a:r>
          </a:p>
          <a:p>
            <a:pPr lvl="1" eaLnBrk="1" hangingPunct="1">
              <a:lnSpc>
                <a:spcPct val="90000"/>
              </a:lnSpc>
            </a:pPr>
            <a:endParaRPr lang="en-US" sz="900" smtClean="0">
              <a:solidFill>
                <a:srgbClr val="000000"/>
              </a:solidFill>
              <a:cs typeface="Times New Roman" pitchFamily="18" charset="0"/>
            </a:endParaRPr>
          </a:p>
          <a:p>
            <a:pPr eaLnBrk="1" hangingPunct="1">
              <a:lnSpc>
                <a:spcPct val="90000"/>
              </a:lnSpc>
            </a:pPr>
            <a:r>
              <a:rPr lang="en-US" sz="2400" u="sng" smtClean="0">
                <a:solidFill>
                  <a:srgbClr val="000000"/>
                </a:solidFill>
                <a:cs typeface="Times New Roman" pitchFamily="18" charset="0"/>
              </a:rPr>
              <a:t>P-value Pet Peeve2</a:t>
            </a:r>
            <a:r>
              <a:rPr lang="en-US" sz="2400" smtClean="0">
                <a:solidFill>
                  <a:srgbClr val="000000"/>
                </a:solidFill>
                <a:cs typeface="Times New Roman" pitchFamily="18" charset="0"/>
              </a:rPr>
              <a:t>:  Authors who describe a lack of a statistically significant result as no effect or no association.</a:t>
            </a:r>
          </a:p>
          <a:p>
            <a:pPr lvl="1" eaLnBrk="1" hangingPunct="1">
              <a:lnSpc>
                <a:spcPct val="90000"/>
              </a:lnSpc>
            </a:pPr>
            <a:r>
              <a:rPr lang="en-US" sz="2200" smtClean="0">
                <a:solidFill>
                  <a:srgbClr val="000000"/>
                </a:solidFill>
                <a:cs typeface="Times New Roman" pitchFamily="18" charset="0"/>
              </a:rPr>
              <a:t>Absence of evidence is not the same as evidence of absence.</a:t>
            </a:r>
          </a:p>
          <a:p>
            <a:pPr lvl="1" eaLnBrk="1" hangingPunct="1">
              <a:lnSpc>
                <a:spcPct val="90000"/>
              </a:lnSpc>
            </a:pPr>
            <a:r>
              <a:rPr lang="en-US" sz="2200" smtClean="0">
                <a:solidFill>
                  <a:srgbClr val="000000"/>
                </a:solidFill>
                <a:cs typeface="Times New Roman" pitchFamily="18" charset="0"/>
              </a:rPr>
              <a:t>Need to consider confidence intervals to assert the latter.</a:t>
            </a:r>
          </a:p>
          <a:p>
            <a:pPr lvl="1" eaLnBrk="1" hangingPunct="1">
              <a:lnSpc>
                <a:spcPct val="90000"/>
              </a:lnSpc>
            </a:pPr>
            <a:endParaRPr lang="en-US" sz="2200" smtClean="0">
              <a:solidFill>
                <a:srgbClr val="000000"/>
              </a:solidFill>
              <a:cs typeface="Times New Roman" pitchFamily="18" charset="0"/>
            </a:endParaRPr>
          </a:p>
          <a:p>
            <a:pPr eaLnBrk="1" hangingPunct="1">
              <a:lnSpc>
                <a:spcPct val="90000"/>
              </a:lnSpc>
            </a:pPr>
            <a:endParaRPr lang="en-US" sz="2000" smtClean="0"/>
          </a:p>
        </p:txBody>
      </p:sp>
      <p:pic>
        <p:nvPicPr>
          <p:cNvPr id="18436" name="Picture 4" descr="sand"/>
          <p:cNvPicPr>
            <a:picLocks noChangeAspect="1" noChangeArrowheads="1"/>
          </p:cNvPicPr>
          <p:nvPr/>
        </p:nvPicPr>
        <p:blipFill>
          <a:blip r:embed="rId2" cstate="print"/>
          <a:srcRect/>
          <a:stretch>
            <a:fillRect/>
          </a:stretch>
        </p:blipFill>
        <p:spPr bwMode="auto">
          <a:xfrm>
            <a:off x="4800600" y="152400"/>
            <a:ext cx="1981200" cy="1382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 calcmode="lin" valueType="num">
                                      <p:cBhvr additive="base">
                                        <p:cTn id="7" dur="500" fill="hold"/>
                                        <p:tgtEl>
                                          <p:spTgt spid="78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1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anim calcmode="lin" valueType="num">
                                      <p:cBhvr additive="base">
                                        <p:cTn id="11" dur="500" fill="hold"/>
                                        <p:tgtEl>
                                          <p:spTgt spid="781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1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anim calcmode="lin" valueType="num">
                                      <p:cBhvr additive="base">
                                        <p:cTn id="15" dur="500" fill="hold"/>
                                        <p:tgtEl>
                                          <p:spTgt spid="781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81315">
                                            <p:txEl>
                                              <p:pRg st="4" end="4"/>
                                            </p:txEl>
                                          </p:spTgt>
                                        </p:tgtEl>
                                        <p:attrNameLst>
                                          <p:attrName>style.visibility</p:attrName>
                                        </p:attrNameLst>
                                      </p:cBhvr>
                                      <p:to>
                                        <p:strVal val="visible"/>
                                      </p:to>
                                    </p:set>
                                    <p:anim calcmode="lin" valueType="num">
                                      <p:cBhvr additive="base">
                                        <p:cTn id="21" dur="500" fill="hold"/>
                                        <p:tgtEl>
                                          <p:spTgt spid="78131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8131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81315">
                                            <p:txEl>
                                              <p:pRg st="5" end="5"/>
                                            </p:txEl>
                                          </p:spTgt>
                                        </p:tgtEl>
                                        <p:attrNameLst>
                                          <p:attrName>style.visibility</p:attrName>
                                        </p:attrNameLst>
                                      </p:cBhvr>
                                      <p:to>
                                        <p:strVal val="visible"/>
                                      </p:to>
                                    </p:set>
                                    <p:anim calcmode="lin" valueType="num">
                                      <p:cBhvr additive="base">
                                        <p:cTn id="25" dur="500" fill="hold"/>
                                        <p:tgtEl>
                                          <p:spTgt spid="78131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13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81315">
                                            <p:txEl>
                                              <p:pRg st="6" end="6"/>
                                            </p:txEl>
                                          </p:spTgt>
                                        </p:tgtEl>
                                        <p:attrNameLst>
                                          <p:attrName>style.visibility</p:attrName>
                                        </p:attrNameLst>
                                      </p:cBhvr>
                                      <p:to>
                                        <p:strVal val="visible"/>
                                      </p:to>
                                    </p:set>
                                    <p:anim calcmode="lin" valueType="num">
                                      <p:cBhvr additive="base">
                                        <p:cTn id="29" dur="500" fill="hold"/>
                                        <p:tgtEl>
                                          <p:spTgt spid="78131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1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543800" cy="808038"/>
          </a:xfrm>
        </p:spPr>
        <p:txBody>
          <a:bodyPr/>
          <a:lstStyle/>
          <a:p>
            <a:pPr eaLnBrk="1" hangingPunct="1"/>
            <a:r>
              <a:rPr lang="en-US" sz="2800" smtClean="0"/>
              <a:t>P-value example:  </a:t>
            </a:r>
            <a:r>
              <a:rPr lang="en-US" sz="2800" b="0" smtClean="0"/>
              <a:t>N Engl J Med 2010, p.363</a:t>
            </a:r>
          </a:p>
        </p:txBody>
      </p:sp>
      <p:sp>
        <p:nvSpPr>
          <p:cNvPr id="19459" name="Rectangle 3"/>
          <p:cNvSpPr>
            <a:spLocks noGrp="1" noChangeArrowheads="1"/>
          </p:cNvSpPr>
          <p:nvPr>
            <p:ph type="body" idx="1"/>
          </p:nvPr>
        </p:nvSpPr>
        <p:spPr>
          <a:xfrm>
            <a:off x="457200" y="1066800"/>
            <a:ext cx="8229600" cy="5410200"/>
          </a:xfrm>
          <a:solidFill>
            <a:schemeClr val="bg1"/>
          </a:solidFill>
        </p:spPr>
        <p:txBody>
          <a:bodyPr/>
          <a:lstStyle/>
          <a:p>
            <a:pPr marL="0" indent="0" eaLnBrk="1" hangingPunct="1">
              <a:lnSpc>
                <a:spcPct val="80000"/>
              </a:lnSpc>
              <a:buFont typeface="Wingdings" pitchFamily="2" charset="2"/>
              <a:buNone/>
            </a:pPr>
            <a:r>
              <a:rPr lang="en-US" sz="2600" b="1" smtClean="0"/>
              <a:t>BACKGROUND</a:t>
            </a:r>
          </a:p>
          <a:p>
            <a:pPr marL="0" indent="0" eaLnBrk="1" hangingPunct="1">
              <a:lnSpc>
                <a:spcPct val="80000"/>
              </a:lnSpc>
              <a:buFont typeface="Wingdings" pitchFamily="2" charset="2"/>
              <a:buNone/>
            </a:pPr>
            <a:r>
              <a:rPr lang="en-US" sz="2600" smtClean="0"/>
              <a:t>The optimal management of a torn anterior cruciate ligament (ACL) of the knee is unknown.</a:t>
            </a:r>
          </a:p>
          <a:p>
            <a:pPr marL="0" indent="0" eaLnBrk="1" hangingPunct="1">
              <a:lnSpc>
                <a:spcPct val="80000"/>
              </a:lnSpc>
              <a:buFont typeface="Wingdings" pitchFamily="2" charset="2"/>
              <a:buNone/>
            </a:pPr>
            <a:r>
              <a:rPr lang="en-US" sz="2600" b="1" smtClean="0"/>
              <a:t>METHODS</a:t>
            </a:r>
          </a:p>
          <a:p>
            <a:pPr marL="0" indent="0" eaLnBrk="1" hangingPunct="1">
              <a:lnSpc>
                <a:spcPct val="80000"/>
              </a:lnSpc>
              <a:buFont typeface="Wingdings" pitchFamily="2" charset="2"/>
              <a:buNone/>
            </a:pPr>
            <a:r>
              <a:rPr lang="en-US" sz="2600" smtClean="0"/>
              <a:t>We conducted a randomized, controlled trial involving 121 young, active adults with acute ACL injury in which we compared two strategies: structured rehabilitation plus early ACL reconstruction and structured rehabilitation with the option of later ACL reconstruction if needed. The primary outcome was the change from baseline to 2 years in the average score on four subscales of the Knee Injury and Osteoarthritis Outcome Score (KOOS) — pain,   symptoms, function in sports and recreation, and knee-related quality of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990600"/>
            <a:ext cx="8229600" cy="5410200"/>
          </a:xfrm>
        </p:spPr>
        <p:txBody>
          <a:bodyPr/>
          <a:lstStyle/>
          <a:p>
            <a:pPr marL="0" indent="0">
              <a:buNone/>
            </a:pPr>
            <a:r>
              <a:rPr lang="en-US" sz="2400" b="1" dirty="0" smtClean="0"/>
              <a:t>Results</a:t>
            </a:r>
          </a:p>
          <a:p>
            <a:pPr marL="0" indent="0">
              <a:buNone/>
            </a:pPr>
            <a:r>
              <a:rPr lang="en-US" sz="2400" dirty="0" smtClean="0"/>
              <a:t>There were no                                     in the change in the KOOS4 score from baseline to 2 years between the group assigned to rehabilitation plus early ACL reconstruction and the group assigned to rehabilitation plus optional delayed ACL reconstruction (mean scores, 39.2 and 39.4, respectively; absolute difference, 0.18; 95% confidence interval, −6.5 to 6.8; P = 0.96, adjusted for baseline KOOS4 score).</a:t>
            </a:r>
            <a:endParaRPr lang="en-US" sz="2400" b="1" dirty="0"/>
          </a:p>
        </p:txBody>
      </p:sp>
      <p:pic>
        <p:nvPicPr>
          <p:cNvPr id="824325" name="Picture 5" descr="sand"/>
          <p:cNvPicPr>
            <a:picLocks noChangeAspect="1" noChangeArrowheads="1"/>
          </p:cNvPicPr>
          <p:nvPr/>
        </p:nvPicPr>
        <p:blipFill>
          <a:blip r:embed="rId3" cstate="print"/>
          <a:srcRect/>
          <a:stretch>
            <a:fillRect/>
          </a:stretch>
        </p:blipFill>
        <p:spPr bwMode="auto">
          <a:xfrm>
            <a:off x="533400" y="2362200"/>
            <a:ext cx="5791200" cy="4041775"/>
          </a:xfrm>
          <a:prstGeom prst="rect">
            <a:avLst/>
          </a:prstGeom>
          <a:noFill/>
          <a:ln w="9525">
            <a:noFill/>
            <a:miter lim="800000"/>
            <a:headEnd/>
            <a:tailEnd/>
          </a:ln>
        </p:spPr>
      </p:pic>
      <p:sp>
        <p:nvSpPr>
          <p:cNvPr id="20482" name="Rectangle 2"/>
          <p:cNvSpPr>
            <a:spLocks noGrp="1" noChangeArrowheads="1"/>
          </p:cNvSpPr>
          <p:nvPr>
            <p:ph type="title"/>
          </p:nvPr>
        </p:nvSpPr>
        <p:spPr>
          <a:xfrm>
            <a:off x="381000" y="152400"/>
            <a:ext cx="7543800" cy="808038"/>
          </a:xfrm>
        </p:spPr>
        <p:txBody>
          <a:bodyPr/>
          <a:lstStyle/>
          <a:p>
            <a:pPr eaLnBrk="1" hangingPunct="1"/>
            <a:r>
              <a:rPr lang="en-US" sz="2800" dirty="0" smtClean="0"/>
              <a:t>P-value example:  </a:t>
            </a:r>
            <a:r>
              <a:rPr lang="en-US" sz="2800" b="0" dirty="0" smtClean="0"/>
              <a:t>N </a:t>
            </a:r>
            <a:r>
              <a:rPr lang="en-US" sz="2800" b="0" dirty="0" err="1" smtClean="0"/>
              <a:t>Engl</a:t>
            </a:r>
            <a:r>
              <a:rPr lang="en-US" sz="2800" b="0" dirty="0" smtClean="0"/>
              <a:t> J Med 2010, p.363</a:t>
            </a:r>
          </a:p>
        </p:txBody>
      </p:sp>
      <p:sp>
        <p:nvSpPr>
          <p:cNvPr id="6" name="TextBox 5"/>
          <p:cNvSpPr txBox="1"/>
          <p:nvPr/>
        </p:nvSpPr>
        <p:spPr>
          <a:xfrm>
            <a:off x="2514600" y="1524000"/>
            <a:ext cx="3124200" cy="387798"/>
          </a:xfrm>
          <a:prstGeom prst="rect">
            <a:avLst/>
          </a:prstGeom>
          <a:noFill/>
        </p:spPr>
        <p:txBody>
          <a:bodyPr wrap="square" rtlCol="0">
            <a:spAutoFit/>
          </a:bodyPr>
          <a:lstStyle/>
          <a:p>
            <a:pPr>
              <a:buNone/>
            </a:pPr>
            <a:r>
              <a:rPr lang="en-US" sz="2400" dirty="0" smtClean="0"/>
              <a:t>significant differences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40C1D"/>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4325"/>
                                        </p:tgtEl>
                                        <p:attrNameLst>
                                          <p:attrName>style.visibility</p:attrName>
                                        </p:attrNameLst>
                                      </p:cBhvr>
                                      <p:to>
                                        <p:strVal val="visible"/>
                                      </p:to>
                                    </p:set>
                                    <p:animEffect transition="in" filter="fade">
                                      <p:cBhvr>
                                        <p:cTn id="11" dur="500"/>
                                        <p:tgtEl>
                                          <p:spTgt spid="82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P-value Practice </a:t>
            </a:r>
          </a:p>
        </p:txBody>
      </p:sp>
      <p:graphicFrame>
        <p:nvGraphicFramePr>
          <p:cNvPr id="78233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45%</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133</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193</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82414"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21558" name="Text Box 80"/>
          <p:cNvSpPr txBox="1">
            <a:spLocks noChangeArrowheads="1"/>
          </p:cNvSpPr>
          <p:nvPr/>
        </p:nvSpPr>
        <p:spPr bwMode="auto">
          <a:xfrm>
            <a:off x="3200400" y="1752600"/>
            <a:ext cx="4876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Sleep Disordered Breathing</a:t>
            </a:r>
          </a:p>
        </p:txBody>
      </p:sp>
      <p:sp>
        <p:nvSpPr>
          <p:cNvPr id="21559"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2414"/>
                                        </p:tgtEl>
                                        <p:attrNameLst>
                                          <p:attrName>style.visibility</p:attrName>
                                        </p:attrNameLst>
                                      </p:cBhvr>
                                      <p:to>
                                        <p:strVal val="visible"/>
                                      </p:to>
                                    </p:set>
                                    <p:animEffect transition="in" filter="fade">
                                      <p:cBhvr>
                                        <p:cTn id="7" dur="500"/>
                                        <p:tgtEl>
                                          <p:spTgt spid="78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4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P-value Practice</a:t>
            </a:r>
          </a:p>
        </p:txBody>
      </p:sp>
      <p:graphicFrame>
        <p:nvGraphicFramePr>
          <p:cNvPr id="783452" name="Group 92"/>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(&lt;61min)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(&gt;106min)</a:t>
                      </a: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83438"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22582" name="Text Box 80"/>
          <p:cNvSpPr txBox="1">
            <a:spLocks noChangeArrowheads="1"/>
          </p:cNvSpPr>
          <p:nvPr/>
        </p:nvSpPr>
        <p:spPr bwMode="auto">
          <a:xfrm>
            <a:off x="2971800" y="1752600"/>
            <a:ext cx="57912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Waking Min after Sleep Onset</a:t>
            </a:r>
          </a:p>
        </p:txBody>
      </p:sp>
      <p:sp>
        <p:nvSpPr>
          <p:cNvPr id="22583"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3438"/>
                                        </p:tgtEl>
                                        <p:attrNameLst>
                                          <p:attrName>style.visibility</p:attrName>
                                        </p:attrNameLst>
                                      </p:cBhvr>
                                      <p:to>
                                        <p:strVal val="visible"/>
                                      </p:to>
                                    </p:set>
                                    <p:animEffect transition="in" filter="fade">
                                      <p:cBhvr>
                                        <p:cTn id="7" dur="500"/>
                                        <p:tgtEl>
                                          <p:spTgt spid="78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4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Statistics – pearls vs. sand </a:t>
            </a:r>
          </a:p>
        </p:txBody>
      </p:sp>
      <p:sp>
        <p:nvSpPr>
          <p:cNvPr id="5123" name="Rectangle 3"/>
          <p:cNvSpPr>
            <a:spLocks noGrp="1" noChangeArrowheads="1"/>
          </p:cNvSpPr>
          <p:nvPr>
            <p:ph type="body" idx="1"/>
          </p:nvPr>
        </p:nvSpPr>
        <p:spPr/>
        <p:txBody>
          <a:bodyPr/>
          <a:lstStyle/>
          <a:p>
            <a:pPr eaLnBrk="1" hangingPunct="1"/>
            <a:r>
              <a:rPr lang="en-US" sz="2600" smtClean="0"/>
              <a:t>Roles of statistics</a:t>
            </a:r>
          </a:p>
          <a:p>
            <a:pPr eaLnBrk="1" hangingPunct="1"/>
            <a:r>
              <a:rPr lang="en-US" sz="2600" smtClean="0"/>
              <a:t>Example:  poor sleep and dementia</a:t>
            </a:r>
          </a:p>
          <a:p>
            <a:pPr eaLnBrk="1" hangingPunct="1"/>
            <a:r>
              <a:rPr lang="en-US" sz="2600" smtClean="0"/>
              <a:t>Descriptive statistics</a:t>
            </a:r>
          </a:p>
          <a:p>
            <a:pPr eaLnBrk="1" hangingPunct="1"/>
            <a:r>
              <a:rPr lang="en-US" sz="2600" smtClean="0"/>
              <a:t>P-values</a:t>
            </a:r>
          </a:p>
          <a:p>
            <a:pPr eaLnBrk="1" hangingPunct="1"/>
            <a:r>
              <a:rPr lang="en-US" sz="2600" smtClean="0"/>
              <a:t>Choice of statistical analysis</a:t>
            </a:r>
          </a:p>
          <a:p>
            <a:pPr eaLnBrk="1" hangingPunct="1"/>
            <a:r>
              <a:rPr lang="en-US" sz="2600" smtClean="0"/>
              <a:t>Standard errors</a:t>
            </a:r>
          </a:p>
          <a:p>
            <a:pPr eaLnBrk="1" hangingPunct="1"/>
            <a:r>
              <a:rPr lang="en-US" sz="2600" smtClean="0"/>
              <a:t>Confidence intervals</a:t>
            </a:r>
          </a:p>
          <a:p>
            <a:pPr eaLnBrk="1" hangingPunct="1"/>
            <a:r>
              <a:rPr lang="en-US" sz="2600" smtClean="0"/>
              <a:t>Stata illustration</a:t>
            </a:r>
          </a:p>
          <a:p>
            <a:pPr eaLnBrk="1" hangingPunct="1"/>
            <a:r>
              <a:rPr lang="en-US" sz="2600"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293"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
        <p:nvSpPr>
          <p:cNvPr id="23555" name="Rectangle 2"/>
          <p:cNvSpPr>
            <a:spLocks noGrp="1" noChangeArrowheads="1"/>
          </p:cNvSpPr>
          <p:nvPr>
            <p:ph type="title"/>
          </p:nvPr>
        </p:nvSpPr>
        <p:spPr>
          <a:xfrm>
            <a:off x="457200" y="122238"/>
            <a:ext cx="6858000" cy="792162"/>
          </a:xfrm>
        </p:spPr>
        <p:txBody>
          <a:bodyPr/>
          <a:lstStyle/>
          <a:p>
            <a:pPr eaLnBrk="1" hangingPunct="1"/>
            <a:r>
              <a:rPr lang="en-US" smtClean="0"/>
              <a:t>Sleep/dementia – Table 1</a:t>
            </a:r>
          </a:p>
        </p:txBody>
      </p:sp>
      <p:sp>
        <p:nvSpPr>
          <p:cNvPr id="23556" name="Oval 6"/>
          <p:cNvSpPr>
            <a:spLocks noChangeArrowheads="1"/>
          </p:cNvSpPr>
          <p:nvPr/>
        </p:nvSpPr>
        <p:spPr bwMode="auto">
          <a:xfrm>
            <a:off x="7162800" y="4038600"/>
            <a:ext cx="1371600" cy="914400"/>
          </a:xfrm>
          <a:prstGeom prst="ellipse">
            <a:avLst/>
          </a:prstGeom>
          <a:noFill/>
          <a:ln w="9525" algn="ctr">
            <a:noFill/>
            <a:round/>
            <a:headEnd/>
            <a:tailEnd/>
          </a:ln>
        </p:spPr>
        <p:txBody>
          <a:bodyPr wrap="none" anchor="ctr"/>
          <a:lstStyle/>
          <a:p>
            <a:endParaRPr lang="en-US"/>
          </a:p>
        </p:txBody>
      </p:sp>
      <p:sp>
        <p:nvSpPr>
          <p:cNvPr id="23557" name="Oval 7"/>
          <p:cNvSpPr>
            <a:spLocks noChangeArrowheads="1"/>
          </p:cNvSpPr>
          <p:nvPr/>
        </p:nvSpPr>
        <p:spPr bwMode="auto">
          <a:xfrm>
            <a:off x="4191000" y="4191000"/>
            <a:ext cx="2209800" cy="1143000"/>
          </a:xfrm>
          <a:prstGeom prst="ellipse">
            <a:avLst/>
          </a:prstGeom>
          <a:noFill/>
          <a:ln w="9525" algn="ctr">
            <a:noFill/>
            <a:round/>
            <a:headEnd/>
            <a:tailEnd/>
          </a:ln>
        </p:spPr>
        <p:txBody>
          <a:bodyPr wrap="none" anchor="ctr"/>
          <a:lstStyle/>
          <a:p>
            <a:endParaRPr lang="en-US"/>
          </a:p>
        </p:txBody>
      </p:sp>
      <p:sp>
        <p:nvSpPr>
          <p:cNvPr id="780296" name="Oval 8"/>
          <p:cNvSpPr>
            <a:spLocks noChangeArrowheads="1"/>
          </p:cNvSpPr>
          <p:nvPr/>
        </p:nvSpPr>
        <p:spPr bwMode="auto">
          <a:xfrm>
            <a:off x="7239000" y="4038600"/>
            <a:ext cx="1143000" cy="914400"/>
          </a:xfrm>
          <a:prstGeom prst="ellipse">
            <a:avLst/>
          </a:prstGeom>
          <a:noFill/>
          <a:ln w="22225" algn="ctr">
            <a:solidFill>
              <a:srgbClr val="FF0000"/>
            </a:solidFill>
            <a:round/>
            <a:headEnd/>
            <a:tailEnd/>
          </a:ln>
        </p:spPr>
        <p:txBody>
          <a:bodyPr wrap="none" anchor="ctr"/>
          <a:lstStyle/>
          <a:p>
            <a:endParaRPr lang="en-US"/>
          </a:p>
        </p:txBody>
      </p:sp>
      <p:pic>
        <p:nvPicPr>
          <p:cNvPr id="780300" name="Picture 12" descr="Yaffe Table 1 page"/>
          <p:cNvPicPr>
            <a:picLocks noChangeAspect="1" noChangeArrowheads="1"/>
          </p:cNvPicPr>
          <p:nvPr/>
        </p:nvPicPr>
        <p:blipFill>
          <a:blip r:embed="rId3" cstate="print"/>
          <a:srcRect l="7326" t="66653" r="49167" b="30302"/>
          <a:stretch>
            <a:fillRect/>
          </a:stretch>
        </p:blipFill>
        <p:spPr bwMode="auto">
          <a:xfrm>
            <a:off x="0" y="2667000"/>
            <a:ext cx="9144000" cy="827088"/>
          </a:xfrm>
          <a:prstGeom prst="rect">
            <a:avLst/>
          </a:prstGeom>
          <a:noFill/>
          <a:ln w="9525">
            <a:noFill/>
            <a:miter lim="800000"/>
            <a:headEnd/>
            <a:tailEnd/>
          </a:ln>
        </p:spPr>
      </p:pic>
      <p:pic>
        <p:nvPicPr>
          <p:cNvPr id="780301" name="Picture 13" descr="Yaffe Table 1 page"/>
          <p:cNvPicPr>
            <a:picLocks noChangeAspect="1" noChangeArrowheads="1"/>
          </p:cNvPicPr>
          <p:nvPr/>
        </p:nvPicPr>
        <p:blipFill>
          <a:blip r:embed="rId3" cstate="print"/>
          <a:srcRect l="7843" t="56915" r="37772" b="41217"/>
          <a:stretch>
            <a:fillRect/>
          </a:stretch>
        </p:blipFill>
        <p:spPr bwMode="auto">
          <a:xfrm>
            <a:off x="0" y="1981200"/>
            <a:ext cx="9144000" cy="533400"/>
          </a:xfrm>
          <a:prstGeom prst="rect">
            <a:avLst/>
          </a:prstGeom>
          <a:noFill/>
          <a:ln w="9525">
            <a:noFill/>
            <a:miter lim="800000"/>
            <a:headEnd/>
            <a:tailEnd/>
          </a:ln>
        </p:spPr>
      </p:pic>
      <p:pic>
        <p:nvPicPr>
          <p:cNvPr id="780302" name="Picture 14" descr="Yaffe Table 1 page"/>
          <p:cNvPicPr>
            <a:picLocks noChangeAspect="1" noChangeArrowheads="1"/>
          </p:cNvPicPr>
          <p:nvPr/>
        </p:nvPicPr>
        <p:blipFill>
          <a:blip r:embed="rId3" cstate="print"/>
          <a:srcRect l="8360" t="41438" r="37254" b="54160"/>
          <a:stretch>
            <a:fillRect/>
          </a:stretch>
        </p:blipFill>
        <p:spPr bwMode="auto">
          <a:xfrm>
            <a:off x="0" y="1143000"/>
            <a:ext cx="9144000" cy="838200"/>
          </a:xfrm>
          <a:prstGeom prst="rect">
            <a:avLst/>
          </a:prstGeom>
          <a:noFill/>
          <a:ln w="9525">
            <a:noFill/>
            <a:miter lim="800000"/>
            <a:headEnd/>
            <a:tailEnd/>
          </a:ln>
        </p:spPr>
      </p:pic>
      <p:sp>
        <p:nvSpPr>
          <p:cNvPr id="780303" name="Oval 15"/>
          <p:cNvSpPr>
            <a:spLocks noChangeArrowheads="1"/>
          </p:cNvSpPr>
          <p:nvPr/>
        </p:nvSpPr>
        <p:spPr bwMode="auto">
          <a:xfrm>
            <a:off x="152400" y="3124200"/>
            <a:ext cx="4343400" cy="533400"/>
          </a:xfrm>
          <a:prstGeom prst="ellipse">
            <a:avLst/>
          </a:prstGeom>
          <a:noFill/>
          <a:ln w="22225" algn="ctr">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0296"/>
                                        </p:tgtEl>
                                        <p:attrNameLst>
                                          <p:attrName>style.visibility</p:attrName>
                                        </p:attrNameLst>
                                      </p:cBhvr>
                                      <p:to>
                                        <p:strVal val="visible"/>
                                      </p:to>
                                    </p:set>
                                    <p:animEffect transition="in" filter="fade">
                                      <p:cBhvr>
                                        <p:cTn id="7" dur="500"/>
                                        <p:tgtEl>
                                          <p:spTgt spid="78029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80300"/>
                                        </p:tgtEl>
                                        <p:attrNameLst>
                                          <p:attrName>style.visibility</p:attrName>
                                        </p:attrNameLst>
                                      </p:cBhvr>
                                      <p:to>
                                        <p:strVal val="visible"/>
                                      </p:to>
                                    </p:set>
                                    <p:anim calcmode="lin" valueType="num">
                                      <p:cBhvr>
                                        <p:cTn id="12" dur="1000" fill="hold"/>
                                        <p:tgtEl>
                                          <p:spTgt spid="780300"/>
                                        </p:tgtEl>
                                        <p:attrNameLst>
                                          <p:attrName>ppt_w</p:attrName>
                                        </p:attrNameLst>
                                      </p:cBhvr>
                                      <p:tavLst>
                                        <p:tav tm="0">
                                          <p:val>
                                            <p:strVal val="#ppt_w*0.70"/>
                                          </p:val>
                                        </p:tav>
                                        <p:tav tm="100000">
                                          <p:val>
                                            <p:strVal val="#ppt_w"/>
                                          </p:val>
                                        </p:tav>
                                      </p:tavLst>
                                    </p:anim>
                                    <p:anim calcmode="lin" valueType="num">
                                      <p:cBhvr>
                                        <p:cTn id="13" dur="1000" fill="hold"/>
                                        <p:tgtEl>
                                          <p:spTgt spid="780300"/>
                                        </p:tgtEl>
                                        <p:attrNameLst>
                                          <p:attrName>ppt_h</p:attrName>
                                        </p:attrNameLst>
                                      </p:cBhvr>
                                      <p:tavLst>
                                        <p:tav tm="0">
                                          <p:val>
                                            <p:strVal val="#ppt_h"/>
                                          </p:val>
                                        </p:tav>
                                        <p:tav tm="100000">
                                          <p:val>
                                            <p:strVal val="#ppt_h"/>
                                          </p:val>
                                        </p:tav>
                                      </p:tavLst>
                                    </p:anim>
                                    <p:animEffect transition="in" filter="fade">
                                      <p:cBhvr>
                                        <p:cTn id="14" dur="1000"/>
                                        <p:tgtEl>
                                          <p:spTgt spid="780300"/>
                                        </p:tgtEl>
                                      </p:cBhvr>
                                    </p:animEffect>
                                  </p:childTnLst>
                                </p:cTn>
                              </p:par>
                              <p:par>
                                <p:cTn id="15" presetID="55" presetClass="entr" presetSubtype="0" fill="hold" nodeType="withEffect">
                                  <p:stCondLst>
                                    <p:cond delay="0"/>
                                  </p:stCondLst>
                                  <p:childTnLst>
                                    <p:set>
                                      <p:cBhvr>
                                        <p:cTn id="16" dur="1" fill="hold">
                                          <p:stCondLst>
                                            <p:cond delay="0"/>
                                          </p:stCondLst>
                                        </p:cTn>
                                        <p:tgtEl>
                                          <p:spTgt spid="780302"/>
                                        </p:tgtEl>
                                        <p:attrNameLst>
                                          <p:attrName>style.visibility</p:attrName>
                                        </p:attrNameLst>
                                      </p:cBhvr>
                                      <p:to>
                                        <p:strVal val="visible"/>
                                      </p:to>
                                    </p:set>
                                    <p:anim calcmode="lin" valueType="num">
                                      <p:cBhvr>
                                        <p:cTn id="17" dur="1000" fill="hold"/>
                                        <p:tgtEl>
                                          <p:spTgt spid="780302"/>
                                        </p:tgtEl>
                                        <p:attrNameLst>
                                          <p:attrName>ppt_w</p:attrName>
                                        </p:attrNameLst>
                                      </p:cBhvr>
                                      <p:tavLst>
                                        <p:tav tm="0">
                                          <p:val>
                                            <p:strVal val="#ppt_w*0.70"/>
                                          </p:val>
                                        </p:tav>
                                        <p:tav tm="100000">
                                          <p:val>
                                            <p:strVal val="#ppt_w"/>
                                          </p:val>
                                        </p:tav>
                                      </p:tavLst>
                                    </p:anim>
                                    <p:anim calcmode="lin" valueType="num">
                                      <p:cBhvr>
                                        <p:cTn id="18" dur="1000" fill="hold"/>
                                        <p:tgtEl>
                                          <p:spTgt spid="780302"/>
                                        </p:tgtEl>
                                        <p:attrNameLst>
                                          <p:attrName>ppt_h</p:attrName>
                                        </p:attrNameLst>
                                      </p:cBhvr>
                                      <p:tavLst>
                                        <p:tav tm="0">
                                          <p:val>
                                            <p:strVal val="#ppt_h"/>
                                          </p:val>
                                        </p:tav>
                                        <p:tav tm="100000">
                                          <p:val>
                                            <p:strVal val="#ppt_h"/>
                                          </p:val>
                                        </p:tav>
                                      </p:tavLst>
                                    </p:anim>
                                    <p:animEffect transition="in" filter="fade">
                                      <p:cBhvr>
                                        <p:cTn id="19" dur="1000"/>
                                        <p:tgtEl>
                                          <p:spTgt spid="780302"/>
                                        </p:tgtEl>
                                      </p:cBhvr>
                                    </p:animEffect>
                                  </p:childTnLst>
                                </p:cTn>
                              </p:par>
                              <p:par>
                                <p:cTn id="20" presetID="55" presetClass="entr" presetSubtype="0" fill="hold" nodeType="withEffect">
                                  <p:stCondLst>
                                    <p:cond delay="0"/>
                                  </p:stCondLst>
                                  <p:childTnLst>
                                    <p:set>
                                      <p:cBhvr>
                                        <p:cTn id="21" dur="1" fill="hold">
                                          <p:stCondLst>
                                            <p:cond delay="0"/>
                                          </p:stCondLst>
                                        </p:cTn>
                                        <p:tgtEl>
                                          <p:spTgt spid="780301"/>
                                        </p:tgtEl>
                                        <p:attrNameLst>
                                          <p:attrName>style.visibility</p:attrName>
                                        </p:attrNameLst>
                                      </p:cBhvr>
                                      <p:to>
                                        <p:strVal val="visible"/>
                                      </p:to>
                                    </p:set>
                                    <p:anim calcmode="lin" valueType="num">
                                      <p:cBhvr>
                                        <p:cTn id="22" dur="1000" fill="hold"/>
                                        <p:tgtEl>
                                          <p:spTgt spid="780301"/>
                                        </p:tgtEl>
                                        <p:attrNameLst>
                                          <p:attrName>ppt_w</p:attrName>
                                        </p:attrNameLst>
                                      </p:cBhvr>
                                      <p:tavLst>
                                        <p:tav tm="0">
                                          <p:val>
                                            <p:strVal val="#ppt_w*0.70"/>
                                          </p:val>
                                        </p:tav>
                                        <p:tav tm="100000">
                                          <p:val>
                                            <p:strVal val="#ppt_w"/>
                                          </p:val>
                                        </p:tav>
                                      </p:tavLst>
                                    </p:anim>
                                    <p:anim calcmode="lin" valueType="num">
                                      <p:cBhvr>
                                        <p:cTn id="23" dur="1000" fill="hold"/>
                                        <p:tgtEl>
                                          <p:spTgt spid="780301"/>
                                        </p:tgtEl>
                                        <p:attrNameLst>
                                          <p:attrName>ppt_h</p:attrName>
                                        </p:attrNameLst>
                                      </p:cBhvr>
                                      <p:tavLst>
                                        <p:tav tm="0">
                                          <p:val>
                                            <p:strVal val="#ppt_h"/>
                                          </p:val>
                                        </p:tav>
                                        <p:tav tm="100000">
                                          <p:val>
                                            <p:strVal val="#ppt_h"/>
                                          </p:val>
                                        </p:tav>
                                      </p:tavLst>
                                    </p:anim>
                                    <p:animEffect transition="in" filter="fade">
                                      <p:cBhvr>
                                        <p:cTn id="24" dur="1000"/>
                                        <p:tgtEl>
                                          <p:spTgt spid="780301"/>
                                        </p:tgtEl>
                                      </p:cBhvr>
                                    </p:animEffect>
                                  </p:childTnLst>
                                </p:cTn>
                              </p:par>
                              <p:par>
                                <p:cTn id="25" presetID="55" presetClass="entr" presetSubtype="0" fill="hold" nodeType="withEffect">
                                  <p:stCondLst>
                                    <p:cond delay="0"/>
                                  </p:stCondLst>
                                  <p:childTnLst>
                                    <p:set>
                                      <p:cBhvr>
                                        <p:cTn id="26" dur="1" fill="hold">
                                          <p:stCondLst>
                                            <p:cond delay="0"/>
                                          </p:stCondLst>
                                        </p:cTn>
                                        <p:tgtEl>
                                          <p:spTgt spid="780300"/>
                                        </p:tgtEl>
                                        <p:attrNameLst>
                                          <p:attrName>style.visibility</p:attrName>
                                        </p:attrNameLst>
                                      </p:cBhvr>
                                      <p:to>
                                        <p:strVal val="visible"/>
                                      </p:to>
                                    </p:set>
                                    <p:anim calcmode="lin" valueType="num">
                                      <p:cBhvr>
                                        <p:cTn id="27" dur="1000" fill="hold"/>
                                        <p:tgtEl>
                                          <p:spTgt spid="780300"/>
                                        </p:tgtEl>
                                        <p:attrNameLst>
                                          <p:attrName>ppt_w</p:attrName>
                                        </p:attrNameLst>
                                      </p:cBhvr>
                                      <p:tavLst>
                                        <p:tav tm="0">
                                          <p:val>
                                            <p:strVal val="#ppt_w*0.70"/>
                                          </p:val>
                                        </p:tav>
                                        <p:tav tm="100000">
                                          <p:val>
                                            <p:strVal val="#ppt_w"/>
                                          </p:val>
                                        </p:tav>
                                      </p:tavLst>
                                    </p:anim>
                                    <p:anim calcmode="lin" valueType="num">
                                      <p:cBhvr>
                                        <p:cTn id="28" dur="1000" fill="hold"/>
                                        <p:tgtEl>
                                          <p:spTgt spid="780300"/>
                                        </p:tgtEl>
                                        <p:attrNameLst>
                                          <p:attrName>ppt_h</p:attrName>
                                        </p:attrNameLst>
                                      </p:cBhvr>
                                      <p:tavLst>
                                        <p:tav tm="0">
                                          <p:val>
                                            <p:strVal val="#ppt_h"/>
                                          </p:val>
                                        </p:tav>
                                        <p:tav tm="100000">
                                          <p:val>
                                            <p:strVal val="#ppt_h"/>
                                          </p:val>
                                        </p:tav>
                                      </p:tavLst>
                                    </p:anim>
                                    <p:animEffect transition="in" filter="fade">
                                      <p:cBhvr>
                                        <p:cTn id="29" dur="1000"/>
                                        <p:tgtEl>
                                          <p:spTgt spid="780300"/>
                                        </p:tgtEl>
                                      </p:cBhvr>
                                    </p:animEffect>
                                  </p:childTnLst>
                                </p:cTn>
                              </p:par>
                              <p:par>
                                <p:cTn id="30" presetID="10" presetClass="exit" presetSubtype="0" fill="hold" nodeType="withEffect">
                                  <p:stCondLst>
                                    <p:cond delay="0"/>
                                  </p:stCondLst>
                                  <p:childTnLst>
                                    <p:animEffect transition="out" filter="fade">
                                      <p:cBhvr>
                                        <p:cTn id="31" dur="2000"/>
                                        <p:tgtEl>
                                          <p:spTgt spid="780293"/>
                                        </p:tgtEl>
                                      </p:cBhvr>
                                    </p:animEffect>
                                    <p:set>
                                      <p:cBhvr>
                                        <p:cTn id="32" dur="1" fill="hold">
                                          <p:stCondLst>
                                            <p:cond delay="1999"/>
                                          </p:stCondLst>
                                        </p:cTn>
                                        <p:tgtEl>
                                          <p:spTgt spid="78029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80296"/>
                                        </p:tgtEl>
                                      </p:cBhvr>
                                    </p:animEffect>
                                    <p:set>
                                      <p:cBhvr>
                                        <p:cTn id="35" dur="1" fill="hold">
                                          <p:stCondLst>
                                            <p:cond delay="499"/>
                                          </p:stCondLst>
                                        </p:cTn>
                                        <p:tgtEl>
                                          <p:spTgt spid="78029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80303"/>
                                        </p:tgtEl>
                                        <p:attrNameLst>
                                          <p:attrName>style.visibility</p:attrName>
                                        </p:attrNameLst>
                                      </p:cBhvr>
                                      <p:to>
                                        <p:strVal val="visible"/>
                                      </p:to>
                                    </p:set>
                                    <p:anim calcmode="lin" valueType="num">
                                      <p:cBhvr>
                                        <p:cTn id="40" dur="1000" fill="hold"/>
                                        <p:tgtEl>
                                          <p:spTgt spid="780303"/>
                                        </p:tgtEl>
                                        <p:attrNameLst>
                                          <p:attrName>ppt_w</p:attrName>
                                        </p:attrNameLst>
                                      </p:cBhvr>
                                      <p:tavLst>
                                        <p:tav tm="0">
                                          <p:val>
                                            <p:strVal val="#ppt_w*0.70"/>
                                          </p:val>
                                        </p:tav>
                                        <p:tav tm="100000">
                                          <p:val>
                                            <p:strVal val="#ppt_w"/>
                                          </p:val>
                                        </p:tav>
                                      </p:tavLst>
                                    </p:anim>
                                    <p:anim calcmode="lin" valueType="num">
                                      <p:cBhvr>
                                        <p:cTn id="41" dur="1000" fill="hold"/>
                                        <p:tgtEl>
                                          <p:spTgt spid="780303"/>
                                        </p:tgtEl>
                                        <p:attrNameLst>
                                          <p:attrName>ppt_h</p:attrName>
                                        </p:attrNameLst>
                                      </p:cBhvr>
                                      <p:tavLst>
                                        <p:tav tm="0">
                                          <p:val>
                                            <p:strVal val="#ppt_h"/>
                                          </p:val>
                                        </p:tav>
                                        <p:tav tm="100000">
                                          <p:val>
                                            <p:strVal val="#ppt_h"/>
                                          </p:val>
                                        </p:tav>
                                      </p:tavLst>
                                    </p:anim>
                                    <p:animEffect transition="in" filter="fade">
                                      <p:cBhvr>
                                        <p:cTn id="42" dur="1000"/>
                                        <p:tgtEl>
                                          <p:spTgt spid="78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6" grpId="0" animBg="1"/>
      <p:bldP spid="780296" grpId="1" animBg="1"/>
      <p:bldP spid="7803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7467600" cy="868363"/>
          </a:xfrm>
        </p:spPr>
        <p:txBody>
          <a:bodyPr/>
          <a:lstStyle/>
          <a:p>
            <a:pPr eaLnBrk="1" hangingPunct="1"/>
            <a:r>
              <a:rPr lang="en-US" sz="3200" smtClean="0"/>
              <a:t>Generating p-values</a:t>
            </a:r>
            <a:r>
              <a:rPr lang="en-US" smtClean="0"/>
              <a:t> </a:t>
            </a:r>
          </a:p>
        </p:txBody>
      </p:sp>
      <p:sp>
        <p:nvSpPr>
          <p:cNvPr id="24579" name="Rectangle 3"/>
          <p:cNvSpPr>
            <a:spLocks noGrp="1" noChangeArrowheads="1"/>
          </p:cNvSpPr>
          <p:nvPr>
            <p:ph type="body" idx="1"/>
          </p:nvPr>
        </p:nvSpPr>
        <p:spPr>
          <a:xfrm>
            <a:off x="152400" y="1066800"/>
            <a:ext cx="8686800" cy="5410200"/>
          </a:xfrm>
          <a:solidFill>
            <a:schemeClr val="bg1"/>
          </a:solidFill>
        </p:spPr>
        <p:txBody>
          <a:bodyPr/>
          <a:lstStyle/>
          <a:p>
            <a:pPr eaLnBrk="1" hangingPunct="1">
              <a:lnSpc>
                <a:spcPct val="80000"/>
              </a:lnSpc>
            </a:pPr>
            <a:r>
              <a:rPr lang="en-US" sz="2400" dirty="0" smtClean="0"/>
              <a:t>Statistical hypothesis tests generate p-values, sometimes via arcane calculations.</a:t>
            </a:r>
          </a:p>
          <a:p>
            <a:pPr eaLnBrk="1" hangingPunct="1">
              <a:lnSpc>
                <a:spcPct val="80000"/>
              </a:lnSpc>
            </a:pPr>
            <a:r>
              <a:rPr lang="en-US" sz="2400" dirty="0" smtClean="0"/>
              <a:t>Appropriate test depends on nature of the variable studied as well as the outcome.</a:t>
            </a:r>
          </a:p>
          <a:p>
            <a:pPr eaLnBrk="1" hangingPunct="1">
              <a:lnSpc>
                <a:spcPct val="80000"/>
              </a:lnSpc>
            </a:pPr>
            <a:r>
              <a:rPr lang="en-US" sz="2400" dirty="0" smtClean="0"/>
              <a:t>Common situations</a:t>
            </a:r>
          </a:p>
          <a:p>
            <a:pPr lvl="1" eaLnBrk="1" hangingPunct="1">
              <a:lnSpc>
                <a:spcPct val="80000"/>
              </a:lnSpc>
            </a:pPr>
            <a:r>
              <a:rPr lang="en-US" sz="2000" i="1" dirty="0" smtClean="0"/>
              <a:t>Binary outcome</a:t>
            </a:r>
            <a:r>
              <a:rPr lang="en-US" sz="2000" dirty="0" smtClean="0"/>
              <a:t>, compare groups:  </a:t>
            </a:r>
            <a:r>
              <a:rPr lang="en-US" sz="2000" u="sng" dirty="0" smtClean="0"/>
              <a:t>chi-square test</a:t>
            </a:r>
            <a:r>
              <a:rPr lang="en-US" sz="2000" dirty="0" smtClean="0"/>
              <a:t>, </a:t>
            </a:r>
            <a:r>
              <a:rPr lang="en-US" sz="2000" u="sng" dirty="0" smtClean="0"/>
              <a:t>Fisher’s exact test</a:t>
            </a:r>
            <a:r>
              <a:rPr lang="en-US" sz="2000" dirty="0" smtClean="0"/>
              <a:t>.</a:t>
            </a:r>
          </a:p>
          <a:p>
            <a:pPr lvl="1" eaLnBrk="1" hangingPunct="1">
              <a:lnSpc>
                <a:spcPct val="80000"/>
              </a:lnSpc>
            </a:pPr>
            <a:r>
              <a:rPr lang="en-US" sz="2000" i="1" dirty="0" smtClean="0"/>
              <a:t>Binary outcome</a:t>
            </a:r>
            <a:r>
              <a:rPr lang="en-US" sz="2000" dirty="0" smtClean="0"/>
              <a:t>, compare groups, adjusting for predictor variables:  </a:t>
            </a:r>
            <a:r>
              <a:rPr lang="en-US" sz="2000" u="sng" dirty="0" smtClean="0"/>
              <a:t>logistic regression</a:t>
            </a:r>
            <a:r>
              <a:rPr lang="en-US" sz="2000" dirty="0" smtClean="0"/>
              <a:t>.</a:t>
            </a:r>
          </a:p>
          <a:p>
            <a:pPr lvl="1" eaLnBrk="1" hangingPunct="1">
              <a:lnSpc>
                <a:spcPct val="80000"/>
              </a:lnSpc>
            </a:pPr>
            <a:r>
              <a:rPr lang="en-US" sz="2000" i="1" dirty="0" smtClean="0"/>
              <a:t>Numerical outcome</a:t>
            </a:r>
            <a:r>
              <a:rPr lang="en-US" sz="2000" dirty="0" smtClean="0"/>
              <a:t>, compare groups:  </a:t>
            </a:r>
            <a:r>
              <a:rPr lang="en-US" sz="2000" u="sng" dirty="0" smtClean="0"/>
              <a:t>t-test</a:t>
            </a:r>
          </a:p>
          <a:p>
            <a:pPr lvl="1" eaLnBrk="1" hangingPunct="1">
              <a:lnSpc>
                <a:spcPct val="80000"/>
              </a:lnSpc>
            </a:pPr>
            <a:r>
              <a:rPr lang="en-US" sz="2000" i="1" dirty="0" smtClean="0"/>
              <a:t>Numerical outcome</a:t>
            </a:r>
            <a:r>
              <a:rPr lang="en-US" sz="2000" dirty="0" smtClean="0"/>
              <a:t>, compare groups, adjusting for predictor variables:   </a:t>
            </a:r>
            <a:r>
              <a:rPr lang="en-US" sz="2000" u="sng" dirty="0" smtClean="0"/>
              <a:t>linear regression </a:t>
            </a:r>
          </a:p>
          <a:p>
            <a:pPr lvl="1" eaLnBrk="1" hangingPunct="1">
              <a:lnSpc>
                <a:spcPct val="80000"/>
              </a:lnSpc>
            </a:pPr>
            <a:r>
              <a:rPr lang="en-US" sz="2000" i="1" dirty="0" smtClean="0"/>
              <a:t>Survival analysis (time to event),</a:t>
            </a:r>
            <a:r>
              <a:rPr lang="en-US" sz="2000" dirty="0" smtClean="0"/>
              <a:t> compare groups:  Kaplan-Meier curves, </a:t>
            </a:r>
            <a:r>
              <a:rPr lang="en-US" sz="2000" u="sng" dirty="0" smtClean="0"/>
              <a:t>log rank test</a:t>
            </a:r>
            <a:r>
              <a:rPr lang="en-US" sz="2000" dirty="0" smtClean="0"/>
              <a:t>.</a:t>
            </a:r>
          </a:p>
          <a:p>
            <a:pPr lvl="1" eaLnBrk="1" hangingPunct="1">
              <a:lnSpc>
                <a:spcPct val="80000"/>
              </a:lnSpc>
            </a:pPr>
            <a:r>
              <a:rPr lang="en-US" sz="2000" i="1" dirty="0" smtClean="0"/>
              <a:t>Survival analysis</a:t>
            </a:r>
            <a:r>
              <a:rPr lang="en-US" sz="2000" dirty="0" smtClean="0"/>
              <a:t>, compare groups, adjusting for predictor variables:  </a:t>
            </a:r>
            <a:r>
              <a:rPr lang="en-US" sz="2000" u="sng" dirty="0" smtClean="0"/>
              <a:t>Cox proportional hazards regression</a:t>
            </a:r>
            <a:r>
              <a:rPr lang="en-US" sz="2000" dirty="0" smtClean="0"/>
              <a:t>.</a:t>
            </a:r>
          </a:p>
          <a:p>
            <a:pPr eaLnBrk="1" hangingPunct="1">
              <a:lnSpc>
                <a:spcPct val="80000"/>
              </a:lnSpc>
            </a:pPr>
            <a:r>
              <a:rPr lang="en-US" sz="2400" dirty="0" smtClean="0"/>
              <a:t>They all generate a p-value, so the key is to figure out what the null hypothesis is and interpret the p-value. </a:t>
            </a:r>
          </a:p>
          <a:p>
            <a:pPr eaLnBrk="1" hangingPunct="1">
              <a:lnSpc>
                <a:spcPct val="80000"/>
              </a:lnSpc>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500" smtClean="0"/>
              <a:t>Standard errors – understanding the accuracy of data from samples</a:t>
            </a:r>
          </a:p>
        </p:txBody>
      </p:sp>
      <p:sp>
        <p:nvSpPr>
          <p:cNvPr id="25603" name="Rectangle 3"/>
          <p:cNvSpPr>
            <a:spLocks noGrp="1" noChangeArrowheads="1"/>
          </p:cNvSpPr>
          <p:nvPr>
            <p:ph type="body" idx="1"/>
          </p:nvPr>
        </p:nvSpPr>
        <p:spPr/>
        <p:txBody>
          <a:bodyPr/>
          <a:lstStyle/>
          <a:p>
            <a:pPr eaLnBrk="1" hangingPunct="1"/>
            <a:r>
              <a:rPr lang="en-US" smtClean="0"/>
              <a:t>A key ingredient in statistics is the </a:t>
            </a:r>
            <a:r>
              <a:rPr lang="en-US" i="1" smtClean="0"/>
              <a:t>standard error or SE</a:t>
            </a:r>
            <a:r>
              <a:rPr lang="en-US" smtClean="0"/>
              <a:t>.  From sample to sample, calculated statistics approximate their average value in the population, </a:t>
            </a:r>
            <a:r>
              <a:rPr lang="en-US" i="1" smtClean="0"/>
              <a:t>give or take a standard error or two.</a:t>
            </a:r>
          </a:p>
          <a:p>
            <a:pPr eaLnBrk="1" hangingPunct="1"/>
            <a:r>
              <a:rPr lang="en-US" smtClean="0"/>
              <a:t>By knowing the SE you can delineate reasonable or unreasonable values of the unknown average values in the population.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52400"/>
            <a:ext cx="7543800" cy="1295400"/>
          </a:xfrm>
        </p:spPr>
        <p:txBody>
          <a:bodyPr/>
          <a:lstStyle/>
          <a:p>
            <a:pPr eaLnBrk="1" hangingPunct="1"/>
            <a:r>
              <a:rPr lang="en-US" smtClean="0"/>
              <a:t>Using standard errors</a:t>
            </a:r>
          </a:p>
        </p:txBody>
      </p:sp>
      <p:sp>
        <p:nvSpPr>
          <p:cNvPr id="744451" name="Rectangle 3"/>
          <p:cNvSpPr>
            <a:spLocks noGrp="1" noChangeArrowheads="1"/>
          </p:cNvSpPr>
          <p:nvPr>
            <p:ph type="body" idx="1"/>
          </p:nvPr>
        </p:nvSpPr>
        <p:spPr>
          <a:xfrm>
            <a:off x="152400" y="1295400"/>
            <a:ext cx="8458200" cy="4953000"/>
          </a:xfrm>
          <a:solidFill>
            <a:schemeClr val="bg1"/>
          </a:solidFill>
        </p:spPr>
        <p:txBody>
          <a:bodyPr/>
          <a:lstStyle/>
          <a:p>
            <a:pPr eaLnBrk="1" hangingPunct="1"/>
            <a:r>
              <a:rPr lang="en-US" sz="2400" smtClean="0"/>
              <a:t>Suppose a sample of 105 participants gives a proportion of 0.45 with a SE of 0.05 (rate of cognitive impairment in the disordered breathing group).  What can we say about the possibility that the true value (if we evaluated all older women in the U.S.) is as low as 0.30?</a:t>
            </a:r>
          </a:p>
          <a:p>
            <a:pPr eaLnBrk="1" hangingPunct="1"/>
            <a:r>
              <a:rPr lang="en-US" sz="2400" smtClean="0"/>
              <a:t>Range of reasonable values is 0.45 plus or minus 2</a:t>
            </a:r>
            <a:r>
              <a:rPr lang="en-US" sz="2400" smtClean="0">
                <a:cs typeface="Arial" charset="0"/>
              </a:rPr>
              <a:t>×(0.05) or (0.35, 0.55).  </a:t>
            </a:r>
          </a:p>
          <a:p>
            <a:pPr eaLnBrk="1" hangingPunct="1"/>
            <a:r>
              <a:rPr lang="en-US" sz="2400" smtClean="0">
                <a:cs typeface="Arial" charset="0"/>
              </a:rPr>
              <a:t>0.30 not reasonable for a population value.  </a:t>
            </a:r>
          </a:p>
          <a:p>
            <a:pPr eaLnBrk="1" hangingPunct="1"/>
            <a:r>
              <a:rPr lang="en-US" sz="2400" smtClean="0">
                <a:cs typeface="Arial" charset="0"/>
              </a:rPr>
              <a:t>For a binary outcome with a sample size of n and a proportion of p, the SE is given by</a:t>
            </a:r>
          </a:p>
        </p:txBody>
      </p:sp>
      <p:sp>
        <p:nvSpPr>
          <p:cNvPr id="1029" name="Rectangle 10"/>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sp>
        <p:nvSpPr>
          <p:cNvPr id="1030" name="Rectangle 12"/>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744459" name="Object 11"/>
          <p:cNvGraphicFramePr>
            <a:graphicFrameLocks noChangeAspect="1"/>
          </p:cNvGraphicFramePr>
          <p:nvPr/>
        </p:nvGraphicFramePr>
        <p:xfrm>
          <a:off x="990600" y="5410200"/>
          <a:ext cx="7696200" cy="549275"/>
        </p:xfrm>
        <a:graphic>
          <a:graphicData uri="http://schemas.openxmlformats.org/presentationml/2006/ole">
            <mc:AlternateContent xmlns:mc="http://schemas.openxmlformats.org/markup-compatibility/2006">
              <mc:Choice xmlns:v="urn:schemas-microsoft-com:vml" Requires="v">
                <p:oleObj spid="_x0000_s1040" name="Equation" r:id="rId4" imgW="6057900" imgH="431800" progId="Equation.3">
                  <p:embed/>
                </p:oleObj>
              </mc:Choice>
              <mc:Fallback>
                <p:oleObj name="Equation" r:id="rId4" imgW="6057900" imgH="431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76962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4451">
                                            <p:txEl>
                                              <p:pRg st="1" end="1"/>
                                            </p:txEl>
                                          </p:spTgt>
                                        </p:tgtEl>
                                        <p:attrNameLst>
                                          <p:attrName>style.visibility</p:attrName>
                                        </p:attrNameLst>
                                      </p:cBhvr>
                                      <p:to>
                                        <p:strVal val="visible"/>
                                      </p:to>
                                    </p:set>
                                    <p:anim calcmode="lin" valueType="num">
                                      <p:cBhvr additive="base">
                                        <p:cTn id="7" dur="500" fill="hold"/>
                                        <p:tgtEl>
                                          <p:spTgt spid="7444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4451">
                                            <p:txEl>
                                              <p:pRg st="2" end="2"/>
                                            </p:txEl>
                                          </p:spTgt>
                                        </p:tgtEl>
                                        <p:attrNameLst>
                                          <p:attrName>style.visibility</p:attrName>
                                        </p:attrNameLst>
                                      </p:cBhvr>
                                      <p:to>
                                        <p:strVal val="visible"/>
                                      </p:to>
                                    </p:set>
                                    <p:anim calcmode="lin" valueType="num">
                                      <p:cBhvr additive="base">
                                        <p:cTn id="13" dur="500" fill="hold"/>
                                        <p:tgtEl>
                                          <p:spTgt spid="7444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44451">
                                            <p:txEl>
                                              <p:pRg st="3" end="3"/>
                                            </p:txEl>
                                          </p:spTgt>
                                        </p:tgtEl>
                                        <p:attrNameLst>
                                          <p:attrName>style.visibility</p:attrName>
                                        </p:attrNameLst>
                                      </p:cBhvr>
                                      <p:to>
                                        <p:strVal val="visible"/>
                                      </p:to>
                                    </p:set>
                                    <p:anim calcmode="lin" valueType="num">
                                      <p:cBhvr additive="base">
                                        <p:cTn id="19" dur="500" fill="hold"/>
                                        <p:tgtEl>
                                          <p:spTgt spid="7444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4459"/>
                                        </p:tgtEl>
                                        <p:attrNameLst>
                                          <p:attrName>style.visibility</p:attrName>
                                        </p:attrNameLst>
                                      </p:cBhvr>
                                      <p:to>
                                        <p:strVal val="visible"/>
                                      </p:to>
                                    </p:set>
                                    <p:anim calcmode="lin" valueType="num">
                                      <p:cBhvr additive="base">
                                        <p:cTn id="25" dur="500" fill="hold"/>
                                        <p:tgtEl>
                                          <p:spTgt spid="744459"/>
                                        </p:tgtEl>
                                        <p:attrNameLst>
                                          <p:attrName>ppt_x</p:attrName>
                                        </p:attrNameLst>
                                      </p:cBhvr>
                                      <p:tavLst>
                                        <p:tav tm="0">
                                          <p:val>
                                            <p:strVal val="1+#ppt_w/2"/>
                                          </p:val>
                                        </p:tav>
                                        <p:tav tm="100000">
                                          <p:val>
                                            <p:strVal val="#ppt_x"/>
                                          </p:val>
                                        </p:tav>
                                      </p:tavLst>
                                    </p:anim>
                                    <p:anim calcmode="lin" valueType="num">
                                      <p:cBhvr additive="base">
                                        <p:cTn id="26" dur="500" fill="hold"/>
                                        <p:tgtEl>
                                          <p:spTgt spid="744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7543800" cy="1143000"/>
          </a:xfrm>
        </p:spPr>
        <p:txBody>
          <a:bodyPr/>
          <a:lstStyle/>
          <a:p>
            <a:pPr eaLnBrk="1" hangingPunct="1"/>
            <a:r>
              <a:rPr lang="en-US" sz="3600" smtClean="0"/>
              <a:t>Standard Errors (SE) vs. SD</a:t>
            </a:r>
            <a:endParaRPr lang="en-US" sz="3000" smtClean="0"/>
          </a:p>
        </p:txBody>
      </p:sp>
      <p:sp>
        <p:nvSpPr>
          <p:cNvPr id="26627" name="Rectangle 3"/>
          <p:cNvSpPr>
            <a:spLocks noGrp="1" noChangeArrowheads="1"/>
          </p:cNvSpPr>
          <p:nvPr>
            <p:ph type="body" idx="1"/>
          </p:nvPr>
        </p:nvSpPr>
        <p:spPr>
          <a:xfrm>
            <a:off x="304800" y="1676400"/>
            <a:ext cx="8534400" cy="4572000"/>
          </a:xfrm>
        </p:spPr>
        <p:txBody>
          <a:bodyPr/>
          <a:lstStyle/>
          <a:p>
            <a:pPr marL="0" indent="0" eaLnBrk="1" hangingPunct="1">
              <a:lnSpc>
                <a:spcPct val="90000"/>
              </a:lnSpc>
              <a:buFont typeface="Wingdings" pitchFamily="2" charset="2"/>
              <a:buNone/>
            </a:pPr>
            <a:r>
              <a:rPr lang="en-US" sz="2800" u="sng" smtClean="0">
                <a:solidFill>
                  <a:srgbClr val="000000"/>
                </a:solidFill>
                <a:cs typeface="Times New Roman" pitchFamily="18" charset="0"/>
              </a:rPr>
              <a:t>Tip</a:t>
            </a: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deviations (SDs) to quantify the spread of data values in a sample or population.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errors (SEs) to quantify the precision of a sample estimate of a population quantity. </a:t>
            </a:r>
          </a:p>
          <a:p>
            <a:pPr marL="0" indent="0" eaLnBrk="1" hangingPunct="1">
              <a:lnSpc>
                <a:spcPct val="90000"/>
              </a:lnSpc>
              <a:buFont typeface="Wingdings" pitchFamily="2" charset="2"/>
              <a:buNone/>
            </a:pPr>
            <a:endParaRPr lang="en-US" sz="1600" smtClean="0">
              <a:solidFill>
                <a:srgbClr val="000000"/>
              </a:solidFill>
              <a:cs typeface="Times New Roman" pitchFamily="18" charset="0"/>
            </a:endParaRPr>
          </a:p>
          <a:p>
            <a:pPr marL="0" indent="0" eaLnBrk="1" hangingPunct="1">
              <a:lnSpc>
                <a:spcPct val="90000"/>
              </a:lnSpc>
              <a:buFont typeface="Wingdings" pitchFamily="2" charset="2"/>
              <a:buNone/>
            </a:pPr>
            <a:r>
              <a:rPr lang="en-US" sz="2800" smtClean="0">
                <a:solidFill>
                  <a:srgbClr val="000000"/>
                </a:solidFill>
                <a:cs typeface="Times New Roman" pitchFamily="18" charset="0"/>
              </a:rPr>
              <a:t>For example, if the purpose of a table or graph is to describe the variability of the data use SD.  If the purpose is to suggest that the true average values in the population may differ use the SE.</a:t>
            </a:r>
          </a:p>
          <a:p>
            <a:pPr marL="0" indent="0" eaLnBrk="1" hangingPunct="1">
              <a:lnSpc>
                <a:spcPct val="90000"/>
              </a:lnSpc>
              <a:buFont typeface="Wingdings" pitchFamily="2" charset="2"/>
              <a:buNone/>
            </a:pPr>
            <a:endParaRPr lang="en-US" sz="26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a:p>
            <a:pPr marL="0" indent="0" eaLnBrk="1" hangingPunct="1">
              <a:lnSpc>
                <a:spcPct val="90000"/>
              </a:lnSpc>
              <a:buFontTx/>
              <a:buNone/>
            </a:pPr>
            <a:endParaRPr lang="en-US" sz="22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7543800" cy="457200"/>
          </a:xfrm>
        </p:spPr>
        <p:txBody>
          <a:bodyPr/>
          <a:lstStyle/>
          <a:p>
            <a:pPr eaLnBrk="1" hangingPunct="1"/>
            <a:r>
              <a:rPr lang="en-US" sz="3200" smtClean="0"/>
              <a:t>Confidence Intervals</a:t>
            </a:r>
          </a:p>
        </p:txBody>
      </p:sp>
      <p:sp>
        <p:nvSpPr>
          <p:cNvPr id="27651" name="Rectangle 3"/>
          <p:cNvSpPr>
            <a:spLocks noGrp="1" noChangeArrowheads="1"/>
          </p:cNvSpPr>
          <p:nvPr>
            <p:ph type="body" idx="1"/>
          </p:nvPr>
        </p:nvSpPr>
        <p:spPr>
          <a:xfrm>
            <a:off x="304800" y="1143000"/>
            <a:ext cx="8305800" cy="5257800"/>
          </a:xfrm>
          <a:solidFill>
            <a:schemeClr val="bg1"/>
          </a:solidFill>
        </p:spPr>
        <p:txBody>
          <a:bodyPr/>
          <a:lstStyle/>
          <a:p>
            <a:pPr marL="0" indent="0" eaLnBrk="1" hangingPunct="1">
              <a:buFont typeface="Wingdings" pitchFamily="2" charset="2"/>
              <a:buNone/>
            </a:pPr>
            <a:r>
              <a:rPr lang="en-US" smtClean="0">
                <a:solidFill>
                  <a:srgbClr val="000000"/>
                </a:solidFill>
                <a:cs typeface="Times New Roman" pitchFamily="18" charset="0"/>
              </a:rPr>
              <a:t>A confidence interval (CI) gives an interval that has a known probability of covering the unknown population value.</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The interpretation of “95% confidence” intervals is that, on average, they cover the true population value 95% of the time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CI is often given by: </a:t>
            </a:r>
            <a:r>
              <a:rPr lang="en-US" i="1" smtClean="0">
                <a:solidFill>
                  <a:srgbClr val="000000"/>
                </a:solidFill>
                <a:cs typeface="Times New Roman" pitchFamily="18" charset="0"/>
              </a:rPr>
              <a:t>estimate </a:t>
            </a:r>
            <a:r>
              <a:rPr lang="en-US" i="1" smtClean="0">
                <a:solidFill>
                  <a:srgbClr val="000000"/>
                </a:solidFill>
                <a:latin typeface="Times New Roman" pitchFamily="18" charset="0"/>
                <a:cs typeface="Times New Roman" pitchFamily="18" charset="0"/>
                <a:sym typeface="Symbol" pitchFamily="18" charset="2"/>
              </a:rPr>
              <a:t></a:t>
            </a:r>
            <a:r>
              <a:rPr lang="en-US" i="1" smtClean="0">
                <a:solidFill>
                  <a:srgbClr val="000000"/>
                </a:solidFill>
                <a:cs typeface="Times New Roman" pitchFamily="18" charset="0"/>
              </a:rPr>
              <a:t> 2(SE)</a:t>
            </a:r>
            <a:r>
              <a:rPr lang="en-US" smtClean="0">
                <a:solidFill>
                  <a:srgbClr val="000000"/>
                </a:solidFill>
                <a:cs typeface="Times New Roman" pitchFamily="18" charset="0"/>
              </a:rPr>
              <a:t>.</a:t>
            </a:r>
          </a:p>
          <a:p>
            <a:pPr marL="0" indent="0" eaLnBrk="1" hangingPunct="1">
              <a:buFont typeface="Wingdings" pitchFamily="2" charset="2"/>
              <a:buNone/>
            </a:pPr>
            <a:endParaRPr lang="en-US" sz="1200" smtClean="0">
              <a:solidFill>
                <a:srgbClr val="000000"/>
              </a:solidFill>
              <a:cs typeface="Times New Roman" pitchFamily="18" charset="0"/>
            </a:endParaRPr>
          </a:p>
          <a:p>
            <a:pPr marL="0" indent="0" eaLnBrk="1" hangingPunct="1">
              <a:buFont typeface="Wingdings" pitchFamily="2" charset="2"/>
              <a:buNone/>
            </a:pPr>
            <a:endParaRPr lang="en-US"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and Hypothesis Tests</a:t>
            </a:r>
          </a:p>
        </p:txBody>
      </p:sp>
      <p:sp>
        <p:nvSpPr>
          <p:cNvPr id="804867" name="Rectangle 3"/>
          <p:cNvSpPr>
            <a:spLocks noGrp="1" noChangeArrowheads="1"/>
          </p:cNvSpPr>
          <p:nvPr>
            <p:ph type="body" idx="1"/>
          </p:nvPr>
        </p:nvSpPr>
        <p:spPr>
          <a:xfrm>
            <a:off x="228600" y="1219200"/>
            <a:ext cx="8305800" cy="5029200"/>
          </a:xfrm>
        </p:spPr>
        <p:txBody>
          <a:bodyPr/>
          <a:lstStyle/>
          <a:p>
            <a:pPr marL="0" indent="0" eaLnBrk="1" hangingPunct="1">
              <a:buFont typeface="Wingdings" pitchFamily="2" charset="2"/>
              <a:buNone/>
            </a:pPr>
            <a:r>
              <a:rPr lang="en-US" sz="2600" dirty="0" smtClean="0">
                <a:solidFill>
                  <a:srgbClr val="000000"/>
                </a:solidFill>
                <a:cs typeface="Times New Roman" pitchFamily="18" charset="0"/>
              </a:rPr>
              <a:t>The value of 1 for a relative risk or odds ratio corresponds to the special case of equal risk.  </a:t>
            </a:r>
          </a:p>
          <a:p>
            <a:pPr marL="0" indent="0" eaLnBrk="1" hangingPunct="1">
              <a:buFont typeface="Wingdings" pitchFamily="2" charset="2"/>
              <a:buNone/>
            </a:pPr>
            <a:endParaRPr lang="en-US" sz="1000" dirty="0" smtClean="0">
              <a:solidFill>
                <a:srgbClr val="000000"/>
              </a:solidFill>
              <a:cs typeface="Times New Roman" pitchFamily="18" charset="0"/>
            </a:endParaRPr>
          </a:p>
          <a:p>
            <a:pPr marL="0" indent="0" eaLnBrk="1" hangingPunct="1">
              <a:buFont typeface="Wingdings" pitchFamily="2" charset="2"/>
              <a:buNone/>
            </a:pPr>
            <a:r>
              <a:rPr lang="en-US" sz="2600" dirty="0" smtClean="0">
                <a:solidFill>
                  <a:srgbClr val="000000"/>
                </a:solidFill>
                <a:cs typeface="Times New Roman" pitchFamily="18" charset="0"/>
              </a:rPr>
              <a:t>There is a direct correspondence between confidence intervals and hypothesis tests:  </a:t>
            </a:r>
            <a:r>
              <a:rPr lang="en-US" sz="2600" i="1" dirty="0" smtClean="0">
                <a:solidFill>
                  <a:srgbClr val="000000"/>
                </a:solidFill>
                <a:cs typeface="Times New Roman" pitchFamily="18" charset="0"/>
              </a:rPr>
              <a:t>A confidence interval for a relative risk or odds ratio contains the value 1 if and only if the hypothesis test cannot reject the null hypothesis</a:t>
            </a:r>
            <a:r>
              <a:rPr lang="en-US" sz="2600" dirty="0" smtClean="0">
                <a:solidFill>
                  <a:srgbClr val="000000"/>
                </a:solidFill>
                <a:cs typeface="Times New Roman" pitchFamily="18" charset="0"/>
              </a:rPr>
              <a:t> (using 95% confidence and p-value cutoff of 0.05).</a:t>
            </a:r>
          </a:p>
          <a:p>
            <a:pPr marL="0" indent="0" eaLnBrk="1" hangingPunct="1">
              <a:buFont typeface="Wingdings" pitchFamily="2" charset="2"/>
              <a:buNone/>
            </a:pPr>
            <a:endParaRPr lang="en-US" sz="1000" dirty="0" smtClean="0">
              <a:solidFill>
                <a:srgbClr val="000000"/>
              </a:solidFill>
              <a:cs typeface="Times New Roman" pitchFamily="18" charset="0"/>
            </a:endParaRPr>
          </a:p>
          <a:p>
            <a:pPr marL="0" indent="0" eaLnBrk="1" hangingPunct="1">
              <a:buFont typeface="Wingdings" pitchFamily="2" charset="2"/>
              <a:buNone/>
            </a:pPr>
            <a:r>
              <a:rPr lang="en-US" sz="2600" dirty="0" smtClean="0">
                <a:solidFill>
                  <a:srgbClr val="000000"/>
                </a:solidFill>
                <a:cs typeface="Times New Roman" pitchFamily="18" charset="0"/>
              </a:rPr>
              <a:t>Also, a confidence interval for a difference contains 0 if and only if the hypothesis test cannot reject the null hypothesis of the difference being 0 (equal values).  </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4867">
                                            <p:txEl>
                                              <p:pRg st="2" end="2"/>
                                            </p:txEl>
                                          </p:spTgt>
                                        </p:tgtEl>
                                        <p:attrNameLst>
                                          <p:attrName>style.visibility</p:attrName>
                                        </p:attrNameLst>
                                      </p:cBhvr>
                                      <p:to>
                                        <p:strVal val="visible"/>
                                      </p:to>
                                    </p:set>
                                    <p:anim calcmode="lin" valueType="num">
                                      <p:cBhvr additive="base">
                                        <p:cTn id="7" dur="500" fill="hold"/>
                                        <p:tgtEl>
                                          <p:spTgt spid="8048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04867">
                                            <p:txEl>
                                              <p:pRg st="4" end="4"/>
                                            </p:txEl>
                                          </p:spTgt>
                                        </p:tgtEl>
                                        <p:attrNameLst>
                                          <p:attrName>style.visibility</p:attrName>
                                        </p:attrNameLst>
                                      </p:cBhvr>
                                      <p:to>
                                        <p:strVal val="visible"/>
                                      </p:to>
                                    </p:set>
                                    <p:anim calcmode="lin" valueType="num">
                                      <p:cBhvr additive="base">
                                        <p:cTn id="13" dur="500" fill="hold"/>
                                        <p:tgtEl>
                                          <p:spTgt spid="8048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4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Prions</a:t>
            </a:r>
          </a:p>
        </p:txBody>
      </p:sp>
      <p:sp>
        <p:nvSpPr>
          <p:cNvPr id="29699"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29700" name="Picture 4" descr="Yaffe Table 3 page high"/>
          <p:cNvPicPr>
            <a:picLocks noChangeAspect="1" noChangeArrowheads="1"/>
          </p:cNvPicPr>
          <p:nvPr/>
        </p:nvPicPr>
        <p:blipFill>
          <a:blip r:embed="rId3" cstate="print"/>
          <a:srcRect l="35294" t="41667" r="9804" b="34091"/>
          <a:stretch>
            <a:fillRect/>
          </a:stretch>
        </p:blipFill>
        <p:spPr bwMode="auto">
          <a:xfrm>
            <a:off x="0" y="609600"/>
            <a:ext cx="8534400" cy="4876800"/>
          </a:xfrm>
          <a:prstGeom prst="rect">
            <a:avLst/>
          </a:prstGeom>
          <a:noFill/>
          <a:ln w="9525">
            <a:noFill/>
            <a:miter lim="800000"/>
            <a:headEnd/>
            <a:tailEnd/>
          </a:ln>
        </p:spPr>
      </p:pic>
      <p:sp>
        <p:nvSpPr>
          <p:cNvPr id="818181" name="Oval 5"/>
          <p:cNvSpPr>
            <a:spLocks noChangeArrowheads="1"/>
          </p:cNvSpPr>
          <p:nvPr/>
        </p:nvSpPr>
        <p:spPr bwMode="auto">
          <a:xfrm>
            <a:off x="5181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29702" name="Oval 6"/>
          <p:cNvSpPr>
            <a:spLocks noChangeArrowheads="1"/>
          </p:cNvSpPr>
          <p:nvPr/>
        </p:nvSpPr>
        <p:spPr bwMode="auto">
          <a:xfrm>
            <a:off x="5410200" y="3048000"/>
            <a:ext cx="1828800" cy="1143000"/>
          </a:xfrm>
          <a:prstGeom prst="ellipse">
            <a:avLst/>
          </a:prstGeom>
          <a:noFill/>
          <a:ln w="9525" algn="ctr">
            <a:noFill/>
            <a:round/>
            <a:headEnd/>
            <a:tailEnd/>
          </a:ln>
        </p:spPr>
        <p:txBody>
          <a:bodyPr wrap="none" anchor="ctr"/>
          <a:lstStyle/>
          <a:p>
            <a:endParaRPr lang="en-US"/>
          </a:p>
        </p:txBody>
      </p:sp>
      <p:sp>
        <p:nvSpPr>
          <p:cNvPr id="818183" name="Oval 7"/>
          <p:cNvSpPr>
            <a:spLocks noChangeArrowheads="1"/>
          </p:cNvSpPr>
          <p:nvPr/>
        </p:nvSpPr>
        <p:spPr bwMode="auto">
          <a:xfrm>
            <a:off x="6705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818184" name="Oval 8"/>
          <p:cNvSpPr>
            <a:spLocks noChangeArrowheads="1"/>
          </p:cNvSpPr>
          <p:nvPr/>
        </p:nvSpPr>
        <p:spPr bwMode="auto">
          <a:xfrm>
            <a:off x="6705600" y="2133600"/>
            <a:ext cx="1981200" cy="685800"/>
          </a:xfrm>
          <a:prstGeom prst="ellipse">
            <a:avLst/>
          </a:prstGeom>
          <a:no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8181"/>
                                        </p:tgtEl>
                                        <p:attrNameLst>
                                          <p:attrName>style.visibility</p:attrName>
                                        </p:attrNameLst>
                                      </p:cBhvr>
                                      <p:to>
                                        <p:strVal val="visible"/>
                                      </p:to>
                                    </p:set>
                                    <p:animEffect transition="in" filter="fade">
                                      <p:cBhvr>
                                        <p:cTn id="7" dur="500"/>
                                        <p:tgtEl>
                                          <p:spTgt spid="818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83"/>
                                        </p:tgtEl>
                                        <p:attrNameLst>
                                          <p:attrName>style.visibility</p:attrName>
                                        </p:attrNameLst>
                                      </p:cBhvr>
                                      <p:to>
                                        <p:strVal val="visible"/>
                                      </p:to>
                                    </p:set>
                                    <p:animEffect transition="in" filter="fade">
                                      <p:cBhvr>
                                        <p:cTn id="12" dur="500"/>
                                        <p:tgtEl>
                                          <p:spTgt spid="8181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8184"/>
                                        </p:tgtEl>
                                        <p:attrNameLst>
                                          <p:attrName>style.visibility</p:attrName>
                                        </p:attrNameLst>
                                      </p:cBhvr>
                                      <p:to>
                                        <p:strVal val="visible"/>
                                      </p:to>
                                    </p:set>
                                    <p:animEffect transition="in" filter="fade">
                                      <p:cBhvr>
                                        <p:cTn id="15" dur="500"/>
                                        <p:tgtEl>
                                          <p:spTgt spid="818184"/>
                                        </p:tgtEl>
                                      </p:cBhvr>
                                    </p:animEffect>
                                  </p:childTnLst>
                                </p:cTn>
                              </p:par>
                              <p:par>
                                <p:cTn id="16" presetID="10" presetClass="exit" presetSubtype="0" fill="hold" grpId="1" nodeType="withEffect">
                                  <p:stCondLst>
                                    <p:cond delay="0"/>
                                  </p:stCondLst>
                                  <p:childTnLst>
                                    <p:animEffect transition="out" filter="fade">
                                      <p:cBhvr>
                                        <p:cTn id="17" dur="500"/>
                                        <p:tgtEl>
                                          <p:spTgt spid="818181"/>
                                        </p:tgtEl>
                                      </p:cBhvr>
                                    </p:animEffect>
                                    <p:set>
                                      <p:cBhvr>
                                        <p:cTn id="18" dur="1" fill="hold">
                                          <p:stCondLst>
                                            <p:cond delay="499"/>
                                          </p:stCondLst>
                                        </p:cTn>
                                        <p:tgtEl>
                                          <p:spTgt spid="818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animBg="1"/>
      <p:bldP spid="818181" grpId="1" animBg="1"/>
      <p:bldP spid="818183" grpId="0" animBg="1"/>
      <p:bldP spid="8181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7543800" cy="1295400"/>
          </a:xfrm>
        </p:spPr>
        <p:txBody>
          <a:bodyPr/>
          <a:lstStyle/>
          <a:p>
            <a:pPr eaLnBrk="1" hangingPunct="1"/>
            <a:r>
              <a:rPr lang="en-US" sz="3200" smtClean="0"/>
              <a:t>Adjustment using multivariate models</a:t>
            </a:r>
          </a:p>
        </p:txBody>
      </p:sp>
      <p:sp>
        <p:nvSpPr>
          <p:cNvPr id="30723" name="Rectangle 3"/>
          <p:cNvSpPr>
            <a:spLocks noGrp="1" noChangeArrowheads="1"/>
          </p:cNvSpPr>
          <p:nvPr>
            <p:ph type="body" idx="1"/>
          </p:nvPr>
        </p:nvSpPr>
        <p:spPr>
          <a:xfrm>
            <a:off x="152400" y="1371600"/>
            <a:ext cx="8991600" cy="4411663"/>
          </a:xfrm>
          <a:solidFill>
            <a:schemeClr val="bg1"/>
          </a:solidFill>
        </p:spPr>
        <p:txBody>
          <a:bodyPr/>
          <a:lstStyle/>
          <a:p>
            <a:pPr eaLnBrk="1" hangingPunct="1"/>
            <a:r>
              <a:rPr lang="en-US" dirty="0" smtClean="0"/>
              <a:t>A key reason to use multivariate models is to allow adjustment for confounders.  </a:t>
            </a:r>
          </a:p>
          <a:p>
            <a:pPr eaLnBrk="1" hangingPunct="1"/>
            <a:r>
              <a:rPr lang="en-US" dirty="0" smtClean="0"/>
              <a:t>The Yaffe article used logistic regression with adjustment variables that included age, race, body mass index, education level, smoking status, presence of diabetes, presence of hypertension, antidepressant use, benzodiazepine use, and use of </a:t>
            </a:r>
            <a:r>
              <a:rPr lang="en-US" dirty="0" err="1" smtClean="0"/>
              <a:t>nonbenzodiazepine</a:t>
            </a:r>
            <a:r>
              <a:rPr lang="en-US" dirty="0" smtClean="0"/>
              <a:t> anxiolytics.</a:t>
            </a:r>
          </a:p>
          <a:p>
            <a:pPr eaLnBrk="1" hangingPunct="1"/>
            <a:r>
              <a:rPr lang="en-US" dirty="0" smtClean="0"/>
              <a:t>Strengthens the inference of causation.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additive="base">
                                        <p:cTn id="7"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in “Negative” Studies</a:t>
            </a:r>
          </a:p>
        </p:txBody>
      </p:sp>
      <p:sp>
        <p:nvSpPr>
          <p:cNvPr id="31747" name="Rectangle 3"/>
          <p:cNvSpPr>
            <a:spLocks noGrp="1" noChangeArrowheads="1"/>
          </p:cNvSpPr>
          <p:nvPr>
            <p:ph type="body" idx="1"/>
          </p:nvPr>
        </p:nvSpPr>
        <p:spPr>
          <a:xfrm>
            <a:off x="304800" y="1371600"/>
            <a:ext cx="7772400" cy="4183063"/>
          </a:xfrm>
        </p:spPr>
        <p:txBody>
          <a:bodyPr/>
          <a:lstStyle/>
          <a:p>
            <a:pPr marL="0" indent="0" eaLnBrk="1" hangingPunct="1">
              <a:buFont typeface="Wingdings" pitchFamily="2" charset="2"/>
              <a:buNone/>
            </a:pPr>
            <a:r>
              <a:rPr lang="en-US" smtClean="0">
                <a:solidFill>
                  <a:srgbClr val="000000"/>
                </a:solidFill>
                <a:cs typeface="Times New Roman" pitchFamily="18" charset="0"/>
              </a:rPr>
              <a:t>When H</a:t>
            </a:r>
            <a:r>
              <a:rPr lang="en-US" baseline="-30000" smtClean="0">
                <a:solidFill>
                  <a:srgbClr val="000000"/>
                </a:solidFill>
                <a:cs typeface="Times New Roman" pitchFamily="18" charset="0"/>
              </a:rPr>
              <a:t>O</a:t>
            </a:r>
            <a:r>
              <a:rPr lang="en-US" smtClean="0">
                <a:solidFill>
                  <a:srgbClr val="000000"/>
                </a:solidFill>
                <a:cs typeface="Times New Roman" pitchFamily="18" charset="0"/>
              </a:rPr>
              <a:t> is not rejected, the confidence interval gives additional information about the magnitude of the differences and can be quite useful for interpreting “negative” (not statistically significant) findings.</a:t>
            </a:r>
          </a:p>
          <a:p>
            <a:pPr marL="0" indent="0" eaLnBrk="1" hangingPunct="1">
              <a:buFont typeface="Wingdings" pitchFamily="2" charset="2"/>
              <a:buNone/>
            </a:pPr>
            <a:r>
              <a:rPr lang="en-US" smtClean="0">
                <a:solidFill>
                  <a:srgbClr val="000000"/>
                </a:solidFill>
                <a:cs typeface="Times New Roman" pitchFamily="18" charset="0"/>
              </a:rPr>
              <a:t>If the confidence interval is narrow, the possible effects will be quite limited.  If it is wide, the study might be non-informative.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endParaRPr lang="en-US" sz="34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Roles of statistics</a:t>
            </a:r>
            <a:br>
              <a:rPr lang="en-US" smtClean="0"/>
            </a:br>
            <a:r>
              <a:rPr lang="en-US" smtClean="0"/>
              <a:t>in clinical research </a:t>
            </a:r>
          </a:p>
        </p:txBody>
      </p:sp>
      <p:sp>
        <p:nvSpPr>
          <p:cNvPr id="6147" name="Rectangle 3"/>
          <p:cNvSpPr>
            <a:spLocks noGrp="1" noChangeArrowheads="1"/>
          </p:cNvSpPr>
          <p:nvPr>
            <p:ph type="body" idx="1"/>
          </p:nvPr>
        </p:nvSpPr>
        <p:spPr/>
        <p:txBody>
          <a:bodyPr/>
          <a:lstStyle/>
          <a:p>
            <a:pPr eaLnBrk="1" hangingPunct="1"/>
            <a:r>
              <a:rPr lang="en-US" smtClean="0"/>
              <a:t>Designing studies</a:t>
            </a:r>
          </a:p>
          <a:p>
            <a:pPr lvl="1" eaLnBrk="1" hangingPunct="1"/>
            <a:r>
              <a:rPr lang="en-US" smtClean="0"/>
              <a:t>Sample size choice</a:t>
            </a:r>
          </a:p>
          <a:p>
            <a:pPr lvl="1" eaLnBrk="1" hangingPunct="1"/>
            <a:r>
              <a:rPr lang="en-US" smtClean="0"/>
              <a:t>Comparing study designs</a:t>
            </a:r>
          </a:p>
          <a:p>
            <a:pPr eaLnBrk="1" hangingPunct="1"/>
            <a:r>
              <a:rPr lang="en-US" smtClean="0"/>
              <a:t>Descriptive statistics</a:t>
            </a:r>
          </a:p>
          <a:p>
            <a:pPr lvl="1" eaLnBrk="1" hangingPunct="1"/>
            <a:r>
              <a:rPr lang="en-US" smtClean="0"/>
              <a:t>Describe the data in the sample </a:t>
            </a:r>
          </a:p>
          <a:p>
            <a:pPr eaLnBrk="1" hangingPunct="1"/>
            <a:r>
              <a:rPr lang="en-US" smtClean="0"/>
              <a:t>Inferential statistics</a:t>
            </a:r>
          </a:p>
          <a:p>
            <a:pPr lvl="1" eaLnBrk="1" hangingPunct="1"/>
            <a:r>
              <a:rPr lang="en-US" smtClean="0"/>
              <a:t>What the results in the sample tell you about the population.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609600" y="1219200"/>
            <a:ext cx="7620000" cy="5099050"/>
          </a:xfrm>
          <a:prstGeom prst="rect">
            <a:avLst/>
          </a:prstGeom>
          <a:noFill/>
          <a:ln w="9525" algn="ctr">
            <a:noFill/>
            <a:miter lim="800000"/>
            <a:headEnd/>
            <a:tailEnd/>
          </a:ln>
        </p:spPr>
        <p:txBody>
          <a:bodyPr>
            <a:spAutoFit/>
          </a:bodyPr>
          <a:lstStyle/>
          <a:p>
            <a:pPr>
              <a:lnSpc>
                <a:spcPct val="90000"/>
              </a:lnSpc>
              <a:buFont typeface="Wingdings" pitchFamily="2" charset="2"/>
              <a:buNone/>
            </a:pPr>
            <a:r>
              <a:rPr lang="en-US" sz="2600" u="sng"/>
              <a:t>Example</a:t>
            </a:r>
            <a:r>
              <a:rPr lang="en-US" sz="2600"/>
              <a:t>: Harris, Bebe-Donk and Alshafie (</a:t>
            </a:r>
            <a:r>
              <a:rPr lang="en-US" sz="2600" i="1"/>
              <a:t>BMC Cancer </a:t>
            </a:r>
            <a:r>
              <a:rPr lang="en-US" sz="2600"/>
              <a:t>6: 27, 2006) study the relationship of breast cancer to use of COX-2 inhibitors in a case-control study at a single hospital. They find (their Table 2) the following odds ratios and 95% confidence intervals (CI): </a:t>
            </a:r>
          </a:p>
          <a:p>
            <a:pPr>
              <a:lnSpc>
                <a:spcPct val="90000"/>
              </a:lnSpc>
              <a:buFont typeface="Wingdings" pitchFamily="2" charset="2"/>
              <a:buNone/>
            </a:pPr>
            <a:endParaRPr lang="en-US" sz="1200"/>
          </a:p>
          <a:p>
            <a:pPr>
              <a:lnSpc>
                <a:spcPct val="90000"/>
              </a:lnSpc>
              <a:buFont typeface="Wingdings" pitchFamily="2" charset="2"/>
              <a:buNone/>
            </a:pPr>
            <a:r>
              <a:rPr lang="en-US" sz="2600"/>
              <a:t>COX-2 		OR = 0.29,   CI  (0.15, 0.59)</a:t>
            </a:r>
          </a:p>
          <a:p>
            <a:pPr>
              <a:lnSpc>
                <a:spcPct val="90000"/>
              </a:lnSpc>
              <a:buFont typeface="Wingdings" pitchFamily="2" charset="2"/>
              <a:buNone/>
            </a:pPr>
            <a:r>
              <a:rPr lang="en-US" sz="2600"/>
              <a:t>Acetaminophen	OR = 1.02, 	 CI  (0.39, 2.20)</a:t>
            </a:r>
          </a:p>
          <a:p>
            <a:pPr>
              <a:lnSpc>
                <a:spcPct val="90000"/>
              </a:lnSpc>
              <a:buFont typeface="Wingdings" pitchFamily="2" charset="2"/>
              <a:buNone/>
            </a:pPr>
            <a:r>
              <a:rPr lang="en-US" sz="2600"/>
              <a:t>Baby aspirin		OR = 0.77,   CI  (0.42, 1.41)</a:t>
            </a:r>
          </a:p>
          <a:p>
            <a:pPr>
              <a:lnSpc>
                <a:spcPct val="90000"/>
              </a:lnSpc>
              <a:buFont typeface="Wingdings" pitchFamily="2" charset="2"/>
              <a:buNone/>
            </a:pPr>
            <a:endParaRPr lang="en-US" sz="1200"/>
          </a:p>
          <a:p>
            <a:pPr>
              <a:lnSpc>
                <a:spcPct val="90000"/>
              </a:lnSpc>
              <a:buFont typeface="Wingdings" pitchFamily="2" charset="2"/>
              <a:buNone/>
            </a:pPr>
            <a:r>
              <a:rPr lang="en-US" sz="2600"/>
              <a:t>“Neither acetaminophen nor baby aspirin (81 mg) had any effect on the relative risk of breast cancer.”</a:t>
            </a:r>
          </a:p>
        </p:txBody>
      </p:sp>
      <p:sp>
        <p:nvSpPr>
          <p:cNvPr id="813066" name="Oval 10"/>
          <p:cNvSpPr>
            <a:spLocks noChangeArrowheads="1"/>
          </p:cNvSpPr>
          <p:nvPr/>
        </p:nvSpPr>
        <p:spPr bwMode="auto">
          <a:xfrm>
            <a:off x="3200400" y="3276600"/>
            <a:ext cx="4876800" cy="1219200"/>
          </a:xfrm>
          <a:prstGeom prst="ellipse">
            <a:avLst/>
          </a:prstGeom>
          <a:noFill/>
          <a:ln w="22225" algn="ctr">
            <a:solidFill>
              <a:srgbClr val="FF0000"/>
            </a:solidFill>
            <a:round/>
            <a:headEnd/>
            <a:tailEnd/>
          </a:ln>
        </p:spPr>
        <p:txBody>
          <a:bodyPr wrap="none" anchor="ctr"/>
          <a:lstStyle/>
          <a:p>
            <a:endParaRPr lang="en-US"/>
          </a:p>
        </p:txBody>
      </p:sp>
      <p:sp>
        <p:nvSpPr>
          <p:cNvPr id="813067" name="Oval 11"/>
          <p:cNvSpPr>
            <a:spLocks noChangeArrowheads="1"/>
          </p:cNvSpPr>
          <p:nvPr/>
        </p:nvSpPr>
        <p:spPr bwMode="auto">
          <a:xfrm>
            <a:off x="2971800" y="3886200"/>
            <a:ext cx="5334000" cy="1371600"/>
          </a:xfrm>
          <a:prstGeom prst="ellipse">
            <a:avLst/>
          </a:prstGeom>
          <a:no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3066"/>
                                        </p:tgtEl>
                                        <p:attrNameLst>
                                          <p:attrName>style.visibility</p:attrName>
                                        </p:attrNameLst>
                                      </p:cBhvr>
                                      <p:to>
                                        <p:strVal val="visible"/>
                                      </p:to>
                                    </p:set>
                                    <p:animEffect transition="in" filter="fade">
                                      <p:cBhvr>
                                        <p:cTn id="7" dur="500"/>
                                        <p:tgtEl>
                                          <p:spTgt spid="813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067"/>
                                        </p:tgtEl>
                                        <p:attrNameLst>
                                          <p:attrName>style.visibility</p:attrName>
                                        </p:attrNameLst>
                                      </p:cBhvr>
                                      <p:to>
                                        <p:strVal val="visible"/>
                                      </p:to>
                                    </p:set>
                                    <p:animEffect transition="in" filter="fade">
                                      <p:cBhvr>
                                        <p:cTn id="12" dur="500"/>
                                        <p:tgtEl>
                                          <p:spTgt spid="813067"/>
                                        </p:tgtEl>
                                      </p:cBhvr>
                                    </p:animEffect>
                                  </p:childTnLst>
                                </p:cTn>
                              </p:par>
                              <p:par>
                                <p:cTn id="13" presetID="10" presetClass="exit" presetSubtype="0" fill="hold" grpId="1" nodeType="withEffect">
                                  <p:stCondLst>
                                    <p:cond delay="0"/>
                                  </p:stCondLst>
                                  <p:childTnLst>
                                    <p:animEffect transition="out" filter="fade">
                                      <p:cBhvr>
                                        <p:cTn id="14" dur="500"/>
                                        <p:tgtEl>
                                          <p:spTgt spid="813066"/>
                                        </p:tgtEl>
                                      </p:cBhvr>
                                    </p:animEffect>
                                    <p:set>
                                      <p:cBhvr>
                                        <p:cTn id="15" dur="1" fill="hold">
                                          <p:stCondLst>
                                            <p:cond delay="499"/>
                                          </p:stCondLst>
                                        </p:cTn>
                                        <p:tgtEl>
                                          <p:spTgt spid="81306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13058">
                                            <p:txEl>
                                              <p:pRg st="6" end="6"/>
                                            </p:txEl>
                                          </p:spTgt>
                                        </p:tgtEl>
                                        <p:attrNameLst>
                                          <p:attrName>style.visibility</p:attrName>
                                        </p:attrNameLst>
                                      </p:cBhvr>
                                      <p:to>
                                        <p:strVal val="visible"/>
                                      </p:to>
                                    </p:set>
                                    <p:anim calcmode="lin" valueType="num">
                                      <p:cBhvr additive="base">
                                        <p:cTn id="20" dur="500" fill="hold"/>
                                        <p:tgtEl>
                                          <p:spTgt spid="813058">
                                            <p:txEl>
                                              <p:pRg st="6" end="6"/>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13058">
                                            <p:txEl>
                                              <p:pRg st="6" end="6"/>
                                            </p:txEl>
                                          </p:spTgt>
                                        </p:tgtEl>
                                        <p:attrNameLst>
                                          <p:attrName>ppt_y</p:attrName>
                                        </p:attrNameLst>
                                      </p:cBhvr>
                                      <p:tavLst>
                                        <p:tav tm="0">
                                          <p:val>
                                            <p:strVal val="#ppt_y"/>
                                          </p:val>
                                        </p:tav>
                                        <p:tav tm="100000">
                                          <p:val>
                                            <p:strVal val="#ppt_y"/>
                                          </p:val>
                                        </p:tav>
                                      </p:tavLst>
                                    </p:anim>
                                  </p:childTnLst>
                                </p:cTn>
                              </p:par>
                              <p:par>
                                <p:cTn id="22" presetID="10" presetClass="exit" presetSubtype="0" fill="hold" grpId="1" nodeType="withEffect">
                                  <p:stCondLst>
                                    <p:cond delay="0"/>
                                  </p:stCondLst>
                                  <p:childTnLst>
                                    <p:animEffect transition="out" filter="fade">
                                      <p:cBhvr>
                                        <p:cTn id="23" dur="500"/>
                                        <p:tgtEl>
                                          <p:spTgt spid="813067"/>
                                        </p:tgtEl>
                                      </p:cBhvr>
                                    </p:animEffect>
                                    <p:set>
                                      <p:cBhvr>
                                        <p:cTn id="24" dur="1" fill="hold">
                                          <p:stCondLst>
                                            <p:cond delay="499"/>
                                          </p:stCondLst>
                                        </p:cTn>
                                        <p:tgtEl>
                                          <p:spTgt spid="8130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6" grpId="0" animBg="1"/>
      <p:bldP spid="813066" grpId="1" animBg="1"/>
      <p:bldP spid="813067" grpId="0" animBg="1"/>
      <p:bldP spid="81306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Stata software</a:t>
            </a:r>
          </a:p>
        </p:txBody>
      </p:sp>
      <p:sp>
        <p:nvSpPr>
          <p:cNvPr id="33795" name="Rectangle 3"/>
          <p:cNvSpPr>
            <a:spLocks noGrp="1" noChangeArrowheads="1"/>
          </p:cNvSpPr>
          <p:nvPr>
            <p:ph type="body" idx="1"/>
          </p:nvPr>
        </p:nvSpPr>
        <p:spPr/>
        <p:txBody>
          <a:bodyPr/>
          <a:lstStyle/>
          <a:p>
            <a:pPr marL="0" indent="0" eaLnBrk="1" hangingPunct="1">
              <a:buSzTx/>
              <a:buFontTx/>
              <a:buNone/>
            </a:pPr>
            <a:r>
              <a:rPr lang="en-US" u="sng" dirty="0" smtClean="0"/>
              <a:t>Fisher’s exact test from the Yaffe article</a:t>
            </a:r>
            <a:r>
              <a:rPr lang="en-US" dirty="0" smtClean="0"/>
              <a:t>:</a:t>
            </a:r>
            <a:r>
              <a:rPr lang="en-US" u="sng" dirty="0" smtClean="0"/>
              <a:t> </a:t>
            </a:r>
          </a:p>
          <a:p>
            <a:pPr marL="0" indent="0" eaLnBrk="1" hangingPunct="1">
              <a:buFont typeface="Wingdings" pitchFamily="2" charset="2"/>
              <a:buNone/>
            </a:pPr>
            <a:r>
              <a:rPr lang="en-US" dirty="0" smtClean="0"/>
              <a:t>“Forty-seven women (44.8%) with prevalent sleep-disordered breathing developed mild cognitive impairment or dementia compared with 31.1% (60/193) of those without sleep-disordered breathing (</a:t>
            </a:r>
            <a:r>
              <a:rPr lang="en-US" i="1" dirty="0" smtClean="0"/>
              <a:t>P</a:t>
            </a:r>
            <a:r>
              <a:rPr lang="en-US" dirty="0" smtClean="0"/>
              <a:t>=.02).”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Stata software</a:t>
            </a:r>
          </a:p>
        </p:txBody>
      </p:sp>
      <p:sp>
        <p:nvSpPr>
          <p:cNvPr id="34819" name="Rectangle 3"/>
          <p:cNvSpPr>
            <a:spLocks noGrp="1" noChangeArrowheads="1"/>
          </p:cNvSpPr>
          <p:nvPr>
            <p:ph type="body" idx="1"/>
          </p:nvPr>
        </p:nvSpPr>
        <p:spPr/>
        <p:txBody>
          <a:bodyPr/>
          <a:lstStyle/>
          <a:p>
            <a:pPr marL="0" indent="0" eaLnBrk="1" hangingPunct="1">
              <a:buSzTx/>
              <a:buFontTx/>
              <a:buNone/>
            </a:pPr>
            <a:endParaRPr lang="en-US" sz="1400" dirty="0" smtClean="0">
              <a:latin typeface="Courier New" pitchFamily="49" charset="0"/>
              <a:cs typeface="Courier New" pitchFamily="49" charset="0"/>
            </a:endParaRPr>
          </a:p>
          <a:p>
            <a:pPr marL="0" indent="0" eaLnBrk="1" hangingPunct="1">
              <a:buSzTx/>
              <a:buFontTx/>
              <a:buNone/>
            </a:pPr>
            <a:r>
              <a:rPr lang="en-US" sz="1400" dirty="0" err="1" smtClean="0">
                <a:latin typeface="Courier New" pitchFamily="49" charset="0"/>
                <a:cs typeface="Courier New" pitchFamily="49" charset="0"/>
              </a:rPr>
              <a:t>cogn_impair</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sleep_dis</a:t>
            </a:r>
            <a:endParaRPr lang="en-US" sz="1400" dirty="0" smtClean="0">
              <a:latin typeface="Courier New" pitchFamily="49" charset="0"/>
              <a:cs typeface="Courier New" pitchFamily="49" charset="0"/>
            </a:endParaRPr>
          </a:p>
          <a:p>
            <a:pPr marL="0" indent="0" eaLnBrk="1" hangingPunct="1">
              <a:buSzTx/>
              <a:buFontTx/>
              <a:buNone/>
            </a:pPr>
            <a:r>
              <a:rPr lang="en-US" sz="1400" dirty="0" smtClean="0">
                <a:latin typeface="Courier New" pitchFamily="49" charset="0"/>
                <a:cs typeface="Courier New" pitchFamily="49" charset="0"/>
              </a:rPr>
              <a:t>            |         0          1 |     Total</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0 |       133         58 |       191 </a:t>
            </a:r>
          </a:p>
          <a:p>
            <a:pPr marL="0" indent="0" eaLnBrk="1" hangingPunct="1">
              <a:buSzTx/>
              <a:buFontTx/>
              <a:buNone/>
            </a:pPr>
            <a:r>
              <a:rPr lang="en-US" sz="1400" dirty="0" smtClean="0">
                <a:latin typeface="Courier New" pitchFamily="49" charset="0"/>
                <a:cs typeface="Courier New" pitchFamily="49" charset="0"/>
              </a:rPr>
              <a:t>            |     68.91      55.24 |     64.09 </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1 |        60         47 |       107 </a:t>
            </a:r>
          </a:p>
          <a:p>
            <a:pPr marL="0" indent="0" eaLnBrk="1" hangingPunct="1">
              <a:buSzTx/>
              <a:buFontTx/>
              <a:buNone/>
            </a:pPr>
            <a:r>
              <a:rPr lang="en-US" sz="1400" dirty="0" smtClean="0">
                <a:latin typeface="Courier New" pitchFamily="49" charset="0"/>
                <a:cs typeface="Courier New" pitchFamily="49" charset="0"/>
              </a:rPr>
              <a:t>            |     31.09      44.76 |     35.91 </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Total |       193        105 |       298 </a:t>
            </a:r>
          </a:p>
          <a:p>
            <a:pPr marL="0" indent="0" eaLnBrk="1" hangingPunct="1">
              <a:buSzTx/>
              <a:buFontTx/>
              <a:buNone/>
            </a:pPr>
            <a:r>
              <a:rPr lang="en-US" sz="1400" dirty="0" smtClean="0">
                <a:latin typeface="Courier New" pitchFamily="49" charset="0"/>
                <a:cs typeface="Courier New" pitchFamily="49" charset="0"/>
              </a:rPr>
              <a:t>            |    100.00     100.00 |    100.00 </a:t>
            </a:r>
          </a:p>
          <a:p>
            <a:pPr marL="0" indent="0" eaLnBrk="1" hangingPunct="1">
              <a:buSzTx/>
              <a:buFontTx/>
              <a:buNone/>
            </a:pPr>
            <a:endParaRPr lang="en-US" sz="1400" dirty="0" smtClean="0">
              <a:latin typeface="Courier New" pitchFamily="49" charset="0"/>
              <a:cs typeface="Courier New" pitchFamily="49" charset="0"/>
            </a:endParaRPr>
          </a:p>
          <a:p>
            <a:pPr marL="0" indent="0" eaLnBrk="1" hangingPunct="1">
              <a:buSzTx/>
              <a:buFontTx/>
              <a:buNone/>
            </a:pPr>
            <a:r>
              <a:rPr lang="en-US" sz="1400" dirty="0" smtClean="0">
                <a:latin typeface="Courier New" pitchFamily="49" charset="0"/>
                <a:cs typeface="Courier New" pitchFamily="49" charset="0"/>
              </a:rPr>
              <a:t>           Fisher's exact =                 0.023</a:t>
            </a:r>
          </a:p>
          <a:p>
            <a:pPr marL="0" indent="0" eaLnBrk="1" hangingPunct="1">
              <a:buSzTx/>
              <a:buFontTx/>
              <a:buNone/>
            </a:pPr>
            <a:r>
              <a:rPr lang="en-US" sz="1400" dirty="0" smtClean="0">
                <a:latin typeface="Courier New" pitchFamily="49" charset="0"/>
                <a:cs typeface="Courier New" pitchFamily="49" charset="0"/>
              </a:rPr>
              <a:t>   1-sided Fisher's exact =                 0.013</a:t>
            </a:r>
          </a:p>
          <a:p>
            <a:pPr marL="0" indent="0" eaLnBrk="1" hangingPunct="1">
              <a:buSzTx/>
              <a:buFontTx/>
              <a:buNone/>
            </a:pPr>
            <a:endParaRPr lang="en-US" dirty="0" smtClean="0"/>
          </a:p>
        </p:txBody>
      </p:sp>
      <p:sp>
        <p:nvSpPr>
          <p:cNvPr id="2" name="5-Point Star 1"/>
          <p:cNvSpPr/>
          <p:nvPr/>
        </p:nvSpPr>
        <p:spPr bwMode="auto">
          <a:xfrm>
            <a:off x="5029200" y="1219200"/>
            <a:ext cx="914400" cy="9144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pPr>
            <a:endParaRPr kumimoji="0" lang="en-US" sz="3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Stata software</a:t>
            </a:r>
          </a:p>
        </p:txBody>
      </p:sp>
      <p:sp>
        <p:nvSpPr>
          <p:cNvPr id="35843" name="Rectangle 3"/>
          <p:cNvSpPr>
            <a:spLocks noGrp="1" noChangeArrowheads="1"/>
          </p:cNvSpPr>
          <p:nvPr>
            <p:ph type="body" idx="1"/>
          </p:nvPr>
        </p:nvSpPr>
        <p:spPr/>
        <p:txBody>
          <a:bodyPr/>
          <a:lstStyle/>
          <a:p>
            <a:pPr marL="0" indent="0" eaLnBrk="1" hangingPunct="1">
              <a:buSzTx/>
              <a:buFontTx/>
              <a:buNone/>
            </a:pPr>
            <a:r>
              <a:rPr lang="en-US" smtClean="0"/>
              <a:t>Logistic regression for cognitive impairment data.</a:t>
            </a:r>
          </a:p>
          <a:p>
            <a:pPr marL="0" indent="0" eaLnBrk="1" hangingPunct="1">
              <a:buSzTx/>
              <a:buFontTx/>
              <a:buNone/>
            </a:pPr>
            <a:endParaRPr lang="en-US" smtClean="0"/>
          </a:p>
        </p:txBody>
      </p:sp>
      <p:pic>
        <p:nvPicPr>
          <p:cNvPr id="35844" name="Picture 4" descr="Yaffe Table 3 page"/>
          <p:cNvPicPr>
            <a:picLocks noChangeAspect="1" noChangeArrowheads="1"/>
          </p:cNvPicPr>
          <p:nvPr/>
        </p:nvPicPr>
        <p:blipFill>
          <a:blip r:embed="rId2" cstate="print"/>
          <a:srcRect l="34314" t="65512" r="9805" b="21970"/>
          <a:stretch>
            <a:fillRect/>
          </a:stretch>
        </p:blipFill>
        <p:spPr bwMode="auto">
          <a:xfrm>
            <a:off x="0" y="2667000"/>
            <a:ext cx="9144000" cy="2651125"/>
          </a:xfrm>
          <a:prstGeom prst="rect">
            <a:avLst/>
          </a:prstGeom>
          <a:noFill/>
          <a:ln w="9525">
            <a:noFill/>
            <a:miter lim="800000"/>
            <a:headEnd/>
            <a:tailEnd/>
          </a:ln>
        </p:spPr>
      </p:pic>
      <p:sp>
        <p:nvSpPr>
          <p:cNvPr id="830469" name="Oval 5"/>
          <p:cNvSpPr>
            <a:spLocks noChangeArrowheads="1"/>
          </p:cNvSpPr>
          <p:nvPr/>
        </p:nvSpPr>
        <p:spPr bwMode="auto">
          <a:xfrm>
            <a:off x="5562600" y="4114800"/>
            <a:ext cx="2438400" cy="1600200"/>
          </a:xfrm>
          <a:prstGeom prst="ellipse">
            <a:avLst/>
          </a:prstGeom>
          <a:solidFill>
            <a:schemeClr val="bg1">
              <a:alpha val="0"/>
            </a:schemeClr>
          </a:solid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Stata software</a:t>
            </a:r>
          </a:p>
        </p:txBody>
      </p:sp>
      <p:sp>
        <p:nvSpPr>
          <p:cNvPr id="36867" name="Rectangle 3"/>
          <p:cNvSpPr>
            <a:spLocks noGrp="1" noChangeArrowheads="1"/>
          </p:cNvSpPr>
          <p:nvPr>
            <p:ph type="body" idx="1"/>
          </p:nvPr>
        </p:nvSpPr>
        <p:spPr>
          <a:xfrm>
            <a:off x="228600" y="1719263"/>
            <a:ext cx="8915400" cy="4411662"/>
          </a:xfrm>
        </p:spPr>
        <p:txBody>
          <a:bodyPr/>
          <a:lstStyle/>
          <a:p>
            <a:pPr marL="0" indent="0" eaLnBrk="1" hangingPunct="1">
              <a:buSzTx/>
              <a:buFontTx/>
              <a:buNone/>
            </a:pPr>
            <a:r>
              <a:rPr lang="en-US" dirty="0" smtClean="0"/>
              <a:t>Logistic regression for cognitive impairment data.</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logistic </a:t>
            </a:r>
            <a:r>
              <a:rPr lang="en-US" sz="1400" dirty="0" err="1" smtClean="0">
                <a:latin typeface="Courier New" pitchFamily="49" charset="0"/>
                <a:cs typeface="Courier New" pitchFamily="49" charset="0"/>
              </a:rPr>
              <a:t>cogn</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i.wake</a:t>
            </a:r>
            <a:endParaRPr lang="en-US" sz="1400" dirty="0" smtClean="0">
              <a:latin typeface="Courier New" pitchFamily="49" charset="0"/>
              <a:cs typeface="Courier New" pitchFamily="49" charset="0"/>
            </a:endParaRPr>
          </a:p>
          <a:p>
            <a:pPr marL="0" indent="0" eaLnBrk="1" hangingPunct="1">
              <a:buSzTx/>
              <a:buFontTx/>
              <a:buNone/>
            </a:pPr>
            <a:endParaRPr lang="en-US" sz="1400" dirty="0" smtClean="0">
              <a:latin typeface="Courier New" pitchFamily="49" charset="0"/>
              <a:cs typeface="Courier New" pitchFamily="49" charset="0"/>
            </a:endParaRPr>
          </a:p>
          <a:p>
            <a:pPr marL="0" indent="0" eaLnBrk="1" hangingPunct="1">
              <a:buSzTx/>
              <a:buFontTx/>
              <a:buNone/>
            </a:pPr>
            <a:r>
              <a:rPr lang="en-US" sz="1400" dirty="0" smtClean="0">
                <a:latin typeface="Courier New" pitchFamily="49" charset="0"/>
                <a:cs typeface="Courier New" pitchFamily="49" charset="0"/>
              </a:rPr>
              <a:t>------------------------------------------------------------------------------</a:t>
            </a:r>
          </a:p>
          <a:p>
            <a:pPr marL="0" indent="0" eaLnBrk="1" hangingPunct="1">
              <a:buSzTx/>
              <a:buFontTx/>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cogn_impair</a:t>
            </a:r>
            <a:r>
              <a:rPr lang="en-US" sz="1400" dirty="0" smtClean="0">
                <a:latin typeface="Courier New" pitchFamily="49" charset="0"/>
                <a:cs typeface="Courier New" pitchFamily="49" charset="0"/>
              </a:rPr>
              <a:t> | Odds Ratio   Std. Err.      z    P&gt;|z|     [95% Conf. Interval]</a:t>
            </a:r>
          </a:p>
          <a:p>
            <a:pPr marL="0" indent="0" eaLnBrk="1" hangingPunct="1">
              <a:buSzTx/>
              <a:buFontTx/>
              <a:buNone/>
            </a:pPr>
            <a:r>
              <a:rPr lang="en-US" sz="1400" dirty="0" smtClean="0">
                <a:latin typeface="Courier New" pitchFamily="49" charset="0"/>
                <a:cs typeface="Courier New" pitchFamily="49" charset="0"/>
              </a:rPr>
              <a:t>-------------+----------------------------------------------------------------</a:t>
            </a:r>
          </a:p>
          <a:p>
            <a:pPr marL="0" indent="0" eaLnBrk="1" hangingPunct="1">
              <a:buSzTx/>
              <a:buFontTx/>
              <a:buNone/>
            </a:pPr>
            <a:r>
              <a:rPr lang="en-US" sz="1400" dirty="0" smtClean="0">
                <a:latin typeface="Courier New" pitchFamily="49" charset="0"/>
                <a:cs typeface="Courier New" pitchFamily="49" charset="0"/>
              </a:rPr>
              <a:t>        wake |</a:t>
            </a:r>
          </a:p>
          <a:p>
            <a:pPr marL="0" indent="0" eaLnBrk="1" hangingPunct="1">
              <a:buSzTx/>
              <a:buFontTx/>
              <a:buNone/>
            </a:pPr>
            <a:r>
              <a:rPr lang="en-US" sz="1400" dirty="0" smtClean="0">
                <a:latin typeface="Courier New" pitchFamily="49" charset="0"/>
                <a:cs typeface="Courier New" pitchFamily="49" charset="0"/>
              </a:rPr>
              <a:t>          2  |   1.063539   .3249723     0.20   0.840     .5843353    1.935728</a:t>
            </a:r>
          </a:p>
          <a:p>
            <a:pPr marL="0" indent="0" eaLnBrk="1" hangingPunct="1">
              <a:buSzTx/>
              <a:buFontTx/>
              <a:buNone/>
            </a:pPr>
            <a:r>
              <a:rPr lang="en-US" sz="1400" dirty="0" smtClean="0">
                <a:latin typeface="Courier New" pitchFamily="49" charset="0"/>
                <a:cs typeface="Courier New" pitchFamily="49" charset="0"/>
              </a:rPr>
              <a:t>          3  |   1.693265   .5001159     1.78   0.075     .9491125    3.020873</a:t>
            </a:r>
          </a:p>
          <a:p>
            <a:pPr marL="0" indent="0" eaLnBrk="1" hangingPunct="1">
              <a:buSzTx/>
              <a:buFontTx/>
              <a:buNone/>
            </a:pPr>
            <a:r>
              <a:rPr lang="en-US" sz="1400" dirty="0" smtClean="0">
                <a:latin typeface="Courier New" pitchFamily="49" charset="0"/>
                <a:cs typeface="Courier New" pitchFamily="49" charset="0"/>
              </a:rPr>
              <a:t>             |</a:t>
            </a:r>
          </a:p>
          <a:p>
            <a:pPr marL="0" indent="0" eaLnBrk="1" hangingPunct="1">
              <a:buSzTx/>
              <a:buFontTx/>
              <a:buNone/>
            </a:pPr>
            <a:r>
              <a:rPr lang="en-US" sz="1400" dirty="0" smtClean="0">
                <a:latin typeface="Courier New" pitchFamily="49" charset="0"/>
                <a:cs typeface="Courier New" pitchFamily="49" charset="0"/>
              </a:rPr>
              <a:t>       _cons |   .4558824    .098795    -3.62   0.000     .2981175    .6971369</a:t>
            </a:r>
          </a:p>
          <a:p>
            <a:pPr marL="0" indent="0" eaLnBrk="1" hangingPunct="1">
              <a:buSzTx/>
              <a:buFontTx/>
              <a:buNone/>
            </a:pPr>
            <a:r>
              <a:rPr lang="en-US" sz="1400" dirty="0" smtClean="0">
                <a:latin typeface="Courier New" pitchFamily="49" charset="0"/>
                <a:cs typeface="Courier New" pitchFamily="49" charset="0"/>
              </a:rPr>
              <a:t>------------------------------------------------------------------------------</a:t>
            </a:r>
          </a:p>
          <a:p>
            <a:pPr marL="0" indent="0" eaLnBrk="1" hangingPunct="1">
              <a:buSzTx/>
              <a:buFontTx/>
              <a:buNone/>
            </a:pPr>
            <a:endParaRPr lang="en-US" dirty="0" smtClean="0"/>
          </a:p>
          <a:p>
            <a:pPr marL="0" indent="0" eaLnBrk="1" hangingPunct="1">
              <a:buSzTx/>
              <a:buFontTx/>
              <a:buNone/>
            </a:pPr>
            <a:endParaRPr lang="en-US" dirty="0" smtClean="0"/>
          </a:p>
          <a:p>
            <a:pPr marL="0" indent="0" eaLnBrk="1" hangingPunct="1">
              <a:buSzTx/>
              <a:buFontTx/>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Summary</a:t>
            </a:r>
          </a:p>
        </p:txBody>
      </p:sp>
      <p:sp>
        <p:nvSpPr>
          <p:cNvPr id="37891" name="Rectangle 3"/>
          <p:cNvSpPr>
            <a:spLocks noGrp="1" noChangeArrowheads="1"/>
          </p:cNvSpPr>
          <p:nvPr>
            <p:ph type="body" idx="1"/>
          </p:nvPr>
        </p:nvSpPr>
        <p:spPr/>
        <p:txBody>
          <a:bodyPr/>
          <a:lstStyle/>
          <a:p>
            <a:pPr eaLnBrk="1" hangingPunct="1"/>
            <a:r>
              <a:rPr lang="en-US" smtClean="0"/>
              <a:t>Roles of statistics.</a:t>
            </a:r>
          </a:p>
          <a:p>
            <a:pPr eaLnBrk="1" hangingPunct="1"/>
            <a:r>
              <a:rPr lang="en-US" smtClean="0"/>
              <a:t>Inferential: p-values, standard errors, confidence intervals.</a:t>
            </a:r>
          </a:p>
          <a:p>
            <a:pPr eaLnBrk="1" hangingPunct="1"/>
            <a:r>
              <a:rPr lang="en-US" smtClean="0"/>
              <a:t>P&lt;0.05. Statistically significant.  Detectable difference, not necessarily important.</a:t>
            </a:r>
          </a:p>
          <a:p>
            <a:pPr eaLnBrk="1" hangingPunct="1"/>
            <a:r>
              <a:rPr lang="en-US" smtClean="0"/>
              <a:t>Use confidence intervals to interpret “negative” studies and importance. </a:t>
            </a:r>
          </a:p>
          <a:p>
            <a:pPr eaLnBrk="1" hangingPunct="1"/>
            <a:r>
              <a:rPr lang="en-US" smtClean="0"/>
              <a:t>Use multivariate adjustment for confounders.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87459"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89507"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p=0.01</a:t>
                      </a:r>
                      <a:r>
                        <a:rPr kumimoji="0" lang="en-US" sz="2600" b="0" i="0" u="none" strike="noStrike" cap="none" normalizeH="0" baseline="30000" smtClean="0">
                          <a:ln>
                            <a:noFill/>
                          </a:ln>
                          <a:solidFill>
                            <a:srgbClr val="FF0000"/>
                          </a:solidFill>
                          <a:effectLst/>
                          <a:latin typeface="Symbol"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p=0.009</a:t>
                      </a:r>
                      <a:r>
                        <a:rPr kumimoji="0" lang="en-US" sz="2600" b="0" i="0" u="none" strike="noStrike" cap="none" normalizeH="0" baseline="30000" smtClean="0">
                          <a:ln>
                            <a:noFill/>
                          </a:ln>
                          <a:solidFill>
                            <a:srgbClr val="FF0000"/>
                          </a:solidFill>
                          <a:effectLst/>
                          <a:latin typeface="Arial" charset="0"/>
                        </a:rPr>
                        <a:t>**</a:t>
                      </a: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92" name="Text Box 46"/>
          <p:cNvSpPr txBox="1">
            <a:spLocks noChangeArrowheads="1"/>
          </p:cNvSpPr>
          <p:nvPr/>
        </p:nvSpPr>
        <p:spPr bwMode="auto">
          <a:xfrm>
            <a:off x="304800" y="5334000"/>
            <a:ext cx="8458200" cy="457200"/>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FF0000"/>
                </a:solidFill>
                <a:cs typeface="Times New Roman" pitchFamily="18" charset="0"/>
              </a:rPr>
              <a:t>**</a:t>
            </a:r>
            <a:r>
              <a:rPr lang="en-US" sz="2400">
                <a:solidFill>
                  <a:srgbClr val="FF0000"/>
                </a:solidFill>
                <a:cs typeface="Times New Roman" pitchFamily="18" charset="0"/>
              </a:rPr>
              <a:t>Statistically significant.</a:t>
            </a:r>
            <a:endParaRPr 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91555"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2016" name="Text Box 46"/>
          <p:cNvSpPr txBox="1">
            <a:spLocks noChangeArrowheads="1"/>
          </p:cNvSpPr>
          <p:nvPr/>
        </p:nvSpPr>
        <p:spPr bwMode="auto">
          <a:xfrm>
            <a:off x="304800" y="5334000"/>
            <a:ext cx="8458200" cy="457200"/>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0000CC"/>
                </a:solidFill>
                <a:cs typeface="Times New Roman" pitchFamily="18" charset="0"/>
              </a:rPr>
              <a:t>*</a:t>
            </a:r>
            <a:r>
              <a:rPr lang="en-US" sz="2400">
                <a:solidFill>
                  <a:srgbClr val="0000CC"/>
                </a:solidFill>
                <a:cs typeface="Times New Roman" pitchFamily="18" charset="0"/>
              </a:rPr>
              <a:t>Perhaps practically significant.</a:t>
            </a: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2238"/>
            <a:ext cx="7543800" cy="1020762"/>
          </a:xfrm>
        </p:spPr>
        <p:txBody>
          <a:bodyPr/>
          <a:lstStyle/>
          <a:p>
            <a:pPr eaLnBrk="1" hangingPunct="1"/>
            <a:r>
              <a:rPr lang="en-US" sz="3200" smtClean="0"/>
              <a:t>Example:  Yaffe et al JAMA 2011</a:t>
            </a:r>
            <a:r>
              <a:rPr lang="en-US" smtClean="0"/>
              <a:t> </a:t>
            </a:r>
          </a:p>
        </p:txBody>
      </p:sp>
      <p:sp>
        <p:nvSpPr>
          <p:cNvPr id="7171" name="Rectangle 3"/>
          <p:cNvSpPr>
            <a:spLocks noGrp="1" noChangeArrowheads="1"/>
          </p:cNvSpPr>
          <p:nvPr>
            <p:ph type="body" idx="1"/>
          </p:nvPr>
        </p:nvSpPr>
        <p:spPr>
          <a:xfrm>
            <a:off x="228600" y="3657600"/>
            <a:ext cx="8610600" cy="4411663"/>
          </a:xfrm>
        </p:spPr>
        <p:txBody>
          <a:bodyPr/>
          <a:lstStyle/>
          <a:p>
            <a:pPr marL="0" indent="0" eaLnBrk="1" hangingPunct="1">
              <a:buFont typeface="Wingdings" pitchFamily="2" charset="2"/>
              <a:buNone/>
            </a:pPr>
            <a:r>
              <a:rPr lang="en-US" sz="2400" smtClean="0"/>
              <a:t>Is sleep-disordered breathing prospectively related to mild cognitive impairment in elderly women? </a:t>
            </a:r>
          </a:p>
          <a:p>
            <a:pPr marL="0" indent="0" eaLnBrk="1" hangingPunct="1">
              <a:buFont typeface="Wingdings" pitchFamily="2" charset="2"/>
              <a:buNone/>
            </a:pPr>
            <a:r>
              <a:rPr lang="en-US" sz="2400" smtClean="0"/>
              <a:t>About 300 women (average age 82)  participated in a sleep sub-study of the Study of Osteoporotic Fractures in 2003.  About 5 years later, adjudicated measures of mild cognitive impairment (or worse) were determined.    </a:t>
            </a:r>
          </a:p>
        </p:txBody>
      </p:sp>
      <p:grpSp>
        <p:nvGrpSpPr>
          <p:cNvPr id="7172" name="Group 6"/>
          <p:cNvGrpSpPr>
            <a:grpSpLocks/>
          </p:cNvGrpSpPr>
          <p:nvPr/>
        </p:nvGrpSpPr>
        <p:grpSpPr bwMode="auto">
          <a:xfrm>
            <a:off x="381000" y="1219200"/>
            <a:ext cx="8305800" cy="2273300"/>
            <a:chOff x="240" y="768"/>
            <a:chExt cx="5232" cy="1432"/>
          </a:xfrm>
        </p:grpSpPr>
        <p:pic>
          <p:nvPicPr>
            <p:cNvPr id="7173" name="Picture 4" descr="yaffe page 1"/>
            <p:cNvPicPr>
              <a:picLocks noChangeAspect="1" noChangeArrowheads="1"/>
            </p:cNvPicPr>
            <p:nvPr/>
          </p:nvPicPr>
          <p:blipFill>
            <a:blip r:embed="rId3" cstate="print"/>
            <a:srcRect l="6862" t="4546" r="8824" b="91270"/>
            <a:stretch>
              <a:fillRect/>
            </a:stretch>
          </p:blipFill>
          <p:spPr bwMode="auto">
            <a:xfrm>
              <a:off x="240" y="768"/>
              <a:ext cx="5232" cy="336"/>
            </a:xfrm>
            <a:prstGeom prst="rect">
              <a:avLst/>
            </a:prstGeom>
            <a:noFill/>
            <a:ln w="9525">
              <a:noFill/>
              <a:miter lim="800000"/>
              <a:headEnd/>
              <a:tailEnd/>
            </a:ln>
          </p:spPr>
        </p:pic>
        <p:pic>
          <p:nvPicPr>
            <p:cNvPr id="7174" name="Picture 5" descr="yaffe page 1"/>
            <p:cNvPicPr>
              <a:picLocks noChangeAspect="1" noChangeArrowheads="1"/>
            </p:cNvPicPr>
            <p:nvPr/>
          </p:nvPicPr>
          <p:blipFill>
            <a:blip r:embed="rId3" cstate="print"/>
            <a:srcRect l="6862" t="15303" r="8824" b="70454"/>
            <a:stretch>
              <a:fillRect/>
            </a:stretch>
          </p:blipFill>
          <p:spPr bwMode="auto">
            <a:xfrm>
              <a:off x="240" y="1056"/>
              <a:ext cx="5232" cy="11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93603" name="Group 3"/>
          <p:cNvGraphicFramePr>
            <a:graphicFrameLocks noGrp="1"/>
          </p:cNvGraphicFramePr>
          <p:nvPr/>
        </p:nvGraphicFramePr>
        <p:xfrm>
          <a:off x="381000" y="1143000"/>
          <a:ext cx="7467600" cy="4006215"/>
        </p:xfrm>
        <a:graphic>
          <a:graphicData uri="http://schemas.openxmlformats.org/drawingml/2006/table">
            <a:tbl>
              <a:tblPr/>
              <a:tblGrid>
                <a:gridCol w="2165350">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15779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40" name="Text Box 46"/>
          <p:cNvSpPr txBox="1">
            <a:spLocks noChangeArrowheads="1"/>
          </p:cNvSpPr>
          <p:nvPr/>
        </p:nvSpPr>
        <p:spPr bwMode="auto">
          <a:xfrm>
            <a:off x="304800" y="5334000"/>
            <a:ext cx="8458200" cy="1004888"/>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0000CC"/>
                </a:solidFill>
                <a:cs typeface="Times New Roman" pitchFamily="18" charset="0"/>
              </a:rPr>
              <a:t>*</a:t>
            </a:r>
            <a:r>
              <a:rPr lang="en-US" sz="2400">
                <a:solidFill>
                  <a:srgbClr val="0000CC"/>
                </a:solidFill>
                <a:cs typeface="Times New Roman" pitchFamily="18" charset="0"/>
              </a:rPr>
              <a:t>Not statistically significant, perhaps practically significant.</a:t>
            </a:r>
          </a:p>
          <a:p>
            <a:pPr>
              <a:lnSpc>
                <a:spcPct val="100000"/>
              </a:lnSpc>
              <a:spcBef>
                <a:spcPct val="50000"/>
              </a:spcBef>
              <a:buClrTx/>
              <a:buSzTx/>
              <a:buFontTx/>
              <a:buNone/>
            </a:pPr>
            <a:r>
              <a:rPr lang="en-US" sz="2400" baseline="30000">
                <a:solidFill>
                  <a:srgbClr val="FF0000"/>
                </a:solidFill>
                <a:cs typeface="Times New Roman" pitchFamily="18" charset="0"/>
              </a:rPr>
              <a:t>**</a:t>
            </a:r>
            <a:r>
              <a:rPr lang="en-US" sz="2400">
                <a:solidFill>
                  <a:srgbClr val="FF0000"/>
                </a:solidFill>
                <a:cs typeface="Times New Roman" pitchFamily="18" charset="0"/>
              </a:rPr>
              <a:t>Statistically significant, but not practically significant.</a:t>
            </a:r>
            <a:r>
              <a:rPr lang="en-US" sz="24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6858000" cy="792163"/>
          </a:xfrm>
        </p:spPr>
        <p:txBody>
          <a:bodyPr/>
          <a:lstStyle/>
          <a:p>
            <a:pPr eaLnBrk="1" hangingPunct="1"/>
            <a:r>
              <a:rPr lang="en-US" sz="3500" smtClean="0"/>
              <a:t>Sleep/dementia – Table 1</a:t>
            </a:r>
          </a:p>
        </p:txBody>
      </p:sp>
      <p:sp>
        <p:nvSpPr>
          <p:cNvPr id="8195"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8196" name="Picture 5"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2238"/>
            <a:ext cx="7467600" cy="868362"/>
          </a:xfrm>
        </p:spPr>
        <p:txBody>
          <a:bodyPr/>
          <a:lstStyle/>
          <a:p>
            <a:pPr eaLnBrk="1" hangingPunct="1"/>
            <a:r>
              <a:rPr lang="en-US" smtClean="0"/>
              <a:t>Typical descriptive statistics </a:t>
            </a:r>
          </a:p>
        </p:txBody>
      </p:sp>
      <p:sp>
        <p:nvSpPr>
          <p:cNvPr id="9219" name="Rectangle 3"/>
          <p:cNvSpPr>
            <a:spLocks noGrp="1" noChangeArrowheads="1"/>
          </p:cNvSpPr>
          <p:nvPr>
            <p:ph type="body" idx="1"/>
          </p:nvPr>
        </p:nvSpPr>
        <p:spPr>
          <a:xfrm>
            <a:off x="381000" y="1371600"/>
            <a:ext cx="8229600" cy="4411663"/>
          </a:xfrm>
        </p:spPr>
        <p:txBody>
          <a:bodyPr/>
          <a:lstStyle/>
          <a:p>
            <a:pPr eaLnBrk="1" hangingPunct="1"/>
            <a:r>
              <a:rPr lang="en-US" smtClean="0"/>
              <a:t>For numeric variables</a:t>
            </a:r>
          </a:p>
          <a:p>
            <a:pPr lvl="1" eaLnBrk="1" hangingPunct="1"/>
            <a:r>
              <a:rPr lang="en-US" smtClean="0"/>
              <a:t>Mean and standard deviation (SD)</a:t>
            </a:r>
          </a:p>
          <a:p>
            <a:pPr lvl="2" eaLnBrk="1" hangingPunct="1"/>
            <a:r>
              <a:rPr lang="en-US" smtClean="0"/>
              <a:t>+/- 2 SDs contain about 95% of the data values</a:t>
            </a:r>
          </a:p>
          <a:p>
            <a:pPr lvl="1" eaLnBrk="1" hangingPunct="1"/>
            <a:r>
              <a:rPr lang="en-US" smtClean="0"/>
              <a:t>If skewed:  median and interquartile range (IQR)</a:t>
            </a:r>
          </a:p>
          <a:p>
            <a:pPr lvl="2" eaLnBrk="1" hangingPunct="1"/>
            <a:r>
              <a:rPr lang="en-US" smtClean="0"/>
              <a:t>Median: 50/50 above and below (50</a:t>
            </a:r>
            <a:r>
              <a:rPr lang="en-US" baseline="30000" smtClean="0"/>
              <a:t>th</a:t>
            </a:r>
            <a:r>
              <a:rPr lang="en-US" smtClean="0"/>
              <a:t> percentile)</a:t>
            </a:r>
          </a:p>
          <a:p>
            <a:pPr lvl="2" eaLnBrk="1" hangingPunct="1"/>
            <a:r>
              <a:rPr lang="en-US" smtClean="0"/>
              <a:t>IQR:  75</a:t>
            </a:r>
            <a:r>
              <a:rPr lang="en-US" baseline="30000" smtClean="0"/>
              <a:t>th</a:t>
            </a:r>
            <a:r>
              <a:rPr lang="en-US" smtClean="0"/>
              <a:t> percentile – 25</a:t>
            </a:r>
            <a:r>
              <a:rPr lang="en-US" baseline="30000" smtClean="0"/>
              <a:t>th</a:t>
            </a:r>
            <a:r>
              <a:rPr lang="en-US" smtClean="0"/>
              <a:t> percentile</a:t>
            </a:r>
          </a:p>
          <a:p>
            <a:pPr eaLnBrk="1" hangingPunct="1"/>
            <a:r>
              <a:rPr lang="en-US" smtClean="0"/>
              <a:t>For categorical variables</a:t>
            </a:r>
          </a:p>
          <a:p>
            <a:pPr lvl="1" eaLnBrk="1" hangingPunct="1"/>
            <a:r>
              <a:rPr lang="en-US" smtClean="0"/>
              <a:t>Frequencies </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6858000" cy="792163"/>
          </a:xfrm>
        </p:spPr>
        <p:txBody>
          <a:bodyPr/>
          <a:lstStyle/>
          <a:p>
            <a:pPr eaLnBrk="1" hangingPunct="1"/>
            <a:r>
              <a:rPr lang="en-US" sz="3500" smtClean="0"/>
              <a:t>Sleep/dementia – Table 1</a:t>
            </a:r>
          </a:p>
        </p:txBody>
      </p:sp>
      <p:sp>
        <p:nvSpPr>
          <p:cNvPr id="10243"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10244" name="Picture 4"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pic>
        <p:nvPicPr>
          <p:cNvPr id="771077"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077"/>
                                        </p:tgtEl>
                                        <p:attrNameLst>
                                          <p:attrName>style.visibility</p:attrName>
                                        </p:attrNameLst>
                                      </p:cBhvr>
                                      <p:to>
                                        <p:strVal val="visible"/>
                                      </p:to>
                                    </p:set>
                                    <p:animEffect transition="in" filter="fade">
                                      <p:cBhvr>
                                        <p:cTn id="7" dur="500"/>
                                        <p:tgtEl>
                                          <p:spTgt spid="77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Results Table:</a:t>
            </a:r>
            <a:br>
              <a:rPr lang="en-US" smtClean="0"/>
            </a:br>
            <a:r>
              <a:rPr lang="en-US" smtClean="0"/>
              <a:t>Poor sleep/cognition </a:t>
            </a:r>
          </a:p>
        </p:txBody>
      </p:sp>
      <p:graphicFrame>
        <p:nvGraphicFramePr>
          <p:cNvPr id="775171"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316"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1317"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How do we use this data to infer to a population?</a:t>
            </a:r>
          </a:p>
        </p:txBody>
      </p:sp>
      <p:sp>
        <p:nvSpPr>
          <p:cNvPr id="774147" name="Rectangle 3"/>
          <p:cNvSpPr>
            <a:spLocks noGrp="1" noChangeArrowheads="1"/>
          </p:cNvSpPr>
          <p:nvPr>
            <p:ph type="body" idx="1"/>
          </p:nvPr>
        </p:nvSpPr>
        <p:spPr/>
        <p:txBody>
          <a:bodyPr/>
          <a:lstStyle/>
          <a:p>
            <a:pPr marL="571500" indent="-571500" eaLnBrk="1" hangingPunct="1">
              <a:lnSpc>
                <a:spcPct val="90000"/>
              </a:lnSpc>
              <a:buFontTx/>
              <a:buChar char="•"/>
            </a:pPr>
            <a:r>
              <a:rPr lang="en-US" smtClean="0"/>
              <a:t>Population of older US women.</a:t>
            </a:r>
          </a:p>
          <a:p>
            <a:pPr marL="571500" indent="-571500" eaLnBrk="1" hangingPunct="1">
              <a:lnSpc>
                <a:spcPct val="90000"/>
              </a:lnSpc>
              <a:buFontTx/>
              <a:buChar char="•"/>
            </a:pPr>
            <a:r>
              <a:rPr lang="en-US" smtClean="0"/>
              <a:t>Want to know if the results seen in this sample of N=298 can be reliably extrapolated to the population. </a:t>
            </a:r>
          </a:p>
          <a:p>
            <a:pPr marL="571500" indent="-571500" eaLnBrk="1" hangingPunct="1">
              <a:lnSpc>
                <a:spcPct val="90000"/>
              </a:lnSpc>
              <a:buFontTx/>
              <a:buChar char="•"/>
            </a:pPr>
            <a:r>
              <a:rPr lang="en-US" smtClean="0"/>
              <a:t>Is the data consistent with a null hypothesis of no difference in the rates of cognitive impairment in the population?  Or indicative of a relationship in the population?</a:t>
            </a:r>
          </a:p>
          <a:p>
            <a:pPr marL="571500" indent="-571500" eaLnBrk="1" hangingPunct="1">
              <a:lnSpc>
                <a:spcPct val="90000"/>
              </a:lnSpc>
              <a:buFontTx/>
              <a:buChar char="•"/>
            </a:pPr>
            <a:r>
              <a:rPr lang="en-US" i="1" smtClean="0"/>
              <a:t>Inferential</a:t>
            </a:r>
            <a:r>
              <a:rPr lang="en-US" smtClean="0"/>
              <a:t> statistics. </a:t>
            </a: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4147">
                                            <p:txEl>
                                              <p:pRg st="3" end="3"/>
                                            </p:txEl>
                                          </p:spTgt>
                                        </p:tgtEl>
                                        <p:attrNameLst>
                                          <p:attrName>style.visibility</p:attrName>
                                        </p:attrNameLst>
                                      </p:cBhvr>
                                      <p:to>
                                        <p:strVal val="visible"/>
                                      </p:to>
                                    </p:set>
                                    <p:anim calcmode="lin" valueType="num">
                                      <p:cBhvr additive="base">
                                        <p:cTn id="7" dur="500" fill="hold"/>
                                        <p:tgtEl>
                                          <p:spTgt spid="77414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4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blan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blan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blan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blan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blan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blan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blan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1440</TotalTime>
  <Words>2903</Words>
  <Application>Microsoft Office PowerPoint</Application>
  <PresentationFormat>On-screen Show (4:3)</PresentationFormat>
  <Paragraphs>455</Paragraphs>
  <Slides>40</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Courier New</vt:lpstr>
      <vt:lpstr>Symbol</vt:lpstr>
      <vt:lpstr>Times New Roman</vt:lpstr>
      <vt:lpstr>Wingdings</vt:lpstr>
      <vt:lpstr>blank</vt:lpstr>
      <vt:lpstr>Equation</vt:lpstr>
      <vt:lpstr>Statistics for Life:   Pearls vs Sand</vt:lpstr>
      <vt:lpstr>Statistics – pearls vs. sand </vt:lpstr>
      <vt:lpstr>Roles of statistics in clinical research </vt:lpstr>
      <vt:lpstr>Example:  Yaffe et al JAMA 2011 </vt:lpstr>
      <vt:lpstr>Sleep/dementia – Table 1</vt:lpstr>
      <vt:lpstr>Typical descriptive statistics </vt:lpstr>
      <vt:lpstr>Sleep/dementia – Table 1</vt:lpstr>
      <vt:lpstr>Results Table: Poor sleep/cognition </vt:lpstr>
      <vt:lpstr>How do we use this data to infer to a population?</vt:lpstr>
      <vt:lpstr>Chance of a result as or more extreme as observed</vt:lpstr>
      <vt:lpstr>P-value</vt:lpstr>
      <vt:lpstr>Poor sleep/cognition </vt:lpstr>
      <vt:lpstr>Poor sleep/cognition </vt:lpstr>
      <vt:lpstr>Interpreting p-values – rules of thumb</vt:lpstr>
      <vt:lpstr>PPPs – some sand</vt:lpstr>
      <vt:lpstr>P-value example:  N Engl J Med 2010, p.363</vt:lpstr>
      <vt:lpstr>P-value example:  N Engl J Med 2010, p.363</vt:lpstr>
      <vt:lpstr>P-value Practice </vt:lpstr>
      <vt:lpstr>P-value Practice</vt:lpstr>
      <vt:lpstr>Sleep/dementia – Table 1</vt:lpstr>
      <vt:lpstr>Generating p-values </vt:lpstr>
      <vt:lpstr>Standard errors – understanding the accuracy of data from samples</vt:lpstr>
      <vt:lpstr>Using standard errors</vt:lpstr>
      <vt:lpstr>Standard Errors (SE) vs. SD</vt:lpstr>
      <vt:lpstr>Confidence Intervals</vt:lpstr>
      <vt:lpstr>Confidence Intervals and Hypothesis Tests</vt:lpstr>
      <vt:lpstr>Prions</vt:lpstr>
      <vt:lpstr>Adjustment using multivariate models</vt:lpstr>
      <vt:lpstr>Confidence Intervals in “Negative” Studies</vt:lpstr>
      <vt:lpstr>PowerPoint Presentation</vt:lpstr>
      <vt:lpstr>Stata software</vt:lpstr>
      <vt:lpstr>Stata software</vt:lpstr>
      <vt:lpstr>Stata software</vt:lpstr>
      <vt:lpstr>Stata software</vt:lpstr>
      <vt:lpstr>Summary</vt:lpstr>
      <vt:lpstr>PowerPoint Presentation</vt:lpstr>
      <vt:lpstr>Statistical vs Practical Significance</vt:lpstr>
      <vt:lpstr>Statistical vs Practical Significance</vt:lpstr>
      <vt:lpstr>Statistical vs Practical Significance</vt:lpstr>
      <vt:lpstr>Statistical vs Practical Significance</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Designing Clinical Research</dc:title>
  <dc:creator>CMcCulloch</dc:creator>
  <cp:lastModifiedBy>McCulloch, Charles</cp:lastModifiedBy>
  <cp:revision>87</cp:revision>
  <dcterms:created xsi:type="dcterms:W3CDTF">2007-08-08T15:54:14Z</dcterms:created>
  <dcterms:modified xsi:type="dcterms:W3CDTF">2017-08-14T16:19:40Z</dcterms:modified>
</cp:coreProperties>
</file>