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323" r:id="rId2"/>
    <p:sldId id="262" r:id="rId3"/>
    <p:sldId id="344" r:id="rId4"/>
    <p:sldId id="324" r:id="rId5"/>
    <p:sldId id="333" r:id="rId6"/>
    <p:sldId id="325" r:id="rId7"/>
    <p:sldId id="326" r:id="rId8"/>
    <p:sldId id="268" r:id="rId9"/>
    <p:sldId id="328" r:id="rId10"/>
    <p:sldId id="327" r:id="rId11"/>
    <p:sldId id="329" r:id="rId12"/>
    <p:sldId id="316" r:id="rId13"/>
    <p:sldId id="330" r:id="rId14"/>
    <p:sldId id="289" r:id="rId15"/>
    <p:sldId id="334" r:id="rId16"/>
    <p:sldId id="336" r:id="rId17"/>
    <p:sldId id="337" r:id="rId18"/>
    <p:sldId id="338" r:id="rId19"/>
    <p:sldId id="331" r:id="rId20"/>
    <p:sldId id="304" r:id="rId21"/>
    <p:sldId id="305" r:id="rId22"/>
    <p:sldId id="306" r:id="rId23"/>
    <p:sldId id="291" r:id="rId24"/>
    <p:sldId id="293" r:id="rId25"/>
    <p:sldId id="341" r:id="rId26"/>
    <p:sldId id="308" r:id="rId27"/>
    <p:sldId id="309" r:id="rId28"/>
    <p:sldId id="310" r:id="rId29"/>
    <p:sldId id="332" r:id="rId30"/>
    <p:sldId id="312" r:id="rId31"/>
    <p:sldId id="313" r:id="rId32"/>
    <p:sldId id="297" r:id="rId33"/>
    <p:sldId id="314" r:id="rId34"/>
    <p:sldId id="315" r:id="rId35"/>
    <p:sldId id="317" r:id="rId36"/>
    <p:sldId id="346" r:id="rId37"/>
    <p:sldId id="300" r:id="rId38"/>
    <p:sldId id="318" r:id="rId39"/>
    <p:sldId id="319" r:id="rId40"/>
    <p:sldId id="320" r:id="rId41"/>
    <p:sldId id="271" r:id="rId42"/>
    <p:sldId id="287" r:id="rId43"/>
    <p:sldId id="321" r:id="rId44"/>
    <p:sldId id="301" r:id="rId45"/>
    <p:sldId id="302" r:id="rId46"/>
    <p:sldId id="345" r:id="rId47"/>
    <p:sldId id="342" r:id="rId4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10B"/>
    <a:srgbClr val="00003C"/>
    <a:srgbClr val="000066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366" y="222"/>
      </p:cViewPr>
      <p:guideLst>
        <p:guide orient="horz" pos="26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badi MT Condensed Extra Bold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badi MT Condensed Extra Bold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badi MT Condensed Extra Bold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badi MT Condensed Extra Bold" pitchFamily="-84" charset="0"/>
              </a:defRPr>
            </a:lvl1pPr>
          </a:lstStyle>
          <a:p>
            <a:fld id="{5FF32C45-6B57-4F31-B26F-A730818F27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094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badi MT Condensed Extra Bold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badi MT Condensed Extra Bold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29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badi MT Condensed Extra Bold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badi MT Condensed Extra Bold" pitchFamily="-84" charset="0"/>
              </a:defRPr>
            </a:lvl1pPr>
          </a:lstStyle>
          <a:p>
            <a:fld id="{AC3D2BA8-886E-48E5-A884-153D3D8227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086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23838" indent="-223838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Formulate explicit, answerable question. </a:t>
            </a:r>
          </a:p>
          <a:p>
            <a:pPr marL="223838" indent="-223838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- May require modification as analysis progresses. </a:t>
            </a:r>
          </a:p>
          <a:p>
            <a:pPr marL="223838" indent="-223838">
              <a:buFontTx/>
              <a:buChar char="-"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The simpler the question, without losing important detail, the easier and better the decision analysis.</a:t>
            </a:r>
          </a:p>
          <a:p>
            <a:pPr marL="223838" indent="-223838">
              <a:buFontTx/>
              <a:buChar char="-"/>
            </a:pP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>
              <a:buFontTx/>
              <a:buChar char="-"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In the aneurysm example, our interest is in determining what</a:t>
            </a:r>
            <a:r>
              <a:rPr lang="ja-JP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’</a:t>
            </a:r>
            <a:r>
              <a:rPr lang="en-US" altLang="ja-JP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s best for Ms. Brooks so we'll take her perspective. We will begin with the following question:</a:t>
            </a:r>
          </a:p>
          <a:p>
            <a:pPr marL="223838" indent="-223838">
              <a:buFontTx/>
              <a:buChar char="-"/>
            </a:pP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/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23838" indent="-223838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Formulate explicit, answerable question. </a:t>
            </a:r>
          </a:p>
          <a:p>
            <a:pPr marL="223838" indent="-223838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- May require modification as analysis progresses. </a:t>
            </a:r>
          </a:p>
          <a:p>
            <a:pPr marL="223838" indent="-223838">
              <a:buFontTx/>
              <a:buChar char="-"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The simpler the question, without losing important detail, the easier and better the decision analysis.</a:t>
            </a:r>
          </a:p>
          <a:p>
            <a:pPr marL="223838" indent="-223838">
              <a:buFontTx/>
              <a:buChar char="-"/>
            </a:pP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>
              <a:buFontTx/>
              <a:buChar char="-"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In the aneurysm example, our interest is in determining what</a:t>
            </a:r>
            <a:r>
              <a:rPr lang="ja-JP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’</a:t>
            </a:r>
            <a:r>
              <a:rPr lang="en-US" altLang="ja-JP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s best for Ms. Brooks so we'll take her perspective. We will begin with the following question:</a:t>
            </a:r>
          </a:p>
          <a:p>
            <a:pPr marL="223838" indent="-223838">
              <a:buFontTx/>
              <a:buChar char="-"/>
            </a:pP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/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i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Provide a reasonably complete depiction of the problem.</a:t>
            </a:r>
          </a:p>
          <a:p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Best is one </a:t>
            </a:r>
            <a:r>
              <a:rPr lang="en-US" altLang="en-US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decision node</a:t>
            </a: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 (on the left, at the beginning of the tree). </a:t>
            </a:r>
          </a:p>
          <a:p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Branches of each </a:t>
            </a:r>
            <a:r>
              <a:rPr lang="en-US" altLang="en-US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chance node</a:t>
            </a: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 --  </a:t>
            </a:r>
            <a:r>
              <a:rPr lang="en-US" altLang="en-US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exhaustive</a:t>
            </a: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 and </a:t>
            </a:r>
            <a:r>
              <a:rPr lang="en-US" altLang="en-US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mutually exclusive</a:t>
            </a: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. </a:t>
            </a:r>
          </a:p>
          <a:p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Proceed incrementally. Begin simple.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Lateral </a:t>
            </a:r>
            <a:r>
              <a:rPr lang="en-US" dirty="0" err="1" smtClean="0"/>
              <a:t>vs</a:t>
            </a:r>
            <a:r>
              <a:rPr lang="en-US" dirty="0" smtClean="0"/>
              <a:t> longitudinal extrapolation </a:t>
            </a: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As teaching tool to discourage dogmatism and to demonstrate rigorously the need to involve patients in decisions</a:t>
            </a:r>
            <a:r>
              <a:rPr lang="en-US" dirty="0" smtClean="0"/>
              <a:t>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DBA4093D-FD67-4F1B-BC64-63EC66460A34}" type="slidenum">
              <a:rPr lang="en-US" altLang="en-US" sz="1200">
                <a:latin typeface="Abadi MT Condensed Extra Bold" pitchFamily="-84" charset="0"/>
              </a:rPr>
              <a:pPr/>
              <a:t>6</a:t>
            </a:fld>
            <a:endParaRPr lang="en-US" altLang="en-US" sz="1200">
              <a:latin typeface="Abadi MT Condensed Extra Bold" pitchFamily="-8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 Narrow" pitchFamily="34" charset="0"/>
                <a:ea typeface="MS PGothic" pitchFamily="34" charset="-128"/>
              </a:rPr>
              <a:t>(more restrictive use in the next lecture).</a:t>
            </a:r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 Narrow" pitchFamily="34" charset="0"/>
                <a:ea typeface="MS PGothic" pitchFamily="34" charset="-128"/>
              </a:rPr>
              <a:t>Simple arithmetic calculations</a:t>
            </a:r>
          </a:p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  <a:ea typeface="MS PGothic" pitchFamily="34" charset="-128"/>
              </a:rPr>
              <a:t>How do you interpret this number?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23838" indent="-223838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Formulate explicit, answerable question. </a:t>
            </a:r>
          </a:p>
          <a:p>
            <a:pPr marL="223838" indent="-223838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- May require modification as analysis progresses. </a:t>
            </a:r>
          </a:p>
          <a:p>
            <a:pPr marL="223838" indent="-223838">
              <a:buFontTx/>
              <a:buChar char="-"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The simpler the question, without losing important detail, the easier and better the decision analysis.</a:t>
            </a:r>
          </a:p>
          <a:p>
            <a:pPr marL="223838" indent="-223838">
              <a:buFontTx/>
              <a:buChar char="-"/>
            </a:pP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>
              <a:buFontTx/>
              <a:buChar char="-"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In the aneurysm example, our interest is in determining what</a:t>
            </a:r>
            <a:r>
              <a:rPr lang="ja-JP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’</a:t>
            </a:r>
            <a:r>
              <a:rPr lang="en-US" altLang="ja-JP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s best for Ms. Brooks so we'll take her perspective. We will begin with the following question:</a:t>
            </a:r>
          </a:p>
          <a:p>
            <a:pPr marL="223838" indent="-223838">
              <a:buFontTx/>
              <a:buChar char="-"/>
            </a:pP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/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23838" indent="-223838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Formulate explicit, answerable question. </a:t>
            </a:r>
          </a:p>
          <a:p>
            <a:pPr marL="223838" indent="-223838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- May require modification as analysis progresses. </a:t>
            </a:r>
          </a:p>
          <a:p>
            <a:pPr marL="223838" indent="-223838">
              <a:buFontTx/>
              <a:buChar char="-"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The simpler the question, without losing important detail, the easier and better the decision analysis.</a:t>
            </a:r>
          </a:p>
          <a:p>
            <a:pPr marL="223838" indent="-223838">
              <a:buFontTx/>
              <a:buChar char="-"/>
            </a:pP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>
              <a:buFontTx/>
              <a:buChar char="-"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In the aneurysm example, our interest is in determining what</a:t>
            </a:r>
            <a:r>
              <a:rPr lang="ja-JP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’</a:t>
            </a:r>
            <a:r>
              <a:rPr lang="en-US" altLang="ja-JP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s best for Ms. Brooks so we'll take her perspective. We will begin with the following question:</a:t>
            </a:r>
          </a:p>
          <a:p>
            <a:pPr marL="223838" indent="-223838">
              <a:buFontTx/>
              <a:buChar char="-"/>
            </a:pP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/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98A14ACE-4DD4-4168-AEDF-A3C27684A0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34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6AB792-6068-451B-91C6-3DC354B98612}" type="datetimeFigureOut">
              <a:rPr lang="en-US" altLang="en-US"/>
              <a:pPr/>
              <a:t>1/9/2014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CCB0D0FC-0466-467E-BD41-401646C69A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733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2E90DE-5CED-4EC4-802E-CFBA0FEFE97C}" type="datetimeFigureOut">
              <a:rPr lang="en-US" altLang="en-US"/>
              <a:pPr/>
              <a:t>1/9/2014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E722F619-541B-4EA8-AB26-CD809D9A5A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38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3E62F0-AB6F-4852-BCD4-A0923D01EDAD}" type="datetimeFigureOut">
              <a:rPr lang="en-US" altLang="en-US"/>
              <a:pPr/>
              <a:t>1/9/2014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831A33D8-1FB7-4995-9624-9981D49B90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894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9A847C-8D4F-4C7C-B949-F1C5CA80EE3C}" type="datetimeFigureOut">
              <a:rPr lang="en-US" altLang="en-US"/>
              <a:pPr/>
              <a:t>1/9/2014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B2E24177-A6CF-44E5-B54D-07BF06E109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9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DB107A-4EA5-4808-B6E1-05A106020ED7}" type="datetimeFigureOut">
              <a:rPr lang="en-US" altLang="en-US"/>
              <a:pPr/>
              <a:t>1/9/2014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4B4ADAC2-F166-47A1-A870-F4AED5274B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46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DBFBC4-8CAD-4984-93DE-5217342E2A66}" type="datetimeFigureOut">
              <a:rPr lang="en-US" altLang="en-US"/>
              <a:pPr/>
              <a:t>1/9/2014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BE33C04D-9871-4718-B2CF-2D991C497B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18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7FA72F-BC24-4E3A-9822-B2B13792DEB7}" type="datetimeFigureOut">
              <a:rPr lang="en-US" altLang="en-US"/>
              <a:pPr/>
              <a:t>1/9/2014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143B99CA-961A-47C6-8F92-CCCB5B71CB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81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14B567-D7F7-4D4B-B688-8C3BD41D07F4}" type="datetimeFigureOut">
              <a:rPr lang="en-US" altLang="en-US"/>
              <a:pPr/>
              <a:t>1/9/2014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BAB2D528-FAE2-4CE4-BBA2-FA93F0C445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88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7FF12B-BD6D-4B29-A287-C71A4E88BD0A}" type="datetimeFigureOut">
              <a:rPr lang="en-US" altLang="en-US"/>
              <a:pPr/>
              <a:t>1/9/2014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17D3A517-1874-409F-9BA3-F0A30F375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903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A29AD9-2082-4A68-A1FA-3F8FF280E3DE}" type="datetimeFigureOut">
              <a:rPr lang="en-US" altLang="en-US"/>
              <a:pPr/>
              <a:t>1/9/2014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B69F69DC-9B15-4213-BA0C-BD66FD8CE7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352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23" name="Title Placeholder 1"/>
          <p:cNvSpPr>
            <a:spLocks noGrp="1"/>
          </p:cNvSpPr>
          <p:nvPr>
            <p:ph type="title"/>
          </p:nvPr>
        </p:nvSpPr>
        <p:spPr bwMode="auto">
          <a:xfrm>
            <a:off x="1752600" y="274638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52600" y="1600200"/>
            <a:ext cx="6934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656C8CD-CB46-4752-97E5-4AB0F697A278}" type="datetimeFigureOut">
              <a:rPr lang="en-US" altLang="en-US"/>
              <a:pPr/>
              <a:t>1/9/2014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81927" name="Group 11"/>
          <p:cNvGrpSpPr>
            <a:grpSpLocks/>
          </p:cNvGrpSpPr>
          <p:nvPr userDrawn="1"/>
        </p:nvGrpSpPr>
        <p:grpSpPr bwMode="auto">
          <a:xfrm>
            <a:off x="0" y="5715000"/>
            <a:ext cx="9144000" cy="838200"/>
            <a:chOff x="0" y="5715000"/>
            <a:chExt cx="9144000" cy="838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6164263"/>
              <a:ext cx="9144000" cy="46037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04800" y="5715000"/>
              <a:ext cx="9144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dirty="0" smtClean="0">
                <a:solidFill>
                  <a:srgbClr val="C00000"/>
                </a:solidFill>
                <a:latin typeface="Arial Narrow" pitchFamily="34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/>
              <a:t>Jan 10, 2013</a:t>
            </a:r>
            <a:endParaRPr lang="en-US" b="0">
              <a:solidFill>
                <a:schemeClr val="tx1">
                  <a:tint val="75000"/>
                </a:schemeClr>
              </a:solidFill>
              <a:latin typeface="Times New Roman" charset="0"/>
            </a:endParaRPr>
          </a:p>
        </p:txBody>
      </p:sp>
      <p:pic>
        <p:nvPicPr>
          <p:cNvPr id="81929" name="Picture 12" descr="UC Seal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5749925"/>
            <a:ext cx="77946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 Narrow" pitchFamily="34" charset="0"/>
          <a:ea typeface="MS PGothic" pitchFamily="34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 Narrow" pitchFamily="34" charset="0"/>
          <a:ea typeface="MS PGothic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–"/>
        <a:defRPr sz="2400" kern="1200">
          <a:solidFill>
            <a:schemeClr val="tx1"/>
          </a:solidFill>
          <a:latin typeface="Arial Narrow" pitchFamily="34" charset="0"/>
          <a:ea typeface="MS PGothic" pitchFamily="3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 Narrow" pitchFamily="34" charset="0"/>
          <a:ea typeface="MS PGothic" pitchFamily="3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Arial Narrow" pitchFamily="34" charset="0"/>
          <a:ea typeface="MS PGothic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 kern="1200">
          <a:solidFill>
            <a:schemeClr val="tx1"/>
          </a:solidFill>
          <a:latin typeface="Arial Narrow" pitchFamily="34" charset="0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gkahn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9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0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3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4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ctrTitle"/>
          </p:nvPr>
        </p:nvSpPr>
        <p:spPr>
          <a:xfrm>
            <a:off x="1981200" y="1447800"/>
            <a:ext cx="6477000" cy="1470025"/>
          </a:xfrm>
        </p:spPr>
        <p:txBody>
          <a:bodyPr>
            <a:normAutofit fontScale="90000"/>
          </a:bodyPr>
          <a:lstStyle/>
          <a:p>
            <a:r>
              <a:rPr lang="en-US" altLang="en-US" sz="2700" b="1" dirty="0" smtClean="0">
                <a:solidFill>
                  <a:srgbClr val="C00000"/>
                </a:solidFill>
              </a:rPr>
              <a:t>Decision Analysis: What? Why? How?</a:t>
            </a:r>
            <a:r>
              <a:rPr lang="en-US" altLang="en-US" sz="2800" b="1" dirty="0" smtClean="0"/>
              <a:t/>
            </a:r>
            <a:br>
              <a:rPr lang="en-US" altLang="en-US" sz="2800" b="1" dirty="0" smtClean="0"/>
            </a:br>
            <a:r>
              <a:rPr lang="en-US" altLang="en-US" sz="2200" b="1" dirty="0" smtClean="0"/>
              <a:t>Decision and Cost-Effectiveness Analysis (DCEA, </a:t>
            </a:r>
            <a:r>
              <a:rPr lang="en-US" altLang="en-US" sz="2200" b="1" dirty="0" err="1"/>
              <a:t>Epi</a:t>
            </a:r>
            <a:r>
              <a:rPr lang="en-US" altLang="en-US" sz="2200" b="1" dirty="0"/>
              <a:t> </a:t>
            </a:r>
            <a:r>
              <a:rPr lang="en-US" altLang="en-US" sz="2200" b="1" dirty="0" smtClean="0"/>
              <a:t>213</a:t>
            </a:r>
            <a:r>
              <a:rPr lang="en-US" altLang="en-US" sz="2200" b="1" dirty="0"/>
              <a:t>)</a:t>
            </a:r>
            <a:r>
              <a:rPr lang="en-US" altLang="en-US" sz="2200" b="1" dirty="0" smtClean="0"/>
              <a:t/>
            </a:r>
            <a:br>
              <a:rPr lang="en-US" altLang="en-US" sz="2200" b="1" dirty="0" smtClean="0"/>
            </a:br>
            <a:r>
              <a:rPr lang="en-US" altLang="en-US" sz="2200" b="1" dirty="0" smtClean="0"/>
              <a:t>9 January 2014</a:t>
            </a:r>
            <a:endParaRPr lang="en-US" altLang="en-US" sz="2200" b="1" dirty="0" smtClean="0"/>
          </a:p>
        </p:txBody>
      </p:sp>
      <p:sp>
        <p:nvSpPr>
          <p:cNvPr id="94210" name="Subtitle 2"/>
          <p:cNvSpPr>
            <a:spLocks noGrp="1"/>
          </p:cNvSpPr>
          <p:nvPr>
            <p:ph type="subTitle" idx="1"/>
          </p:nvPr>
        </p:nvSpPr>
        <p:spPr>
          <a:xfrm>
            <a:off x="1981200" y="3886200"/>
            <a:ext cx="5791200" cy="1752600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en-US" altLang="en-US" sz="1800" b="1" dirty="0" smtClean="0">
                <a:solidFill>
                  <a:schemeClr val="tx1"/>
                </a:solidFill>
              </a:rPr>
              <a:t>James G. Kahn, MD, MPH</a:t>
            </a:r>
            <a:endParaRPr lang="en-US" altLang="en-US" sz="1800" b="1" dirty="0" smtClean="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altLang="en-US" sz="1800" dirty="0" smtClean="0">
                <a:solidFill>
                  <a:schemeClr val="tx1"/>
                </a:solidFill>
              </a:rPr>
              <a:t>Professor of Health Policy, Epidemiology, and Global Health</a:t>
            </a:r>
            <a:endParaRPr lang="en-US" altLang="en-US" sz="1800" dirty="0" smtClean="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altLang="en-US" sz="1800" dirty="0" smtClean="0">
                <a:solidFill>
                  <a:schemeClr val="tx1"/>
                </a:solidFill>
              </a:rPr>
              <a:t>University </a:t>
            </a:r>
            <a:r>
              <a:rPr lang="en-US" altLang="en-US" sz="1800" dirty="0" smtClean="0">
                <a:solidFill>
                  <a:schemeClr val="tx1"/>
                </a:solidFill>
              </a:rPr>
              <a:t>of California San Francisco</a:t>
            </a:r>
          </a:p>
          <a:p>
            <a:pPr algn="l">
              <a:spcBef>
                <a:spcPct val="0"/>
              </a:spcBef>
            </a:pPr>
            <a:r>
              <a:rPr lang="en-US" altLang="en-US" sz="1800" dirty="0" smtClean="0">
                <a:solidFill>
                  <a:schemeClr val="tx1"/>
                </a:solidFill>
                <a:hlinkClick r:id="rId2"/>
              </a:rPr>
              <a:t>jgkahn@gmail.com</a:t>
            </a:r>
            <a:endParaRPr lang="en-US" altLang="en-US" sz="1800" dirty="0" smtClean="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altLang="en-US" sz="1800" dirty="0" smtClean="0">
                <a:solidFill>
                  <a:schemeClr val="tx1"/>
                </a:solidFill>
              </a:rPr>
              <a:t>Skype </a:t>
            </a:r>
            <a:r>
              <a:rPr lang="en-US" altLang="en-US" sz="1800" dirty="0" err="1" smtClean="0">
                <a:solidFill>
                  <a:schemeClr val="tx1"/>
                </a:solidFill>
              </a:rPr>
              <a:t>jgkahn</a:t>
            </a:r>
            <a:endParaRPr lang="en-US" altLang="en-US" sz="1800" dirty="0" smtClean="0">
              <a:solidFill>
                <a:schemeClr val="tx1"/>
              </a:solidFill>
            </a:endParaRPr>
          </a:p>
          <a:p>
            <a:pPr algn="l"/>
            <a:endParaRPr lang="en-US" altLang="en-US" sz="2000" dirty="0" smtClean="0">
              <a:solidFill>
                <a:schemeClr val="tx1"/>
              </a:solidFill>
            </a:endParaRPr>
          </a:p>
          <a:p>
            <a:pPr algn="l"/>
            <a:endParaRPr lang="en-US" altLang="en-US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38200"/>
            <a:ext cx="7086600" cy="1143000"/>
          </a:xfrm>
        </p:spPr>
        <p:txBody>
          <a:bodyPr/>
          <a:lstStyle/>
          <a:p>
            <a:r>
              <a:rPr lang="en-US" altLang="en-US" sz="3200" smtClean="0"/>
              <a:t>Case</a:t>
            </a:r>
            <a:endParaRPr lang="en-US" altLang="en-US" sz="3200" b="1" smtClean="0"/>
          </a:p>
        </p:txBody>
      </p:sp>
      <p:sp>
        <p:nvSpPr>
          <p:cNvPr id="8194" name="Rectangle 4"/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4572000" cy="3806825"/>
          </a:xfrm>
          <a:solidFill>
            <a:srgbClr val="DB010B">
              <a:alpha val="7059"/>
            </a:srgbClr>
          </a:solidFill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" lvl="1" indent="0">
              <a:buFontTx/>
              <a:buNone/>
            </a:pPr>
            <a:r>
              <a:rPr lang="en-US" altLang="en-US" smtClean="0"/>
              <a:t>Her MRI showed a left posterior communicating artery aneurysm,</a:t>
            </a:r>
          </a:p>
          <a:p>
            <a:pPr marL="114300" lvl="1" indent="0">
              <a:buFontTx/>
              <a:buNone/>
            </a:pPr>
            <a:endParaRPr lang="en-US" altLang="en-US" smtClean="0"/>
          </a:p>
          <a:p>
            <a:pPr marL="114300" lvl="1" indent="0">
              <a:buFontTx/>
              <a:buNone/>
            </a:pPr>
            <a:r>
              <a:rPr lang="en-US" altLang="en-US" smtClean="0"/>
              <a:t>and a subsequent </a:t>
            </a:r>
          </a:p>
          <a:p>
            <a:pPr marL="114300" lvl="1" indent="0">
              <a:buFontTx/>
              <a:buNone/>
            </a:pPr>
            <a:r>
              <a:rPr lang="en-US" altLang="en-US" smtClean="0"/>
              <a:t>cerebral angiogram confirmed a </a:t>
            </a:r>
          </a:p>
          <a:p>
            <a:pPr marL="114300" lvl="1" indent="0">
              <a:buFontTx/>
              <a:buNone/>
            </a:pPr>
            <a:r>
              <a:rPr lang="en-US" altLang="en-US" smtClean="0"/>
              <a:t>6 mm berry aneurysm.</a:t>
            </a:r>
          </a:p>
          <a:p>
            <a:pPr marL="114300" lvl="1" indent="0">
              <a:buFontTx/>
              <a:buNone/>
            </a:pPr>
            <a:endParaRPr lang="en-US" altLang="en-US" smtClean="0"/>
          </a:p>
        </p:txBody>
      </p:sp>
      <p:pic>
        <p:nvPicPr>
          <p:cNvPr id="819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62200"/>
            <a:ext cx="30607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38200"/>
            <a:ext cx="7086600" cy="1143000"/>
          </a:xfrm>
        </p:spPr>
        <p:txBody>
          <a:bodyPr/>
          <a:lstStyle/>
          <a:p>
            <a:r>
              <a:rPr lang="en-US" altLang="en-US" sz="3200" smtClean="0"/>
              <a:t>Case</a:t>
            </a:r>
            <a:endParaRPr lang="en-US" altLang="en-US" sz="3200" b="1" smtClean="0"/>
          </a:p>
        </p:txBody>
      </p:sp>
      <p:sp>
        <p:nvSpPr>
          <p:cNvPr id="10242" name="Rectangle 4"/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7620000" cy="3352800"/>
          </a:xfrm>
          <a:solidFill>
            <a:srgbClr val="DB010B">
              <a:alpha val="7059"/>
            </a:srgbClr>
          </a:solidFill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" lvl="1" indent="0">
              <a:spcBef>
                <a:spcPct val="0"/>
              </a:spcBef>
              <a:buFontTx/>
              <a:buNone/>
            </a:pPr>
            <a:r>
              <a:rPr lang="en-US" altLang="en-US" smtClean="0"/>
              <a:t>Past medical history is remarkable only for 35 pack-years of cigarette smoking. </a:t>
            </a:r>
          </a:p>
          <a:p>
            <a:pPr marL="114300" lvl="1" indent="0">
              <a:spcBef>
                <a:spcPct val="0"/>
              </a:spcBef>
              <a:buFontTx/>
              <a:buNone/>
            </a:pPr>
            <a:r>
              <a:rPr lang="en-US" altLang="en-US" smtClean="0"/>
              <a:t>Physical exam is unremarkable. </a:t>
            </a:r>
          </a:p>
          <a:p>
            <a:pPr marL="114300" lvl="1" indent="0">
              <a:spcBef>
                <a:spcPct val="0"/>
              </a:spcBef>
              <a:buFontTx/>
              <a:buNone/>
            </a:pPr>
            <a:endParaRPr lang="en-US" altLang="en-US" smtClean="0"/>
          </a:p>
          <a:p>
            <a:pPr marL="114300" lvl="1" indent="0">
              <a:spcBef>
                <a:spcPct val="0"/>
              </a:spcBef>
              <a:buFontTx/>
              <a:buNone/>
            </a:pPr>
            <a:r>
              <a:rPr lang="en-US" altLang="en-US" smtClean="0"/>
              <a:t>Ms. Brooks: </a:t>
            </a:r>
            <a:r>
              <a:rPr lang="ja-JP" altLang="en-US" smtClean="0"/>
              <a:t>“</a:t>
            </a:r>
            <a:r>
              <a:rPr lang="en-US" altLang="ja-JP" smtClean="0"/>
              <a:t>I don</a:t>
            </a:r>
            <a:r>
              <a:rPr lang="ja-JP" altLang="en-US" smtClean="0"/>
              <a:t>’</a:t>
            </a:r>
            <a:r>
              <a:rPr lang="en-US" altLang="ja-JP" smtClean="0"/>
              <a:t>t want to die before my time.</a:t>
            </a:r>
            <a:r>
              <a:rPr lang="ja-JP" altLang="en-US" smtClean="0"/>
              <a:t>”</a:t>
            </a:r>
            <a:r>
              <a:rPr lang="en-US" altLang="ja-JP" smtClean="0"/>
              <a:t> </a:t>
            </a:r>
          </a:p>
          <a:p>
            <a:pPr marL="114300" lvl="1" indent="0">
              <a:spcBef>
                <a:spcPct val="0"/>
              </a:spcBef>
              <a:buFontTx/>
              <a:buNone/>
            </a:pPr>
            <a:endParaRPr lang="en-US" altLang="en-US" smtClean="0"/>
          </a:p>
          <a:p>
            <a:pPr marL="114300" lvl="1" indent="0">
              <a:spcBef>
                <a:spcPct val="0"/>
              </a:spcBef>
              <a:buFontTx/>
              <a:buNone/>
            </a:pPr>
            <a:r>
              <a:rPr lang="en-US" altLang="en-US" b="1" smtClean="0"/>
              <a:t>Alternatives: </a:t>
            </a:r>
          </a:p>
          <a:p>
            <a:pPr marL="114300" lvl="1" indent="0">
              <a:spcBef>
                <a:spcPct val="0"/>
              </a:spcBef>
              <a:buFontTx/>
              <a:buNone/>
            </a:pPr>
            <a:r>
              <a:rPr lang="en-US" altLang="en-US" b="1" smtClean="0"/>
              <a:t>Do nothing vs. Surgical Clipping of the Aneurysm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4613" cy="838200"/>
          </a:xfrm>
        </p:spPr>
        <p:txBody>
          <a:bodyPr/>
          <a:lstStyle/>
          <a:p>
            <a:r>
              <a:rPr lang="en-US" altLang="en-US" sz="3200" smtClean="0"/>
              <a:t>There are many ways of dealing with uncertainty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676400"/>
            <a:ext cx="72390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DB010B"/>
                </a:solidFill>
              </a:rPr>
              <a:t>Dogmatism.  </a:t>
            </a:r>
            <a:r>
              <a:rPr lang="en-US" altLang="en-US" i="1" dirty="0" smtClean="0"/>
              <a:t>All aneurysms should be surgically clipped.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DB010B"/>
                </a:solidFill>
              </a:rPr>
              <a:t>Policy.  </a:t>
            </a:r>
            <a:r>
              <a:rPr lang="en-US" altLang="en-US" i="1" dirty="0" smtClean="0"/>
              <a:t>At UCSF we clip all aneurysms.</a:t>
            </a: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DB010B"/>
                </a:solidFill>
              </a:rPr>
              <a:t>Experience.  </a:t>
            </a:r>
            <a:r>
              <a:rPr lang="en-US" altLang="en-US" i="1" dirty="0" smtClean="0"/>
              <a:t>I</a:t>
            </a:r>
            <a:r>
              <a:rPr lang="ja-JP" altLang="en-US" i="1" dirty="0" smtClean="0"/>
              <a:t>’</a:t>
            </a:r>
            <a:r>
              <a:rPr lang="en-US" altLang="ja-JP" i="1" dirty="0" err="1" smtClean="0"/>
              <a:t>ve</a:t>
            </a:r>
            <a:r>
              <a:rPr lang="en-US" altLang="ja-JP" i="1" dirty="0" smtClean="0"/>
              <a:t> referred a number of aneurysm patients for surgery and they have done well.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DB010B"/>
                </a:solidFill>
              </a:rPr>
              <a:t>Whim.  </a:t>
            </a:r>
            <a:r>
              <a:rPr lang="en-US" altLang="en-US" i="1" dirty="0" smtClean="0"/>
              <a:t>Let</a:t>
            </a:r>
            <a:r>
              <a:rPr lang="ja-JP" altLang="en-US" i="1" dirty="0" smtClean="0"/>
              <a:t>’</a:t>
            </a:r>
            <a:r>
              <a:rPr lang="en-US" altLang="ja-JP" i="1" dirty="0" smtClean="0"/>
              <a:t>s clip this one.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DB010B"/>
                </a:solidFill>
              </a:rPr>
              <a:t>Nihilism.   </a:t>
            </a:r>
            <a:r>
              <a:rPr lang="en-US" altLang="en-US" i="1" dirty="0" smtClean="0"/>
              <a:t>It really doesn't matter.</a:t>
            </a: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DB010B"/>
                </a:solidFill>
              </a:rPr>
              <a:t>Defer to experts.  </a:t>
            </a:r>
            <a:r>
              <a:rPr lang="en-US" altLang="en-US" i="1" dirty="0" smtClean="0"/>
              <a:t>Vascular neurosurgeons say clip</a:t>
            </a:r>
            <a:r>
              <a:rPr lang="en-US" altLang="en-US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DB010B"/>
                </a:solidFill>
              </a:rPr>
              <a:t>Defer to patients.  </a:t>
            </a:r>
            <a:r>
              <a:rPr lang="en-US" altLang="en-US" i="1" dirty="0" smtClean="0"/>
              <a:t>Would you rather have surgery or live with your aneurysm untreated?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305800" cy="41148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6000" i="1" smtClean="0"/>
              <a:t>Or 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6000" i="1" smtClean="0"/>
              <a:t>Perform a 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6000" i="1" smtClean="0"/>
              <a:t>Decision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DB010B"/>
                </a:solidFill>
              </a:rPr>
              <a:t>1. Formulate An Explicit Question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95400" y="1295400"/>
            <a:ext cx="7162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Clear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Meaningful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Feasible</a:t>
            </a:r>
          </a:p>
          <a:p>
            <a:pPr>
              <a:defRPr/>
            </a:pPr>
            <a:endParaRPr lang="en-US" sz="2400" dirty="0">
              <a:latin typeface="Arial Narrow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458788" y="3125788"/>
            <a:ext cx="8378825" cy="1570037"/>
          </a:xfrm>
          <a:prstGeom prst="rect">
            <a:avLst/>
          </a:prstGeom>
          <a:solidFill>
            <a:srgbClr val="DB010B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>
                <a:latin typeface="Arial Narrow" pitchFamily="34" charset="0"/>
              </a:rPr>
              <a:t>From Ms. Brooks’ perspective, which treatment strategy produces the greatest longevity: surgical clipping or observation?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DB010B"/>
                </a:solidFill>
              </a:rPr>
              <a:t>1. Formulate An Explicit Question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95400" y="1295400"/>
            <a:ext cx="71628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Embedded in the question are: 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Perspective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Analytic horizon</a:t>
            </a:r>
            <a:endParaRPr lang="en-US" sz="2400" dirty="0">
              <a:latin typeface="Arial Narrow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8788" y="3125788"/>
            <a:ext cx="8378825" cy="1570037"/>
          </a:xfrm>
          <a:prstGeom prst="rect">
            <a:avLst/>
          </a:prstGeom>
          <a:solidFill>
            <a:srgbClr val="DB010B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>
                <a:latin typeface="Arial Narrow" pitchFamily="34" charset="0"/>
              </a:rPr>
              <a:t>From Ms. Brooks’ perspective, which treatment strategy produces the greatest longevity: surgical clipping or observation?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DB010B"/>
                </a:solidFill>
              </a:rPr>
              <a:t>Define the Perspective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95400" y="1295400"/>
            <a:ext cx="7162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What does the surgery mean to: 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b="1" dirty="0" smtClean="0">
                <a:latin typeface="Arial Narrow"/>
                <a:ea typeface="ＭＳ Ｐゴシック" charset="0"/>
                <a:cs typeface="ＭＳ Ｐゴシック" charset="0"/>
              </a:rPr>
              <a:t>Ms. Brooks (the patient)</a:t>
            </a:r>
            <a:endParaRPr lang="en-US" sz="2400" b="1" dirty="0">
              <a:latin typeface="Arial Narrow"/>
              <a:ea typeface="ＭＳ Ｐゴシック" charset="0"/>
              <a:cs typeface="ＭＳ Ｐゴシック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Her doctor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The hospital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The clinic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The radiology center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Her insurance company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b="1" dirty="0" smtClean="0">
                <a:latin typeface="Arial Narrow"/>
                <a:ea typeface="ＭＳ Ｐゴシック" charset="0"/>
                <a:cs typeface="ＭＳ Ｐゴシック" charset="0"/>
              </a:rPr>
              <a:t>Society</a:t>
            </a:r>
            <a:endParaRPr lang="en-US" sz="2400" b="1" dirty="0">
              <a:latin typeface="Arial Narrow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DB010B"/>
                </a:solidFill>
              </a:rPr>
              <a:t>What’s the Best Analytic Horizon?</a:t>
            </a:r>
          </a:p>
        </p:txBody>
      </p:sp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1295400" y="1295400"/>
            <a:ext cx="71628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buFontTx/>
              <a:buChar char="-"/>
            </a:pPr>
            <a:r>
              <a:rPr lang="en-US" altLang="en-US" sz="2400">
                <a:latin typeface="Arial Narrow" pitchFamily="34" charset="0"/>
              </a:rPr>
              <a:t>30 days</a:t>
            </a:r>
          </a:p>
          <a:p>
            <a:pPr>
              <a:buFontTx/>
              <a:buChar char="-"/>
            </a:pPr>
            <a:r>
              <a:rPr lang="en-US" altLang="en-US" sz="2400">
                <a:latin typeface="Arial Narrow" pitchFamily="34" charset="0"/>
              </a:rPr>
              <a:t>1 year</a:t>
            </a:r>
          </a:p>
          <a:p>
            <a:pPr>
              <a:buFontTx/>
              <a:buChar char="-"/>
            </a:pPr>
            <a:r>
              <a:rPr lang="en-US" altLang="en-US" sz="2400">
                <a:latin typeface="Arial Narrow" pitchFamily="34" charset="0"/>
              </a:rPr>
              <a:t>5 years</a:t>
            </a:r>
          </a:p>
          <a:p>
            <a:pPr>
              <a:buFontTx/>
              <a:buChar char="-"/>
            </a:pPr>
            <a:r>
              <a:rPr lang="en-US" altLang="en-US" sz="2400">
                <a:latin typeface="Arial Narrow" pitchFamily="34" charset="0"/>
              </a:rPr>
              <a:t>10 years</a:t>
            </a:r>
          </a:p>
          <a:p>
            <a:pPr>
              <a:buFontTx/>
              <a:buChar char="-"/>
            </a:pPr>
            <a:r>
              <a:rPr lang="en-US" altLang="en-US" sz="2400">
                <a:latin typeface="Arial Narrow" pitchFamily="34" charset="0"/>
              </a:rPr>
              <a:t>lifetime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5029200" cy="1143000"/>
          </a:xfrm>
        </p:spPr>
        <p:txBody>
          <a:bodyPr/>
          <a:lstStyle/>
          <a:p>
            <a:r>
              <a:rPr lang="en-US" altLang="en-US" smtClean="0"/>
              <a:t>Analytic Time 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3779838" y="2438400"/>
            <a:ext cx="533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138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52268"/>
            <a:ext cx="7087080" cy="408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DB010B"/>
                </a:solidFill>
              </a:rPr>
              <a:t>2. Design A Decision Tree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95400" y="1295400"/>
            <a:ext cx="71628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(Structure the problem)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Complete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Simple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Decision vs. Chance nodes</a:t>
            </a:r>
          </a:p>
          <a:p>
            <a:pPr>
              <a:defRPr/>
            </a:pPr>
            <a:endParaRPr lang="en-US" sz="2400" dirty="0">
              <a:latin typeface="Arial Narrow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458788" y="3125788"/>
            <a:ext cx="8378825" cy="2062162"/>
          </a:xfrm>
          <a:prstGeom prst="rect">
            <a:avLst/>
          </a:prstGeom>
          <a:solidFill>
            <a:srgbClr val="DB010B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altLang="en-US" sz="3200">
                <a:latin typeface="Arial Narrow" pitchFamily="34" charset="0"/>
              </a:rPr>
              <a:t>Branches at a decision node – two or more diagnostic or therapeutic alternatives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3200">
                <a:latin typeface="Arial Narrow" pitchFamily="34" charset="0"/>
              </a:rPr>
              <a:t>Branches at a chance node – exhaustive and mutually exclusive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762000"/>
            <a:ext cx="69342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4000" dirty="0">
                <a:solidFill>
                  <a:srgbClr val="DB010B"/>
                </a:solidFill>
                <a:latin typeface=""/>
                <a:ea typeface="ＭＳ Ｐゴシック" charset="0"/>
                <a:cs typeface="ＭＳ Ｐゴシック" charset="0"/>
              </a:rPr>
              <a:t>Objectives</a:t>
            </a:r>
          </a:p>
        </p:txBody>
      </p:sp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7772400" cy="3505200"/>
          </a:xfrm>
        </p:spPr>
        <p:txBody>
          <a:bodyPr/>
          <a:lstStyle/>
          <a:p>
            <a:pPr lvl="2">
              <a:buClr>
                <a:srgbClr val="DB010B"/>
              </a:buClr>
              <a:buFont typeface="Wingdings" pitchFamily="2" charset="2"/>
              <a:buChar char="§"/>
            </a:pPr>
            <a:r>
              <a:rPr lang="en-US" altLang="en-US" smtClean="0"/>
              <a:t>What is decision analysis?</a:t>
            </a:r>
          </a:p>
          <a:p>
            <a:pPr lvl="2">
              <a:buClr>
                <a:srgbClr val="DB010B"/>
              </a:buClr>
              <a:buFont typeface="Wingdings" pitchFamily="2" charset="2"/>
              <a:buChar char="§"/>
            </a:pPr>
            <a:endParaRPr lang="en-US" altLang="en-US" smtClean="0"/>
          </a:p>
          <a:p>
            <a:pPr lvl="2">
              <a:buClr>
                <a:srgbClr val="DB010B"/>
              </a:buClr>
              <a:buFont typeface="Wingdings" pitchFamily="2" charset="2"/>
              <a:buChar char="§"/>
            </a:pPr>
            <a:r>
              <a:rPr lang="en-US" altLang="en-US" smtClean="0"/>
              <a:t>Why do we use decision analysis?</a:t>
            </a:r>
          </a:p>
          <a:p>
            <a:pPr lvl="2">
              <a:buClr>
                <a:srgbClr val="DB010B"/>
              </a:buClr>
              <a:buFont typeface="Wingdings" pitchFamily="2" charset="2"/>
              <a:buChar char="§"/>
            </a:pPr>
            <a:endParaRPr lang="en-US" altLang="en-US" smtClean="0"/>
          </a:p>
          <a:p>
            <a:pPr lvl="2">
              <a:buClr>
                <a:srgbClr val="DB010B"/>
              </a:buClr>
              <a:buFont typeface="Wingdings" pitchFamily="2" charset="2"/>
              <a:buChar char="§"/>
            </a:pPr>
            <a:r>
              <a:rPr lang="en-US" altLang="en-US" smtClean="0"/>
              <a:t>How would we use decision analysis?</a:t>
            </a:r>
            <a:r>
              <a:rPr lang="en-US" altLang="en-US" smtClean="0">
                <a:latin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990600"/>
          </a:xfrm>
        </p:spPr>
        <p:txBody>
          <a:bodyPr/>
          <a:lstStyle/>
          <a:p>
            <a:r>
              <a:rPr lang="en-US" altLang="en-US" smtClean="0"/>
              <a:t>Start Simple</a:t>
            </a:r>
          </a:p>
        </p:txBody>
      </p:sp>
      <p:graphicFrame>
        <p:nvGraphicFramePr>
          <p:cNvPr id="26627" name="Object 2"/>
          <p:cNvGraphicFramePr>
            <a:graphicFrameLocks/>
          </p:cNvGraphicFramePr>
          <p:nvPr/>
        </p:nvGraphicFramePr>
        <p:xfrm>
          <a:off x="1524000" y="685800"/>
          <a:ext cx="6759575" cy="514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VISIO" r:id="rId4" imgW="6761163" imgH="5148263" progId="Visio.Drawing.5">
                  <p:embed/>
                </p:oleObj>
              </mc:Choice>
              <mc:Fallback>
                <p:oleObj name="VISIO" r:id="rId4" imgW="6761163" imgH="5148263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685800"/>
                        <a:ext cx="6759575" cy="514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5257800" cy="990600"/>
          </a:xfrm>
        </p:spPr>
        <p:txBody>
          <a:bodyPr/>
          <a:lstStyle/>
          <a:p>
            <a:r>
              <a:rPr lang="en-US" altLang="en-US" smtClean="0"/>
              <a:t>… to Less Simple…</a:t>
            </a:r>
          </a:p>
        </p:txBody>
      </p:sp>
      <p:graphicFrame>
        <p:nvGraphicFramePr>
          <p:cNvPr id="28675" name="Object 2"/>
          <p:cNvGraphicFramePr>
            <a:graphicFrameLocks/>
          </p:cNvGraphicFramePr>
          <p:nvPr/>
        </p:nvGraphicFramePr>
        <p:xfrm>
          <a:off x="304800" y="838200"/>
          <a:ext cx="8509000" cy="514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" name="VISIO" r:id="rId4" imgW="8510588" imgH="5141913" progId="Visio.Drawing.5">
                  <p:embed/>
                </p:oleObj>
              </mc:Choice>
              <mc:Fallback>
                <p:oleObj name="VISIO" r:id="rId4" imgW="8510588" imgH="5141913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838200"/>
                        <a:ext cx="8509000" cy="514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4191000" cy="990600"/>
          </a:xfrm>
        </p:spPr>
        <p:txBody>
          <a:bodyPr/>
          <a:lstStyle/>
          <a:p>
            <a:r>
              <a:rPr lang="en-US" altLang="en-US" smtClean="0"/>
              <a:t>…to Complex</a:t>
            </a:r>
          </a:p>
        </p:txBody>
      </p:sp>
      <p:graphicFrame>
        <p:nvGraphicFramePr>
          <p:cNvPr id="30723" name="Object 2"/>
          <p:cNvGraphicFramePr>
            <a:graphicFrameLocks/>
          </p:cNvGraphicFramePr>
          <p:nvPr/>
        </p:nvGraphicFramePr>
        <p:xfrm>
          <a:off x="381000" y="304800"/>
          <a:ext cx="8547100" cy="543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name="VISIO" r:id="rId4" imgW="8548688" imgH="5434013" progId="Visio.Drawing.5">
                  <p:embed/>
                </p:oleObj>
              </mc:Choice>
              <mc:Fallback>
                <p:oleObj name="VISIO" r:id="rId4" imgW="8548688" imgH="5434013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4800"/>
                        <a:ext cx="8547100" cy="543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69" name="Object 2"/>
          <p:cNvGraphicFramePr>
            <a:graphicFrameLocks/>
          </p:cNvGraphicFramePr>
          <p:nvPr/>
        </p:nvGraphicFramePr>
        <p:xfrm>
          <a:off x="685800" y="914400"/>
          <a:ext cx="7861300" cy="451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" name="Document" r:id="rId4" imgW="7862888" imgH="4513263" progId="Word.Document.8">
                  <p:embed/>
                </p:oleObj>
              </mc:Choice>
              <mc:Fallback>
                <p:oleObj name="Document" r:id="rId4" imgW="7862888" imgH="4513263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7861300" cy="451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685800" y="4572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Figure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6553200" cy="1143000"/>
          </a:xfrm>
        </p:spPr>
        <p:txBody>
          <a:bodyPr/>
          <a:lstStyle/>
          <a:p>
            <a:r>
              <a:rPr lang="en-US" altLang="en-US" smtClean="0"/>
              <a:t>3. Estimate Probabilities</a:t>
            </a:r>
            <a:r>
              <a:rPr lang="en-US" altLang="en-US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828800"/>
            <a:ext cx="7772400" cy="4114800"/>
          </a:xfrm>
        </p:spPr>
        <p:txBody>
          <a:bodyPr/>
          <a:lstStyle/>
          <a:p>
            <a:pPr marL="908050" indent="-908050">
              <a:buFontTx/>
              <a:buNone/>
            </a:pPr>
            <a:r>
              <a:rPr lang="en-US" altLang="en-US" smtClean="0"/>
              <a:t>Data sources: Reliable, Relevant</a:t>
            </a:r>
          </a:p>
          <a:p>
            <a:pPr marL="908050" indent="-908050">
              <a:buFontTx/>
              <a:buNone/>
            </a:pPr>
            <a:r>
              <a:rPr lang="en-US" altLang="en-US" smtClean="0"/>
              <a:t>Standard hierarchies of data quality </a:t>
            </a:r>
          </a:p>
          <a:p>
            <a:pPr marL="908050" indent="-908050">
              <a:buFontTx/>
              <a:buNone/>
            </a:pPr>
            <a:r>
              <a:rPr lang="en-US" altLang="en-US" smtClean="0"/>
              <a:t>	Definitive trials &gt; Meta-analysis of trials &gt; Systematic review &gt; Smaller trials &gt; Large cohort studies &gt; Small cohort studies &gt; Case-control studies &gt; Case series &gt; Expert opinion</a:t>
            </a:r>
          </a:p>
          <a:p>
            <a:pPr marL="908050" indent="-908050">
              <a:buFontTx/>
              <a:buNone/>
            </a:pPr>
            <a:endParaRPr lang="en-US" altLang="en-US" smtClean="0">
              <a:latin typeface="Times New Roman" pitchFamily="18" charset="0"/>
            </a:endParaRPr>
          </a:p>
          <a:p>
            <a:pPr marL="908050" indent="-908050">
              <a:buFontTx/>
              <a:buNone/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Estimating transition probabilities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Validity vs. Accuracy (Bias-Variance Trade-off)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ea typeface="+mn-ea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ea typeface="+mn-ea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Consider missing data</a:t>
            </a:r>
            <a:endParaRPr lang="en-US" dirty="0">
              <a:ea typeface="+mn-e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78063"/>
            <a:ext cx="1833563" cy="183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78063"/>
            <a:ext cx="1833563" cy="183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78063"/>
            <a:ext cx="1833563" cy="183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859088" y="315753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82888" y="323373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967038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86063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90838" y="319563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47963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959350" y="2438400"/>
            <a:ext cx="295275" cy="261938"/>
            <a:chOff x="2900360" y="3200395"/>
            <a:chExt cx="295275" cy="261940"/>
          </a:xfrm>
        </p:grpSpPr>
        <p:sp>
          <p:nvSpPr>
            <p:cNvPr id="21" name="Oval 20"/>
            <p:cNvSpPr/>
            <p:nvPr/>
          </p:nvSpPr>
          <p:spPr>
            <a:xfrm>
              <a:off x="3013073" y="3309934"/>
              <a:ext cx="76200" cy="762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936873" y="3386134"/>
              <a:ext cx="76200" cy="762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119435" y="3276596"/>
              <a:ext cx="76200" cy="762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938460" y="3200395"/>
              <a:ext cx="76200" cy="762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043235" y="3348034"/>
              <a:ext cx="76200" cy="762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900360" y="3276596"/>
              <a:ext cx="76200" cy="762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8" name="Oval 27"/>
          <p:cNvSpPr/>
          <p:nvPr/>
        </p:nvSpPr>
        <p:spPr>
          <a:xfrm>
            <a:off x="6400800" y="315753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134225" y="315753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119938" y="2371725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191375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924800" y="311943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466" name="TextBox 26"/>
          <p:cNvSpPr txBox="1">
            <a:spLocks noChangeArrowheads="1"/>
          </p:cNvSpPr>
          <p:nvPr/>
        </p:nvSpPr>
        <p:spPr bwMode="auto">
          <a:xfrm>
            <a:off x="3438525" y="6388100"/>
            <a:ext cx="5324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>
                <a:solidFill>
                  <a:schemeClr val="bg1"/>
                </a:solidFill>
              </a:rPr>
              <a:t>Lancet 2004;364:937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69342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DB010B"/>
                </a:solidFill>
              </a:rPr>
              <a:t>No treatment node</a:t>
            </a:r>
          </a:p>
        </p:txBody>
      </p:sp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1096963" y="1843088"/>
            <a:ext cx="72850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marL="457200" indent="-457200">
              <a:buFont typeface="Wingdings" charset="2"/>
              <a:buChar char="§"/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Lifetime rate of rupture = Expected life span * Rupture/year</a:t>
            </a:r>
          </a:p>
          <a:p>
            <a:pPr lvl="1"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	Expected life span (US life tables) = 35 years</a:t>
            </a:r>
          </a:p>
          <a:p>
            <a:pPr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	Berry aneurysm rupture (cohort study) = 0.05 per 100 </a:t>
            </a:r>
          </a:p>
          <a:p>
            <a:pPr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				patients per year for &lt;10 mm</a:t>
            </a:r>
          </a:p>
          <a:p>
            <a:pPr>
              <a:defRPr/>
            </a:pPr>
            <a:endParaRPr lang="en-US" sz="2400" dirty="0">
              <a:latin typeface="Arial Narrow"/>
              <a:ea typeface="MS PGothic" charset="0"/>
              <a:cs typeface="Arial Narrow"/>
            </a:endParaRPr>
          </a:p>
          <a:p>
            <a:pPr lvl="1"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Lifetime rate of rupture = 0.05x 35 y = 1.75 per 100 patients 						per year</a:t>
            </a:r>
          </a:p>
          <a:p>
            <a:pPr marL="457200" indent="-457200">
              <a:buFont typeface="Wingdings" charset="2"/>
              <a:buChar char="§"/>
              <a:defRPr/>
            </a:pPr>
            <a:endParaRPr lang="en-US" sz="2400" dirty="0">
              <a:latin typeface="Arial Narrow"/>
              <a:ea typeface="MS PGothic" charset="0"/>
              <a:cs typeface="Arial Narrow"/>
            </a:endParaRPr>
          </a:p>
          <a:p>
            <a:pPr marL="457200" indent="-457200">
              <a:buFont typeface="Wingdings" charset="2"/>
              <a:buChar char="§"/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Case fatality of rupture = 45% (meta-analysis)</a:t>
            </a:r>
          </a:p>
          <a:p>
            <a:pPr>
              <a:defRPr/>
            </a:pPr>
            <a:endParaRPr lang="en-US" sz="2000" dirty="0">
              <a:latin typeface="Times New Roman" charset="0"/>
              <a:ea typeface="MS PGothic" charset="0"/>
              <a:cs typeface="MS PGothic" charset="0"/>
            </a:endParaRPr>
          </a:p>
          <a:p>
            <a:pPr>
              <a:defRPr/>
            </a:pPr>
            <a:endParaRPr lang="en-US" sz="2000" dirty="0">
              <a:latin typeface="Times New Roman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5867400" cy="762000"/>
          </a:xfrm>
        </p:spPr>
        <p:txBody>
          <a:bodyPr/>
          <a:lstStyle/>
          <a:p>
            <a:r>
              <a:rPr lang="en-US" altLang="en-US" smtClean="0"/>
              <a:t>3.  Estimate probabilities</a:t>
            </a:r>
          </a:p>
        </p:txBody>
      </p:sp>
      <p:graphicFrame>
        <p:nvGraphicFramePr>
          <p:cNvPr id="38915" name="Object 2"/>
          <p:cNvGraphicFramePr>
            <a:graphicFrameLocks/>
          </p:cNvGraphicFramePr>
          <p:nvPr/>
        </p:nvGraphicFramePr>
        <p:xfrm>
          <a:off x="304800" y="609600"/>
          <a:ext cx="8699500" cy="530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7" name="VISIO" r:id="rId4" imgW="8701088" imgH="5303838" progId="Visio.Drawing.5">
                  <p:embed/>
                </p:oleObj>
              </mc:Choice>
              <mc:Fallback>
                <p:oleObj name="VISIO" r:id="rId4" imgW="8701088" imgH="5303838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09600"/>
                        <a:ext cx="8699500" cy="530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429000" y="2895600"/>
            <a:ext cx="5638800" cy="2971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DB010B"/>
                </a:solidFill>
              </a:rPr>
              <a:t>Surgery node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096963" y="1879600"/>
            <a:ext cx="6904037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marL="342900" indent="-342900">
              <a:buFont typeface="Wingdings" charset="2"/>
              <a:buChar char="§"/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Probability of rupture of a treated aneurysm:  </a:t>
            </a:r>
          </a:p>
          <a:p>
            <a:pPr lvl="1"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	No data, but probably very small </a:t>
            </a:r>
          </a:p>
          <a:p>
            <a:pPr lvl="1"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	~ 0 (expert opinion)</a:t>
            </a:r>
          </a:p>
          <a:p>
            <a:pPr marL="342900" indent="-342900">
              <a:buFont typeface="Wingdings" charset="2"/>
              <a:buChar char="§"/>
              <a:defRPr/>
            </a:pPr>
            <a:endParaRPr lang="en-US" sz="2400" dirty="0">
              <a:latin typeface="Arial Narrow"/>
              <a:ea typeface="MS PGothic" charset="0"/>
              <a:cs typeface="Arial Narrow"/>
            </a:endParaRPr>
          </a:p>
          <a:p>
            <a:pPr marL="342900" indent="-342900">
              <a:buFont typeface="Wingdings" charset="2"/>
              <a:buChar char="§"/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Surgical mortality:</a:t>
            </a:r>
          </a:p>
          <a:p>
            <a:pPr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	Meta-analysis of case series: 2.6%</a:t>
            </a:r>
          </a:p>
          <a:p>
            <a:pPr lvl="2"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Clinical databases:  2.3%</a:t>
            </a:r>
          </a:p>
          <a:p>
            <a:pPr lvl="2"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UCSF experience:  2.3%</a:t>
            </a:r>
          </a:p>
          <a:p>
            <a:pPr lvl="2">
              <a:defRPr/>
            </a:pPr>
            <a:r>
              <a:rPr lang="en-US" sz="2400" dirty="0">
                <a:latin typeface="Times New Roman" charset="0"/>
                <a:ea typeface="MS PGothic" charset="0"/>
                <a:cs typeface="MS PGothic" charset="0"/>
              </a:rPr>
              <a:t>	</a:t>
            </a:r>
            <a:endParaRPr lang="en-US" sz="1800" dirty="0">
              <a:latin typeface="Times New Roman" charset="0"/>
              <a:ea typeface="MS PGothic" charset="0"/>
              <a:cs typeface="MS PGothic" charset="0"/>
            </a:endParaRPr>
          </a:p>
          <a:p>
            <a:pPr>
              <a:defRPr/>
            </a:pPr>
            <a:endParaRPr lang="en-US" sz="1800" dirty="0">
              <a:latin typeface="Times New Roman" charset="0"/>
              <a:ea typeface="MS PGothic" charset="0"/>
              <a:cs typeface="MS PGothic" charset="0"/>
            </a:endParaRPr>
          </a:p>
          <a:p>
            <a:pPr>
              <a:defRPr/>
            </a:pPr>
            <a:endParaRPr lang="en-US" sz="1800" dirty="0">
              <a:latin typeface="Times New Roman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5867400" cy="762000"/>
          </a:xfrm>
        </p:spPr>
        <p:txBody>
          <a:bodyPr/>
          <a:lstStyle/>
          <a:p>
            <a:r>
              <a:rPr lang="en-US" altLang="en-US" smtClean="0"/>
              <a:t>3.  Estimate Probabilities</a:t>
            </a:r>
          </a:p>
        </p:txBody>
      </p:sp>
      <p:graphicFrame>
        <p:nvGraphicFramePr>
          <p:cNvPr id="4301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094748"/>
              </p:ext>
            </p:extLst>
          </p:nvPr>
        </p:nvGraphicFramePr>
        <p:xfrm>
          <a:off x="228600" y="762000"/>
          <a:ext cx="8699500" cy="530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3" name="VISIO" r:id="rId4" imgW="8701088" imgH="5303838" progId="Visio.Drawing.5">
                  <p:embed/>
                </p:oleObj>
              </mc:Choice>
              <mc:Fallback>
                <p:oleObj name="VISIO" r:id="rId4" imgW="8701088" imgH="5303838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762000"/>
                        <a:ext cx="8699500" cy="530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4" name="Picture 8" descr="http://www.tc3.edu/instruct/sbrown/pic/mira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48" y="665329"/>
            <a:ext cx="4858016" cy="45299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97679" y="1068238"/>
            <a:ext cx="1143000" cy="76944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Clinical finding</a:t>
            </a:r>
          </a:p>
          <a:p>
            <a:pPr algn="ctr"/>
            <a:endParaRPr lang="en-US" sz="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0226" y="1574047"/>
            <a:ext cx="1524000" cy="138499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endParaRPr lang="en-US" sz="14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Cure</a:t>
            </a:r>
          </a:p>
          <a:p>
            <a:pPr algn="ctr"/>
            <a:endParaRPr lang="en-US" sz="1400" b="1" dirty="0">
              <a:solidFill>
                <a:schemeClr val="bg1"/>
              </a:solidFill>
              <a:latin typeface="+mn-lt"/>
            </a:endParaRPr>
          </a:p>
          <a:p>
            <a:pPr algn="ctr"/>
            <a:endParaRPr lang="en-US" sz="14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3190336"/>
            <a:ext cx="1981200" cy="224676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400" b="1" i="1" dirty="0" smtClean="0">
                <a:solidFill>
                  <a:schemeClr val="bg1"/>
                </a:solidFill>
                <a:latin typeface="+mn-lt"/>
              </a:rPr>
              <a:t>Actually, discrete steps: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Diagnostic w/u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Diagnosis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Rx choice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Rx effects (main, side)</a:t>
            </a:r>
          </a:p>
          <a:p>
            <a:pPr algn="ctr"/>
            <a:endParaRPr lang="en-US" sz="1400" b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400" b="1" i="1" dirty="0" smtClean="0">
                <a:solidFill>
                  <a:schemeClr val="bg1"/>
                </a:solidFill>
                <a:latin typeface="+mn-lt"/>
              </a:rPr>
              <a:t>each with likelihoods not certainties</a:t>
            </a:r>
          </a:p>
          <a:p>
            <a:pPr algn="ctr"/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Bent-Up Arrow 4"/>
          <p:cNvSpPr/>
          <p:nvPr/>
        </p:nvSpPr>
        <p:spPr>
          <a:xfrm rot="5400000">
            <a:off x="5071613" y="1871213"/>
            <a:ext cx="1371600" cy="2353574"/>
          </a:xfrm>
          <a:prstGeom prst="bentUpArrow">
            <a:avLst>
              <a:gd name="adj1" fmla="val 6132"/>
              <a:gd name="adj2" fmla="val 8962"/>
              <a:gd name="adj3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4.  Estimate utilities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Valuation of an outcome</a:t>
            </a:r>
          </a:p>
          <a:p>
            <a:pPr lvl="1"/>
            <a:r>
              <a:rPr lang="en-US" altLang="en-US" smtClean="0"/>
              <a:t>Best = 1</a:t>
            </a:r>
          </a:p>
          <a:p>
            <a:pPr lvl="1"/>
            <a:r>
              <a:rPr lang="en-US" altLang="en-US" smtClean="0"/>
              <a:t>Worst = 0</a:t>
            </a:r>
          </a:p>
          <a:p>
            <a:r>
              <a:rPr lang="en-US" altLang="en-US" smtClean="0"/>
              <a:t>In this case, she wants to avoid early death:</a:t>
            </a:r>
          </a:p>
          <a:p>
            <a:pPr lvl="1"/>
            <a:r>
              <a:rPr lang="en-US" altLang="en-US" smtClean="0"/>
              <a:t>Normal survival = 1</a:t>
            </a:r>
          </a:p>
          <a:p>
            <a:pPr lvl="1"/>
            <a:r>
              <a:rPr lang="en-US" altLang="en-US" smtClean="0"/>
              <a:t>Early death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4724400" cy="762000"/>
          </a:xfrm>
        </p:spPr>
        <p:txBody>
          <a:bodyPr/>
          <a:lstStyle/>
          <a:p>
            <a:r>
              <a:rPr lang="en-US" altLang="en-US" smtClean="0"/>
              <a:t>Fill in the utilities</a:t>
            </a:r>
          </a:p>
        </p:txBody>
      </p:sp>
      <p:graphicFrame>
        <p:nvGraphicFramePr>
          <p:cNvPr id="49155" name="Object 2"/>
          <p:cNvGraphicFramePr>
            <a:graphicFrameLocks/>
          </p:cNvGraphicFramePr>
          <p:nvPr/>
        </p:nvGraphicFramePr>
        <p:xfrm>
          <a:off x="152400" y="609600"/>
          <a:ext cx="8775700" cy="535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6" name="VISIO" r:id="rId4" imgW="8777288" imgH="5353050" progId="Visio.Drawing.5">
                  <p:embed/>
                </p:oleObj>
              </mc:Choice>
              <mc:Fallback>
                <p:oleObj name="VISIO" r:id="rId4" imgW="8777288" imgH="5353050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9600"/>
                        <a:ext cx="8775700" cy="535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38200"/>
            <a:ext cx="7239000" cy="1143000"/>
          </a:xfrm>
        </p:spPr>
        <p:txBody>
          <a:bodyPr/>
          <a:lstStyle/>
          <a:p>
            <a:r>
              <a:rPr lang="en-US" altLang="en-US" smtClean="0"/>
              <a:t>5. Compute The Expected Utility </a:t>
            </a:r>
            <a:br>
              <a:rPr lang="en-US" altLang="en-US" smtClean="0"/>
            </a:br>
            <a:r>
              <a:rPr lang="en-US" altLang="en-US" smtClean="0"/>
              <a:t>    Of Each Branch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133600"/>
            <a:ext cx="7772400" cy="2667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Called "folding back"  the tree. </a:t>
            </a:r>
          </a:p>
          <a:p>
            <a:pPr>
              <a:buFontTx/>
              <a:buNone/>
            </a:pPr>
            <a:r>
              <a:rPr lang="en-US" altLang="en-US" smtClean="0"/>
              <a:t>Expected utility of action = each possible outcome weighted by its probability. </a:t>
            </a:r>
          </a:p>
          <a:p>
            <a:pPr>
              <a:buFontTx/>
              <a:buNone/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/>
          </p:cNvGraphicFramePr>
          <p:nvPr/>
        </p:nvGraphicFramePr>
        <p:xfrm>
          <a:off x="228600" y="1066800"/>
          <a:ext cx="8394700" cy="511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9" name="VISIO" r:id="rId4" imgW="8396288" imgH="5121275" progId="Visio.Drawing.5">
                  <p:embed/>
                </p:oleObj>
              </mc:Choice>
              <mc:Fallback>
                <p:oleObj name="VISIO" r:id="rId4" imgW="8396288" imgH="5121275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6800"/>
                        <a:ext cx="8394700" cy="511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8458200" y="2667000"/>
            <a:ext cx="428625" cy="3667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=0</a:t>
            </a: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 flipH="1">
            <a:off x="6248400" y="2362200"/>
            <a:ext cx="2438400" cy="5334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8382000" y="5257800"/>
            <a:ext cx="428625" cy="366713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=0</a:t>
            </a: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H="1">
            <a:off x="6248400" y="5029200"/>
            <a:ext cx="2362200" cy="5334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8347075" y="1752600"/>
            <a:ext cx="720725" cy="3698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=0.55</a:t>
            </a: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H="1">
            <a:off x="6248400" y="1524000"/>
            <a:ext cx="2438400" cy="4572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8382000" y="4419600"/>
            <a:ext cx="720725" cy="369888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=0.55</a:t>
            </a:r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flipH="1">
            <a:off x="6172200" y="4191000"/>
            <a:ext cx="2438400" cy="4572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  <p:bldP spid="47109" grpId="0" animBg="1"/>
      <p:bldP spid="47110" grpId="0" animBg="1" autoUpdateAnimBg="0"/>
      <p:bldP spid="47111" grpId="0" animBg="1"/>
      <p:bldP spid="47112" grpId="0" animBg="1"/>
      <p:bldP spid="47113" grpId="0" animBg="1"/>
      <p:bldP spid="47114" grpId="0" animBg="1"/>
      <p:bldP spid="471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7315200" y="6457950"/>
            <a:ext cx="7985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000" i="1"/>
              <a:t>.865 vs .977</a:t>
            </a:r>
          </a:p>
        </p:txBody>
      </p:sp>
      <p:graphicFrame>
        <p:nvGraphicFramePr>
          <p:cNvPr id="55299" name="Object 2"/>
          <p:cNvGraphicFramePr>
            <a:graphicFrameLocks/>
          </p:cNvGraphicFramePr>
          <p:nvPr/>
        </p:nvGraphicFramePr>
        <p:xfrm>
          <a:off x="228600" y="1066800"/>
          <a:ext cx="8394700" cy="511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5" name="VISIO" r:id="rId4" imgW="8396288" imgH="5121275" progId="Visio.Drawing.5">
                  <p:embed/>
                </p:oleObj>
              </mc:Choice>
              <mc:Fallback>
                <p:oleObj name="VISIO" r:id="rId4" imgW="8396288" imgH="5121275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6800"/>
                        <a:ext cx="8394700" cy="511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7" name="Line 5"/>
          <p:cNvSpPr>
            <a:spLocks noChangeShapeType="1"/>
          </p:cNvSpPr>
          <p:nvPr/>
        </p:nvSpPr>
        <p:spPr bwMode="auto">
          <a:xfrm flipH="1">
            <a:off x="5791200" y="1066800"/>
            <a:ext cx="2667000" cy="381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8305800" y="3505200"/>
            <a:ext cx="600075" cy="3667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=1.0</a:t>
            </a:r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H="1">
            <a:off x="5638800" y="3733800"/>
            <a:ext cx="2667000" cy="381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5562600" y="1600200"/>
            <a:ext cx="3048000" cy="1371600"/>
          </a:xfrm>
          <a:prstGeom prst="rect">
            <a:avLst/>
          </a:prstGeom>
          <a:solidFill>
            <a:schemeClr val="bg1">
              <a:alpha val="79999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5715000" y="2057400"/>
            <a:ext cx="720725" cy="3698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=0.55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5638800" y="4191000"/>
            <a:ext cx="3048000" cy="144780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5791200" y="4724400"/>
            <a:ext cx="720725" cy="3698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=0.55</a:t>
            </a: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8077200" y="1295400"/>
            <a:ext cx="952500" cy="3698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=0.9825</a:t>
            </a: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H="1">
            <a:off x="5334000" y="5715000"/>
            <a:ext cx="2667000" cy="381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8382000" y="5715000"/>
            <a:ext cx="428625" cy="366713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=0</a:t>
            </a: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3271838" y="3124200"/>
            <a:ext cx="5867400" cy="3124200"/>
          </a:xfrm>
          <a:prstGeom prst="rect">
            <a:avLst/>
          </a:prstGeom>
          <a:solidFill>
            <a:schemeClr val="bg1">
              <a:alpha val="8392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4419600" y="914400"/>
            <a:ext cx="4724400" cy="2362200"/>
          </a:xfrm>
          <a:prstGeom prst="rect">
            <a:avLst/>
          </a:prstGeom>
          <a:solidFill>
            <a:schemeClr val="bg1">
              <a:alpha val="7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4648200" y="1600200"/>
            <a:ext cx="952500" cy="3698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=0.9921</a:t>
            </a: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3581400" y="5029200"/>
            <a:ext cx="839788" cy="3698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=0.977</a:t>
            </a:r>
          </a:p>
        </p:txBody>
      </p:sp>
      <p:sp>
        <p:nvSpPr>
          <p:cNvPr id="62482" name="Rectangle 19"/>
          <p:cNvSpPr>
            <a:spLocks noChangeArrowheads="1"/>
          </p:cNvSpPr>
          <p:nvPr/>
        </p:nvSpPr>
        <p:spPr bwMode="auto">
          <a:xfrm>
            <a:off x="457200" y="4038600"/>
            <a:ext cx="2252663" cy="519113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chemeClr val="hlink"/>
                </a:solidFill>
              </a:rPr>
              <a:t>Diff = -0.0151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/>
      <p:bldP spid="49158" grpId="0" animBg="1"/>
      <p:bldP spid="49159" grpId="0" animBg="1"/>
      <p:bldP spid="49160" grpId="0" animBg="1"/>
      <p:bldP spid="49161" grpId="0" animBg="1"/>
      <p:bldP spid="49162" grpId="0" animBg="1"/>
      <p:bldP spid="49163" grpId="0" animBg="1" autoUpdateAnimBg="0"/>
      <p:bldP spid="49164" grpId="0" animBg="1" autoUpdateAnimBg="0"/>
      <p:bldP spid="49165" grpId="0" animBg="1"/>
      <p:bldP spid="49166" grpId="0" animBg="1" autoUpdateAnimBg="0"/>
      <p:bldP spid="49167" grpId="0" animBg="1"/>
      <p:bldP spid="49168" grpId="0" animBg="1"/>
      <p:bldP spid="49169" grpId="0" animBg="1"/>
      <p:bldP spid="49170" grpId="0" animBg="1"/>
      <p:bldP spid="6248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6.  Perform Sensitivity Analysis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676400"/>
            <a:ext cx="7010400" cy="4419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Arial Narrow"/>
                <a:ea typeface="ＭＳ Ｐゴシック" charset="0"/>
                <a:cs typeface="ＭＳ Ｐゴシック" charset="0"/>
              </a:rPr>
              <a:t>How </a:t>
            </a:r>
            <a:r>
              <a:rPr lang="en-US" dirty="0" smtClean="0">
                <a:latin typeface="Arial Narrow"/>
                <a:ea typeface="ＭＳ Ｐゴシック" charset="0"/>
                <a:cs typeface="ＭＳ Ｐゴシック" charset="0"/>
              </a:rPr>
              <a:t>confident are we in our recommendation?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latin typeface="Arial Narrow"/>
              <a:ea typeface="ＭＳ Ｐゴシック" charset="0"/>
              <a:cs typeface="ＭＳ Ｐゴシック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Arial Narrow"/>
                <a:ea typeface="ＭＳ Ｐゴシック" charset="0"/>
                <a:cs typeface="ＭＳ Ｐゴシック" charset="0"/>
              </a:rPr>
              <a:t>Vary </a:t>
            </a:r>
            <a:r>
              <a:rPr lang="en-US" dirty="0">
                <a:latin typeface="Arial Narrow"/>
                <a:ea typeface="ＭＳ Ｐゴシック" charset="0"/>
                <a:cs typeface="ＭＳ Ｐゴシック" charset="0"/>
              </a:rPr>
              <a:t>the input parameters to see how they affect the final </a:t>
            </a:r>
            <a:r>
              <a:rPr lang="en-US" dirty="0" smtClean="0">
                <a:latin typeface="Arial Narrow"/>
                <a:ea typeface="ＭＳ Ｐゴシック" charset="0"/>
                <a:cs typeface="ＭＳ Ｐゴシック" charset="0"/>
              </a:rPr>
              <a:t>result</a:t>
            </a:r>
            <a:endParaRPr lang="en-US" dirty="0">
              <a:latin typeface="Arial Narrow"/>
              <a:ea typeface="ＭＳ Ｐゴシック" charset="0"/>
              <a:cs typeface="ＭＳ Ｐゴシック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dirty="0">
                <a:latin typeface="Arial Narrow"/>
                <a:ea typeface="ＭＳ Ｐゴシック" charset="0"/>
              </a:rPr>
              <a:t>What if her life expectancy were shorter?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>
                <a:latin typeface="Arial Narrow"/>
                <a:ea typeface="ＭＳ Ｐゴシック" charset="0"/>
              </a:rPr>
              <a:t>What if the rupture rate of untreated aneurysms were higher?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>
                <a:latin typeface="Arial Narrow"/>
                <a:ea typeface="ＭＳ Ｐゴシック" charset="0"/>
              </a:rPr>
              <a:t>How good a neurosurgeon is required for a toss up?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696200" cy="457200"/>
          </a:xfrm>
        </p:spPr>
        <p:txBody>
          <a:bodyPr/>
          <a:lstStyle/>
          <a:p>
            <a:r>
              <a:rPr lang="en-US" altLang="en-US" sz="3200" smtClean="0">
                <a:solidFill>
                  <a:srgbClr val="FF0000"/>
                </a:solidFill>
              </a:rPr>
              <a:t>Thresholds are values at which the decision flips</a:t>
            </a:r>
          </a:p>
        </p:txBody>
      </p:sp>
      <p:graphicFrame>
        <p:nvGraphicFramePr>
          <p:cNvPr id="5939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8541381"/>
              </p:ext>
            </p:extLst>
          </p:nvPr>
        </p:nvGraphicFramePr>
        <p:xfrm>
          <a:off x="1828800" y="1143000"/>
          <a:ext cx="7099300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5" name="Worksheet" r:id="rId4" imgW="7100888" imgH="4859338" progId="Excel.Sheet.8">
                  <p:embed/>
                </p:oleObj>
              </mc:Choice>
              <mc:Fallback>
                <p:oleObj name="Worksheet" r:id="rId4" imgW="7100888" imgH="485933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143000"/>
                        <a:ext cx="7099300" cy="48577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" name="Line 7"/>
          <p:cNvSpPr>
            <a:spLocks noChangeShapeType="1"/>
          </p:cNvSpPr>
          <p:nvPr/>
        </p:nvSpPr>
        <p:spPr bwMode="auto">
          <a:xfrm flipH="1">
            <a:off x="6019800" y="3810000"/>
            <a:ext cx="76200" cy="3810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5" name="Rectangle 6"/>
          <p:cNvSpPr>
            <a:spLocks noChangeArrowheads="1"/>
          </p:cNvSpPr>
          <p:nvPr/>
        </p:nvSpPr>
        <p:spPr bwMode="auto">
          <a:xfrm>
            <a:off x="5486400" y="3505200"/>
            <a:ext cx="1235075" cy="3968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000" dirty="0">
                <a:solidFill>
                  <a:srgbClr val="DB010B"/>
                </a:solidFill>
              </a:rPr>
              <a:t>Base Case</a:t>
            </a:r>
          </a:p>
        </p:txBody>
      </p:sp>
    </p:spTree>
    <p:extLst>
      <p:ext uri="{BB962C8B-B14F-4D97-AF65-F5344CB8AC3E}">
        <p14:creationId xmlns:p14="http://schemas.microsoft.com/office/powerpoint/2010/main" val="325818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371600"/>
          </a:xfrm>
        </p:spPr>
        <p:txBody>
          <a:bodyPr/>
          <a:lstStyle/>
          <a:p>
            <a:r>
              <a:rPr lang="en-US" altLang="en-US" b="1" smtClean="0"/>
              <a:t>At each iteration, step back…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438400"/>
            <a:ext cx="6934200" cy="2514600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mtClean="0"/>
              <a:t>Did we ask the right question?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Have we answered the question?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Are there other details that might be important? </a:t>
            </a:r>
          </a:p>
          <a:p>
            <a:pPr>
              <a:buFontTx/>
              <a:buNone/>
            </a:pPr>
            <a:r>
              <a:rPr lang="en-US" altLang="en-US" smtClean="0"/>
              <a:t>Consider adding/removing complexity to improve accuracy.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533400"/>
            <a:ext cx="69342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DB010B"/>
                </a:solidFill>
                <a:latin typeface="Arial Narrow"/>
                <a:ea typeface="ＭＳ Ｐゴシック" charset="0"/>
                <a:cs typeface="ＭＳ Ｐゴシック" charset="0"/>
              </a:rPr>
              <a:t>Ms. </a:t>
            </a:r>
            <a:r>
              <a:rPr lang="en-US" b="1" dirty="0" smtClean="0">
                <a:solidFill>
                  <a:srgbClr val="DB010B"/>
                </a:solidFill>
                <a:latin typeface="Arial Narrow"/>
                <a:ea typeface="ＭＳ Ｐゴシック" charset="0"/>
                <a:cs typeface="ＭＳ Ｐゴシック" charset="0"/>
              </a:rPr>
              <a:t>Brooks: </a:t>
            </a:r>
            <a:r>
              <a:rPr lang="en-US" b="1" dirty="0">
                <a:solidFill>
                  <a:srgbClr val="DB010B"/>
                </a:solidFill>
                <a:latin typeface="Arial Narrow"/>
                <a:ea typeface="+mj-ea"/>
              </a:rPr>
              <a:t>We recommend NO surgery.</a:t>
            </a:r>
            <a:r>
              <a:rPr lang="en-US" dirty="0">
                <a:solidFill>
                  <a:srgbClr val="DB010B"/>
                </a:solidFill>
                <a:latin typeface="Arial Narrow"/>
                <a:ea typeface="+mj-ea"/>
              </a:rPr>
              <a:t/>
            </a:r>
            <a:br>
              <a:rPr lang="en-US" dirty="0">
                <a:solidFill>
                  <a:srgbClr val="DB010B"/>
                </a:solidFill>
                <a:latin typeface="Arial Narrow"/>
                <a:ea typeface="+mj-ea"/>
              </a:rPr>
            </a:br>
            <a:endParaRPr lang="en-US" dirty="0">
              <a:solidFill>
                <a:srgbClr val="DB010B"/>
              </a:solidFill>
              <a:latin typeface="Arial Narrow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7010400" cy="3352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altLang="en-US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ja-JP" altLang="en-US" dirty="0" smtClean="0">
                <a:latin typeface="Times New Roman" pitchFamily="18" charset="0"/>
              </a:rPr>
              <a:t>“</a:t>
            </a:r>
            <a:r>
              <a:rPr lang="en-US" altLang="ja-JP" dirty="0" smtClean="0">
                <a:latin typeface="Times New Roman" pitchFamily="18" charset="0"/>
              </a:rPr>
              <a:t>Thanks…  But I meant I wanted to live the most years possible.  Dying at age 80 </a:t>
            </a:r>
            <a:r>
              <a:rPr lang="en-US" altLang="ja-JP" dirty="0" err="1" smtClean="0">
                <a:latin typeface="Times New Roman" pitchFamily="18" charset="0"/>
              </a:rPr>
              <a:t>isn</a:t>
            </a:r>
            <a:r>
              <a:rPr lang="ja-JP" altLang="en-US" dirty="0" smtClean="0">
                <a:latin typeface="Times New Roman" pitchFamily="18" charset="0"/>
              </a:rPr>
              <a:t>’</a:t>
            </a:r>
            <a:r>
              <a:rPr lang="en-US" altLang="ja-JP" dirty="0" smtClean="0">
                <a:latin typeface="Times New Roman" pitchFamily="18" charset="0"/>
              </a:rPr>
              <a:t>t as bad as dying tomorrow…</a:t>
            </a:r>
            <a:r>
              <a:rPr lang="ja-JP" altLang="en-US" dirty="0" smtClean="0">
                <a:latin typeface="Times New Roman" pitchFamily="18" charset="0"/>
              </a:rPr>
              <a:t>”</a:t>
            </a:r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600" smtClean="0">
                <a:solidFill>
                  <a:srgbClr val="DB010B"/>
                </a:solidFill>
              </a:rPr>
              <a:t>Add layers of complexity </a:t>
            </a:r>
          </a:p>
          <a:p>
            <a:pPr algn="ctr">
              <a:buFontTx/>
              <a:buNone/>
            </a:pPr>
            <a:r>
              <a:rPr lang="en-US" altLang="en-US" sz="3600" smtClean="0">
                <a:solidFill>
                  <a:srgbClr val="DB010B"/>
                </a:solidFill>
              </a:rPr>
              <a:t>to produce a more realistic analysis.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Decision Analysis?</a:t>
            </a:r>
          </a:p>
        </p:txBody>
      </p:sp>
      <p:sp>
        <p:nvSpPr>
          <p:cNvPr id="972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mtClean="0"/>
              <a:t>An explicit, quantitative method </a:t>
            </a:r>
          </a:p>
          <a:p>
            <a:pPr marL="0" indent="0">
              <a:buFont typeface="Wingdings" pitchFamily="2" charset="2"/>
              <a:buNone/>
            </a:pPr>
            <a:endParaRPr lang="en-US" altLang="en-US" smtClean="0"/>
          </a:p>
          <a:p>
            <a:pPr marL="0" indent="0">
              <a:buFont typeface="Wingdings" pitchFamily="2" charset="2"/>
              <a:buNone/>
            </a:pPr>
            <a:r>
              <a:rPr lang="en-US" altLang="en-US" smtClean="0"/>
              <a:t>to make (or think about) decisions </a:t>
            </a:r>
          </a:p>
          <a:p>
            <a:pPr marL="0" indent="0">
              <a:buFont typeface="Wingdings" pitchFamily="2" charset="2"/>
              <a:buNone/>
            </a:pPr>
            <a:endParaRPr lang="en-US" altLang="en-US" smtClean="0"/>
          </a:p>
          <a:p>
            <a:pPr marL="0" indent="0">
              <a:buFont typeface="Wingdings" pitchFamily="2" charset="2"/>
              <a:buNone/>
            </a:pPr>
            <a:r>
              <a:rPr lang="en-US" altLang="en-US" smtClean="0"/>
              <a:t>in the face of uncertainty.</a:t>
            </a:r>
            <a:r>
              <a:rPr lang="en-US" altLang="en-US" i="1" smtClean="0"/>
              <a:t> 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533400"/>
          </a:xfrm>
        </p:spPr>
        <p:txBody>
          <a:bodyPr/>
          <a:lstStyle/>
          <a:p>
            <a:r>
              <a:rPr lang="en-US" altLang="en-US" smtClean="0"/>
              <a:t>Solution: Another Outcome</a:t>
            </a:r>
          </a:p>
        </p:txBody>
      </p:sp>
      <p:graphicFrame>
        <p:nvGraphicFramePr>
          <p:cNvPr id="61443" name="Object 2"/>
          <p:cNvGraphicFramePr>
            <a:graphicFrameLocks/>
          </p:cNvGraphicFramePr>
          <p:nvPr/>
        </p:nvGraphicFramePr>
        <p:xfrm>
          <a:off x="1828800" y="1676400"/>
          <a:ext cx="6756400" cy="428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9" name="VISIO" r:id="rId4" imgW="6757988" imgH="4291013" progId="Visio.Drawing.5">
                  <p:embed/>
                </p:oleObj>
              </mc:Choice>
              <mc:Fallback>
                <p:oleObj name="VISIO" r:id="rId4" imgW="6757988" imgH="4291013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676400"/>
                        <a:ext cx="6756400" cy="428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381000" y="914400"/>
            <a:ext cx="4343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400">
                <a:latin typeface="Arial Narrow" pitchFamily="34" charset="0"/>
              </a:rPr>
              <a:t>Three outcomes</a:t>
            </a:r>
          </a:p>
          <a:p>
            <a:r>
              <a:rPr lang="en-US" altLang="en-US" sz="2400">
                <a:latin typeface="Arial Narrow" pitchFamily="34" charset="0"/>
              </a:rPr>
              <a:t>Determine utility as a portion of expected life span</a:t>
            </a:r>
          </a:p>
          <a:p>
            <a:r>
              <a:rPr lang="en-US" altLang="en-US" sz="2400">
                <a:latin typeface="Arial Narrow" pitchFamily="34" charset="0"/>
              </a:rPr>
              <a:t>	-Normal survival 1.0</a:t>
            </a:r>
          </a:p>
          <a:p>
            <a:r>
              <a:rPr lang="en-US" altLang="en-US" sz="2400">
                <a:latin typeface="Arial Narrow" pitchFamily="34" charset="0"/>
              </a:rPr>
              <a:t>	-Early death 0.5</a:t>
            </a:r>
          </a:p>
          <a:p>
            <a:r>
              <a:rPr lang="en-US" altLang="en-US" sz="2400">
                <a:latin typeface="Arial Narrow" pitchFamily="34" charset="0"/>
              </a:rPr>
              <a:t>	-Immediate death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584368"/>
              </p:ext>
            </p:extLst>
          </p:nvPr>
        </p:nvGraphicFramePr>
        <p:xfrm>
          <a:off x="533400" y="990600"/>
          <a:ext cx="8318500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4" name="Document" r:id="rId4" imgW="8320088" imgH="4308475" progId="Word.Document.8">
                  <p:embed/>
                </p:oleObj>
              </mc:Choice>
              <mc:Fallback>
                <p:oleObj name="Document" r:id="rId4" imgW="8320088" imgH="4308475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90600"/>
                        <a:ext cx="8318500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29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371464"/>
              </p:ext>
            </p:extLst>
          </p:nvPr>
        </p:nvGraphicFramePr>
        <p:xfrm>
          <a:off x="381000" y="1143000"/>
          <a:ext cx="8242300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1" name="Document" r:id="rId4" imgW="8243888" imgH="4205288" progId="Word.Document.8">
                  <p:embed/>
                </p:oleObj>
              </mc:Choice>
              <mc:Fallback>
                <p:oleObj name="Document" r:id="rId4" imgW="8243888" imgH="4205288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8242300" cy="420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Ms. Brooks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ja-JP" altLang="en-US" smtClean="0"/>
              <a:t>“</a:t>
            </a:r>
            <a:r>
              <a:rPr lang="en-US" altLang="ja-JP" smtClean="0"/>
              <a:t>Wait a minute…  Nobody said anything about being disabled.  If I lived with a disability because of surgery, that would stink.  Did you factor that in?</a:t>
            </a:r>
            <a:r>
              <a:rPr lang="ja-JP" altLang="en-US" smtClean="0"/>
              <a:t>”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5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689558"/>
              </p:ext>
            </p:extLst>
          </p:nvPr>
        </p:nvGraphicFramePr>
        <p:xfrm>
          <a:off x="609600" y="1143000"/>
          <a:ext cx="8089900" cy="425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8" name="Document" r:id="rId4" imgW="8091488" imgH="4260850" progId="Word.Document.8">
                  <p:embed/>
                </p:oleObj>
              </mc:Choice>
              <mc:Fallback>
                <p:oleObj name="Document" r:id="rId4" imgW="8091488" imgH="4260850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143000"/>
                        <a:ext cx="8089900" cy="425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752600"/>
            <a:ext cx="6324600" cy="4114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Explicit question: including perspective and analytic horizon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Decision tree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Probabilities of each outcome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Utilities for each outcome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Expected utility of each course of action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Sensitivity analyses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Final tips </a:t>
            </a:r>
            <a:r>
              <a:rPr lang="en-US" altLang="en-US" dirty="0" smtClean="0"/>
              <a:t>for Decision Analysis	</a:t>
            </a:r>
          </a:p>
        </p:txBody>
      </p:sp>
      <p:sp>
        <p:nvSpPr>
          <p:cNvPr id="105474" name="Content Placeholder 2"/>
          <p:cNvSpPr>
            <a:spLocks noGrp="1"/>
          </p:cNvSpPr>
          <p:nvPr>
            <p:ph idx="1"/>
          </p:nvPr>
        </p:nvSpPr>
        <p:spPr>
          <a:xfrm>
            <a:off x="1066800" y="1600201"/>
            <a:ext cx="7620000" cy="3962400"/>
          </a:xfrm>
        </p:spPr>
        <p:txBody>
          <a:bodyPr/>
          <a:lstStyle/>
          <a:p>
            <a:r>
              <a:rPr lang="en-US" altLang="en-US" dirty="0" smtClean="0"/>
              <a:t>Ask a meaningful </a:t>
            </a:r>
            <a:r>
              <a:rPr lang="en-US" altLang="en-US" dirty="0" smtClean="0"/>
              <a:t>question, keep the analysis focused on it.</a:t>
            </a:r>
            <a:endParaRPr lang="en-US" altLang="en-US" dirty="0" smtClean="0"/>
          </a:p>
          <a:p>
            <a:r>
              <a:rPr lang="en-US" altLang="en-US" dirty="0" smtClean="0"/>
              <a:t>Start </a:t>
            </a:r>
            <a:r>
              <a:rPr lang="en-US" altLang="en-US" dirty="0" smtClean="0"/>
              <a:t>simple, then iteratively expand / elaborate.</a:t>
            </a:r>
            <a:endParaRPr lang="en-US" altLang="en-US" dirty="0" smtClean="0"/>
          </a:p>
          <a:p>
            <a:r>
              <a:rPr lang="en-US" altLang="en-US" dirty="0" smtClean="0"/>
              <a:t>Allocate </a:t>
            </a:r>
            <a:r>
              <a:rPr lang="en-US" altLang="en-US" dirty="0" smtClean="0"/>
              <a:t>roughly equal </a:t>
            </a:r>
            <a:r>
              <a:rPr lang="en-US" altLang="en-US" dirty="0" smtClean="0"/>
              <a:t>time to the decision tree, data </a:t>
            </a:r>
            <a:r>
              <a:rPr lang="en-US" altLang="en-US" dirty="0" smtClean="0"/>
              <a:t>collection, </a:t>
            </a:r>
            <a:r>
              <a:rPr lang="en-US" altLang="en-US" dirty="0" smtClean="0"/>
              <a:t>and sensitivity analyses</a:t>
            </a:r>
          </a:p>
          <a:p>
            <a:r>
              <a:rPr lang="en-US" altLang="en-US" dirty="0" smtClean="0"/>
              <a:t>Delve into and enjoy modeling. Have fun with the nuances. Master the challenges.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Content Placeholder 2"/>
          <p:cNvSpPr>
            <a:spLocks noGrp="1"/>
          </p:cNvSpPr>
          <p:nvPr>
            <p:ph idx="1"/>
          </p:nvPr>
        </p:nvSpPr>
        <p:spPr>
          <a:xfrm>
            <a:off x="1752600" y="914400"/>
            <a:ext cx="6934200" cy="452596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dirty="0" smtClean="0"/>
              <a:t>The usefulness of these analytic techniques should not be overstated. None… is intended to be a magic bullet for removal of judgment, responsibility or risk from decision-making…, though each is capable of improving the quality and consistency of decision making.</a:t>
            </a:r>
          </a:p>
          <a:p>
            <a:pPr marL="0" indent="0">
              <a:buFont typeface="Wingdings" pitchFamily="2" charset="2"/>
              <a:buNone/>
            </a:pPr>
            <a:endParaRPr lang="en-US" altLang="en-US" dirty="0" smtClean="0"/>
          </a:p>
          <a:p>
            <a:pPr marL="0" indent="0">
              <a:buFont typeface="Wingdings" pitchFamily="2" charset="2"/>
              <a:buNone/>
            </a:pPr>
            <a:r>
              <a:rPr lang="en-US" altLang="en-US" dirty="0" smtClean="0"/>
              <a:t>At root, they are </a:t>
            </a:r>
            <a:r>
              <a:rPr lang="en-US" altLang="en-US" u="sng" dirty="0" smtClean="0"/>
              <a:t>methods of critical thinking, of approaching choices, and often of placing difficult choices out in the open for discussion</a:t>
            </a:r>
            <a:r>
              <a:rPr lang="en-US" altLang="en-US" dirty="0" smtClean="0"/>
              <a:t>.</a:t>
            </a:r>
          </a:p>
        </p:txBody>
      </p:sp>
      <p:sp>
        <p:nvSpPr>
          <p:cNvPr id="106498" name="TextBox 3"/>
          <p:cNvSpPr txBox="1">
            <a:spLocks noChangeArrowheads="1"/>
          </p:cNvSpPr>
          <p:nvPr/>
        </p:nvSpPr>
        <p:spPr bwMode="auto">
          <a:xfrm>
            <a:off x="1752600" y="5181600"/>
            <a:ext cx="7239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800">
                <a:solidFill>
                  <a:srgbClr val="C00000"/>
                </a:solidFill>
                <a:latin typeface="Arial Narrow" pitchFamily="34" charset="0"/>
              </a:rPr>
              <a:t>Drummond MF, Schulpher MJ, Torrance GW, et al. </a:t>
            </a:r>
          </a:p>
          <a:p>
            <a:pPr algn="r"/>
            <a:r>
              <a:rPr lang="en-US" altLang="en-US" sz="1800">
                <a:solidFill>
                  <a:srgbClr val="C00000"/>
                </a:solidFill>
                <a:latin typeface="Arial Narrow" pitchFamily="34" charset="0"/>
              </a:rPr>
              <a:t>Methods for the Economic Evaluation of Health Care Programmes</a:t>
            </a:r>
          </a:p>
          <a:p>
            <a:pPr algn="r"/>
            <a:r>
              <a:rPr lang="en-US" altLang="en-US" sz="1800">
                <a:solidFill>
                  <a:srgbClr val="C00000"/>
                </a:solidFill>
                <a:latin typeface="Arial Narrow" pitchFamily="34" charset="0"/>
              </a:rPr>
              <a:t>Oxford, 2005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does it work?</a:t>
            </a:r>
          </a:p>
        </p:txBody>
      </p:sp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1066800" y="1524000"/>
            <a:ext cx="7162800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571500" indent="-3429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2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altLang="en-US" sz="2400" dirty="0">
                <a:latin typeface="Arial Narrow" pitchFamily="34" charset="0"/>
              </a:rPr>
              <a:t> Portrays </a:t>
            </a:r>
            <a:r>
              <a:rPr lang="en-US" altLang="en-US" sz="2400" b="1" i="1" dirty="0">
                <a:latin typeface="Arial Narrow" pitchFamily="34" charset="0"/>
              </a:rPr>
              <a:t>options</a:t>
            </a:r>
            <a:r>
              <a:rPr lang="en-US" altLang="en-US" sz="2400" dirty="0">
                <a:latin typeface="Arial Narrow" pitchFamily="34" charset="0"/>
              </a:rPr>
              <a:t> and their </a:t>
            </a:r>
            <a:r>
              <a:rPr lang="en-US" altLang="en-US" sz="2400" b="1" i="1" dirty="0">
                <a:latin typeface="Arial Narrow" pitchFamily="34" charset="0"/>
              </a:rPr>
              <a:t>consequences</a:t>
            </a:r>
            <a:r>
              <a:rPr lang="en-US" altLang="en-US" sz="2400" i="1" dirty="0">
                <a:latin typeface="Arial Narrow" pitchFamily="34" charset="0"/>
              </a:rPr>
              <a:t> (costs, longevity, </a:t>
            </a:r>
            <a:r>
              <a:rPr lang="en-US" altLang="en-US" sz="2400" i="1" dirty="0" err="1">
                <a:latin typeface="Arial Narrow" pitchFamily="34" charset="0"/>
              </a:rPr>
              <a:t>QoL</a:t>
            </a:r>
            <a:r>
              <a:rPr lang="en-US" altLang="en-US" sz="2400" i="1" dirty="0">
                <a:latin typeface="Arial Narrow" pitchFamily="34" charset="0"/>
              </a:rPr>
              <a:t>)</a:t>
            </a:r>
          </a:p>
          <a:p>
            <a:pPr lvl="2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altLang="en-US" sz="2400" dirty="0">
                <a:latin typeface="Arial Narrow" pitchFamily="34" charset="0"/>
              </a:rPr>
              <a:t> Quantifies </a:t>
            </a:r>
            <a:r>
              <a:rPr lang="en-US" altLang="en-US" sz="2400" b="1" i="1" dirty="0">
                <a:latin typeface="Arial Narrow" pitchFamily="34" charset="0"/>
              </a:rPr>
              <a:t>uncertainty</a:t>
            </a:r>
            <a:r>
              <a:rPr lang="en-US" altLang="en-US" sz="2400" dirty="0">
                <a:latin typeface="Arial Narrow" pitchFamily="34" charset="0"/>
              </a:rPr>
              <a:t> using </a:t>
            </a:r>
            <a:r>
              <a:rPr lang="en-US" altLang="en-US" sz="2400" b="1" i="1" dirty="0">
                <a:latin typeface="Arial Narrow" pitchFamily="34" charset="0"/>
              </a:rPr>
              <a:t>probabilities</a:t>
            </a:r>
          </a:p>
          <a:p>
            <a:pPr lvl="2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altLang="en-US" sz="2400" dirty="0">
                <a:latin typeface="Arial Narrow" pitchFamily="34" charset="0"/>
              </a:rPr>
              <a:t> Quantifies the</a:t>
            </a:r>
            <a:r>
              <a:rPr lang="en-US" altLang="en-US" sz="2400" i="1" dirty="0">
                <a:latin typeface="Arial Narrow" pitchFamily="34" charset="0"/>
              </a:rPr>
              <a:t> </a:t>
            </a:r>
            <a:r>
              <a:rPr lang="en-US" altLang="en-US" sz="2400" b="1" i="1" dirty="0">
                <a:latin typeface="Arial Narrow" pitchFamily="34" charset="0"/>
              </a:rPr>
              <a:t>desirability</a:t>
            </a:r>
            <a:r>
              <a:rPr lang="en-US" altLang="en-US" sz="2400" i="1" dirty="0">
                <a:latin typeface="Arial Narrow" pitchFamily="34" charset="0"/>
              </a:rPr>
              <a:t> of outcomes </a:t>
            </a:r>
            <a:r>
              <a:rPr lang="en-US" altLang="en-US" sz="2400" dirty="0">
                <a:latin typeface="Arial Narrow" pitchFamily="34" charset="0"/>
              </a:rPr>
              <a:t>using </a:t>
            </a:r>
            <a:r>
              <a:rPr lang="en-US" altLang="en-US" sz="2400" b="1" i="1" dirty="0">
                <a:latin typeface="Arial Narrow" pitchFamily="34" charset="0"/>
              </a:rPr>
              <a:t>utilities</a:t>
            </a:r>
          </a:p>
          <a:p>
            <a:pPr lvl="2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altLang="en-US" sz="2400" dirty="0">
                <a:latin typeface="Arial Narrow" pitchFamily="34" charset="0"/>
              </a:rPr>
              <a:t> Calculates the </a:t>
            </a:r>
            <a:r>
              <a:rPr lang="en-US" altLang="en-US" sz="2400" b="1" i="1" dirty="0">
                <a:latin typeface="Arial Narrow" pitchFamily="34" charset="0"/>
              </a:rPr>
              <a:t>expected utility</a:t>
            </a:r>
            <a:r>
              <a:rPr lang="en-US" altLang="en-US" sz="2400" dirty="0">
                <a:latin typeface="Arial Narrow" pitchFamily="34" charset="0"/>
              </a:rPr>
              <a:t> of each option </a:t>
            </a:r>
            <a:br>
              <a:rPr lang="en-US" altLang="en-US" sz="2400" dirty="0">
                <a:latin typeface="Arial Narrow" pitchFamily="34" charset="0"/>
              </a:rPr>
            </a:br>
            <a:r>
              <a:rPr lang="en-US" altLang="en-US" sz="2400" dirty="0">
                <a:latin typeface="Arial Narrow" pitchFamily="34" charset="0"/>
              </a:rPr>
              <a:t>	(alternative course of action) </a:t>
            </a:r>
          </a:p>
          <a:p>
            <a:pPr lvl="2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altLang="en-US" sz="2400" dirty="0">
                <a:latin typeface="Arial Narrow" pitchFamily="34" charset="0"/>
              </a:rPr>
              <a:t> Helps choose the option that</a:t>
            </a:r>
            <a:r>
              <a:rPr lang="en-US" altLang="en-US" sz="2400" i="1" dirty="0">
                <a:latin typeface="Arial Narrow" pitchFamily="34" charset="0"/>
              </a:rPr>
              <a:t> on </a:t>
            </a:r>
            <a:r>
              <a:rPr lang="en-US" altLang="en-US" sz="2400" b="1" i="1" dirty="0">
                <a:latin typeface="Arial Narrow" pitchFamily="34" charset="0"/>
              </a:rPr>
              <a:t>average</a:t>
            </a:r>
            <a:r>
              <a:rPr lang="en-US" altLang="en-US" sz="2400" i="1" dirty="0">
                <a:latin typeface="Arial Narrow" pitchFamily="34" charset="0"/>
              </a:rPr>
              <a:t> </a:t>
            </a:r>
            <a:r>
              <a:rPr lang="en-US" altLang="en-US" sz="2400" dirty="0">
                <a:latin typeface="Arial Narrow" pitchFamily="34" charset="0"/>
              </a:rPr>
              <a:t>leads to </a:t>
            </a:r>
            <a:br>
              <a:rPr lang="en-US" altLang="en-US" sz="2400" dirty="0">
                <a:latin typeface="Arial Narrow" pitchFamily="34" charset="0"/>
              </a:rPr>
            </a:br>
            <a:r>
              <a:rPr lang="en-US" altLang="en-US" sz="2400" dirty="0">
                <a:latin typeface="Arial Narrow" pitchFamily="34" charset="0"/>
              </a:rPr>
              <a:t>	most desirable outcomes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Why might we use decision analyses?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</a:rPr>
              <a:t>Because uncertainty is pervasive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Shape policy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Inform clinical choices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Determine research priorities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In life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As a teaching tool 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Overview of Steps</a:t>
            </a:r>
          </a:p>
        </p:txBody>
      </p:sp>
      <p:sp>
        <p:nvSpPr>
          <p:cNvPr id="993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Formulate an explicit question</a:t>
            </a:r>
          </a:p>
          <a:p>
            <a:r>
              <a:rPr lang="en-US" altLang="en-US" smtClean="0"/>
              <a:t>Define outcomes of interest</a:t>
            </a:r>
          </a:p>
          <a:p>
            <a:r>
              <a:rPr lang="en-US" altLang="en-US" smtClean="0"/>
              <a:t>Develop the decision tree: define various possible outcomes</a:t>
            </a:r>
          </a:p>
          <a:p>
            <a:r>
              <a:rPr lang="en-US" altLang="en-US" smtClean="0"/>
              <a:t>Determine the probability of each event</a:t>
            </a:r>
          </a:p>
          <a:p>
            <a:r>
              <a:rPr lang="en-US" altLang="en-US" smtClean="0"/>
              <a:t>Determine the relative importance/utility of each event </a:t>
            </a:r>
          </a:p>
          <a:p>
            <a:r>
              <a:rPr lang="en-US" altLang="en-US" smtClean="0"/>
              <a:t>Calculate the “expected value”</a:t>
            </a:r>
          </a:p>
          <a:p>
            <a:r>
              <a:rPr lang="en-US" altLang="en-US" smtClean="0"/>
              <a:t>Conduct sensitivity analyses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38200"/>
            <a:ext cx="7086600" cy="1143000"/>
          </a:xfrm>
        </p:spPr>
        <p:txBody>
          <a:bodyPr/>
          <a:lstStyle/>
          <a:p>
            <a:r>
              <a:rPr lang="en-US" altLang="en-US" sz="3200" smtClean="0"/>
              <a:t>Case</a:t>
            </a:r>
            <a:endParaRPr lang="en-US" altLang="en-US" sz="3200" b="1" smtClean="0"/>
          </a:p>
        </p:txBody>
      </p:sp>
      <p:sp>
        <p:nvSpPr>
          <p:cNvPr id="6146" name="Rectangle 4"/>
          <p:cNvSpPr>
            <a:spLocks noGrp="1" noChangeArrowheads="1"/>
          </p:cNvSpPr>
          <p:nvPr>
            <p:ph idx="1"/>
          </p:nvPr>
        </p:nvSpPr>
        <p:spPr>
          <a:xfrm>
            <a:off x="1295400" y="1982788"/>
            <a:ext cx="7010400" cy="3806825"/>
          </a:xfrm>
          <a:solidFill>
            <a:srgbClr val="DB010B">
              <a:alpha val="7059"/>
            </a:srgbClr>
          </a:solidFill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" lvl="1" indent="0">
              <a:buFontTx/>
              <a:buNone/>
            </a:pPr>
            <a:r>
              <a:rPr lang="en-US" altLang="en-US" smtClean="0"/>
              <a:t>Ms. Brooks is a 50 year old high school teacher who presented to her primary care doctor with vertigo 3 weeks ago. </a:t>
            </a:r>
          </a:p>
          <a:p>
            <a:pPr marL="114300" lvl="1" indent="0">
              <a:buFontTx/>
              <a:buNone/>
            </a:pPr>
            <a:endParaRPr lang="en-US" altLang="en-US" smtClean="0"/>
          </a:p>
          <a:p>
            <a:pPr marL="114300" lvl="1" indent="0">
              <a:buFontTx/>
              <a:buNone/>
            </a:pPr>
            <a:r>
              <a:rPr lang="en-US" altLang="en-US" smtClean="0"/>
              <a:t>She had an MRI of her brain that showed a cerebral aneurysm.  Her vertigo has subsequently resolved and was attributed to labyrinthitis.</a:t>
            </a:r>
          </a:p>
          <a:p>
            <a:pPr marL="114300" lvl="1" indent="0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4762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90600"/>
            <a:ext cx="27765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3250</TotalTime>
  <Words>1463</Words>
  <Application>Microsoft Office PowerPoint</Application>
  <PresentationFormat>On-screen Show (4:3)</PresentationFormat>
  <Paragraphs>258</Paragraphs>
  <Slides>47</Slides>
  <Notes>37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Times New Roman</vt:lpstr>
      <vt:lpstr>MS PGothic</vt:lpstr>
      <vt:lpstr>Arial</vt:lpstr>
      <vt:lpstr>Arial Narrow</vt:lpstr>
      <vt:lpstr>MS PGothic</vt:lpstr>
      <vt:lpstr>Wingdings</vt:lpstr>
      <vt:lpstr>Calibri</vt:lpstr>
      <vt:lpstr>Abadi MT Condensed Extra Bold</vt:lpstr>
      <vt:lpstr>Office Theme</vt:lpstr>
      <vt:lpstr>VISIO</vt:lpstr>
      <vt:lpstr>Document</vt:lpstr>
      <vt:lpstr>Worksheet</vt:lpstr>
      <vt:lpstr>Decision Analysis: What? Why? How? Decision and Cost-Effectiveness Analysis (DCEA, Epi 213) 9 January 2014</vt:lpstr>
      <vt:lpstr> Objectives</vt:lpstr>
      <vt:lpstr>PowerPoint Presentation</vt:lpstr>
      <vt:lpstr>What is Decision Analysis?</vt:lpstr>
      <vt:lpstr>How does it work?</vt:lpstr>
      <vt:lpstr>Why might we use decision analyses?</vt:lpstr>
      <vt:lpstr>Overview of Steps</vt:lpstr>
      <vt:lpstr>Case</vt:lpstr>
      <vt:lpstr>PowerPoint Presentation</vt:lpstr>
      <vt:lpstr>Case</vt:lpstr>
      <vt:lpstr>Case</vt:lpstr>
      <vt:lpstr>There are many ways of dealing with uncertainty</vt:lpstr>
      <vt:lpstr>PowerPoint Presentation</vt:lpstr>
      <vt:lpstr>1. Formulate An Explicit Question</vt:lpstr>
      <vt:lpstr>1. Formulate An Explicit Question</vt:lpstr>
      <vt:lpstr>Define the Perspective</vt:lpstr>
      <vt:lpstr>What’s the Best Analytic Horizon?</vt:lpstr>
      <vt:lpstr>Analytic Time Line</vt:lpstr>
      <vt:lpstr>2. Design A Decision Tree</vt:lpstr>
      <vt:lpstr>Start Simple</vt:lpstr>
      <vt:lpstr>… to Less Simple…</vt:lpstr>
      <vt:lpstr>…to Complex</vt:lpstr>
      <vt:lpstr>PowerPoint Presentation</vt:lpstr>
      <vt:lpstr>3. Estimate Probabilities </vt:lpstr>
      <vt:lpstr>Estimating transition probabilities </vt:lpstr>
      <vt:lpstr>No treatment node</vt:lpstr>
      <vt:lpstr>3.  Estimate probabilities</vt:lpstr>
      <vt:lpstr>Surgery node</vt:lpstr>
      <vt:lpstr>3.  Estimate Probabilities</vt:lpstr>
      <vt:lpstr>4.  Estimate utilities</vt:lpstr>
      <vt:lpstr>Fill in the utilities</vt:lpstr>
      <vt:lpstr>5. Compute The Expected Utility      Of Each Branch </vt:lpstr>
      <vt:lpstr>PowerPoint Presentation</vt:lpstr>
      <vt:lpstr>PowerPoint Presentation</vt:lpstr>
      <vt:lpstr>6.  Perform Sensitivity Analysis</vt:lpstr>
      <vt:lpstr>Thresholds are values at which the decision flips</vt:lpstr>
      <vt:lpstr>At each iteration, step back…</vt:lpstr>
      <vt:lpstr>Ms. Brooks: We recommend NO surgery. </vt:lpstr>
      <vt:lpstr>PowerPoint Presentation</vt:lpstr>
      <vt:lpstr>Solution: Another Outcome</vt:lpstr>
      <vt:lpstr>PowerPoint Presentation</vt:lpstr>
      <vt:lpstr>PowerPoint Presentation</vt:lpstr>
      <vt:lpstr>Ms. Brooks</vt:lpstr>
      <vt:lpstr>PowerPoint Presentation</vt:lpstr>
      <vt:lpstr>Summary</vt:lpstr>
      <vt:lpstr>Final tips for Decision Analysis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Decision Analysis UCSF DCEA 2005  Objectives</dc:title>
  <dc:creator>JGK</dc:creator>
  <cp:lastModifiedBy>JGK</cp:lastModifiedBy>
  <cp:revision>52</cp:revision>
  <dcterms:modified xsi:type="dcterms:W3CDTF">2014-01-09T17:18:19Z</dcterms:modified>
</cp:coreProperties>
</file>