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0" r:id="rId1"/>
  </p:sldMasterIdLst>
  <p:notesMasterIdLst>
    <p:notesMasterId r:id="rId73"/>
  </p:notesMasterIdLst>
  <p:handoutMasterIdLst>
    <p:handoutMasterId r:id="rId74"/>
  </p:handoutMasterIdLst>
  <p:sldIdLst>
    <p:sldId id="256" r:id="rId2"/>
    <p:sldId id="323" r:id="rId3"/>
    <p:sldId id="259" r:id="rId4"/>
    <p:sldId id="257" r:id="rId5"/>
    <p:sldId id="656" r:id="rId6"/>
    <p:sldId id="657" r:id="rId7"/>
    <p:sldId id="668" r:id="rId8"/>
    <p:sldId id="713" r:id="rId9"/>
    <p:sldId id="680" r:id="rId10"/>
    <p:sldId id="691" r:id="rId11"/>
    <p:sldId id="258" r:id="rId12"/>
    <p:sldId id="677" r:id="rId13"/>
    <p:sldId id="708" r:id="rId14"/>
    <p:sldId id="478" r:id="rId15"/>
    <p:sldId id="710" r:id="rId16"/>
    <p:sldId id="260" r:id="rId17"/>
    <p:sldId id="678" r:id="rId18"/>
    <p:sldId id="711" r:id="rId19"/>
    <p:sldId id="261" r:id="rId20"/>
    <p:sldId id="714" r:id="rId21"/>
    <p:sldId id="667" r:id="rId22"/>
    <p:sldId id="683" r:id="rId23"/>
    <p:sldId id="262" r:id="rId24"/>
    <p:sldId id="684" r:id="rId25"/>
    <p:sldId id="669" r:id="rId26"/>
    <p:sldId id="692" r:id="rId27"/>
    <p:sldId id="704" r:id="rId28"/>
    <p:sldId id="719" r:id="rId29"/>
    <p:sldId id="685" r:id="rId30"/>
    <p:sldId id="686" r:id="rId31"/>
    <p:sldId id="264" r:id="rId32"/>
    <p:sldId id="687" r:id="rId33"/>
    <p:sldId id="265" r:id="rId34"/>
    <p:sldId id="268" r:id="rId35"/>
    <p:sldId id="705" r:id="rId36"/>
    <p:sldId id="671" r:id="rId37"/>
    <p:sldId id="689" r:id="rId38"/>
    <p:sldId id="269" r:id="rId39"/>
    <p:sldId id="681" r:id="rId40"/>
    <p:sldId id="715" r:id="rId41"/>
    <p:sldId id="721" r:id="rId42"/>
    <p:sldId id="267" r:id="rId43"/>
    <p:sldId id="682" r:id="rId44"/>
    <p:sldId id="694" r:id="rId45"/>
    <p:sldId id="670" r:id="rId46"/>
    <p:sldId id="716" r:id="rId47"/>
    <p:sldId id="712" r:id="rId48"/>
    <p:sldId id="272" r:id="rId49"/>
    <p:sldId id="348" r:id="rId50"/>
    <p:sldId id="717" r:id="rId51"/>
    <p:sldId id="479" r:id="rId52"/>
    <p:sldId id="274" r:id="rId53"/>
    <p:sldId id="720" r:id="rId54"/>
    <p:sldId id="280" r:id="rId55"/>
    <p:sldId id="655" r:id="rId56"/>
    <p:sldId id="722" r:id="rId57"/>
    <p:sldId id="698" r:id="rId58"/>
    <p:sldId id="276" r:id="rId59"/>
    <p:sldId id="266" r:id="rId60"/>
    <p:sldId id="654" r:id="rId61"/>
    <p:sldId id="278" r:id="rId62"/>
    <p:sldId id="723" r:id="rId63"/>
    <p:sldId id="706" r:id="rId64"/>
    <p:sldId id="673" r:id="rId65"/>
    <p:sldId id="728" r:id="rId66"/>
    <p:sldId id="727" r:id="rId67"/>
    <p:sldId id="701" r:id="rId68"/>
    <p:sldId id="702" r:id="rId69"/>
    <p:sldId id="703" r:id="rId70"/>
    <p:sldId id="729" r:id="rId71"/>
    <p:sldId id="381" r:id="rId7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9966"/>
    <a:srgbClr val="FFCC66"/>
    <a:srgbClr val="FF9933"/>
    <a:srgbClr val="CCECFF"/>
    <a:srgbClr val="6699FF"/>
    <a:srgbClr val="33333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716" autoAdjust="0"/>
    <p:restoredTop sz="79027" autoAdjust="0"/>
  </p:normalViewPr>
  <p:slideViewPr>
    <p:cSldViewPr>
      <p:cViewPr>
        <p:scale>
          <a:sx n="61" d="100"/>
          <a:sy n="61" d="100"/>
        </p:scale>
        <p:origin x="1200" y="5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notesMaster" Target="notesMasters/notesMaster1.xml"/><Relationship Id="rId74" Type="http://schemas.openxmlformats.org/officeDocument/2006/relationships/handoutMaster" Target="handoutMasters/handoutMaster1.xml"/><Relationship Id="rId75" Type="http://schemas.openxmlformats.org/officeDocument/2006/relationships/presProps" Target="presProps.xml"/><Relationship Id="rId76" Type="http://schemas.openxmlformats.org/officeDocument/2006/relationships/viewProps" Target="viewProps.xml"/><Relationship Id="rId77" Type="http://schemas.openxmlformats.org/officeDocument/2006/relationships/theme" Target="theme/theme1.xml"/><Relationship Id="rId78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Relationship Id="rId2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11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11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7695458A-E5DE-4165-AF7A-D14A77B3C5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8426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86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E3D3F0A1-B7D1-468D-8D07-3D12EFBF00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5728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Relationship Id="rId3" Type="http://schemas.openxmlformats.org/officeDocument/2006/relationships/hyperlink" Target="http://www.itl.nist.gov/div898/handbook/eda/section3/eda35b.htm" TargetMode="Externa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1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3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4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5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D3F0A1-B7D1-468D-8D07-3D12EFBF00E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120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Find the mode</a:t>
            </a:r>
            <a:r>
              <a:rPr lang="en-US" baseline="0" dirty="0" smtClean="0"/>
              <a:t> for the </a:t>
            </a:r>
            <a:r>
              <a:rPr lang="en-US" dirty="0" smtClean="0"/>
              <a:t># of apple</a:t>
            </a:r>
            <a:r>
              <a:rPr lang="en-US" baseline="0" dirty="0" smtClean="0"/>
              <a:t> devices. </a:t>
            </a:r>
          </a:p>
          <a:p>
            <a:r>
              <a:rPr lang="en-US" baseline="0" dirty="0" smtClean="0"/>
              <a:t>Find the mode for age. Does the mode make sense for this type of variable?</a:t>
            </a:r>
          </a:p>
          <a:p>
            <a:endParaRPr lang="en-US" baseline="0" dirty="0" smtClean="0"/>
          </a:p>
          <a:p>
            <a:r>
              <a:rPr lang="en-US" baseline="0" dirty="0" smtClean="0"/>
              <a:t>Comparison of measures of central tendency – see https://</a:t>
            </a:r>
            <a:r>
              <a:rPr lang="en-US" baseline="0" dirty="0" err="1" smtClean="0"/>
              <a:t>statistics.laerd.com</a:t>
            </a:r>
            <a:r>
              <a:rPr lang="en-US" baseline="0" dirty="0" smtClean="0"/>
              <a:t>/statistical-guides/measures-central-tendency-mean-mode-</a:t>
            </a:r>
            <a:r>
              <a:rPr lang="en-US" baseline="0" dirty="0" err="1" smtClean="0"/>
              <a:t>median.php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D3F0A1-B7D1-468D-8D07-3D12EFBF00E9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8142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E43BB01-A797-4BD5-8AA2-0922CD1867E7}" type="slidenum">
              <a:rPr lang="en-US" altLang="en-US" smtClean="0"/>
              <a:pPr eaLnBrk="1" hangingPunct="1">
                <a:spcBef>
                  <a:spcPct val="0"/>
                </a:spcBef>
              </a:pPr>
              <a:t>42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8324468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/>
              <a:t>What do we learn from this histogram?  Min=?, max=?, most values</a:t>
            </a:r>
            <a:r>
              <a:rPr lang="en-US" altLang="en-US" baseline="0" dirty="0" smtClean="0"/>
              <a:t> in what range</a:t>
            </a:r>
            <a:r>
              <a:rPr lang="en-US" altLang="en-US" baseline="0" dirty="0" smtClean="0"/>
              <a:t>?</a:t>
            </a:r>
          </a:p>
          <a:p>
            <a:r>
              <a:rPr lang="en-US" altLang="en-US" baseline="0" dirty="0" smtClean="0"/>
              <a:t>Data: vct_baseline_biostat200_v1.dta  </a:t>
            </a:r>
            <a:endParaRPr lang="en-US" altLang="en-US" dirty="0" smtClean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2E9BE78-A43E-4540-8BCD-F0C9BEB2EDD2}" type="slidenum">
              <a:rPr lang="en-US" altLang="en-US" smtClean="0"/>
              <a:pPr eaLnBrk="1" hangingPunct="1">
                <a:spcBef>
                  <a:spcPct val="0"/>
                </a:spcBef>
              </a:pPr>
              <a:t>43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0994668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/>
              <a:t>Consider</a:t>
            </a:r>
            <a:r>
              <a:rPr lang="en-US" altLang="en-US" baseline="0" dirty="0" smtClean="0"/>
              <a:t> : what are the differences between a bar chart and a histogram? For what types of variables?</a:t>
            </a:r>
            <a:endParaRPr lang="en-US" altLang="en-US" dirty="0" smtClean="0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FED9339-A387-44DA-BDA0-891C64A240FA}" type="slidenum">
              <a:rPr lang="en-US" altLang="en-US" smtClean="0"/>
              <a:pPr eaLnBrk="1" hangingPunct="1">
                <a:spcBef>
                  <a:spcPct val="0"/>
                </a:spcBef>
              </a:pPr>
              <a:t>44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8714784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/>
              <a:t>Here we know that 60% have CD4 cell counts from 0-350, another 25% have cell counts form 350-700</a:t>
            </a:r>
          </a:p>
          <a:p>
            <a:endParaRPr lang="en-US" altLang="en-US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baseline="0" dirty="0" smtClean="0"/>
              <a:t>Data: vct_baseline_biostat200_v1.dta  </a:t>
            </a:r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658DBE5-391E-45F3-B1DE-405830E46AE5}" type="slidenum">
              <a:rPr lang="en-US" altLang="en-US" smtClean="0"/>
              <a:pPr eaLnBrk="1" hangingPunct="1">
                <a:spcBef>
                  <a:spcPct val="0"/>
                </a:spcBef>
              </a:pPr>
              <a:t>45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901500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baseline="0" dirty="0" smtClean="0"/>
              <a:t>Data: vct_baseline_biostat200_v1.dta  </a:t>
            </a:r>
            <a:endParaRPr lang="en-US" alt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D3F0A1-B7D1-468D-8D07-3D12EFBF00E9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315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baseline="0" dirty="0" smtClean="0"/>
              <a:t>Data: vct_baseline_biostat200_v1.dta  </a:t>
            </a:r>
            <a:endParaRPr lang="en-US" alt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D3F0A1-B7D1-468D-8D07-3D12EFBF00E9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2217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baseline="0" dirty="0" smtClean="0"/>
              <a:t>Data: vct_baseline_biostat200_v1.dta  </a:t>
            </a:r>
            <a:endParaRPr lang="en-US" alt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D3F0A1-B7D1-468D-8D07-3D12EFBF00E9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3352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baseline="0" dirty="0" smtClean="0"/>
              <a:t>Data: vct_baseline_biostat200_v1.dta  </a:t>
            </a:r>
            <a:endParaRPr lang="en-US" alt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D3F0A1-B7D1-468D-8D07-3D12EFBF00E9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52549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baseline="0" dirty="0" smtClean="0"/>
              <a:t>Data: vct_baseline_biostat200_v1.dta  </a:t>
            </a:r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E276C2-70FE-40E4-AD15-75E3825FAAD8}" type="slidenum">
              <a:rPr lang="en-US" altLang="en-US" smtClean="0"/>
              <a:pPr eaLnBrk="1" hangingPunct="1">
                <a:spcBef>
                  <a:spcPct val="0"/>
                </a:spcBef>
              </a:pPr>
              <a:t>52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8052227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9410223-ADCB-4E80-9C9E-DA54B016B4A4}" type="slidenum">
              <a:rPr lang="en-US"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3645857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D3F0A1-B7D1-468D-8D07-3D12EFBF00E9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8212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200" b="0" dirty="0" smtClean="0">
                <a:latin typeface="Courier New" pitchFamily="49" charset="0"/>
                <a:cs typeface="Courier New" pitchFamily="49" charset="0"/>
              </a:rPr>
              <a:t>Example: </a:t>
            </a:r>
            <a:r>
              <a:rPr lang="en-US" altLang="en-US" sz="1200" b="0" dirty="0" err="1" smtClean="0">
                <a:latin typeface="Courier New" pitchFamily="49" charset="0"/>
                <a:cs typeface="Courier New" pitchFamily="49" charset="0"/>
              </a:rPr>
              <a:t>twoway</a:t>
            </a:r>
            <a:r>
              <a:rPr lang="en-US" altLang="en-US" sz="1200" b="0" dirty="0" smtClean="0">
                <a:latin typeface="Courier New" pitchFamily="49" charset="0"/>
                <a:cs typeface="Courier New" pitchFamily="49" charset="0"/>
              </a:rPr>
              <a:t> (scatter cash</a:t>
            </a:r>
            <a:r>
              <a:rPr lang="en-US" altLang="en-US" sz="1200" b="0" baseline="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1200" b="0" baseline="0" dirty="0" err="1" smtClean="0">
                <a:latin typeface="Courier New" pitchFamily="49" charset="0"/>
                <a:cs typeface="Courier New" pitchFamily="49" charset="0"/>
              </a:rPr>
              <a:t>apple_n</a:t>
            </a:r>
            <a:r>
              <a:rPr lang="en-US" altLang="en-US" sz="1200" b="0" dirty="0" smtClean="0">
                <a:latin typeface="Courier New" pitchFamily="49" charset="0"/>
                <a:cs typeface="Courier New" pitchFamily="49" charset="0"/>
              </a:rPr>
              <a:t>, color(maroon)) (</a:t>
            </a:r>
            <a:r>
              <a:rPr lang="en-US" altLang="en-US" sz="1200" b="0" dirty="0" err="1" smtClean="0">
                <a:latin typeface="Courier New" pitchFamily="49" charset="0"/>
                <a:cs typeface="Courier New" pitchFamily="49" charset="0"/>
              </a:rPr>
              <a:t>lowess</a:t>
            </a:r>
            <a:r>
              <a:rPr lang="en-US" altLang="en-US" sz="1200" b="0" dirty="0" smtClean="0">
                <a:latin typeface="Courier New" pitchFamily="49" charset="0"/>
                <a:cs typeface="Courier New" pitchFamily="49" charset="0"/>
              </a:rPr>
              <a:t> cash</a:t>
            </a:r>
            <a:r>
              <a:rPr lang="en-US" altLang="en-US" sz="1200" b="0" baseline="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1200" b="0" baseline="0" dirty="0" err="1" smtClean="0">
                <a:latin typeface="Courier New" pitchFamily="49" charset="0"/>
                <a:cs typeface="Courier New" pitchFamily="49" charset="0"/>
              </a:rPr>
              <a:t>apple_n</a:t>
            </a:r>
            <a:r>
              <a:rPr lang="en-US" altLang="en-US" sz="1200" b="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altLang="en-US" sz="1200" b="0" dirty="0" err="1" smtClean="0">
                <a:latin typeface="Courier New" pitchFamily="49" charset="0"/>
                <a:cs typeface="Courier New" pitchFamily="49" charset="0"/>
              </a:rPr>
              <a:t>lcolor</a:t>
            </a:r>
            <a:r>
              <a:rPr lang="en-US" altLang="en-US" sz="1200" b="0" dirty="0" smtClean="0">
                <a:latin typeface="Courier New" pitchFamily="49" charset="0"/>
                <a:cs typeface="Courier New" pitchFamily="49" charset="0"/>
              </a:rPr>
              <a:t>(blue))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D3F0A1-B7D1-468D-8D07-3D12EFBF00E9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50407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b="1" dirty="0" smtClean="0"/>
              <a:t>Additional facts:</a:t>
            </a:r>
          </a:p>
          <a:p>
            <a:endParaRPr lang="en-US" altLang="en-US" b="1" dirty="0" smtClean="0"/>
          </a:p>
          <a:p>
            <a:r>
              <a:rPr lang="en-US" altLang="en-US" b="1" dirty="0" smtClean="0"/>
              <a:t>Skewness</a:t>
            </a:r>
            <a:r>
              <a:rPr lang="en-US" altLang="en-US" dirty="0" smtClean="0"/>
              <a:t> - Skewness measures the degree and direction of asymmetry.  A symmetric distribution such as a normal distribution has a skewness of 0, and a distribution that is skewed to the left, e.g., when the mean is less than the median, has a negative skewness.</a:t>
            </a:r>
          </a:p>
          <a:p>
            <a:endParaRPr lang="en-US" altLang="en-US" dirty="0" smtClean="0"/>
          </a:p>
          <a:p>
            <a:r>
              <a:rPr lang="en-US" altLang="en-US" dirty="0" smtClean="0"/>
              <a:t>See:</a:t>
            </a:r>
            <a:endParaRPr lang="en-US" altLang="en-US" dirty="0" smtClean="0"/>
          </a:p>
          <a:p>
            <a:r>
              <a:rPr lang="en-US" altLang="en-US" dirty="0" smtClean="0">
                <a:hlinkClick r:id="rId3"/>
              </a:rPr>
              <a:t>http</a:t>
            </a:r>
            <a:r>
              <a:rPr lang="en-US" altLang="en-US" dirty="0" smtClean="0">
                <a:hlinkClick r:id="rId3"/>
              </a:rPr>
              <a:t>://www.itl.nist.gov/div898/handbook/eda/section3/eda35b.htm</a:t>
            </a:r>
            <a:endParaRPr lang="en-US" altLang="en-US" dirty="0" smtClean="0"/>
          </a:p>
          <a:p>
            <a:endParaRPr lang="en-US" altLang="en-US" dirty="0" smtClean="0"/>
          </a:p>
          <a:p>
            <a:r>
              <a:rPr lang="en-US" altLang="en-US" b="1" dirty="0" smtClean="0"/>
              <a:t>Kurtosis</a:t>
            </a:r>
            <a:r>
              <a:rPr lang="en-US" altLang="en-US" dirty="0" smtClean="0"/>
              <a:t> - Kurtosis is a measure of the heaviness of the tails of a distribution. A normal distribution has a kurtosis of 3. Heavy tailed distributions will have kurtosis greater than 3 and light tailed distributions will have kurtosis less than 3.  </a:t>
            </a:r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BD6DB8C-2883-4832-B9EC-CA4CE28F8B07}" type="slidenum">
              <a:rPr lang="en-US" altLang="en-US" smtClean="0"/>
              <a:pPr eaLnBrk="1" hangingPunct="1">
                <a:spcBef>
                  <a:spcPct val="0"/>
                </a:spcBef>
              </a:pPr>
              <a:t>57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8443395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6576137-7432-4B89-9FF6-7093128BAC0F}" type="slidenum">
              <a:rPr lang="en-US" altLang="en-US" smtClean="0"/>
              <a:pPr eaLnBrk="1" hangingPunct="1">
                <a:spcBef>
                  <a:spcPct val="0"/>
                </a:spcBef>
              </a:pPr>
              <a:t>61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1589000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A6AECB1-F2A7-47B6-BEF1-9CCEFB35BBF8}" type="slidenum">
              <a:rPr lang="en-US" altLang="en-US" smtClean="0"/>
              <a:pPr eaLnBrk="1" hangingPunct="1">
                <a:spcBef>
                  <a:spcPct val="0"/>
                </a:spcBef>
              </a:pPr>
              <a:t>63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545208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D3F0A1-B7D1-468D-8D07-3D12EFBF00E9}" type="slidenum">
              <a:rPr lang="en-US" smtClean="0"/>
              <a:pPr>
                <a:defRPr/>
              </a:pPr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17028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data are from</a:t>
            </a:r>
            <a:r>
              <a:rPr lang="en-US" baseline="0" dirty="0" smtClean="0"/>
              <a:t> another study of alcohol use among persons with HIV in Uganda (</a:t>
            </a:r>
            <a:r>
              <a:rPr lang="en-US" baseline="0" dirty="0" err="1" smtClean="0"/>
              <a:t>Carrico</a:t>
            </a:r>
            <a:r>
              <a:rPr lang="en-US" baseline="0" dirty="0" smtClean="0"/>
              <a:t> A, et al 2015)</a:t>
            </a:r>
          </a:p>
          <a:p>
            <a:r>
              <a:rPr lang="en-US" baseline="0" dirty="0" smtClean="0"/>
              <a:t>http://</a:t>
            </a:r>
            <a:r>
              <a:rPr lang="en-US" baseline="0" dirty="0" err="1" smtClean="0"/>
              <a:t>www.ncbi.nlm.nih.gov</a:t>
            </a:r>
            <a:r>
              <a:rPr lang="en-US" baseline="0" dirty="0" smtClean="0"/>
              <a:t>/</a:t>
            </a:r>
            <a:r>
              <a:rPr lang="en-US" baseline="0" dirty="0" err="1" smtClean="0"/>
              <a:t>pubmed</a:t>
            </a:r>
            <a:r>
              <a:rPr lang="en-US" baseline="0" dirty="0" smtClean="0"/>
              <a:t>/26509359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D3F0A1-B7D1-468D-8D07-3D12EFBF00E9}" type="slidenum">
              <a:rPr lang="en-US" smtClean="0"/>
              <a:pPr>
                <a:defRPr/>
              </a:pPr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58918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marker of monocyte activation.</a:t>
            </a:r>
          </a:p>
          <a:p>
            <a:r>
              <a:rPr lang="en-US" dirty="0" smtClean="0"/>
              <a:t>See </a:t>
            </a:r>
            <a:r>
              <a:rPr lang="en-US" dirty="0" err="1" smtClean="0"/>
              <a:t>Carrico</a:t>
            </a:r>
            <a:r>
              <a:rPr lang="en-US" dirty="0" smtClean="0"/>
              <a:t> A, 2015 ACER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D3F0A1-B7D1-468D-8D07-3D12EFBF00E9}" type="slidenum">
              <a:rPr lang="en-US" smtClean="0"/>
              <a:pPr>
                <a:defRPr/>
              </a:pPr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9088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This came out during the ebola outbreak in Uganda in 2001…</a:t>
            </a:r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B5B8023-7416-40B5-B929-9BCF3E39CE9E}" type="slidenum">
              <a:rPr lang="en-US" altLang="en-US" smtClean="0"/>
              <a:pPr eaLnBrk="1" hangingPunct="1">
                <a:spcBef>
                  <a:spcPct val="0"/>
                </a:spcBef>
              </a:pPr>
              <a:t>14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94168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Variable types are not set in stone</a:t>
            </a:r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9C7E0BA-F8F5-4F17-92B9-0FE45240FAF7}" type="slidenum">
              <a:rPr lang="en-US" altLang="en-US" b="0" smtClean="0"/>
              <a:pPr eaLnBrk="1" hangingPunct="1"/>
              <a:t>30</a:t>
            </a:fld>
            <a:endParaRPr lang="en-US" altLang="en-US" b="0" smtClean="0"/>
          </a:p>
        </p:txBody>
      </p:sp>
    </p:spTree>
    <p:extLst>
      <p:ext uri="{BB962C8B-B14F-4D97-AF65-F5344CB8AC3E}">
        <p14:creationId xmlns:p14="http://schemas.microsoft.com/office/powerpoint/2010/main" val="19168721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</a:t>
            </a:r>
            <a:r>
              <a:rPr lang="en-US" baseline="0" dirty="0" smtClean="0"/>
              <a:t> proportion of this sample is female?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D3F0A1-B7D1-468D-8D07-3D12EFBF00E9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5658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/>
              <a:t>Categorizing</a:t>
            </a:r>
            <a:r>
              <a:rPr lang="en-US" altLang="en-US" baseline="0" dirty="0" smtClean="0"/>
              <a:t> a continuous variable: </a:t>
            </a:r>
          </a:p>
          <a:p>
            <a:endParaRPr lang="en-US" altLang="en-US" dirty="0" smtClean="0"/>
          </a:p>
          <a:p>
            <a:r>
              <a:rPr lang="en-US" altLang="en-US" dirty="0" smtClean="0"/>
              <a:t>recode age (0/19.99 = 0 "&lt;20") (20/29.999 = 1 "20-30") (30/39.999 = 2 "30-40") (40/49.999 = 3 "40-50")   (50/100 = 4 "&gt;=50") , gen(</a:t>
            </a:r>
            <a:r>
              <a:rPr lang="en-US" altLang="en-US" dirty="0" err="1" smtClean="0"/>
              <a:t>age_cat</a:t>
            </a:r>
            <a:r>
              <a:rPr lang="en-US" altLang="en-US" dirty="0" smtClean="0"/>
              <a:t>)</a:t>
            </a:r>
          </a:p>
          <a:p>
            <a:endParaRPr lang="en-US" altLang="en-US" dirty="0" smtClean="0"/>
          </a:p>
          <a:p>
            <a:r>
              <a:rPr lang="en-US" altLang="en-US" dirty="0" smtClean="0"/>
              <a:t>Or </a:t>
            </a:r>
          </a:p>
          <a:p>
            <a:r>
              <a:rPr lang="nb-NO" altLang="en-US" dirty="0" smtClean="0"/>
              <a:t>egen </a:t>
            </a:r>
            <a:r>
              <a:rPr lang="nb-NO" altLang="en-US" dirty="0" err="1" smtClean="0"/>
              <a:t>age_c</a:t>
            </a:r>
            <a:r>
              <a:rPr lang="nb-NO" altLang="en-US" dirty="0" smtClean="0"/>
              <a:t>=</a:t>
            </a:r>
            <a:r>
              <a:rPr lang="nb-NO" altLang="en-US" dirty="0" err="1" smtClean="0"/>
              <a:t>cut</a:t>
            </a:r>
            <a:r>
              <a:rPr lang="nb-NO" altLang="en-US" dirty="0" smtClean="0"/>
              <a:t>(age), at(0,20,30,40,50,100)</a:t>
            </a:r>
          </a:p>
          <a:p>
            <a:endParaRPr lang="en-US" altLang="en-US" dirty="0" smtClean="0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07C7FA1-28CF-49A6-90D1-7A6F6A982031}" type="slidenum">
              <a:rPr lang="en-US" altLang="en-US" smtClean="0"/>
              <a:pPr eaLnBrk="1" hangingPunct="1">
                <a:spcBef>
                  <a:spcPct val="0"/>
                </a:spcBef>
              </a:pPr>
              <a:t>36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8146990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46B5F2F-E9BE-4331-94D1-C29279DDF380}" type="slidenum">
              <a:rPr lang="en-US" altLang="en-US" smtClean="0"/>
              <a:pPr eaLnBrk="1" hangingPunct="1">
                <a:spcBef>
                  <a:spcPct val="0"/>
                </a:spcBef>
              </a:pPr>
              <a:t>38</a:t>
            </a:fld>
            <a:endParaRPr lang="en-US" alt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0849013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03F8A19-53FA-4F21-B666-8C8D90C50564}" type="slidenum">
              <a:rPr lang="en-US" altLang="en-US" smtClean="0"/>
              <a:pPr eaLnBrk="1" hangingPunct="1">
                <a:spcBef>
                  <a:spcPct val="0"/>
                </a:spcBef>
              </a:pPr>
              <a:t>39</a:t>
            </a:fld>
            <a:endParaRPr lang="en-US" altLang="en-US" smtClean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Note:</a:t>
            </a:r>
            <a:r>
              <a:rPr lang="en-US" altLang="en-US" baseline="0" dirty="0" smtClean="0"/>
              <a:t> these are data from vct_baseline_biostat200_v1.dta on the class website and this chart is made using excel. 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8009440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03F8A19-53FA-4F21-B666-8C8D90C50564}" type="slidenum">
              <a:rPr lang="en-US" altLang="en-US" smtClean="0"/>
              <a:pPr eaLnBrk="1" hangingPunct="1">
                <a:spcBef>
                  <a:spcPct val="0"/>
                </a:spcBef>
              </a:pPr>
              <a:t>40</a:t>
            </a:fld>
            <a:endParaRPr lang="en-US" altLang="en-US" smtClean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We can easily run the frequencies</a:t>
            </a:r>
            <a:r>
              <a:rPr lang="en-US" altLang="en-US" baseline="0" dirty="0" smtClean="0"/>
              <a:t> in Stata and then manually enter them in Excel.</a:t>
            </a:r>
          </a:p>
          <a:p>
            <a:pPr eaLnBrk="1" hangingPunct="1"/>
            <a:r>
              <a:rPr lang="en-US" altLang="en-US" baseline="0" dirty="0" smtClean="0"/>
              <a:t>Another option is to download the “</a:t>
            </a:r>
            <a:r>
              <a:rPr lang="en-US" altLang="en-US" baseline="0" dirty="0" err="1" smtClean="0"/>
              <a:t>catplot</a:t>
            </a:r>
            <a:r>
              <a:rPr lang="en-US" altLang="en-US" baseline="0" dirty="0" smtClean="0"/>
              <a:t>” program for Stata and use that. Type  </a:t>
            </a:r>
            <a:r>
              <a:rPr lang="en-US" altLang="en-US" baseline="0" dirty="0" err="1" smtClean="0"/>
              <a:t>findit</a:t>
            </a:r>
            <a:r>
              <a:rPr lang="en-US" altLang="en-US" baseline="0" dirty="0" smtClean="0"/>
              <a:t> </a:t>
            </a:r>
            <a:r>
              <a:rPr lang="en-US" altLang="en-US" baseline="0" dirty="0" err="1" smtClean="0"/>
              <a:t>catplot</a:t>
            </a:r>
            <a:r>
              <a:rPr lang="en-US" altLang="en-US" baseline="0" dirty="0" smtClean="0"/>
              <a:t> in Stata and follow the link to install the package (scroll down to find it). Or go to  http://</a:t>
            </a:r>
            <a:r>
              <a:rPr lang="en-US" altLang="en-US" baseline="0" dirty="0" err="1" smtClean="0"/>
              <a:t>fmwww.bc.edu</a:t>
            </a:r>
            <a:r>
              <a:rPr lang="en-US" altLang="en-US" baseline="0" dirty="0" smtClean="0"/>
              <a:t>/</a:t>
            </a:r>
            <a:r>
              <a:rPr lang="en-US" altLang="en-US" baseline="0" dirty="0" err="1" smtClean="0"/>
              <a:t>RePEc</a:t>
            </a:r>
            <a:r>
              <a:rPr lang="en-US" altLang="en-US" baseline="0" dirty="0" smtClean="0"/>
              <a:t>/</a:t>
            </a:r>
            <a:r>
              <a:rPr lang="en-US" altLang="en-US" baseline="0" dirty="0" err="1" smtClean="0"/>
              <a:t>bocode</a:t>
            </a:r>
            <a:r>
              <a:rPr lang="en-US" altLang="en-US" baseline="0" dirty="0" smtClean="0"/>
              <a:t>/c/ and find </a:t>
            </a:r>
            <a:r>
              <a:rPr lang="en-US" altLang="en-US" baseline="0" dirty="0" err="1" smtClean="0"/>
              <a:t>catplot.pkg</a:t>
            </a:r>
            <a:r>
              <a:rPr lang="en-US" altLang="en-US" baseline="0" dirty="0" smtClean="0"/>
              <a:t> and install. </a:t>
            </a:r>
          </a:p>
          <a:p>
            <a:pPr eaLnBrk="1" hangingPunct="1"/>
            <a:r>
              <a:rPr lang="en-US" altLang="en-US" baseline="0" dirty="0" smtClean="0"/>
              <a:t>Then use command:  </a:t>
            </a:r>
            <a:r>
              <a:rPr lang="en-US" altLang="en-US" baseline="0" dirty="0" err="1" smtClean="0"/>
              <a:t>catplot</a:t>
            </a:r>
            <a:r>
              <a:rPr lang="en-US" altLang="en-US" baseline="0" dirty="0" smtClean="0"/>
              <a:t> gender, recast(bar) percent </a:t>
            </a:r>
          </a:p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6240906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3F82A-6A09-46D8-8123-233BBF3A38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194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F54FA-87F8-4733-906D-559FB1953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160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19AF16-1A79-42DB-8EBE-FFA76C277C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4639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EAA61-6FE7-4DB4-9D3E-AD5B06D8D0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0826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4038600" cy="4525963"/>
          </a:xfrm>
        </p:spPr>
        <p:txBody>
          <a:bodyPr rtlCol="0">
            <a:normAutofit/>
          </a:bodyPr>
          <a:lstStyle/>
          <a:p>
            <a:pPr lvl="0"/>
            <a:r>
              <a:rPr lang="en-US" noProof="0" smtClean="0"/>
              <a:t>Click icon to add chart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149037-BDC7-48A3-B10A-2DDB0D1CD7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00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A25D9-B2A0-4C0B-958B-D7EC9DE26B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651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21A00-1313-4D8E-9C33-3FBF29E0E9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569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2CBED-3F4A-4DB1-96F4-66F0558E66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43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507C9-D2D6-42C4-A8B6-8DF8042AB3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4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A476D-0884-4E1F-9D25-C0F3134156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189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21C5F-135E-44FD-8A6C-A41F57CE05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847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C183B-CA81-4984-BCCF-3B68FFD391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052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8E696-79D4-498C-9D2A-F04B2F607E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891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A5C908-1604-4DD6-90DF-F7768F26B3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127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BC231CB0-C548-4AB3-B6AE-35BA56EE4D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1" r:id="rId1"/>
    <p:sldLayoutId id="2147483982" r:id="rId2"/>
    <p:sldLayoutId id="2147483983" r:id="rId3"/>
    <p:sldLayoutId id="2147483984" r:id="rId4"/>
    <p:sldLayoutId id="2147483985" r:id="rId5"/>
    <p:sldLayoutId id="2147483986" r:id="rId6"/>
    <p:sldLayoutId id="2147483987" r:id="rId7"/>
    <p:sldLayoutId id="2147483988" r:id="rId8"/>
    <p:sldLayoutId id="2147483989" r:id="rId9"/>
    <p:sldLayoutId id="2147483990" r:id="rId10"/>
    <p:sldLayoutId id="2147483991" r:id="rId11"/>
    <p:sldLayoutId id="2147483992" r:id="rId12"/>
    <p:sldLayoutId id="2147483993" r:id="rId13"/>
    <p:sldLayoutId id="2147483994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courses.ucsf.edu/mod/forum/view.php?id=260051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ucsf.co1.qualtrics.com/jfe/form/SV_erm4RdujGxPWT9H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3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mailto:Judy.hahn@ucsf.edu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5.emf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6.emf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7.emf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7.emf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8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9.emf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0.emf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11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12.wmf"/><Relationship Id="rId5" Type="http://schemas.openxmlformats.org/officeDocument/2006/relationships/oleObject" Target="../embeddings/oleObject4.bin"/><Relationship Id="rId6" Type="http://schemas.openxmlformats.org/officeDocument/2006/relationships/image" Target="../media/image13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14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4" Type="http://schemas.openxmlformats.org/officeDocument/2006/relationships/oleObject" Target="../embeddings/oleObject5.bin"/><Relationship Id="rId5" Type="http://schemas.openxmlformats.org/officeDocument/2006/relationships/image" Target="../media/image14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4" Type="http://schemas.openxmlformats.org/officeDocument/2006/relationships/oleObject" Target="../embeddings/oleObject6.bin"/><Relationship Id="rId5" Type="http://schemas.openxmlformats.org/officeDocument/2006/relationships/image" Target="../media/image15.w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1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4" Type="http://schemas.openxmlformats.org/officeDocument/2006/relationships/oleObject" Target="../embeddings/oleObject7.bin"/><Relationship Id="rId5" Type="http://schemas.openxmlformats.org/officeDocument/2006/relationships/image" Target="../media/image16.w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1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4" Type="http://schemas.openxmlformats.org/officeDocument/2006/relationships/image" Target="../media/image17.w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4" Type="http://schemas.openxmlformats.org/officeDocument/2006/relationships/image" Target="../media/image18.wmf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362200"/>
            <a:ext cx="7772400" cy="17367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 smtClean="0">
                <a:solidFill>
                  <a:srgbClr val="000000"/>
                </a:solidFill>
              </a:rPr>
              <a:t>Biostat 200</a:t>
            </a:r>
            <a:br>
              <a:rPr lang="en-US" sz="4800" dirty="0" smtClean="0">
                <a:solidFill>
                  <a:srgbClr val="000000"/>
                </a:solidFill>
              </a:rPr>
            </a:br>
            <a:r>
              <a:rPr lang="en-US" sz="4800" dirty="0" smtClean="0">
                <a:solidFill>
                  <a:srgbClr val="000000"/>
                </a:solidFill>
              </a:rPr>
              <a:t/>
            </a:r>
            <a:br>
              <a:rPr lang="en-US" sz="4800" dirty="0" smtClean="0">
                <a:solidFill>
                  <a:srgbClr val="000000"/>
                </a:solidFill>
              </a:rPr>
            </a:br>
            <a:r>
              <a:rPr lang="en-US" sz="4800" dirty="0" smtClean="0">
                <a:solidFill>
                  <a:srgbClr val="000000"/>
                </a:solidFill>
              </a:rPr>
              <a:t>Introduction to Biostatistics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EF09F6-464B-41C8-94C9-57BC1F3EAC6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Forum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>
                <a:hlinkClick r:id="rId2"/>
              </a:rPr>
              <a:t>https://</a:t>
            </a:r>
            <a:r>
              <a:rPr lang="en-US" altLang="en-US" dirty="0" smtClean="0">
                <a:hlinkClick r:id="rId2"/>
              </a:rPr>
              <a:t>courses.ucsf.edu/mod/forum/view.php?id=260051</a:t>
            </a:r>
            <a:endParaRPr lang="en-US" altLang="en-US" dirty="0" smtClean="0"/>
          </a:p>
          <a:p>
            <a:pPr>
              <a:defRPr/>
            </a:pPr>
            <a:endParaRPr lang="en-US" altLang="en-US" dirty="0" smtClean="0"/>
          </a:p>
          <a:p>
            <a:pPr>
              <a:defRPr/>
            </a:pPr>
            <a:r>
              <a:rPr lang="en-US" altLang="en-US" dirty="0" smtClean="0"/>
              <a:t>Will be used for class communications, like assignment clarifications, etc.</a:t>
            </a:r>
          </a:p>
          <a:p>
            <a:pPr marL="0" indent="0">
              <a:buFont typeface="Arial" charset="0"/>
              <a:buNone/>
              <a:defRPr/>
            </a:pPr>
            <a:endParaRPr lang="en-US" altLang="en-US" dirty="0" smtClean="0"/>
          </a:p>
          <a:p>
            <a:pPr>
              <a:defRPr/>
            </a:pPr>
            <a:r>
              <a:rPr lang="en-US" altLang="en-US" dirty="0" smtClean="0"/>
              <a:t>Please use for clarification questions that others in the class may also have</a:t>
            </a:r>
          </a:p>
          <a:p>
            <a:pPr>
              <a:buFont typeface="Arial" charset="0"/>
              <a:buNone/>
              <a:defRPr/>
            </a:pPr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87C5C1-5251-4129-AA7E-46093504072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Grading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121275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 altLang="en-US" dirty="0" smtClean="0"/>
              <a:t>Assignments (70%)</a:t>
            </a:r>
          </a:p>
          <a:p>
            <a:pPr lvl="1" eaLnBrk="1" hangingPunct="1"/>
            <a:r>
              <a:rPr lang="en-US" altLang="en-US" dirty="0"/>
              <a:t>9</a:t>
            </a:r>
            <a:r>
              <a:rPr lang="en-US" altLang="en-US" dirty="0" smtClean="0"/>
              <a:t> assignments/problem sets</a:t>
            </a:r>
          </a:p>
          <a:p>
            <a:pPr lvl="1" eaLnBrk="1" hangingPunct="1"/>
            <a:r>
              <a:rPr lang="en-US" altLang="en-US" u="sng" dirty="0" smtClean="0"/>
              <a:t>8/9 </a:t>
            </a:r>
            <a:r>
              <a:rPr lang="en-US" altLang="en-US" dirty="0" smtClean="0"/>
              <a:t>assignments count </a:t>
            </a:r>
            <a:r>
              <a:rPr lang="en-US" altLang="en-US" dirty="0" smtClean="0"/>
              <a:t>towards your </a:t>
            </a:r>
            <a:r>
              <a:rPr lang="en-US" altLang="en-US" dirty="0" smtClean="0"/>
              <a:t>grade</a:t>
            </a:r>
          </a:p>
          <a:p>
            <a:pPr eaLnBrk="1" hangingPunct="1"/>
            <a:r>
              <a:rPr lang="en-US" altLang="en-US" dirty="0" smtClean="0"/>
              <a:t>Late assignments will not be </a:t>
            </a:r>
            <a:r>
              <a:rPr lang="en-US" altLang="en-US" dirty="0" smtClean="0"/>
              <a:t>graded</a:t>
            </a:r>
          </a:p>
          <a:p>
            <a:pPr eaLnBrk="1" hangingPunct="1"/>
            <a:r>
              <a:rPr lang="en-US" altLang="en-US" dirty="0" smtClean="0"/>
              <a:t>Answer keys will be posted soon after assignments are due.</a:t>
            </a:r>
          </a:p>
          <a:p>
            <a:pPr eaLnBrk="1" hangingPunct="1"/>
            <a:r>
              <a:rPr lang="en-US" altLang="en-US" dirty="0" smtClean="0"/>
              <a:t>Graded assignments will be returned on the CLE 1-2 week after they are due.</a:t>
            </a:r>
            <a:endParaRPr lang="en-US" altLang="en-US" dirty="0" smtClean="0"/>
          </a:p>
          <a:p>
            <a:pPr eaLnBrk="1" hangingPunct="1"/>
            <a:r>
              <a:rPr lang="en-US" altLang="en-US" dirty="0" smtClean="0"/>
              <a:t>Grading </a:t>
            </a:r>
            <a:r>
              <a:rPr lang="en-US" altLang="en-US" dirty="0" smtClean="0"/>
              <a:t>is done by TAs </a:t>
            </a:r>
            <a:r>
              <a:rPr lang="en-US" altLang="en-US" dirty="0" smtClean="0"/>
              <a:t>who are students in the MCR program</a:t>
            </a:r>
          </a:p>
          <a:p>
            <a:pPr eaLnBrk="1" hangingPunct="1"/>
            <a:r>
              <a:rPr lang="en-US" altLang="en-US" dirty="0" smtClean="0"/>
              <a:t>Final exam will be a take home exam (30% of grade)</a:t>
            </a:r>
            <a:endParaRPr lang="en-US" altLang="en-US" dirty="0" smtClean="0"/>
          </a:p>
          <a:p>
            <a:pPr lvl="1" eaLnBrk="1" hangingPunct="1">
              <a:buFont typeface="Wingdings" pitchFamily="2" charset="2"/>
              <a:buNone/>
            </a:pPr>
            <a:endParaRPr lang="en-US" altLang="en-US" dirty="0" smtClean="0"/>
          </a:p>
          <a:p>
            <a:pPr lvl="1" eaLnBrk="1" hangingPunct="1">
              <a:buFont typeface="Wingdings" pitchFamily="2" charset="2"/>
              <a:buNone/>
            </a:pPr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5BC0FA-7F66-4CC2-8EEF-94724C1B9663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/>
              <a:t>TICR Professional Conduct Statement</a:t>
            </a:r>
            <a:r>
              <a:rPr lang="en-US" altLang="en-US" sz="4000" smtClean="0"/>
              <a:t/>
            </a:r>
            <a:br>
              <a:rPr lang="en-US" altLang="en-US" sz="4000" smtClean="0"/>
            </a:br>
            <a:r>
              <a:rPr lang="en-US" altLang="en-US" sz="2400" smtClean="0"/>
              <a:t>Clarifications for this class</a:t>
            </a:r>
            <a:endParaRPr lang="en-US" altLang="en-US" sz="1600" smtClean="0"/>
          </a:p>
        </p:txBody>
      </p:sp>
      <p:sp>
        <p:nvSpPr>
          <p:cNvPr id="1331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I will maintain the highest standards of academic honesty.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I am allowed to collaborate with my classmates on assignments, however I will work through each problem myself and turn in my own work (no cutting and pasting from others).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I will neither give nor receive help from other students on the final examination.  </a:t>
            </a:r>
            <a:endParaRPr lang="en-US" altLang="en-US" sz="2400" smtClean="0">
              <a:solidFill>
                <a:schemeClr val="hlink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I will not use questions or answer keys from prior years.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F95912-2540-477D-A1A9-1071CCCE02A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Who am I?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228600" y="2103438"/>
            <a:ext cx="8229600" cy="4297362"/>
          </a:xfrm>
        </p:spPr>
        <p:txBody>
          <a:bodyPr/>
          <a:lstStyle/>
          <a:p>
            <a:r>
              <a:rPr lang="en-US" altLang="en-US" dirty="0" smtClean="0"/>
              <a:t>MA in Biostatistics, PhD in epidemiology</a:t>
            </a:r>
          </a:p>
          <a:p>
            <a:r>
              <a:rPr lang="en-US" altLang="en-US" dirty="0" smtClean="0"/>
              <a:t>At UCSF since 1992</a:t>
            </a:r>
          </a:p>
          <a:p>
            <a:r>
              <a:rPr lang="en-US" altLang="en-US" dirty="0" smtClean="0"/>
              <a:t>My research	</a:t>
            </a:r>
          </a:p>
          <a:p>
            <a:pPr lvl="1"/>
            <a:r>
              <a:rPr lang="en-US" altLang="en-US" dirty="0" smtClean="0"/>
              <a:t>Substance use and infectious disease</a:t>
            </a:r>
          </a:p>
          <a:p>
            <a:pPr lvl="2"/>
            <a:r>
              <a:rPr lang="en-US" altLang="en-US" dirty="0" smtClean="0"/>
              <a:t>Injecting drug use and HCV in San Francisco</a:t>
            </a:r>
          </a:p>
          <a:p>
            <a:pPr lvl="2"/>
            <a:r>
              <a:rPr lang="en-US" altLang="en-US" dirty="0" smtClean="0"/>
              <a:t>Unhealthy alcohol and HIV in sub-Saharan </a:t>
            </a:r>
            <a:r>
              <a:rPr lang="en-US" altLang="en-US" dirty="0" smtClean="0"/>
              <a:t>Africa</a:t>
            </a:r>
          </a:p>
          <a:p>
            <a:pPr lvl="1"/>
            <a:r>
              <a:rPr lang="en-US" altLang="en-US" dirty="0" smtClean="0"/>
              <a:t>NIH funded grants since 2006</a:t>
            </a:r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57F315-2971-407A-8B84-724A7746B96B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pic>
        <p:nvPicPr>
          <p:cNvPr id="14341" name="Picture 2" descr="detective gir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381000"/>
            <a:ext cx="226695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1536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81000"/>
            <a:ext cx="6400800" cy="604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8877BB-790C-41A3-BAE5-C86B734E22A5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Stage in training</a:t>
            </a:r>
          </a:p>
          <a:p>
            <a:pPr lvl="1" eaLnBrk="1" hangingPunct="1">
              <a:defRPr/>
            </a:pPr>
            <a:r>
              <a:rPr lang="en-US" sz="2400" dirty="0" smtClean="0"/>
              <a:t>Resident</a:t>
            </a:r>
          </a:p>
          <a:p>
            <a:pPr lvl="1" eaLnBrk="1" hangingPunct="1">
              <a:defRPr/>
            </a:pPr>
            <a:r>
              <a:rPr lang="en-US" sz="2400" dirty="0" smtClean="0"/>
              <a:t>Fellow</a:t>
            </a:r>
          </a:p>
          <a:p>
            <a:pPr lvl="1" eaLnBrk="1" hangingPunct="1">
              <a:defRPr/>
            </a:pPr>
            <a:r>
              <a:rPr lang="en-US" sz="2400" dirty="0" smtClean="0"/>
              <a:t>Faculty</a:t>
            </a:r>
          </a:p>
          <a:p>
            <a:pPr lvl="1" eaLnBrk="1" hangingPunct="1">
              <a:defRPr/>
            </a:pPr>
            <a:r>
              <a:rPr lang="en-US" sz="2400" dirty="0" smtClean="0"/>
              <a:t>PhD Student</a:t>
            </a:r>
          </a:p>
          <a:p>
            <a:pPr eaLnBrk="1" hangingPunct="1">
              <a:defRPr/>
            </a:pPr>
            <a:r>
              <a:rPr lang="en-US" sz="2800" dirty="0" smtClean="0"/>
              <a:t>Outside of UCSF?</a:t>
            </a:r>
          </a:p>
          <a:p>
            <a:pPr eaLnBrk="1" hangingPunct="1">
              <a:defRPr/>
            </a:pPr>
            <a:r>
              <a:rPr lang="en-US" sz="2800" dirty="0" smtClean="0"/>
              <a:t>Do you have a data set that you are analyzing?</a:t>
            </a:r>
          </a:p>
          <a:p>
            <a:pPr eaLnBrk="1" hangingPunct="1">
              <a:defRPr/>
            </a:pPr>
            <a:r>
              <a:rPr lang="en-US" sz="2800" dirty="0" smtClean="0"/>
              <a:t>Are you in the process of collecting your own data?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en-US" sz="2800" dirty="0" smtClean="0"/>
          </a:p>
          <a:p>
            <a:pPr marL="0" indent="0" eaLnBrk="1" hangingPunct="1">
              <a:buFont typeface="Arial" charset="0"/>
              <a:buNone/>
              <a:defRPr/>
            </a:pPr>
            <a:endParaRPr lang="en-US" sz="2800" dirty="0" smtClean="0"/>
          </a:p>
          <a:p>
            <a:pPr marL="0" indent="0" eaLnBrk="1" hangingPunct="1">
              <a:buFont typeface="Arial" charset="0"/>
              <a:buNone/>
              <a:defRPr/>
            </a:pPr>
            <a:endParaRPr lang="en-US" sz="28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8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7B2FC5-7491-423A-BCDA-FCE423E26EDE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066800" y="533400"/>
            <a:ext cx="6934200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400" b="0" dirty="0">
                <a:latin typeface="+mn-lt"/>
              </a:rPr>
              <a:t>Who are you?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Course goals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Knowledge of basic biostatistics terms and notation</a:t>
            </a:r>
          </a:p>
          <a:p>
            <a:pPr eaLnBrk="1" hangingPunct="1"/>
            <a:r>
              <a:rPr lang="en-US" altLang="en-US" sz="2800" dirty="0" smtClean="0"/>
              <a:t>Understanding of concepts underlying most statistical analyses, as a foundation for more advanced methods</a:t>
            </a:r>
          </a:p>
          <a:p>
            <a:pPr eaLnBrk="1" hangingPunct="1"/>
            <a:r>
              <a:rPr lang="en-US" altLang="en-US" sz="2800" dirty="0" smtClean="0"/>
              <a:t>Ability to summarize data and conduct basic statistical analyses using STATA</a:t>
            </a:r>
          </a:p>
          <a:p>
            <a:pPr eaLnBrk="1" hangingPunct="1"/>
            <a:r>
              <a:rPr lang="en-US" altLang="en-US" sz="2800" dirty="0" smtClean="0"/>
              <a:t>Ability to understand basic statistical analyses in published journals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AD538F-301D-4014-8186-0FEAD0A6D199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/>
              <a:t>Have you read a journal article that reports p-values or 95% confidence intervals? </a:t>
            </a:r>
          </a:p>
          <a:p>
            <a:pPr eaLnBrk="1" hangingPunct="1">
              <a:defRPr/>
            </a:pPr>
            <a:r>
              <a:rPr lang="en-US" sz="2800" dirty="0" smtClean="0"/>
              <a:t>Have </a:t>
            </a:r>
            <a:r>
              <a:rPr lang="en-US" sz="2800" dirty="0"/>
              <a:t>you calculated  a p-value or a 95% confidence interval</a:t>
            </a:r>
            <a:r>
              <a:rPr lang="en-US" sz="2800" dirty="0" smtClean="0"/>
              <a:t>?</a:t>
            </a:r>
          </a:p>
          <a:p>
            <a:pPr marL="742950" lvl="2" indent="-342900" eaLnBrk="1" hangingPunct="1">
              <a:defRPr/>
            </a:pPr>
            <a:r>
              <a:rPr lang="en-US" sz="2800" dirty="0"/>
              <a:t>Do you know where that p-value came from?</a:t>
            </a:r>
          </a:p>
          <a:p>
            <a:pPr eaLnBrk="1" hangingPunct="1">
              <a:defRPr/>
            </a:pPr>
            <a:endParaRPr lang="en-US" sz="2800" dirty="0"/>
          </a:p>
          <a:p>
            <a:pPr eaLnBrk="1" hangingPunct="1">
              <a:defRPr/>
            </a:pPr>
            <a:endParaRPr lang="en-US" sz="2800" dirty="0" smtClean="0"/>
          </a:p>
          <a:p>
            <a:pPr marL="0" indent="0" eaLnBrk="1" hangingPunct="1">
              <a:buFont typeface="Arial" charset="0"/>
              <a:buNone/>
              <a:defRPr/>
            </a:pPr>
            <a:endParaRPr lang="en-US" sz="2800" dirty="0" smtClean="0"/>
          </a:p>
          <a:p>
            <a:pPr marL="0" indent="0" eaLnBrk="1" hangingPunct="1">
              <a:buFont typeface="Arial" charset="0"/>
              <a:buNone/>
              <a:defRPr/>
            </a:pPr>
            <a:endParaRPr lang="en-US" sz="28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8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7662AC-B791-4D27-8C0E-0A5BCB14B222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609600" y="381000"/>
            <a:ext cx="75438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0" dirty="0">
                <a:latin typeface="+mn-lt"/>
              </a:rPr>
              <a:t>Course goals – deeper understanding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What will we cover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Syllabus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361E-49F8-44F6-B8CA-6736649080E1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Today’s topics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Variables - numerical versus categorical</a:t>
            </a:r>
          </a:p>
          <a:p>
            <a:pPr eaLnBrk="1" hangingPunct="1"/>
            <a:r>
              <a:rPr lang="en-US" altLang="en-US" dirty="0" smtClean="0"/>
              <a:t>Tables (frequencies) </a:t>
            </a:r>
          </a:p>
          <a:p>
            <a:pPr eaLnBrk="1" hangingPunct="1"/>
            <a:r>
              <a:rPr lang="en-US" altLang="en-US" dirty="0" smtClean="0"/>
              <a:t>Graphs (histograms, box plots, scatter plots, line graphs) </a:t>
            </a:r>
          </a:p>
          <a:p>
            <a:pPr eaLnBrk="1" hangingPunct="1"/>
            <a:r>
              <a:rPr lang="en-US" altLang="en-US" dirty="0" smtClean="0"/>
              <a:t>Summaries of numerical variables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CB5178-F679-4D67-A7FE-158E2462F0A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Lecture 1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4F0C94-B1F9-408A-8151-386CEEDD705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first, our data collection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ucsf.co1.qualtrics.com/jfe/form/SV_erm4RdujGxPWT9H</a:t>
            </a:r>
            <a:endParaRPr lang="en-US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921A00-1313-4D8E-9C33-3FBF29E0E92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5766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Types of variables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600" smtClean="0"/>
              <a:t>Variables are what you are measuring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600" smtClean="0"/>
              <a:t>Data sets are made up of a set of measured variables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800" smtClean="0"/>
          </a:p>
        </p:txBody>
      </p:sp>
      <p:graphicFrame>
        <p:nvGraphicFramePr>
          <p:cNvPr id="22532" name="Object 5"/>
          <p:cNvGraphicFramePr>
            <a:graphicFrameLocks noChangeAspect="1"/>
          </p:cNvGraphicFramePr>
          <p:nvPr/>
        </p:nvGraphicFramePr>
        <p:xfrm>
          <a:off x="838200" y="3276600"/>
          <a:ext cx="7239000" cy="259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30" name="Organization Chart" r:id="rId3" imgW="3657600" imgH="1292420" progId="OrgPlusWOPX.4">
                  <p:embed followColorScheme="full"/>
                </p:oleObj>
              </mc:Choice>
              <mc:Fallback>
                <p:oleObj name="Organization Chart" r:id="rId3" imgW="3657600" imgH="1292420" progId="OrgPlusWOPX.4">
                  <p:embed followColorScheme="full"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276600"/>
                        <a:ext cx="7239000" cy="259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F75FB3-15ED-4F89-9288-6C81670E7DAF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Types of variables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600" u="sng" smtClean="0"/>
              <a:t>Categorical variable</a:t>
            </a:r>
            <a:r>
              <a:rPr lang="en-US" altLang="en-US" sz="3600" smtClean="0"/>
              <a:t>: any variable that is not numerical (values have no numerical meaning)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600" smtClean="0"/>
              <a:t>Examples: gender, race, drug, disease status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80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265FA0-793B-4D66-9AD0-5A28EE52F118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Types of variables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600" dirty="0" smtClean="0"/>
              <a:t>Categorical variables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 u="sng" dirty="0" smtClean="0"/>
              <a:t>Nominal (from the French nom) variables</a:t>
            </a:r>
            <a:r>
              <a:rPr lang="en-US" altLang="en-US" sz="3200" dirty="0" smtClean="0"/>
              <a:t>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800" dirty="0" smtClean="0"/>
              <a:t>The data are unordered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800" dirty="0" smtClean="0"/>
              <a:t>For example:   RACE: 1=Caucasian, 2=Asian American, 3=African American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800" dirty="0" smtClean="0"/>
              <a:t>A subset of these variables are </a:t>
            </a:r>
            <a:r>
              <a:rPr lang="en-US" altLang="en-US" sz="2800" u="sng" dirty="0" smtClean="0"/>
              <a:t>binary or dichotomous variables</a:t>
            </a:r>
            <a:r>
              <a:rPr lang="en-US" altLang="en-US" sz="2800" dirty="0" smtClean="0"/>
              <a:t> 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2400" dirty="0" smtClean="0"/>
              <a:t>Binary variables have only two categories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2400" dirty="0" smtClean="0"/>
              <a:t>For example:     </a:t>
            </a:r>
          </a:p>
          <a:p>
            <a:pPr lvl="4" eaLnBrk="1" hangingPunct="1">
              <a:lnSpc>
                <a:spcPct val="90000"/>
              </a:lnSpc>
            </a:pPr>
            <a:r>
              <a:rPr lang="en-US" altLang="en-US" sz="2400" dirty="0" smtClean="0"/>
              <a:t>Biological sex: 1=male, 2=female</a:t>
            </a:r>
          </a:p>
          <a:p>
            <a:pPr lvl="4" eaLnBrk="1" hangingPunct="1">
              <a:lnSpc>
                <a:spcPct val="90000"/>
              </a:lnSpc>
            </a:pPr>
            <a:r>
              <a:rPr lang="en-US" altLang="en-US" sz="2400" dirty="0" smtClean="0"/>
              <a:t> 0=No 1=Yes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8DB52C-7CD9-425B-A314-DC039FDA0DA4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Types of variables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524000"/>
            <a:ext cx="8229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Categorical variables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u="sng" smtClean="0"/>
              <a:t>Nominal variables</a:t>
            </a:r>
            <a:r>
              <a:rPr lang="en-US" altLang="en-US" smtClean="0"/>
              <a:t>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The data are unordered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u="sng" smtClean="0"/>
              <a:t>Ordinal variables</a:t>
            </a:r>
            <a:r>
              <a:rPr lang="en-US" altLang="en-US" smtClean="0"/>
              <a:t>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The data are ordered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For example: 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2400" smtClean="0"/>
              <a:t>AGE: 1=10-19 years, 2=20-29 years, 3=30-39 years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2400" smtClean="0"/>
              <a:t>Likelihood of participating in a vaccine trial  1=Not at all likely 2=somewhat likely 3=very likely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en-US" altLang="en-US" sz="280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97332-F286-4C85-B22E-882C8E2847AB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Types of variables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u="sng" dirty="0" smtClean="0"/>
              <a:t>Numerical (quantitative) variables</a:t>
            </a:r>
            <a:r>
              <a:rPr lang="en-US" altLang="en-US" sz="2800" dirty="0" smtClean="0"/>
              <a:t>:  naturally measured as numbers for which arithmetic operations are meaningful </a:t>
            </a:r>
          </a:p>
          <a:p>
            <a:pPr eaLnBrk="1" hangingPunct="1"/>
            <a:r>
              <a:rPr lang="en-US" altLang="en-US" sz="2800" dirty="0" smtClean="0"/>
              <a:t>E.g. height, weight, age, salary, viral load, CD4 cell counts, hemoglobin </a:t>
            </a:r>
            <a:r>
              <a:rPr lang="en-US" altLang="en-US" sz="2800" dirty="0" smtClean="0"/>
              <a:t>A1c</a:t>
            </a:r>
            <a:endParaRPr lang="en-US" altLang="en-US" sz="2400" u="sng" dirty="0" smtClean="0"/>
          </a:p>
          <a:p>
            <a:pPr lvl="1" eaLnBrk="1" hangingPunct="1"/>
            <a:r>
              <a:rPr lang="en-US" altLang="en-US" sz="2400" u="sng" dirty="0" smtClean="0"/>
              <a:t>Discrete variables</a:t>
            </a:r>
            <a:r>
              <a:rPr lang="en-US" altLang="en-US" sz="2400" dirty="0" smtClean="0"/>
              <a:t>: can be counted (e.g. number of goats owned by a household: 0, 1, 2, 3, etc.) but fractions do not make sense</a:t>
            </a:r>
            <a:endParaRPr lang="en-US" altLang="en-US" sz="2400" u="sng" dirty="0" smtClean="0"/>
          </a:p>
          <a:p>
            <a:pPr lvl="1" eaLnBrk="1" hangingPunct="1"/>
            <a:r>
              <a:rPr lang="en-US" altLang="en-US" sz="2400" u="sng" dirty="0" smtClean="0"/>
              <a:t>Continuous variables</a:t>
            </a:r>
            <a:r>
              <a:rPr lang="en-US" altLang="en-US" sz="2400" dirty="0" smtClean="0"/>
              <a:t>: can take any value within a given range (e.g. weight: 2974.5 g, 3012.6 g)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98A8B7-F9F0-49F8-9670-7304AF51C848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Grey zone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r>
              <a:rPr lang="en-US" altLang="en-US" smtClean="0"/>
              <a:t>Dichotomous variables 0=No, 1=Yes</a:t>
            </a:r>
          </a:p>
          <a:p>
            <a:pPr lvl="1"/>
            <a:r>
              <a:rPr lang="en-US" altLang="en-US" smtClean="0"/>
              <a:t>Doing arithmetic operations actually does make sense</a:t>
            </a:r>
          </a:p>
          <a:p>
            <a:pPr lvl="1"/>
            <a:r>
              <a:rPr lang="en-US" altLang="en-US" smtClean="0"/>
              <a:t>If you take the mean of the 0’s and 1’s you get the proportion= yes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DD1E69-651F-446A-ACC6-17F99FFCB367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Grey zone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r>
              <a:rPr lang="en-US" altLang="en-US" smtClean="0"/>
              <a:t>Continuous variables are always truncated at the level of the precision of the measurement.  </a:t>
            </a:r>
          </a:p>
          <a:p>
            <a:pPr lvl="1"/>
            <a:r>
              <a:rPr lang="en-US" altLang="en-US" smtClean="0"/>
              <a:t>They may be truncated at integer values but if a fraction makes sense it is still a continuous variable</a:t>
            </a:r>
          </a:p>
          <a:p>
            <a:pPr lvl="1"/>
            <a:r>
              <a:rPr lang="en-US" altLang="en-US" smtClean="0"/>
              <a:t>E.g. Age=33 years old (really 33 years, 17 days, 12 hours, 23 minutes, etc…)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9B0814-52D8-474D-BE26-B46BDB1F736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 in our data set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8867479"/>
              </p:ext>
            </p:extLst>
          </p:nvPr>
        </p:nvGraphicFramePr>
        <p:xfrm>
          <a:off x="457200" y="1600200"/>
          <a:ext cx="3276600" cy="500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447800"/>
              </a:tblGrid>
              <a:tr h="546100">
                <a:tc>
                  <a:txBody>
                    <a:bodyPr/>
                    <a:lstStyle/>
                    <a:p>
                      <a:r>
                        <a:rPr lang="en-US" dirty="0" smtClean="0"/>
                        <a:t>Categorical variables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Ordinal or nominal</a:t>
                      </a:r>
                      <a:endParaRPr lang="en-US" dirty="0"/>
                    </a:p>
                  </a:txBody>
                  <a:tcPr/>
                </a:tc>
              </a:tr>
              <a:tr h="5461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461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461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461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461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461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461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461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921A00-1313-4D8E-9C33-3FBF29E0E92D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2673590"/>
              </p:ext>
            </p:extLst>
          </p:nvPr>
        </p:nvGraphicFramePr>
        <p:xfrm>
          <a:off x="4267200" y="1696720"/>
          <a:ext cx="4191000" cy="463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5936"/>
                <a:gridCol w="1605064"/>
              </a:tblGrid>
              <a:tr h="741680">
                <a:tc>
                  <a:txBody>
                    <a:bodyPr/>
                    <a:lstStyle/>
                    <a:p>
                      <a:r>
                        <a:rPr lang="en-US" dirty="0" smtClean="0"/>
                        <a:t>Numerical</a:t>
                      </a:r>
                      <a:r>
                        <a:rPr lang="en-US" baseline="0" dirty="0" smtClean="0"/>
                        <a:t> variables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Cont</a:t>
                      </a:r>
                      <a:r>
                        <a:rPr lang="en-US" dirty="0" smtClean="0"/>
                        <a:t> or discrete?</a:t>
                      </a:r>
                      <a:endParaRPr lang="en-US" dirty="0"/>
                    </a:p>
                  </a:txBody>
                  <a:tcPr/>
                </a:tc>
              </a:tr>
              <a:tr h="4867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67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67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67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867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867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867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867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54925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Why does it matter?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Knowing what type of variable you are dealing with will help you choose your method of statistical analysis</a:t>
            </a:r>
          </a:p>
          <a:p>
            <a:endParaRPr lang="en-US" altLang="en-US" smtClean="0"/>
          </a:p>
          <a:p>
            <a:r>
              <a:rPr lang="en-US" altLang="en-US" smtClean="0"/>
              <a:t>The most important/common distinction is between categorical and numerical</a:t>
            </a:r>
          </a:p>
          <a:p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382F9A-71F3-4F1A-87F5-32ACB3FEAE74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Course instructors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 rtlCol="0">
            <a:normAutofit fontScale="925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4400" dirty="0" smtClean="0"/>
              <a:t>Course director</a:t>
            </a: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4400" b="1" dirty="0" smtClean="0"/>
              <a:t>     Judy Hahn, M.A., Ph.D. </a:t>
            </a:r>
            <a:endParaRPr lang="en-US" sz="4000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Associate Professor in Residence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Phone: (415) 476-5815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Office:  550 16</a:t>
            </a:r>
            <a:r>
              <a:rPr lang="en-US" baseline="30000" dirty="0" smtClean="0"/>
              <a:t>th</a:t>
            </a:r>
            <a:r>
              <a:rPr lang="en-US" dirty="0" smtClean="0"/>
              <a:t> St., 3</a:t>
            </a:r>
            <a:r>
              <a:rPr lang="en-US" baseline="30000" dirty="0" smtClean="0"/>
              <a:t>rd</a:t>
            </a:r>
            <a:r>
              <a:rPr lang="en-US" dirty="0" smtClean="0"/>
              <a:t> Floor, 3550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>
                <a:hlinkClick r:id="rId3"/>
              </a:rPr>
              <a:t>Judy.hahn@ucsf.edu</a:t>
            </a:r>
            <a:endParaRPr lang="en-US" dirty="0"/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dirty="0" smtClean="0"/>
              <a:t>TAs</a:t>
            </a:r>
          </a:p>
          <a:p>
            <a:pPr>
              <a:defRPr/>
            </a:pPr>
            <a:r>
              <a:rPr lang="en-US" dirty="0" err="1"/>
              <a:t>Mohannad</a:t>
            </a:r>
            <a:r>
              <a:rPr lang="en-US" dirty="0"/>
              <a:t> </a:t>
            </a:r>
            <a:r>
              <a:rPr lang="en-US" dirty="0" err="1" smtClean="0"/>
              <a:t>Awad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Nelson Kalema</a:t>
            </a:r>
          </a:p>
          <a:p>
            <a:pPr>
              <a:defRPr/>
            </a:pPr>
            <a:r>
              <a:rPr lang="en-US" dirty="0" smtClean="0"/>
              <a:t>Ping Wang</a:t>
            </a:r>
          </a:p>
          <a:p>
            <a:pPr>
              <a:defRPr/>
            </a:pPr>
            <a:r>
              <a:rPr lang="en-US" dirty="0" err="1" smtClean="0"/>
              <a:t>Hyeri</a:t>
            </a:r>
            <a:r>
              <a:rPr lang="en-US" dirty="0" smtClean="0"/>
              <a:t> </a:t>
            </a:r>
            <a:r>
              <a:rPr lang="en-US" dirty="0"/>
              <a:t>You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21EEBF-5674-4FB6-9FC0-1CFB6C123B4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Manipulation of variables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95400"/>
            <a:ext cx="8610600" cy="4525963"/>
          </a:xfrm>
        </p:spPr>
        <p:txBody>
          <a:bodyPr/>
          <a:lstStyle/>
          <a:p>
            <a:pPr eaLnBrk="1" hangingPunct="1"/>
            <a:r>
              <a:rPr lang="en-US" altLang="en-US" smtClean="0"/>
              <a:t>Continuous variables can be discretized </a:t>
            </a:r>
          </a:p>
          <a:p>
            <a:pPr lvl="1" eaLnBrk="1" hangingPunct="1"/>
            <a:r>
              <a:rPr lang="en-US" altLang="en-US" smtClean="0"/>
              <a:t>E.g., age can be rounded to whole numbers</a:t>
            </a:r>
          </a:p>
          <a:p>
            <a:pPr eaLnBrk="1" hangingPunct="1"/>
            <a:r>
              <a:rPr lang="en-US" altLang="en-US" smtClean="0"/>
              <a:t>Continuous or discrete variables can be categorized </a:t>
            </a:r>
          </a:p>
          <a:p>
            <a:pPr lvl="1" eaLnBrk="1" hangingPunct="1"/>
            <a:r>
              <a:rPr lang="en-US" altLang="en-US" smtClean="0"/>
              <a:t>E.g., age categories</a:t>
            </a:r>
          </a:p>
          <a:p>
            <a:pPr eaLnBrk="1" hangingPunct="1"/>
            <a:r>
              <a:rPr lang="en-US" altLang="en-US" smtClean="0"/>
              <a:t>Categorical variables can be re-categorized</a:t>
            </a:r>
          </a:p>
          <a:p>
            <a:pPr lvl="1" eaLnBrk="1" hangingPunct="1"/>
            <a:r>
              <a:rPr lang="en-US" altLang="en-US" smtClean="0"/>
              <a:t>E.g., lumping from 5 categories down to 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8FF651-D77A-4C06-A15A-2956D91C82C1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Manipulation of variables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95400"/>
            <a:ext cx="8610600" cy="4525963"/>
          </a:xfrm>
        </p:spPr>
        <p:txBody>
          <a:bodyPr/>
          <a:lstStyle/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Why discretize/categorize a continuous variable or re-categorize a categorical variable?</a:t>
            </a:r>
          </a:p>
          <a:p>
            <a:pPr lvl="1" eaLnBrk="1" hangingPunct="1"/>
            <a:r>
              <a:rPr lang="en-US" altLang="en-US" smtClean="0"/>
              <a:t>Ease of interpretation</a:t>
            </a:r>
          </a:p>
          <a:p>
            <a:pPr lvl="1" eaLnBrk="1" hangingPunct="1"/>
            <a:r>
              <a:rPr lang="en-US" altLang="en-US" smtClean="0"/>
              <a:t>Ease of statistical methodology</a:t>
            </a:r>
          </a:p>
          <a:p>
            <a:pPr lvl="1" eaLnBrk="1" hangingPunct="1"/>
            <a:r>
              <a:rPr lang="en-US" altLang="en-US" smtClean="0"/>
              <a:t>Some groups are too small to make conclusions about</a:t>
            </a:r>
          </a:p>
          <a:p>
            <a:pPr lvl="1" eaLnBrk="1" hangingPunct="1"/>
            <a:r>
              <a:rPr lang="en-US" altLang="en-US" smtClean="0"/>
              <a:t>But discretizing/categorizing or lumping can have a statistical cost – loss of information</a:t>
            </a:r>
          </a:p>
          <a:p>
            <a:pPr eaLnBrk="1" hangingPunct="1"/>
            <a:r>
              <a:rPr lang="en-US" altLang="en-US" smtClean="0"/>
              <a:t>We will do some of this in lab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288F2A-22B1-4C79-B551-DF23E2DD5DD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Tables to summarize data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DCB115-E1F1-4154-9C1E-20B3151DFD6A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Frequency tables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524000"/>
            <a:ext cx="8382000" cy="1905000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Categorical variables are summarized by</a:t>
            </a:r>
          </a:p>
          <a:p>
            <a:pPr lvl="1" eaLnBrk="1" hangingPunct="1"/>
            <a:r>
              <a:rPr lang="en-US" altLang="en-US" sz="2400" dirty="0" smtClean="0"/>
              <a:t>Frequency counts – how many are in each category</a:t>
            </a:r>
          </a:p>
          <a:p>
            <a:pPr lvl="1" eaLnBrk="1" hangingPunct="1"/>
            <a:r>
              <a:rPr lang="en-US" altLang="en-US" sz="2400" dirty="0" smtClean="0"/>
              <a:t>Relative frequency or percent (a number from 0 to 100)</a:t>
            </a:r>
          </a:p>
          <a:p>
            <a:pPr lvl="1" eaLnBrk="1" hangingPunct="1"/>
            <a:r>
              <a:rPr lang="en-US" altLang="en-US" sz="2400" dirty="0" smtClean="0"/>
              <a:t>Proportion (a number from 0 to 1)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z="2800" dirty="0" smtClean="0"/>
          </a:p>
        </p:txBody>
      </p:sp>
      <p:graphicFrame>
        <p:nvGraphicFramePr>
          <p:cNvPr id="55385" name="Group 89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859438311"/>
              </p:ext>
            </p:extLst>
          </p:nvPr>
        </p:nvGraphicFramePr>
        <p:xfrm>
          <a:off x="2057400" y="3413124"/>
          <a:ext cx="5486400" cy="3292616"/>
        </p:xfrm>
        <a:graphic>
          <a:graphicData uri="http://schemas.openxmlformats.org/drawingml/2006/table">
            <a:tbl>
              <a:tblPr/>
              <a:tblGrid>
                <a:gridCol w="3416300"/>
                <a:gridCol w="2070100"/>
              </a:tblGrid>
              <a:tr h="100591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Gender of persons in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Biostat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200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3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 (%)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73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Male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73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Female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73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Trans or other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73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BC2B19-92D5-4EF4-9825-5D4769AB8E64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Frequency tables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82000" cy="4724400"/>
          </a:xfrm>
        </p:spPr>
        <p:txBody>
          <a:bodyPr/>
          <a:lstStyle/>
          <a:p>
            <a:pPr eaLnBrk="1" hangingPunct="1"/>
            <a:r>
              <a:rPr lang="en-US" altLang="en-US" smtClean="0"/>
              <a:t>Continuous variables can be summarized in frequency tables but must be categorized in meaningful ways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4A0F91-632D-41DA-AC62-6F4FBAA6DC54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Frequency tables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82000" cy="4724400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US" dirty="0" smtClean="0"/>
              <a:t>Choice of </a:t>
            </a:r>
            <a:r>
              <a:rPr lang="en-US" dirty="0" err="1" smtClean="0"/>
              <a:t>cutpoints</a:t>
            </a:r>
            <a:r>
              <a:rPr lang="en-US" dirty="0" smtClean="0"/>
              <a:t> for categories</a:t>
            </a:r>
          </a:p>
          <a:p>
            <a:pPr lvl="1" eaLnBrk="1" hangingPunct="1">
              <a:defRPr/>
            </a:pPr>
            <a:r>
              <a:rPr lang="en-US" dirty="0" smtClean="0"/>
              <a:t>Even intervals </a:t>
            </a:r>
          </a:p>
          <a:p>
            <a:pPr lvl="2" eaLnBrk="1" hangingPunct="1">
              <a:defRPr/>
            </a:pPr>
            <a:r>
              <a:rPr lang="en-US" dirty="0" smtClean="0"/>
              <a:t>E.g. 10-year age categories</a:t>
            </a:r>
          </a:p>
          <a:p>
            <a:pPr lvl="1" eaLnBrk="1" hangingPunct="1">
              <a:defRPr/>
            </a:pPr>
            <a:r>
              <a:rPr lang="en-US" dirty="0" smtClean="0"/>
              <a:t>Meaningful </a:t>
            </a:r>
            <a:r>
              <a:rPr lang="en-US" dirty="0" err="1" smtClean="0"/>
              <a:t>cutpoints</a:t>
            </a:r>
            <a:r>
              <a:rPr lang="en-US" dirty="0" smtClean="0"/>
              <a:t> related to a health outcome or decision</a:t>
            </a:r>
          </a:p>
          <a:p>
            <a:pPr lvl="2" eaLnBrk="1" hangingPunct="1">
              <a:defRPr/>
            </a:pPr>
            <a:r>
              <a:rPr lang="en-US" dirty="0" smtClean="0"/>
              <a:t>E.g. CD4&lt;50 cells/mm</a:t>
            </a:r>
            <a:r>
              <a:rPr lang="en-US" baseline="30000" dirty="0" smtClean="0"/>
              <a:t>3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Equal percentage of the data falling into each category </a:t>
            </a:r>
          </a:p>
          <a:p>
            <a:pPr lvl="2" eaLnBrk="1" hangingPunct="1">
              <a:defRPr/>
            </a:pPr>
            <a:r>
              <a:rPr lang="en-US" dirty="0" err="1" smtClean="0"/>
              <a:t>Tertiles</a:t>
            </a:r>
            <a:r>
              <a:rPr lang="en-US" dirty="0" smtClean="0"/>
              <a:t> – 33% </a:t>
            </a:r>
          </a:p>
          <a:p>
            <a:pPr lvl="2" eaLnBrk="1" hangingPunct="1">
              <a:defRPr/>
            </a:pPr>
            <a:r>
              <a:rPr lang="en-US" dirty="0" smtClean="0"/>
              <a:t>Quartiles – 25%</a:t>
            </a:r>
          </a:p>
          <a:p>
            <a:pPr lvl="2" eaLnBrk="1" hangingPunct="1">
              <a:defRPr/>
            </a:pPr>
            <a:r>
              <a:rPr lang="en-US" dirty="0" err="1" smtClean="0"/>
              <a:t>Quantiles</a:t>
            </a:r>
            <a:r>
              <a:rPr lang="en-US" dirty="0" smtClean="0"/>
              <a:t> – </a:t>
            </a:r>
            <a:r>
              <a:rPr lang="en-US" smtClean="0"/>
              <a:t>20%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52EEC2-32DE-4A60-B0F7-08039CF98C47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solidFill>
                  <a:srgbClr val="000000"/>
                </a:solidFill>
              </a:rPr>
              <a:t>Frequency </a:t>
            </a:r>
            <a:r>
              <a:rPr lang="en-US" altLang="en-US" dirty="0" smtClean="0">
                <a:solidFill>
                  <a:srgbClr val="000000"/>
                </a:solidFill>
              </a:rPr>
              <a:t>tables – categorizing a continuous variable</a:t>
            </a:r>
            <a:endParaRPr lang="en-US" altLang="en-US" dirty="0" smtClean="0">
              <a:solidFill>
                <a:srgbClr val="000000"/>
              </a:solidFill>
            </a:endParaRPr>
          </a:p>
        </p:txBody>
      </p:sp>
      <p:graphicFrame>
        <p:nvGraphicFramePr>
          <p:cNvPr id="63543" name="Group 55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970133226"/>
              </p:ext>
            </p:extLst>
          </p:nvPr>
        </p:nvGraphicFramePr>
        <p:xfrm>
          <a:off x="1447800" y="1812925"/>
          <a:ext cx="6553200" cy="3701873"/>
        </p:xfrm>
        <a:graphic>
          <a:graphicData uri="http://schemas.openxmlformats.org/drawingml/2006/table">
            <a:tbl>
              <a:tblPr/>
              <a:tblGrid>
                <a:gridCol w="4562354"/>
                <a:gridCol w="1990846"/>
              </a:tblGrid>
              <a:tr h="7778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Age of class participants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73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Category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 (%)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873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873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873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873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873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F4AEB8-89BC-44F8-BD5F-0AE78CEE35A1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Frequency tables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US" altLang="en-US" smtClean="0"/>
              <a:t>The cumulative frequency is the percentage of observations up to and including the current category</a:t>
            </a:r>
          </a:p>
        </p:txBody>
      </p:sp>
      <p:graphicFrame>
        <p:nvGraphicFramePr>
          <p:cNvPr id="4" name="Group 5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8550140"/>
              </p:ext>
            </p:extLst>
          </p:nvPr>
        </p:nvGraphicFramePr>
        <p:xfrm>
          <a:off x="1143000" y="2971800"/>
          <a:ext cx="7086600" cy="3688819"/>
        </p:xfrm>
        <a:graphic>
          <a:graphicData uri="http://schemas.openxmlformats.org/drawingml/2006/table">
            <a:tbl>
              <a:tblPr/>
              <a:tblGrid>
                <a:gridCol w="3784106"/>
                <a:gridCol w="1651247"/>
                <a:gridCol w="1651247"/>
              </a:tblGrid>
              <a:tr h="701221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Age of class participants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0058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 (%)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Cumulative frequency (%)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63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63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63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63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63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173E05-7F1C-483C-AEF1-2F26B4EFCD0E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Bar charts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7848600" cy="4525963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General graph for </a:t>
            </a:r>
            <a:r>
              <a:rPr lang="en-US" altLang="en-US" sz="2800" u="sng" dirty="0" smtClean="0"/>
              <a:t>categorical variables</a:t>
            </a:r>
          </a:p>
          <a:p>
            <a:pPr eaLnBrk="1" hangingPunct="1"/>
            <a:r>
              <a:rPr lang="en-US" altLang="en-US" sz="2800" dirty="0" smtClean="0"/>
              <a:t>Graphical equivalent of a frequency table</a:t>
            </a:r>
          </a:p>
          <a:p>
            <a:pPr eaLnBrk="1" hangingPunct="1"/>
            <a:r>
              <a:rPr lang="en-US" altLang="en-US" sz="2800" dirty="0" smtClean="0"/>
              <a:t>The x-axis does not have to be numerical</a:t>
            </a:r>
          </a:p>
          <a:p>
            <a:pPr eaLnBrk="1" hangingPunct="1"/>
            <a:r>
              <a:rPr lang="en-US" altLang="en-US" sz="2800" dirty="0" smtClean="0"/>
              <a:t>The height of the bars add up to </a:t>
            </a:r>
            <a:r>
              <a:rPr lang="en-US" altLang="en-US" sz="2800" dirty="0" smtClean="0"/>
              <a:t>1 (if using percent options)</a:t>
            </a:r>
            <a:endParaRPr lang="en-US" altLang="en-US" sz="28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C6C3A6-AB29-4E7E-86C7-41416E3CEE11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solidFill>
                  <a:srgbClr val="000000"/>
                </a:solidFill>
              </a:rPr>
              <a:t>Bar </a:t>
            </a:r>
            <a:r>
              <a:rPr lang="en-US" altLang="en-US" dirty="0" smtClean="0">
                <a:solidFill>
                  <a:srgbClr val="000000"/>
                </a:solidFill>
              </a:rPr>
              <a:t>charts, example</a:t>
            </a: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9C85CB-3D78-4FB1-B5CD-445FDCE02780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pic>
        <p:nvPicPr>
          <p:cNvPr id="40964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524000"/>
            <a:ext cx="7086600" cy="51863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762000"/>
            <a:ext cx="8229600" cy="6096000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en-US" dirty="0" smtClean="0"/>
              <a:t>Lectures:  Tuesdays 10:30-12:30 </a:t>
            </a:r>
            <a:endParaRPr lang="en-US" dirty="0"/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dirty="0" smtClean="0"/>
              <a:t>Videos of lectures are posted usually within a few hours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dirty="0" smtClean="0"/>
              <a:t>11 lectures (Sept 13-Nov 29, no lecture Nov. 22)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dirty="0" smtClean="0"/>
              <a:t>Attendance encouraged but optional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dirty="0" smtClean="0"/>
              <a:t>“Labs”: Thursday 10:30-12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dirty="0" smtClean="0"/>
              <a:t>Hahn office hours: 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dirty="0" smtClean="0"/>
              <a:t>Tuesday 12:30-1:30 Room MH 1400 and by appointment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dirty="0" smtClean="0"/>
              <a:t>Course credits: 3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dirty="0" smtClean="0"/>
              <a:t>Some STATA in class – Please bring your laptop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A9EA77-0271-4937-883E-800B3535223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solidFill>
                  <a:srgbClr val="000000"/>
                </a:solidFill>
              </a:rPr>
              <a:t>Bar </a:t>
            </a:r>
            <a:r>
              <a:rPr lang="en-US" altLang="en-US" dirty="0" smtClean="0">
                <a:solidFill>
                  <a:srgbClr val="000000"/>
                </a:solidFill>
              </a:rPr>
              <a:t>charts, gender of class</a:t>
            </a: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9C85CB-3D78-4FB1-B5CD-445FDCE02780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169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mode is the most common value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Used for nominal variables</a:t>
            </a:r>
          </a:p>
          <a:p>
            <a:r>
              <a:rPr lang="en-US" dirty="0" smtClean="0"/>
              <a:t>Can be found by making bar charts or frequency tables</a:t>
            </a:r>
          </a:p>
          <a:p>
            <a:r>
              <a:rPr lang="en-US" dirty="0" smtClean="0"/>
              <a:t>Mode of # of apple devices own by class members? Mode of age?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6EAA61-6FE7-4DB4-9D3E-AD5B06D8D01D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43127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Histograms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8001000" cy="685800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Bar chart for </a:t>
            </a:r>
            <a:r>
              <a:rPr lang="en-US" altLang="en-US" sz="2800" u="sng" dirty="0" smtClean="0"/>
              <a:t>numerical data</a:t>
            </a:r>
          </a:p>
          <a:p>
            <a:pPr eaLnBrk="1" hangingPunct="1"/>
            <a:r>
              <a:rPr lang="en-US" altLang="en-US" sz="2800" dirty="0" smtClean="0"/>
              <a:t>The number of bins and the bin width will make a difference in the appearance of this plot </a:t>
            </a:r>
          </a:p>
          <a:p>
            <a:pPr eaLnBrk="1" hangingPunct="1"/>
            <a:r>
              <a:rPr lang="en-US" altLang="en-US" sz="2800" dirty="0" smtClean="0"/>
              <a:t>Width and number of bins may affect interpretation</a:t>
            </a:r>
          </a:p>
          <a:p>
            <a:pPr eaLnBrk="1" hangingPunct="1"/>
            <a:r>
              <a:rPr lang="en-US" altLang="en-US" sz="2800" dirty="0" smtClean="0"/>
              <a:t>Options such as percent, frequency will change the y-axis</a:t>
            </a:r>
          </a:p>
          <a:p>
            <a:pPr eaLnBrk="1" hangingPunct="1"/>
            <a:endParaRPr lang="en-US" altLang="en-US" sz="28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23B6DD-8612-4B27-84D1-92761FF15C91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0"/>
          <p:cNvSpPr>
            <a:spLocks noChangeArrowheads="1"/>
          </p:cNvSpPr>
          <p:nvPr/>
        </p:nvSpPr>
        <p:spPr bwMode="auto">
          <a:xfrm>
            <a:off x="809625" y="5105400"/>
            <a:ext cx="7648575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** Stata code for this histogram **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histogram cd4count, </a:t>
            </a:r>
            <a:r>
              <a:rPr lang="en-US" altLang="en-US" sz="1600" dirty="0" err="1">
                <a:latin typeface="Courier New" pitchFamily="49" charset="0"/>
                <a:cs typeface="Courier New" pitchFamily="49" charset="0"/>
              </a:rPr>
              <a:t>fcolor</a:t>
            </a: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(blue) </a:t>
            </a:r>
            <a:r>
              <a:rPr lang="en-US" altLang="en-US" sz="1600" dirty="0" err="1">
                <a:latin typeface="Courier New" pitchFamily="49" charset="0"/>
                <a:cs typeface="Courier New" pitchFamily="49" charset="0"/>
              </a:rPr>
              <a:t>lcolor</a:t>
            </a: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(black) width(50) title(CD4 among new HIV positives at </a:t>
            </a:r>
            <a:r>
              <a:rPr lang="en-US" altLang="en-US" sz="1600" dirty="0" err="1">
                <a:latin typeface="Courier New" pitchFamily="49" charset="0"/>
                <a:cs typeface="Courier New" pitchFamily="49" charset="0"/>
              </a:rPr>
              <a:t>Mulago</a:t>
            </a: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altLang="en-US" sz="1600" dirty="0" err="1">
                <a:latin typeface="Courier New" pitchFamily="49" charset="0"/>
                <a:cs typeface="Courier New" pitchFamily="49" charset="0"/>
              </a:rPr>
              <a:t>xtitle</a:t>
            </a: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(CD4 cell count) percent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FD7844-24F6-4ED9-AEAB-106968304B55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  <p:pic>
        <p:nvPicPr>
          <p:cNvPr id="4403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28600"/>
            <a:ext cx="6559550" cy="48006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Content Placeholder 2"/>
          <p:cNvSpPr>
            <a:spLocks noGrp="1"/>
          </p:cNvSpPr>
          <p:nvPr>
            <p:ph idx="1"/>
          </p:nvPr>
        </p:nvSpPr>
        <p:spPr>
          <a:xfrm>
            <a:off x="381000" y="228600"/>
            <a:ext cx="8229600" cy="4525963"/>
          </a:xfrm>
        </p:spPr>
        <p:txBody>
          <a:bodyPr/>
          <a:lstStyle/>
          <a:p>
            <a:r>
              <a:rPr lang="en-US" altLang="en-US" dirty="0" smtClean="0"/>
              <a:t>Without specifying any options, </a:t>
            </a:r>
            <a:r>
              <a:rPr lang="en-US" altLang="en-US" dirty="0" smtClean="0"/>
              <a:t>the bin width and the color of your </a:t>
            </a:r>
            <a:r>
              <a:rPr lang="en-US" altLang="en-US" dirty="0" smtClean="0"/>
              <a:t>histogram </a:t>
            </a:r>
            <a:r>
              <a:rPr lang="en-US" altLang="en-US" dirty="0" smtClean="0"/>
              <a:t>be </a:t>
            </a:r>
            <a:r>
              <a:rPr lang="en-US" altLang="en-US" dirty="0" smtClean="0"/>
              <a:t>chosen </a:t>
            </a:r>
            <a:r>
              <a:rPr lang="en-US" altLang="en-US" dirty="0" smtClean="0"/>
              <a:t>automatically.</a:t>
            </a:r>
          </a:p>
          <a:p>
            <a:r>
              <a:rPr lang="en-US" altLang="en-US" dirty="0" smtClean="0"/>
              <a:t>To choose the number of bins – use bin() option</a:t>
            </a:r>
          </a:p>
          <a:p>
            <a:r>
              <a:rPr lang="en-US" altLang="en-US" dirty="0" smtClean="0"/>
              <a:t>To choose the width of the bins – use width() option</a:t>
            </a:r>
          </a:p>
          <a:p>
            <a:r>
              <a:rPr lang="en-US" altLang="en-US" dirty="0" smtClean="0"/>
              <a:t>To choose the color of the bars – use </a:t>
            </a:r>
            <a:r>
              <a:rPr lang="en-US" altLang="en-US" dirty="0" err="1" smtClean="0"/>
              <a:t>fcolor</a:t>
            </a:r>
            <a:r>
              <a:rPr lang="en-US" altLang="en-US" dirty="0" smtClean="0"/>
              <a:t>() option</a:t>
            </a:r>
          </a:p>
          <a:p>
            <a:r>
              <a:rPr lang="en-US" altLang="en-US" dirty="0" smtClean="0"/>
              <a:t>Add titles</a:t>
            </a:r>
          </a:p>
          <a:p>
            <a:r>
              <a:rPr lang="en-US" altLang="en-US" dirty="0" smtClean="0"/>
              <a:t>Use </a:t>
            </a:r>
            <a:r>
              <a:rPr lang="en-US" altLang="en-US" dirty="0" err="1" smtClean="0"/>
              <a:t>freq</a:t>
            </a:r>
            <a:r>
              <a:rPr lang="en-US" altLang="en-US" dirty="0"/>
              <a:t> </a:t>
            </a:r>
            <a:r>
              <a:rPr lang="en-US" altLang="en-US" dirty="0" smtClean="0"/>
              <a:t>or percent so the y-axis makes sense</a:t>
            </a:r>
            <a:endParaRPr lang="en-US" altLang="en-US" dirty="0" smtClean="0"/>
          </a:p>
          <a:p>
            <a:pPr>
              <a:buFont typeface="Arial" charset="0"/>
              <a:buNone/>
            </a:pPr>
            <a:endParaRPr lang="en-US" alt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7BDEAF-54BA-4076-85A8-7C630EF410B0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Placeholder 7"/>
          <p:cNvSpPr>
            <a:spLocks noGrp="1"/>
          </p:cNvSpPr>
          <p:nvPr>
            <p:ph type="body" sz="half" idx="1"/>
          </p:nvPr>
        </p:nvSpPr>
        <p:spPr>
          <a:xfrm>
            <a:off x="457200" y="304800"/>
            <a:ext cx="8458200" cy="4525963"/>
          </a:xfrm>
        </p:spPr>
        <p:txBody>
          <a:bodyPr/>
          <a:lstStyle/>
          <a:p>
            <a:pPr eaLnBrk="1" hangingPunct="1"/>
            <a:r>
              <a:rPr lang="en-US" altLang="en-US" smtClean="0"/>
              <a:t>This histogram has less detail but gives us the % of persons with CD4 &lt;350 cells/mm</a:t>
            </a:r>
            <a:r>
              <a:rPr lang="en-US" altLang="en-US" baseline="30000" smtClean="0"/>
              <a:t>3</a:t>
            </a:r>
            <a:r>
              <a:rPr lang="en-US" altLang="en-US" smtClean="0"/>
              <a:t> </a:t>
            </a:r>
          </a:p>
        </p:txBody>
      </p:sp>
      <p:sp>
        <p:nvSpPr>
          <p:cNvPr id="45059" name="Rectangle 11"/>
          <p:cNvSpPr>
            <a:spLocks noChangeArrowheads="1"/>
          </p:cNvSpPr>
          <p:nvPr/>
        </p:nvSpPr>
        <p:spPr bwMode="auto">
          <a:xfrm>
            <a:off x="685800" y="5570538"/>
            <a:ext cx="81534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>
                <a:latin typeface="Courier New" pitchFamily="49" charset="0"/>
                <a:cs typeface="Courier New" pitchFamily="49" charset="0"/>
              </a:rPr>
              <a:t>histogram cd4count, fcolor(blue) lcolor(black) </a:t>
            </a:r>
            <a:r>
              <a:rPr lang="en-US" altLang="en-US" sz="160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width(350)</a:t>
            </a:r>
            <a:r>
              <a:rPr lang="en-US" altLang="en-US" sz="1600">
                <a:latin typeface="Courier New" pitchFamily="49" charset="0"/>
                <a:cs typeface="Courier New" pitchFamily="49" charset="0"/>
              </a:rPr>
              <a:t> title(CD4 among new HIV positives at Mulago) xtitle(CD4 cell count) percent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B19F12-EF4F-408D-87E5-349EF07A35A8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  <p:pic>
        <p:nvPicPr>
          <p:cNvPr id="45061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4538" y="1558925"/>
            <a:ext cx="5114925" cy="37433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Histogram of class cash in pocket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49037-BDC7-48A3-B10A-2DDB0D1CD7D1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978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Box plots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524000"/>
            <a:ext cx="3124200" cy="47244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200" dirty="0" smtClean="0"/>
              <a:t>Middle line=median (50</a:t>
            </a:r>
            <a:r>
              <a:rPr lang="en-US" altLang="en-US" sz="2200" baseline="30000" dirty="0" smtClean="0"/>
              <a:t>th</a:t>
            </a:r>
            <a:r>
              <a:rPr lang="en-US" altLang="en-US" sz="2200" dirty="0" smtClean="0"/>
              <a:t> percentile)</a:t>
            </a:r>
          </a:p>
          <a:p>
            <a:pPr eaLnBrk="1" hangingPunct="1">
              <a:defRPr/>
            </a:pPr>
            <a:endParaRPr lang="en-US" altLang="en-US" sz="2200" dirty="0" smtClean="0"/>
          </a:p>
          <a:p>
            <a:pPr eaLnBrk="1" hangingPunct="1">
              <a:defRPr/>
            </a:pPr>
            <a:r>
              <a:rPr lang="en-US" altLang="en-US" sz="2200" dirty="0" smtClean="0"/>
              <a:t>Box covers the 25</a:t>
            </a:r>
            <a:r>
              <a:rPr lang="en-US" altLang="en-US" sz="2200" baseline="30000" dirty="0" smtClean="0"/>
              <a:t>th</a:t>
            </a:r>
            <a:r>
              <a:rPr lang="en-US" altLang="en-US" sz="2200" dirty="0" smtClean="0"/>
              <a:t> to 75</a:t>
            </a:r>
            <a:r>
              <a:rPr lang="en-US" altLang="en-US" sz="2200" baseline="30000" dirty="0" smtClean="0"/>
              <a:t>th</a:t>
            </a:r>
            <a:r>
              <a:rPr lang="en-US" altLang="en-US" sz="2200" dirty="0" smtClean="0"/>
              <a:t> percentiles (interquartile range)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en-US" altLang="en-US" sz="2400" dirty="0" smtClean="0"/>
          </a:p>
          <a:p>
            <a:pPr lvl="1" eaLnBrk="1" hangingPunct="1">
              <a:buFont typeface="Wingdings" pitchFamily="2" charset="2"/>
              <a:buNone/>
              <a:defRPr/>
            </a:pPr>
            <a:endParaRPr lang="en-US" altLang="en-US" sz="2000" dirty="0" smtClean="0"/>
          </a:p>
          <a:p>
            <a:pPr lvl="1" eaLnBrk="1" hangingPunct="1">
              <a:defRPr/>
            </a:pPr>
            <a:endParaRPr lang="en-US" altLang="en-US" sz="24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en-US" sz="28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801040-019F-4E8E-9B85-9D976478DE45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  <p:sp>
        <p:nvSpPr>
          <p:cNvPr id="46086" name="TextBox 1"/>
          <p:cNvSpPr txBox="1">
            <a:spLocks noChangeArrowheads="1"/>
          </p:cNvSpPr>
          <p:nvPr/>
        </p:nvSpPr>
        <p:spPr bwMode="auto">
          <a:xfrm>
            <a:off x="4067175" y="5297488"/>
            <a:ext cx="273023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Arial" charset="0"/>
              </a:rPr>
              <a:t> 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graph box </a:t>
            </a:r>
            <a:r>
              <a:rPr lang="en-US" altLang="en-US" sz="1800" dirty="0" smtClean="0">
                <a:latin typeface="Courier New" pitchFamily="49" charset="0"/>
                <a:cs typeface="Courier New" pitchFamily="49" charset="0"/>
              </a:rPr>
              <a:t>cd4count</a:t>
            </a:r>
            <a:endParaRPr lang="en-US" altLang="en-US" sz="1800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0" y="1417638"/>
            <a:ext cx="5029200" cy="3657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solidFill>
                  <a:srgbClr val="000000"/>
                </a:solidFill>
              </a:rPr>
              <a:t>Box plots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96900" y="4375150"/>
            <a:ext cx="8001000" cy="2254250"/>
          </a:xfrm>
        </p:spPr>
        <p:txBody>
          <a:bodyPr/>
          <a:lstStyle/>
          <a:p>
            <a:pPr eaLnBrk="1" hangingPunct="1"/>
            <a:r>
              <a:rPr lang="en-US" altLang="en-US" sz="2200" dirty="0" smtClean="0"/>
              <a:t>Bottom whisker: Data point at or above 25</a:t>
            </a:r>
            <a:r>
              <a:rPr lang="en-US" altLang="en-US" sz="2200" baseline="30000" dirty="0" smtClean="0"/>
              <a:t>th</a:t>
            </a:r>
            <a:r>
              <a:rPr lang="en-US" altLang="en-US" sz="2200" dirty="0" smtClean="0"/>
              <a:t> percentile – 1.5*IQR or the minimum, whichever is greater</a:t>
            </a:r>
          </a:p>
          <a:p>
            <a:pPr lvl="1" eaLnBrk="1" hangingPunct="1"/>
            <a:r>
              <a:rPr lang="en-US" altLang="en-US" sz="1800" dirty="0" smtClean="0"/>
              <a:t>25</a:t>
            </a:r>
            <a:r>
              <a:rPr lang="en-US" altLang="en-US" sz="1800" baseline="30000" dirty="0" smtClean="0"/>
              <a:t>th</a:t>
            </a:r>
            <a:r>
              <a:rPr lang="en-US" altLang="en-US" sz="1800" dirty="0" smtClean="0"/>
              <a:t> %</a:t>
            </a:r>
            <a:r>
              <a:rPr lang="en-US" altLang="en-US" sz="1800" dirty="0" err="1" smtClean="0"/>
              <a:t>ile</a:t>
            </a:r>
            <a:r>
              <a:rPr lang="en-US" altLang="en-US" sz="1800" dirty="0" smtClean="0"/>
              <a:t>=130, IQR=333    </a:t>
            </a:r>
            <a:r>
              <a:rPr lang="en-US" altLang="en-US" sz="1800" dirty="0" smtClean="0">
                <a:sym typeface="Wingdings" panose="05000000000000000000" pitchFamily="2" charset="2"/>
              </a:rPr>
              <a:t></a:t>
            </a:r>
            <a:r>
              <a:rPr lang="en-US" altLang="en-US" sz="1800" dirty="0" smtClean="0"/>
              <a:t> </a:t>
            </a:r>
            <a:r>
              <a:rPr lang="en-US" altLang="en-US" sz="1800" dirty="0" smtClean="0"/>
              <a:t>130-1.5*333=-369.5</a:t>
            </a:r>
            <a:endParaRPr lang="en-US" altLang="en-US" sz="1800" dirty="0" smtClean="0"/>
          </a:p>
          <a:p>
            <a:pPr eaLnBrk="1" hangingPunct="1"/>
            <a:r>
              <a:rPr lang="en-US" altLang="en-US" sz="2200" dirty="0" smtClean="0"/>
              <a:t>Top whisker: Data point at or below 75</a:t>
            </a:r>
            <a:r>
              <a:rPr lang="en-US" altLang="en-US" sz="2200" baseline="30000" dirty="0" smtClean="0"/>
              <a:t>th</a:t>
            </a:r>
            <a:r>
              <a:rPr lang="en-US" altLang="en-US" sz="2200" dirty="0" smtClean="0"/>
              <a:t> percentile  + 1.5*IQR or the maximum, whichever is greater</a:t>
            </a:r>
          </a:p>
          <a:p>
            <a:pPr lvl="1" eaLnBrk="1" hangingPunct="1"/>
            <a:r>
              <a:rPr lang="en-US" altLang="en-US" sz="1800" dirty="0" smtClean="0"/>
              <a:t>-75</a:t>
            </a:r>
            <a:r>
              <a:rPr lang="en-US" altLang="en-US" sz="1800" baseline="30000" dirty="0" smtClean="0"/>
              <a:t>th</a:t>
            </a:r>
            <a:r>
              <a:rPr lang="en-US" altLang="en-US" sz="1800" dirty="0" smtClean="0"/>
              <a:t> %</a:t>
            </a:r>
            <a:r>
              <a:rPr lang="en-US" altLang="en-US" sz="1800" dirty="0" err="1" smtClean="0"/>
              <a:t>ile</a:t>
            </a:r>
            <a:r>
              <a:rPr lang="en-US" altLang="en-US" sz="1800" dirty="0" smtClean="0"/>
              <a:t>=463, IQR=333   </a:t>
            </a:r>
            <a:r>
              <a:rPr lang="en-US" altLang="en-US" sz="1800" dirty="0" smtClean="0">
                <a:sym typeface="Wingdings" panose="05000000000000000000" pitchFamily="2" charset="2"/>
              </a:rPr>
              <a:t></a:t>
            </a:r>
            <a:r>
              <a:rPr lang="en-US" altLang="en-US" sz="1800" dirty="0" smtClean="0"/>
              <a:t> </a:t>
            </a:r>
            <a:r>
              <a:rPr lang="en-US" altLang="en-US" sz="1800" dirty="0" smtClean="0"/>
              <a:t>463+1.5*333=962.5</a:t>
            </a:r>
            <a:endParaRPr lang="en-US" altLang="en-US" sz="1800" dirty="0" smtClean="0"/>
          </a:p>
          <a:p>
            <a:pPr lvl="1" eaLnBrk="1" hangingPunct="1"/>
            <a:endParaRPr lang="en-US" altLang="en-US" sz="1800" dirty="0" smtClean="0"/>
          </a:p>
          <a:p>
            <a:pPr eaLnBrk="1" hangingPunct="1"/>
            <a:endParaRPr lang="en-US" altLang="en-US" sz="2400" dirty="0" smtClean="0"/>
          </a:p>
          <a:p>
            <a:pPr lvl="1" eaLnBrk="1" hangingPunct="1">
              <a:buFont typeface="Wingdings" pitchFamily="2" charset="2"/>
              <a:buNone/>
            </a:pPr>
            <a:endParaRPr lang="en-US" altLang="en-US" sz="2000" dirty="0" smtClean="0"/>
          </a:p>
          <a:p>
            <a:pPr lvl="1" eaLnBrk="1" hangingPunct="1"/>
            <a:endParaRPr lang="en-US" altLang="en-US" sz="2400" dirty="0" smtClean="0"/>
          </a:p>
          <a:p>
            <a:pPr eaLnBrk="1" hangingPunct="1">
              <a:buFont typeface="Wingdings" pitchFamily="2" charset="2"/>
              <a:buNone/>
            </a:pPr>
            <a:endParaRPr lang="en-US" altLang="en-US" sz="28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87B5E7-64CB-464A-9C05-2BC7CBB16AB5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7200" y="1189038"/>
            <a:ext cx="4464050" cy="32465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Box plots</a:t>
            </a:r>
          </a:p>
        </p:txBody>
      </p:sp>
      <p:sp>
        <p:nvSpPr>
          <p:cNvPr id="48131" name="Rectangle 8"/>
          <p:cNvSpPr>
            <a:spLocks noChangeArrowheads="1"/>
          </p:cNvSpPr>
          <p:nvPr/>
        </p:nvSpPr>
        <p:spPr bwMode="auto">
          <a:xfrm>
            <a:off x="990600" y="5181600"/>
            <a:ext cx="7543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 b="0" dirty="0">
                <a:latin typeface="Courier New" pitchFamily="49" charset="0"/>
                <a:cs typeface="Courier New" pitchFamily="49" charset="0"/>
              </a:rPr>
              <a:t>graph box cd4count, box(1, </a:t>
            </a:r>
            <a:r>
              <a:rPr lang="en-US" altLang="en-US" sz="1600" b="0" dirty="0" err="1">
                <a:latin typeface="Courier New" pitchFamily="49" charset="0"/>
                <a:cs typeface="Courier New" pitchFamily="49" charset="0"/>
              </a:rPr>
              <a:t>fcolor</a:t>
            </a:r>
            <a:r>
              <a:rPr lang="en-US" altLang="en-US" sz="1600" b="0" dirty="0">
                <a:latin typeface="Courier New" pitchFamily="49" charset="0"/>
                <a:cs typeface="Courier New" pitchFamily="49" charset="0"/>
              </a:rPr>
              <a:t>(blue) </a:t>
            </a:r>
            <a:r>
              <a:rPr lang="en-US" altLang="en-US" sz="1600" b="0" dirty="0" err="1">
                <a:latin typeface="Courier New" pitchFamily="49" charset="0"/>
                <a:cs typeface="Courier New" pitchFamily="49" charset="0"/>
              </a:rPr>
              <a:t>lcolor</a:t>
            </a:r>
            <a:r>
              <a:rPr lang="en-US" altLang="en-US" sz="1600" b="0" dirty="0">
                <a:latin typeface="Courier New" pitchFamily="49" charset="0"/>
                <a:cs typeface="Courier New" pitchFamily="49" charset="0"/>
              </a:rPr>
              <a:t>(black) </a:t>
            </a:r>
            <a:r>
              <a:rPr lang="en-US" altLang="en-US" sz="1600" b="0" dirty="0" err="1">
                <a:latin typeface="Courier New" pitchFamily="49" charset="0"/>
                <a:cs typeface="Courier New" pitchFamily="49" charset="0"/>
              </a:rPr>
              <a:t>fintensity</a:t>
            </a:r>
            <a:r>
              <a:rPr lang="en-US" altLang="en-US" sz="1600" b="0" dirty="0">
                <a:latin typeface="Courier New" pitchFamily="49" charset="0"/>
                <a:cs typeface="Courier New" pitchFamily="49" charset="0"/>
              </a:rPr>
              <a:t>(inten100)) title(CD4 count among new HIV positives at </a:t>
            </a:r>
            <a:r>
              <a:rPr lang="en-US" altLang="en-US" sz="1600" b="0" dirty="0" err="1">
                <a:latin typeface="Courier New" pitchFamily="49" charset="0"/>
                <a:cs typeface="Courier New" pitchFamily="49" charset="0"/>
              </a:rPr>
              <a:t>Mulago</a:t>
            </a:r>
            <a:r>
              <a:rPr lang="en-US" altLang="en-US" sz="1600" b="0" dirty="0">
                <a:latin typeface="Courier New" pitchFamily="49" charset="0"/>
                <a:cs typeface="Courier New" pitchFamily="49" charset="0"/>
              </a:rPr>
              <a:t>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617D-644B-4334-B615-4FD2C11B7275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  <p:sp>
        <p:nvSpPr>
          <p:cNvPr id="48133" name="TextBox 1"/>
          <p:cNvSpPr txBox="1">
            <a:spLocks noChangeArrowheads="1"/>
          </p:cNvSpPr>
          <p:nvPr/>
        </p:nvSpPr>
        <p:spPr bwMode="auto">
          <a:xfrm>
            <a:off x="609600" y="6172200"/>
            <a:ext cx="74564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USE drop down menus in Stata to make your graphics look pretty!</a:t>
            </a:r>
          </a:p>
        </p:txBody>
      </p:sp>
      <p:pic>
        <p:nvPicPr>
          <p:cNvPr id="48134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762000"/>
            <a:ext cx="5910263" cy="432593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27037"/>
            <a:ext cx="8229600" cy="4525963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en-US" dirty="0" smtClean="0"/>
              <a:t>Readings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dirty="0" smtClean="0"/>
              <a:t>Required readings will be from </a:t>
            </a:r>
            <a:r>
              <a:rPr lang="en-US" altLang="en-US" b="1" i="1" dirty="0" smtClean="0"/>
              <a:t>Principles of Biostatistics</a:t>
            </a:r>
            <a:r>
              <a:rPr lang="en-US" altLang="en-US" dirty="0" smtClean="0"/>
              <a:t> by M. Pagano and K. </a:t>
            </a:r>
            <a:r>
              <a:rPr lang="en-US" altLang="en-US" dirty="0" err="1" smtClean="0"/>
              <a:t>Gauvreau</a:t>
            </a:r>
            <a:r>
              <a:rPr lang="en-US" altLang="en-US" dirty="0" smtClean="0"/>
              <a:t>. Duxbury. 2nd edition.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dirty="0" smtClean="0"/>
              <a:t>Please read the assigned chapters </a:t>
            </a:r>
            <a:r>
              <a:rPr lang="en-US" altLang="en-US" i="1" dirty="0" smtClean="0"/>
              <a:t>before</a:t>
            </a:r>
            <a:r>
              <a:rPr lang="en-US" altLang="en-US" dirty="0" smtClean="0"/>
              <a:t> lecture, and review them after lecture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dirty="0" smtClean="0"/>
              <a:t>Lectures will closely follow book chapters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z="2800" dirty="0" smtClean="0"/>
          </a:p>
          <a:p>
            <a:pPr lvl="1" eaLnBrk="1" hangingPunct="1">
              <a:buFont typeface="Wingdings" pitchFamily="2" charset="2"/>
              <a:buNone/>
            </a:pPr>
            <a:endParaRPr lang="en-US" altLang="en-US" sz="24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9925B0-7694-4E0E-949B-8CCB6C6B41F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Boxplot of cash on hand at </a:t>
            </a:r>
            <a:r>
              <a:rPr lang="en-US" dirty="0" err="1" smtClean="0"/>
              <a:t>Biostat</a:t>
            </a:r>
            <a:r>
              <a:rPr lang="en-US" dirty="0" smtClean="0"/>
              <a:t> 200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8A25D9-B2A0-4C0B-958B-D7EC9DE26B7B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3582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Box plots by another variable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838200"/>
            <a:ext cx="8458200" cy="4648200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We can divide up our graphs by another variable</a:t>
            </a:r>
          </a:p>
          <a:p>
            <a:pPr eaLnBrk="1" hangingPunct="1"/>
            <a:r>
              <a:rPr lang="en-US" altLang="en-US" sz="2800" dirty="0" smtClean="0"/>
              <a:t>A way to describe the relationship between a numerical and categorical variable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z="2800" dirty="0" smtClean="0"/>
          </a:p>
        </p:txBody>
      </p:sp>
      <p:sp>
        <p:nvSpPr>
          <p:cNvPr id="49156" name="Rectangle 5"/>
          <p:cNvSpPr>
            <a:spLocks noChangeArrowheads="1"/>
          </p:cNvSpPr>
          <p:nvPr/>
        </p:nvSpPr>
        <p:spPr bwMode="auto">
          <a:xfrm>
            <a:off x="838200" y="6027738"/>
            <a:ext cx="7391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0" dirty="0">
                <a:latin typeface="Courier New" pitchFamily="49" charset="0"/>
                <a:cs typeface="Courier New" pitchFamily="49" charset="0"/>
              </a:rPr>
              <a:t>graph box cd4count, box(1, </a:t>
            </a:r>
            <a:r>
              <a:rPr lang="en-US" altLang="en-US" sz="1600" b="0" dirty="0" err="1">
                <a:latin typeface="Courier New" pitchFamily="49" charset="0"/>
                <a:cs typeface="Courier New" pitchFamily="49" charset="0"/>
              </a:rPr>
              <a:t>fcolor</a:t>
            </a:r>
            <a:r>
              <a:rPr lang="en-US" altLang="en-US" sz="1600" b="0" dirty="0">
                <a:latin typeface="Courier New" pitchFamily="49" charset="0"/>
                <a:cs typeface="Courier New" pitchFamily="49" charset="0"/>
              </a:rPr>
              <a:t>(blue)) by(, title(CD4 count by sex)) </a:t>
            </a:r>
            <a:r>
              <a:rPr lang="en-US" altLang="en-US" sz="1600" b="0" dirty="0" smtClean="0">
                <a:latin typeface="Courier New" pitchFamily="49" charset="0"/>
                <a:cs typeface="Courier New" pitchFamily="49" charset="0"/>
              </a:rPr>
              <a:t>by(sex) </a:t>
            </a:r>
            <a:r>
              <a:rPr lang="en-US" altLang="en-US" sz="1600" b="0" dirty="0" err="1">
                <a:latin typeface="Courier New" pitchFamily="49" charset="0"/>
                <a:cs typeface="Courier New" pitchFamily="49" charset="0"/>
              </a:rPr>
              <a:t>graphregion</a:t>
            </a:r>
            <a:r>
              <a:rPr lang="en-US" altLang="en-US" sz="1600" b="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en-US" sz="1600" b="0" dirty="0" err="1">
                <a:latin typeface="Courier New" pitchFamily="49" charset="0"/>
                <a:cs typeface="Courier New" pitchFamily="49" charset="0"/>
              </a:rPr>
              <a:t>fcolor</a:t>
            </a:r>
            <a:r>
              <a:rPr lang="en-US" altLang="en-US" sz="1600" b="0" dirty="0">
                <a:latin typeface="Courier New" pitchFamily="49" charset="0"/>
                <a:cs typeface="Courier New" pitchFamily="49" charset="0"/>
              </a:rPr>
              <a:t>(blue))</a:t>
            </a:r>
            <a:endParaRPr lang="en-US" altLang="en-US" sz="1600" b="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03D918-50D9-4C30-A372-055FA27F2544}" type="slidenum">
              <a:rPr lang="en-US" smtClean="0"/>
              <a:pPr>
                <a:defRPr/>
              </a:pPr>
              <a:t>51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2362200"/>
            <a:ext cx="5029200" cy="3657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Histograms by another variable</a:t>
            </a:r>
          </a:p>
        </p:txBody>
      </p:sp>
      <p:sp>
        <p:nvSpPr>
          <p:cNvPr id="50179" name="Rectangle 4"/>
          <p:cNvSpPr>
            <a:spLocks noChangeArrowheads="1"/>
          </p:cNvSpPr>
          <p:nvPr/>
        </p:nvSpPr>
        <p:spPr bwMode="auto">
          <a:xfrm>
            <a:off x="1219200" y="5410200"/>
            <a:ext cx="71628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0" dirty="0" err="1">
                <a:latin typeface="Arial" charset="0"/>
              </a:rPr>
              <a:t>hist</a:t>
            </a:r>
            <a:r>
              <a:rPr lang="en-US" altLang="en-US" sz="1800" b="0" dirty="0">
                <a:latin typeface="Arial" charset="0"/>
              </a:rPr>
              <a:t> cd4count, by(sex) </a:t>
            </a:r>
            <a:r>
              <a:rPr lang="en-US" altLang="en-US" sz="1800" b="0" dirty="0" err="1">
                <a:latin typeface="Arial" charset="0"/>
              </a:rPr>
              <a:t>fcolor</a:t>
            </a:r>
            <a:r>
              <a:rPr lang="en-US" altLang="en-US" sz="1800" b="0" dirty="0">
                <a:latin typeface="Arial" charset="0"/>
              </a:rPr>
              <a:t>(blue) by(,title(CD4 count by sex))</a:t>
            </a:r>
            <a:endParaRPr lang="en-US" altLang="en-US" sz="1600" b="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63E5AD-5BEF-49BF-B2DC-107CB6F24D65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1600200"/>
            <a:ext cx="5029200" cy="3657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Boxplot of cash on hand at </a:t>
            </a:r>
            <a:r>
              <a:rPr lang="en-US" dirty="0" err="1" smtClean="0"/>
              <a:t>Biostat</a:t>
            </a:r>
            <a:r>
              <a:rPr lang="en-US" dirty="0" smtClean="0"/>
              <a:t> 200 by gender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8A25D9-B2A0-4C0B-958B-D7EC9DE26B7B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33161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49225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 sz="4000" dirty="0" smtClean="0">
                <a:solidFill>
                  <a:srgbClr val="000000"/>
                </a:solidFill>
              </a:rPr>
              <a:t>Scatter plots – 2 numerical variables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DCD5C8-AE6C-4AB2-A7A6-26209FE4DC03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838200" y="1524000"/>
            <a:ext cx="69685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Use scatter or </a:t>
            </a:r>
            <a:r>
              <a:rPr lang="en-US" dirty="0" err="1" smtClean="0"/>
              <a:t>lowess</a:t>
            </a:r>
            <a:r>
              <a:rPr lang="en-US" dirty="0" smtClean="0"/>
              <a:t> statements</a:t>
            </a:r>
          </a:p>
          <a:p>
            <a:endParaRPr lang="en-US" dirty="0"/>
          </a:p>
          <a:p>
            <a:r>
              <a:rPr lang="en-US" dirty="0" smtClean="0"/>
              <a:t>Example: cash in pocket vs. number of apple products owned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Numerical variable summaries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524000"/>
            <a:ext cx="8077200" cy="4648200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Measures of central tendency – where is the center of the data?</a:t>
            </a:r>
            <a:endParaRPr lang="en-US" altLang="en-US" sz="2000" dirty="0" smtClean="0"/>
          </a:p>
          <a:p>
            <a:pPr lvl="1" eaLnBrk="1" hangingPunct="1"/>
            <a:r>
              <a:rPr lang="en-US" altLang="en-US" sz="2400" dirty="0" smtClean="0"/>
              <a:t>Median – the 50</a:t>
            </a:r>
            <a:r>
              <a:rPr lang="en-US" altLang="en-US" sz="2400" baseline="30000" dirty="0" smtClean="0"/>
              <a:t>th</a:t>
            </a:r>
            <a:r>
              <a:rPr lang="en-US" altLang="en-US" sz="2400" dirty="0" smtClean="0"/>
              <a:t> percentile == the middle value</a:t>
            </a:r>
          </a:p>
          <a:p>
            <a:pPr lvl="2" eaLnBrk="1" hangingPunct="1"/>
            <a:r>
              <a:rPr lang="en-US" altLang="en-US" sz="2000" dirty="0" smtClean="0"/>
              <a:t>If n is odd:  the median is the (n+1)/2 observations (e.g. if n=31 then median is the 16</a:t>
            </a:r>
            <a:r>
              <a:rPr lang="en-US" altLang="en-US" sz="2000" baseline="30000" dirty="0" smtClean="0"/>
              <a:t>th</a:t>
            </a:r>
            <a:r>
              <a:rPr lang="en-US" altLang="en-US" sz="2000" dirty="0" smtClean="0"/>
              <a:t> highest observation)</a:t>
            </a:r>
          </a:p>
          <a:p>
            <a:pPr lvl="2" eaLnBrk="1" hangingPunct="1"/>
            <a:r>
              <a:rPr lang="en-US" altLang="en-US" sz="2000" dirty="0" smtClean="0"/>
              <a:t>If n is even:  the median is the average of the two middle observations (e.g. if n=30 then the median is the average of the 15</a:t>
            </a:r>
            <a:r>
              <a:rPr lang="en-US" altLang="en-US" sz="2000" baseline="30000" dirty="0" smtClean="0"/>
              <a:t>th</a:t>
            </a:r>
            <a:r>
              <a:rPr lang="en-US" altLang="en-US" sz="2000" dirty="0" smtClean="0"/>
              <a:t> and16th </a:t>
            </a:r>
            <a:r>
              <a:rPr lang="en-US" altLang="en-US" sz="2000" dirty="0" smtClean="0"/>
              <a:t>observation</a:t>
            </a:r>
            <a:endParaRPr lang="en-US" altLang="en-US" sz="20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9F8A5D-4C4A-4E05-8DB5-E3546877875E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Median cash on hand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smtClean="0">
                <a:latin typeface="Courier" charset="0"/>
                <a:ea typeface="Courier" charset="0"/>
                <a:cs typeface="Courier" charset="0"/>
              </a:rPr>
              <a:t>summarize cash, detail</a:t>
            </a:r>
            <a:endParaRPr lang="en-US" sz="2800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8A25D9-B2A0-4C0B-958B-D7EC9DE26B7B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88692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CD4 cell count</a:t>
            </a:r>
            <a:endParaRPr lang="en-US" altLang="en-US" dirty="0" smtClean="0"/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 smtClean="0">
                <a:latin typeface="Courier New" pitchFamily="49" charset="0"/>
                <a:cs typeface="Courier New" pitchFamily="49" charset="0"/>
              </a:rPr>
              <a:t>. summarize cd4count, detail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endParaRPr lang="en-US" altLang="en-US" sz="160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 smtClean="0">
                <a:latin typeface="Courier New" pitchFamily="49" charset="0"/>
                <a:cs typeface="Courier New" pitchFamily="49" charset="0"/>
              </a:rPr>
              <a:t>                          </a:t>
            </a:r>
            <a:r>
              <a:rPr lang="en-US" altLang="en-US" sz="1600" b="1" smtClean="0">
                <a:latin typeface="Courier New" pitchFamily="49" charset="0"/>
                <a:cs typeface="Courier New" pitchFamily="49" charset="0"/>
              </a:rPr>
              <a:t>CD4Count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 b="1" smtClean="0">
                <a:latin typeface="Courier New" pitchFamily="49" charset="0"/>
                <a:cs typeface="Courier New" pitchFamily="49" charset="0"/>
              </a:rPr>
              <a:t>-------------------------------------------------------------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 b="1" smtClean="0">
                <a:latin typeface="Courier New" pitchFamily="49" charset="0"/>
                <a:cs typeface="Courier New" pitchFamily="49" charset="0"/>
              </a:rPr>
              <a:t>      Percentiles      Smallest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 b="1" smtClean="0">
                <a:latin typeface="Courier New" pitchFamily="49" charset="0"/>
                <a:cs typeface="Courier New" pitchFamily="49" charset="0"/>
              </a:rPr>
              <a:t> 1%            5              1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 b="1" smtClean="0">
                <a:latin typeface="Courier New" pitchFamily="49" charset="0"/>
                <a:cs typeface="Courier New" pitchFamily="49" charset="0"/>
              </a:rPr>
              <a:t> 5%           14              2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 b="1" smtClean="0">
                <a:latin typeface="Courier New" pitchFamily="49" charset="0"/>
                <a:cs typeface="Courier New" pitchFamily="49" charset="0"/>
              </a:rPr>
              <a:t>10%           36              2       Obs                 999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 b="1" smtClean="0">
                <a:latin typeface="Courier New" pitchFamily="49" charset="0"/>
                <a:cs typeface="Courier New" pitchFamily="49" charset="0"/>
              </a:rPr>
              <a:t>25%          130              2       Sum of Wgt.         999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endParaRPr lang="en-US" altLang="en-US" sz="1600" b="1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 b="1" smtClean="0">
                <a:latin typeface="Courier New" pitchFamily="49" charset="0"/>
                <a:cs typeface="Courier New" pitchFamily="49" charset="0"/>
              </a:rPr>
              <a:t>50%          283                      Mean           329.2332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 b="1" smtClean="0">
                <a:latin typeface="Courier New" pitchFamily="49" charset="0"/>
                <a:cs typeface="Courier New" pitchFamily="49" charset="0"/>
              </a:rPr>
              <a:t>                        Largest       Std. Dev.      266.1177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 b="1" smtClean="0">
                <a:latin typeface="Courier New" pitchFamily="49" charset="0"/>
                <a:cs typeface="Courier New" pitchFamily="49" charset="0"/>
              </a:rPr>
              <a:t>75%          463           1461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 b="1" smtClean="0">
                <a:latin typeface="Courier New" pitchFamily="49" charset="0"/>
                <a:cs typeface="Courier New" pitchFamily="49" charset="0"/>
              </a:rPr>
              <a:t>90%          659           1601       Variance       70818.64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 b="1" smtClean="0">
                <a:latin typeface="Courier New" pitchFamily="49" charset="0"/>
                <a:cs typeface="Courier New" pitchFamily="49" charset="0"/>
              </a:rPr>
              <a:t>95%          866           1804       Skewness       1.444705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 b="1" smtClean="0">
                <a:latin typeface="Courier New" pitchFamily="49" charset="0"/>
                <a:cs typeface="Courier New" pitchFamily="49" charset="0"/>
              </a:rPr>
              <a:t>99%         1182           1932       Kurtosis       6.518639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CAAC1F-2DFB-4CD5-A188-0DE68885CA6F}" type="slidenum">
              <a:rPr lang="en-US" smtClean="0"/>
              <a:pPr>
                <a:defRPr/>
              </a:pPr>
              <a:t>57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Numerical variable summaries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24000"/>
            <a:ext cx="7467600" cy="4648200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Range</a:t>
            </a:r>
          </a:p>
          <a:p>
            <a:pPr lvl="1" eaLnBrk="1" hangingPunct="1"/>
            <a:r>
              <a:rPr lang="en-US" altLang="en-US" sz="2400" dirty="0" smtClean="0"/>
              <a:t>Minimum to maximum or </a:t>
            </a:r>
            <a:r>
              <a:rPr lang="en-US" altLang="en-US" sz="2400" dirty="0" smtClean="0"/>
              <a:t>difference</a:t>
            </a:r>
            <a:endParaRPr lang="en-US" altLang="en-US" sz="2400" dirty="0" smtClean="0"/>
          </a:p>
          <a:p>
            <a:pPr lvl="2" eaLnBrk="1" hangingPunct="1"/>
            <a:r>
              <a:rPr lang="en-US" altLang="en-US" sz="2000" dirty="0" smtClean="0"/>
              <a:t>CD4 cell count range:  (1-1932)</a:t>
            </a:r>
          </a:p>
          <a:p>
            <a:pPr eaLnBrk="1" hangingPunct="1"/>
            <a:r>
              <a:rPr lang="en-US" altLang="en-US" sz="2800" dirty="0" smtClean="0"/>
              <a:t>Interquartile range (IQR)</a:t>
            </a:r>
          </a:p>
          <a:p>
            <a:pPr lvl="1" eaLnBrk="1" hangingPunct="1"/>
            <a:r>
              <a:rPr lang="en-US" altLang="en-US" sz="2400" dirty="0" smtClean="0"/>
              <a:t>25</a:t>
            </a:r>
            <a:r>
              <a:rPr lang="en-US" altLang="en-US" sz="2400" baseline="30000" dirty="0" smtClean="0"/>
              <a:t>th</a:t>
            </a:r>
            <a:r>
              <a:rPr lang="en-US" altLang="en-US" sz="2400" dirty="0" smtClean="0"/>
              <a:t> and 75</a:t>
            </a:r>
            <a:r>
              <a:rPr lang="en-US" altLang="en-US" sz="2400" baseline="30000" dirty="0" smtClean="0"/>
              <a:t>th</a:t>
            </a:r>
            <a:r>
              <a:rPr lang="en-US" altLang="en-US" sz="2400" dirty="0" smtClean="0"/>
              <a:t> percentiles </a:t>
            </a:r>
            <a:r>
              <a:rPr lang="en-US" altLang="en-US" sz="2400" dirty="0" smtClean="0"/>
              <a:t>or </a:t>
            </a:r>
            <a:r>
              <a:rPr lang="en-US" altLang="en-US" sz="2400" dirty="0" smtClean="0"/>
              <a:t>difference </a:t>
            </a:r>
          </a:p>
          <a:p>
            <a:pPr lvl="1" eaLnBrk="1" hangingPunct="1"/>
            <a:r>
              <a:rPr lang="en-US" altLang="en-US" sz="2400" dirty="0" smtClean="0"/>
              <a:t>Less sensitive to extreme values</a:t>
            </a:r>
          </a:p>
          <a:p>
            <a:pPr lvl="2" eaLnBrk="1" hangingPunct="1"/>
            <a:r>
              <a:rPr lang="en-US" altLang="en-US" sz="2000" dirty="0" smtClean="0"/>
              <a:t>CD4 cell count IQR: (130-463)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DEDE36-F44F-4423-A18A-B3D95C8989BD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Numerical variable summaries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524000"/>
            <a:ext cx="7467600" cy="46482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Measures of central tendency – where is the center of the data?</a:t>
            </a:r>
          </a:p>
          <a:p>
            <a:pPr lvl="1" eaLnBrk="1" hangingPunct="1"/>
            <a:r>
              <a:rPr lang="en-US" altLang="en-US" sz="2400" smtClean="0"/>
              <a:t>Mean – arithmetic average</a:t>
            </a:r>
          </a:p>
          <a:p>
            <a:pPr lvl="2" eaLnBrk="1" hangingPunct="1"/>
            <a:r>
              <a:rPr lang="en-US" altLang="en-US" sz="2000" smtClean="0"/>
              <a:t>Means are sensitive to very large or small values</a:t>
            </a:r>
          </a:p>
          <a:p>
            <a:pPr lvl="2" eaLnBrk="1" hangingPunct="1"/>
            <a:r>
              <a:rPr lang="en-US" altLang="en-US" sz="2000" smtClean="0"/>
              <a:t>Mean CD4 cell count:  329.2</a:t>
            </a:r>
          </a:p>
          <a:p>
            <a:pPr lvl="2" eaLnBrk="1" hangingPunct="1"/>
            <a:r>
              <a:rPr lang="en-US" altLang="en-US" sz="2000" smtClean="0"/>
              <a:t>Mean age: 31.7</a:t>
            </a:r>
          </a:p>
        </p:txBody>
      </p:sp>
      <p:graphicFrame>
        <p:nvGraphicFramePr>
          <p:cNvPr id="58372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81673491"/>
              </p:ext>
            </p:extLst>
          </p:nvPr>
        </p:nvGraphicFramePr>
        <p:xfrm>
          <a:off x="1447799" y="4191000"/>
          <a:ext cx="4208745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71" name="Equation" r:id="rId3" imgW="1358310" imgH="393529" progId="Equation.3">
                  <p:embed/>
                </p:oleObj>
              </mc:Choice>
              <mc:Fallback>
                <p:oleObj name="Equation" r:id="rId3" imgW="1358310" imgH="39352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799" y="4191000"/>
                        <a:ext cx="4208745" cy="12192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FBF8E3-CD3E-4924-81BC-92A68B69D0F7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Assignments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525780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9</a:t>
            </a:r>
            <a:r>
              <a:rPr lang="en-US" dirty="0" smtClean="0"/>
              <a:t> assignments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Each assignment will be posted at least one week before it is due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Assignments will be due weekly on Thursdays at 10:30 a.m.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Answers will be posted within one week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Assignment schedule in the syllabus file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Assignments will consist of: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Data analysis and interpretation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Exercises in the book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Reading and interpretation of scientific publications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800" dirty="0" smtClean="0"/>
          </a:p>
          <a:p>
            <a:pPr lvl="1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DD8385-0C33-454E-A292-189384F1CA39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Interpreting the formula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524000"/>
            <a:ext cx="7467600" cy="4648200"/>
          </a:xfrm>
        </p:spPr>
        <p:txBody>
          <a:bodyPr/>
          <a:lstStyle/>
          <a:p>
            <a:pPr eaLnBrk="1" hangingPunct="1"/>
            <a:r>
              <a:rPr lang="en-US" altLang="en-US" sz="2000" i="1" smtClean="0"/>
              <a:t>∑ </a:t>
            </a:r>
            <a:r>
              <a:rPr lang="en-US" altLang="en-US" sz="2000" smtClean="0"/>
              <a:t> is the symbol for the sum of the elements immediately to the right of the symbol</a:t>
            </a:r>
          </a:p>
          <a:p>
            <a:pPr eaLnBrk="1" hangingPunct="1"/>
            <a:endParaRPr lang="en-US" altLang="en-US" sz="2000" smtClean="0"/>
          </a:p>
          <a:p>
            <a:pPr eaLnBrk="1" hangingPunct="1"/>
            <a:r>
              <a:rPr lang="en-US" altLang="en-US" sz="2000" smtClean="0"/>
              <a:t>These elements are indexed (i.e. subscripted) with the letter i </a:t>
            </a:r>
          </a:p>
          <a:p>
            <a:pPr lvl="1" eaLnBrk="1" hangingPunct="1"/>
            <a:r>
              <a:rPr lang="en-US" altLang="en-US" sz="1600" smtClean="0"/>
              <a:t>The index letter could be any letter, though i is commonly used</a:t>
            </a:r>
          </a:p>
          <a:p>
            <a:pPr lvl="1" eaLnBrk="1" hangingPunct="1">
              <a:buFont typeface="Wingdings" pitchFamily="2" charset="2"/>
              <a:buNone/>
            </a:pPr>
            <a:endParaRPr lang="en-US" altLang="en-US" sz="1600" i="1" smtClean="0"/>
          </a:p>
          <a:p>
            <a:pPr eaLnBrk="1" hangingPunct="1"/>
            <a:r>
              <a:rPr lang="en-US" altLang="en-US" sz="2000" smtClean="0"/>
              <a:t>The elements are lined up in a list, and the first one in the list is denoted as </a:t>
            </a:r>
            <a:r>
              <a:rPr lang="en-US" altLang="en-US" sz="2000" i="1" smtClean="0"/>
              <a:t>x</a:t>
            </a:r>
            <a:r>
              <a:rPr lang="en-US" altLang="en-US" sz="2000" i="1" baseline="-25000" smtClean="0"/>
              <a:t>1</a:t>
            </a:r>
            <a:r>
              <a:rPr lang="en-US" altLang="en-US" sz="2000" smtClean="0"/>
              <a:t> , the second one is </a:t>
            </a:r>
            <a:r>
              <a:rPr lang="en-US" altLang="en-US" sz="2000" i="1" smtClean="0"/>
              <a:t>x</a:t>
            </a:r>
            <a:r>
              <a:rPr lang="en-US" altLang="en-US" sz="2000" i="1" baseline="-25000" smtClean="0"/>
              <a:t>2</a:t>
            </a:r>
            <a:r>
              <a:rPr lang="en-US" altLang="en-US" sz="2000" i="1" smtClean="0"/>
              <a:t> , </a:t>
            </a:r>
            <a:r>
              <a:rPr lang="en-US" altLang="en-US" sz="2000" smtClean="0"/>
              <a:t>the third one is </a:t>
            </a:r>
            <a:r>
              <a:rPr lang="en-US" altLang="en-US" sz="2000" i="1" smtClean="0"/>
              <a:t>x</a:t>
            </a:r>
            <a:r>
              <a:rPr lang="en-US" altLang="en-US" sz="2000" i="1" baseline="-25000" smtClean="0"/>
              <a:t>3</a:t>
            </a:r>
            <a:r>
              <a:rPr lang="en-US" altLang="en-US" sz="2000" smtClean="0"/>
              <a:t> and the last one is </a:t>
            </a:r>
            <a:r>
              <a:rPr lang="en-US" altLang="en-US" sz="2000" i="1" smtClean="0"/>
              <a:t>x</a:t>
            </a:r>
            <a:r>
              <a:rPr lang="en-US" altLang="en-US" sz="2000" i="1" baseline="-25000" smtClean="0"/>
              <a:t>n</a:t>
            </a:r>
            <a:r>
              <a:rPr lang="en-US" altLang="en-US" sz="2000" i="1" smtClean="0"/>
              <a:t>  .  </a:t>
            </a:r>
            <a:endParaRPr lang="en-US" altLang="en-US" sz="2000" smtClean="0"/>
          </a:p>
          <a:p>
            <a:pPr eaLnBrk="1" hangingPunct="1"/>
            <a:endParaRPr lang="en-US" altLang="en-US" sz="2000" i="1" smtClean="0"/>
          </a:p>
          <a:p>
            <a:pPr eaLnBrk="1" hangingPunct="1"/>
            <a:r>
              <a:rPr lang="en-US" altLang="en-US" sz="2000" i="1" smtClean="0"/>
              <a:t>n </a:t>
            </a:r>
            <a:r>
              <a:rPr lang="en-US" altLang="en-US" sz="2000" smtClean="0"/>
              <a:t>is the number of elements in the list.</a:t>
            </a:r>
          </a:p>
          <a:p>
            <a:pPr eaLnBrk="1" hangingPunct="1"/>
            <a:endParaRPr lang="en-US" altLang="en-US" sz="2000" i="1" smtClean="0"/>
          </a:p>
          <a:p>
            <a:pPr eaLnBrk="1" hangingPunct="1"/>
            <a:endParaRPr lang="en-US" altLang="en-US" sz="2000" smtClean="0"/>
          </a:p>
        </p:txBody>
      </p:sp>
      <p:graphicFrame>
        <p:nvGraphicFramePr>
          <p:cNvPr id="59396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5257800" y="5397500"/>
          <a:ext cx="3200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90" name="Equation" r:id="rId3" imgW="1358310" imgH="393529" progId="Equation.3">
                  <p:embed/>
                </p:oleObj>
              </mc:Choice>
              <mc:Fallback>
                <p:oleObj name="Equation" r:id="rId3" imgW="1358310" imgH="39352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5397500"/>
                        <a:ext cx="3200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7" name="Object 3"/>
          <p:cNvGraphicFramePr>
            <a:graphicFrameLocks noChangeAspect="1"/>
          </p:cNvGraphicFramePr>
          <p:nvPr/>
        </p:nvGraphicFramePr>
        <p:xfrm>
          <a:off x="550863" y="5453063"/>
          <a:ext cx="3470275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91" name="Equation" r:id="rId5" imgW="1473200" imgH="292100" progId="Equation.3">
                  <p:embed/>
                </p:oleObj>
              </mc:Choice>
              <mc:Fallback>
                <p:oleObj name="Equation" r:id="rId5" imgW="1473200" imgH="2921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3" y="5453063"/>
                        <a:ext cx="3470275" cy="6889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593A91-D776-4F2C-B63D-B74D5B986743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7391400" y="5410200"/>
            <a:ext cx="121920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Numerical variable summaries</a:t>
            </a:r>
          </a:p>
        </p:txBody>
      </p:sp>
      <p:graphicFrame>
        <p:nvGraphicFramePr>
          <p:cNvPr id="6042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3656123"/>
              </p:ext>
            </p:extLst>
          </p:nvPr>
        </p:nvGraphicFramePr>
        <p:xfrm>
          <a:off x="2590801" y="3557587"/>
          <a:ext cx="4168972" cy="22234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19" name="Equation" r:id="rId4" imgW="1143000" imgH="609600" progId="Equation.3">
                  <p:embed/>
                </p:oleObj>
              </mc:Choice>
              <mc:Fallback>
                <p:oleObj name="Equation" r:id="rId4" imgW="1143000" imgH="609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1" y="3557587"/>
                        <a:ext cx="4168972" cy="222345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60BE5E-3542-4AFB-B6DD-C29EEC8F28D7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600200"/>
            <a:ext cx="54864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Sample variance </a:t>
            </a:r>
          </a:p>
          <a:p>
            <a:pPr lvl="1" eaLnBrk="1" hangingPunct="1">
              <a:defRPr/>
            </a:pPr>
            <a:r>
              <a:rPr lang="en-US" sz="2400" dirty="0" smtClean="0"/>
              <a:t>Amount of spread around the mean</a:t>
            </a:r>
            <a:endParaRPr lang="en-US" sz="2000" dirty="0" smtClean="0"/>
          </a:p>
          <a:p>
            <a:pPr lvl="1" eaLnBrk="1" hangingPunct="1">
              <a:buFont typeface="Wingdings" pitchFamily="2" charset="2"/>
              <a:buNone/>
              <a:defRPr/>
            </a:pPr>
            <a:endParaRPr lang="en-US" sz="2000" dirty="0" smtClean="0"/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US" sz="20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Why do we divide by n-1 rather than n?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3000" dirty="0" smtClean="0"/>
              <a:t>“Because the sum of deviations is always zero, the last deviation can be found once we know the other n-1.  So we are not averaging n unrelated numbers. Only n-1 of the squared deviations can vary freely, and we average by dividing by the total by n-1.  So we have n-1 pieces of information.  The n-1 is called the degrees of freedom of the variance or standard deviation.”</a:t>
            </a:r>
          </a:p>
          <a:p>
            <a:pPr marL="0" indent="0">
              <a:buNone/>
            </a:pPr>
            <a:r>
              <a:rPr lang="en-US" altLang="en-US" sz="3000" u="sng" dirty="0" smtClean="0"/>
              <a:t>The Practice of Statistics </a:t>
            </a:r>
            <a:r>
              <a:rPr lang="en-US" altLang="en-US" sz="3000" dirty="0" smtClean="0"/>
              <a:t> Yates, Moore, McCabe  </a:t>
            </a:r>
          </a:p>
          <a:p>
            <a:endParaRPr lang="en-US" altLang="en-US" sz="3000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6EAA61-6FE7-4DB4-9D3E-AD5B06D8D01D}" type="slidenum">
              <a:rPr lang="en-US" smtClean="0"/>
              <a:pPr>
                <a:defRPr/>
              </a:pPr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4042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Numerical variable summaries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19200"/>
            <a:ext cx="7848600" cy="4800600"/>
          </a:xfrm>
        </p:spPr>
        <p:txBody>
          <a:bodyPr/>
          <a:lstStyle/>
          <a:p>
            <a:pPr lvl="1" eaLnBrk="1" hangingPunct="1">
              <a:buFont typeface="Wingdings" pitchFamily="2" charset="2"/>
              <a:buNone/>
              <a:defRPr/>
            </a:pPr>
            <a:endParaRPr lang="en-US" sz="2000" dirty="0" smtClean="0"/>
          </a:p>
          <a:p>
            <a:pPr eaLnBrk="1" hangingPunct="1">
              <a:defRPr/>
            </a:pPr>
            <a:r>
              <a:rPr lang="en-US" dirty="0" smtClean="0"/>
              <a:t>Sample standard deviation </a:t>
            </a:r>
            <a:r>
              <a:rPr lang="en-US" sz="2800" dirty="0" smtClean="0"/>
              <a:t>(SD) is the square root of the variance</a:t>
            </a:r>
          </a:p>
          <a:p>
            <a:pPr lvl="1" eaLnBrk="1" hangingPunct="1">
              <a:defRPr/>
            </a:pPr>
            <a:r>
              <a:rPr lang="en-US" sz="2400" dirty="0" smtClean="0"/>
              <a:t>The standard deviation has the same units as the mean</a:t>
            </a:r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US" sz="2000" dirty="0" smtClean="0"/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US" sz="2000" dirty="0"/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US" sz="2000" dirty="0" smtClean="0"/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US" sz="2000" dirty="0"/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US" sz="2000" dirty="0" smtClean="0"/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US" sz="2000" dirty="0"/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US" sz="2000" dirty="0" smtClean="0"/>
          </a:p>
          <a:p>
            <a:pPr eaLnBrk="1" hangingPunct="1">
              <a:defRPr/>
            </a:pPr>
            <a:r>
              <a:rPr lang="en-US" sz="2400" dirty="0" smtClean="0"/>
              <a:t>SD of CD4 cell count = 266.1 cells/mm</a:t>
            </a:r>
            <a:r>
              <a:rPr lang="en-US" sz="2400" baseline="30000" dirty="0" smtClean="0"/>
              <a:t>3</a:t>
            </a:r>
            <a:endParaRPr lang="en-US" sz="2400" dirty="0" smtClean="0"/>
          </a:p>
          <a:p>
            <a:pPr eaLnBrk="1" hangingPunct="1">
              <a:defRPr/>
            </a:pPr>
            <a:r>
              <a:rPr lang="en-US" sz="2400" dirty="0" smtClean="0"/>
              <a:t>SD of Age = 9.9 years</a:t>
            </a:r>
          </a:p>
          <a:p>
            <a:pPr lvl="1" eaLnBrk="1" hangingPunct="1">
              <a:defRPr/>
            </a:pPr>
            <a:endParaRPr lang="en-US" sz="20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400" dirty="0" smtClean="0"/>
          </a:p>
        </p:txBody>
      </p:sp>
      <p:graphicFrame>
        <p:nvGraphicFramePr>
          <p:cNvPr id="61444" name="Object 9"/>
          <p:cNvGraphicFramePr>
            <a:graphicFrameLocks noChangeAspect="1"/>
          </p:cNvGraphicFramePr>
          <p:nvPr/>
        </p:nvGraphicFramePr>
        <p:xfrm>
          <a:off x="1828800" y="3276600"/>
          <a:ext cx="3505200" cy="185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2" name="Equation" r:id="rId4" imgW="1244600" imgH="660400" progId="Equation.3">
                  <p:embed/>
                </p:oleObj>
              </mc:Choice>
              <mc:Fallback>
                <p:oleObj name="Equation" r:id="rId4" imgW="1244600" imgH="6604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276600"/>
                        <a:ext cx="3505200" cy="18573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78F8A6-8ADA-4D15-BBE5-CE3196F5CA8F}" type="slidenum">
              <a:rPr lang="en-US" smtClean="0"/>
              <a:pPr>
                <a:defRPr/>
              </a:pPr>
              <a:t>63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Numerical variable summaries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772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Coefficient of variation (CV)</a:t>
            </a:r>
          </a:p>
          <a:p>
            <a:pPr lvl="1" eaLnBrk="1" hangingPunct="1">
              <a:defRPr/>
            </a:pPr>
            <a:endParaRPr lang="en-US" sz="2400" dirty="0" smtClean="0"/>
          </a:p>
          <a:p>
            <a:pPr lvl="1" eaLnBrk="1" hangingPunct="1">
              <a:defRPr/>
            </a:pPr>
            <a:endParaRPr lang="en-US" sz="2400" dirty="0"/>
          </a:p>
          <a:p>
            <a:pPr lvl="1" eaLnBrk="1" hangingPunct="1">
              <a:defRPr/>
            </a:pPr>
            <a:endParaRPr lang="en-US" sz="2400" dirty="0" smtClean="0"/>
          </a:p>
          <a:p>
            <a:pPr lvl="1" eaLnBrk="1" hangingPunct="1">
              <a:defRPr/>
            </a:pPr>
            <a:endParaRPr lang="en-US" sz="2400" dirty="0"/>
          </a:p>
          <a:p>
            <a:pPr lvl="1" eaLnBrk="1" hangingPunct="1">
              <a:defRPr/>
            </a:pPr>
            <a:r>
              <a:rPr lang="en-US" sz="2400" dirty="0" smtClean="0"/>
              <a:t>For the same relative spread around a mean, the variance and standard deviation will be larger for a larger mean</a:t>
            </a:r>
          </a:p>
          <a:p>
            <a:pPr lvl="1" eaLnBrk="1" hangingPunct="1">
              <a:defRPr/>
            </a:pPr>
            <a:endParaRPr lang="en-US" sz="2400" dirty="0" smtClean="0"/>
          </a:p>
          <a:p>
            <a:pPr lvl="1" eaLnBrk="1" hangingPunct="1">
              <a:defRPr/>
            </a:pPr>
            <a:r>
              <a:rPr lang="en-US" sz="2400" dirty="0" smtClean="0"/>
              <a:t>Uses:  Can use CV to compare variability across measurements that are on a different scale (e.g. IQ and head circumference) </a:t>
            </a:r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US" sz="2000" dirty="0" smtClean="0"/>
          </a:p>
        </p:txBody>
      </p:sp>
      <p:graphicFrame>
        <p:nvGraphicFramePr>
          <p:cNvPr id="62468" name="Object 6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2895600" y="2133600"/>
          <a:ext cx="246062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66" name="Equation" r:id="rId4" imgW="977476" imgH="393529" progId="Equation.3">
                  <p:embed/>
                </p:oleObj>
              </mc:Choice>
              <mc:Fallback>
                <p:oleObj name="Equation" r:id="rId4" imgW="977476" imgH="393529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133600"/>
                        <a:ext cx="2460625" cy="990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67D1C3-5A94-425B-B7C7-AAB80BEB8455}" type="slidenum">
              <a:rPr lang="en-US" smtClean="0"/>
              <a:pPr>
                <a:defRPr/>
              </a:pPr>
              <a:t>64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CD4 count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 CD4 Count</a:t>
            </a:r>
          </a:p>
          <a:p>
            <a:pPr marL="0" indent="0">
              <a:buNone/>
            </a:pP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-------------------------------------------------------------</a:t>
            </a:r>
          </a:p>
          <a:p>
            <a:pPr marL="0" indent="0">
              <a:buNone/>
            </a:pP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      Percentiles      Smallest</a:t>
            </a:r>
          </a:p>
          <a:p>
            <a:pPr marL="0" indent="0">
              <a:buNone/>
            </a:pP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 1%          189            163</a:t>
            </a:r>
          </a:p>
          <a:p>
            <a:pPr marL="0" indent="0">
              <a:buNone/>
            </a:pP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 5%          300            189</a:t>
            </a:r>
          </a:p>
          <a:p>
            <a:pPr marL="0" indent="0">
              <a:buNone/>
            </a:pP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10%          344            227       </a:t>
            </a:r>
            <a:r>
              <a:rPr lang="en-US" sz="1600" dirty="0" err="1">
                <a:latin typeface="Courier New" charset="0"/>
                <a:ea typeface="Courier New" charset="0"/>
                <a:cs typeface="Courier New" charset="0"/>
              </a:rPr>
              <a:t>Obs</a:t>
            </a: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                 170</a:t>
            </a:r>
          </a:p>
          <a:p>
            <a:pPr marL="0" indent="0">
              <a:buNone/>
            </a:pP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25%          415            232       Sum of </a:t>
            </a:r>
            <a:r>
              <a:rPr lang="en-US" sz="1600" dirty="0" err="1">
                <a:latin typeface="Courier New" charset="0"/>
                <a:ea typeface="Courier New" charset="0"/>
                <a:cs typeface="Courier New" charset="0"/>
              </a:rPr>
              <a:t>Wgt</a:t>
            </a: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.         170</a:t>
            </a:r>
          </a:p>
          <a:p>
            <a:pPr marL="0" indent="0">
              <a:buNone/>
            </a:pP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 </a:t>
            </a:r>
          </a:p>
          <a:p>
            <a:pPr marL="0" indent="0">
              <a:buNone/>
            </a:pP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50%        514.5                      Mean           556.0765</a:t>
            </a:r>
          </a:p>
          <a:p>
            <a:pPr marL="0" indent="0">
              <a:buNone/>
            </a:pP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                        Largest       Std. Dev.       206.395</a:t>
            </a:r>
          </a:p>
          <a:p>
            <a:pPr marL="0" indent="0">
              <a:buNone/>
            </a:pP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75%          672           1160</a:t>
            </a:r>
          </a:p>
          <a:p>
            <a:pPr marL="0" indent="0">
              <a:buNone/>
            </a:pP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90%        776.5           1239       Variance       42598.89</a:t>
            </a:r>
          </a:p>
          <a:p>
            <a:pPr marL="0" indent="0">
              <a:buNone/>
            </a:pP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95%          907           1335       Skewness       1.307961</a:t>
            </a:r>
          </a:p>
          <a:p>
            <a:pPr marL="0" indent="0">
              <a:buNone/>
            </a:pP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99%         1335           1449       Kurtosis       5.970502</a:t>
            </a:r>
          </a:p>
          <a:p>
            <a:pPr marL="0" indent="0">
              <a:buNone/>
            </a:pP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 </a:t>
            </a:r>
          </a:p>
          <a:p>
            <a:pPr marL="0" indent="0">
              <a:buNone/>
            </a:pP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 </a:t>
            </a:r>
          </a:p>
          <a:p>
            <a:pPr marL="0" indent="0">
              <a:buNone/>
            </a:pP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 </a:t>
            </a:r>
            <a:endParaRPr lang="en-US" sz="1600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921A00-1313-4D8E-9C33-3FBF29E0E92D}" type="slidenum">
              <a:rPr lang="en-US" smtClean="0"/>
              <a:pPr>
                <a:defRPr/>
              </a:pPr>
              <a:t>65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" y="6076890"/>
            <a:ext cx="518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 smtClean="0"/>
              <a:t>CV </a:t>
            </a:r>
            <a:r>
              <a:rPr lang="en-US" sz="2000" b="0" smtClean="0"/>
              <a:t>= 206.4 / 556.08 = 0371 = 37.1%</a:t>
            </a:r>
            <a:endParaRPr 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146484246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Soluble CD14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67200"/>
          </a:xfrm>
        </p:spPr>
        <p:txBody>
          <a:bodyPr/>
          <a:lstStyle/>
          <a:p>
            <a:pPr marL="0" indent="0">
              <a:buNone/>
            </a:pPr>
            <a:r>
              <a:rPr lang="en-US" sz="1400" dirty="0" err="1" smtClean="0">
                <a:latin typeface="Courier New" charset="0"/>
                <a:ea typeface="Courier New" charset="0"/>
                <a:cs typeface="Courier New" charset="0"/>
              </a:rPr>
              <a:t>summ</a:t>
            </a:r>
            <a:r>
              <a:rPr lang="en-US" sz="1400" dirty="0" smtClean="0">
                <a:latin typeface="Courier New" charset="0"/>
                <a:ea typeface="Courier New" charset="0"/>
                <a:cs typeface="Courier New" charset="0"/>
              </a:rPr>
              <a:t> cd14, detail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charset="0"/>
                <a:ea typeface="Courier New" charset="0"/>
                <a:cs typeface="Courier New" charset="0"/>
              </a:rPr>
              <a:t> 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charset="0"/>
                <a:ea typeface="Courier New" charset="0"/>
                <a:cs typeface="Courier New" charset="0"/>
              </a:rPr>
              <a:t>           CD14 ng/ml (high &gt;3200 recoded to 3201)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charset="0"/>
                <a:ea typeface="Courier New" charset="0"/>
                <a:cs typeface="Courier New" charset="0"/>
              </a:rPr>
              <a:t>-------------------------------------------------------------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charset="0"/>
                <a:ea typeface="Courier New" charset="0"/>
                <a:cs typeface="Courier New" charset="0"/>
              </a:rPr>
              <a:t>      Percentiles      Smallest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charset="0"/>
                <a:ea typeface="Courier New" charset="0"/>
                <a:cs typeface="Courier New" charset="0"/>
              </a:rPr>
              <a:t> 1%      321.075        244.073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charset="0"/>
                <a:ea typeface="Courier New" charset="0"/>
                <a:cs typeface="Courier New" charset="0"/>
              </a:rPr>
              <a:t> 5%      663.132        321.075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charset="0"/>
                <a:ea typeface="Courier New" charset="0"/>
                <a:cs typeface="Courier New" charset="0"/>
              </a:rPr>
              <a:t>10%      864.413        395.812       </a:t>
            </a:r>
            <a:r>
              <a:rPr lang="en-US" sz="1400" dirty="0" err="1" smtClean="0">
                <a:latin typeface="Courier New" charset="0"/>
                <a:ea typeface="Courier New" charset="0"/>
                <a:cs typeface="Courier New" charset="0"/>
              </a:rPr>
              <a:t>Obs</a:t>
            </a:r>
            <a:r>
              <a:rPr lang="en-US" sz="1400" dirty="0" smtClean="0">
                <a:latin typeface="Courier New" charset="0"/>
                <a:ea typeface="Courier New" charset="0"/>
                <a:cs typeface="Courier New" charset="0"/>
              </a:rPr>
              <a:t>                 170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charset="0"/>
                <a:ea typeface="Courier New" charset="0"/>
                <a:cs typeface="Courier New" charset="0"/>
              </a:rPr>
              <a:t>25%     1111.232        480.851       Sum of </a:t>
            </a:r>
            <a:r>
              <a:rPr lang="en-US" sz="1400" dirty="0" err="1" smtClean="0">
                <a:latin typeface="Courier New" charset="0"/>
                <a:ea typeface="Courier New" charset="0"/>
                <a:cs typeface="Courier New" charset="0"/>
              </a:rPr>
              <a:t>Wgt</a:t>
            </a:r>
            <a:r>
              <a:rPr lang="en-US" sz="1400" dirty="0" smtClean="0">
                <a:latin typeface="Courier New" charset="0"/>
                <a:ea typeface="Courier New" charset="0"/>
                <a:cs typeface="Courier New" charset="0"/>
              </a:rPr>
              <a:t>.         170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charset="0"/>
                <a:ea typeface="Courier New" charset="0"/>
                <a:cs typeface="Courier New" charset="0"/>
              </a:rPr>
              <a:t> 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charset="0"/>
                <a:ea typeface="Courier New" charset="0"/>
                <a:cs typeface="Courier New" charset="0"/>
              </a:rPr>
              <a:t>50%     1517.295                      Mean           1549.649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charset="0"/>
                <a:ea typeface="Courier New" charset="0"/>
                <a:cs typeface="Courier New" charset="0"/>
              </a:rPr>
              <a:t>                        Largest       Std. Dev.      589.4338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charset="0"/>
                <a:ea typeface="Courier New" charset="0"/>
                <a:cs typeface="Courier New" charset="0"/>
              </a:rPr>
              <a:t>75%     1874.718       3001.133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charset="0"/>
                <a:ea typeface="Courier New" charset="0"/>
                <a:cs typeface="Courier New" charset="0"/>
              </a:rPr>
              <a:t>90%     2310.801       3120.826       Variance       347432.2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charset="0"/>
                <a:ea typeface="Courier New" charset="0"/>
                <a:cs typeface="Courier New" charset="0"/>
              </a:rPr>
              <a:t>95%     2732.128           3201       Skewness        .487751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charset="0"/>
                <a:ea typeface="Courier New" charset="0"/>
                <a:cs typeface="Courier New" charset="0"/>
              </a:rPr>
              <a:t>99%         3201           3201       Kurtosis       3.247377</a:t>
            </a:r>
          </a:p>
          <a:p>
            <a:pPr marL="0" indent="0">
              <a:buNone/>
            </a:pPr>
            <a:endParaRPr lang="en-US" sz="1400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921A00-1313-4D8E-9C33-3FBF29E0E92D}" type="slidenum">
              <a:rPr lang="en-US" smtClean="0"/>
              <a:pPr>
                <a:defRPr/>
              </a:pPr>
              <a:t>66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" y="5924490"/>
            <a:ext cx="518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 smtClean="0"/>
              <a:t>CV = 589.43/1549.65 = 0.380 = 38.0%</a:t>
            </a:r>
            <a:endParaRPr 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123174385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Grouped data</a:t>
            </a:r>
          </a:p>
        </p:txBody>
      </p:sp>
      <p:sp>
        <p:nvSpPr>
          <p:cNvPr id="65539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altLang="en-US" smtClean="0"/>
              <a:t>Sometimes you are given data in aggregate form</a:t>
            </a:r>
          </a:p>
          <a:p>
            <a:r>
              <a:rPr lang="en-US" altLang="en-US" smtClean="0"/>
              <a:t>The data consist of frequencies of each individual value or range of values</a:t>
            </a:r>
          </a:p>
          <a:p>
            <a:pPr>
              <a:buFont typeface="Arial" charset="0"/>
              <a:buNone/>
            </a:pPr>
            <a:r>
              <a:rPr lang="en-US" altLang="en-US" smtClean="0"/>
              <a:t> </a:t>
            </a:r>
          </a:p>
          <a:p>
            <a:endParaRPr lang="en-US" altLang="en-US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154662-8AA4-49C6-AB87-47FB7923DFBC}" type="slidenum">
              <a:rPr lang="en-US" smtClean="0"/>
              <a:pPr>
                <a:defRPr/>
              </a:pPr>
              <a:t>67</a:t>
            </a:fld>
            <a:endParaRPr lang="en-US"/>
          </a:p>
        </p:txBody>
      </p:sp>
      <p:graphicFrame>
        <p:nvGraphicFramePr>
          <p:cNvPr id="7" name="Group 55"/>
          <p:cNvGraphicFramePr>
            <a:graphicFrameLocks/>
          </p:cNvGraphicFramePr>
          <p:nvPr/>
        </p:nvGraphicFramePr>
        <p:xfrm>
          <a:off x="914400" y="3505200"/>
          <a:ext cx="7543800" cy="3124201"/>
        </p:xfrm>
        <a:graphic>
          <a:graphicData uri="http://schemas.openxmlformats.org/drawingml/2006/table">
            <a:tbl>
              <a:tblPr/>
              <a:tblGrid>
                <a:gridCol w="5252012"/>
                <a:gridCol w="2291788"/>
              </a:tblGrid>
              <a:tr h="74861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CD4 cell counts ( per mm</a:t>
                      </a:r>
                      <a:r>
                        <a:rPr kumimoji="0" lang="en-US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 of persons newly diagnosed with HIV at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Mulago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Hospital, Kampala (N=999)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5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 (%)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5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≤50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121 (12.1)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5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51-250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339 (33.9)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5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251-500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339 (33.9)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5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≥500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 (20.0)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Grouped mean</a:t>
            </a:r>
          </a:p>
        </p:txBody>
      </p:sp>
      <p:sp>
        <p:nvSpPr>
          <p:cNvPr id="1028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The mean uses the midpoint of each group</a:t>
            </a:r>
          </a:p>
          <a:p>
            <a:pPr>
              <a:defRPr/>
            </a:pPr>
            <a:r>
              <a:rPr lang="en-US" dirty="0" smtClean="0"/>
              <a:t>For the highest group, the use the midpoint between the </a:t>
            </a:r>
            <a:r>
              <a:rPr lang="en-US" dirty="0" err="1" smtClean="0"/>
              <a:t>cutpoint</a:t>
            </a:r>
            <a:r>
              <a:rPr lang="en-US" dirty="0" smtClean="0"/>
              <a:t> and the maximum</a:t>
            </a:r>
          </a:p>
          <a:p>
            <a:pPr>
              <a:defRPr/>
            </a:pPr>
            <a:r>
              <a:rPr lang="en-US" sz="2400" dirty="0" smtClean="0"/>
              <a:t>Grouped Mean </a:t>
            </a:r>
            <a:r>
              <a:rPr lang="en-US" sz="2400" i="1" dirty="0" smtClean="0"/>
              <a:t>m</a:t>
            </a:r>
            <a:r>
              <a:rPr lang="en-US" sz="2400" i="1" baseline="-25000" dirty="0" smtClean="0"/>
              <a:t>i</a:t>
            </a:r>
            <a:r>
              <a:rPr lang="en-US" sz="2400" i="1" dirty="0" smtClean="0"/>
              <a:t> = the midpoint of the </a:t>
            </a:r>
            <a:r>
              <a:rPr lang="en-US" sz="2400" i="1" dirty="0" err="1" smtClean="0"/>
              <a:t>i</a:t>
            </a:r>
            <a:r>
              <a:rPr lang="en-US" sz="2400" i="1" baseline="30000" dirty="0" err="1" smtClean="0"/>
              <a:t>th</a:t>
            </a:r>
            <a:r>
              <a:rPr lang="en-US" sz="2400" i="1" dirty="0" smtClean="0"/>
              <a:t> group </a:t>
            </a:r>
          </a:p>
          <a:p>
            <a:pPr marL="0" indent="0">
              <a:buFont typeface="Arial" charset="0"/>
              <a:buNone/>
              <a:defRPr/>
            </a:pPr>
            <a:r>
              <a:rPr lang="en-US" sz="2400" i="1" dirty="0"/>
              <a:t>	</a:t>
            </a:r>
            <a:r>
              <a:rPr lang="en-US" sz="2400" i="1" dirty="0" smtClean="0"/>
              <a:t>	      f</a:t>
            </a:r>
            <a:r>
              <a:rPr lang="en-US" sz="2400" i="1" baseline="-25000" dirty="0" smtClean="0"/>
              <a:t>i </a:t>
            </a:r>
            <a:r>
              <a:rPr lang="en-US" sz="2400" i="1" dirty="0" smtClean="0"/>
              <a:t>= the frequency in the </a:t>
            </a:r>
            <a:r>
              <a:rPr lang="en-US" sz="2400" i="1" dirty="0" err="1" smtClean="0"/>
              <a:t>i</a:t>
            </a:r>
            <a:r>
              <a:rPr lang="en-US" sz="2400" i="1" baseline="30000" dirty="0" err="1" smtClean="0"/>
              <a:t>th</a:t>
            </a:r>
            <a:r>
              <a:rPr lang="en-US" sz="2400" i="1" dirty="0" smtClean="0"/>
              <a:t> group</a:t>
            </a:r>
          </a:p>
          <a:p>
            <a:pPr>
              <a:buFont typeface="Arial" charset="0"/>
              <a:buNone/>
              <a:defRPr/>
            </a:pPr>
            <a:r>
              <a:rPr lang="en-US" sz="2400" i="1" dirty="0" smtClean="0"/>
              <a:t>			</a:t>
            </a:r>
            <a:endParaRPr lang="en-US" sz="2400" dirty="0" smtClean="0"/>
          </a:p>
          <a:p>
            <a:pPr>
              <a:buFont typeface="Arial" charset="0"/>
              <a:buNone/>
              <a:defRPr/>
            </a:pPr>
            <a:r>
              <a:rPr lang="en-US" sz="2400" dirty="0" smtClean="0"/>
              <a:t>		= (25*121 + 150*339 + 375*339 + 1216*200) / 999 </a:t>
            </a:r>
          </a:p>
          <a:p>
            <a:pPr>
              <a:buFont typeface="Arial" charset="0"/>
              <a:buNone/>
              <a:defRPr/>
            </a:pPr>
            <a:r>
              <a:rPr lang="en-US" sz="2400" dirty="0" smtClean="0"/>
              <a:t>		= 424.6 cells/mm</a:t>
            </a:r>
            <a:r>
              <a:rPr lang="en-US" sz="2400" baseline="30000" dirty="0" smtClean="0"/>
              <a:t>3   </a:t>
            </a:r>
            <a:r>
              <a:rPr lang="en-US" sz="2400" dirty="0" smtClean="0"/>
              <a:t>(mean from original data was 329.2)</a:t>
            </a:r>
          </a:p>
          <a:p>
            <a:pPr>
              <a:buFont typeface="Arial" charset="0"/>
              <a:buNone/>
              <a:defRPr/>
            </a:pPr>
            <a:r>
              <a:rPr lang="en-US" dirty="0" smtClean="0"/>
              <a:t> </a:t>
            </a:r>
          </a:p>
          <a:p>
            <a:pPr>
              <a:defRPr/>
            </a:pPr>
            <a:endParaRPr lang="en-US" dirty="0" smtClean="0"/>
          </a:p>
        </p:txBody>
      </p:sp>
      <p:graphicFrame>
        <p:nvGraphicFramePr>
          <p:cNvPr id="66564" name="Object 2"/>
          <p:cNvGraphicFramePr>
            <a:graphicFrameLocks noChangeAspect="1"/>
          </p:cNvGraphicFramePr>
          <p:nvPr/>
        </p:nvGraphicFramePr>
        <p:xfrm>
          <a:off x="7086600" y="2895600"/>
          <a:ext cx="167163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62" name="Equation" r:id="rId3" imgW="876300" imgH="558800" progId="Equation.3">
                  <p:embed/>
                </p:oleObj>
              </mc:Choice>
              <mc:Fallback>
                <p:oleObj name="Equation" r:id="rId3" imgW="876300" imgH="5588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2895600"/>
                        <a:ext cx="1671638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D996DE-5002-4421-9408-944CCA9946C4}" type="slidenum">
              <a:rPr lang="en-US" smtClean="0"/>
              <a:pPr>
                <a:defRPr/>
              </a:pPr>
              <a:t>68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Grouped standard deviation</a:t>
            </a:r>
          </a:p>
        </p:txBody>
      </p:sp>
      <p:sp>
        <p:nvSpPr>
          <p:cNvPr id="67587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altLang="en-US" smtClean="0"/>
              <a:t>The standard deviation</a:t>
            </a:r>
          </a:p>
          <a:p>
            <a:pPr>
              <a:buFont typeface="Arial" charset="0"/>
              <a:buNone/>
            </a:pPr>
            <a:r>
              <a:rPr lang="en-US" altLang="en-US" sz="2400" smtClean="0"/>
              <a:t>		</a:t>
            </a:r>
          </a:p>
          <a:p>
            <a:pPr>
              <a:buFont typeface="Arial" charset="0"/>
              <a:buNone/>
            </a:pPr>
            <a:r>
              <a:rPr lang="en-US" altLang="en-US" sz="2400" smtClean="0"/>
              <a:t>	</a:t>
            </a:r>
          </a:p>
          <a:p>
            <a:pPr>
              <a:buFont typeface="Arial" charset="0"/>
              <a:buNone/>
            </a:pPr>
            <a:endParaRPr lang="en-US" altLang="en-US" sz="2400" smtClean="0"/>
          </a:p>
          <a:p>
            <a:pPr>
              <a:buFont typeface="Arial" charset="0"/>
              <a:buNone/>
            </a:pPr>
            <a:r>
              <a:rPr lang="en-US" altLang="en-US" sz="2400" smtClean="0"/>
              <a:t>= sqrt ( (25-424.6)</a:t>
            </a:r>
            <a:r>
              <a:rPr lang="en-US" altLang="en-US" sz="2400" baseline="30000" smtClean="0"/>
              <a:t>2</a:t>
            </a:r>
            <a:r>
              <a:rPr lang="en-US" altLang="en-US" sz="2400" smtClean="0"/>
              <a:t>*121 + (150-424.6)</a:t>
            </a:r>
            <a:r>
              <a:rPr lang="en-US" altLang="en-US" sz="2400" baseline="30000" smtClean="0"/>
              <a:t>2</a:t>
            </a:r>
            <a:r>
              <a:rPr lang="en-US" altLang="en-US" sz="2400" smtClean="0"/>
              <a:t>*339 + (375-424.6)</a:t>
            </a:r>
            <a:r>
              <a:rPr lang="en-US" altLang="en-US" sz="2400" baseline="30000" smtClean="0"/>
              <a:t>2</a:t>
            </a:r>
            <a:r>
              <a:rPr lang="en-US" altLang="en-US" sz="2400" smtClean="0"/>
              <a:t>*339 + (1216-424.6)</a:t>
            </a:r>
            <a:r>
              <a:rPr lang="en-US" altLang="en-US" sz="2400" baseline="30000" smtClean="0"/>
              <a:t>2</a:t>
            </a:r>
            <a:r>
              <a:rPr lang="en-US" altLang="en-US" sz="2400" smtClean="0"/>
              <a:t>*200 ) / 998 ) = 413.9 cells/mm</a:t>
            </a:r>
            <a:r>
              <a:rPr lang="en-US" altLang="en-US" sz="2400" baseline="30000" smtClean="0"/>
              <a:t>3 </a:t>
            </a:r>
          </a:p>
          <a:p>
            <a:pPr>
              <a:buFont typeface="Arial" charset="0"/>
              <a:buNone/>
            </a:pPr>
            <a:r>
              <a:rPr lang="en-US" altLang="en-US" sz="2400" baseline="30000" smtClean="0"/>
              <a:t>		</a:t>
            </a:r>
            <a:r>
              <a:rPr lang="en-US" altLang="en-US" sz="2400" smtClean="0"/>
              <a:t>(SD</a:t>
            </a:r>
            <a:r>
              <a:rPr lang="en-US" altLang="en-US" sz="2400" baseline="30000" smtClean="0"/>
              <a:t> </a:t>
            </a:r>
            <a:r>
              <a:rPr lang="en-US" altLang="en-US" sz="2400" smtClean="0"/>
              <a:t>from original data was 266.1)</a:t>
            </a:r>
          </a:p>
          <a:p>
            <a:pPr>
              <a:buFont typeface="Arial" charset="0"/>
              <a:buNone/>
            </a:pPr>
            <a:r>
              <a:rPr lang="en-US" altLang="en-US" smtClean="0"/>
              <a:t> </a:t>
            </a:r>
          </a:p>
          <a:p>
            <a:endParaRPr lang="en-US" altLang="en-US" smtClean="0"/>
          </a:p>
        </p:txBody>
      </p:sp>
      <p:graphicFrame>
        <p:nvGraphicFramePr>
          <p:cNvPr id="67588" name="Object 2"/>
          <p:cNvGraphicFramePr>
            <a:graphicFrameLocks noChangeAspect="1"/>
          </p:cNvGraphicFramePr>
          <p:nvPr/>
        </p:nvGraphicFramePr>
        <p:xfrm>
          <a:off x="3352800" y="1905000"/>
          <a:ext cx="2266950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86" name="Equation" r:id="rId3" imgW="1371600" imgH="596900" progId="Equation.3">
                  <p:embed/>
                </p:oleObj>
              </mc:Choice>
              <mc:Fallback>
                <p:oleObj name="Equation" r:id="rId3" imgW="1371600" imgH="5969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905000"/>
                        <a:ext cx="2266950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EA154C-AD9F-4F2D-B6A5-E33896C03DC9}" type="slidenum">
              <a:rPr lang="en-US" smtClean="0"/>
              <a:pPr>
                <a:defRPr/>
              </a:pPr>
              <a:t>69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Assignments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229600" cy="5211763"/>
          </a:xfrm>
        </p:spPr>
        <p:txBody>
          <a:bodyPr>
            <a:normAutofit fontScale="85000" lnSpcReduction="20000"/>
          </a:bodyPr>
          <a:lstStyle/>
          <a:p>
            <a:pPr lvl="1" eaLnBrk="1" hangingPunct="1">
              <a:buFont typeface="Wingdings" pitchFamily="2" charset="2"/>
              <a:buNone/>
            </a:pPr>
            <a:endParaRPr lang="en-US" altLang="en-US" dirty="0" smtClean="0"/>
          </a:p>
          <a:p>
            <a:pPr lvl="1" eaLnBrk="1" hangingPunct="1">
              <a:buFont typeface="Wingdings" pitchFamily="2" charset="2"/>
              <a:buNone/>
            </a:pPr>
            <a:endParaRPr lang="en-US" altLang="en-US" dirty="0" smtClean="0"/>
          </a:p>
          <a:p>
            <a:pPr eaLnBrk="1" hangingPunct="1"/>
            <a:r>
              <a:rPr lang="en-US" altLang="en-US" dirty="0" smtClean="0"/>
              <a:t>All assignments will be posted on the Thursday lab section of the CLE. Turn in all </a:t>
            </a:r>
            <a:r>
              <a:rPr lang="en-US" altLang="en-US" dirty="0" smtClean="0"/>
              <a:t>assignments to the CLE where it is assigned.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Turn in your </a:t>
            </a:r>
            <a:r>
              <a:rPr lang="en-US" altLang="en-US" dirty="0" smtClean="0"/>
              <a:t>assignments as a word </a:t>
            </a:r>
            <a:r>
              <a:rPr lang="en-US" altLang="en-US" dirty="0" smtClean="0"/>
              <a:t>document or a pdf.  </a:t>
            </a:r>
            <a:r>
              <a:rPr lang="en-US" altLang="en-US" dirty="0" smtClean="0"/>
              <a:t>Please do not forget to put your name on the document.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Name the file with assignment # and your last name:</a:t>
            </a:r>
          </a:p>
          <a:p>
            <a:pPr eaLnBrk="1" hangingPunct="1"/>
            <a:r>
              <a:rPr lang="en-US" altLang="en-US" dirty="0" smtClean="0"/>
              <a:t>e.g.   “Assignment </a:t>
            </a:r>
            <a:r>
              <a:rPr lang="en-US" altLang="en-US" dirty="0" smtClean="0"/>
              <a:t>2_Hahn.doc”  . Include </a:t>
            </a:r>
            <a:r>
              <a:rPr lang="en-US" altLang="en-US" dirty="0" smtClean="0"/>
              <a:t>your name within the Assignment as well</a:t>
            </a:r>
          </a:p>
          <a:p>
            <a:pPr lvl="1" eaLnBrk="1" hangingPunct="1">
              <a:buFont typeface="Wingdings" pitchFamily="2" charset="2"/>
              <a:buNone/>
            </a:pPr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EE5A46-4FA1-409D-AFEF-5FE828A82A70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 of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Class logistics</a:t>
            </a:r>
          </a:p>
          <a:p>
            <a:r>
              <a:rPr lang="en-US" dirty="0" smtClean="0"/>
              <a:t>Types of variables</a:t>
            </a:r>
          </a:p>
          <a:p>
            <a:r>
              <a:rPr lang="en-US" dirty="0" smtClean="0"/>
              <a:t>Tables to describe categorical data</a:t>
            </a:r>
          </a:p>
          <a:p>
            <a:r>
              <a:rPr lang="en-US" dirty="0" smtClean="0"/>
              <a:t>Graphs to describe categorical and numerical data</a:t>
            </a:r>
          </a:p>
          <a:p>
            <a:r>
              <a:rPr lang="en-US" dirty="0" smtClean="0"/>
              <a:t>Statistics to summarize numerical data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921A00-1313-4D8E-9C33-3FBF29E0E92D}" type="slidenum">
              <a:rPr lang="en-US" smtClean="0"/>
              <a:pPr>
                <a:defRPr/>
              </a:pPr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820898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For next time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Review today’s material</a:t>
            </a:r>
          </a:p>
          <a:p>
            <a:pPr lvl="1" eaLnBrk="1" hangingPunct="1"/>
            <a:r>
              <a:rPr lang="en-US" altLang="en-US" dirty="0" smtClean="0"/>
              <a:t>Read Pagano and </a:t>
            </a:r>
            <a:r>
              <a:rPr lang="en-US" altLang="en-US" dirty="0" err="1" smtClean="0"/>
              <a:t>Gauvreau</a:t>
            </a:r>
            <a:r>
              <a:rPr lang="en-US" altLang="en-US" dirty="0" smtClean="0"/>
              <a:t> Chapters 1-3</a:t>
            </a:r>
          </a:p>
          <a:p>
            <a:pPr eaLnBrk="1" hangingPunct="1"/>
            <a:r>
              <a:rPr lang="en-US" altLang="en-US" dirty="0" smtClean="0"/>
              <a:t>Next week’s material (Probability)</a:t>
            </a:r>
          </a:p>
          <a:p>
            <a:pPr lvl="1" eaLnBrk="1" hangingPunct="1"/>
            <a:r>
              <a:rPr lang="en-US" altLang="en-US" dirty="0" smtClean="0"/>
              <a:t>Read Chapter 6</a:t>
            </a:r>
          </a:p>
          <a:p>
            <a:pPr eaLnBrk="1" hangingPunct="1"/>
            <a:r>
              <a:rPr lang="en-US" altLang="en-US" dirty="0" smtClean="0"/>
              <a:t>Lab this Thursday – Stata review, exploratory data </a:t>
            </a:r>
            <a:r>
              <a:rPr lang="en-US" altLang="en-US" dirty="0" smtClean="0"/>
              <a:t>analysis. Assignment 1 will be posted this Thursday morning and due 9/22.</a:t>
            </a:r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D22BD4-9E6E-4247-898E-E51B8D4A0303}" type="slidenum">
              <a:rPr lang="en-US" smtClean="0"/>
              <a:pPr>
                <a:defRPr/>
              </a:pPr>
              <a:t>71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late assignments accepted</a:t>
            </a:r>
          </a:p>
          <a:p>
            <a:r>
              <a:rPr lang="en-US" dirty="0" smtClean="0"/>
              <a:t>You will be able to drop your lowest grade. So </a:t>
            </a:r>
            <a:r>
              <a:rPr lang="en-US" dirty="0" smtClean="0"/>
              <a:t>if you are unable to complete an assignment on time you can drop that one.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921A00-1313-4D8E-9C33-3FBF29E0E92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182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“Labs”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dirty="0" smtClean="0"/>
              <a:t>Labs will be every Thursday 10:30 -12</a:t>
            </a:r>
          </a:p>
          <a:p>
            <a:pPr>
              <a:defRPr/>
            </a:pPr>
            <a:r>
              <a:rPr lang="en-US" dirty="0" smtClean="0"/>
              <a:t>No lab 11/24</a:t>
            </a:r>
          </a:p>
          <a:p>
            <a:pPr>
              <a:defRPr/>
            </a:pPr>
            <a:r>
              <a:rPr lang="en-US" dirty="0" smtClean="0"/>
              <a:t> Lab content</a:t>
            </a:r>
          </a:p>
          <a:p>
            <a:pPr lvl="1">
              <a:defRPr/>
            </a:pPr>
            <a:r>
              <a:rPr lang="en-US" dirty="0" smtClean="0"/>
              <a:t>Labs 1-2: Stata familiarity, exploratory data analysis</a:t>
            </a:r>
          </a:p>
          <a:p>
            <a:pPr lvl="2">
              <a:defRPr/>
            </a:pPr>
            <a:r>
              <a:rPr lang="en-US" dirty="0" smtClean="0"/>
              <a:t>These lab exercises will not be turned in or graded</a:t>
            </a:r>
          </a:p>
          <a:p>
            <a:pPr lvl="1">
              <a:defRPr/>
            </a:pPr>
            <a:r>
              <a:rPr lang="en-US" dirty="0" smtClean="0"/>
              <a:t>“Labs” 3-11 </a:t>
            </a:r>
          </a:p>
          <a:p>
            <a:pPr lvl="2">
              <a:defRPr/>
            </a:pPr>
            <a:r>
              <a:rPr lang="en-US" dirty="0" smtClean="0"/>
              <a:t>Lecture review</a:t>
            </a:r>
          </a:p>
          <a:p>
            <a:pPr lvl="2">
              <a:defRPr/>
            </a:pPr>
            <a:r>
              <a:rPr lang="en-US" dirty="0" smtClean="0"/>
              <a:t>Examples from TAs own work or the literature</a:t>
            </a:r>
          </a:p>
          <a:p>
            <a:pPr lvl="2">
              <a:defRPr/>
            </a:pPr>
            <a:r>
              <a:rPr lang="en-US" dirty="0" smtClean="0"/>
              <a:t>Review of more challenging homework problems</a:t>
            </a:r>
          </a:p>
          <a:p>
            <a:pPr lvl="2">
              <a:defRPr/>
            </a:pPr>
            <a:r>
              <a:rPr lang="en-US" dirty="0" smtClean="0"/>
              <a:t>Time to get started and ask questions on new assignment</a:t>
            </a:r>
          </a:p>
          <a:p>
            <a:pPr marL="342900" lvl="1" indent="-342900">
              <a:buFont typeface="Arial" charset="0"/>
              <a:buChar char="•"/>
              <a:defRPr/>
            </a:pPr>
            <a:r>
              <a:rPr lang="en-US" dirty="0"/>
              <a:t>Attendance encouraged but optional</a:t>
            </a:r>
          </a:p>
          <a:p>
            <a:pPr marL="0" indent="0">
              <a:buNone/>
              <a:defRPr/>
            </a:pPr>
            <a:endParaRPr lang="en-US" dirty="0" smtClean="0"/>
          </a:p>
          <a:p>
            <a:pPr marL="0" indent="0">
              <a:buFont typeface="Arial" charset="0"/>
              <a:buNone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E852BF-5A60-457B-8DA8-ED5A10A9DD40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44657</TotalTime>
  <Words>3086</Words>
  <Application>Microsoft Macintosh PowerPoint</Application>
  <PresentationFormat>On-screen Show (4:3)</PresentationFormat>
  <Paragraphs>569</Paragraphs>
  <Slides>71</Slides>
  <Notes>27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71</vt:i4>
      </vt:variant>
    </vt:vector>
  </HeadingPairs>
  <TitlesOfParts>
    <vt:vector size="79" baseType="lpstr">
      <vt:lpstr>Calibri</vt:lpstr>
      <vt:lpstr>Courier</vt:lpstr>
      <vt:lpstr>Courier New</vt:lpstr>
      <vt:lpstr>Wingdings</vt:lpstr>
      <vt:lpstr>Arial</vt:lpstr>
      <vt:lpstr>Office Theme</vt:lpstr>
      <vt:lpstr>Organization Chart</vt:lpstr>
      <vt:lpstr>Equation</vt:lpstr>
      <vt:lpstr>Biostat 200  Introduction to Biostatistics </vt:lpstr>
      <vt:lpstr>Lecture 1</vt:lpstr>
      <vt:lpstr>Course instructors</vt:lpstr>
      <vt:lpstr>PowerPoint Presentation</vt:lpstr>
      <vt:lpstr>PowerPoint Presentation</vt:lpstr>
      <vt:lpstr>Assignments</vt:lpstr>
      <vt:lpstr>Assignments</vt:lpstr>
      <vt:lpstr>Assignments</vt:lpstr>
      <vt:lpstr>“Labs”</vt:lpstr>
      <vt:lpstr>Forum</vt:lpstr>
      <vt:lpstr>Grading</vt:lpstr>
      <vt:lpstr>TICR Professional Conduct Statement Clarifications for this class</vt:lpstr>
      <vt:lpstr>Who am I?</vt:lpstr>
      <vt:lpstr>PowerPoint Presentation</vt:lpstr>
      <vt:lpstr>PowerPoint Presentation</vt:lpstr>
      <vt:lpstr>Course goals</vt:lpstr>
      <vt:lpstr>PowerPoint Presentation</vt:lpstr>
      <vt:lpstr>What will we cover</vt:lpstr>
      <vt:lpstr>Today’s topics</vt:lpstr>
      <vt:lpstr>But first, our data collection</vt:lpstr>
      <vt:lpstr>Types of variables</vt:lpstr>
      <vt:lpstr>Types of variables</vt:lpstr>
      <vt:lpstr>Types of variables</vt:lpstr>
      <vt:lpstr>Types of variables</vt:lpstr>
      <vt:lpstr>Types of variables</vt:lpstr>
      <vt:lpstr>Grey zone</vt:lpstr>
      <vt:lpstr>Grey zone</vt:lpstr>
      <vt:lpstr>Variables in our data set</vt:lpstr>
      <vt:lpstr>Why does it matter?</vt:lpstr>
      <vt:lpstr>Manipulation of variables</vt:lpstr>
      <vt:lpstr>Manipulation of variables</vt:lpstr>
      <vt:lpstr>Tables to summarize data</vt:lpstr>
      <vt:lpstr>Frequency tables</vt:lpstr>
      <vt:lpstr>Frequency tables</vt:lpstr>
      <vt:lpstr>Frequency tables</vt:lpstr>
      <vt:lpstr>Frequency tables – categorizing a continuous variable</vt:lpstr>
      <vt:lpstr>Frequency tables</vt:lpstr>
      <vt:lpstr>Bar charts</vt:lpstr>
      <vt:lpstr>Bar charts, example</vt:lpstr>
      <vt:lpstr>Bar charts, gender of class</vt:lpstr>
      <vt:lpstr>The mode is the most common value</vt:lpstr>
      <vt:lpstr>Histograms</vt:lpstr>
      <vt:lpstr>PowerPoint Presentation</vt:lpstr>
      <vt:lpstr>PowerPoint Presentation</vt:lpstr>
      <vt:lpstr>PowerPoint Presentation</vt:lpstr>
      <vt:lpstr>Histogram of class cash in pocket</vt:lpstr>
      <vt:lpstr>Box plots</vt:lpstr>
      <vt:lpstr>Box plots</vt:lpstr>
      <vt:lpstr>Box plots</vt:lpstr>
      <vt:lpstr>Boxplot of cash on hand at Biostat 200</vt:lpstr>
      <vt:lpstr>Box plots by another variable</vt:lpstr>
      <vt:lpstr>Histograms by another variable</vt:lpstr>
      <vt:lpstr>Boxplot of cash on hand at Biostat 200 by gender</vt:lpstr>
      <vt:lpstr>Scatter plots – 2 numerical variables</vt:lpstr>
      <vt:lpstr>Numerical variable summaries</vt:lpstr>
      <vt:lpstr>Median cash on hand</vt:lpstr>
      <vt:lpstr>CD4 cell count</vt:lpstr>
      <vt:lpstr>Numerical variable summaries</vt:lpstr>
      <vt:lpstr>Numerical variable summaries</vt:lpstr>
      <vt:lpstr>Interpreting the formula</vt:lpstr>
      <vt:lpstr>Numerical variable summaries</vt:lpstr>
      <vt:lpstr>Why do we divide by n-1 rather than n?</vt:lpstr>
      <vt:lpstr>Numerical variable summaries</vt:lpstr>
      <vt:lpstr>Numerical variable summaries</vt:lpstr>
      <vt:lpstr>CD4 count</vt:lpstr>
      <vt:lpstr>Soluble CD14</vt:lpstr>
      <vt:lpstr>Grouped data</vt:lpstr>
      <vt:lpstr>Grouped mean</vt:lpstr>
      <vt:lpstr>Grouped standard deviation</vt:lpstr>
      <vt:lpstr>Recap of today</vt:lpstr>
      <vt:lpstr>For next time</vt:lpstr>
    </vt:vector>
  </TitlesOfParts>
  <Company>UCSF</Company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Biostat 200  Introduction to Biostatistics</dc:title>
  <dc:creator>Judy Hahn</dc:creator>
  <cp:lastModifiedBy>Judy Hahn</cp:lastModifiedBy>
  <cp:revision>247</cp:revision>
  <dcterms:created xsi:type="dcterms:W3CDTF">2010-09-17T11:26:19Z</dcterms:created>
  <dcterms:modified xsi:type="dcterms:W3CDTF">2016-09-13T04:23:15Z</dcterms:modified>
</cp:coreProperties>
</file>