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3"/>
  </p:notesMasterIdLst>
  <p:handoutMasterIdLst>
    <p:handoutMasterId r:id="rId114"/>
  </p:handoutMasterIdLst>
  <p:sldIdLst>
    <p:sldId id="602" r:id="rId2"/>
    <p:sldId id="476" r:id="rId3"/>
    <p:sldId id="260" r:id="rId4"/>
    <p:sldId id="485" r:id="rId5"/>
    <p:sldId id="486" r:id="rId6"/>
    <p:sldId id="416" r:id="rId7"/>
    <p:sldId id="477" r:id="rId8"/>
    <p:sldId id="785" r:id="rId9"/>
    <p:sldId id="783" r:id="rId10"/>
    <p:sldId id="786" r:id="rId11"/>
    <p:sldId id="397" r:id="rId12"/>
    <p:sldId id="787" r:id="rId13"/>
    <p:sldId id="359" r:id="rId14"/>
    <p:sldId id="442" r:id="rId15"/>
    <p:sldId id="414" r:id="rId16"/>
    <p:sldId id="525" r:id="rId17"/>
    <p:sldId id="537" r:id="rId18"/>
    <p:sldId id="419" r:id="rId19"/>
    <p:sldId id="538" r:id="rId20"/>
    <p:sldId id="579" r:id="rId21"/>
    <p:sldId id="362" r:id="rId22"/>
    <p:sldId id="449" r:id="rId23"/>
    <p:sldId id="360" r:id="rId24"/>
    <p:sldId id="361" r:id="rId25"/>
    <p:sldId id="399" r:id="rId26"/>
    <p:sldId id="588" r:id="rId27"/>
    <p:sldId id="589" r:id="rId28"/>
    <p:sldId id="363" r:id="rId29"/>
    <p:sldId id="478" r:id="rId30"/>
    <p:sldId id="575" r:id="rId31"/>
    <p:sldId id="603" r:id="rId32"/>
    <p:sldId id="540" r:id="rId33"/>
    <p:sldId id="364" r:id="rId34"/>
    <p:sldId id="604" r:id="rId35"/>
    <p:sldId id="371" r:id="rId36"/>
    <p:sldId id="593" r:id="rId37"/>
    <p:sldId id="389" r:id="rId38"/>
    <p:sldId id="390" r:id="rId39"/>
    <p:sldId id="452" r:id="rId40"/>
    <p:sldId id="526" r:id="rId41"/>
    <p:sldId id="543" r:id="rId42"/>
    <p:sldId id="454" r:id="rId43"/>
    <p:sldId id="580" r:id="rId44"/>
    <p:sldId id="581" r:id="rId45"/>
    <p:sldId id="600" r:id="rId46"/>
    <p:sldId id="365" r:id="rId47"/>
    <p:sldId id="493" r:id="rId48"/>
    <p:sldId id="497" r:id="rId49"/>
    <p:sldId id="460" r:id="rId50"/>
    <p:sldId id="605" r:id="rId51"/>
    <p:sldId id="461" r:id="rId52"/>
    <p:sldId id="464" r:id="rId53"/>
    <p:sldId id="504" r:id="rId54"/>
    <p:sldId id="607" r:id="rId55"/>
    <p:sldId id="494" r:id="rId56"/>
    <p:sldId id="498" r:id="rId57"/>
    <p:sldId id="495" r:id="rId58"/>
    <p:sldId id="609" r:id="rId59"/>
    <p:sldId id="789" r:id="rId60"/>
    <p:sldId id="564" r:id="rId61"/>
    <p:sldId id="544" r:id="rId62"/>
    <p:sldId id="563" r:id="rId63"/>
    <p:sldId id="611" r:id="rId64"/>
    <p:sldId id="466" r:id="rId65"/>
    <p:sldId id="500" r:id="rId66"/>
    <p:sldId id="479" r:id="rId67"/>
    <p:sldId id="467" r:id="rId68"/>
    <p:sldId id="480" r:id="rId69"/>
    <p:sldId id="468" r:id="rId70"/>
    <p:sldId id="582" r:id="rId71"/>
    <p:sldId id="583" r:id="rId72"/>
    <p:sldId id="512" r:id="rId73"/>
    <p:sldId id="527" r:id="rId74"/>
    <p:sldId id="528" r:id="rId75"/>
    <p:sldId id="549" r:id="rId76"/>
    <p:sldId id="496" r:id="rId77"/>
    <p:sldId id="369" r:id="rId78"/>
    <p:sldId id="372" r:id="rId79"/>
    <p:sldId id="567" r:id="rId80"/>
    <p:sldId id="404" r:id="rId81"/>
    <p:sldId id="373" r:id="rId82"/>
    <p:sldId id="514" r:id="rId83"/>
    <p:sldId id="571" r:id="rId84"/>
    <p:sldId id="557" r:id="rId85"/>
    <p:sldId id="559" r:id="rId86"/>
    <p:sldId id="515" r:id="rId87"/>
    <p:sldId id="572" r:id="rId88"/>
    <p:sldId id="395" r:id="rId89"/>
    <p:sldId id="574" r:id="rId90"/>
    <p:sldId id="396" r:id="rId91"/>
    <p:sldId id="552" r:id="rId92"/>
    <p:sldId id="402" r:id="rId93"/>
    <p:sldId id="386" r:id="rId94"/>
    <p:sldId id="598" r:id="rId95"/>
    <p:sldId id="585" r:id="rId96"/>
    <p:sldId id="551" r:id="rId97"/>
    <p:sldId id="539" r:id="rId98"/>
    <p:sldId id="542" r:id="rId99"/>
    <p:sldId id="584" r:id="rId100"/>
    <p:sldId id="405" r:id="rId101"/>
    <p:sldId id="393" r:id="rId102"/>
    <p:sldId id="469" r:id="rId103"/>
    <p:sldId id="612" r:id="rId104"/>
    <p:sldId id="569" r:id="rId105"/>
    <p:sldId id="614" r:id="rId106"/>
    <p:sldId id="615" r:id="rId107"/>
    <p:sldId id="570" r:id="rId108"/>
    <p:sldId id="596" r:id="rId109"/>
    <p:sldId id="601" r:id="rId110"/>
    <p:sldId id="426" r:id="rId111"/>
    <p:sldId id="616" r:id="rId112"/>
  </p:sldIdLst>
  <p:sldSz cx="10287000" cy="6858000" type="35mm"/>
  <p:notesSz cx="6991350" cy="9282113"/>
  <p:defaultTextStyle>
    <a:defPPr>
      <a:defRPr lang="en-US"/>
    </a:defPPr>
    <a:lvl1pPr algn="ctr"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 uri="{2D200454-40CA-4A62-9FC3-DE9A4176ACB9}">
      <p15:notesGuideLst xmlns:p15="http://schemas.microsoft.com/office/powerpoint/2012/main">
        <p15:guide id="1" orient="horz" pos="2923">
          <p15:clr>
            <a:srgbClr val="A4A3A4"/>
          </p15:clr>
        </p15:guide>
        <p15:guide id="2" pos="22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37" clrIdx="0"/>
  <p:cmAuthor id="1" name="Jeff Martin" initials="JM" lastIdx="85" clrIdx="1"/>
  <p:cmAuthor id="2" name="Martin, Jeff" initials="MJ" lastIdx="7" clrIdx="2"/>
  <p:cmAuthor id="3" name="Jeffrey" initials="J" lastIdx="1" clrIdx="3">
    <p:extLst>
      <p:ext uri="{19B8F6BF-5375-455C-9EA6-DF929625EA0E}">
        <p15:presenceInfo xmlns:p15="http://schemas.microsoft.com/office/powerpoint/2012/main" userId="Jeffr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10" autoAdjust="0"/>
    <p:restoredTop sz="95380" autoAdjust="0"/>
  </p:normalViewPr>
  <p:slideViewPr>
    <p:cSldViewPr>
      <p:cViewPr varScale="1">
        <p:scale>
          <a:sx n="82" d="100"/>
          <a:sy n="82" d="100"/>
        </p:scale>
        <p:origin x="744" y="84"/>
      </p:cViewPr>
      <p:guideLst>
        <p:guide orient="horz" pos="2160"/>
        <p:guide pos="3240"/>
      </p:guideLst>
    </p:cSldViewPr>
  </p:slideViewPr>
  <p:outlineViewPr>
    <p:cViewPr>
      <p:scale>
        <a:sx n="33" d="100"/>
        <a:sy n="33" d="100"/>
      </p:scale>
      <p:origin x="48" y="35814"/>
    </p:cViewPr>
  </p:outlineViewPr>
  <p:notesTextViewPr>
    <p:cViewPr>
      <p:scale>
        <a:sx n="100" d="100"/>
        <a:sy n="100" d="100"/>
      </p:scale>
      <p:origin x="0" y="0"/>
    </p:cViewPr>
  </p:notesTextViewPr>
  <p:sorterViewPr>
    <p:cViewPr>
      <p:scale>
        <a:sx n="80" d="100"/>
        <a:sy n="80" d="100"/>
      </p:scale>
      <p:origin x="0" y="-7002"/>
    </p:cViewPr>
  </p:sorterViewPr>
  <p:notesViewPr>
    <p:cSldViewPr>
      <p:cViewPr>
        <p:scale>
          <a:sx n="76" d="100"/>
          <a:sy n="76" d="100"/>
        </p:scale>
        <p:origin x="-1266" y="162"/>
      </p:cViewPr>
      <p:guideLst>
        <p:guide orient="horz" pos="2923"/>
        <p:guide pos="220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handoutMaster" Target="handoutMasters/handout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581400"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l" defTabSz="930275">
              <a:defRPr sz="1200" smtClean="0"/>
            </a:lvl1pPr>
          </a:lstStyle>
          <a:p>
            <a:pPr>
              <a:defRPr/>
            </a:pPr>
            <a:endParaRPr lang="en-US" dirty="0"/>
          </a:p>
        </p:txBody>
      </p:sp>
      <p:sp>
        <p:nvSpPr>
          <p:cNvPr id="4099" name="Rectangle 3"/>
          <p:cNvSpPr>
            <a:spLocks noGrp="1" noChangeArrowheads="1"/>
          </p:cNvSpPr>
          <p:nvPr>
            <p:ph type="dt" sz="quarter" idx="1"/>
          </p:nvPr>
        </p:nvSpPr>
        <p:spPr bwMode="auto">
          <a:xfrm>
            <a:off x="3960813" y="0"/>
            <a:ext cx="3030537"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r" defTabSz="930275">
              <a:defRPr sz="1200" smtClean="0"/>
            </a:lvl1pPr>
          </a:lstStyle>
          <a:p>
            <a:pPr>
              <a:defRPr/>
            </a:pPr>
            <a:fld id="{F12EFC19-096A-4225-9786-E985433309FC}" type="slidenum">
              <a:rPr lang="en-US"/>
              <a:pPr>
                <a:defRPr/>
              </a:pPr>
              <a:t>‹#›</a:t>
            </a:fld>
            <a:endParaRPr lang="en-US" dirty="0"/>
          </a:p>
        </p:txBody>
      </p:sp>
      <p:sp>
        <p:nvSpPr>
          <p:cNvPr id="4100" name="Rectangle 4"/>
          <p:cNvSpPr>
            <a:spLocks noGrp="1" noChangeArrowheads="1"/>
          </p:cNvSpPr>
          <p:nvPr>
            <p:ph type="ftr" sz="quarter" idx="2"/>
          </p:nvPr>
        </p:nvSpPr>
        <p:spPr bwMode="auto">
          <a:xfrm>
            <a:off x="0" y="8816975"/>
            <a:ext cx="3030538"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l" defTabSz="930275">
              <a:defRPr sz="1200" smtClean="0"/>
            </a:lvl1pPr>
          </a:lstStyle>
          <a:p>
            <a:pPr>
              <a:defRPr/>
            </a:pPr>
            <a:endParaRPr lang="en-US" dirty="0"/>
          </a:p>
        </p:txBody>
      </p:sp>
      <p:sp>
        <p:nvSpPr>
          <p:cNvPr id="4101" name="Rectangle 5"/>
          <p:cNvSpPr>
            <a:spLocks noGrp="1" noChangeArrowheads="1"/>
          </p:cNvSpPr>
          <p:nvPr>
            <p:ph type="sldNum" sz="quarter" idx="3"/>
          </p:nvPr>
        </p:nvSpPr>
        <p:spPr bwMode="auto">
          <a:xfrm>
            <a:off x="3960813" y="8816975"/>
            <a:ext cx="3030537"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r" defTabSz="930275">
              <a:defRPr sz="1200" smtClean="0"/>
            </a:lvl1pPr>
          </a:lstStyle>
          <a:p>
            <a:pPr>
              <a:defRPr/>
            </a:pPr>
            <a:fld id="{BF68930A-A702-432A-9CC1-91C77A17E899}" type="slidenum">
              <a:rPr lang="en-US"/>
              <a:pPr>
                <a:defRPr/>
              </a:pPr>
              <a:t>‹#›</a:t>
            </a:fld>
            <a:endParaRPr lang="en-US" dirty="0"/>
          </a:p>
        </p:txBody>
      </p:sp>
    </p:spTree>
    <p:extLst>
      <p:ext uri="{BB962C8B-B14F-4D97-AF65-F5344CB8AC3E}">
        <p14:creationId xmlns:p14="http://schemas.microsoft.com/office/powerpoint/2010/main" val="3494164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0538"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l" defTabSz="930275">
              <a:defRPr sz="1200" smtClean="0"/>
            </a:lvl1pPr>
          </a:lstStyle>
          <a:p>
            <a:pPr>
              <a:defRPr/>
            </a:pPr>
            <a:endParaRPr lang="en-US" dirty="0"/>
          </a:p>
        </p:txBody>
      </p:sp>
      <p:sp>
        <p:nvSpPr>
          <p:cNvPr id="19459" name="Rectangle 3"/>
          <p:cNvSpPr>
            <a:spLocks noGrp="1" noChangeArrowheads="1"/>
          </p:cNvSpPr>
          <p:nvPr>
            <p:ph type="dt" idx="1"/>
          </p:nvPr>
        </p:nvSpPr>
        <p:spPr bwMode="auto">
          <a:xfrm>
            <a:off x="3960813" y="0"/>
            <a:ext cx="3030537"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r" defTabSz="930275">
              <a:defRPr sz="1200" smtClean="0"/>
            </a:lvl1pPr>
          </a:lstStyle>
          <a:p>
            <a:pPr>
              <a:defRPr/>
            </a:pPr>
            <a:endParaRPr lang="en-US" dirty="0"/>
          </a:p>
        </p:txBody>
      </p:sp>
      <p:sp>
        <p:nvSpPr>
          <p:cNvPr id="102404" name="Rectangle 4"/>
          <p:cNvSpPr>
            <a:spLocks noGrp="1" noRot="1" noChangeAspect="1" noChangeArrowheads="1" noTextEdit="1"/>
          </p:cNvSpPr>
          <p:nvPr>
            <p:ph type="sldImg" idx="2"/>
          </p:nvPr>
        </p:nvSpPr>
        <p:spPr bwMode="auto">
          <a:xfrm>
            <a:off x="882650" y="695325"/>
            <a:ext cx="5222875" cy="3481388"/>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30275" y="4408488"/>
            <a:ext cx="5130800" cy="4178300"/>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816975"/>
            <a:ext cx="3030538"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l" defTabSz="930275">
              <a:defRPr sz="1200" smtClean="0"/>
            </a:lvl1pPr>
          </a:lstStyle>
          <a:p>
            <a:pPr>
              <a:defRPr/>
            </a:pPr>
            <a:endParaRPr lang="en-US" dirty="0"/>
          </a:p>
        </p:txBody>
      </p:sp>
      <p:sp>
        <p:nvSpPr>
          <p:cNvPr id="19463" name="Rectangle 7"/>
          <p:cNvSpPr>
            <a:spLocks noGrp="1" noChangeArrowheads="1"/>
          </p:cNvSpPr>
          <p:nvPr>
            <p:ph type="sldNum" sz="quarter" idx="5"/>
          </p:nvPr>
        </p:nvSpPr>
        <p:spPr bwMode="auto">
          <a:xfrm>
            <a:off x="3960813" y="8816975"/>
            <a:ext cx="3030537"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r" defTabSz="930275">
              <a:defRPr sz="1200" smtClean="0"/>
            </a:lvl1pPr>
          </a:lstStyle>
          <a:p>
            <a:pPr>
              <a:defRPr/>
            </a:pPr>
            <a:fld id="{C9A01DF2-2B68-4D09-A84E-DC52202494C3}" type="slidenum">
              <a:rPr lang="en-US"/>
              <a:pPr>
                <a:defRPr/>
              </a:pPr>
              <a:t>‹#›</a:t>
            </a:fld>
            <a:endParaRPr lang="en-US" dirty="0"/>
          </a:p>
        </p:txBody>
      </p:sp>
    </p:spTree>
    <p:extLst>
      <p:ext uri="{BB962C8B-B14F-4D97-AF65-F5344CB8AC3E}">
        <p14:creationId xmlns:p14="http://schemas.microsoft.com/office/powerpoint/2010/main" val="3896715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39D1AF48-9448-48D5-BB50-036FFAFD69E1}" type="slidenum">
              <a:rPr lang="en-US">
                <a:solidFill>
                  <a:prstClr val="black"/>
                </a:solidFill>
              </a:rPr>
              <a:pPr/>
              <a:t>1</a:t>
            </a:fld>
            <a:endParaRPr lang="en-US" dirty="0">
              <a:solidFill>
                <a:prstClr val="black"/>
              </a:solidFill>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r>
              <a:rPr lang="en-US" dirty="0"/>
              <a:t>Let us take a moment to review where we have been so far in this course, now that we are nearly halfway through.  We have spent the first 5 lectures discussing study designs, measuring disease (or other outcome) occurrence in these designs, and evaluating associations between exposures and outcomes.  We talked about</a:t>
            </a:r>
            <a:r>
              <a:rPr lang="en-US" baseline="0" dirty="0"/>
              <a:t> how the ultimate goal of these measures of association is either causation (Big 6 Objective #1) or prediction (Big 6 Objective #2).  </a:t>
            </a:r>
            <a:r>
              <a:rPr lang="en-US" dirty="0"/>
              <a:t>We also discussed measures of disease attribution, which is one of many research objectives that can be accomplished once causation has been established.   </a:t>
            </a:r>
          </a:p>
          <a:p>
            <a:endParaRPr lang="en-US" dirty="0"/>
          </a:p>
          <a:p>
            <a:r>
              <a:rPr lang="en-US" dirty="0"/>
              <a:t>We have stressed the unifying theme that all study designs are simply a means of sampling human populations as they are moving through time, i.e., sampling underlying cohorts, either</a:t>
            </a:r>
            <a:r>
              <a:rPr lang="en-US" baseline="0" dirty="0"/>
              <a:t> fixed or dynamic</a:t>
            </a:r>
            <a:r>
              <a:rPr lang="en-US" dirty="0"/>
              <a:t>.  Usually, these underlying populations are very real and tangible, and other times they are hypothetical (e.g., secondary bases in the context of case-control studies).  In particular, we have emphasized how case-control studies, historically the most misunderstood and variably implemented design, should be viewed as an efficient means of sampling an underlying cohort.  </a:t>
            </a:r>
          </a:p>
          <a:p>
            <a:endParaRPr lang="en-US" dirty="0"/>
          </a:p>
          <a:p>
            <a:r>
              <a:rPr lang="en-US" dirty="0"/>
              <a:t>The types of measures of disease occurrence that we can get from these studies depends upon the exact design.  With measures of occurrence in hand, we</a:t>
            </a:r>
            <a:r>
              <a:rPr lang="en-US" baseline="0" dirty="0"/>
              <a:t> then explained how we can compare/contrast measures of occurrence across levels of exposure with either ratio or difference comparisons; we call these comparisons measures of association.    Again, the study design dictates what kinds of measures of association can be derived.  We also discussed how there is continued methodologic development in both study design and measures of disease association, better ways to express the magnitude of the contrast between exposure levels.  The self-controlled case series and restricted mean survival time difference are such example.  </a:t>
            </a:r>
            <a:endParaRPr lang="en-US" dirty="0"/>
          </a:p>
          <a:p>
            <a:endParaRPr lang="en-US" dirty="0"/>
          </a:p>
          <a:p>
            <a:r>
              <a:rPr lang="en-US" dirty="0"/>
              <a:t>We expect that by this point</a:t>
            </a:r>
            <a:r>
              <a:rPr lang="en-US" baseline="0" dirty="0"/>
              <a:t> in the course </a:t>
            </a:r>
            <a:r>
              <a:rPr lang="en-US" dirty="0"/>
              <a:t>you are moving from being accepting consumers of this material to active and scrutinizing critics and, hopefully, creators of top-flight</a:t>
            </a:r>
            <a:r>
              <a:rPr lang="en-US" baseline="0" dirty="0"/>
              <a:t> research.  As we pointed out in the course introduction, our aim is for you to develop a deep understanding of the fundamental concepts such that they become second nature to you.</a:t>
            </a:r>
            <a:endParaRPr lang="en-US" dirty="0"/>
          </a:p>
        </p:txBody>
      </p:sp>
    </p:spTree>
    <p:extLst>
      <p:ext uri="{BB962C8B-B14F-4D97-AF65-F5344CB8AC3E}">
        <p14:creationId xmlns:p14="http://schemas.microsoft.com/office/powerpoint/2010/main" val="4240982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fld id="{ACA08F81-CC37-46CB-BC60-B6B30DE82158}"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2515" name="Rectangle 2"/>
          <p:cNvSpPr>
            <a:spLocks noGrp="1" noRot="1" noChangeAspect="1" noChangeArrowheads="1" noTextEdit="1"/>
          </p:cNvSpPr>
          <p:nvPr>
            <p:ph type="sldImg"/>
          </p:nvPr>
        </p:nvSpPr>
        <p:spPr>
          <a:xfrm>
            <a:off x="884238" y="695325"/>
            <a:ext cx="5222875" cy="3481388"/>
          </a:xfrm>
          <a:ln/>
        </p:spPr>
      </p:sp>
      <p:sp>
        <p:nvSpPr>
          <p:cNvPr id="192516" name="Rectangle 3"/>
          <p:cNvSpPr>
            <a:spLocks noGrp="1" noChangeArrowheads="1"/>
          </p:cNvSpPr>
          <p:nvPr>
            <p:ph type="body" idx="1"/>
          </p:nvPr>
        </p:nvSpPr>
        <p:spPr>
          <a:xfrm>
            <a:off x="931863" y="4408488"/>
            <a:ext cx="5127625" cy="4178300"/>
          </a:xfrm>
          <a:noFill/>
          <a:ln/>
        </p:spPr>
        <p:txBody>
          <a:bodyPr/>
          <a:lstStyle/>
          <a:p>
            <a:r>
              <a:rPr lang="en-US" dirty="0"/>
              <a:t>The two types of inferences correspond to two types of validity: internal validity and external validity.  Here is what internal and external validity look like schematically.  </a:t>
            </a:r>
            <a:r>
              <a:rPr lang="en-US" b="1" dirty="0"/>
              <a:t>Internal validity </a:t>
            </a:r>
            <a:r>
              <a:rPr lang="en-US" b="0" dirty="0"/>
              <a:t>(in the red) is</a:t>
            </a:r>
            <a:r>
              <a:rPr lang="en-US" dirty="0"/>
              <a:t> a measure of how well the estimate to a particular question derived from our study sample matches truth in our source</a:t>
            </a:r>
            <a:r>
              <a:rPr lang="en-US" baseline="0" dirty="0"/>
              <a:t> </a:t>
            </a:r>
            <a:r>
              <a:rPr lang="en-US" dirty="0"/>
              <a:t>population.  </a:t>
            </a:r>
            <a:r>
              <a:rPr lang="en-US" b="1" dirty="0"/>
              <a:t>External validity</a:t>
            </a:r>
            <a:r>
              <a:rPr lang="en-US" dirty="0"/>
              <a:t> (in the blue), which is also known as generalizability or transportability, refers to how well the estimate to a particular question derived from our study sample matches truth in some population larger than the source population.  It could be either be the target population or some other external population.  </a:t>
            </a:r>
          </a:p>
          <a:p>
            <a:endParaRPr lang="en-US" dirty="0"/>
          </a:p>
          <a:p>
            <a:r>
              <a:rPr lang="en-US" baseline="0" dirty="0"/>
              <a:t>Earlier we noted there is not uniformity in the literature as to what these different populations are called.  Similarly, the terms external validity, generalizability, and transportability also have varying definitions.  Some writers refer to them synonymously while others use the term generalizability to refer how well the study sample depicts what we show as the target population (with the study sample being a subset of the target population) and transportability to how well the study sample refers to populations external to the target population.  Regardless of the terminology, it is important to note that when speaking about external validity, the external population in question need to be specified.  </a:t>
            </a:r>
            <a:r>
              <a:rPr lang="en-US" sz="1200" kern="1200" baseline="0" dirty="0">
                <a:solidFill>
                  <a:schemeClr val="tx1"/>
                </a:solidFill>
                <a:effectLst/>
                <a:latin typeface="Times New Roman" pitchFamily="18" charset="0"/>
                <a:ea typeface="+mn-ea"/>
                <a:cs typeface="+mn-cs"/>
              </a:rPr>
              <a:t>Formal </a:t>
            </a:r>
            <a:r>
              <a:rPr lang="en-US" sz="1200" kern="1200" dirty="0">
                <a:solidFill>
                  <a:schemeClr val="tx1"/>
                </a:solidFill>
                <a:effectLst/>
                <a:latin typeface="Times New Roman" pitchFamily="18" charset="0"/>
                <a:ea typeface="+mn-ea"/>
                <a:cs typeface="+mn-cs"/>
              </a:rPr>
              <a:t>assessment of external validity requires a statement of which other external populations one seeks to make the inference.  It is very unlikely that the inference</a:t>
            </a:r>
            <a:r>
              <a:rPr lang="en-US" sz="1200" kern="1200" baseline="0" dirty="0">
                <a:solidFill>
                  <a:schemeClr val="tx1"/>
                </a:solidFill>
                <a:effectLst/>
                <a:latin typeface="Times New Roman" pitchFamily="18" charset="0"/>
                <a:ea typeface="+mn-ea"/>
                <a:cs typeface="+mn-cs"/>
              </a:rPr>
              <a:t> from one</a:t>
            </a:r>
            <a:r>
              <a:rPr lang="en-US" sz="1200" kern="1200" dirty="0">
                <a:solidFill>
                  <a:schemeClr val="tx1"/>
                </a:solidFill>
                <a:effectLst/>
                <a:latin typeface="Times New Roman" pitchFamily="18" charset="0"/>
                <a:ea typeface="+mn-ea"/>
                <a:cs typeface="+mn-cs"/>
              </a:rPr>
              <a:t> study sample is going to be applicable in all other external populations.  Thus, to say that an inference is externally valid or externally invalid, in general terms, makes no sense; we must specify which external population we are interested in.  External validity is often incorrectly used in an abstract manner (the “our results are externally valid”), but it should not be.</a:t>
            </a:r>
            <a:endParaRPr lang="en-US" baseline="0" dirty="0"/>
          </a:p>
          <a:p>
            <a:endParaRPr lang="en-US" baseline="0" dirty="0"/>
          </a:p>
          <a:p>
            <a:r>
              <a:rPr lang="en-US" baseline="0" dirty="0"/>
              <a:t>Instead of having different names for the different types of validity, Daniel Westreich at the University of North Carolina has offered a unifying solution which he calls “target validity”.  In other words, the goal of this process is to determine if the findings from a study sample pertain to some larger population.  Westreich believes we should simply be clear about which larger population we want to make an inference.  How well the study sample makes an unbiased inference is “target validity”.  This is explained in Westreich et al.  </a:t>
            </a:r>
            <a:r>
              <a:rPr lang="en-US" b="0" dirty="0"/>
              <a:t>Target validity and the hierarchy of study designs.  </a:t>
            </a:r>
            <a:r>
              <a:rPr lang="en-US" i="1" dirty="0"/>
              <a:t>American Journal of Epidemiology </a:t>
            </a:r>
            <a:r>
              <a:rPr lang="en-US" dirty="0"/>
              <a:t>188: 438–443, 2019.   </a:t>
            </a:r>
          </a:p>
          <a:p>
            <a:endParaRPr lang="en-US" dirty="0"/>
          </a:p>
        </p:txBody>
      </p:sp>
    </p:spTree>
    <p:extLst>
      <p:ext uri="{BB962C8B-B14F-4D97-AF65-F5344CB8AC3E}">
        <p14:creationId xmlns:p14="http://schemas.microsoft.com/office/powerpoint/2010/main" val="170074632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2EC1C83D-C6F6-493E-9D44-8407170CE8FD}" type="slidenum">
              <a:rPr lang="en-US"/>
              <a:pPr/>
              <a:t>100</a:t>
            </a:fld>
            <a:endParaRPr lang="en-US" dirty="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xfrm>
            <a:off x="228600" y="4408488"/>
            <a:ext cx="6534150" cy="4178300"/>
          </a:xfrm>
          <a:noFill/>
          <a:ln/>
        </p:spPr>
        <p:txBody>
          <a:bodyPr/>
          <a:lstStyle/>
          <a:p>
            <a:r>
              <a:rPr lang="en-US" dirty="0"/>
              <a:t>Based on evidence from other cancers, there has been interest in whether a particular polymorphism of glutathione S-transferase class mu (a deletion known as GSTM1-null) is causally related to the development of breast cancer.</a:t>
            </a:r>
          </a:p>
          <a:p>
            <a:endParaRPr lang="en-US" dirty="0"/>
          </a:p>
          <a:p>
            <a:r>
              <a:rPr lang="en-US" dirty="0"/>
              <a:t>These investigators evaluated this using both prevalent breast cancer cases (i.e., in a cross-sectional study) and with incident breast cancer cases (via</a:t>
            </a:r>
            <a:r>
              <a:rPr lang="en-US" baseline="0" dirty="0"/>
              <a:t> </a:t>
            </a:r>
            <a:r>
              <a:rPr lang="en-US" dirty="0"/>
              <a:t>a case-control study).  In the cross-sectional study, using prevalent breast cancer cases, the magnitude of the association depended upon the number of years since diagnosis of the breast cancer cases.  On the left, when limiting the analysis to breast cancer cases who had been diagnosed in the past 4 years, the odds ratio was 0.97.    In other words, no evidence of an association.  When using breast cancer cases who had been diagnosed between 4 and 8 years ago, there was a hint of an association with an OR of 1.3.  Interestingly, when using prevalent breast cancer cases who had been diagnosed 8 or more years ago, this brought out an association with an odds ratio of 2.0.  </a:t>
            </a:r>
          </a:p>
          <a:p>
            <a:endParaRPr lang="en-US" sz="800" dirty="0"/>
          </a:p>
          <a:p>
            <a:r>
              <a:rPr lang="en-US" dirty="0"/>
              <a:t>Similar to what was seen with the prevalent cases who were diagnosed less than 4 years ago, when the researchers used true incident cases (i.e., very recently diagnosed) they also saw no evidence of an association, odds ratio 1.08.  </a:t>
            </a:r>
          </a:p>
          <a:p>
            <a:endParaRPr lang="en-US" sz="800" dirty="0"/>
          </a:p>
          <a:p>
            <a:r>
              <a:rPr lang="en-US" dirty="0"/>
              <a:t>An explanation for this is that there is something about having this polymorphism that is associated with longer survival after a breast cancer diagnosis, but not with getting breast cancer </a:t>
            </a:r>
            <a:r>
              <a:rPr lang="en-US" i="1" dirty="0"/>
              <a:t>per se</a:t>
            </a:r>
            <a:r>
              <a:rPr lang="en-US" dirty="0"/>
              <a:t>.  The authors speculated that it may be something to do with metabolism of the chemotherapy used to treat cancer.  In any case, this illustrates the very different conclusions you would draw in a cross-sectional study with prevalent breast cancer versus  a study using incident diagnoses, and this is all because of selection bias.</a:t>
            </a:r>
          </a:p>
        </p:txBody>
      </p:sp>
    </p:spTree>
    <p:extLst>
      <p:ext uri="{BB962C8B-B14F-4D97-AF65-F5344CB8AC3E}">
        <p14:creationId xmlns:p14="http://schemas.microsoft.com/office/powerpoint/2010/main" val="51055308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FF6D6866-E098-4165-9286-B7E05E89AC34}" type="slidenum">
              <a:rPr lang="en-US"/>
              <a:pPr/>
              <a:t>101</a:t>
            </a:fld>
            <a:endParaRPr lang="en-US" dirty="0"/>
          </a:p>
        </p:txBody>
      </p:sp>
      <p:sp>
        <p:nvSpPr>
          <p:cNvPr id="164867" name="Rectangle 2"/>
          <p:cNvSpPr>
            <a:spLocks noGrp="1" noRot="1" noChangeAspect="1" noChangeArrowheads="1" noTextEdit="1"/>
          </p:cNvSpPr>
          <p:nvPr>
            <p:ph type="sldImg"/>
          </p:nvPr>
        </p:nvSpPr>
        <p:spPr>
          <a:xfrm>
            <a:off x="884238" y="695325"/>
            <a:ext cx="5222875" cy="3481388"/>
          </a:xfrm>
          <a:ln/>
        </p:spPr>
      </p:sp>
      <p:sp>
        <p:nvSpPr>
          <p:cNvPr id="164868" name="Rectangle 3"/>
          <p:cNvSpPr>
            <a:spLocks noGrp="1" noChangeArrowheads="1"/>
          </p:cNvSpPr>
          <p:nvPr>
            <p:ph type="body" idx="1"/>
          </p:nvPr>
        </p:nvSpPr>
        <p:spPr>
          <a:xfrm>
            <a:off x="931863" y="4408488"/>
            <a:ext cx="5127625" cy="4178300"/>
          </a:xfrm>
          <a:noFill/>
          <a:ln/>
        </p:spPr>
        <p:txBody>
          <a:bodyPr/>
          <a:lstStyle/>
          <a:p>
            <a:r>
              <a:rPr lang="en-US" dirty="0"/>
              <a:t>Here is what this looks like schematically.  You perform a cross sectional study with prevalent breast cancer, and you end up preferentially sampling those with the null mutation because of their survival advantage.  The result is an </a:t>
            </a:r>
            <a:r>
              <a:rPr lang="en-US" b="1" dirty="0"/>
              <a:t>overestimate</a:t>
            </a:r>
            <a:r>
              <a:rPr lang="en-US" dirty="0"/>
              <a:t> of the association between the null</a:t>
            </a:r>
            <a:r>
              <a:rPr lang="en-US" baseline="0" dirty="0"/>
              <a:t> </a:t>
            </a:r>
            <a:r>
              <a:rPr lang="en-US" dirty="0"/>
              <a:t>mutation and incident breast cancer.</a:t>
            </a:r>
          </a:p>
        </p:txBody>
      </p:sp>
    </p:spTree>
    <p:extLst>
      <p:ext uri="{BB962C8B-B14F-4D97-AF65-F5344CB8AC3E}">
        <p14:creationId xmlns:p14="http://schemas.microsoft.com/office/powerpoint/2010/main" val="406933185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BFE2C567-0528-4E92-9750-F1FBDD7CBCA9}" type="slidenum">
              <a:rPr lang="en-US"/>
              <a:pPr/>
              <a:t>102</a:t>
            </a:fld>
            <a:endParaRPr lang="en-US" dirty="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r>
              <a:rPr lang="en-US" dirty="0"/>
              <a:t>Because we rarely know happens to those participants who become lost in a longitudinal, we rarely have anything but theoretical examples of this bias in analytic work.  One group of investigators, however, went the extra mile and tracked down patients who had become lost to follow-up.  This is a study of the determinants of mortality after the initiation of antiretroviral therapy among adults in Africa.  As in the earlier studies, there was substantial loss to follow-up after baseline.  When the authors simply assumed that the losses were non-informative, i.e., they naively ignored the losses by censoring, the second</a:t>
            </a:r>
            <a:r>
              <a:rPr lang="en-US" baseline="0" dirty="0"/>
              <a:t> column </a:t>
            </a:r>
            <a:r>
              <a:rPr lang="en-US" dirty="0"/>
              <a:t>is what they found.  These are hazard ratios.  Then, the authors went the extra mile and tracked down the vital status on patients who were lost to follow-up.  They found who was dead and alive among the patients who had not returned to their parent clinic.  When they incorporated this new information about the lost into the overall analysis, the third column shows what they found.  The differences compared to the middle column are notable.  Sex, which was not significant in the naïve analysis, became significant.  So did CD4 count.  However, the effect of hemoglobin lost its statistical significance.  The differences between ignoring losses and tracking them down is selection bias.  </a:t>
            </a:r>
          </a:p>
        </p:txBody>
      </p:sp>
    </p:spTree>
    <p:extLst>
      <p:ext uri="{BB962C8B-B14F-4D97-AF65-F5344CB8AC3E}">
        <p14:creationId xmlns:p14="http://schemas.microsoft.com/office/powerpoint/2010/main" val="210214268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44959328-0F82-4304-BA0D-55C9A421CE2F}" type="slidenum">
              <a:rPr lang="en-US">
                <a:solidFill>
                  <a:srgbClr val="000000"/>
                </a:solidFill>
              </a:rPr>
              <a:pPr/>
              <a:t>103</a:t>
            </a:fld>
            <a:endParaRPr lang="en-US" dirty="0">
              <a:solidFill>
                <a:srgbClr val="000000"/>
              </a:solidFill>
            </a:endParaRPr>
          </a:p>
        </p:txBody>
      </p:sp>
      <p:sp>
        <p:nvSpPr>
          <p:cNvPr id="155651" name="Rectangle 2"/>
          <p:cNvSpPr>
            <a:spLocks noGrp="1" noRot="1" noChangeAspect="1" noChangeArrowheads="1" noTextEdit="1"/>
          </p:cNvSpPr>
          <p:nvPr>
            <p:ph type="sldImg"/>
          </p:nvPr>
        </p:nvSpPr>
        <p:spPr>
          <a:xfrm>
            <a:off x="884238" y="695325"/>
            <a:ext cx="5222875" cy="3481388"/>
          </a:xfrm>
          <a:ln/>
        </p:spPr>
      </p:sp>
      <p:sp>
        <p:nvSpPr>
          <p:cNvPr id="155652" name="Rectangle 3"/>
          <p:cNvSpPr>
            <a:spLocks noGrp="1" noChangeArrowheads="1"/>
          </p:cNvSpPr>
          <p:nvPr>
            <p:ph type="body" idx="1"/>
          </p:nvPr>
        </p:nvSpPr>
        <p:spPr>
          <a:xfrm>
            <a:off x="931863" y="4408488"/>
            <a:ext cx="5127625" cy="4178300"/>
          </a:xfrm>
          <a:noFill/>
          <a:ln/>
        </p:spPr>
        <p:txBody>
          <a:bodyPr/>
          <a:lstStyle/>
          <a:p>
            <a:r>
              <a:rPr lang="en-US" dirty="0"/>
              <a:t>In a </a:t>
            </a:r>
            <a:r>
              <a:rPr lang="en-US" baseline="0" dirty="0"/>
              <a:t>case-control study, it should be immediately apparent that the design guarantees half of what is needed for selection bias is present.  That is, disease status is known at the time of selection in case-control studies and diseased persons are more likely than non-diseased to be selected.  </a:t>
            </a:r>
            <a:r>
              <a:rPr lang="en-US" dirty="0"/>
              <a:t>This </a:t>
            </a:r>
            <a:r>
              <a:rPr lang="en-US" baseline="0" dirty="0"/>
              <a:t>does not guarantee that selection bias will occur, but it does raise our concern and make it important to consider how exposure status influences selection.  </a:t>
            </a:r>
            <a:endParaRPr lang="en-US" dirty="0"/>
          </a:p>
        </p:txBody>
      </p:sp>
    </p:spTree>
    <p:extLst>
      <p:ext uri="{BB962C8B-B14F-4D97-AF65-F5344CB8AC3E}">
        <p14:creationId xmlns:p14="http://schemas.microsoft.com/office/powerpoint/2010/main" val="295936755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73FE3B28-7778-413B-8C7D-0D2FE63640DD}" type="slidenum">
              <a:rPr lang="en-US"/>
              <a:pPr/>
              <a:t>104</a:t>
            </a:fld>
            <a:endParaRPr lang="en-US" dirty="0"/>
          </a:p>
        </p:txBody>
      </p:sp>
      <p:sp>
        <p:nvSpPr>
          <p:cNvPr id="188419" name="Rectangle 2"/>
          <p:cNvSpPr>
            <a:spLocks noGrp="1" noRot="1" noChangeAspect="1" noChangeArrowheads="1" noTextEdit="1"/>
          </p:cNvSpPr>
          <p:nvPr>
            <p:ph type="sldImg"/>
          </p:nvPr>
        </p:nvSpPr>
        <p:spPr>
          <a:xfrm>
            <a:off x="884238" y="695325"/>
            <a:ext cx="5222875" cy="3481388"/>
          </a:xfrm>
          <a:ln/>
        </p:spPr>
      </p:sp>
      <p:sp>
        <p:nvSpPr>
          <p:cNvPr id="188420" name="Rectangle 3"/>
          <p:cNvSpPr>
            <a:spLocks noGrp="1" noChangeArrowheads="1"/>
          </p:cNvSpPr>
          <p:nvPr>
            <p:ph type="body" idx="1"/>
          </p:nvPr>
        </p:nvSpPr>
        <p:spPr>
          <a:xfrm>
            <a:off x="931863" y="4408488"/>
            <a:ext cx="5127625" cy="4178300"/>
          </a:xfrm>
          <a:noFill/>
          <a:ln/>
        </p:spPr>
        <p:txBody>
          <a:bodyPr lIns="89158" tIns="44579" rIns="89158" bIns="44579"/>
          <a:lstStyle/>
          <a:p>
            <a:pPr marL="114300" lvl="1"/>
            <a:r>
              <a:rPr lang="en-US" dirty="0"/>
              <a:t>We already stated that selection bias at the front end of randomized experiments is precluded because of the nature of the design,  Instead, the main cause of selection bias in randomized trials is from losses-to-follow-up.    </a:t>
            </a:r>
          </a:p>
          <a:p>
            <a:pPr marL="114300" lvl="1"/>
            <a:endParaRPr lang="en-US" dirty="0"/>
          </a:p>
          <a:p>
            <a:pPr marL="114300" lvl="1"/>
            <a:r>
              <a:rPr lang="en-US" dirty="0"/>
              <a:t>How could this happen?  Consider an example of a randomized trial of a drug vs a placebo.  Assume that a symptomatic side effect of a drug occurs more commonly in persons who are sickest and more prone to develop the ultimate study outcome and that the occurrence of this side effect is associated with more losses to follow up.  In other words, the participants with this side effect drop out of the study.  This would mean that the drug treatment group would be selectively depleted of the sickest patients.  This would make the drug look spuriously better than it really is.</a:t>
            </a:r>
          </a:p>
        </p:txBody>
      </p:sp>
    </p:spTree>
    <p:extLst>
      <p:ext uri="{BB962C8B-B14F-4D97-AF65-F5344CB8AC3E}">
        <p14:creationId xmlns:p14="http://schemas.microsoft.com/office/powerpoint/2010/main" val="379243363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fld id="{14A5B90E-AFEB-42CB-A2D6-60FCF981FC58}"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105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r>
              <a:rPr lang="en-US" dirty="0"/>
              <a:t>This is what a Kaplan-Meier curve would look like for the study.  Or, more specifically 1-KM.  The dark curve is what we would see if there was drop out AND assuming there was no difference between drug and placebo recipients in the incidence of death (i.e., “under then null”).  </a:t>
            </a:r>
            <a:r>
              <a:rPr lang="en-US" baseline="0" dirty="0"/>
              <a:t>T</a:t>
            </a:r>
            <a:r>
              <a:rPr lang="en-US" dirty="0"/>
              <a:t>here would be superimposable curves.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reality, let us say that we cannot keep track of everyone in the study and some persons do drop out, and we are not able to track their vital status.  Those persons who drop out have a higher incidence of death than those who remain, thus resulting in those who remain showing a lower incidence of death than the entire starting group.  There will be an apparent diminution of incidence in both the drug and placebo group, but this will be larger in the drug group.  This is because of the joint effects of the drug and the disease cause more symptoms that cause people to drop out.  The end result is the spurious appearance that the drug group has a lower</a:t>
            </a:r>
            <a:r>
              <a:rPr lang="en-US" baseline="0" dirty="0"/>
              <a:t> incidence of </a:t>
            </a:r>
            <a:r>
              <a:rPr lang="en-US" dirty="0"/>
              <a:t>death than the placebo group — all because of selection bias.  </a:t>
            </a:r>
          </a:p>
        </p:txBody>
      </p:sp>
    </p:spTree>
    <p:extLst>
      <p:ext uri="{BB962C8B-B14F-4D97-AF65-F5344CB8AC3E}">
        <p14:creationId xmlns:p14="http://schemas.microsoft.com/office/powerpoint/2010/main" val="427178226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fld id="{51D5DA6E-0C1E-4FFA-8C8C-60040FB7AA12}"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106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86371" name="Rectangle 2"/>
          <p:cNvSpPr>
            <a:spLocks noGrp="1" noRot="1" noChangeAspect="1" noChangeArrowheads="1" noTextEdit="1"/>
          </p:cNvSpPr>
          <p:nvPr>
            <p:ph type="sldImg"/>
          </p:nvPr>
        </p:nvSpPr>
        <p:spPr>
          <a:xfrm>
            <a:off x="884238" y="695325"/>
            <a:ext cx="5222875" cy="3481388"/>
          </a:xfrm>
          <a:ln/>
        </p:spPr>
      </p:sp>
      <p:sp>
        <p:nvSpPr>
          <p:cNvPr id="186372" name="Rectangle 3"/>
          <p:cNvSpPr>
            <a:spLocks noGrp="1" noChangeArrowheads="1"/>
          </p:cNvSpPr>
          <p:nvPr>
            <p:ph type="body" idx="1"/>
          </p:nvPr>
        </p:nvSpPr>
        <p:spPr>
          <a:xfrm>
            <a:off x="931863" y="4408488"/>
            <a:ext cx="5127625" cy="4178300"/>
          </a:xfrm>
          <a:noFill/>
          <a:ln/>
        </p:spPr>
        <p:txBody>
          <a:bodyPr/>
          <a:lstStyle/>
          <a:p>
            <a:r>
              <a:rPr lang="en-US" dirty="0"/>
              <a:t>Here is the effect of selection bias schematically.  The result is a spurious appearance that the drug resulted in a lower incidence of death relative to the placebo group. </a:t>
            </a:r>
          </a:p>
          <a:p>
            <a:endParaRPr lang="en-US" dirty="0"/>
          </a:p>
          <a:p>
            <a:r>
              <a:rPr lang="en-US" dirty="0"/>
              <a:t>The figure in the lower left-hand</a:t>
            </a:r>
            <a:r>
              <a:rPr lang="en-US" baseline="0" dirty="0"/>
              <a:t> corner depicts how both exposure and disease are affecting retention; it is a rudimentary DAG. </a:t>
            </a:r>
            <a:endParaRPr lang="en-US" dirty="0"/>
          </a:p>
          <a:p>
            <a:endParaRPr lang="en-US" dirty="0"/>
          </a:p>
        </p:txBody>
      </p:sp>
    </p:spTree>
    <p:extLst>
      <p:ext uri="{BB962C8B-B14F-4D97-AF65-F5344CB8AC3E}">
        <p14:creationId xmlns:p14="http://schemas.microsoft.com/office/powerpoint/2010/main" val="35956080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73FE3B28-7778-413B-8C7D-0D2FE63640DD}" type="slidenum">
              <a:rPr lang="en-US"/>
              <a:pPr/>
              <a:t>107</a:t>
            </a:fld>
            <a:endParaRPr lang="en-US" dirty="0"/>
          </a:p>
        </p:txBody>
      </p:sp>
      <p:sp>
        <p:nvSpPr>
          <p:cNvPr id="188419" name="Rectangle 2"/>
          <p:cNvSpPr>
            <a:spLocks noGrp="1" noRot="1" noChangeAspect="1" noChangeArrowheads="1" noTextEdit="1"/>
          </p:cNvSpPr>
          <p:nvPr>
            <p:ph type="sldImg"/>
          </p:nvPr>
        </p:nvSpPr>
        <p:spPr>
          <a:xfrm>
            <a:off x="884238" y="695325"/>
            <a:ext cx="5222875" cy="3481388"/>
          </a:xfrm>
          <a:ln/>
        </p:spPr>
      </p:sp>
      <p:sp>
        <p:nvSpPr>
          <p:cNvPr id="188420" name="Rectangle 3"/>
          <p:cNvSpPr>
            <a:spLocks noGrp="1" noChangeArrowheads="1"/>
          </p:cNvSpPr>
          <p:nvPr>
            <p:ph type="body" idx="1"/>
          </p:nvPr>
        </p:nvSpPr>
        <p:spPr>
          <a:xfrm>
            <a:off x="931863" y="4408488"/>
            <a:ext cx="5127625" cy="4178300"/>
          </a:xfrm>
          <a:noFill/>
          <a:ln/>
        </p:spPr>
        <p:txBody>
          <a:bodyPr lIns="89158" tIns="44579" rIns="89158" bIns="44579"/>
          <a:lstStyle/>
          <a:p>
            <a:pPr marL="114300" marR="0" lvl="1" indent="0" algn="l" defTabSz="914400" rtl="0" eaLnBrk="0" fontAlgn="base" latinLnBrk="0" hangingPunct="0">
              <a:lnSpc>
                <a:spcPct val="100000"/>
              </a:lnSpc>
              <a:spcBef>
                <a:spcPct val="30000"/>
              </a:spcBef>
              <a:spcAft>
                <a:spcPct val="0"/>
              </a:spcAft>
              <a:buClrTx/>
              <a:buSzTx/>
              <a:buFontTx/>
              <a:buNone/>
              <a:tabLst/>
              <a:defRPr/>
            </a:pPr>
            <a:r>
              <a:rPr lang="en-US" sz="1200" dirty="0"/>
              <a:t>Competing events are the other mechanism of selection bias in randomized trials.  Fortunately, competing events are typically fully described</a:t>
            </a:r>
            <a:r>
              <a:rPr lang="en-US" sz="1200" baseline="0" dirty="0"/>
              <a:t> in experimental studies as part of general adverse event reporting.  That is, assuming the whereabouts of participants are known, then a competing event will typically be reported in a randomized study.  However, just describing competing events is not sufficient in analytic work.  The proper management of competing events in analytic research is complicated and the subject of very recent methodologic development.  Managing competing events in analytic work is a sophisticated topic beyond the scope of this course.</a:t>
            </a:r>
          </a:p>
          <a:p>
            <a:pPr marL="114300" marR="0" lvl="1" indent="0" algn="l" defTabSz="914400" rtl="0" eaLnBrk="0" fontAlgn="base" latinLnBrk="0" hangingPunct="0">
              <a:lnSpc>
                <a:spcPct val="100000"/>
              </a:lnSpc>
              <a:spcBef>
                <a:spcPct val="30000"/>
              </a:spcBef>
              <a:spcAft>
                <a:spcPct val="0"/>
              </a:spcAft>
              <a:buClrTx/>
              <a:buSzTx/>
              <a:buFontTx/>
              <a:buNone/>
              <a:tabLst/>
              <a:defRPr/>
            </a:pPr>
            <a:endParaRPr lang="en-US" sz="1200" baseline="0" dirty="0"/>
          </a:p>
          <a:p>
            <a:pPr marL="114300" marR="0" lvl="1" indent="0" algn="l" defTabSz="914400" rtl="0" eaLnBrk="0" fontAlgn="base" latinLnBrk="0" hangingPunct="0">
              <a:lnSpc>
                <a:spcPct val="100000"/>
              </a:lnSpc>
              <a:spcBef>
                <a:spcPct val="30000"/>
              </a:spcBef>
              <a:spcAft>
                <a:spcPct val="0"/>
              </a:spcAft>
              <a:buClrTx/>
              <a:buSzTx/>
              <a:buFontTx/>
              <a:buNone/>
              <a:tabLst/>
              <a:defRPr/>
            </a:pPr>
            <a:r>
              <a:rPr lang="en-US" sz="1200" baseline="0" dirty="0"/>
              <a:t>Unfortunately, competing events are often ignored and unreported in cohort studies (i.e., observational research).  Reviewers and editors often do not demand full disclosure on competing events.  Competing events are often simply censored in Kaplan-Meier survival analyses, which we earlier showed is a biased approach.  Without reporting competing events, readers have no idea as to whether they may be influencing any of the reported measures of association.  Full disclosure of competing event in cohort studies is just as important as in randomized trials.  </a:t>
            </a:r>
            <a:endParaRPr lang="en-US" sz="1200" dirty="0"/>
          </a:p>
          <a:p>
            <a:pPr marL="114300" lvl="1"/>
            <a:endParaRPr lang="en-US" dirty="0"/>
          </a:p>
        </p:txBody>
      </p:sp>
    </p:spTree>
    <p:extLst>
      <p:ext uri="{BB962C8B-B14F-4D97-AF65-F5344CB8AC3E}">
        <p14:creationId xmlns:p14="http://schemas.microsoft.com/office/powerpoint/2010/main" val="15770203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73FE3B28-7778-413B-8C7D-0D2FE63640DD}" type="slidenum">
              <a:rPr lang="en-US"/>
              <a:pPr/>
              <a:t>108</a:t>
            </a:fld>
            <a:endParaRPr lang="en-US" dirty="0"/>
          </a:p>
        </p:txBody>
      </p:sp>
      <p:sp>
        <p:nvSpPr>
          <p:cNvPr id="188419" name="Rectangle 2"/>
          <p:cNvSpPr>
            <a:spLocks noGrp="1" noRot="1" noChangeAspect="1" noChangeArrowheads="1" noTextEdit="1"/>
          </p:cNvSpPr>
          <p:nvPr>
            <p:ph type="sldImg"/>
          </p:nvPr>
        </p:nvSpPr>
        <p:spPr>
          <a:xfrm>
            <a:off x="884238" y="695325"/>
            <a:ext cx="5222875" cy="3481388"/>
          </a:xfrm>
          <a:ln/>
        </p:spPr>
      </p:sp>
      <p:sp>
        <p:nvSpPr>
          <p:cNvPr id="188420" name="Rectangle 3"/>
          <p:cNvSpPr>
            <a:spLocks noGrp="1" noChangeArrowheads="1"/>
          </p:cNvSpPr>
          <p:nvPr>
            <p:ph type="body" idx="1"/>
          </p:nvPr>
        </p:nvSpPr>
        <p:spPr>
          <a:xfrm>
            <a:off x="931863" y="4408488"/>
            <a:ext cx="5127625" cy="4178300"/>
          </a:xfrm>
          <a:noFill/>
          <a:ln/>
        </p:spPr>
        <p:txBody>
          <a:bodyPr lIns="89158" tIns="44579" rIns="89158" bIns="44579"/>
          <a:lstStyle/>
          <a:p>
            <a:pPr marL="114300" lvl="1"/>
            <a:r>
              <a:rPr lang="en-US" dirty="0"/>
              <a:t>We earlier</a:t>
            </a:r>
            <a:r>
              <a:rPr lang="en-US" baseline="0" dirty="0"/>
              <a:t> stated exactly what conditions will produce selection bias to occur “under the null”, in other words when there was truly no association between exposure and disease.  We said that selection bias will occur when selection probabilities for the 4 cells were unequal and when selection was influenced by/associated with both exposure and outcome.  We summarized these criteria with this shorthand graphic.</a:t>
            </a:r>
          </a:p>
          <a:p>
            <a:pPr marL="114300" lvl="1"/>
            <a:endParaRPr lang="en-US" baseline="0" dirty="0"/>
          </a:p>
          <a:p>
            <a:pPr marL="114300" lvl="1"/>
            <a:r>
              <a:rPr lang="en-US" baseline="0" dirty="0"/>
              <a:t>But what about when there truly </a:t>
            </a:r>
            <a:r>
              <a:rPr lang="en-US" u="sng" baseline="0" dirty="0"/>
              <a:t>is</a:t>
            </a:r>
            <a:r>
              <a:rPr lang="en-US" baseline="0" dirty="0"/>
              <a:t> an association between exposure and outcome?  We call this a “non-null condition”, or “under the non-null” context, or “off the null”.   If this is the case, it turns out that even fewer influences on selection/retention (i.e., fewer rules) are needed to induce selection bias.  Specifically, we only need selection/retention probabilities to be influenced by outcome status.  There does not have to be an influence from exposure.  As a simple example, consider any cohort study in which persons who are the most ill drop out.  This means that those who remain will have a lower incidence of the outcome than those who dropped out.  If this happens with the same force (on a multiplicative scale) in all exposure groups, then we would expect that the incidence of the outcome in those who remained with be reduced by some factor.  Any ratio measure of association relating exposure to outcome would not be influenced because each exposure group would have its incidence reduced by the same factor, which cancels out.   Additive measures of association, however, would be biased.   For example, consider if, in truth, incidence of death among exposed was 0.2 (in say 5 years) and 0.1 in unexposed; the risk ratio would be 2.0 and the risk difference would be +0.1.  If losses to follow-up occurred and they were informative, let us say that the incidence of death in the exposed was 0.16 (a diminution of 20%) and the incidence of death in the unexposed was 0.08 (a diminution of 20%).  The resultant risk ratio (0.16/0.08) would be unchanged at 2.0; the resultant risk difference would be (0.16-0.08) = + 0.08, which is biased.  </a:t>
            </a:r>
            <a:endParaRPr lang="en-US" dirty="0"/>
          </a:p>
        </p:txBody>
      </p:sp>
    </p:spTree>
    <p:extLst>
      <p:ext uri="{BB962C8B-B14F-4D97-AF65-F5344CB8AC3E}">
        <p14:creationId xmlns:p14="http://schemas.microsoft.com/office/powerpoint/2010/main" val="15770203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solidFill>
                  <a:prstClr val="black"/>
                </a:solidFill>
              </a:rPr>
              <a:pPr/>
              <a:t>109</a:t>
            </a:fld>
            <a:endParaRPr lang="en-US" dirty="0">
              <a:solidFill>
                <a:prstClr val="black"/>
              </a:solidFill>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lang="en-US" dirty="0"/>
              <a:t>This is a summary of the criteria needed for selection bias to occur.  Under the null, selection bias will occur when a person’s selection/retention is:</a:t>
            </a:r>
          </a:p>
          <a:p>
            <a:pPr>
              <a:spcBef>
                <a:spcPts val="0"/>
              </a:spcBef>
            </a:pPr>
            <a:r>
              <a:rPr lang="en-US" sz="2200" dirty="0"/>
              <a:t>-influenced by (or associated with) his/her exposure; and</a:t>
            </a:r>
          </a:p>
          <a:p>
            <a:pPr>
              <a:spcBef>
                <a:spcPts val="0"/>
              </a:spcBef>
            </a:pPr>
            <a:r>
              <a:rPr lang="en-US" sz="2200" dirty="0"/>
              <a:t>-influenced by (or associated with) his/her outcome; and </a:t>
            </a:r>
          </a:p>
          <a:p>
            <a:pPr>
              <a:spcBef>
                <a:spcPts val="0"/>
              </a:spcBef>
            </a:pPr>
            <a:r>
              <a:rPr lang="en-US" sz="2200" dirty="0"/>
              <a:t>-exposure and outcome must influence selection/retention </a:t>
            </a:r>
            <a:r>
              <a:rPr lang="en-US" sz="2200" u="sng" dirty="0"/>
              <a:t>more than just independently;</a:t>
            </a:r>
            <a:r>
              <a:rPr lang="en-US" sz="2200" u="none" dirty="0"/>
              <a:t> </a:t>
            </a:r>
            <a:r>
              <a:rPr lang="en-US" sz="2000" dirty="0"/>
              <a:t>i.e., there must be </a:t>
            </a:r>
            <a:r>
              <a:rPr lang="en-US" sz="2000" u="sng" dirty="0"/>
              <a:t>multiplicative interaction</a:t>
            </a:r>
            <a:r>
              <a:rPr lang="en-US" sz="2000" dirty="0"/>
              <a:t> between exposure and outcome on occurrence of selection/retention.</a:t>
            </a:r>
          </a:p>
          <a:p>
            <a:endParaRPr lang="en-US" dirty="0"/>
          </a:p>
          <a:p>
            <a:r>
              <a:rPr lang="en-US" dirty="0"/>
              <a:t>Under </a:t>
            </a:r>
            <a:r>
              <a:rPr lang="en-US" baseline="0" dirty="0"/>
              <a:t>the non-null situation, selection bias will occur under and one of </a:t>
            </a:r>
            <a:r>
              <a:rPr lang="en-US" u="sng" baseline="0" dirty="0"/>
              <a:t>three</a:t>
            </a:r>
            <a:r>
              <a:rPr lang="en-US" baseline="0" dirty="0"/>
              <a:t> possible scenarios.  The </a:t>
            </a:r>
            <a:r>
              <a:rPr lang="en-US" u="sng" baseline="0" dirty="0"/>
              <a:t>first</a:t>
            </a:r>
            <a:r>
              <a:rPr lang="en-US" baseline="0" dirty="0"/>
              <a:t> is the scenario (i.e., the conditions) that we described for “under the null” conditions.  That is, everything that we said “under the null” also pertains to “non-null” conditions.  The </a:t>
            </a:r>
            <a:r>
              <a:rPr lang="en-US" u="sng" baseline="0" dirty="0"/>
              <a:t>second</a:t>
            </a:r>
            <a:r>
              <a:rPr lang="en-US" baseline="0" dirty="0"/>
              <a:t> is when a person’s selection/retention is influenced by factors which are also causally related to outcome and there is no association between exposure and selection/retention.  This can be looked at a manifestation of interaction between these factors and exposure on the occurrence of outcome.  In fact, t</a:t>
            </a:r>
            <a:r>
              <a:rPr lang="en-US" dirty="0"/>
              <a:t>here will always be interaction on at least the additive or multiplicative</a:t>
            </a:r>
            <a:r>
              <a:rPr lang="en-US" baseline="0" dirty="0"/>
              <a:t> scale of measures of association when both exposure and some other factors cause the outcome, as we will learn later in the course.</a:t>
            </a:r>
            <a:r>
              <a:rPr lang="en-US" dirty="0"/>
              <a:t>  If there is multiplicative interaction, there will be bias in the risk ratio.  If there is additive interaction, there will be bias in the risk difference.  See Hernan </a:t>
            </a:r>
            <a:r>
              <a:rPr lang="en-US" i="1" dirty="0"/>
              <a:t>AJE</a:t>
            </a:r>
            <a:r>
              <a:rPr lang="en-US" dirty="0"/>
              <a:t> 2017  Selection bias without colliders for more detail.  The third</a:t>
            </a:r>
            <a:r>
              <a:rPr lang="en-US" baseline="0" dirty="0"/>
              <a:t> scenario, which is less appreciated, is when selection/retention is only influenced by outcome (i.e., </a:t>
            </a:r>
            <a:r>
              <a:rPr lang="en-US" dirty="0"/>
              <a:t>when outcome itself</a:t>
            </a:r>
            <a:r>
              <a:rPr lang="en-US" baseline="0" dirty="0"/>
              <a:t> directly influences selection/retention.)  This will be easier to understand when we formally introduce DAGs later in the course.  We will see that we can envision other causes of our outcome (above and beyond the exposure under study) such that conditioning on selection/retention is equivalent to conditioning on a descendent of a collider.  </a:t>
            </a:r>
            <a:endParaRPr lang="en-US" dirty="0"/>
          </a:p>
        </p:txBody>
      </p:sp>
    </p:spTree>
    <p:extLst>
      <p:ext uri="{BB962C8B-B14F-4D97-AF65-F5344CB8AC3E}">
        <p14:creationId xmlns:p14="http://schemas.microsoft.com/office/powerpoint/2010/main" val="3761371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9130009B-41F3-443D-82FC-12B508F9FC62}" type="slidenum">
              <a:rPr lang="en-US"/>
              <a:pPr/>
              <a:t>11</a:t>
            </a:fld>
            <a:endParaRPr lang="en-US" dirty="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r>
              <a:rPr lang="en-US" dirty="0"/>
              <a:t>Once again, the two types of inferences correspond to two types of validity.  </a:t>
            </a:r>
          </a:p>
          <a:p>
            <a:endParaRPr lang="en-US" dirty="0"/>
          </a:p>
          <a:p>
            <a:r>
              <a:rPr lang="en-US" dirty="0"/>
              <a:t>Internal validity asks the question “do the results for a particular research question obtained from the actual study participants accurately match truth in the source</a:t>
            </a:r>
            <a:r>
              <a:rPr lang="en-US" baseline="0" dirty="0"/>
              <a:t> </a:t>
            </a:r>
            <a:r>
              <a:rPr lang="en-US" dirty="0"/>
              <a:t>population?”  It is the various threats to this type of validity that we will discuss over the rest of the course, starting today with selection bias.  We use epidemiologic theory to guide this assessment, and we are going to learn this theory in the rest of the course.  This is the inference to concentrate on first.</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External validity — also called generalizability or transportability — asks the question “do the results for a particular research question obtained from the actual study participants accurately match truth in some external population”?</a:t>
            </a:r>
            <a:r>
              <a:rPr lang="en-US" baseline="0" dirty="0"/>
              <a:t>  In particular, it asks whether the results pertain to some particular external population, not any and every external population.  I</a:t>
            </a:r>
            <a:r>
              <a:rPr lang="en-US" dirty="0"/>
              <a:t>nternal validity is a component of or a prerequisite to external validity.  It makes no sense</a:t>
            </a:r>
            <a:r>
              <a:rPr lang="en-US" baseline="0" dirty="0"/>
              <a:t> to think that a study result that is not internally valid will be valid in some external population.  (The only way this could occur would need to be some stroke of coincidence.)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Whether or not a finding from a study population generalizes to one or more external populations</a:t>
            </a:r>
            <a:r>
              <a:rPr lang="en-US" baseline="0" dirty="0"/>
              <a:t> </a:t>
            </a:r>
            <a:r>
              <a:rPr lang="en-US" dirty="0"/>
              <a:t>has traditionally been a much more vague, </a:t>
            </a:r>
            <a:r>
              <a:rPr lang="en-US" baseline="0" dirty="0"/>
              <a:t>speculative and qualitative process compared to the assessment of internal validity.</a:t>
            </a:r>
            <a:r>
              <a:rPr lang="en-US" dirty="0"/>
              <a:t>  Up until recently,</a:t>
            </a:r>
            <a:r>
              <a:rPr lang="en-US" baseline="0" dirty="0"/>
              <a:t> making this assessment was just a guess and it still is for most researchers.  It is, however, an area of active methodologic development in which researchers attempt to formally estimate effects in external populations.  We will not cover this process in this course, although aspects of effect modification (to be covered later in the course) are important in the process.  Judea Pearl at UCLA is one of the leaders in this area, as he is in many aspects of causal inference.  Advanced note:  this will be easier to understand by the end of the course:  One important way that one population can be different than another is the presence (or magnitude of prevalence) of one or more factors that are causally related to the outcome under study (other than potential causal determinant under investigation).  For example, this other factor could be some form of behavior.  These other factors can influence both descriptive parameters and analytic parameters.  In the realm of analytic parameters, we refer to this as effect-measure modification.  If a measure of association was estimated in a study sample without that factor (or a different prevalence of the factor), then it will not transport exactly on both the additive and multiplicative scales to a population that does have the factor (or a different distribution of that factor).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dirty="0"/>
              <a:t>Although we should be more specific, when we (and many others) refer to “validity” alone, we are typically referring to internal validity.  When we say “threat to validity”, we are usually talking about threats to internal validity, which refer to processes that will lead to less than perfect internal validity.  A big part of research is looking for threats to validity.  As researchers, we are in constant surveillance for threats to validity in both</a:t>
            </a:r>
            <a:r>
              <a:rPr lang="en-US" baseline="0" dirty="0"/>
              <a:t> our own work and the work of others</a:t>
            </a:r>
            <a:r>
              <a:rPr lang="en-US" dirty="0"/>
              <a:t>.</a:t>
            </a:r>
          </a:p>
        </p:txBody>
      </p:sp>
    </p:spTree>
    <p:extLst>
      <p:ext uri="{BB962C8B-B14F-4D97-AF65-F5344CB8AC3E}">
        <p14:creationId xmlns:p14="http://schemas.microsoft.com/office/powerpoint/2010/main" val="302334811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What is the practical value of this “under the null” vs “non-null” distinction? </a:t>
            </a:r>
          </a:p>
          <a:p>
            <a:endParaRPr lang="en-US" sz="1200" dirty="0">
              <a:solidFill>
                <a:srgbClr val="FF0000"/>
              </a:solidFill>
            </a:endParaRPr>
          </a:p>
          <a:p>
            <a:r>
              <a:rPr lang="en-US" sz="1200" dirty="0">
                <a:solidFill>
                  <a:srgbClr val="FF0000"/>
                </a:solidFill>
              </a:rPr>
              <a:t>One can, in one’s data, look at the association between exposure and retention.  When one performs a study and </a:t>
            </a:r>
            <a:r>
              <a:rPr lang="en-US" sz="1200" u="sng" dirty="0">
                <a:solidFill>
                  <a:srgbClr val="FF0000"/>
                </a:solidFill>
              </a:rPr>
              <a:t>sees</a:t>
            </a:r>
            <a:r>
              <a:rPr lang="en-US" sz="1200" dirty="0">
                <a:solidFill>
                  <a:srgbClr val="FF0000"/>
                </a:solidFill>
              </a:rPr>
              <a:t> an association between exposure and outcome and one does not see an association between exposure and retention, then one knows the effect of exposure on outcome could not have been created from selection bias under the null.  If there is selection bias at all, then it must be under non-null.  One can conclude that the effect is real qualitatively although it may still be biased in magnitude.   However, when one </a:t>
            </a:r>
            <a:r>
              <a:rPr lang="en-US" sz="1200" u="sng" dirty="0">
                <a:solidFill>
                  <a:srgbClr val="FF0000"/>
                </a:solidFill>
              </a:rPr>
              <a:t>does not</a:t>
            </a:r>
            <a:r>
              <a:rPr lang="en-US" sz="1200" dirty="0">
                <a:solidFill>
                  <a:srgbClr val="FF0000"/>
                </a:solidFill>
              </a:rPr>
              <a:t> see an effect between exposure and outcome, this logic does not help you.  This is because the effect may be biased towards the null from bias in a true off-the null context</a:t>
            </a:r>
            <a:r>
              <a:rPr lang="en-US" sz="1200" dirty="0"/>
              <a:t>.  The other three scenarios also do not provide any practical value.  In summary, there is only some practical relevance.  </a:t>
            </a:r>
          </a:p>
          <a:p>
            <a:endParaRPr lang="en-US" sz="1200" dirty="0"/>
          </a:p>
          <a:p>
            <a:r>
              <a:rPr lang="en-US" sz="1200" dirty="0"/>
              <a:t>Later in the course, we will learn how the “non-null” context is the only one in which selection bias can occur without conditioning on a collider.  This is an important in understanding how selection bias is not exactly synonymous with collider-conditioning bias.  </a:t>
            </a:r>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110</a:t>
            </a:fld>
            <a:endParaRPr lang="en-US" dirty="0"/>
          </a:p>
        </p:txBody>
      </p:sp>
    </p:spTree>
    <p:extLst>
      <p:ext uri="{BB962C8B-B14F-4D97-AF65-F5344CB8AC3E}">
        <p14:creationId xmlns:p14="http://schemas.microsoft.com/office/powerpoint/2010/main" val="261988333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any longitudinal study, be it cohort or experimental,</a:t>
            </a:r>
            <a:r>
              <a:rPr lang="en-US" baseline="0" dirty="0"/>
              <a:t> there are things that a researcher can do prevent and manage losses to follow-up.  Regarding prevention, the most important task is to maintain the interest of the participants.  This include frequent communication and sometimes incentives.  Decreasing burden participation is also critical.  Make it easy for participants to continue contributing.  </a:t>
            </a:r>
          </a:p>
          <a:p>
            <a:endParaRPr lang="en-US" baseline="0" dirty="0"/>
          </a:p>
          <a:p>
            <a:r>
              <a:rPr lang="en-US" baseline="0" dirty="0"/>
              <a:t>Related to prevention, the researcher can also prepare for tracking down lost participants by obtaining a comprehensive list of contact data.  Upon informed consent of participants, collect as much as you can that will help you track down them if they come out of contact.  When losses do occur, use this contact information to try to bring participants back or to at least track their vital status.  If there are too many lost participants to track down, then consider looking for a random sample. </a:t>
            </a:r>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111</a:t>
            </a:fld>
            <a:endParaRPr lang="en-US" dirty="0"/>
          </a:p>
        </p:txBody>
      </p:sp>
    </p:spTree>
    <p:extLst>
      <p:ext uri="{BB962C8B-B14F-4D97-AF65-F5344CB8AC3E}">
        <p14:creationId xmlns:p14="http://schemas.microsoft.com/office/powerpoint/2010/main" val="1388508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fld id="{ACA08F81-CC37-46CB-BC60-B6B30DE82158}"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2515" name="Rectangle 2"/>
          <p:cNvSpPr>
            <a:spLocks noGrp="1" noRot="1" noChangeAspect="1" noChangeArrowheads="1" noTextEdit="1"/>
          </p:cNvSpPr>
          <p:nvPr>
            <p:ph type="sldImg"/>
          </p:nvPr>
        </p:nvSpPr>
        <p:spPr>
          <a:xfrm>
            <a:off x="884238" y="695325"/>
            <a:ext cx="5222875" cy="3481388"/>
          </a:xfrm>
          <a:ln/>
        </p:spPr>
      </p:sp>
      <p:sp>
        <p:nvSpPr>
          <p:cNvPr id="192516" name="Rectangle 3"/>
          <p:cNvSpPr>
            <a:spLocks noGrp="1" noChangeArrowheads="1"/>
          </p:cNvSpPr>
          <p:nvPr>
            <p:ph type="body" idx="1"/>
          </p:nvPr>
        </p:nvSpPr>
        <p:spPr>
          <a:xfrm>
            <a:off x="931863" y="4408488"/>
            <a:ext cx="5127625" cy="4178300"/>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Although there are two types of inferences, it is important to note that the whole process of inference starts with using the study sample (remember this is all you have) and making an inference about the source population. </a:t>
            </a:r>
            <a:r>
              <a:rPr lang="en-US" baseline="0" dirty="0"/>
              <a:t>  This is what we call the </a:t>
            </a:r>
            <a:r>
              <a:rPr lang="en-US" u="sng" baseline="0" dirty="0"/>
              <a:t>first</a:t>
            </a:r>
            <a:r>
              <a:rPr lang="en-US" baseline="0" dirty="0"/>
              <a:t> inference, and its soundness is described as the internal validity of the inference.  </a:t>
            </a:r>
            <a:r>
              <a:rPr lang="en-US" dirty="0"/>
              <a:t>The goal is to optimize the validity of the first inference, and we will spend the rest of the course focused on this.</a:t>
            </a:r>
            <a:r>
              <a:rPr lang="en-US" baseline="0" dirty="0"/>
              <a:t>  If the first inference is wildly inaccurate</a:t>
            </a:r>
            <a:r>
              <a:rPr lang="en-US" dirty="0"/>
              <a:t>, there is no point considering the second inference.  Attempts in study design to enhance the second inference, typically by including more diverse groups of individuals/patients/participants, are often in conflict with goal of making a sound first inference.  Finding a compromise to this</a:t>
            </a:r>
            <a:r>
              <a:rPr lang="en-US" baseline="0" dirty="0"/>
              <a:t> conflict is part of the art of research.  </a:t>
            </a:r>
            <a:endParaRPr lang="en-US" dirty="0"/>
          </a:p>
          <a:p>
            <a:endParaRPr lang="en-US" dirty="0"/>
          </a:p>
        </p:txBody>
      </p:sp>
    </p:spTree>
    <p:extLst>
      <p:ext uri="{BB962C8B-B14F-4D97-AF65-F5344CB8AC3E}">
        <p14:creationId xmlns:p14="http://schemas.microsoft.com/office/powerpoint/2010/main" val="172928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45E2925F-022C-4AED-B1F7-3F3DC082E798}" type="slidenum">
              <a:rPr lang="en-US"/>
              <a:pPr/>
              <a:t>13</a:t>
            </a:fld>
            <a:endParaRPr lang="en-US" dirty="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r>
              <a:rPr lang="en-US" dirty="0"/>
              <a:t>If the goal of any study sample is to estimate the truth about the source population (for a descriptive study, this would be the measure of disease occurrence (or exposure occurrence), and for an analytic study this would be the measure of association between the exposure and disease), then what are the ways of missing the truth (i.e., getting the wrong answer)?  There are two ways.</a:t>
            </a:r>
          </a:p>
          <a:p>
            <a:endParaRPr lang="en-US" dirty="0"/>
          </a:p>
          <a:p>
            <a:r>
              <a:rPr lang="en-US" dirty="0"/>
              <a:t>One is systematic error and the other is random error.  Systematic error is also known by</a:t>
            </a:r>
            <a:r>
              <a:rPr lang="en-US" baseline="0" dirty="0"/>
              <a:t> the terms</a:t>
            </a:r>
            <a:r>
              <a:rPr lang="en-US" dirty="0"/>
              <a:t> “threat to validity” or “bias”.  Bias is the most common</a:t>
            </a:r>
            <a:r>
              <a:rPr lang="en-US" baseline="0" dirty="0"/>
              <a:t> term used.  </a:t>
            </a:r>
            <a:r>
              <a:rPr lang="en-US" dirty="0"/>
              <a:t>It is any systematic process in nature (i.e., occurring naturally,</a:t>
            </a:r>
            <a:r>
              <a:rPr lang="en-US" baseline="0" dirty="0"/>
              <a:t> </a:t>
            </a:r>
            <a:r>
              <a:rPr lang="en-US" dirty="0"/>
              <a:t>not created by the investigators) or in the conduct of a study (some</a:t>
            </a:r>
            <a:r>
              <a:rPr lang="en-US" baseline="0" dirty="0"/>
              <a:t> of which are in the control of the investigator and some are not)</a:t>
            </a:r>
            <a:r>
              <a:rPr lang="en-US" dirty="0"/>
              <a:t> that results in the incorrect estimate (relative to truth in some stated population) of a measure of disease occurrence or measure of association.  Because it is a systematic process, it will cause a distortion from the truth in a predictable (not random) direction.  We say that the amount of systematic error is captured in the </a:t>
            </a:r>
            <a:r>
              <a:rPr lang="en-US" b="1" dirty="0"/>
              <a:t>validity</a:t>
            </a:r>
            <a:r>
              <a:rPr lang="en-US" dirty="0"/>
              <a:t> of the inference.  Systematic</a:t>
            </a:r>
            <a:r>
              <a:rPr lang="en-US" baseline="0" dirty="0"/>
              <a:t> error is not influenced or ameliorated by sample size.  In other words, large sample sizes will not reduce systematic error.  Note that this is a common misconception of the “Big Data” error.  All of the big data in the world is not going to overcome systematic error.  Also, just because the error occurs in a predictable direction does not mean it is easy to mitigate or fix.  This is because we typically cannot know the quantitative degree of error; errors may occur in opposite directions and tend to cancel each other out; some of the errors occur unbeknownst to us (we simply do not recognize them); and, finally, there is also the background of random error (as explained next).    </a:t>
            </a:r>
          </a:p>
          <a:p>
            <a:endParaRPr lang="en-US" baseline="0" dirty="0"/>
          </a:p>
          <a:p>
            <a:r>
              <a:rPr lang="en-US" dirty="0"/>
              <a:t>In contrast to systematic error, random error occurs because we typically cannot study everyone in our source population studies; we are typically forced to just sample a fraction of the source population.  Just by chance alone we might draw a sample that is not representative of the source</a:t>
            </a:r>
            <a:r>
              <a:rPr lang="en-US" baseline="0" dirty="0"/>
              <a:t> </a:t>
            </a:r>
            <a:r>
              <a:rPr lang="en-US" dirty="0"/>
              <a:t>population (remember the source population is not monolithic; there is a distribution of characteristics among persons within it) and get an answer</a:t>
            </a:r>
            <a:r>
              <a:rPr lang="en-US" baseline="0" dirty="0"/>
              <a:t> that is different than the truth in the source population</a:t>
            </a:r>
            <a:r>
              <a:rPr lang="en-US" dirty="0"/>
              <a:t>.  Even a random sample from the source population is not a guarantee to be strictly representative in every feature.  This will always be the case unless there becomes a day when humans are cloned and live in identical conditions.  This</a:t>
            </a:r>
            <a:r>
              <a:rPr lang="en-US" baseline="0" dirty="0"/>
              <a:t> is</a:t>
            </a:r>
            <a:r>
              <a:rPr lang="en-US" dirty="0"/>
              <a:t> why random error is synonymous with the term “chance”, and the direction of the error is random and not predictable.  We say that random error is captured in the </a:t>
            </a:r>
            <a:r>
              <a:rPr lang="en-US" b="1" dirty="0"/>
              <a:t>precision</a:t>
            </a:r>
            <a:r>
              <a:rPr lang="en-US" dirty="0"/>
              <a:t> of the estimate and is usually numerically</a:t>
            </a:r>
            <a:r>
              <a:rPr lang="en-US" baseline="0" dirty="0"/>
              <a:t> </a:t>
            </a:r>
            <a:r>
              <a:rPr lang="en-US" dirty="0"/>
              <a:t>described in the standard error or confidence interval of our estimate.  Random error is in the realm of biostatistics, and we will</a:t>
            </a:r>
            <a:r>
              <a:rPr lang="en-US" baseline="0" dirty="0"/>
              <a:t> not</a:t>
            </a:r>
            <a:r>
              <a:rPr lang="en-US" dirty="0"/>
              <a:t> in</a:t>
            </a:r>
            <a:r>
              <a:rPr lang="en-US" baseline="0" dirty="0"/>
              <a:t> this course</a:t>
            </a:r>
            <a:r>
              <a:rPr lang="en-US" dirty="0"/>
              <a:t> be describing the theory about how to generate standard</a:t>
            </a:r>
            <a:r>
              <a:rPr lang="en-US" baseline="0" dirty="0"/>
              <a:t> errors or </a:t>
            </a:r>
            <a:r>
              <a:rPr lang="en-US" dirty="0"/>
              <a:t>confidence intervals for the various point estimates we will derive.  We</a:t>
            </a:r>
            <a:r>
              <a:rPr lang="en-US" baseline="0" dirty="0"/>
              <a:t> will essentially just be pointing out how to generate estimates of the effects of random errors by describing how to generate confidence intervals in Stata.  R</a:t>
            </a:r>
            <a:r>
              <a:rPr lang="en-US" dirty="0"/>
              <a:t>andom error can cause either over- or underestimation in descriptive studies and can cause you to either declare an association in an analytic study when one does not really occur (this is a type I error) or miss an association when one truly does occur (this is a type II error).  Increasing sample size will,</a:t>
            </a:r>
            <a:r>
              <a:rPr lang="en-US" baseline="0" dirty="0"/>
              <a:t> on average, decrease the amount of random error that is present.  </a:t>
            </a:r>
            <a:endParaRPr lang="en-US" dirty="0"/>
          </a:p>
        </p:txBody>
      </p:sp>
    </p:spTree>
    <p:extLst>
      <p:ext uri="{BB962C8B-B14F-4D97-AF65-F5344CB8AC3E}">
        <p14:creationId xmlns:p14="http://schemas.microsoft.com/office/powerpoint/2010/main" val="2173130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865E18A0-331A-421D-AA63-0D2164909630}" type="slidenum">
              <a:rPr lang="en-US"/>
              <a:pPr/>
              <a:t>14</a:t>
            </a:fld>
            <a:endParaRPr lang="en-US" dirty="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r>
              <a:rPr lang="en-US" dirty="0"/>
              <a:t>Let</a:t>
            </a:r>
            <a:r>
              <a:rPr lang="en-US" baseline="0" dirty="0"/>
              <a:t> us graphically illustrate these concepts of validity and precision of an inference.  </a:t>
            </a:r>
            <a:r>
              <a:rPr lang="en-US" dirty="0"/>
              <a:t>These figures should be familiar to you from the </a:t>
            </a:r>
            <a:r>
              <a:rPr lang="en-US" i="1" dirty="0"/>
              <a:t>Designing Clinical Research </a:t>
            </a:r>
            <a:r>
              <a:rPr lang="en-US" dirty="0"/>
              <a:t>textbook used in the</a:t>
            </a:r>
            <a:r>
              <a:rPr lang="en-US" baseline="0" dirty="0"/>
              <a:t> Summer </a:t>
            </a:r>
            <a:r>
              <a:rPr lang="en-US" i="1" baseline="0" dirty="0"/>
              <a:t>Designing Clinical Research </a:t>
            </a:r>
            <a:r>
              <a:rPr lang="en-US" baseline="0" dirty="0"/>
              <a:t>course</a:t>
            </a:r>
            <a:r>
              <a:rPr lang="en-US" dirty="0"/>
              <a:t>.  They graphically show the difference between validity and precision.  Consider that at the center of the target is the </a:t>
            </a:r>
            <a:r>
              <a:rPr lang="en-US" b="1" dirty="0"/>
              <a:t>truth</a:t>
            </a:r>
            <a:r>
              <a:rPr lang="en-US" dirty="0"/>
              <a:t> and that each shot at the target represents the</a:t>
            </a:r>
            <a:r>
              <a:rPr lang="en-US" baseline="0" dirty="0"/>
              <a:t> inference from a</a:t>
            </a:r>
            <a:r>
              <a:rPr lang="en-US" dirty="0"/>
              <a:t> study you conduct — a sample of participants whom you select.  Here we show five different studies (samples) of the same sample size of the same study design, i.e., 5 different samples of the source population.  Of course, what you want is on the left — good validity and good precision.  We say that this is good validity because </a:t>
            </a:r>
            <a:r>
              <a:rPr lang="en-US" b="1" dirty="0"/>
              <a:t>the average or central tendency</a:t>
            </a:r>
            <a:r>
              <a:rPr lang="en-US" dirty="0"/>
              <a:t> of the different attempts (different samples) gives you an answer that is right on the truth.  We say that this is good precision because the differences between the individual samples is very close; there is very little random error.    </a:t>
            </a:r>
          </a:p>
          <a:p>
            <a:endParaRPr lang="en-US" dirty="0"/>
          </a:p>
          <a:p>
            <a:r>
              <a:rPr lang="en-US" dirty="0"/>
              <a:t>Contrast this situation to the target on the right where the average of the different studies would be somewhere around the left lower quadrant</a:t>
            </a:r>
            <a:r>
              <a:rPr lang="en-US" baseline="0" dirty="0"/>
              <a:t> of target,</a:t>
            </a:r>
            <a:r>
              <a:rPr lang="en-US" dirty="0"/>
              <a:t> which is far off from the center of the target;</a:t>
            </a:r>
            <a:r>
              <a:rPr lang="en-US" baseline="0" dirty="0"/>
              <a:t> </a:t>
            </a:r>
            <a:r>
              <a:rPr lang="en-US" dirty="0"/>
              <a:t>this is poor validity.  Each of the different estimates is also fairly far away from each other — this is poor precision.</a:t>
            </a:r>
          </a:p>
          <a:p>
            <a:endParaRPr lang="en-US" dirty="0"/>
          </a:p>
          <a:p>
            <a:r>
              <a:rPr lang="en-US" dirty="0"/>
              <a:t>  </a:t>
            </a:r>
          </a:p>
        </p:txBody>
      </p:sp>
    </p:spTree>
    <p:extLst>
      <p:ext uri="{BB962C8B-B14F-4D97-AF65-F5344CB8AC3E}">
        <p14:creationId xmlns:p14="http://schemas.microsoft.com/office/powerpoint/2010/main" val="1147733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5B987355-C6DF-45FB-9961-BE308A8BC502}" type="slidenum">
              <a:rPr lang="en-US"/>
              <a:pPr/>
              <a:t>15</a:t>
            </a:fld>
            <a:endParaRPr lang="en-US"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How about here?  We have good precision, the different shots are tightly bunched, but their average (central tendency) is far away from the center of the target.</a:t>
            </a:r>
            <a:r>
              <a:rPr lang="en-US" baseline="0" dirty="0"/>
              <a:t>  T</a:t>
            </a:r>
            <a:r>
              <a:rPr lang="en-US" dirty="0"/>
              <a:t>his is poor validity. </a:t>
            </a:r>
          </a:p>
          <a:p>
            <a:endParaRPr lang="en-US" dirty="0"/>
          </a:p>
          <a:p>
            <a:endParaRPr lang="en-US" dirty="0"/>
          </a:p>
        </p:txBody>
      </p:sp>
    </p:spTree>
    <p:extLst>
      <p:ext uri="{BB962C8B-B14F-4D97-AF65-F5344CB8AC3E}">
        <p14:creationId xmlns:p14="http://schemas.microsoft.com/office/powerpoint/2010/main" val="2995795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AC13235D-197B-4550-B023-C8518C90EF56}" type="slidenum">
              <a:rPr lang="en-US"/>
              <a:pPr/>
              <a:t>16</a:t>
            </a:fld>
            <a:endParaRPr lang="en-US" dirty="0"/>
          </a:p>
        </p:txBody>
      </p:sp>
      <p:sp>
        <p:nvSpPr>
          <p:cNvPr id="119811"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97EC3D17-C880-431B-B93A-C795F0C3ECD6}" type="slidenum">
              <a:rPr lang="en-US" sz="1200"/>
              <a:pPr algn="r" defTabSz="930275"/>
              <a:t>16</a:t>
            </a:fld>
            <a:endParaRPr lang="en-US" sz="1200" dirty="0"/>
          </a:p>
        </p:txBody>
      </p:sp>
      <p:sp>
        <p:nvSpPr>
          <p:cNvPr id="119812" name="Rectangle 2"/>
          <p:cNvSpPr>
            <a:spLocks noGrp="1" noRot="1" noChangeAspect="1" noChangeArrowheads="1" noTextEdit="1"/>
          </p:cNvSpPr>
          <p:nvPr>
            <p:ph type="sldImg"/>
          </p:nvPr>
        </p:nvSpPr>
        <p:spPr>
          <a:xfrm>
            <a:off x="884238" y="695325"/>
            <a:ext cx="5222875" cy="3481388"/>
          </a:xfrm>
          <a:ln/>
        </p:spPr>
      </p:sp>
      <p:sp>
        <p:nvSpPr>
          <p:cNvPr id="119813" name="Rectangle 3"/>
          <p:cNvSpPr>
            <a:spLocks noGrp="1" noChangeArrowheads="1"/>
          </p:cNvSpPr>
          <p:nvPr>
            <p:ph type="body" idx="1"/>
          </p:nvPr>
        </p:nvSpPr>
        <p:spPr>
          <a:xfrm>
            <a:off x="931863" y="4408488"/>
            <a:ext cx="5127625" cy="4178300"/>
          </a:xfrm>
          <a:noFill/>
          <a:ln/>
        </p:spPr>
        <p:txBody>
          <a:bodyPr/>
          <a:lstStyle/>
          <a:p>
            <a:r>
              <a:rPr lang="en-US" dirty="0"/>
              <a:t>Here is perhaps a harder example.  How about this scenario?  Is it A, B, C,</a:t>
            </a:r>
            <a:r>
              <a:rPr lang="en-US" baseline="0" dirty="0"/>
              <a:t> or D?</a:t>
            </a:r>
            <a:endParaRPr lang="en-US" dirty="0"/>
          </a:p>
        </p:txBody>
      </p:sp>
    </p:spTree>
    <p:extLst>
      <p:ext uri="{BB962C8B-B14F-4D97-AF65-F5344CB8AC3E}">
        <p14:creationId xmlns:p14="http://schemas.microsoft.com/office/powerpoint/2010/main" val="169486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86A0A0B1-6C27-4C51-B097-1E67A02E2303}" type="slidenum">
              <a:rPr lang="en-US"/>
              <a:pPr/>
              <a:t>17</a:t>
            </a:fld>
            <a:endParaRPr lang="en-US" dirty="0"/>
          </a:p>
        </p:txBody>
      </p:sp>
      <p:sp>
        <p:nvSpPr>
          <p:cNvPr id="120835"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29B37631-13A6-405F-B7F7-5BA52BE51253}" type="slidenum">
              <a:rPr lang="en-US" sz="1200"/>
              <a:pPr algn="r" defTabSz="930275"/>
              <a:t>17</a:t>
            </a:fld>
            <a:endParaRPr lang="en-US" sz="1200" dirty="0"/>
          </a:p>
        </p:txBody>
      </p:sp>
      <p:sp>
        <p:nvSpPr>
          <p:cNvPr id="120836" name="Rectangle 2"/>
          <p:cNvSpPr>
            <a:spLocks noGrp="1" noRot="1" noChangeAspect="1" noChangeArrowheads="1" noTextEdit="1"/>
          </p:cNvSpPr>
          <p:nvPr>
            <p:ph type="sldImg"/>
          </p:nvPr>
        </p:nvSpPr>
        <p:spPr>
          <a:xfrm>
            <a:off x="884238" y="695325"/>
            <a:ext cx="5222875" cy="3481388"/>
          </a:xfrm>
          <a:ln/>
        </p:spPr>
      </p:sp>
      <p:sp>
        <p:nvSpPr>
          <p:cNvPr id="120837" name="Rectangle 3"/>
          <p:cNvSpPr>
            <a:spLocks noGrp="1" noChangeArrowheads="1"/>
          </p:cNvSpPr>
          <p:nvPr>
            <p:ph type="body" idx="1"/>
          </p:nvPr>
        </p:nvSpPr>
        <p:spPr>
          <a:xfrm>
            <a:off x="931863" y="4408488"/>
            <a:ext cx="5127625" cy="4178300"/>
          </a:xfrm>
          <a:noFill/>
          <a:ln/>
        </p:spPr>
        <p:txBody>
          <a:bodyPr/>
          <a:lstStyle/>
          <a:p>
            <a:r>
              <a:rPr lang="en-US" dirty="0"/>
              <a:t>Precision is not good.  Validity, however, is good in that the average of the different attempts is right on the center of the target.  There is nothing systematically wrong with the</a:t>
            </a:r>
            <a:r>
              <a:rPr lang="en-US" baseline="0" dirty="0"/>
              <a:t> inferences of these</a:t>
            </a:r>
            <a:r>
              <a:rPr lang="en-US" dirty="0"/>
              <a:t> studies.</a:t>
            </a:r>
          </a:p>
        </p:txBody>
      </p:sp>
    </p:spTree>
    <p:extLst>
      <p:ext uri="{BB962C8B-B14F-4D97-AF65-F5344CB8AC3E}">
        <p14:creationId xmlns:p14="http://schemas.microsoft.com/office/powerpoint/2010/main" val="1526558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FCF1EB37-F7A4-4054-BCB4-15220E2F37EF}" type="slidenum">
              <a:rPr lang="en-US"/>
              <a:pPr/>
              <a:t>18</a:t>
            </a:fld>
            <a:endParaRPr lang="en-US" dirty="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r>
              <a:rPr lang="en-US" dirty="0"/>
              <a:t>In summary, the difference between the average of different attempts (which is shown in the red dot) and the truth (at the center of the target) is the measure of validity; it is known as the systematic error or bias.  The difference we see between any two of the different estimates is random error.  In the panel on the right, there is no systematic error.  In other words, there is no systematic process that is leading to a systematic deviation from the truth.  Do not let the disparate</a:t>
            </a:r>
            <a:r>
              <a:rPr lang="en-US" baseline="0" dirty="0"/>
              <a:t> replicate attempts deceive you; there is poor precision but not systematic error. </a:t>
            </a:r>
            <a:endParaRPr lang="en-US" dirty="0"/>
          </a:p>
        </p:txBody>
      </p:sp>
    </p:spTree>
    <p:extLst>
      <p:ext uri="{BB962C8B-B14F-4D97-AF65-F5344CB8AC3E}">
        <p14:creationId xmlns:p14="http://schemas.microsoft.com/office/powerpoint/2010/main" val="4138936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2B0F726E-20B9-4C36-A402-28AE21F79590}" type="slidenum">
              <a:rPr lang="en-US"/>
              <a:pPr/>
              <a:t>19</a:t>
            </a:fld>
            <a:endParaRPr lang="en-US"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r>
              <a:rPr lang="en-US" dirty="0"/>
              <a:t>The past several slides represented theory; in other words, we talked about would happen if you had many attempts at performing a study.  In reality, when you perform a study you almost always have just have one shot, as shown here in red, and you don’t know where the center of the target is.  The field of statistics, remarkably, can tell you the random error of your one shot, with formulae for standard errors and confidence intervals, but it cannot tell you anything about how close you are to the center.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It is only your judgment and the judgment of other scientists who review your work that can help you guess about systematic error.  It is only the person who has subject matter knowledge of the clinical, biological, or behavioral problem, methodological knowledge of clinical and epidemiologic</a:t>
            </a:r>
            <a:r>
              <a:rPr lang="en-US" baseline="0" dirty="0"/>
              <a:t> </a:t>
            </a:r>
            <a:r>
              <a:rPr lang="en-US" dirty="0"/>
              <a:t>research, and experience applying all three who can make the best guess about systematic error.  </a:t>
            </a:r>
            <a:r>
              <a:rPr lang="en-US" baseline="0" dirty="0"/>
              <a:t>This illustration is also the basis of one of the course’s mantras which is that “relevant and valid research requires 33% subject matter knowledge, 33% methodologic knowledge, and 33% experience in applying this knowledge …one part of each”.  Without all 3 parts, each individual component is insufficient. </a:t>
            </a:r>
            <a:endParaRPr lang="en-US" dirty="0"/>
          </a:p>
          <a:p>
            <a:endParaRPr lang="en-US" dirty="0"/>
          </a:p>
          <a:p>
            <a:r>
              <a:rPr lang="en-US" dirty="0"/>
              <a:t>The person who has the joint requisite knowledge in both subject matter and methodologic realms is the clinical researcher or epidemiologist, which is what most students in this course are training to be.  Recall the overlapping circles</a:t>
            </a:r>
            <a:r>
              <a:rPr lang="en-US" baseline="0" dirty="0"/>
              <a:t> shown during the Course Introduction video of how the clinical researcher/epidemiologist is a person who understands both subject matter and research methods.</a:t>
            </a:r>
          </a:p>
          <a:p>
            <a:endParaRPr lang="en-US" baseline="0" dirty="0"/>
          </a:p>
          <a:p>
            <a:endParaRPr lang="en-US" dirty="0"/>
          </a:p>
        </p:txBody>
      </p:sp>
    </p:spTree>
    <p:extLst>
      <p:ext uri="{BB962C8B-B14F-4D97-AF65-F5344CB8AC3E}">
        <p14:creationId xmlns:p14="http://schemas.microsoft.com/office/powerpoint/2010/main" val="2024793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B6A06EFD-6542-41D8-8261-4B92BD4912A7}" type="slidenum">
              <a:rPr lang="en-US"/>
              <a:pPr/>
              <a:t>2</a:t>
            </a:fld>
            <a:endParaRPr lang="en-US"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r>
              <a:rPr lang="en-US" dirty="0"/>
              <a:t>Here is where we are going.  Now that we have laid out the basics of study</a:t>
            </a:r>
            <a:r>
              <a:rPr lang="en-US" baseline="0" dirty="0"/>
              <a:t> </a:t>
            </a:r>
            <a:r>
              <a:rPr lang="en-US" dirty="0"/>
              <a:t>design and analysis, we need to discuss the various threats we face in getting the right answer in our research, in other words, what</a:t>
            </a:r>
            <a:r>
              <a:rPr lang="en-US" baseline="0" dirty="0"/>
              <a:t> we formally call </a:t>
            </a:r>
            <a:r>
              <a:rPr lang="en-US" dirty="0"/>
              <a:t>“threats to validity”.  We</a:t>
            </a:r>
            <a:r>
              <a:rPr lang="en-US" baseline="0" dirty="0"/>
              <a:t> wi</a:t>
            </a:r>
            <a:r>
              <a:rPr lang="en-US" dirty="0"/>
              <a:t>ll start today by discussing selection bias, then devote two sessions to properties of measurement and measurement bias, and then devote three sessions to probably the biggest threat we face in observational research — confounding.  </a:t>
            </a:r>
          </a:p>
          <a:p>
            <a:endParaRPr lang="en-US" dirty="0"/>
          </a:p>
          <a:p>
            <a:r>
              <a:rPr lang="en-US" dirty="0"/>
              <a:t>We will also have several more Journal Clubs along the way, which will help to solidify the concepts learned in lecture by applying</a:t>
            </a:r>
            <a:r>
              <a:rPr lang="en-US" baseline="0" dirty="0"/>
              <a:t> them to real-world studies</a:t>
            </a:r>
            <a:r>
              <a:rPr lang="en-US" dirty="0"/>
              <a:t>.  The reason we have the Journal Clubs is because</a:t>
            </a:r>
            <a:r>
              <a:rPr lang="en-US" baseline="0" dirty="0"/>
              <a:t> there is often a </a:t>
            </a:r>
            <a:r>
              <a:rPr lang="en-US" u="sng" baseline="0" dirty="0"/>
              <a:t>very big gap</a:t>
            </a:r>
            <a:r>
              <a:rPr lang="en-US" baseline="0" dirty="0"/>
              <a:t> between learning the theory in didactic settings and recognizing and applying it in the real-world.  We are therefore reading these articles to facilitate your learning how methodologic theory applies in the real world.  The jump from theory to real-world practice is not easy, but it can be mastered with practice. </a:t>
            </a:r>
            <a:endParaRPr lang="en-US" dirty="0"/>
          </a:p>
        </p:txBody>
      </p:sp>
    </p:spTree>
    <p:extLst>
      <p:ext uri="{BB962C8B-B14F-4D97-AF65-F5344CB8AC3E}">
        <p14:creationId xmlns:p14="http://schemas.microsoft.com/office/powerpoint/2010/main" val="477236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need for validity is not just an academic issue but instead a very practical one.  This is because</a:t>
            </a:r>
            <a:r>
              <a:rPr lang="en-US" baseline="0" dirty="0"/>
              <a:t> clinical and epidemiologic research is under constant attack for its veracity by fellow researchers, scientific writers and the public.  The articles shown are some of the most prominent examples.  Taubes and Ioannidis are amongst the most well-known critics.</a:t>
            </a:r>
          </a:p>
          <a:p>
            <a:endParaRPr lang="en-US" baseline="0" dirty="0"/>
          </a:p>
          <a:p>
            <a:r>
              <a:rPr lang="en-US" baseline="0" dirty="0"/>
              <a:t>This is not just friendly academic banter.  The NIH, the single largest funder of research in the world, also has grave concerns about the getting valid answers in the research that it sponsors.  This is reflected in its recent “rigor and reproducibility” campaign. https://www.nih.gov/research-training/rigor-reproducibility</a:t>
            </a:r>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20</a:t>
            </a:fld>
            <a:endParaRPr lang="en-US" dirty="0"/>
          </a:p>
        </p:txBody>
      </p:sp>
    </p:spTree>
    <p:extLst>
      <p:ext uri="{BB962C8B-B14F-4D97-AF65-F5344CB8AC3E}">
        <p14:creationId xmlns:p14="http://schemas.microsoft.com/office/powerpoint/2010/main" val="1183611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E9FA9C07-CB85-4BE7-85D0-441CF752A7E2}" type="slidenum">
              <a:rPr lang="en-US"/>
              <a:pPr/>
              <a:t>21</a:t>
            </a:fld>
            <a:endParaRPr lang="en-US" dirty="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r>
              <a:rPr lang="en-US" dirty="0"/>
              <a:t>The criticism is not</a:t>
            </a:r>
            <a:r>
              <a:rPr lang="en-US" baseline="0" dirty="0"/>
              <a:t> limited to academic discourse between professionals but instead extends to the general public, as exemplified in this cartoon.  </a:t>
            </a:r>
            <a:r>
              <a:rPr lang="en-US" dirty="0"/>
              <a:t>Here we have a news broadcaster with three pinwheels — one for exposure, one for outcome, and one for population — and the broadcaster is randomly spinning these wheels.  </a:t>
            </a:r>
          </a:p>
          <a:p>
            <a:endParaRPr lang="en-US" dirty="0"/>
          </a:p>
          <a:p>
            <a:r>
              <a:rPr lang="en-US" dirty="0"/>
              <a:t>Obviously, this cartoon reflects how at least some portion of the public feels about what we do in clinical and epide</a:t>
            </a:r>
            <a:r>
              <a:rPr lang="en-US" baseline="0" dirty="0"/>
              <a:t>miologic</a:t>
            </a:r>
            <a:r>
              <a:rPr lang="en-US" dirty="0"/>
              <a:t> research.  Having a given exposure cause a given disease one day but not the next causes the public to lose faith in our work.  Since it is the public,</a:t>
            </a:r>
            <a:r>
              <a:rPr lang="en-US" baseline="0" dirty="0"/>
              <a:t> </a:t>
            </a:r>
            <a:r>
              <a:rPr lang="en-US" dirty="0"/>
              <a:t>by in large, who funds our work, it is incumbent upon us to conduct valid work.  Public distrust in science in large part has multi-fold origins, but some of it is because clinical and epidemiologic research has had some notable wrong answers which then needed to be corrected.  </a:t>
            </a:r>
          </a:p>
          <a:p>
            <a:endParaRPr lang="en-US" dirty="0"/>
          </a:p>
          <a:p>
            <a:r>
              <a:rPr lang="en-US" dirty="0"/>
              <a:t>The COVID-19 pandemic has shown an example of the catastrophic manifestations of public distrust in science.  Public distrust in science had a substantial causal role in the slow uptake of COVID-19 vaccination, which ultimately led to hundred of thousands of deaths which could have been prevented.  </a:t>
            </a:r>
          </a:p>
          <a:p>
            <a:endParaRPr lang="en-US" dirty="0"/>
          </a:p>
          <a:p>
            <a:r>
              <a:rPr lang="en-US" dirty="0"/>
              <a:t>The comic is by Jim Borgman, a well-known editorial cartoonist.</a:t>
            </a:r>
            <a:r>
              <a:rPr lang="en-US" baseline="0" dirty="0"/>
              <a:t>   This has been viewed millions of times around the world.</a:t>
            </a:r>
            <a:endParaRPr lang="en-US" dirty="0"/>
          </a:p>
        </p:txBody>
      </p:sp>
    </p:spTree>
    <p:extLst>
      <p:ext uri="{BB962C8B-B14F-4D97-AF65-F5344CB8AC3E}">
        <p14:creationId xmlns:p14="http://schemas.microsoft.com/office/powerpoint/2010/main" val="2292760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A9EA5DC8-DE41-4FD6-B645-0C8A4413DB79}" type="slidenum">
              <a:rPr lang="en-US"/>
              <a:pPr/>
              <a:t>22</a:t>
            </a:fld>
            <a:endParaRPr lang="en-US" dirty="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r>
              <a:rPr lang="en-US" dirty="0"/>
              <a:t>Getting back to the two</a:t>
            </a:r>
            <a:r>
              <a:rPr lang="en-US" baseline="0" dirty="0"/>
              <a:t> ways that error can occur, a</a:t>
            </a:r>
            <a:r>
              <a:rPr lang="en-US" dirty="0"/>
              <a:t>mong systematic error (or bias) and random error (chance), we are going to focus on systematic error in this course.  We will</a:t>
            </a:r>
            <a:r>
              <a:rPr lang="en-US" baseline="0" dirty="0"/>
              <a:t> l</a:t>
            </a:r>
            <a:r>
              <a:rPr lang="en-US" dirty="0"/>
              <a:t>eave discussion of chance to the excellent courses on biostatistics.  </a:t>
            </a:r>
          </a:p>
          <a:p>
            <a:endParaRPr lang="en-US" dirty="0"/>
          </a:p>
          <a:p>
            <a:r>
              <a:rPr lang="en-US" dirty="0"/>
              <a:t>Remember, there are 3 terms meaning the same thing.  Systematic error = threat to (internal) validity = bias.  Typically, we are going to use the shorthand word </a:t>
            </a:r>
            <a:r>
              <a:rPr lang="en-US" b="1" dirty="0"/>
              <a:t>bias</a:t>
            </a:r>
            <a:r>
              <a:rPr lang="en-US" dirty="0"/>
              <a:t> because this is what you will most typically see elsewhere.</a:t>
            </a:r>
          </a:p>
        </p:txBody>
      </p:sp>
    </p:spTree>
    <p:extLst>
      <p:ext uri="{BB962C8B-B14F-4D97-AF65-F5344CB8AC3E}">
        <p14:creationId xmlns:p14="http://schemas.microsoft.com/office/powerpoint/2010/main" val="2456529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28ED6330-73F1-47C7-B0E8-E974BE6E626E}" type="slidenum">
              <a:rPr lang="en-US"/>
              <a:pPr/>
              <a:t>23</a:t>
            </a:fld>
            <a:endParaRPr lang="en-US" dirty="0"/>
          </a:p>
        </p:txBody>
      </p:sp>
      <p:sp>
        <p:nvSpPr>
          <p:cNvPr id="128003" name="Rectangle 1026"/>
          <p:cNvSpPr>
            <a:spLocks noGrp="1" noRot="1" noChangeAspect="1" noChangeArrowheads="1" noTextEdit="1"/>
          </p:cNvSpPr>
          <p:nvPr>
            <p:ph type="sldImg"/>
          </p:nvPr>
        </p:nvSpPr>
        <p:spPr>
          <a:ln/>
        </p:spPr>
      </p:sp>
      <p:sp>
        <p:nvSpPr>
          <p:cNvPr id="128004" name="Rectangle 1027"/>
          <p:cNvSpPr>
            <a:spLocks noGrp="1" noChangeArrowheads="1"/>
          </p:cNvSpPr>
          <p:nvPr>
            <p:ph type="body" idx="1"/>
          </p:nvPr>
        </p:nvSpPr>
        <p:spPr>
          <a:noFill/>
          <a:ln/>
        </p:spPr>
        <p:txBody>
          <a:bodyPr/>
          <a:lstStyle/>
          <a:p>
            <a:r>
              <a:rPr lang="en-US" dirty="0"/>
              <a:t>When we say bias in clinical and epidemiologic research, what do we mean?  We do not mean the popular use of the word bias, as shown here in the New York Times “MetLife is Settling Bias Lawsuit”, where bias is referring to some sort of prejudice.  This is not what we mean in formal scientific language. </a:t>
            </a:r>
          </a:p>
        </p:txBody>
      </p:sp>
    </p:spTree>
    <p:extLst>
      <p:ext uri="{BB962C8B-B14F-4D97-AF65-F5344CB8AC3E}">
        <p14:creationId xmlns:p14="http://schemas.microsoft.com/office/powerpoint/2010/main" val="2653935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49169689-5665-4263-8C9D-5BDA699F2F34}" type="slidenum">
              <a:rPr lang="en-US"/>
              <a:pPr/>
              <a:t>24</a:t>
            </a:fld>
            <a:endParaRPr lang="en-US" dirty="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r>
              <a:rPr lang="en-US" dirty="0"/>
              <a:t>We mean another definition of bias.  Indeed, if we refer back to Webster’s, we find many definitions for the word bias and if we look hard enough we can find the scientific definition we are looking for . . .  a systematic error introduced into sampling or testing.</a:t>
            </a:r>
          </a:p>
        </p:txBody>
      </p:sp>
    </p:spTree>
    <p:extLst>
      <p:ext uri="{BB962C8B-B14F-4D97-AF65-F5344CB8AC3E}">
        <p14:creationId xmlns:p14="http://schemas.microsoft.com/office/powerpoint/2010/main" val="3059272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92D5FF-C489-4023-A154-CDFAAF6A0EE4}" type="slidenum">
              <a:rPr lang="en-US"/>
              <a:pPr/>
              <a:t>25</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r>
              <a:rPr lang="en-US" dirty="0"/>
              <a:t>The definition for </a:t>
            </a:r>
            <a:r>
              <a:rPr lang="en-US" b="1" dirty="0"/>
              <a:t>bias</a:t>
            </a:r>
            <a:r>
              <a:rPr lang="en-US" dirty="0"/>
              <a:t> that we are looking for is in the dictionary, but nonetheless it is a peculiar word, and I’ve always been interested in its origins.  It appears to come from the scholar Bias, of the region called Priene (which today is in Turkey), who was one of the 7 sages of classical antiquity.  Legend has it that Bias was once consulted by King Croesus (KREE sus) about the best way to deploy warships against the Ionians.  Because Bias wanted to avoid a war, he falsely advised the king that the Ionians were planning to use horses.  Bias later confessed to the King that he had lied, but the King was so pleased about his motives that he made peace with the Ionians.  Subsequently, a </a:t>
            </a:r>
            <a:r>
              <a:rPr lang="en-US" i="1" dirty="0"/>
              <a:t>deviation</a:t>
            </a:r>
            <a:r>
              <a:rPr lang="en-US" dirty="0"/>
              <a:t> </a:t>
            </a:r>
            <a:r>
              <a:rPr lang="en-US" i="1" dirty="0"/>
              <a:t>from truth </a:t>
            </a:r>
            <a:r>
              <a:rPr lang="en-US" dirty="0"/>
              <a:t>became known as bias.  </a:t>
            </a:r>
          </a:p>
        </p:txBody>
      </p:sp>
    </p:spTree>
    <p:extLst>
      <p:ext uri="{BB962C8B-B14F-4D97-AF65-F5344CB8AC3E}">
        <p14:creationId xmlns:p14="http://schemas.microsoft.com/office/powerpoint/2010/main" val="20382080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865E18A0-331A-421D-AA63-0D2164909630}" type="slidenum">
              <a:rPr lang="en-US"/>
              <a:pPr/>
              <a:t>26</a:t>
            </a:fld>
            <a:endParaRPr lang="en-US" dirty="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r>
              <a:rPr lang="en-US" dirty="0"/>
              <a:t>Here</a:t>
            </a:r>
            <a:r>
              <a:rPr lang="en-US" baseline="0" dirty="0"/>
              <a:t> are the same target diagrams from before, but now we use the language of “bias”. </a:t>
            </a:r>
            <a:endParaRPr lang="en-US" dirty="0"/>
          </a:p>
        </p:txBody>
      </p:sp>
    </p:spTree>
    <p:extLst>
      <p:ext uri="{BB962C8B-B14F-4D97-AF65-F5344CB8AC3E}">
        <p14:creationId xmlns:p14="http://schemas.microsoft.com/office/powerpoint/2010/main" val="1147733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AC13235D-197B-4550-B023-C8518C90EF56}" type="slidenum">
              <a:rPr lang="en-US"/>
              <a:pPr/>
              <a:t>27</a:t>
            </a:fld>
            <a:endParaRPr lang="en-US" dirty="0"/>
          </a:p>
        </p:txBody>
      </p:sp>
      <p:sp>
        <p:nvSpPr>
          <p:cNvPr id="119811"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97EC3D17-C880-431B-B93A-C795F0C3ECD6}" type="slidenum">
              <a:rPr lang="en-US" sz="1200"/>
              <a:pPr algn="r" defTabSz="930275"/>
              <a:t>27</a:t>
            </a:fld>
            <a:endParaRPr lang="en-US" sz="1200" dirty="0"/>
          </a:p>
        </p:txBody>
      </p:sp>
      <p:sp>
        <p:nvSpPr>
          <p:cNvPr id="119812" name="Rectangle 2"/>
          <p:cNvSpPr>
            <a:spLocks noGrp="1" noRot="1" noChangeAspect="1" noChangeArrowheads="1" noTextEdit="1"/>
          </p:cNvSpPr>
          <p:nvPr>
            <p:ph type="sldImg"/>
          </p:nvPr>
        </p:nvSpPr>
        <p:spPr>
          <a:xfrm>
            <a:off x="884238" y="695325"/>
            <a:ext cx="5222875" cy="3481388"/>
          </a:xfrm>
          <a:ln/>
        </p:spPr>
      </p:sp>
      <p:sp>
        <p:nvSpPr>
          <p:cNvPr id="119813" name="Rectangle 3"/>
          <p:cNvSpPr>
            <a:spLocks noGrp="1" noChangeArrowheads="1"/>
          </p:cNvSpPr>
          <p:nvPr>
            <p:ph type="body" idx="1"/>
          </p:nvPr>
        </p:nvSpPr>
        <p:spPr>
          <a:xfrm>
            <a:off x="931863" y="4408488"/>
            <a:ext cx="5127625" cy="4178300"/>
          </a:xfrm>
          <a:noFill/>
          <a:ln/>
        </p:spPr>
        <p:txBody>
          <a:bodyPr/>
          <a:lstStyle/>
          <a:p>
            <a:r>
              <a:rPr lang="en-US" dirty="0"/>
              <a:t>Again, a study design that is wildly</a:t>
            </a:r>
            <a:r>
              <a:rPr lang="en-US" baseline="0" dirty="0"/>
              <a:t> imprecise can still be unbiased.  A precise study design can nonetheless be biased.  </a:t>
            </a:r>
            <a:endParaRPr lang="en-US" dirty="0"/>
          </a:p>
        </p:txBody>
      </p:sp>
    </p:spTree>
    <p:extLst>
      <p:ext uri="{BB962C8B-B14F-4D97-AF65-F5344CB8AC3E}">
        <p14:creationId xmlns:p14="http://schemas.microsoft.com/office/powerpoint/2010/main" val="1694860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71B88B20-F8AD-4B43-A3A0-C57152F3711B}" type="slidenum">
              <a:rPr lang="en-US"/>
              <a:pPr/>
              <a:t>28</a:t>
            </a:fld>
            <a:endParaRPr lang="en-US" dirty="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r>
              <a:rPr lang="en-US" dirty="0"/>
              <a:t>Before we go on, there</a:t>
            </a:r>
            <a:r>
              <a:rPr lang="en-US" baseline="0" dirty="0"/>
              <a:t> is one more big picture framework item to describe, and this is </a:t>
            </a:r>
            <a:r>
              <a:rPr lang="en-US" dirty="0"/>
              <a:t>the major classification schemes for overall error and bias.</a:t>
            </a:r>
          </a:p>
          <a:p>
            <a:endParaRPr lang="en-US" dirty="0"/>
          </a:p>
          <a:p>
            <a:r>
              <a:rPr lang="en-US" dirty="0"/>
              <a:t>We have already stated that the two main forms of error are systematic (bias) and random.  In what is the most common classification approach, bias is split into 3 types:</a:t>
            </a:r>
            <a:r>
              <a:rPr lang="en-US" baseline="0" dirty="0"/>
              <a:t>  selection bias, measurement (or information) bias, and confounding bias (usually referred to simply as “confounding”).  We had noted this previously.  We are discussing selection bias today, measurement bias for the next 2 weeks, and then confounding for the 3 weeks after that.  These three forms of bias can be distinguished by their causes (or origins), consequences, and solutions (aka cures or fixes).  There is, however, not absolute clarity about the distinctions between these three by different investigators, normative bodies, and textbooks.  This ambiguity is explained well in Schwartz et al.  Towards clarification in the taxonomy of bias…</a:t>
            </a:r>
            <a:r>
              <a:rPr lang="en-US" i="1" baseline="0" dirty="0"/>
              <a:t>Epidemiology</a:t>
            </a:r>
            <a:r>
              <a:rPr lang="en-US" baseline="0" dirty="0"/>
              <a:t> 26:216, 2015.   In practice, it is not critical that all forms of bias be reproducibly classified into one of these three bins.  Instead, it is more important that they are all recognized and acted upon.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E</a:t>
            </a:r>
            <a:r>
              <a:rPr lang="en-US" dirty="0"/>
              <a:t>very time you think about your own work or read someone else’s work, you should run down this list and ask yourself: is there selection bias present, measurement bias present, or confounding present and what is the role of chance?  If you can remember these four things, you have covered all of the bases.  These are what we call the BIG 4. Think of the BIG 4 in all of your work.  (Note:  The BIG 4 are different than the BIG 6.)</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dirty="0"/>
              <a:t>We should point out, however,</a:t>
            </a:r>
            <a:r>
              <a:rPr lang="en-US" baseline="0" dirty="0"/>
              <a:t> that the </a:t>
            </a:r>
            <a:r>
              <a:rPr lang="en-US" dirty="0"/>
              <a:t>Szklo and Nieto</a:t>
            </a:r>
            <a:r>
              <a:rPr lang="en-US" baseline="0" dirty="0"/>
              <a:t> textbook</a:t>
            </a:r>
            <a:r>
              <a:rPr lang="en-US" dirty="0"/>
              <a:t> considers selection bias and measurement/information bias to be the major forms of bias and considers confounding to be a separate process. </a:t>
            </a:r>
            <a:r>
              <a:rPr lang="en-US" baseline="0" dirty="0"/>
              <a:t> We</a:t>
            </a:r>
            <a:r>
              <a:rPr lang="en-US" dirty="0"/>
              <a:t> do not agree with this approach, but in any case, it is semantics, and we</a:t>
            </a:r>
            <a:r>
              <a:rPr lang="en-US" baseline="0" dirty="0"/>
              <a:t> simply want to point this out to you to avoid confusion.  </a:t>
            </a:r>
            <a:r>
              <a:rPr lang="en-US" sz="1200" baseline="0" dirty="0"/>
              <a:t>The rationale for Szklo and Nieto’s approach is that confounded associations are technically not numerically  wrong; they are simply not causal.  The rebuttal to this, however, is that the only time confounding ever comes up is during research that is related to figuring out causation.  In causation-related research, confounding is always a source of bias.  This is why we consider confounding as one of the 3 forms of bias:  selection bias, measurement bias, and confounding.</a:t>
            </a:r>
          </a:p>
          <a:p>
            <a:endParaRPr lang="en-US" sz="1200" baseline="0" dirty="0"/>
          </a:p>
          <a:p>
            <a:r>
              <a:rPr lang="en-US" sz="1200" baseline="0" dirty="0"/>
              <a:t>Note:  The “Big 4” is a comprehensive classification, but not all components are relevant in each of the “Big 6” objectives of clinical research/epidemiology.  Confounding, for example, is not relevant to description or prediction.  </a:t>
            </a:r>
          </a:p>
          <a:p>
            <a:endParaRPr lang="en-US" sz="1200" baseline="0" dirty="0"/>
          </a:p>
          <a:p>
            <a:r>
              <a:rPr lang="en-US" sz="1200" baseline="0" dirty="0"/>
              <a:t>Historical note:  The origin of the simplifying scheme of three forms of bias (selection, measurement, and confounding) was attributed by Kleinbaum (in his 1982 textbook) to the methodologist Olli </a:t>
            </a:r>
            <a:r>
              <a:rPr lang="en-US" dirty="0">
                <a:effectLst/>
                <a:latin typeface="Times New Roman" panose="02020603050405020304" pitchFamily="18" charset="0"/>
              </a:rPr>
              <a:t>Miettinen who developed the classification while teaching at Harvard in the early to mid-1970’s.  Kleinbaum referred to Miettinen’s work as an unpublished manuscript (written in 1976), and, indeed, many of Miettinen teachings did not get published until nearly 40 years later, when he co-authored a textbook with a junior colleague: Miettinen OS, Karp i. Epidemiological Research: An Introduction.  Dordrecht: Springer; 2012.  Miettinen is considered one the leading scholars to usher in the modern era of epidemiology.  Miettinen’s three-part scheme has withstood the test of time and is remarkably close to the structural forms of bias that have arose in the modern era of causal inference in which graphic depictions of systems are prominent.  We will cover this in our description of directed acyclic graphs (DAGs) in a few weeks.  Finally, we call this scheme simplifying because other approaches of the era were considerably more complicated (e.g., that of Feinstein in his 1977 </a:t>
            </a:r>
            <a:r>
              <a:rPr lang="en-US" i="1" dirty="0">
                <a:effectLst/>
                <a:latin typeface="Times New Roman" panose="02020603050405020304" pitchFamily="18" charset="0"/>
              </a:rPr>
              <a:t>Clinical Biostatistics </a:t>
            </a:r>
            <a:r>
              <a:rPr lang="en-US" dirty="0">
                <a:effectLst/>
                <a:latin typeface="Times New Roman" panose="02020603050405020304" pitchFamily="18" charset="0"/>
              </a:rPr>
              <a:t>textbook) or Sacket (in the Additional Slides), featuring long lists of seemingly unrelated biases with exotic names whose content was difficult to remember.  The brilliance of Miettinen was that he recognized that virtually all forms of bias fell into one of the three categories.  </a:t>
            </a:r>
            <a:endParaRPr lang="en-US" b="1" dirty="0"/>
          </a:p>
        </p:txBody>
      </p:sp>
    </p:spTree>
    <p:extLst>
      <p:ext uri="{BB962C8B-B14F-4D97-AF65-F5344CB8AC3E}">
        <p14:creationId xmlns:p14="http://schemas.microsoft.com/office/powerpoint/2010/main" val="401410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classification scheme now allows us to define the process of causal inference.  Causal inference refers</a:t>
            </a:r>
            <a:r>
              <a:rPr lang="en-US" baseline="0" dirty="0"/>
              <a:t> to the identification of causal relationships (objective number 2 on our Big 6 list).  This is one of the central goals of epidemiology and clinical research.  When assessment of causation is the goal, what we do initially is to determine a statistical (or “numerical”) association between a given exposure/treatment and disease/outcome.  We know that there are 6 different ways (or explanations) that a statistical association can occur.  If we can find evidence that any of alternative mechanisms 1 through 5 can explain the statistical association, then we cannot accept #6.  If we try to find evidence for alternative explanations 1 through 5 but cannot find such evidence, then we can conclude that 6 is true.  In other words, if we can refute the alternative explanations, then we feel comfortable accepting the causal explanation as being true.  This is acceptance of causality by means of refutation.</a:t>
            </a:r>
          </a:p>
          <a:p>
            <a:endParaRPr lang="en-US" baseline="0" dirty="0"/>
          </a:p>
          <a:p>
            <a:r>
              <a:rPr lang="en-US" b="1" baseline="0" dirty="0"/>
              <a:t>Advanced note:  </a:t>
            </a:r>
            <a:r>
              <a:rPr lang="en-US" baseline="0" dirty="0"/>
              <a:t>There is one additional explanation that must be excluded in certain situations, and that is called “model misspecification” bias.  Most generally, this refers to some problem in the formulation of the statistical mathematical model that you use to analyze your data.  The “error” could come from a variety of sources including, for example, the naïve use of a model that does not fit the data or the incorrect specification of a continuous variable.  This alternative explanation for a causal explanation does not necessarily pertain in every project/research question, especially those which do not require any sophisticated model to analyze the data.   Because this course does not cover any sophisticated biostatistical analytic techniques, we will not dwell much on this source of bias.  There is one other requirement for one entity to be called causal of another, and this is called “consistency”.  We will discuss this towards the end of the course.  </a:t>
            </a:r>
          </a:p>
          <a:p>
            <a:endParaRPr lang="en-US" baseline="0" dirty="0"/>
          </a:p>
          <a:p>
            <a:r>
              <a:rPr lang="en-US" baseline="0" dirty="0"/>
              <a:t>Another common approach to gathering the evidence for causal inference is essentially the converse of ruling out the three common forms of bias.   In this approach, the analyst is asked to argue for the presence of “exchangeability”, “positivity”, and consistency before she/he can conclude causality.  We will describe these terms at the end of the course, but the essence is what we have already described:  excluding selection bias, measurement bias, and confounding as an explanation for an apparent association between exposure and outcome.  </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29</a:t>
            </a:fld>
            <a:endParaRPr lang="en-US" dirty="0"/>
          </a:p>
        </p:txBody>
      </p:sp>
    </p:spTree>
    <p:extLst>
      <p:ext uri="{BB962C8B-B14F-4D97-AF65-F5344CB8AC3E}">
        <p14:creationId xmlns:p14="http://schemas.microsoft.com/office/powerpoint/2010/main" val="2915244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D82138C-0F44-493E-AF27-97A3098868EC}" type="slidenum">
              <a:rPr lang="en-US"/>
              <a:pPr/>
              <a:t>3</a:t>
            </a:fld>
            <a:endParaRPr lang="en-US" dirty="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dirty="0"/>
              <a:t>Here is our roadmap for this session.  We are going to start with a general framework about error in clinical and epidemiologic research, one you can use when thinking about your own work or critiquing others’ work.  In particular, we will distinguish between the two types of error: systematic error and random error.  Systematic error, also known as bias, poses a threat to internal validity (and ultimately external validity).  Random error is the chance result of sampling error.   </a:t>
            </a:r>
          </a:p>
          <a:p>
            <a:endParaRPr lang="en-US" dirty="0"/>
          </a:p>
          <a:p>
            <a:r>
              <a:rPr lang="en-US" sz="1200" dirty="0"/>
              <a:t>We will then spend the rest of the time on bias</a:t>
            </a:r>
            <a:r>
              <a:rPr lang="en-US" sz="1200" baseline="0" dirty="0"/>
              <a:t> and explain that there are three main forms of bias:  selection bias, measurement bias, and confounding bias.  </a:t>
            </a:r>
            <a:r>
              <a:rPr lang="en-US" dirty="0"/>
              <a:t>Among the different forms of bias, we</a:t>
            </a:r>
            <a:r>
              <a:rPr lang="en-US" baseline="0" dirty="0"/>
              <a:t> will </a:t>
            </a:r>
            <a:r>
              <a:rPr lang="en-US" dirty="0"/>
              <a:t>focus today on selection bias.  We will discuss selection bias according to the research objective, meaning descriptive or analytic, and by study design.   We will describe how  ― i.e., the mechanisms ― selection bias may occur in different study designs.  As</a:t>
            </a:r>
            <a:r>
              <a:rPr lang="en-US" baseline="0" dirty="0"/>
              <a:t> we have emphasized, a </a:t>
            </a:r>
            <a:r>
              <a:rPr lang="en-US" dirty="0"/>
              <a:t>descriptive objective means where the goal is to estimate measures of disease occurrence, and analytic means estimating measures of disease association (is some exposure a cause of some outcome?) and or causation-related objectives </a:t>
            </a:r>
            <a:r>
              <a:rPr lang="en-US" baseline="0" dirty="0"/>
              <a:t>such as interaction, mediation, and attribution</a:t>
            </a:r>
            <a:r>
              <a:rPr lang="en-US" dirty="0"/>
              <a:t>.  We will discuss selection bias in cross-sectional, case-control, and longitudinal studies (i.e., a cohort study, which can be observational or an experimental trial). </a:t>
            </a:r>
          </a:p>
          <a:p>
            <a:endParaRPr lang="en-US" dirty="0"/>
          </a:p>
          <a:p>
            <a:r>
              <a:rPr lang="en-US" dirty="0"/>
              <a:t>We hope that by now everyone is convinced that randomized experimental trials or even non-randomized experimental trials (experimental design</a:t>
            </a:r>
            <a:r>
              <a:rPr lang="en-US" baseline="0" dirty="0"/>
              <a:t>s are </a:t>
            </a:r>
            <a:r>
              <a:rPr lang="en-US" dirty="0"/>
              <a:t>also known as interventional</a:t>
            </a:r>
            <a:r>
              <a:rPr lang="en-US" baseline="0" dirty="0"/>
              <a:t> </a:t>
            </a:r>
            <a:r>
              <a:rPr lang="en-US" dirty="0"/>
              <a:t>designs) are just like cohort studies except that the exposure is assigned by the investigator instead of naturally occurring.  Thus, given that we think everyone here is doing either observational or experimental work, this discussion is pertinent to everyone.  </a:t>
            </a:r>
          </a:p>
          <a:p>
            <a:endParaRPr lang="en-US" dirty="0"/>
          </a:p>
        </p:txBody>
      </p:sp>
    </p:spTree>
    <p:extLst>
      <p:ext uri="{BB962C8B-B14F-4D97-AF65-F5344CB8AC3E}">
        <p14:creationId xmlns:p14="http://schemas.microsoft.com/office/powerpoint/2010/main" val="369019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D82138C-0F44-493E-AF27-97A3098868EC}" type="slidenum">
              <a:rPr lang="en-US"/>
              <a:pPr/>
              <a:t>30</a:t>
            </a:fld>
            <a:endParaRPr lang="en-US" dirty="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dirty="0"/>
              <a:t>This is a summary of the first part of this session.  We have introduced important vocabulary</a:t>
            </a:r>
            <a:r>
              <a:rPr lang="en-US" baseline="0" dirty="0"/>
              <a:t> in the language of clinical and epidemiologic research.  Using this language accurately will be expected in formal scientific writing, such as in grant applications and scientific papers.  It may be unjust, but if you use the vocabulary incorrectly, some reviewers may form unfavorable opinions of your ability to perform good science.   Equally as important: using the vocabulary accurately will allow you to very efficiently converse with advanced methodologists who can help you improve your work.  This is not surprising.  If two people can understand the same language, they can work  more efficiently and accurately.    </a:t>
            </a:r>
            <a:endParaRPr lang="en-US" dirty="0"/>
          </a:p>
        </p:txBody>
      </p:sp>
    </p:spTree>
    <p:extLst>
      <p:ext uri="{BB962C8B-B14F-4D97-AF65-F5344CB8AC3E}">
        <p14:creationId xmlns:p14="http://schemas.microsoft.com/office/powerpoint/2010/main" val="337815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D82138C-0F44-493E-AF27-97A3098868EC}" type="slidenum">
              <a:rPr lang="en-US"/>
              <a:pPr/>
              <a:t>31</a:t>
            </a:fld>
            <a:endParaRPr lang="en-US" dirty="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dirty="0"/>
              <a:t>Back to our roadmap for today.  Now that</a:t>
            </a:r>
            <a:r>
              <a:rPr lang="en-US" baseline="0" dirty="0"/>
              <a:t> we have discussed a general framework for error, and split bias up into three types (selection, measurement, and confounding), we will spend the rest of the session </a:t>
            </a:r>
            <a:r>
              <a:rPr lang="en-US" dirty="0"/>
              <a:t>on selection bias.  In particular, we will describe how selection bias may occur.  We will discuss selection bias according to the research objective, meaning descriptive or analytic, and also by study design.</a:t>
            </a:r>
          </a:p>
        </p:txBody>
      </p:sp>
    </p:spTree>
    <p:extLst>
      <p:ext uri="{BB962C8B-B14F-4D97-AF65-F5344CB8AC3E}">
        <p14:creationId xmlns:p14="http://schemas.microsoft.com/office/powerpoint/2010/main" val="3690195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9EFCBEF9-74C6-47EE-AFF6-B78283E5B61C}" type="slidenum">
              <a:rPr lang="en-US"/>
              <a:pPr/>
              <a:t>32</a:t>
            </a:fld>
            <a:endParaRPr lang="en-US" dirty="0"/>
          </a:p>
        </p:txBody>
      </p:sp>
      <p:sp>
        <p:nvSpPr>
          <p:cNvPr id="133123" name="Rectangle 2"/>
          <p:cNvSpPr>
            <a:spLocks noGrp="1" noRot="1" noChangeAspect="1" noChangeArrowheads="1" noTextEdit="1"/>
          </p:cNvSpPr>
          <p:nvPr>
            <p:ph type="sldImg"/>
          </p:nvPr>
        </p:nvSpPr>
        <p:spPr>
          <a:xfrm>
            <a:off x="884238" y="695325"/>
            <a:ext cx="5222875" cy="3481388"/>
          </a:xfrm>
          <a:ln/>
        </p:spPr>
      </p:sp>
      <p:sp>
        <p:nvSpPr>
          <p:cNvPr id="133124" name="Rectangle 3"/>
          <p:cNvSpPr>
            <a:spLocks noGrp="1" noChangeArrowheads="1"/>
          </p:cNvSpPr>
          <p:nvPr>
            <p:ph type="body" idx="1"/>
          </p:nvPr>
        </p:nvSpPr>
        <p:spPr>
          <a:xfrm>
            <a:off x="931863" y="4408488"/>
            <a:ext cx="5127625" cy="4178300"/>
          </a:xfrm>
          <a:noFill/>
          <a:ln/>
        </p:spPr>
        <p:txBody>
          <a:bodyPr/>
          <a:lstStyle/>
          <a:p>
            <a:r>
              <a:rPr lang="en-US" dirty="0"/>
              <a:t>With that introduction, let us move on to discussing selection bias,</a:t>
            </a:r>
            <a:r>
              <a:rPr lang="en-US" baseline="0" dirty="0"/>
              <a:t> which is defined as the bias that occurs when the study sample (either the people per se or the person-time) is not representative of the source population.  We will return again and again to this basic definition.  </a:t>
            </a:r>
            <a:endParaRPr lang="en-US" dirty="0"/>
          </a:p>
          <a:p>
            <a:endParaRPr lang="en-US" dirty="0"/>
          </a:p>
          <a:p>
            <a:r>
              <a:rPr lang="en-US" dirty="0"/>
              <a:t>The more nuanced definition of selection bias depends upon whether you are referring to a descriptive or analytic study.  In a descriptive study, selection bias</a:t>
            </a:r>
            <a:r>
              <a:rPr lang="en-US" baseline="0" dirty="0"/>
              <a:t> </a:t>
            </a:r>
            <a:r>
              <a:rPr lang="en-US" dirty="0"/>
              <a:t>is the bias that is caused when persons in the source population have different (unequal) probabilities of being selected for initially (“in-selection”)</a:t>
            </a:r>
            <a:r>
              <a:rPr lang="en-US" baseline="0" dirty="0"/>
              <a:t> </a:t>
            </a:r>
            <a:r>
              <a:rPr lang="en-US" dirty="0"/>
              <a:t>or, subsequently, retained in the study sample (“out-selection”).  If persons</a:t>
            </a:r>
            <a:r>
              <a:rPr lang="en-US" baseline="0" dirty="0"/>
              <a:t> in the source population do not all have the same chance of landing in the study population, then most likely what will happen is the study sample will not reflect the source population.  (We say “most likely” because chance could compensate for this non-representativeness and still end up yielding the correct answer.)  </a:t>
            </a:r>
            <a:r>
              <a:rPr lang="en-US" dirty="0"/>
              <a:t>In other words, this</a:t>
            </a:r>
            <a:r>
              <a:rPr lang="en-US" baseline="0" dirty="0"/>
              <a:t> bias occurs because the participants or their follow-up that we observe in the study sample are NOT representative of the persons/follow-up in the source population.  What we mean by not representative is in terms of the entity under descriptive study, be it of an exposure or an outcome. </a:t>
            </a:r>
            <a:endParaRPr lang="en-US" dirty="0"/>
          </a:p>
          <a:p>
            <a:endParaRPr lang="en-US" dirty="0"/>
          </a:p>
          <a:p>
            <a:r>
              <a:rPr lang="en-US" dirty="0"/>
              <a:t>In an analytic study — and I will say that this is where most of the attention is paid for selection</a:t>
            </a:r>
            <a:r>
              <a:rPr lang="en-US" baseline="0" dirty="0"/>
              <a:t> bias </a:t>
            </a:r>
            <a:r>
              <a:rPr lang="en-US" dirty="0"/>
              <a:t>because it is considerably more complicated than descriptive studies — the definition is that selection</a:t>
            </a:r>
            <a:r>
              <a:rPr lang="en-US" baseline="0" dirty="0"/>
              <a:t> bias</a:t>
            </a:r>
            <a:r>
              <a:rPr lang="en-US" dirty="0"/>
              <a:t> is the bias that is caused when persons in the source population have different (unequal) probabilities of being selected for/retained in the study sample.  A critical aspect of these different probabilities of being selected</a:t>
            </a:r>
            <a:r>
              <a:rPr lang="en-US" baseline="0" dirty="0"/>
              <a:t> for study inclusion that results in bias is especially apparent when the probabilities are </a:t>
            </a:r>
            <a:r>
              <a:rPr lang="en-US" dirty="0"/>
              <a:t>influenced by </a:t>
            </a:r>
            <a:r>
              <a:rPr lang="en-US" u="sng" dirty="0"/>
              <a:t>both</a:t>
            </a:r>
            <a:r>
              <a:rPr lang="en-US" dirty="0"/>
              <a:t> the person’s exposure and outcome of interest.  By influence, we mean either that</a:t>
            </a:r>
            <a:r>
              <a:rPr lang="en-US" baseline="0" dirty="0"/>
              <a:t> selection is </a:t>
            </a:r>
            <a:r>
              <a:rPr lang="en-US" dirty="0"/>
              <a:t>caused</a:t>
            </a:r>
            <a:r>
              <a:rPr lang="en-US" baseline="0" dirty="0"/>
              <a:t> by the exposure and outcome or caused by something that also influences exposure and outcome (and thus exposure and outcome are associated with being selected for the study).  </a:t>
            </a:r>
            <a:r>
              <a:rPr lang="en-US" dirty="0"/>
              <a:t>Selection</a:t>
            </a:r>
            <a:r>
              <a:rPr lang="en-US" baseline="0" dirty="0"/>
              <a:t> bias occurs when p</a:t>
            </a:r>
            <a:r>
              <a:rPr lang="en-US" dirty="0"/>
              <a:t>eople</a:t>
            </a:r>
            <a:r>
              <a:rPr lang="en-US" baseline="0" dirty="0"/>
              <a:t> in the source population do not all have the same chance of landing in the study sample or, in a longitudinal study, being retained in the study sample.  It occurs when the people who do land in the study sample have a different relationship between exposure and outcome than people in the source population.  </a:t>
            </a:r>
          </a:p>
          <a:p>
            <a:endParaRPr lang="en-US" baseline="0" dirty="0"/>
          </a:p>
          <a:p>
            <a:r>
              <a:rPr lang="en-US" baseline="0" dirty="0"/>
              <a:t>Hence, the overarching issue in selection bias is that it occurs when we are not able to get a study sample that is representative of our source population.  It is important to point out that the reason for a non-representative sample is not chance; it is some systematic process either caused by the investigators or volitionally chosen by the participants.  </a:t>
            </a:r>
          </a:p>
          <a:p>
            <a:endParaRPr lang="en-US" baseline="0" dirty="0"/>
          </a:p>
          <a:p>
            <a:r>
              <a:rPr lang="en-US" baseline="0" dirty="0"/>
              <a:t>Foreshadowing note:  When we say “especially, but not exclusively, when differing (unequal) probabilities are influenced by (associated with) b</a:t>
            </a:r>
            <a:r>
              <a:rPr lang="en-US" dirty="0"/>
              <a:t>oth the person’s exposure and outcome of interest”, we mean that</a:t>
            </a:r>
            <a:r>
              <a:rPr lang="en-US" baseline="0" dirty="0"/>
              <a:t> selection probabilities do not always have to be influenced by </a:t>
            </a:r>
            <a:r>
              <a:rPr lang="en-US" u="sng" baseline="0" dirty="0"/>
              <a:t>both</a:t>
            </a:r>
            <a:r>
              <a:rPr lang="en-US" baseline="0" dirty="0"/>
              <a:t> exposure or outcome of interest in order for selection bias to occur.  Influence by exposure and outcome is needed for selection bias to occur under what are called “null conditions”.  Influence by outcome alone is sufficient under the non-null (“off the null”).   </a:t>
            </a:r>
            <a:endParaRPr lang="en-US" dirty="0"/>
          </a:p>
          <a:p>
            <a:endParaRPr lang="en-US" dirty="0"/>
          </a:p>
        </p:txBody>
      </p:sp>
    </p:spTree>
    <p:extLst>
      <p:ext uri="{BB962C8B-B14F-4D97-AF65-F5344CB8AC3E}">
        <p14:creationId xmlns:p14="http://schemas.microsoft.com/office/powerpoint/2010/main" val="15201393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04333AFF-8EB0-4EFF-9E99-FEA4B0337E65}" type="slidenum">
              <a:rPr lang="en-US"/>
              <a:pPr/>
              <a:t>33</a:t>
            </a:fld>
            <a:endParaRPr lang="en-US" dirty="0"/>
          </a:p>
        </p:txBody>
      </p:sp>
      <p:sp>
        <p:nvSpPr>
          <p:cNvPr id="134147" name="Rectangle 2"/>
          <p:cNvSpPr>
            <a:spLocks noGrp="1" noRot="1" noChangeAspect="1" noChangeArrowheads="1" noTextEdit="1"/>
          </p:cNvSpPr>
          <p:nvPr>
            <p:ph type="sldImg"/>
          </p:nvPr>
        </p:nvSpPr>
        <p:spPr>
          <a:xfrm>
            <a:off x="884238" y="695325"/>
            <a:ext cx="5222875" cy="3481388"/>
          </a:xfrm>
          <a:ln/>
        </p:spPr>
      </p:sp>
      <p:sp>
        <p:nvSpPr>
          <p:cNvPr id="134148" name="Rectangle 3"/>
          <p:cNvSpPr>
            <a:spLocks noGrp="1" noChangeArrowheads="1"/>
          </p:cNvSpPr>
          <p:nvPr>
            <p:ph type="body" idx="1"/>
          </p:nvPr>
        </p:nvSpPr>
        <p:spPr>
          <a:xfrm>
            <a:off x="931863" y="4408488"/>
            <a:ext cx="5127625" cy="4178300"/>
          </a:xfrm>
          <a:noFill/>
          <a:ln/>
        </p:spPr>
        <p:txBody>
          <a:bodyPr/>
          <a:lstStyle/>
          <a:p>
            <a:r>
              <a:rPr lang="en-US" dirty="0"/>
              <a:t>If</a:t>
            </a:r>
            <a:r>
              <a:rPr lang="en-US" baseline="0" dirty="0"/>
              <a:t> selection bias is the result of the study sample not being representative of the source population, how might this happen?  In other words, w</a:t>
            </a:r>
            <a:r>
              <a:rPr lang="en-US" dirty="0"/>
              <a:t>hat are the mechanisms that cause selection bias?  </a:t>
            </a:r>
          </a:p>
          <a:p>
            <a:endParaRPr lang="en-US" dirty="0"/>
          </a:p>
          <a:p>
            <a:r>
              <a:rPr lang="en-US" dirty="0"/>
              <a:t>The answer is any</a:t>
            </a:r>
            <a:r>
              <a:rPr lang="en-US" baseline="0" dirty="0"/>
              <a:t> systematic problem in the process of selecting persons initially (“in-selection”) or — in a longitudinal study — in the process that determines which persons fall out of observation (“out-selection”).  </a:t>
            </a:r>
            <a:r>
              <a:rPr lang="en-US" dirty="0"/>
              <a:t>We can classify the problems into 3 categories.  First, there are the problems caused by the investigators via faulty study design processes;</a:t>
            </a:r>
            <a:r>
              <a:rPr lang="en-US" baseline="0" dirty="0"/>
              <a:t> i.e., bad methodologic decisions.</a:t>
            </a:r>
            <a:r>
              <a:rPr lang="en-US" dirty="0"/>
              <a:t>  The second stems from human behavior of the participants</a:t>
            </a:r>
            <a:r>
              <a:rPr lang="en-US" baseline="0" dirty="0"/>
              <a:t> (</a:t>
            </a:r>
            <a:r>
              <a:rPr lang="en-US" dirty="0"/>
              <a:t>or rather, sometimes, the non-participants), by the act of refusing to participate in the first place or declining to continue to participate.  As soon as we have some people who should be participating but choose not to, we have the potential for selection bias.  Interestingly, this problem is unique to human-based research.  The drosophila or mice researchers</a:t>
            </a:r>
            <a:r>
              <a:rPr lang="en-US" baseline="0" dirty="0"/>
              <a:t> </a:t>
            </a:r>
            <a:r>
              <a:rPr lang="en-US" dirty="0"/>
              <a:t>do not have this problem.  Our field is not called human-based research for nothing; humans will be humans and when they are, it causes challenges for valid inference.  The third issue is just that normal life often gets in the way of science in the form of competing events.  Or, you might have all of these 3 operating at the same time.  </a:t>
            </a:r>
          </a:p>
          <a:p>
            <a:endParaRPr lang="en-US" dirty="0"/>
          </a:p>
          <a:p>
            <a:r>
              <a:rPr lang="en-US" b="1" dirty="0"/>
              <a:t>Advanced note: </a:t>
            </a:r>
            <a:r>
              <a:rPr lang="en-US" dirty="0"/>
              <a:t>Later in the course, we will describe even a more expansive definition of selection bias in</a:t>
            </a:r>
            <a:r>
              <a:rPr lang="en-US" baseline="0" dirty="0"/>
              <a:t> which there are other mechanisms beyond problems in selecting people initially or retaining them.  For example, ill-informed conditioning on a “collider” during data analysis can also produce selection bias under this more comprehensive definition.  </a:t>
            </a:r>
            <a:endParaRPr lang="en-US" dirty="0"/>
          </a:p>
        </p:txBody>
      </p:sp>
    </p:spTree>
    <p:extLst>
      <p:ext uri="{BB962C8B-B14F-4D97-AF65-F5344CB8AC3E}">
        <p14:creationId xmlns:p14="http://schemas.microsoft.com/office/powerpoint/2010/main" val="40832700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D82138C-0F44-493E-AF27-97A3098868EC}" type="slidenum">
              <a:rPr lang="en-US"/>
              <a:pPr/>
              <a:t>34</a:t>
            </a:fld>
            <a:endParaRPr lang="en-US" dirty="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dirty="0"/>
              <a:t>Let us now talk about selection bias in the different major</a:t>
            </a:r>
            <a:r>
              <a:rPr lang="en-US" baseline="0" dirty="0"/>
              <a:t> </a:t>
            </a:r>
            <a:r>
              <a:rPr lang="en-US" dirty="0"/>
              <a:t>study designs we have discussed in the</a:t>
            </a:r>
            <a:r>
              <a:rPr lang="en-US" baseline="0" dirty="0"/>
              <a:t> course to date</a:t>
            </a:r>
            <a:r>
              <a:rPr lang="en-US" dirty="0"/>
              <a:t>. </a:t>
            </a:r>
          </a:p>
        </p:txBody>
      </p:sp>
    </p:spTree>
    <p:extLst>
      <p:ext uri="{BB962C8B-B14F-4D97-AF65-F5344CB8AC3E}">
        <p14:creationId xmlns:p14="http://schemas.microsoft.com/office/powerpoint/2010/main" val="3690195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2ED348A4-11D0-4095-9507-EE23ED845C07}" type="slidenum">
              <a:rPr lang="en-US"/>
              <a:pPr/>
              <a:t>35</a:t>
            </a:fld>
            <a:endParaRPr lang="en-US" dirty="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r>
              <a:rPr lang="en-US" dirty="0"/>
              <a:t>We will talk first about a descriptive study, and although this is outside of our biomedical realm, one of the most fulminant examples of selection bias in a descriptive study occurred in the pre-election surveys (polls) for the 1948 Presidential election in the U.S.  The pre-election surveys used various cross-sectional survey methods to find participants and most of these surveys found that the largest percentage of survey respondents favored the candidate Thomas Dewey.  Newspapers were even printing headlines stating</a:t>
            </a:r>
            <a:r>
              <a:rPr lang="en-US" baseline="0" dirty="0"/>
              <a:t> that Dewey had won (shown is Harry Truman holding up such a newspaper; he was later vindicated).  </a:t>
            </a:r>
            <a:r>
              <a:rPr lang="en-US" dirty="0"/>
              <a:t> </a:t>
            </a:r>
          </a:p>
          <a:p>
            <a:endParaRPr lang="en-US" dirty="0"/>
          </a:p>
          <a:p>
            <a:r>
              <a:rPr lang="en-US" dirty="0"/>
              <a:t>However, as those of you who follow U.S. history know, the truth was seen in the general election results in which Truman beat Dewey.  What was the problem here?  Who or what was at fault for the erroneous pre-election study inference?  In retrospect, these polls used unprincipled study designs featuring non-representative samples.  They simply surveyed people who were the most expedient to find.  Although this was in the field of social science, the errors made in the pre-election polls in this election (and others like the 1936 President election of Roosevelt vs Landon) really turned the entire </a:t>
            </a:r>
            <a:r>
              <a:rPr lang="en-US" i="1" dirty="0"/>
              <a:t>science of sampling </a:t>
            </a:r>
            <a:r>
              <a:rPr lang="en-US" dirty="0"/>
              <a:t>on its head and ushered in the era in which we live today where we recognize the importance of representative (or random) sampling in all fields.  In short, if you wish to learn about the source population, the only way to be sure is to implement a process in which you obtain a </a:t>
            </a:r>
            <a:r>
              <a:rPr lang="en-US" u="sng" dirty="0"/>
              <a:t>representative</a:t>
            </a:r>
            <a:r>
              <a:rPr lang="en-US" dirty="0"/>
              <a:t> sample.  </a:t>
            </a:r>
          </a:p>
        </p:txBody>
      </p:sp>
    </p:spTree>
    <p:extLst>
      <p:ext uri="{BB962C8B-B14F-4D97-AF65-F5344CB8AC3E}">
        <p14:creationId xmlns:p14="http://schemas.microsoft.com/office/powerpoint/2010/main" val="364799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we still making this kind of mistake in political science?  The validity of the inferences from contemporary pre-election polling is much better, but they are still not perfect.  In the U.S.</a:t>
            </a:r>
            <a:r>
              <a:rPr lang="en-US" baseline="0" dirty="0"/>
              <a:t> Presidential election of 2020</a:t>
            </a:r>
            <a:r>
              <a:rPr lang="en-US" dirty="0"/>
              <a:t>, this is what various pre-election polls/surveys showed overall in the U.S. and for several select states.  These data were presented in an article by David Leonhardt in the New York Times in November 2020.  These polls were the latest taken prior to the election.  These surveys were samples of a few thousand</a:t>
            </a:r>
            <a:r>
              <a:rPr lang="en-US" baseline="0" dirty="0"/>
              <a:t> </a:t>
            </a:r>
            <a:r>
              <a:rPr lang="en-US" dirty="0"/>
              <a:t>persons, and they represented what where ultimately over 158 million voters.  Qualitatively, the national poll was correct.  For the individual states, the polls were mostly correct, with the exception of 3 states.  Quantitatively, the national polls had Biden winning by an absolute 8% difference.  This compares to the actual difference of 5%.  In many ways, it is remarkable how a sample of a few 1000 can some close to the truth in 158 million.  In other ways, it shows the imperfection of these polls despite over 100 years of working on them in the U.S.  </a:t>
            </a:r>
          </a:p>
          <a:p>
            <a:r>
              <a:rPr lang="en-US" dirty="0"/>
              <a:t> </a:t>
            </a:r>
          </a:p>
          <a:p>
            <a:r>
              <a:rPr lang="en-US" dirty="0"/>
              <a:t>Why are these election polls such a great way to learn about sampling and descriptive estimates in cross-sectional study designs?  Because they are one of the few situations where we actually get to learn the truth about the source population, on election day, and can thus get a handle on whether there was bias in the survey (the study sample).  Unfortunately, we do not get this luxury in clinical/epidemiologic research.  Note:</a:t>
            </a:r>
            <a:r>
              <a:rPr lang="en-US" baseline="0" dirty="0"/>
              <a:t>  if the poll differs from the election result, we cannot, in truth, be certain if the difference is because of chance or bias.  If the poll result is very far away from the election result, outside of the 95% confidence interval (what the pollsters call “sampling error”), then we are less likely to believe that this difference is due to chance and more likely to believe that the poll result was biased.  If the poll result was close to the election result but not exactly the same, we have a harder time distinguishing chance from bias.  </a:t>
            </a:r>
            <a:endParaRPr lang="en-US" dirty="0"/>
          </a:p>
          <a:p>
            <a:endParaRPr lang="en-US" dirty="0"/>
          </a:p>
          <a:p>
            <a:r>
              <a:rPr lang="en-US" dirty="0"/>
              <a:t>Political science note: </a:t>
            </a:r>
            <a:r>
              <a:rPr lang="en-US" baseline="0" dirty="0"/>
              <a:t>There was a general perception was that the 2016 polls had been wrong about the U.S. presidential election — very wrong.  Yet, the most rigorous polls, such as that done by New York Times/CBS News and 538.com, were actually very close to truth (the final election results), and not that different in their margin of error (pre-election estimate minus truth) than any other presidential election since 1968.  Despite winning more overall votes (the popular vote), Clinton lost in the electoral college.  A nice summary of the 2016 polling can be found at:  ht</a:t>
            </a:r>
            <a:r>
              <a:rPr lang="en-US" dirty="0"/>
              <a:t>tp://fivethirtyeight.com/features/the-real-story-of-2016.</a:t>
            </a:r>
          </a:p>
          <a:p>
            <a:endParaRPr lang="en-US" dirty="0"/>
          </a:p>
          <a:p>
            <a:r>
              <a:rPr lang="en-US" dirty="0"/>
              <a:t>The David Leonhardt article provides an interesting history of presidential election polling in the U.S.   </a:t>
            </a:r>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36</a:t>
            </a:fld>
            <a:endParaRPr lang="en-US" dirty="0"/>
          </a:p>
        </p:txBody>
      </p:sp>
    </p:spTree>
    <p:extLst>
      <p:ext uri="{BB962C8B-B14F-4D97-AF65-F5344CB8AC3E}">
        <p14:creationId xmlns:p14="http://schemas.microsoft.com/office/powerpoint/2010/main" val="27393073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2CFD177D-B69D-4281-A34A-B4FFFF3B32F7}" type="slidenum">
              <a:rPr lang="en-US"/>
              <a:pPr/>
              <a:t>37</a:t>
            </a:fld>
            <a:endParaRPr lang="en-US" dirty="0"/>
          </a:p>
        </p:txBody>
      </p:sp>
      <p:sp>
        <p:nvSpPr>
          <p:cNvPr id="137219" name="Rectangle 2"/>
          <p:cNvSpPr>
            <a:spLocks noGrp="1" noRot="1" noChangeAspect="1" noChangeArrowheads="1" noTextEdit="1"/>
          </p:cNvSpPr>
          <p:nvPr>
            <p:ph type="sldImg"/>
          </p:nvPr>
        </p:nvSpPr>
        <p:spPr>
          <a:xfrm>
            <a:off x="884238" y="695325"/>
            <a:ext cx="5222875" cy="3481388"/>
          </a:xfrm>
          <a:ln/>
        </p:spPr>
      </p:sp>
      <p:sp>
        <p:nvSpPr>
          <p:cNvPr id="137220" name="Rectangle 3"/>
          <p:cNvSpPr>
            <a:spLocks noGrp="1" noChangeArrowheads="1"/>
          </p:cNvSpPr>
          <p:nvPr>
            <p:ph type="body" idx="1"/>
          </p:nvPr>
        </p:nvSpPr>
        <p:spPr>
          <a:xfrm>
            <a:off x="931863" y="4408488"/>
            <a:ext cx="5127625" cy="4178300"/>
          </a:xfrm>
          <a:noFill/>
          <a:ln/>
        </p:spPr>
        <p:txBody>
          <a:bodyPr/>
          <a:lstStyle/>
          <a:p>
            <a:r>
              <a:rPr lang="en-US" dirty="0"/>
              <a:t>Here is a schematic representation, with</a:t>
            </a:r>
            <a:r>
              <a:rPr lang="en-US" baseline="0" dirty="0"/>
              <a:t> boxes and arrows (or we might call them sticks),</a:t>
            </a:r>
            <a:r>
              <a:rPr lang="en-US" dirty="0"/>
              <a:t> that depicts what we hope to do when sampling in a descriptive study in terms of having no selection bias.  The arrows depict the probability that a given person in the source population ends up in the study sample.  This probability is known as a “selection probability”.  In the upper left, we depict the source population and on the lower right is our study sample.  Our goal is to have the study sample validly represent the source population; we show this here by an equal weighting</a:t>
            </a:r>
            <a:r>
              <a:rPr lang="en-US" baseline="0" dirty="0"/>
              <a:t> </a:t>
            </a:r>
            <a:r>
              <a:rPr lang="en-US" dirty="0"/>
              <a:t>of arrows stemming from the source population to the study sample.  Everyone in the source</a:t>
            </a:r>
            <a:r>
              <a:rPr lang="en-US" baseline="0" dirty="0"/>
              <a:t> population has the same chance as ending up in the study sample.  Everyone has the same selection probability.  </a:t>
            </a:r>
            <a:endParaRPr lang="en-US" dirty="0"/>
          </a:p>
        </p:txBody>
      </p:sp>
    </p:spTree>
    <p:extLst>
      <p:ext uri="{BB962C8B-B14F-4D97-AF65-F5344CB8AC3E}">
        <p14:creationId xmlns:p14="http://schemas.microsoft.com/office/powerpoint/2010/main" val="8721266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B84CE639-4B7D-4ED8-A20F-C35B13479F4C}" type="slidenum">
              <a:rPr lang="en-US"/>
              <a:pPr/>
              <a:t>38</a:t>
            </a:fld>
            <a:endParaRPr lang="en-US" dirty="0"/>
          </a:p>
        </p:txBody>
      </p:sp>
      <p:sp>
        <p:nvSpPr>
          <p:cNvPr id="138243" name="Rectangle 2"/>
          <p:cNvSpPr>
            <a:spLocks noGrp="1" noRot="1" noChangeAspect="1" noChangeArrowheads="1" noTextEdit="1"/>
          </p:cNvSpPr>
          <p:nvPr>
            <p:ph type="sldImg"/>
          </p:nvPr>
        </p:nvSpPr>
        <p:spPr>
          <a:xfrm>
            <a:off x="884238" y="695325"/>
            <a:ext cx="5222875" cy="3481388"/>
          </a:xfrm>
          <a:ln/>
        </p:spPr>
      </p:sp>
      <p:sp>
        <p:nvSpPr>
          <p:cNvPr id="138244" name="Rectangle 3"/>
          <p:cNvSpPr>
            <a:spLocks noGrp="1" noChangeArrowheads="1"/>
          </p:cNvSpPr>
          <p:nvPr>
            <p:ph type="body" idx="1"/>
          </p:nvPr>
        </p:nvSpPr>
        <p:spPr>
          <a:xfrm>
            <a:off x="931863" y="4408488"/>
            <a:ext cx="5127625" cy="4178300"/>
          </a:xfrm>
          <a:noFill/>
          <a:ln/>
        </p:spPr>
        <p:txBody>
          <a:bodyPr/>
          <a:lstStyle/>
          <a:p>
            <a:r>
              <a:rPr lang="en-US" dirty="0"/>
              <a:t>This is an example of what selection bias looks like in a descriptive study.  The study sample has an over-representation of a specific portion of the source population (in the upper</a:t>
            </a:r>
            <a:r>
              <a:rPr lang="en-US" baseline="0" dirty="0"/>
              <a:t> right portion of the box) </a:t>
            </a:r>
            <a:r>
              <a:rPr lang="en-US" dirty="0"/>
              <a:t>as you can see depicted by the unequal</a:t>
            </a:r>
            <a:r>
              <a:rPr lang="en-US" baseline="0" dirty="0"/>
              <a:t> weighting </a:t>
            </a:r>
            <a:r>
              <a:rPr lang="en-US" dirty="0"/>
              <a:t>of arrows.  People in the source population have unequal selection probabilities; this is what is being depicted by the unequal weighting of arrows.  This is what happened in the 1948 U.S. pre-election survey.  Those persons who favored Dewey were over-represented in the study sample, the pre-election polls.  </a:t>
            </a:r>
          </a:p>
        </p:txBody>
      </p:sp>
    </p:spTree>
    <p:extLst>
      <p:ext uri="{BB962C8B-B14F-4D97-AF65-F5344CB8AC3E}">
        <p14:creationId xmlns:p14="http://schemas.microsoft.com/office/powerpoint/2010/main" val="4982694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13B68B41-FA15-4928-83FA-DCB61F4F9938}" type="slidenum">
              <a:rPr lang="en-US"/>
              <a:pPr/>
              <a:t>39</a:t>
            </a:fld>
            <a:endParaRPr lang="en-US" dirty="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r>
              <a:rPr lang="en-US" dirty="0"/>
              <a:t>Here is another example from a study with a descriptive objective; this time, it is a longitudinal study and in the biomedical arena.  This study evaluated mortality after initiation of antiretroviral therapy among HIV-infected adults in Uganda and was</a:t>
            </a:r>
            <a:r>
              <a:rPr lang="en-US" baseline="0" dirty="0"/>
              <a:t> conducted by </a:t>
            </a:r>
            <a:r>
              <a:rPr lang="en-US" dirty="0"/>
              <a:t>a</a:t>
            </a:r>
            <a:r>
              <a:rPr lang="en-US" baseline="0" dirty="0"/>
              <a:t> former instructor in the course</a:t>
            </a:r>
            <a:r>
              <a:rPr lang="en-US" dirty="0"/>
              <a:t>, Elvin Geng, who was working with the course director as well as David Glidden.  These patients were identified at clinics in Uganda which administered antiretroviral therapy.  Elvin had to contend with substantial losses to follow-up, 39% at three years after starting therapy in this fixed cohort study.  This</a:t>
            </a:r>
            <a:r>
              <a:rPr lang="en-US" baseline="0" dirty="0"/>
              <a:t> amounted to over 800 lost patients.  </a:t>
            </a:r>
            <a:r>
              <a:rPr lang="en-US" dirty="0"/>
              <a:t>In his initial estimate, Elvin did what most researchers would do.</a:t>
            </a:r>
            <a:r>
              <a:rPr lang="en-US" baseline="0" dirty="0"/>
              <a:t>  He censored</a:t>
            </a:r>
            <a:r>
              <a:rPr lang="en-US" dirty="0"/>
              <a:t> observation at the time of drop out.  Doing so, he made the assumption that the losses to follow-up were non-informative, in other words, that patients who became lost had the same incidence of mortality as those who remained</a:t>
            </a:r>
            <a:r>
              <a:rPr lang="en-US" baseline="0" dirty="0"/>
              <a:t> in the analysis</a:t>
            </a:r>
            <a:r>
              <a:rPr lang="en-US" dirty="0"/>
              <a:t>.  When we censor patients and then use the Kaplan-Meier estimator to derive cumulative incidence, the analyst is effectively stating that the lost experience the same incidence of the outcome as those who remain.  After all, if you do not know what</a:t>
            </a:r>
            <a:r>
              <a:rPr lang="en-US" baseline="0" dirty="0"/>
              <a:t> happened to these patients, you do not have many options, and this is what researchers have done for time immemorial.    </a:t>
            </a:r>
            <a:endParaRPr lang="en-US" dirty="0"/>
          </a:p>
        </p:txBody>
      </p:sp>
    </p:spTree>
    <p:extLst>
      <p:ext uri="{BB962C8B-B14F-4D97-AF65-F5344CB8AC3E}">
        <p14:creationId xmlns:p14="http://schemas.microsoft.com/office/powerpoint/2010/main" val="896385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BB311E36-5154-4ED4-929D-8F376F76D16F}" type="slidenum">
              <a:rPr lang="en-US"/>
              <a:pPr/>
              <a:t>4</a:t>
            </a:fld>
            <a:endParaRPr lang="en-US" dirty="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Before we get too far, we need to caution that we are shifting gears in the course.  That is, for today and the remainder of the course, we will feature</a:t>
            </a:r>
            <a:r>
              <a:rPr lang="en-US" baseline="0" dirty="0"/>
              <a:t> </a:t>
            </a:r>
            <a:r>
              <a:rPr lang="en-US" dirty="0"/>
              <a:t>more theory.  We will</a:t>
            </a:r>
            <a:r>
              <a:rPr lang="en-US" baseline="0" dirty="0"/>
              <a:t> not</a:t>
            </a:r>
            <a:r>
              <a:rPr lang="en-US" dirty="0"/>
              <a:t> have many equations or cook-book algorithms, such as had for calculating prevalence or incidence.  Instead, we will present frameworks to guide your thinking.  Why is this?  It is because identifying, or importantly in the design of your studies, preventing, bias is not a “plug and play” or formulaic process.  In other words, there is nothing automatic you can do, no software that you will do it for you.  Identifying and preventing bias (i.e., “minimization of inferential bias”) requires deft human intelligence and that means it requires sound knowledge of methodologic theory (and a framework to apply the theory), deep subject</a:t>
            </a:r>
            <a:r>
              <a:rPr lang="en-US" baseline="0" dirty="0"/>
              <a:t> matter expertise, and experience.   Indeed, high-quality research is usually the result of a three-part recipe:  one part subject matter knowledge; one part methodologic knowledge; and one part experience.  </a:t>
            </a:r>
          </a:p>
          <a:p>
            <a:endParaRPr lang="en-US" dirty="0"/>
          </a:p>
          <a:p>
            <a:r>
              <a:rPr lang="en-US" dirty="0"/>
              <a:t>Finally, we will often depart considerably from the S &amp; N textbook, attempting to give a clearer view of the material, and, in some cases, a more modern view.  When our lectures differ from the S&amp;N textbook, our material will trump the textbook.</a:t>
            </a:r>
          </a:p>
        </p:txBody>
      </p:sp>
    </p:spTree>
    <p:extLst>
      <p:ext uri="{BB962C8B-B14F-4D97-AF65-F5344CB8AC3E}">
        <p14:creationId xmlns:p14="http://schemas.microsoft.com/office/powerpoint/2010/main" val="18705374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F510CB32-3CE3-42D9-BB86-15E202941471}" type="slidenum">
              <a:rPr lang="en-US"/>
              <a:pPr/>
              <a:t>40</a:t>
            </a:fld>
            <a:endParaRPr lang="en-US" dirty="0"/>
          </a:p>
        </p:txBody>
      </p:sp>
      <p:sp>
        <p:nvSpPr>
          <p:cNvPr id="140291"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F820D12B-E8F7-435B-A690-617F01097D66}" type="slidenum">
              <a:rPr lang="en-US" sz="1200"/>
              <a:pPr algn="r" defTabSz="930275"/>
              <a:t>40</a:t>
            </a:fld>
            <a:endParaRPr lang="en-US" sz="1200" dirty="0"/>
          </a:p>
        </p:txBody>
      </p:sp>
      <p:sp>
        <p:nvSpPr>
          <p:cNvPr id="140292" name="Rectangle 2"/>
          <p:cNvSpPr>
            <a:spLocks noGrp="1" noRot="1" noChangeAspect="1" noChangeArrowheads="1" noTextEdit="1"/>
          </p:cNvSpPr>
          <p:nvPr>
            <p:ph type="sldImg"/>
          </p:nvPr>
        </p:nvSpPr>
        <p:spPr>
          <a:xfrm>
            <a:off x="884238" y="695325"/>
            <a:ext cx="5222875" cy="3481388"/>
          </a:xfrm>
          <a:ln/>
        </p:spPr>
      </p:sp>
      <p:sp>
        <p:nvSpPr>
          <p:cNvPr id="140293" name="Rectangle 3"/>
          <p:cNvSpPr>
            <a:spLocks noGrp="1" noChangeArrowheads="1"/>
          </p:cNvSpPr>
          <p:nvPr>
            <p:ph type="body" idx="1"/>
          </p:nvPr>
        </p:nvSpPr>
        <p:spPr>
          <a:xfrm>
            <a:off x="931863" y="4408488"/>
            <a:ext cx="5127625" cy="4178300"/>
          </a:xfrm>
          <a:noFill/>
          <a:ln/>
        </p:spPr>
        <p:txBody>
          <a:bodyPr/>
          <a:lstStyle/>
          <a:p>
            <a:r>
              <a:rPr lang="en-US" dirty="0"/>
              <a:t>There was, however, some discomfort about merely censoring the lost and performing Kaplan-Meier estimation.  </a:t>
            </a:r>
          </a:p>
          <a:p>
            <a:endParaRPr lang="en-US" dirty="0"/>
          </a:p>
          <a:p>
            <a:r>
              <a:rPr lang="en-US" dirty="0"/>
              <a:t>What would </a:t>
            </a:r>
            <a:r>
              <a:rPr lang="en-US" u="sng" dirty="0"/>
              <a:t>you</a:t>
            </a:r>
            <a:r>
              <a:rPr lang="en-US" dirty="0"/>
              <a:t> do at this point?  Assume all of the lost are dead?  Try to figure out what happened to the lost by matching the names of the lost to a death registry?  Consult a biostatistician?  Given up entirely because this is a hopeless situation; there is no way to get an unbiased answer?   Or, is there is some other idea?</a:t>
            </a:r>
          </a:p>
        </p:txBody>
      </p:sp>
    </p:spTree>
    <p:extLst>
      <p:ext uri="{BB962C8B-B14F-4D97-AF65-F5344CB8AC3E}">
        <p14:creationId xmlns:p14="http://schemas.microsoft.com/office/powerpoint/2010/main" val="37919646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99D3E529-C976-42EA-80CA-8D4B42D62185}" type="slidenum">
              <a:rPr lang="en-US"/>
              <a:pPr/>
              <a:t>41</a:t>
            </a:fld>
            <a:endParaRPr lang="en-US" dirty="0"/>
          </a:p>
        </p:txBody>
      </p:sp>
      <p:sp>
        <p:nvSpPr>
          <p:cNvPr id="141315"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2C833E76-5B1D-4A3A-A183-52B62BA196E2}" type="slidenum">
              <a:rPr lang="en-US" sz="1200"/>
              <a:pPr algn="r" defTabSz="930275"/>
              <a:t>41</a:t>
            </a:fld>
            <a:endParaRPr lang="en-US" sz="1200" dirty="0"/>
          </a:p>
        </p:txBody>
      </p:sp>
      <p:sp>
        <p:nvSpPr>
          <p:cNvPr id="141316" name="Rectangle 2"/>
          <p:cNvSpPr>
            <a:spLocks noGrp="1" noRot="1" noChangeAspect="1" noChangeArrowheads="1" noTextEdit="1"/>
          </p:cNvSpPr>
          <p:nvPr>
            <p:ph type="sldImg"/>
          </p:nvPr>
        </p:nvSpPr>
        <p:spPr>
          <a:xfrm>
            <a:off x="884238" y="695325"/>
            <a:ext cx="5222875" cy="3481388"/>
          </a:xfrm>
          <a:ln/>
        </p:spPr>
      </p:sp>
      <p:sp>
        <p:nvSpPr>
          <p:cNvPr id="141317" name="Rectangle 3"/>
          <p:cNvSpPr>
            <a:spLocks noGrp="1" noChangeArrowheads="1"/>
          </p:cNvSpPr>
          <p:nvPr>
            <p:ph type="body" idx="1"/>
          </p:nvPr>
        </p:nvSpPr>
        <p:spPr>
          <a:xfrm>
            <a:off x="931863" y="4408488"/>
            <a:ext cx="5127625" cy="4178300"/>
          </a:xfrm>
          <a:noFill/>
          <a:ln/>
        </p:spPr>
        <p:txBody>
          <a:bodyPr/>
          <a:lstStyle/>
          <a:p>
            <a:r>
              <a:rPr lang="en-US" dirty="0"/>
              <a:t>Answer:  Some other idea.  </a:t>
            </a:r>
          </a:p>
          <a:p>
            <a:endParaRPr lang="en-US" dirty="0"/>
          </a:p>
          <a:p>
            <a:r>
              <a:rPr lang="en-US" dirty="0"/>
              <a:t>Assuming all of the lost are dead would be a form of sensitivity analysis, but with</a:t>
            </a:r>
            <a:r>
              <a:rPr lang="en-US" baseline="0" dirty="0"/>
              <a:t> 39% lost this is going to yield a very high estimate of death.  It is not realistic to believe that they are all dead.  </a:t>
            </a:r>
          </a:p>
          <a:p>
            <a:endParaRPr lang="en-US" baseline="0" dirty="0"/>
          </a:p>
          <a:p>
            <a:r>
              <a:rPr lang="en-US" baseline="0" dirty="0"/>
              <a:t>It is a nice thought to consider matching these patients to some external data source, like a national death index, but there is not a national death registry in Uganda.  There is one in the U.S. but not in Uganda.  This is the case in many resource-limited countries — no national collection of deaths.</a:t>
            </a:r>
          </a:p>
          <a:p>
            <a:endParaRPr lang="en-US" baseline="0" dirty="0"/>
          </a:p>
          <a:p>
            <a:r>
              <a:rPr lang="en-US" baseline="0" dirty="0"/>
              <a:t>A biostatistician is not going to get you out of this mess.  There is no magic that they can do with just the data at hand.</a:t>
            </a:r>
          </a:p>
          <a:p>
            <a:endParaRPr lang="en-US" baseline="0" dirty="0"/>
          </a:p>
          <a:p>
            <a:r>
              <a:rPr lang="en-US" baseline="0" dirty="0"/>
              <a:t>You might indeed consider that this is a hopeless situation, for which no estimate of mortality should be attempted.  Sometimes one needs to conclude that the available data simply are not adequate to address the question at hand.  </a:t>
            </a:r>
          </a:p>
          <a:p>
            <a:endParaRPr lang="en-US" baseline="0" dirty="0"/>
          </a:p>
          <a:p>
            <a:r>
              <a:rPr lang="en-US" baseline="0" dirty="0"/>
              <a:t>However, it turns out that there was a feasible solution.</a:t>
            </a:r>
          </a:p>
        </p:txBody>
      </p:sp>
    </p:spTree>
    <p:extLst>
      <p:ext uri="{BB962C8B-B14F-4D97-AF65-F5344CB8AC3E}">
        <p14:creationId xmlns:p14="http://schemas.microsoft.com/office/powerpoint/2010/main" val="28891735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60B11159-0093-4DEC-AE61-08C2C54067B0}" type="slidenum">
              <a:rPr lang="en-US"/>
              <a:pPr/>
              <a:t>42</a:t>
            </a:fld>
            <a:endParaRPr lang="en-US" dirty="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r>
              <a:rPr lang="en-US" dirty="0"/>
              <a:t>The innovative solution is to track</a:t>
            </a:r>
            <a:r>
              <a:rPr lang="en-US" baseline="0" dirty="0"/>
              <a:t> down a random sample of the lost and determine their vital status.  Elvin looked high and low i</a:t>
            </a:r>
            <a:r>
              <a:rPr lang="en-US" dirty="0"/>
              <a:t>n the community for these patients to determine</a:t>
            </a:r>
            <a:r>
              <a:rPr lang="en-US" baseline="0" dirty="0"/>
              <a:t> if they were dead or alive</a:t>
            </a:r>
            <a:r>
              <a:rPr lang="en-US" dirty="0"/>
              <a:t>.  In</a:t>
            </a:r>
            <a:r>
              <a:rPr lang="en-US" baseline="0" dirty="0"/>
              <a:t> this case, a 15% sample of the lost was sought after in the community, and for about 85% of them, an updated vital status was documented.  </a:t>
            </a:r>
            <a:r>
              <a:rPr lang="en-US" dirty="0"/>
              <a:t>When Elvin did this and incorporated the new outcomes</a:t>
            </a:r>
            <a:r>
              <a:rPr lang="en-US" baseline="0" dirty="0"/>
              <a:t> </a:t>
            </a:r>
            <a:r>
              <a:rPr lang="en-US" dirty="0"/>
              <a:t>he found into the analysis, the new estimate of mortality, which is called the corrected estimate, was considerably higher than the original estimate (which we call the naïve</a:t>
            </a:r>
            <a:r>
              <a:rPr lang="en-US" baseline="0" dirty="0"/>
              <a:t> estimate)</a:t>
            </a:r>
            <a:r>
              <a:rPr lang="en-US" dirty="0"/>
              <a:t>, five-fold higher (or nearly +10% on the absolute difference scale).  The difference between the original, or naïve, estimate, which</a:t>
            </a:r>
            <a:r>
              <a:rPr lang="en-US" baseline="0" dirty="0"/>
              <a:t> we now know is wrong,</a:t>
            </a:r>
            <a:r>
              <a:rPr lang="en-US" dirty="0"/>
              <a:t> and the corrected estimate is the result of selection bias.  We rarely get this direct measure of selection bias in clinical and epidemiologic</a:t>
            </a:r>
            <a:r>
              <a:rPr lang="en-US" baseline="0" dirty="0"/>
              <a:t> research</a:t>
            </a:r>
            <a:r>
              <a:rPr lang="en-US" dirty="0"/>
              <a: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summary, the other idea was to obtain a random sample of the drop</a:t>
            </a:r>
            <a:r>
              <a:rPr lang="en-US" baseline="0" dirty="0"/>
              <a:t> outs and try very hard to find out what happened to them by searching for them in the community.   If you can identify the vital status in a high percentage of this sample, then you can safely state that it is representative of all those who were lost to follow-up.  You can then use this sample to stand for all 800 who dropped out.  This practice of searching for a random sample of lost to follow-up has subsequently become a best practice in research in this field in sub-Saharan Africa.</a:t>
            </a:r>
          </a:p>
          <a:p>
            <a:endParaRPr lang="en-US" dirty="0"/>
          </a:p>
        </p:txBody>
      </p:sp>
    </p:spTree>
    <p:extLst>
      <p:ext uri="{BB962C8B-B14F-4D97-AF65-F5344CB8AC3E}">
        <p14:creationId xmlns:p14="http://schemas.microsoft.com/office/powerpoint/2010/main" val="13705904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9EFCBEF9-74C6-47EE-AFF6-B78283E5B61C}" type="slidenum">
              <a:rPr lang="en-US"/>
              <a:pPr/>
              <a:t>43</a:t>
            </a:fld>
            <a:endParaRPr lang="en-US" dirty="0"/>
          </a:p>
        </p:txBody>
      </p:sp>
      <p:sp>
        <p:nvSpPr>
          <p:cNvPr id="133123" name="Rectangle 2"/>
          <p:cNvSpPr>
            <a:spLocks noGrp="1" noRot="1" noChangeAspect="1" noChangeArrowheads="1" noTextEdit="1"/>
          </p:cNvSpPr>
          <p:nvPr>
            <p:ph type="sldImg"/>
          </p:nvPr>
        </p:nvSpPr>
        <p:spPr>
          <a:xfrm>
            <a:off x="884238" y="695325"/>
            <a:ext cx="5222875" cy="3481388"/>
          </a:xfrm>
          <a:ln/>
        </p:spPr>
      </p:sp>
      <p:sp>
        <p:nvSpPr>
          <p:cNvPr id="133124" name="Rectangle 3"/>
          <p:cNvSpPr>
            <a:spLocks noGrp="1" noChangeArrowheads="1"/>
          </p:cNvSpPr>
          <p:nvPr>
            <p:ph type="body" idx="1"/>
          </p:nvPr>
        </p:nvSpPr>
        <p:spPr>
          <a:xfrm>
            <a:off x="931863" y="4408488"/>
            <a:ext cx="5127625" cy="4178300"/>
          </a:xfrm>
          <a:noFill/>
          <a:ln/>
        </p:spPr>
        <p:txBody>
          <a:bodyPr/>
          <a:lstStyle/>
          <a:p>
            <a:r>
              <a:rPr lang="en-US" dirty="0"/>
              <a:t>This example takes</a:t>
            </a:r>
            <a:r>
              <a:rPr lang="en-US" baseline="0" dirty="0"/>
              <a:t> us back and reminds us of the basic definition of selection bias in a descriptive study.  Selection bias is not just about who gets selected for a study, which is sometimes call the front end or “in-selection”.  It is also about who gets retained and is available for analysis during the follow-up period.  This is sometimes called the back end or “out-selection”.  When the participants who remain during follow-up in study sample ARE NOT representative of the source population’s follow-up, selection bias will ensue.</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520139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B84CE639-4B7D-4ED8-A20F-C35B13479F4C}" type="slidenum">
              <a:rPr lang="en-US"/>
              <a:pPr/>
              <a:t>44</a:t>
            </a:fld>
            <a:endParaRPr lang="en-US" dirty="0"/>
          </a:p>
        </p:txBody>
      </p:sp>
      <p:sp>
        <p:nvSpPr>
          <p:cNvPr id="138243" name="Rectangle 2"/>
          <p:cNvSpPr>
            <a:spLocks noGrp="1" noRot="1" noChangeAspect="1" noChangeArrowheads="1" noTextEdit="1"/>
          </p:cNvSpPr>
          <p:nvPr>
            <p:ph type="sldImg"/>
          </p:nvPr>
        </p:nvSpPr>
        <p:spPr>
          <a:xfrm>
            <a:off x="884238" y="695325"/>
            <a:ext cx="5222875" cy="3481388"/>
          </a:xfrm>
          <a:ln/>
        </p:spPr>
      </p:sp>
      <p:sp>
        <p:nvSpPr>
          <p:cNvPr id="138244" name="Rectangle 3"/>
          <p:cNvSpPr>
            <a:spLocks noGrp="1" noChangeArrowheads="1"/>
          </p:cNvSpPr>
          <p:nvPr>
            <p:ph type="body" idx="1"/>
          </p:nvPr>
        </p:nvSpPr>
        <p:spPr>
          <a:xfrm>
            <a:off x="931863" y="4408488"/>
            <a:ext cx="5127625" cy="4178300"/>
          </a:xfrm>
          <a:noFill/>
          <a:ln/>
        </p:spPr>
        <p:txBody>
          <a:bodyPr/>
          <a:lstStyle/>
          <a:p>
            <a:r>
              <a:rPr lang="en-US" dirty="0"/>
              <a:t>This is what the Uganda example</a:t>
            </a:r>
            <a:r>
              <a:rPr lang="en-US" baseline="0" dirty="0"/>
              <a:t> looks like in a box and arrows diagram.  Some patients who had died during follow-up and did not return to clinic became underrepresented in the study sample as it was followed over time.  Because death was indeed why the patients were not returning to clinic, these patients who were lost had a greater incidence of death than those whose vital status was known to the study.  Earlier, we referred to this as informative censoring.  Now, we can see how informative censoring leads to selection bias. </a:t>
            </a:r>
            <a:endParaRPr lang="en-US" dirty="0"/>
          </a:p>
        </p:txBody>
      </p:sp>
    </p:spTree>
    <p:extLst>
      <p:ext uri="{BB962C8B-B14F-4D97-AF65-F5344CB8AC3E}">
        <p14:creationId xmlns:p14="http://schemas.microsoft.com/office/powerpoint/2010/main" val="4982694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9EFCBEF9-74C6-47EE-AFF6-B78283E5B61C}" type="slidenum">
              <a:rPr lang="en-US"/>
              <a:pPr/>
              <a:t>45</a:t>
            </a:fld>
            <a:endParaRPr lang="en-US" dirty="0"/>
          </a:p>
        </p:txBody>
      </p:sp>
      <p:sp>
        <p:nvSpPr>
          <p:cNvPr id="133123" name="Rectangle 2"/>
          <p:cNvSpPr>
            <a:spLocks noGrp="1" noRot="1" noChangeAspect="1" noChangeArrowheads="1" noTextEdit="1"/>
          </p:cNvSpPr>
          <p:nvPr>
            <p:ph type="sldImg"/>
          </p:nvPr>
        </p:nvSpPr>
        <p:spPr>
          <a:xfrm>
            <a:off x="884238" y="695325"/>
            <a:ext cx="5222875" cy="3481388"/>
          </a:xfrm>
          <a:ln/>
        </p:spPr>
      </p:sp>
      <p:sp>
        <p:nvSpPr>
          <p:cNvPr id="133124" name="Rectangle 3"/>
          <p:cNvSpPr>
            <a:spLocks noGrp="1" noChangeArrowheads="1"/>
          </p:cNvSpPr>
          <p:nvPr>
            <p:ph type="body" idx="1"/>
          </p:nvPr>
        </p:nvSpPr>
        <p:spPr>
          <a:xfrm>
            <a:off x="931863" y="4408488"/>
            <a:ext cx="5127625" cy="4178300"/>
          </a:xfrm>
          <a:noFill/>
          <a:ln/>
        </p:spPr>
        <p:txBody>
          <a:bodyPr/>
          <a:lstStyle/>
          <a:p>
            <a:r>
              <a:rPr lang="en-US" dirty="0"/>
              <a:t>Now let</a:t>
            </a:r>
            <a:r>
              <a:rPr lang="en-US" baseline="0" dirty="0"/>
              <a:t> u</a:t>
            </a:r>
            <a:r>
              <a:rPr lang="en-US" dirty="0"/>
              <a:t>s shift</a:t>
            </a:r>
            <a:r>
              <a:rPr lang="en-US" baseline="0" dirty="0"/>
              <a:t> our attention to selection bias in analytic studies.  We have already said selection bias in analytic studies is the bias that occurs when people in the source population have unequal probabilities of being selected for/retained in the study sample.  This is specifically the case when the unequal probabilities are influenced by both the person’s exposure status and outcome status.  By influence, we mean either directly cause or be associated with.  </a:t>
            </a:r>
          </a:p>
          <a:p>
            <a:endParaRPr lang="en-US" baseline="0" dirty="0"/>
          </a:p>
          <a:p>
            <a:r>
              <a:rPr lang="en-US" baseline="0" dirty="0"/>
              <a:t>Selection bias can create a number of problems.   In a study where there is truly not an association between exposure and disease (we call this “under the null” or “the null context”), selection bias can result in an apparent association, an erroneous one.  In a study where there truly is an association between exposure and disease (we call this “under the non-null” or “off the null”), selection bias can yield a distortion in that value (either a smaller or larger value, depending upon context).  We will commonly refer to these contexts “under the null” and “under the non-null” in the slides to follow.  They are theoretical in that we can never know whether, in truth, there is or is not a relationship between exposure and outcome.  Despite the theoretical nature of these constructs, they are very useful to understand the origins and manifestations of selection bias.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Advanced note:  </a:t>
            </a:r>
            <a:r>
              <a:rPr lang="en-US" dirty="0"/>
              <a:t>We say that selection bias occurs, </a:t>
            </a:r>
            <a:r>
              <a:rPr lang="en-US" sz="1200" dirty="0"/>
              <a:t>specifically, when the differing (unequal) probabilities are influenced by (or associated with) both </a:t>
            </a:r>
            <a:r>
              <a:rPr lang="en-US" sz="1200" u="sng" dirty="0"/>
              <a:t>exposure</a:t>
            </a:r>
            <a:r>
              <a:rPr lang="en-US" sz="1200" dirty="0"/>
              <a:t> </a:t>
            </a:r>
            <a:r>
              <a:rPr lang="en-US" sz="1200" i="1" dirty="0"/>
              <a:t>and</a:t>
            </a:r>
            <a:r>
              <a:rPr lang="en-US" sz="1200" dirty="0"/>
              <a:t> </a:t>
            </a:r>
            <a:r>
              <a:rPr lang="en-US" sz="1200" u="sng" dirty="0"/>
              <a:t>outcome</a:t>
            </a:r>
            <a:r>
              <a:rPr lang="en-US" sz="1200" dirty="0"/>
              <a:t> of interest.   We will later describe how this constellation is neither sufficient nor necessary for selection bias to occur.  That is, there are some situations in which this constellation does not cause selection bias (because another important condition is missing) and some scenarios in which even fewer conditions are needed.  </a:t>
            </a:r>
            <a:endParaRPr lang="en-US" dirty="0"/>
          </a:p>
          <a:p>
            <a:endParaRPr lang="en-US" dirty="0"/>
          </a:p>
          <a:p>
            <a:endParaRPr lang="en-US" dirty="0"/>
          </a:p>
        </p:txBody>
      </p:sp>
    </p:spTree>
    <p:extLst>
      <p:ext uri="{BB962C8B-B14F-4D97-AF65-F5344CB8AC3E}">
        <p14:creationId xmlns:p14="http://schemas.microsoft.com/office/powerpoint/2010/main" val="15201393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58571847-B8D7-495E-8B4A-77633AF63390}" type="slidenum">
              <a:rPr lang="en-US"/>
              <a:pPr/>
              <a:t>46</a:t>
            </a:fld>
            <a:endParaRPr lang="en-US" dirty="0"/>
          </a:p>
        </p:txBody>
      </p:sp>
      <p:sp>
        <p:nvSpPr>
          <p:cNvPr id="143363" name="Rectangle 2"/>
          <p:cNvSpPr>
            <a:spLocks noGrp="1" noRot="1" noChangeAspect="1" noChangeArrowheads="1" noTextEdit="1"/>
          </p:cNvSpPr>
          <p:nvPr>
            <p:ph type="sldImg"/>
          </p:nvPr>
        </p:nvSpPr>
        <p:spPr>
          <a:xfrm>
            <a:off x="884238" y="695325"/>
            <a:ext cx="5222875" cy="3481388"/>
          </a:xfrm>
          <a:ln/>
        </p:spPr>
      </p:sp>
      <p:sp>
        <p:nvSpPr>
          <p:cNvPr id="143364" name="Rectangle 3"/>
          <p:cNvSpPr>
            <a:spLocks noGrp="1" noChangeArrowheads="1"/>
          </p:cNvSpPr>
          <p:nvPr>
            <p:ph type="body" idx="1"/>
          </p:nvPr>
        </p:nvSpPr>
        <p:spPr>
          <a:xfrm>
            <a:off x="931863" y="4408488"/>
            <a:ext cx="5127625" cy="4178300"/>
          </a:xfrm>
          <a:noFill/>
          <a:ln/>
        </p:spPr>
        <p:txBody>
          <a:bodyPr/>
          <a:lstStyle/>
          <a:p>
            <a:r>
              <a:rPr lang="en-US" dirty="0"/>
              <a:t>In analytic</a:t>
            </a:r>
            <a:r>
              <a:rPr lang="en-US" baseline="0" dirty="0"/>
              <a:t> studies, </a:t>
            </a:r>
            <a:r>
              <a:rPr lang="en-US" dirty="0"/>
              <a:t>we aim to estimate the association between exposures (or interventions/treatments in the case of experimental studies) and diseases (more generally, outcomes).  We depict an analytic study by the presence of the</a:t>
            </a:r>
            <a:r>
              <a:rPr lang="en-US" baseline="0" dirty="0"/>
              <a:t> familiar</a:t>
            </a:r>
            <a:r>
              <a:rPr lang="en-US" dirty="0"/>
              <a:t> 2 x 2 table with exposure (present or absent) along the rows and disease (present or absent) over the columns.</a:t>
            </a:r>
            <a:r>
              <a:rPr lang="en-US" baseline="0" dirty="0"/>
              <a:t>  </a:t>
            </a:r>
            <a:r>
              <a:rPr lang="en-US" dirty="0"/>
              <a:t>This is what the schematic looks like in the presence of unbiased sampling and, thus, no selection bias.  The arrows represent the selection probabilities, which for</a:t>
            </a:r>
            <a:r>
              <a:rPr lang="en-US" baseline="0" dirty="0"/>
              <a:t> each cell</a:t>
            </a:r>
            <a:r>
              <a:rPr lang="en-US" dirty="0"/>
              <a:t> is the percentage of persons in the cell in the source population that is found in the study sample.  Here, the arrows all have the same weight, and therefore there is an equal probability of being selected into the study no matter which of the 4 cells you reside in the source population.  In such</a:t>
            </a:r>
            <a:r>
              <a:rPr lang="en-US" baseline="0" dirty="0"/>
              <a:t> a</a:t>
            </a:r>
            <a:r>
              <a:rPr lang="en-US" dirty="0"/>
              <a:t> situation, no selection bias will ensue.  Equal selection probability results in no selection bias.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These</a:t>
            </a:r>
            <a:r>
              <a:rPr lang="en-US" baseline="0" dirty="0"/>
              <a:t> selection probabilities include both the process of selection of participants into the study (“in-selection”), and, in cohort studies, the process of retention in the study (“out-selection”).  In other words, the arrows are meant to depict everything about whether someone in the source population ends up in your study sample and evaluable throughout the study.  </a:t>
            </a:r>
            <a:endParaRPr lang="en-US" dirty="0"/>
          </a:p>
          <a:p>
            <a:endParaRPr lang="en-US" dirty="0"/>
          </a:p>
        </p:txBody>
      </p:sp>
    </p:spTree>
    <p:extLst>
      <p:ext uri="{BB962C8B-B14F-4D97-AF65-F5344CB8AC3E}">
        <p14:creationId xmlns:p14="http://schemas.microsoft.com/office/powerpoint/2010/main" val="17451881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1446BAFB-5D69-45A7-A664-E5CE01EF663B}" type="slidenum">
              <a:rPr lang="en-US"/>
              <a:pPr/>
              <a:t>47</a:t>
            </a:fld>
            <a:endParaRPr lang="en-US" dirty="0"/>
          </a:p>
        </p:txBody>
      </p:sp>
      <p:sp>
        <p:nvSpPr>
          <p:cNvPr id="144387" name="Rectangle 2"/>
          <p:cNvSpPr>
            <a:spLocks noGrp="1" noRot="1" noChangeAspect="1" noChangeArrowheads="1" noTextEdit="1"/>
          </p:cNvSpPr>
          <p:nvPr>
            <p:ph type="sldImg"/>
          </p:nvPr>
        </p:nvSpPr>
        <p:spPr>
          <a:xfrm>
            <a:off x="884238" y="695325"/>
            <a:ext cx="5222875" cy="3481388"/>
          </a:xfrm>
          <a:ln/>
        </p:spPr>
      </p:sp>
      <p:sp>
        <p:nvSpPr>
          <p:cNvPr id="144388" name="Rectangle 3"/>
          <p:cNvSpPr>
            <a:spLocks noGrp="1" noChangeArrowheads="1"/>
          </p:cNvSpPr>
          <p:nvPr>
            <p:ph type="body" idx="1"/>
          </p:nvPr>
        </p:nvSpPr>
        <p:spPr>
          <a:xfrm>
            <a:off x="931863" y="4408488"/>
            <a:ext cx="5127625" cy="4178300"/>
          </a:xfrm>
          <a:noFill/>
          <a:ln/>
        </p:spPr>
        <p:txBody>
          <a:bodyPr/>
          <a:lstStyle/>
          <a:p>
            <a:r>
              <a:rPr lang="en-US" dirty="0"/>
              <a:t>Here is a numeric example from a cross-sectional study</a:t>
            </a:r>
            <a:r>
              <a:rPr lang="en-US" baseline="0" dirty="0"/>
              <a:t> which lacks selection bias because it was performed with representative sampling</a:t>
            </a:r>
            <a:r>
              <a:rPr lang="en-US" dirty="0"/>
              <a:t>.  Let us say we have 10,000 persons in the source population who are exposed and diseased, 40,000 exposed and non-diseased, 10,000 unexposed and diseased, and 40,000 unexposed and non-diseased.  This equates to a prevalence ratio in the source population of 1.0. </a:t>
            </a:r>
          </a:p>
          <a:p>
            <a:endParaRPr lang="en-US" dirty="0"/>
          </a:p>
          <a:p>
            <a:r>
              <a:rPr lang="en-US" dirty="0"/>
              <a:t>Now, let</a:t>
            </a:r>
            <a:r>
              <a:rPr lang="en-US" baseline="0" dirty="0"/>
              <a:t> u</a:t>
            </a:r>
            <a:r>
              <a:rPr lang="en-US" dirty="0"/>
              <a:t>s conduct our actual study and obtain our study sample. Let</a:t>
            </a:r>
            <a:r>
              <a:rPr lang="en-US" baseline="0" dirty="0"/>
              <a:t> u</a:t>
            </a:r>
            <a:r>
              <a:rPr lang="en-US" dirty="0"/>
              <a:t>s say that the selection probability is 1%, and that it is equal in all cells.  This results in the</a:t>
            </a:r>
            <a:r>
              <a:rPr lang="en-US" baseline="0" dirty="0"/>
              <a:t> prevalence ratio that is shown for the </a:t>
            </a:r>
            <a:r>
              <a:rPr lang="en-US" dirty="0"/>
              <a:t>study sample.  To no surprise, the prevalence ratio is 1.0.  </a:t>
            </a:r>
          </a:p>
          <a:p>
            <a:endParaRPr lang="en-US" dirty="0"/>
          </a:p>
          <a:p>
            <a:r>
              <a:rPr lang="en-US" dirty="0"/>
              <a:t>This,</a:t>
            </a:r>
            <a:r>
              <a:rPr lang="en-US" baseline="0" dirty="0"/>
              <a:t> therefore, defines one</a:t>
            </a:r>
            <a:r>
              <a:rPr lang="en-US" dirty="0"/>
              <a:t> rule regarding</a:t>
            </a:r>
            <a:r>
              <a:rPr lang="en-US" baseline="0" dirty="0"/>
              <a:t> selection bias:</a:t>
            </a:r>
            <a:r>
              <a:rPr lang="en-US" dirty="0"/>
              <a:t> If there is an equal probability of being selected into the</a:t>
            </a:r>
            <a:r>
              <a:rPr lang="en-US" baseline="0" dirty="0"/>
              <a:t> study </a:t>
            </a:r>
            <a:r>
              <a:rPr lang="en-US" dirty="0"/>
              <a:t>no matter which of the 4 cells you reside in</a:t>
            </a:r>
            <a:r>
              <a:rPr lang="en-US" baseline="0" dirty="0"/>
              <a:t> in the source population</a:t>
            </a:r>
            <a:r>
              <a:rPr lang="en-US" dirty="0"/>
              <a:t>, no selection bias can result. </a:t>
            </a:r>
            <a:r>
              <a:rPr lang="en-US" baseline="0" dirty="0"/>
              <a:t> </a:t>
            </a:r>
            <a:r>
              <a:rPr lang="en-US" dirty="0"/>
              <a:t>Formally, the weight of the arrows is equal to the selection probability for each of the cells, which is sometimes called the sampling fraction.</a:t>
            </a:r>
            <a:r>
              <a:rPr lang="en-US" baseline="0" dirty="0"/>
              <a:t>  If the sampling fraction is the same regardless of the cell you are in the source population, then no selection bias will ensue.</a:t>
            </a:r>
            <a:endParaRPr lang="en-US" dirty="0"/>
          </a:p>
          <a:p>
            <a:endParaRPr lang="en-US" dirty="0"/>
          </a:p>
          <a:p>
            <a:r>
              <a:rPr lang="en-US" dirty="0"/>
              <a:t>As an important corollary</a:t>
            </a:r>
            <a:r>
              <a:rPr lang="en-US" baseline="0" dirty="0"/>
              <a:t> to this</a:t>
            </a:r>
            <a:r>
              <a:rPr lang="en-US" dirty="0"/>
              <a:t>, the presence of unequal selection probabilities gives</a:t>
            </a:r>
            <a:r>
              <a:rPr lang="en-US" baseline="0" dirty="0"/>
              <a:t> potential for selection bias.  Specifically, </a:t>
            </a:r>
            <a:r>
              <a:rPr lang="en-US" dirty="0"/>
              <a:t>for selection bias to </a:t>
            </a:r>
            <a:r>
              <a:rPr lang="en-US" sz="1200" dirty="0"/>
              <a:t>result in the appearance of an association where one truly does not exist, selection probabilities must differ </a:t>
            </a:r>
            <a:r>
              <a:rPr lang="en-US" dirty="0"/>
              <a:t>according to (i.e., related to) both exposure </a:t>
            </a:r>
            <a:r>
              <a:rPr lang="en-US" u="sng" dirty="0"/>
              <a:t>and</a:t>
            </a:r>
            <a:r>
              <a:rPr lang="en-US" dirty="0"/>
              <a:t> disease (outcome).  We call</a:t>
            </a:r>
            <a:r>
              <a:rPr lang="en-US" baseline="0" dirty="0"/>
              <a:t> this situation in which an association between exposure and disease does not truly exist</a:t>
            </a:r>
            <a:r>
              <a:rPr lang="en-US" sz="1200" dirty="0"/>
              <a:t> “under the null’.  In other words, the </a:t>
            </a:r>
            <a:r>
              <a:rPr lang="en-US" sz="1200" baseline="0" dirty="0"/>
              <a:t>null hypothesis is operative.   In short hand, we call it “under the null”.</a:t>
            </a:r>
            <a:r>
              <a:rPr lang="en-US" sz="1200" dirty="0"/>
              <a:t> </a:t>
            </a:r>
          </a:p>
        </p:txBody>
      </p:sp>
    </p:spTree>
    <p:extLst>
      <p:ext uri="{BB962C8B-B14F-4D97-AF65-F5344CB8AC3E}">
        <p14:creationId xmlns:p14="http://schemas.microsoft.com/office/powerpoint/2010/main" val="17232115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1116BD8F-4C63-4746-9A9E-55A689D0AB8A}" type="slidenum">
              <a:rPr lang="en-US"/>
              <a:pPr/>
              <a:t>48</a:t>
            </a:fld>
            <a:endParaRPr lang="en-US" dirty="0"/>
          </a:p>
        </p:txBody>
      </p:sp>
      <p:sp>
        <p:nvSpPr>
          <p:cNvPr id="145411" name="Rectangle 2"/>
          <p:cNvSpPr>
            <a:spLocks noGrp="1" noRot="1" noChangeAspect="1" noChangeArrowheads="1" noTextEdit="1"/>
          </p:cNvSpPr>
          <p:nvPr>
            <p:ph type="sldImg"/>
          </p:nvPr>
        </p:nvSpPr>
        <p:spPr>
          <a:xfrm>
            <a:off x="884238" y="695325"/>
            <a:ext cx="5222875" cy="3481388"/>
          </a:xfrm>
          <a:ln/>
        </p:spPr>
      </p:sp>
      <p:sp>
        <p:nvSpPr>
          <p:cNvPr id="145412" name="Rectangle 3"/>
          <p:cNvSpPr>
            <a:spLocks noGrp="1" noChangeArrowheads="1"/>
          </p:cNvSpPr>
          <p:nvPr>
            <p:ph type="body" idx="1"/>
          </p:nvPr>
        </p:nvSpPr>
        <p:spPr>
          <a:xfrm>
            <a:off x="931863" y="4408488"/>
            <a:ext cx="5127625" cy="4178300"/>
          </a:xfrm>
          <a:noFill/>
          <a:ln/>
        </p:spPr>
        <p:txBody>
          <a:bodyPr/>
          <a:lstStyle/>
          <a:p>
            <a:r>
              <a:rPr lang="en-US" dirty="0"/>
              <a:t>Let</a:t>
            </a:r>
            <a:r>
              <a:rPr lang="en-US" baseline="0" dirty="0"/>
              <a:t> us look at an example in which </a:t>
            </a:r>
            <a:r>
              <a:rPr lang="en-US" dirty="0"/>
              <a:t>the selection probabilities are not equal.  Here again</a:t>
            </a:r>
            <a:r>
              <a:rPr lang="en-US" baseline="0" dirty="0"/>
              <a:t> is</a:t>
            </a:r>
            <a:r>
              <a:rPr lang="en-US" dirty="0"/>
              <a:t> the schematic of an analytic study.  I like these box and arrow diagrams because they help us keep straight what is going on and help us predict the direction of the bias.  Here we depict with a lighter shaded arrow among those persons who are exposed and diseased;</a:t>
            </a:r>
            <a:r>
              <a:rPr lang="en-US" baseline="0" dirty="0"/>
              <a:t> they</a:t>
            </a:r>
            <a:r>
              <a:rPr lang="en-US" dirty="0"/>
              <a:t> are undersampled relative to the other 3 cells. </a:t>
            </a:r>
          </a:p>
          <a:p>
            <a:endParaRPr lang="en-US" dirty="0"/>
          </a:p>
          <a:p>
            <a:r>
              <a:rPr lang="en-US" dirty="0"/>
              <a:t>Numerically, let us say that 3 of the cells have a selection probability of 1% but that the exposed and diseased cell has a selection probability of 0.5%.   Unequal selection</a:t>
            </a:r>
            <a:r>
              <a:rPr lang="en-US" baseline="0" dirty="0"/>
              <a:t> probabilities across cells give the potential for selection bias.  </a:t>
            </a:r>
            <a:r>
              <a:rPr lang="en-US" dirty="0"/>
              <a:t> What would you predict is the manifestation (i.e.,</a:t>
            </a:r>
            <a:r>
              <a:rPr lang="en-US" baseline="0" dirty="0"/>
              <a:t> </a:t>
            </a:r>
            <a:r>
              <a:rPr lang="en-US" dirty="0"/>
              <a:t>direction) of this pattern</a:t>
            </a:r>
            <a:r>
              <a:rPr lang="en-US" baseline="0" dirty="0"/>
              <a:t> of selection probabilities</a:t>
            </a:r>
            <a:r>
              <a:rPr lang="en-US" dirty="0"/>
              <a:t>?  Any process that artificially lowers the number of persons in this upper left hand corner cell will falsely underestimate the effect of any association between the presence of the exposure and the disease. In this example, it serves to indicate that an exposure with</a:t>
            </a:r>
            <a:r>
              <a:rPr lang="en-US" baseline="0" dirty="0"/>
              <a:t> no effect</a:t>
            </a:r>
            <a:r>
              <a:rPr lang="en-US" dirty="0"/>
              <a:t> is spuriously protective.  Here the prevalence ratio is biased downward to</a:t>
            </a:r>
            <a:r>
              <a:rPr lang="en-US" baseline="0" dirty="0"/>
              <a:t> 0.55</a:t>
            </a:r>
            <a:r>
              <a:rPr lang="en-US" dirty="0"/>
              <a:t>.</a:t>
            </a:r>
          </a:p>
          <a:p>
            <a:endParaRPr lang="en-US" dirty="0"/>
          </a:p>
          <a:p>
            <a:r>
              <a:rPr lang="en-US" dirty="0"/>
              <a:t>In</a:t>
            </a:r>
            <a:r>
              <a:rPr lang="en-US" baseline="0" dirty="0"/>
              <a:t> this example</a:t>
            </a:r>
            <a:r>
              <a:rPr lang="en-US" dirty="0"/>
              <a:t>, the unequal selection probability is not just affecting exposed persons or diseased persons.  It is affecting exposed </a:t>
            </a:r>
            <a:r>
              <a:rPr lang="en-US" u="sng" dirty="0"/>
              <a:t>and</a:t>
            </a:r>
            <a:r>
              <a:rPr lang="en-US" dirty="0"/>
              <a:t> diseased persons.  Thus, this example illustrates how when “under the null”, selection probabilities must be influenced by/related to both exposure and outcome in order to result in selection bias.  “Under the null” means that there is no association in the source population, i.e., no effect of exposure on outcome.  </a:t>
            </a:r>
          </a:p>
        </p:txBody>
      </p:sp>
    </p:spTree>
    <p:extLst>
      <p:ext uri="{BB962C8B-B14F-4D97-AF65-F5344CB8AC3E}">
        <p14:creationId xmlns:p14="http://schemas.microsoft.com/office/powerpoint/2010/main" val="2149457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AEB978E7-6D3E-4972-B85A-0E5F5D3805CA}" type="slidenum">
              <a:rPr lang="en-US"/>
              <a:pPr/>
              <a:t>49</a:t>
            </a:fld>
            <a:endParaRPr lang="en-US" dirty="0"/>
          </a:p>
        </p:txBody>
      </p:sp>
      <p:sp>
        <p:nvSpPr>
          <p:cNvPr id="146435" name="Rectangle 2"/>
          <p:cNvSpPr>
            <a:spLocks noGrp="1" noRot="1" noChangeAspect="1" noChangeArrowheads="1" noTextEdit="1"/>
          </p:cNvSpPr>
          <p:nvPr>
            <p:ph type="sldImg"/>
          </p:nvPr>
        </p:nvSpPr>
        <p:spPr>
          <a:xfrm>
            <a:off x="884238" y="695325"/>
            <a:ext cx="5222875" cy="3481388"/>
          </a:xfrm>
          <a:ln/>
        </p:spPr>
      </p:sp>
      <p:sp>
        <p:nvSpPr>
          <p:cNvPr id="146436" name="Rectangle 3"/>
          <p:cNvSpPr>
            <a:spLocks noGrp="1" noChangeArrowheads="1"/>
          </p:cNvSpPr>
          <p:nvPr>
            <p:ph type="body" idx="1"/>
          </p:nvPr>
        </p:nvSpPr>
        <p:spPr>
          <a:xfrm>
            <a:off x="931863" y="4408488"/>
            <a:ext cx="5127625" cy="4178300"/>
          </a:xfrm>
          <a:noFill/>
          <a:ln/>
        </p:spPr>
        <p:txBody>
          <a:bodyPr/>
          <a:lstStyle/>
          <a:p>
            <a:r>
              <a:rPr lang="en-US" dirty="0"/>
              <a:t>What if we have this situation where exposed and diseased persons, the cell</a:t>
            </a:r>
            <a:r>
              <a:rPr lang="en-US" baseline="0" dirty="0"/>
              <a:t> in the upper left-hand corner,</a:t>
            </a:r>
            <a:r>
              <a:rPr lang="en-US" dirty="0"/>
              <a:t> have a higher probability of being in the study sample.  This</a:t>
            </a:r>
            <a:r>
              <a:rPr lang="en-US" baseline="0" dirty="0"/>
              <a:t> is another situation with unequal selection probabilities, a potential for selection bias.  I</a:t>
            </a:r>
            <a:r>
              <a:rPr lang="en-US" dirty="0"/>
              <a:t>f exposed and diseased are overrepresented relative to the other cells, then, to no surprise, this will result in an overestimate of effect of the exposure.   </a:t>
            </a:r>
          </a:p>
          <a:p>
            <a:endParaRPr lang="en-US" dirty="0"/>
          </a:p>
          <a:p>
            <a:pPr>
              <a:spcBef>
                <a:spcPct val="50000"/>
              </a:spcBef>
            </a:pPr>
            <a:r>
              <a:rPr lang="en-US" dirty="0"/>
              <a:t>Selection here</a:t>
            </a:r>
            <a:r>
              <a:rPr lang="en-US" baseline="0" dirty="0"/>
              <a:t> </a:t>
            </a:r>
            <a:r>
              <a:rPr lang="en-US" dirty="0"/>
              <a:t>is related to exposure</a:t>
            </a:r>
            <a:r>
              <a:rPr lang="en-US" baseline="0" dirty="0"/>
              <a:t> (exposed persons have a higher selection probability than unexposed) and also to outcome (diseased persons have a higher selection probability than non-diseased).  </a:t>
            </a:r>
            <a:r>
              <a:rPr lang="en-US" sz="1200" dirty="0"/>
              <a:t>For selection bias to result in the appearance of association where one truly does not exist (“under the null”), selection probabilities must differ according/related to both exposure </a:t>
            </a:r>
            <a:r>
              <a:rPr lang="en-US" sz="1200" i="1" dirty="0"/>
              <a:t>and</a:t>
            </a:r>
            <a:r>
              <a:rPr lang="en-US" sz="1200" dirty="0"/>
              <a:t> disease</a:t>
            </a:r>
          </a:p>
        </p:txBody>
      </p:sp>
    </p:spTree>
    <p:extLst>
      <p:ext uri="{BB962C8B-B14F-4D97-AF65-F5344CB8AC3E}">
        <p14:creationId xmlns:p14="http://schemas.microsoft.com/office/powerpoint/2010/main" val="2114217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4A32F346-1A9E-4E00-9183-5CABDFEEA5B8}" type="slidenum">
              <a:rPr lang="en-US"/>
              <a:pPr/>
              <a:t>5</a:t>
            </a:fld>
            <a:endParaRPr lang="en-US" dirty="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r>
              <a:rPr lang="en-US" dirty="0"/>
              <a:t>Let us start by establishing a framework for understanding and classifying error.</a:t>
            </a:r>
          </a:p>
        </p:txBody>
      </p:sp>
    </p:spTree>
    <p:extLst>
      <p:ext uri="{BB962C8B-B14F-4D97-AF65-F5344CB8AC3E}">
        <p14:creationId xmlns:p14="http://schemas.microsoft.com/office/powerpoint/2010/main" val="20777031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AEB978E7-6D3E-4972-B85A-0E5F5D3805CA}" type="slidenum">
              <a:rPr lang="en-US"/>
              <a:pPr/>
              <a:t>50</a:t>
            </a:fld>
            <a:endParaRPr lang="en-US" dirty="0"/>
          </a:p>
        </p:txBody>
      </p:sp>
      <p:sp>
        <p:nvSpPr>
          <p:cNvPr id="146435" name="Rectangle 2"/>
          <p:cNvSpPr>
            <a:spLocks noGrp="1" noRot="1" noChangeAspect="1" noChangeArrowheads="1" noTextEdit="1"/>
          </p:cNvSpPr>
          <p:nvPr>
            <p:ph type="sldImg"/>
          </p:nvPr>
        </p:nvSpPr>
        <p:spPr>
          <a:xfrm>
            <a:off x="884238" y="695325"/>
            <a:ext cx="5222875" cy="3481388"/>
          </a:xfrm>
          <a:ln/>
        </p:spPr>
      </p:sp>
      <p:sp>
        <p:nvSpPr>
          <p:cNvPr id="146436" name="Rectangle 3"/>
          <p:cNvSpPr>
            <a:spLocks noGrp="1" noChangeArrowheads="1"/>
          </p:cNvSpPr>
          <p:nvPr>
            <p:ph type="body" idx="1"/>
          </p:nvPr>
        </p:nvSpPr>
        <p:spPr>
          <a:xfrm>
            <a:off x="931863" y="4408488"/>
            <a:ext cx="5127625" cy="4178300"/>
          </a:xfrm>
          <a:noFill/>
          <a:ln/>
        </p:spPr>
        <p:txBody>
          <a:bodyPr/>
          <a:lstStyle/>
          <a:p>
            <a:r>
              <a:rPr lang="en-US" dirty="0"/>
              <a:t>What if we have this situation where exposed and diseased persons, the cell</a:t>
            </a:r>
            <a:r>
              <a:rPr lang="en-US" baseline="0" dirty="0"/>
              <a:t> in the upper left-hand corner,</a:t>
            </a:r>
            <a:r>
              <a:rPr lang="en-US" dirty="0"/>
              <a:t> have a lower probability of being in the study sample?  This</a:t>
            </a:r>
            <a:r>
              <a:rPr lang="en-US" baseline="0" dirty="0"/>
              <a:t> is another situation with unequal selection probabilities, a potential for selection bias.  I</a:t>
            </a:r>
            <a:r>
              <a:rPr lang="en-US" dirty="0"/>
              <a:t>f exposed and diseased are underrepresented relative to the other cells, then, to no surprise, this will result in an underestimate of effect of the exposure.  We saw this in the numerical example two slides prior to this.</a:t>
            </a:r>
          </a:p>
          <a:p>
            <a:endParaRPr lang="en-US" dirty="0"/>
          </a:p>
          <a:p>
            <a:pPr>
              <a:spcBef>
                <a:spcPct val="50000"/>
              </a:spcBef>
            </a:pPr>
            <a:r>
              <a:rPr lang="en-US" dirty="0"/>
              <a:t>Again, selection is related to exposure</a:t>
            </a:r>
            <a:r>
              <a:rPr lang="en-US" baseline="0" dirty="0"/>
              <a:t> and to outcome.  </a:t>
            </a:r>
            <a:r>
              <a:rPr lang="en-US" sz="1200" dirty="0"/>
              <a:t>For selection bias to occur in the estimation of the association between exposure and outcome in which one truly does not exist (“under the null”), selection probabilities must differ according/related to both exposure </a:t>
            </a:r>
            <a:r>
              <a:rPr lang="en-US" sz="1200" i="1" dirty="0"/>
              <a:t>and</a:t>
            </a:r>
            <a:r>
              <a:rPr lang="en-US" sz="1200" dirty="0"/>
              <a:t> disease</a:t>
            </a:r>
          </a:p>
        </p:txBody>
      </p:sp>
    </p:spTree>
    <p:extLst>
      <p:ext uri="{BB962C8B-B14F-4D97-AF65-F5344CB8AC3E}">
        <p14:creationId xmlns:p14="http://schemas.microsoft.com/office/powerpoint/2010/main" val="21142179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72B9432C-323D-4B3C-B449-45E75B4FD459}" type="slidenum">
              <a:rPr lang="en-US"/>
              <a:pPr/>
              <a:t>51</a:t>
            </a:fld>
            <a:endParaRPr lang="en-US" dirty="0"/>
          </a:p>
        </p:txBody>
      </p:sp>
      <p:sp>
        <p:nvSpPr>
          <p:cNvPr id="148483" name="Rectangle 2"/>
          <p:cNvSpPr>
            <a:spLocks noGrp="1" noRot="1" noChangeAspect="1" noChangeArrowheads="1" noTextEdit="1"/>
          </p:cNvSpPr>
          <p:nvPr>
            <p:ph type="sldImg"/>
          </p:nvPr>
        </p:nvSpPr>
        <p:spPr>
          <a:xfrm>
            <a:off x="884238" y="695325"/>
            <a:ext cx="5222875" cy="3481388"/>
          </a:xfrm>
          <a:ln/>
        </p:spPr>
      </p:sp>
      <p:sp>
        <p:nvSpPr>
          <p:cNvPr id="148484" name="Rectangle 3"/>
          <p:cNvSpPr>
            <a:spLocks noGrp="1" noChangeArrowheads="1"/>
          </p:cNvSpPr>
          <p:nvPr>
            <p:ph type="body" idx="1"/>
          </p:nvPr>
        </p:nvSpPr>
        <p:spPr>
          <a:xfrm>
            <a:off x="931863" y="4408488"/>
            <a:ext cx="5127625" cy="4178300"/>
          </a:xfrm>
          <a:noFill/>
          <a:ln/>
        </p:spPr>
        <p:txBody>
          <a:bodyPr/>
          <a:lstStyle/>
          <a:p>
            <a:r>
              <a:rPr lang="en-US" dirty="0"/>
              <a:t>How about here where the exposed but non-diseased are overrepresented?  Too many exposed and non-diseased would appear to indicate that exposure does </a:t>
            </a:r>
            <a:r>
              <a:rPr lang="en-US" u="sng" dirty="0"/>
              <a:t>not</a:t>
            </a:r>
            <a:r>
              <a:rPr lang="en-US" dirty="0"/>
              <a:t> cause disease and hence there is underestimation of the effect of the exposure.</a:t>
            </a:r>
          </a:p>
        </p:txBody>
      </p:sp>
    </p:spTree>
    <p:extLst>
      <p:ext uri="{BB962C8B-B14F-4D97-AF65-F5344CB8AC3E}">
        <p14:creationId xmlns:p14="http://schemas.microsoft.com/office/powerpoint/2010/main" val="5136991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16CD1D57-0837-4345-B8B0-F952F4A0B197}" type="slidenum">
              <a:rPr lang="en-US"/>
              <a:pPr/>
              <a:t>52</a:t>
            </a:fld>
            <a:endParaRPr lang="en-US" dirty="0"/>
          </a:p>
        </p:txBody>
      </p:sp>
      <p:sp>
        <p:nvSpPr>
          <p:cNvPr id="147459" name="Rectangle 2"/>
          <p:cNvSpPr>
            <a:spLocks noGrp="1" noRot="1" noChangeAspect="1" noChangeArrowheads="1" noTextEdit="1"/>
          </p:cNvSpPr>
          <p:nvPr>
            <p:ph type="sldImg"/>
          </p:nvPr>
        </p:nvSpPr>
        <p:spPr>
          <a:xfrm>
            <a:off x="884238" y="695325"/>
            <a:ext cx="5222875" cy="3481388"/>
          </a:xfrm>
          <a:ln/>
        </p:spPr>
      </p:sp>
      <p:sp>
        <p:nvSpPr>
          <p:cNvPr id="147460" name="Rectangle 3"/>
          <p:cNvSpPr>
            <a:spLocks noGrp="1" noChangeArrowheads="1"/>
          </p:cNvSpPr>
          <p:nvPr>
            <p:ph type="body" idx="1"/>
          </p:nvPr>
        </p:nvSpPr>
        <p:spPr>
          <a:xfrm>
            <a:off x="931863" y="4408488"/>
            <a:ext cx="5127625" cy="4178300"/>
          </a:xfrm>
          <a:noFill/>
          <a:ln/>
        </p:spPr>
        <p:txBody>
          <a:bodyPr/>
          <a:lstStyle/>
          <a:p>
            <a:r>
              <a:rPr lang="en-US" dirty="0"/>
              <a:t>Here, unexposed/non-diseased are overrepresented.  This results in an overestimate of the effect of the exposure.  A way to think about this is that in</a:t>
            </a:r>
            <a:r>
              <a:rPr lang="en-US" baseline="0" dirty="0"/>
              <a:t> the unexposed group (the reference group), it spuriously appears that most persons are non-diseased (diseased are rarely unexposed).  The more this occurs in the unexposed reference population, the more that any exposed/diseased stands out as being different and hence the effect of exposure is overestimated.  This is just one way to explain this; there are others.  </a:t>
            </a:r>
            <a:endParaRPr lang="en-US" dirty="0"/>
          </a:p>
        </p:txBody>
      </p:sp>
    </p:spTree>
    <p:extLst>
      <p:ext uri="{BB962C8B-B14F-4D97-AF65-F5344CB8AC3E}">
        <p14:creationId xmlns:p14="http://schemas.microsoft.com/office/powerpoint/2010/main" val="2702388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E6471328-8507-4C9C-94E7-B64777DD2B0D}" type="slidenum">
              <a:rPr lang="en-US"/>
              <a:pPr/>
              <a:t>53</a:t>
            </a:fld>
            <a:endParaRPr lang="en-US" dirty="0"/>
          </a:p>
        </p:txBody>
      </p:sp>
      <p:sp>
        <p:nvSpPr>
          <p:cNvPr id="149507" name="Rectangle 2"/>
          <p:cNvSpPr>
            <a:spLocks noGrp="1" noRot="1" noChangeAspect="1" noChangeArrowheads="1" noTextEdit="1"/>
          </p:cNvSpPr>
          <p:nvPr>
            <p:ph type="sldImg"/>
          </p:nvPr>
        </p:nvSpPr>
        <p:spPr>
          <a:xfrm>
            <a:off x="884238" y="695325"/>
            <a:ext cx="5222875" cy="3481388"/>
          </a:xfrm>
          <a:ln/>
        </p:spPr>
      </p:sp>
      <p:sp>
        <p:nvSpPr>
          <p:cNvPr id="149508" name="Rectangle 3"/>
          <p:cNvSpPr>
            <a:spLocks noGrp="1" noChangeArrowheads="1"/>
          </p:cNvSpPr>
          <p:nvPr>
            <p:ph type="body" idx="1"/>
          </p:nvPr>
        </p:nvSpPr>
        <p:spPr>
          <a:xfrm>
            <a:off x="931863" y="4408488"/>
            <a:ext cx="5127625" cy="4178300"/>
          </a:xfrm>
          <a:noFill/>
          <a:ln/>
        </p:spPr>
        <p:txBody>
          <a:bodyPr/>
          <a:lstStyle/>
          <a:p>
            <a:r>
              <a:rPr lang="en-US" dirty="0"/>
              <a:t>What happens when</a:t>
            </a:r>
            <a:r>
              <a:rPr lang="en-US" baseline="0" dirty="0"/>
              <a:t> </a:t>
            </a:r>
            <a:r>
              <a:rPr lang="en-US" dirty="0"/>
              <a:t>the unexposed but diseased are overrepresented?  Too many unexposed amongst the diseased would appear to indicate that exposure does not cause disease and hence there is underestimation of the effect of the exposure.</a:t>
            </a:r>
          </a:p>
        </p:txBody>
      </p:sp>
    </p:spTree>
    <p:extLst>
      <p:ext uri="{BB962C8B-B14F-4D97-AF65-F5344CB8AC3E}">
        <p14:creationId xmlns:p14="http://schemas.microsoft.com/office/powerpoint/2010/main" val="24358146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72B9432C-323D-4B3C-B449-45E75B4FD459}" type="slidenum">
              <a:rPr lang="en-US"/>
              <a:pPr/>
              <a:t>54</a:t>
            </a:fld>
            <a:endParaRPr lang="en-US" dirty="0"/>
          </a:p>
        </p:txBody>
      </p:sp>
      <p:sp>
        <p:nvSpPr>
          <p:cNvPr id="148483" name="Rectangle 2"/>
          <p:cNvSpPr>
            <a:spLocks noGrp="1" noRot="1" noChangeAspect="1" noChangeArrowheads="1" noTextEdit="1"/>
          </p:cNvSpPr>
          <p:nvPr>
            <p:ph type="sldImg"/>
          </p:nvPr>
        </p:nvSpPr>
        <p:spPr>
          <a:xfrm>
            <a:off x="884238" y="695325"/>
            <a:ext cx="5222875" cy="3481388"/>
          </a:xfrm>
          <a:ln/>
        </p:spPr>
      </p:sp>
      <p:sp>
        <p:nvSpPr>
          <p:cNvPr id="148484" name="Rectangle 3"/>
          <p:cNvSpPr>
            <a:spLocks noGrp="1" noChangeArrowheads="1"/>
          </p:cNvSpPr>
          <p:nvPr>
            <p:ph type="body" idx="1"/>
          </p:nvPr>
        </p:nvSpPr>
        <p:spPr>
          <a:xfrm>
            <a:off x="931863" y="4408488"/>
            <a:ext cx="5127625" cy="4178300"/>
          </a:xfrm>
          <a:noFill/>
          <a:ln/>
        </p:spPr>
        <p:txBody>
          <a:bodyPr/>
          <a:lstStyle/>
          <a:p>
            <a:r>
              <a:rPr lang="en-US" dirty="0"/>
              <a:t>What do each of these scenarios have in common that resulted in their having</a:t>
            </a:r>
            <a:r>
              <a:rPr lang="en-US" baseline="0" dirty="0"/>
              <a:t> selection bias?   One obvious visual difference is that one cell appears to be different than the rest.  This is true, but the answer is a bit deeper than that.  </a:t>
            </a:r>
            <a:endParaRPr lang="en-US" dirty="0"/>
          </a:p>
        </p:txBody>
      </p:sp>
    </p:spTree>
    <p:extLst>
      <p:ext uri="{BB962C8B-B14F-4D97-AF65-F5344CB8AC3E}">
        <p14:creationId xmlns:p14="http://schemas.microsoft.com/office/powerpoint/2010/main" val="5136991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EFBE9794-268D-4AC6-80CB-A13D22BF1D0B}" type="slidenum">
              <a:rPr lang="en-US"/>
              <a:pPr/>
              <a:t>55</a:t>
            </a:fld>
            <a:endParaRPr lang="en-US" dirty="0"/>
          </a:p>
        </p:txBody>
      </p:sp>
      <p:sp>
        <p:nvSpPr>
          <p:cNvPr id="150531" name="Rectangle 2"/>
          <p:cNvSpPr>
            <a:spLocks noGrp="1" noRot="1" noChangeAspect="1" noChangeArrowheads="1" noTextEdit="1"/>
          </p:cNvSpPr>
          <p:nvPr>
            <p:ph type="sldImg"/>
          </p:nvPr>
        </p:nvSpPr>
        <p:spPr>
          <a:xfrm>
            <a:off x="884238" y="695325"/>
            <a:ext cx="5222875" cy="3481388"/>
          </a:xfrm>
          <a:ln/>
        </p:spPr>
      </p:sp>
      <p:sp>
        <p:nvSpPr>
          <p:cNvPr id="150532" name="Rectangle 3"/>
          <p:cNvSpPr>
            <a:spLocks noGrp="1" noChangeArrowheads="1"/>
          </p:cNvSpPr>
          <p:nvPr>
            <p:ph type="body" idx="1"/>
          </p:nvPr>
        </p:nvSpPr>
        <p:spPr>
          <a:xfrm>
            <a:off x="931863" y="4408488"/>
            <a:ext cx="5127625" cy="4178300"/>
          </a:xfrm>
          <a:noFill/>
          <a:ln/>
        </p:spPr>
        <p:txBody>
          <a:bodyPr/>
          <a:lstStyle/>
          <a:p>
            <a:r>
              <a:rPr lang="en-US" dirty="0"/>
              <a:t>To help answer the question, consider this</a:t>
            </a:r>
            <a:r>
              <a:rPr lang="en-US" baseline="0" dirty="0"/>
              <a:t> scenario.  Here, t</a:t>
            </a:r>
            <a:r>
              <a:rPr lang="en-US" dirty="0"/>
              <a:t>he selection probabilities</a:t>
            </a:r>
            <a:r>
              <a:rPr lang="en-US" baseline="0" dirty="0"/>
              <a:t> are unequal, and thus we have to be thinking about the potential for selection bias.  </a:t>
            </a:r>
            <a:r>
              <a:rPr lang="en-US" dirty="0"/>
              <a:t>These two cells (all of the exposed persons) are underrepresented relative to these two (the unexposed persons), and thus we say that selection</a:t>
            </a:r>
            <a:r>
              <a:rPr lang="en-US" baseline="0" dirty="0"/>
              <a:t> is related to exposure.  However,</a:t>
            </a:r>
            <a:r>
              <a:rPr lang="en-US" dirty="0"/>
              <a:t> selection</a:t>
            </a:r>
            <a:r>
              <a:rPr lang="en-US" baseline="0" dirty="0"/>
              <a:t> appears to be unrelated to disease; diseased and non-diseased appear to be selected at an equal probability.  I</a:t>
            </a:r>
            <a:r>
              <a:rPr lang="en-US" dirty="0"/>
              <a:t>s this scenario a problem for our analytic objective of asking</a:t>
            </a:r>
            <a:r>
              <a:rPr lang="en-US" baseline="0" dirty="0"/>
              <a:t> whether exposure is related to disease</a:t>
            </a:r>
            <a:r>
              <a:rPr lang="en-US" dirty="0"/>
              <a:t>?  </a:t>
            </a:r>
          </a:p>
          <a:p>
            <a:endParaRPr lang="en-US" dirty="0"/>
          </a:p>
          <a:p>
            <a:r>
              <a:rPr lang="en-US" dirty="0"/>
              <a:t>No, it just means you enrolled fewer exposed persons, but this had nothing to do with disease status.  This is unequal selection according just to exposure only, not to disease.  We earlier called this exposure-selective sampling, and it is perfectly acceptable in cross-sectional or cohort studies without concern for causing bias.  Remember, the rule is that for selection bias to occur “under</a:t>
            </a:r>
            <a:r>
              <a:rPr lang="en-US" baseline="0" dirty="0"/>
              <a:t> the null”</a:t>
            </a:r>
            <a:r>
              <a:rPr lang="en-US" dirty="0"/>
              <a:t>, selection probabilities must differ according to both exposure and disease.  So, no selection bias ensues in this scenario.</a:t>
            </a:r>
          </a:p>
        </p:txBody>
      </p:sp>
    </p:spTree>
    <p:extLst>
      <p:ext uri="{BB962C8B-B14F-4D97-AF65-F5344CB8AC3E}">
        <p14:creationId xmlns:p14="http://schemas.microsoft.com/office/powerpoint/2010/main" val="23568306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D0EDA619-1EF4-4B97-94FC-EE29E279E4C7}" type="slidenum">
              <a:rPr lang="en-US"/>
              <a:pPr/>
              <a:t>56</a:t>
            </a:fld>
            <a:endParaRPr lang="en-US" dirty="0"/>
          </a:p>
        </p:txBody>
      </p:sp>
      <p:sp>
        <p:nvSpPr>
          <p:cNvPr id="151555" name="Rectangle 2"/>
          <p:cNvSpPr>
            <a:spLocks noGrp="1" noRot="1" noChangeAspect="1" noChangeArrowheads="1" noTextEdit="1"/>
          </p:cNvSpPr>
          <p:nvPr>
            <p:ph type="sldImg"/>
          </p:nvPr>
        </p:nvSpPr>
        <p:spPr>
          <a:xfrm>
            <a:off x="884238" y="695325"/>
            <a:ext cx="5222875" cy="3481388"/>
          </a:xfrm>
          <a:ln/>
        </p:spPr>
      </p:sp>
      <p:sp>
        <p:nvSpPr>
          <p:cNvPr id="151556" name="Rectangle 3"/>
          <p:cNvSpPr>
            <a:spLocks noGrp="1" noChangeArrowheads="1"/>
          </p:cNvSpPr>
          <p:nvPr>
            <p:ph type="body" idx="1"/>
          </p:nvPr>
        </p:nvSpPr>
        <p:spPr>
          <a:xfrm>
            <a:off x="931863" y="4408488"/>
            <a:ext cx="5127625" cy="4178300"/>
          </a:xfrm>
          <a:noFill/>
          <a:ln/>
        </p:spPr>
        <p:txBody>
          <a:bodyPr/>
          <a:lstStyle/>
          <a:p>
            <a:r>
              <a:rPr lang="en-US" dirty="0"/>
              <a:t>Here is a numeric example.  Let us say that both exposed diseased and exposed non-diseased are sampled with a 0.1% selection probability.  This</a:t>
            </a:r>
            <a:r>
              <a:rPr lang="en-US" baseline="0" dirty="0"/>
              <a:t> compares to 1% in the unexposed group.  </a:t>
            </a:r>
            <a:r>
              <a:rPr lang="en-US" dirty="0"/>
              <a:t>If we work through the math, the prevalence ratio in the study sample is unchanged at 1 compared to the source population.  This is not surprising.  Cross-sectional</a:t>
            </a:r>
            <a:r>
              <a:rPr lang="en-US" baseline="0" dirty="0"/>
              <a:t> studies or cohort studies are commonly assembled with what is known as “exposure-selective” or “stratified sampling” based on exposure status; this does not inherently cause selection bias.</a:t>
            </a:r>
            <a:endParaRPr lang="en-US" dirty="0"/>
          </a:p>
          <a:p>
            <a:endParaRPr lang="en-US" dirty="0"/>
          </a:p>
          <a:p>
            <a:r>
              <a:rPr lang="en-US" dirty="0"/>
              <a:t>This reminds us of the rule:  For selection bias to occur “under the null”, selection probabilities must differ according to both exposure and disease.</a:t>
            </a:r>
          </a:p>
        </p:txBody>
      </p:sp>
    </p:spTree>
    <p:extLst>
      <p:ext uri="{BB962C8B-B14F-4D97-AF65-F5344CB8AC3E}">
        <p14:creationId xmlns:p14="http://schemas.microsoft.com/office/powerpoint/2010/main" val="6314786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6401482B-0D66-43F2-989E-8D1187A373EB}" type="slidenum">
              <a:rPr lang="en-US"/>
              <a:pPr/>
              <a:t>57</a:t>
            </a:fld>
            <a:endParaRPr lang="en-US" dirty="0"/>
          </a:p>
        </p:txBody>
      </p:sp>
      <p:sp>
        <p:nvSpPr>
          <p:cNvPr id="152579" name="Rectangle 2"/>
          <p:cNvSpPr>
            <a:spLocks noGrp="1" noRot="1" noChangeAspect="1" noChangeArrowheads="1" noTextEdit="1"/>
          </p:cNvSpPr>
          <p:nvPr>
            <p:ph type="sldImg"/>
          </p:nvPr>
        </p:nvSpPr>
        <p:spPr>
          <a:xfrm>
            <a:off x="884238" y="695325"/>
            <a:ext cx="5222875" cy="3481388"/>
          </a:xfrm>
          <a:ln/>
        </p:spPr>
      </p:sp>
      <p:sp>
        <p:nvSpPr>
          <p:cNvPr id="152580" name="Rectangle 3"/>
          <p:cNvSpPr>
            <a:spLocks noGrp="1" noChangeArrowheads="1"/>
          </p:cNvSpPr>
          <p:nvPr>
            <p:ph type="body" idx="1"/>
          </p:nvPr>
        </p:nvSpPr>
        <p:spPr>
          <a:xfrm>
            <a:off x="931863" y="4408488"/>
            <a:ext cx="5127625" cy="4178300"/>
          </a:xfrm>
          <a:noFill/>
          <a:ln/>
        </p:spPr>
        <p:txBody>
          <a:bodyPr/>
          <a:lstStyle/>
          <a:p>
            <a:r>
              <a:rPr lang="en-US" dirty="0"/>
              <a:t>How about here?  Same thing.  Unequal selection occurs only according to disease</a:t>
            </a:r>
            <a:r>
              <a:rPr lang="en-US" baseline="0" dirty="0"/>
              <a:t> but not according to exposure.  The non-diseased have a lower selection probability than the diseased.  There is no influence of exposure on selection probabilities.  </a:t>
            </a:r>
            <a:r>
              <a:rPr lang="en-US" dirty="0"/>
              <a:t>Therefore, no selection bias ensues under null contexts.</a:t>
            </a:r>
          </a:p>
          <a:p>
            <a:endParaRPr lang="en-US" dirty="0"/>
          </a:p>
          <a:p>
            <a:r>
              <a:rPr lang="en-US" dirty="0"/>
              <a:t>This selection</a:t>
            </a:r>
            <a:r>
              <a:rPr lang="en-US" baseline="0" dirty="0"/>
              <a:t> pattern depicts a familiar study design.  It is a case-control study.  We know this because the non-diseased have a much lower selection probability than the diseased. </a:t>
            </a:r>
            <a:r>
              <a:rPr lang="en-US" dirty="0"/>
              <a:t> In fact, in many case-control studies there is 100% probability</a:t>
            </a:r>
            <a:r>
              <a:rPr lang="en-US" baseline="0" dirty="0"/>
              <a:t> of selection of the cases but only a small fraction of the rest of the underlying study base is sampled.</a:t>
            </a:r>
          </a:p>
          <a:p>
            <a:endParaRPr lang="en-US" baseline="0" dirty="0"/>
          </a:p>
          <a:p>
            <a:r>
              <a:rPr lang="en-US" baseline="0" dirty="0"/>
              <a:t>As explained in the Additional Material Slides, in situations in which </a:t>
            </a:r>
            <a:r>
              <a:rPr lang="en-US" u="sng" baseline="0" dirty="0"/>
              <a:t>there is an underlying association</a:t>
            </a:r>
            <a:r>
              <a:rPr lang="en-US" u="none" baseline="0" dirty="0"/>
              <a:t> </a:t>
            </a:r>
            <a:r>
              <a:rPr lang="en-US" baseline="0" dirty="0"/>
              <a:t>between exposure and diseases (“a non-null” context), selection probabilities do not have to be influenced by both exposure and outcome.  It will suffice for just outcome to influence selection probability for selection bias to ensue.  Hence, the rules for selection bias are slightly different depending upon where truly is or is not an association between exposure and outcome.  Case-control studies, despite having outcome influence selection, are immune to resultant selection bias due to their design because of the particular measure of association they use — odds ratios.  </a:t>
            </a:r>
            <a:endParaRPr lang="en-US" dirty="0"/>
          </a:p>
        </p:txBody>
      </p:sp>
    </p:spTree>
    <p:extLst>
      <p:ext uri="{BB962C8B-B14F-4D97-AF65-F5344CB8AC3E}">
        <p14:creationId xmlns:p14="http://schemas.microsoft.com/office/powerpoint/2010/main" val="31230411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D0EDA619-1EF4-4B97-94FC-EE29E279E4C7}" type="slidenum">
              <a:rPr lang="en-US">
                <a:solidFill>
                  <a:prstClr val="black"/>
                </a:solidFill>
              </a:rPr>
              <a:pPr/>
              <a:t>58</a:t>
            </a:fld>
            <a:endParaRPr lang="en-US" dirty="0">
              <a:solidFill>
                <a:prstClr val="black"/>
              </a:solidFill>
            </a:endParaRPr>
          </a:p>
        </p:txBody>
      </p:sp>
      <p:sp>
        <p:nvSpPr>
          <p:cNvPr id="151555" name="Rectangle 2"/>
          <p:cNvSpPr>
            <a:spLocks noGrp="1" noRot="1" noChangeAspect="1" noChangeArrowheads="1" noTextEdit="1"/>
          </p:cNvSpPr>
          <p:nvPr>
            <p:ph type="sldImg"/>
          </p:nvPr>
        </p:nvSpPr>
        <p:spPr>
          <a:xfrm>
            <a:off x="884238" y="695325"/>
            <a:ext cx="5222875" cy="3481388"/>
          </a:xfrm>
          <a:ln/>
        </p:spPr>
      </p:sp>
      <p:sp>
        <p:nvSpPr>
          <p:cNvPr id="151556" name="Rectangle 3"/>
          <p:cNvSpPr>
            <a:spLocks noGrp="1" noChangeArrowheads="1"/>
          </p:cNvSpPr>
          <p:nvPr>
            <p:ph type="body" idx="1"/>
          </p:nvPr>
        </p:nvSpPr>
        <p:spPr>
          <a:xfrm>
            <a:off x="931863" y="4408488"/>
            <a:ext cx="5127625" cy="4178300"/>
          </a:xfrm>
          <a:noFill/>
          <a:ln/>
        </p:spPr>
        <p:txBody>
          <a:bodyPr/>
          <a:lstStyle/>
          <a:p>
            <a:r>
              <a:rPr lang="en-US" dirty="0"/>
              <a:t>Here is a numeric example.  Let us say that both exposed diseased and unexposed diseased are sampled with a 1% selection probability.  This</a:t>
            </a:r>
            <a:r>
              <a:rPr lang="en-US" baseline="0" dirty="0"/>
              <a:t> compares to 0.1% in the exposed non-diseased and unexposed non-diseased groups.  </a:t>
            </a:r>
            <a:r>
              <a:rPr lang="en-US" dirty="0"/>
              <a:t>If we work through the math, the prevalence ratio in</a:t>
            </a:r>
            <a:r>
              <a:rPr lang="en-US" baseline="0" dirty="0"/>
              <a:t> the study sample is </a:t>
            </a:r>
            <a:r>
              <a:rPr lang="en-US" dirty="0"/>
              <a:t>unchanged at 1</a:t>
            </a:r>
            <a:r>
              <a:rPr lang="en-US" baseline="0" dirty="0"/>
              <a:t> from the source population.</a:t>
            </a:r>
            <a:endParaRPr lang="en-US" dirty="0"/>
          </a:p>
          <a:p>
            <a:endParaRPr lang="en-US" dirty="0"/>
          </a:p>
          <a:p>
            <a:r>
              <a:rPr lang="en-US" dirty="0"/>
              <a:t>This follows our rule:  For selection bias to occur “under the null”, selection probabilities must differ according to both exposure and disease.  </a:t>
            </a:r>
          </a:p>
          <a:p>
            <a:endParaRPr lang="en-US" dirty="0"/>
          </a:p>
        </p:txBody>
      </p:sp>
    </p:spTree>
    <p:extLst>
      <p:ext uri="{BB962C8B-B14F-4D97-AF65-F5344CB8AC3E}">
        <p14:creationId xmlns:p14="http://schemas.microsoft.com/office/powerpoint/2010/main" val="6314786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72B9432C-323D-4B3C-B449-45E75B4FD459}" type="slidenum">
              <a:rPr lang="en-US"/>
              <a:pPr/>
              <a:t>59</a:t>
            </a:fld>
            <a:endParaRPr lang="en-US" dirty="0"/>
          </a:p>
        </p:txBody>
      </p:sp>
      <p:sp>
        <p:nvSpPr>
          <p:cNvPr id="148483" name="Rectangle 2"/>
          <p:cNvSpPr>
            <a:spLocks noGrp="1" noRot="1" noChangeAspect="1" noChangeArrowheads="1" noTextEdit="1"/>
          </p:cNvSpPr>
          <p:nvPr>
            <p:ph type="sldImg"/>
          </p:nvPr>
        </p:nvSpPr>
        <p:spPr>
          <a:xfrm>
            <a:off x="884238" y="695325"/>
            <a:ext cx="5222875" cy="3481388"/>
          </a:xfrm>
          <a:ln/>
        </p:spPr>
      </p:sp>
      <p:sp>
        <p:nvSpPr>
          <p:cNvPr id="148484" name="Rectangle 3"/>
          <p:cNvSpPr>
            <a:spLocks noGrp="1" noChangeArrowheads="1"/>
          </p:cNvSpPr>
          <p:nvPr>
            <p:ph type="body" idx="1"/>
          </p:nvPr>
        </p:nvSpPr>
        <p:spPr>
          <a:xfrm>
            <a:off x="931863" y="4408488"/>
            <a:ext cx="5127625" cy="4178300"/>
          </a:xfrm>
          <a:noFill/>
          <a:ln/>
        </p:spPr>
        <p:txBody>
          <a:bodyPr/>
          <a:lstStyle/>
          <a:p>
            <a:r>
              <a:rPr lang="en-US" dirty="0"/>
              <a:t>Back</a:t>
            </a:r>
            <a:r>
              <a:rPr lang="en-US" baseline="0" dirty="0"/>
              <a:t> to our question:  </a:t>
            </a:r>
            <a:r>
              <a:rPr lang="en-US" dirty="0"/>
              <a:t>What do each of these four scenarios have in common that resulted in their having</a:t>
            </a:r>
            <a:r>
              <a:rPr lang="en-US" baseline="0" dirty="0"/>
              <a:t> selection bias?   We mentioned this earlier.  What they have in common is that the selection probabilities must differ in some way that is related to </a:t>
            </a:r>
            <a:r>
              <a:rPr lang="en-US" u="sng" baseline="0" dirty="0"/>
              <a:t>both</a:t>
            </a:r>
            <a:r>
              <a:rPr lang="en-US" baseline="0" dirty="0"/>
              <a:t> exposure and disease.  In other words, different selection probabilities will result in selection bias when they have some influence by exposure status, some influence by disease status, and some special influence conferred by the joint exposure and disease status.  We will later formally define “special influence” as there being “multiplicative interaction” between exposure and disease on the occurrence of selection.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Advanced note:  To understand what we mean by “special influence”, let us concentrate on a cross-sectional study for simplicity, because both exposure and outcome are present at the outset.  Special influence will be clearer when we discuss interaction in a few weeks., but, for now, this can be understood by returning to 2x2 tables we used to depict selection bias in an analytic study.  Assume that being exposed and being diseased increase selection probability.   If these two forces are operating independently and are directly related to being selected, then the exposed/diseased will have the highest probability of selection (which will tend to overestimate an association if one is truly not present).  However, this is going to be cancelled out by the fact that the unexposed/non-diseased are going to relatively undersampled (tends to underestimate association).  The overall result is no selection bias.  It is only when the combination of being exposed and having the outcome results in a different selection probability than you would expect by combining two independent probabilities that selection bias will occur.  In other words, for selection bias to occur, the selection probabilities for each of the 4 cells cannot just be influenced by the independent selection forces related to exposure and outcome.  T</a:t>
            </a:r>
            <a:r>
              <a:rPr lang="en-US" b="0" baseline="0" dirty="0"/>
              <a:t>here needs to also be </a:t>
            </a:r>
            <a:r>
              <a:rPr lang="en-US" sz="1200" b="0" kern="1200" baseline="0" dirty="0">
                <a:solidFill>
                  <a:srgbClr val="FF3300"/>
                </a:solidFill>
                <a:latin typeface="Times New Roman" pitchFamily="18" charset="0"/>
                <a:ea typeface="+mn-ea"/>
                <a:cs typeface="+mn-cs"/>
              </a:rPr>
              <a:t>s</a:t>
            </a:r>
            <a:r>
              <a:rPr lang="en-US" sz="1200" b="0" kern="1200" dirty="0">
                <a:solidFill>
                  <a:srgbClr val="FF3300"/>
                </a:solidFill>
                <a:latin typeface="Times New Roman" pitchFamily="18" charset="0"/>
                <a:ea typeface="+mn-ea"/>
                <a:cs typeface="+mn-cs"/>
              </a:rPr>
              <a:t>ome special influence on selection conferred by joint exposure</a:t>
            </a:r>
            <a:r>
              <a:rPr lang="en-US" sz="1200" b="0" kern="1200" baseline="0" dirty="0">
                <a:solidFill>
                  <a:srgbClr val="FF3300"/>
                </a:solidFill>
                <a:latin typeface="Times New Roman" pitchFamily="18" charset="0"/>
                <a:ea typeface="+mn-ea"/>
                <a:cs typeface="+mn-cs"/>
              </a:rPr>
              <a:t> and</a:t>
            </a:r>
            <a:r>
              <a:rPr lang="en-US" sz="1200" b="0" kern="1200" dirty="0">
                <a:solidFill>
                  <a:srgbClr val="FF3300"/>
                </a:solidFill>
                <a:latin typeface="Times New Roman" pitchFamily="18" charset="0"/>
                <a:ea typeface="+mn-ea"/>
                <a:cs typeface="+mn-cs"/>
              </a:rPr>
              <a:t> disease status</a:t>
            </a:r>
            <a:r>
              <a:rPr lang="en-US" b="0" baseline="0" dirty="0"/>
              <a:t>.  </a:t>
            </a:r>
            <a:r>
              <a:rPr lang="en-US" baseline="0" dirty="0"/>
              <a:t>This can only be accomplished when the effects of exposure and outcome on selection probability are not independent — they need to be synergistic or antagonistic.  More on this can be found in the Appendix of the Hernan 2004 paper on selection bias in the optional reading.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endParaRPr lang="en-US" baseline="0" dirty="0"/>
          </a:p>
        </p:txBody>
      </p:sp>
    </p:spTree>
    <p:extLst>
      <p:ext uri="{BB962C8B-B14F-4D97-AF65-F5344CB8AC3E}">
        <p14:creationId xmlns:p14="http://schemas.microsoft.com/office/powerpoint/2010/main" val="2720312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B100B3A4-8540-48E7-A2AB-F66A1DC76939}" type="slidenum">
              <a:rPr lang="en-US"/>
              <a:pPr/>
              <a:t>6</a:t>
            </a:fld>
            <a:endParaRPr lang="en-US" dirty="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r>
              <a:rPr lang="en-US" dirty="0"/>
              <a:t>To understand this framework, we recall the basic elements or processes of clinical and epidemiologic</a:t>
            </a:r>
            <a:r>
              <a:rPr lang="en-US" baseline="0" dirty="0"/>
              <a:t> </a:t>
            </a:r>
            <a:r>
              <a:rPr lang="en-US" dirty="0"/>
              <a:t>research.  We sample humans from underlying cohorts, make measurements on them, sometimes perform an intervention (and perform more measurements), analyze the relationships between the measurements, and then make inferences.  </a:t>
            </a:r>
          </a:p>
          <a:p>
            <a:endParaRPr lang="en-US" dirty="0"/>
          </a:p>
          <a:p>
            <a:r>
              <a:rPr lang="en-US" dirty="0"/>
              <a:t>Just to make sure we are all on the same page, what do we mean by an “inference”?  If you look up inference in Webster’s dictionary, you will find that it is the “act of passing from sample data to generalizations, usually with calculated degrees of certainty”.      </a:t>
            </a:r>
          </a:p>
          <a:p>
            <a:endParaRPr lang="en-US" dirty="0"/>
          </a:p>
          <a:p>
            <a:r>
              <a:rPr lang="en-US" dirty="0"/>
              <a:t>In other words, when we make inferences from our samples to larger populations we always do so with a certain amount of trepidation.  What makes clinical and epidemiologic</a:t>
            </a:r>
            <a:r>
              <a:rPr lang="en-US" baseline="0" dirty="0"/>
              <a:t> </a:t>
            </a:r>
            <a:r>
              <a:rPr lang="en-US" dirty="0"/>
              <a:t>research a challenging and interesting profession is that there is no way for us to really know just how accurate our inferences are.  All we can do is to make educated guesses about how accurate our inferences are.  The premise for this course</a:t>
            </a:r>
            <a:r>
              <a:rPr lang="en-US" baseline="0" dirty="0"/>
              <a:t> is that th</a:t>
            </a:r>
            <a:r>
              <a:rPr lang="en-US" dirty="0"/>
              <a:t>ose who are more educated will make better guesses than others who are less educated.</a:t>
            </a:r>
          </a:p>
          <a:p>
            <a:endParaRPr lang="en-US" dirty="0"/>
          </a:p>
        </p:txBody>
      </p:sp>
    </p:spTree>
    <p:extLst>
      <p:ext uri="{BB962C8B-B14F-4D97-AF65-F5344CB8AC3E}">
        <p14:creationId xmlns:p14="http://schemas.microsoft.com/office/powerpoint/2010/main" val="37932391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44959328-0F82-4304-BA0D-55C9A421CE2F}" type="slidenum">
              <a:rPr lang="en-US"/>
              <a:pPr/>
              <a:t>60</a:t>
            </a:fld>
            <a:endParaRPr lang="en-US" dirty="0"/>
          </a:p>
        </p:txBody>
      </p:sp>
      <p:sp>
        <p:nvSpPr>
          <p:cNvPr id="155651" name="Rectangle 2"/>
          <p:cNvSpPr>
            <a:spLocks noGrp="1" noRot="1" noChangeAspect="1" noChangeArrowheads="1" noTextEdit="1"/>
          </p:cNvSpPr>
          <p:nvPr>
            <p:ph type="sldImg"/>
          </p:nvPr>
        </p:nvSpPr>
        <p:spPr>
          <a:xfrm>
            <a:off x="884238" y="695325"/>
            <a:ext cx="5222875" cy="3481388"/>
          </a:xfrm>
          <a:ln/>
        </p:spPr>
      </p:sp>
      <p:sp>
        <p:nvSpPr>
          <p:cNvPr id="155652" name="Rectangle 3"/>
          <p:cNvSpPr>
            <a:spLocks noGrp="1" noChangeArrowheads="1"/>
          </p:cNvSpPr>
          <p:nvPr>
            <p:ph type="body" idx="1"/>
          </p:nvPr>
        </p:nvSpPr>
        <p:spPr>
          <a:xfrm>
            <a:off x="931863" y="4408488"/>
            <a:ext cx="5127625" cy="4178300"/>
          </a:xfrm>
          <a:noFill/>
          <a:ln/>
        </p:spPr>
        <p:txBody>
          <a:bodyPr/>
          <a:lstStyle/>
          <a:p>
            <a:r>
              <a:rPr lang="en-US" dirty="0"/>
              <a:t>This is all interesting theory, but,</a:t>
            </a:r>
            <a:r>
              <a:rPr lang="en-US" baseline="0" dirty="0"/>
              <a:t> o</a:t>
            </a:r>
            <a:r>
              <a:rPr lang="en-US" dirty="0"/>
              <a:t>f course, as most of you have recognized, the problem is that unless you have enumerated the entire underlying source population, then you do not know the selection probabilities in the various 4 cells of your</a:t>
            </a:r>
            <a:r>
              <a:rPr lang="en-US" baseline="0" dirty="0"/>
              <a:t> study sample.</a:t>
            </a:r>
            <a:r>
              <a:rPr lang="en-US" dirty="0"/>
              <a:t>  And, if you had enumerated the</a:t>
            </a:r>
            <a:r>
              <a:rPr lang="en-US" baseline="0" dirty="0"/>
              <a:t> entire underlying source population, you might have also made all of the measurements and hence there would be no reason to draw a study sample.  You would just analyze the entire source population and not have to worry about selection bias.  </a:t>
            </a:r>
          </a:p>
          <a:p>
            <a:endParaRPr lang="en-US" baseline="0" dirty="0"/>
          </a:p>
          <a:p>
            <a:r>
              <a:rPr lang="en-US" dirty="0"/>
              <a:t>We depict our</a:t>
            </a:r>
            <a:r>
              <a:rPr lang="en-US" baseline="0" dirty="0"/>
              <a:t> lack of knowledge about the selection probabilities </a:t>
            </a:r>
            <a:r>
              <a:rPr lang="en-US" dirty="0"/>
              <a:t>here by placing question marks by the arrows.</a:t>
            </a:r>
            <a:r>
              <a:rPr lang="en-US" baseline="0" dirty="0"/>
              <a:t>  W</a:t>
            </a:r>
            <a:r>
              <a:rPr lang="en-US" dirty="0"/>
              <a:t>e do not, in practice, know their intensity or weight.  We do not, in practice, know the selection probabilities.  The best we can do is make</a:t>
            </a:r>
            <a:r>
              <a:rPr lang="en-US" baseline="0" dirty="0"/>
              <a:t> educated guesses, based upon the context, if the selection probabilities are equal or unequal.   </a:t>
            </a:r>
            <a:endParaRPr lang="en-US" dirty="0"/>
          </a:p>
        </p:txBody>
      </p:sp>
    </p:spTree>
    <p:extLst>
      <p:ext uri="{BB962C8B-B14F-4D97-AF65-F5344CB8AC3E}">
        <p14:creationId xmlns:p14="http://schemas.microsoft.com/office/powerpoint/2010/main" val="27824794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pPr/>
              <a:t>61</a:t>
            </a:fld>
            <a:endParaRPr lang="en-US" dirty="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lang="en-US" dirty="0"/>
              <a:t>These guesses can</a:t>
            </a:r>
            <a:r>
              <a:rPr lang="en-US" baseline="0" dirty="0"/>
              <a:t> be made keeping the requirements for selection bias in mind.  T</a:t>
            </a:r>
            <a:r>
              <a:rPr lang="en-US" dirty="0"/>
              <a:t>o summarize, for selection bias to occur under</a:t>
            </a:r>
            <a:r>
              <a:rPr lang="en-US" baseline="0" dirty="0"/>
              <a:t> the null (when there truly is no association), </a:t>
            </a:r>
            <a:r>
              <a:rPr lang="en-US" dirty="0"/>
              <a:t>we need to know that people’s selection into a study or retention in the study must be influenced by (or associated with) both his/her exposure and outcomes.  </a:t>
            </a:r>
          </a:p>
          <a:p>
            <a:endParaRPr lang="en-US" dirty="0"/>
          </a:p>
          <a:p>
            <a:r>
              <a:rPr lang="en-US" dirty="0"/>
              <a:t>This top figure</a:t>
            </a:r>
            <a:r>
              <a:rPr lang="en-US" baseline="0" dirty="0"/>
              <a:t> </a:t>
            </a:r>
            <a:r>
              <a:rPr lang="en-US" dirty="0"/>
              <a:t>is a way to remember what is needed.  It shows how both exposure status and disease</a:t>
            </a:r>
            <a:r>
              <a:rPr lang="en-US" baseline="0" dirty="0"/>
              <a:t> status are directly influencing selection and/or retention.</a:t>
            </a:r>
            <a:endParaRPr lang="en-US" dirty="0"/>
          </a:p>
          <a:p>
            <a:endParaRPr lang="en-US" dirty="0"/>
          </a:p>
          <a:p>
            <a:r>
              <a:rPr lang="en-US" dirty="0"/>
              <a:t>Exposure need not be directly responsible for selection.  Exposure might just be associated with selection.  This means that another factor is responsible for exposure and for selection/retention.</a:t>
            </a:r>
            <a:r>
              <a:rPr lang="en-US" baseline="0" dirty="0"/>
              <a:t>  </a:t>
            </a:r>
            <a:r>
              <a:rPr lang="en-US" dirty="0"/>
              <a:t>And, disease status need not be directly associated but rather it can just be associated with selection.  These are shown</a:t>
            </a:r>
            <a:r>
              <a:rPr lang="en-US" baseline="0" dirty="0"/>
              <a:t> in the second row of figures.</a:t>
            </a:r>
            <a:endParaRPr lang="en-US" dirty="0"/>
          </a:p>
          <a:p>
            <a:endParaRPr lang="en-US" dirty="0"/>
          </a:p>
          <a:p>
            <a:r>
              <a:rPr lang="en-US" dirty="0"/>
              <a:t>Or, as shown</a:t>
            </a:r>
            <a:r>
              <a:rPr lang="en-US" baseline="0" dirty="0"/>
              <a:t> in the bottom panel, both exposure and disease may only be associated with selection/retention via another “other factors”; exposure and disease are not directly responsible for selection/retention into the study</a:t>
            </a:r>
            <a:r>
              <a:rPr lang="en-US" dirty="0"/>
              <a:t>.  </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As we mentioned, there is one other condition that must be met regarding the influence of exposure and disease on selection or retention probability.  This is called multiplicative interaction, and it means that there must be “something special” about a person’s joint exposure and disease status that influences selection.  This will be explained in much more detail later in our sessions on interaction.  </a:t>
            </a:r>
            <a:endParaRPr lang="en-US" dirty="0"/>
          </a:p>
          <a:p>
            <a:endParaRPr lang="en-US" dirty="0"/>
          </a:p>
          <a:p>
            <a:r>
              <a:rPr lang="en-US" dirty="0"/>
              <a:t>We are going to return to these diagrams, which we will later call directed acyclic graphs (DAGs), later in the course.  They turn out to be very handy in identifying the potential for selection bias.  You can also read about them in the optional reading for this week (Hernan et al., 2004) if you want to get started</a:t>
            </a:r>
            <a:r>
              <a:rPr lang="en-US" baseline="0" dirty="0"/>
              <a:t> now</a:t>
            </a:r>
            <a:r>
              <a:rPr lang="en-US" dirty="0"/>
              <a:t>.  </a:t>
            </a:r>
          </a:p>
        </p:txBody>
      </p:sp>
    </p:spTree>
    <p:extLst>
      <p:ext uri="{BB962C8B-B14F-4D97-AF65-F5344CB8AC3E}">
        <p14:creationId xmlns:p14="http://schemas.microsoft.com/office/powerpoint/2010/main" val="37613718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baseline="0" dirty="0"/>
              <a:t>Why does selection that is influenced by both exposure and outcome induce bias?   </a:t>
            </a:r>
          </a:p>
          <a:p>
            <a:endParaRPr lang="en-US" baseline="0" dirty="0"/>
          </a:p>
          <a:p>
            <a:r>
              <a:rPr lang="en-US" baseline="0" dirty="0"/>
              <a:t>As an example, let us say that we want to study the relationship between family wealth (the exposure) and academic performance (let’s say GPA; the outcome)  in young adults.</a:t>
            </a:r>
          </a:p>
          <a:p>
            <a:endParaRPr lang="en-US" baseline="0" dirty="0"/>
          </a:p>
          <a:p>
            <a:r>
              <a:rPr lang="en-US" baseline="0" dirty="0"/>
              <a:t>And, let us say that we are going to do this study among undergraduates at Harvard, a university where it is widely rumored/appreciated (at least in the past) that admission is related to academic performance and family wealth.   </a:t>
            </a:r>
          </a:p>
          <a:p>
            <a:endParaRPr lang="en-US" baseline="0" dirty="0"/>
          </a:p>
          <a:p>
            <a:r>
              <a:rPr lang="en-US" baseline="0" dirty="0"/>
              <a:t>Here are a portion of the data.  In Participant 1, family wealth is rich and academic performance is low.  In Participant 2, family wealth is poor and academic performance is high.  (Two other participants’ data are shown.)</a:t>
            </a:r>
          </a:p>
          <a:p>
            <a:endParaRPr lang="en-US" baseline="0" dirty="0"/>
          </a:p>
          <a:p>
            <a:r>
              <a:rPr lang="en-US" baseline="0" dirty="0"/>
              <a:t>These data are not surprising </a:t>
            </a:r>
            <a:r>
              <a:rPr kumimoji="0" lang="en-US" sz="1200" b="0" i="0" u="none" strike="noStrike" kern="0" cap="none" spc="0" normalizeH="0" baseline="0" noProof="0" dirty="0">
                <a:ln>
                  <a:noFill/>
                </a:ln>
                <a:solidFill>
                  <a:schemeClr val="tx1"/>
                </a:solidFill>
                <a:effectLst/>
                <a:uLnTx/>
                <a:uFillTx/>
                <a:latin typeface="Times New Roman" pitchFamily="18" charset="0"/>
                <a:ea typeface="+mn-ea"/>
                <a:cs typeface="+mn-cs"/>
              </a:rPr>
              <a:t>because, among these undergraduates at Harvard, the more a participant has of one attribute that got him into the study sample (which is based at Harvard), the less he/she will need of the another.  If you do not believe that, you will certainly believe that if a participant has none of one attribute, he/she must have a lot of the other.  Otherwise, he/she would not be at Harvard.  </a:t>
            </a:r>
          </a:p>
          <a:p>
            <a:endParaRPr kumimoji="0" lang="en-US" sz="1200" b="0" i="0" u="none" strike="noStrike" kern="0" cap="none" spc="0" normalizeH="0" baseline="0" noProof="0" dirty="0">
              <a:ln>
                <a:noFill/>
              </a:ln>
              <a:solidFill>
                <a:schemeClr val="tx1"/>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0" cap="none" spc="0" normalizeH="0" baseline="0" noProof="0" dirty="0">
                <a:ln>
                  <a:noFill/>
                </a:ln>
                <a:solidFill>
                  <a:schemeClr val="tx1"/>
                </a:solidFill>
                <a:effectLst/>
                <a:uLnTx/>
                <a:uFillTx/>
                <a:latin typeface="Times New Roman" pitchFamily="18" charset="0"/>
                <a:ea typeface="+mn-ea"/>
                <a:cs typeface="+mn-cs"/>
              </a:rPr>
              <a:t>In the end, the data, when viewed in aggregate (as in a 2 x 2 table) will show a relationship between academic performance and family wealth in the study sample.  This will be an </a:t>
            </a:r>
            <a:r>
              <a:rPr kumimoji="0" lang="en-US" sz="1200" b="0" i="0" u="sng" strike="noStrike" kern="0" cap="none" spc="0" normalizeH="0" baseline="0" noProof="0" dirty="0">
                <a:ln>
                  <a:noFill/>
                </a:ln>
                <a:solidFill>
                  <a:schemeClr val="tx1"/>
                </a:solidFill>
                <a:effectLst/>
                <a:uLnTx/>
                <a:uFillTx/>
                <a:latin typeface="Times New Roman" pitchFamily="18" charset="0"/>
                <a:ea typeface="+mn-ea"/>
                <a:cs typeface="+mn-cs"/>
              </a:rPr>
              <a:t>inverse or indirect relationship</a:t>
            </a:r>
            <a:r>
              <a:rPr kumimoji="0" lang="en-US" sz="1200" b="0" i="0" u="none" strike="noStrike" kern="0" cap="none" spc="0" normalizeH="0" baseline="0" noProof="0" dirty="0">
                <a:ln>
                  <a:noFill/>
                </a:ln>
                <a:solidFill>
                  <a:schemeClr val="tx1"/>
                </a:solidFill>
                <a:effectLst/>
                <a:uLnTx/>
                <a:uFillTx/>
                <a:latin typeface="Times New Roman" pitchFamily="18" charset="0"/>
                <a:ea typeface="+mn-ea"/>
                <a:cs typeface="+mn-cs"/>
              </a:rPr>
              <a:t>.  Higher family wealth will be related to lower academic performance.  We know, of course, that this is not true in the true source population of all young adults.  If a relationship does exist, it is not an inverse one.  This wrong inference is the result/manifestation of selection bias. (Note: These are fictitious data and are not meant to reflect on any particular university in any way.)</a:t>
            </a:r>
            <a:endParaRPr lang="en-US" dirty="0"/>
          </a:p>
          <a:p>
            <a:endParaRPr kumimoji="0" lang="en-US" sz="1200" b="0" i="0" u="none" strike="noStrike" kern="0" cap="none" spc="0" normalizeH="0" baseline="0" noProof="0" dirty="0">
              <a:ln>
                <a:noFill/>
              </a:ln>
              <a:solidFill>
                <a:schemeClr val="tx1"/>
              </a:solidFill>
              <a:effectLst/>
              <a:uLnTx/>
              <a:uFillTx/>
              <a:latin typeface="Times New Roman" pitchFamily="18" charset="0"/>
              <a:ea typeface="+mn-ea"/>
              <a:cs typeface="+mn-cs"/>
            </a:endParaRPr>
          </a:p>
          <a:p>
            <a:r>
              <a:rPr kumimoji="0" lang="en-US" sz="1200" b="0" i="0" u="none" strike="noStrike" kern="0" cap="none" spc="0" normalizeH="0" baseline="0" noProof="0" dirty="0">
                <a:ln>
                  <a:noFill/>
                </a:ln>
                <a:solidFill>
                  <a:schemeClr val="tx1"/>
                </a:solidFill>
                <a:effectLst/>
                <a:uLnTx/>
                <a:uFillTx/>
                <a:latin typeface="Times New Roman" pitchFamily="18" charset="0"/>
                <a:ea typeface="+mn-ea"/>
                <a:cs typeface="+mn-cs"/>
              </a:rPr>
              <a:t>The example illustrates that anytime you investigate whether or not two factors are related to each other in a study sample whose existence was influenced by these two factors (at least in part), you will often obtain a biased measure of association.  </a:t>
            </a:r>
          </a:p>
          <a:p>
            <a:endParaRPr kumimoji="0" lang="en-US" sz="1200" b="0" i="0" u="none" strike="noStrike" kern="0" cap="none" spc="0" normalizeH="0" baseline="0" noProof="0" dirty="0">
              <a:ln>
                <a:noFill/>
              </a:ln>
              <a:solidFill>
                <a:schemeClr val="tx1"/>
              </a:solidFill>
              <a:effectLst/>
              <a:uLnTx/>
              <a:uFillTx/>
              <a:latin typeface="Times New Roman" pitchFamily="18" charset="0"/>
              <a:ea typeface="+mn-ea"/>
              <a:cs typeface="+mn-cs"/>
            </a:endParaRPr>
          </a:p>
          <a:p>
            <a:r>
              <a:rPr kumimoji="0" lang="en-US" sz="1200" b="0" i="0" u="none" strike="noStrike" kern="0" cap="none" spc="0" normalizeH="0" baseline="0" noProof="0" dirty="0">
                <a:ln>
                  <a:noFill/>
                </a:ln>
                <a:solidFill>
                  <a:schemeClr val="tx1"/>
                </a:solidFill>
                <a:effectLst/>
                <a:uLnTx/>
                <a:uFillTx/>
                <a:latin typeface="Times New Roman" pitchFamily="18" charset="0"/>
                <a:ea typeface="+mn-ea"/>
                <a:cs typeface="+mn-cs"/>
              </a:rPr>
              <a:t>Historical note:  While this logic may today seem like common sense to us, it took some time for it to become formalized.  </a:t>
            </a:r>
            <a:r>
              <a:rPr kumimoji="0" lang="en-US" sz="1800" b="0" i="0" u="none" strike="noStrike" kern="0" cap="none" spc="0" normalizeH="0" baseline="0" noProof="0" dirty="0">
                <a:ln>
                  <a:noFill/>
                </a:ln>
                <a:solidFill>
                  <a:schemeClr val="tx1"/>
                </a:solidFill>
                <a:effectLst/>
                <a:uLnTx/>
                <a:uFillTx/>
                <a:latin typeface="Times New Roman" pitchFamily="18" charset="0"/>
                <a:ea typeface="+mn-ea"/>
                <a:cs typeface="+mn-cs"/>
              </a:rPr>
              <a:t>Recognition of the phenomenon is believed to have been first made by Sewall Wright in the early 1920’s.  Wright was inventor of what we today call causal diagrams (directed acyclic graphs).  He urged </a:t>
            </a:r>
            <a:r>
              <a:rPr lang="en-US" sz="1800" dirty="0">
                <a:effectLst/>
                <a:latin typeface="Calibri" panose="020F0502020204030204" pitchFamily="34" charset="0"/>
                <a:ea typeface="Calibri" panose="020F0502020204030204" pitchFamily="34" charset="0"/>
              </a:rPr>
              <a:t>caution regarding the use of partial correlation, a dominant method of variable control at that time.  He wrote “If an effect of a number of causes is made constant, spurious negative correlations appear among the causes and their other effects”.  Working independently, Barbara Burks, a graduate student at the time at Stanford, was even more forceful in 1926 in her “On the Inadequacy of the Partial and Multiple Correlation Technique”.  She wrote “the true measure of contribution of a cause to an effect is mutilated if we have rendered constant variables which may in part or in whole be caused by either of the two factors whose true relationship is to be measured, or by still other unmeasured remote causes which also affect either of the two isolated factors.”  Unfortunately, the work of Wright and Burks was either vilified or ignored for decades.  For example, Berkson in 1946 — the first to recognize an example of selection bias in human health-related research — did not describe the more general conditions that lead to the bias or recognize that it had been already described by Wright and Burks.  While both Wright and Burks used graphical diagrams to illustrate their work, neither emphasized the generic graphical structure that led to the bias they were cautioning to avoid.  As the work of Wright and Burk was slowly revived in the 1950’s and the years that followed, several names appeared for the graphical circumstances underlying the bias such as “configuration [&lt;]”, “head-to-head arrows”, “inverted fork”, “v structure” and “converging arrows”.  None gained traction until “collider” emerged in the 1980’s, an action-packed compact term that conjures the graphical image and subsequently became entrenched in most disciplines.  Later, we will refer to this form of selection bias as “collider-conditioning bias”.   </a:t>
            </a:r>
            <a:endParaRPr kumimoji="0" lang="en-US" sz="1200" b="0" i="0" u="none" strike="noStrike" kern="0" cap="none" spc="0" normalizeH="0" baseline="0" noProof="0" dirty="0">
              <a:ln>
                <a:noFill/>
              </a:ln>
              <a:solidFill>
                <a:schemeClr val="tx1"/>
              </a:solidFill>
              <a:effectLst/>
              <a:uLnTx/>
              <a:uFillTx/>
              <a:latin typeface="Times New Roman" pitchFamily="18" charset="0"/>
              <a:ea typeface="+mn-ea"/>
              <a:cs typeface="+mn-cs"/>
            </a:endParaRPr>
          </a:p>
          <a:p>
            <a:endParaRPr kumimoji="0" lang="en-US" sz="1200" b="0" i="0" u="none" strike="noStrike" kern="0" cap="none" spc="0" normalizeH="0" baseline="0" noProof="0" dirty="0">
              <a:ln>
                <a:noFill/>
              </a:ln>
              <a:solidFill>
                <a:schemeClr val="tx1"/>
              </a:solidFill>
              <a:effectLst/>
              <a:uLnTx/>
              <a:uFillTx/>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62</a:t>
            </a:fld>
            <a:endParaRPr lang="en-US" dirty="0"/>
          </a:p>
        </p:txBody>
      </p:sp>
    </p:spTree>
    <p:extLst>
      <p:ext uri="{BB962C8B-B14F-4D97-AF65-F5344CB8AC3E}">
        <p14:creationId xmlns:p14="http://schemas.microsoft.com/office/powerpoint/2010/main" val="32376710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D82138C-0F44-493E-AF27-97A3098868EC}" type="slidenum">
              <a:rPr lang="en-US">
                <a:solidFill>
                  <a:prstClr val="black"/>
                </a:solidFill>
              </a:rPr>
              <a:pPr/>
              <a:t>63</a:t>
            </a:fld>
            <a:endParaRPr lang="en-US" dirty="0">
              <a:solidFill>
                <a:prstClr val="black"/>
              </a:solidFill>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dirty="0"/>
              <a:t>Now that we understand the basics about selection bias, let us discuss it specifically by analytic study design.   To do</a:t>
            </a:r>
            <a:r>
              <a:rPr lang="en-US" baseline="0" dirty="0"/>
              <a:t> this, most of the examples that follow are unusual situations where the investigators went the extra mile, in one shape or form, to illustrate selection bias. </a:t>
            </a:r>
            <a:endParaRPr lang="en-US" dirty="0"/>
          </a:p>
        </p:txBody>
      </p:sp>
    </p:spTree>
    <p:extLst>
      <p:ext uri="{BB962C8B-B14F-4D97-AF65-F5344CB8AC3E}">
        <p14:creationId xmlns:p14="http://schemas.microsoft.com/office/powerpoint/2010/main" val="3690195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44959328-0F82-4304-BA0D-55C9A421CE2F}" type="slidenum">
              <a:rPr lang="en-US"/>
              <a:pPr/>
              <a:t>64</a:t>
            </a:fld>
            <a:endParaRPr lang="en-US" dirty="0"/>
          </a:p>
        </p:txBody>
      </p:sp>
      <p:sp>
        <p:nvSpPr>
          <p:cNvPr id="155651" name="Rectangle 2"/>
          <p:cNvSpPr>
            <a:spLocks noGrp="1" noRot="1" noChangeAspect="1" noChangeArrowheads="1" noTextEdit="1"/>
          </p:cNvSpPr>
          <p:nvPr>
            <p:ph type="sldImg"/>
          </p:nvPr>
        </p:nvSpPr>
        <p:spPr>
          <a:xfrm>
            <a:off x="884238" y="695325"/>
            <a:ext cx="5222875" cy="3481388"/>
          </a:xfrm>
          <a:ln/>
        </p:spPr>
      </p:sp>
      <p:sp>
        <p:nvSpPr>
          <p:cNvPr id="155652" name="Rectangle 3"/>
          <p:cNvSpPr>
            <a:spLocks noGrp="1" noChangeArrowheads="1"/>
          </p:cNvSpPr>
          <p:nvPr>
            <p:ph type="body" idx="1"/>
          </p:nvPr>
        </p:nvSpPr>
        <p:spPr>
          <a:xfrm>
            <a:off x="931863" y="4408488"/>
            <a:ext cx="5127625" cy="4178300"/>
          </a:xfrm>
          <a:noFill/>
          <a:ln/>
        </p:spPr>
        <p:txBody>
          <a:bodyPr/>
          <a:lstStyle/>
          <a:p>
            <a:r>
              <a:rPr lang="en-US" dirty="0"/>
              <a:t>Let us start with cross-sectional studies, and</a:t>
            </a:r>
            <a:r>
              <a:rPr lang="en-US" baseline="0" dirty="0"/>
              <a:t> t</a:t>
            </a:r>
            <a:r>
              <a:rPr lang="en-US" dirty="0"/>
              <a:t>he one thing that should cross your mind immediately with cross-sectional studies is that the presence of exposure AND outcome at the time you select participants raises</a:t>
            </a:r>
            <a:r>
              <a:rPr lang="en-US" baseline="0" dirty="0"/>
              <a:t> the potential </a:t>
            </a:r>
            <a:r>
              <a:rPr lang="en-US" dirty="0"/>
              <a:t>for selection bias.</a:t>
            </a:r>
            <a:r>
              <a:rPr lang="en-US" baseline="0" dirty="0"/>
              <a:t>  Of course, exposure is always present in observational studies at the beginning, but outcome may not be.  Consider fixed cohort studies (which we will discuss momentarily) in which outcome is not present at the time of study sample assembly.   </a:t>
            </a:r>
          </a:p>
          <a:p>
            <a:endParaRPr lang="en-US" baseline="0" dirty="0"/>
          </a:p>
          <a:p>
            <a:r>
              <a:rPr lang="en-US" baseline="0" dirty="0"/>
              <a:t>In cross-sectional studies, the presence of known exposure status and known outcome status at the time of sampling do not guarantee that selection bias will occur, but they do raise our concern.  This is why we place the question marks on all of the arrows in the figures.  </a:t>
            </a:r>
            <a:endParaRPr lang="en-US" dirty="0"/>
          </a:p>
        </p:txBody>
      </p:sp>
    </p:spTree>
    <p:extLst>
      <p:ext uri="{BB962C8B-B14F-4D97-AF65-F5344CB8AC3E}">
        <p14:creationId xmlns:p14="http://schemas.microsoft.com/office/powerpoint/2010/main" val="19834668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6772199F-1319-4991-B530-BE2FE6651611}" type="slidenum">
              <a:rPr lang="en-US"/>
              <a:pPr/>
              <a:t>65</a:t>
            </a:fld>
            <a:endParaRPr lang="en-US" dirty="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r>
              <a:rPr lang="en-US" dirty="0"/>
              <a:t>That said,</a:t>
            </a:r>
            <a:r>
              <a:rPr lang="en-US" baseline="0" dirty="0"/>
              <a:t> let us think about the general mechanisms that can lead to unequal selection probabilities in cross-sectional studies.  </a:t>
            </a:r>
            <a:r>
              <a:rPr lang="en-US" dirty="0"/>
              <a:t>Let</a:t>
            </a:r>
            <a:r>
              <a:rPr lang="en-US" baseline="0" dirty="0"/>
              <a:t> us</a:t>
            </a:r>
            <a:r>
              <a:rPr lang="en-US" dirty="0"/>
              <a:t> do this by remembering our schematic which is that all cross-sectional studies are sampled from an underlying cohort.  In this instance, we have depicted</a:t>
            </a:r>
            <a:r>
              <a:rPr lang="en-US" baseline="0" dirty="0"/>
              <a:t> a fixed cohort, but it could also be a dynamic one. </a:t>
            </a:r>
            <a:r>
              <a:rPr lang="en-US" dirty="0"/>
              <a:t> With this in mind, and assuming that the goal is to identify causal determinants of disease development (etiologic/causal research and not survival after disease), what are the mechanisms of how unequal selection probabilities — which must be related to both to exposure and disease — might occur in cross-sectional studies?  In other words, how does</a:t>
            </a:r>
            <a:r>
              <a:rPr lang="en-US" baseline="0" dirty="0"/>
              <a:t> selection bias occur?  (Note: Our careful preface regarding the goal of the research question is because bias always needs to be defined relative to some desired truth in a source population.  In other words, there can be no discussion of bias unless we are all clear what the true parameter is that we are trying to estimate.  In this example, we are interested in causation of disease.  In other research questions, we might be interested in survival after disease development.)</a:t>
            </a:r>
            <a:endParaRPr lang="en-US" dirty="0"/>
          </a:p>
          <a:p>
            <a:endParaRPr lang="en-US" dirty="0"/>
          </a:p>
          <a:p>
            <a:r>
              <a:rPr lang="en-US" dirty="0"/>
              <a:t>There are three basic mechanisms, and they can be inferred by looking at the figure.  The first is making</a:t>
            </a:r>
            <a:r>
              <a:rPr lang="en-US" baseline="0" dirty="0"/>
              <a:t> an unwise choice of a study sample.  For example, if it was your goal to study the relationship between family wealth and academic performance in the general population of young adults, it would be an unwise choice by the investigators to choose a study sample of Harvard students for the reasons we explained earlier.   </a:t>
            </a:r>
          </a:p>
          <a:p>
            <a:endParaRPr lang="en-US" baseline="0" dirty="0"/>
          </a:p>
          <a:p>
            <a:r>
              <a:rPr lang="en-US" baseline="0" dirty="0"/>
              <a:t>The second mechanism is because of </a:t>
            </a:r>
            <a:r>
              <a:rPr lang="en-US" dirty="0"/>
              <a:t>non-participation among those who are appropriately eligible and</a:t>
            </a:r>
            <a:r>
              <a:rPr lang="en-US" baseline="0" dirty="0"/>
              <a:t> that</a:t>
            </a:r>
            <a:r>
              <a:rPr lang="en-US" dirty="0"/>
              <a:t> you attempted to enroll.  This non-participation is also called “non-response” or “refusal”, which means that of the persons who are eligible to be in the study (i.e., they are alive and accessible at the time you conduct the study), some refuse to participate.  If they do refuse according to their exposure and outcome status, then unequal selection probabilities and selection</a:t>
            </a:r>
            <a:r>
              <a:rPr lang="en-US" baseline="0" dirty="0"/>
              <a:t> bias</a:t>
            </a:r>
            <a:r>
              <a:rPr lang="en-US" dirty="0"/>
              <a:t> may ensue.  Recalling our “hierarchy of populations” schematic, non-participation here is one reason why actual study samples do not equal intended samples</a:t>
            </a:r>
          </a:p>
          <a:p>
            <a:endParaRPr lang="en-US" dirty="0"/>
          </a:p>
          <a:p>
            <a:r>
              <a:rPr lang="en-US" dirty="0"/>
              <a:t>The third mechanism comes from recalling that there is a lot going on in cross-sectional studies that influences if people are around at the time of your study.  In other words, in the underlying cohort, some people may never become accessible to ask to see if they want to participate.  This is because of drop out, a competing event, or death.  If these</a:t>
            </a:r>
            <a:r>
              <a:rPr lang="en-US" baseline="0" dirty="0"/>
              <a:t> mechanisms of leaving the available study population are influenced by/associated with both exposure and outcome, then selection bias may ensue.  This is a mechanism where one can readily appreciate the need for a </a:t>
            </a:r>
            <a:r>
              <a:rPr lang="en-US" sz="1200" b="0" dirty="0">
                <a:solidFill>
                  <a:srgbClr val="FF3300"/>
                </a:solidFill>
                <a:latin typeface="+mn-lt"/>
              </a:rPr>
              <a:t>special influence on selection conferred by joint exposure &amp; disease status.  That is, it is easy to see how having a particular disease (compared to not) can influence survival and hence availability to be sampled, but if this premature demise due to disease occurs Berks on in the same way among exposed and unexposed, then no bias will ensue.  However, if the premature demise of those with the outcome is more or less marked in the exposed (compared to the unexposed), then bias may ensue.  </a:t>
            </a:r>
            <a:endParaRPr lang="en-US" b="0" baseline="0" dirty="0"/>
          </a:p>
          <a:p>
            <a:endParaRPr lang="en-US" baseline="0" dirty="0"/>
          </a:p>
          <a:p>
            <a:r>
              <a:rPr lang="en-US" baseline="0" dirty="0"/>
              <a:t>Note: these scenarios are all assumed to be “under the null” (i.e., there truly is no association between exposure and outcome).    </a:t>
            </a:r>
            <a:endParaRPr lang="en-US" dirty="0"/>
          </a:p>
        </p:txBody>
      </p:sp>
    </p:spTree>
    <p:extLst>
      <p:ext uri="{BB962C8B-B14F-4D97-AF65-F5344CB8AC3E}">
        <p14:creationId xmlns:p14="http://schemas.microsoft.com/office/powerpoint/2010/main" val="35240592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EB018250-A410-4C5D-8320-07EC01B77D4C}" type="slidenum">
              <a:rPr lang="en-US"/>
              <a:pPr/>
              <a:t>66</a:t>
            </a:fld>
            <a:endParaRPr lang="en-US" dirty="0"/>
          </a:p>
        </p:txBody>
      </p:sp>
      <p:sp>
        <p:nvSpPr>
          <p:cNvPr id="157699" name="Rectangle 2"/>
          <p:cNvSpPr>
            <a:spLocks noGrp="1" noRot="1" noChangeAspect="1" noChangeArrowheads="1" noTextEdit="1"/>
          </p:cNvSpPr>
          <p:nvPr>
            <p:ph type="sldImg"/>
          </p:nvPr>
        </p:nvSpPr>
        <p:spPr>
          <a:xfrm>
            <a:off x="884238" y="695325"/>
            <a:ext cx="5222875" cy="3481388"/>
          </a:xfrm>
          <a:ln/>
        </p:spPr>
      </p:sp>
      <p:sp>
        <p:nvSpPr>
          <p:cNvPr id="157700" name="Rectangle 3"/>
          <p:cNvSpPr>
            <a:spLocks noGrp="1" noChangeArrowheads="1"/>
          </p:cNvSpPr>
          <p:nvPr>
            <p:ph type="body" idx="1"/>
          </p:nvPr>
        </p:nvSpPr>
        <p:spPr>
          <a:xfrm>
            <a:off x="931863" y="4408488"/>
            <a:ext cx="5127625" cy="4178300"/>
          </a:xfrm>
          <a:noFill/>
          <a:ln/>
        </p:spPr>
        <p:txBody>
          <a:bodyPr/>
          <a:lstStyle/>
          <a:p>
            <a:r>
              <a:rPr lang="en-US" dirty="0"/>
              <a:t>Are there any empiric examples of these mechanisms?  What we just listed are the theoretical mechanisms, and typically we cannot be sure if they are occurring.  This is unless researchers go the extra mile to investigate.  In this example (Austin AJE 1981), a cross-sectional population-based study of cardiovascular disease in adults in southern California, the researchers tracked down the participants who initially refused to participate.  In one of the analyses, the authors were studying the association between hyperlipidemia (high levels of fat in the blood) and presence of cardiovascular disease, as evidenced by history of heart attack.  In this 2 x 2  table are the results using the participants who agreed to participate (the study sample).  Overall,  83% of approached people</a:t>
            </a:r>
            <a:r>
              <a:rPr lang="en-US" baseline="0" dirty="0"/>
              <a:t> </a:t>
            </a:r>
            <a:r>
              <a:rPr lang="en-US" dirty="0"/>
              <a:t>agreed to participate.  You might think this is very good participation, but you actually do</a:t>
            </a:r>
            <a:r>
              <a:rPr lang="en-US" baseline="0" dirty="0"/>
              <a:t> not</a:t>
            </a:r>
            <a:r>
              <a:rPr lang="en-US" dirty="0"/>
              <a:t> know the individual selection probabilities into the 4 cells.  </a:t>
            </a:r>
          </a:p>
          <a:p>
            <a:endParaRPr lang="en-US" dirty="0"/>
          </a:p>
          <a:p>
            <a:r>
              <a:rPr lang="en-US" dirty="0"/>
              <a:t>The observed association was an odds ratio of 3.6.  (Note: we are NOT promoting the use of an odds ratio in a cross-sectional study, but, instead, we are being faithful to the authors’ original depiction.)</a:t>
            </a:r>
          </a:p>
        </p:txBody>
      </p:sp>
    </p:spTree>
    <p:extLst>
      <p:ext uri="{BB962C8B-B14F-4D97-AF65-F5344CB8AC3E}">
        <p14:creationId xmlns:p14="http://schemas.microsoft.com/office/powerpoint/2010/main" val="3876460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A1C856B5-E04D-433A-9E35-BAF0C91E11FF}" type="slidenum">
              <a:rPr lang="en-US"/>
              <a:pPr/>
              <a:t>67</a:t>
            </a:fld>
            <a:endParaRPr lang="en-US" dirty="0"/>
          </a:p>
        </p:txBody>
      </p:sp>
      <p:sp>
        <p:nvSpPr>
          <p:cNvPr id="158723" name="Rectangle 2"/>
          <p:cNvSpPr>
            <a:spLocks noGrp="1" noRot="1" noChangeAspect="1" noChangeArrowheads="1" noTextEdit="1"/>
          </p:cNvSpPr>
          <p:nvPr>
            <p:ph type="sldImg"/>
          </p:nvPr>
        </p:nvSpPr>
        <p:spPr>
          <a:xfrm>
            <a:off x="884238" y="695325"/>
            <a:ext cx="5222875" cy="3481388"/>
          </a:xfrm>
          <a:ln/>
        </p:spPr>
      </p:sp>
      <p:sp>
        <p:nvSpPr>
          <p:cNvPr id="158724" name="Rectangle 3"/>
          <p:cNvSpPr>
            <a:spLocks noGrp="1" noChangeArrowheads="1"/>
          </p:cNvSpPr>
          <p:nvPr>
            <p:ph type="body" idx="1"/>
          </p:nvPr>
        </p:nvSpPr>
        <p:spPr>
          <a:xfrm>
            <a:off x="931863" y="4408488"/>
            <a:ext cx="5127625" cy="4178300"/>
          </a:xfrm>
          <a:noFill/>
          <a:ln/>
        </p:spPr>
        <p:txBody>
          <a:bodyPr/>
          <a:lstStyle/>
          <a:p>
            <a:r>
              <a:rPr lang="en-US" dirty="0"/>
              <a:t>As I mentioned, the authors went the extra mile and tracked down those individuals who initially declined to participate.  This is similar to what Elvin Geng did in his Ugandan work regarding mortality after initiation of antiretroviral therapy.  In going this extra mile, the</a:t>
            </a:r>
            <a:r>
              <a:rPr lang="en-US" baseline="0" dirty="0"/>
              <a:t> investigators</a:t>
            </a:r>
            <a:r>
              <a:rPr lang="en-US" dirty="0"/>
              <a:t> called the non-responders</a:t>
            </a:r>
            <a:r>
              <a:rPr lang="en-US" baseline="0" dirty="0"/>
              <a:t> again to try to convince them to participate, and they were able to convince a large percentage of the initial non-responders to answer the questions (or at least some of the questions).  </a:t>
            </a:r>
            <a:r>
              <a:rPr lang="en-US" dirty="0"/>
              <a:t>Here is what they found when they added in the responses from the initial non-responders.  Because the authors now have nearly a complete response to the survey,</a:t>
            </a:r>
            <a:r>
              <a:rPr lang="en-US" baseline="0" dirty="0"/>
              <a:t> we can say that the selection probabilities are essentially identical, and we show this with equal probabilities (equally weighted arrows)</a:t>
            </a:r>
            <a:r>
              <a:rPr lang="en-US" dirty="0"/>
              <a:t>.  Hence, this 2 x 2 table therefore can be considered truth (assuming no other threats</a:t>
            </a:r>
            <a:r>
              <a:rPr lang="en-US" baseline="0" dirty="0"/>
              <a:t> from</a:t>
            </a:r>
            <a:r>
              <a:rPr lang="en-US" dirty="0"/>
              <a:t> measurement bias, confounding or sampling error).  The odds ratio is now 3.3, in what we call the corrected study sample (which is very close to the intended sample). </a:t>
            </a:r>
          </a:p>
        </p:txBody>
      </p:sp>
    </p:spTree>
    <p:extLst>
      <p:ext uri="{BB962C8B-B14F-4D97-AF65-F5344CB8AC3E}">
        <p14:creationId xmlns:p14="http://schemas.microsoft.com/office/powerpoint/2010/main" val="35161043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C798D8F8-8CAB-4EBB-928C-3406CEC5CE89}" type="slidenum">
              <a:rPr lang="en-US"/>
              <a:pPr/>
              <a:t>68</a:t>
            </a:fld>
            <a:endParaRPr lang="en-US" dirty="0"/>
          </a:p>
        </p:txBody>
      </p:sp>
      <p:sp>
        <p:nvSpPr>
          <p:cNvPr id="159747" name="Rectangle 2"/>
          <p:cNvSpPr>
            <a:spLocks noGrp="1" noRot="1" noChangeAspect="1" noChangeArrowheads="1" noTextEdit="1"/>
          </p:cNvSpPr>
          <p:nvPr>
            <p:ph type="sldImg"/>
          </p:nvPr>
        </p:nvSpPr>
        <p:spPr>
          <a:xfrm>
            <a:off x="884238" y="695325"/>
            <a:ext cx="5222875" cy="3481388"/>
          </a:xfrm>
          <a:ln/>
        </p:spPr>
      </p:sp>
      <p:sp>
        <p:nvSpPr>
          <p:cNvPr id="159748" name="Rectangle 3"/>
          <p:cNvSpPr>
            <a:spLocks noGrp="1" noChangeArrowheads="1"/>
          </p:cNvSpPr>
          <p:nvPr>
            <p:ph type="body" idx="1"/>
          </p:nvPr>
        </p:nvSpPr>
        <p:spPr>
          <a:xfrm>
            <a:off x="931863" y="4408488"/>
            <a:ext cx="5127625" cy="4178300"/>
          </a:xfrm>
          <a:noFill/>
          <a:ln/>
        </p:spPr>
        <p:txBody>
          <a:bodyPr/>
          <a:lstStyle/>
          <a:p>
            <a:r>
              <a:rPr lang="en-US" dirty="0"/>
              <a:t>Remember,</a:t>
            </a:r>
            <a:r>
              <a:rPr lang="en-US" baseline="0" dirty="0"/>
              <a:t> the </a:t>
            </a:r>
            <a:r>
              <a:rPr lang="en-US" dirty="0"/>
              <a:t>odds ratio of 3.6 is</a:t>
            </a:r>
            <a:r>
              <a:rPr lang="en-US" baseline="0" dirty="0"/>
              <a:t> wha</a:t>
            </a:r>
            <a:r>
              <a:rPr lang="en-US" dirty="0"/>
              <a:t>t the authors derived solely from the participants</a:t>
            </a:r>
            <a:r>
              <a:rPr lang="en-US" baseline="0" dirty="0"/>
              <a:t> </a:t>
            </a:r>
            <a:r>
              <a:rPr lang="en-US" dirty="0"/>
              <a:t>who responded. </a:t>
            </a:r>
            <a:r>
              <a:rPr lang="en-US" baseline="0" dirty="0"/>
              <a:t> </a:t>
            </a:r>
            <a:r>
              <a:rPr lang="en-US" dirty="0"/>
              <a:t>If</a:t>
            </a:r>
            <a:r>
              <a:rPr lang="en-US" baseline="0" dirty="0"/>
              <a:t> we consider the numbers in the cells in the upper right as being representative of the source population, then we can use these as the denominator to derive the selection probabilities in the study sample.  For example, among the exposed/diseased, if we divide 25 by 30, we get 83%.  </a:t>
            </a:r>
            <a:r>
              <a:rPr lang="en-US" dirty="0"/>
              <a:t>You can now see that the</a:t>
            </a:r>
            <a:r>
              <a:rPr lang="en-US" baseline="0" dirty="0"/>
              <a:t> selection probabilities</a:t>
            </a:r>
            <a:r>
              <a:rPr lang="en-US" dirty="0"/>
              <a:t> are not equal in the 4 cells, and they do differ according to both exposure and disease.  This cell (exposed/non-diseased) is slightly overrepresented but the cell in the lower left hand corner (unexposed/diseased) is most underrepresented (72%).  When unexposed/diseased</a:t>
            </a:r>
            <a:r>
              <a:rPr lang="en-US" baseline="0" dirty="0"/>
              <a:t> are underrepresented, this means that the association between exposure and disease will be overestimated.  Thus, t</a:t>
            </a:r>
            <a:r>
              <a:rPr lang="en-US" dirty="0"/>
              <a:t>he net result is that this is going to tend to overerestimate the association between hyperlipidemia and heart attack.  The observed odds of 3.6 was greater than the odds ratio depicted as truth, 3.3.  The difference between 3.6 and 3.3, about 10%, is from selection bias.</a:t>
            </a:r>
          </a:p>
          <a:p>
            <a:endParaRPr lang="en-US" dirty="0"/>
          </a:p>
          <a:p>
            <a:r>
              <a:rPr lang="en-US" dirty="0"/>
              <a:t>It can also be shown that a</a:t>
            </a:r>
            <a:r>
              <a:rPr lang="en-US" baseline="0" dirty="0"/>
              <a:t> simple mathematical formulation/combination </a:t>
            </a:r>
            <a:r>
              <a:rPr lang="en-US" dirty="0"/>
              <a:t>of the response probabilities represents what we will call</a:t>
            </a:r>
            <a:r>
              <a:rPr lang="en-US" baseline="0" dirty="0"/>
              <a:t> “selection bias</a:t>
            </a:r>
            <a:r>
              <a:rPr lang="en-US" dirty="0"/>
              <a:t> interaction factor” by which the observed odds ratio is biased in relation to the truth.  In this case, the formulation</a:t>
            </a:r>
            <a:r>
              <a:rPr lang="en-US" baseline="0" dirty="0"/>
              <a:t> is:</a:t>
            </a:r>
            <a:r>
              <a:rPr lang="en-US" dirty="0"/>
              <a:t> (0.83)(0.83)/(0.87)(0.72) = 1.10.  The original authors of this work</a:t>
            </a:r>
            <a:r>
              <a:rPr lang="en-US" baseline="0" dirty="0"/>
              <a:t> (Austin et al.) called this an “error term”.  </a:t>
            </a:r>
            <a:r>
              <a:rPr lang="en-US" dirty="0"/>
              <a:t>The true odds ratio, 3.3, times the response probability “selection</a:t>
            </a:r>
            <a:r>
              <a:rPr lang="en-US" baseline="0" dirty="0"/>
              <a:t> bias interaction factor”</a:t>
            </a:r>
            <a:r>
              <a:rPr lang="en-US" dirty="0"/>
              <a:t>, 1.1, is equal to the observed odds ratio of 3.6.   Later in the course, we will show</a:t>
            </a:r>
            <a:r>
              <a:rPr lang="en-US" baseline="0" dirty="0"/>
              <a:t> how this “selection bias interaction factor” is the same as the metric we use to evaluate for multiplicative interaction.  When exposure and disease are independently related to the occurrence of selection into a study (i.e., when there is </a:t>
            </a:r>
            <a:r>
              <a:rPr lang="en-US" u="sng" baseline="0" dirty="0"/>
              <a:t>not</a:t>
            </a:r>
            <a:r>
              <a:rPr lang="en-US" baseline="0" dirty="0"/>
              <a:t> “something special” conferred by joint exposure and outcome status on the occurrence of selection into a study), this means there is no interaction between exposure and disease on the occurrence of selection (the selection bias interaction factor would be “1”).  </a:t>
            </a:r>
          </a:p>
          <a:p>
            <a:endParaRPr lang="en-US" dirty="0"/>
          </a:p>
          <a:p>
            <a:r>
              <a:rPr lang="en-US" dirty="0"/>
              <a:t>It is hard to explain what human behavior or motivation would lead to this result.  Sometimes, a “worried well” pattern occurs when persons who</a:t>
            </a:r>
            <a:r>
              <a:rPr lang="en-US" baseline="0" dirty="0"/>
              <a:t> possess causal determinants</a:t>
            </a:r>
            <a:r>
              <a:rPr lang="en-US" dirty="0"/>
              <a:t> but not actual disease have the highest response percentages, but when this occurs there is an underestimate in the observed data between the risk factor and disease.  A higher response probability in the worried well did occur here (87%), but this was overshadowed by a low response percentage among those with disease but no risk factor.  The study’s authors were not able to explain this, which illustrates how the direction and magnitude of non-response is often difficult to predict.</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graphic in the upper left-hand corner is a rudimentary</a:t>
            </a:r>
            <a:r>
              <a:rPr lang="en-US" baseline="0" dirty="0"/>
              <a:t> DAG, which we will discuss formally in a few weeks.  It depicts how both exposure and outcome causally influence decision to participate.  </a:t>
            </a:r>
            <a:endParaRPr lang="en-US" dirty="0"/>
          </a:p>
          <a:p>
            <a:endParaRPr lang="en-US" dirty="0"/>
          </a:p>
        </p:txBody>
      </p:sp>
    </p:spTree>
    <p:extLst>
      <p:ext uri="{BB962C8B-B14F-4D97-AF65-F5344CB8AC3E}">
        <p14:creationId xmlns:p14="http://schemas.microsoft.com/office/powerpoint/2010/main" val="38917630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3A1E13E1-D512-49E7-88CF-47B3DCFE2FD9}" type="slidenum">
              <a:rPr lang="en-US"/>
              <a:pPr/>
              <a:t>69</a:t>
            </a:fld>
            <a:endParaRPr lang="en-US" dirty="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r>
              <a:rPr lang="en-US" dirty="0"/>
              <a:t>The</a:t>
            </a:r>
            <a:r>
              <a:rPr lang="en-US" baseline="0" dirty="0"/>
              <a:t> analysis on the prior slide was the best worked out example in the Austin paper.  </a:t>
            </a:r>
            <a:r>
              <a:rPr lang="en-US" dirty="0"/>
              <a:t>A 10% difference between the true odds ratio and the observed odds ratio is not too bad, but these authors went on to show much greater differences when looking at a variety of other analyses.  For example, among men, when looking at the association between family history of myocardial infarction (MI) and the presence of heart failure, the observed odds ratio was inflated by 63% relative to the presumed truth.  Some other examples featured underestimation by 32%, overestimation by 59%, and underestimation by 34%.  </a:t>
            </a:r>
          </a:p>
          <a:p>
            <a:endParaRPr lang="en-US" dirty="0"/>
          </a:p>
          <a:p>
            <a:r>
              <a:rPr lang="en-US" dirty="0"/>
              <a:t>What was the mechanism of selection bias in this study</a:t>
            </a:r>
            <a:r>
              <a:rPr lang="en-US" baseline="0" dirty="0"/>
              <a:t>?</a:t>
            </a:r>
            <a:r>
              <a:rPr lang="en-US" dirty="0"/>
              <a:t>  The study design was fine (a population-based study).  The explanation rests with the humans who did not want to participate.  They were in the intended sample but not in the actual sample.  This is sometimes called “non-response bias”.   Remembering all of the individual colorful names for the individual biases is hard.  It is easier to categorize bias into 3 forms:  selection, measurement, or confounding.  Non-response bias is a form of selection bias.</a:t>
            </a:r>
          </a:p>
        </p:txBody>
      </p:sp>
    </p:spTree>
    <p:extLst>
      <p:ext uri="{BB962C8B-B14F-4D97-AF65-F5344CB8AC3E}">
        <p14:creationId xmlns:p14="http://schemas.microsoft.com/office/powerpoint/2010/main" val="2718832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99E6BE56-A9EC-4029-8290-61E4F33AFD68}" type="slidenum">
              <a:rPr lang="en-US"/>
              <a:pPr/>
              <a:t>7</a:t>
            </a:fld>
            <a:endParaRPr lang="en-US"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r>
              <a:rPr lang="en-US" dirty="0"/>
              <a:t>Stated another way, the theme for the rest of the course is that anyone can derive a numeric answer in a research study (i.e.,</a:t>
            </a:r>
            <a:r>
              <a:rPr lang="en-US" baseline="0" dirty="0"/>
              <a:t> push the buttons in Stata to get an output)</a:t>
            </a:r>
            <a:r>
              <a:rPr lang="en-US" dirty="0"/>
              <a:t>.  </a:t>
            </a:r>
          </a:p>
          <a:p>
            <a:endParaRPr lang="en-US" dirty="0"/>
          </a:p>
          <a:p>
            <a:r>
              <a:rPr lang="en-US" dirty="0"/>
              <a:t>The challenge is to tell if the number is correct.  This is the highest</a:t>
            </a:r>
            <a:r>
              <a:rPr lang="en-US" baseline="0" dirty="0"/>
              <a:t> art form in our field.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It</a:t>
            </a:r>
            <a:r>
              <a:rPr lang="en-US" sz="1200" baseline="0" dirty="0"/>
              <a:t> turns out that getting the right answer in clinical/epidemiologic research is often difficult, and, as a consequence, many research results are wrong.  This is important and sobering for everyone.  If you are a knowledge generator, you obviously want to learn how to decrease frequency of being wrong.  If you are a consumer of research, either as a clinical practitioner or as a patient, you will need to be able to make some judgement on your own regarding whether a particular research finding is right or wrong.  This is why learning epidemiology and biostatistics is relevant for everyone.  </a:t>
            </a:r>
            <a:endParaRPr lang="en-US" sz="1200" dirty="0"/>
          </a:p>
          <a:p>
            <a:endParaRPr lang="en-US" dirty="0"/>
          </a:p>
        </p:txBody>
      </p:sp>
    </p:spTree>
    <p:extLst>
      <p:ext uri="{BB962C8B-B14F-4D97-AF65-F5344CB8AC3E}">
        <p14:creationId xmlns:p14="http://schemas.microsoft.com/office/powerpoint/2010/main" val="42334351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6772199F-1319-4991-B530-BE2FE6651611}" type="slidenum">
              <a:rPr lang="en-US"/>
              <a:pPr/>
              <a:t>70</a:t>
            </a:fld>
            <a:endParaRPr lang="en-US" dirty="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r>
              <a:rPr lang="en-US" dirty="0"/>
              <a:t>Again, the mechanism at play here is called “non-response” or “refusal”, which means that of the persons who are appropriately eligible to be in the study (i.e., they are alive and accessible at the time you conduct the study), some refuse to participate.</a:t>
            </a:r>
            <a:r>
              <a:rPr lang="en-US" baseline="0" dirty="0"/>
              <a:t>  When they refuse according to exposure and outcome, selection bias may ensue under the null.  Here, the actual study sample is not equal to the intended sample.  We call this a problem in “in-selection”.  </a:t>
            </a:r>
            <a:endParaRPr lang="en-US" dirty="0"/>
          </a:p>
        </p:txBody>
      </p:sp>
    </p:spTree>
    <p:extLst>
      <p:ext uri="{BB962C8B-B14F-4D97-AF65-F5344CB8AC3E}">
        <p14:creationId xmlns:p14="http://schemas.microsoft.com/office/powerpoint/2010/main" val="35240592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6772199F-1319-4991-B530-BE2FE6651611}" type="slidenum">
              <a:rPr lang="en-US"/>
              <a:pPr/>
              <a:t>71</a:t>
            </a:fld>
            <a:endParaRPr lang="en-US" dirty="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r>
              <a:rPr lang="en-US" dirty="0"/>
              <a:t>For an</a:t>
            </a:r>
            <a:r>
              <a:rPr lang="en-US" baseline="0" dirty="0"/>
              <a:t> example of the 3</a:t>
            </a:r>
            <a:r>
              <a:rPr lang="en-US" baseline="30000" dirty="0"/>
              <a:t>rd</a:t>
            </a:r>
            <a:r>
              <a:rPr lang="en-US" baseline="0" dirty="0"/>
              <a:t> mechanism of unequal selection probabilities in a cross-sectional study, please see the Additional Material Slides</a:t>
            </a:r>
            <a:endParaRPr lang="en-US" dirty="0"/>
          </a:p>
        </p:txBody>
      </p:sp>
    </p:spTree>
    <p:extLst>
      <p:ext uri="{BB962C8B-B14F-4D97-AF65-F5344CB8AC3E}">
        <p14:creationId xmlns:p14="http://schemas.microsoft.com/office/powerpoint/2010/main" val="35240592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9CB6225B-F719-48BE-AD0A-EB57F61D134D}" type="slidenum">
              <a:rPr lang="en-US"/>
              <a:pPr/>
              <a:t>72</a:t>
            </a:fld>
            <a:endParaRPr lang="en-US" dirty="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r>
              <a:rPr lang="en-US" dirty="0"/>
              <a:t>Let</a:t>
            </a:r>
            <a:r>
              <a:rPr lang="en-US" baseline="0" dirty="0"/>
              <a:t> u</a:t>
            </a:r>
            <a:r>
              <a:rPr lang="en-US" dirty="0"/>
              <a:t>s turn now to case-control studies.  Here is an incidence density sampling design — a principled approach to choosing controls — within a fixed cohort;</a:t>
            </a:r>
            <a:r>
              <a:rPr lang="en-US" baseline="0" dirty="0"/>
              <a:t> incidence density sampling could also be done within a dynamic cohort.  </a:t>
            </a:r>
            <a:r>
              <a:rPr lang="en-US" dirty="0"/>
              <a:t>What are the mechanisms of unequal selection probability in case-control studies?  There are also 3 main mechanisms,</a:t>
            </a:r>
            <a:r>
              <a:rPr lang="en-US" baseline="0" dirty="0"/>
              <a:t> and this</a:t>
            </a:r>
            <a:r>
              <a:rPr lang="en-US" dirty="0"/>
              <a:t> diagram enumerates them.  Probably</a:t>
            </a:r>
            <a:r>
              <a:rPr lang="en-US" baseline="0" dirty="0"/>
              <a:t> t</a:t>
            </a:r>
            <a:r>
              <a:rPr lang="en-US" dirty="0"/>
              <a:t>he biggest problem, the most common mechanism, one we have already covered in the course, is choosing the wrong group</a:t>
            </a:r>
            <a:r>
              <a:rPr lang="en-US" baseline="0" dirty="0"/>
              <a:t> of controls </a:t>
            </a:r>
            <a:r>
              <a:rPr lang="en-US" dirty="0"/>
              <a:t>because you did not follow the study base principle.  This violation of the study base principle is analogous</a:t>
            </a:r>
            <a:r>
              <a:rPr lang="en-US" baseline="0" dirty="0"/>
              <a:t> to choosing a non-representative group in the cross-sectional study design that we just covered.</a:t>
            </a:r>
          </a:p>
          <a:p>
            <a:endParaRPr lang="en-US" baseline="0" dirty="0"/>
          </a:p>
          <a:p>
            <a:r>
              <a:rPr lang="en-US" dirty="0"/>
              <a:t>However, this is not the only mechanism of generating unequal selection probabilities because you still have all of the other mechanisms that were present in cross-sectional studies.  That these two other mechanisms can and do occur in case-control studies is because exposure and disease are already present at the outset of case-control studies, just like in cross-sectional studies.  A case-control study can suffer bias from non-response even when the proper control group is identified (i.e., study base principle is followed);</a:t>
            </a:r>
            <a:r>
              <a:rPr lang="en-US" baseline="0" dirty="0"/>
              <a:t> this is mechanism #2.  </a:t>
            </a:r>
            <a:r>
              <a:rPr lang="en-US" dirty="0"/>
              <a:t> Or,</a:t>
            </a:r>
            <a:r>
              <a:rPr lang="en-US" baseline="0" dirty="0"/>
              <a:t> in mechanism #3, bias will occur</a:t>
            </a:r>
            <a:r>
              <a:rPr lang="en-US" dirty="0"/>
              <a:t> when drop out</a:t>
            </a:r>
            <a:r>
              <a:rPr lang="en-US" baseline="0" dirty="0"/>
              <a:t> and/or</a:t>
            </a:r>
            <a:r>
              <a:rPr lang="en-US" dirty="0"/>
              <a:t> competing events</a:t>
            </a:r>
            <a:r>
              <a:rPr lang="en-US" baseline="0" dirty="0"/>
              <a:t> in the underlying cohort are influenced by/associated with both </a:t>
            </a:r>
            <a:r>
              <a:rPr lang="en-US" dirty="0"/>
              <a:t>exposure and disease.</a:t>
            </a:r>
            <a:r>
              <a:rPr lang="en-US" baseline="0" dirty="0"/>
              <a:t>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As with the cross-sectional study discussion, these scenarios are all assumed to be under the null.  </a:t>
            </a:r>
            <a:endParaRPr lang="en-US" dirty="0"/>
          </a:p>
          <a:p>
            <a:endParaRPr lang="en-US" dirty="0"/>
          </a:p>
        </p:txBody>
      </p:sp>
    </p:spTree>
    <p:extLst>
      <p:ext uri="{BB962C8B-B14F-4D97-AF65-F5344CB8AC3E}">
        <p14:creationId xmlns:p14="http://schemas.microsoft.com/office/powerpoint/2010/main" val="196490854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68F517FD-EAAA-43F9-BD37-48A8BF1D26FD}" type="slidenum">
              <a:rPr lang="en-US"/>
              <a:pPr/>
              <a:t>73</a:t>
            </a:fld>
            <a:endParaRPr lang="en-US" dirty="0"/>
          </a:p>
        </p:txBody>
      </p:sp>
      <p:sp>
        <p:nvSpPr>
          <p:cNvPr id="166915"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B20435A8-4A38-4BA8-AADD-5A7C0E092F88}" type="slidenum">
              <a:rPr lang="en-US" sz="1200"/>
              <a:pPr algn="r" defTabSz="930275"/>
              <a:t>73</a:t>
            </a:fld>
            <a:endParaRPr lang="en-US" sz="1200" dirty="0"/>
          </a:p>
        </p:txBody>
      </p:sp>
      <p:sp>
        <p:nvSpPr>
          <p:cNvPr id="166916" name="Rectangle 2"/>
          <p:cNvSpPr>
            <a:spLocks noGrp="1" noRot="1" noChangeAspect="1" noChangeArrowheads="1" noTextEdit="1"/>
          </p:cNvSpPr>
          <p:nvPr>
            <p:ph type="sldImg"/>
          </p:nvPr>
        </p:nvSpPr>
        <p:spPr>
          <a:xfrm>
            <a:off x="884238" y="695325"/>
            <a:ext cx="5222875" cy="3481388"/>
          </a:xfrm>
          <a:ln/>
        </p:spPr>
      </p:sp>
      <p:sp>
        <p:nvSpPr>
          <p:cNvPr id="166917" name="Rectangle 3"/>
          <p:cNvSpPr>
            <a:spLocks noGrp="1" noChangeArrowheads="1"/>
          </p:cNvSpPr>
          <p:nvPr>
            <p:ph type="body" idx="1"/>
          </p:nvPr>
        </p:nvSpPr>
        <p:spPr>
          <a:xfrm>
            <a:off x="931863" y="4408488"/>
            <a:ext cx="5127625" cy="4178300"/>
          </a:xfrm>
          <a:noFill/>
          <a:ln/>
        </p:spPr>
        <p:txBody>
          <a:bodyPr/>
          <a:lstStyle/>
          <a:p>
            <a:r>
              <a:rPr lang="en-US" dirty="0"/>
              <a:t>One of the most famous case-control studies evaluated the association between coffee consumption and pancreatic cancer.</a:t>
            </a:r>
          </a:p>
          <a:p>
            <a:endParaRPr lang="en-US" dirty="0"/>
          </a:p>
          <a:p>
            <a:r>
              <a:rPr lang="en-US" dirty="0"/>
              <a:t>In this study, the cases were defined as all patients with histologically confirmed pancreatic cancer in any of 11 hospitals in</a:t>
            </a:r>
            <a:r>
              <a:rPr lang="en-US" baseline="0" dirty="0"/>
              <a:t> </a:t>
            </a:r>
            <a:r>
              <a:rPr lang="en-US" dirty="0"/>
              <a:t>Boston (a city in the U.S.) or Rhode Island (a small state in the</a:t>
            </a:r>
            <a:r>
              <a:rPr lang="en-US" baseline="0" dirty="0"/>
              <a:t> U.S</a:t>
            </a:r>
            <a:r>
              <a:rPr lang="en-US" dirty="0"/>
              <a:t>.).  </a:t>
            </a:r>
          </a:p>
          <a:p>
            <a:endParaRPr lang="en-US" dirty="0"/>
          </a:p>
          <a:p>
            <a:r>
              <a:rPr lang="en-US" dirty="0"/>
              <a:t>What is the study base that gave rise to the cases?  Is it primary or secondary?  Answer: secondary.  This is because there</a:t>
            </a:r>
            <a:r>
              <a:rPr lang="en-US" baseline="0" dirty="0"/>
              <a:t> is no tangible defined (meaning something you could get your hands around and enumerate) underlying cohort that gave rise to the cases.  Our might be tempted to say all of the people of Boston or Rhode Island, but persons outside of Boston and Rhode Island use these hospitals if they had developed pancreatic cancer.  Furthermore, not all new cases of pancreatic cancer in these geographic regions would necessarily use these specific hospitals.  Some cases may have gone to smaller hospitals in Boston or traveled to other medical meccas (e.g., Mayo Clinic in Minnesota or John Hopkins in Baltimore) seeking therapy.</a:t>
            </a:r>
            <a:endParaRPr lang="en-US" dirty="0"/>
          </a:p>
        </p:txBody>
      </p:sp>
    </p:spTree>
    <p:extLst>
      <p:ext uri="{BB962C8B-B14F-4D97-AF65-F5344CB8AC3E}">
        <p14:creationId xmlns:p14="http://schemas.microsoft.com/office/powerpoint/2010/main" val="213111277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9ACF1447-9C7F-49BF-B141-BA2680D0E7A7}" type="slidenum">
              <a:rPr lang="en-US"/>
              <a:pPr/>
              <a:t>74</a:t>
            </a:fld>
            <a:endParaRPr lang="en-US" dirty="0"/>
          </a:p>
        </p:txBody>
      </p:sp>
      <p:sp>
        <p:nvSpPr>
          <p:cNvPr id="168963"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AD44DB06-19AF-4886-8CE6-BE1496003ADD}" type="slidenum">
              <a:rPr lang="en-US" sz="1200"/>
              <a:pPr algn="r" defTabSz="930275"/>
              <a:t>74</a:t>
            </a:fld>
            <a:endParaRPr lang="en-US" sz="1200" dirty="0"/>
          </a:p>
        </p:txBody>
      </p:sp>
      <p:sp>
        <p:nvSpPr>
          <p:cNvPr id="168964" name="Rectangle 2"/>
          <p:cNvSpPr>
            <a:spLocks noGrp="1" noRot="1" noChangeAspect="1" noChangeArrowheads="1" noTextEdit="1"/>
          </p:cNvSpPr>
          <p:nvPr>
            <p:ph type="sldImg"/>
          </p:nvPr>
        </p:nvSpPr>
        <p:spPr>
          <a:xfrm>
            <a:off x="884238" y="695325"/>
            <a:ext cx="5222875" cy="3481388"/>
          </a:xfrm>
          <a:ln/>
        </p:spPr>
      </p:sp>
      <p:sp>
        <p:nvSpPr>
          <p:cNvPr id="168965" name="Rectangle 3"/>
          <p:cNvSpPr>
            <a:spLocks noGrp="1" noChangeArrowheads="1"/>
          </p:cNvSpPr>
          <p:nvPr>
            <p:ph type="body" idx="1"/>
          </p:nvPr>
        </p:nvSpPr>
        <p:spPr>
          <a:xfrm>
            <a:off x="931863" y="4408488"/>
            <a:ext cx="5127625" cy="4178300"/>
          </a:xfrm>
          <a:noFill/>
          <a:ln/>
        </p:spPr>
        <p:txBody>
          <a:bodyPr/>
          <a:lstStyle/>
          <a:p>
            <a:r>
              <a:rPr lang="en-US" dirty="0"/>
              <a:t>Given these cases as described, what is the best way of selecting the controls?  What would you do?</a:t>
            </a:r>
          </a:p>
          <a:p>
            <a:endParaRPr lang="en-US" dirty="0"/>
          </a:p>
          <a:p>
            <a:r>
              <a:rPr lang="en-US" dirty="0"/>
              <a:t>Is it:</a:t>
            </a:r>
          </a:p>
          <a:p>
            <a:r>
              <a:rPr lang="en-US" dirty="0"/>
              <a:t>-- random digit dialing in the Boston and Rhode Island communities</a:t>
            </a:r>
          </a:p>
          <a:p>
            <a:r>
              <a:rPr lang="en-US" dirty="0"/>
              <a:t>-- neighbors of the cases</a:t>
            </a:r>
          </a:p>
          <a:p>
            <a:r>
              <a:rPr lang="en-US" dirty="0"/>
              <a:t>-- admissions for appendicitis</a:t>
            </a:r>
          </a:p>
          <a:p>
            <a:r>
              <a:rPr lang="en-US" dirty="0"/>
              <a:t>-- don’t bother at all; it is hopeless to find controls in a secondary study base</a:t>
            </a:r>
          </a:p>
          <a:p>
            <a:endParaRPr lang="en-US" dirty="0"/>
          </a:p>
        </p:txBody>
      </p:sp>
    </p:spTree>
    <p:extLst>
      <p:ext uri="{BB962C8B-B14F-4D97-AF65-F5344CB8AC3E}">
        <p14:creationId xmlns:p14="http://schemas.microsoft.com/office/powerpoint/2010/main" val="40817415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AB63AEC8-71E2-4747-9673-3B90606B618B}" type="slidenum">
              <a:rPr lang="en-US"/>
              <a:pPr/>
              <a:t>75</a:t>
            </a:fld>
            <a:endParaRPr lang="en-US" dirty="0"/>
          </a:p>
        </p:txBody>
      </p:sp>
      <p:sp>
        <p:nvSpPr>
          <p:cNvPr id="169987"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62EA5920-1970-4B19-A36E-100C62BC8A58}" type="slidenum">
              <a:rPr lang="en-US" sz="1200"/>
              <a:pPr algn="r" defTabSz="930275"/>
              <a:t>75</a:t>
            </a:fld>
            <a:endParaRPr lang="en-US" sz="1200" dirty="0"/>
          </a:p>
        </p:txBody>
      </p:sp>
      <p:sp>
        <p:nvSpPr>
          <p:cNvPr id="169988" name="Rectangle 2"/>
          <p:cNvSpPr>
            <a:spLocks noGrp="1" noRot="1" noChangeAspect="1" noChangeArrowheads="1" noTextEdit="1"/>
          </p:cNvSpPr>
          <p:nvPr>
            <p:ph type="sldImg"/>
          </p:nvPr>
        </p:nvSpPr>
        <p:spPr>
          <a:xfrm>
            <a:off x="884238" y="695325"/>
            <a:ext cx="5222875" cy="3481388"/>
          </a:xfrm>
          <a:ln/>
        </p:spPr>
      </p:sp>
      <p:sp>
        <p:nvSpPr>
          <p:cNvPr id="169989" name="Rectangle 3"/>
          <p:cNvSpPr>
            <a:spLocks noGrp="1" noChangeArrowheads="1"/>
          </p:cNvSpPr>
          <p:nvPr>
            <p:ph type="body" idx="1"/>
          </p:nvPr>
        </p:nvSpPr>
        <p:spPr>
          <a:xfrm>
            <a:off x="931863" y="4408488"/>
            <a:ext cx="5127625" cy="4178300"/>
          </a:xfrm>
          <a:noFill/>
          <a:ln/>
        </p:spPr>
        <p:txBody>
          <a:bodyPr/>
          <a:lstStyle/>
          <a:p>
            <a:pPr algn="l">
              <a:spcBef>
                <a:spcPct val="0"/>
              </a:spcBef>
            </a:pPr>
            <a:r>
              <a:rPr lang="en-US" dirty="0"/>
              <a:t>Answer:  Choosing controls in the face of a secondary study base is not easy.  Random digit dialing is probably the best answer of these choices, although it is not clear what population boundary to use.  Such an approach is far from perfect.  Hopeless is also acceptable.  In truth, we would have never gathered cases in this way and hence would not have put ourselves in this position.  </a:t>
            </a:r>
          </a:p>
        </p:txBody>
      </p:sp>
    </p:spTree>
    <p:extLst>
      <p:ext uri="{BB962C8B-B14F-4D97-AF65-F5344CB8AC3E}">
        <p14:creationId xmlns:p14="http://schemas.microsoft.com/office/powerpoint/2010/main" val="332501282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199DBE3E-2A86-4494-B5DA-751F89366D31}" type="slidenum">
              <a:rPr lang="en-US"/>
              <a:pPr/>
              <a:t>76</a:t>
            </a:fld>
            <a:endParaRPr lang="en-US" dirty="0"/>
          </a:p>
        </p:txBody>
      </p:sp>
      <p:sp>
        <p:nvSpPr>
          <p:cNvPr id="171011" name="Rectangle 2"/>
          <p:cNvSpPr>
            <a:spLocks noGrp="1" noRot="1" noChangeAspect="1" noChangeArrowheads="1" noTextEdit="1"/>
          </p:cNvSpPr>
          <p:nvPr>
            <p:ph type="sldImg"/>
          </p:nvPr>
        </p:nvSpPr>
        <p:spPr>
          <a:xfrm>
            <a:off x="884238" y="695325"/>
            <a:ext cx="5222875" cy="3481388"/>
          </a:xfrm>
          <a:ln/>
        </p:spPr>
      </p:sp>
      <p:sp>
        <p:nvSpPr>
          <p:cNvPr id="171012" name="Rectangle 3"/>
          <p:cNvSpPr>
            <a:spLocks noGrp="1" noChangeArrowheads="1"/>
          </p:cNvSpPr>
          <p:nvPr>
            <p:ph type="body" idx="1"/>
          </p:nvPr>
        </p:nvSpPr>
        <p:spPr>
          <a:xfrm>
            <a:off x="931863" y="4408488"/>
            <a:ext cx="5127625" cy="4178300"/>
          </a:xfrm>
          <a:noFill/>
          <a:ln/>
        </p:spPr>
        <p:txBody>
          <a:bodyPr/>
          <a:lstStyle/>
          <a:p>
            <a:r>
              <a:rPr lang="en-US" dirty="0"/>
              <a:t>What did the authors do?  For controls, they choose patients under the care of the same physician of a case patient at the same time the case patient was diagnosed.  </a:t>
            </a:r>
          </a:p>
          <a:p>
            <a:endParaRPr lang="en-US" dirty="0"/>
          </a:p>
          <a:p>
            <a:r>
              <a:rPr lang="en-US" dirty="0"/>
              <a:t>They also excluded patients with diseases known to be associated with smoking or alcohol consumption.</a:t>
            </a:r>
          </a:p>
          <a:p>
            <a:endParaRPr lang="en-US" dirty="0"/>
          </a:p>
        </p:txBody>
      </p:sp>
    </p:spTree>
    <p:extLst>
      <p:ext uri="{BB962C8B-B14F-4D97-AF65-F5344CB8AC3E}">
        <p14:creationId xmlns:p14="http://schemas.microsoft.com/office/powerpoint/2010/main" val="196523345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A455A3D4-5630-4A9A-A3BC-29D390A54FF1}" type="slidenum">
              <a:rPr lang="en-US"/>
              <a:pPr/>
              <a:t>77</a:t>
            </a:fld>
            <a:endParaRPr lang="en-US" dirty="0"/>
          </a:p>
        </p:txBody>
      </p:sp>
      <p:sp>
        <p:nvSpPr>
          <p:cNvPr id="172035" name="Rectangle 2"/>
          <p:cNvSpPr>
            <a:spLocks noGrp="1" noRot="1" noChangeAspect="1" noChangeArrowheads="1" noTextEdit="1"/>
          </p:cNvSpPr>
          <p:nvPr>
            <p:ph type="sldImg"/>
          </p:nvPr>
        </p:nvSpPr>
        <p:spPr>
          <a:xfrm>
            <a:off x="884238" y="695325"/>
            <a:ext cx="5222875" cy="3481388"/>
          </a:xfrm>
          <a:ln/>
        </p:spPr>
      </p:sp>
      <p:sp>
        <p:nvSpPr>
          <p:cNvPr id="172036" name="Rectangle 3"/>
          <p:cNvSpPr>
            <a:spLocks noGrp="1" noChangeArrowheads="1"/>
          </p:cNvSpPr>
          <p:nvPr>
            <p:ph type="body" idx="1"/>
          </p:nvPr>
        </p:nvSpPr>
        <p:spPr>
          <a:xfrm>
            <a:off x="931863" y="4408488"/>
            <a:ext cx="5127625" cy="4178300"/>
          </a:xfrm>
          <a:noFill/>
          <a:ln/>
        </p:spPr>
        <p:txBody>
          <a:bodyPr/>
          <a:lstStyle/>
          <a:p>
            <a:r>
              <a:rPr lang="en-US" dirty="0"/>
              <a:t>Here is what they found.  In both the cases and controls, they determined the odds of drinking at least one cup of coffee per day.  </a:t>
            </a:r>
          </a:p>
          <a:p>
            <a:endParaRPr lang="en-US" dirty="0"/>
          </a:p>
          <a:p>
            <a:r>
              <a:rPr lang="en-US" dirty="0"/>
              <a:t>How was the odds ratio calculated? </a:t>
            </a:r>
            <a:r>
              <a:rPr lang="en-US" baseline="0" dirty="0"/>
              <a:t> </a:t>
            </a:r>
            <a:r>
              <a:rPr lang="en-US" dirty="0"/>
              <a:t>Answer: the odds ratio is the exposure odds in the cases (207/9) divided by the exposure odds in the controls (275/32).  </a:t>
            </a:r>
          </a:p>
          <a:p>
            <a:endParaRPr lang="en-US" dirty="0"/>
          </a:p>
          <a:p>
            <a:r>
              <a:rPr lang="en-US" dirty="0"/>
              <a:t>What does the odds ratio mean?</a:t>
            </a:r>
          </a:p>
          <a:p>
            <a:r>
              <a:rPr lang="en-US" dirty="0"/>
              <a:t>Answer: what was measured was the exposure odds: cases had a 2.7 fold greater odds of being coffee drinkers than non-cases.  We are not told exactly what the method of control sampling was, but it appears to be cumulative sampling (controls found all at once after all cases gathered).  In this setting, the exposure odds ratio is equal to the disease odds ratio.  Thus, we have: coffee drinkers have a 2.7-fold greater odds of getting pancreatic cancer than non-coffee drinkers.</a:t>
            </a:r>
          </a:p>
          <a:p>
            <a:endParaRPr lang="en-US" dirty="0"/>
          </a:p>
          <a:p>
            <a:r>
              <a:rPr lang="en-US" dirty="0"/>
              <a:t>Do you believe this is a valid point estimate — a valid inference</a:t>
            </a:r>
            <a:r>
              <a:rPr lang="en-US" baseline="0" dirty="0"/>
              <a:t> ―</a:t>
            </a:r>
            <a:r>
              <a:rPr lang="en-US" dirty="0"/>
              <a:t> for the association between coffee use and pancreatic cancer?  Is it biased or unbiased?</a:t>
            </a:r>
          </a:p>
        </p:txBody>
      </p:sp>
    </p:spTree>
    <p:extLst>
      <p:ext uri="{BB962C8B-B14F-4D97-AF65-F5344CB8AC3E}">
        <p14:creationId xmlns:p14="http://schemas.microsoft.com/office/powerpoint/2010/main" val="123897106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15858ECC-493A-423B-8CC8-0E5D48CE1DB6}" type="slidenum">
              <a:rPr lang="en-US"/>
              <a:pPr/>
              <a:t>78</a:t>
            </a:fld>
            <a:endParaRPr lang="en-US" dirty="0"/>
          </a:p>
        </p:txBody>
      </p:sp>
      <p:sp>
        <p:nvSpPr>
          <p:cNvPr id="173059" name="Rectangle 2"/>
          <p:cNvSpPr>
            <a:spLocks noGrp="1" noRot="1" noChangeAspect="1" noChangeArrowheads="1" noTextEdit="1"/>
          </p:cNvSpPr>
          <p:nvPr>
            <p:ph type="sldImg"/>
          </p:nvPr>
        </p:nvSpPr>
        <p:spPr>
          <a:xfrm>
            <a:off x="884238" y="695325"/>
            <a:ext cx="5222875" cy="3481388"/>
          </a:xfrm>
          <a:ln/>
        </p:spPr>
      </p:sp>
      <p:sp>
        <p:nvSpPr>
          <p:cNvPr id="173060" name="Rectangle 3"/>
          <p:cNvSpPr>
            <a:spLocks noGrp="1" noChangeArrowheads="1"/>
          </p:cNvSpPr>
          <p:nvPr>
            <p:ph type="body" idx="1"/>
          </p:nvPr>
        </p:nvSpPr>
        <p:spPr>
          <a:xfrm>
            <a:off x="931863" y="4408488"/>
            <a:ext cx="5127625" cy="4178300"/>
          </a:xfrm>
          <a:noFill/>
          <a:ln/>
        </p:spPr>
        <p:txBody>
          <a:bodyPr/>
          <a:lstStyle/>
          <a:p>
            <a:r>
              <a:rPr lang="en-US" dirty="0"/>
              <a:t>There are many reasons to believe that this odds ratio is </a:t>
            </a:r>
            <a:r>
              <a:rPr lang="en-US" b="1" dirty="0"/>
              <a:t>biased</a:t>
            </a:r>
            <a:r>
              <a:rPr lang="en-US" dirty="0"/>
              <a:t>. </a:t>
            </a:r>
          </a:p>
          <a:p>
            <a:endParaRPr lang="en-US" dirty="0"/>
          </a:p>
          <a:p>
            <a:r>
              <a:rPr lang="en-US" dirty="0"/>
              <a:t>When we think about the hypothetical secondary study base that gave rise to the cases,</a:t>
            </a:r>
            <a:r>
              <a:rPr lang="en-US" baseline="0" dirty="0"/>
              <a:t> we have a strong belief that the control group that was selected was relatively depleted of coffee users. </a:t>
            </a:r>
          </a:p>
          <a:p>
            <a:endParaRPr lang="en-US" baseline="0" dirty="0"/>
          </a:p>
          <a:p>
            <a:r>
              <a:rPr lang="en-US" dirty="0"/>
              <a:t>Let us look at the controls that were used:</a:t>
            </a:r>
          </a:p>
          <a:p>
            <a:endParaRPr lang="en-US" dirty="0"/>
          </a:p>
          <a:p>
            <a:r>
              <a:rPr lang="en-US" dirty="0"/>
              <a:t>-other patients of the same physicians of the cases: many of these MDs were gastroenterologists whose other patients were enriched for having gastrointestinal diseases who were likely advised to stop using coffee because,</a:t>
            </a:r>
            <a:r>
              <a:rPr lang="en-US" baseline="0" dirty="0"/>
              <a:t> at the time, excess coffee use was felt to cause a variety of gastrointestinal complaints.  Hence, these individuals are not</a:t>
            </a:r>
            <a:r>
              <a:rPr lang="en-US" dirty="0"/>
              <a:t> representative of the study base that gave to the pancreatic</a:t>
            </a:r>
            <a:r>
              <a:rPr lang="en-US" baseline="0" dirty="0"/>
              <a:t> cancer cases</a:t>
            </a:r>
            <a:r>
              <a:rPr lang="en-US" dirty="0"/>
              <a:t>.  They have been depleted of coffee users.  </a:t>
            </a:r>
          </a:p>
          <a:p>
            <a:endParaRPr lang="en-US" dirty="0"/>
          </a:p>
          <a:p>
            <a:r>
              <a:rPr lang="en-US" dirty="0"/>
              <a:t>-equally</a:t>
            </a:r>
            <a:r>
              <a:rPr lang="en-US" baseline="0" dirty="0"/>
              <a:t> </a:t>
            </a:r>
            <a:r>
              <a:rPr lang="en-US" dirty="0"/>
              <a:t>important:  what about excluding patients with diseases known to be associated with smoking or alcohol consumption? </a:t>
            </a:r>
            <a:r>
              <a:rPr lang="en-US" baseline="0" dirty="0"/>
              <a:t> By excluding conditions known to be related to smoking and alcohol, the authors also depleted coffee users compared to the true study base that gave rise to the cases.  This is because smoking and alcohol use is statistically related to coffee use.</a:t>
            </a:r>
          </a:p>
          <a:p>
            <a:endParaRPr lang="en-US" dirty="0"/>
          </a:p>
          <a:p>
            <a:r>
              <a:rPr lang="en-US" dirty="0"/>
              <a:t>What is the result of this in terms of biasing the odds ratio? [Answer: bias away from the null; an overestimate of the odds ratio]</a:t>
            </a:r>
          </a:p>
          <a:p>
            <a:endParaRPr lang="en-US" dirty="0"/>
          </a:p>
        </p:txBody>
      </p:sp>
    </p:spTree>
    <p:extLst>
      <p:ext uri="{BB962C8B-B14F-4D97-AF65-F5344CB8AC3E}">
        <p14:creationId xmlns:p14="http://schemas.microsoft.com/office/powerpoint/2010/main" val="378890404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9CB6225B-F719-48BE-AD0A-EB57F61D134D}" type="slidenum">
              <a:rPr lang="en-US"/>
              <a:pPr/>
              <a:t>79</a:t>
            </a:fld>
            <a:endParaRPr lang="en-US" dirty="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r>
              <a:rPr lang="en-US" dirty="0"/>
              <a:t>What mechanism of selection bias is this?  It is violation of the study base principle.  The authors simply chose an inappropriate control group.  This was commonplace</a:t>
            </a:r>
            <a:r>
              <a:rPr lang="en-US" baseline="0" dirty="0"/>
              <a:t> in that era, in which researchers performed case-control studies without theory.  This is less common today, but it still occurs in case-control studies that are attempted with secondary study bases.  </a:t>
            </a:r>
            <a:endParaRPr lang="en-US" dirty="0"/>
          </a:p>
        </p:txBody>
      </p:sp>
    </p:spTree>
    <p:extLst>
      <p:ext uri="{BB962C8B-B14F-4D97-AF65-F5344CB8AC3E}">
        <p14:creationId xmlns:p14="http://schemas.microsoft.com/office/powerpoint/2010/main" val="1928829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fld id="{ACA08F81-CC37-46CB-BC60-B6B30DE82158}"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2515" name="Rectangle 2"/>
          <p:cNvSpPr>
            <a:spLocks noGrp="1" noRot="1" noChangeAspect="1" noChangeArrowheads="1" noTextEdit="1"/>
          </p:cNvSpPr>
          <p:nvPr>
            <p:ph type="sldImg"/>
          </p:nvPr>
        </p:nvSpPr>
        <p:spPr>
          <a:xfrm>
            <a:off x="884238" y="695325"/>
            <a:ext cx="5222875" cy="3481388"/>
          </a:xfrm>
          <a:ln/>
        </p:spPr>
      </p:sp>
      <p:sp>
        <p:nvSpPr>
          <p:cNvPr id="192516" name="Rectangle 3"/>
          <p:cNvSpPr>
            <a:spLocks noGrp="1" noChangeArrowheads="1"/>
          </p:cNvSpPr>
          <p:nvPr>
            <p:ph type="body" idx="1"/>
          </p:nvPr>
        </p:nvSpPr>
        <p:spPr>
          <a:xfrm>
            <a:off x="931863" y="4408488"/>
            <a:ext cx="5127625" cy="4178300"/>
          </a:xfrm>
          <a:noFill/>
          <a:ln/>
        </p:spPr>
        <p:txBody>
          <a:bodyPr/>
          <a:lstStyle/>
          <a:p>
            <a:r>
              <a:rPr lang="en-US" dirty="0"/>
              <a:t>Here is what the process of inference looks like schematically in our </a:t>
            </a:r>
            <a:r>
              <a:rPr lang="en-US" b="0" dirty="0"/>
              <a:t>hierarchy of populations</a:t>
            </a:r>
            <a:r>
              <a:rPr lang="en-US" dirty="0"/>
              <a:t>.  Recall that all we ever have in our studies is our </a:t>
            </a:r>
            <a:r>
              <a:rPr lang="en-US" b="1" dirty="0"/>
              <a:t>study sample</a:t>
            </a:r>
            <a:r>
              <a:rPr lang="en-US" dirty="0"/>
              <a:t>, here in the right bottom corner.  Recall that the study sample may not be identical to the intended sample because sometimes reality gets in the way.  For example, sampled persons may refuse to participate.  The </a:t>
            </a:r>
            <a:r>
              <a:rPr lang="en-US" b="1" dirty="0"/>
              <a:t>intended sample </a:t>
            </a:r>
            <a:r>
              <a:rPr lang="en-US" dirty="0"/>
              <a:t>is the manifestation of our study design (e.g., cohort, cross-sectional, or case-control).  The intended sample is what we hope to achieve when we sample some underlying </a:t>
            </a:r>
            <a:r>
              <a:rPr lang="en-US" b="1" dirty="0"/>
              <a:t>source population</a:t>
            </a:r>
            <a:r>
              <a:rPr lang="en-US" dirty="0"/>
              <a:t>, also known as the accessible population, study base, or underlying cohort.  </a:t>
            </a:r>
            <a:r>
              <a:rPr lang="en-US" b="0" dirty="0"/>
              <a:t>That is, the process of conception of a study design yields an intended sample, which because it is “intended”, it is theoretical.  </a:t>
            </a:r>
          </a:p>
          <a:p>
            <a:endParaRPr lang="en-US" b="0" dirty="0"/>
          </a:p>
          <a:p>
            <a:r>
              <a:rPr lang="en-US" dirty="0"/>
              <a:t>The study sample is a therefore a</a:t>
            </a:r>
            <a:r>
              <a:rPr lang="en-US" baseline="0" dirty="0"/>
              <a:t> tool that we use to form an inference ab</a:t>
            </a:r>
            <a:r>
              <a:rPr lang="en-US" dirty="0"/>
              <a:t>out the source population that gave rise</a:t>
            </a:r>
            <a:r>
              <a:rPr lang="en-US" baseline="0" dirty="0"/>
              <a:t> to it.  </a:t>
            </a:r>
            <a:r>
              <a:rPr lang="en-US" dirty="0"/>
              <a:t>This is the </a:t>
            </a:r>
            <a:r>
              <a:rPr lang="en-US" b="1" dirty="0"/>
              <a:t>first of two inferences</a:t>
            </a:r>
            <a:r>
              <a:rPr lang="en-US" dirty="0"/>
              <a:t> we can make.  In other words, to understand something about our source</a:t>
            </a:r>
            <a:r>
              <a:rPr lang="en-US" baseline="0" dirty="0"/>
              <a:t> </a:t>
            </a:r>
            <a:r>
              <a:rPr lang="en-US" dirty="0"/>
              <a:t>population, we are typically forced to sample it ― i.e., only study a fraction of the source population.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a:t>
            </a:r>
            <a:r>
              <a:rPr lang="en-US" b="1" dirty="0"/>
              <a:t>target population</a:t>
            </a:r>
            <a:r>
              <a:rPr lang="en-US" dirty="0"/>
              <a:t>, in the upper left-hand corner, is the largest population to which the findings of our study might “reasonably” apply.  We say “reasonably” because there are persons in the target population who never had a chance to be included in the study sample, and thus we cannot definitely state the findings from our study sample apply to the target population.  To the extent that the target population is, to some extent, different than the source population, we call it an external population.  Thus, our </a:t>
            </a:r>
            <a:r>
              <a:rPr lang="en-US" b="1" dirty="0"/>
              <a:t>second inference </a:t>
            </a:r>
            <a:r>
              <a:rPr lang="en-US" dirty="0"/>
              <a:t>is from our study sample to the target population.  In truth, in addition to making inferences about the target population, we are usually interested in making inferences outside of our target population.  There are usually many “other external populations”, shown here in the two boxes next to the target population about which we are interested in making</a:t>
            </a:r>
            <a:r>
              <a:rPr lang="en-US" baseline="0" dirty="0"/>
              <a:t> this second type of inference</a:t>
            </a:r>
            <a:r>
              <a:rPr lang="en-US" dirty="0"/>
              <a:t>.  T</a:t>
            </a:r>
            <a:r>
              <a:rPr lang="en-US" baseline="0" dirty="0"/>
              <a:t>he newly evolving field of “transportability” focuses on making inferences about these other external populations. </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Sometimes our study sample comes directly from the target population as shown.  The NHANES study is an example of this, being directly sampled from the U.S. general population, which is the target population.  Usually, however, we are sampling from source populations which are not identical to our target population.  The Physicians Health Study or Nurses Health Study are examples of this at a national level in the U.S..  A local example is the California Teachers study.  In these examples, we seek to make inferences about the general adult population in the U.S. (target population), and, to do so, we sample a source population that is a non-random sample of the general adult population.  This is important to keep in mind in that the source population is sometimes where problems can reside that lead to bias.  The firefighter example in the Hernan 2004 Selection Bias paper (Optional Reading) gives a nice example of this.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Note: there is tremendous variability in the methodologic and applied literature</a:t>
            </a:r>
            <a:r>
              <a:rPr lang="en-US" baseline="0" dirty="0"/>
              <a:t> as to what these populations are called.  </a:t>
            </a:r>
            <a:r>
              <a:rPr lang="en-US" b="0" dirty="0"/>
              <a:t>A</a:t>
            </a:r>
            <a:r>
              <a:rPr lang="en-US" b="0" baseline="0" dirty="0"/>
              <a:t> discussion of the variability in the terminology can be found in Schwartz et al. </a:t>
            </a:r>
            <a:r>
              <a:rPr lang="en-US" b="0" dirty="0"/>
              <a:t>Toward a clarification of the taxonomy of “Bias” in Epidemiology textbooks.  </a:t>
            </a:r>
            <a:r>
              <a:rPr lang="en-US" b="0" i="1" dirty="0"/>
              <a:t>Epidemiology</a:t>
            </a:r>
            <a:r>
              <a:rPr lang="en-US" b="0" dirty="0"/>
              <a:t>  26: 216-222,</a:t>
            </a:r>
            <a:r>
              <a:rPr lang="en-US" b="0" baseline="0" dirty="0"/>
              <a:t> 2015.  </a:t>
            </a:r>
            <a:endParaRPr lang="en-US" b="0" dirty="0"/>
          </a:p>
          <a:p>
            <a:endParaRPr lang="en-US" dirty="0"/>
          </a:p>
          <a:p>
            <a:endParaRPr lang="en-US" dirty="0"/>
          </a:p>
        </p:txBody>
      </p:sp>
    </p:spTree>
    <p:extLst>
      <p:ext uri="{BB962C8B-B14F-4D97-AF65-F5344CB8AC3E}">
        <p14:creationId xmlns:p14="http://schemas.microsoft.com/office/powerpoint/2010/main" val="286394705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BDFAA95A-7E7D-4C90-B6AD-A42FCA49C471}" type="slidenum">
              <a:rPr lang="en-US"/>
              <a:pPr/>
              <a:t>80</a:t>
            </a:fld>
            <a:endParaRPr lang="en-US" dirty="0"/>
          </a:p>
        </p:txBody>
      </p:sp>
      <p:sp>
        <p:nvSpPr>
          <p:cNvPr id="176131" name="Rectangle 2"/>
          <p:cNvSpPr>
            <a:spLocks noGrp="1" noRot="1" noChangeAspect="1" noChangeArrowheads="1" noTextEdit="1"/>
          </p:cNvSpPr>
          <p:nvPr>
            <p:ph type="sldImg"/>
          </p:nvPr>
        </p:nvSpPr>
        <p:spPr>
          <a:xfrm>
            <a:off x="884238" y="695325"/>
            <a:ext cx="5222875" cy="3481388"/>
          </a:xfrm>
          <a:ln/>
        </p:spPr>
      </p:sp>
      <p:sp>
        <p:nvSpPr>
          <p:cNvPr id="176132" name="Rectangle 3"/>
          <p:cNvSpPr>
            <a:spLocks noGrp="1" noChangeArrowheads="1"/>
          </p:cNvSpPr>
          <p:nvPr>
            <p:ph type="body" idx="1"/>
          </p:nvPr>
        </p:nvSpPr>
        <p:spPr>
          <a:xfrm>
            <a:off x="931863" y="4408488"/>
            <a:ext cx="5127625" cy="4178300"/>
          </a:xfrm>
          <a:noFill/>
          <a:ln/>
        </p:spPr>
        <p:txBody>
          <a:bodyPr/>
          <a:lstStyle/>
          <a:p>
            <a:r>
              <a:rPr lang="en-US" dirty="0"/>
              <a:t>What happened when a better case-control study was done?  Another set of investigators instead used population-based controls as obtained from random digit-dialing in the community.  When doing so, the odds ratio was now roughly half what the first study showed, and it was also compatible with a chance occurrence.  Several other subsequent studies also failed to show an association</a:t>
            </a:r>
            <a:r>
              <a:rPr lang="en-US" baseline="0" dirty="0"/>
              <a:t>.  The findings of MacMahon et al. were incorrect.</a:t>
            </a:r>
            <a:endParaRPr lang="en-US" dirty="0"/>
          </a:p>
          <a:p>
            <a:endParaRPr lang="en-US" dirty="0"/>
          </a:p>
          <a:p>
            <a:r>
              <a:rPr lang="en-US" baseline="0" dirty="0"/>
              <a:t>Studies like the McMahon case-control work all contributed to coffee being classified as a carcinogen by the WHO.   It was not until 2016 that coffee was removed for that carcinogen list. </a:t>
            </a:r>
            <a:r>
              <a:rPr lang="en-US" dirty="0"/>
              <a:t>The</a:t>
            </a:r>
            <a:r>
              <a:rPr lang="en-US" baseline="0" dirty="0"/>
              <a:t> link between coffee use and pancreatic is now officially discredited.  How many other mistakes are on that carcinogen list?</a:t>
            </a:r>
          </a:p>
          <a:p>
            <a:endParaRPr lang="en-US" baseline="0" dirty="0"/>
          </a:p>
          <a:p>
            <a:r>
              <a:rPr lang="en-US" dirty="0"/>
              <a:t>Coffee</a:t>
            </a:r>
            <a:r>
              <a:rPr lang="en-US" baseline="0" dirty="0"/>
              <a:t> no longer viewed as a carcinogen. Loomis et al</a:t>
            </a:r>
            <a:r>
              <a:rPr lang="en-US" i="1" baseline="0" dirty="0"/>
              <a:t>.  Lancet Oncology </a:t>
            </a:r>
            <a:r>
              <a:rPr lang="en-US" baseline="0" dirty="0"/>
              <a:t>2016.  http://www.thelancet.com/journals/lanonc/article/PIIS1470-2045(16)30239-X/fulltext</a:t>
            </a:r>
          </a:p>
          <a:p>
            <a:endParaRPr lang="en-US" baseline="0" dirty="0"/>
          </a:p>
          <a:p>
            <a:r>
              <a:rPr lang="en-US" baseline="0" dirty="0"/>
              <a:t>Of note, Brian MacMahon was the chairman of the Department of Epidemiology at the Harvard School of Public Health from 1958 to 1988.  The study serves as a lesson of how anyone can get the wrong answer.  Erroneous case-control studies like this one have contributed to case-control studies earning a reputation as a weak study design.   For example, on many formal scales of grading evidence (e.g., from Oxford), case-control studies are a step down than cohort studies.  This generalizing about case-control studies cannot be condoned as sound thinking, but it nevertheless represents how many scientists view case-control studies.</a:t>
            </a:r>
          </a:p>
          <a:p>
            <a:endParaRPr lang="en-US" baseline="0" dirty="0"/>
          </a:p>
          <a:p>
            <a:r>
              <a:rPr lang="en-US" sz="1200" b="0" i="0" u="none" strike="noStrike" kern="1200" baseline="0" dirty="0">
                <a:solidFill>
                  <a:schemeClr val="tx1"/>
                </a:solidFill>
                <a:latin typeface="Times New Roman" pitchFamily="18" charset="0"/>
                <a:ea typeface="+mn-ea"/>
                <a:cs typeface="+mn-cs"/>
              </a:rPr>
              <a:t>OCEBM Levels of Evidence Working Group.   "The Oxford 2011 Levels of Evidence".  </a:t>
            </a:r>
          </a:p>
          <a:p>
            <a:r>
              <a:rPr lang="en-US" sz="1200" b="0" i="0" u="none" strike="noStrike" kern="1200" baseline="0" dirty="0">
                <a:solidFill>
                  <a:schemeClr val="tx1"/>
                </a:solidFill>
                <a:latin typeface="Times New Roman" pitchFamily="18" charset="0"/>
                <a:ea typeface="+mn-ea"/>
                <a:cs typeface="+mn-cs"/>
              </a:rPr>
              <a:t>Oxford Centre for Evidence-Based Medicine. http://www.cebm.net/index.aspx?o=5653</a:t>
            </a:r>
          </a:p>
          <a:p>
            <a:endParaRPr lang="en-US" dirty="0"/>
          </a:p>
        </p:txBody>
      </p:sp>
    </p:spTree>
    <p:extLst>
      <p:ext uri="{BB962C8B-B14F-4D97-AF65-F5344CB8AC3E}">
        <p14:creationId xmlns:p14="http://schemas.microsoft.com/office/powerpoint/2010/main" val="292243155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8BD60E36-6478-4465-A2F0-8F42BA015BBF}" type="slidenum">
              <a:rPr lang="en-US"/>
              <a:pPr/>
              <a:t>81</a:t>
            </a:fld>
            <a:endParaRPr lang="en-US" dirty="0"/>
          </a:p>
        </p:txBody>
      </p:sp>
      <p:sp>
        <p:nvSpPr>
          <p:cNvPr id="175107" name="Rectangle 2"/>
          <p:cNvSpPr>
            <a:spLocks noGrp="1" noRot="1" noChangeAspect="1" noChangeArrowheads="1" noTextEdit="1"/>
          </p:cNvSpPr>
          <p:nvPr>
            <p:ph type="sldImg"/>
          </p:nvPr>
        </p:nvSpPr>
        <p:spPr>
          <a:xfrm>
            <a:off x="884238" y="695325"/>
            <a:ext cx="5222875" cy="3481388"/>
          </a:xfrm>
          <a:ln/>
        </p:spPr>
      </p:sp>
      <p:sp>
        <p:nvSpPr>
          <p:cNvPr id="175108" name="Rectangle 3"/>
          <p:cNvSpPr>
            <a:spLocks noGrp="1" noChangeArrowheads="1"/>
          </p:cNvSpPr>
          <p:nvPr>
            <p:ph type="body" idx="1"/>
          </p:nvPr>
        </p:nvSpPr>
        <p:spPr>
          <a:xfrm>
            <a:off x="931863" y="4408488"/>
            <a:ext cx="5127625" cy="4178300"/>
          </a:xfrm>
          <a:noFill/>
          <a:ln/>
        </p:spPr>
        <p:txBody>
          <a:bodyPr/>
          <a:lstStyle/>
          <a:p>
            <a:r>
              <a:rPr lang="en-US" dirty="0"/>
              <a:t>Schematically, what happened?  We now know in truth that there is no association between coffee use and pancreatic cancer.  What could lead to a spurious overestimation of the effect of coffee use?  We know that over-representation of the upper left and lower right cells or under-representation of the upper right or lower left cells can result in overestimation of the effect of coffee use.  </a:t>
            </a:r>
          </a:p>
          <a:p>
            <a:endParaRPr lang="en-US" dirty="0"/>
          </a:p>
          <a:p>
            <a:r>
              <a:rPr lang="en-US" dirty="0"/>
              <a:t>In this case-control study, coffee users in the control group are being undersampled.  The result of this is to overestimate the effect of coffee in pancreatic cancer.</a:t>
            </a:r>
          </a:p>
          <a:p>
            <a:endParaRPr lang="en-US" dirty="0"/>
          </a:p>
          <a:p>
            <a:r>
              <a:rPr lang="en-US" dirty="0"/>
              <a:t>The graphic in the lower left-hand corner is a rudimentary</a:t>
            </a:r>
            <a:r>
              <a:rPr lang="en-US" baseline="0" dirty="0"/>
              <a:t> DAG, which we will discuss formally in a few weeks.  </a:t>
            </a:r>
            <a:endParaRPr lang="en-US" dirty="0"/>
          </a:p>
        </p:txBody>
      </p:sp>
    </p:spTree>
    <p:extLst>
      <p:ext uri="{BB962C8B-B14F-4D97-AF65-F5344CB8AC3E}">
        <p14:creationId xmlns:p14="http://schemas.microsoft.com/office/powerpoint/2010/main" val="10116088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0B88F758-A894-4B28-9032-516F150739DE}" type="slidenum">
              <a:rPr lang="en-US"/>
              <a:pPr/>
              <a:t>82</a:t>
            </a:fld>
            <a:endParaRPr lang="en-US" dirty="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r>
              <a:rPr lang="en-US" dirty="0"/>
              <a:t>Let</a:t>
            </a:r>
            <a:r>
              <a:rPr lang="en-US" baseline="0" dirty="0"/>
              <a:t> u</a:t>
            </a:r>
            <a:r>
              <a:rPr lang="en-US" dirty="0"/>
              <a:t>s now turn our attention to cohort studies.  At the beginning of a cohort (i.e., time zero), the outcome has not yet occurred.  Hence, outcome per se cannot be the direct driving force in anyone’s selection probability at</a:t>
            </a:r>
            <a:r>
              <a:rPr lang="en-US" baseline="0" dirty="0"/>
              <a:t> the beginning of a cohort study (i.e., starting in the cohort).</a:t>
            </a:r>
            <a:r>
              <a:rPr lang="en-US" dirty="0"/>
              <a:t>  Yet, selection bias can still occur at the outset of cohort studies, what we call the “front end” (or “in-selection”), and this is via the existence of “other factors”, namely other causes of outcome, that are themselves</a:t>
            </a:r>
            <a:r>
              <a:rPr lang="en-US" baseline="0" dirty="0"/>
              <a:t> also </a:t>
            </a:r>
            <a:r>
              <a:rPr lang="en-US" dirty="0"/>
              <a:t>causally related to being selected into the study.  It is these “other factors” that link outcome (that has not yet occurred) to selection probability</a:t>
            </a:r>
            <a:r>
              <a:rPr lang="en-US" baseline="0" dirty="0"/>
              <a:t> and result in unequal selection probabilities that are related to both exposure and outcome.</a:t>
            </a:r>
            <a:r>
              <a:rPr lang="en-US" dirty="0"/>
              <a:t>  </a:t>
            </a:r>
          </a:p>
        </p:txBody>
      </p:sp>
    </p:spTree>
    <p:extLst>
      <p:ext uri="{BB962C8B-B14F-4D97-AF65-F5344CB8AC3E}">
        <p14:creationId xmlns:p14="http://schemas.microsoft.com/office/powerpoint/2010/main" val="72539857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pPr/>
              <a:t>83</a:t>
            </a:fld>
            <a:endParaRPr lang="en-US" dirty="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lang="en-US" dirty="0"/>
              <a:t>Recall that when we schematically showed this earlier, we said that not only could exposure and disease directly influence selection in order to result in selection bias, but we also said that</a:t>
            </a:r>
            <a:r>
              <a:rPr lang="en-US" u="none" dirty="0"/>
              <a:t> “</a:t>
            </a:r>
            <a:r>
              <a:rPr lang="en-US" u="sng" dirty="0"/>
              <a:t>other factors</a:t>
            </a:r>
            <a:r>
              <a:rPr lang="en-US" u="none" dirty="0"/>
              <a:t>”</a:t>
            </a:r>
            <a:r>
              <a:rPr lang="en-US" dirty="0"/>
              <a:t> — specifically causes of exposure and causes of disease — could also result in selection bias if these factors were responsible for influencing either selection or retention in the study.  These other factors are known as “common causes” of selection/retention and exposure; or as common causes</a:t>
            </a:r>
            <a:r>
              <a:rPr lang="en-US" baseline="0" dirty="0"/>
              <a:t> of</a:t>
            </a:r>
            <a:r>
              <a:rPr lang="en-US" dirty="0"/>
              <a:t> selection/retention and disease.  This is what we meant by “associated with” exposure and disease</a:t>
            </a:r>
            <a:r>
              <a:rPr lang="en-US" baseline="0" dirty="0"/>
              <a:t> </a:t>
            </a:r>
            <a:r>
              <a:rPr lang="en-US" dirty="0"/>
              <a:t>in the definition of the criteria for selection bias to occur.  </a:t>
            </a:r>
          </a:p>
          <a:p>
            <a:endParaRPr lang="en-US" dirty="0"/>
          </a:p>
          <a:p>
            <a:r>
              <a:rPr lang="en-US" dirty="0"/>
              <a:t>In the slide,</a:t>
            </a:r>
            <a:r>
              <a:rPr lang="en-US" baseline="0" dirty="0"/>
              <a:t> we only show selection because we are focused on the front end of the cohort at this time — enrollment of the cohort.  Later, we will discuss the retention aspect (“out-selection”).  </a:t>
            </a:r>
            <a:endParaRPr lang="en-US" dirty="0"/>
          </a:p>
        </p:txBody>
      </p:sp>
    </p:spTree>
    <p:extLst>
      <p:ext uri="{BB962C8B-B14F-4D97-AF65-F5344CB8AC3E}">
        <p14:creationId xmlns:p14="http://schemas.microsoft.com/office/powerpoint/2010/main" val="97054531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CA4DD822-2D07-4D4B-8266-D22710438F51}" type="slidenum">
              <a:rPr lang="en-US"/>
              <a:pPr/>
              <a:t>84</a:t>
            </a:fld>
            <a:endParaRPr lang="en-US" dirty="0"/>
          </a:p>
        </p:txBody>
      </p:sp>
      <p:sp>
        <p:nvSpPr>
          <p:cNvPr id="179203" name="Rectangle 2"/>
          <p:cNvSpPr>
            <a:spLocks noGrp="1" noRot="1" noChangeAspect="1" noChangeArrowheads="1" noTextEdit="1"/>
          </p:cNvSpPr>
          <p:nvPr>
            <p:ph type="sldImg"/>
          </p:nvPr>
        </p:nvSpPr>
        <p:spPr>
          <a:xfrm>
            <a:off x="884238" y="695325"/>
            <a:ext cx="5222875" cy="3481388"/>
          </a:xfrm>
          <a:ln/>
        </p:spPr>
      </p:sp>
      <p:sp>
        <p:nvSpPr>
          <p:cNvPr id="179204" name="Rectangle 3"/>
          <p:cNvSpPr>
            <a:spLocks noGrp="1" noChangeArrowheads="1"/>
          </p:cNvSpPr>
          <p:nvPr>
            <p:ph type="body" idx="1"/>
          </p:nvPr>
        </p:nvSpPr>
        <p:spPr>
          <a:xfrm>
            <a:off x="931863" y="4408488"/>
            <a:ext cx="5127625" cy="4178300"/>
          </a:xfrm>
          <a:noFill/>
          <a:ln/>
        </p:spPr>
        <p:txBody>
          <a:bodyPr/>
          <a:lstStyle/>
          <a:p>
            <a:r>
              <a:rPr lang="en-US" dirty="0"/>
              <a:t>Here is an example of this.  Let us say we are interested in studying whether </a:t>
            </a:r>
            <a:r>
              <a:rPr lang="en-US" baseline="0" dirty="0"/>
              <a:t>sleep duration is a cause of heart disease, and we seek to assemble a fixed cohort study.  There is much interest in the effects of sleep duration on health.  The source population for this work is the general population in a community.  However, to keep the study feasible, we decide to simply open recruitment to volunteers from the community to form the cohort.  The moment we stray from the general population with the use of volunteers, we need to be concerned about the possibility of selection bias.  This method of recruitment will tend to select persons with organized lifestyles who have time to volunteer, but these persons also tend to have more time to sleep.  The recruitment method will also select persons who have a family history of heart disease because they have a motivation to assist with this type of research.  These individuals will also tend to have a higher risk of heart disease.  The arrows show the selection probabilities, in relative comparison.  The short sleepers with no heart disease are going to be particularly rare.  The result of this constellation of selection probabilities will be to underestimate the effect of longer sleeping.  Even if there is no effect of sleep duration on heart disease (under the null), this constellation of selection probabilities will spuriously make it appear that longer sleep duration is protective.  </a:t>
            </a:r>
            <a:endParaRPr lang="en-US" dirty="0"/>
          </a:p>
        </p:txBody>
      </p:sp>
    </p:spTree>
    <p:extLst>
      <p:ext uri="{BB962C8B-B14F-4D97-AF65-F5344CB8AC3E}">
        <p14:creationId xmlns:p14="http://schemas.microsoft.com/office/powerpoint/2010/main" val="337166165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772474C3-D0A6-47EC-8949-D2AB5E2319AB}" type="slidenum">
              <a:rPr lang="en-US"/>
              <a:pPr/>
              <a:t>85</a:t>
            </a:fld>
            <a:endParaRPr lang="en-US" dirty="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r>
              <a:rPr lang="en-US" dirty="0"/>
              <a:t>Here is the schematic</a:t>
            </a:r>
            <a:r>
              <a:rPr lang="en-US" baseline="0" dirty="0"/>
              <a:t> to remind us why selection bias will occur.  Neither the exposure (sleep duration) nor the outcome (heart disease) are directly influencing selection into the study, but exposure and outcome are associated with selection by these other factors (organized lifestyle and family history of heart disease, respectively).  </a:t>
            </a:r>
          </a:p>
          <a:p>
            <a:endParaRPr lang="en-US" baseline="0" dirty="0"/>
          </a:p>
          <a:p>
            <a:r>
              <a:rPr lang="en-US" baseline="0" dirty="0"/>
              <a:t>In this structure, even if there were truly no association between sleep duration and heart disease, selection bias would result (sampling error notwithstanding) in an apparent erroneous association.  </a:t>
            </a:r>
            <a:endParaRPr lang="en-US" dirty="0"/>
          </a:p>
          <a:p>
            <a:endParaRPr lang="en-US" dirty="0"/>
          </a:p>
          <a:p>
            <a:r>
              <a:rPr lang="en-US" dirty="0"/>
              <a:t>Note that in the past this scenario might have been called confounding, but more there is now greater clarity between selection bias and confounding.  This is explained in Hernan et al. 2004 in the optional reading.  We will come back to this in greater detail in a few weeks.  </a:t>
            </a:r>
          </a:p>
        </p:txBody>
      </p:sp>
    </p:spTree>
    <p:extLst>
      <p:ext uri="{BB962C8B-B14F-4D97-AF65-F5344CB8AC3E}">
        <p14:creationId xmlns:p14="http://schemas.microsoft.com/office/powerpoint/2010/main" val="70952723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40EE08D0-2A2B-4180-A646-8F31E4F1B22F}" type="slidenum">
              <a:rPr lang="en-US"/>
              <a:pPr/>
              <a:t>86</a:t>
            </a:fld>
            <a:endParaRPr lang="en-US" dirty="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r>
              <a:rPr lang="en-US" dirty="0"/>
              <a:t>The other major mechanism of selection bias in cohort studies comes in the form of retention during follow-up.  We have already spoken a lot about this in the course.</a:t>
            </a:r>
            <a:r>
              <a:rPr lang="en-US" baseline="0" dirty="0"/>
              <a:t>  </a:t>
            </a:r>
            <a:r>
              <a:rPr lang="en-US" dirty="0"/>
              <a:t>This</a:t>
            </a:r>
            <a:r>
              <a:rPr lang="en-US" baseline="0" dirty="0"/>
              <a:t> is a common mechanism of selection bias; it can create substantial bias and it may be very hard to remedy.  </a:t>
            </a:r>
            <a:r>
              <a:rPr lang="en-US" dirty="0"/>
              <a:t>The mechanisms for this are the forces that determine length of participation (i.e., who ultimately stays in the analysis).  The failure to complete participation comes in two possible ways, either drop-outs (also known as losses to follow-up) or competing events (which may or may not be relevant depending upon the outcome in a particular study).  </a:t>
            </a:r>
          </a:p>
          <a:p>
            <a:endParaRPr lang="en-US" dirty="0"/>
          </a:p>
          <a:p>
            <a:r>
              <a:rPr lang="en-US" dirty="0"/>
              <a:t>In this mechanism of selection bias, it is not whom you </a:t>
            </a:r>
            <a:r>
              <a:rPr lang="en-US" u="sng" dirty="0"/>
              <a:t>start</a:t>
            </a:r>
            <a:r>
              <a:rPr lang="en-US" dirty="0"/>
              <a:t> with (also called “in-selection”); it is whom you </a:t>
            </a:r>
            <a:r>
              <a:rPr lang="en-US" u="sng" dirty="0"/>
              <a:t>end</a:t>
            </a:r>
            <a:r>
              <a:rPr lang="en-US" dirty="0"/>
              <a:t> up with (“out-selection”).</a:t>
            </a:r>
          </a:p>
        </p:txBody>
      </p:sp>
    </p:spTree>
    <p:extLst>
      <p:ext uri="{BB962C8B-B14F-4D97-AF65-F5344CB8AC3E}">
        <p14:creationId xmlns:p14="http://schemas.microsoft.com/office/powerpoint/2010/main" val="422016535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pPr/>
              <a:t>87</a:t>
            </a:fld>
            <a:endParaRPr lang="en-US" dirty="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lang="en-US" dirty="0"/>
              <a:t>Here is the schematic that we showed a few slides ago, when talking about selection bias at cohort initiation.  Here, we just replace selection with retention.  Again, for selection bias to occur under</a:t>
            </a:r>
            <a:r>
              <a:rPr lang="en-US" baseline="0" dirty="0"/>
              <a:t> the null (when there is truly no association between exposure and disease), </a:t>
            </a:r>
            <a:r>
              <a:rPr lang="en-US" dirty="0"/>
              <a:t>retention must be related</a:t>
            </a:r>
            <a:r>
              <a:rPr lang="en-US" baseline="0" dirty="0"/>
              <a:t> to (i.e., </a:t>
            </a:r>
            <a:r>
              <a:rPr lang="en-US" dirty="0"/>
              <a:t> influenced by) or associated with (via</a:t>
            </a:r>
            <a:r>
              <a:rPr lang="en-US" baseline="0" dirty="0"/>
              <a:t> another factor</a:t>
            </a:r>
            <a:r>
              <a:rPr lang="en-US" dirty="0"/>
              <a:t>) both exposure and disease.  One of these four structures</a:t>
            </a:r>
            <a:r>
              <a:rPr lang="en-US" baseline="0" dirty="0"/>
              <a:t> must be present for selection bias to occur.</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This is the basis of the popular (if not vague) adage: </a:t>
            </a:r>
            <a:r>
              <a:rPr lang="en-US" sz="1200" dirty="0"/>
              <a:t>“selection bias will occur when losses are related to exposure and outcome”.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One more condition that must be present (which is explained in the Additional Material Slides)</a:t>
            </a:r>
            <a:r>
              <a:rPr lang="en-US" sz="1200" baseline="0" dirty="0"/>
              <a:t> is that there must be multiplicative interaction between exposure and outcome on the selection probability of retention.  </a:t>
            </a:r>
            <a:endParaRPr lang="en-US" sz="1200" dirty="0"/>
          </a:p>
          <a:p>
            <a:endParaRPr lang="en-US" dirty="0"/>
          </a:p>
          <a:p>
            <a:endParaRPr lang="en-US" dirty="0"/>
          </a:p>
        </p:txBody>
      </p:sp>
    </p:spTree>
    <p:extLst>
      <p:ext uri="{BB962C8B-B14F-4D97-AF65-F5344CB8AC3E}">
        <p14:creationId xmlns:p14="http://schemas.microsoft.com/office/powerpoint/2010/main" val="205143273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7E5FCFB6-60A6-413E-8613-3FF5D14964E6}" type="slidenum">
              <a:rPr lang="en-US"/>
              <a:pPr/>
              <a:t>88</a:t>
            </a:fld>
            <a:endParaRPr lang="en-US" dirty="0"/>
          </a:p>
        </p:txBody>
      </p:sp>
      <p:sp>
        <p:nvSpPr>
          <p:cNvPr id="184323" name="Rectangle 2"/>
          <p:cNvSpPr>
            <a:spLocks noGrp="1" noRot="1" noChangeAspect="1" noChangeArrowheads="1" noTextEdit="1"/>
          </p:cNvSpPr>
          <p:nvPr>
            <p:ph type="sldImg"/>
          </p:nvPr>
        </p:nvSpPr>
        <p:spPr>
          <a:xfrm>
            <a:off x="884238" y="695325"/>
            <a:ext cx="5222875" cy="3481388"/>
          </a:xfrm>
          <a:ln/>
        </p:spPr>
      </p:sp>
      <p:sp>
        <p:nvSpPr>
          <p:cNvPr id="184324" name="Rectangle 3"/>
          <p:cNvSpPr>
            <a:spLocks noGrp="1" noChangeArrowheads="1"/>
          </p:cNvSpPr>
          <p:nvPr>
            <p:ph type="body" idx="1"/>
          </p:nvPr>
        </p:nvSpPr>
        <p:spPr>
          <a:xfrm>
            <a:off x="931863" y="4408488"/>
            <a:ext cx="5127625" cy="4178300"/>
          </a:xfrm>
          <a:noFill/>
          <a:ln/>
        </p:spPr>
        <p:txBody>
          <a:bodyPr lIns="89158" tIns="44579" rIns="89158" bIns="44579"/>
          <a:lstStyle/>
          <a:p>
            <a:r>
              <a:rPr lang="en-US" dirty="0"/>
              <a:t>As an example, consider a cohort study looking at progression to cirrhosis (which is dysfunction of</a:t>
            </a:r>
            <a:r>
              <a:rPr lang="en-US" baseline="0" dirty="0"/>
              <a:t> the liver)</a:t>
            </a:r>
            <a:r>
              <a:rPr lang="en-US" dirty="0"/>
              <a:t> among hepatitis C virus (HCV)-infected</a:t>
            </a:r>
            <a:r>
              <a:rPr lang="en-US" baseline="0" dirty="0"/>
              <a:t> individuals.  The study compares</a:t>
            </a:r>
            <a:r>
              <a:rPr lang="en-US" dirty="0"/>
              <a:t> two groups which are defined by their means of HCV acquisition: those</a:t>
            </a:r>
            <a:r>
              <a:rPr lang="en-US" baseline="0" dirty="0"/>
              <a:t> who acquired HCV via i</a:t>
            </a:r>
            <a:r>
              <a:rPr lang="en-US" dirty="0"/>
              <a:t>njection drug use (IDU) versus</a:t>
            </a:r>
            <a:r>
              <a:rPr lang="en-US" baseline="0" dirty="0"/>
              <a:t> those who acquired HCV via blood </a:t>
            </a:r>
            <a:r>
              <a:rPr lang="en-US" dirty="0"/>
              <a:t>transfusion.  Hence, acquisition route is the exposure under</a:t>
            </a:r>
            <a:r>
              <a:rPr lang="en-US" baseline="0" dirty="0"/>
              <a:t> study</a:t>
            </a:r>
            <a:r>
              <a:rPr lang="en-US" dirty="0"/>
              <a:t>.  This research</a:t>
            </a:r>
            <a:r>
              <a:rPr lang="en-US" baseline="0" dirty="0"/>
              <a:t> question is relevant </a:t>
            </a:r>
            <a:r>
              <a:rPr lang="en-US" dirty="0"/>
              <a:t>because there has been interest in whether the way one acquires HCV influences one’s initial inoculum of virus (and host immune response) and ultimately one’s liver disease progression.  </a:t>
            </a:r>
          </a:p>
          <a:p>
            <a:endParaRPr lang="en-US" dirty="0"/>
          </a:p>
          <a:p>
            <a:r>
              <a:rPr lang="en-US" dirty="0"/>
              <a:t>In a study like this, all the ingredients are present for selection bias due to losses to follow-up;</a:t>
            </a:r>
            <a:r>
              <a:rPr lang="en-US" baseline="0" dirty="0"/>
              <a:t> it is </a:t>
            </a:r>
            <a:r>
              <a:rPr lang="en-US" dirty="0"/>
              <a:t>the perfect storm.</a:t>
            </a:r>
          </a:p>
          <a:p>
            <a:endParaRPr lang="en-US" dirty="0"/>
          </a:p>
          <a:p>
            <a:r>
              <a:rPr lang="en-US" dirty="0"/>
              <a:t>This is because it is easy to see that the outcome under</a:t>
            </a:r>
            <a:r>
              <a:rPr lang="en-US" baseline="0" dirty="0"/>
              <a:t> study may directly influence retention.  </a:t>
            </a:r>
            <a:r>
              <a:rPr lang="en-US" dirty="0"/>
              <a:t>Specifically, getting sick from not yet officially diagnosed cirrhosis (not yet diagnosed by the health care system) is a reason for becoming lost to follow-up; you just do not feel well enough to come back for study visits.  Therefore, you can see how it is likely that persons who are lost to follow up have a different cirrhosis incidence than those that remain;</a:t>
            </a:r>
            <a:r>
              <a:rPr lang="en-US" baseline="0" dirty="0"/>
              <a:t> those who remain will have a lower incidence than those who drop-out. </a:t>
            </a:r>
            <a:r>
              <a:rPr lang="en-US" dirty="0"/>
              <a:t> This is a mechanism of informative censoring.  It may also be the case that other factors that contribute both to cirrhosis </a:t>
            </a:r>
            <a:r>
              <a:rPr lang="en-US" baseline="0" dirty="0"/>
              <a:t>and drop out, such as alcohol use, may be in play here as well to link outcome to drop-out.</a:t>
            </a:r>
            <a:endParaRPr lang="en-US" dirty="0"/>
          </a:p>
          <a:p>
            <a:r>
              <a:rPr lang="en-US" dirty="0"/>
              <a:t>  </a:t>
            </a:r>
          </a:p>
          <a:p>
            <a:r>
              <a:rPr lang="en-US" dirty="0"/>
              <a:t>Assume also that persons who practice injection drug are more likely to become lost to follow up compared to transfusion recipients.  This is because of additional distractions that make it difficult for them to attend appointments and perhaps because of less social support.  Therefore, this means that the frequency of losses differs across the exposure groups (IDU vs transfusion recipients), and it is more common in the IDU group.</a:t>
            </a:r>
          </a:p>
          <a:p>
            <a:pPr lvl="1">
              <a:lnSpc>
                <a:spcPct val="110000"/>
              </a:lnSpc>
            </a:pPr>
            <a:endParaRPr lang="en-US" dirty="0"/>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a:t>The result of all of this is selection bias.</a:t>
            </a:r>
            <a:r>
              <a:rPr lang="en-US" baseline="0" dirty="0"/>
              <a:t>  The</a:t>
            </a:r>
            <a:r>
              <a:rPr lang="en-US" dirty="0"/>
              <a:t> </a:t>
            </a:r>
            <a:r>
              <a:rPr lang="en-US" sz="2000" dirty="0"/>
              <a:t>IDU group becomes more depleted of its sickest participants than the transfusion group.  Those who remain</a:t>
            </a:r>
            <a:r>
              <a:rPr lang="en-US" sz="2000" baseline="0" dirty="0"/>
              <a:t> in the IDU group are less sick than those who remain in the transfusion group.  This results in more underestimation of incidence of cirrhosis in IDU group than compared with the transfusion group.  The IDU group looks like it has a more favorable outcome.</a:t>
            </a:r>
            <a:endParaRPr lang="en-US" sz="2000" dirty="0"/>
          </a:p>
        </p:txBody>
      </p:sp>
    </p:spTree>
    <p:extLst>
      <p:ext uri="{BB962C8B-B14F-4D97-AF65-F5344CB8AC3E}">
        <p14:creationId xmlns:p14="http://schemas.microsoft.com/office/powerpoint/2010/main" val="201149266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14A5B90E-AFEB-42CB-A2D6-60FCF981FC58}" type="slidenum">
              <a:rPr lang="en-US"/>
              <a:pPr/>
              <a:t>89</a:t>
            </a:fld>
            <a:endParaRPr lang="en-US" dirty="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r>
              <a:rPr lang="en-US" dirty="0"/>
              <a:t>This is what a Kaplan-Meier curve would look like for the study.  Or, more specifically 1-KM.  The dark curve is what we would see if there was no informative censoring AND assuming there was no difference between IDU and transfusion recipients in the incidence of cirrhosis (i.e., “under then null”).  In other words, the top dark curve assumes that there is no effect</a:t>
            </a:r>
            <a:r>
              <a:rPr lang="en-US" baseline="0" dirty="0"/>
              <a:t> of the route of HCV acquisition on the occurrence of cirrhosis and also no drop-out.  T</a:t>
            </a:r>
            <a:r>
              <a:rPr lang="en-US" dirty="0"/>
              <a:t>here would be superimposable curves.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However, now enter reality:  there is loss to follow-up,</a:t>
            </a:r>
            <a:r>
              <a:rPr lang="en-US" baseline="0" dirty="0"/>
              <a:t> and it is informative</a:t>
            </a:r>
            <a:r>
              <a:rPr lang="en-US" dirty="0"/>
              <a:t>.  The effect of this informative censoring is to deplete</a:t>
            </a:r>
            <a:r>
              <a:rPr lang="en-US" baseline="0" dirty="0"/>
              <a:t> those with the highest incidence of cirrhosis, such that those who remain have a lower rate of cirrhosis than those who drop-out.  T</a:t>
            </a:r>
            <a:r>
              <a:rPr lang="en-US" dirty="0"/>
              <a:t>he second curve</a:t>
            </a:r>
            <a:r>
              <a:rPr lang="en-US" baseline="0" dirty="0"/>
              <a:t> from the top </a:t>
            </a:r>
            <a:r>
              <a:rPr lang="en-US" dirty="0"/>
              <a:t>is the effect of drop</a:t>
            </a:r>
            <a:r>
              <a:rPr lang="en-US" baseline="0" dirty="0"/>
              <a:t> out</a:t>
            </a:r>
            <a:r>
              <a:rPr lang="en-US" dirty="0"/>
              <a:t> in the transfusion recipients.  It turns out that the effect of being sick with undiagnosed cirrhosis (or the effect of alcohol use) on drop out is greater in the IDU group than the transfusion group.  This is because the IDU group has more distractions which prevent appointment attendance and perhaps less social support.  The joint effect of being in the IDU group and also being sick from undiagnosed cirrhosis (or having alcohol abuse) is more than just the two effects operating independently.  This is what we referred to earlier as “</a:t>
            </a:r>
            <a:r>
              <a:rPr lang="en-US" b="0" dirty="0"/>
              <a:t>s</a:t>
            </a:r>
            <a:r>
              <a:rPr lang="en-US" sz="1200" b="0" kern="1200" dirty="0">
                <a:solidFill>
                  <a:srgbClr val="FF3300"/>
                </a:solidFill>
                <a:latin typeface="Times New Roman" pitchFamily="18" charset="0"/>
                <a:ea typeface="+mn-ea"/>
                <a:cs typeface="+mn-cs"/>
              </a:rPr>
              <a:t>ome special influence on selection conferred by joint exposure &amp; disease status”.  The experience of the IDU group is shown in the third plot from the bottom.  More sick patients are being depleted from observation in the IDU group than the transfusion group, leaving the IDU group with more well patients who have lower incidence of progression to cirrhosis</a:t>
            </a:r>
            <a:r>
              <a:rPr lang="en-US" sz="1200" b="1" kern="1200" dirty="0">
                <a:solidFill>
                  <a:srgbClr val="FF3300"/>
                </a:solidFill>
                <a:latin typeface="Times New Roman" pitchFamily="18" charset="0"/>
                <a:ea typeface="+mn-ea"/>
                <a:cs typeface="+mn-cs"/>
              </a:rPr>
              <a:t>.  </a:t>
            </a:r>
            <a:endParaRPr lang="en-US" dirty="0"/>
          </a:p>
          <a:p>
            <a:endParaRPr lang="en-US" dirty="0"/>
          </a:p>
          <a:p>
            <a:r>
              <a:rPr lang="en-US" dirty="0"/>
              <a:t>The result is the appearance that the IDU group appears to have lower</a:t>
            </a:r>
            <a:r>
              <a:rPr lang="en-US" baseline="0" dirty="0"/>
              <a:t> incidence of </a:t>
            </a:r>
            <a:r>
              <a:rPr lang="en-US" dirty="0"/>
              <a:t>cirrhosis than the transfusion group — all because of selection bias.  In this scenario, we assumed that in truth</a:t>
            </a:r>
            <a:r>
              <a:rPr lang="en-US" baseline="0" dirty="0"/>
              <a:t> that was no effect of exposure.  Hence, the apparent difference we see between IDU and transfusion groups is because of selection bias.  </a:t>
            </a:r>
          </a:p>
          <a:p>
            <a:endParaRPr lang="en-US" baseline="0" dirty="0"/>
          </a:p>
          <a:p>
            <a:r>
              <a:rPr lang="en-US" dirty="0"/>
              <a:t>See Greenland </a:t>
            </a:r>
            <a:r>
              <a:rPr lang="en-US" i="1" dirty="0"/>
              <a:t>AJE</a:t>
            </a:r>
            <a:r>
              <a:rPr lang="en-US" dirty="0"/>
              <a:t> 106:184, 1977 for further examples.</a:t>
            </a:r>
          </a:p>
        </p:txBody>
      </p:sp>
    </p:spTree>
    <p:extLst>
      <p:ext uri="{BB962C8B-B14F-4D97-AF65-F5344CB8AC3E}">
        <p14:creationId xmlns:p14="http://schemas.microsoft.com/office/powerpoint/2010/main" val="298093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fld id="{ACA08F81-CC37-46CB-BC60-B6B30DE82158}"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2515" name="Rectangle 2"/>
          <p:cNvSpPr>
            <a:spLocks noGrp="1" noRot="1" noChangeAspect="1" noChangeArrowheads="1" noTextEdit="1"/>
          </p:cNvSpPr>
          <p:nvPr>
            <p:ph type="sldImg"/>
          </p:nvPr>
        </p:nvSpPr>
        <p:spPr>
          <a:xfrm>
            <a:off x="884238" y="695325"/>
            <a:ext cx="5222875" cy="3481388"/>
          </a:xfrm>
          <a:ln/>
        </p:spPr>
      </p:sp>
      <p:sp>
        <p:nvSpPr>
          <p:cNvPr id="192516" name="Rectangle 3"/>
          <p:cNvSpPr>
            <a:spLocks noGrp="1" noChangeArrowheads="1"/>
          </p:cNvSpPr>
          <p:nvPr>
            <p:ph type="body" idx="1"/>
          </p:nvPr>
        </p:nvSpPr>
        <p:spPr>
          <a:xfrm>
            <a:off x="931863" y="4408488"/>
            <a:ext cx="5127625" cy="4178300"/>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As an example, let us say we desired to draw a cross-sectional (X-S) random sample of San Franciscans, age 20 to 65 years.  The random sample is the intended sample of the source population, which is all San Franciscans 20 to 65 years old.  The target population could reasonably be said to be all U.S. residents living in urban areas who are age 20 to 65 years.  However, this might be debated depending upon what we desired to study in this population.  Other external populations, for example, include U.S. residents over age 65 and Europeans age 20 to 65.  </a:t>
            </a:r>
          </a:p>
        </p:txBody>
      </p:sp>
    </p:spTree>
    <p:extLst>
      <p:ext uri="{BB962C8B-B14F-4D97-AF65-F5344CB8AC3E}">
        <p14:creationId xmlns:p14="http://schemas.microsoft.com/office/powerpoint/2010/main" val="20360889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51D5DA6E-0C1E-4FFA-8C8C-60040FB7AA12}" type="slidenum">
              <a:rPr lang="en-US"/>
              <a:pPr/>
              <a:t>90</a:t>
            </a:fld>
            <a:endParaRPr lang="en-US" dirty="0"/>
          </a:p>
        </p:txBody>
      </p:sp>
      <p:sp>
        <p:nvSpPr>
          <p:cNvPr id="186371" name="Rectangle 2"/>
          <p:cNvSpPr>
            <a:spLocks noGrp="1" noRot="1" noChangeAspect="1" noChangeArrowheads="1" noTextEdit="1"/>
          </p:cNvSpPr>
          <p:nvPr>
            <p:ph type="sldImg"/>
          </p:nvPr>
        </p:nvSpPr>
        <p:spPr>
          <a:xfrm>
            <a:off x="884238" y="695325"/>
            <a:ext cx="5222875" cy="3481388"/>
          </a:xfrm>
          <a:ln/>
        </p:spPr>
      </p:sp>
      <p:sp>
        <p:nvSpPr>
          <p:cNvPr id="186372" name="Rectangle 3"/>
          <p:cNvSpPr>
            <a:spLocks noGrp="1" noChangeArrowheads="1"/>
          </p:cNvSpPr>
          <p:nvPr>
            <p:ph type="body" idx="1"/>
          </p:nvPr>
        </p:nvSpPr>
        <p:spPr>
          <a:xfrm>
            <a:off x="931863" y="4408488"/>
            <a:ext cx="5127625" cy="4178300"/>
          </a:xfrm>
          <a:noFill/>
          <a:ln/>
        </p:spPr>
        <p:txBody>
          <a:bodyPr/>
          <a:lstStyle/>
          <a:p>
            <a:r>
              <a:rPr lang="en-US" dirty="0"/>
              <a:t>Here is the effect of selection bias schematically.  The result is spurious underestimation of cirrhosis incidence in the IDU group relative to the transfusion recipients. </a:t>
            </a:r>
          </a:p>
          <a:p>
            <a:endParaRPr lang="en-US" dirty="0"/>
          </a:p>
          <a:p>
            <a:r>
              <a:rPr lang="en-US" dirty="0"/>
              <a:t>The figure in the lower left-hand</a:t>
            </a:r>
            <a:r>
              <a:rPr lang="en-US" baseline="0" dirty="0"/>
              <a:t> corner depicts how both exposure and disease are affecting retention; it is a rudimentary DAG. </a:t>
            </a:r>
            <a:endParaRPr lang="en-US" dirty="0"/>
          </a:p>
          <a:p>
            <a:endParaRPr lang="en-US" dirty="0"/>
          </a:p>
        </p:txBody>
      </p:sp>
    </p:spTree>
    <p:extLst>
      <p:ext uri="{BB962C8B-B14F-4D97-AF65-F5344CB8AC3E}">
        <p14:creationId xmlns:p14="http://schemas.microsoft.com/office/powerpoint/2010/main" val="92589126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Everything we just said about losses to follow-up (drop-out) as</a:t>
            </a:r>
            <a:r>
              <a:rPr lang="en-US" baseline="0" dirty="0"/>
              <a:t> a mechanism for altered probabilities of retention also apply to competing events.  The rationale is that losses to follow-up and competing events are the two ways that people fall out of observation.  When drop-out or competing events are influenced by both exposure and disease, selection bias will ensue.</a:t>
            </a:r>
          </a:p>
          <a:p>
            <a:endParaRPr lang="en-US" baseline="0" dirty="0"/>
          </a:p>
          <a:p>
            <a:r>
              <a:rPr lang="en-US" baseline="0" dirty="0"/>
              <a:t>Here is the generic schematic.  During follow-up, some pathophysiologic state is the “other factor” we defined earlier.  This state is associated with our disease of interest and the competing event.  Exposure is causally related to the competing event.  Having the competing event then affects whether a participant will continue to come back to study visits.  For example, dead persons can no longer be studied. </a:t>
            </a:r>
          </a:p>
          <a:p>
            <a:endParaRPr lang="en-US" baseline="0" dirty="0"/>
          </a:p>
          <a:p>
            <a:r>
              <a:rPr lang="en-US" baseline="0" dirty="0"/>
              <a:t>An example of this is the association between smoking and Alzheimer’s dementia.  Death is the competing event.  When this is studied in older populations, who are prone to the development of competing events (e.g., death via cardiovascular heart disease and cancer-related deaths), the data shows that smoking (vs. no smoking) is associated with a decreased incidence of dementia.  This is not seen in younger populations, who have very low risk of competing events.  The inverse relationship in the older population is felt to be because of selection bias.  Among older patients, those who remain alive have an inverse relationship between smoking and high-risk genetic background.  Among those alive, exposed are less likely to have high-risk genetic backgrounds than unexposed persons.  This is because if they were exposed and had the high-risk genetic background they would likely be dead.   This is explained in Hernan et al.  </a:t>
            </a:r>
            <a:r>
              <a:rPr lang="en-US" i="1" baseline="0" dirty="0"/>
              <a:t>Epidemiology</a:t>
            </a:r>
            <a:r>
              <a:rPr lang="en-US" baseline="0" dirty="0"/>
              <a:t> 2008. </a:t>
            </a:r>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91</a:t>
            </a:fld>
            <a:endParaRPr lang="en-US" dirty="0"/>
          </a:p>
        </p:txBody>
      </p:sp>
    </p:spTree>
    <p:extLst>
      <p:ext uri="{BB962C8B-B14F-4D97-AF65-F5344CB8AC3E}">
        <p14:creationId xmlns:p14="http://schemas.microsoft.com/office/powerpoint/2010/main" val="304162352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73FE3B28-7778-413B-8C7D-0D2FE63640DD}" type="slidenum">
              <a:rPr lang="en-US"/>
              <a:pPr/>
              <a:t>92</a:t>
            </a:fld>
            <a:endParaRPr lang="en-US" dirty="0"/>
          </a:p>
        </p:txBody>
      </p:sp>
      <p:sp>
        <p:nvSpPr>
          <p:cNvPr id="188419" name="Rectangle 2"/>
          <p:cNvSpPr>
            <a:spLocks noGrp="1" noRot="1" noChangeAspect="1" noChangeArrowheads="1" noTextEdit="1"/>
          </p:cNvSpPr>
          <p:nvPr>
            <p:ph type="sldImg"/>
          </p:nvPr>
        </p:nvSpPr>
        <p:spPr>
          <a:xfrm>
            <a:off x="884238" y="695325"/>
            <a:ext cx="5222875" cy="3481388"/>
          </a:xfrm>
          <a:ln/>
        </p:spPr>
      </p:sp>
      <p:sp>
        <p:nvSpPr>
          <p:cNvPr id="188420" name="Rectangle 3"/>
          <p:cNvSpPr>
            <a:spLocks noGrp="1" noChangeArrowheads="1"/>
          </p:cNvSpPr>
          <p:nvPr>
            <p:ph type="body" idx="1"/>
          </p:nvPr>
        </p:nvSpPr>
        <p:spPr>
          <a:xfrm>
            <a:off x="931863" y="4408488"/>
            <a:ext cx="5127625" cy="4178300"/>
          </a:xfrm>
          <a:noFill/>
          <a:ln/>
        </p:spPr>
        <p:txBody>
          <a:bodyPr lIns="89158" tIns="44579" rIns="89158" bIns="44579"/>
          <a:lstStyle/>
          <a:p>
            <a:pPr marL="114300" lvl="1"/>
            <a:r>
              <a:rPr lang="en-US" dirty="0"/>
              <a:t>Finally,</a:t>
            </a:r>
            <a:r>
              <a:rPr lang="en-US" baseline="0" dirty="0"/>
              <a:t> how about selection bias in a randomized experiment?  At the outset of a randomized experiment, selection bias cannot occur because exposure (which is an intervention) is randomly assigned after the decision of a participate to be in the trial.  Hence, exposure status cannot directly influence selection into the study.  Because exposure status is randomly assigned, no other factor causes it or is associated with it.  So, both mechanisms of how exposure might influence selection are precluded.  We show this with the red X’s on the diagram.  </a:t>
            </a:r>
          </a:p>
          <a:p>
            <a:pPr marL="114300" lvl="1"/>
            <a:endParaRPr lang="en-US" baseline="0" dirty="0"/>
          </a:p>
          <a:p>
            <a:pPr marL="114300" lvl="1"/>
            <a:r>
              <a:rPr lang="en-US" baseline="0" dirty="0"/>
              <a:t>Instead of problems at the front end, where randomized trials can be threatened by selection bias is during follow-up (i.e., the back end, or “out-selection”).  These are the same issues that occur during follow-up in cohort studies, namely drop out and competing events.   This is another reason we equate experimental studies with cohorts, except that the investigator allocates the exposure.   The Additional Slides have examples. </a:t>
            </a:r>
            <a:endParaRPr lang="en-US" dirty="0"/>
          </a:p>
        </p:txBody>
      </p:sp>
    </p:spTree>
    <p:extLst>
      <p:ext uri="{BB962C8B-B14F-4D97-AF65-F5344CB8AC3E}">
        <p14:creationId xmlns:p14="http://schemas.microsoft.com/office/powerpoint/2010/main" val="229305626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FD702BC4-A2F3-4D66-B2B9-760A0EE68E1D}" type="slidenum">
              <a:rPr lang="en-US"/>
              <a:pPr/>
              <a:t>93</a:t>
            </a:fld>
            <a:endParaRPr lang="en-US" dirty="0"/>
          </a:p>
        </p:txBody>
      </p:sp>
      <p:sp>
        <p:nvSpPr>
          <p:cNvPr id="190467" name="Rectangle 2"/>
          <p:cNvSpPr>
            <a:spLocks noGrp="1" noRot="1" noChangeAspect="1" noChangeArrowheads="1" noTextEdit="1"/>
          </p:cNvSpPr>
          <p:nvPr>
            <p:ph type="sldImg"/>
          </p:nvPr>
        </p:nvSpPr>
        <p:spPr>
          <a:xfrm>
            <a:off x="884238" y="695325"/>
            <a:ext cx="5222875" cy="3481388"/>
          </a:xfrm>
          <a:ln/>
        </p:spPr>
      </p:sp>
      <p:sp>
        <p:nvSpPr>
          <p:cNvPr id="190468" name="Rectangle 3"/>
          <p:cNvSpPr>
            <a:spLocks noGrp="1" noChangeArrowheads="1"/>
          </p:cNvSpPr>
          <p:nvPr>
            <p:ph type="body" idx="1"/>
          </p:nvPr>
        </p:nvSpPr>
        <p:spPr>
          <a:xfrm>
            <a:off x="931863" y="4408488"/>
            <a:ext cx="5127625" cy="4178300"/>
          </a:xfrm>
          <a:noFill/>
          <a:ln/>
        </p:spPr>
        <p:txBody>
          <a:bodyPr lIns="89158" tIns="44579" rIns="89158" bIns="44579"/>
          <a:lstStyle/>
          <a:p>
            <a:r>
              <a:rPr lang="en-US" sz="1400" dirty="0"/>
              <a:t>In summary, selection bias occurs when the study sample (the people</a:t>
            </a:r>
            <a:r>
              <a:rPr lang="en-US" sz="1400" baseline="0" dirty="0"/>
              <a:t> or the person-time)</a:t>
            </a:r>
            <a:r>
              <a:rPr lang="en-US" sz="1400" dirty="0"/>
              <a:t> does</a:t>
            </a:r>
            <a:r>
              <a:rPr lang="en-US" sz="1400" baseline="0" dirty="0"/>
              <a:t> not represent (i.e., accurately reflect) the source population.  In a descriptive study, this is the bias caused when persons in the source population have different probabilities for being selected in the first place (“in-selection”) or being retained (‘out-selection”).  In an analytic study, this is the bias caused when persons in the source population have different probabilities of being selected in the study or being retained and these probabilities are influenced by directly (or are associated with) both exposure and outcome under study.  In the Additional Slides section, we show how one exception to this in the context of a “non-null” relationship, a situation in which only influence by outcome is needed.</a:t>
            </a:r>
          </a:p>
          <a:p>
            <a:endParaRPr lang="en-US" sz="1400" baseline="0" dirty="0"/>
          </a:p>
          <a:p>
            <a:r>
              <a:rPr lang="en-US" sz="1400" baseline="0" dirty="0"/>
              <a:t>We also showed the requirements for selection bias diagrammatically.  We provided two frameworks.  We showed this both with “box and arrow” diagrams and with figures that emphasized how exposure and outcome must be directly related to (or associated with) either selection or retention in order for selection bias to occur under the null.   We also gave checklists regarding the practical mechanisms, by study design, that result in selection bias.</a:t>
            </a:r>
          </a:p>
          <a:p>
            <a:endParaRPr lang="en-US" sz="1400" baseline="0" dirty="0"/>
          </a:p>
          <a:p>
            <a:r>
              <a:rPr lang="en-US" sz="1400" baseline="0" dirty="0"/>
              <a:t>These two frameworks should help you guide your thinking about the presence of selection bias in any study, either your own or others.  Frameworks are unfortunately not well appreciated by many/most researchers which has led to a lot of ad hoc thinking about selection bias.  The paucity of pages in epidemiology textbooks regarding selection bias is indicative of how underdeveloped this topic is in the education process.  The S+N text, for example, has only a few pages on selection bias.  Selection bias is among the most occult and poorly understood among the biases.  Its methodologic development is far behind confounding, for example.  </a:t>
            </a:r>
            <a:endParaRPr lang="en-US" sz="1400" dirty="0"/>
          </a:p>
        </p:txBody>
      </p:sp>
    </p:spTree>
    <p:extLst>
      <p:ext uri="{BB962C8B-B14F-4D97-AF65-F5344CB8AC3E}">
        <p14:creationId xmlns:p14="http://schemas.microsoft.com/office/powerpoint/2010/main" val="415546506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 summary of the conditions needed for, direct evidence of, and manifestations of selection bias.</a:t>
            </a:r>
          </a:p>
          <a:p>
            <a:endParaRPr lang="en-US" baseline="0" dirty="0"/>
          </a:p>
          <a:p>
            <a:r>
              <a:rPr lang="en-US" baseline="0" dirty="0"/>
              <a:t>Regarding the conditions that could give rise to selection bias, at study outset (what we have called the “front end” or “in-selection”), any time your study sample is anything other than a random sample of the general population, there is the possibility of selection bias.  In other words, if you do not have a random sample of the general population, it is important to consider the selection forces that influenced who was chosen to or decided to participate.  Even with a random sample of the general population, you need to be concerned, especially in cross-sectional studies, with reasons why people may have left the underlying cohort.  On the back end (“out-selection”), any time the original study sample loses participants via drop out or competing events, there needs to be a concern about the possibility of selection bias.  </a:t>
            </a:r>
          </a:p>
          <a:p>
            <a:endParaRPr lang="en-US" baseline="0" dirty="0"/>
          </a:p>
          <a:p>
            <a:r>
              <a:rPr lang="en-US" baseline="0" dirty="0"/>
              <a:t>Selection bias is the least obvious amongst the biases.  This is primarily because we typically do not have any direct data we can evaluate.  This is especially the case for selection bias on the front end.  On the back end, at least the presence of drop out and competing events triggers a concern about selection bias.  On the front end, the investigator needs to think hard about the possible selection forces.  The best we can do in these situations is to think about what may influence selection and remember the rules regarding what is needed for selection bias.  These rules differ according to whether there is truly no association between exposure and outcome (“under the null”) or whether there is (“off the null”).  Remember, when under the null, the presence of selection bias can create a specious numerical association between exposure and outcome.   Under the non-null, the presence of selection bias can cause a distortion between exposure and outcome; selection bias could cause the spurious appearance of no association as well.  </a:t>
            </a:r>
          </a:p>
          <a:p>
            <a:endParaRPr lang="en-US" baseline="0" dirty="0"/>
          </a:p>
          <a:p>
            <a:r>
              <a:rPr lang="en-US" baseline="0" dirty="0"/>
              <a:t>There has been a surge of methodologic development around selection bias in the 15 years, and this will become even more apparent when we explain directed acyclic graphs in a few weeks.  Interestingly, a better understanding of selection bias has now allowed for selection bias to be recognized as the cause of many long standing “paradoxical” findings/associations in the clinical and epidemiologic literature.  These include the obesity paradox (Banack and Kaufman  </a:t>
            </a:r>
            <a:r>
              <a:rPr lang="en-US" i="1" baseline="0" dirty="0"/>
              <a:t>Epidemiology</a:t>
            </a:r>
            <a:r>
              <a:rPr lang="en-US" baseline="0" dirty="0"/>
              <a:t> 2013) and the low birthweight paradox (Whitcomb et al.  </a:t>
            </a:r>
            <a:r>
              <a:rPr lang="en-US" i="1" baseline="0" dirty="0"/>
              <a:t>Pediatric and Perinatal Epidemiology  </a:t>
            </a:r>
            <a:r>
              <a:rPr lang="en-US" baseline="0" dirty="0"/>
              <a:t>2009).</a:t>
            </a:r>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94</a:t>
            </a:fld>
            <a:endParaRPr lang="en-US" dirty="0"/>
          </a:p>
        </p:txBody>
      </p:sp>
    </p:spTree>
    <p:extLst>
      <p:ext uri="{BB962C8B-B14F-4D97-AF65-F5344CB8AC3E}">
        <p14:creationId xmlns:p14="http://schemas.microsoft.com/office/powerpoint/2010/main" val="307071619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FD702BC4-A2F3-4D66-B2B9-760A0EE68E1D}" type="slidenum">
              <a:rPr lang="en-US"/>
              <a:pPr/>
              <a:t>95</a:t>
            </a:fld>
            <a:endParaRPr lang="en-US" dirty="0"/>
          </a:p>
        </p:txBody>
      </p:sp>
      <p:sp>
        <p:nvSpPr>
          <p:cNvPr id="190467" name="Rectangle 2"/>
          <p:cNvSpPr>
            <a:spLocks noGrp="1" noRot="1" noChangeAspect="1" noChangeArrowheads="1" noTextEdit="1"/>
          </p:cNvSpPr>
          <p:nvPr>
            <p:ph type="sldImg"/>
          </p:nvPr>
        </p:nvSpPr>
        <p:spPr>
          <a:xfrm>
            <a:off x="884238" y="695325"/>
            <a:ext cx="5222875" cy="3481388"/>
          </a:xfrm>
          <a:ln/>
        </p:spPr>
      </p:sp>
      <p:sp>
        <p:nvSpPr>
          <p:cNvPr id="190468" name="Rectangle 3"/>
          <p:cNvSpPr>
            <a:spLocks noGrp="1" noChangeArrowheads="1"/>
          </p:cNvSpPr>
          <p:nvPr>
            <p:ph type="body" idx="1"/>
          </p:nvPr>
        </p:nvSpPr>
        <p:spPr>
          <a:xfrm>
            <a:off x="931863" y="4408488"/>
            <a:ext cx="5127625" cy="4178300"/>
          </a:xfrm>
          <a:noFill/>
          <a:ln/>
        </p:spPr>
        <p:txBody>
          <a:bodyPr lIns="89158" tIns="44579" rIns="89158" bIns="44579"/>
          <a:lstStyle/>
          <a:p>
            <a:r>
              <a:rPr lang="en-US" sz="1400" dirty="0"/>
              <a:t>And, finally, a summary about how to manage selection bias. </a:t>
            </a:r>
          </a:p>
          <a:p>
            <a:endParaRPr lang="en-US" sz="1400" dirty="0"/>
          </a:p>
          <a:p>
            <a:r>
              <a:rPr lang="en-US" sz="1400" dirty="0"/>
              <a:t>The</a:t>
            </a:r>
            <a:r>
              <a:rPr lang="en-US" sz="1400" baseline="0" dirty="0"/>
              <a:t> first message is that p</a:t>
            </a:r>
            <a:r>
              <a:rPr lang="en-US" sz="1400" dirty="0"/>
              <a:t>revention and avoidance, through prope</a:t>
            </a:r>
            <a:r>
              <a:rPr lang="en-US" sz="1400" baseline="0" dirty="0"/>
              <a:t>r decisions in the design stage by you, the investigator,</a:t>
            </a:r>
            <a:r>
              <a:rPr lang="en-US" sz="1400" dirty="0"/>
              <a:t> are critical.  Although there are sometimes fixes in the analysis phase, they depend upon having some detailed measurements.  If you</a:t>
            </a:r>
            <a:r>
              <a:rPr lang="en-US" sz="1400" baseline="0" dirty="0"/>
              <a:t> have not made these measurements, then there is no fix.  </a:t>
            </a:r>
            <a:r>
              <a:rPr lang="en-US" sz="1400" dirty="0"/>
              <a:t>We will discuss this more</a:t>
            </a:r>
            <a:r>
              <a:rPr lang="en-US" sz="1400" baseline="0" dirty="0"/>
              <a:t> later in the course.  </a:t>
            </a:r>
          </a:p>
          <a:p>
            <a:endParaRPr lang="en-US" sz="1400" baseline="0" dirty="0"/>
          </a:p>
          <a:p>
            <a:r>
              <a:rPr lang="en-US" sz="1400" dirty="0"/>
              <a:t>In this regard, there are three main</a:t>
            </a:r>
            <a:r>
              <a:rPr lang="en-US" sz="1400" baseline="0" dirty="0"/>
              <a:t> general messages: strive for representative study populations (in all study designs by avoiding convenience samples); high participation %’s (in all study designs by thorough explanation and incentives to participate), and low rates of loss to follow-up (in longitudinal studies by keeping participants engaged).</a:t>
            </a:r>
            <a:endParaRPr lang="en-US" sz="1400" dirty="0"/>
          </a:p>
          <a:p>
            <a:endParaRPr lang="en-US" sz="1400" dirty="0"/>
          </a:p>
          <a:p>
            <a:r>
              <a:rPr lang="en-US" sz="1400" baseline="0" dirty="0"/>
              <a:t>A few special tips </a:t>
            </a:r>
            <a:r>
              <a:rPr lang="en-US" sz="1400" dirty="0"/>
              <a:t>by study design. </a:t>
            </a:r>
          </a:p>
          <a:p>
            <a:endParaRPr lang="en-US" sz="1400" dirty="0"/>
          </a:p>
          <a:p>
            <a:r>
              <a:rPr lang="en-US" sz="1400" dirty="0"/>
              <a:t>In cross-sectional studies, remember</a:t>
            </a:r>
            <a:r>
              <a:rPr lang="en-US" sz="1400" baseline="0" dirty="0"/>
              <a:t> that the presence of both exposure and outcome at outset is a recipe for selection bias.   If having the outcome in question has any influence on survival, then any factor found to be associated with outcome may be so because of relationship with incident disease or survival after disease.  </a:t>
            </a:r>
          </a:p>
          <a:p>
            <a:endParaRPr lang="en-US" sz="1400" baseline="0" dirty="0"/>
          </a:p>
          <a:p>
            <a:r>
              <a:rPr lang="en-US" sz="1400" dirty="0"/>
              <a:t>For case-control studies, it is critical to follow the study base principle when selecting controls.  </a:t>
            </a:r>
          </a:p>
          <a:p>
            <a:endParaRPr lang="en-US" sz="1400" dirty="0"/>
          </a:p>
          <a:p>
            <a:r>
              <a:rPr lang="en-US" sz="1400" dirty="0"/>
              <a:t>In longitudinal studies, be mindful of occult selection forces at cohort outset that are related to both exposure and outcome.  There</a:t>
            </a:r>
            <a:r>
              <a:rPr lang="en-US" sz="1400" baseline="0" dirty="0"/>
              <a:t> is a lot of misperception in the scientific community that non-representative samples for cohort studies will only influence descriptive objectives but not analytic objectives.  We have shown today how this is not true (see also Munafo et al. </a:t>
            </a:r>
            <a:r>
              <a:rPr lang="en-US" sz="1200" b="0" i="1" u="none" strike="noStrike" kern="1200" baseline="0" dirty="0">
                <a:solidFill>
                  <a:schemeClr val="tx1"/>
                </a:solidFill>
                <a:latin typeface="Times New Roman" pitchFamily="18" charset="0"/>
                <a:ea typeface="+mn-ea"/>
                <a:cs typeface="+mn-cs"/>
              </a:rPr>
              <a:t>International Journal of Epidemiology  </a:t>
            </a:r>
            <a:r>
              <a:rPr lang="en-US" sz="1200" b="0" i="0" u="none" strike="noStrike" kern="1200" baseline="0" dirty="0">
                <a:solidFill>
                  <a:schemeClr val="tx1"/>
                </a:solidFill>
                <a:latin typeface="Times New Roman" pitchFamily="18" charset="0"/>
                <a:ea typeface="+mn-ea"/>
                <a:cs typeface="+mn-cs"/>
              </a:rPr>
              <a:t>2017).  </a:t>
            </a:r>
            <a:r>
              <a:rPr lang="en-US" sz="1400" dirty="0"/>
              <a:t>Of course, this applies only to cohort studies and not to randomized trials</a:t>
            </a:r>
            <a:r>
              <a:rPr lang="en-US" sz="1400" baseline="0" dirty="0"/>
              <a:t> (</a:t>
            </a:r>
            <a:r>
              <a:rPr lang="en-US" sz="1400" dirty="0"/>
              <a:t>RCTs) where randomization essentially guarantees no selection bias at the outset.  In both observational studies and RCTs, the critical advice is to prevent losses to follow-up.  When the study is over, you can consider performing worst case scenario sensitivity analyses regarding persons who were lost and if your finding is robust to even to the most extreme cases, then your qualitative inference is on safe ground.  These worst-case scenarios, however, can be extreme and result in finding that one’s nominal estimates are not robust.  Thus, consider also approaches where you track down the lost or a sample of them.  To prepare for this, make sure to learn as much about your participants when they enter the cohort and keep this information updated.   Finally, be aware of and measure competing events.  They</a:t>
            </a:r>
            <a:r>
              <a:rPr lang="en-US" sz="1400" baseline="0" dirty="0"/>
              <a:t> cannot be prevented (they are part of nature), </a:t>
            </a:r>
            <a:r>
              <a:rPr lang="en-US" sz="1400" dirty="0"/>
              <a:t>but you do need to account for them in your analysis.  And, if you can understand the common causes of the competing event</a:t>
            </a:r>
            <a:r>
              <a:rPr lang="en-US" sz="1400" baseline="0" dirty="0"/>
              <a:t> and your outcome of interest, you can perform some sophisticated analyses that allow you to overcome the bias.  This is an example of some of the remedies that can be done in the analysis stage for selection.  We will learn about this in the weeks to come as we begin to discuss directed acyclic graphs.</a:t>
            </a:r>
            <a:endParaRPr lang="en-US" sz="1400" dirty="0"/>
          </a:p>
          <a:p>
            <a:endParaRPr lang="en-US" sz="1400" dirty="0"/>
          </a:p>
        </p:txBody>
      </p:sp>
    </p:spTree>
    <p:extLst>
      <p:ext uri="{BB962C8B-B14F-4D97-AF65-F5344CB8AC3E}">
        <p14:creationId xmlns:p14="http://schemas.microsoft.com/office/powerpoint/2010/main" val="415546506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9A01DF2-2B68-4D09-A84E-DC52202494C3}" type="slidenum">
              <a:rPr lang="en-US" smtClean="0"/>
              <a:pPr>
                <a:defRPr/>
              </a:pPr>
              <a:t>96</a:t>
            </a:fld>
            <a:endParaRPr lang="en-US" dirty="0"/>
          </a:p>
        </p:txBody>
      </p:sp>
    </p:spTree>
    <p:extLst>
      <p:ext uri="{BB962C8B-B14F-4D97-AF65-F5344CB8AC3E}">
        <p14:creationId xmlns:p14="http://schemas.microsoft.com/office/powerpoint/2010/main" val="230649121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A16D7485-A889-44AB-AF4F-02E6A3A9AAD4}" type="slidenum">
              <a:rPr lang="en-US"/>
              <a:pPr/>
              <a:t>97</a:t>
            </a:fld>
            <a:endParaRPr lang="en-US" dirty="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r>
              <a:rPr lang="en-US" dirty="0"/>
              <a:t>The</a:t>
            </a:r>
            <a:r>
              <a:rPr lang="en-US" baseline="0" dirty="0"/>
              <a:t> </a:t>
            </a:r>
            <a:r>
              <a:rPr lang="en-US" dirty="0"/>
              <a:t>kind of classification scheme that we are promoting, with just four things to remember (selection bias, measurement bias, confounding, and chance), is much easier to remember than what some others have propagated.  For example, Sackett, cataloged, in a famous paper in 1979, a lengthy list of biases, some of which have interesting and colorful names, such as “apprehension” bias or “obsequiousness” bias.   We find these impossible to remember, and,</a:t>
            </a:r>
            <a:r>
              <a:rPr lang="en-US" baseline="0" dirty="0"/>
              <a:t> </a:t>
            </a:r>
            <a:r>
              <a:rPr lang="en-US" dirty="0"/>
              <a:t>indeed,</a:t>
            </a:r>
            <a:r>
              <a:rPr lang="en-US" baseline="0" dirty="0"/>
              <a:t> </a:t>
            </a:r>
            <a:r>
              <a:rPr lang="en-US" dirty="0"/>
              <a:t>because they all fall under one of our 3 biases (selection, measurement, and confounding), we simply just remember these </a:t>
            </a:r>
            <a:r>
              <a:rPr lang="en-US" b="1" dirty="0"/>
              <a:t>three</a:t>
            </a:r>
            <a:r>
              <a:rPr lang="en-US" dirty="0"/>
              <a:t>.</a:t>
            </a:r>
            <a:r>
              <a:rPr lang="en-US" baseline="0" dirty="0"/>
              <a:t>  </a:t>
            </a:r>
          </a:p>
          <a:p>
            <a:endParaRPr lang="en-US" baseline="0" dirty="0"/>
          </a:p>
          <a:p>
            <a:r>
              <a:rPr lang="en-US" baseline="0" dirty="0"/>
              <a:t>Naming different biases was very common in the past and continues to be popular, but it is increasingly recognized that a 3-category approach (selection, measurement, and confounding) is cleaner and more intuitive. </a:t>
            </a:r>
          </a:p>
          <a:p>
            <a:endParaRPr lang="en-US" baseline="0" dirty="0"/>
          </a:p>
          <a:p>
            <a:endParaRPr lang="en-US" dirty="0"/>
          </a:p>
        </p:txBody>
      </p:sp>
    </p:spTree>
    <p:extLst>
      <p:ext uri="{BB962C8B-B14F-4D97-AF65-F5344CB8AC3E}">
        <p14:creationId xmlns:p14="http://schemas.microsoft.com/office/powerpoint/2010/main" val="404372960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2ECDC0DC-0E42-4A63-A191-0574BFFF35E8}" type="slidenum">
              <a:rPr lang="en-US"/>
              <a:pPr/>
              <a:t>98</a:t>
            </a:fld>
            <a:endParaRPr lang="en-US" dirty="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a:lnSpc>
                <a:spcPct val="90000"/>
              </a:lnSpc>
            </a:pPr>
            <a:r>
              <a:rPr lang="en-US" sz="1000" dirty="0"/>
              <a:t>Here</a:t>
            </a:r>
            <a:r>
              <a:rPr lang="en-US" sz="1000" baseline="0" dirty="0"/>
              <a:t> is</a:t>
            </a:r>
            <a:r>
              <a:rPr lang="en-US" sz="1000" dirty="0"/>
              <a:t> a biomedical example of a study with a descriptive objective. </a:t>
            </a:r>
          </a:p>
          <a:p>
            <a:pPr>
              <a:lnSpc>
                <a:spcPct val="90000"/>
              </a:lnSpc>
            </a:pPr>
            <a:endParaRPr lang="en-US" sz="1000" dirty="0"/>
          </a:p>
          <a:p>
            <a:pPr>
              <a:lnSpc>
                <a:spcPct val="90000"/>
              </a:lnSpc>
            </a:pPr>
            <a:r>
              <a:rPr lang="en-US" sz="1000" dirty="0"/>
              <a:t>There was interest in past regarding the risk for cancer among the military observers of the various nuclear bomb tests that have been performed over the years in the U.S..  In one such study, there was an attempt to find all observers of the Smoky Atomic test in Nevada.  In this study, 76% of the total troops were later identified and the occurrence of leukemia was determined.  </a:t>
            </a:r>
          </a:p>
          <a:p>
            <a:pPr>
              <a:lnSpc>
                <a:spcPct val="90000"/>
              </a:lnSpc>
            </a:pPr>
            <a:endParaRPr lang="en-US" sz="1000" dirty="0"/>
          </a:p>
          <a:p>
            <a:pPr>
              <a:lnSpc>
                <a:spcPct val="90000"/>
              </a:lnSpc>
            </a:pPr>
            <a:r>
              <a:rPr lang="en-US" sz="1000" dirty="0"/>
              <a:t>On the surface, 76% seems very good.  But how representative were these 76%? The authors were clever enough to empirically look at this.  They did so by separating the troops into those who were contacted by the investigators (82% of the participants) and those who contacted the investigators on their own —  18% of the participants.  And, as you might have predicted, those who contacted the investigators on their own, i.e., self-selection, had a much higher leukemia prevalence, over 4 times higher.  Hence, at the end of the day we really don’t know how representative these 76% were, and we have to be concerned that they are enriched, by self selection, by those who developed leukemia.  The only way you could know the truth is if you contacted all 100% or if you got close to 100% and did sensitivity analyses on the remainder.</a:t>
            </a:r>
          </a:p>
          <a:p>
            <a:pPr>
              <a:lnSpc>
                <a:spcPct val="90000"/>
              </a:lnSpc>
            </a:pPr>
            <a:endParaRPr lang="en-US" sz="1000" dirty="0"/>
          </a:p>
          <a:p>
            <a:pPr>
              <a:lnSpc>
                <a:spcPct val="90000"/>
              </a:lnSpc>
            </a:pPr>
            <a:r>
              <a:rPr lang="en-US" sz="1000" dirty="0"/>
              <a:t>What is the explanation or mechanism for this?  The study design looks fine.  They had a list of troops and they set out to find them all.  It is just human nature that is the problem here.  Affected humans like to come forward, and it appears they did in this case.  </a:t>
            </a:r>
          </a:p>
          <a:p>
            <a:pPr>
              <a:lnSpc>
                <a:spcPct val="90000"/>
              </a:lnSpc>
            </a:pPr>
            <a:endParaRPr lang="en-US" sz="1000" dirty="0"/>
          </a:p>
        </p:txBody>
      </p:sp>
    </p:spTree>
    <p:extLst>
      <p:ext uri="{BB962C8B-B14F-4D97-AF65-F5344CB8AC3E}">
        <p14:creationId xmlns:p14="http://schemas.microsoft.com/office/powerpoint/2010/main" val="50748677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6772199F-1319-4991-B530-BE2FE6651611}" type="slidenum">
              <a:rPr lang="en-US"/>
              <a:pPr/>
              <a:t>99</a:t>
            </a:fld>
            <a:endParaRPr lang="en-US" dirty="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r>
              <a:rPr lang="en-US" dirty="0"/>
              <a:t>The</a:t>
            </a:r>
            <a:r>
              <a:rPr lang="en-US" baseline="0" dirty="0"/>
              <a:t> following</a:t>
            </a:r>
            <a:r>
              <a:rPr lang="en-US" dirty="0"/>
              <a:t> is an example of </a:t>
            </a:r>
            <a:r>
              <a:rPr lang="en-US" baseline="0" dirty="0"/>
              <a:t>mechanism #3 of unequal selection probabilities in a cross-sectional study.  </a:t>
            </a:r>
            <a:endParaRPr lang="en-US" dirty="0"/>
          </a:p>
        </p:txBody>
      </p:sp>
    </p:spTree>
    <p:extLst>
      <p:ext uri="{BB962C8B-B14F-4D97-AF65-F5344CB8AC3E}">
        <p14:creationId xmlns:p14="http://schemas.microsoft.com/office/powerpoint/2010/main" val="3524059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609600"/>
            <a:ext cx="6405563"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a:t>Click to edit Master title style</a:t>
            </a:r>
          </a:p>
        </p:txBody>
      </p:sp>
      <p:sp>
        <p:nvSpPr>
          <p:cNvPr id="3" name="Table Placeholder 2"/>
          <p:cNvSpPr>
            <a:spLocks noGrp="1"/>
          </p:cNvSpPr>
          <p:nvPr>
            <p:ph type="tbl" idx="1"/>
          </p:nvPr>
        </p:nvSpPr>
        <p:spPr>
          <a:xfrm>
            <a:off x="771525" y="1295400"/>
            <a:ext cx="8743950" cy="5181600"/>
          </a:xfrm>
        </p:spPr>
        <p:txBody>
          <a:bodyPr/>
          <a:lstStyle/>
          <a:p>
            <a:pPr lvl="0"/>
            <a:endParaRPr lang="en-US"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a:t>Click to edit Master title style</a:t>
            </a:r>
          </a:p>
        </p:txBody>
      </p:sp>
      <p:sp>
        <p:nvSpPr>
          <p:cNvPr id="3" name="ClipArt Placeholder 2"/>
          <p:cNvSpPr>
            <a:spLocks noGrp="1"/>
          </p:cNvSpPr>
          <p:nvPr>
            <p:ph type="clipArt" sz="half" idx="1"/>
          </p:nvPr>
        </p:nvSpPr>
        <p:spPr>
          <a:xfrm>
            <a:off x="771525" y="1295400"/>
            <a:ext cx="4295775" cy="5181600"/>
          </a:xfrm>
        </p:spPr>
        <p:txBody>
          <a:bodyPr/>
          <a:lstStyle/>
          <a:p>
            <a:pPr lvl="0"/>
            <a:endParaRPr lang="en-US" noProof="0" dirty="0"/>
          </a:p>
        </p:txBody>
      </p:sp>
      <p:sp>
        <p:nvSpPr>
          <p:cNvPr id="4" name="Text Placeholder 3"/>
          <p:cNvSpPr>
            <a:spLocks noGrp="1"/>
          </p:cNvSpPr>
          <p:nvPr>
            <p:ph type="body" sz="half" idx="2"/>
          </p:nvPr>
        </p:nvSpPr>
        <p:spPr>
          <a:xfrm>
            <a:off x="5219700" y="1295400"/>
            <a:ext cx="4295775"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1525"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771525" y="609600"/>
            <a:ext cx="874395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771525" y="1295400"/>
            <a:ext cx="874395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notesSlide" Target="../notesSlides/notesSlide100.xml"/><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oleObject" Target="../embeddings/oleObject15.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17.bin"/></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02.xml"/><Relationship Id="rId1" Type="http://schemas.openxmlformats.org/officeDocument/2006/relationships/slideLayout" Target="../slideLayouts/slideLayout2.xml"/><Relationship Id="rId5" Type="http://schemas.openxmlformats.org/officeDocument/2006/relationships/image" Target="../media/image36.wmf"/><Relationship Id="rId4" Type="http://schemas.openxmlformats.org/officeDocument/2006/relationships/image" Target="../media/image35.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oleObject" Target="../embeddings/oleObject10.bin"/><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oleObject" Target="../embeddings/oleObject13.bin"/><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oleObject" Target="NULL"/><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838200" y="381000"/>
            <a:ext cx="8743950" cy="249238"/>
          </a:xfrm>
        </p:spPr>
        <p:txBody>
          <a:bodyPr/>
          <a:lstStyle/>
          <a:p>
            <a:r>
              <a:rPr lang="en-US" i="1" dirty="0"/>
              <a:t>Epidemiologic Methods </a:t>
            </a:r>
            <a:r>
              <a:rPr lang="en-US" dirty="0"/>
              <a:t>(EPI 203)</a:t>
            </a:r>
          </a:p>
        </p:txBody>
      </p:sp>
      <p:graphicFrame>
        <p:nvGraphicFramePr>
          <p:cNvPr id="1026" name="Object 3"/>
          <p:cNvGraphicFramePr>
            <a:graphicFrameLocks noGrp="1" noChangeAspect="1"/>
          </p:cNvGraphicFramePr>
          <p:nvPr>
            <p:ph type="tbl" idx="1"/>
            <p:extLst>
              <p:ext uri="{D42A27DB-BD31-4B8C-83A1-F6EECF244321}">
                <p14:modId xmlns:p14="http://schemas.microsoft.com/office/powerpoint/2010/main" val="4050590901"/>
              </p:ext>
            </p:extLst>
          </p:nvPr>
        </p:nvGraphicFramePr>
        <p:xfrm>
          <a:off x="192088" y="1079500"/>
          <a:ext cx="9955212" cy="5008563"/>
        </p:xfrm>
        <a:graphic>
          <a:graphicData uri="http://schemas.openxmlformats.org/presentationml/2006/ole">
            <mc:AlternateContent xmlns:mc="http://schemas.openxmlformats.org/markup-compatibility/2006">
              <mc:Choice xmlns:v="urn:schemas-microsoft-com:vml" Requires="v">
                <p:oleObj name="Document" r:id="rId3" imgW="10058609" imgH="5060830" progId="Word.Document.8">
                  <p:embed/>
                </p:oleObj>
              </mc:Choice>
              <mc:Fallback>
                <p:oleObj name="Document" r:id="rId3" imgW="10058609" imgH="5060830" progId="Word.Document.8">
                  <p:embed/>
                  <p:pic>
                    <p:nvPicPr>
                      <p:cNvPr id="0" name=""/>
                      <p:cNvPicPr>
                        <a:picLocks noChangeAspect="1" noChangeArrowheads="1"/>
                      </p:cNvPicPr>
                      <p:nvPr/>
                    </p:nvPicPr>
                    <p:blipFill>
                      <a:blip r:embed="rId4"/>
                      <a:srcRect/>
                      <a:stretch>
                        <a:fillRect/>
                      </a:stretch>
                    </p:blipFill>
                    <p:spPr bwMode="auto">
                      <a:xfrm>
                        <a:off x="192088" y="1079500"/>
                        <a:ext cx="9955212" cy="5008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4"/>
          <p:cNvSpPr txBox="1">
            <a:spLocks noChangeArrowheads="1"/>
          </p:cNvSpPr>
          <p:nvPr/>
        </p:nvSpPr>
        <p:spPr bwMode="auto">
          <a:xfrm>
            <a:off x="5676900" y="2457271"/>
            <a:ext cx="4495800" cy="1200329"/>
          </a:xfrm>
          <a:prstGeom prst="rect">
            <a:avLst/>
          </a:prstGeom>
          <a:noFill/>
          <a:ln w="9525" algn="ctr">
            <a:noFill/>
            <a:miter lim="800000"/>
            <a:headEnd/>
            <a:tailEnd/>
          </a:ln>
        </p:spPr>
        <p:txBody>
          <a:bodyPr>
            <a:spAutoFit/>
          </a:bodyPr>
          <a:lstStyle/>
          <a:p>
            <a:pPr>
              <a:spcBef>
                <a:spcPts val="600"/>
              </a:spcBef>
            </a:pPr>
            <a:r>
              <a:rPr lang="en-US" sz="2400" dirty="0">
                <a:solidFill>
                  <a:srgbClr val="FF3300"/>
                </a:solidFill>
                <a:latin typeface="Arial" charset="0"/>
              </a:rPr>
              <a:t>Unifying theme of study design: all study designs are samples of an underlying cohort</a:t>
            </a:r>
          </a:p>
        </p:txBody>
      </p:sp>
      <p:sp>
        <p:nvSpPr>
          <p:cNvPr id="5" name="Text Box 4"/>
          <p:cNvSpPr txBox="1">
            <a:spLocks noChangeArrowheads="1"/>
          </p:cNvSpPr>
          <p:nvPr/>
        </p:nvSpPr>
        <p:spPr bwMode="auto">
          <a:xfrm>
            <a:off x="6681355" y="3886200"/>
            <a:ext cx="3581400" cy="1200329"/>
          </a:xfrm>
          <a:prstGeom prst="rect">
            <a:avLst/>
          </a:prstGeom>
          <a:noFill/>
          <a:ln w="9525" algn="ctr">
            <a:noFill/>
            <a:miter lim="800000"/>
            <a:headEnd/>
            <a:tailEnd/>
          </a:ln>
        </p:spPr>
        <p:txBody>
          <a:bodyPr wrap="square">
            <a:spAutoFit/>
          </a:bodyPr>
          <a:lstStyle/>
          <a:p>
            <a:pPr>
              <a:spcBef>
                <a:spcPts val="600"/>
              </a:spcBef>
            </a:pPr>
            <a:r>
              <a:rPr lang="en-US" sz="2400" dirty="0">
                <a:solidFill>
                  <a:srgbClr val="FF3300"/>
                </a:solidFill>
                <a:latin typeface="Arial" charset="0"/>
              </a:rPr>
              <a:t>Design begets measures of occurrence and measures of association</a:t>
            </a:r>
          </a:p>
        </p:txBody>
      </p:sp>
      <p:sp>
        <p:nvSpPr>
          <p:cNvPr id="2" name="Oval 1">
            <a:extLst>
              <a:ext uri="{FF2B5EF4-FFF2-40B4-BE49-F238E27FC236}">
                <a16:creationId xmlns:a16="http://schemas.microsoft.com/office/drawing/2014/main" id="{D4B13C3D-7FD2-47E4-B021-C92338A87D3C}"/>
              </a:ext>
            </a:extLst>
          </p:cNvPr>
          <p:cNvSpPr/>
          <p:nvPr/>
        </p:nvSpPr>
        <p:spPr bwMode="auto">
          <a:xfrm>
            <a:off x="10071100" y="78629"/>
            <a:ext cx="101600" cy="128498"/>
          </a:xfrm>
          <a:prstGeom prst="ellipse">
            <a:avLst/>
          </a:prstGeom>
          <a:solidFill>
            <a:schemeClr val="accent1"/>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21822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2F0493D-AEB9-4BD7-BD09-48C364F2F03F}"/>
              </a:ext>
            </a:extLst>
          </p:cNvPr>
          <p:cNvGrpSpPr/>
          <p:nvPr/>
        </p:nvGrpSpPr>
        <p:grpSpPr>
          <a:xfrm>
            <a:off x="8626126" y="4934346"/>
            <a:ext cx="1205261" cy="1066800"/>
            <a:chOff x="8115300" y="4648200"/>
            <a:chExt cx="1524000" cy="1295400"/>
          </a:xfrm>
        </p:grpSpPr>
        <p:sp>
          <p:nvSpPr>
            <p:cNvPr id="98306" name="Rectangle 3"/>
            <p:cNvSpPr>
              <a:spLocks noChangeArrowheads="1"/>
            </p:cNvSpPr>
            <p:nvPr/>
          </p:nvSpPr>
          <p:spPr bwMode="auto">
            <a:xfrm>
              <a:off x="8115300" y="4648200"/>
              <a:ext cx="1524000" cy="1295400"/>
            </a:xfrm>
            <a:prstGeom prst="rect">
              <a:avLst/>
            </a:prstGeom>
            <a:noFill/>
            <a:ln w="31750">
              <a:solidFill>
                <a:srgbClr val="FFC000"/>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07" name="Line 6"/>
            <p:cNvSpPr>
              <a:spLocks noChangeShapeType="1"/>
            </p:cNvSpPr>
            <p:nvPr/>
          </p:nvSpPr>
          <p:spPr bwMode="auto">
            <a:xfrm>
              <a:off x="8877300" y="4648200"/>
              <a:ext cx="0" cy="1295400"/>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08" name="Line 7"/>
            <p:cNvSpPr>
              <a:spLocks noChangeShapeType="1"/>
            </p:cNvSpPr>
            <p:nvPr/>
          </p:nvSpPr>
          <p:spPr bwMode="auto">
            <a:xfrm>
              <a:off x="8115300" y="5257800"/>
              <a:ext cx="1524000" cy="0"/>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98309"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0" name="Text Box 9"/>
          <p:cNvSpPr txBox="1">
            <a:spLocks noChangeArrowheads="1"/>
          </p:cNvSpPr>
          <p:nvPr/>
        </p:nvSpPr>
        <p:spPr bwMode="auto">
          <a:xfrm>
            <a:off x="8723931" y="4204342"/>
            <a:ext cx="1009650" cy="366713"/>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Diseased</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1" name="Text Box 10"/>
          <p:cNvSpPr txBox="1">
            <a:spLocks noChangeArrowheads="1"/>
          </p:cNvSpPr>
          <p:nvPr/>
        </p:nvSpPr>
        <p:spPr bwMode="auto">
          <a:xfrm>
            <a:off x="7677150" y="5308740"/>
            <a:ext cx="971550" cy="366713"/>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Exposed</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2" name="Text Box 11"/>
          <p:cNvSpPr txBox="1">
            <a:spLocks noChangeArrowheads="1"/>
          </p:cNvSpPr>
          <p:nvPr/>
        </p:nvSpPr>
        <p:spPr bwMode="auto">
          <a:xfrm>
            <a:off x="8662639" y="4435315"/>
            <a:ext cx="1205261" cy="461665"/>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        -</a:t>
            </a:r>
          </a:p>
        </p:txBody>
      </p:sp>
      <p:sp>
        <p:nvSpPr>
          <p:cNvPr id="98313" name="Text Box 12"/>
          <p:cNvSpPr txBox="1">
            <a:spLocks noChangeArrowheads="1"/>
          </p:cNvSpPr>
          <p:nvPr/>
        </p:nvSpPr>
        <p:spPr bwMode="auto">
          <a:xfrm>
            <a:off x="8175458" y="4944596"/>
            <a:ext cx="400050" cy="1077218"/>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a:t>
            </a:r>
          </a:p>
        </p:txBody>
      </p:sp>
      <p:sp>
        <p:nvSpPr>
          <p:cNvPr id="98315" name="Text Box 18"/>
          <p:cNvSpPr txBox="1">
            <a:spLocks noChangeArrowheads="1"/>
          </p:cNvSpPr>
          <p:nvPr/>
        </p:nvSpPr>
        <p:spPr bwMode="auto">
          <a:xfrm>
            <a:off x="8039101" y="6038512"/>
            <a:ext cx="2285999" cy="430887"/>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mn-cs"/>
              </a:rPr>
              <a:t>STUDY SAMPLE</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7" name="Text Box 25"/>
          <p:cNvSpPr txBox="1">
            <a:spLocks noChangeArrowheads="1"/>
          </p:cNvSpPr>
          <p:nvPr/>
        </p:nvSpPr>
        <p:spPr bwMode="auto">
          <a:xfrm>
            <a:off x="-551858" y="5483205"/>
            <a:ext cx="5300061" cy="461665"/>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F0"/>
                </a:solidFill>
                <a:effectLst/>
                <a:uLnTx/>
                <a:uFillTx/>
                <a:latin typeface="Times New Roman" pitchFamily="18" charset="0"/>
                <a:ea typeface="+mn-ea"/>
                <a:cs typeface="+mn-cs"/>
              </a:rPr>
              <a:t>OTHER EXT PPTLN.</a:t>
            </a:r>
          </a:p>
        </p:txBody>
      </p:sp>
      <p:sp>
        <p:nvSpPr>
          <p:cNvPr id="98318" name="Line 26"/>
          <p:cNvSpPr>
            <a:spLocks noChangeShapeType="1"/>
          </p:cNvSpPr>
          <p:nvPr/>
        </p:nvSpPr>
        <p:spPr bwMode="auto">
          <a:xfrm flipH="1" flipV="1">
            <a:off x="7910981" y="4667808"/>
            <a:ext cx="661518" cy="208992"/>
          </a:xfrm>
          <a:prstGeom prst="line">
            <a:avLst/>
          </a:prstGeom>
          <a:noFill/>
          <a:ln w="50800">
            <a:solidFill>
              <a:srgbClr val="FF0000"/>
            </a:solidFill>
            <a:round/>
            <a:headEnd/>
            <a:tailEnd type="triangle" w="med" len="me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98323" name="Group 40"/>
          <p:cNvGrpSpPr>
            <a:grpSpLocks/>
          </p:cNvGrpSpPr>
          <p:nvPr/>
        </p:nvGrpSpPr>
        <p:grpSpPr bwMode="auto">
          <a:xfrm>
            <a:off x="290337" y="270182"/>
            <a:ext cx="2853519" cy="2725982"/>
            <a:chOff x="1296" y="768"/>
            <a:chExt cx="864" cy="816"/>
          </a:xfrm>
        </p:grpSpPr>
        <p:sp>
          <p:nvSpPr>
            <p:cNvPr id="98344" name="Rectangle 23"/>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45" name="Line 35"/>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46" name="Line 38"/>
            <p:cNvSpPr>
              <a:spLocks noChangeShapeType="1"/>
            </p:cNvSpPr>
            <p:nvPr/>
          </p:nvSpPr>
          <p:spPr bwMode="auto">
            <a:xfrm>
              <a:off x="1296" y="1161"/>
              <a:ext cx="864" cy="0"/>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98324" name="Group 43"/>
          <p:cNvGrpSpPr>
            <a:grpSpLocks/>
          </p:cNvGrpSpPr>
          <p:nvPr/>
        </p:nvGrpSpPr>
        <p:grpSpPr bwMode="auto">
          <a:xfrm>
            <a:off x="3916529" y="152400"/>
            <a:ext cx="2018118" cy="1703598"/>
            <a:chOff x="1296" y="768"/>
            <a:chExt cx="864" cy="816"/>
          </a:xfrm>
        </p:grpSpPr>
        <p:sp>
          <p:nvSpPr>
            <p:cNvPr id="98341" name="Rectangle 44"/>
            <p:cNvSpPr>
              <a:spLocks noChangeArrowheads="1"/>
            </p:cNvSpPr>
            <p:nvPr/>
          </p:nvSpPr>
          <p:spPr bwMode="auto">
            <a:xfrm>
              <a:off x="1296" y="768"/>
              <a:ext cx="864" cy="816"/>
            </a:xfrm>
            <a:prstGeom prst="rect">
              <a:avLst/>
            </a:prstGeom>
            <a:noFill/>
            <a:ln w="34925">
              <a:solidFill>
                <a:schemeClr val="accent1">
                  <a:lumMod val="60000"/>
                  <a:lumOff val="40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42" name="Line 45"/>
            <p:cNvSpPr>
              <a:spLocks noChangeShapeType="1"/>
            </p:cNvSpPr>
            <p:nvPr/>
          </p:nvSpPr>
          <p:spPr bwMode="auto">
            <a:xfrm>
              <a:off x="1728" y="768"/>
              <a:ext cx="0" cy="816"/>
            </a:xfrm>
            <a:prstGeom prst="line">
              <a:avLst/>
            </a:prstGeom>
            <a:noFill/>
            <a:ln w="34925">
              <a:solidFill>
                <a:schemeClr val="accent1">
                  <a:lumMod val="60000"/>
                  <a:lumOff val="40000"/>
                </a:schemeClr>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43" name="Line 46"/>
            <p:cNvSpPr>
              <a:spLocks noChangeShapeType="1"/>
            </p:cNvSpPr>
            <p:nvPr/>
          </p:nvSpPr>
          <p:spPr bwMode="auto">
            <a:xfrm>
              <a:off x="1296" y="1200"/>
              <a:ext cx="864" cy="0"/>
            </a:xfrm>
            <a:prstGeom prst="line">
              <a:avLst/>
            </a:prstGeom>
            <a:noFill/>
            <a:ln w="34925">
              <a:solidFill>
                <a:schemeClr val="accent1">
                  <a:lumMod val="60000"/>
                  <a:lumOff val="40000"/>
                </a:schemeClr>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98325" name="Group 47"/>
          <p:cNvGrpSpPr>
            <a:grpSpLocks/>
          </p:cNvGrpSpPr>
          <p:nvPr/>
        </p:nvGrpSpPr>
        <p:grpSpPr bwMode="auto">
          <a:xfrm>
            <a:off x="742415" y="3649351"/>
            <a:ext cx="2522979" cy="1845455"/>
            <a:chOff x="1296" y="768"/>
            <a:chExt cx="864" cy="816"/>
          </a:xfrm>
        </p:grpSpPr>
        <p:sp>
          <p:nvSpPr>
            <p:cNvPr id="98338" name="Rectangle 48"/>
            <p:cNvSpPr>
              <a:spLocks noChangeArrowheads="1"/>
            </p:cNvSpPr>
            <p:nvPr/>
          </p:nvSpPr>
          <p:spPr bwMode="auto">
            <a:xfrm>
              <a:off x="1296" y="768"/>
              <a:ext cx="864" cy="816"/>
            </a:xfrm>
            <a:prstGeom prst="rect">
              <a:avLst/>
            </a:prstGeom>
            <a:noFill/>
            <a:ln w="31750">
              <a:solidFill>
                <a:srgbClr val="DDDDDD"/>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9" name="Line 49"/>
            <p:cNvSpPr>
              <a:spLocks noChangeShapeType="1"/>
            </p:cNvSpPr>
            <p:nvPr/>
          </p:nvSpPr>
          <p:spPr bwMode="auto">
            <a:xfrm>
              <a:off x="1728" y="768"/>
              <a:ext cx="0" cy="816"/>
            </a:xfrm>
            <a:prstGeom prst="line">
              <a:avLst/>
            </a:prstGeom>
            <a:noFill/>
            <a:ln w="31750">
              <a:solidFill>
                <a:srgbClr val="DDDDDD"/>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40" name="Line 50"/>
            <p:cNvSpPr>
              <a:spLocks noChangeShapeType="1"/>
            </p:cNvSpPr>
            <p:nvPr/>
          </p:nvSpPr>
          <p:spPr bwMode="auto">
            <a:xfrm>
              <a:off x="1296" y="1161"/>
              <a:ext cx="864" cy="0"/>
            </a:xfrm>
            <a:prstGeom prst="line">
              <a:avLst/>
            </a:prstGeom>
            <a:noFill/>
            <a:ln w="31750">
              <a:solidFill>
                <a:srgbClr val="DDDDDD"/>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98326" name="Group 51"/>
          <p:cNvGrpSpPr>
            <a:grpSpLocks/>
          </p:cNvGrpSpPr>
          <p:nvPr/>
        </p:nvGrpSpPr>
        <p:grpSpPr bwMode="auto">
          <a:xfrm>
            <a:off x="3845456" y="2681186"/>
            <a:ext cx="1961871" cy="1845454"/>
            <a:chOff x="1296" y="768"/>
            <a:chExt cx="864" cy="816"/>
          </a:xfrm>
        </p:grpSpPr>
        <p:sp>
          <p:nvSpPr>
            <p:cNvPr id="98335" name="Rectangle 52"/>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6" name="Line 53"/>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7" name="Line 54"/>
            <p:cNvSpPr>
              <a:spLocks noChangeShapeType="1"/>
            </p:cNvSpPr>
            <p:nvPr/>
          </p:nvSpPr>
          <p:spPr bwMode="auto">
            <a:xfrm>
              <a:off x="1296" y="1173"/>
              <a:ext cx="864" cy="0"/>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98327" name="Group 55"/>
          <p:cNvGrpSpPr>
            <a:grpSpLocks/>
          </p:cNvGrpSpPr>
          <p:nvPr/>
        </p:nvGrpSpPr>
        <p:grpSpPr bwMode="auto">
          <a:xfrm>
            <a:off x="6244508" y="3651299"/>
            <a:ext cx="1528010" cy="1475145"/>
            <a:chOff x="1296" y="768"/>
            <a:chExt cx="864" cy="816"/>
          </a:xfrm>
        </p:grpSpPr>
        <p:sp>
          <p:nvSpPr>
            <p:cNvPr id="98332" name="Rectangle 56"/>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3" name="Line 57"/>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4" name="Line 58"/>
            <p:cNvSpPr>
              <a:spLocks noChangeShapeType="1"/>
            </p:cNvSpPr>
            <p:nvPr/>
          </p:nvSpPr>
          <p:spPr bwMode="auto">
            <a:xfrm>
              <a:off x="1296" y="1167"/>
              <a:ext cx="864" cy="0"/>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98328" name="Text Box 59"/>
          <p:cNvSpPr txBox="1">
            <a:spLocks noChangeArrowheads="1"/>
          </p:cNvSpPr>
          <p:nvPr/>
        </p:nvSpPr>
        <p:spPr bwMode="auto">
          <a:xfrm>
            <a:off x="5905500" y="5105400"/>
            <a:ext cx="2057400" cy="769441"/>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mn-cs"/>
              </a:rPr>
              <a:t>INTENDED SAMPLE</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4" name="Text Box 17">
            <a:extLst>
              <a:ext uri="{FF2B5EF4-FFF2-40B4-BE49-F238E27FC236}">
                <a16:creationId xmlns:a16="http://schemas.microsoft.com/office/drawing/2014/main" id="{96A72AAB-0971-4AE6-8273-FC9E61B52D13}"/>
              </a:ext>
            </a:extLst>
          </p:cNvPr>
          <p:cNvSpPr txBox="1">
            <a:spLocks noChangeArrowheads="1"/>
          </p:cNvSpPr>
          <p:nvPr/>
        </p:nvSpPr>
        <p:spPr bwMode="auto">
          <a:xfrm>
            <a:off x="110769" y="3004279"/>
            <a:ext cx="3414449" cy="430887"/>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B0F0"/>
                </a:solidFill>
                <a:effectLst/>
                <a:uLnTx/>
                <a:uFillTx/>
                <a:latin typeface="Times New Roman" pitchFamily="18" charset="0"/>
                <a:ea typeface="+mn-ea"/>
                <a:cs typeface="+mn-cs"/>
              </a:rPr>
              <a:t>TARGET POPULATION</a:t>
            </a:r>
            <a:endParaRPr kumimoji="0" lang="en-US" sz="2400" b="0" i="0" u="none" strike="noStrike" kern="1200" cap="none" spc="0" normalizeH="0" baseline="0" noProof="0" dirty="0">
              <a:ln>
                <a:noFill/>
              </a:ln>
              <a:solidFill>
                <a:srgbClr val="00B0F0"/>
              </a:solidFill>
              <a:effectLst/>
              <a:uLnTx/>
              <a:uFillTx/>
              <a:latin typeface="Times New Roman" pitchFamily="18" charset="0"/>
              <a:ea typeface="+mn-ea"/>
              <a:cs typeface="+mn-cs"/>
            </a:endParaRPr>
          </a:p>
        </p:txBody>
      </p:sp>
      <p:sp>
        <p:nvSpPr>
          <p:cNvPr id="47" name="Text Box 25">
            <a:extLst>
              <a:ext uri="{FF2B5EF4-FFF2-40B4-BE49-F238E27FC236}">
                <a16:creationId xmlns:a16="http://schemas.microsoft.com/office/drawing/2014/main" id="{B63DDBA3-4667-40FB-B3C5-E3FF6DE62E6D}"/>
              </a:ext>
            </a:extLst>
          </p:cNvPr>
          <p:cNvSpPr txBox="1">
            <a:spLocks noChangeArrowheads="1"/>
          </p:cNvSpPr>
          <p:nvPr/>
        </p:nvSpPr>
        <p:spPr bwMode="auto">
          <a:xfrm>
            <a:off x="3471452" y="1794217"/>
            <a:ext cx="3103995" cy="461665"/>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F0"/>
                </a:solidFill>
                <a:effectLst/>
                <a:uLnTx/>
                <a:uFillTx/>
                <a:latin typeface="Times New Roman" pitchFamily="18" charset="0"/>
                <a:ea typeface="+mn-ea"/>
                <a:cs typeface="+mn-cs"/>
              </a:rPr>
              <a:t>OTHER EXT. PPTLN.</a:t>
            </a:r>
          </a:p>
        </p:txBody>
      </p:sp>
      <p:sp>
        <p:nvSpPr>
          <p:cNvPr id="2" name="Freeform: Shape 1">
            <a:extLst>
              <a:ext uri="{FF2B5EF4-FFF2-40B4-BE49-F238E27FC236}">
                <a16:creationId xmlns:a16="http://schemas.microsoft.com/office/drawing/2014/main" id="{47F35464-AC67-42F6-8BE2-4461B4BA1CFF}"/>
              </a:ext>
            </a:extLst>
          </p:cNvPr>
          <p:cNvSpPr/>
          <p:nvPr/>
        </p:nvSpPr>
        <p:spPr bwMode="auto">
          <a:xfrm>
            <a:off x="5905500" y="3167806"/>
            <a:ext cx="2667000" cy="1706186"/>
          </a:xfrm>
          <a:custGeom>
            <a:avLst/>
            <a:gdLst>
              <a:gd name="connsiteX0" fmla="*/ 2963119 w 2963119"/>
              <a:gd name="connsiteY0" fmla="*/ 1703597 h 1703597"/>
              <a:gd name="connsiteX1" fmla="*/ 2245488 w 2963119"/>
              <a:gd name="connsiteY1" fmla="*/ 106291 h 1703597"/>
              <a:gd name="connsiteX2" fmla="*/ 0 w 2963119"/>
              <a:gd name="connsiteY2" fmla="*/ 279911 h 1703597"/>
            </a:gdLst>
            <a:ahLst/>
            <a:cxnLst>
              <a:cxn ang="0">
                <a:pos x="connsiteX0" y="connsiteY0"/>
              </a:cxn>
              <a:cxn ang="0">
                <a:pos x="connsiteX1" y="connsiteY1"/>
              </a:cxn>
              <a:cxn ang="0">
                <a:pos x="connsiteX2" y="connsiteY2"/>
              </a:cxn>
            </a:cxnLst>
            <a:rect l="l" t="t" r="r" b="b"/>
            <a:pathLst>
              <a:path w="2963119" h="1703597">
                <a:moveTo>
                  <a:pt x="2963119" y="1703597"/>
                </a:moveTo>
                <a:cubicBezTo>
                  <a:pt x="2851230" y="1023584"/>
                  <a:pt x="2739341" y="343572"/>
                  <a:pt x="2245488" y="106291"/>
                </a:cubicBezTo>
                <a:cubicBezTo>
                  <a:pt x="1751635" y="-130990"/>
                  <a:pt x="875817" y="74460"/>
                  <a:pt x="0" y="279911"/>
                </a:cubicBezTo>
              </a:path>
            </a:pathLst>
          </a:custGeom>
          <a:noFill/>
          <a:ln w="3175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8" name="Text Box 17">
            <a:extLst>
              <a:ext uri="{FF2B5EF4-FFF2-40B4-BE49-F238E27FC236}">
                <a16:creationId xmlns:a16="http://schemas.microsoft.com/office/drawing/2014/main" id="{6695AA47-8CC0-4162-A02C-448FF55DC175}"/>
              </a:ext>
            </a:extLst>
          </p:cNvPr>
          <p:cNvSpPr txBox="1">
            <a:spLocks noChangeArrowheads="1"/>
          </p:cNvSpPr>
          <p:nvPr/>
        </p:nvSpPr>
        <p:spPr bwMode="auto">
          <a:xfrm>
            <a:off x="3162300" y="4496678"/>
            <a:ext cx="3314898" cy="1898212"/>
          </a:xfrm>
          <a:prstGeom prst="rect">
            <a:avLst/>
          </a:prstGeom>
          <a:noFill/>
          <a:ln w="9525">
            <a:noFill/>
            <a:miter lim="800000"/>
            <a:headEnd/>
            <a:tailEnd/>
          </a:ln>
        </p:spPr>
        <p:txBody>
          <a:bodyPr wrap="square">
            <a:spAutoFit/>
          </a:bodyPr>
          <a:lstStyle/>
          <a:p>
            <a:pPr defTabSz="812810">
              <a:defRPr/>
            </a:pPr>
            <a:r>
              <a:rPr lang="en-US" sz="1956" dirty="0">
                <a:solidFill>
                  <a:srgbClr val="FF0000"/>
                </a:solidFill>
              </a:rPr>
              <a:t>SOURCE POPULATION</a:t>
            </a:r>
          </a:p>
          <a:p>
            <a:pPr defTabSz="812810">
              <a:defRPr/>
            </a:pPr>
            <a:r>
              <a:rPr lang="en-US" sz="1956" dirty="0">
                <a:solidFill>
                  <a:srgbClr val="FF0000"/>
                </a:solidFill>
              </a:rPr>
              <a:t>(aka </a:t>
            </a:r>
          </a:p>
          <a:p>
            <a:pPr defTabSz="812810">
              <a:defRPr/>
            </a:pPr>
            <a:r>
              <a:rPr lang="en-US" sz="1956" dirty="0">
                <a:solidFill>
                  <a:srgbClr val="FF0000"/>
                </a:solidFill>
              </a:rPr>
              <a:t>ACCESSIBLE </a:t>
            </a:r>
          </a:p>
          <a:p>
            <a:pPr defTabSz="812810">
              <a:defRPr/>
            </a:pPr>
            <a:r>
              <a:rPr lang="en-US" sz="1956" dirty="0">
                <a:solidFill>
                  <a:srgbClr val="FF0000"/>
                </a:solidFill>
              </a:rPr>
              <a:t>POPULATION, </a:t>
            </a:r>
          </a:p>
          <a:p>
            <a:pPr defTabSz="812810">
              <a:defRPr/>
            </a:pPr>
            <a:r>
              <a:rPr lang="en-US" sz="1956" dirty="0">
                <a:solidFill>
                  <a:srgbClr val="FF0000"/>
                </a:solidFill>
              </a:rPr>
              <a:t>STUDY BASE, </a:t>
            </a:r>
          </a:p>
          <a:p>
            <a:pPr defTabSz="812810">
              <a:defRPr/>
            </a:pPr>
            <a:r>
              <a:rPr lang="en-US" sz="1956" dirty="0">
                <a:solidFill>
                  <a:srgbClr val="FF0000"/>
                </a:solidFill>
              </a:rPr>
              <a:t>“UNDERLYING COHORT”)</a:t>
            </a:r>
            <a:endParaRPr lang="en-US" sz="2133" dirty="0">
              <a:solidFill>
                <a:srgbClr val="FF0000"/>
              </a:solidFill>
            </a:endParaRPr>
          </a:p>
        </p:txBody>
      </p:sp>
      <p:sp>
        <p:nvSpPr>
          <p:cNvPr id="49" name="Text Box 33">
            <a:extLst>
              <a:ext uri="{FF2B5EF4-FFF2-40B4-BE49-F238E27FC236}">
                <a16:creationId xmlns:a16="http://schemas.microsoft.com/office/drawing/2014/main" id="{5AEE8348-E7FA-40AE-AE10-987AD2EDFB32}"/>
              </a:ext>
            </a:extLst>
          </p:cNvPr>
          <p:cNvSpPr txBox="1">
            <a:spLocks noChangeArrowheads="1"/>
          </p:cNvSpPr>
          <p:nvPr/>
        </p:nvSpPr>
        <p:spPr bwMode="auto">
          <a:xfrm>
            <a:off x="4632035" y="6420284"/>
            <a:ext cx="3940464" cy="369332"/>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effectLst/>
                <a:uLnTx/>
                <a:uFillTx/>
                <a:latin typeface="Times New Roman" pitchFamily="18" charset="0"/>
                <a:ea typeface="+mn-ea"/>
                <a:cs typeface="+mn-cs"/>
              </a:rPr>
              <a:t>Conception of Study Design yields</a:t>
            </a:r>
          </a:p>
        </p:txBody>
      </p:sp>
      <p:sp>
        <p:nvSpPr>
          <p:cNvPr id="4" name="Freeform: Shape 3">
            <a:extLst>
              <a:ext uri="{FF2B5EF4-FFF2-40B4-BE49-F238E27FC236}">
                <a16:creationId xmlns:a16="http://schemas.microsoft.com/office/drawing/2014/main" id="{3AF2E290-C022-47A1-872A-7F0823FB1775}"/>
              </a:ext>
            </a:extLst>
          </p:cNvPr>
          <p:cNvSpPr/>
          <p:nvPr/>
        </p:nvSpPr>
        <p:spPr bwMode="auto">
          <a:xfrm>
            <a:off x="7008513" y="5871275"/>
            <a:ext cx="513696" cy="545291"/>
          </a:xfrm>
          <a:custGeom>
            <a:avLst/>
            <a:gdLst>
              <a:gd name="connsiteX0" fmla="*/ 0 w 562824"/>
              <a:gd name="connsiteY0" fmla="*/ 1229711 h 1229711"/>
              <a:gd name="connsiteX1" fmla="*/ 551793 w 562824"/>
              <a:gd name="connsiteY1" fmla="*/ 740979 h 1229711"/>
              <a:gd name="connsiteX2" fmla="*/ 315311 w 562824"/>
              <a:gd name="connsiteY2" fmla="*/ 0 h 1229711"/>
            </a:gdLst>
            <a:ahLst/>
            <a:cxnLst>
              <a:cxn ang="0">
                <a:pos x="connsiteX0" y="connsiteY0"/>
              </a:cxn>
              <a:cxn ang="0">
                <a:pos x="connsiteX1" y="connsiteY1"/>
              </a:cxn>
              <a:cxn ang="0">
                <a:pos x="connsiteX2" y="connsiteY2"/>
              </a:cxn>
            </a:cxnLst>
            <a:rect l="l" t="t" r="r" b="b"/>
            <a:pathLst>
              <a:path w="562824" h="1229711">
                <a:moveTo>
                  <a:pt x="0" y="1229711"/>
                </a:moveTo>
                <a:cubicBezTo>
                  <a:pt x="249620" y="1087821"/>
                  <a:pt x="499241" y="945931"/>
                  <a:pt x="551793" y="740979"/>
                </a:cubicBezTo>
                <a:cubicBezTo>
                  <a:pt x="604345" y="536027"/>
                  <a:pt x="459828" y="268013"/>
                  <a:pt x="315311" y="0"/>
                </a:cubicBezTo>
              </a:path>
            </a:pathLst>
          </a:custGeom>
          <a:noFill/>
          <a:ln w="22225" cap="flat" cmpd="sng" algn="ctr">
            <a:solidFill>
              <a:schemeClr val="tx1"/>
            </a:solidFill>
            <a:prstDash val="dash"/>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50" name="WordArt 34">
            <a:extLst>
              <a:ext uri="{FF2B5EF4-FFF2-40B4-BE49-F238E27FC236}">
                <a16:creationId xmlns:a16="http://schemas.microsoft.com/office/drawing/2014/main" id="{A5F71067-E469-4420-BC44-8A561EE9BEA0}"/>
              </a:ext>
            </a:extLst>
          </p:cNvPr>
          <p:cNvSpPr>
            <a:spLocks noChangeArrowheads="1" noChangeShapeType="1" noTextEdit="1"/>
          </p:cNvSpPr>
          <p:nvPr/>
        </p:nvSpPr>
        <p:spPr bwMode="auto">
          <a:xfrm rot="1684938">
            <a:off x="6520916" y="2869069"/>
            <a:ext cx="2147910" cy="1434200"/>
          </a:xfrm>
          <a:prstGeom prst="rect">
            <a:avLst/>
          </a:prstGeom>
        </p:spPr>
        <p:txBody>
          <a:bodyPr spcFirstLastPara="1" wrap="none" fromWordArt="1">
            <a:prstTxWarp prst="textArchUp">
              <a:avLst>
                <a:gd name="adj" fmla="val 10800004"/>
              </a:avLst>
            </a:prstTxWarp>
          </a:bodyPr>
          <a:lstStyle/>
          <a:p>
            <a:r>
              <a:rPr lang="en-US" sz="3600" kern="10" dirty="0">
                <a:ln w="9525">
                  <a:solidFill>
                    <a:srgbClr val="000000"/>
                  </a:solidFill>
                  <a:round/>
                  <a:headEnd/>
                  <a:tailEnd/>
                </a:ln>
                <a:solidFill>
                  <a:srgbClr val="FF0000"/>
                </a:solidFill>
                <a:latin typeface="Arial Black"/>
              </a:rPr>
              <a:t>Inference</a:t>
            </a:r>
          </a:p>
        </p:txBody>
      </p:sp>
      <p:sp>
        <p:nvSpPr>
          <p:cNvPr id="54" name="Freeform: Shape 53">
            <a:extLst>
              <a:ext uri="{FF2B5EF4-FFF2-40B4-BE49-F238E27FC236}">
                <a16:creationId xmlns:a16="http://schemas.microsoft.com/office/drawing/2014/main" id="{32049017-DBB8-45A7-B50F-5A880354F49B}"/>
              </a:ext>
            </a:extLst>
          </p:cNvPr>
          <p:cNvSpPr/>
          <p:nvPr/>
        </p:nvSpPr>
        <p:spPr bwMode="auto">
          <a:xfrm rot="1481139">
            <a:off x="5650439" y="1677431"/>
            <a:ext cx="3974757" cy="1824453"/>
          </a:xfrm>
          <a:custGeom>
            <a:avLst/>
            <a:gdLst>
              <a:gd name="connsiteX0" fmla="*/ 2963119 w 2963119"/>
              <a:gd name="connsiteY0" fmla="*/ 1703597 h 1703597"/>
              <a:gd name="connsiteX1" fmla="*/ 2245488 w 2963119"/>
              <a:gd name="connsiteY1" fmla="*/ 106291 h 1703597"/>
              <a:gd name="connsiteX2" fmla="*/ 0 w 2963119"/>
              <a:gd name="connsiteY2" fmla="*/ 279911 h 1703597"/>
            </a:gdLst>
            <a:ahLst/>
            <a:cxnLst>
              <a:cxn ang="0">
                <a:pos x="connsiteX0" y="connsiteY0"/>
              </a:cxn>
              <a:cxn ang="0">
                <a:pos x="connsiteX1" y="connsiteY1"/>
              </a:cxn>
              <a:cxn ang="0">
                <a:pos x="connsiteX2" y="connsiteY2"/>
              </a:cxn>
            </a:cxnLst>
            <a:rect l="l" t="t" r="r" b="b"/>
            <a:pathLst>
              <a:path w="2963119" h="1703597">
                <a:moveTo>
                  <a:pt x="2963119" y="1703597"/>
                </a:moveTo>
                <a:cubicBezTo>
                  <a:pt x="2851230" y="1023584"/>
                  <a:pt x="2739341" y="343572"/>
                  <a:pt x="2245488" y="106291"/>
                </a:cubicBezTo>
                <a:cubicBezTo>
                  <a:pt x="1751635" y="-130990"/>
                  <a:pt x="875817" y="74460"/>
                  <a:pt x="0" y="279911"/>
                </a:cubicBezTo>
              </a:path>
            </a:pathLst>
          </a:custGeom>
          <a:noFill/>
          <a:ln w="31750" cap="flat" cmpd="sng" algn="ctr">
            <a:solidFill>
              <a:srgbClr val="00B0F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5" name="Group 4">
            <a:extLst>
              <a:ext uri="{FF2B5EF4-FFF2-40B4-BE49-F238E27FC236}">
                <a16:creationId xmlns:a16="http://schemas.microsoft.com/office/drawing/2014/main" id="{9F3A1FF1-24ED-43B7-9D60-12116BC9F7CE}"/>
              </a:ext>
            </a:extLst>
          </p:cNvPr>
          <p:cNvGrpSpPr/>
          <p:nvPr/>
        </p:nvGrpSpPr>
        <p:grpSpPr>
          <a:xfrm>
            <a:off x="3180180" y="2281127"/>
            <a:ext cx="5773316" cy="1734252"/>
            <a:chOff x="3180180" y="2281127"/>
            <a:chExt cx="5773316" cy="1734252"/>
          </a:xfrm>
        </p:grpSpPr>
        <p:sp>
          <p:nvSpPr>
            <p:cNvPr id="55" name="Freeform: Shape 54">
              <a:extLst>
                <a:ext uri="{FF2B5EF4-FFF2-40B4-BE49-F238E27FC236}">
                  <a16:creationId xmlns:a16="http://schemas.microsoft.com/office/drawing/2014/main" id="{79C19518-15AB-461A-AFFF-2C89B287F9DE}"/>
                </a:ext>
              </a:extLst>
            </p:cNvPr>
            <p:cNvSpPr/>
            <p:nvPr/>
          </p:nvSpPr>
          <p:spPr bwMode="auto">
            <a:xfrm rot="211801">
              <a:off x="3180180" y="2281127"/>
              <a:ext cx="1201051" cy="45719"/>
            </a:xfrm>
            <a:custGeom>
              <a:avLst/>
              <a:gdLst>
                <a:gd name="connsiteX0" fmla="*/ 2963119 w 2963119"/>
                <a:gd name="connsiteY0" fmla="*/ 1703597 h 1703597"/>
                <a:gd name="connsiteX1" fmla="*/ 2245488 w 2963119"/>
                <a:gd name="connsiteY1" fmla="*/ 106291 h 1703597"/>
                <a:gd name="connsiteX2" fmla="*/ 0 w 2963119"/>
                <a:gd name="connsiteY2" fmla="*/ 279911 h 1703597"/>
              </a:gdLst>
              <a:ahLst/>
              <a:cxnLst>
                <a:cxn ang="0">
                  <a:pos x="connsiteX0" y="connsiteY0"/>
                </a:cxn>
                <a:cxn ang="0">
                  <a:pos x="connsiteX1" y="connsiteY1"/>
                </a:cxn>
                <a:cxn ang="0">
                  <a:pos x="connsiteX2" y="connsiteY2"/>
                </a:cxn>
              </a:cxnLst>
              <a:rect l="l" t="t" r="r" b="b"/>
              <a:pathLst>
                <a:path w="2963119" h="1703597">
                  <a:moveTo>
                    <a:pt x="2963119" y="1703597"/>
                  </a:moveTo>
                  <a:cubicBezTo>
                    <a:pt x="2851230" y="1023584"/>
                    <a:pt x="2739341" y="343572"/>
                    <a:pt x="2245488" y="106291"/>
                  </a:cubicBezTo>
                  <a:cubicBezTo>
                    <a:pt x="1751635" y="-130990"/>
                    <a:pt x="875817" y="74460"/>
                    <a:pt x="0" y="279911"/>
                  </a:cubicBezTo>
                </a:path>
              </a:pathLst>
            </a:custGeom>
            <a:noFill/>
            <a:ln w="31750" cap="flat" cmpd="sng" algn="ctr">
              <a:solidFill>
                <a:srgbClr val="00B0F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 name="Freeform: Shape 12">
              <a:extLst>
                <a:ext uri="{FF2B5EF4-FFF2-40B4-BE49-F238E27FC236}">
                  <a16:creationId xmlns:a16="http://schemas.microsoft.com/office/drawing/2014/main" id="{44876BB7-931A-420E-8F08-D3F92EE0BF53}"/>
                </a:ext>
              </a:extLst>
            </p:cNvPr>
            <p:cNvSpPr/>
            <p:nvPr/>
          </p:nvSpPr>
          <p:spPr bwMode="auto">
            <a:xfrm>
              <a:off x="3269237" y="2318126"/>
              <a:ext cx="5684259" cy="1697253"/>
            </a:xfrm>
            <a:custGeom>
              <a:avLst/>
              <a:gdLst>
                <a:gd name="connsiteX0" fmla="*/ 3531549 w 3531549"/>
                <a:gd name="connsiteY0" fmla="*/ 53009 h 2560508"/>
                <a:gd name="connsiteX1" fmla="*/ 210833 w 3531549"/>
                <a:gd name="connsiteY1" fmla="*/ 277599 h 2560508"/>
                <a:gd name="connsiteX2" fmla="*/ 307085 w 3531549"/>
                <a:gd name="connsiteY2" fmla="*/ 2202651 h 2560508"/>
                <a:gd name="connsiteX3" fmla="*/ 34370 w 3531549"/>
                <a:gd name="connsiteY3" fmla="*/ 2555578 h 2560508"/>
              </a:gdLst>
              <a:ahLst/>
              <a:cxnLst>
                <a:cxn ang="0">
                  <a:pos x="connsiteX0" y="connsiteY0"/>
                </a:cxn>
                <a:cxn ang="0">
                  <a:pos x="connsiteX1" y="connsiteY1"/>
                </a:cxn>
                <a:cxn ang="0">
                  <a:pos x="connsiteX2" y="connsiteY2"/>
                </a:cxn>
                <a:cxn ang="0">
                  <a:pos x="connsiteX3" y="connsiteY3"/>
                </a:cxn>
              </a:cxnLst>
              <a:rect l="l" t="t" r="r" b="b"/>
              <a:pathLst>
                <a:path w="3531549" h="2560508">
                  <a:moveTo>
                    <a:pt x="3531549" y="53009"/>
                  </a:moveTo>
                  <a:cubicBezTo>
                    <a:pt x="2139896" y="-13833"/>
                    <a:pt x="748244" y="-80675"/>
                    <a:pt x="210833" y="277599"/>
                  </a:cubicBezTo>
                  <a:cubicBezTo>
                    <a:pt x="-326578" y="635873"/>
                    <a:pt x="336495" y="1822988"/>
                    <a:pt x="307085" y="2202651"/>
                  </a:cubicBezTo>
                  <a:cubicBezTo>
                    <a:pt x="277675" y="2582314"/>
                    <a:pt x="156022" y="2568946"/>
                    <a:pt x="34370" y="2555578"/>
                  </a:cubicBezTo>
                </a:path>
              </a:pathLst>
            </a:custGeom>
            <a:noFill/>
            <a:ln w="31750" cap="flat" cmpd="sng" algn="ctr">
              <a:solidFill>
                <a:srgbClr val="00B0F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grpSp>
      <p:sp>
        <p:nvSpPr>
          <p:cNvPr id="51" name="Text Box 13">
            <a:extLst>
              <a:ext uri="{FF2B5EF4-FFF2-40B4-BE49-F238E27FC236}">
                <a16:creationId xmlns:a16="http://schemas.microsoft.com/office/drawing/2014/main" id="{6E41DF40-C564-4E4E-B5E0-EA7EC1E90312}"/>
              </a:ext>
            </a:extLst>
          </p:cNvPr>
          <p:cNvSpPr txBox="1">
            <a:spLocks noChangeArrowheads="1"/>
          </p:cNvSpPr>
          <p:nvPr/>
        </p:nvSpPr>
        <p:spPr bwMode="auto">
          <a:xfrm rot="1384377">
            <a:off x="6036709" y="3418858"/>
            <a:ext cx="2362200" cy="946150"/>
          </a:xfrm>
          <a:prstGeom prst="rect">
            <a:avLst/>
          </a:prstGeom>
          <a:solidFill>
            <a:srgbClr val="FFFF00"/>
          </a:solidFill>
          <a:ln w="9525">
            <a:noFill/>
            <a:miter lim="800000"/>
            <a:headEnd/>
            <a:tailEnd/>
          </a:ln>
          <a:effectLst>
            <a:softEdge rad="114300"/>
          </a:effectLst>
        </p:spPr>
        <p:txBody>
          <a:bodyPr>
            <a:spAutoFit/>
          </a:bodyPr>
          <a:lstStyle/>
          <a:p>
            <a:r>
              <a:rPr lang="en-US" sz="2800" b="1" dirty="0">
                <a:solidFill>
                  <a:srgbClr val="FF0000"/>
                </a:solidFill>
                <a:latin typeface="Arial" charset="0"/>
              </a:rPr>
              <a:t>? INTERNAL VALIDITY </a:t>
            </a:r>
            <a:endParaRPr lang="en-US" sz="2800" b="1" dirty="0">
              <a:solidFill>
                <a:srgbClr val="FF0000"/>
              </a:solidFill>
              <a:latin typeface="Arial Unicode MS" pitchFamily="34" charset="-128"/>
            </a:endParaRPr>
          </a:p>
        </p:txBody>
      </p:sp>
      <p:sp>
        <p:nvSpPr>
          <p:cNvPr id="52" name="Text Box 13">
            <a:extLst>
              <a:ext uri="{FF2B5EF4-FFF2-40B4-BE49-F238E27FC236}">
                <a16:creationId xmlns:a16="http://schemas.microsoft.com/office/drawing/2014/main" id="{81BFE1F0-6660-4391-A065-99978D9524BB}"/>
              </a:ext>
            </a:extLst>
          </p:cNvPr>
          <p:cNvSpPr txBox="1">
            <a:spLocks noChangeArrowheads="1"/>
          </p:cNvSpPr>
          <p:nvPr/>
        </p:nvSpPr>
        <p:spPr bwMode="auto">
          <a:xfrm rot="512734">
            <a:off x="6842750" y="966563"/>
            <a:ext cx="2547477" cy="1508105"/>
          </a:xfrm>
          <a:prstGeom prst="rect">
            <a:avLst/>
          </a:prstGeom>
          <a:solidFill>
            <a:srgbClr val="FFFF00"/>
          </a:solidFill>
          <a:ln w="9525">
            <a:noFill/>
            <a:miter lim="800000"/>
            <a:headEnd/>
            <a:tailEnd/>
          </a:ln>
          <a:effectLst>
            <a:softEdge rad="88900"/>
          </a:effectLst>
        </p:spPr>
        <p:txBody>
          <a:bodyPr wrap="square">
            <a:spAutoFit/>
          </a:bodyPr>
          <a:lstStyle/>
          <a:p>
            <a:r>
              <a:rPr lang="en-US" sz="2800" b="1" dirty="0">
                <a:solidFill>
                  <a:srgbClr val="00B0F0"/>
                </a:solidFill>
                <a:latin typeface="Arial" charset="0"/>
              </a:rPr>
              <a:t>? EXTERNAL VALIDITY </a:t>
            </a:r>
            <a:r>
              <a:rPr lang="en-US" sz="1800" b="1" dirty="0">
                <a:solidFill>
                  <a:srgbClr val="00B0F0"/>
                </a:solidFill>
                <a:latin typeface="Arial" charset="0"/>
              </a:rPr>
              <a:t>(generalizability; transportability) </a:t>
            </a:r>
            <a:endParaRPr lang="en-US" sz="1800" b="1" dirty="0">
              <a:solidFill>
                <a:srgbClr val="00B0F0"/>
              </a:solidFill>
              <a:latin typeface="Arial Unicode MS" pitchFamily="34" charset="-128"/>
            </a:endParaRPr>
          </a:p>
        </p:txBody>
      </p:sp>
      <p:sp>
        <p:nvSpPr>
          <p:cNvPr id="56" name="Rectangle 34">
            <a:extLst>
              <a:ext uri="{FF2B5EF4-FFF2-40B4-BE49-F238E27FC236}">
                <a16:creationId xmlns:a16="http://schemas.microsoft.com/office/drawing/2014/main" id="{FF0FA814-D557-4BA2-80D3-1328222DCD34}"/>
              </a:ext>
            </a:extLst>
          </p:cNvPr>
          <p:cNvSpPr>
            <a:spLocks noChangeArrowheads="1"/>
          </p:cNvSpPr>
          <p:nvPr/>
        </p:nvSpPr>
        <p:spPr bwMode="auto">
          <a:xfrm>
            <a:off x="-46338" y="5483205"/>
            <a:ext cx="2996080" cy="1752600"/>
          </a:xfrm>
          <a:prstGeom prst="rect">
            <a:avLst/>
          </a:prstGeom>
          <a:noFill/>
          <a:ln w="9525">
            <a:noFill/>
            <a:miter lim="800000"/>
            <a:headEnd/>
            <a:tailEnd/>
          </a:ln>
        </p:spPr>
        <p:txBody>
          <a:bodyPr anchor="ctr"/>
          <a:lstStyle/>
          <a:p>
            <a:r>
              <a:rPr lang="en-US" sz="1900" b="1" dirty="0">
                <a:solidFill>
                  <a:schemeClr val="tx2"/>
                </a:solidFill>
                <a:latin typeface="Arial" charset="0"/>
              </a:rPr>
              <a:t>2 Types of Inferences</a:t>
            </a:r>
            <a:br>
              <a:rPr lang="en-US" sz="1900" b="1" dirty="0">
                <a:solidFill>
                  <a:schemeClr val="tx2"/>
                </a:solidFill>
                <a:latin typeface="Arial" charset="0"/>
              </a:rPr>
            </a:br>
            <a:r>
              <a:rPr lang="en-US" sz="1900" b="1" dirty="0">
                <a:solidFill>
                  <a:schemeClr val="tx2"/>
                </a:solidFill>
                <a:latin typeface="Arial" charset="0"/>
              </a:rPr>
              <a:t>Correspond to 2 Types of Validity</a:t>
            </a:r>
          </a:p>
        </p:txBody>
      </p:sp>
      <p:sp>
        <p:nvSpPr>
          <p:cNvPr id="58" name="WordArt 34">
            <a:extLst>
              <a:ext uri="{FF2B5EF4-FFF2-40B4-BE49-F238E27FC236}">
                <a16:creationId xmlns:a16="http://schemas.microsoft.com/office/drawing/2014/main" id="{EC58C686-1F88-4DBE-8F28-D73F75B88AA7}"/>
              </a:ext>
            </a:extLst>
          </p:cNvPr>
          <p:cNvSpPr>
            <a:spLocks noChangeArrowheads="1" noChangeShapeType="1" noTextEdit="1"/>
          </p:cNvSpPr>
          <p:nvPr/>
        </p:nvSpPr>
        <p:spPr bwMode="auto">
          <a:xfrm rot="1057527">
            <a:off x="7306784" y="690317"/>
            <a:ext cx="2335566" cy="972554"/>
          </a:xfrm>
          <a:prstGeom prst="rect">
            <a:avLst/>
          </a:prstGeom>
          <a:noFill/>
        </p:spPr>
        <p:txBody>
          <a:bodyPr spcFirstLastPara="1" wrap="none" numCol="1" fromWordArt="1">
            <a:prstTxWarp prst="textArchUp">
              <a:avLst>
                <a:gd name="adj" fmla="val 10800004"/>
              </a:avLst>
            </a:prstTxWarp>
          </a:bodyPr>
          <a:lstStyle/>
          <a:p>
            <a:pPr marL="0" marR="0" algn="ctr" eaLnBrk="0" fontAlgn="base" hangingPunct="0">
              <a:lnSpc>
                <a:spcPct val="106000"/>
              </a:lnSpc>
              <a:spcBef>
                <a:spcPts val="0"/>
              </a:spcBef>
              <a:spcAft>
                <a:spcPts val="800"/>
              </a:spcAft>
            </a:pPr>
            <a:r>
              <a:rPr lang="en-US" sz="2600" kern="1200" dirty="0">
                <a:ln w="9525" cap="flat" cmpd="sng" algn="ctr">
                  <a:solidFill>
                    <a:srgbClr val="000000"/>
                  </a:solidFill>
                  <a:prstDash val="solid"/>
                  <a:round/>
                </a:ln>
                <a:solidFill>
                  <a:srgbClr val="00B0F0"/>
                </a:solidFill>
                <a:effectLst/>
                <a:latin typeface="Arial Black" panose="020B0A04020102020204" pitchFamily="34" charset="0"/>
                <a:ea typeface="Calibri" panose="020F0502020204030204" pitchFamily="34" charset="0"/>
                <a:cs typeface="Times New Roman" panose="02020603050405020304" pitchFamily="18" charset="0"/>
              </a:rPr>
              <a:t>Inference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267200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2"/>
          <p:cNvSpPr>
            <a:spLocks noGrp="1" noChangeArrowheads="1"/>
          </p:cNvSpPr>
          <p:nvPr>
            <p:ph type="title"/>
          </p:nvPr>
        </p:nvSpPr>
        <p:spPr>
          <a:xfrm>
            <a:off x="742950" y="76200"/>
            <a:ext cx="8743950" cy="533400"/>
          </a:xfrm>
        </p:spPr>
        <p:txBody>
          <a:bodyPr/>
          <a:lstStyle/>
          <a:p>
            <a:r>
              <a:rPr lang="en-US" sz="2800" dirty="0"/>
              <a:t>Selection Bias in a Cross-Sectional Study</a:t>
            </a:r>
            <a:endParaRPr lang="en-US" dirty="0"/>
          </a:p>
        </p:txBody>
      </p:sp>
      <p:sp>
        <p:nvSpPr>
          <p:cNvPr id="10247" name="Rectangle 3"/>
          <p:cNvSpPr>
            <a:spLocks noGrp="1" noChangeArrowheads="1"/>
          </p:cNvSpPr>
          <p:nvPr>
            <p:ph type="body" idx="1"/>
          </p:nvPr>
        </p:nvSpPr>
        <p:spPr>
          <a:xfrm>
            <a:off x="266700" y="685800"/>
            <a:ext cx="9601200" cy="5791200"/>
          </a:xfrm>
        </p:spPr>
        <p:txBody>
          <a:bodyPr/>
          <a:lstStyle/>
          <a:p>
            <a:r>
              <a:rPr lang="en-US" sz="2200" dirty="0"/>
              <a:t>Is glutathione S-transferase class </a:t>
            </a:r>
            <a:r>
              <a:rPr lang="en-US" sz="2200" dirty="0">
                <a:sym typeface="Symbol" pitchFamily="18" charset="2"/>
              </a:rPr>
              <a:t> </a:t>
            </a:r>
            <a:r>
              <a:rPr lang="en-US" sz="2200" dirty="0"/>
              <a:t>deletion (GSTM1-null) polymorphism associated with increased risk of breast cancer?</a:t>
            </a:r>
          </a:p>
          <a:p>
            <a:r>
              <a:rPr lang="en-US" sz="2200" dirty="0"/>
              <a:t>With prevalent breast cancer in cross-sectional study, an association with GSTM1-null is seen depending upon the no. of years since diagnosis</a:t>
            </a:r>
          </a:p>
          <a:p>
            <a:endParaRPr lang="en-US" sz="2200" dirty="0"/>
          </a:p>
          <a:p>
            <a:endParaRPr lang="en-US" sz="2200" dirty="0"/>
          </a:p>
          <a:p>
            <a:endParaRPr lang="en-US" sz="2200" dirty="0"/>
          </a:p>
          <a:p>
            <a:endParaRPr lang="en-US" sz="2200" dirty="0"/>
          </a:p>
          <a:p>
            <a:endParaRPr lang="en-US" sz="2200" dirty="0"/>
          </a:p>
          <a:p>
            <a:r>
              <a:rPr lang="en-US" sz="2200" dirty="0"/>
              <a:t>But not with brand new incident diagnoses (via a case-control study)</a:t>
            </a:r>
            <a:endParaRPr lang="en-US" dirty="0"/>
          </a:p>
        </p:txBody>
      </p:sp>
      <p:sp>
        <p:nvSpPr>
          <p:cNvPr id="10248" name="Text Box 6"/>
          <p:cNvSpPr txBox="1">
            <a:spLocks noChangeArrowheads="1"/>
          </p:cNvSpPr>
          <p:nvPr/>
        </p:nvSpPr>
        <p:spPr bwMode="auto">
          <a:xfrm>
            <a:off x="6248400" y="6248400"/>
            <a:ext cx="3733800" cy="366713"/>
          </a:xfrm>
          <a:prstGeom prst="rect">
            <a:avLst/>
          </a:prstGeom>
          <a:noFill/>
          <a:ln w="9525">
            <a:noFill/>
            <a:miter lim="800000"/>
            <a:headEnd/>
            <a:tailEnd/>
          </a:ln>
        </p:spPr>
        <p:txBody>
          <a:bodyPr>
            <a:spAutoFit/>
          </a:bodyPr>
          <a:lstStyle/>
          <a:p>
            <a:pPr algn="l">
              <a:spcBef>
                <a:spcPct val="50000"/>
              </a:spcBef>
            </a:pPr>
            <a:r>
              <a:rPr lang="en-US" sz="1800" dirty="0"/>
              <a:t>Kelsey et al.  </a:t>
            </a:r>
            <a:r>
              <a:rPr lang="en-US" sz="1800" i="1" dirty="0"/>
              <a:t>Canc Epi Bio Prev</a:t>
            </a:r>
            <a:r>
              <a:rPr lang="en-US" sz="1800" dirty="0"/>
              <a:t> 1997</a:t>
            </a:r>
          </a:p>
        </p:txBody>
      </p:sp>
      <p:sp>
        <p:nvSpPr>
          <p:cNvPr id="10249" name="Text Box 7"/>
          <p:cNvSpPr txBox="1">
            <a:spLocks noChangeArrowheads="1"/>
          </p:cNvSpPr>
          <p:nvPr/>
        </p:nvSpPr>
        <p:spPr bwMode="auto">
          <a:xfrm>
            <a:off x="4343400" y="3505200"/>
            <a:ext cx="2133600" cy="457200"/>
          </a:xfrm>
          <a:prstGeom prst="rect">
            <a:avLst/>
          </a:prstGeom>
          <a:noFill/>
          <a:ln w="9525">
            <a:noFill/>
            <a:miter lim="800000"/>
            <a:headEnd/>
            <a:tailEnd/>
          </a:ln>
        </p:spPr>
        <p:txBody>
          <a:bodyPr>
            <a:spAutoFit/>
          </a:bodyPr>
          <a:lstStyle/>
          <a:p>
            <a:pPr algn="l">
              <a:spcBef>
                <a:spcPct val="50000"/>
              </a:spcBef>
            </a:pPr>
            <a:endParaRPr lang="en-US" sz="2400" dirty="0"/>
          </a:p>
        </p:txBody>
      </p:sp>
      <p:sp>
        <p:nvSpPr>
          <p:cNvPr id="10250" name="Text Box 9"/>
          <p:cNvSpPr txBox="1">
            <a:spLocks noChangeArrowheads="1"/>
          </p:cNvSpPr>
          <p:nvPr/>
        </p:nvSpPr>
        <p:spPr bwMode="auto">
          <a:xfrm>
            <a:off x="4876800" y="3124200"/>
            <a:ext cx="2362200" cy="457200"/>
          </a:xfrm>
          <a:prstGeom prst="rect">
            <a:avLst/>
          </a:prstGeom>
          <a:noFill/>
          <a:ln w="9525">
            <a:noFill/>
            <a:miter lim="800000"/>
            <a:headEnd/>
            <a:tailEnd/>
          </a:ln>
        </p:spPr>
        <p:txBody>
          <a:bodyPr>
            <a:spAutoFit/>
          </a:bodyPr>
          <a:lstStyle/>
          <a:p>
            <a:pPr algn="l">
              <a:spcBef>
                <a:spcPct val="50000"/>
              </a:spcBef>
            </a:pPr>
            <a:endParaRPr lang="en-US" sz="2400" dirty="0"/>
          </a:p>
        </p:txBody>
      </p:sp>
      <p:graphicFrame>
        <p:nvGraphicFramePr>
          <p:cNvPr id="10242" name="Object 10"/>
          <p:cNvGraphicFramePr>
            <a:graphicFrameLocks noChangeAspect="1"/>
          </p:cNvGraphicFramePr>
          <p:nvPr/>
        </p:nvGraphicFramePr>
        <p:xfrm>
          <a:off x="3729038" y="2286000"/>
          <a:ext cx="3048000" cy="2122488"/>
        </p:xfrm>
        <a:graphic>
          <a:graphicData uri="http://schemas.openxmlformats.org/presentationml/2006/ole">
            <mc:AlternateContent xmlns:mc="http://schemas.openxmlformats.org/markup-compatibility/2006">
              <mc:Choice xmlns:v="urn:schemas-microsoft-com:vml" Requires="v">
                <p:oleObj name="Document" r:id="rId3" imgW="3050640" imgH="2124000" progId="Word.Document.8">
                  <p:embed/>
                </p:oleObj>
              </mc:Choice>
              <mc:Fallback>
                <p:oleObj name="Document" r:id="rId3" imgW="3050640" imgH="2124000" progId="Word.Document.8">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9038" y="2286000"/>
                        <a:ext cx="3048000" cy="2122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13"/>
          <p:cNvGraphicFramePr>
            <a:graphicFrameLocks noChangeAspect="1"/>
          </p:cNvGraphicFramePr>
          <p:nvPr/>
        </p:nvGraphicFramePr>
        <p:xfrm>
          <a:off x="1062038" y="4721225"/>
          <a:ext cx="3048000" cy="2122488"/>
        </p:xfrm>
        <a:graphic>
          <a:graphicData uri="http://schemas.openxmlformats.org/presentationml/2006/ole">
            <mc:AlternateContent xmlns:mc="http://schemas.openxmlformats.org/markup-compatibility/2006">
              <mc:Choice xmlns:v="urn:schemas-microsoft-com:vml" Requires="v">
                <p:oleObj name="Document" r:id="rId5" imgW="3050640" imgH="2124000" progId="Word.Document.8">
                  <p:embed/>
                </p:oleObj>
              </mc:Choice>
              <mc:Fallback>
                <p:oleObj name="Document" r:id="rId5" imgW="3050640" imgH="2124000" progId="Word.Document.8">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2038" y="4721225"/>
                        <a:ext cx="3048000" cy="2122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4" name="Object 15"/>
          <p:cNvGraphicFramePr>
            <a:graphicFrameLocks noChangeAspect="1"/>
          </p:cNvGraphicFramePr>
          <p:nvPr/>
        </p:nvGraphicFramePr>
        <p:xfrm>
          <a:off x="647700" y="2295525"/>
          <a:ext cx="3048000" cy="2124075"/>
        </p:xfrm>
        <a:graphic>
          <a:graphicData uri="http://schemas.openxmlformats.org/presentationml/2006/ole">
            <mc:AlternateContent xmlns:mc="http://schemas.openxmlformats.org/markup-compatibility/2006">
              <mc:Choice xmlns:v="urn:schemas-microsoft-com:vml" Requires="v">
                <p:oleObj name="Document" r:id="rId7" imgW="3051675" imgH="2120464" progId="Word.Document.8">
                  <p:embed/>
                </p:oleObj>
              </mc:Choice>
              <mc:Fallback>
                <p:oleObj name="Document" r:id="rId7" imgW="3051675" imgH="2120464" progId="Word.Document.8">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 y="2295525"/>
                        <a:ext cx="3048000" cy="2124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5" name="Object 16"/>
          <p:cNvGraphicFramePr>
            <a:graphicFrameLocks noChangeAspect="1"/>
          </p:cNvGraphicFramePr>
          <p:nvPr/>
        </p:nvGraphicFramePr>
        <p:xfrm>
          <a:off x="7007225" y="2286000"/>
          <a:ext cx="3048000" cy="2122488"/>
        </p:xfrm>
        <a:graphic>
          <a:graphicData uri="http://schemas.openxmlformats.org/presentationml/2006/ole">
            <mc:AlternateContent xmlns:mc="http://schemas.openxmlformats.org/markup-compatibility/2006">
              <mc:Choice xmlns:v="urn:schemas-microsoft-com:vml" Requires="v">
                <p:oleObj name="Document" r:id="rId9" imgW="3050640" imgH="2124000" progId="Word.Document.8">
                  <p:embed/>
                </p:oleObj>
              </mc:Choice>
              <mc:Fallback>
                <p:oleObj name="Document" r:id="rId9" imgW="3050640" imgH="2124000" progId="Word.Document.8">
                  <p:embed/>
                  <p:pic>
                    <p:nvPicPr>
                      <p:cNvPr id="0"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07225" y="2286000"/>
                        <a:ext cx="3048000" cy="2122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705" name="Text Box 17"/>
          <p:cNvSpPr txBox="1">
            <a:spLocks noChangeArrowheads="1"/>
          </p:cNvSpPr>
          <p:nvPr/>
        </p:nvSpPr>
        <p:spPr bwMode="auto">
          <a:xfrm>
            <a:off x="4762500" y="4876800"/>
            <a:ext cx="5219700" cy="1200329"/>
          </a:xfrm>
          <a:prstGeom prst="rect">
            <a:avLst/>
          </a:prstGeom>
          <a:noFill/>
          <a:ln w="9525" algn="ctr">
            <a:noFill/>
            <a:miter lim="800000"/>
            <a:headEnd/>
            <a:tailEnd/>
          </a:ln>
        </p:spPr>
        <p:txBody>
          <a:bodyPr wrap="square">
            <a:spAutoFit/>
          </a:bodyPr>
          <a:lstStyle/>
          <a:p>
            <a:pPr>
              <a:spcBef>
                <a:spcPct val="50000"/>
              </a:spcBef>
            </a:pPr>
            <a:r>
              <a:rPr lang="en-US" sz="2400" dirty="0">
                <a:latin typeface="Arial" charset="0"/>
              </a:rPr>
              <a:t>GSTM1 (exposure) is associated with survival after breast cancer, but not with cancer development per 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0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705"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65539" name="Rectangle 1027"/>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65540" name="Line 1028"/>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65541" name="Line 1029"/>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65542" name="Line 1030"/>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65543" name="Line 1031"/>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65544" name="Text Box 1032"/>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65545" name="Text Box 1033"/>
          <p:cNvSpPr txBox="1">
            <a:spLocks noChangeArrowheads="1"/>
          </p:cNvSpPr>
          <p:nvPr/>
        </p:nvSpPr>
        <p:spPr bwMode="auto">
          <a:xfrm>
            <a:off x="1981200" y="1219200"/>
            <a:ext cx="1900238" cy="457200"/>
          </a:xfrm>
          <a:prstGeom prst="rect">
            <a:avLst/>
          </a:prstGeom>
          <a:noFill/>
          <a:ln w="9525">
            <a:noFill/>
            <a:miter lim="800000"/>
            <a:headEnd/>
            <a:tailEnd/>
          </a:ln>
        </p:spPr>
        <p:txBody>
          <a:bodyPr wrap="none">
            <a:spAutoFit/>
          </a:bodyPr>
          <a:lstStyle/>
          <a:p>
            <a:pPr algn="l"/>
            <a:r>
              <a:rPr lang="en-US" sz="2400" dirty="0"/>
              <a:t>Breast Cancer</a:t>
            </a:r>
          </a:p>
        </p:txBody>
      </p:sp>
      <p:sp>
        <p:nvSpPr>
          <p:cNvPr id="65546" name="Text Box 1034"/>
          <p:cNvSpPr txBox="1">
            <a:spLocks noChangeArrowheads="1"/>
          </p:cNvSpPr>
          <p:nvPr/>
        </p:nvSpPr>
        <p:spPr bwMode="auto">
          <a:xfrm>
            <a:off x="0" y="2667000"/>
            <a:ext cx="1184275" cy="457200"/>
          </a:xfrm>
          <a:prstGeom prst="rect">
            <a:avLst/>
          </a:prstGeom>
          <a:noFill/>
          <a:ln w="9525">
            <a:noFill/>
            <a:miter lim="800000"/>
            <a:headEnd/>
            <a:tailEnd/>
          </a:ln>
        </p:spPr>
        <p:txBody>
          <a:bodyPr wrap="none">
            <a:spAutoFit/>
          </a:bodyPr>
          <a:lstStyle/>
          <a:p>
            <a:pPr algn="l"/>
            <a:r>
              <a:rPr lang="en-US" sz="2400" dirty="0"/>
              <a:t>GSTM1</a:t>
            </a:r>
          </a:p>
        </p:txBody>
      </p:sp>
      <p:sp>
        <p:nvSpPr>
          <p:cNvPr id="65547" name="Text Box 1035"/>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dirty="0"/>
              <a:t>+              -</a:t>
            </a:r>
          </a:p>
        </p:txBody>
      </p:sp>
      <p:sp>
        <p:nvSpPr>
          <p:cNvPr id="65548" name="Text Box 1036"/>
          <p:cNvSpPr txBox="1">
            <a:spLocks noChangeArrowheads="1"/>
          </p:cNvSpPr>
          <p:nvPr/>
        </p:nvSpPr>
        <p:spPr bwMode="auto">
          <a:xfrm>
            <a:off x="495300" y="2098675"/>
            <a:ext cx="830263" cy="457200"/>
          </a:xfrm>
          <a:prstGeom prst="rect">
            <a:avLst/>
          </a:prstGeom>
          <a:noFill/>
          <a:ln w="9525">
            <a:noFill/>
            <a:miter lim="800000"/>
            <a:headEnd/>
            <a:tailEnd/>
          </a:ln>
        </p:spPr>
        <p:txBody>
          <a:bodyPr>
            <a:spAutoFit/>
          </a:bodyPr>
          <a:lstStyle/>
          <a:p>
            <a:pPr algn="l"/>
            <a:r>
              <a:rPr lang="en-US" sz="2400" dirty="0"/>
              <a:t>null</a:t>
            </a:r>
          </a:p>
        </p:txBody>
      </p:sp>
      <p:sp>
        <p:nvSpPr>
          <p:cNvPr id="65549" name="Line 1037"/>
          <p:cNvSpPr>
            <a:spLocks noChangeShapeType="1"/>
          </p:cNvSpPr>
          <p:nvPr/>
        </p:nvSpPr>
        <p:spPr bwMode="auto">
          <a:xfrm>
            <a:off x="2314575" y="2438400"/>
            <a:ext cx="3743325" cy="2286000"/>
          </a:xfrm>
          <a:prstGeom prst="line">
            <a:avLst/>
          </a:prstGeom>
          <a:noFill/>
          <a:ln w="98425">
            <a:solidFill>
              <a:schemeClr val="tx1"/>
            </a:solidFill>
            <a:round/>
            <a:headEnd/>
            <a:tailEnd type="triangle" w="med" len="med"/>
          </a:ln>
        </p:spPr>
        <p:txBody>
          <a:bodyPr wrap="none" anchor="ctr"/>
          <a:lstStyle/>
          <a:p>
            <a:endParaRPr lang="en-US" dirty="0"/>
          </a:p>
        </p:txBody>
      </p:sp>
      <p:sp>
        <p:nvSpPr>
          <p:cNvPr id="65550" name="Line 1038"/>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65551" name="Line 1039"/>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65552" name="Line 1040"/>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65553" name="Text Box 1041"/>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dirty="0"/>
              <a:t>SOURCE POPULATION</a:t>
            </a:r>
          </a:p>
        </p:txBody>
      </p:sp>
      <p:sp>
        <p:nvSpPr>
          <p:cNvPr id="65554" name="Text Box 1042"/>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dirty="0"/>
              <a:t>STUDY SAMPLE</a:t>
            </a:r>
          </a:p>
        </p:txBody>
      </p:sp>
      <p:sp>
        <p:nvSpPr>
          <p:cNvPr id="65555" name="Text Box 1043"/>
          <p:cNvSpPr txBox="1">
            <a:spLocks noChangeArrowheads="1"/>
          </p:cNvSpPr>
          <p:nvPr/>
        </p:nvSpPr>
        <p:spPr bwMode="auto">
          <a:xfrm>
            <a:off x="595313" y="304800"/>
            <a:ext cx="9272587" cy="457200"/>
          </a:xfrm>
          <a:prstGeom prst="rect">
            <a:avLst/>
          </a:prstGeom>
          <a:noFill/>
          <a:ln w="9525">
            <a:noFill/>
            <a:miter lim="800000"/>
            <a:headEnd/>
            <a:tailEnd/>
          </a:ln>
        </p:spPr>
        <p:txBody>
          <a:bodyPr wrap="none">
            <a:spAutoFit/>
          </a:bodyPr>
          <a:lstStyle/>
          <a:p>
            <a:pPr algn="l"/>
            <a:r>
              <a:rPr lang="en-US" sz="2400" b="1" dirty="0">
                <a:latin typeface="Arial Unicode MS" pitchFamily="34" charset="-128"/>
              </a:rPr>
              <a:t>Cross-sectional study of </a:t>
            </a:r>
            <a:r>
              <a:rPr lang="en-US" sz="2400" b="1" dirty="0">
                <a:latin typeface="Arial" charset="0"/>
              </a:rPr>
              <a:t>GSTM1 polymorphism</a:t>
            </a:r>
            <a:r>
              <a:rPr lang="en-US" sz="2400" dirty="0"/>
              <a:t> </a:t>
            </a:r>
            <a:r>
              <a:rPr lang="en-US" sz="2400" b="1" dirty="0">
                <a:latin typeface="Arial Unicode MS" pitchFamily="34" charset="-128"/>
              </a:rPr>
              <a:t>and breast cancer</a:t>
            </a:r>
          </a:p>
        </p:txBody>
      </p:sp>
      <p:sp>
        <p:nvSpPr>
          <p:cNvPr id="65556" name="Text Box 1044"/>
          <p:cNvSpPr txBox="1">
            <a:spLocks noChangeArrowheads="1"/>
          </p:cNvSpPr>
          <p:nvPr/>
        </p:nvSpPr>
        <p:spPr bwMode="auto">
          <a:xfrm>
            <a:off x="495300" y="3200400"/>
            <a:ext cx="830263" cy="457200"/>
          </a:xfrm>
          <a:prstGeom prst="rect">
            <a:avLst/>
          </a:prstGeom>
          <a:noFill/>
          <a:ln w="9525">
            <a:noFill/>
            <a:miter lim="800000"/>
            <a:headEnd/>
            <a:tailEnd/>
          </a:ln>
        </p:spPr>
        <p:txBody>
          <a:bodyPr>
            <a:spAutoFit/>
          </a:bodyPr>
          <a:lstStyle/>
          <a:p>
            <a:pPr algn="l"/>
            <a:r>
              <a:rPr lang="en-US" sz="2400" dirty="0"/>
              <a:t>pos.</a:t>
            </a:r>
          </a:p>
        </p:txBody>
      </p:sp>
      <p:sp>
        <p:nvSpPr>
          <p:cNvPr id="65557" name="Text Box 1045"/>
          <p:cNvSpPr txBox="1">
            <a:spLocks noChangeArrowheads="1"/>
          </p:cNvSpPr>
          <p:nvPr/>
        </p:nvSpPr>
        <p:spPr bwMode="auto">
          <a:xfrm>
            <a:off x="6515100" y="1981200"/>
            <a:ext cx="2743200" cy="1917700"/>
          </a:xfrm>
          <a:prstGeom prst="rect">
            <a:avLst/>
          </a:prstGeom>
          <a:noFill/>
          <a:ln w="9525" algn="ctr">
            <a:noFill/>
            <a:miter lim="800000"/>
            <a:headEnd/>
            <a:tailEnd/>
          </a:ln>
        </p:spPr>
        <p:txBody>
          <a:bodyPr>
            <a:spAutoFit/>
          </a:bodyPr>
          <a:lstStyle/>
          <a:p>
            <a:pPr>
              <a:spcBef>
                <a:spcPct val="50000"/>
              </a:spcBef>
            </a:pPr>
            <a:r>
              <a:rPr lang="en-US" sz="2400" dirty="0"/>
              <a:t>Bias: </a:t>
            </a:r>
            <a:r>
              <a:rPr lang="en-US" sz="2400" b="1" dirty="0"/>
              <a:t>overestimate</a:t>
            </a:r>
            <a:r>
              <a:rPr lang="en-US" sz="2400" dirty="0"/>
              <a:t> effect of GSTM-1 null polymorphism in causing breast cancer</a:t>
            </a:r>
          </a:p>
        </p:txBody>
      </p:sp>
      <p:grpSp>
        <p:nvGrpSpPr>
          <p:cNvPr id="22" name="Group 21"/>
          <p:cNvGrpSpPr/>
          <p:nvPr/>
        </p:nvGrpSpPr>
        <p:grpSpPr>
          <a:xfrm>
            <a:off x="114300" y="5405735"/>
            <a:ext cx="2590800" cy="1223665"/>
            <a:chOff x="114300" y="76200"/>
            <a:chExt cx="2590800" cy="1223665"/>
          </a:xfrm>
        </p:grpSpPr>
        <p:sp>
          <p:nvSpPr>
            <p:cNvPr id="23" name="TextBox 22"/>
            <p:cNvSpPr txBox="1"/>
            <p:nvPr/>
          </p:nvSpPr>
          <p:spPr>
            <a:xfrm>
              <a:off x="114300" y="685800"/>
              <a:ext cx="838200" cy="276999"/>
            </a:xfrm>
            <a:prstGeom prst="rect">
              <a:avLst/>
            </a:prstGeom>
            <a:noFill/>
          </p:spPr>
          <p:txBody>
            <a:bodyPr wrap="square" rtlCol="0">
              <a:spAutoFit/>
            </a:bodyPr>
            <a:lstStyle/>
            <a:p>
              <a:r>
                <a:rPr lang="en-US" sz="1200" dirty="0"/>
                <a:t>GSTM1</a:t>
              </a:r>
            </a:p>
          </p:txBody>
        </p:sp>
        <p:sp>
          <p:nvSpPr>
            <p:cNvPr id="24" name="TextBox 23"/>
            <p:cNvSpPr txBox="1"/>
            <p:nvPr/>
          </p:nvSpPr>
          <p:spPr>
            <a:xfrm>
              <a:off x="1866900" y="713601"/>
              <a:ext cx="838200" cy="276999"/>
            </a:xfrm>
            <a:prstGeom prst="rect">
              <a:avLst/>
            </a:prstGeom>
            <a:noFill/>
          </p:spPr>
          <p:txBody>
            <a:bodyPr wrap="square" rtlCol="0">
              <a:spAutoFit/>
            </a:bodyPr>
            <a:lstStyle/>
            <a:p>
              <a:r>
                <a:rPr lang="en-US" sz="1200" dirty="0"/>
                <a:t>Breast Ca</a:t>
              </a:r>
            </a:p>
          </p:txBody>
        </p:sp>
        <p:sp>
          <p:nvSpPr>
            <p:cNvPr id="25" name="TextBox 24"/>
            <p:cNvSpPr txBox="1"/>
            <p:nvPr/>
          </p:nvSpPr>
          <p:spPr>
            <a:xfrm>
              <a:off x="952500" y="76200"/>
              <a:ext cx="838200" cy="646331"/>
            </a:xfrm>
            <a:prstGeom prst="rect">
              <a:avLst/>
            </a:prstGeom>
            <a:noFill/>
          </p:spPr>
          <p:txBody>
            <a:bodyPr wrap="square" rtlCol="0">
              <a:spAutoFit/>
            </a:bodyPr>
            <a:lstStyle/>
            <a:p>
              <a:r>
                <a:rPr lang="en-US" sz="1200" dirty="0"/>
                <a:t>Death from Breast Ca</a:t>
              </a:r>
            </a:p>
          </p:txBody>
        </p:sp>
        <p:sp>
          <p:nvSpPr>
            <p:cNvPr id="26" name="TextBox 25"/>
            <p:cNvSpPr txBox="1"/>
            <p:nvPr/>
          </p:nvSpPr>
          <p:spPr>
            <a:xfrm>
              <a:off x="952500" y="838200"/>
              <a:ext cx="838200" cy="461665"/>
            </a:xfrm>
            <a:prstGeom prst="rect">
              <a:avLst/>
            </a:prstGeom>
            <a:noFill/>
          </p:spPr>
          <p:txBody>
            <a:bodyPr wrap="square" rtlCol="0">
              <a:spAutoFit/>
            </a:bodyPr>
            <a:lstStyle/>
            <a:p>
              <a:r>
                <a:rPr lang="en-US" sz="1200" dirty="0"/>
                <a:t>Selection into Study</a:t>
              </a:r>
            </a:p>
          </p:txBody>
        </p:sp>
        <p:sp>
          <p:nvSpPr>
            <p:cNvPr id="27" name="Line 5"/>
            <p:cNvSpPr>
              <a:spLocks noChangeShapeType="1"/>
            </p:cNvSpPr>
            <p:nvPr/>
          </p:nvSpPr>
          <p:spPr bwMode="auto">
            <a:xfrm flipV="1">
              <a:off x="647700" y="457200"/>
              <a:ext cx="381000" cy="228600"/>
            </a:xfrm>
            <a:prstGeom prst="line">
              <a:avLst/>
            </a:prstGeom>
            <a:noFill/>
            <a:ln w="9525">
              <a:solidFill>
                <a:schemeClr val="tx1"/>
              </a:solidFill>
              <a:round/>
              <a:headEnd/>
              <a:tailEnd type="triangle" w="med" len="med"/>
            </a:ln>
          </p:spPr>
          <p:txBody>
            <a:bodyPr wrap="none" anchor="ctr"/>
            <a:lstStyle/>
            <a:p>
              <a:endParaRPr lang="en-US" dirty="0"/>
            </a:p>
          </p:txBody>
        </p:sp>
        <p:sp>
          <p:nvSpPr>
            <p:cNvPr id="28" name="Line 5"/>
            <p:cNvSpPr>
              <a:spLocks noChangeShapeType="1"/>
            </p:cNvSpPr>
            <p:nvPr/>
          </p:nvSpPr>
          <p:spPr bwMode="auto">
            <a:xfrm flipH="1" flipV="1">
              <a:off x="1714500" y="457200"/>
              <a:ext cx="304800" cy="228600"/>
            </a:xfrm>
            <a:prstGeom prst="line">
              <a:avLst/>
            </a:prstGeom>
            <a:noFill/>
            <a:ln w="9525">
              <a:solidFill>
                <a:schemeClr val="tx1"/>
              </a:solidFill>
              <a:round/>
              <a:headEnd/>
              <a:tailEnd type="triangle" w="med" len="med"/>
            </a:ln>
          </p:spPr>
          <p:txBody>
            <a:bodyPr wrap="none" anchor="ctr"/>
            <a:lstStyle/>
            <a:p>
              <a:endParaRPr lang="en-US" dirty="0"/>
            </a:p>
          </p:txBody>
        </p:sp>
        <p:sp>
          <p:nvSpPr>
            <p:cNvPr id="29" name="Line 5"/>
            <p:cNvSpPr>
              <a:spLocks noChangeShapeType="1"/>
            </p:cNvSpPr>
            <p:nvPr/>
          </p:nvSpPr>
          <p:spPr bwMode="auto">
            <a:xfrm flipH="1">
              <a:off x="1333500" y="685800"/>
              <a:ext cx="0" cy="228600"/>
            </a:xfrm>
            <a:prstGeom prst="line">
              <a:avLst/>
            </a:prstGeom>
            <a:noFill/>
            <a:ln w="9525">
              <a:solidFill>
                <a:schemeClr val="tx1"/>
              </a:solidFill>
              <a:round/>
              <a:headEnd/>
              <a:tailEnd type="triangle" w="med" len="med"/>
            </a:ln>
          </p:spPr>
          <p:txBody>
            <a:bodyPr wrap="none" anchor="ctr"/>
            <a:lstStyle/>
            <a:p>
              <a:endParaRPr lang="en-US" dirty="0"/>
            </a:p>
          </p:txBody>
        </p:sp>
      </p:gr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771525" y="76200"/>
            <a:ext cx="8743950" cy="533400"/>
          </a:xfrm>
        </p:spPr>
        <p:txBody>
          <a:bodyPr/>
          <a:lstStyle/>
          <a:p>
            <a:r>
              <a:rPr lang="en-US" sz="2800" dirty="0"/>
              <a:t>Effect of losses to follow-up in a cohort study</a:t>
            </a:r>
          </a:p>
        </p:txBody>
      </p:sp>
      <p:pic>
        <p:nvPicPr>
          <p:cNvPr id="88067" name="Picture 4"/>
          <p:cNvPicPr>
            <a:picLocks noGrp="1" noChangeAspect="1" noChangeArrowheads="1"/>
          </p:cNvPicPr>
          <p:nvPr>
            <p:ph type="body" idx="1"/>
          </p:nvPr>
        </p:nvPicPr>
        <p:blipFill>
          <a:blip r:embed="rId3" cstate="print"/>
          <a:srcRect b="5849"/>
          <a:stretch>
            <a:fillRect/>
          </a:stretch>
        </p:blipFill>
        <p:spPr>
          <a:xfrm>
            <a:off x="800100" y="1981200"/>
            <a:ext cx="2700338" cy="3886200"/>
          </a:xfrm>
          <a:noFill/>
        </p:spPr>
      </p:pic>
      <p:pic>
        <p:nvPicPr>
          <p:cNvPr id="88068" name="Picture 5"/>
          <p:cNvPicPr>
            <a:picLocks noChangeAspect="1" noChangeArrowheads="1"/>
          </p:cNvPicPr>
          <p:nvPr/>
        </p:nvPicPr>
        <p:blipFill>
          <a:blip r:embed="rId4" cstate="print"/>
          <a:srcRect b="3636"/>
          <a:stretch>
            <a:fillRect/>
          </a:stretch>
        </p:blipFill>
        <p:spPr bwMode="auto">
          <a:xfrm>
            <a:off x="4000500" y="1600200"/>
            <a:ext cx="2447925" cy="4267200"/>
          </a:xfrm>
          <a:prstGeom prst="rect">
            <a:avLst/>
          </a:prstGeom>
          <a:noFill/>
          <a:ln w="9525" algn="ctr">
            <a:noFill/>
            <a:miter lim="800000"/>
            <a:headEnd/>
            <a:tailEnd/>
          </a:ln>
        </p:spPr>
      </p:pic>
      <p:pic>
        <p:nvPicPr>
          <p:cNvPr id="88069" name="Picture 6"/>
          <p:cNvPicPr>
            <a:picLocks noChangeAspect="1" noChangeArrowheads="1"/>
          </p:cNvPicPr>
          <p:nvPr/>
        </p:nvPicPr>
        <p:blipFill>
          <a:blip r:embed="rId5" cstate="print"/>
          <a:srcRect b="3349"/>
          <a:stretch>
            <a:fillRect/>
          </a:stretch>
        </p:blipFill>
        <p:spPr bwMode="auto">
          <a:xfrm>
            <a:off x="7113588" y="1546225"/>
            <a:ext cx="2449512" cy="4397375"/>
          </a:xfrm>
          <a:prstGeom prst="rect">
            <a:avLst/>
          </a:prstGeom>
          <a:noFill/>
          <a:ln w="9525" algn="ctr">
            <a:noFill/>
            <a:miter lim="800000"/>
            <a:headEnd/>
            <a:tailEnd/>
          </a:ln>
        </p:spPr>
      </p:pic>
      <p:sp>
        <p:nvSpPr>
          <p:cNvPr id="88070" name="Text Box 8"/>
          <p:cNvSpPr txBox="1">
            <a:spLocks noChangeArrowheads="1"/>
          </p:cNvSpPr>
          <p:nvPr/>
        </p:nvSpPr>
        <p:spPr bwMode="auto">
          <a:xfrm>
            <a:off x="190500" y="6096000"/>
            <a:ext cx="4267200" cy="457200"/>
          </a:xfrm>
          <a:prstGeom prst="rect">
            <a:avLst/>
          </a:prstGeom>
          <a:noFill/>
          <a:ln w="9525" algn="ctr">
            <a:noFill/>
            <a:miter lim="800000"/>
            <a:headEnd/>
            <a:tailEnd/>
          </a:ln>
        </p:spPr>
        <p:txBody>
          <a:bodyPr>
            <a:spAutoFit/>
          </a:bodyPr>
          <a:lstStyle/>
          <a:p>
            <a:pPr>
              <a:spcBef>
                <a:spcPct val="50000"/>
              </a:spcBef>
            </a:pPr>
            <a:r>
              <a:rPr lang="en-US" sz="2400" dirty="0"/>
              <a:t>Bisson </a:t>
            </a:r>
            <a:r>
              <a:rPr lang="en-US" sz="2400" i="1" dirty="0"/>
              <a:t>PLOS ONE</a:t>
            </a:r>
            <a:r>
              <a:rPr lang="en-US" sz="2400" dirty="0"/>
              <a:t> 2008</a:t>
            </a:r>
          </a:p>
        </p:txBody>
      </p:sp>
      <p:sp>
        <p:nvSpPr>
          <p:cNvPr id="88071" name="Text Box 9"/>
          <p:cNvSpPr txBox="1">
            <a:spLocks noChangeArrowheads="1"/>
          </p:cNvSpPr>
          <p:nvPr/>
        </p:nvSpPr>
        <p:spPr bwMode="auto">
          <a:xfrm>
            <a:off x="3619500" y="762000"/>
            <a:ext cx="3048000" cy="822325"/>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Naively Ignoring Losses</a:t>
            </a:r>
          </a:p>
        </p:txBody>
      </p:sp>
      <p:sp>
        <p:nvSpPr>
          <p:cNvPr id="88072" name="Text Box 10"/>
          <p:cNvSpPr txBox="1">
            <a:spLocks noChangeArrowheads="1"/>
          </p:cNvSpPr>
          <p:nvPr/>
        </p:nvSpPr>
        <p:spPr bwMode="auto">
          <a:xfrm>
            <a:off x="6896100" y="777875"/>
            <a:ext cx="3048000" cy="822325"/>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Tracking Down Vital Status on Losses</a:t>
            </a:r>
          </a:p>
        </p:txBody>
      </p:sp>
      <p:sp>
        <p:nvSpPr>
          <p:cNvPr id="88073" name="Text Box 11"/>
          <p:cNvSpPr txBox="1">
            <a:spLocks noChangeArrowheads="1"/>
          </p:cNvSpPr>
          <p:nvPr/>
        </p:nvSpPr>
        <p:spPr bwMode="auto">
          <a:xfrm>
            <a:off x="342900" y="762000"/>
            <a:ext cx="3124200" cy="1311275"/>
          </a:xfrm>
          <a:prstGeom prst="rect">
            <a:avLst/>
          </a:prstGeom>
          <a:noFill/>
          <a:ln w="9525" algn="ctr">
            <a:noFill/>
            <a:miter lim="800000"/>
            <a:headEnd/>
            <a:tailEnd/>
          </a:ln>
        </p:spPr>
        <p:txBody>
          <a:bodyPr>
            <a:spAutoFit/>
          </a:bodyPr>
          <a:lstStyle/>
          <a:p>
            <a:pPr>
              <a:spcBef>
                <a:spcPct val="50000"/>
              </a:spcBef>
            </a:pPr>
            <a:r>
              <a:rPr lang="en-US" sz="2000" b="1" dirty="0">
                <a:latin typeface="Arial" charset="0"/>
              </a:rPr>
              <a:t>Determinants of mortality after initiation of antiretroviral therapy in Africa</a:t>
            </a:r>
          </a:p>
        </p:txBody>
      </p:sp>
      <p:sp>
        <p:nvSpPr>
          <p:cNvPr id="88074" name="Line 12"/>
          <p:cNvSpPr>
            <a:spLocks noChangeShapeType="1"/>
          </p:cNvSpPr>
          <p:nvPr/>
        </p:nvSpPr>
        <p:spPr bwMode="auto">
          <a:xfrm>
            <a:off x="647700" y="5867400"/>
            <a:ext cx="8991600" cy="0"/>
          </a:xfrm>
          <a:prstGeom prst="line">
            <a:avLst/>
          </a:prstGeom>
          <a:noFill/>
          <a:ln w="9525">
            <a:solidFill>
              <a:schemeClr val="tx1"/>
            </a:solidFill>
            <a:round/>
            <a:headEnd/>
            <a:tailEnd/>
          </a:ln>
        </p:spPr>
        <p:txBody>
          <a:bodyPr wrap="none" anchor="ctr"/>
          <a:lstStyle/>
          <a:p>
            <a:endParaRPr lang="en-US" dirty="0"/>
          </a:p>
        </p:txBody>
      </p:sp>
      <p:sp>
        <p:nvSpPr>
          <p:cNvPr id="88075" name="Line 13"/>
          <p:cNvSpPr>
            <a:spLocks noChangeShapeType="1"/>
          </p:cNvSpPr>
          <p:nvPr/>
        </p:nvSpPr>
        <p:spPr bwMode="auto">
          <a:xfrm>
            <a:off x="647700" y="762000"/>
            <a:ext cx="8991600" cy="0"/>
          </a:xfrm>
          <a:prstGeom prst="line">
            <a:avLst/>
          </a:prstGeom>
          <a:noFill/>
          <a:ln w="9525">
            <a:solidFill>
              <a:schemeClr val="tx1"/>
            </a:solidFill>
            <a:round/>
            <a:headEnd/>
            <a:tailEnd/>
          </a:ln>
        </p:spPr>
        <p:txBody>
          <a:bodyPr wrap="none" anchor="ctr"/>
          <a:lstStyle/>
          <a:p>
            <a:endParaRPr lang="en-US" dirty="0"/>
          </a:p>
        </p:txBody>
      </p:sp>
      <p:sp>
        <p:nvSpPr>
          <p:cNvPr id="88076" name="Text Box 14"/>
          <p:cNvSpPr txBox="1">
            <a:spLocks noChangeArrowheads="1"/>
          </p:cNvSpPr>
          <p:nvPr/>
        </p:nvSpPr>
        <p:spPr bwMode="auto">
          <a:xfrm>
            <a:off x="3924300" y="5181600"/>
            <a:ext cx="838200" cy="366713"/>
          </a:xfrm>
          <a:prstGeom prst="rect">
            <a:avLst/>
          </a:prstGeom>
          <a:noFill/>
          <a:ln w="9525" algn="ctr">
            <a:noFill/>
            <a:miter lim="800000"/>
            <a:headEnd/>
            <a:tailEnd/>
          </a:ln>
        </p:spPr>
        <p:txBody>
          <a:bodyPr>
            <a:spAutoFit/>
          </a:bodyPr>
          <a:lstStyle/>
          <a:p>
            <a:pPr>
              <a:spcBef>
                <a:spcPct val="50000"/>
              </a:spcBef>
            </a:pPr>
            <a:r>
              <a:rPr lang="en-US" sz="1800" b="1" dirty="0">
                <a:latin typeface="Arial" charset="0"/>
              </a:rPr>
              <a:t>1.0</a:t>
            </a:r>
          </a:p>
        </p:txBody>
      </p:sp>
      <p:sp>
        <p:nvSpPr>
          <p:cNvPr id="88077" name="Text Box 15"/>
          <p:cNvSpPr txBox="1">
            <a:spLocks noChangeArrowheads="1"/>
          </p:cNvSpPr>
          <p:nvPr/>
        </p:nvSpPr>
        <p:spPr bwMode="auto">
          <a:xfrm>
            <a:off x="6972300" y="5181600"/>
            <a:ext cx="838200" cy="366713"/>
          </a:xfrm>
          <a:prstGeom prst="rect">
            <a:avLst/>
          </a:prstGeom>
          <a:noFill/>
          <a:ln w="9525" algn="ctr">
            <a:noFill/>
            <a:miter lim="800000"/>
            <a:headEnd/>
            <a:tailEnd/>
          </a:ln>
        </p:spPr>
        <p:txBody>
          <a:bodyPr>
            <a:spAutoFit/>
          </a:bodyPr>
          <a:lstStyle/>
          <a:p>
            <a:pPr>
              <a:spcBef>
                <a:spcPct val="50000"/>
              </a:spcBef>
            </a:pPr>
            <a:r>
              <a:rPr lang="en-US" sz="1800" b="1" dirty="0">
                <a:latin typeface="Arial" charset="0"/>
              </a:rPr>
              <a:t>1.0</a:t>
            </a:r>
          </a:p>
        </p:txBody>
      </p:sp>
      <p:sp>
        <p:nvSpPr>
          <p:cNvPr id="88078" name="Text Box 16"/>
          <p:cNvSpPr txBox="1">
            <a:spLocks noChangeArrowheads="1"/>
          </p:cNvSpPr>
          <p:nvPr/>
        </p:nvSpPr>
        <p:spPr bwMode="auto">
          <a:xfrm>
            <a:off x="3924300" y="3733800"/>
            <a:ext cx="838200" cy="366713"/>
          </a:xfrm>
          <a:prstGeom prst="rect">
            <a:avLst/>
          </a:prstGeom>
          <a:noFill/>
          <a:ln w="9525" algn="ctr">
            <a:noFill/>
            <a:miter lim="800000"/>
            <a:headEnd/>
            <a:tailEnd/>
          </a:ln>
        </p:spPr>
        <p:txBody>
          <a:bodyPr>
            <a:spAutoFit/>
          </a:bodyPr>
          <a:lstStyle/>
          <a:p>
            <a:pPr>
              <a:spcBef>
                <a:spcPct val="50000"/>
              </a:spcBef>
            </a:pPr>
            <a:r>
              <a:rPr lang="en-US" sz="1800" b="1" dirty="0">
                <a:latin typeface="Arial" charset="0"/>
              </a:rPr>
              <a:t>1.0</a:t>
            </a:r>
          </a:p>
        </p:txBody>
      </p:sp>
      <p:sp>
        <p:nvSpPr>
          <p:cNvPr id="88079" name="Text Box 17"/>
          <p:cNvSpPr txBox="1">
            <a:spLocks noChangeArrowheads="1"/>
          </p:cNvSpPr>
          <p:nvPr/>
        </p:nvSpPr>
        <p:spPr bwMode="auto">
          <a:xfrm>
            <a:off x="6896100" y="3733800"/>
            <a:ext cx="838200" cy="366713"/>
          </a:xfrm>
          <a:prstGeom prst="rect">
            <a:avLst/>
          </a:prstGeom>
          <a:noFill/>
          <a:ln w="9525" algn="ctr">
            <a:noFill/>
            <a:miter lim="800000"/>
            <a:headEnd/>
            <a:tailEnd/>
          </a:ln>
        </p:spPr>
        <p:txBody>
          <a:bodyPr>
            <a:spAutoFit/>
          </a:bodyPr>
          <a:lstStyle/>
          <a:p>
            <a:pPr>
              <a:spcBef>
                <a:spcPct val="50000"/>
              </a:spcBef>
            </a:pPr>
            <a:r>
              <a:rPr lang="en-US" sz="1800" b="1" dirty="0">
                <a:latin typeface="Arial" charset="0"/>
              </a:rPr>
              <a:t>1.0</a:t>
            </a:r>
          </a:p>
        </p:txBody>
      </p:sp>
      <p:sp>
        <p:nvSpPr>
          <p:cNvPr id="88080" name="Text Box 18"/>
          <p:cNvSpPr txBox="1">
            <a:spLocks noChangeArrowheads="1"/>
          </p:cNvSpPr>
          <p:nvPr/>
        </p:nvSpPr>
        <p:spPr bwMode="auto">
          <a:xfrm>
            <a:off x="3924300" y="2667000"/>
            <a:ext cx="838200" cy="366713"/>
          </a:xfrm>
          <a:prstGeom prst="rect">
            <a:avLst/>
          </a:prstGeom>
          <a:noFill/>
          <a:ln w="9525" algn="ctr">
            <a:noFill/>
            <a:miter lim="800000"/>
            <a:headEnd/>
            <a:tailEnd/>
          </a:ln>
        </p:spPr>
        <p:txBody>
          <a:bodyPr>
            <a:spAutoFit/>
          </a:bodyPr>
          <a:lstStyle/>
          <a:p>
            <a:pPr>
              <a:spcBef>
                <a:spcPct val="50000"/>
              </a:spcBef>
            </a:pPr>
            <a:r>
              <a:rPr lang="en-US" sz="1800" b="1" dirty="0">
                <a:latin typeface="Arial" charset="0"/>
              </a:rPr>
              <a:t>1.0</a:t>
            </a:r>
          </a:p>
        </p:txBody>
      </p:sp>
      <p:sp>
        <p:nvSpPr>
          <p:cNvPr id="88081" name="Text Box 19"/>
          <p:cNvSpPr txBox="1">
            <a:spLocks noChangeArrowheads="1"/>
          </p:cNvSpPr>
          <p:nvPr/>
        </p:nvSpPr>
        <p:spPr bwMode="auto">
          <a:xfrm>
            <a:off x="6896100" y="2667000"/>
            <a:ext cx="838200" cy="366713"/>
          </a:xfrm>
          <a:prstGeom prst="rect">
            <a:avLst/>
          </a:prstGeom>
          <a:noFill/>
          <a:ln w="9525" algn="ctr">
            <a:noFill/>
            <a:miter lim="800000"/>
            <a:headEnd/>
            <a:tailEnd/>
          </a:ln>
        </p:spPr>
        <p:txBody>
          <a:bodyPr>
            <a:spAutoFit/>
          </a:bodyPr>
          <a:lstStyle/>
          <a:p>
            <a:pPr>
              <a:spcBef>
                <a:spcPct val="50000"/>
              </a:spcBef>
            </a:pPr>
            <a:r>
              <a:rPr lang="en-US" sz="1800" b="1" dirty="0">
                <a:latin typeface="Arial" charset="0"/>
              </a:rPr>
              <a:t>1.0</a:t>
            </a:r>
          </a:p>
        </p:txBody>
      </p:sp>
      <p:sp>
        <p:nvSpPr>
          <p:cNvPr id="88082" name="AutoShape 20"/>
          <p:cNvSpPr>
            <a:spLocks/>
          </p:cNvSpPr>
          <p:nvPr/>
        </p:nvSpPr>
        <p:spPr bwMode="auto">
          <a:xfrm rot="5400000">
            <a:off x="6534150" y="4781550"/>
            <a:ext cx="533400" cy="2857500"/>
          </a:xfrm>
          <a:prstGeom prst="rightBrace">
            <a:avLst>
              <a:gd name="adj1" fmla="val 44643"/>
              <a:gd name="adj2" fmla="val 50000"/>
            </a:avLst>
          </a:prstGeom>
          <a:noFill/>
          <a:ln w="9525">
            <a:solidFill>
              <a:schemeClr val="tx1"/>
            </a:solidFill>
            <a:round/>
            <a:headEnd/>
            <a:tailEnd/>
          </a:ln>
        </p:spPr>
        <p:txBody>
          <a:bodyPr wrap="none" anchor="ctr"/>
          <a:lstStyle/>
          <a:p>
            <a:endParaRPr lang="en-US" dirty="0"/>
          </a:p>
        </p:txBody>
      </p:sp>
      <p:sp>
        <p:nvSpPr>
          <p:cNvPr id="88083" name="Text Box 21"/>
          <p:cNvSpPr txBox="1">
            <a:spLocks noChangeArrowheads="1"/>
          </p:cNvSpPr>
          <p:nvPr/>
        </p:nvSpPr>
        <p:spPr bwMode="auto">
          <a:xfrm>
            <a:off x="6553200" y="6186488"/>
            <a:ext cx="2019300" cy="366712"/>
          </a:xfrm>
          <a:prstGeom prst="rect">
            <a:avLst/>
          </a:prstGeom>
          <a:noFill/>
          <a:ln w="9525">
            <a:noFill/>
            <a:miter lim="800000"/>
            <a:headEnd/>
            <a:tailEnd/>
          </a:ln>
        </p:spPr>
        <p:txBody>
          <a:bodyPr>
            <a:spAutoFit/>
          </a:bodyPr>
          <a:lstStyle/>
          <a:p>
            <a:pPr>
              <a:spcBef>
                <a:spcPct val="50000"/>
              </a:spcBef>
            </a:pPr>
            <a:r>
              <a:rPr lang="en-US" sz="1800" dirty="0"/>
              <a:t>Selection bias</a:t>
            </a:r>
          </a:p>
        </p:txBody>
      </p:sp>
      <p:sp>
        <p:nvSpPr>
          <p:cNvPr id="20" name="Oval 19"/>
          <p:cNvSpPr/>
          <p:nvPr/>
        </p:nvSpPr>
        <p:spPr bwMode="auto">
          <a:xfrm>
            <a:off x="3924300" y="2971800"/>
            <a:ext cx="5486400" cy="533400"/>
          </a:xfrm>
          <a:prstGeom prst="ellipse">
            <a:avLst/>
          </a:prstGeom>
          <a:noFill/>
          <a:ln w="952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21" name="Oval 20"/>
          <p:cNvSpPr/>
          <p:nvPr/>
        </p:nvSpPr>
        <p:spPr bwMode="auto">
          <a:xfrm>
            <a:off x="3771900" y="4038600"/>
            <a:ext cx="5486400" cy="533400"/>
          </a:xfrm>
          <a:prstGeom prst="ellipse">
            <a:avLst/>
          </a:prstGeom>
          <a:noFill/>
          <a:ln w="952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22" name="Oval 21"/>
          <p:cNvSpPr/>
          <p:nvPr/>
        </p:nvSpPr>
        <p:spPr bwMode="auto">
          <a:xfrm>
            <a:off x="3848100" y="5486400"/>
            <a:ext cx="5486400" cy="533400"/>
          </a:xfrm>
          <a:prstGeom prst="ellipse">
            <a:avLst/>
          </a:prstGeom>
          <a:noFill/>
          <a:ln w="952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r>
              <a:rPr lang="en-US" sz="2400" dirty="0">
                <a:solidFill>
                  <a:srgbClr val="000000"/>
                </a:solidFill>
              </a:rPr>
              <a:t> 		</a:t>
            </a:r>
          </a:p>
        </p:txBody>
      </p:sp>
      <p:sp>
        <p:nvSpPr>
          <p:cNvPr id="5734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solidFill>
                <a:srgbClr val="000000"/>
              </a:solidFill>
            </a:endParaRPr>
          </a:p>
        </p:txBody>
      </p:sp>
      <p:sp>
        <p:nvSpPr>
          <p:cNvPr id="57348"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solidFill>
                <a:srgbClr val="000000"/>
              </a:solidFill>
            </a:endParaRPr>
          </a:p>
        </p:txBody>
      </p:sp>
      <p:sp>
        <p:nvSpPr>
          <p:cNvPr id="57349"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solidFill>
                <a:srgbClr val="000000"/>
              </a:solidFill>
            </a:endParaRPr>
          </a:p>
        </p:txBody>
      </p:sp>
      <p:sp>
        <p:nvSpPr>
          <p:cNvPr id="57350"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solidFill>
                <a:srgbClr val="000000"/>
              </a:solidFill>
            </a:endParaRPr>
          </a:p>
        </p:txBody>
      </p:sp>
      <p:sp>
        <p:nvSpPr>
          <p:cNvPr id="57351"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solidFill>
                <a:srgbClr val="000000"/>
              </a:solidFill>
            </a:endParaRPr>
          </a:p>
        </p:txBody>
      </p:sp>
      <p:sp>
        <p:nvSpPr>
          <p:cNvPr id="57352"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solidFill>
                <a:srgbClr val="000000"/>
              </a:solidFill>
            </a:endParaRPr>
          </a:p>
        </p:txBody>
      </p:sp>
      <p:sp>
        <p:nvSpPr>
          <p:cNvPr id="57353"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solidFill>
                  <a:srgbClr val="000000"/>
                </a:solidFill>
              </a:rPr>
              <a:t>Disease</a:t>
            </a:r>
          </a:p>
        </p:txBody>
      </p:sp>
      <p:sp>
        <p:nvSpPr>
          <p:cNvPr id="57354"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solidFill>
                  <a:srgbClr val="000000"/>
                </a:solidFill>
              </a:rPr>
              <a:t>Exposure</a:t>
            </a:r>
          </a:p>
        </p:txBody>
      </p:sp>
      <p:sp>
        <p:nvSpPr>
          <p:cNvPr id="57355" name="Text Box 11"/>
          <p:cNvSpPr txBox="1">
            <a:spLocks noChangeArrowheads="1"/>
          </p:cNvSpPr>
          <p:nvPr/>
        </p:nvSpPr>
        <p:spPr bwMode="auto">
          <a:xfrm>
            <a:off x="1954213" y="1565275"/>
            <a:ext cx="1922321" cy="461665"/>
          </a:xfrm>
          <a:prstGeom prst="rect">
            <a:avLst/>
          </a:prstGeom>
          <a:noFill/>
          <a:ln w="9525">
            <a:noFill/>
            <a:miter lim="800000"/>
            <a:headEnd/>
            <a:tailEnd/>
          </a:ln>
        </p:spPr>
        <p:txBody>
          <a:bodyPr wrap="none">
            <a:spAutoFit/>
          </a:bodyPr>
          <a:lstStyle/>
          <a:p>
            <a:pPr algn="l"/>
            <a:r>
              <a:rPr lang="en-US" sz="2400" dirty="0">
                <a:solidFill>
                  <a:srgbClr val="000000"/>
                </a:solidFill>
              </a:rPr>
              <a:t>+                   -</a:t>
            </a:r>
          </a:p>
        </p:txBody>
      </p:sp>
      <p:sp>
        <p:nvSpPr>
          <p:cNvPr id="57356"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solidFill>
                  <a:srgbClr val="000000"/>
                </a:solidFill>
              </a:rPr>
              <a:t>+</a:t>
            </a:r>
          </a:p>
          <a:p>
            <a:pPr algn="l"/>
            <a:endParaRPr lang="en-US" sz="2400" dirty="0">
              <a:solidFill>
                <a:srgbClr val="000000"/>
              </a:solidFill>
            </a:endParaRPr>
          </a:p>
          <a:p>
            <a:pPr algn="l"/>
            <a:endParaRPr lang="en-US" sz="2400" dirty="0">
              <a:solidFill>
                <a:srgbClr val="000000"/>
              </a:solidFill>
            </a:endParaRPr>
          </a:p>
          <a:p>
            <a:pPr algn="l"/>
            <a:r>
              <a:rPr lang="en-US" sz="2400" dirty="0">
                <a:solidFill>
                  <a:srgbClr val="000000"/>
                </a:solidFill>
              </a:rPr>
              <a:t>-</a:t>
            </a:r>
          </a:p>
        </p:txBody>
      </p:sp>
      <p:sp>
        <p:nvSpPr>
          <p:cNvPr id="57357" name="Line 13"/>
          <p:cNvSpPr>
            <a:spLocks noChangeShapeType="1"/>
          </p:cNvSpPr>
          <p:nvPr/>
        </p:nvSpPr>
        <p:spPr bwMode="auto">
          <a:xfrm>
            <a:off x="3543300" y="2514600"/>
            <a:ext cx="3686175" cy="2133600"/>
          </a:xfrm>
          <a:prstGeom prst="line">
            <a:avLst/>
          </a:prstGeom>
          <a:noFill/>
          <a:ln w="38100">
            <a:solidFill>
              <a:schemeClr val="tx1"/>
            </a:solidFill>
            <a:round/>
            <a:headEnd/>
            <a:tailEnd type="triangle" w="med" len="med"/>
          </a:ln>
        </p:spPr>
        <p:txBody>
          <a:bodyPr wrap="none" anchor="ctr"/>
          <a:lstStyle/>
          <a:p>
            <a:endParaRPr lang="en-US" dirty="0">
              <a:solidFill>
                <a:srgbClr val="000000"/>
              </a:solidFill>
            </a:endParaRPr>
          </a:p>
        </p:txBody>
      </p:sp>
      <p:sp>
        <p:nvSpPr>
          <p:cNvPr id="57358" name="Line 14"/>
          <p:cNvSpPr>
            <a:spLocks noChangeShapeType="1"/>
          </p:cNvSpPr>
          <p:nvPr/>
        </p:nvSpPr>
        <p:spPr bwMode="auto">
          <a:xfrm>
            <a:off x="2324100" y="2209800"/>
            <a:ext cx="3810000" cy="2362200"/>
          </a:xfrm>
          <a:prstGeom prst="line">
            <a:avLst/>
          </a:prstGeom>
          <a:noFill/>
          <a:ln w="38100">
            <a:solidFill>
              <a:schemeClr val="tx1"/>
            </a:solidFill>
            <a:round/>
            <a:headEnd/>
            <a:tailEnd type="triangle" w="med" len="med"/>
          </a:ln>
        </p:spPr>
        <p:txBody>
          <a:bodyPr wrap="none" anchor="ctr"/>
          <a:lstStyle/>
          <a:p>
            <a:endParaRPr lang="en-US" dirty="0">
              <a:solidFill>
                <a:srgbClr val="000000"/>
              </a:solidFill>
            </a:endParaRPr>
          </a:p>
        </p:txBody>
      </p:sp>
      <p:sp>
        <p:nvSpPr>
          <p:cNvPr id="57359" name="Line 15"/>
          <p:cNvSpPr>
            <a:spLocks noChangeShapeType="1"/>
          </p:cNvSpPr>
          <p:nvPr/>
        </p:nvSpPr>
        <p:spPr bwMode="auto">
          <a:xfrm>
            <a:off x="3009900" y="3200400"/>
            <a:ext cx="3886200" cy="2286000"/>
          </a:xfrm>
          <a:prstGeom prst="line">
            <a:avLst/>
          </a:prstGeom>
          <a:noFill/>
          <a:ln w="38100">
            <a:solidFill>
              <a:schemeClr val="tx1"/>
            </a:solidFill>
            <a:round/>
            <a:headEnd/>
            <a:tailEnd type="triangle" w="med" len="med"/>
          </a:ln>
        </p:spPr>
        <p:txBody>
          <a:bodyPr wrap="none" anchor="ctr"/>
          <a:lstStyle/>
          <a:p>
            <a:endParaRPr lang="en-US" dirty="0">
              <a:solidFill>
                <a:srgbClr val="000000"/>
              </a:solidFill>
            </a:endParaRPr>
          </a:p>
        </p:txBody>
      </p:sp>
      <p:sp>
        <p:nvSpPr>
          <p:cNvPr id="57360" name="Text Box 16"/>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a:solidFill>
                  <a:srgbClr val="000000"/>
                </a:solidFill>
              </a:rPr>
              <a:t>SOURCE POPULATION</a:t>
            </a:r>
          </a:p>
        </p:txBody>
      </p:sp>
      <p:sp>
        <p:nvSpPr>
          <p:cNvPr id="57361" name="Text Box 17"/>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solidFill>
                  <a:srgbClr val="000000"/>
                </a:solidFill>
              </a:rPr>
              <a:t>STUDY SAMPLE</a:t>
            </a:r>
          </a:p>
        </p:txBody>
      </p:sp>
      <p:sp>
        <p:nvSpPr>
          <p:cNvPr id="57364" name="Line 21"/>
          <p:cNvSpPr>
            <a:spLocks noChangeShapeType="1"/>
          </p:cNvSpPr>
          <p:nvPr/>
        </p:nvSpPr>
        <p:spPr bwMode="auto">
          <a:xfrm>
            <a:off x="2093912" y="3276600"/>
            <a:ext cx="3506787" cy="2133600"/>
          </a:xfrm>
          <a:prstGeom prst="line">
            <a:avLst/>
          </a:prstGeom>
          <a:noFill/>
          <a:ln w="38100">
            <a:solidFill>
              <a:schemeClr val="tx1"/>
            </a:solidFill>
            <a:round/>
            <a:headEnd/>
            <a:tailEnd type="triangle" w="med" len="med"/>
          </a:ln>
        </p:spPr>
        <p:txBody>
          <a:bodyPr wrap="none" anchor="ctr"/>
          <a:lstStyle/>
          <a:p>
            <a:endParaRPr lang="en-US" dirty="0">
              <a:solidFill>
                <a:srgbClr val="000000"/>
              </a:solidFill>
            </a:endParaRPr>
          </a:p>
        </p:txBody>
      </p:sp>
      <p:sp>
        <p:nvSpPr>
          <p:cNvPr id="57365" name="Text Box 23"/>
          <p:cNvSpPr txBox="1">
            <a:spLocks noChangeArrowheads="1"/>
          </p:cNvSpPr>
          <p:nvPr/>
        </p:nvSpPr>
        <p:spPr bwMode="auto">
          <a:xfrm>
            <a:off x="4229100" y="4038600"/>
            <a:ext cx="4572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a:t>
            </a:r>
          </a:p>
        </p:txBody>
      </p:sp>
      <p:sp>
        <p:nvSpPr>
          <p:cNvPr id="57366" name="Text Box 24"/>
          <p:cNvSpPr txBox="1">
            <a:spLocks noChangeArrowheads="1"/>
          </p:cNvSpPr>
          <p:nvPr/>
        </p:nvSpPr>
        <p:spPr bwMode="auto">
          <a:xfrm>
            <a:off x="4610100" y="3352800"/>
            <a:ext cx="4572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a:t>
            </a:r>
          </a:p>
        </p:txBody>
      </p:sp>
      <p:sp>
        <p:nvSpPr>
          <p:cNvPr id="57367" name="Text Box 25"/>
          <p:cNvSpPr txBox="1">
            <a:spLocks noChangeArrowheads="1"/>
          </p:cNvSpPr>
          <p:nvPr/>
        </p:nvSpPr>
        <p:spPr bwMode="auto">
          <a:xfrm>
            <a:off x="5524500" y="3276600"/>
            <a:ext cx="4572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a:t>
            </a:r>
          </a:p>
        </p:txBody>
      </p:sp>
      <p:sp>
        <p:nvSpPr>
          <p:cNvPr id="57368" name="Text Box 26"/>
          <p:cNvSpPr txBox="1">
            <a:spLocks noChangeArrowheads="1"/>
          </p:cNvSpPr>
          <p:nvPr/>
        </p:nvSpPr>
        <p:spPr bwMode="auto">
          <a:xfrm>
            <a:off x="3238500" y="4114800"/>
            <a:ext cx="4572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a:t>
            </a:r>
          </a:p>
        </p:txBody>
      </p:sp>
      <p:sp>
        <p:nvSpPr>
          <p:cNvPr id="25" name="Rectangle 19"/>
          <p:cNvSpPr>
            <a:spLocks noChangeArrowheads="1"/>
          </p:cNvSpPr>
          <p:nvPr/>
        </p:nvSpPr>
        <p:spPr bwMode="auto">
          <a:xfrm>
            <a:off x="152400" y="675289"/>
            <a:ext cx="10287000" cy="533400"/>
          </a:xfrm>
          <a:prstGeom prst="rect">
            <a:avLst/>
          </a:prstGeom>
          <a:noFill/>
          <a:ln w="9525">
            <a:noFill/>
            <a:miter lim="800000"/>
            <a:headEnd/>
            <a:tailEnd/>
          </a:ln>
        </p:spPr>
        <p:txBody>
          <a:bodyPr anchor="ctr"/>
          <a:lstStyle/>
          <a:p>
            <a:r>
              <a:rPr lang="en-US" sz="2800" b="1" dirty="0">
                <a:solidFill>
                  <a:srgbClr val="000000"/>
                </a:solidFill>
                <a:latin typeface="Arial" charset="0"/>
              </a:rPr>
              <a:t>Selection Bias in a Case-Control Study:</a:t>
            </a:r>
            <a:br>
              <a:rPr lang="en-US" sz="2800" b="1" dirty="0">
                <a:solidFill>
                  <a:srgbClr val="000000"/>
                </a:solidFill>
                <a:latin typeface="Arial" charset="0"/>
              </a:rPr>
            </a:br>
            <a:r>
              <a:rPr lang="en-US" sz="2800" b="1" dirty="0">
                <a:solidFill>
                  <a:srgbClr val="000000"/>
                </a:solidFill>
                <a:latin typeface="Arial" charset="0"/>
              </a:rPr>
              <a:t> </a:t>
            </a:r>
            <a:br>
              <a:rPr lang="en-US" sz="2400" b="1" dirty="0">
                <a:solidFill>
                  <a:srgbClr val="000000"/>
                </a:solidFill>
                <a:latin typeface="Arial" charset="0"/>
              </a:rPr>
            </a:br>
            <a:endParaRPr lang="en-US" sz="2400" b="1" dirty="0">
              <a:solidFill>
                <a:srgbClr val="000000"/>
              </a:solidFill>
              <a:latin typeface="Arial" charset="0"/>
            </a:endParaRPr>
          </a:p>
        </p:txBody>
      </p:sp>
      <p:sp>
        <p:nvSpPr>
          <p:cNvPr id="26" name="Text Box 18"/>
          <p:cNvSpPr txBox="1">
            <a:spLocks noChangeArrowheads="1"/>
          </p:cNvSpPr>
          <p:nvPr/>
        </p:nvSpPr>
        <p:spPr bwMode="auto">
          <a:xfrm>
            <a:off x="4991100" y="990600"/>
            <a:ext cx="5257800" cy="2677656"/>
          </a:xfrm>
          <a:prstGeom prst="rect">
            <a:avLst/>
          </a:prstGeom>
          <a:noFill/>
          <a:ln w="9525">
            <a:noFill/>
            <a:miter lim="800000"/>
            <a:headEnd/>
            <a:tailEnd/>
          </a:ln>
        </p:spPr>
        <p:txBody>
          <a:bodyPr wrap="square">
            <a:spAutoFit/>
          </a:bodyPr>
          <a:lstStyle/>
          <a:p>
            <a:r>
              <a:rPr lang="en-US" sz="2800" b="1" dirty="0">
                <a:solidFill>
                  <a:srgbClr val="000000"/>
                </a:solidFill>
                <a:latin typeface="Arial" charset="0"/>
              </a:rPr>
              <a:t>Including all cases at study outset is “half” of what is needed for selection bias: Diseased more likely than non-diseased to be selected</a:t>
            </a:r>
          </a:p>
          <a:p>
            <a:endParaRPr lang="en-US" sz="2800" b="1" dirty="0">
              <a:solidFill>
                <a:srgbClr val="000000"/>
              </a:solidFill>
              <a:latin typeface="Arial Unicode MS" pitchFamily="34" charset="-128"/>
            </a:endParaRPr>
          </a:p>
        </p:txBody>
      </p:sp>
      <p:grpSp>
        <p:nvGrpSpPr>
          <p:cNvPr id="27" name="Group 9"/>
          <p:cNvGrpSpPr>
            <a:grpSpLocks/>
          </p:cNvGrpSpPr>
          <p:nvPr/>
        </p:nvGrpSpPr>
        <p:grpSpPr bwMode="auto">
          <a:xfrm>
            <a:off x="-666750" y="5332631"/>
            <a:ext cx="6267450" cy="1149350"/>
            <a:chOff x="1608" y="1276"/>
            <a:chExt cx="3948" cy="724"/>
          </a:xfrm>
        </p:grpSpPr>
        <p:sp>
          <p:nvSpPr>
            <p:cNvPr id="28" name="Line 4"/>
            <p:cNvSpPr>
              <a:spLocks noChangeShapeType="1"/>
            </p:cNvSpPr>
            <p:nvPr/>
          </p:nvSpPr>
          <p:spPr bwMode="auto">
            <a:xfrm flipV="1">
              <a:off x="2853" y="1526"/>
              <a:ext cx="269" cy="188"/>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sp>
          <p:nvSpPr>
            <p:cNvPr id="29" name="Line 5"/>
            <p:cNvSpPr>
              <a:spLocks noChangeShapeType="1"/>
            </p:cNvSpPr>
            <p:nvPr/>
          </p:nvSpPr>
          <p:spPr bwMode="auto">
            <a:xfrm flipH="1" flipV="1">
              <a:off x="3934" y="1508"/>
              <a:ext cx="278" cy="201"/>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sp>
          <p:nvSpPr>
            <p:cNvPr id="30" name="Text Box 6"/>
            <p:cNvSpPr txBox="1">
              <a:spLocks noChangeArrowheads="1"/>
            </p:cNvSpPr>
            <p:nvPr/>
          </p:nvSpPr>
          <p:spPr bwMode="auto">
            <a:xfrm>
              <a:off x="2364" y="1276"/>
              <a:ext cx="2256" cy="291"/>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latin typeface="Arial" charset="0"/>
                </a:rPr>
                <a:t>Selection</a:t>
              </a:r>
            </a:p>
          </p:txBody>
        </p:sp>
        <p:sp>
          <p:nvSpPr>
            <p:cNvPr id="31" name="Text Box 7"/>
            <p:cNvSpPr txBox="1">
              <a:spLocks noChangeArrowheads="1"/>
            </p:cNvSpPr>
            <p:nvPr/>
          </p:nvSpPr>
          <p:spPr bwMode="auto">
            <a:xfrm>
              <a:off x="1608" y="1696"/>
              <a:ext cx="2256" cy="291"/>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latin typeface="Arial" charset="0"/>
                </a:rPr>
                <a:t>Exposure</a:t>
              </a:r>
            </a:p>
          </p:txBody>
        </p:sp>
        <p:sp>
          <p:nvSpPr>
            <p:cNvPr id="32" name="Text Box 8"/>
            <p:cNvSpPr txBox="1">
              <a:spLocks noChangeArrowheads="1"/>
            </p:cNvSpPr>
            <p:nvPr/>
          </p:nvSpPr>
          <p:spPr bwMode="auto">
            <a:xfrm>
              <a:off x="3300" y="1709"/>
              <a:ext cx="2256" cy="291"/>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latin typeface="Arial" charset="0"/>
                </a:rPr>
                <a:t>Disease</a:t>
              </a:r>
            </a:p>
          </p:txBody>
        </p:sp>
      </p:grpSp>
      <p:sp>
        <p:nvSpPr>
          <p:cNvPr id="33" name="Text Box 25"/>
          <p:cNvSpPr txBox="1">
            <a:spLocks noChangeArrowheads="1"/>
          </p:cNvSpPr>
          <p:nvPr/>
        </p:nvSpPr>
        <p:spPr bwMode="auto">
          <a:xfrm>
            <a:off x="1143000" y="5499538"/>
            <a:ext cx="4572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a:t>
            </a:r>
          </a:p>
        </p:txBody>
      </p:sp>
    </p:spTree>
    <p:extLst>
      <p:ext uri="{BB962C8B-B14F-4D97-AF65-F5344CB8AC3E}">
        <p14:creationId xmlns:p14="http://schemas.microsoft.com/office/powerpoint/2010/main" val="38807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71525" y="0"/>
            <a:ext cx="8743950" cy="762000"/>
          </a:xfrm>
        </p:spPr>
        <p:txBody>
          <a:bodyPr/>
          <a:lstStyle/>
          <a:p>
            <a:r>
              <a:rPr lang="en-US" dirty="0"/>
              <a:t>Selection Bias in a Randomized Trial</a:t>
            </a:r>
          </a:p>
        </p:txBody>
      </p:sp>
      <p:sp>
        <p:nvSpPr>
          <p:cNvPr id="90115" name="Rectangle 3"/>
          <p:cNvSpPr>
            <a:spLocks noGrp="1" noChangeArrowheads="1"/>
          </p:cNvSpPr>
          <p:nvPr>
            <p:ph type="body" idx="1"/>
          </p:nvPr>
        </p:nvSpPr>
        <p:spPr>
          <a:xfrm>
            <a:off x="18047" y="766011"/>
            <a:ext cx="10287000" cy="4114800"/>
          </a:xfrm>
        </p:spPr>
        <p:txBody>
          <a:bodyPr/>
          <a:lstStyle/>
          <a:p>
            <a:pPr>
              <a:lnSpc>
                <a:spcPct val="90000"/>
              </a:lnSpc>
            </a:pPr>
            <a:r>
              <a:rPr lang="en-US" sz="2600" dirty="0"/>
              <a:t>Losses to follow-up are a major potential cause of selection bias in randomized experiments</a:t>
            </a:r>
          </a:p>
          <a:p>
            <a:pPr>
              <a:lnSpc>
                <a:spcPct val="90000"/>
              </a:lnSpc>
            </a:pPr>
            <a:endParaRPr lang="en-US" sz="900" dirty="0"/>
          </a:p>
          <a:p>
            <a:pPr>
              <a:lnSpc>
                <a:spcPct val="90000"/>
              </a:lnSpc>
            </a:pPr>
            <a:r>
              <a:rPr lang="en-US" sz="2600" dirty="0"/>
              <a:t>e.g., Randomized trial of a drug vs a placebo; outcome=death; assume truly no effect of drug (“under the null”); and</a:t>
            </a:r>
          </a:p>
          <a:p>
            <a:pPr lvl="1">
              <a:lnSpc>
                <a:spcPct val="90000"/>
              </a:lnSpc>
            </a:pPr>
            <a:r>
              <a:rPr lang="en-US" sz="2400" dirty="0"/>
              <a:t>the drug can cause a side effect which causes symptoms</a:t>
            </a:r>
          </a:p>
          <a:p>
            <a:pPr lvl="1">
              <a:lnSpc>
                <a:spcPct val="90000"/>
              </a:lnSpc>
            </a:pPr>
            <a:r>
              <a:rPr lang="en-US" sz="2400" dirty="0"/>
              <a:t>underlying disease causes symptoms </a:t>
            </a:r>
          </a:p>
          <a:p>
            <a:pPr lvl="1">
              <a:lnSpc>
                <a:spcPct val="90000"/>
              </a:lnSpc>
            </a:pPr>
            <a:r>
              <a:rPr lang="en-US" sz="2400" dirty="0"/>
              <a:t>symptoms cause people to drop out of the study</a:t>
            </a:r>
          </a:p>
          <a:p>
            <a:pPr lvl="1">
              <a:lnSpc>
                <a:spcPct val="90000"/>
              </a:lnSpc>
            </a:pPr>
            <a:r>
              <a:rPr lang="en-US" sz="2400" dirty="0"/>
              <a:t>side effect of a drug only occurs in persons “sick” from the disease under study</a:t>
            </a:r>
          </a:p>
          <a:p>
            <a:pPr lvl="1">
              <a:lnSpc>
                <a:spcPct val="90000"/>
              </a:lnSpc>
            </a:pPr>
            <a:endParaRPr lang="en-US" sz="1000" dirty="0"/>
          </a:p>
          <a:p>
            <a:pPr>
              <a:lnSpc>
                <a:spcPct val="90000"/>
              </a:lnSpc>
            </a:pPr>
            <a:r>
              <a:rPr lang="en-US" sz="2600" dirty="0"/>
              <a:t>Selection bias will ensue:</a:t>
            </a:r>
          </a:p>
          <a:p>
            <a:pPr lvl="1">
              <a:lnSpc>
                <a:spcPct val="90000"/>
              </a:lnSpc>
            </a:pPr>
            <a:r>
              <a:rPr lang="en-US" sz="2400" dirty="0"/>
              <a:t>Compared to placebo, drug group will be selectively depleted of the sickest persons</a:t>
            </a:r>
          </a:p>
          <a:p>
            <a:pPr lvl="1">
              <a:lnSpc>
                <a:spcPct val="90000"/>
              </a:lnSpc>
            </a:pPr>
            <a:r>
              <a:rPr lang="en-US" sz="2400" dirty="0"/>
              <a:t>Will make drug treatment group appear to fare better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28615" y="437949"/>
            <a:ext cx="9782170" cy="533400"/>
          </a:xfrm>
        </p:spPr>
        <p:txBody>
          <a:bodyPr/>
          <a:lstStyle/>
          <a:p>
            <a:r>
              <a:rPr lang="en-US" dirty="0"/>
              <a:t>Selection Bias in a Randomized Trial:</a:t>
            </a:r>
            <a:br>
              <a:rPr lang="en-US" dirty="0"/>
            </a:br>
            <a:r>
              <a:rPr lang="en-US" sz="2400" dirty="0"/>
              <a:t>Assume no true difference in death between drug and placebo  (“under the null”)</a:t>
            </a:r>
          </a:p>
        </p:txBody>
      </p:sp>
      <p:sp>
        <p:nvSpPr>
          <p:cNvPr id="86020" name="Line 4"/>
          <p:cNvSpPr>
            <a:spLocks noChangeShapeType="1"/>
          </p:cNvSpPr>
          <p:nvPr/>
        </p:nvSpPr>
        <p:spPr bwMode="auto">
          <a:xfrm>
            <a:off x="1295400" y="1676400"/>
            <a:ext cx="0" cy="4114800"/>
          </a:xfrm>
          <a:prstGeom prst="line">
            <a:avLst/>
          </a:prstGeom>
          <a:noFill/>
          <a:ln w="28575">
            <a:solidFill>
              <a:schemeClr val="tx1"/>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6021" name="Line 5"/>
          <p:cNvSpPr>
            <a:spLocks noChangeShapeType="1"/>
          </p:cNvSpPr>
          <p:nvPr/>
        </p:nvSpPr>
        <p:spPr bwMode="auto">
          <a:xfrm>
            <a:off x="1295400" y="5791200"/>
            <a:ext cx="7467600" cy="0"/>
          </a:xfrm>
          <a:prstGeom prst="line">
            <a:avLst/>
          </a:prstGeom>
          <a:noFill/>
          <a:ln w="31750">
            <a:solidFill>
              <a:schemeClr val="tx1"/>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6023" name="Freeform 12"/>
          <p:cNvSpPr>
            <a:spLocks/>
          </p:cNvSpPr>
          <p:nvPr/>
        </p:nvSpPr>
        <p:spPr bwMode="auto">
          <a:xfrm rot="20723618" flipV="1">
            <a:off x="1051531" y="3888339"/>
            <a:ext cx="8036991" cy="904098"/>
          </a:xfrm>
          <a:custGeom>
            <a:avLst/>
            <a:gdLst>
              <a:gd name="T0" fmla="*/ 0 w 2925"/>
              <a:gd name="T1" fmla="*/ 0 h 178"/>
              <a:gd name="T2" fmla="*/ 252 w 2925"/>
              <a:gd name="T3" fmla="*/ 54 h 178"/>
              <a:gd name="T4" fmla="*/ 954 w 2925"/>
              <a:gd name="T5" fmla="*/ 135 h 178"/>
              <a:gd name="T6" fmla="*/ 2394 w 2925"/>
              <a:gd name="T7" fmla="*/ 135 h 178"/>
              <a:gd name="T8" fmla="*/ 2925 w 2925"/>
              <a:gd name="T9" fmla="*/ 126 h 178"/>
              <a:gd name="T10" fmla="*/ 0 60000 65536"/>
              <a:gd name="T11" fmla="*/ 0 60000 65536"/>
              <a:gd name="T12" fmla="*/ 0 60000 65536"/>
              <a:gd name="T13" fmla="*/ 0 60000 65536"/>
              <a:gd name="T14" fmla="*/ 0 60000 65536"/>
              <a:gd name="T15" fmla="*/ 0 w 2925"/>
              <a:gd name="T16" fmla="*/ 0 h 178"/>
              <a:gd name="T17" fmla="*/ 2925 w 2925"/>
              <a:gd name="T18" fmla="*/ 178 h 178"/>
            </a:gdLst>
            <a:ahLst/>
            <a:cxnLst>
              <a:cxn ang="T10">
                <a:pos x="T0" y="T1"/>
              </a:cxn>
              <a:cxn ang="T11">
                <a:pos x="T2" y="T3"/>
              </a:cxn>
              <a:cxn ang="T12">
                <a:pos x="T4" y="T5"/>
              </a:cxn>
              <a:cxn ang="T13">
                <a:pos x="T6" y="T7"/>
              </a:cxn>
              <a:cxn ang="T14">
                <a:pos x="T8" y="T9"/>
              </a:cxn>
            </a:cxnLst>
            <a:rect l="T15" t="T16" r="T17" b="T18"/>
            <a:pathLst>
              <a:path w="2925" h="178">
                <a:moveTo>
                  <a:pt x="0" y="0"/>
                </a:moveTo>
                <a:cubicBezTo>
                  <a:pt x="84" y="14"/>
                  <a:pt x="169" y="42"/>
                  <a:pt x="252" y="54"/>
                </a:cubicBezTo>
                <a:cubicBezTo>
                  <a:pt x="487" y="88"/>
                  <a:pt x="716" y="125"/>
                  <a:pt x="954" y="135"/>
                </a:cubicBezTo>
                <a:cubicBezTo>
                  <a:pt x="1431" y="178"/>
                  <a:pt x="1916" y="141"/>
                  <a:pt x="2394" y="135"/>
                </a:cubicBezTo>
                <a:cubicBezTo>
                  <a:pt x="2703" y="121"/>
                  <a:pt x="2526" y="126"/>
                  <a:pt x="2925" y="126"/>
                </a:cubicBezTo>
              </a:path>
            </a:pathLst>
          </a:custGeom>
          <a:noFill/>
          <a:ln w="15875" cap="rnd">
            <a:solidFill>
              <a:schemeClr val="tx1"/>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6025" name="Text Box 14"/>
          <p:cNvSpPr txBox="1">
            <a:spLocks noChangeArrowheads="1"/>
          </p:cNvSpPr>
          <p:nvPr/>
        </p:nvSpPr>
        <p:spPr bwMode="auto">
          <a:xfrm>
            <a:off x="1981200" y="4038600"/>
            <a:ext cx="3124200" cy="457200"/>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6026" name="Text Box 15"/>
          <p:cNvSpPr txBox="1">
            <a:spLocks noChangeArrowheads="1"/>
          </p:cNvSpPr>
          <p:nvPr/>
        </p:nvSpPr>
        <p:spPr bwMode="auto">
          <a:xfrm>
            <a:off x="1485900" y="2057400"/>
            <a:ext cx="3733800" cy="1785104"/>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mn-cs"/>
              </a:rPr>
              <a:t>Assuming no informative censoring and no difference in death incidence between drug and placebo (superimposed lines; the null)</a:t>
            </a:r>
          </a:p>
        </p:txBody>
      </p:sp>
      <p:sp>
        <p:nvSpPr>
          <p:cNvPr id="86027" name="Line 16"/>
          <p:cNvSpPr>
            <a:spLocks noChangeShapeType="1"/>
          </p:cNvSpPr>
          <p:nvPr/>
        </p:nvSpPr>
        <p:spPr bwMode="auto">
          <a:xfrm>
            <a:off x="2974673" y="3838039"/>
            <a:ext cx="571500" cy="584031"/>
          </a:xfrm>
          <a:prstGeom prst="line">
            <a:avLst/>
          </a:prstGeom>
          <a:noFill/>
          <a:ln w="9525">
            <a:solidFill>
              <a:schemeClr val="tx1"/>
            </a:solidFill>
            <a:round/>
            <a:headEnd/>
            <a:tailEnd type="triangle" w="med" len="me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6028" name="Text Box 18"/>
          <p:cNvSpPr txBox="1">
            <a:spLocks noChangeArrowheads="1"/>
          </p:cNvSpPr>
          <p:nvPr/>
        </p:nvSpPr>
        <p:spPr bwMode="auto">
          <a:xfrm>
            <a:off x="5890260" y="4796005"/>
            <a:ext cx="3429000" cy="830997"/>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Effect of informative censoring in drug group</a:t>
            </a:r>
          </a:p>
        </p:txBody>
      </p:sp>
      <p:sp>
        <p:nvSpPr>
          <p:cNvPr id="86029" name="Line 19"/>
          <p:cNvSpPr>
            <a:spLocks noChangeShapeType="1"/>
          </p:cNvSpPr>
          <p:nvPr/>
        </p:nvSpPr>
        <p:spPr bwMode="auto">
          <a:xfrm flipH="1" flipV="1">
            <a:off x="5372100" y="4796005"/>
            <a:ext cx="480060" cy="217955"/>
          </a:xfrm>
          <a:prstGeom prst="line">
            <a:avLst/>
          </a:prstGeom>
          <a:noFill/>
          <a:ln w="9525">
            <a:solidFill>
              <a:schemeClr val="tx1"/>
            </a:solidFill>
            <a:round/>
            <a:headEnd/>
            <a:tailEnd type="triangle" w="med" len="me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6030" name="Text Box 20"/>
          <p:cNvSpPr txBox="1">
            <a:spLocks noChangeArrowheads="1"/>
          </p:cNvSpPr>
          <p:nvPr/>
        </p:nvSpPr>
        <p:spPr bwMode="auto">
          <a:xfrm>
            <a:off x="5867400" y="1616075"/>
            <a:ext cx="4038600" cy="830997"/>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Effect of informative censoring in </a:t>
            </a:r>
            <a:r>
              <a:rPr lang="en-US" sz="2400" dirty="0">
                <a:solidFill>
                  <a:srgbClr val="000000"/>
                </a:solidFill>
              </a:rPr>
              <a:t>placebo group</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6031" name="Line 21"/>
          <p:cNvSpPr>
            <a:spLocks noChangeShapeType="1"/>
          </p:cNvSpPr>
          <p:nvPr/>
        </p:nvSpPr>
        <p:spPr bwMode="auto">
          <a:xfrm>
            <a:off x="7867650" y="2438400"/>
            <a:ext cx="19050" cy="1344612"/>
          </a:xfrm>
          <a:prstGeom prst="line">
            <a:avLst/>
          </a:prstGeom>
          <a:noFill/>
          <a:ln w="9525">
            <a:solidFill>
              <a:schemeClr val="tx1"/>
            </a:solidFill>
            <a:round/>
            <a:headEnd/>
            <a:tailEnd type="triangle" w="med" len="me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6032" name="Text Box 22"/>
          <p:cNvSpPr txBox="1">
            <a:spLocks noChangeArrowheads="1"/>
          </p:cNvSpPr>
          <p:nvPr/>
        </p:nvSpPr>
        <p:spPr bwMode="auto">
          <a:xfrm>
            <a:off x="3505200" y="5943600"/>
            <a:ext cx="4076700" cy="461665"/>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Time since randomization</a:t>
            </a:r>
          </a:p>
        </p:txBody>
      </p:sp>
      <p:sp>
        <p:nvSpPr>
          <p:cNvPr id="86033" name="Text Box 24"/>
          <p:cNvSpPr txBox="1">
            <a:spLocks noChangeArrowheads="1"/>
          </p:cNvSpPr>
          <p:nvPr/>
        </p:nvSpPr>
        <p:spPr bwMode="auto">
          <a:xfrm>
            <a:off x="0" y="3200400"/>
            <a:ext cx="1219200" cy="1165225"/>
          </a:xfrm>
          <a:prstGeom prst="rect">
            <a:avLst/>
          </a:prstGeom>
          <a:solidFill>
            <a:srgbClr val="FFFFFF"/>
          </a:solidFill>
          <a:ln w="9525">
            <a:no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Times New Roman" pitchFamily="18" charset="0"/>
                <a:ea typeface="+mn-ea"/>
                <a:cs typeface="+mn-cs"/>
              </a:rPr>
              <a:t>Probability of Death</a:t>
            </a:r>
            <a:endParaRPr kumimoji="0" lang="en-US" sz="1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6034" name="AutoShape 27"/>
          <p:cNvSpPr>
            <a:spLocks/>
          </p:cNvSpPr>
          <p:nvPr/>
        </p:nvSpPr>
        <p:spPr bwMode="auto">
          <a:xfrm>
            <a:off x="8877300" y="3657600"/>
            <a:ext cx="533400" cy="609600"/>
          </a:xfrm>
          <a:prstGeom prst="rightBrace">
            <a:avLst>
              <a:gd name="adj1" fmla="val 9524"/>
              <a:gd name="adj2" fmla="val 50000"/>
            </a:avLst>
          </a:prstGeom>
          <a:solidFill>
            <a:schemeClr val="bg1"/>
          </a:solidFill>
          <a:ln w="9525">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6035" name="Text Box 28"/>
          <p:cNvSpPr txBox="1">
            <a:spLocks noChangeArrowheads="1"/>
          </p:cNvSpPr>
          <p:nvPr/>
        </p:nvSpPr>
        <p:spPr bwMode="auto">
          <a:xfrm>
            <a:off x="9029700" y="4083050"/>
            <a:ext cx="1257300" cy="64135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Selection bias</a:t>
            </a:r>
          </a:p>
        </p:txBody>
      </p:sp>
      <p:sp>
        <p:nvSpPr>
          <p:cNvPr id="2" name="Freeform 1"/>
          <p:cNvSpPr/>
          <p:nvPr/>
        </p:nvSpPr>
        <p:spPr bwMode="auto">
          <a:xfrm rot="493316">
            <a:off x="2421661" y="3909851"/>
            <a:ext cx="6257145" cy="1627189"/>
          </a:xfrm>
          <a:custGeom>
            <a:avLst/>
            <a:gdLst>
              <a:gd name="connsiteX0" fmla="*/ 0 w 6324600"/>
              <a:gd name="connsiteY0" fmla="*/ 1813560 h 1813560"/>
              <a:gd name="connsiteX1" fmla="*/ 243840 w 6324600"/>
              <a:gd name="connsiteY1" fmla="*/ 1783080 h 1813560"/>
              <a:gd name="connsiteX2" fmla="*/ 320040 w 6324600"/>
              <a:gd name="connsiteY2" fmla="*/ 1767840 h 1813560"/>
              <a:gd name="connsiteX3" fmla="*/ 411480 w 6324600"/>
              <a:gd name="connsiteY3" fmla="*/ 1737360 h 1813560"/>
              <a:gd name="connsiteX4" fmla="*/ 563880 w 6324600"/>
              <a:gd name="connsiteY4" fmla="*/ 1691640 h 1813560"/>
              <a:gd name="connsiteX5" fmla="*/ 701040 w 6324600"/>
              <a:gd name="connsiteY5" fmla="*/ 1645920 h 1813560"/>
              <a:gd name="connsiteX6" fmla="*/ 746760 w 6324600"/>
              <a:gd name="connsiteY6" fmla="*/ 1630680 h 1813560"/>
              <a:gd name="connsiteX7" fmla="*/ 838200 w 6324600"/>
              <a:gd name="connsiteY7" fmla="*/ 1584960 h 1813560"/>
              <a:gd name="connsiteX8" fmla="*/ 883920 w 6324600"/>
              <a:gd name="connsiteY8" fmla="*/ 1554480 h 1813560"/>
              <a:gd name="connsiteX9" fmla="*/ 975360 w 6324600"/>
              <a:gd name="connsiteY9" fmla="*/ 1524000 h 1813560"/>
              <a:gd name="connsiteX10" fmla="*/ 1066800 w 6324600"/>
              <a:gd name="connsiteY10" fmla="*/ 1478280 h 1813560"/>
              <a:gd name="connsiteX11" fmla="*/ 1112520 w 6324600"/>
              <a:gd name="connsiteY11" fmla="*/ 1447800 h 1813560"/>
              <a:gd name="connsiteX12" fmla="*/ 1203960 w 6324600"/>
              <a:gd name="connsiteY12" fmla="*/ 1417320 h 1813560"/>
              <a:gd name="connsiteX13" fmla="*/ 1249680 w 6324600"/>
              <a:gd name="connsiteY13" fmla="*/ 1402080 h 1813560"/>
              <a:gd name="connsiteX14" fmla="*/ 1432560 w 6324600"/>
              <a:gd name="connsiteY14" fmla="*/ 1356360 h 1813560"/>
              <a:gd name="connsiteX15" fmla="*/ 1493520 w 6324600"/>
              <a:gd name="connsiteY15" fmla="*/ 1341120 h 1813560"/>
              <a:gd name="connsiteX16" fmla="*/ 1554480 w 6324600"/>
              <a:gd name="connsiteY16" fmla="*/ 1325880 h 1813560"/>
              <a:gd name="connsiteX17" fmla="*/ 1691640 w 6324600"/>
              <a:gd name="connsiteY17" fmla="*/ 1280160 h 1813560"/>
              <a:gd name="connsiteX18" fmla="*/ 1737360 w 6324600"/>
              <a:gd name="connsiteY18" fmla="*/ 1264920 h 1813560"/>
              <a:gd name="connsiteX19" fmla="*/ 1798320 w 6324600"/>
              <a:gd name="connsiteY19" fmla="*/ 1249680 h 1813560"/>
              <a:gd name="connsiteX20" fmla="*/ 1889760 w 6324600"/>
              <a:gd name="connsiteY20" fmla="*/ 1219200 h 1813560"/>
              <a:gd name="connsiteX21" fmla="*/ 1996440 w 6324600"/>
              <a:gd name="connsiteY21" fmla="*/ 1188720 h 1813560"/>
              <a:gd name="connsiteX22" fmla="*/ 2103120 w 6324600"/>
              <a:gd name="connsiteY22" fmla="*/ 1173480 h 1813560"/>
              <a:gd name="connsiteX23" fmla="*/ 2316480 w 6324600"/>
              <a:gd name="connsiteY23" fmla="*/ 1143000 h 1813560"/>
              <a:gd name="connsiteX24" fmla="*/ 2392680 w 6324600"/>
              <a:gd name="connsiteY24" fmla="*/ 1127760 h 1813560"/>
              <a:gd name="connsiteX25" fmla="*/ 2499360 w 6324600"/>
              <a:gd name="connsiteY25" fmla="*/ 1112520 h 1813560"/>
              <a:gd name="connsiteX26" fmla="*/ 2697480 w 6324600"/>
              <a:gd name="connsiteY26" fmla="*/ 1066800 h 1813560"/>
              <a:gd name="connsiteX27" fmla="*/ 2834640 w 6324600"/>
              <a:gd name="connsiteY27" fmla="*/ 1021080 h 1813560"/>
              <a:gd name="connsiteX28" fmla="*/ 2880360 w 6324600"/>
              <a:gd name="connsiteY28" fmla="*/ 1005840 h 1813560"/>
              <a:gd name="connsiteX29" fmla="*/ 2926080 w 6324600"/>
              <a:gd name="connsiteY29" fmla="*/ 975360 h 1813560"/>
              <a:gd name="connsiteX30" fmla="*/ 2987040 w 6324600"/>
              <a:gd name="connsiteY30" fmla="*/ 960120 h 1813560"/>
              <a:gd name="connsiteX31" fmla="*/ 3078480 w 6324600"/>
              <a:gd name="connsiteY31" fmla="*/ 929640 h 1813560"/>
              <a:gd name="connsiteX32" fmla="*/ 3124200 w 6324600"/>
              <a:gd name="connsiteY32" fmla="*/ 914400 h 1813560"/>
              <a:gd name="connsiteX33" fmla="*/ 3169920 w 6324600"/>
              <a:gd name="connsiteY33" fmla="*/ 883920 h 1813560"/>
              <a:gd name="connsiteX34" fmla="*/ 3230880 w 6324600"/>
              <a:gd name="connsiteY34" fmla="*/ 868680 h 1813560"/>
              <a:gd name="connsiteX35" fmla="*/ 3322320 w 6324600"/>
              <a:gd name="connsiteY35" fmla="*/ 838200 h 1813560"/>
              <a:gd name="connsiteX36" fmla="*/ 3413760 w 6324600"/>
              <a:gd name="connsiteY36" fmla="*/ 807720 h 1813560"/>
              <a:gd name="connsiteX37" fmla="*/ 3459480 w 6324600"/>
              <a:gd name="connsiteY37" fmla="*/ 792480 h 1813560"/>
              <a:gd name="connsiteX38" fmla="*/ 3581400 w 6324600"/>
              <a:gd name="connsiteY38" fmla="*/ 762000 h 1813560"/>
              <a:gd name="connsiteX39" fmla="*/ 3672840 w 6324600"/>
              <a:gd name="connsiteY39" fmla="*/ 731520 h 1813560"/>
              <a:gd name="connsiteX40" fmla="*/ 3749040 w 6324600"/>
              <a:gd name="connsiteY40" fmla="*/ 716280 h 1813560"/>
              <a:gd name="connsiteX41" fmla="*/ 3794760 w 6324600"/>
              <a:gd name="connsiteY41" fmla="*/ 701040 h 1813560"/>
              <a:gd name="connsiteX42" fmla="*/ 3855720 w 6324600"/>
              <a:gd name="connsiteY42" fmla="*/ 685800 h 1813560"/>
              <a:gd name="connsiteX43" fmla="*/ 3931920 w 6324600"/>
              <a:gd name="connsiteY43" fmla="*/ 670560 h 1813560"/>
              <a:gd name="connsiteX44" fmla="*/ 3977640 w 6324600"/>
              <a:gd name="connsiteY44" fmla="*/ 655320 h 1813560"/>
              <a:gd name="connsiteX45" fmla="*/ 4053840 w 6324600"/>
              <a:gd name="connsiteY45" fmla="*/ 640080 h 1813560"/>
              <a:gd name="connsiteX46" fmla="*/ 4145280 w 6324600"/>
              <a:gd name="connsiteY46" fmla="*/ 594360 h 1813560"/>
              <a:gd name="connsiteX47" fmla="*/ 4297680 w 6324600"/>
              <a:gd name="connsiteY47" fmla="*/ 548640 h 1813560"/>
              <a:gd name="connsiteX48" fmla="*/ 4343400 w 6324600"/>
              <a:gd name="connsiteY48" fmla="*/ 518160 h 1813560"/>
              <a:gd name="connsiteX49" fmla="*/ 4450080 w 6324600"/>
              <a:gd name="connsiteY49" fmla="*/ 487680 h 1813560"/>
              <a:gd name="connsiteX50" fmla="*/ 4541520 w 6324600"/>
              <a:gd name="connsiteY50" fmla="*/ 457200 h 1813560"/>
              <a:gd name="connsiteX51" fmla="*/ 4617720 w 6324600"/>
              <a:gd name="connsiteY51" fmla="*/ 441960 h 1813560"/>
              <a:gd name="connsiteX52" fmla="*/ 4663440 w 6324600"/>
              <a:gd name="connsiteY52" fmla="*/ 426720 h 1813560"/>
              <a:gd name="connsiteX53" fmla="*/ 4785360 w 6324600"/>
              <a:gd name="connsiteY53" fmla="*/ 411480 h 1813560"/>
              <a:gd name="connsiteX54" fmla="*/ 4831080 w 6324600"/>
              <a:gd name="connsiteY54" fmla="*/ 396240 h 1813560"/>
              <a:gd name="connsiteX55" fmla="*/ 5029200 w 6324600"/>
              <a:gd name="connsiteY55" fmla="*/ 365760 h 1813560"/>
              <a:gd name="connsiteX56" fmla="*/ 5074920 w 6324600"/>
              <a:gd name="connsiteY56" fmla="*/ 350520 h 1813560"/>
              <a:gd name="connsiteX57" fmla="*/ 5181600 w 6324600"/>
              <a:gd name="connsiteY57" fmla="*/ 335280 h 1813560"/>
              <a:gd name="connsiteX58" fmla="*/ 5273040 w 6324600"/>
              <a:gd name="connsiteY58" fmla="*/ 320040 h 1813560"/>
              <a:gd name="connsiteX59" fmla="*/ 5562600 w 6324600"/>
              <a:gd name="connsiteY59" fmla="*/ 274320 h 1813560"/>
              <a:gd name="connsiteX60" fmla="*/ 5699760 w 6324600"/>
              <a:gd name="connsiteY60" fmla="*/ 243840 h 1813560"/>
              <a:gd name="connsiteX61" fmla="*/ 5775960 w 6324600"/>
              <a:gd name="connsiteY61" fmla="*/ 228600 h 1813560"/>
              <a:gd name="connsiteX62" fmla="*/ 5867400 w 6324600"/>
              <a:gd name="connsiteY62" fmla="*/ 213360 h 1813560"/>
              <a:gd name="connsiteX63" fmla="*/ 6019800 w 6324600"/>
              <a:gd name="connsiteY63" fmla="*/ 167640 h 1813560"/>
              <a:gd name="connsiteX64" fmla="*/ 6065520 w 6324600"/>
              <a:gd name="connsiteY64" fmla="*/ 152400 h 1813560"/>
              <a:gd name="connsiteX65" fmla="*/ 6111240 w 6324600"/>
              <a:gd name="connsiteY65" fmla="*/ 137160 h 1813560"/>
              <a:gd name="connsiteX66" fmla="*/ 6217920 w 6324600"/>
              <a:gd name="connsiteY66" fmla="*/ 106680 h 1813560"/>
              <a:gd name="connsiteX67" fmla="*/ 6278880 w 6324600"/>
              <a:gd name="connsiteY67" fmla="*/ 15240 h 1813560"/>
              <a:gd name="connsiteX68" fmla="*/ 6324600 w 6324600"/>
              <a:gd name="connsiteY68" fmla="*/ 0 h 18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324600" h="1813560">
                <a:moveTo>
                  <a:pt x="0" y="1813560"/>
                </a:moveTo>
                <a:cubicBezTo>
                  <a:pt x="89318" y="1803636"/>
                  <a:pt x="156858" y="1797577"/>
                  <a:pt x="243840" y="1783080"/>
                </a:cubicBezTo>
                <a:cubicBezTo>
                  <a:pt x="269391" y="1778822"/>
                  <a:pt x="295050" y="1774656"/>
                  <a:pt x="320040" y="1767840"/>
                </a:cubicBezTo>
                <a:cubicBezTo>
                  <a:pt x="351037" y="1759386"/>
                  <a:pt x="380311" y="1745152"/>
                  <a:pt x="411480" y="1737360"/>
                </a:cubicBezTo>
                <a:cubicBezTo>
                  <a:pt x="503609" y="1714328"/>
                  <a:pt x="452569" y="1728744"/>
                  <a:pt x="563880" y="1691640"/>
                </a:cubicBezTo>
                <a:lnTo>
                  <a:pt x="701040" y="1645920"/>
                </a:lnTo>
                <a:cubicBezTo>
                  <a:pt x="716280" y="1640840"/>
                  <a:pt x="733394" y="1639591"/>
                  <a:pt x="746760" y="1630680"/>
                </a:cubicBezTo>
                <a:cubicBezTo>
                  <a:pt x="877787" y="1543329"/>
                  <a:pt x="712007" y="1648056"/>
                  <a:pt x="838200" y="1584960"/>
                </a:cubicBezTo>
                <a:cubicBezTo>
                  <a:pt x="854583" y="1576769"/>
                  <a:pt x="867182" y="1561919"/>
                  <a:pt x="883920" y="1554480"/>
                </a:cubicBezTo>
                <a:cubicBezTo>
                  <a:pt x="913280" y="1541431"/>
                  <a:pt x="948627" y="1541822"/>
                  <a:pt x="975360" y="1524000"/>
                </a:cubicBezTo>
                <a:cubicBezTo>
                  <a:pt x="1106387" y="1436649"/>
                  <a:pt x="940607" y="1541376"/>
                  <a:pt x="1066800" y="1478280"/>
                </a:cubicBezTo>
                <a:cubicBezTo>
                  <a:pt x="1083183" y="1470089"/>
                  <a:pt x="1095782" y="1455239"/>
                  <a:pt x="1112520" y="1447800"/>
                </a:cubicBezTo>
                <a:cubicBezTo>
                  <a:pt x="1141880" y="1434751"/>
                  <a:pt x="1173480" y="1427480"/>
                  <a:pt x="1203960" y="1417320"/>
                </a:cubicBezTo>
                <a:cubicBezTo>
                  <a:pt x="1219200" y="1412240"/>
                  <a:pt x="1234095" y="1405976"/>
                  <a:pt x="1249680" y="1402080"/>
                </a:cubicBezTo>
                <a:lnTo>
                  <a:pt x="1432560" y="1356360"/>
                </a:lnTo>
                <a:lnTo>
                  <a:pt x="1493520" y="1341120"/>
                </a:lnTo>
                <a:cubicBezTo>
                  <a:pt x="1513840" y="1336040"/>
                  <a:pt x="1534609" y="1332504"/>
                  <a:pt x="1554480" y="1325880"/>
                </a:cubicBezTo>
                <a:lnTo>
                  <a:pt x="1691640" y="1280160"/>
                </a:lnTo>
                <a:cubicBezTo>
                  <a:pt x="1706880" y="1275080"/>
                  <a:pt x="1721775" y="1268816"/>
                  <a:pt x="1737360" y="1264920"/>
                </a:cubicBezTo>
                <a:cubicBezTo>
                  <a:pt x="1757680" y="1259840"/>
                  <a:pt x="1778258" y="1255699"/>
                  <a:pt x="1798320" y="1249680"/>
                </a:cubicBezTo>
                <a:cubicBezTo>
                  <a:pt x="1829094" y="1240448"/>
                  <a:pt x="1859280" y="1229360"/>
                  <a:pt x="1889760" y="1219200"/>
                </a:cubicBezTo>
                <a:cubicBezTo>
                  <a:pt x="1928932" y="1206143"/>
                  <a:pt x="1954340" y="1196374"/>
                  <a:pt x="1996440" y="1188720"/>
                </a:cubicBezTo>
                <a:cubicBezTo>
                  <a:pt x="2031782" y="1182294"/>
                  <a:pt x="2067560" y="1178560"/>
                  <a:pt x="2103120" y="1173480"/>
                </a:cubicBezTo>
                <a:cubicBezTo>
                  <a:pt x="2210674" y="1137629"/>
                  <a:pt x="2102792" y="1169711"/>
                  <a:pt x="2316480" y="1143000"/>
                </a:cubicBezTo>
                <a:cubicBezTo>
                  <a:pt x="2342183" y="1139787"/>
                  <a:pt x="2367129" y="1132018"/>
                  <a:pt x="2392680" y="1127760"/>
                </a:cubicBezTo>
                <a:cubicBezTo>
                  <a:pt x="2428112" y="1121855"/>
                  <a:pt x="2463800" y="1117600"/>
                  <a:pt x="2499360" y="1112520"/>
                </a:cubicBezTo>
                <a:cubicBezTo>
                  <a:pt x="2624878" y="1070681"/>
                  <a:pt x="2558994" y="1086584"/>
                  <a:pt x="2697480" y="1066800"/>
                </a:cubicBezTo>
                <a:lnTo>
                  <a:pt x="2834640" y="1021080"/>
                </a:lnTo>
                <a:cubicBezTo>
                  <a:pt x="2849880" y="1016000"/>
                  <a:pt x="2866994" y="1014751"/>
                  <a:pt x="2880360" y="1005840"/>
                </a:cubicBezTo>
                <a:cubicBezTo>
                  <a:pt x="2895600" y="995680"/>
                  <a:pt x="2909245" y="982575"/>
                  <a:pt x="2926080" y="975360"/>
                </a:cubicBezTo>
                <a:cubicBezTo>
                  <a:pt x="2945332" y="967109"/>
                  <a:pt x="2966978" y="966139"/>
                  <a:pt x="2987040" y="960120"/>
                </a:cubicBezTo>
                <a:cubicBezTo>
                  <a:pt x="3017814" y="950888"/>
                  <a:pt x="3048000" y="939800"/>
                  <a:pt x="3078480" y="929640"/>
                </a:cubicBezTo>
                <a:cubicBezTo>
                  <a:pt x="3093720" y="924560"/>
                  <a:pt x="3110834" y="923311"/>
                  <a:pt x="3124200" y="914400"/>
                </a:cubicBezTo>
                <a:cubicBezTo>
                  <a:pt x="3139440" y="904240"/>
                  <a:pt x="3153085" y="891135"/>
                  <a:pt x="3169920" y="883920"/>
                </a:cubicBezTo>
                <a:cubicBezTo>
                  <a:pt x="3189172" y="875669"/>
                  <a:pt x="3210818" y="874699"/>
                  <a:pt x="3230880" y="868680"/>
                </a:cubicBezTo>
                <a:cubicBezTo>
                  <a:pt x="3261654" y="859448"/>
                  <a:pt x="3291840" y="848360"/>
                  <a:pt x="3322320" y="838200"/>
                </a:cubicBezTo>
                <a:lnTo>
                  <a:pt x="3413760" y="807720"/>
                </a:lnTo>
                <a:cubicBezTo>
                  <a:pt x="3429000" y="802640"/>
                  <a:pt x="3443895" y="796376"/>
                  <a:pt x="3459480" y="792480"/>
                </a:cubicBezTo>
                <a:cubicBezTo>
                  <a:pt x="3500120" y="782320"/>
                  <a:pt x="3541659" y="775247"/>
                  <a:pt x="3581400" y="762000"/>
                </a:cubicBezTo>
                <a:cubicBezTo>
                  <a:pt x="3611880" y="751840"/>
                  <a:pt x="3641335" y="737821"/>
                  <a:pt x="3672840" y="731520"/>
                </a:cubicBezTo>
                <a:cubicBezTo>
                  <a:pt x="3698240" y="726440"/>
                  <a:pt x="3723910" y="722562"/>
                  <a:pt x="3749040" y="716280"/>
                </a:cubicBezTo>
                <a:cubicBezTo>
                  <a:pt x="3764625" y="712384"/>
                  <a:pt x="3779314" y="705453"/>
                  <a:pt x="3794760" y="701040"/>
                </a:cubicBezTo>
                <a:cubicBezTo>
                  <a:pt x="3814899" y="695286"/>
                  <a:pt x="3835273" y="690344"/>
                  <a:pt x="3855720" y="685800"/>
                </a:cubicBezTo>
                <a:cubicBezTo>
                  <a:pt x="3881006" y="680181"/>
                  <a:pt x="3906790" y="676842"/>
                  <a:pt x="3931920" y="670560"/>
                </a:cubicBezTo>
                <a:cubicBezTo>
                  <a:pt x="3947505" y="666664"/>
                  <a:pt x="3962055" y="659216"/>
                  <a:pt x="3977640" y="655320"/>
                </a:cubicBezTo>
                <a:cubicBezTo>
                  <a:pt x="4002770" y="649038"/>
                  <a:pt x="4028710" y="646362"/>
                  <a:pt x="4053840" y="640080"/>
                </a:cubicBezTo>
                <a:cubicBezTo>
                  <a:pt x="4149120" y="616260"/>
                  <a:pt x="4049498" y="636930"/>
                  <a:pt x="4145280" y="594360"/>
                </a:cubicBezTo>
                <a:cubicBezTo>
                  <a:pt x="4192985" y="573158"/>
                  <a:pt x="4247017" y="561306"/>
                  <a:pt x="4297680" y="548640"/>
                </a:cubicBezTo>
                <a:cubicBezTo>
                  <a:pt x="4312920" y="538480"/>
                  <a:pt x="4327017" y="526351"/>
                  <a:pt x="4343400" y="518160"/>
                </a:cubicBezTo>
                <a:cubicBezTo>
                  <a:pt x="4369009" y="505356"/>
                  <a:pt x="4425665" y="495004"/>
                  <a:pt x="4450080" y="487680"/>
                </a:cubicBezTo>
                <a:cubicBezTo>
                  <a:pt x="4480854" y="478448"/>
                  <a:pt x="4510015" y="463501"/>
                  <a:pt x="4541520" y="457200"/>
                </a:cubicBezTo>
                <a:cubicBezTo>
                  <a:pt x="4566920" y="452120"/>
                  <a:pt x="4592590" y="448242"/>
                  <a:pt x="4617720" y="441960"/>
                </a:cubicBezTo>
                <a:cubicBezTo>
                  <a:pt x="4633305" y="438064"/>
                  <a:pt x="4647635" y="429594"/>
                  <a:pt x="4663440" y="426720"/>
                </a:cubicBezTo>
                <a:cubicBezTo>
                  <a:pt x="4703736" y="419394"/>
                  <a:pt x="4744720" y="416560"/>
                  <a:pt x="4785360" y="411480"/>
                </a:cubicBezTo>
                <a:cubicBezTo>
                  <a:pt x="4800600" y="406400"/>
                  <a:pt x="4815328" y="399390"/>
                  <a:pt x="4831080" y="396240"/>
                </a:cubicBezTo>
                <a:cubicBezTo>
                  <a:pt x="4952614" y="371933"/>
                  <a:pt x="4915864" y="390946"/>
                  <a:pt x="5029200" y="365760"/>
                </a:cubicBezTo>
                <a:cubicBezTo>
                  <a:pt x="5044882" y="362275"/>
                  <a:pt x="5059168" y="353670"/>
                  <a:pt x="5074920" y="350520"/>
                </a:cubicBezTo>
                <a:cubicBezTo>
                  <a:pt x="5110143" y="343475"/>
                  <a:pt x="5146097" y="340742"/>
                  <a:pt x="5181600" y="335280"/>
                </a:cubicBezTo>
                <a:cubicBezTo>
                  <a:pt x="5212141" y="330581"/>
                  <a:pt x="5242669" y="325735"/>
                  <a:pt x="5273040" y="320040"/>
                </a:cubicBezTo>
                <a:cubicBezTo>
                  <a:pt x="5502868" y="276947"/>
                  <a:pt x="5345253" y="298470"/>
                  <a:pt x="5562600" y="274320"/>
                </a:cubicBezTo>
                <a:cubicBezTo>
                  <a:pt x="5643212" y="247449"/>
                  <a:pt x="5581746" y="265297"/>
                  <a:pt x="5699760" y="243840"/>
                </a:cubicBezTo>
                <a:cubicBezTo>
                  <a:pt x="5725245" y="239206"/>
                  <a:pt x="5750475" y="233234"/>
                  <a:pt x="5775960" y="228600"/>
                </a:cubicBezTo>
                <a:cubicBezTo>
                  <a:pt x="5806362" y="223072"/>
                  <a:pt x="5837100" y="219420"/>
                  <a:pt x="5867400" y="213360"/>
                </a:cubicBezTo>
                <a:cubicBezTo>
                  <a:pt x="5924981" y="201844"/>
                  <a:pt x="5961485" y="187078"/>
                  <a:pt x="6019800" y="167640"/>
                </a:cubicBezTo>
                <a:lnTo>
                  <a:pt x="6065520" y="152400"/>
                </a:lnTo>
                <a:cubicBezTo>
                  <a:pt x="6080760" y="147320"/>
                  <a:pt x="6095655" y="141056"/>
                  <a:pt x="6111240" y="137160"/>
                </a:cubicBezTo>
                <a:cubicBezTo>
                  <a:pt x="6187785" y="118024"/>
                  <a:pt x="6152329" y="128544"/>
                  <a:pt x="6217920" y="106680"/>
                </a:cubicBezTo>
                <a:cubicBezTo>
                  <a:pt x="6238240" y="76200"/>
                  <a:pt x="6244127" y="26824"/>
                  <a:pt x="6278880" y="15240"/>
                </a:cubicBezTo>
                <a:lnTo>
                  <a:pt x="6324600" y="0"/>
                </a:lnTo>
              </a:path>
            </a:pathLst>
          </a:custGeom>
          <a:noFill/>
          <a:ln w="9525" cap="flat" cmpd="sng" algn="ctr">
            <a:solidFill>
              <a:schemeClr val="tx1"/>
            </a:solidFill>
            <a:prstDash val="lg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 name="Freeform 7"/>
          <p:cNvSpPr/>
          <p:nvPr/>
        </p:nvSpPr>
        <p:spPr bwMode="auto">
          <a:xfrm>
            <a:off x="2453640" y="3611821"/>
            <a:ext cx="6309360" cy="1402139"/>
          </a:xfrm>
          <a:custGeom>
            <a:avLst/>
            <a:gdLst>
              <a:gd name="connsiteX0" fmla="*/ 0 w 6437170"/>
              <a:gd name="connsiteY0" fmla="*/ 1402139 h 1402139"/>
              <a:gd name="connsiteX1" fmla="*/ 76200 w 6437170"/>
              <a:gd name="connsiteY1" fmla="*/ 1386899 h 1402139"/>
              <a:gd name="connsiteX2" fmla="*/ 137160 w 6437170"/>
              <a:gd name="connsiteY2" fmla="*/ 1356419 h 1402139"/>
              <a:gd name="connsiteX3" fmla="*/ 182880 w 6437170"/>
              <a:gd name="connsiteY3" fmla="*/ 1341179 h 1402139"/>
              <a:gd name="connsiteX4" fmla="*/ 304800 w 6437170"/>
              <a:gd name="connsiteY4" fmla="*/ 1295459 h 1402139"/>
              <a:gd name="connsiteX5" fmla="*/ 350520 w 6437170"/>
              <a:gd name="connsiteY5" fmla="*/ 1249739 h 1402139"/>
              <a:gd name="connsiteX6" fmla="*/ 411480 w 6437170"/>
              <a:gd name="connsiteY6" fmla="*/ 1234499 h 1402139"/>
              <a:gd name="connsiteX7" fmla="*/ 548640 w 6437170"/>
              <a:gd name="connsiteY7" fmla="*/ 1188779 h 1402139"/>
              <a:gd name="connsiteX8" fmla="*/ 640080 w 6437170"/>
              <a:gd name="connsiteY8" fmla="*/ 1158299 h 1402139"/>
              <a:gd name="connsiteX9" fmla="*/ 685800 w 6437170"/>
              <a:gd name="connsiteY9" fmla="*/ 1143059 h 1402139"/>
              <a:gd name="connsiteX10" fmla="*/ 731520 w 6437170"/>
              <a:gd name="connsiteY10" fmla="*/ 1112579 h 1402139"/>
              <a:gd name="connsiteX11" fmla="*/ 822960 w 6437170"/>
              <a:gd name="connsiteY11" fmla="*/ 1097339 h 1402139"/>
              <a:gd name="connsiteX12" fmla="*/ 975360 w 6437170"/>
              <a:gd name="connsiteY12" fmla="*/ 1051619 h 1402139"/>
              <a:gd name="connsiteX13" fmla="*/ 1188720 w 6437170"/>
              <a:gd name="connsiteY13" fmla="*/ 1036379 h 1402139"/>
              <a:gd name="connsiteX14" fmla="*/ 1264920 w 6437170"/>
              <a:gd name="connsiteY14" fmla="*/ 1021139 h 1402139"/>
              <a:gd name="connsiteX15" fmla="*/ 1386840 w 6437170"/>
              <a:gd name="connsiteY15" fmla="*/ 1005899 h 1402139"/>
              <a:gd name="connsiteX16" fmla="*/ 1432560 w 6437170"/>
              <a:gd name="connsiteY16" fmla="*/ 990659 h 1402139"/>
              <a:gd name="connsiteX17" fmla="*/ 1600200 w 6437170"/>
              <a:gd name="connsiteY17" fmla="*/ 960179 h 1402139"/>
              <a:gd name="connsiteX18" fmla="*/ 1783080 w 6437170"/>
              <a:gd name="connsiteY18" fmla="*/ 929699 h 1402139"/>
              <a:gd name="connsiteX19" fmla="*/ 1935480 w 6437170"/>
              <a:gd name="connsiteY19" fmla="*/ 899219 h 1402139"/>
              <a:gd name="connsiteX20" fmla="*/ 2179320 w 6437170"/>
              <a:gd name="connsiteY20" fmla="*/ 868739 h 1402139"/>
              <a:gd name="connsiteX21" fmla="*/ 2316480 w 6437170"/>
              <a:gd name="connsiteY21" fmla="*/ 838259 h 1402139"/>
              <a:gd name="connsiteX22" fmla="*/ 2377440 w 6437170"/>
              <a:gd name="connsiteY22" fmla="*/ 823019 h 1402139"/>
              <a:gd name="connsiteX23" fmla="*/ 2651760 w 6437170"/>
              <a:gd name="connsiteY23" fmla="*/ 792539 h 1402139"/>
              <a:gd name="connsiteX24" fmla="*/ 2788920 w 6437170"/>
              <a:gd name="connsiteY24" fmla="*/ 762059 h 1402139"/>
              <a:gd name="connsiteX25" fmla="*/ 2880360 w 6437170"/>
              <a:gd name="connsiteY25" fmla="*/ 746819 h 1402139"/>
              <a:gd name="connsiteX26" fmla="*/ 2926080 w 6437170"/>
              <a:gd name="connsiteY26" fmla="*/ 731579 h 1402139"/>
              <a:gd name="connsiteX27" fmla="*/ 3291840 w 6437170"/>
              <a:gd name="connsiteY27" fmla="*/ 701099 h 1402139"/>
              <a:gd name="connsiteX28" fmla="*/ 3368040 w 6437170"/>
              <a:gd name="connsiteY28" fmla="*/ 685859 h 1402139"/>
              <a:gd name="connsiteX29" fmla="*/ 3459480 w 6437170"/>
              <a:gd name="connsiteY29" fmla="*/ 670619 h 1402139"/>
              <a:gd name="connsiteX30" fmla="*/ 3505200 w 6437170"/>
              <a:gd name="connsiteY30" fmla="*/ 655379 h 1402139"/>
              <a:gd name="connsiteX31" fmla="*/ 3611880 w 6437170"/>
              <a:gd name="connsiteY31" fmla="*/ 640139 h 1402139"/>
              <a:gd name="connsiteX32" fmla="*/ 3657600 w 6437170"/>
              <a:gd name="connsiteY32" fmla="*/ 624899 h 1402139"/>
              <a:gd name="connsiteX33" fmla="*/ 3825240 w 6437170"/>
              <a:gd name="connsiteY33" fmla="*/ 594419 h 1402139"/>
              <a:gd name="connsiteX34" fmla="*/ 3947160 w 6437170"/>
              <a:gd name="connsiteY34" fmla="*/ 563939 h 1402139"/>
              <a:gd name="connsiteX35" fmla="*/ 3992880 w 6437170"/>
              <a:gd name="connsiteY35" fmla="*/ 548699 h 1402139"/>
              <a:gd name="connsiteX36" fmla="*/ 4145280 w 6437170"/>
              <a:gd name="connsiteY36" fmla="*/ 518219 h 1402139"/>
              <a:gd name="connsiteX37" fmla="*/ 4282440 w 6437170"/>
              <a:gd name="connsiteY37" fmla="*/ 472499 h 1402139"/>
              <a:gd name="connsiteX38" fmla="*/ 4328160 w 6437170"/>
              <a:gd name="connsiteY38" fmla="*/ 457259 h 1402139"/>
              <a:gd name="connsiteX39" fmla="*/ 4389120 w 6437170"/>
              <a:gd name="connsiteY39" fmla="*/ 442019 h 1402139"/>
              <a:gd name="connsiteX40" fmla="*/ 4434840 w 6437170"/>
              <a:gd name="connsiteY40" fmla="*/ 426779 h 1402139"/>
              <a:gd name="connsiteX41" fmla="*/ 4648200 w 6437170"/>
              <a:gd name="connsiteY41" fmla="*/ 396299 h 1402139"/>
              <a:gd name="connsiteX42" fmla="*/ 4724400 w 6437170"/>
              <a:gd name="connsiteY42" fmla="*/ 381059 h 1402139"/>
              <a:gd name="connsiteX43" fmla="*/ 4785360 w 6437170"/>
              <a:gd name="connsiteY43" fmla="*/ 365819 h 1402139"/>
              <a:gd name="connsiteX44" fmla="*/ 4998720 w 6437170"/>
              <a:gd name="connsiteY44" fmla="*/ 335339 h 1402139"/>
              <a:gd name="connsiteX45" fmla="*/ 5044440 w 6437170"/>
              <a:gd name="connsiteY45" fmla="*/ 320099 h 1402139"/>
              <a:gd name="connsiteX46" fmla="*/ 5349240 w 6437170"/>
              <a:gd name="connsiteY46" fmla="*/ 289619 h 1402139"/>
              <a:gd name="connsiteX47" fmla="*/ 5394960 w 6437170"/>
              <a:gd name="connsiteY47" fmla="*/ 274379 h 1402139"/>
              <a:gd name="connsiteX48" fmla="*/ 5638800 w 6437170"/>
              <a:gd name="connsiteY48" fmla="*/ 243899 h 1402139"/>
              <a:gd name="connsiteX49" fmla="*/ 5684520 w 6437170"/>
              <a:gd name="connsiteY49" fmla="*/ 228659 h 1402139"/>
              <a:gd name="connsiteX50" fmla="*/ 5852160 w 6437170"/>
              <a:gd name="connsiteY50" fmla="*/ 198179 h 1402139"/>
              <a:gd name="connsiteX51" fmla="*/ 5943600 w 6437170"/>
              <a:gd name="connsiteY51" fmla="*/ 152459 h 1402139"/>
              <a:gd name="connsiteX52" fmla="*/ 6004560 w 6437170"/>
              <a:gd name="connsiteY52" fmla="*/ 137219 h 1402139"/>
              <a:gd name="connsiteX53" fmla="*/ 6156960 w 6437170"/>
              <a:gd name="connsiteY53" fmla="*/ 91499 h 1402139"/>
              <a:gd name="connsiteX54" fmla="*/ 6278880 w 6437170"/>
              <a:gd name="connsiteY54" fmla="*/ 61019 h 1402139"/>
              <a:gd name="connsiteX55" fmla="*/ 6385560 w 6437170"/>
              <a:gd name="connsiteY55" fmla="*/ 30539 h 1402139"/>
              <a:gd name="connsiteX56" fmla="*/ 6416040 w 6437170"/>
              <a:gd name="connsiteY56" fmla="*/ 59 h 140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437170" h="1402139">
                <a:moveTo>
                  <a:pt x="0" y="1402139"/>
                </a:moveTo>
                <a:cubicBezTo>
                  <a:pt x="25400" y="1397059"/>
                  <a:pt x="51626" y="1395090"/>
                  <a:pt x="76200" y="1386899"/>
                </a:cubicBezTo>
                <a:cubicBezTo>
                  <a:pt x="97753" y="1379715"/>
                  <a:pt x="116278" y="1365368"/>
                  <a:pt x="137160" y="1356419"/>
                </a:cubicBezTo>
                <a:cubicBezTo>
                  <a:pt x="151925" y="1350091"/>
                  <a:pt x="168115" y="1347507"/>
                  <a:pt x="182880" y="1341179"/>
                </a:cubicBezTo>
                <a:cubicBezTo>
                  <a:pt x="294452" y="1293363"/>
                  <a:pt x="192410" y="1323556"/>
                  <a:pt x="304800" y="1295459"/>
                </a:cubicBezTo>
                <a:cubicBezTo>
                  <a:pt x="320040" y="1280219"/>
                  <a:pt x="331807" y="1260432"/>
                  <a:pt x="350520" y="1249739"/>
                </a:cubicBezTo>
                <a:cubicBezTo>
                  <a:pt x="368706" y="1239347"/>
                  <a:pt x="391418" y="1240518"/>
                  <a:pt x="411480" y="1234499"/>
                </a:cubicBezTo>
                <a:lnTo>
                  <a:pt x="548640" y="1188779"/>
                </a:lnTo>
                <a:lnTo>
                  <a:pt x="640080" y="1158299"/>
                </a:lnTo>
                <a:cubicBezTo>
                  <a:pt x="655320" y="1153219"/>
                  <a:pt x="672434" y="1151970"/>
                  <a:pt x="685800" y="1143059"/>
                </a:cubicBezTo>
                <a:cubicBezTo>
                  <a:pt x="701040" y="1132899"/>
                  <a:pt x="714144" y="1118371"/>
                  <a:pt x="731520" y="1112579"/>
                </a:cubicBezTo>
                <a:cubicBezTo>
                  <a:pt x="760835" y="1102807"/>
                  <a:pt x="792982" y="1104833"/>
                  <a:pt x="822960" y="1097339"/>
                </a:cubicBezTo>
                <a:cubicBezTo>
                  <a:pt x="859737" y="1088145"/>
                  <a:pt x="931821" y="1056457"/>
                  <a:pt x="975360" y="1051619"/>
                </a:cubicBezTo>
                <a:cubicBezTo>
                  <a:pt x="1046225" y="1043745"/>
                  <a:pt x="1117600" y="1041459"/>
                  <a:pt x="1188720" y="1036379"/>
                </a:cubicBezTo>
                <a:cubicBezTo>
                  <a:pt x="1214120" y="1031299"/>
                  <a:pt x="1239318" y="1025078"/>
                  <a:pt x="1264920" y="1021139"/>
                </a:cubicBezTo>
                <a:cubicBezTo>
                  <a:pt x="1305400" y="1014911"/>
                  <a:pt x="1346544" y="1013225"/>
                  <a:pt x="1386840" y="1005899"/>
                </a:cubicBezTo>
                <a:cubicBezTo>
                  <a:pt x="1402645" y="1003025"/>
                  <a:pt x="1416975" y="994555"/>
                  <a:pt x="1432560" y="990659"/>
                </a:cubicBezTo>
                <a:cubicBezTo>
                  <a:pt x="1497940" y="974314"/>
                  <a:pt x="1532263" y="973766"/>
                  <a:pt x="1600200" y="960179"/>
                </a:cubicBezTo>
                <a:cubicBezTo>
                  <a:pt x="1768022" y="926615"/>
                  <a:pt x="1509113" y="963945"/>
                  <a:pt x="1783080" y="929699"/>
                </a:cubicBezTo>
                <a:cubicBezTo>
                  <a:pt x="1859521" y="904219"/>
                  <a:pt x="1820402" y="914229"/>
                  <a:pt x="1935480" y="899219"/>
                </a:cubicBezTo>
                <a:lnTo>
                  <a:pt x="2179320" y="868739"/>
                </a:lnTo>
                <a:cubicBezTo>
                  <a:pt x="2268299" y="839079"/>
                  <a:pt x="2182373" y="865080"/>
                  <a:pt x="2316480" y="838259"/>
                </a:cubicBezTo>
                <a:cubicBezTo>
                  <a:pt x="2337019" y="834151"/>
                  <a:pt x="2356687" y="825849"/>
                  <a:pt x="2377440" y="823019"/>
                </a:cubicBezTo>
                <a:cubicBezTo>
                  <a:pt x="2468599" y="810588"/>
                  <a:pt x="2651760" y="792539"/>
                  <a:pt x="2651760" y="792539"/>
                </a:cubicBezTo>
                <a:cubicBezTo>
                  <a:pt x="2716990" y="776232"/>
                  <a:pt x="2717978" y="774957"/>
                  <a:pt x="2788920" y="762059"/>
                </a:cubicBezTo>
                <a:cubicBezTo>
                  <a:pt x="2819322" y="756531"/>
                  <a:pt x="2850195" y="753522"/>
                  <a:pt x="2880360" y="746819"/>
                </a:cubicBezTo>
                <a:cubicBezTo>
                  <a:pt x="2896042" y="743334"/>
                  <a:pt x="2910202" y="734022"/>
                  <a:pt x="2926080" y="731579"/>
                </a:cubicBezTo>
                <a:cubicBezTo>
                  <a:pt x="3003507" y="719667"/>
                  <a:pt x="3231349" y="705420"/>
                  <a:pt x="3291840" y="701099"/>
                </a:cubicBezTo>
                <a:lnTo>
                  <a:pt x="3368040" y="685859"/>
                </a:lnTo>
                <a:cubicBezTo>
                  <a:pt x="3398442" y="680331"/>
                  <a:pt x="3429315" y="677322"/>
                  <a:pt x="3459480" y="670619"/>
                </a:cubicBezTo>
                <a:cubicBezTo>
                  <a:pt x="3475162" y="667134"/>
                  <a:pt x="3489448" y="658529"/>
                  <a:pt x="3505200" y="655379"/>
                </a:cubicBezTo>
                <a:cubicBezTo>
                  <a:pt x="3540423" y="648334"/>
                  <a:pt x="3576320" y="645219"/>
                  <a:pt x="3611880" y="640139"/>
                </a:cubicBezTo>
                <a:cubicBezTo>
                  <a:pt x="3627120" y="635059"/>
                  <a:pt x="3642015" y="628795"/>
                  <a:pt x="3657600" y="624899"/>
                </a:cubicBezTo>
                <a:cubicBezTo>
                  <a:pt x="3745760" y="602859"/>
                  <a:pt x="3730128" y="614800"/>
                  <a:pt x="3825240" y="594419"/>
                </a:cubicBezTo>
                <a:cubicBezTo>
                  <a:pt x="3866201" y="585642"/>
                  <a:pt x="3907419" y="577186"/>
                  <a:pt x="3947160" y="563939"/>
                </a:cubicBezTo>
                <a:cubicBezTo>
                  <a:pt x="3962400" y="558859"/>
                  <a:pt x="3977227" y="552311"/>
                  <a:pt x="3992880" y="548699"/>
                </a:cubicBezTo>
                <a:cubicBezTo>
                  <a:pt x="4043359" y="537050"/>
                  <a:pt x="4096132" y="534602"/>
                  <a:pt x="4145280" y="518219"/>
                </a:cubicBezTo>
                <a:lnTo>
                  <a:pt x="4282440" y="472499"/>
                </a:lnTo>
                <a:cubicBezTo>
                  <a:pt x="4297680" y="467419"/>
                  <a:pt x="4312575" y="461155"/>
                  <a:pt x="4328160" y="457259"/>
                </a:cubicBezTo>
                <a:cubicBezTo>
                  <a:pt x="4348480" y="452179"/>
                  <a:pt x="4368981" y="447773"/>
                  <a:pt x="4389120" y="442019"/>
                </a:cubicBezTo>
                <a:cubicBezTo>
                  <a:pt x="4404566" y="437606"/>
                  <a:pt x="4419158" y="430264"/>
                  <a:pt x="4434840" y="426779"/>
                </a:cubicBezTo>
                <a:cubicBezTo>
                  <a:pt x="4508126" y="410493"/>
                  <a:pt x="4573226" y="407833"/>
                  <a:pt x="4648200" y="396299"/>
                </a:cubicBezTo>
                <a:cubicBezTo>
                  <a:pt x="4673802" y="392360"/>
                  <a:pt x="4699114" y="386678"/>
                  <a:pt x="4724400" y="381059"/>
                </a:cubicBezTo>
                <a:cubicBezTo>
                  <a:pt x="4744847" y="376515"/>
                  <a:pt x="4764700" y="369262"/>
                  <a:pt x="4785360" y="365819"/>
                </a:cubicBezTo>
                <a:cubicBezTo>
                  <a:pt x="4877635" y="350440"/>
                  <a:pt x="4912381" y="354525"/>
                  <a:pt x="4998720" y="335339"/>
                </a:cubicBezTo>
                <a:cubicBezTo>
                  <a:pt x="5014402" y="331854"/>
                  <a:pt x="5028635" y="322973"/>
                  <a:pt x="5044440" y="320099"/>
                </a:cubicBezTo>
                <a:cubicBezTo>
                  <a:pt x="5121702" y="306051"/>
                  <a:pt x="5282904" y="295147"/>
                  <a:pt x="5349240" y="289619"/>
                </a:cubicBezTo>
                <a:cubicBezTo>
                  <a:pt x="5364480" y="284539"/>
                  <a:pt x="5379278" y="277864"/>
                  <a:pt x="5394960" y="274379"/>
                </a:cubicBezTo>
                <a:cubicBezTo>
                  <a:pt x="5472305" y="257191"/>
                  <a:pt x="5562143" y="251565"/>
                  <a:pt x="5638800" y="243899"/>
                </a:cubicBezTo>
                <a:cubicBezTo>
                  <a:pt x="5654040" y="238819"/>
                  <a:pt x="5668935" y="232555"/>
                  <a:pt x="5684520" y="228659"/>
                </a:cubicBezTo>
                <a:cubicBezTo>
                  <a:pt x="5795460" y="200924"/>
                  <a:pt x="5729873" y="225354"/>
                  <a:pt x="5852160" y="198179"/>
                </a:cubicBezTo>
                <a:cubicBezTo>
                  <a:pt x="5941076" y="178420"/>
                  <a:pt x="5855074" y="190399"/>
                  <a:pt x="5943600" y="152459"/>
                </a:cubicBezTo>
                <a:cubicBezTo>
                  <a:pt x="5962852" y="144208"/>
                  <a:pt x="5984498" y="143238"/>
                  <a:pt x="6004560" y="137219"/>
                </a:cubicBezTo>
                <a:cubicBezTo>
                  <a:pt x="6113104" y="104656"/>
                  <a:pt x="6066634" y="111571"/>
                  <a:pt x="6156960" y="91499"/>
                </a:cubicBezTo>
                <a:cubicBezTo>
                  <a:pt x="6366105" y="45022"/>
                  <a:pt x="6135907" y="101869"/>
                  <a:pt x="6278880" y="61019"/>
                </a:cubicBezTo>
                <a:cubicBezTo>
                  <a:pt x="6301667" y="54508"/>
                  <a:pt x="6361200" y="42719"/>
                  <a:pt x="6385560" y="30539"/>
                </a:cubicBezTo>
                <a:cubicBezTo>
                  <a:pt x="6452156" y="-2759"/>
                  <a:pt x="6444979" y="59"/>
                  <a:pt x="6416040" y="59"/>
                </a:cubicBezTo>
              </a:path>
            </a:pathLst>
          </a:custGeom>
          <a:noFill/>
          <a:ln w="9525" cap="flat" cmpd="sng" algn="ctr">
            <a:solidFill>
              <a:schemeClr val="tx1"/>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2314475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26"/>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7043" name="Rectangle 1027"/>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7044" name="Line 1028"/>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7045" name="Line 1029"/>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7046" name="Line 1030"/>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7047" name="Line 1031"/>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7048" name="Text Box 1032"/>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7049" name="Text Box 1033"/>
          <p:cNvSpPr txBox="1">
            <a:spLocks noChangeArrowheads="1"/>
          </p:cNvSpPr>
          <p:nvPr/>
        </p:nvSpPr>
        <p:spPr bwMode="auto">
          <a:xfrm>
            <a:off x="1447800" y="1565275"/>
            <a:ext cx="3048000" cy="457200"/>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mn-cs"/>
              </a:rPr>
              <a:t>    Death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mn-cs"/>
              </a:rPr>
              <a:t>No </a:t>
            </a:r>
            <a:r>
              <a:rPr lang="en-US" sz="2200" dirty="0">
                <a:solidFill>
                  <a:srgbClr val="000000"/>
                </a:solidFill>
              </a:rPr>
              <a:t>Death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          </a:t>
            </a:r>
          </a:p>
        </p:txBody>
      </p:sp>
      <p:sp>
        <p:nvSpPr>
          <p:cNvPr id="87050" name="Text Box 1034"/>
          <p:cNvSpPr txBox="1">
            <a:spLocks noChangeArrowheads="1"/>
          </p:cNvSpPr>
          <p:nvPr/>
        </p:nvSpPr>
        <p:spPr bwMode="auto">
          <a:xfrm>
            <a:off x="228600" y="2133600"/>
            <a:ext cx="1219200" cy="1508105"/>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Drug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Placebo</a:t>
            </a:r>
          </a:p>
        </p:txBody>
      </p:sp>
      <p:sp>
        <p:nvSpPr>
          <p:cNvPr id="87051" name="Line 1035"/>
          <p:cNvSpPr>
            <a:spLocks noChangeShapeType="1"/>
          </p:cNvSpPr>
          <p:nvPr/>
        </p:nvSpPr>
        <p:spPr bwMode="auto">
          <a:xfrm>
            <a:off x="2438400" y="2438400"/>
            <a:ext cx="3771900" cy="2362200"/>
          </a:xfrm>
          <a:prstGeom prst="line">
            <a:avLst/>
          </a:prstGeom>
          <a:noFill/>
          <a:ln w="1524" cap="rnd">
            <a:solidFill>
              <a:schemeClr val="tx1"/>
            </a:solidFill>
            <a:prstDash val="sysDot"/>
            <a:round/>
            <a:headEnd/>
            <a:tailEnd type="triangle" w="med" len="me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7052" name="Line 1036"/>
          <p:cNvSpPr>
            <a:spLocks noChangeShapeType="1"/>
          </p:cNvSpPr>
          <p:nvPr/>
        </p:nvSpPr>
        <p:spPr bwMode="auto">
          <a:xfrm>
            <a:off x="2228850" y="3505200"/>
            <a:ext cx="3686175" cy="2133600"/>
          </a:xfrm>
          <a:prstGeom prst="line">
            <a:avLst/>
          </a:prstGeom>
          <a:noFill/>
          <a:ln w="19050">
            <a:solidFill>
              <a:schemeClr val="tx1"/>
            </a:solidFill>
            <a:round/>
            <a:headEnd/>
            <a:tailEnd type="triangle" w="med" len="me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7053" name="Line 1037"/>
          <p:cNvSpPr>
            <a:spLocks noChangeShapeType="1"/>
          </p:cNvSpPr>
          <p:nvPr/>
        </p:nvSpPr>
        <p:spPr bwMode="auto">
          <a:xfrm>
            <a:off x="3857625" y="2362200"/>
            <a:ext cx="3600450" cy="2362200"/>
          </a:xfrm>
          <a:prstGeom prst="line">
            <a:avLst/>
          </a:prstGeom>
          <a:noFill/>
          <a:ln w="50800">
            <a:solidFill>
              <a:schemeClr val="tx1"/>
            </a:solidFill>
            <a:round/>
            <a:headEnd/>
            <a:tailEnd type="triangle" w="med" len="me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7054" name="Line 1038"/>
          <p:cNvSpPr>
            <a:spLocks noChangeShapeType="1"/>
          </p:cNvSpPr>
          <p:nvPr/>
        </p:nvSpPr>
        <p:spPr bwMode="auto">
          <a:xfrm>
            <a:off x="3771900" y="3657600"/>
            <a:ext cx="3514725" cy="1981200"/>
          </a:xfrm>
          <a:prstGeom prst="line">
            <a:avLst/>
          </a:prstGeom>
          <a:noFill/>
          <a:ln w="50800">
            <a:solidFill>
              <a:schemeClr val="tx1"/>
            </a:solidFill>
            <a:round/>
            <a:headEnd/>
            <a:tailEnd type="triangle" w="med" len="me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7055" name="Text Box 1039"/>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SOURCE POPULATION</a:t>
            </a:r>
          </a:p>
        </p:txBody>
      </p:sp>
      <p:sp>
        <p:nvSpPr>
          <p:cNvPr id="87056" name="Text Box 1040"/>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STUDY SAMPLE</a:t>
            </a:r>
          </a:p>
        </p:txBody>
      </p:sp>
      <p:sp>
        <p:nvSpPr>
          <p:cNvPr id="87058" name="Text Box 1042"/>
          <p:cNvSpPr txBox="1">
            <a:spLocks noChangeArrowheads="1"/>
          </p:cNvSpPr>
          <p:nvPr/>
        </p:nvSpPr>
        <p:spPr bwMode="auto">
          <a:xfrm>
            <a:off x="5700712" y="1630741"/>
            <a:ext cx="4105275" cy="1569660"/>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Selection bias will lead to spurious appearance of lower incidence of death in drug group</a:t>
            </a:r>
          </a:p>
        </p:txBody>
      </p:sp>
      <p:sp>
        <p:nvSpPr>
          <p:cNvPr id="87059" name="Text Box 1043"/>
          <p:cNvSpPr txBox="1">
            <a:spLocks noChangeArrowheads="1"/>
          </p:cNvSpPr>
          <p:nvPr/>
        </p:nvSpPr>
        <p:spPr bwMode="auto">
          <a:xfrm>
            <a:off x="7972425" y="3862663"/>
            <a:ext cx="2288832" cy="2123658"/>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charset="0"/>
                <a:ea typeface="+mn-ea"/>
                <a:cs typeface="+mn-cs"/>
              </a:rPr>
              <a:t>Mechanism:  Sick participants stopped coming (more so in drug group)</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Arial Unicode MS" pitchFamily="34" charset="-128"/>
              <a:ea typeface="+mn-ea"/>
              <a:cs typeface="+mn-cs"/>
            </a:endParaRPr>
          </a:p>
        </p:txBody>
      </p:sp>
      <p:grpSp>
        <p:nvGrpSpPr>
          <p:cNvPr id="30" name="Group 29">
            <a:extLst>
              <a:ext uri="{FF2B5EF4-FFF2-40B4-BE49-F238E27FC236}">
                <a16:creationId xmlns:a16="http://schemas.microsoft.com/office/drawing/2014/main" id="{EBEE5764-85FA-4B4E-8C25-1E40963F8C39}"/>
              </a:ext>
            </a:extLst>
          </p:cNvPr>
          <p:cNvGrpSpPr/>
          <p:nvPr/>
        </p:nvGrpSpPr>
        <p:grpSpPr>
          <a:xfrm>
            <a:off x="160423" y="5257800"/>
            <a:ext cx="2897605" cy="1354283"/>
            <a:chOff x="229914" y="5042052"/>
            <a:chExt cx="2897605" cy="1354283"/>
          </a:xfrm>
        </p:grpSpPr>
        <p:sp>
          <p:nvSpPr>
            <p:cNvPr id="31" name="TextBox 30">
              <a:extLst>
                <a:ext uri="{FF2B5EF4-FFF2-40B4-BE49-F238E27FC236}">
                  <a16:creationId xmlns:a16="http://schemas.microsoft.com/office/drawing/2014/main" id="{97B7C900-5875-4660-A5C9-A2E92FCA63C7}"/>
                </a:ext>
              </a:extLst>
            </p:cNvPr>
            <p:cNvSpPr txBox="1"/>
            <p:nvPr/>
          </p:nvSpPr>
          <p:spPr>
            <a:xfrm>
              <a:off x="229914" y="6119336"/>
              <a:ext cx="838200" cy="276999"/>
            </a:xfrm>
            <a:prstGeom prst="rect">
              <a:avLst/>
            </a:prstGeom>
            <a:noFill/>
          </p:spPr>
          <p:txBody>
            <a:bodyPr wrap="square" rtlCol="0">
              <a:spAutoFit/>
            </a:bodyPr>
            <a:lstStyle/>
            <a:p>
              <a:r>
                <a:rPr lang="en-US" sz="1200" dirty="0"/>
                <a:t>Drug</a:t>
              </a:r>
            </a:p>
          </p:txBody>
        </p:sp>
        <p:sp>
          <p:nvSpPr>
            <p:cNvPr id="32" name="TextBox 31">
              <a:extLst>
                <a:ext uri="{FF2B5EF4-FFF2-40B4-BE49-F238E27FC236}">
                  <a16:creationId xmlns:a16="http://schemas.microsoft.com/office/drawing/2014/main" id="{F6F97E34-39DF-445D-A907-938BBFDF5643}"/>
                </a:ext>
              </a:extLst>
            </p:cNvPr>
            <p:cNvSpPr txBox="1"/>
            <p:nvPr/>
          </p:nvSpPr>
          <p:spPr>
            <a:xfrm>
              <a:off x="2289319" y="6098131"/>
              <a:ext cx="838200" cy="276999"/>
            </a:xfrm>
            <a:prstGeom prst="rect">
              <a:avLst/>
            </a:prstGeom>
            <a:noFill/>
          </p:spPr>
          <p:txBody>
            <a:bodyPr wrap="square" rtlCol="0">
              <a:spAutoFit/>
            </a:bodyPr>
            <a:lstStyle/>
            <a:p>
              <a:r>
                <a:rPr lang="en-US" sz="1200" dirty="0"/>
                <a:t>Death</a:t>
              </a:r>
            </a:p>
          </p:txBody>
        </p:sp>
        <p:sp>
          <p:nvSpPr>
            <p:cNvPr id="33" name="TextBox 32">
              <a:extLst>
                <a:ext uri="{FF2B5EF4-FFF2-40B4-BE49-F238E27FC236}">
                  <a16:creationId xmlns:a16="http://schemas.microsoft.com/office/drawing/2014/main" id="{00A1050F-1DDC-40DC-80E9-EED1374F8DA1}"/>
                </a:ext>
              </a:extLst>
            </p:cNvPr>
            <p:cNvSpPr txBox="1"/>
            <p:nvPr/>
          </p:nvSpPr>
          <p:spPr>
            <a:xfrm>
              <a:off x="1030014" y="5651414"/>
              <a:ext cx="838200" cy="276999"/>
            </a:xfrm>
            <a:prstGeom prst="rect">
              <a:avLst/>
            </a:prstGeom>
            <a:noFill/>
          </p:spPr>
          <p:txBody>
            <a:bodyPr wrap="square" rtlCol="0">
              <a:spAutoFit/>
            </a:bodyPr>
            <a:lstStyle/>
            <a:p>
              <a:r>
                <a:rPr lang="en-US" sz="1200" dirty="0"/>
                <a:t>Symptom</a:t>
              </a:r>
            </a:p>
          </p:txBody>
        </p:sp>
        <p:sp>
          <p:nvSpPr>
            <p:cNvPr id="34" name="Line 5">
              <a:extLst>
                <a:ext uri="{FF2B5EF4-FFF2-40B4-BE49-F238E27FC236}">
                  <a16:creationId xmlns:a16="http://schemas.microsoft.com/office/drawing/2014/main" id="{0A5B54EF-EF8C-4BB5-892F-7B16F7EF6AB6}"/>
                </a:ext>
              </a:extLst>
            </p:cNvPr>
            <p:cNvSpPr>
              <a:spLocks noChangeShapeType="1"/>
            </p:cNvSpPr>
            <p:nvPr/>
          </p:nvSpPr>
          <p:spPr bwMode="auto">
            <a:xfrm flipV="1">
              <a:off x="853931" y="5928413"/>
              <a:ext cx="352166" cy="209289"/>
            </a:xfrm>
            <a:prstGeom prst="line">
              <a:avLst/>
            </a:prstGeom>
            <a:noFill/>
            <a:ln w="9525">
              <a:solidFill>
                <a:schemeClr val="tx1"/>
              </a:solidFill>
              <a:round/>
              <a:headEnd/>
              <a:tailEnd type="triangle" w="med" len="med"/>
            </a:ln>
          </p:spPr>
          <p:txBody>
            <a:bodyPr wrap="none" anchor="ctr"/>
            <a:lstStyle/>
            <a:p>
              <a:endParaRPr lang="en-US" dirty="0"/>
            </a:p>
          </p:txBody>
        </p:sp>
        <p:sp>
          <p:nvSpPr>
            <p:cNvPr id="35" name="Line 5">
              <a:extLst>
                <a:ext uri="{FF2B5EF4-FFF2-40B4-BE49-F238E27FC236}">
                  <a16:creationId xmlns:a16="http://schemas.microsoft.com/office/drawing/2014/main" id="{597619AD-9942-41CF-B734-B093077F208A}"/>
                </a:ext>
              </a:extLst>
            </p:cNvPr>
            <p:cNvSpPr>
              <a:spLocks noChangeShapeType="1"/>
            </p:cNvSpPr>
            <p:nvPr/>
          </p:nvSpPr>
          <p:spPr bwMode="auto">
            <a:xfrm>
              <a:off x="2628900" y="5898498"/>
              <a:ext cx="76200" cy="199633"/>
            </a:xfrm>
            <a:prstGeom prst="line">
              <a:avLst/>
            </a:prstGeom>
            <a:noFill/>
            <a:ln w="9525">
              <a:solidFill>
                <a:schemeClr val="tx1"/>
              </a:solidFill>
              <a:round/>
              <a:headEnd/>
              <a:tailEnd type="triangle" w="med" len="med"/>
            </a:ln>
          </p:spPr>
          <p:txBody>
            <a:bodyPr wrap="none" anchor="ctr"/>
            <a:lstStyle/>
            <a:p>
              <a:endParaRPr lang="en-US" dirty="0"/>
            </a:p>
          </p:txBody>
        </p:sp>
        <p:sp>
          <p:nvSpPr>
            <p:cNvPr id="36" name="Line 5">
              <a:extLst>
                <a:ext uri="{FF2B5EF4-FFF2-40B4-BE49-F238E27FC236}">
                  <a16:creationId xmlns:a16="http://schemas.microsoft.com/office/drawing/2014/main" id="{19215486-58B6-4F2B-842D-0C067445E3A5}"/>
                </a:ext>
              </a:extLst>
            </p:cNvPr>
            <p:cNvSpPr>
              <a:spLocks noChangeShapeType="1"/>
            </p:cNvSpPr>
            <p:nvPr/>
          </p:nvSpPr>
          <p:spPr bwMode="auto">
            <a:xfrm flipH="1">
              <a:off x="1750760" y="5722283"/>
              <a:ext cx="293537" cy="74728"/>
            </a:xfrm>
            <a:prstGeom prst="line">
              <a:avLst/>
            </a:prstGeom>
            <a:noFill/>
            <a:ln w="9525">
              <a:solidFill>
                <a:schemeClr val="tx1"/>
              </a:solidFill>
              <a:round/>
              <a:headEnd/>
              <a:tailEnd type="triangle" w="med" len="med"/>
            </a:ln>
          </p:spPr>
          <p:txBody>
            <a:bodyPr wrap="none" anchor="ctr"/>
            <a:lstStyle/>
            <a:p>
              <a:endParaRPr lang="en-US" dirty="0"/>
            </a:p>
          </p:txBody>
        </p:sp>
        <p:sp>
          <p:nvSpPr>
            <p:cNvPr id="37" name="TextBox 36">
              <a:extLst>
                <a:ext uri="{FF2B5EF4-FFF2-40B4-BE49-F238E27FC236}">
                  <a16:creationId xmlns:a16="http://schemas.microsoft.com/office/drawing/2014/main" id="{CF7C3534-7B64-47AA-8791-A2733779E706}"/>
                </a:ext>
              </a:extLst>
            </p:cNvPr>
            <p:cNvSpPr txBox="1"/>
            <p:nvPr/>
          </p:nvSpPr>
          <p:spPr>
            <a:xfrm>
              <a:off x="1943577" y="5436833"/>
              <a:ext cx="838200" cy="461665"/>
            </a:xfrm>
            <a:prstGeom prst="rect">
              <a:avLst/>
            </a:prstGeom>
            <a:noFill/>
          </p:spPr>
          <p:txBody>
            <a:bodyPr wrap="square" rtlCol="0">
              <a:spAutoFit/>
            </a:bodyPr>
            <a:lstStyle/>
            <a:p>
              <a:r>
                <a:rPr lang="en-US" sz="1200" dirty="0"/>
                <a:t>Disease severity</a:t>
              </a:r>
            </a:p>
          </p:txBody>
        </p:sp>
        <p:sp>
          <p:nvSpPr>
            <p:cNvPr id="38" name="Line 5">
              <a:extLst>
                <a:ext uri="{FF2B5EF4-FFF2-40B4-BE49-F238E27FC236}">
                  <a16:creationId xmlns:a16="http://schemas.microsoft.com/office/drawing/2014/main" id="{B68A49D5-BBF1-4337-AC91-45538C89F6BE}"/>
                </a:ext>
              </a:extLst>
            </p:cNvPr>
            <p:cNvSpPr>
              <a:spLocks noChangeShapeType="1"/>
            </p:cNvSpPr>
            <p:nvPr/>
          </p:nvSpPr>
          <p:spPr bwMode="auto">
            <a:xfrm flipV="1">
              <a:off x="1449114" y="5299121"/>
              <a:ext cx="0" cy="352293"/>
            </a:xfrm>
            <a:prstGeom prst="line">
              <a:avLst/>
            </a:prstGeom>
            <a:noFill/>
            <a:ln w="9525">
              <a:solidFill>
                <a:schemeClr val="tx1"/>
              </a:solidFill>
              <a:round/>
              <a:headEnd/>
              <a:tailEnd type="triangle" w="med" len="med"/>
            </a:ln>
          </p:spPr>
          <p:txBody>
            <a:bodyPr wrap="none" anchor="ctr"/>
            <a:lstStyle/>
            <a:p>
              <a:endParaRPr lang="en-US" dirty="0"/>
            </a:p>
          </p:txBody>
        </p:sp>
        <p:sp>
          <p:nvSpPr>
            <p:cNvPr id="39" name="TextBox 38">
              <a:extLst>
                <a:ext uri="{FF2B5EF4-FFF2-40B4-BE49-F238E27FC236}">
                  <a16:creationId xmlns:a16="http://schemas.microsoft.com/office/drawing/2014/main" id="{4E8B3B64-5B29-45F6-8CDD-B71C109F8552}"/>
                </a:ext>
              </a:extLst>
            </p:cNvPr>
            <p:cNvSpPr txBox="1"/>
            <p:nvPr/>
          </p:nvSpPr>
          <p:spPr>
            <a:xfrm>
              <a:off x="1030014" y="5042052"/>
              <a:ext cx="838200" cy="276999"/>
            </a:xfrm>
            <a:prstGeom prst="rect">
              <a:avLst/>
            </a:prstGeom>
            <a:noFill/>
          </p:spPr>
          <p:txBody>
            <a:bodyPr wrap="square" rtlCol="0">
              <a:spAutoFit/>
            </a:bodyPr>
            <a:lstStyle/>
            <a:p>
              <a:r>
                <a:rPr lang="en-US" sz="1200" dirty="0"/>
                <a:t>Retention</a:t>
              </a:r>
            </a:p>
          </p:txBody>
        </p:sp>
      </p:grpSp>
      <p:sp>
        <p:nvSpPr>
          <p:cNvPr id="40" name="Rectangle 2">
            <a:extLst>
              <a:ext uri="{FF2B5EF4-FFF2-40B4-BE49-F238E27FC236}">
                <a16:creationId xmlns:a16="http://schemas.microsoft.com/office/drawing/2014/main" id="{795A4BA4-15C1-4125-AEC0-DEF32E3D9301}"/>
              </a:ext>
            </a:extLst>
          </p:cNvPr>
          <p:cNvSpPr txBox="1">
            <a:spLocks noChangeArrowheads="1"/>
          </p:cNvSpPr>
          <p:nvPr/>
        </p:nvSpPr>
        <p:spPr>
          <a:xfrm>
            <a:off x="479087" y="37278"/>
            <a:ext cx="9782170" cy="533400"/>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r>
              <a:rPr lang="en-US" kern="0" dirty="0"/>
              <a:t>Selection Bias in a Randomized Trial:</a:t>
            </a:r>
            <a:br>
              <a:rPr lang="en-US" kern="0" dirty="0"/>
            </a:br>
            <a:r>
              <a:rPr lang="en-US" sz="2400" kern="0" dirty="0"/>
              <a:t>Assume no true difference in death between drug and placebo  (“under the null”)</a:t>
            </a:r>
          </a:p>
        </p:txBody>
      </p:sp>
    </p:spTree>
    <p:extLst>
      <p:ext uri="{BB962C8B-B14F-4D97-AF65-F5344CB8AC3E}">
        <p14:creationId xmlns:p14="http://schemas.microsoft.com/office/powerpoint/2010/main" val="49174253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71525" y="76200"/>
            <a:ext cx="8743950" cy="762000"/>
          </a:xfrm>
        </p:spPr>
        <p:txBody>
          <a:bodyPr/>
          <a:lstStyle/>
          <a:p>
            <a:r>
              <a:rPr lang="en-US" dirty="0"/>
              <a:t>Competing Events in Randomized Trials</a:t>
            </a:r>
          </a:p>
        </p:txBody>
      </p:sp>
      <p:sp>
        <p:nvSpPr>
          <p:cNvPr id="90115" name="Rectangle 3"/>
          <p:cNvSpPr>
            <a:spLocks noGrp="1" noChangeArrowheads="1"/>
          </p:cNvSpPr>
          <p:nvPr>
            <p:ph type="body" idx="1"/>
          </p:nvPr>
        </p:nvSpPr>
        <p:spPr>
          <a:xfrm>
            <a:off x="114300" y="914400"/>
            <a:ext cx="10020300" cy="4114800"/>
          </a:xfrm>
        </p:spPr>
        <p:txBody>
          <a:bodyPr/>
          <a:lstStyle/>
          <a:p>
            <a:pPr>
              <a:lnSpc>
                <a:spcPct val="90000"/>
              </a:lnSpc>
            </a:pPr>
            <a:r>
              <a:rPr lang="en-US" sz="2600" dirty="0"/>
              <a:t>Competing events: other mechanism of selection bias in RCTs</a:t>
            </a:r>
          </a:p>
          <a:p>
            <a:pPr>
              <a:lnSpc>
                <a:spcPct val="90000"/>
              </a:lnSpc>
            </a:pPr>
            <a:endParaRPr lang="en-US" sz="1200" dirty="0"/>
          </a:p>
          <a:p>
            <a:pPr>
              <a:lnSpc>
                <a:spcPct val="90000"/>
              </a:lnSpc>
            </a:pPr>
            <a:r>
              <a:rPr lang="en-US" sz="2600" dirty="0"/>
              <a:t>Competing events are typically explicitly accounted for and reported on in RCTs</a:t>
            </a:r>
          </a:p>
          <a:p>
            <a:pPr lvl="1">
              <a:lnSpc>
                <a:spcPct val="90000"/>
              </a:lnSpc>
            </a:pPr>
            <a:r>
              <a:rPr lang="en-US" sz="2200" dirty="0"/>
              <a:t>They are part of adverse event monitoring/reporting</a:t>
            </a:r>
          </a:p>
          <a:p>
            <a:pPr lvl="1">
              <a:lnSpc>
                <a:spcPct val="90000"/>
              </a:lnSpc>
            </a:pPr>
            <a:r>
              <a:rPr lang="en-US" sz="2200" dirty="0"/>
              <a:t>This allows for a balanced view of the outcomes of interventions</a:t>
            </a:r>
          </a:p>
          <a:p>
            <a:pPr lvl="1">
              <a:lnSpc>
                <a:spcPct val="90000"/>
              </a:lnSpc>
            </a:pPr>
            <a:r>
              <a:rPr lang="en-US" sz="2200" dirty="0"/>
              <a:t>Nonetheless, presence of the competing event complicates attempts at quantifying causal relationship between intervention &amp; main outcome</a:t>
            </a:r>
          </a:p>
          <a:p>
            <a:pPr lvl="1">
              <a:lnSpc>
                <a:spcPct val="90000"/>
              </a:lnSpc>
            </a:pPr>
            <a:endParaRPr lang="en-US" sz="2200" dirty="0"/>
          </a:p>
          <a:p>
            <a:pPr>
              <a:lnSpc>
                <a:spcPct val="90000"/>
              </a:lnSpc>
            </a:pPr>
            <a:r>
              <a:rPr lang="en-US" sz="2600" dirty="0"/>
              <a:t>Competing events are often swept under the carpet (i.e., ignored) in cohort studies	</a:t>
            </a:r>
          </a:p>
          <a:p>
            <a:pPr lvl="1">
              <a:lnSpc>
                <a:spcPct val="90000"/>
              </a:lnSpc>
            </a:pPr>
            <a:r>
              <a:rPr lang="en-US" sz="2200" dirty="0"/>
              <a:t>This is unfortunate</a:t>
            </a:r>
          </a:p>
          <a:p>
            <a:pPr lvl="1">
              <a:lnSpc>
                <a:spcPct val="90000"/>
              </a:lnSpc>
            </a:pPr>
            <a:r>
              <a:rPr lang="en-US" sz="2200" dirty="0"/>
              <a:t>Fuller disclosure of competing events is more complicated but give us a more comprehensive accounting of the effects of exposures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71525" y="228600"/>
            <a:ext cx="8743950" cy="762000"/>
          </a:xfrm>
        </p:spPr>
        <p:txBody>
          <a:bodyPr/>
          <a:lstStyle/>
          <a:p>
            <a:r>
              <a:rPr lang="en-US" dirty="0"/>
              <a:t>Under Non-Null Conditions, </a:t>
            </a:r>
            <a:br>
              <a:rPr lang="en-US" dirty="0"/>
            </a:br>
            <a:r>
              <a:rPr lang="en-US" dirty="0"/>
              <a:t>Even Less is Needed for Selection Bias</a:t>
            </a:r>
          </a:p>
        </p:txBody>
      </p:sp>
      <p:sp>
        <p:nvSpPr>
          <p:cNvPr id="90115" name="Rectangle 3"/>
          <p:cNvSpPr>
            <a:spLocks noGrp="1" noChangeArrowheads="1"/>
          </p:cNvSpPr>
          <p:nvPr>
            <p:ph type="body" idx="1"/>
          </p:nvPr>
        </p:nvSpPr>
        <p:spPr>
          <a:xfrm>
            <a:off x="38100" y="1371600"/>
            <a:ext cx="10248900" cy="4114800"/>
          </a:xfrm>
        </p:spPr>
        <p:txBody>
          <a:bodyPr/>
          <a:lstStyle/>
          <a:p>
            <a:pPr marL="236538" indent="-236538">
              <a:lnSpc>
                <a:spcPct val="90000"/>
              </a:lnSpc>
            </a:pPr>
            <a:r>
              <a:rPr lang="en-US" sz="2400" dirty="0"/>
              <a:t>Earlier, for selection bias to occur under the null (i.e., for selection bias to cause an apparent association when one truly does </a:t>
            </a:r>
            <a:r>
              <a:rPr lang="en-US" sz="2400" u="sng" dirty="0"/>
              <a:t>not</a:t>
            </a:r>
            <a:r>
              <a:rPr lang="en-US" sz="2400" dirty="0"/>
              <a:t> exist):</a:t>
            </a:r>
          </a:p>
          <a:p>
            <a:pPr marL="512763" lvl="1" indent="-288925">
              <a:lnSpc>
                <a:spcPct val="90000"/>
              </a:lnSpc>
            </a:pPr>
            <a:r>
              <a:rPr lang="en-US" sz="2400" dirty="0"/>
              <a:t>Selection/retention probabilities must differ according/related to </a:t>
            </a:r>
            <a:r>
              <a:rPr lang="en-US" sz="2400" u="sng" dirty="0"/>
              <a:t>both</a:t>
            </a:r>
            <a:r>
              <a:rPr lang="en-US" sz="2400" dirty="0"/>
              <a:t> exposure </a:t>
            </a:r>
            <a:r>
              <a:rPr lang="en-US" sz="2400" i="1" dirty="0"/>
              <a:t>and</a:t>
            </a:r>
            <a:r>
              <a:rPr lang="en-US" sz="2400" dirty="0"/>
              <a:t> disease</a:t>
            </a:r>
          </a:p>
          <a:p>
            <a:pPr>
              <a:lnSpc>
                <a:spcPct val="90000"/>
              </a:lnSpc>
            </a:pPr>
            <a:endParaRPr lang="en-US" sz="1200" dirty="0"/>
          </a:p>
          <a:p>
            <a:pPr>
              <a:lnSpc>
                <a:spcPct val="90000"/>
              </a:lnSpc>
            </a:pPr>
            <a:endParaRPr lang="en-US" sz="1200" dirty="0"/>
          </a:p>
          <a:p>
            <a:pPr>
              <a:lnSpc>
                <a:spcPct val="90000"/>
              </a:lnSpc>
            </a:pPr>
            <a:endParaRPr lang="en-US" sz="1200" dirty="0"/>
          </a:p>
          <a:p>
            <a:pPr>
              <a:lnSpc>
                <a:spcPct val="90000"/>
              </a:lnSpc>
            </a:pPr>
            <a:endParaRPr lang="en-US" sz="2600" dirty="0"/>
          </a:p>
          <a:p>
            <a:pPr>
              <a:lnSpc>
                <a:spcPct val="90000"/>
              </a:lnSpc>
            </a:pPr>
            <a:endParaRPr lang="en-US" sz="1400" dirty="0"/>
          </a:p>
          <a:p>
            <a:pPr>
              <a:lnSpc>
                <a:spcPct val="90000"/>
              </a:lnSpc>
            </a:pPr>
            <a:r>
              <a:rPr lang="en-US" sz="2400" dirty="0"/>
              <a:t>But what about when there truly </a:t>
            </a:r>
            <a:r>
              <a:rPr lang="en-US" sz="2400" u="sng" dirty="0"/>
              <a:t>is</a:t>
            </a:r>
            <a:r>
              <a:rPr lang="en-US" sz="2400" dirty="0"/>
              <a:t> an association between exposure and disease (which is called “non-null conditions”)?  </a:t>
            </a:r>
          </a:p>
          <a:p>
            <a:pPr marL="512763" lvl="1" indent="-288925">
              <a:lnSpc>
                <a:spcPct val="90000"/>
              </a:lnSpc>
            </a:pPr>
            <a:r>
              <a:rPr lang="en-US" sz="2400" dirty="0"/>
              <a:t>Selection bias in this context can result in estimates that are larger or smaller than truth.  Bias could also result in no apparent effect.</a:t>
            </a:r>
          </a:p>
          <a:p>
            <a:pPr marL="512763" lvl="1" indent="-288925">
              <a:lnSpc>
                <a:spcPct val="90000"/>
              </a:lnSpc>
            </a:pPr>
            <a:r>
              <a:rPr lang="en-US" sz="2400" dirty="0"/>
              <a:t>Even fewer influences on selection/retention needed for selection bias.  Influence from outcome alone on selection/retention suffices.</a:t>
            </a:r>
          </a:p>
          <a:p>
            <a:pPr marL="912813" lvl="2" indent="-288925">
              <a:lnSpc>
                <a:spcPct val="90000"/>
              </a:lnSpc>
            </a:pPr>
            <a:r>
              <a:rPr lang="en-US" sz="2000" dirty="0"/>
              <a:t>e.g., informative censoring across exposure groups will alter difference measures</a:t>
            </a:r>
          </a:p>
          <a:p>
            <a:pPr>
              <a:lnSpc>
                <a:spcPct val="90000"/>
              </a:lnSpc>
            </a:pPr>
            <a:endParaRPr lang="en-US" sz="2600" dirty="0"/>
          </a:p>
        </p:txBody>
      </p:sp>
      <p:grpSp>
        <p:nvGrpSpPr>
          <p:cNvPr id="5" name="Group 9"/>
          <p:cNvGrpSpPr>
            <a:grpSpLocks/>
          </p:cNvGrpSpPr>
          <p:nvPr/>
        </p:nvGrpSpPr>
        <p:grpSpPr bwMode="auto">
          <a:xfrm>
            <a:off x="361950" y="2950368"/>
            <a:ext cx="9563100" cy="957263"/>
            <a:chOff x="456" y="1377"/>
            <a:chExt cx="6024" cy="603"/>
          </a:xfrm>
        </p:grpSpPr>
        <p:sp>
          <p:nvSpPr>
            <p:cNvPr id="6" name="Line 4"/>
            <p:cNvSpPr>
              <a:spLocks noChangeShapeType="1"/>
            </p:cNvSpPr>
            <p:nvPr/>
          </p:nvSpPr>
          <p:spPr bwMode="auto">
            <a:xfrm flipV="1">
              <a:off x="1608" y="1569"/>
              <a:ext cx="816" cy="120"/>
            </a:xfrm>
            <a:prstGeom prst="line">
              <a:avLst/>
            </a:prstGeom>
            <a:noFill/>
            <a:ln w="28575">
              <a:solidFill>
                <a:schemeClr val="tx1"/>
              </a:solidFill>
              <a:round/>
              <a:headEnd/>
              <a:tailEnd type="triangle" w="med" len="med"/>
            </a:ln>
          </p:spPr>
          <p:txBody>
            <a:bodyPr wrap="none" anchor="ctr"/>
            <a:lstStyle/>
            <a:p>
              <a:endParaRPr lang="en-US" dirty="0"/>
            </a:p>
          </p:txBody>
        </p:sp>
        <p:sp>
          <p:nvSpPr>
            <p:cNvPr id="7" name="Line 5"/>
            <p:cNvSpPr>
              <a:spLocks noChangeShapeType="1"/>
            </p:cNvSpPr>
            <p:nvPr/>
          </p:nvSpPr>
          <p:spPr bwMode="auto">
            <a:xfrm flipH="1" flipV="1">
              <a:off x="4272" y="1545"/>
              <a:ext cx="720" cy="167"/>
            </a:xfrm>
            <a:prstGeom prst="line">
              <a:avLst/>
            </a:prstGeom>
            <a:noFill/>
            <a:ln w="28575">
              <a:solidFill>
                <a:schemeClr val="tx1"/>
              </a:solidFill>
              <a:round/>
              <a:headEnd/>
              <a:tailEnd type="triangle" w="med" len="med"/>
            </a:ln>
          </p:spPr>
          <p:txBody>
            <a:bodyPr wrap="none" anchor="ctr"/>
            <a:lstStyle/>
            <a:p>
              <a:endParaRPr lang="en-US" dirty="0"/>
            </a:p>
          </p:txBody>
        </p:sp>
        <p:sp>
          <p:nvSpPr>
            <p:cNvPr id="8" name="Text Box 6"/>
            <p:cNvSpPr txBox="1">
              <a:spLocks noChangeArrowheads="1"/>
            </p:cNvSpPr>
            <p:nvPr/>
          </p:nvSpPr>
          <p:spPr bwMode="auto">
            <a:xfrm>
              <a:off x="2247" y="1377"/>
              <a:ext cx="2256" cy="291"/>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Selection/retention</a:t>
              </a:r>
            </a:p>
          </p:txBody>
        </p:sp>
        <p:sp>
          <p:nvSpPr>
            <p:cNvPr id="9" name="Text Box 7"/>
            <p:cNvSpPr txBox="1">
              <a:spLocks noChangeArrowheads="1"/>
            </p:cNvSpPr>
            <p:nvPr/>
          </p:nvSpPr>
          <p:spPr bwMode="auto">
            <a:xfrm>
              <a:off x="456" y="1641"/>
              <a:ext cx="2256" cy="291"/>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Exposure</a:t>
              </a:r>
            </a:p>
          </p:txBody>
        </p:sp>
        <p:sp>
          <p:nvSpPr>
            <p:cNvPr id="10" name="Text Box 8"/>
            <p:cNvSpPr txBox="1">
              <a:spLocks noChangeArrowheads="1"/>
            </p:cNvSpPr>
            <p:nvPr/>
          </p:nvSpPr>
          <p:spPr bwMode="auto">
            <a:xfrm>
              <a:off x="4224" y="1689"/>
              <a:ext cx="2256" cy="291"/>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Disease</a:t>
              </a:r>
            </a:p>
          </p:txBody>
        </p:sp>
      </p:grpSp>
    </p:spTree>
    <p:extLst>
      <p:ext uri="{BB962C8B-B14F-4D97-AF65-F5344CB8AC3E}">
        <p14:creationId xmlns:p14="http://schemas.microsoft.com/office/powerpoint/2010/main" val="106260419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14300" y="0"/>
            <a:ext cx="9982200" cy="533400"/>
          </a:xfrm>
        </p:spPr>
        <p:txBody>
          <a:bodyPr/>
          <a:lstStyle/>
          <a:p>
            <a:r>
              <a:rPr lang="en-US" sz="2400" dirty="0"/>
              <a:t>Summary of Criteria Needed for Selection Bias to Occur </a:t>
            </a:r>
          </a:p>
        </p:txBody>
      </p:sp>
      <p:sp>
        <p:nvSpPr>
          <p:cNvPr id="55299" name="Rectangle 3"/>
          <p:cNvSpPr>
            <a:spLocks noGrp="1" noChangeArrowheads="1"/>
          </p:cNvSpPr>
          <p:nvPr>
            <p:ph type="body" idx="1"/>
          </p:nvPr>
        </p:nvSpPr>
        <p:spPr>
          <a:xfrm>
            <a:off x="70685" y="435267"/>
            <a:ext cx="10172700" cy="5181600"/>
          </a:xfrm>
        </p:spPr>
        <p:txBody>
          <a:bodyPr/>
          <a:lstStyle/>
          <a:p>
            <a:pPr marL="0" indent="0">
              <a:buNone/>
            </a:pPr>
            <a:r>
              <a:rPr lang="en-US" sz="2200" u="sng" dirty="0"/>
              <a:t>“Under the null” (i.e., truly NO association between exposure &amp; outcome)</a:t>
            </a:r>
          </a:p>
          <a:p>
            <a:pPr marL="0" indent="0">
              <a:spcBef>
                <a:spcPts val="0"/>
              </a:spcBef>
              <a:buNone/>
            </a:pPr>
            <a:endParaRPr lang="en-US" sz="500" dirty="0"/>
          </a:p>
          <a:p>
            <a:pPr marL="0" indent="0">
              <a:spcBef>
                <a:spcPts val="0"/>
              </a:spcBef>
              <a:buNone/>
            </a:pPr>
            <a:r>
              <a:rPr lang="en-US" sz="2200" dirty="0"/>
              <a:t>Selection bias will occur when a person’s selection/retention is:</a:t>
            </a:r>
          </a:p>
          <a:p>
            <a:pPr>
              <a:spcBef>
                <a:spcPts val="0"/>
              </a:spcBef>
            </a:pPr>
            <a:r>
              <a:rPr lang="en-US" sz="2000" dirty="0"/>
              <a:t>influenced by (or associated with) his/her exposure; and</a:t>
            </a:r>
          </a:p>
          <a:p>
            <a:pPr>
              <a:spcBef>
                <a:spcPts val="0"/>
              </a:spcBef>
            </a:pPr>
            <a:r>
              <a:rPr lang="en-US" sz="2000" dirty="0"/>
              <a:t>influenced by (or associated with) his/her outcome; and</a:t>
            </a:r>
          </a:p>
          <a:p>
            <a:pPr>
              <a:spcBef>
                <a:spcPts val="0"/>
              </a:spcBef>
            </a:pPr>
            <a:r>
              <a:rPr lang="en-US" sz="2000" dirty="0"/>
              <a:t>exposure &amp; outcome must influence selection/retention </a:t>
            </a:r>
            <a:r>
              <a:rPr lang="en-US" sz="2000" u="sng" dirty="0"/>
              <a:t>more than just independently</a:t>
            </a:r>
            <a:r>
              <a:rPr lang="en-US" sz="2000" dirty="0"/>
              <a:t> </a:t>
            </a:r>
          </a:p>
          <a:p>
            <a:pPr lvl="1">
              <a:spcBef>
                <a:spcPts val="0"/>
              </a:spcBef>
            </a:pPr>
            <a:r>
              <a:rPr lang="en-US" sz="2000" dirty="0"/>
              <a:t>i.e., there must be </a:t>
            </a:r>
            <a:r>
              <a:rPr lang="en-US" sz="2000" u="sng" dirty="0"/>
              <a:t>multiplicative interaction</a:t>
            </a:r>
            <a:r>
              <a:rPr lang="en-US" sz="2000" dirty="0"/>
              <a:t> between exposure and outcome on occurrence of selection/retention</a:t>
            </a:r>
          </a:p>
          <a:p>
            <a:pPr lvl="1">
              <a:spcBef>
                <a:spcPts val="0"/>
              </a:spcBef>
            </a:pPr>
            <a:endParaRPr lang="en-US" sz="2000" dirty="0"/>
          </a:p>
          <a:p>
            <a:pPr lvl="1">
              <a:spcBef>
                <a:spcPts val="0"/>
              </a:spcBef>
            </a:pPr>
            <a:endParaRPr lang="en-US" sz="2000" dirty="0"/>
          </a:p>
          <a:p>
            <a:pPr marL="0" indent="0">
              <a:spcBef>
                <a:spcPts val="0"/>
              </a:spcBef>
              <a:buNone/>
            </a:pPr>
            <a:endParaRPr lang="en-US" sz="2400" u="sng" dirty="0"/>
          </a:p>
          <a:p>
            <a:pPr marL="0" indent="0">
              <a:spcBef>
                <a:spcPts val="0"/>
              </a:spcBef>
              <a:buNone/>
            </a:pPr>
            <a:endParaRPr lang="en-US" sz="1200" u="sng" dirty="0"/>
          </a:p>
          <a:p>
            <a:pPr marL="0" indent="0">
              <a:spcBef>
                <a:spcPts val="0"/>
              </a:spcBef>
              <a:buNone/>
            </a:pPr>
            <a:r>
              <a:rPr lang="en-US" sz="2300" u="sng" dirty="0"/>
              <a:t>“Under non-null” (i.e., truly IS an association between exposure &amp; outcome)</a:t>
            </a:r>
          </a:p>
          <a:p>
            <a:pPr marL="0" indent="0">
              <a:spcBef>
                <a:spcPts val="0"/>
              </a:spcBef>
              <a:buNone/>
            </a:pPr>
            <a:endParaRPr lang="en-US" sz="500" u="sng" dirty="0"/>
          </a:p>
          <a:p>
            <a:pPr marL="0" indent="0">
              <a:spcBef>
                <a:spcPts val="0"/>
              </a:spcBef>
              <a:buNone/>
            </a:pPr>
            <a:r>
              <a:rPr lang="en-US" sz="2200" dirty="0"/>
              <a:t>For selection bias, any 1 of 3 scenarios suffices:</a:t>
            </a:r>
          </a:p>
          <a:p>
            <a:pPr marL="457200" indent="-457200">
              <a:spcBef>
                <a:spcPts val="0"/>
              </a:spcBef>
              <a:buAutoNum type="arabicPeriod"/>
            </a:pPr>
            <a:r>
              <a:rPr lang="en-US" sz="2000" dirty="0"/>
              <a:t>The “under the null” scenario above</a:t>
            </a:r>
          </a:p>
        </p:txBody>
      </p:sp>
      <p:grpSp>
        <p:nvGrpSpPr>
          <p:cNvPr id="5" name="Group 60"/>
          <p:cNvGrpSpPr>
            <a:grpSpLocks/>
          </p:cNvGrpSpPr>
          <p:nvPr/>
        </p:nvGrpSpPr>
        <p:grpSpPr bwMode="auto">
          <a:xfrm>
            <a:off x="5819437" y="4737308"/>
            <a:ext cx="4668838" cy="955675"/>
            <a:chOff x="3137" y="3424"/>
            <a:chExt cx="2941" cy="602"/>
          </a:xfrm>
        </p:grpSpPr>
        <p:sp>
          <p:nvSpPr>
            <p:cNvPr id="55308" name="Text Box 51"/>
            <p:cNvSpPr txBox="1">
              <a:spLocks noChangeArrowheads="1"/>
            </p:cNvSpPr>
            <p:nvPr/>
          </p:nvSpPr>
          <p:spPr bwMode="auto">
            <a:xfrm>
              <a:off x="5118" y="3813"/>
              <a:ext cx="960" cy="213"/>
            </a:xfrm>
            <a:prstGeom prst="rect">
              <a:avLst/>
            </a:prstGeom>
            <a:noFill/>
            <a:ln w="9525" algn="ctr">
              <a:noFill/>
              <a:miter lim="800000"/>
              <a:headEnd/>
              <a:tailEnd/>
            </a:ln>
          </p:spPr>
          <p:txBody>
            <a:bodyPr>
              <a:spAutoFit/>
            </a:bodyPr>
            <a:lstStyle/>
            <a:p>
              <a:pPr>
                <a:spcBef>
                  <a:spcPct val="50000"/>
                </a:spcBef>
              </a:pPr>
              <a:r>
                <a:rPr lang="en-US" sz="1600" dirty="0">
                  <a:solidFill>
                    <a:srgbClr val="000000"/>
                  </a:solidFill>
                  <a:latin typeface="Arial" charset="0"/>
                </a:rPr>
                <a:t>Outcome</a:t>
              </a:r>
            </a:p>
          </p:txBody>
        </p:sp>
        <p:sp>
          <p:nvSpPr>
            <p:cNvPr id="55309" name="Line 52"/>
            <p:cNvSpPr>
              <a:spLocks noChangeShapeType="1"/>
            </p:cNvSpPr>
            <p:nvPr/>
          </p:nvSpPr>
          <p:spPr bwMode="auto">
            <a:xfrm>
              <a:off x="4744" y="3920"/>
              <a:ext cx="560" cy="10"/>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sp>
          <p:nvSpPr>
            <p:cNvPr id="55310" name="Text Box 53"/>
            <p:cNvSpPr txBox="1">
              <a:spLocks noChangeArrowheads="1"/>
            </p:cNvSpPr>
            <p:nvPr/>
          </p:nvSpPr>
          <p:spPr bwMode="auto">
            <a:xfrm>
              <a:off x="3137" y="3424"/>
              <a:ext cx="2256" cy="213"/>
            </a:xfrm>
            <a:prstGeom prst="rect">
              <a:avLst/>
            </a:prstGeom>
            <a:noFill/>
            <a:ln w="9525" algn="ctr">
              <a:noFill/>
              <a:miter lim="800000"/>
              <a:headEnd/>
              <a:tailEnd/>
            </a:ln>
          </p:spPr>
          <p:txBody>
            <a:bodyPr>
              <a:spAutoFit/>
            </a:bodyPr>
            <a:lstStyle/>
            <a:p>
              <a:pPr>
                <a:spcBef>
                  <a:spcPct val="50000"/>
                </a:spcBef>
              </a:pPr>
              <a:r>
                <a:rPr lang="en-US" sz="1600" dirty="0">
                  <a:solidFill>
                    <a:srgbClr val="000000"/>
                  </a:solidFill>
                  <a:latin typeface="Arial" charset="0"/>
                </a:rPr>
                <a:t>Selection/retention</a:t>
              </a:r>
            </a:p>
          </p:txBody>
        </p:sp>
        <p:sp>
          <p:nvSpPr>
            <p:cNvPr id="55311" name="Line 54"/>
            <p:cNvSpPr>
              <a:spLocks noChangeShapeType="1"/>
            </p:cNvSpPr>
            <p:nvPr/>
          </p:nvSpPr>
          <p:spPr bwMode="auto">
            <a:xfrm flipH="1" flipV="1">
              <a:off x="4840" y="3555"/>
              <a:ext cx="272" cy="35"/>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sp>
          <p:nvSpPr>
            <p:cNvPr id="55313" name="Text Box 56"/>
            <p:cNvSpPr txBox="1">
              <a:spLocks noChangeArrowheads="1"/>
            </p:cNvSpPr>
            <p:nvPr/>
          </p:nvSpPr>
          <p:spPr bwMode="auto">
            <a:xfrm>
              <a:off x="4984" y="3484"/>
              <a:ext cx="1056" cy="213"/>
            </a:xfrm>
            <a:prstGeom prst="rect">
              <a:avLst/>
            </a:prstGeom>
            <a:noFill/>
            <a:ln w="9525" algn="ctr">
              <a:noFill/>
              <a:miter lim="800000"/>
              <a:headEnd/>
              <a:tailEnd/>
            </a:ln>
          </p:spPr>
          <p:txBody>
            <a:bodyPr wrap="square">
              <a:spAutoFit/>
            </a:bodyPr>
            <a:lstStyle/>
            <a:p>
              <a:pPr>
                <a:spcBef>
                  <a:spcPct val="50000"/>
                </a:spcBef>
              </a:pPr>
              <a:r>
                <a:rPr lang="en-US" sz="1600" dirty="0">
                  <a:solidFill>
                    <a:srgbClr val="000000"/>
                  </a:solidFill>
                  <a:latin typeface="Arial" charset="0"/>
                </a:rPr>
                <a:t>Other factors</a:t>
              </a:r>
            </a:p>
          </p:txBody>
        </p:sp>
        <p:sp>
          <p:nvSpPr>
            <p:cNvPr id="55314" name="Text Box 57"/>
            <p:cNvSpPr txBox="1">
              <a:spLocks noChangeArrowheads="1"/>
            </p:cNvSpPr>
            <p:nvPr/>
          </p:nvSpPr>
          <p:spPr bwMode="auto">
            <a:xfrm>
              <a:off x="3784" y="3813"/>
              <a:ext cx="1248" cy="213"/>
            </a:xfrm>
            <a:prstGeom prst="rect">
              <a:avLst/>
            </a:prstGeom>
            <a:noFill/>
            <a:ln w="9525" algn="ctr">
              <a:noFill/>
              <a:miter lim="800000"/>
              <a:headEnd/>
              <a:tailEnd/>
            </a:ln>
          </p:spPr>
          <p:txBody>
            <a:bodyPr>
              <a:spAutoFit/>
            </a:bodyPr>
            <a:lstStyle/>
            <a:p>
              <a:pPr>
                <a:spcBef>
                  <a:spcPct val="50000"/>
                </a:spcBef>
              </a:pPr>
              <a:r>
                <a:rPr lang="en-US" sz="1600" dirty="0">
                  <a:solidFill>
                    <a:srgbClr val="000000"/>
                  </a:solidFill>
                  <a:latin typeface="Arial" charset="0"/>
                </a:rPr>
                <a:t>Exposure</a:t>
              </a:r>
            </a:p>
          </p:txBody>
        </p:sp>
        <p:sp>
          <p:nvSpPr>
            <p:cNvPr id="55316" name="Line 59"/>
            <p:cNvSpPr>
              <a:spLocks noChangeShapeType="1"/>
            </p:cNvSpPr>
            <p:nvPr/>
          </p:nvSpPr>
          <p:spPr bwMode="auto">
            <a:xfrm>
              <a:off x="5606" y="3726"/>
              <a:ext cx="96" cy="132"/>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grpSp>
      <p:grpSp>
        <p:nvGrpSpPr>
          <p:cNvPr id="40" name="Group 60"/>
          <p:cNvGrpSpPr>
            <a:grpSpLocks/>
          </p:cNvGrpSpPr>
          <p:nvPr/>
        </p:nvGrpSpPr>
        <p:grpSpPr bwMode="auto">
          <a:xfrm>
            <a:off x="723900" y="2846637"/>
            <a:ext cx="9164638" cy="1039813"/>
            <a:chOff x="347" y="3530"/>
            <a:chExt cx="5773" cy="655"/>
          </a:xfrm>
        </p:grpSpPr>
        <p:sp>
          <p:nvSpPr>
            <p:cNvPr id="41" name="Text Box 51"/>
            <p:cNvSpPr txBox="1">
              <a:spLocks noChangeArrowheads="1"/>
            </p:cNvSpPr>
            <p:nvPr/>
          </p:nvSpPr>
          <p:spPr bwMode="auto">
            <a:xfrm>
              <a:off x="5160" y="3933"/>
              <a:ext cx="960" cy="252"/>
            </a:xfrm>
            <a:prstGeom prst="rect">
              <a:avLst/>
            </a:prstGeom>
            <a:noFill/>
            <a:ln w="9525" algn="ctr">
              <a:noFill/>
              <a:miter lim="800000"/>
              <a:headEnd/>
              <a:tailEnd/>
            </a:ln>
          </p:spPr>
          <p:txBody>
            <a:bodyPr>
              <a:spAutoFit/>
            </a:bodyPr>
            <a:lstStyle/>
            <a:p>
              <a:pPr>
                <a:spcBef>
                  <a:spcPct val="50000"/>
                </a:spcBef>
              </a:pPr>
              <a:r>
                <a:rPr lang="en-US" sz="2000" dirty="0">
                  <a:solidFill>
                    <a:srgbClr val="000000"/>
                  </a:solidFill>
                  <a:latin typeface="Arial" charset="0"/>
                </a:rPr>
                <a:t>Outcome</a:t>
              </a:r>
            </a:p>
          </p:txBody>
        </p:sp>
        <p:sp>
          <p:nvSpPr>
            <p:cNvPr id="42" name="Line 52"/>
            <p:cNvSpPr>
              <a:spLocks noChangeShapeType="1"/>
            </p:cNvSpPr>
            <p:nvPr/>
          </p:nvSpPr>
          <p:spPr bwMode="auto">
            <a:xfrm flipV="1">
              <a:off x="1499" y="3659"/>
              <a:ext cx="877" cy="94"/>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sp>
          <p:nvSpPr>
            <p:cNvPr id="43" name="Text Box 53"/>
            <p:cNvSpPr txBox="1">
              <a:spLocks noChangeArrowheads="1"/>
            </p:cNvSpPr>
            <p:nvPr/>
          </p:nvSpPr>
          <p:spPr bwMode="auto">
            <a:xfrm>
              <a:off x="2000" y="3530"/>
              <a:ext cx="2256" cy="252"/>
            </a:xfrm>
            <a:prstGeom prst="rect">
              <a:avLst/>
            </a:prstGeom>
            <a:noFill/>
            <a:ln w="9525" algn="ctr">
              <a:noFill/>
              <a:miter lim="800000"/>
              <a:headEnd/>
              <a:tailEnd/>
            </a:ln>
          </p:spPr>
          <p:txBody>
            <a:bodyPr>
              <a:spAutoFit/>
            </a:bodyPr>
            <a:lstStyle/>
            <a:p>
              <a:pPr>
                <a:spcBef>
                  <a:spcPct val="50000"/>
                </a:spcBef>
              </a:pPr>
              <a:r>
                <a:rPr lang="en-US" sz="2000" dirty="0">
                  <a:solidFill>
                    <a:srgbClr val="000000"/>
                  </a:solidFill>
                  <a:latin typeface="Arial" charset="0"/>
                </a:rPr>
                <a:t>Selection/retention</a:t>
              </a:r>
            </a:p>
          </p:txBody>
        </p:sp>
        <p:sp>
          <p:nvSpPr>
            <p:cNvPr id="44" name="Line 54"/>
            <p:cNvSpPr>
              <a:spLocks noChangeShapeType="1"/>
            </p:cNvSpPr>
            <p:nvPr/>
          </p:nvSpPr>
          <p:spPr bwMode="auto">
            <a:xfrm flipH="1" flipV="1">
              <a:off x="3873" y="3662"/>
              <a:ext cx="636" cy="91"/>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sp>
          <p:nvSpPr>
            <p:cNvPr id="45" name="Text Box 55"/>
            <p:cNvSpPr txBox="1">
              <a:spLocks noChangeArrowheads="1"/>
            </p:cNvSpPr>
            <p:nvPr/>
          </p:nvSpPr>
          <p:spPr bwMode="auto">
            <a:xfrm>
              <a:off x="347" y="3561"/>
              <a:ext cx="1128" cy="291"/>
            </a:xfrm>
            <a:prstGeom prst="rect">
              <a:avLst/>
            </a:prstGeom>
            <a:noFill/>
            <a:ln w="9525" algn="ctr">
              <a:noFill/>
              <a:miter lim="800000"/>
              <a:headEnd/>
              <a:tailEnd/>
            </a:ln>
          </p:spPr>
          <p:txBody>
            <a:bodyPr wrap="square">
              <a:spAutoFit/>
            </a:bodyPr>
            <a:lstStyle/>
            <a:p>
              <a:pPr>
                <a:spcBef>
                  <a:spcPct val="50000"/>
                </a:spcBef>
              </a:pPr>
              <a:r>
                <a:rPr lang="en-US" sz="2400" dirty="0">
                  <a:solidFill>
                    <a:srgbClr val="000000"/>
                  </a:solidFill>
                  <a:latin typeface="Arial" charset="0"/>
                </a:rPr>
                <a:t>O</a:t>
              </a:r>
              <a:r>
                <a:rPr lang="en-US" sz="2000" dirty="0">
                  <a:solidFill>
                    <a:srgbClr val="000000"/>
                  </a:solidFill>
                  <a:latin typeface="Arial" charset="0"/>
                </a:rPr>
                <a:t>ther factors</a:t>
              </a:r>
            </a:p>
          </p:txBody>
        </p:sp>
        <p:sp>
          <p:nvSpPr>
            <p:cNvPr id="46" name="Text Box 56"/>
            <p:cNvSpPr txBox="1">
              <a:spLocks noChangeArrowheads="1"/>
            </p:cNvSpPr>
            <p:nvPr/>
          </p:nvSpPr>
          <p:spPr bwMode="auto">
            <a:xfrm>
              <a:off x="4501" y="3590"/>
              <a:ext cx="1056" cy="252"/>
            </a:xfrm>
            <a:prstGeom prst="rect">
              <a:avLst/>
            </a:prstGeom>
            <a:noFill/>
            <a:ln w="9525" algn="ctr">
              <a:noFill/>
              <a:miter lim="800000"/>
              <a:headEnd/>
              <a:tailEnd/>
            </a:ln>
          </p:spPr>
          <p:txBody>
            <a:bodyPr wrap="square">
              <a:spAutoFit/>
            </a:bodyPr>
            <a:lstStyle/>
            <a:p>
              <a:pPr>
                <a:spcBef>
                  <a:spcPct val="50000"/>
                </a:spcBef>
              </a:pPr>
              <a:r>
                <a:rPr lang="en-US" sz="2000" dirty="0">
                  <a:solidFill>
                    <a:srgbClr val="000000"/>
                  </a:solidFill>
                  <a:latin typeface="Arial" charset="0"/>
                </a:rPr>
                <a:t>Other factors</a:t>
              </a:r>
            </a:p>
          </p:txBody>
        </p:sp>
        <p:sp>
          <p:nvSpPr>
            <p:cNvPr id="47" name="Text Box 57"/>
            <p:cNvSpPr txBox="1">
              <a:spLocks noChangeArrowheads="1"/>
            </p:cNvSpPr>
            <p:nvPr/>
          </p:nvSpPr>
          <p:spPr bwMode="auto">
            <a:xfrm>
              <a:off x="1128" y="3846"/>
              <a:ext cx="1248" cy="252"/>
            </a:xfrm>
            <a:prstGeom prst="rect">
              <a:avLst/>
            </a:prstGeom>
            <a:noFill/>
            <a:ln w="9525" algn="ctr">
              <a:noFill/>
              <a:miter lim="800000"/>
              <a:headEnd/>
              <a:tailEnd/>
            </a:ln>
          </p:spPr>
          <p:txBody>
            <a:bodyPr>
              <a:spAutoFit/>
            </a:bodyPr>
            <a:lstStyle/>
            <a:p>
              <a:pPr>
                <a:spcBef>
                  <a:spcPct val="50000"/>
                </a:spcBef>
              </a:pPr>
              <a:r>
                <a:rPr lang="en-US" sz="2000" dirty="0">
                  <a:solidFill>
                    <a:srgbClr val="000000"/>
                  </a:solidFill>
                  <a:latin typeface="Arial" charset="0"/>
                </a:rPr>
                <a:t>Exposure</a:t>
              </a:r>
            </a:p>
          </p:txBody>
        </p:sp>
        <p:sp>
          <p:nvSpPr>
            <p:cNvPr id="48" name="Line 58"/>
            <p:cNvSpPr>
              <a:spLocks noChangeShapeType="1"/>
            </p:cNvSpPr>
            <p:nvPr/>
          </p:nvSpPr>
          <p:spPr bwMode="auto">
            <a:xfrm>
              <a:off x="1047" y="3825"/>
              <a:ext cx="336" cy="144"/>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sp>
          <p:nvSpPr>
            <p:cNvPr id="49" name="Line 59"/>
            <p:cNvSpPr>
              <a:spLocks noChangeShapeType="1"/>
            </p:cNvSpPr>
            <p:nvPr/>
          </p:nvSpPr>
          <p:spPr bwMode="auto">
            <a:xfrm>
              <a:off x="5304" y="3820"/>
              <a:ext cx="192" cy="149"/>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grpSp>
      <p:grpSp>
        <p:nvGrpSpPr>
          <p:cNvPr id="22" name="Group 60"/>
          <p:cNvGrpSpPr>
            <a:grpSpLocks/>
          </p:cNvGrpSpPr>
          <p:nvPr/>
        </p:nvGrpSpPr>
        <p:grpSpPr bwMode="auto">
          <a:xfrm>
            <a:off x="6040437" y="5940633"/>
            <a:ext cx="4192588" cy="787401"/>
            <a:chOff x="3437" y="3530"/>
            <a:chExt cx="2641" cy="496"/>
          </a:xfrm>
        </p:grpSpPr>
        <p:sp>
          <p:nvSpPr>
            <p:cNvPr id="23" name="Text Box 51"/>
            <p:cNvSpPr txBox="1">
              <a:spLocks noChangeArrowheads="1"/>
            </p:cNvSpPr>
            <p:nvPr/>
          </p:nvSpPr>
          <p:spPr bwMode="auto">
            <a:xfrm>
              <a:off x="5118" y="3813"/>
              <a:ext cx="960" cy="213"/>
            </a:xfrm>
            <a:prstGeom prst="rect">
              <a:avLst/>
            </a:prstGeom>
            <a:noFill/>
            <a:ln w="9525" algn="ctr">
              <a:noFill/>
              <a:miter lim="800000"/>
              <a:headEnd/>
              <a:tailEnd/>
            </a:ln>
          </p:spPr>
          <p:txBody>
            <a:bodyPr>
              <a:spAutoFit/>
            </a:bodyPr>
            <a:lstStyle/>
            <a:p>
              <a:pPr>
                <a:spcBef>
                  <a:spcPct val="50000"/>
                </a:spcBef>
              </a:pPr>
              <a:r>
                <a:rPr lang="en-US" sz="1600" dirty="0">
                  <a:solidFill>
                    <a:srgbClr val="000000"/>
                  </a:solidFill>
                  <a:latin typeface="Arial" charset="0"/>
                </a:rPr>
                <a:t>Outcome</a:t>
              </a:r>
            </a:p>
          </p:txBody>
        </p:sp>
        <p:sp>
          <p:nvSpPr>
            <p:cNvPr id="24" name="Line 52"/>
            <p:cNvSpPr>
              <a:spLocks noChangeShapeType="1"/>
            </p:cNvSpPr>
            <p:nvPr/>
          </p:nvSpPr>
          <p:spPr bwMode="auto">
            <a:xfrm flipV="1">
              <a:off x="4637" y="3930"/>
              <a:ext cx="667" cy="0"/>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sp>
          <p:nvSpPr>
            <p:cNvPr id="25" name="Text Box 53"/>
            <p:cNvSpPr txBox="1">
              <a:spLocks noChangeArrowheads="1"/>
            </p:cNvSpPr>
            <p:nvPr/>
          </p:nvSpPr>
          <p:spPr bwMode="auto">
            <a:xfrm>
              <a:off x="3437" y="3530"/>
              <a:ext cx="2256" cy="213"/>
            </a:xfrm>
            <a:prstGeom prst="rect">
              <a:avLst/>
            </a:prstGeom>
            <a:noFill/>
            <a:ln w="9525" algn="ctr">
              <a:noFill/>
              <a:miter lim="800000"/>
              <a:headEnd/>
              <a:tailEnd/>
            </a:ln>
          </p:spPr>
          <p:txBody>
            <a:bodyPr>
              <a:spAutoFit/>
            </a:bodyPr>
            <a:lstStyle/>
            <a:p>
              <a:pPr>
                <a:spcBef>
                  <a:spcPct val="50000"/>
                </a:spcBef>
              </a:pPr>
              <a:r>
                <a:rPr lang="en-US" sz="1600" dirty="0">
                  <a:solidFill>
                    <a:srgbClr val="000000"/>
                  </a:solidFill>
                  <a:latin typeface="Arial" charset="0"/>
                </a:rPr>
                <a:t>Selection/retention</a:t>
              </a:r>
            </a:p>
          </p:txBody>
        </p:sp>
        <p:sp>
          <p:nvSpPr>
            <p:cNvPr id="26" name="Line 54"/>
            <p:cNvSpPr>
              <a:spLocks noChangeShapeType="1"/>
            </p:cNvSpPr>
            <p:nvPr/>
          </p:nvSpPr>
          <p:spPr bwMode="auto">
            <a:xfrm flipH="1" flipV="1">
              <a:off x="5118" y="3647"/>
              <a:ext cx="346" cy="166"/>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sp>
          <p:nvSpPr>
            <p:cNvPr id="28" name="Text Box 57"/>
            <p:cNvSpPr txBox="1">
              <a:spLocks noChangeArrowheads="1"/>
            </p:cNvSpPr>
            <p:nvPr/>
          </p:nvSpPr>
          <p:spPr bwMode="auto">
            <a:xfrm>
              <a:off x="3725" y="3813"/>
              <a:ext cx="1248" cy="213"/>
            </a:xfrm>
            <a:prstGeom prst="rect">
              <a:avLst/>
            </a:prstGeom>
            <a:noFill/>
            <a:ln w="9525" algn="ctr">
              <a:noFill/>
              <a:miter lim="800000"/>
              <a:headEnd/>
              <a:tailEnd/>
            </a:ln>
          </p:spPr>
          <p:txBody>
            <a:bodyPr>
              <a:spAutoFit/>
            </a:bodyPr>
            <a:lstStyle/>
            <a:p>
              <a:pPr>
                <a:spcBef>
                  <a:spcPct val="50000"/>
                </a:spcBef>
              </a:pPr>
              <a:r>
                <a:rPr lang="en-US" sz="1600" dirty="0">
                  <a:solidFill>
                    <a:srgbClr val="000000"/>
                  </a:solidFill>
                  <a:latin typeface="Arial" charset="0"/>
                </a:rPr>
                <a:t>Exposure</a:t>
              </a:r>
            </a:p>
          </p:txBody>
        </p:sp>
      </p:grpSp>
      <p:sp>
        <p:nvSpPr>
          <p:cNvPr id="29" name="Rectangle 3">
            <a:extLst>
              <a:ext uri="{FF2B5EF4-FFF2-40B4-BE49-F238E27FC236}">
                <a16:creationId xmlns:a16="http://schemas.microsoft.com/office/drawing/2014/main" id="{B1E7184B-DB9C-4BEA-B304-0DD3D99CCE8A}"/>
              </a:ext>
            </a:extLst>
          </p:cNvPr>
          <p:cNvSpPr txBox="1">
            <a:spLocks noChangeArrowheads="1"/>
          </p:cNvSpPr>
          <p:nvPr/>
        </p:nvSpPr>
        <p:spPr bwMode="auto">
          <a:xfrm>
            <a:off x="75364" y="5430334"/>
            <a:ext cx="7125536"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57200" indent="-457200">
              <a:spcBef>
                <a:spcPts val="0"/>
              </a:spcBef>
              <a:buFont typeface="+mj-lt"/>
              <a:buAutoNum type="arabicPeriod" startAt="2"/>
            </a:pPr>
            <a:r>
              <a:rPr lang="en-US" sz="2000" kern="0" dirty="0"/>
              <a:t>Selection/retention </a:t>
            </a:r>
            <a:r>
              <a:rPr lang="en-US" sz="2000" kern="0" dirty="0">
                <a:solidFill>
                  <a:srgbClr val="000000"/>
                </a:solidFill>
              </a:rPr>
              <a:t>associated with outcome;  interaction between “other factors” &amp; exposure on outcome)</a:t>
            </a:r>
          </a:p>
          <a:p>
            <a:pPr marL="457200" indent="-457200">
              <a:spcBef>
                <a:spcPts val="0"/>
              </a:spcBef>
              <a:buFont typeface="+mj-lt"/>
              <a:buAutoNum type="arabicPeriod" startAt="2"/>
            </a:pPr>
            <a:endParaRPr lang="en-US" sz="800" kern="0" dirty="0"/>
          </a:p>
          <a:p>
            <a:pPr marL="457200" indent="-457200">
              <a:spcBef>
                <a:spcPts val="0"/>
              </a:spcBef>
              <a:buFont typeface="+mj-lt"/>
              <a:buAutoNum type="arabicPeriod" startAt="2"/>
            </a:pPr>
            <a:endParaRPr lang="en-US" sz="800" kern="0" dirty="0"/>
          </a:p>
          <a:p>
            <a:pPr marL="457200" indent="-457200">
              <a:spcBef>
                <a:spcPts val="0"/>
              </a:spcBef>
              <a:buFont typeface="+mj-lt"/>
              <a:buAutoNum type="arabicPeriod" startAt="2"/>
            </a:pPr>
            <a:r>
              <a:rPr lang="en-US" sz="2000" kern="0" dirty="0"/>
              <a:t>Selection/retention caused by </a:t>
            </a:r>
            <a:r>
              <a:rPr lang="en-US" sz="2000" kern="0" dirty="0">
                <a:solidFill>
                  <a:srgbClr val="000000"/>
                </a:solidFill>
              </a:rPr>
              <a:t>outcome</a:t>
            </a:r>
          </a:p>
        </p:txBody>
      </p:sp>
      <p:cxnSp>
        <p:nvCxnSpPr>
          <p:cNvPr id="3" name="Straight Arrow Connector 2">
            <a:extLst>
              <a:ext uri="{FF2B5EF4-FFF2-40B4-BE49-F238E27FC236}">
                <a16:creationId xmlns:a16="http://schemas.microsoft.com/office/drawing/2014/main" id="{69898471-7B1E-4D7C-BD7C-05C2125C550F}"/>
              </a:ext>
            </a:extLst>
          </p:cNvPr>
          <p:cNvCxnSpPr/>
          <p:nvPr/>
        </p:nvCxnSpPr>
        <p:spPr bwMode="auto">
          <a:xfrm flipV="1">
            <a:off x="6040437" y="5170696"/>
            <a:ext cx="1035886" cy="255587"/>
          </a:xfrm>
          <a:prstGeom prst="straightConnector1">
            <a:avLst/>
          </a:prstGeom>
          <a:ln>
            <a:solidFill>
              <a:srgbClr val="FF3300"/>
            </a:solidFill>
            <a:prstDash val="dash"/>
            <a:headEnd type="none" w="med" len="med"/>
            <a:tailEnd type="non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35952222-7BD4-4482-B29A-014E1316B313}"/>
              </a:ext>
            </a:extLst>
          </p:cNvPr>
          <p:cNvCxnSpPr>
            <a:cxnSpLocks/>
          </p:cNvCxnSpPr>
          <p:nvPr/>
        </p:nvCxnSpPr>
        <p:spPr bwMode="auto">
          <a:xfrm flipV="1">
            <a:off x="5083007" y="6294939"/>
            <a:ext cx="1715044" cy="255588"/>
          </a:xfrm>
          <a:prstGeom prst="straightConnector1">
            <a:avLst/>
          </a:prstGeom>
          <a:ln>
            <a:solidFill>
              <a:srgbClr val="FF3300"/>
            </a:solidFill>
            <a:prstDash val="dash"/>
            <a:headEnd type="none" w="med" len="med"/>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18148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050"/>
          <p:cNvSpPr>
            <a:spLocks noGrp="1" noChangeArrowheads="1"/>
          </p:cNvSpPr>
          <p:nvPr>
            <p:ph type="title"/>
          </p:nvPr>
        </p:nvSpPr>
        <p:spPr>
          <a:xfrm>
            <a:off x="762000" y="228600"/>
            <a:ext cx="8743950" cy="533400"/>
          </a:xfrm>
        </p:spPr>
        <p:txBody>
          <a:bodyPr/>
          <a:lstStyle/>
          <a:p>
            <a:r>
              <a:rPr lang="en-US" sz="3000" dirty="0"/>
              <a:t>Two Types of Inferences</a:t>
            </a:r>
            <a:br>
              <a:rPr lang="en-US" sz="3000" dirty="0"/>
            </a:br>
            <a:r>
              <a:rPr lang="en-US" sz="3000" dirty="0"/>
              <a:t>Correspond to Two Types of Validity</a:t>
            </a:r>
          </a:p>
        </p:txBody>
      </p:sp>
      <p:sp>
        <p:nvSpPr>
          <p:cNvPr id="28675" name="Rectangle 2051"/>
          <p:cNvSpPr>
            <a:spLocks noGrp="1" noChangeArrowheads="1"/>
          </p:cNvSpPr>
          <p:nvPr>
            <p:ph type="body" idx="1"/>
          </p:nvPr>
        </p:nvSpPr>
        <p:spPr>
          <a:xfrm>
            <a:off x="156411" y="990600"/>
            <a:ext cx="10096500" cy="5334000"/>
          </a:xfrm>
        </p:spPr>
        <p:txBody>
          <a:bodyPr/>
          <a:lstStyle/>
          <a:p>
            <a:pPr>
              <a:lnSpc>
                <a:spcPct val="90000"/>
              </a:lnSpc>
              <a:buFontTx/>
              <a:buNone/>
            </a:pPr>
            <a:r>
              <a:rPr lang="en-US" sz="2800" b="1" dirty="0">
                <a:solidFill>
                  <a:srgbClr val="FF0000"/>
                </a:solidFill>
              </a:rPr>
              <a:t>1. Internal validity</a:t>
            </a:r>
            <a:endParaRPr lang="en-US" sz="2800" dirty="0">
              <a:solidFill>
                <a:srgbClr val="FF0000"/>
              </a:solidFill>
            </a:endParaRPr>
          </a:p>
          <a:p>
            <a:pPr lvl="1">
              <a:lnSpc>
                <a:spcPct val="90000"/>
              </a:lnSpc>
            </a:pPr>
            <a:r>
              <a:rPr lang="en-US" sz="2400" dirty="0"/>
              <a:t>Do results for a particular question obtained from the actual study participants accurately match truth in the source population?</a:t>
            </a:r>
          </a:p>
          <a:p>
            <a:pPr lvl="1">
              <a:lnSpc>
                <a:spcPct val="90000"/>
              </a:lnSpc>
            </a:pPr>
            <a:r>
              <a:rPr lang="en-US" sz="2400" dirty="0"/>
              <a:t>Epidemiologic theory guides assessment</a:t>
            </a:r>
          </a:p>
          <a:p>
            <a:pPr lvl="1">
              <a:lnSpc>
                <a:spcPct val="90000"/>
              </a:lnSpc>
            </a:pPr>
            <a:endParaRPr lang="en-US" sz="1200" dirty="0"/>
          </a:p>
          <a:p>
            <a:pPr>
              <a:lnSpc>
                <a:spcPct val="90000"/>
              </a:lnSpc>
              <a:buFontTx/>
              <a:buNone/>
            </a:pPr>
            <a:r>
              <a:rPr lang="en-US" sz="2800" b="1" dirty="0">
                <a:solidFill>
                  <a:srgbClr val="00B0F0"/>
                </a:solidFill>
              </a:rPr>
              <a:t>2. External validity (generalizability; transportability)</a:t>
            </a:r>
            <a:endParaRPr lang="en-US" sz="2800" dirty="0">
              <a:solidFill>
                <a:srgbClr val="00B0F0"/>
              </a:solidFill>
            </a:endParaRPr>
          </a:p>
          <a:p>
            <a:pPr lvl="1">
              <a:lnSpc>
                <a:spcPct val="90000"/>
              </a:lnSpc>
            </a:pPr>
            <a:r>
              <a:rPr lang="en-US" sz="2400" dirty="0"/>
              <a:t>Do results for a particular question obtained from study participants accurately match truth in some external population?</a:t>
            </a:r>
          </a:p>
          <a:p>
            <a:pPr lvl="1">
              <a:lnSpc>
                <a:spcPct val="90000"/>
              </a:lnSpc>
            </a:pPr>
            <a:r>
              <a:rPr lang="en-US" sz="2400" dirty="0"/>
              <a:t>Internal validity is a building block/prerequisite for external validity</a:t>
            </a:r>
          </a:p>
          <a:p>
            <a:pPr lvl="1">
              <a:lnSpc>
                <a:spcPct val="90000"/>
              </a:lnSpc>
            </a:pPr>
            <a:r>
              <a:rPr lang="en-US" sz="2400" dirty="0"/>
              <a:t>Assessment traditionally qualitative and vague</a:t>
            </a:r>
          </a:p>
          <a:p>
            <a:pPr lvl="1">
              <a:lnSpc>
                <a:spcPct val="90000"/>
              </a:lnSpc>
            </a:pPr>
            <a:r>
              <a:rPr lang="en-US" sz="2400" dirty="0"/>
              <a:t>More recently, cutting edge of new quantitative methods</a:t>
            </a:r>
          </a:p>
          <a:p>
            <a:pPr lvl="1">
              <a:lnSpc>
                <a:spcPct val="90000"/>
              </a:lnSpc>
            </a:pPr>
            <a:endParaRPr lang="en-US" sz="1200" dirty="0"/>
          </a:p>
          <a:p>
            <a:pPr>
              <a:lnSpc>
                <a:spcPct val="90000"/>
              </a:lnSpc>
            </a:pPr>
            <a:r>
              <a:rPr lang="en-US" sz="2800" b="1" dirty="0"/>
              <a:t>“Validity” used alone typically means internal validity</a:t>
            </a:r>
          </a:p>
          <a:p>
            <a:pPr lvl="1">
              <a:lnSpc>
                <a:spcPct val="90000"/>
              </a:lnSpc>
            </a:pPr>
            <a:r>
              <a:rPr lang="en-US" sz="2400" dirty="0"/>
              <a:t>“Threat to validity” typically means threat to internal validity</a:t>
            </a:r>
          </a:p>
          <a:p>
            <a:pPr lvl="1">
              <a:lnSpc>
                <a:spcPct val="90000"/>
              </a:lnSpc>
            </a:pPr>
            <a:r>
              <a:rPr lang="en-US" sz="2400" dirty="0"/>
              <a:t>Identifying </a:t>
            </a:r>
            <a:r>
              <a:rPr lang="en-US" sz="2400" i="1" dirty="0"/>
              <a:t>threats to validity</a:t>
            </a:r>
            <a:r>
              <a:rPr lang="en-US" sz="2400" dirty="0"/>
              <a:t> is a critical aspect of research</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233362" y="114300"/>
            <a:ext cx="9820275" cy="533400"/>
          </a:xfrm>
        </p:spPr>
        <p:txBody>
          <a:bodyPr/>
          <a:lstStyle/>
          <a:p>
            <a:r>
              <a:rPr lang="en-US" sz="2400" dirty="0"/>
              <a:t>Practical Value of the “Under the Null” and “Non-Null” Distinction </a:t>
            </a:r>
          </a:p>
        </p:txBody>
      </p:sp>
      <p:graphicFrame>
        <p:nvGraphicFramePr>
          <p:cNvPr id="2" name="Table 2">
            <a:extLst>
              <a:ext uri="{FF2B5EF4-FFF2-40B4-BE49-F238E27FC236}">
                <a16:creationId xmlns:a16="http://schemas.microsoft.com/office/drawing/2014/main" id="{E87F4BD6-D0B6-470C-8537-2C760148CDE4}"/>
              </a:ext>
            </a:extLst>
          </p:cNvPr>
          <p:cNvGraphicFramePr>
            <a:graphicFrameLocks noGrp="1"/>
          </p:cNvGraphicFramePr>
          <p:nvPr>
            <p:extLst>
              <p:ext uri="{D42A27DB-BD31-4B8C-83A1-F6EECF244321}">
                <p14:modId xmlns:p14="http://schemas.microsoft.com/office/powerpoint/2010/main" val="2830941907"/>
              </p:ext>
            </p:extLst>
          </p:nvPr>
        </p:nvGraphicFramePr>
        <p:xfrm>
          <a:off x="342899" y="838200"/>
          <a:ext cx="9601200" cy="5521960"/>
        </p:xfrm>
        <a:graphic>
          <a:graphicData uri="http://schemas.openxmlformats.org/drawingml/2006/table">
            <a:tbl>
              <a:tblPr firstRow="1" bandRow="1">
                <a:tableStyleId>{91EBBBCC-DAD2-459C-BE2E-F6DE35CF9A28}</a:tableStyleId>
              </a:tblPr>
              <a:tblGrid>
                <a:gridCol w="1524001">
                  <a:extLst>
                    <a:ext uri="{9D8B030D-6E8A-4147-A177-3AD203B41FA5}">
                      <a16:colId xmlns:a16="http://schemas.microsoft.com/office/drawing/2014/main" val="2065395630"/>
                    </a:ext>
                  </a:extLst>
                </a:gridCol>
                <a:gridCol w="2057400">
                  <a:extLst>
                    <a:ext uri="{9D8B030D-6E8A-4147-A177-3AD203B41FA5}">
                      <a16:colId xmlns:a16="http://schemas.microsoft.com/office/drawing/2014/main" val="2287689456"/>
                    </a:ext>
                  </a:extLst>
                </a:gridCol>
                <a:gridCol w="1981200">
                  <a:extLst>
                    <a:ext uri="{9D8B030D-6E8A-4147-A177-3AD203B41FA5}">
                      <a16:colId xmlns:a16="http://schemas.microsoft.com/office/drawing/2014/main" val="1834231578"/>
                    </a:ext>
                  </a:extLst>
                </a:gridCol>
                <a:gridCol w="2057400">
                  <a:extLst>
                    <a:ext uri="{9D8B030D-6E8A-4147-A177-3AD203B41FA5}">
                      <a16:colId xmlns:a16="http://schemas.microsoft.com/office/drawing/2014/main" val="2802465820"/>
                    </a:ext>
                  </a:extLst>
                </a:gridCol>
                <a:gridCol w="1981199">
                  <a:extLst>
                    <a:ext uri="{9D8B030D-6E8A-4147-A177-3AD203B41FA5}">
                      <a16:colId xmlns:a16="http://schemas.microsoft.com/office/drawing/2014/main" val="2809778760"/>
                    </a:ext>
                  </a:extLst>
                </a:gridCol>
              </a:tblGrid>
              <a:tr h="370840">
                <a:tc>
                  <a:txBody>
                    <a:bodyPr/>
                    <a:lstStyle/>
                    <a:p>
                      <a:endParaRPr lang="en-US" dirty="0"/>
                    </a:p>
                  </a:txBody>
                  <a:tcPr/>
                </a:tc>
                <a:tc>
                  <a:txBody>
                    <a:bodyPr/>
                    <a:lstStyle/>
                    <a:p>
                      <a:pPr algn="ctr"/>
                      <a:r>
                        <a:rPr lang="en-US" dirty="0"/>
                        <a:t>Scenario #1</a:t>
                      </a:r>
                    </a:p>
                  </a:txBody>
                  <a:tcPr/>
                </a:tc>
                <a:tc>
                  <a:txBody>
                    <a:bodyPr/>
                    <a:lstStyle/>
                    <a:p>
                      <a:pPr algn="ctr"/>
                      <a:r>
                        <a:rPr lang="en-US" dirty="0"/>
                        <a:t>Scenario #2</a:t>
                      </a:r>
                    </a:p>
                  </a:txBody>
                  <a:tcPr/>
                </a:tc>
                <a:tc>
                  <a:txBody>
                    <a:bodyPr/>
                    <a:lstStyle/>
                    <a:p>
                      <a:pPr algn="ctr"/>
                      <a:r>
                        <a:rPr lang="en-US" dirty="0"/>
                        <a:t>Scenario #3</a:t>
                      </a:r>
                    </a:p>
                  </a:txBody>
                  <a:tcPr/>
                </a:tc>
                <a:tc>
                  <a:txBody>
                    <a:bodyPr/>
                    <a:lstStyle/>
                    <a:p>
                      <a:pPr algn="ctr"/>
                      <a:r>
                        <a:rPr lang="en-US" dirty="0"/>
                        <a:t>Scenario #4</a:t>
                      </a:r>
                    </a:p>
                  </a:txBody>
                  <a:tcPr/>
                </a:tc>
                <a:extLst>
                  <a:ext uri="{0D108BD9-81ED-4DB2-BD59-A6C34878D82A}">
                    <a16:rowId xmlns:a16="http://schemas.microsoft.com/office/drawing/2014/main" val="2463374581"/>
                  </a:ext>
                </a:extLst>
              </a:tr>
              <a:tr h="1016000">
                <a:tc>
                  <a:txBody>
                    <a:bodyPr/>
                    <a:lstStyle/>
                    <a:p>
                      <a:r>
                        <a:rPr lang="en-US" sz="1600" dirty="0"/>
                        <a:t>Association between exposure and retention</a:t>
                      </a:r>
                    </a:p>
                  </a:txBody>
                  <a:tcPr/>
                </a:tc>
                <a:tc>
                  <a:txBody>
                    <a:bodyPr/>
                    <a:lstStyle/>
                    <a:p>
                      <a:pPr algn="ctr"/>
                      <a:r>
                        <a:rPr lang="en-US" sz="1600" dirty="0"/>
                        <a:t>Absent</a:t>
                      </a:r>
                    </a:p>
                  </a:txBody>
                  <a:tcPr anchor="ctr"/>
                </a:tc>
                <a:tc>
                  <a:txBody>
                    <a:bodyPr/>
                    <a:lstStyle/>
                    <a:p>
                      <a:pPr algn="ctr"/>
                      <a:r>
                        <a:rPr lang="en-US" sz="1600" dirty="0"/>
                        <a:t>Absent</a:t>
                      </a:r>
                    </a:p>
                  </a:txBody>
                  <a:tcPr anchor="ctr"/>
                </a:tc>
                <a:tc>
                  <a:txBody>
                    <a:bodyPr/>
                    <a:lstStyle/>
                    <a:p>
                      <a:pPr algn="ctr"/>
                      <a:r>
                        <a:rPr lang="en-US" sz="1600" dirty="0"/>
                        <a:t>Present</a:t>
                      </a:r>
                    </a:p>
                  </a:txBody>
                  <a:tcPr anchor="ctr"/>
                </a:tc>
                <a:tc>
                  <a:txBody>
                    <a:bodyPr/>
                    <a:lstStyle/>
                    <a:p>
                      <a:pPr algn="ctr"/>
                      <a:r>
                        <a:rPr lang="en-US" sz="1600" dirty="0"/>
                        <a:t>Present</a:t>
                      </a:r>
                    </a:p>
                  </a:txBody>
                  <a:tcPr anchor="ctr"/>
                </a:tc>
                <a:extLst>
                  <a:ext uri="{0D108BD9-81ED-4DB2-BD59-A6C34878D82A}">
                    <a16:rowId xmlns:a16="http://schemas.microsoft.com/office/drawing/2014/main" val="3315761937"/>
                  </a:ext>
                </a:extLst>
              </a:tr>
              <a:tr h="899160">
                <a:tc>
                  <a:txBody>
                    <a:bodyPr/>
                    <a:lstStyle/>
                    <a:p>
                      <a:r>
                        <a:rPr lang="en-US" sz="1600" dirty="0"/>
                        <a:t>Association between exposure and outcome</a:t>
                      </a:r>
                    </a:p>
                  </a:txBody>
                  <a:tcPr/>
                </a:tc>
                <a:tc>
                  <a:txBody>
                    <a:bodyPr/>
                    <a:lstStyle/>
                    <a:p>
                      <a:pPr algn="ctr"/>
                      <a:r>
                        <a:rPr lang="en-US" sz="1600" dirty="0"/>
                        <a:t>Present</a:t>
                      </a:r>
                    </a:p>
                  </a:txBody>
                  <a:tcPr anchor="ctr"/>
                </a:tc>
                <a:tc>
                  <a:txBody>
                    <a:bodyPr/>
                    <a:lstStyle/>
                    <a:p>
                      <a:pPr algn="ctr"/>
                      <a:r>
                        <a:rPr lang="en-US" sz="1600" dirty="0"/>
                        <a:t>Absent</a:t>
                      </a:r>
                    </a:p>
                  </a:txBody>
                  <a:tcPr anchor="ctr"/>
                </a:tc>
                <a:tc>
                  <a:txBody>
                    <a:bodyPr/>
                    <a:lstStyle/>
                    <a:p>
                      <a:pPr algn="ctr"/>
                      <a:r>
                        <a:rPr lang="en-US" sz="1600" dirty="0"/>
                        <a:t>Present</a:t>
                      </a:r>
                    </a:p>
                  </a:txBody>
                  <a:tcPr anchor="ctr"/>
                </a:tc>
                <a:tc>
                  <a:txBody>
                    <a:bodyPr/>
                    <a:lstStyle/>
                    <a:p>
                      <a:pPr algn="ctr"/>
                      <a:r>
                        <a:rPr lang="en-US" sz="1600" dirty="0"/>
                        <a:t>Absent</a:t>
                      </a:r>
                    </a:p>
                  </a:txBody>
                  <a:tcPr anchor="ctr"/>
                </a:tc>
                <a:extLst>
                  <a:ext uri="{0D108BD9-81ED-4DB2-BD59-A6C34878D82A}">
                    <a16:rowId xmlns:a16="http://schemas.microsoft.com/office/drawing/2014/main" val="2422476222"/>
                  </a:ext>
                </a:extLst>
              </a:tr>
              <a:tr h="370840">
                <a:tc>
                  <a:txBody>
                    <a:bodyPr/>
                    <a:lstStyle/>
                    <a:p>
                      <a:r>
                        <a:rPr lang="en-US" sz="1600" dirty="0"/>
                        <a:t>Information gained  regarding association between exposure and outcome</a:t>
                      </a:r>
                    </a:p>
                  </a:txBody>
                  <a:tcPr>
                    <a:lnB w="12700" cap="flat" cmpd="sng" algn="ctr">
                      <a:solidFill>
                        <a:schemeClr val="tx1"/>
                      </a:solidFill>
                      <a:prstDash val="solid"/>
                      <a:round/>
                      <a:headEnd type="none" w="med" len="med"/>
                      <a:tailEnd type="none" w="med" len="med"/>
                    </a:lnB>
                  </a:tcPr>
                </a:tc>
                <a:tc>
                  <a:txBody>
                    <a:bodyPr/>
                    <a:lstStyle/>
                    <a:p>
                      <a:r>
                        <a:rPr lang="en-US" sz="1600" dirty="0"/>
                        <a:t>Association was not created because of selection bias regarding retention under the null.  This is because recipe components for selection bias under null are not present.   Assuming no other bias or chance, association is real.</a:t>
                      </a:r>
                    </a:p>
                  </a:txBody>
                  <a:tcPr>
                    <a:lnB w="12700" cap="flat" cmpd="sng" algn="ctr">
                      <a:solidFill>
                        <a:schemeClr val="tx1"/>
                      </a:solidFill>
                      <a:prstDash val="solid"/>
                      <a:round/>
                      <a:headEnd type="none" w="med" len="med"/>
                      <a:tailEnd type="none" w="med" len="med"/>
                    </a:lnB>
                  </a:tcPr>
                </a:tc>
                <a:tc>
                  <a:txBody>
                    <a:bodyPr/>
                    <a:lstStyle/>
                    <a:p>
                      <a:r>
                        <a:rPr lang="en-US" sz="1600" dirty="0"/>
                        <a:t>None.  You cannot tell if absent association is real or if caused by bias towards the null.  </a:t>
                      </a:r>
                    </a:p>
                  </a:txBody>
                  <a:tcP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None.  You cannot tell if association is real or if caused by bias away from the null.  </a:t>
                      </a:r>
                    </a:p>
                    <a:p>
                      <a:endParaRPr lang="en-US" sz="1600" dirty="0"/>
                    </a:p>
                  </a:txBody>
                  <a:tcP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None.  You cannot tell if absent association is real or if caused by bias towards the null.  </a:t>
                      </a:r>
                    </a:p>
                    <a:p>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7378016"/>
                  </a:ext>
                </a:extLst>
              </a:tr>
            </a:tbl>
          </a:graphicData>
        </a:graphic>
      </p:graphicFrame>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04800" y="152400"/>
            <a:ext cx="9515475" cy="533400"/>
          </a:xfrm>
        </p:spPr>
        <p:txBody>
          <a:bodyPr/>
          <a:lstStyle/>
          <a:p>
            <a:r>
              <a:rPr lang="en-US" sz="2800" dirty="0"/>
              <a:t>Preventing and Managing Losses to Follow-up</a:t>
            </a:r>
          </a:p>
        </p:txBody>
      </p:sp>
      <p:sp>
        <p:nvSpPr>
          <p:cNvPr id="96259" name="Rectangle 3"/>
          <p:cNvSpPr>
            <a:spLocks noGrp="1" noChangeArrowheads="1"/>
          </p:cNvSpPr>
          <p:nvPr>
            <p:ph type="body" idx="1"/>
          </p:nvPr>
        </p:nvSpPr>
        <p:spPr>
          <a:xfrm>
            <a:off x="342900" y="762000"/>
            <a:ext cx="9944100" cy="5943600"/>
          </a:xfrm>
        </p:spPr>
        <p:txBody>
          <a:bodyPr/>
          <a:lstStyle/>
          <a:p>
            <a:pPr>
              <a:lnSpc>
                <a:spcPct val="90000"/>
              </a:lnSpc>
              <a:buFontTx/>
              <a:buNone/>
            </a:pPr>
            <a:r>
              <a:rPr lang="en-US" sz="2400" b="1" u="sng" dirty="0"/>
              <a:t>Prevention</a:t>
            </a:r>
          </a:p>
          <a:p>
            <a:pPr>
              <a:lnSpc>
                <a:spcPct val="90000"/>
              </a:lnSpc>
            </a:pPr>
            <a:endParaRPr lang="en-US" sz="400" dirty="0"/>
          </a:p>
          <a:p>
            <a:pPr>
              <a:lnSpc>
                <a:spcPct val="90000"/>
              </a:lnSpc>
            </a:pPr>
            <a:r>
              <a:rPr lang="en-US" sz="2200" dirty="0"/>
              <a:t>Obtain comprehensive contact information under informed consent</a:t>
            </a:r>
          </a:p>
          <a:p>
            <a:pPr lvl="1">
              <a:lnSpc>
                <a:spcPct val="90000"/>
              </a:lnSpc>
            </a:pPr>
            <a:r>
              <a:rPr lang="en-US" sz="2200" dirty="0"/>
              <a:t>SSN (critical for death index searches), DOB, legal name</a:t>
            </a:r>
          </a:p>
          <a:p>
            <a:pPr lvl="1">
              <a:lnSpc>
                <a:spcPct val="90000"/>
              </a:lnSpc>
            </a:pPr>
            <a:r>
              <a:rPr lang="en-US" sz="2200" dirty="0"/>
              <a:t>State of birth</a:t>
            </a:r>
          </a:p>
          <a:p>
            <a:pPr lvl="1">
              <a:lnSpc>
                <a:spcPct val="90000"/>
              </a:lnSpc>
            </a:pPr>
            <a:r>
              <a:rPr lang="en-US" sz="2200" dirty="0"/>
              <a:t>Middle initial, father’s surname</a:t>
            </a:r>
          </a:p>
          <a:p>
            <a:pPr lvl="1">
              <a:lnSpc>
                <a:spcPct val="90000"/>
              </a:lnSpc>
            </a:pPr>
            <a:r>
              <a:rPr lang="en-US" sz="2200" dirty="0"/>
              <a:t>Address and many phone numbers</a:t>
            </a:r>
          </a:p>
          <a:p>
            <a:pPr lvl="1">
              <a:lnSpc>
                <a:spcPct val="90000"/>
              </a:lnSpc>
            </a:pPr>
            <a:r>
              <a:rPr lang="en-US" sz="2200" dirty="0"/>
              <a:t>Friends and family members</a:t>
            </a:r>
          </a:p>
          <a:p>
            <a:pPr lvl="1">
              <a:lnSpc>
                <a:spcPct val="90000"/>
              </a:lnSpc>
            </a:pPr>
            <a:endParaRPr lang="en-US" sz="400" dirty="0"/>
          </a:p>
          <a:p>
            <a:pPr>
              <a:lnSpc>
                <a:spcPct val="90000"/>
              </a:lnSpc>
            </a:pPr>
            <a:r>
              <a:rPr lang="en-US" sz="2200" dirty="0"/>
              <a:t>Engage participants while in follow-up (frequent communication; incentives)</a:t>
            </a:r>
          </a:p>
          <a:p>
            <a:pPr>
              <a:lnSpc>
                <a:spcPct val="90000"/>
              </a:lnSpc>
            </a:pPr>
            <a:endParaRPr lang="en-US" sz="400" dirty="0"/>
          </a:p>
          <a:p>
            <a:pPr>
              <a:lnSpc>
                <a:spcPct val="90000"/>
              </a:lnSpc>
            </a:pPr>
            <a:r>
              <a:rPr lang="en-US" sz="2200" dirty="0"/>
              <a:t>Decrease burden of participation</a:t>
            </a:r>
          </a:p>
          <a:p>
            <a:pPr lvl="1">
              <a:lnSpc>
                <a:spcPct val="90000"/>
              </a:lnSpc>
            </a:pPr>
            <a:endParaRPr lang="en-US" sz="400" dirty="0"/>
          </a:p>
          <a:p>
            <a:pPr>
              <a:lnSpc>
                <a:spcPct val="90000"/>
              </a:lnSpc>
              <a:buFontTx/>
              <a:buNone/>
            </a:pPr>
            <a:r>
              <a:rPr lang="en-US" sz="2400" b="1" u="sng" dirty="0"/>
              <a:t>Management</a:t>
            </a:r>
          </a:p>
          <a:p>
            <a:pPr>
              <a:lnSpc>
                <a:spcPct val="90000"/>
              </a:lnSpc>
            </a:pPr>
            <a:r>
              <a:rPr lang="en-US" sz="2200" dirty="0"/>
              <a:t>When losses occur, contact:</a:t>
            </a:r>
          </a:p>
          <a:p>
            <a:pPr lvl="1">
              <a:lnSpc>
                <a:spcPct val="90000"/>
              </a:lnSpc>
            </a:pPr>
            <a:r>
              <a:rPr lang="en-US" sz="2200" dirty="0"/>
              <a:t>postal service for change of address</a:t>
            </a:r>
          </a:p>
          <a:p>
            <a:pPr lvl="1">
              <a:lnSpc>
                <a:spcPct val="90000"/>
              </a:lnSpc>
            </a:pPr>
            <a:r>
              <a:rPr lang="en-US" sz="2200" dirty="0"/>
              <a:t>DMV</a:t>
            </a:r>
          </a:p>
          <a:p>
            <a:pPr lvl="1">
              <a:lnSpc>
                <a:spcPct val="90000"/>
              </a:lnSpc>
            </a:pPr>
            <a:r>
              <a:rPr lang="en-US" sz="2200" dirty="0"/>
              <a:t>National death index</a:t>
            </a:r>
          </a:p>
          <a:p>
            <a:pPr lvl="1">
              <a:lnSpc>
                <a:spcPct val="90000"/>
              </a:lnSpc>
            </a:pPr>
            <a:endParaRPr lang="en-US" sz="400" dirty="0"/>
          </a:p>
          <a:p>
            <a:pPr>
              <a:lnSpc>
                <a:spcPct val="90000"/>
              </a:lnSpc>
            </a:pPr>
            <a:r>
              <a:rPr lang="en-US" sz="2200" dirty="0"/>
              <a:t>Search for a sample of those lost</a:t>
            </a:r>
          </a:p>
        </p:txBody>
      </p:sp>
    </p:spTree>
    <p:extLst>
      <p:ext uri="{BB962C8B-B14F-4D97-AF65-F5344CB8AC3E}">
        <p14:creationId xmlns:p14="http://schemas.microsoft.com/office/powerpoint/2010/main" val="2333639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2F0493D-AEB9-4BD7-BD09-48C364F2F03F}"/>
              </a:ext>
            </a:extLst>
          </p:cNvPr>
          <p:cNvGrpSpPr/>
          <p:nvPr/>
        </p:nvGrpSpPr>
        <p:grpSpPr>
          <a:xfrm>
            <a:off x="8626126" y="4934346"/>
            <a:ext cx="1205261" cy="1066800"/>
            <a:chOff x="8115300" y="4648200"/>
            <a:chExt cx="1524000" cy="1295400"/>
          </a:xfrm>
        </p:grpSpPr>
        <p:sp>
          <p:nvSpPr>
            <p:cNvPr id="98306" name="Rectangle 3"/>
            <p:cNvSpPr>
              <a:spLocks noChangeArrowheads="1"/>
            </p:cNvSpPr>
            <p:nvPr/>
          </p:nvSpPr>
          <p:spPr bwMode="auto">
            <a:xfrm>
              <a:off x="8115300" y="4648200"/>
              <a:ext cx="1524000" cy="1295400"/>
            </a:xfrm>
            <a:prstGeom prst="rect">
              <a:avLst/>
            </a:prstGeom>
            <a:noFill/>
            <a:ln w="31750">
              <a:solidFill>
                <a:srgbClr val="FFC000"/>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07" name="Line 6"/>
            <p:cNvSpPr>
              <a:spLocks noChangeShapeType="1"/>
            </p:cNvSpPr>
            <p:nvPr/>
          </p:nvSpPr>
          <p:spPr bwMode="auto">
            <a:xfrm>
              <a:off x="8877300" y="4648200"/>
              <a:ext cx="0" cy="1295400"/>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08" name="Line 7"/>
            <p:cNvSpPr>
              <a:spLocks noChangeShapeType="1"/>
            </p:cNvSpPr>
            <p:nvPr/>
          </p:nvSpPr>
          <p:spPr bwMode="auto">
            <a:xfrm>
              <a:off x="8115300" y="5257800"/>
              <a:ext cx="1524000" cy="0"/>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98309"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0" name="Text Box 9"/>
          <p:cNvSpPr txBox="1">
            <a:spLocks noChangeArrowheads="1"/>
          </p:cNvSpPr>
          <p:nvPr/>
        </p:nvSpPr>
        <p:spPr bwMode="auto">
          <a:xfrm>
            <a:off x="8723931" y="4204342"/>
            <a:ext cx="1009650" cy="366713"/>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Diseased</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1" name="Text Box 10"/>
          <p:cNvSpPr txBox="1">
            <a:spLocks noChangeArrowheads="1"/>
          </p:cNvSpPr>
          <p:nvPr/>
        </p:nvSpPr>
        <p:spPr bwMode="auto">
          <a:xfrm>
            <a:off x="7677150" y="5308740"/>
            <a:ext cx="971550" cy="366713"/>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Exposed</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2" name="Text Box 11"/>
          <p:cNvSpPr txBox="1">
            <a:spLocks noChangeArrowheads="1"/>
          </p:cNvSpPr>
          <p:nvPr/>
        </p:nvSpPr>
        <p:spPr bwMode="auto">
          <a:xfrm>
            <a:off x="8662639" y="4435315"/>
            <a:ext cx="1205261" cy="461665"/>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        -</a:t>
            </a:r>
          </a:p>
        </p:txBody>
      </p:sp>
      <p:sp>
        <p:nvSpPr>
          <p:cNvPr id="98313" name="Text Box 12"/>
          <p:cNvSpPr txBox="1">
            <a:spLocks noChangeArrowheads="1"/>
          </p:cNvSpPr>
          <p:nvPr/>
        </p:nvSpPr>
        <p:spPr bwMode="auto">
          <a:xfrm>
            <a:off x="8175458" y="4944596"/>
            <a:ext cx="400050" cy="1077218"/>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a:t>
            </a:r>
          </a:p>
        </p:txBody>
      </p:sp>
      <p:sp>
        <p:nvSpPr>
          <p:cNvPr id="98315" name="Text Box 18"/>
          <p:cNvSpPr txBox="1">
            <a:spLocks noChangeArrowheads="1"/>
          </p:cNvSpPr>
          <p:nvPr/>
        </p:nvSpPr>
        <p:spPr bwMode="auto">
          <a:xfrm>
            <a:off x="8039101" y="6038512"/>
            <a:ext cx="2285999" cy="430887"/>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mn-cs"/>
              </a:rPr>
              <a:t>STUDY SAMPLE</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8" name="Line 26"/>
          <p:cNvSpPr>
            <a:spLocks noChangeShapeType="1"/>
          </p:cNvSpPr>
          <p:nvPr/>
        </p:nvSpPr>
        <p:spPr bwMode="auto">
          <a:xfrm flipH="1" flipV="1">
            <a:off x="7910981" y="4667808"/>
            <a:ext cx="661518" cy="208992"/>
          </a:xfrm>
          <a:prstGeom prst="line">
            <a:avLst/>
          </a:prstGeom>
          <a:noFill/>
          <a:ln w="50800">
            <a:solidFill>
              <a:srgbClr val="FF0000"/>
            </a:solidFill>
            <a:round/>
            <a:headEnd/>
            <a:tailEnd type="triangle" w="med" len="me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98326" name="Group 51"/>
          <p:cNvGrpSpPr>
            <a:grpSpLocks/>
          </p:cNvGrpSpPr>
          <p:nvPr/>
        </p:nvGrpSpPr>
        <p:grpSpPr bwMode="auto">
          <a:xfrm>
            <a:off x="3845456" y="2681186"/>
            <a:ext cx="1961871" cy="1845454"/>
            <a:chOff x="1296" y="768"/>
            <a:chExt cx="864" cy="816"/>
          </a:xfrm>
        </p:grpSpPr>
        <p:sp>
          <p:nvSpPr>
            <p:cNvPr id="98335" name="Rectangle 52"/>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6" name="Line 53"/>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7" name="Line 54"/>
            <p:cNvSpPr>
              <a:spLocks noChangeShapeType="1"/>
            </p:cNvSpPr>
            <p:nvPr/>
          </p:nvSpPr>
          <p:spPr bwMode="auto">
            <a:xfrm>
              <a:off x="1296" y="1173"/>
              <a:ext cx="864" cy="0"/>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98327" name="Group 55"/>
          <p:cNvGrpSpPr>
            <a:grpSpLocks/>
          </p:cNvGrpSpPr>
          <p:nvPr/>
        </p:nvGrpSpPr>
        <p:grpSpPr bwMode="auto">
          <a:xfrm>
            <a:off x="6244508" y="3651299"/>
            <a:ext cx="1528010" cy="1475145"/>
            <a:chOff x="1296" y="768"/>
            <a:chExt cx="864" cy="816"/>
          </a:xfrm>
        </p:grpSpPr>
        <p:sp>
          <p:nvSpPr>
            <p:cNvPr id="98332" name="Rectangle 56"/>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3" name="Line 57"/>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4" name="Line 58"/>
            <p:cNvSpPr>
              <a:spLocks noChangeShapeType="1"/>
            </p:cNvSpPr>
            <p:nvPr/>
          </p:nvSpPr>
          <p:spPr bwMode="auto">
            <a:xfrm>
              <a:off x="1296" y="1167"/>
              <a:ext cx="864" cy="0"/>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98328" name="Text Box 59"/>
          <p:cNvSpPr txBox="1">
            <a:spLocks noChangeArrowheads="1"/>
          </p:cNvSpPr>
          <p:nvPr/>
        </p:nvSpPr>
        <p:spPr bwMode="auto">
          <a:xfrm>
            <a:off x="5905500" y="5105400"/>
            <a:ext cx="2057400" cy="769441"/>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mn-cs"/>
              </a:rPr>
              <a:t>INTENDED SAMPLE</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 name="Freeform: Shape 1">
            <a:extLst>
              <a:ext uri="{FF2B5EF4-FFF2-40B4-BE49-F238E27FC236}">
                <a16:creationId xmlns:a16="http://schemas.microsoft.com/office/drawing/2014/main" id="{47F35464-AC67-42F6-8BE2-4461B4BA1CFF}"/>
              </a:ext>
            </a:extLst>
          </p:cNvPr>
          <p:cNvSpPr/>
          <p:nvPr/>
        </p:nvSpPr>
        <p:spPr bwMode="auto">
          <a:xfrm>
            <a:off x="5905500" y="3167806"/>
            <a:ext cx="2667000" cy="1706186"/>
          </a:xfrm>
          <a:custGeom>
            <a:avLst/>
            <a:gdLst>
              <a:gd name="connsiteX0" fmla="*/ 2963119 w 2963119"/>
              <a:gd name="connsiteY0" fmla="*/ 1703597 h 1703597"/>
              <a:gd name="connsiteX1" fmla="*/ 2245488 w 2963119"/>
              <a:gd name="connsiteY1" fmla="*/ 106291 h 1703597"/>
              <a:gd name="connsiteX2" fmla="*/ 0 w 2963119"/>
              <a:gd name="connsiteY2" fmla="*/ 279911 h 1703597"/>
            </a:gdLst>
            <a:ahLst/>
            <a:cxnLst>
              <a:cxn ang="0">
                <a:pos x="connsiteX0" y="connsiteY0"/>
              </a:cxn>
              <a:cxn ang="0">
                <a:pos x="connsiteX1" y="connsiteY1"/>
              </a:cxn>
              <a:cxn ang="0">
                <a:pos x="connsiteX2" y="connsiteY2"/>
              </a:cxn>
            </a:cxnLst>
            <a:rect l="l" t="t" r="r" b="b"/>
            <a:pathLst>
              <a:path w="2963119" h="1703597">
                <a:moveTo>
                  <a:pt x="2963119" y="1703597"/>
                </a:moveTo>
                <a:cubicBezTo>
                  <a:pt x="2851230" y="1023584"/>
                  <a:pt x="2739341" y="343572"/>
                  <a:pt x="2245488" y="106291"/>
                </a:cubicBezTo>
                <a:cubicBezTo>
                  <a:pt x="1751635" y="-130990"/>
                  <a:pt x="875817" y="74460"/>
                  <a:pt x="0" y="279911"/>
                </a:cubicBezTo>
              </a:path>
            </a:pathLst>
          </a:custGeom>
          <a:noFill/>
          <a:ln w="3175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8" name="Text Box 17">
            <a:extLst>
              <a:ext uri="{FF2B5EF4-FFF2-40B4-BE49-F238E27FC236}">
                <a16:creationId xmlns:a16="http://schemas.microsoft.com/office/drawing/2014/main" id="{6695AA47-8CC0-4162-A02C-448FF55DC175}"/>
              </a:ext>
            </a:extLst>
          </p:cNvPr>
          <p:cNvSpPr txBox="1">
            <a:spLocks noChangeArrowheads="1"/>
          </p:cNvSpPr>
          <p:nvPr/>
        </p:nvSpPr>
        <p:spPr bwMode="auto">
          <a:xfrm>
            <a:off x="3162300" y="4496678"/>
            <a:ext cx="3314898" cy="1898212"/>
          </a:xfrm>
          <a:prstGeom prst="rect">
            <a:avLst/>
          </a:prstGeom>
          <a:noFill/>
          <a:ln w="9525">
            <a:noFill/>
            <a:miter lim="800000"/>
            <a:headEnd/>
            <a:tailEnd/>
          </a:ln>
        </p:spPr>
        <p:txBody>
          <a:bodyPr wrap="square">
            <a:spAutoFit/>
          </a:bodyPr>
          <a:lstStyle/>
          <a:p>
            <a:pPr defTabSz="812810">
              <a:defRPr/>
            </a:pPr>
            <a:r>
              <a:rPr lang="en-US" sz="1956" dirty="0">
                <a:solidFill>
                  <a:srgbClr val="FF0000"/>
                </a:solidFill>
              </a:rPr>
              <a:t>SOURCE POPULATION</a:t>
            </a:r>
          </a:p>
          <a:p>
            <a:pPr defTabSz="812810">
              <a:defRPr/>
            </a:pPr>
            <a:r>
              <a:rPr lang="en-US" sz="1956" dirty="0">
                <a:solidFill>
                  <a:srgbClr val="FF0000"/>
                </a:solidFill>
              </a:rPr>
              <a:t>(aka </a:t>
            </a:r>
          </a:p>
          <a:p>
            <a:pPr defTabSz="812810">
              <a:defRPr/>
            </a:pPr>
            <a:r>
              <a:rPr lang="en-US" sz="1956" dirty="0">
                <a:solidFill>
                  <a:srgbClr val="FF0000"/>
                </a:solidFill>
              </a:rPr>
              <a:t>ACCESSIBLE </a:t>
            </a:r>
          </a:p>
          <a:p>
            <a:pPr defTabSz="812810">
              <a:defRPr/>
            </a:pPr>
            <a:r>
              <a:rPr lang="en-US" sz="1956" dirty="0">
                <a:solidFill>
                  <a:srgbClr val="FF0000"/>
                </a:solidFill>
              </a:rPr>
              <a:t>POPULATION, </a:t>
            </a:r>
          </a:p>
          <a:p>
            <a:pPr defTabSz="812810">
              <a:defRPr/>
            </a:pPr>
            <a:r>
              <a:rPr lang="en-US" sz="1956" dirty="0">
                <a:solidFill>
                  <a:srgbClr val="FF0000"/>
                </a:solidFill>
              </a:rPr>
              <a:t>STUDY BASE, </a:t>
            </a:r>
          </a:p>
          <a:p>
            <a:pPr defTabSz="812810">
              <a:defRPr/>
            </a:pPr>
            <a:r>
              <a:rPr lang="en-US" sz="1956" dirty="0">
                <a:solidFill>
                  <a:srgbClr val="FF0000"/>
                </a:solidFill>
              </a:rPr>
              <a:t>“UNDERLYING COHORT”)</a:t>
            </a:r>
            <a:endParaRPr lang="en-US" sz="2133" dirty="0">
              <a:solidFill>
                <a:srgbClr val="FF0000"/>
              </a:solidFill>
            </a:endParaRPr>
          </a:p>
        </p:txBody>
      </p:sp>
      <p:sp>
        <p:nvSpPr>
          <p:cNvPr id="50" name="WordArt 34">
            <a:extLst>
              <a:ext uri="{FF2B5EF4-FFF2-40B4-BE49-F238E27FC236}">
                <a16:creationId xmlns:a16="http://schemas.microsoft.com/office/drawing/2014/main" id="{A5F71067-E469-4420-BC44-8A561EE9BEA0}"/>
              </a:ext>
            </a:extLst>
          </p:cNvPr>
          <p:cNvSpPr>
            <a:spLocks noChangeArrowheads="1" noChangeShapeType="1" noTextEdit="1"/>
          </p:cNvSpPr>
          <p:nvPr/>
        </p:nvSpPr>
        <p:spPr bwMode="auto">
          <a:xfrm rot="1684938">
            <a:off x="6520916" y="2869069"/>
            <a:ext cx="2147910" cy="1434200"/>
          </a:xfrm>
          <a:prstGeom prst="rect">
            <a:avLst/>
          </a:prstGeom>
        </p:spPr>
        <p:txBody>
          <a:bodyPr spcFirstLastPara="1" wrap="none" fromWordArt="1">
            <a:prstTxWarp prst="textArchUp">
              <a:avLst>
                <a:gd name="adj" fmla="val 10800004"/>
              </a:avLst>
            </a:prstTxWarp>
          </a:bodyPr>
          <a:lstStyle/>
          <a:p>
            <a:r>
              <a:rPr lang="en-US" sz="3600" kern="10" dirty="0">
                <a:ln w="9525">
                  <a:solidFill>
                    <a:srgbClr val="000000"/>
                  </a:solidFill>
                  <a:round/>
                  <a:headEnd/>
                  <a:tailEnd/>
                </a:ln>
                <a:solidFill>
                  <a:srgbClr val="FF0000"/>
                </a:solidFill>
                <a:latin typeface="Arial Black"/>
              </a:rPr>
              <a:t>Inference</a:t>
            </a:r>
          </a:p>
        </p:txBody>
      </p:sp>
      <p:sp>
        <p:nvSpPr>
          <p:cNvPr id="51" name="Text Box 13">
            <a:extLst>
              <a:ext uri="{FF2B5EF4-FFF2-40B4-BE49-F238E27FC236}">
                <a16:creationId xmlns:a16="http://schemas.microsoft.com/office/drawing/2014/main" id="{6E41DF40-C564-4E4E-B5E0-EA7EC1E90312}"/>
              </a:ext>
            </a:extLst>
          </p:cNvPr>
          <p:cNvSpPr txBox="1">
            <a:spLocks noChangeArrowheads="1"/>
          </p:cNvSpPr>
          <p:nvPr/>
        </p:nvSpPr>
        <p:spPr bwMode="auto">
          <a:xfrm rot="1384377">
            <a:off x="6036709" y="3418858"/>
            <a:ext cx="2362200" cy="946150"/>
          </a:xfrm>
          <a:prstGeom prst="rect">
            <a:avLst/>
          </a:prstGeom>
          <a:solidFill>
            <a:srgbClr val="FFFF00"/>
          </a:solidFill>
          <a:ln w="9525">
            <a:noFill/>
            <a:miter lim="800000"/>
            <a:headEnd/>
            <a:tailEnd/>
          </a:ln>
          <a:effectLst>
            <a:softEdge rad="114300"/>
          </a:effectLst>
        </p:spPr>
        <p:txBody>
          <a:bodyPr>
            <a:spAutoFit/>
          </a:bodyPr>
          <a:lstStyle/>
          <a:p>
            <a:r>
              <a:rPr lang="en-US" sz="2800" b="1" dirty="0">
                <a:solidFill>
                  <a:srgbClr val="FF0000"/>
                </a:solidFill>
                <a:latin typeface="Arial" charset="0"/>
              </a:rPr>
              <a:t>? INTERNAL VALIDITY </a:t>
            </a:r>
            <a:endParaRPr lang="en-US" sz="2800" b="1" dirty="0">
              <a:solidFill>
                <a:srgbClr val="FF0000"/>
              </a:solidFill>
              <a:latin typeface="Arial Unicode MS" pitchFamily="34" charset="-128"/>
            </a:endParaRPr>
          </a:p>
        </p:txBody>
      </p:sp>
      <p:sp>
        <p:nvSpPr>
          <p:cNvPr id="53" name="Text Box 30">
            <a:extLst>
              <a:ext uri="{FF2B5EF4-FFF2-40B4-BE49-F238E27FC236}">
                <a16:creationId xmlns:a16="http://schemas.microsoft.com/office/drawing/2014/main" id="{BC742A0E-5FD5-4FA1-B058-DC25FFD0CDA1}"/>
              </a:ext>
            </a:extLst>
          </p:cNvPr>
          <p:cNvSpPr txBox="1">
            <a:spLocks noChangeArrowheads="1"/>
          </p:cNvSpPr>
          <p:nvPr/>
        </p:nvSpPr>
        <p:spPr bwMode="auto">
          <a:xfrm>
            <a:off x="182744" y="260510"/>
            <a:ext cx="3406411" cy="2246769"/>
          </a:xfrm>
          <a:prstGeom prst="rect">
            <a:avLst/>
          </a:prstGeom>
          <a:noFill/>
          <a:ln w="9525" algn="ctr">
            <a:noFill/>
            <a:miter lim="800000"/>
            <a:headEnd/>
            <a:tailEnd/>
          </a:ln>
        </p:spPr>
        <p:txBody>
          <a:bodyPr wrap="square">
            <a:spAutoFit/>
          </a:bodyPr>
          <a:lstStyle/>
          <a:p>
            <a:pPr>
              <a:spcBef>
                <a:spcPct val="50000"/>
              </a:spcBef>
            </a:pPr>
            <a:r>
              <a:rPr lang="en-US" sz="2800" b="1" dirty="0">
                <a:latin typeface="Arial" charset="0"/>
              </a:rPr>
              <a:t>Optimizing validity starts with 1st inference.  Rest of course focused here.</a:t>
            </a:r>
          </a:p>
        </p:txBody>
      </p:sp>
      <p:sp>
        <p:nvSpPr>
          <p:cNvPr id="57" name="Text Box 31">
            <a:extLst>
              <a:ext uri="{FF2B5EF4-FFF2-40B4-BE49-F238E27FC236}">
                <a16:creationId xmlns:a16="http://schemas.microsoft.com/office/drawing/2014/main" id="{9195CDB3-AE84-4804-834C-1E831E919A80}"/>
              </a:ext>
            </a:extLst>
          </p:cNvPr>
          <p:cNvSpPr txBox="1">
            <a:spLocks noChangeArrowheads="1"/>
          </p:cNvSpPr>
          <p:nvPr/>
        </p:nvSpPr>
        <p:spPr bwMode="auto">
          <a:xfrm>
            <a:off x="151413" y="2913271"/>
            <a:ext cx="2971800" cy="3108543"/>
          </a:xfrm>
          <a:prstGeom prst="rect">
            <a:avLst/>
          </a:prstGeom>
          <a:noFill/>
          <a:ln w="9525" algn="ctr">
            <a:noFill/>
            <a:miter lim="800000"/>
            <a:headEnd/>
            <a:tailEnd/>
          </a:ln>
        </p:spPr>
        <p:txBody>
          <a:bodyPr>
            <a:spAutoFit/>
          </a:bodyPr>
          <a:lstStyle/>
          <a:p>
            <a:pPr>
              <a:spcBef>
                <a:spcPct val="50000"/>
              </a:spcBef>
            </a:pPr>
            <a:r>
              <a:rPr lang="en-US" sz="2800" b="1" dirty="0">
                <a:latin typeface="Arial" charset="0"/>
              </a:rPr>
              <a:t>If 1st inference is wildly inaccurate, there is little point considering the 2nd inference</a:t>
            </a:r>
          </a:p>
        </p:txBody>
      </p:sp>
      <p:sp>
        <p:nvSpPr>
          <p:cNvPr id="60" name="Text Box 32">
            <a:extLst>
              <a:ext uri="{FF2B5EF4-FFF2-40B4-BE49-F238E27FC236}">
                <a16:creationId xmlns:a16="http://schemas.microsoft.com/office/drawing/2014/main" id="{45729BA5-9CEE-4314-8966-1F205A1B8770}"/>
              </a:ext>
            </a:extLst>
          </p:cNvPr>
          <p:cNvSpPr txBox="1">
            <a:spLocks noChangeArrowheads="1"/>
          </p:cNvSpPr>
          <p:nvPr/>
        </p:nvSpPr>
        <p:spPr bwMode="auto">
          <a:xfrm>
            <a:off x="3868085" y="0"/>
            <a:ext cx="6381081" cy="2246769"/>
          </a:xfrm>
          <a:prstGeom prst="rect">
            <a:avLst/>
          </a:prstGeom>
          <a:noFill/>
          <a:ln w="9525" algn="ctr">
            <a:noFill/>
            <a:miter lim="800000"/>
            <a:headEnd/>
            <a:tailEnd/>
          </a:ln>
        </p:spPr>
        <p:txBody>
          <a:bodyPr wrap="square">
            <a:spAutoFit/>
          </a:bodyPr>
          <a:lstStyle/>
          <a:p>
            <a:pPr>
              <a:spcBef>
                <a:spcPct val="50000"/>
              </a:spcBef>
            </a:pPr>
            <a:r>
              <a:rPr lang="en-US" sz="2800" b="1" dirty="0">
                <a:latin typeface="Arial" charset="0"/>
              </a:rPr>
              <a:t>Attempts in study design to enhance the 2nd inference are often in conflict with goal of making a valid 1st inference.  Finding compromise = art of research. </a:t>
            </a:r>
          </a:p>
        </p:txBody>
      </p:sp>
    </p:spTree>
    <p:extLst>
      <p:ext uri="{BB962C8B-B14F-4D97-AF65-F5344CB8AC3E}">
        <p14:creationId xmlns:p14="http://schemas.microsoft.com/office/powerpoint/2010/main" val="24035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90500" y="685800"/>
            <a:ext cx="9791700" cy="5638800"/>
          </a:xfrm>
          <a:prstGeom prst="rect">
            <a:avLst/>
          </a:prstGeom>
          <a:noFill/>
          <a:ln w="9525">
            <a:noFill/>
            <a:miter lim="800000"/>
            <a:headEnd/>
            <a:tailEnd/>
          </a:ln>
        </p:spPr>
        <p:txBody>
          <a:bodyPr lIns="87312" tIns="42862" rIns="87312" bIns="42862"/>
          <a:lstStyle/>
          <a:p>
            <a:pPr marL="342900" indent="-342900" algn="l">
              <a:spcBef>
                <a:spcPct val="20000"/>
              </a:spcBef>
              <a:buFontTx/>
              <a:buChar char="•"/>
            </a:pPr>
            <a:r>
              <a:rPr lang="en-US" sz="2400" dirty="0">
                <a:latin typeface="Arial" charset="0"/>
              </a:rPr>
              <a:t>The goal of any study is to make an accurate (true) inference, i.e.:</a:t>
            </a:r>
          </a:p>
          <a:p>
            <a:pPr marL="742950" lvl="1" indent="-285750" algn="l">
              <a:spcBef>
                <a:spcPct val="20000"/>
              </a:spcBef>
              <a:buFontTx/>
              <a:buChar char="–"/>
            </a:pPr>
            <a:r>
              <a:rPr lang="en-US" sz="2400" dirty="0">
                <a:latin typeface="Arial" charset="0"/>
              </a:rPr>
              <a:t>measure of disease occurrence in a descriptive study</a:t>
            </a:r>
          </a:p>
          <a:p>
            <a:pPr marL="742950" lvl="1" indent="-285750" algn="l">
              <a:spcBef>
                <a:spcPct val="20000"/>
              </a:spcBef>
              <a:buFontTx/>
              <a:buChar char="–"/>
            </a:pPr>
            <a:r>
              <a:rPr lang="en-US" sz="2400" dirty="0">
                <a:latin typeface="Arial" charset="0"/>
              </a:rPr>
              <a:t>measure of association between exposure and disease in an analytic study</a:t>
            </a:r>
          </a:p>
          <a:p>
            <a:pPr marL="342900" indent="-342900" algn="l">
              <a:spcBef>
                <a:spcPct val="20000"/>
              </a:spcBef>
              <a:buFontTx/>
              <a:buChar char="•"/>
            </a:pPr>
            <a:endParaRPr lang="en-US" sz="1000" dirty="0">
              <a:latin typeface="Arial" charset="0"/>
            </a:endParaRPr>
          </a:p>
          <a:p>
            <a:pPr marL="342900" indent="-342900" algn="l">
              <a:spcBef>
                <a:spcPct val="20000"/>
              </a:spcBef>
              <a:buFontTx/>
              <a:buChar char="•"/>
            </a:pPr>
            <a:r>
              <a:rPr lang="en-US" sz="2400" dirty="0">
                <a:latin typeface="Arial" charset="0"/>
              </a:rPr>
              <a:t>Ways of getting the wrong answer:</a:t>
            </a:r>
          </a:p>
          <a:p>
            <a:pPr marL="742950" lvl="1" indent="-285750" algn="l">
              <a:spcBef>
                <a:spcPct val="20000"/>
              </a:spcBef>
              <a:buFontTx/>
              <a:buChar char="–"/>
            </a:pPr>
            <a:r>
              <a:rPr lang="en-US" sz="2400" u="sng" dirty="0">
                <a:latin typeface="Arial" charset="0"/>
              </a:rPr>
              <a:t>systematic error</a:t>
            </a:r>
            <a:r>
              <a:rPr lang="en-US" sz="2400" dirty="0">
                <a:latin typeface="Arial" charset="0"/>
              </a:rPr>
              <a:t>; aka “threat to validity” or “bias”</a:t>
            </a:r>
          </a:p>
          <a:p>
            <a:pPr marL="1143000" lvl="2" indent="-228600" algn="l">
              <a:spcBef>
                <a:spcPct val="20000"/>
              </a:spcBef>
              <a:buFontTx/>
              <a:buChar char="•"/>
            </a:pPr>
            <a:r>
              <a:rPr lang="en-US" sz="2400" dirty="0">
                <a:latin typeface="Arial" charset="0"/>
              </a:rPr>
              <a:t>any systematic process in nature or in the conduct of a study that causes a distortion from the truth in a predictable direction </a:t>
            </a:r>
          </a:p>
          <a:p>
            <a:pPr marL="1143000" lvl="2" indent="-228600" algn="l">
              <a:spcBef>
                <a:spcPct val="20000"/>
              </a:spcBef>
              <a:buFontTx/>
              <a:buChar char="•"/>
            </a:pPr>
            <a:r>
              <a:rPr lang="en-US" sz="2400" dirty="0">
                <a:latin typeface="Arial" charset="0"/>
              </a:rPr>
              <a:t>captured in the </a:t>
            </a:r>
            <a:r>
              <a:rPr lang="en-US" sz="2400" b="1" i="1" dirty="0">
                <a:latin typeface="Arial" charset="0"/>
              </a:rPr>
              <a:t>validity</a:t>
            </a:r>
            <a:r>
              <a:rPr lang="en-US" sz="2400" dirty="0">
                <a:latin typeface="Arial" charset="0"/>
              </a:rPr>
              <a:t> of the inference</a:t>
            </a:r>
          </a:p>
          <a:p>
            <a:pPr marL="342900" indent="-342900" algn="l">
              <a:spcBef>
                <a:spcPct val="20000"/>
              </a:spcBef>
              <a:buFontTx/>
              <a:buChar char="•"/>
            </a:pPr>
            <a:endParaRPr lang="en-US" sz="700" dirty="0">
              <a:latin typeface="Arial" charset="0"/>
            </a:endParaRPr>
          </a:p>
          <a:p>
            <a:pPr marL="742950" lvl="1" indent="-285750" algn="l">
              <a:spcBef>
                <a:spcPct val="20000"/>
              </a:spcBef>
              <a:buFontTx/>
              <a:buChar char="–"/>
            </a:pPr>
            <a:r>
              <a:rPr lang="en-US" sz="2400" u="sng" dirty="0">
                <a:latin typeface="Arial" charset="0"/>
              </a:rPr>
              <a:t>random error</a:t>
            </a:r>
            <a:r>
              <a:rPr lang="en-US" sz="2400" dirty="0">
                <a:latin typeface="Arial" charset="0"/>
              </a:rPr>
              <a:t>; aka “chance” or “sampling error”</a:t>
            </a:r>
          </a:p>
          <a:p>
            <a:pPr marL="1143000" lvl="2" indent="-228600" algn="l">
              <a:spcBef>
                <a:spcPct val="20000"/>
              </a:spcBef>
              <a:buFontTx/>
              <a:buChar char="•"/>
            </a:pPr>
            <a:r>
              <a:rPr lang="en-US" sz="2400" dirty="0">
                <a:latin typeface="Arial" charset="0"/>
              </a:rPr>
              <a:t>occurs because we cannot study everyone (we must sample)</a:t>
            </a:r>
          </a:p>
          <a:p>
            <a:pPr marL="1143000" lvl="2" indent="-228600" algn="l">
              <a:spcBef>
                <a:spcPct val="20000"/>
              </a:spcBef>
              <a:buFontTx/>
              <a:buChar char="•"/>
            </a:pPr>
            <a:r>
              <a:rPr lang="en-US" sz="2400" dirty="0">
                <a:latin typeface="Arial" charset="0"/>
              </a:rPr>
              <a:t>related to sample size; direction is random and not predictable</a:t>
            </a:r>
          </a:p>
          <a:p>
            <a:pPr marL="1143000" lvl="2" indent="-228600" algn="l">
              <a:spcBef>
                <a:spcPct val="20000"/>
              </a:spcBef>
              <a:buFontTx/>
              <a:buChar char="•"/>
            </a:pPr>
            <a:r>
              <a:rPr lang="en-US" sz="2400" dirty="0">
                <a:latin typeface="Arial" charset="0"/>
              </a:rPr>
              <a:t>captured in the </a:t>
            </a:r>
            <a:r>
              <a:rPr lang="en-US" sz="2400" b="1" i="1" dirty="0">
                <a:latin typeface="Arial" charset="0"/>
              </a:rPr>
              <a:t>precision</a:t>
            </a:r>
            <a:r>
              <a:rPr lang="en-US" sz="2400" dirty="0">
                <a:latin typeface="Arial" charset="0"/>
              </a:rPr>
              <a:t> of the inference (e.g., SE and CI)</a:t>
            </a:r>
            <a:endParaRPr lang="en-US" sz="2800" dirty="0">
              <a:latin typeface="Arial" charset="0"/>
            </a:endParaRPr>
          </a:p>
        </p:txBody>
      </p:sp>
      <p:sp>
        <p:nvSpPr>
          <p:cNvPr id="25603" name="Rectangle 3"/>
          <p:cNvSpPr>
            <a:spLocks noChangeArrowheads="1"/>
          </p:cNvSpPr>
          <p:nvPr/>
        </p:nvSpPr>
        <p:spPr bwMode="auto">
          <a:xfrm>
            <a:off x="266700" y="152400"/>
            <a:ext cx="9677400" cy="533400"/>
          </a:xfrm>
          <a:prstGeom prst="rect">
            <a:avLst/>
          </a:prstGeom>
          <a:noFill/>
          <a:ln w="9525">
            <a:noFill/>
            <a:miter lim="800000"/>
            <a:headEnd/>
            <a:tailEnd/>
          </a:ln>
        </p:spPr>
        <p:txBody>
          <a:bodyPr lIns="87312" tIns="42862" rIns="87312" bIns="42862" anchor="b"/>
          <a:lstStyle/>
          <a:p>
            <a:r>
              <a:rPr lang="en-US" b="1" dirty="0">
                <a:solidFill>
                  <a:schemeClr val="tx2"/>
                </a:solidFill>
                <a:latin typeface="Arial" charset="0"/>
              </a:rPr>
              <a:t>Error in Clinical and Epidemiologic Research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4181" name="Text Box 1029"/>
          <p:cNvSpPr txBox="1">
            <a:spLocks noChangeArrowheads="1"/>
          </p:cNvSpPr>
          <p:nvPr/>
        </p:nvSpPr>
        <p:spPr bwMode="auto">
          <a:xfrm>
            <a:off x="990600" y="5334000"/>
            <a:ext cx="3733800" cy="1004888"/>
          </a:xfrm>
          <a:prstGeom prst="rect">
            <a:avLst/>
          </a:prstGeom>
          <a:noFill/>
          <a:ln w="9525">
            <a:noFill/>
            <a:miter lim="800000"/>
            <a:headEnd/>
            <a:tailEnd/>
          </a:ln>
        </p:spPr>
        <p:txBody>
          <a:bodyPr>
            <a:spAutoFit/>
          </a:bodyPr>
          <a:lstStyle/>
          <a:p>
            <a:pPr>
              <a:spcBef>
                <a:spcPct val="50000"/>
              </a:spcBef>
            </a:pPr>
            <a:r>
              <a:rPr lang="en-US" sz="2400" b="1" dirty="0">
                <a:latin typeface="Arial" charset="0"/>
              </a:rPr>
              <a:t>Good Validity</a:t>
            </a:r>
          </a:p>
          <a:p>
            <a:pPr>
              <a:spcBef>
                <a:spcPct val="50000"/>
              </a:spcBef>
            </a:pPr>
            <a:r>
              <a:rPr lang="en-US" sz="2400" b="1" dirty="0">
                <a:latin typeface="Arial" charset="0"/>
              </a:rPr>
              <a:t>Good Precision</a:t>
            </a:r>
          </a:p>
        </p:txBody>
      </p:sp>
      <p:sp>
        <p:nvSpPr>
          <p:cNvPr id="3077" name="Text Box 1030"/>
          <p:cNvSpPr txBox="1">
            <a:spLocks noChangeArrowheads="1"/>
          </p:cNvSpPr>
          <p:nvPr/>
        </p:nvSpPr>
        <p:spPr bwMode="auto">
          <a:xfrm>
            <a:off x="5715000" y="5638800"/>
            <a:ext cx="3733800" cy="457200"/>
          </a:xfrm>
          <a:prstGeom prst="rect">
            <a:avLst/>
          </a:prstGeom>
          <a:noFill/>
          <a:ln w="9525">
            <a:noFill/>
            <a:miter lim="800000"/>
            <a:headEnd/>
            <a:tailEnd/>
          </a:ln>
        </p:spPr>
        <p:txBody>
          <a:bodyPr>
            <a:spAutoFit/>
          </a:bodyPr>
          <a:lstStyle/>
          <a:p>
            <a:pPr algn="l">
              <a:spcBef>
                <a:spcPct val="50000"/>
              </a:spcBef>
            </a:pPr>
            <a:endParaRPr lang="en-US" sz="2400" dirty="0"/>
          </a:p>
        </p:txBody>
      </p:sp>
      <p:sp>
        <p:nvSpPr>
          <p:cNvPr id="434183" name="Text Box 1031"/>
          <p:cNvSpPr txBox="1">
            <a:spLocks noChangeArrowheads="1"/>
          </p:cNvSpPr>
          <p:nvPr/>
        </p:nvSpPr>
        <p:spPr bwMode="auto">
          <a:xfrm>
            <a:off x="5867400" y="5334000"/>
            <a:ext cx="3429000" cy="1004888"/>
          </a:xfrm>
          <a:prstGeom prst="rect">
            <a:avLst/>
          </a:prstGeom>
          <a:noFill/>
          <a:ln w="9525">
            <a:noFill/>
            <a:miter lim="800000"/>
            <a:headEnd/>
            <a:tailEnd/>
          </a:ln>
        </p:spPr>
        <p:txBody>
          <a:bodyPr>
            <a:spAutoFit/>
          </a:bodyPr>
          <a:lstStyle/>
          <a:p>
            <a:pPr>
              <a:spcBef>
                <a:spcPct val="50000"/>
              </a:spcBef>
            </a:pPr>
            <a:r>
              <a:rPr lang="en-US" sz="2400" b="1" dirty="0">
                <a:latin typeface="Arial" charset="0"/>
              </a:rPr>
              <a:t>Poor Validity</a:t>
            </a:r>
          </a:p>
          <a:p>
            <a:pPr>
              <a:spcBef>
                <a:spcPct val="50000"/>
              </a:spcBef>
            </a:pPr>
            <a:r>
              <a:rPr lang="en-US" sz="2400" b="1" dirty="0">
                <a:latin typeface="Arial" charset="0"/>
              </a:rPr>
              <a:t>Poor Precision</a:t>
            </a:r>
          </a:p>
        </p:txBody>
      </p:sp>
      <p:sp>
        <p:nvSpPr>
          <p:cNvPr id="3079" name="Oval 1032"/>
          <p:cNvSpPr>
            <a:spLocks noChangeArrowheads="1"/>
          </p:cNvSpPr>
          <p:nvPr/>
        </p:nvSpPr>
        <p:spPr bwMode="auto">
          <a:xfrm>
            <a:off x="5524500" y="3276600"/>
            <a:ext cx="152400" cy="152400"/>
          </a:xfrm>
          <a:prstGeom prst="ellipse">
            <a:avLst/>
          </a:prstGeom>
          <a:solidFill>
            <a:schemeClr val="tx2"/>
          </a:solidFill>
          <a:ln w="9525" algn="ctr">
            <a:solidFill>
              <a:schemeClr val="tx1"/>
            </a:solidFill>
            <a:round/>
            <a:headEnd/>
            <a:tailEnd/>
          </a:ln>
        </p:spPr>
        <p:txBody>
          <a:bodyPr wrap="none" anchor="ctr"/>
          <a:lstStyle/>
          <a:p>
            <a:endParaRPr lang="en-US" dirty="0"/>
          </a:p>
        </p:txBody>
      </p:sp>
      <p:graphicFrame>
        <p:nvGraphicFramePr>
          <p:cNvPr id="3074" name="Object 1033"/>
          <p:cNvGraphicFramePr>
            <a:graphicFrameLocks noChangeAspect="1"/>
          </p:cNvGraphicFramePr>
          <p:nvPr/>
        </p:nvGraphicFramePr>
        <p:xfrm>
          <a:off x="1066800" y="1219200"/>
          <a:ext cx="8153400" cy="4114800"/>
        </p:xfrm>
        <a:graphic>
          <a:graphicData uri="http://schemas.openxmlformats.org/presentationml/2006/ole">
            <mc:AlternateContent xmlns:mc="http://schemas.openxmlformats.org/markup-compatibility/2006">
              <mc:Choice xmlns:v="urn:schemas-microsoft-com:vml" Requires="v">
                <p:oleObj name="Bitmap Image" r:id="rId3" imgW="5952381" imgH="3629532" progId="PBrush">
                  <p:embed/>
                </p:oleObj>
              </mc:Choice>
              <mc:Fallback>
                <p:oleObj name="Bitmap Image" r:id="rId3" imgW="5952381" imgH="3629532" progId="PBrush">
                  <p:embed/>
                  <p:pic>
                    <p:nvPicPr>
                      <p:cNvPr id="0" name="Object 10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219200"/>
                        <a:ext cx="8153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0" name="Oval 1034"/>
          <p:cNvSpPr>
            <a:spLocks noChangeArrowheads="1"/>
          </p:cNvSpPr>
          <p:nvPr/>
        </p:nvSpPr>
        <p:spPr bwMode="auto">
          <a:xfrm>
            <a:off x="5867400" y="2895600"/>
            <a:ext cx="152400" cy="152400"/>
          </a:xfrm>
          <a:prstGeom prst="ellipse">
            <a:avLst/>
          </a:prstGeom>
          <a:solidFill>
            <a:schemeClr val="tx2"/>
          </a:solidFill>
          <a:ln w="9525" algn="ctr">
            <a:solidFill>
              <a:schemeClr val="tx1"/>
            </a:solidFill>
            <a:round/>
            <a:headEnd/>
            <a:tailEnd/>
          </a:ln>
        </p:spPr>
        <p:txBody>
          <a:bodyPr wrap="none" anchor="ctr"/>
          <a:lstStyle/>
          <a:p>
            <a:endParaRPr lang="en-US" dirty="0"/>
          </a:p>
        </p:txBody>
      </p:sp>
      <p:sp>
        <p:nvSpPr>
          <p:cNvPr id="3081" name="Rectangle 1026"/>
          <p:cNvSpPr>
            <a:spLocks noGrp="1" noChangeArrowheads="1"/>
          </p:cNvSpPr>
          <p:nvPr>
            <p:ph type="title"/>
          </p:nvPr>
        </p:nvSpPr>
        <p:spPr>
          <a:xfrm>
            <a:off x="152400" y="533400"/>
            <a:ext cx="10020300" cy="457200"/>
          </a:xfrm>
        </p:spPr>
        <p:txBody>
          <a:bodyPr/>
          <a:lstStyle/>
          <a:p>
            <a:r>
              <a:rPr lang="en-US" sz="2800" dirty="0"/>
              <a:t>Validity and Precision of an Inference: </a:t>
            </a:r>
            <a:br>
              <a:rPr lang="en-US" sz="2800" dirty="0"/>
            </a:br>
            <a:r>
              <a:rPr lang="en-US" sz="2700" dirty="0"/>
              <a:t>Each Shot at Target Represents the ‘Inference’ from a Study Sample of the Same Sample Size of a Given Study Design</a:t>
            </a:r>
          </a:p>
        </p:txBody>
      </p:sp>
      <p:sp>
        <p:nvSpPr>
          <p:cNvPr id="2" name="TextBox 1"/>
          <p:cNvSpPr txBox="1"/>
          <p:nvPr/>
        </p:nvSpPr>
        <p:spPr>
          <a:xfrm>
            <a:off x="4229100" y="1600200"/>
            <a:ext cx="1638300" cy="1200329"/>
          </a:xfrm>
          <a:prstGeom prst="rect">
            <a:avLst/>
          </a:prstGeom>
          <a:noFill/>
        </p:spPr>
        <p:txBody>
          <a:bodyPr wrap="square" rtlCol="0">
            <a:spAutoFit/>
          </a:bodyPr>
          <a:lstStyle/>
          <a:p>
            <a:r>
              <a:rPr lang="en-US" sz="2400" dirty="0">
                <a:latin typeface="+mn-lt"/>
              </a:rPr>
              <a:t>Center of target = truth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4181"/>
                                        </p:tgtEl>
                                        <p:attrNameLst>
                                          <p:attrName>style.visibility</p:attrName>
                                        </p:attrNameLst>
                                      </p:cBhvr>
                                      <p:to>
                                        <p:strVal val="visible"/>
                                      </p:to>
                                    </p:set>
                                    <p:anim calcmode="lin" valueType="num">
                                      <p:cBhvr additive="base">
                                        <p:cTn id="7" dur="500" fill="hold"/>
                                        <p:tgtEl>
                                          <p:spTgt spid="434181"/>
                                        </p:tgtEl>
                                        <p:attrNameLst>
                                          <p:attrName>ppt_x</p:attrName>
                                        </p:attrNameLst>
                                      </p:cBhvr>
                                      <p:tavLst>
                                        <p:tav tm="0">
                                          <p:val>
                                            <p:strVal val="0-#ppt_w/2"/>
                                          </p:val>
                                        </p:tav>
                                        <p:tav tm="100000">
                                          <p:val>
                                            <p:strVal val="#ppt_x"/>
                                          </p:val>
                                        </p:tav>
                                      </p:tavLst>
                                    </p:anim>
                                    <p:anim calcmode="lin" valueType="num">
                                      <p:cBhvr additive="base">
                                        <p:cTn id="8" dur="500" fill="hold"/>
                                        <p:tgtEl>
                                          <p:spTgt spid="4341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4183"/>
                                        </p:tgtEl>
                                        <p:attrNameLst>
                                          <p:attrName>style.visibility</p:attrName>
                                        </p:attrNameLst>
                                      </p:cBhvr>
                                      <p:to>
                                        <p:strVal val="visible"/>
                                      </p:to>
                                    </p:set>
                                    <p:anim calcmode="lin" valueType="num">
                                      <p:cBhvr additive="base">
                                        <p:cTn id="13" dur="500" fill="hold"/>
                                        <p:tgtEl>
                                          <p:spTgt spid="434183"/>
                                        </p:tgtEl>
                                        <p:attrNameLst>
                                          <p:attrName>ppt_x</p:attrName>
                                        </p:attrNameLst>
                                      </p:cBhvr>
                                      <p:tavLst>
                                        <p:tav tm="0">
                                          <p:val>
                                            <p:strVal val="0-#ppt_w/2"/>
                                          </p:val>
                                        </p:tav>
                                        <p:tav tm="100000">
                                          <p:val>
                                            <p:strVal val="#ppt_x"/>
                                          </p:val>
                                        </p:tav>
                                      </p:tavLst>
                                    </p:anim>
                                    <p:anim calcmode="lin" valueType="num">
                                      <p:cBhvr additive="base">
                                        <p:cTn id="14" dur="500" fill="hold"/>
                                        <p:tgtEl>
                                          <p:spTgt spid="4341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1" grpId="0" autoUpdateAnimBg="0"/>
      <p:bldP spid="43418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dirty="0"/>
              <a:t>Validity and Precision of an Inference</a:t>
            </a:r>
          </a:p>
        </p:txBody>
      </p:sp>
      <p:sp>
        <p:nvSpPr>
          <p:cNvPr id="386053" name="Text Box 5"/>
          <p:cNvSpPr txBox="1">
            <a:spLocks noChangeArrowheads="1"/>
          </p:cNvSpPr>
          <p:nvPr/>
        </p:nvSpPr>
        <p:spPr bwMode="auto">
          <a:xfrm>
            <a:off x="3467100" y="5029200"/>
            <a:ext cx="3733800" cy="1004888"/>
          </a:xfrm>
          <a:prstGeom prst="rect">
            <a:avLst/>
          </a:prstGeom>
          <a:noFill/>
          <a:ln w="9525">
            <a:noFill/>
            <a:miter lim="800000"/>
            <a:headEnd/>
            <a:tailEnd/>
          </a:ln>
        </p:spPr>
        <p:txBody>
          <a:bodyPr>
            <a:spAutoFit/>
          </a:bodyPr>
          <a:lstStyle/>
          <a:p>
            <a:pPr>
              <a:spcBef>
                <a:spcPct val="50000"/>
              </a:spcBef>
            </a:pPr>
            <a:r>
              <a:rPr lang="en-US" sz="2400" b="1" dirty="0">
                <a:latin typeface="Arial" charset="0"/>
              </a:rPr>
              <a:t>Poor Validity</a:t>
            </a:r>
          </a:p>
          <a:p>
            <a:pPr>
              <a:spcBef>
                <a:spcPct val="50000"/>
              </a:spcBef>
            </a:pPr>
            <a:r>
              <a:rPr lang="en-US" sz="2400" b="1" dirty="0">
                <a:latin typeface="Arial" charset="0"/>
              </a:rPr>
              <a:t>Good Precision</a:t>
            </a:r>
          </a:p>
        </p:txBody>
      </p:sp>
      <p:sp>
        <p:nvSpPr>
          <p:cNvPr id="4102" name="Text Box 6"/>
          <p:cNvSpPr txBox="1">
            <a:spLocks noChangeArrowheads="1"/>
          </p:cNvSpPr>
          <p:nvPr/>
        </p:nvSpPr>
        <p:spPr bwMode="auto">
          <a:xfrm>
            <a:off x="5715000" y="5638800"/>
            <a:ext cx="3733800" cy="457200"/>
          </a:xfrm>
          <a:prstGeom prst="rect">
            <a:avLst/>
          </a:prstGeom>
          <a:noFill/>
          <a:ln w="9525">
            <a:noFill/>
            <a:miter lim="800000"/>
            <a:headEnd/>
            <a:tailEnd/>
          </a:ln>
        </p:spPr>
        <p:txBody>
          <a:bodyPr>
            <a:spAutoFit/>
          </a:bodyPr>
          <a:lstStyle/>
          <a:p>
            <a:pPr algn="l">
              <a:spcBef>
                <a:spcPct val="50000"/>
              </a:spcBef>
            </a:pPr>
            <a:endParaRPr lang="en-US" sz="2400" dirty="0"/>
          </a:p>
        </p:txBody>
      </p:sp>
      <p:graphicFrame>
        <p:nvGraphicFramePr>
          <p:cNvPr id="4098" name="Object 2"/>
          <p:cNvGraphicFramePr>
            <a:graphicFrameLocks noChangeAspect="1"/>
          </p:cNvGraphicFramePr>
          <p:nvPr/>
        </p:nvGraphicFramePr>
        <p:xfrm>
          <a:off x="3352800" y="1295400"/>
          <a:ext cx="4076700" cy="3552825"/>
        </p:xfrm>
        <a:graphic>
          <a:graphicData uri="http://schemas.openxmlformats.org/presentationml/2006/ole">
            <mc:AlternateContent xmlns:mc="http://schemas.openxmlformats.org/markup-compatibility/2006">
              <mc:Choice xmlns:v="urn:schemas-microsoft-com:vml" Requires="v">
                <p:oleObj name="Bitmap Image" r:id="rId3" imgW="6087325" imgH="2790476" progId="PBrush">
                  <p:embed/>
                </p:oleObj>
              </mc:Choice>
              <mc:Fallback>
                <p:oleObj name="Bitmap Image" r:id="rId3" imgW="6087325" imgH="2790476" progId="PBrus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r="52655"/>
                      <a:stretch>
                        <a:fillRect/>
                      </a:stretch>
                    </p:blipFill>
                    <p:spPr bwMode="auto">
                      <a:xfrm>
                        <a:off x="3352800" y="1295400"/>
                        <a:ext cx="407670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Oval 5">
            <a:extLst>
              <a:ext uri="{FF2B5EF4-FFF2-40B4-BE49-F238E27FC236}">
                <a16:creationId xmlns:a16="http://schemas.microsoft.com/office/drawing/2014/main" id="{8956E856-0F22-44EB-973F-51350C1054B8}"/>
              </a:ext>
            </a:extLst>
          </p:cNvPr>
          <p:cNvSpPr/>
          <p:nvPr/>
        </p:nvSpPr>
        <p:spPr bwMode="auto">
          <a:xfrm>
            <a:off x="10071100" y="78629"/>
            <a:ext cx="101600" cy="128498"/>
          </a:xfrm>
          <a:prstGeom prst="ellipse">
            <a:avLst/>
          </a:prstGeom>
          <a:solidFill>
            <a:schemeClr val="accent1"/>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6053"/>
                                        </p:tgtEl>
                                        <p:attrNameLst>
                                          <p:attrName>style.visibility</p:attrName>
                                        </p:attrNameLst>
                                      </p:cBhvr>
                                      <p:to>
                                        <p:strVal val="visible"/>
                                      </p:to>
                                    </p:set>
                                    <p:anim calcmode="lin" valueType="num">
                                      <p:cBhvr additive="base">
                                        <p:cTn id="7" dur="500" fill="hold"/>
                                        <p:tgtEl>
                                          <p:spTgt spid="386053"/>
                                        </p:tgtEl>
                                        <p:attrNameLst>
                                          <p:attrName>ppt_x</p:attrName>
                                        </p:attrNameLst>
                                      </p:cBhvr>
                                      <p:tavLst>
                                        <p:tav tm="0">
                                          <p:val>
                                            <p:strVal val="0-#ppt_w/2"/>
                                          </p:val>
                                        </p:tav>
                                        <p:tav tm="100000">
                                          <p:val>
                                            <p:strVal val="#ppt_x"/>
                                          </p:val>
                                        </p:tav>
                                      </p:tavLst>
                                    </p:anim>
                                    <p:anim calcmode="lin" valueType="num">
                                      <p:cBhvr additive="base">
                                        <p:cTn id="8" dur="500" fill="hold"/>
                                        <p:tgtEl>
                                          <p:spTgt spid="3860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a:xfrm>
            <a:off x="419100" y="457200"/>
            <a:ext cx="9525000" cy="533400"/>
          </a:xfrm>
        </p:spPr>
        <p:txBody>
          <a:bodyPr/>
          <a:lstStyle/>
          <a:p>
            <a:r>
              <a:rPr lang="en-US" sz="2800" dirty="0"/>
              <a:t>Validity and Precision of an Inference</a:t>
            </a:r>
          </a:p>
        </p:txBody>
      </p:sp>
      <p:sp>
        <p:nvSpPr>
          <p:cNvPr id="5124"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dirty="0"/>
          </a:p>
        </p:txBody>
      </p:sp>
      <p:sp>
        <p:nvSpPr>
          <p:cNvPr id="5125"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Good validity; Good precision - A</a:t>
            </a:r>
          </a:p>
        </p:txBody>
      </p:sp>
      <p:sp>
        <p:nvSpPr>
          <p:cNvPr id="5126"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Poor validity; Good Precision - C</a:t>
            </a:r>
          </a:p>
        </p:txBody>
      </p:sp>
      <p:sp>
        <p:nvSpPr>
          <p:cNvPr id="5127"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Good validity; Poor precision - B</a:t>
            </a:r>
            <a:endParaRPr lang="en-US" sz="1800" b="1" dirty="0">
              <a:latin typeface="Arial" charset="0"/>
            </a:endParaRPr>
          </a:p>
        </p:txBody>
      </p:sp>
      <p:sp>
        <p:nvSpPr>
          <p:cNvPr id="5128"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Poor validity; Poor precision - D</a:t>
            </a:r>
          </a:p>
        </p:txBody>
      </p:sp>
      <p:graphicFrame>
        <p:nvGraphicFramePr>
          <p:cNvPr id="5122" name="Object 11"/>
          <p:cNvGraphicFramePr>
            <a:graphicFrameLocks noChangeAspect="1"/>
          </p:cNvGraphicFramePr>
          <p:nvPr/>
        </p:nvGraphicFramePr>
        <p:xfrm>
          <a:off x="723900" y="1371600"/>
          <a:ext cx="3883025" cy="3141663"/>
        </p:xfrm>
        <a:graphic>
          <a:graphicData uri="http://schemas.openxmlformats.org/presentationml/2006/ole">
            <mc:AlternateContent xmlns:mc="http://schemas.openxmlformats.org/markup-compatibility/2006">
              <mc:Choice xmlns:v="urn:schemas-microsoft-com:vml" Requires="v">
                <p:oleObj name="Bitmap Image" r:id="rId3" imgW="6087325" imgH="2790476" progId="PBrush">
                  <p:embed/>
                </p:oleObj>
              </mc:Choice>
              <mc:Fallback>
                <p:oleObj name="Bitmap Image" r:id="rId3" imgW="6087325" imgH="2790476" progId="PBrush">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l="55310"/>
                      <a:stretch>
                        <a:fillRect/>
                      </a:stretch>
                    </p:blipFill>
                    <p:spPr bwMode="auto">
                      <a:xfrm>
                        <a:off x="723900" y="1371600"/>
                        <a:ext cx="3883025" cy="314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9" name="Text Box 12"/>
          <p:cNvSpPr txBox="1">
            <a:spLocks noChangeArrowheads="1"/>
          </p:cNvSpPr>
          <p:nvPr/>
        </p:nvSpPr>
        <p:spPr bwMode="auto">
          <a:xfrm>
            <a:off x="1143000" y="4343400"/>
            <a:ext cx="3390900" cy="1552575"/>
          </a:xfrm>
          <a:prstGeom prst="rect">
            <a:avLst/>
          </a:prstGeom>
          <a:noFill/>
          <a:ln w="9525">
            <a:noFill/>
            <a:prstDash val="sysDot"/>
            <a:miter lim="800000"/>
            <a:headEnd/>
            <a:tailEnd/>
          </a:ln>
        </p:spPr>
        <p:txBody>
          <a:bodyPr>
            <a:spAutoFit/>
          </a:bodyPr>
          <a:lstStyle/>
          <a:p>
            <a:pPr algn="l"/>
            <a:endParaRPr lang="en-US" sz="2400" dirty="0">
              <a:latin typeface="Arial" charset="0"/>
            </a:endParaRPr>
          </a:p>
          <a:p>
            <a:pPr algn="l"/>
            <a:r>
              <a:rPr lang="en-US" sz="2400" dirty="0">
                <a:latin typeface="Arial" charset="0"/>
              </a:rPr>
              <a:t>Validity? Precision? </a:t>
            </a:r>
          </a:p>
          <a:p>
            <a:pPr algn="l"/>
            <a:endParaRPr lang="en-US" sz="2400" dirty="0">
              <a:latin typeface="Arial" charset="0"/>
            </a:endParaRPr>
          </a:p>
          <a:p>
            <a:pPr algn="l"/>
            <a:endParaRPr lang="en-US" sz="2400" dirty="0">
              <a:latin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419100" y="457200"/>
            <a:ext cx="9525000" cy="533400"/>
          </a:xfrm>
        </p:spPr>
        <p:txBody>
          <a:bodyPr/>
          <a:lstStyle/>
          <a:p>
            <a:r>
              <a:rPr lang="en-US" sz="2800" dirty="0"/>
              <a:t>Validity and Precision of an Inference</a:t>
            </a:r>
          </a:p>
        </p:txBody>
      </p:sp>
      <p:sp>
        <p:nvSpPr>
          <p:cNvPr id="6148"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dirty="0"/>
          </a:p>
        </p:txBody>
      </p:sp>
      <p:sp>
        <p:nvSpPr>
          <p:cNvPr id="6149"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Good validity; Good precision - A</a:t>
            </a:r>
          </a:p>
        </p:txBody>
      </p:sp>
      <p:sp>
        <p:nvSpPr>
          <p:cNvPr id="6150"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Poor validity; Good Precision - C</a:t>
            </a:r>
          </a:p>
        </p:txBody>
      </p:sp>
      <p:sp>
        <p:nvSpPr>
          <p:cNvPr id="6151" name="Text Box 10"/>
          <p:cNvSpPr txBox="1">
            <a:spLocks noChangeArrowheads="1"/>
          </p:cNvSpPr>
          <p:nvPr/>
        </p:nvSpPr>
        <p:spPr bwMode="auto">
          <a:xfrm rot="-2695870">
            <a:off x="3848100" y="5257800"/>
            <a:ext cx="3930650" cy="395288"/>
          </a:xfrm>
          <a:prstGeom prst="rect">
            <a:avLst/>
          </a:prstGeom>
          <a:noFill/>
          <a:ln w="28575" algn="ctr">
            <a:solidFill>
              <a:srgbClr val="FF0000"/>
            </a:solidFill>
            <a:miter lim="800000"/>
            <a:headEnd/>
            <a:tailEnd/>
          </a:ln>
        </p:spPr>
        <p:txBody>
          <a:bodyPr>
            <a:spAutoFit/>
          </a:bodyPr>
          <a:lstStyle/>
          <a:p>
            <a:pPr algn="r">
              <a:spcBef>
                <a:spcPct val="50000"/>
              </a:spcBef>
            </a:pPr>
            <a:r>
              <a:rPr lang="en-US" sz="1800" dirty="0">
                <a:latin typeface="Arial" charset="0"/>
              </a:rPr>
              <a:t>Good validity; Poor precision - B</a:t>
            </a:r>
            <a:endParaRPr lang="en-US" sz="1800" b="1" dirty="0">
              <a:latin typeface="Arial" charset="0"/>
            </a:endParaRPr>
          </a:p>
        </p:txBody>
      </p:sp>
      <p:sp>
        <p:nvSpPr>
          <p:cNvPr id="6152"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Poor validity; Poor precision - D</a:t>
            </a:r>
          </a:p>
        </p:txBody>
      </p:sp>
      <p:graphicFrame>
        <p:nvGraphicFramePr>
          <p:cNvPr id="6146" name="Object 8"/>
          <p:cNvGraphicFramePr>
            <a:graphicFrameLocks noChangeAspect="1"/>
          </p:cNvGraphicFramePr>
          <p:nvPr/>
        </p:nvGraphicFramePr>
        <p:xfrm>
          <a:off x="723900" y="1371600"/>
          <a:ext cx="3883025" cy="3141663"/>
        </p:xfrm>
        <a:graphic>
          <a:graphicData uri="http://schemas.openxmlformats.org/presentationml/2006/ole">
            <mc:AlternateContent xmlns:mc="http://schemas.openxmlformats.org/markup-compatibility/2006">
              <mc:Choice xmlns:v="urn:schemas-microsoft-com:vml" Requires="v">
                <p:oleObj name="Bitmap Image" r:id="rId3" imgW="6087325" imgH="2790476" progId="PBrush">
                  <p:embed/>
                </p:oleObj>
              </mc:Choice>
              <mc:Fallback>
                <p:oleObj name="Bitmap Image" r:id="rId3" imgW="6087325" imgH="2790476" progId="PBrush">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l="55310"/>
                      <a:stretch>
                        <a:fillRect/>
                      </a:stretch>
                    </p:blipFill>
                    <p:spPr bwMode="auto">
                      <a:xfrm>
                        <a:off x="723900" y="1371600"/>
                        <a:ext cx="3883025" cy="314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3" name="Text Box 9"/>
          <p:cNvSpPr txBox="1">
            <a:spLocks noChangeArrowheads="1"/>
          </p:cNvSpPr>
          <p:nvPr/>
        </p:nvSpPr>
        <p:spPr bwMode="auto">
          <a:xfrm>
            <a:off x="1143000" y="4343400"/>
            <a:ext cx="3390900" cy="1552575"/>
          </a:xfrm>
          <a:prstGeom prst="rect">
            <a:avLst/>
          </a:prstGeom>
          <a:noFill/>
          <a:ln w="9525">
            <a:noFill/>
            <a:prstDash val="sysDot"/>
            <a:miter lim="800000"/>
            <a:headEnd/>
            <a:tailEnd/>
          </a:ln>
        </p:spPr>
        <p:txBody>
          <a:bodyPr>
            <a:spAutoFit/>
          </a:bodyPr>
          <a:lstStyle/>
          <a:p>
            <a:pPr algn="l"/>
            <a:endParaRPr lang="en-US" sz="2400" dirty="0">
              <a:latin typeface="Arial" charset="0"/>
            </a:endParaRPr>
          </a:p>
          <a:p>
            <a:pPr algn="l"/>
            <a:r>
              <a:rPr lang="en-US" sz="2400" dirty="0">
                <a:latin typeface="Arial" charset="0"/>
              </a:rPr>
              <a:t>Validity? Precision? </a:t>
            </a:r>
          </a:p>
          <a:p>
            <a:pPr algn="l"/>
            <a:endParaRPr lang="en-US" sz="2400" dirty="0">
              <a:latin typeface="Arial" charset="0"/>
            </a:endParaRPr>
          </a:p>
          <a:p>
            <a:pPr algn="l"/>
            <a:endParaRPr lang="en-US" sz="2400" dirty="0">
              <a:latin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71525" y="228600"/>
            <a:ext cx="8743950" cy="533400"/>
          </a:xfrm>
        </p:spPr>
        <p:txBody>
          <a:bodyPr/>
          <a:lstStyle/>
          <a:p>
            <a:r>
              <a:rPr lang="en-US" dirty="0"/>
              <a:t>Validity and Precision</a:t>
            </a:r>
          </a:p>
        </p:txBody>
      </p:sp>
      <p:sp>
        <p:nvSpPr>
          <p:cNvPr id="26627" name="Rectangle 3"/>
          <p:cNvSpPr>
            <a:spLocks noGrp="1" noChangeArrowheads="1"/>
          </p:cNvSpPr>
          <p:nvPr>
            <p:ph type="body" idx="1"/>
          </p:nvPr>
        </p:nvSpPr>
        <p:spPr/>
        <p:txBody>
          <a:bodyPr/>
          <a:lstStyle/>
          <a:p>
            <a:endParaRPr lang="en-US" dirty="0"/>
          </a:p>
        </p:txBody>
      </p:sp>
      <p:sp>
        <p:nvSpPr>
          <p:cNvPr id="26628" name="Text Box 5"/>
          <p:cNvSpPr txBox="1">
            <a:spLocks noChangeArrowheads="1"/>
          </p:cNvSpPr>
          <p:nvPr/>
        </p:nvSpPr>
        <p:spPr bwMode="auto">
          <a:xfrm>
            <a:off x="990600" y="5334000"/>
            <a:ext cx="3733800" cy="1552575"/>
          </a:xfrm>
          <a:prstGeom prst="rect">
            <a:avLst/>
          </a:prstGeom>
          <a:noFill/>
          <a:ln w="9525">
            <a:noFill/>
            <a:miter lim="800000"/>
            <a:headEnd/>
            <a:tailEnd/>
          </a:ln>
        </p:spPr>
        <p:txBody>
          <a:bodyPr>
            <a:spAutoFit/>
          </a:bodyPr>
          <a:lstStyle/>
          <a:p>
            <a:pPr>
              <a:spcBef>
                <a:spcPct val="50000"/>
              </a:spcBef>
            </a:pPr>
            <a:r>
              <a:rPr lang="en-US" sz="2400" b="1" dirty="0">
                <a:latin typeface="Arial" charset="0"/>
              </a:rPr>
              <a:t>Poor Validity</a:t>
            </a:r>
          </a:p>
          <a:p>
            <a:pPr>
              <a:spcBef>
                <a:spcPct val="50000"/>
              </a:spcBef>
            </a:pPr>
            <a:r>
              <a:rPr lang="en-US" sz="2400" b="1" dirty="0">
                <a:latin typeface="Arial" charset="0"/>
              </a:rPr>
              <a:t> Good Precision</a:t>
            </a:r>
          </a:p>
          <a:p>
            <a:pPr>
              <a:spcBef>
                <a:spcPct val="50000"/>
              </a:spcBef>
            </a:pPr>
            <a:endParaRPr lang="en-US" sz="2400" b="1" dirty="0">
              <a:latin typeface="Arial" charset="0"/>
            </a:endParaRPr>
          </a:p>
        </p:txBody>
      </p:sp>
      <p:sp>
        <p:nvSpPr>
          <p:cNvPr id="26629" name="Text Box 6"/>
          <p:cNvSpPr txBox="1">
            <a:spLocks noChangeArrowheads="1"/>
          </p:cNvSpPr>
          <p:nvPr/>
        </p:nvSpPr>
        <p:spPr bwMode="auto">
          <a:xfrm>
            <a:off x="5715000" y="5638800"/>
            <a:ext cx="3733800" cy="457200"/>
          </a:xfrm>
          <a:prstGeom prst="rect">
            <a:avLst/>
          </a:prstGeom>
          <a:noFill/>
          <a:ln w="9525">
            <a:noFill/>
            <a:miter lim="800000"/>
            <a:headEnd/>
            <a:tailEnd/>
          </a:ln>
        </p:spPr>
        <p:txBody>
          <a:bodyPr>
            <a:spAutoFit/>
          </a:bodyPr>
          <a:lstStyle/>
          <a:p>
            <a:pPr algn="l">
              <a:spcBef>
                <a:spcPct val="50000"/>
              </a:spcBef>
            </a:pPr>
            <a:endParaRPr lang="en-US" sz="2400" dirty="0"/>
          </a:p>
        </p:txBody>
      </p:sp>
      <p:sp>
        <p:nvSpPr>
          <p:cNvPr id="26630" name="Text Box 7"/>
          <p:cNvSpPr txBox="1">
            <a:spLocks noChangeArrowheads="1"/>
          </p:cNvSpPr>
          <p:nvPr/>
        </p:nvSpPr>
        <p:spPr bwMode="auto">
          <a:xfrm>
            <a:off x="5867400" y="5334000"/>
            <a:ext cx="3429000" cy="1552575"/>
          </a:xfrm>
          <a:prstGeom prst="rect">
            <a:avLst/>
          </a:prstGeom>
          <a:noFill/>
          <a:ln w="9525">
            <a:noFill/>
            <a:miter lim="800000"/>
            <a:headEnd/>
            <a:tailEnd/>
          </a:ln>
        </p:spPr>
        <p:txBody>
          <a:bodyPr>
            <a:spAutoFit/>
          </a:bodyPr>
          <a:lstStyle/>
          <a:p>
            <a:pPr>
              <a:spcBef>
                <a:spcPct val="50000"/>
              </a:spcBef>
            </a:pPr>
            <a:r>
              <a:rPr lang="en-US" sz="2400" b="1" dirty="0">
                <a:latin typeface="Arial" charset="0"/>
              </a:rPr>
              <a:t>Good Validity </a:t>
            </a:r>
          </a:p>
          <a:p>
            <a:pPr>
              <a:spcBef>
                <a:spcPct val="50000"/>
              </a:spcBef>
            </a:pPr>
            <a:r>
              <a:rPr lang="en-US" sz="2400" b="1" dirty="0">
                <a:latin typeface="Arial" charset="0"/>
              </a:rPr>
              <a:t>Poor Precision</a:t>
            </a:r>
          </a:p>
          <a:p>
            <a:pPr>
              <a:spcBef>
                <a:spcPct val="50000"/>
              </a:spcBef>
            </a:pPr>
            <a:endParaRPr lang="en-US" sz="2400" b="1" dirty="0">
              <a:latin typeface="Arial" charset="0"/>
            </a:endParaRPr>
          </a:p>
        </p:txBody>
      </p:sp>
      <p:sp>
        <p:nvSpPr>
          <p:cNvPr id="26631" name="Oval 8"/>
          <p:cNvSpPr>
            <a:spLocks noChangeArrowheads="1"/>
          </p:cNvSpPr>
          <p:nvPr/>
        </p:nvSpPr>
        <p:spPr bwMode="auto">
          <a:xfrm flipV="1">
            <a:off x="2933700" y="2438400"/>
            <a:ext cx="152400" cy="152400"/>
          </a:xfrm>
          <a:prstGeom prst="ellipse">
            <a:avLst/>
          </a:prstGeom>
          <a:noFill/>
          <a:ln w="9525" algn="ctr">
            <a:solidFill>
              <a:schemeClr val="tx1"/>
            </a:solidFill>
            <a:round/>
            <a:headEnd/>
            <a:tailEnd/>
          </a:ln>
        </p:spPr>
        <p:txBody>
          <a:bodyPr wrap="none" anchor="ctr"/>
          <a:lstStyle/>
          <a:p>
            <a:endParaRPr lang="en-US" dirty="0"/>
          </a:p>
        </p:txBody>
      </p:sp>
      <p:pic>
        <p:nvPicPr>
          <p:cNvPr id="26632" name="Picture 4" descr="Fig4"/>
          <p:cNvPicPr>
            <a:picLocks noChangeAspect="1" noChangeArrowheads="1"/>
          </p:cNvPicPr>
          <p:nvPr/>
        </p:nvPicPr>
        <p:blipFill>
          <a:blip r:embed="rId3" cstate="print"/>
          <a:srcRect r="42511"/>
          <a:stretch>
            <a:fillRect/>
          </a:stretch>
        </p:blipFill>
        <p:spPr bwMode="auto">
          <a:xfrm>
            <a:off x="342900" y="1295400"/>
            <a:ext cx="9944100" cy="3814763"/>
          </a:xfrm>
          <a:prstGeom prst="rect">
            <a:avLst/>
          </a:prstGeom>
          <a:solidFill>
            <a:srgbClr val="FF0000"/>
          </a:solidFill>
          <a:ln w="9525">
            <a:noFill/>
            <a:miter lim="800000"/>
            <a:headEnd/>
            <a:tailEnd/>
          </a:ln>
        </p:spPr>
      </p:pic>
      <p:sp>
        <p:nvSpPr>
          <p:cNvPr id="26633" name="Oval 9"/>
          <p:cNvSpPr>
            <a:spLocks noChangeArrowheads="1"/>
          </p:cNvSpPr>
          <p:nvPr/>
        </p:nvSpPr>
        <p:spPr bwMode="auto">
          <a:xfrm>
            <a:off x="2247900" y="2362200"/>
            <a:ext cx="228600" cy="228600"/>
          </a:xfrm>
          <a:prstGeom prst="ellipse">
            <a:avLst/>
          </a:prstGeom>
          <a:solidFill>
            <a:srgbClr val="FF0000"/>
          </a:solidFill>
          <a:ln w="9525" algn="ctr">
            <a:solidFill>
              <a:schemeClr val="tx1"/>
            </a:solidFill>
            <a:round/>
            <a:headEnd/>
            <a:tailEnd/>
          </a:ln>
        </p:spPr>
        <p:txBody>
          <a:bodyPr wrap="none" anchor="ctr"/>
          <a:lstStyle/>
          <a:p>
            <a:endParaRPr lang="en-US" dirty="0"/>
          </a:p>
        </p:txBody>
      </p:sp>
      <p:sp>
        <p:nvSpPr>
          <p:cNvPr id="26634" name="AutoShape 10"/>
          <p:cNvSpPr>
            <a:spLocks/>
          </p:cNvSpPr>
          <p:nvPr/>
        </p:nvSpPr>
        <p:spPr bwMode="auto">
          <a:xfrm rot="9294521" flipV="1">
            <a:off x="647700" y="2819400"/>
            <a:ext cx="1965325" cy="987425"/>
          </a:xfrm>
          <a:prstGeom prst="rightBrace">
            <a:avLst>
              <a:gd name="adj1" fmla="val 2722"/>
              <a:gd name="adj2" fmla="val 50000"/>
            </a:avLst>
          </a:prstGeom>
          <a:noFill/>
          <a:ln w="28575">
            <a:solidFill>
              <a:schemeClr val="tx1"/>
            </a:solidFill>
            <a:round/>
            <a:headEnd/>
            <a:tailEnd/>
          </a:ln>
        </p:spPr>
        <p:txBody>
          <a:bodyPr wrap="none" anchor="ctr"/>
          <a:lstStyle/>
          <a:p>
            <a:endParaRPr lang="en-US" dirty="0"/>
          </a:p>
        </p:txBody>
      </p:sp>
      <p:sp>
        <p:nvSpPr>
          <p:cNvPr id="26635" name="Text Box 11"/>
          <p:cNvSpPr txBox="1">
            <a:spLocks noChangeArrowheads="1"/>
          </p:cNvSpPr>
          <p:nvPr/>
        </p:nvSpPr>
        <p:spPr bwMode="auto">
          <a:xfrm>
            <a:off x="0" y="4724400"/>
            <a:ext cx="1981200" cy="822325"/>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Systematic error (bias)</a:t>
            </a:r>
          </a:p>
        </p:txBody>
      </p:sp>
      <p:sp>
        <p:nvSpPr>
          <p:cNvPr id="26636" name="AutoShape 14"/>
          <p:cNvSpPr>
            <a:spLocks/>
          </p:cNvSpPr>
          <p:nvPr/>
        </p:nvSpPr>
        <p:spPr bwMode="auto">
          <a:xfrm rot="9294521" flipH="1" flipV="1">
            <a:off x="2622550" y="1935163"/>
            <a:ext cx="1350963" cy="250825"/>
          </a:xfrm>
          <a:prstGeom prst="rightBrace">
            <a:avLst>
              <a:gd name="adj1" fmla="val 2722"/>
              <a:gd name="adj2" fmla="val 50000"/>
            </a:avLst>
          </a:prstGeom>
          <a:noFill/>
          <a:ln w="28575">
            <a:solidFill>
              <a:schemeClr val="tx1"/>
            </a:solidFill>
            <a:round/>
            <a:headEnd/>
            <a:tailEnd/>
          </a:ln>
        </p:spPr>
        <p:txBody>
          <a:bodyPr wrap="none" anchor="ctr"/>
          <a:lstStyle/>
          <a:p>
            <a:endParaRPr lang="en-US" dirty="0"/>
          </a:p>
        </p:txBody>
      </p:sp>
      <p:sp>
        <p:nvSpPr>
          <p:cNvPr id="26637" name="AutoShape 15"/>
          <p:cNvSpPr>
            <a:spLocks/>
          </p:cNvSpPr>
          <p:nvPr/>
        </p:nvSpPr>
        <p:spPr bwMode="auto">
          <a:xfrm rot="7971255" flipH="1" flipV="1">
            <a:off x="7613651" y="1227137"/>
            <a:ext cx="1530350" cy="1704975"/>
          </a:xfrm>
          <a:prstGeom prst="rightBrace">
            <a:avLst>
              <a:gd name="adj1" fmla="val 3033"/>
              <a:gd name="adj2" fmla="val 50097"/>
            </a:avLst>
          </a:prstGeom>
          <a:noFill/>
          <a:ln w="28575">
            <a:solidFill>
              <a:schemeClr val="tx1"/>
            </a:solidFill>
            <a:round/>
            <a:headEnd/>
            <a:tailEnd/>
          </a:ln>
        </p:spPr>
        <p:txBody>
          <a:bodyPr wrap="none" anchor="ctr"/>
          <a:lstStyle/>
          <a:p>
            <a:endParaRPr lang="en-US" dirty="0"/>
          </a:p>
        </p:txBody>
      </p:sp>
      <p:sp>
        <p:nvSpPr>
          <p:cNvPr id="26638" name="Rectangle 18"/>
          <p:cNvSpPr>
            <a:spLocks noChangeArrowheads="1"/>
          </p:cNvSpPr>
          <p:nvPr/>
        </p:nvSpPr>
        <p:spPr bwMode="auto">
          <a:xfrm>
            <a:off x="9639300" y="1371600"/>
            <a:ext cx="647700" cy="3810000"/>
          </a:xfrm>
          <a:prstGeom prst="rect">
            <a:avLst/>
          </a:prstGeom>
          <a:solidFill>
            <a:schemeClr val="bg1"/>
          </a:solidFill>
          <a:ln w="9525" algn="ctr">
            <a:noFill/>
            <a:miter lim="800000"/>
            <a:headEnd/>
            <a:tailEnd/>
          </a:ln>
        </p:spPr>
        <p:txBody>
          <a:bodyPr wrap="none" anchor="ctr"/>
          <a:lstStyle/>
          <a:p>
            <a:endParaRPr lang="en-US" dirty="0"/>
          </a:p>
        </p:txBody>
      </p:sp>
      <p:sp>
        <p:nvSpPr>
          <p:cNvPr id="26639" name="Line 19"/>
          <p:cNvSpPr>
            <a:spLocks noChangeShapeType="1"/>
          </p:cNvSpPr>
          <p:nvPr/>
        </p:nvSpPr>
        <p:spPr bwMode="auto">
          <a:xfrm>
            <a:off x="723900" y="3733800"/>
            <a:ext cx="76200" cy="990600"/>
          </a:xfrm>
          <a:prstGeom prst="line">
            <a:avLst/>
          </a:prstGeom>
          <a:noFill/>
          <a:ln w="25400">
            <a:solidFill>
              <a:schemeClr val="tx1"/>
            </a:solidFill>
            <a:round/>
            <a:headEnd/>
            <a:tailEnd/>
          </a:ln>
        </p:spPr>
        <p:txBody>
          <a:bodyPr wrap="none" anchor="ctr"/>
          <a:lstStyle/>
          <a:p>
            <a:endParaRPr lang="en-US" dirty="0"/>
          </a:p>
        </p:txBody>
      </p:sp>
      <p:sp>
        <p:nvSpPr>
          <p:cNvPr id="26640" name="Text Box 20"/>
          <p:cNvSpPr txBox="1">
            <a:spLocks noChangeArrowheads="1"/>
          </p:cNvSpPr>
          <p:nvPr/>
        </p:nvSpPr>
        <p:spPr bwMode="auto">
          <a:xfrm>
            <a:off x="3695700" y="1295400"/>
            <a:ext cx="1600200" cy="1187450"/>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Random error (chance)</a:t>
            </a:r>
          </a:p>
        </p:txBody>
      </p:sp>
      <p:sp>
        <p:nvSpPr>
          <p:cNvPr id="26641" name="Text Box 21"/>
          <p:cNvSpPr txBox="1">
            <a:spLocks noChangeArrowheads="1"/>
          </p:cNvSpPr>
          <p:nvPr/>
        </p:nvSpPr>
        <p:spPr bwMode="auto">
          <a:xfrm>
            <a:off x="8420100" y="381000"/>
            <a:ext cx="1600200" cy="1187450"/>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Random error (chance)</a:t>
            </a:r>
          </a:p>
        </p:txBody>
      </p:sp>
      <p:sp>
        <p:nvSpPr>
          <p:cNvPr id="26642" name="Text Box 22"/>
          <p:cNvSpPr txBox="1">
            <a:spLocks noChangeArrowheads="1"/>
          </p:cNvSpPr>
          <p:nvPr/>
        </p:nvSpPr>
        <p:spPr bwMode="auto">
          <a:xfrm>
            <a:off x="8305800" y="3657600"/>
            <a:ext cx="1981200" cy="1370013"/>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No</a:t>
            </a:r>
          </a:p>
          <a:p>
            <a:pPr>
              <a:spcBef>
                <a:spcPct val="50000"/>
              </a:spcBef>
            </a:pPr>
            <a:r>
              <a:rPr lang="en-US" sz="2400" b="1" dirty="0">
                <a:latin typeface="Arial" charset="0"/>
              </a:rPr>
              <a:t>Systematic error</a:t>
            </a:r>
          </a:p>
        </p:txBody>
      </p:sp>
      <p:sp>
        <p:nvSpPr>
          <p:cNvPr id="26643" name="Oval 23"/>
          <p:cNvSpPr>
            <a:spLocks noChangeArrowheads="1"/>
          </p:cNvSpPr>
          <p:nvPr/>
        </p:nvSpPr>
        <p:spPr bwMode="auto">
          <a:xfrm>
            <a:off x="7048500" y="3200400"/>
            <a:ext cx="228600" cy="228600"/>
          </a:xfrm>
          <a:prstGeom prst="ellipse">
            <a:avLst/>
          </a:prstGeom>
          <a:solidFill>
            <a:srgbClr val="FF0000"/>
          </a:solidFill>
          <a:ln w="9525" algn="ctr">
            <a:solidFill>
              <a:schemeClr val="tx1"/>
            </a:solidFill>
            <a:round/>
            <a:headEnd/>
            <a:tailEnd/>
          </a:ln>
        </p:spPr>
        <p:txBody>
          <a:bodyPr wrap="none" anchor="ctr"/>
          <a:lstStyle/>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2857500" y="1771650"/>
            <a:ext cx="4143375" cy="3638550"/>
            <a:chOff x="1935" y="1302"/>
            <a:chExt cx="2610" cy="2292"/>
          </a:xfrm>
        </p:grpSpPr>
        <p:grpSp>
          <p:nvGrpSpPr>
            <p:cNvPr id="7202" name="Group 86"/>
            <p:cNvGrpSpPr>
              <a:grpSpLocks/>
            </p:cNvGrpSpPr>
            <p:nvPr/>
          </p:nvGrpSpPr>
          <p:grpSpPr bwMode="auto">
            <a:xfrm>
              <a:off x="1935" y="1302"/>
              <a:ext cx="2610" cy="2292"/>
              <a:chOff x="1935" y="1302"/>
              <a:chExt cx="2610" cy="2292"/>
            </a:xfrm>
          </p:grpSpPr>
          <p:graphicFrame>
            <p:nvGraphicFramePr>
              <p:cNvPr id="7173" name="Object 87"/>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name="Bitmap Image" r:id="rId3" imgW="4142857" imgH="3638095" progId="PBrush">
                      <p:embed/>
                    </p:oleObj>
                  </mc:Choice>
                  <mc:Fallback>
                    <p:oleObj name="Bitmap Image" r:id="rId3" imgW="4142857" imgH="3638095" progId="PBrush">
                      <p:embed/>
                      <p:pic>
                        <p:nvPicPr>
                          <p:cNvPr id="0" name="Object 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5" name="Oval 88"/>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dirty="0"/>
              </a:p>
            </p:txBody>
          </p:sp>
          <p:sp>
            <p:nvSpPr>
              <p:cNvPr id="7206" name="Oval 89"/>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dirty="0"/>
              </a:p>
            </p:txBody>
          </p:sp>
          <p:sp>
            <p:nvSpPr>
              <p:cNvPr id="7207" name="Oval 90"/>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7203" name="Oval 91"/>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dirty="0"/>
            </a:p>
          </p:txBody>
        </p:sp>
        <p:sp>
          <p:nvSpPr>
            <p:cNvPr id="7204" name="Oval 92"/>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dirty="0"/>
            </a:p>
          </p:txBody>
        </p:sp>
      </p:grpSp>
      <p:grpSp>
        <p:nvGrpSpPr>
          <p:cNvPr id="4" name="Group 77"/>
          <p:cNvGrpSpPr>
            <a:grpSpLocks/>
          </p:cNvGrpSpPr>
          <p:nvPr/>
        </p:nvGrpSpPr>
        <p:grpSpPr bwMode="auto">
          <a:xfrm>
            <a:off x="2066925" y="2914650"/>
            <a:ext cx="4143375" cy="3638550"/>
            <a:chOff x="1935" y="1302"/>
            <a:chExt cx="2610" cy="2292"/>
          </a:xfrm>
        </p:grpSpPr>
        <p:grpSp>
          <p:nvGrpSpPr>
            <p:cNvPr id="7196" name="Group 78"/>
            <p:cNvGrpSpPr>
              <a:grpSpLocks/>
            </p:cNvGrpSpPr>
            <p:nvPr/>
          </p:nvGrpSpPr>
          <p:grpSpPr bwMode="auto">
            <a:xfrm>
              <a:off x="1935" y="1302"/>
              <a:ext cx="2610" cy="2292"/>
              <a:chOff x="1935" y="1302"/>
              <a:chExt cx="2610" cy="2292"/>
            </a:xfrm>
          </p:grpSpPr>
          <p:graphicFrame>
            <p:nvGraphicFramePr>
              <p:cNvPr id="7172" name="Object 79"/>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name="Bitmap Image" r:id="rId5" imgW="4142857" imgH="3638095" progId="PBrush">
                      <p:embed/>
                    </p:oleObj>
                  </mc:Choice>
                  <mc:Fallback>
                    <p:oleObj name="Bitmap Image" r:id="rId5" imgW="4142857" imgH="3638095" progId="PBrush">
                      <p:embed/>
                      <p:pic>
                        <p:nvPicPr>
                          <p:cNvPr id="0" name="Object 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99" name="Oval 80"/>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dirty="0"/>
              </a:p>
            </p:txBody>
          </p:sp>
          <p:sp>
            <p:nvSpPr>
              <p:cNvPr id="7200" name="Oval 81"/>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dirty="0"/>
              </a:p>
            </p:txBody>
          </p:sp>
          <p:sp>
            <p:nvSpPr>
              <p:cNvPr id="7201" name="Oval 82"/>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7197" name="Oval 83"/>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dirty="0"/>
            </a:p>
          </p:txBody>
        </p:sp>
        <p:sp>
          <p:nvSpPr>
            <p:cNvPr id="7198" name="Oval 84"/>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dirty="0"/>
            </a:p>
          </p:txBody>
        </p:sp>
      </p:grpSp>
      <p:grpSp>
        <p:nvGrpSpPr>
          <p:cNvPr id="6" name="Group 69"/>
          <p:cNvGrpSpPr>
            <a:grpSpLocks/>
          </p:cNvGrpSpPr>
          <p:nvPr/>
        </p:nvGrpSpPr>
        <p:grpSpPr bwMode="auto">
          <a:xfrm>
            <a:off x="2095500" y="1143000"/>
            <a:ext cx="4143375" cy="3638550"/>
            <a:chOff x="1935" y="1302"/>
            <a:chExt cx="2610" cy="2292"/>
          </a:xfrm>
        </p:grpSpPr>
        <p:grpSp>
          <p:nvGrpSpPr>
            <p:cNvPr id="7190" name="Group 70"/>
            <p:cNvGrpSpPr>
              <a:grpSpLocks/>
            </p:cNvGrpSpPr>
            <p:nvPr/>
          </p:nvGrpSpPr>
          <p:grpSpPr bwMode="auto">
            <a:xfrm>
              <a:off x="1935" y="1302"/>
              <a:ext cx="2610" cy="2292"/>
              <a:chOff x="1935" y="1302"/>
              <a:chExt cx="2610" cy="2292"/>
            </a:xfrm>
          </p:grpSpPr>
          <p:graphicFrame>
            <p:nvGraphicFramePr>
              <p:cNvPr id="7171" name="Object 71"/>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name="Bitmap Image" r:id="rId6" imgW="4142857" imgH="3638095" progId="PBrush">
                      <p:embed/>
                    </p:oleObj>
                  </mc:Choice>
                  <mc:Fallback>
                    <p:oleObj name="Bitmap Image" r:id="rId6" imgW="4142857" imgH="3638095" progId="PBrush">
                      <p:embed/>
                      <p:pic>
                        <p:nvPicPr>
                          <p:cNvPr id="0" name="Object 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93" name="Oval 72"/>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dirty="0"/>
              </a:p>
            </p:txBody>
          </p:sp>
          <p:sp>
            <p:nvSpPr>
              <p:cNvPr id="7194" name="Oval 73"/>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dirty="0"/>
              </a:p>
            </p:txBody>
          </p:sp>
          <p:sp>
            <p:nvSpPr>
              <p:cNvPr id="7195" name="Oval 74"/>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7191" name="Oval 75"/>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dirty="0"/>
            </a:p>
          </p:txBody>
        </p:sp>
        <p:sp>
          <p:nvSpPr>
            <p:cNvPr id="7192" name="Oval 76"/>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7177" name="Rectangle 2"/>
          <p:cNvSpPr>
            <a:spLocks noGrp="1" noChangeArrowheads="1"/>
          </p:cNvSpPr>
          <p:nvPr>
            <p:ph type="title"/>
          </p:nvPr>
        </p:nvSpPr>
        <p:spPr>
          <a:xfrm>
            <a:off x="419100" y="381000"/>
            <a:ext cx="9601200" cy="533400"/>
          </a:xfrm>
        </p:spPr>
        <p:txBody>
          <a:bodyPr/>
          <a:lstStyle/>
          <a:p>
            <a:r>
              <a:rPr lang="en-US" sz="2800" dirty="0"/>
              <a:t>So Far, Just Theory. When Performing an Actual Study:</a:t>
            </a:r>
            <a:br>
              <a:rPr lang="en-US" dirty="0"/>
            </a:br>
            <a:r>
              <a:rPr lang="en-US" dirty="0"/>
              <a:t> </a:t>
            </a:r>
            <a:r>
              <a:rPr lang="en-US" sz="2800" dirty="0">
                <a:solidFill>
                  <a:schemeClr val="tx1"/>
                </a:solidFill>
              </a:rPr>
              <a:t>You Only Have One Shot</a:t>
            </a:r>
          </a:p>
        </p:txBody>
      </p:sp>
      <p:sp>
        <p:nvSpPr>
          <p:cNvPr id="7178" name="Text Box 8"/>
          <p:cNvSpPr txBox="1">
            <a:spLocks noChangeArrowheads="1"/>
          </p:cNvSpPr>
          <p:nvPr/>
        </p:nvSpPr>
        <p:spPr bwMode="auto">
          <a:xfrm>
            <a:off x="647700" y="2514600"/>
            <a:ext cx="2514600" cy="457200"/>
          </a:xfrm>
          <a:prstGeom prst="rect">
            <a:avLst/>
          </a:prstGeom>
          <a:noFill/>
          <a:ln w="9525" algn="ctr">
            <a:noFill/>
            <a:miter lim="800000"/>
            <a:headEnd/>
            <a:tailEnd/>
          </a:ln>
        </p:spPr>
        <p:txBody>
          <a:bodyPr>
            <a:spAutoFit/>
          </a:bodyPr>
          <a:lstStyle/>
          <a:p>
            <a:pPr>
              <a:spcBef>
                <a:spcPct val="50000"/>
              </a:spcBef>
            </a:pPr>
            <a:endParaRPr lang="en-US" sz="2400" dirty="0"/>
          </a:p>
        </p:txBody>
      </p:sp>
      <p:sp>
        <p:nvSpPr>
          <p:cNvPr id="610313" name="Text Box 9"/>
          <p:cNvSpPr txBox="1">
            <a:spLocks noChangeArrowheads="1"/>
          </p:cNvSpPr>
          <p:nvPr/>
        </p:nvSpPr>
        <p:spPr bwMode="auto">
          <a:xfrm>
            <a:off x="38100" y="1905000"/>
            <a:ext cx="2171700" cy="3743325"/>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Field of “statistics” can tell you the random error (precision) with formulae for confidence intervals</a:t>
            </a:r>
          </a:p>
        </p:txBody>
      </p:sp>
      <p:sp>
        <p:nvSpPr>
          <p:cNvPr id="610314" name="Text Box 10"/>
          <p:cNvSpPr txBox="1">
            <a:spLocks noChangeArrowheads="1"/>
          </p:cNvSpPr>
          <p:nvPr/>
        </p:nvSpPr>
        <p:spPr bwMode="auto">
          <a:xfrm>
            <a:off x="7886700" y="990600"/>
            <a:ext cx="2209800" cy="2282825"/>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Only judgment can tell you about systematic error (validity) </a:t>
            </a:r>
          </a:p>
        </p:txBody>
      </p:sp>
      <p:sp>
        <p:nvSpPr>
          <p:cNvPr id="610315" name="Text Box 11"/>
          <p:cNvSpPr txBox="1">
            <a:spLocks noChangeArrowheads="1"/>
          </p:cNvSpPr>
          <p:nvPr/>
        </p:nvSpPr>
        <p:spPr bwMode="auto">
          <a:xfrm>
            <a:off x="7810500" y="3581400"/>
            <a:ext cx="2514600" cy="3046988"/>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Judgment requires subject matter knowledge, methodologic knowledge, and experience </a:t>
            </a:r>
          </a:p>
          <a:p>
            <a:pPr>
              <a:spcBef>
                <a:spcPts val="0"/>
              </a:spcBef>
            </a:pPr>
            <a:r>
              <a:rPr lang="en-US" sz="2400" b="1" dirty="0">
                <a:latin typeface="Arial" charset="0"/>
              </a:rPr>
              <a:t>(i.e., you)</a:t>
            </a:r>
          </a:p>
        </p:txBody>
      </p:sp>
      <p:grpSp>
        <p:nvGrpSpPr>
          <p:cNvPr id="8" name="Group 18"/>
          <p:cNvGrpSpPr>
            <a:grpSpLocks/>
          </p:cNvGrpSpPr>
          <p:nvPr/>
        </p:nvGrpSpPr>
        <p:grpSpPr bwMode="auto">
          <a:xfrm>
            <a:off x="3848100" y="1219200"/>
            <a:ext cx="4143375" cy="3638550"/>
            <a:chOff x="1935" y="1302"/>
            <a:chExt cx="2610" cy="2292"/>
          </a:xfrm>
        </p:grpSpPr>
        <p:grpSp>
          <p:nvGrpSpPr>
            <p:cNvPr id="7184" name="Group 16"/>
            <p:cNvGrpSpPr>
              <a:grpSpLocks/>
            </p:cNvGrpSpPr>
            <p:nvPr/>
          </p:nvGrpSpPr>
          <p:grpSpPr bwMode="auto">
            <a:xfrm>
              <a:off x="1935" y="1302"/>
              <a:ext cx="2610" cy="2292"/>
              <a:chOff x="1935" y="1302"/>
              <a:chExt cx="2610" cy="2292"/>
            </a:xfrm>
          </p:grpSpPr>
          <p:graphicFrame>
            <p:nvGraphicFramePr>
              <p:cNvPr id="7170" name="Object 3"/>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name="Bitmap Image" r:id="rId7" imgW="4142857" imgH="3638095" progId="PBrush">
                      <p:embed/>
                    </p:oleObj>
                  </mc:Choice>
                  <mc:Fallback>
                    <p:oleObj name="Bitmap Image" r:id="rId7" imgW="4142857" imgH="3638095" progId="PBrush">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87" name="Oval 4"/>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dirty="0"/>
              </a:p>
            </p:txBody>
          </p:sp>
          <p:sp>
            <p:nvSpPr>
              <p:cNvPr id="7188" name="Oval 5"/>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dirty="0"/>
              </a:p>
            </p:txBody>
          </p:sp>
          <p:sp>
            <p:nvSpPr>
              <p:cNvPr id="7189" name="Oval 6"/>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7185" name="Oval 7"/>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dirty="0"/>
            </a:p>
          </p:txBody>
        </p:sp>
        <p:sp>
          <p:nvSpPr>
            <p:cNvPr id="7186" name="Oval 17"/>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610324" name="Oval 20"/>
          <p:cNvSpPr>
            <a:spLocks noChangeArrowheads="1"/>
          </p:cNvSpPr>
          <p:nvPr/>
        </p:nvSpPr>
        <p:spPr bwMode="auto">
          <a:xfrm>
            <a:off x="4762500" y="3581400"/>
            <a:ext cx="228600" cy="228600"/>
          </a:xfrm>
          <a:prstGeom prst="ellipse">
            <a:avLst/>
          </a:prstGeom>
          <a:solidFill>
            <a:srgbClr val="FF3300"/>
          </a:solidFill>
          <a:ln w="9525" algn="ctr">
            <a:solidFill>
              <a:schemeClr val="tx1"/>
            </a:solidFill>
            <a:round/>
            <a:headEnd/>
            <a:tailEnd/>
          </a:ln>
        </p:spPr>
        <p:txBody>
          <a:bodyPr wrap="none" anchor="ctr"/>
          <a:lstStyle/>
          <a:p>
            <a:endParaRPr lang="en-US" dirty="0"/>
          </a:p>
        </p:txBody>
      </p:sp>
      <p:cxnSp>
        <p:nvCxnSpPr>
          <p:cNvPr id="5" name="Straight Connector 4"/>
          <p:cNvCxnSpPr/>
          <p:nvPr/>
        </p:nvCxnSpPr>
        <p:spPr bwMode="auto">
          <a:xfrm>
            <a:off x="4519613" y="3695700"/>
            <a:ext cx="700087" cy="0"/>
          </a:xfrm>
          <a:prstGeom prst="line">
            <a:avLst/>
          </a:prstGeom>
          <a:noFill/>
          <a:ln w="38100" cap="flat" cmpd="sng" algn="ctr">
            <a:solidFill>
              <a:srgbClr val="FF0000"/>
            </a:solidFill>
            <a:prstDash val="solid"/>
            <a:round/>
            <a:headEnd type="none" w="med" len="med"/>
            <a:tailEnd type="none" w="med" len="med"/>
          </a:ln>
          <a:effectLst/>
        </p:spPr>
      </p:cxnSp>
      <p:cxnSp>
        <p:nvCxnSpPr>
          <p:cNvPr id="52" name="Straight Connector 51"/>
          <p:cNvCxnSpPr/>
          <p:nvPr/>
        </p:nvCxnSpPr>
        <p:spPr bwMode="auto">
          <a:xfrm>
            <a:off x="4533900" y="3590925"/>
            <a:ext cx="0" cy="228600"/>
          </a:xfrm>
          <a:prstGeom prst="line">
            <a:avLst/>
          </a:prstGeom>
          <a:noFill/>
          <a:ln w="38100" cap="flat" cmpd="sng" algn="ctr">
            <a:solidFill>
              <a:srgbClr val="FF0000"/>
            </a:solidFill>
            <a:prstDash val="solid"/>
            <a:round/>
            <a:headEnd type="none" w="med" len="med"/>
            <a:tailEnd type="none" w="med" len="med"/>
          </a:ln>
          <a:effectLst/>
        </p:spPr>
      </p:cxnSp>
      <p:cxnSp>
        <p:nvCxnSpPr>
          <p:cNvPr id="53" name="Straight Connector 52"/>
          <p:cNvCxnSpPr/>
          <p:nvPr/>
        </p:nvCxnSpPr>
        <p:spPr bwMode="auto">
          <a:xfrm>
            <a:off x="5225544" y="3590925"/>
            <a:ext cx="0" cy="228600"/>
          </a:xfrm>
          <a:prstGeom prst="line">
            <a:avLst/>
          </a:prstGeom>
          <a:noFill/>
          <a:ln w="38100" cap="flat" cmpd="sng" algn="ctr">
            <a:solidFill>
              <a:srgbClr val="FF0000"/>
            </a:solidFill>
            <a:prstDash val="solid"/>
            <a:round/>
            <a:headEnd type="none" w="med" len="med"/>
            <a:tailEnd type="none" w="med" len="med"/>
          </a:ln>
          <a:effectLst/>
        </p:spPr>
      </p:cxnSp>
      <p:sp>
        <p:nvSpPr>
          <p:cNvPr id="43" name="Oval 42">
            <a:extLst>
              <a:ext uri="{FF2B5EF4-FFF2-40B4-BE49-F238E27FC236}">
                <a16:creationId xmlns:a16="http://schemas.microsoft.com/office/drawing/2014/main" id="{2E470003-6C9D-4A85-9752-BDC2397E972B}"/>
              </a:ext>
            </a:extLst>
          </p:cNvPr>
          <p:cNvSpPr/>
          <p:nvPr/>
        </p:nvSpPr>
        <p:spPr bwMode="auto">
          <a:xfrm>
            <a:off x="10071100" y="78629"/>
            <a:ext cx="101600" cy="128498"/>
          </a:xfrm>
          <a:prstGeom prst="ellipse">
            <a:avLst/>
          </a:prstGeom>
          <a:solidFill>
            <a:schemeClr val="accent1"/>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03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03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6"/>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4"/>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03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10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13" grpId="0"/>
      <p:bldP spid="610314" grpId="0"/>
      <p:bldP spid="610315" grpId="0"/>
      <p:bldP spid="6103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3"/>
          <p:cNvGraphicFramePr>
            <a:graphicFrameLocks noGrp="1" noChangeAspect="1"/>
          </p:cNvGraphicFramePr>
          <p:nvPr>
            <p:ph type="tbl" idx="1"/>
            <p:extLst>
              <p:ext uri="{D42A27DB-BD31-4B8C-83A1-F6EECF244321}">
                <p14:modId xmlns:p14="http://schemas.microsoft.com/office/powerpoint/2010/main" val="1049315372"/>
              </p:ext>
            </p:extLst>
          </p:nvPr>
        </p:nvGraphicFramePr>
        <p:xfrm>
          <a:off x="1588" y="312738"/>
          <a:ext cx="10641012" cy="7602537"/>
        </p:xfrm>
        <a:graphic>
          <a:graphicData uri="http://schemas.openxmlformats.org/presentationml/2006/ole">
            <mc:AlternateContent xmlns:mc="http://schemas.openxmlformats.org/markup-compatibility/2006">
              <mc:Choice xmlns:v="urn:schemas-microsoft-com:vml" Requires="v">
                <p:oleObj name="Document" r:id="rId3" imgW="11274112" imgH="8054915" progId="Word.Document.8">
                  <p:embed/>
                </p:oleObj>
              </mc:Choice>
              <mc:Fallback>
                <p:oleObj name="Document" r:id="rId3" imgW="11274112" imgH="8054915" progId="Word.Document.8">
                  <p:embed/>
                  <p:pic>
                    <p:nvPicPr>
                      <p:cNvPr id="0" name="Object 3"/>
                      <p:cNvPicPr>
                        <a:picLocks noChangeAspect="1" noChangeArrowheads="1"/>
                      </p:cNvPicPr>
                      <p:nvPr/>
                    </p:nvPicPr>
                    <p:blipFill>
                      <a:blip r:embed="rId4"/>
                      <a:srcRect/>
                      <a:stretch>
                        <a:fillRect/>
                      </a:stretch>
                    </p:blipFill>
                    <p:spPr bwMode="auto">
                      <a:xfrm>
                        <a:off x="1588" y="312738"/>
                        <a:ext cx="10641012" cy="7602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625" y="228600"/>
            <a:ext cx="8743950" cy="533400"/>
          </a:xfrm>
        </p:spPr>
        <p:txBody>
          <a:bodyPr/>
          <a:lstStyle/>
          <a:p>
            <a:r>
              <a:rPr lang="en-US" dirty="0"/>
              <a:t>Why Do We Need Valid Studies?</a:t>
            </a:r>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06" t="36375" r="12551" b="6756"/>
          <a:stretch/>
        </p:blipFill>
        <p:spPr bwMode="auto">
          <a:xfrm>
            <a:off x="-513446" y="838200"/>
            <a:ext cx="9206613" cy="1318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2275" y="1382628"/>
            <a:ext cx="1582955" cy="28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307672" y="2330191"/>
            <a:ext cx="8411441" cy="1251209"/>
            <a:chOff x="-342900" y="2638028"/>
            <a:chExt cx="9709267" cy="1862534"/>
          </a:xfrm>
        </p:grpSpPr>
        <p:pic>
          <p:nvPicPr>
            <p:cNvPr id="1126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068" t="13092" r="10284"/>
            <a:stretch/>
          </p:blipFill>
          <p:spPr bwMode="auto">
            <a:xfrm>
              <a:off x="-342900" y="2638028"/>
              <a:ext cx="9709267" cy="1862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70966" t="-44736" b="-1"/>
            <a:stretch/>
          </p:blipFill>
          <p:spPr bwMode="auto">
            <a:xfrm>
              <a:off x="6210300" y="3886200"/>
              <a:ext cx="307242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1" r="67266"/>
            <a:stretch/>
          </p:blipFill>
          <p:spPr bwMode="auto">
            <a:xfrm>
              <a:off x="2476500" y="4057650"/>
              <a:ext cx="3412461"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Group 5"/>
          <p:cNvGrpSpPr/>
          <p:nvPr/>
        </p:nvGrpSpPr>
        <p:grpSpPr>
          <a:xfrm>
            <a:off x="1866900" y="3505200"/>
            <a:ext cx="8195782" cy="1066800"/>
            <a:chOff x="228600" y="4724400"/>
            <a:chExt cx="9829800" cy="1295400"/>
          </a:xfrm>
        </p:grpSpPr>
        <p:pic>
          <p:nvPicPr>
            <p:cNvPr id="1127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724400"/>
              <a:ext cx="98298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2" name="Picture 8"/>
            <p:cNvPicPr>
              <a:picLocks noChangeAspect="1" noChangeArrowheads="1"/>
            </p:cNvPicPr>
            <p:nvPr/>
          </p:nvPicPr>
          <p:blipFill rotWithShape="1">
            <a:blip r:embed="rId8">
              <a:extLst>
                <a:ext uri="{28A0092B-C50C-407E-A947-70E740481C1C}">
                  <a14:useLocalDpi xmlns:a14="http://schemas.microsoft.com/office/drawing/2010/main" val="0"/>
                </a:ext>
              </a:extLst>
            </a:blip>
            <a:srcRect t="-1" r="94867" b="-106854"/>
            <a:stretch/>
          </p:blipFill>
          <p:spPr bwMode="auto">
            <a:xfrm>
              <a:off x="6743700" y="5372100"/>
              <a:ext cx="467852" cy="512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3" name="Picture 9"/>
            <p:cNvPicPr>
              <a:picLocks noChangeAspect="1" noChangeArrowheads="1"/>
            </p:cNvPicPr>
            <p:nvPr/>
          </p:nvPicPr>
          <p:blipFill rotWithShape="1">
            <a:blip r:embed="rId8">
              <a:extLst>
                <a:ext uri="{28A0092B-C50C-407E-A947-70E740481C1C}">
                  <a14:useLocalDpi xmlns:a14="http://schemas.microsoft.com/office/drawing/2010/main" val="0"/>
                </a:ext>
              </a:extLst>
            </a:blip>
            <a:srcRect l="72095" t="-53164" b="2"/>
            <a:stretch/>
          </p:blipFill>
          <p:spPr bwMode="auto">
            <a:xfrm>
              <a:off x="7281603" y="5228186"/>
              <a:ext cx="254369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338"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6726" t="11982" r="25357" b="33152"/>
          <a:stretch/>
        </p:blipFill>
        <p:spPr bwMode="auto">
          <a:xfrm>
            <a:off x="540054" y="4648200"/>
            <a:ext cx="8261046" cy="1793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08866" y="1876658"/>
            <a:ext cx="3220495" cy="485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532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38100" y="0"/>
            <a:ext cx="8991600" cy="579438"/>
          </a:xfrm>
          <a:prstGeom prst="rect">
            <a:avLst/>
          </a:prstGeom>
          <a:noFill/>
          <a:ln w="9525" algn="ctr">
            <a:noFill/>
            <a:miter lim="800000"/>
            <a:headEnd/>
            <a:tailEnd/>
          </a:ln>
        </p:spPr>
        <p:txBody>
          <a:bodyPr>
            <a:spAutoFit/>
          </a:bodyPr>
          <a:lstStyle/>
          <a:p>
            <a:pPr>
              <a:spcBef>
                <a:spcPct val="50000"/>
              </a:spcBef>
            </a:pPr>
            <a:r>
              <a:rPr lang="en-US" b="1" dirty="0">
                <a:latin typeface="Arial" charset="0"/>
              </a:rPr>
              <a:t>Why Do We Need Valid Studies?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810895"/>
            <a:ext cx="9372600" cy="601408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66700" y="838200"/>
            <a:ext cx="10020300" cy="5638800"/>
          </a:xfrm>
          <a:prstGeom prst="rect">
            <a:avLst/>
          </a:prstGeom>
          <a:noFill/>
          <a:ln w="9525">
            <a:noFill/>
            <a:miter lim="800000"/>
            <a:headEnd/>
            <a:tailEnd/>
          </a:ln>
        </p:spPr>
        <p:txBody>
          <a:bodyPr lIns="87312" tIns="42862" rIns="87312" bIns="42862"/>
          <a:lstStyle/>
          <a:p>
            <a:pPr marL="342900" indent="-342900" algn="l">
              <a:spcBef>
                <a:spcPct val="20000"/>
              </a:spcBef>
              <a:buFontTx/>
              <a:buChar char="•"/>
            </a:pPr>
            <a:r>
              <a:rPr lang="en-US" sz="2400" dirty="0">
                <a:solidFill>
                  <a:srgbClr val="DDDDDD"/>
                </a:solidFill>
                <a:latin typeface="Arial" charset="0"/>
              </a:rPr>
              <a:t>The goal of any study is make an accurate (true) inference, i.e.:</a:t>
            </a:r>
          </a:p>
          <a:p>
            <a:pPr marL="742950" lvl="1" indent="-285750" algn="l">
              <a:spcBef>
                <a:spcPct val="20000"/>
              </a:spcBef>
              <a:buFontTx/>
              <a:buChar char="–"/>
            </a:pPr>
            <a:r>
              <a:rPr lang="en-US" sz="2400" dirty="0">
                <a:solidFill>
                  <a:srgbClr val="DDDDDD"/>
                </a:solidFill>
                <a:latin typeface="Arial" charset="0"/>
              </a:rPr>
              <a:t>measure of disease occurrence in a descriptive study</a:t>
            </a:r>
          </a:p>
          <a:p>
            <a:pPr marL="742950" lvl="1" indent="-285750" algn="l">
              <a:spcBef>
                <a:spcPct val="20000"/>
              </a:spcBef>
              <a:buFontTx/>
              <a:buChar char="–"/>
            </a:pPr>
            <a:r>
              <a:rPr lang="en-US" sz="2400" dirty="0">
                <a:solidFill>
                  <a:srgbClr val="DDDDDD"/>
                </a:solidFill>
                <a:latin typeface="Arial" charset="0"/>
              </a:rPr>
              <a:t>measure of association between exposure and disease in an analytic study</a:t>
            </a:r>
          </a:p>
          <a:p>
            <a:pPr marL="342900" indent="-342900" algn="l">
              <a:spcBef>
                <a:spcPct val="20000"/>
              </a:spcBef>
              <a:buFontTx/>
              <a:buChar char="•"/>
            </a:pPr>
            <a:endParaRPr lang="en-US" sz="1000" dirty="0">
              <a:solidFill>
                <a:schemeClr val="hlink"/>
              </a:solidFill>
              <a:latin typeface="Arial" charset="0"/>
            </a:endParaRPr>
          </a:p>
          <a:p>
            <a:pPr marL="342900" indent="-342900" algn="l">
              <a:spcBef>
                <a:spcPct val="20000"/>
              </a:spcBef>
              <a:buFontTx/>
              <a:buChar char="•"/>
            </a:pPr>
            <a:r>
              <a:rPr lang="en-US" sz="2400" b="1" dirty="0">
                <a:latin typeface="Arial" charset="0"/>
              </a:rPr>
              <a:t>Ways of getting the wrong answer:</a:t>
            </a:r>
          </a:p>
          <a:p>
            <a:pPr marL="742950" lvl="1" indent="-285750" algn="l">
              <a:spcBef>
                <a:spcPct val="20000"/>
              </a:spcBef>
              <a:buFontTx/>
              <a:buChar char="–"/>
            </a:pPr>
            <a:r>
              <a:rPr lang="en-US" sz="2400" b="1" u="sng" dirty="0">
                <a:latin typeface="Arial" charset="0"/>
              </a:rPr>
              <a:t>Our focus</a:t>
            </a:r>
            <a:r>
              <a:rPr lang="en-US" sz="2400" b="1" dirty="0">
                <a:latin typeface="Arial" charset="0"/>
              </a:rPr>
              <a:t>: systematic error = threats to validity = </a:t>
            </a:r>
            <a:r>
              <a:rPr lang="en-US" sz="2400" b="1" i="1" u="sng" dirty="0">
                <a:latin typeface="Arial" charset="0"/>
              </a:rPr>
              <a:t>bias</a:t>
            </a:r>
          </a:p>
          <a:p>
            <a:pPr marL="1143000" lvl="2" indent="-228600" algn="l">
              <a:spcBef>
                <a:spcPct val="20000"/>
              </a:spcBef>
              <a:buFontTx/>
              <a:buChar char="•"/>
            </a:pPr>
            <a:r>
              <a:rPr lang="en-US" sz="2200" b="1" dirty="0">
                <a:latin typeface="Arial" charset="0"/>
              </a:rPr>
              <a:t>any systematic process in nature or in the conduct of a study that causes a distortion from the truth in a predictable direction </a:t>
            </a:r>
          </a:p>
          <a:p>
            <a:pPr marL="1143000" lvl="2" indent="-228600" algn="l">
              <a:spcBef>
                <a:spcPct val="20000"/>
              </a:spcBef>
              <a:buFontTx/>
              <a:buChar char="•"/>
            </a:pPr>
            <a:r>
              <a:rPr lang="en-US" sz="2400" b="1" dirty="0">
                <a:latin typeface="Arial" charset="0"/>
              </a:rPr>
              <a:t>captured in the </a:t>
            </a:r>
            <a:r>
              <a:rPr lang="en-US" sz="2400" b="1" i="1" dirty="0">
                <a:latin typeface="Arial" charset="0"/>
              </a:rPr>
              <a:t>validity</a:t>
            </a:r>
            <a:r>
              <a:rPr lang="en-US" sz="2400" b="1" dirty="0">
                <a:latin typeface="Arial" charset="0"/>
              </a:rPr>
              <a:t> of the inference</a:t>
            </a:r>
          </a:p>
          <a:p>
            <a:pPr marL="342900" indent="-342900" algn="l">
              <a:spcBef>
                <a:spcPct val="20000"/>
              </a:spcBef>
              <a:buFontTx/>
              <a:buChar char="•"/>
            </a:pPr>
            <a:endParaRPr lang="en-US" sz="700" b="1" dirty="0">
              <a:solidFill>
                <a:srgbClr val="FF3300"/>
              </a:solidFill>
              <a:latin typeface="Arial" charset="0"/>
            </a:endParaRPr>
          </a:p>
          <a:p>
            <a:pPr marL="742950" lvl="1" indent="-285750" algn="l">
              <a:spcBef>
                <a:spcPct val="20000"/>
              </a:spcBef>
              <a:buFontTx/>
              <a:buChar char="–"/>
            </a:pPr>
            <a:r>
              <a:rPr lang="en-US" sz="2400" dirty="0">
                <a:solidFill>
                  <a:srgbClr val="DDDDDD"/>
                </a:solidFill>
                <a:latin typeface="Arial" charset="0"/>
              </a:rPr>
              <a:t>random error; aka chance or sampling error</a:t>
            </a:r>
          </a:p>
          <a:p>
            <a:pPr marL="1143000" lvl="2" indent="-228600" algn="l">
              <a:spcBef>
                <a:spcPct val="20000"/>
              </a:spcBef>
              <a:buFontTx/>
              <a:buChar char="•"/>
            </a:pPr>
            <a:r>
              <a:rPr lang="en-US" sz="2400" dirty="0">
                <a:solidFill>
                  <a:srgbClr val="DDDDDD"/>
                </a:solidFill>
                <a:latin typeface="Arial" charset="0"/>
              </a:rPr>
              <a:t>occurs because we cannot study everyone (we must sample)</a:t>
            </a:r>
          </a:p>
          <a:p>
            <a:pPr marL="1143000" lvl="2" indent="-228600" algn="l">
              <a:spcBef>
                <a:spcPct val="20000"/>
              </a:spcBef>
              <a:buFontTx/>
              <a:buChar char="•"/>
            </a:pPr>
            <a:r>
              <a:rPr lang="en-US" sz="2400" dirty="0">
                <a:solidFill>
                  <a:srgbClr val="DDDDDD"/>
                </a:solidFill>
                <a:latin typeface="Arial" charset="0"/>
              </a:rPr>
              <a:t>direction is random and not predictable</a:t>
            </a:r>
          </a:p>
          <a:p>
            <a:pPr marL="1143000" lvl="2" indent="-228600" algn="l">
              <a:spcBef>
                <a:spcPct val="20000"/>
              </a:spcBef>
              <a:buFontTx/>
              <a:buChar char="•"/>
            </a:pPr>
            <a:r>
              <a:rPr lang="en-US" sz="2400" dirty="0">
                <a:solidFill>
                  <a:srgbClr val="DDDDDD"/>
                </a:solidFill>
                <a:latin typeface="Arial" charset="0"/>
              </a:rPr>
              <a:t>captured in the precision of the inference (e.g., SE and CI)</a:t>
            </a:r>
          </a:p>
        </p:txBody>
      </p:sp>
      <p:sp>
        <p:nvSpPr>
          <p:cNvPr id="30723" name="Rectangle 3"/>
          <p:cNvSpPr>
            <a:spLocks noChangeArrowheads="1"/>
          </p:cNvSpPr>
          <p:nvPr/>
        </p:nvSpPr>
        <p:spPr bwMode="auto">
          <a:xfrm>
            <a:off x="266700" y="228600"/>
            <a:ext cx="9677400" cy="533400"/>
          </a:xfrm>
          <a:prstGeom prst="rect">
            <a:avLst/>
          </a:prstGeom>
          <a:noFill/>
          <a:ln w="9525">
            <a:noFill/>
            <a:miter lim="800000"/>
            <a:headEnd/>
            <a:tailEnd/>
          </a:ln>
        </p:spPr>
        <p:txBody>
          <a:bodyPr lIns="87312" tIns="42862" rIns="87312" bIns="42862" anchor="b"/>
          <a:lstStyle/>
          <a:p>
            <a:r>
              <a:rPr lang="en-US" b="1" dirty="0">
                <a:solidFill>
                  <a:schemeClr val="tx2"/>
                </a:solidFill>
                <a:latin typeface="Arial" charset="0"/>
              </a:rPr>
              <a:t>Error in Clinical Research: Our Focus on Bias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endParaRPr lang="en-US" dirty="0"/>
          </a:p>
        </p:txBody>
      </p:sp>
      <p:sp>
        <p:nvSpPr>
          <p:cNvPr id="31747" name="Rectangle 3"/>
          <p:cNvSpPr>
            <a:spLocks noGrp="1" noChangeArrowheads="1"/>
          </p:cNvSpPr>
          <p:nvPr>
            <p:ph type="body" idx="1"/>
          </p:nvPr>
        </p:nvSpPr>
        <p:spPr>
          <a:xfrm>
            <a:off x="152400" y="1295400"/>
            <a:ext cx="9906000" cy="5181600"/>
          </a:xfrm>
        </p:spPr>
        <p:txBody>
          <a:bodyPr/>
          <a:lstStyle/>
          <a:p>
            <a:pPr marL="0" indent="0" algn="ctr">
              <a:buFontTx/>
              <a:buNone/>
            </a:pPr>
            <a:r>
              <a:rPr lang="en-US" sz="3600" b="1" dirty="0">
                <a:solidFill>
                  <a:srgbClr val="000000"/>
                </a:solidFill>
                <a:latin typeface="Times" pitchFamily="18" charset="0"/>
              </a:rPr>
              <a:t>MetLife Is Settling </a:t>
            </a:r>
            <a:r>
              <a:rPr lang="en-US" sz="3600" b="1" dirty="0">
                <a:solidFill>
                  <a:srgbClr val="FF0000"/>
                </a:solidFill>
                <a:latin typeface="Times" pitchFamily="18" charset="0"/>
              </a:rPr>
              <a:t>Bias</a:t>
            </a:r>
            <a:r>
              <a:rPr lang="en-US" sz="3600" b="1" dirty="0">
                <a:solidFill>
                  <a:srgbClr val="000000"/>
                </a:solidFill>
                <a:latin typeface="Times" pitchFamily="18" charset="0"/>
              </a:rPr>
              <a:t> Lawsuit</a:t>
            </a:r>
            <a:r>
              <a:rPr lang="en-US" b="1" dirty="0">
                <a:solidFill>
                  <a:srgbClr val="000000"/>
                </a:solidFill>
                <a:latin typeface="Times" pitchFamily="18" charset="0"/>
              </a:rPr>
              <a:t> </a:t>
            </a:r>
          </a:p>
          <a:p>
            <a:pPr marL="0" indent="0">
              <a:buFontTx/>
              <a:buNone/>
            </a:pPr>
            <a:endParaRPr lang="en-US" sz="1600" b="1" dirty="0">
              <a:solidFill>
                <a:srgbClr val="666666"/>
              </a:solidFill>
              <a:latin typeface="Times" pitchFamily="18" charset="0"/>
            </a:endParaRPr>
          </a:p>
          <a:p>
            <a:pPr marL="0" indent="0">
              <a:buFontTx/>
              <a:buNone/>
            </a:pPr>
            <a:r>
              <a:rPr lang="en-US" b="1" dirty="0">
                <a:solidFill>
                  <a:srgbClr val="666666"/>
                </a:solidFill>
                <a:latin typeface="Times" pitchFamily="18" charset="0"/>
              </a:rPr>
              <a:t>BUSINESS/FINANCIAL DESK </a:t>
            </a:r>
          </a:p>
          <a:p>
            <a:pPr marL="0" indent="0">
              <a:buFontTx/>
              <a:buNone/>
            </a:pPr>
            <a:br>
              <a:rPr lang="en-US" sz="2800" dirty="0"/>
            </a:br>
            <a:endParaRPr lang="en-US" sz="1200" dirty="0"/>
          </a:p>
          <a:p>
            <a:pPr marL="0" indent="0">
              <a:buFontTx/>
              <a:buNone/>
            </a:pPr>
            <a:r>
              <a:rPr lang="en-US" sz="2800" dirty="0">
                <a:latin typeface="Times New Roman" pitchFamily="18" charset="0"/>
              </a:rPr>
              <a:t>MetLife said yesterday that it had reached a preliminary settlement of a class-action lawsuit accusing it of charging blacks more than whites for life insurance from 1901 to 1972. </a:t>
            </a:r>
          </a:p>
          <a:p>
            <a:pPr marL="0" indent="0">
              <a:buFontTx/>
              <a:buNone/>
            </a:pPr>
            <a:endParaRPr lang="en-US" sz="1400" dirty="0">
              <a:latin typeface="Times New Roman" pitchFamily="18" charset="0"/>
            </a:endParaRPr>
          </a:p>
          <a:p>
            <a:pPr marL="0" indent="0">
              <a:buFontTx/>
              <a:buNone/>
            </a:pPr>
            <a:r>
              <a:rPr lang="en-US" sz="2800" dirty="0">
                <a:latin typeface="Times New Roman" pitchFamily="18" charset="0"/>
              </a:rPr>
              <a:t>MetLife, based in New York, did not say how much the settlement was worth but said it should be covered by the $250 million, before tax, that it set aside for the case in February. </a:t>
            </a:r>
          </a:p>
          <a:p>
            <a:pPr marL="0" indent="0">
              <a:buFontTx/>
              <a:buNone/>
            </a:pPr>
            <a:br>
              <a:rPr lang="en-US" dirty="0">
                <a:latin typeface="Times New Roman" pitchFamily="18" charset="0"/>
              </a:rPr>
            </a:br>
            <a:endParaRPr lang="en-US" dirty="0">
              <a:latin typeface="Times New Roman" pitchFamily="18" charset="0"/>
            </a:endParaRPr>
          </a:p>
        </p:txBody>
      </p:sp>
      <p:pic>
        <p:nvPicPr>
          <p:cNvPr id="31748" name="Picture 4" descr="NYT_home_banner"/>
          <p:cNvPicPr>
            <a:picLocks noChangeAspect="1" noChangeArrowheads="1"/>
          </p:cNvPicPr>
          <p:nvPr/>
        </p:nvPicPr>
        <p:blipFill>
          <a:blip r:embed="rId3" cstate="print"/>
          <a:srcRect/>
          <a:stretch>
            <a:fillRect/>
          </a:stretch>
        </p:blipFill>
        <p:spPr bwMode="auto">
          <a:xfrm>
            <a:off x="2819400" y="533400"/>
            <a:ext cx="4675188" cy="674688"/>
          </a:xfrm>
          <a:prstGeom prst="rect">
            <a:avLst/>
          </a:prstGeom>
          <a:noFill/>
          <a:ln w="9525">
            <a:noFill/>
            <a:miter lim="800000"/>
            <a:headEnd/>
            <a:tailEnd/>
          </a:ln>
        </p:spPr>
      </p:pic>
      <p:sp>
        <p:nvSpPr>
          <p:cNvPr id="31749" name="Text Box 5"/>
          <p:cNvSpPr txBox="1">
            <a:spLocks noChangeArrowheads="1"/>
          </p:cNvSpPr>
          <p:nvPr/>
        </p:nvSpPr>
        <p:spPr bwMode="auto">
          <a:xfrm>
            <a:off x="6515100" y="2178050"/>
            <a:ext cx="3505200" cy="946150"/>
          </a:xfrm>
          <a:prstGeom prst="rect">
            <a:avLst/>
          </a:prstGeom>
          <a:noFill/>
          <a:ln w="9525" algn="ctr">
            <a:noFill/>
            <a:miter lim="800000"/>
            <a:headEnd/>
            <a:tailEnd/>
          </a:ln>
        </p:spPr>
        <p:txBody>
          <a:bodyPr>
            <a:spAutoFit/>
          </a:bodyPr>
          <a:lstStyle/>
          <a:p>
            <a:pPr>
              <a:spcBef>
                <a:spcPct val="50000"/>
              </a:spcBef>
            </a:pPr>
            <a:r>
              <a:rPr lang="en-US" sz="2800" dirty="0">
                <a:solidFill>
                  <a:srgbClr val="FF3300"/>
                </a:solidFill>
                <a:latin typeface="Arial" charset="0"/>
              </a:rPr>
              <a:t>We don’t mean prejudice</a:t>
            </a:r>
          </a:p>
        </p:txBody>
      </p:sp>
      <p:sp>
        <p:nvSpPr>
          <p:cNvPr id="6" name="Text Box 5">
            <a:extLst>
              <a:ext uri="{FF2B5EF4-FFF2-40B4-BE49-F238E27FC236}">
                <a16:creationId xmlns:a16="http://schemas.microsoft.com/office/drawing/2014/main" id="{4D6CB3C2-6BE9-4819-80C3-FEF825E51696}"/>
              </a:ext>
            </a:extLst>
          </p:cNvPr>
          <p:cNvSpPr txBox="1">
            <a:spLocks noChangeArrowheads="1"/>
          </p:cNvSpPr>
          <p:nvPr/>
        </p:nvSpPr>
        <p:spPr bwMode="auto">
          <a:xfrm>
            <a:off x="-266700" y="20053"/>
            <a:ext cx="5029200" cy="523220"/>
          </a:xfrm>
          <a:prstGeom prst="rect">
            <a:avLst/>
          </a:prstGeom>
          <a:noFill/>
          <a:ln w="9525" algn="ctr">
            <a:noFill/>
            <a:miter lim="800000"/>
            <a:headEnd/>
            <a:tailEnd/>
          </a:ln>
        </p:spPr>
        <p:txBody>
          <a:bodyPr wrap="square">
            <a:spAutoFit/>
          </a:bodyPr>
          <a:lstStyle/>
          <a:p>
            <a:pPr>
              <a:spcBef>
                <a:spcPct val="50000"/>
              </a:spcBef>
            </a:pPr>
            <a:r>
              <a:rPr lang="en-US" sz="2800" dirty="0">
                <a:solidFill>
                  <a:srgbClr val="FF3300"/>
                </a:solidFill>
                <a:latin typeface="Arial" charset="0"/>
              </a:rPr>
              <a:t>What do we mean by bias?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a:t>“Bias”  in Webster’s Dictionary</a:t>
            </a:r>
          </a:p>
        </p:txBody>
      </p:sp>
      <p:sp>
        <p:nvSpPr>
          <p:cNvPr id="32771" name="Rectangle 3"/>
          <p:cNvSpPr>
            <a:spLocks noGrp="1" noChangeArrowheads="1"/>
          </p:cNvSpPr>
          <p:nvPr>
            <p:ph type="body" idx="1"/>
          </p:nvPr>
        </p:nvSpPr>
        <p:spPr>
          <a:xfrm>
            <a:off x="152400" y="1295400"/>
            <a:ext cx="9906000" cy="5181600"/>
          </a:xfrm>
        </p:spPr>
        <p:txBody>
          <a:bodyPr/>
          <a:lstStyle/>
          <a:p>
            <a:pPr indent="-4763">
              <a:buFontTx/>
              <a:buNone/>
            </a:pPr>
            <a:r>
              <a:rPr lang="en-US" sz="2000" b="1" dirty="0"/>
              <a:t>1</a:t>
            </a:r>
            <a:r>
              <a:rPr lang="en-US" sz="2000" dirty="0"/>
              <a:t> </a:t>
            </a:r>
            <a:r>
              <a:rPr lang="en-US" sz="2000" b="1" dirty="0"/>
              <a:t>:</a:t>
            </a:r>
            <a:r>
              <a:rPr lang="en-US" sz="2000" dirty="0"/>
              <a:t> a line diagonal to the grain of a fabric; </a:t>
            </a:r>
            <a:r>
              <a:rPr lang="en-US" sz="2000" i="1" dirty="0"/>
              <a:t>especially</a:t>
            </a:r>
            <a:r>
              <a:rPr lang="en-US" sz="2000" dirty="0"/>
              <a:t> </a:t>
            </a:r>
            <a:r>
              <a:rPr lang="en-US" sz="2000" b="1" dirty="0"/>
              <a:t>:</a:t>
            </a:r>
            <a:r>
              <a:rPr lang="en-US" sz="2000" dirty="0"/>
              <a:t> a line at a 45° angle to the selvage often utilized in the cutting of garments for smoother fit</a:t>
            </a:r>
            <a:br>
              <a:rPr lang="en-US" sz="2000" dirty="0"/>
            </a:br>
            <a:r>
              <a:rPr lang="en-US" sz="2000" b="1" dirty="0"/>
              <a:t>2 a</a:t>
            </a:r>
            <a:r>
              <a:rPr lang="en-US" sz="2000" dirty="0"/>
              <a:t> </a:t>
            </a:r>
            <a:r>
              <a:rPr lang="en-US" sz="2000" b="1" dirty="0"/>
              <a:t>:</a:t>
            </a:r>
            <a:r>
              <a:rPr lang="en-US" sz="2000" dirty="0"/>
              <a:t> a peculiarity in the shape of a bowl that causes it to swerve when rolled on the green </a:t>
            </a:r>
            <a:r>
              <a:rPr lang="en-US" sz="2000" b="1" dirty="0"/>
              <a:t>b</a:t>
            </a:r>
            <a:r>
              <a:rPr lang="en-US" sz="2000" dirty="0"/>
              <a:t> </a:t>
            </a:r>
            <a:r>
              <a:rPr lang="en-US" sz="2000" b="1" dirty="0"/>
              <a:t>:</a:t>
            </a:r>
            <a:r>
              <a:rPr lang="en-US" sz="2000" dirty="0"/>
              <a:t> the tendency of a bowl to swerve; </a:t>
            </a:r>
            <a:r>
              <a:rPr lang="en-US" sz="2000" i="1" dirty="0"/>
              <a:t>also</a:t>
            </a:r>
            <a:r>
              <a:rPr lang="en-US" sz="2000" dirty="0"/>
              <a:t> </a:t>
            </a:r>
            <a:r>
              <a:rPr lang="en-US" sz="2000" b="1" dirty="0"/>
              <a:t>:</a:t>
            </a:r>
            <a:r>
              <a:rPr lang="en-US" sz="2000" dirty="0"/>
              <a:t> the impulse causing this tendency </a:t>
            </a:r>
            <a:r>
              <a:rPr lang="en-US" sz="2000" b="1" dirty="0"/>
              <a:t>c</a:t>
            </a:r>
            <a:r>
              <a:rPr lang="en-US" sz="2000" dirty="0"/>
              <a:t> </a:t>
            </a:r>
            <a:r>
              <a:rPr lang="en-US" sz="2000" b="1" dirty="0"/>
              <a:t>:</a:t>
            </a:r>
            <a:r>
              <a:rPr lang="en-US" sz="2000" dirty="0"/>
              <a:t> the swerve of the bowl</a:t>
            </a:r>
            <a:br>
              <a:rPr lang="en-US" sz="2000" dirty="0"/>
            </a:br>
            <a:r>
              <a:rPr lang="en-US" sz="2000" b="1" dirty="0"/>
              <a:t>3 a</a:t>
            </a:r>
            <a:r>
              <a:rPr lang="en-US" sz="2000" dirty="0"/>
              <a:t> </a:t>
            </a:r>
            <a:r>
              <a:rPr lang="en-US" sz="2000" b="1" dirty="0"/>
              <a:t>: </a:t>
            </a:r>
            <a:r>
              <a:rPr lang="en-US" sz="2000" dirty="0"/>
              <a:t>bent or tendency</a:t>
            </a:r>
            <a:r>
              <a:rPr lang="en-US" sz="2000" b="1" dirty="0"/>
              <a:t> </a:t>
            </a:r>
            <a:r>
              <a:rPr lang="en-US" sz="2000" dirty="0"/>
              <a:t> </a:t>
            </a:r>
            <a:r>
              <a:rPr lang="en-US" sz="2000" b="1" dirty="0"/>
              <a:t>b</a:t>
            </a:r>
            <a:r>
              <a:rPr lang="en-US" sz="2000" dirty="0"/>
              <a:t> </a:t>
            </a:r>
            <a:r>
              <a:rPr lang="en-US" sz="2000" b="1" dirty="0"/>
              <a:t>:</a:t>
            </a:r>
            <a:r>
              <a:rPr lang="en-US" sz="2000" dirty="0"/>
              <a:t> an inclination of temperament or outlook; </a:t>
            </a:r>
            <a:r>
              <a:rPr lang="en-US" sz="2000" i="1" dirty="0"/>
              <a:t>especially</a:t>
            </a:r>
            <a:r>
              <a:rPr lang="en-US" sz="2000" dirty="0"/>
              <a:t> </a:t>
            </a:r>
            <a:r>
              <a:rPr lang="en-US" sz="2000" b="1" dirty="0"/>
              <a:t>:</a:t>
            </a:r>
            <a:r>
              <a:rPr lang="en-US" sz="2000" dirty="0"/>
              <a:t> a personal and sometimes unreasoned judgment </a:t>
            </a:r>
            <a:r>
              <a:rPr lang="en-US" sz="2000" b="1" dirty="0"/>
              <a:t>: </a:t>
            </a:r>
            <a:r>
              <a:rPr lang="en-US" sz="2000" dirty="0"/>
              <a:t>prejudice </a:t>
            </a:r>
          </a:p>
          <a:p>
            <a:pPr indent="-4763">
              <a:buFontTx/>
              <a:buNone/>
            </a:pPr>
            <a:r>
              <a:rPr lang="en-US" sz="2000" b="1" dirty="0"/>
              <a:t>c</a:t>
            </a:r>
            <a:r>
              <a:rPr lang="en-US" sz="2000" dirty="0"/>
              <a:t> </a:t>
            </a:r>
            <a:r>
              <a:rPr lang="en-US" sz="2000" b="1" dirty="0"/>
              <a:t>:</a:t>
            </a:r>
            <a:r>
              <a:rPr lang="en-US" sz="2000" dirty="0"/>
              <a:t> an instance of such prejudice </a:t>
            </a:r>
          </a:p>
          <a:p>
            <a:pPr indent="-4763">
              <a:buFontTx/>
              <a:buNone/>
            </a:pPr>
            <a:r>
              <a:rPr lang="en-US" sz="2000" b="1" dirty="0"/>
              <a:t>d </a:t>
            </a:r>
            <a:r>
              <a:rPr lang="en-US" sz="2000" dirty="0"/>
              <a:t>(1) </a:t>
            </a:r>
            <a:r>
              <a:rPr lang="en-US" sz="2000" b="1" dirty="0"/>
              <a:t>:</a:t>
            </a:r>
            <a:r>
              <a:rPr lang="en-US" sz="2000" dirty="0"/>
              <a:t> deviation of the expected value of a statistical estimate from the quantity it estimates </a:t>
            </a:r>
          </a:p>
          <a:p>
            <a:pPr indent="-4763">
              <a:buFontTx/>
              <a:buNone/>
            </a:pPr>
            <a:r>
              <a:rPr lang="en-US" sz="2000" b="1" i="1" dirty="0">
                <a:solidFill>
                  <a:srgbClr val="FF3300"/>
                </a:solidFill>
              </a:rPr>
              <a:t>(2) : systematic error introduced into sampling or testing</a:t>
            </a:r>
          </a:p>
          <a:p>
            <a:pPr indent="-4763">
              <a:buFontTx/>
              <a:buNone/>
            </a:pPr>
            <a:endParaRPr lang="en-US" sz="2000" b="1" i="1" dirty="0">
              <a:solidFill>
                <a:srgbClr val="FF3300"/>
              </a:solidFill>
            </a:endParaRPr>
          </a:p>
          <a:p>
            <a:pPr indent="-4763">
              <a:buFontTx/>
              <a:buNone/>
            </a:pPr>
            <a:r>
              <a:rPr lang="en-US" sz="2000" b="1" dirty="0"/>
              <a:t>4 a</a:t>
            </a:r>
            <a:r>
              <a:rPr lang="en-US" sz="2000" dirty="0"/>
              <a:t> </a:t>
            </a:r>
            <a:r>
              <a:rPr lang="en-US" sz="2000" b="1" dirty="0"/>
              <a:t>:</a:t>
            </a:r>
            <a:r>
              <a:rPr lang="en-US" sz="2000" dirty="0"/>
              <a:t> a voltage applied to a device (as a transistor control electrode) to establish a reference level for operation </a:t>
            </a:r>
            <a:r>
              <a:rPr lang="en-US" sz="2000" b="1" dirty="0"/>
              <a:t>b</a:t>
            </a:r>
            <a:r>
              <a:rPr lang="en-US" sz="2000" dirty="0"/>
              <a:t> </a:t>
            </a:r>
            <a:r>
              <a:rPr lang="en-US" sz="2000" b="1" dirty="0"/>
              <a:t>:</a:t>
            </a:r>
            <a:r>
              <a:rPr lang="en-US" sz="2000" dirty="0"/>
              <a:t> a high-frequency voltage combined with an audio signal to reduce distortion in tape recording</a:t>
            </a:r>
            <a:br>
              <a:rPr lang="en-US" sz="2000" dirty="0"/>
            </a:br>
            <a:endParaRPr lang="en-US" sz="2000" dirty="0"/>
          </a:p>
          <a:p>
            <a:pPr indent="-4763"/>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62000" y="304800"/>
            <a:ext cx="8743950" cy="533400"/>
          </a:xfrm>
        </p:spPr>
        <p:txBody>
          <a:bodyPr/>
          <a:lstStyle/>
          <a:p>
            <a:r>
              <a:rPr lang="en-US" dirty="0"/>
              <a:t>Bias of Priene (</a:t>
            </a:r>
            <a:r>
              <a:rPr lang="en-US" b="0" dirty="0">
                <a:solidFill>
                  <a:schemeClr val="tx1"/>
                </a:solidFill>
              </a:rPr>
              <a:t>600 - 540 BC) </a:t>
            </a:r>
          </a:p>
        </p:txBody>
      </p:sp>
      <p:sp>
        <p:nvSpPr>
          <p:cNvPr id="33795" name="Rectangle 4"/>
          <p:cNvSpPr>
            <a:spLocks noGrp="1" noChangeArrowheads="1"/>
          </p:cNvSpPr>
          <p:nvPr>
            <p:ph type="body" sz="half" idx="2"/>
          </p:nvPr>
        </p:nvSpPr>
        <p:spPr>
          <a:xfrm>
            <a:off x="3962400" y="1143000"/>
            <a:ext cx="6324600" cy="5334000"/>
          </a:xfrm>
        </p:spPr>
        <p:txBody>
          <a:bodyPr/>
          <a:lstStyle/>
          <a:p>
            <a:pPr>
              <a:spcAft>
                <a:spcPts val="300"/>
              </a:spcAft>
            </a:pPr>
            <a:r>
              <a:rPr lang="en-US" sz="2400" dirty="0"/>
              <a:t>One of the 7 sages of classical antiquity</a:t>
            </a:r>
          </a:p>
          <a:p>
            <a:pPr>
              <a:spcAft>
                <a:spcPts val="300"/>
              </a:spcAft>
            </a:pPr>
            <a:r>
              <a:rPr lang="en-US" sz="2400" dirty="0"/>
              <a:t>Consulted by Croesus, King of Lydia, about the best</a:t>
            </a:r>
            <a:r>
              <a:rPr lang="en-US" sz="2400" baseline="30000" dirty="0"/>
              <a:t> </a:t>
            </a:r>
            <a:r>
              <a:rPr lang="en-US" sz="2400" dirty="0"/>
              <a:t>way to deploy warships against the Ionians</a:t>
            </a:r>
          </a:p>
          <a:p>
            <a:pPr>
              <a:spcAft>
                <a:spcPts val="300"/>
              </a:spcAft>
            </a:pPr>
            <a:r>
              <a:rPr lang="en-US" sz="2400" dirty="0"/>
              <a:t>Bias wished to avoid bloodshed, so he misled Croesus, falsely</a:t>
            </a:r>
            <a:r>
              <a:rPr lang="en-US" sz="2400" baseline="30000" dirty="0"/>
              <a:t> </a:t>
            </a:r>
            <a:r>
              <a:rPr lang="en-US" sz="2400" dirty="0"/>
              <a:t>advising him that the Ionians were buying horses </a:t>
            </a:r>
          </a:p>
          <a:p>
            <a:pPr>
              <a:spcAft>
                <a:spcPts val="300"/>
              </a:spcAft>
            </a:pPr>
            <a:r>
              <a:rPr lang="en-US" sz="2400" dirty="0"/>
              <a:t>Bias later confessed to Croesus</a:t>
            </a:r>
            <a:r>
              <a:rPr lang="en-US" sz="2400" baseline="30000" dirty="0"/>
              <a:t> </a:t>
            </a:r>
            <a:r>
              <a:rPr lang="en-US" sz="2400" dirty="0"/>
              <a:t>that he had lied.</a:t>
            </a:r>
            <a:r>
              <a:rPr lang="en-US" sz="2400" baseline="30000" dirty="0"/>
              <a:t> </a:t>
            </a:r>
          </a:p>
          <a:p>
            <a:pPr>
              <a:spcAft>
                <a:spcPts val="300"/>
              </a:spcAft>
            </a:pPr>
            <a:r>
              <a:rPr lang="en-US" sz="2400" dirty="0"/>
              <a:t>Croesus was pleased with the way that he had been deceived by</a:t>
            </a:r>
            <a:r>
              <a:rPr lang="en-US" sz="2400" baseline="30000" dirty="0"/>
              <a:t> </a:t>
            </a:r>
            <a:r>
              <a:rPr lang="en-US" sz="2400" dirty="0"/>
              <a:t>Bias and made peace with the Ionians. </a:t>
            </a:r>
          </a:p>
          <a:p>
            <a:pPr>
              <a:spcAft>
                <a:spcPts val="300"/>
              </a:spcAft>
            </a:pPr>
            <a:r>
              <a:rPr lang="en-US" sz="2400" dirty="0"/>
              <a:t>Bias = deviation from truth</a:t>
            </a:r>
          </a:p>
          <a:p>
            <a:endParaRPr lang="en-US" sz="800" dirty="0"/>
          </a:p>
          <a:p>
            <a:pPr algn="r">
              <a:buFontTx/>
              <a:buNone/>
            </a:pPr>
            <a:endParaRPr lang="en-US" sz="2400" dirty="0"/>
          </a:p>
        </p:txBody>
      </p:sp>
      <p:pic>
        <p:nvPicPr>
          <p:cNvPr id="33796" name="Picture 7" descr="Bias of Priene"/>
          <p:cNvPicPr>
            <a:picLocks noGrp="1" noChangeAspect="1" noChangeArrowheads="1"/>
          </p:cNvPicPr>
          <p:nvPr>
            <p:ph type="clipArt" sz="half" idx="1"/>
          </p:nvPr>
        </p:nvPicPr>
        <p:blipFill>
          <a:blip r:embed="rId3" cstate="print"/>
          <a:srcRect/>
          <a:stretch>
            <a:fillRect/>
          </a:stretch>
        </p:blipFill>
        <p:spPr>
          <a:xfrm>
            <a:off x="304800" y="1143000"/>
            <a:ext cx="3368675" cy="5181600"/>
          </a:xfrm>
        </p:spPr>
      </p:pic>
      <p:sp>
        <p:nvSpPr>
          <p:cNvPr id="33797" name="Text Box 9"/>
          <p:cNvSpPr txBox="1">
            <a:spLocks noChangeArrowheads="1"/>
          </p:cNvSpPr>
          <p:nvPr/>
        </p:nvSpPr>
        <p:spPr bwMode="auto">
          <a:xfrm>
            <a:off x="266700" y="6400800"/>
            <a:ext cx="4038600" cy="366713"/>
          </a:xfrm>
          <a:prstGeom prst="rect">
            <a:avLst/>
          </a:prstGeom>
          <a:noFill/>
          <a:ln w="9525">
            <a:noFill/>
            <a:miter lim="800000"/>
            <a:headEnd/>
            <a:tailEnd/>
          </a:ln>
        </p:spPr>
        <p:txBody>
          <a:bodyPr>
            <a:spAutoFit/>
          </a:bodyPr>
          <a:lstStyle/>
          <a:p>
            <a:pPr algn="l">
              <a:spcBef>
                <a:spcPct val="50000"/>
              </a:spcBef>
            </a:pPr>
            <a:r>
              <a:rPr lang="en-US" sz="1800" i="1" dirty="0">
                <a:latin typeface="Arial" charset="0"/>
              </a:rPr>
              <a:t>BMJ</a:t>
            </a:r>
            <a:r>
              <a:rPr lang="en-US" sz="1800" dirty="0">
                <a:latin typeface="Arial" charset="0"/>
              </a:rPr>
              <a:t>   324:1071, 2002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4181" name="Text Box 1029"/>
          <p:cNvSpPr txBox="1">
            <a:spLocks noChangeArrowheads="1"/>
          </p:cNvSpPr>
          <p:nvPr/>
        </p:nvSpPr>
        <p:spPr bwMode="auto">
          <a:xfrm>
            <a:off x="990600" y="5232737"/>
            <a:ext cx="3733800" cy="1015663"/>
          </a:xfrm>
          <a:prstGeom prst="rect">
            <a:avLst/>
          </a:prstGeom>
          <a:noFill/>
          <a:ln w="9525">
            <a:noFill/>
            <a:miter lim="800000"/>
            <a:headEnd/>
            <a:tailEnd/>
          </a:ln>
        </p:spPr>
        <p:txBody>
          <a:bodyPr>
            <a:spAutoFit/>
          </a:bodyPr>
          <a:lstStyle/>
          <a:p>
            <a:pPr>
              <a:spcBef>
                <a:spcPct val="50000"/>
              </a:spcBef>
            </a:pPr>
            <a:r>
              <a:rPr lang="en-US" sz="2400" b="1" dirty="0">
                <a:latin typeface="Arial" charset="0"/>
              </a:rPr>
              <a:t>Unbiased</a:t>
            </a:r>
          </a:p>
          <a:p>
            <a:pPr>
              <a:spcBef>
                <a:spcPct val="50000"/>
              </a:spcBef>
            </a:pPr>
            <a:r>
              <a:rPr lang="en-US" sz="2400" b="1" dirty="0">
                <a:latin typeface="Arial" charset="0"/>
              </a:rPr>
              <a:t>Precise</a:t>
            </a:r>
          </a:p>
        </p:txBody>
      </p:sp>
      <p:sp>
        <p:nvSpPr>
          <p:cNvPr id="3077" name="Text Box 1030"/>
          <p:cNvSpPr txBox="1">
            <a:spLocks noChangeArrowheads="1"/>
          </p:cNvSpPr>
          <p:nvPr/>
        </p:nvSpPr>
        <p:spPr bwMode="auto">
          <a:xfrm>
            <a:off x="5715000" y="5638800"/>
            <a:ext cx="3733800" cy="457200"/>
          </a:xfrm>
          <a:prstGeom prst="rect">
            <a:avLst/>
          </a:prstGeom>
          <a:noFill/>
          <a:ln w="9525">
            <a:noFill/>
            <a:miter lim="800000"/>
            <a:headEnd/>
            <a:tailEnd/>
          </a:ln>
        </p:spPr>
        <p:txBody>
          <a:bodyPr>
            <a:spAutoFit/>
          </a:bodyPr>
          <a:lstStyle/>
          <a:p>
            <a:pPr algn="l">
              <a:spcBef>
                <a:spcPct val="50000"/>
              </a:spcBef>
            </a:pPr>
            <a:endParaRPr lang="en-US" sz="2400" dirty="0"/>
          </a:p>
        </p:txBody>
      </p:sp>
      <p:sp>
        <p:nvSpPr>
          <p:cNvPr id="434183" name="Text Box 1031"/>
          <p:cNvSpPr txBox="1">
            <a:spLocks noChangeArrowheads="1"/>
          </p:cNvSpPr>
          <p:nvPr/>
        </p:nvSpPr>
        <p:spPr bwMode="auto">
          <a:xfrm>
            <a:off x="5867400" y="5334000"/>
            <a:ext cx="3429000" cy="1015663"/>
          </a:xfrm>
          <a:prstGeom prst="rect">
            <a:avLst/>
          </a:prstGeom>
          <a:noFill/>
          <a:ln w="9525">
            <a:noFill/>
            <a:miter lim="800000"/>
            <a:headEnd/>
            <a:tailEnd/>
          </a:ln>
        </p:spPr>
        <p:txBody>
          <a:bodyPr>
            <a:spAutoFit/>
          </a:bodyPr>
          <a:lstStyle/>
          <a:p>
            <a:pPr>
              <a:spcBef>
                <a:spcPct val="50000"/>
              </a:spcBef>
            </a:pPr>
            <a:r>
              <a:rPr lang="en-US" sz="2400" b="1" dirty="0">
                <a:latin typeface="Arial" charset="0"/>
              </a:rPr>
              <a:t>Biased</a:t>
            </a:r>
          </a:p>
          <a:p>
            <a:pPr>
              <a:spcBef>
                <a:spcPct val="50000"/>
              </a:spcBef>
            </a:pPr>
            <a:r>
              <a:rPr lang="en-US" sz="2400" b="1" dirty="0">
                <a:latin typeface="Arial" charset="0"/>
              </a:rPr>
              <a:t>Imprecise</a:t>
            </a:r>
          </a:p>
        </p:txBody>
      </p:sp>
      <p:sp>
        <p:nvSpPr>
          <p:cNvPr id="3079" name="Oval 1032"/>
          <p:cNvSpPr>
            <a:spLocks noChangeArrowheads="1"/>
          </p:cNvSpPr>
          <p:nvPr/>
        </p:nvSpPr>
        <p:spPr bwMode="auto">
          <a:xfrm>
            <a:off x="5524500" y="3276600"/>
            <a:ext cx="152400" cy="152400"/>
          </a:xfrm>
          <a:prstGeom prst="ellipse">
            <a:avLst/>
          </a:prstGeom>
          <a:solidFill>
            <a:schemeClr val="tx2"/>
          </a:solidFill>
          <a:ln w="9525" algn="ctr">
            <a:solidFill>
              <a:schemeClr val="tx1"/>
            </a:solidFill>
            <a:round/>
            <a:headEnd/>
            <a:tailEnd/>
          </a:ln>
        </p:spPr>
        <p:txBody>
          <a:bodyPr wrap="none" anchor="ctr"/>
          <a:lstStyle/>
          <a:p>
            <a:endParaRPr lang="en-US" dirty="0"/>
          </a:p>
        </p:txBody>
      </p:sp>
      <p:graphicFrame>
        <p:nvGraphicFramePr>
          <p:cNvPr id="3074" name="Object 1033"/>
          <p:cNvGraphicFramePr>
            <a:graphicFrameLocks noChangeAspect="1"/>
          </p:cNvGraphicFramePr>
          <p:nvPr>
            <p:extLst>
              <p:ext uri="{D42A27DB-BD31-4B8C-83A1-F6EECF244321}">
                <p14:modId xmlns:p14="http://schemas.microsoft.com/office/powerpoint/2010/main" val="3508768911"/>
              </p:ext>
            </p:extLst>
          </p:nvPr>
        </p:nvGraphicFramePr>
        <p:xfrm>
          <a:off x="1026202" y="1219200"/>
          <a:ext cx="8153400" cy="4114800"/>
        </p:xfrm>
        <a:graphic>
          <a:graphicData uri="http://schemas.openxmlformats.org/presentationml/2006/ole">
            <mc:AlternateContent xmlns:mc="http://schemas.openxmlformats.org/markup-compatibility/2006">
              <mc:Choice xmlns:v="urn:schemas-microsoft-com:vml" Requires="v">
                <p:oleObj name="Bitmap Image" r:id="rId3" imgW="5952381" imgH="3629532" progId="PBrush">
                  <p:embed/>
                </p:oleObj>
              </mc:Choice>
              <mc:Fallback>
                <p:oleObj name="Bitmap Image" r:id="rId3" imgW="5952381" imgH="3629532"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202" y="1219200"/>
                        <a:ext cx="8153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0" name="Oval 1034"/>
          <p:cNvSpPr>
            <a:spLocks noChangeArrowheads="1"/>
          </p:cNvSpPr>
          <p:nvPr/>
        </p:nvSpPr>
        <p:spPr bwMode="auto">
          <a:xfrm>
            <a:off x="5867400" y="2895600"/>
            <a:ext cx="152400" cy="152400"/>
          </a:xfrm>
          <a:prstGeom prst="ellipse">
            <a:avLst/>
          </a:prstGeom>
          <a:solidFill>
            <a:schemeClr val="tx2"/>
          </a:solidFill>
          <a:ln w="9525" algn="ctr">
            <a:solidFill>
              <a:schemeClr val="tx1"/>
            </a:solidFill>
            <a:round/>
            <a:headEnd/>
            <a:tailEnd/>
          </a:ln>
        </p:spPr>
        <p:txBody>
          <a:bodyPr wrap="none" anchor="ctr"/>
          <a:lstStyle/>
          <a:p>
            <a:endParaRPr lang="en-US" dirty="0"/>
          </a:p>
        </p:txBody>
      </p:sp>
      <p:sp>
        <p:nvSpPr>
          <p:cNvPr id="3" name="Title 2"/>
          <p:cNvSpPr>
            <a:spLocks noGrp="1"/>
          </p:cNvSpPr>
          <p:nvPr>
            <p:ph type="title"/>
          </p:nvPr>
        </p:nvSpPr>
        <p:spPr/>
        <p:txBody>
          <a:bodyPr/>
          <a:lstStyle/>
          <a:p>
            <a:r>
              <a:rPr lang="en-US" dirty="0"/>
              <a:t>In the language of bias</a:t>
            </a:r>
          </a:p>
        </p:txBody>
      </p:sp>
      <p:sp>
        <p:nvSpPr>
          <p:cNvPr id="9" name="TextBox 8"/>
          <p:cNvSpPr txBox="1"/>
          <p:nvPr/>
        </p:nvSpPr>
        <p:spPr>
          <a:xfrm>
            <a:off x="4193931" y="3359616"/>
            <a:ext cx="1638300" cy="1938992"/>
          </a:xfrm>
          <a:prstGeom prst="rect">
            <a:avLst/>
          </a:prstGeom>
          <a:noFill/>
        </p:spPr>
        <p:txBody>
          <a:bodyPr wrap="square" rtlCol="0">
            <a:spAutoFit/>
          </a:bodyPr>
          <a:lstStyle/>
          <a:p>
            <a:r>
              <a:rPr lang="en-US" sz="2400" dirty="0">
                <a:latin typeface="+mn-lt"/>
              </a:rPr>
              <a:t>Center of target = truth in the source population</a:t>
            </a:r>
          </a:p>
        </p:txBody>
      </p:sp>
      <p:sp>
        <p:nvSpPr>
          <p:cNvPr id="10" name="Oval 9">
            <a:extLst>
              <a:ext uri="{FF2B5EF4-FFF2-40B4-BE49-F238E27FC236}">
                <a16:creationId xmlns:a16="http://schemas.microsoft.com/office/drawing/2014/main" id="{A52AEA2B-A3E6-4F0A-BA67-94AAECE31E8D}"/>
              </a:ext>
            </a:extLst>
          </p:cNvPr>
          <p:cNvSpPr/>
          <p:nvPr/>
        </p:nvSpPr>
        <p:spPr bwMode="auto">
          <a:xfrm>
            <a:off x="10071100" y="78629"/>
            <a:ext cx="101600" cy="128498"/>
          </a:xfrm>
          <a:prstGeom prst="ellipse">
            <a:avLst/>
          </a:prstGeom>
          <a:solidFill>
            <a:schemeClr val="accent1"/>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5573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4181"/>
                                        </p:tgtEl>
                                        <p:attrNameLst>
                                          <p:attrName>style.visibility</p:attrName>
                                        </p:attrNameLst>
                                      </p:cBhvr>
                                      <p:to>
                                        <p:strVal val="visible"/>
                                      </p:to>
                                    </p:set>
                                    <p:anim calcmode="lin" valueType="num">
                                      <p:cBhvr additive="base">
                                        <p:cTn id="7" dur="500" fill="hold"/>
                                        <p:tgtEl>
                                          <p:spTgt spid="434181"/>
                                        </p:tgtEl>
                                        <p:attrNameLst>
                                          <p:attrName>ppt_x</p:attrName>
                                        </p:attrNameLst>
                                      </p:cBhvr>
                                      <p:tavLst>
                                        <p:tav tm="0">
                                          <p:val>
                                            <p:strVal val="0-#ppt_w/2"/>
                                          </p:val>
                                        </p:tav>
                                        <p:tav tm="100000">
                                          <p:val>
                                            <p:strVal val="#ppt_x"/>
                                          </p:val>
                                        </p:tav>
                                      </p:tavLst>
                                    </p:anim>
                                    <p:anim calcmode="lin" valueType="num">
                                      <p:cBhvr additive="base">
                                        <p:cTn id="8" dur="500" fill="hold"/>
                                        <p:tgtEl>
                                          <p:spTgt spid="4341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4183"/>
                                        </p:tgtEl>
                                        <p:attrNameLst>
                                          <p:attrName>style.visibility</p:attrName>
                                        </p:attrNameLst>
                                      </p:cBhvr>
                                      <p:to>
                                        <p:strVal val="visible"/>
                                      </p:to>
                                    </p:set>
                                    <p:anim calcmode="lin" valueType="num">
                                      <p:cBhvr additive="base">
                                        <p:cTn id="13" dur="500" fill="hold"/>
                                        <p:tgtEl>
                                          <p:spTgt spid="434183"/>
                                        </p:tgtEl>
                                        <p:attrNameLst>
                                          <p:attrName>ppt_x</p:attrName>
                                        </p:attrNameLst>
                                      </p:cBhvr>
                                      <p:tavLst>
                                        <p:tav tm="0">
                                          <p:val>
                                            <p:strVal val="0-#ppt_w/2"/>
                                          </p:val>
                                        </p:tav>
                                        <p:tav tm="100000">
                                          <p:val>
                                            <p:strVal val="#ppt_x"/>
                                          </p:val>
                                        </p:tav>
                                      </p:tavLst>
                                    </p:anim>
                                    <p:anim calcmode="lin" valueType="num">
                                      <p:cBhvr additive="base">
                                        <p:cTn id="14" dur="500" fill="hold"/>
                                        <p:tgtEl>
                                          <p:spTgt spid="4341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1" grpId="0" autoUpdateAnimBg="0"/>
      <p:bldP spid="43418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dirty="0"/>
          </a:p>
        </p:txBody>
      </p:sp>
      <p:graphicFrame>
        <p:nvGraphicFramePr>
          <p:cNvPr id="5122" name="Object 11"/>
          <p:cNvGraphicFramePr>
            <a:graphicFrameLocks noChangeAspect="1"/>
          </p:cNvGraphicFramePr>
          <p:nvPr>
            <p:extLst>
              <p:ext uri="{D42A27DB-BD31-4B8C-83A1-F6EECF244321}">
                <p14:modId xmlns:p14="http://schemas.microsoft.com/office/powerpoint/2010/main" val="3627597858"/>
              </p:ext>
            </p:extLst>
          </p:nvPr>
        </p:nvGraphicFramePr>
        <p:xfrm>
          <a:off x="1031875" y="1066800"/>
          <a:ext cx="3883025" cy="3446463"/>
        </p:xfrm>
        <a:graphic>
          <a:graphicData uri="http://schemas.openxmlformats.org/presentationml/2006/ole">
            <mc:AlternateContent xmlns:mc="http://schemas.openxmlformats.org/markup-compatibility/2006">
              <mc:Choice xmlns:v="urn:schemas-microsoft-com:vml" Requires="v">
                <p:oleObj name="Bitmap Image" r:id="rId3" imgW="6087325" imgH="2790476" progId="PBrush">
                  <p:embed/>
                </p:oleObj>
              </mc:Choice>
              <mc:Fallback>
                <p:oleObj name="Bitmap Image" r:id="rId3" imgW="6087325" imgH="2790476"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55310"/>
                      <a:stretch>
                        <a:fillRect/>
                      </a:stretch>
                    </p:blipFill>
                    <p:spPr bwMode="auto">
                      <a:xfrm>
                        <a:off x="1031875" y="1066800"/>
                        <a:ext cx="3883025" cy="3446463"/>
                      </a:xfrm>
                      <a:prstGeom prst="rect">
                        <a:avLst/>
                      </a:prstGeom>
                      <a:noFill/>
                      <a:ln>
                        <a:noFill/>
                      </a:ln>
                      <a:effectLst/>
                    </p:spPr>
                  </p:pic>
                </p:oleObj>
              </mc:Fallback>
            </mc:AlternateContent>
          </a:graphicData>
        </a:graphic>
      </p:graphicFrame>
      <p:sp>
        <p:nvSpPr>
          <p:cNvPr id="5129" name="Text Box 12"/>
          <p:cNvSpPr txBox="1">
            <a:spLocks noChangeArrowheads="1"/>
          </p:cNvSpPr>
          <p:nvPr/>
        </p:nvSpPr>
        <p:spPr bwMode="auto">
          <a:xfrm>
            <a:off x="1981200" y="4114800"/>
            <a:ext cx="3390900" cy="2154436"/>
          </a:xfrm>
          <a:prstGeom prst="rect">
            <a:avLst/>
          </a:prstGeom>
          <a:noFill/>
          <a:ln w="9525">
            <a:noFill/>
            <a:prstDash val="sysDot"/>
            <a:miter lim="800000"/>
            <a:headEnd/>
            <a:tailEnd/>
          </a:ln>
        </p:spPr>
        <p:txBody>
          <a:bodyPr>
            <a:spAutoFit/>
          </a:bodyPr>
          <a:lstStyle/>
          <a:p>
            <a:pPr algn="l"/>
            <a:endParaRPr lang="en-US" sz="2400" dirty="0">
              <a:latin typeface="Arial" charset="0"/>
            </a:endParaRPr>
          </a:p>
          <a:p>
            <a:pPr algn="l"/>
            <a:r>
              <a:rPr lang="en-US" sz="2400" b="1" dirty="0">
                <a:latin typeface="Arial" charset="0"/>
              </a:rPr>
              <a:t>Unbiased</a:t>
            </a:r>
          </a:p>
          <a:p>
            <a:pPr algn="l"/>
            <a:endParaRPr lang="en-US" sz="1400" b="1" dirty="0">
              <a:latin typeface="Arial" charset="0"/>
            </a:endParaRPr>
          </a:p>
          <a:p>
            <a:pPr algn="l"/>
            <a:r>
              <a:rPr lang="en-US" sz="2400" b="1" dirty="0">
                <a:latin typeface="Arial" charset="0"/>
              </a:rPr>
              <a:t>Imprecise</a:t>
            </a:r>
          </a:p>
          <a:p>
            <a:pPr algn="l"/>
            <a:endParaRPr lang="en-US" sz="2400" dirty="0">
              <a:latin typeface="Arial" charset="0"/>
            </a:endParaRPr>
          </a:p>
          <a:p>
            <a:pPr algn="l"/>
            <a:endParaRPr lang="en-US" sz="2400" dirty="0">
              <a:latin typeface="Aria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520132989"/>
              </p:ext>
            </p:extLst>
          </p:nvPr>
        </p:nvGraphicFramePr>
        <p:xfrm>
          <a:off x="5676900" y="914400"/>
          <a:ext cx="4076700" cy="3552825"/>
        </p:xfrm>
        <a:graphic>
          <a:graphicData uri="http://schemas.openxmlformats.org/presentationml/2006/ole">
            <mc:AlternateContent xmlns:mc="http://schemas.openxmlformats.org/markup-compatibility/2006">
              <mc:Choice xmlns:v="urn:schemas-microsoft-com:vml" Requires="v">
                <p:oleObj name="Bitmap Image" r:id="rId5" imgW="6087325" imgH="2790476" progId="PBrush">
                  <p:embed/>
                </p:oleObj>
              </mc:Choice>
              <mc:Fallback>
                <p:oleObj name="Bitmap Image" r:id="rId5" imgW="6087325" imgH="2790476" progId="PBrus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r="52655"/>
                      <a:stretch>
                        <a:fillRect/>
                      </a:stretch>
                    </p:blipFill>
                    <p:spPr bwMode="auto">
                      <a:xfrm>
                        <a:off x="5676900" y="914400"/>
                        <a:ext cx="407670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 Box 5"/>
          <p:cNvSpPr txBox="1">
            <a:spLocks noChangeArrowheads="1"/>
          </p:cNvSpPr>
          <p:nvPr/>
        </p:nvSpPr>
        <p:spPr bwMode="auto">
          <a:xfrm>
            <a:off x="5905500" y="4572000"/>
            <a:ext cx="3733800" cy="1015663"/>
          </a:xfrm>
          <a:prstGeom prst="rect">
            <a:avLst/>
          </a:prstGeom>
          <a:noFill/>
          <a:ln w="9525">
            <a:noFill/>
            <a:miter lim="800000"/>
            <a:headEnd/>
            <a:tailEnd/>
          </a:ln>
        </p:spPr>
        <p:txBody>
          <a:bodyPr>
            <a:spAutoFit/>
          </a:bodyPr>
          <a:lstStyle/>
          <a:p>
            <a:pPr>
              <a:spcBef>
                <a:spcPct val="50000"/>
              </a:spcBef>
            </a:pPr>
            <a:r>
              <a:rPr lang="en-US" sz="2400" b="1" dirty="0">
                <a:latin typeface="Arial" charset="0"/>
              </a:rPr>
              <a:t>Biased </a:t>
            </a:r>
          </a:p>
          <a:p>
            <a:pPr>
              <a:spcBef>
                <a:spcPct val="50000"/>
              </a:spcBef>
            </a:pPr>
            <a:r>
              <a:rPr lang="en-US" sz="2400" b="1" dirty="0">
                <a:latin typeface="Arial" charset="0"/>
              </a:rPr>
              <a:t>Precise</a:t>
            </a:r>
          </a:p>
        </p:txBody>
      </p:sp>
      <p:sp>
        <p:nvSpPr>
          <p:cNvPr id="7" name="TextBox 6"/>
          <p:cNvSpPr txBox="1"/>
          <p:nvPr/>
        </p:nvSpPr>
        <p:spPr>
          <a:xfrm>
            <a:off x="1257300" y="235803"/>
            <a:ext cx="7772400" cy="830997"/>
          </a:xfrm>
          <a:prstGeom prst="rect">
            <a:avLst/>
          </a:prstGeom>
          <a:noFill/>
        </p:spPr>
        <p:txBody>
          <a:bodyPr wrap="square" rtlCol="0">
            <a:spAutoFit/>
          </a:bodyPr>
          <a:lstStyle/>
          <a:p>
            <a:r>
              <a:rPr lang="en-US" sz="2400" dirty="0">
                <a:latin typeface="+mn-lt"/>
              </a:rPr>
              <a:t>Bias = difference between answer in the study sample and truth in the source population</a:t>
            </a:r>
          </a:p>
        </p:txBody>
      </p:sp>
    </p:spTree>
    <p:extLst>
      <p:ext uri="{BB962C8B-B14F-4D97-AF65-F5344CB8AC3E}">
        <p14:creationId xmlns:p14="http://schemas.microsoft.com/office/powerpoint/2010/main" val="3439636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38200" y="304800"/>
            <a:ext cx="8743950" cy="533400"/>
          </a:xfrm>
        </p:spPr>
        <p:txBody>
          <a:bodyPr/>
          <a:lstStyle/>
          <a:p>
            <a:r>
              <a:rPr lang="en-US" sz="2800" dirty="0"/>
              <a:t>One More Big Picture Framework Item: </a:t>
            </a:r>
            <a:br>
              <a:rPr lang="en-US" sz="2800" dirty="0"/>
            </a:br>
            <a:r>
              <a:rPr lang="en-US" sz="2800" dirty="0"/>
              <a:t>Classification Schemes for Overall Error and Bias</a:t>
            </a:r>
          </a:p>
        </p:txBody>
      </p:sp>
      <p:sp>
        <p:nvSpPr>
          <p:cNvPr id="34819" name="Rectangle 4"/>
          <p:cNvSpPr>
            <a:spLocks noGrp="1" noChangeArrowheads="1"/>
          </p:cNvSpPr>
          <p:nvPr>
            <p:ph type="body" idx="1"/>
          </p:nvPr>
        </p:nvSpPr>
        <p:spPr>
          <a:xfrm>
            <a:off x="114300" y="1066800"/>
            <a:ext cx="8829675" cy="5181600"/>
          </a:xfrm>
          <a:noFill/>
        </p:spPr>
        <p:txBody>
          <a:bodyPr/>
          <a:lstStyle/>
          <a:p>
            <a:r>
              <a:rPr lang="en-US" sz="2400" b="1" dirty="0"/>
              <a:t>Common Approach (which we will use)</a:t>
            </a:r>
          </a:p>
          <a:p>
            <a:pPr lvl="1"/>
            <a:r>
              <a:rPr lang="en-US" sz="2400" dirty="0"/>
              <a:t>Bias (Systematic error)</a:t>
            </a:r>
          </a:p>
          <a:p>
            <a:pPr lvl="2"/>
            <a:r>
              <a:rPr lang="en-US" dirty="0"/>
              <a:t>Selection Bias</a:t>
            </a:r>
          </a:p>
          <a:p>
            <a:pPr lvl="2"/>
            <a:r>
              <a:rPr lang="en-US" dirty="0"/>
              <a:t>Measurement (Information) Bias</a:t>
            </a:r>
          </a:p>
          <a:p>
            <a:pPr lvl="2"/>
            <a:r>
              <a:rPr lang="en-US" dirty="0"/>
              <a:t>Confounding Bias</a:t>
            </a:r>
          </a:p>
          <a:p>
            <a:pPr lvl="1"/>
            <a:r>
              <a:rPr lang="en-US" sz="2400" dirty="0"/>
              <a:t>Chance (Random error)</a:t>
            </a:r>
          </a:p>
          <a:p>
            <a:pPr lvl="1"/>
            <a:endParaRPr lang="en-US" sz="1200" dirty="0"/>
          </a:p>
          <a:p>
            <a:r>
              <a:rPr lang="en-US" sz="2400" b="1" dirty="0"/>
              <a:t>Szklo and Nieto (and some others)</a:t>
            </a:r>
          </a:p>
          <a:p>
            <a:pPr lvl="1"/>
            <a:r>
              <a:rPr lang="en-US" sz="2400" dirty="0"/>
              <a:t>Bias (Systematic error)</a:t>
            </a:r>
          </a:p>
          <a:p>
            <a:pPr marL="914400" lvl="2" indent="-171450"/>
            <a:r>
              <a:rPr lang="en-US" dirty="0"/>
              <a:t>Selection Bias</a:t>
            </a:r>
          </a:p>
          <a:p>
            <a:pPr marL="914400" lvl="2" indent="-171450"/>
            <a:r>
              <a:rPr lang="en-US" dirty="0"/>
              <a:t>Measurement</a:t>
            </a:r>
            <a:r>
              <a:rPr lang="en-US" sz="800" dirty="0"/>
              <a:t> </a:t>
            </a:r>
            <a:r>
              <a:rPr lang="en-US" dirty="0"/>
              <a:t>(Information)</a:t>
            </a:r>
            <a:r>
              <a:rPr lang="en-US" sz="800" dirty="0"/>
              <a:t> </a:t>
            </a:r>
            <a:r>
              <a:rPr lang="en-US" dirty="0"/>
              <a:t>Bias</a:t>
            </a:r>
          </a:p>
          <a:p>
            <a:pPr lvl="1"/>
            <a:r>
              <a:rPr lang="en-US" sz="2400" dirty="0"/>
              <a:t>Confounding</a:t>
            </a:r>
          </a:p>
          <a:p>
            <a:pPr lvl="1"/>
            <a:r>
              <a:rPr lang="en-US" sz="2400" dirty="0"/>
              <a:t>Chance (Random error)</a:t>
            </a:r>
          </a:p>
          <a:p>
            <a:pPr lvl="1"/>
            <a:endParaRPr lang="en-US" sz="1000" dirty="0"/>
          </a:p>
        </p:txBody>
      </p:sp>
      <p:sp>
        <p:nvSpPr>
          <p:cNvPr id="34820" name="AutoShape 5"/>
          <p:cNvSpPr>
            <a:spLocks/>
          </p:cNvSpPr>
          <p:nvPr/>
        </p:nvSpPr>
        <p:spPr bwMode="auto">
          <a:xfrm>
            <a:off x="5905500" y="2057400"/>
            <a:ext cx="533400" cy="1447800"/>
          </a:xfrm>
          <a:prstGeom prst="rightBrace">
            <a:avLst>
              <a:gd name="adj1" fmla="val 22619"/>
              <a:gd name="adj2" fmla="val 50000"/>
            </a:avLst>
          </a:prstGeom>
          <a:noFill/>
          <a:ln w="9525">
            <a:solidFill>
              <a:schemeClr val="tx1"/>
            </a:solidFill>
            <a:round/>
            <a:headEnd/>
            <a:tailEnd/>
          </a:ln>
        </p:spPr>
        <p:txBody>
          <a:bodyPr wrap="none" anchor="ctr"/>
          <a:lstStyle/>
          <a:p>
            <a:endParaRPr lang="en-US" dirty="0"/>
          </a:p>
        </p:txBody>
      </p:sp>
      <p:sp>
        <p:nvSpPr>
          <p:cNvPr id="34821" name="Text Box 6"/>
          <p:cNvSpPr txBox="1">
            <a:spLocks noChangeArrowheads="1"/>
          </p:cNvSpPr>
          <p:nvPr/>
        </p:nvSpPr>
        <p:spPr bwMode="auto">
          <a:xfrm>
            <a:off x="6616284" y="1812175"/>
            <a:ext cx="2400300" cy="1373187"/>
          </a:xfrm>
          <a:prstGeom prst="rect">
            <a:avLst/>
          </a:prstGeom>
          <a:noFill/>
          <a:ln w="9525" algn="ctr">
            <a:noFill/>
            <a:miter lim="800000"/>
            <a:headEnd/>
            <a:tailEnd/>
          </a:ln>
        </p:spPr>
        <p:txBody>
          <a:bodyPr>
            <a:spAutoFit/>
          </a:bodyPr>
          <a:lstStyle/>
          <a:p>
            <a:pPr>
              <a:spcBef>
                <a:spcPct val="50000"/>
              </a:spcBef>
            </a:pPr>
            <a:r>
              <a:rPr lang="en-US" sz="2800" b="1" dirty="0">
                <a:latin typeface="Arial" charset="0"/>
              </a:rPr>
              <a:t>Think of the “BIG 4” in all of your work</a:t>
            </a:r>
          </a:p>
        </p:txBody>
      </p:sp>
      <p:sp>
        <p:nvSpPr>
          <p:cNvPr id="8" name="Text Box 6"/>
          <p:cNvSpPr txBox="1">
            <a:spLocks noChangeArrowheads="1"/>
          </p:cNvSpPr>
          <p:nvPr/>
        </p:nvSpPr>
        <p:spPr bwMode="auto">
          <a:xfrm>
            <a:off x="7250906" y="4165703"/>
            <a:ext cx="2971800" cy="2616097"/>
          </a:xfrm>
          <a:prstGeom prst="rect">
            <a:avLst/>
          </a:prstGeom>
          <a:noFill/>
          <a:ln w="9525" algn="ctr">
            <a:noFill/>
            <a:miter lim="800000"/>
            <a:headEnd/>
            <a:tailEnd/>
          </a:ln>
        </p:spPr>
        <p:txBody>
          <a:bodyPr wrap="square" lIns="91435" tIns="45718" rIns="91435" bIns="45718">
            <a:spAutoFit/>
          </a:bodyPr>
          <a:lstStyle/>
          <a:p>
            <a:pPr>
              <a:spcBef>
                <a:spcPct val="50000"/>
              </a:spcBef>
            </a:pPr>
            <a:r>
              <a:rPr lang="en-US" sz="1600" b="1" dirty="0">
                <a:latin typeface="Arial" charset="0"/>
              </a:rPr>
              <a:t>Rationale:  confounded associations are not erroneous; they are just not causal</a:t>
            </a:r>
          </a:p>
          <a:p>
            <a:pPr>
              <a:spcBef>
                <a:spcPct val="50000"/>
              </a:spcBef>
            </a:pPr>
            <a:endParaRPr lang="en-US" sz="800" b="1" dirty="0">
              <a:latin typeface="Arial" charset="0"/>
            </a:endParaRPr>
          </a:p>
          <a:p>
            <a:pPr>
              <a:spcBef>
                <a:spcPct val="50000"/>
              </a:spcBef>
            </a:pPr>
            <a:r>
              <a:rPr lang="en-US" sz="1600" b="1" dirty="0">
                <a:latin typeface="Arial" charset="0"/>
              </a:rPr>
              <a:t>Retort:  The only time confounding actually comes up is causation-related research, where we do seek to eliminate it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444" y="4390370"/>
            <a:ext cx="1745456" cy="223903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71525" y="304800"/>
            <a:ext cx="8743950" cy="533400"/>
          </a:xfrm>
        </p:spPr>
        <p:txBody>
          <a:bodyPr/>
          <a:lstStyle/>
          <a:p>
            <a:r>
              <a:rPr lang="en-US" dirty="0"/>
              <a:t>“Causal Inference”</a:t>
            </a:r>
          </a:p>
        </p:txBody>
      </p:sp>
      <p:sp>
        <p:nvSpPr>
          <p:cNvPr id="95235" name="Rectangle 3"/>
          <p:cNvSpPr>
            <a:spLocks noGrp="1" noChangeArrowheads="1"/>
          </p:cNvSpPr>
          <p:nvPr>
            <p:ph type="body" idx="1"/>
          </p:nvPr>
        </p:nvSpPr>
        <p:spPr>
          <a:xfrm>
            <a:off x="190500" y="1143000"/>
            <a:ext cx="10287000" cy="5181600"/>
          </a:xfrm>
        </p:spPr>
        <p:txBody>
          <a:bodyPr/>
          <a:lstStyle/>
          <a:p>
            <a:pPr marL="609600" indent="-609600"/>
            <a:r>
              <a:rPr lang="en-US" dirty="0"/>
              <a:t>Goal: Identify causal relationships</a:t>
            </a:r>
          </a:p>
          <a:p>
            <a:pPr marL="609600" indent="-609600"/>
            <a:endParaRPr lang="en-US" sz="1000" dirty="0"/>
          </a:p>
          <a:p>
            <a:pPr marL="609600" indent="-609600"/>
            <a:r>
              <a:rPr lang="en-US" dirty="0"/>
              <a:t>6 ways a statistical association can occur</a:t>
            </a:r>
          </a:p>
          <a:p>
            <a:pPr marL="990600" lvl="1" indent="-15875">
              <a:buFontTx/>
              <a:buAutoNum type="arabicPeriod"/>
            </a:pPr>
            <a:r>
              <a:rPr lang="en-US" dirty="0"/>
              <a:t>  Chance</a:t>
            </a:r>
          </a:p>
          <a:p>
            <a:pPr marL="990600" lvl="1" indent="-15875">
              <a:buFontTx/>
              <a:buAutoNum type="arabicPeriod"/>
            </a:pPr>
            <a:r>
              <a:rPr lang="en-US" dirty="0"/>
              <a:t>  Selection bias</a:t>
            </a:r>
          </a:p>
          <a:p>
            <a:pPr marL="990600" lvl="1" indent="-15875">
              <a:buFontTx/>
              <a:buAutoNum type="arabicPeriod"/>
            </a:pPr>
            <a:r>
              <a:rPr lang="en-US" dirty="0"/>
              <a:t>  Measurement bias</a:t>
            </a:r>
          </a:p>
          <a:p>
            <a:pPr marL="990600" lvl="1" indent="-15875">
              <a:buFontTx/>
              <a:buAutoNum type="arabicPeriod"/>
            </a:pPr>
            <a:r>
              <a:rPr lang="en-US" dirty="0"/>
              <a:t>  Confounding bias</a:t>
            </a:r>
          </a:p>
          <a:p>
            <a:pPr marL="990600" lvl="1" indent="-15875">
              <a:buFontTx/>
              <a:buAutoNum type="arabicPeriod"/>
            </a:pPr>
            <a:r>
              <a:rPr lang="en-US" dirty="0"/>
              <a:t>  Reverse causation</a:t>
            </a:r>
          </a:p>
          <a:p>
            <a:pPr marL="990600" lvl="1" indent="-15875">
              <a:buFontTx/>
              <a:buAutoNum type="arabicPeriod"/>
            </a:pPr>
            <a:r>
              <a:rPr lang="en-US" dirty="0"/>
              <a:t>  True causal relationship</a:t>
            </a:r>
          </a:p>
          <a:p>
            <a:pPr marL="990600" lvl="1" indent="-533400">
              <a:buFontTx/>
              <a:buAutoNum type="arabicPeriod"/>
            </a:pPr>
            <a:endParaRPr lang="en-US" sz="1000" dirty="0"/>
          </a:p>
          <a:p>
            <a:pPr marL="609600" indent="-609600"/>
            <a:r>
              <a:rPr lang="en-US" dirty="0"/>
              <a:t>Process of causal inference:  rule out/refute first 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304800"/>
            <a:ext cx="8743950" cy="533400"/>
          </a:xfrm>
        </p:spPr>
        <p:txBody>
          <a:bodyPr/>
          <a:lstStyle/>
          <a:p>
            <a:r>
              <a:rPr lang="en-US" sz="2800" dirty="0">
                <a:solidFill>
                  <a:schemeClr val="tx1"/>
                </a:solidFill>
                <a:cs typeface="Times New Roman" pitchFamily="18" charset="0"/>
              </a:rPr>
              <a:t>Error in Clinical and Epidemiologic Research:  </a:t>
            </a:r>
            <a:br>
              <a:rPr lang="en-US" sz="2800" dirty="0">
                <a:solidFill>
                  <a:schemeClr val="tx1"/>
                </a:solidFill>
                <a:cs typeface="Times New Roman" pitchFamily="18" charset="0"/>
              </a:rPr>
            </a:br>
            <a:r>
              <a:rPr lang="en-US" sz="2800" dirty="0">
                <a:solidFill>
                  <a:schemeClr val="tx1"/>
                </a:solidFill>
                <a:cs typeface="Times New Roman" pitchFamily="18" charset="0"/>
              </a:rPr>
              <a:t>General Aspects and Focus on Selection Bias</a:t>
            </a:r>
            <a:r>
              <a:rPr lang="en-US" dirty="0">
                <a:solidFill>
                  <a:schemeClr val="tx1"/>
                </a:solidFill>
                <a:cs typeface="Times New Roman" pitchFamily="18" charset="0"/>
              </a:rPr>
              <a:t> </a:t>
            </a:r>
          </a:p>
        </p:txBody>
      </p:sp>
      <p:sp>
        <p:nvSpPr>
          <p:cNvPr id="17411" name="Rectangle 3"/>
          <p:cNvSpPr>
            <a:spLocks noGrp="1" noChangeArrowheads="1"/>
          </p:cNvSpPr>
          <p:nvPr>
            <p:ph type="body" idx="1"/>
          </p:nvPr>
        </p:nvSpPr>
        <p:spPr>
          <a:xfrm>
            <a:off x="266700" y="1066800"/>
            <a:ext cx="9944100" cy="5562600"/>
          </a:xfrm>
        </p:spPr>
        <p:txBody>
          <a:bodyPr/>
          <a:lstStyle/>
          <a:p>
            <a:pPr>
              <a:lnSpc>
                <a:spcPct val="150000"/>
              </a:lnSpc>
            </a:pPr>
            <a:r>
              <a:rPr lang="en-US" sz="2400" dirty="0"/>
              <a:t>Framework for understanding </a:t>
            </a:r>
            <a:r>
              <a:rPr lang="en-US" sz="2400" u="sng" dirty="0"/>
              <a:t>error</a:t>
            </a:r>
            <a:r>
              <a:rPr lang="en-US" sz="2400" dirty="0"/>
              <a:t> in clinical research</a:t>
            </a:r>
          </a:p>
          <a:p>
            <a:pPr lvl="1">
              <a:lnSpc>
                <a:spcPct val="150000"/>
              </a:lnSpc>
            </a:pPr>
            <a:r>
              <a:rPr lang="en-US" sz="2400" u="sng" dirty="0"/>
              <a:t>systematic error</a:t>
            </a:r>
            <a:r>
              <a:rPr lang="en-US" sz="2400" dirty="0"/>
              <a:t>, aka threats to internal validity, or bias</a:t>
            </a:r>
          </a:p>
          <a:p>
            <a:pPr lvl="1">
              <a:lnSpc>
                <a:spcPct val="150000"/>
              </a:lnSpc>
            </a:pPr>
            <a:r>
              <a:rPr lang="en-US" sz="2400" u="sng" dirty="0"/>
              <a:t>random error</a:t>
            </a:r>
            <a:r>
              <a:rPr lang="en-US" sz="2400" dirty="0"/>
              <a:t>, aka sampling error, or chance</a:t>
            </a:r>
          </a:p>
          <a:p>
            <a:pPr lvl="1">
              <a:lnSpc>
                <a:spcPct val="150000"/>
              </a:lnSpc>
            </a:pPr>
            <a:endParaRPr lang="en-US" sz="400" dirty="0"/>
          </a:p>
          <a:p>
            <a:pPr>
              <a:lnSpc>
                <a:spcPct val="150000"/>
              </a:lnSpc>
            </a:pPr>
            <a:r>
              <a:rPr lang="en-US" sz="2400" dirty="0"/>
              <a:t>Types of bias: Selection bias, Measurement bias, and Confounding</a:t>
            </a:r>
          </a:p>
          <a:p>
            <a:pPr>
              <a:lnSpc>
                <a:spcPct val="150000"/>
              </a:lnSpc>
            </a:pPr>
            <a:r>
              <a:rPr lang="en-US" sz="2400" dirty="0"/>
              <a:t>Selection bias </a:t>
            </a:r>
          </a:p>
          <a:p>
            <a:pPr lvl="1">
              <a:lnSpc>
                <a:spcPct val="130000"/>
              </a:lnSpc>
              <a:spcBef>
                <a:spcPts val="300"/>
              </a:spcBef>
            </a:pPr>
            <a:r>
              <a:rPr lang="en-US" sz="2400" dirty="0"/>
              <a:t>according to study objective:  descriptive or analytic</a:t>
            </a:r>
          </a:p>
          <a:p>
            <a:pPr lvl="1">
              <a:lnSpc>
                <a:spcPct val="130000"/>
              </a:lnSpc>
            </a:pPr>
            <a:r>
              <a:rPr lang="en-US" sz="2400" dirty="0"/>
              <a:t>mechanisms by study design:</a:t>
            </a:r>
            <a:endParaRPr lang="en-US" dirty="0"/>
          </a:p>
          <a:p>
            <a:pPr lvl="2"/>
            <a:r>
              <a:rPr lang="en-US" dirty="0"/>
              <a:t>cross-sectional</a:t>
            </a:r>
          </a:p>
          <a:p>
            <a:pPr lvl="2"/>
            <a:r>
              <a:rPr lang="en-US" dirty="0"/>
              <a:t>case-control</a:t>
            </a:r>
          </a:p>
          <a:p>
            <a:pPr lvl="2"/>
            <a:r>
              <a:rPr lang="en-US" dirty="0"/>
              <a:t>longitudinal studies (cohort: observational or experimental)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381000"/>
            <a:ext cx="8743950" cy="533400"/>
          </a:xfrm>
        </p:spPr>
        <p:txBody>
          <a:bodyPr/>
          <a:lstStyle/>
          <a:p>
            <a:r>
              <a:rPr lang="en-US" sz="2800" dirty="0"/>
              <a:t>Summary:  Framework and Classification for Error</a:t>
            </a:r>
            <a:br>
              <a:rPr lang="en-US" sz="2800" dirty="0"/>
            </a:br>
            <a:endParaRPr lang="en-US" dirty="0">
              <a:solidFill>
                <a:schemeClr val="tx1"/>
              </a:solidFill>
              <a:cs typeface="Times New Roman" pitchFamily="18" charset="0"/>
            </a:endParaRPr>
          </a:p>
        </p:txBody>
      </p:sp>
      <p:sp>
        <p:nvSpPr>
          <p:cNvPr id="17411" name="Rectangle 3"/>
          <p:cNvSpPr>
            <a:spLocks noGrp="1" noChangeArrowheads="1"/>
          </p:cNvSpPr>
          <p:nvPr>
            <p:ph type="body" idx="1"/>
          </p:nvPr>
        </p:nvSpPr>
        <p:spPr>
          <a:xfrm>
            <a:off x="190500" y="838200"/>
            <a:ext cx="9829800" cy="5562600"/>
          </a:xfrm>
        </p:spPr>
        <p:txBody>
          <a:bodyPr/>
          <a:lstStyle/>
          <a:p>
            <a:r>
              <a:rPr lang="en-US" sz="2400" dirty="0"/>
              <a:t>We use our study samples to make </a:t>
            </a:r>
            <a:r>
              <a:rPr lang="en-US" sz="2400" dirty="0">
                <a:solidFill>
                  <a:srgbClr val="FF0000"/>
                </a:solidFill>
              </a:rPr>
              <a:t>inferences</a:t>
            </a:r>
            <a:r>
              <a:rPr lang="en-US" sz="2400" dirty="0"/>
              <a:t> about the </a:t>
            </a:r>
            <a:r>
              <a:rPr lang="en-US" sz="2400" dirty="0">
                <a:solidFill>
                  <a:srgbClr val="FF0000"/>
                </a:solidFill>
              </a:rPr>
              <a:t>source population</a:t>
            </a:r>
            <a:r>
              <a:rPr lang="en-US" sz="2400" dirty="0"/>
              <a:t> and other </a:t>
            </a:r>
            <a:r>
              <a:rPr lang="en-US" sz="2400" dirty="0">
                <a:solidFill>
                  <a:srgbClr val="FF0000"/>
                </a:solidFill>
              </a:rPr>
              <a:t>external</a:t>
            </a:r>
            <a:r>
              <a:rPr lang="en-US" sz="2400" dirty="0"/>
              <a:t> populations</a:t>
            </a:r>
          </a:p>
          <a:p>
            <a:endParaRPr lang="en-US" sz="500" dirty="0"/>
          </a:p>
          <a:p>
            <a:pPr>
              <a:lnSpc>
                <a:spcPct val="150000"/>
              </a:lnSpc>
            </a:pPr>
            <a:r>
              <a:rPr lang="en-US" sz="2400" dirty="0"/>
              <a:t>Our inferences are characterized by their validity and precision</a:t>
            </a:r>
          </a:p>
          <a:p>
            <a:pPr lvl="1"/>
            <a:r>
              <a:rPr lang="en-US" sz="2200" dirty="0"/>
              <a:t>Degree of </a:t>
            </a:r>
            <a:r>
              <a:rPr lang="en-US" sz="2200" dirty="0">
                <a:solidFill>
                  <a:srgbClr val="FF0000"/>
                </a:solidFill>
              </a:rPr>
              <a:t>validity</a:t>
            </a:r>
            <a:r>
              <a:rPr lang="en-US" sz="2200" dirty="0"/>
              <a:t> (systematic error or bias) guided by substantive and methodologic knowledge (epidemiologic theory)</a:t>
            </a:r>
          </a:p>
          <a:p>
            <a:pPr lvl="1">
              <a:lnSpc>
                <a:spcPct val="150000"/>
              </a:lnSpc>
            </a:pPr>
            <a:r>
              <a:rPr lang="en-US" sz="2200" dirty="0">
                <a:solidFill>
                  <a:srgbClr val="FF0000"/>
                </a:solidFill>
              </a:rPr>
              <a:t>Precision</a:t>
            </a:r>
            <a:r>
              <a:rPr lang="en-US" sz="2200" dirty="0"/>
              <a:t> (random error or chance) expressed via formulae (SE and CI)</a:t>
            </a:r>
          </a:p>
          <a:p>
            <a:pPr lvl="1">
              <a:lnSpc>
                <a:spcPct val="150000"/>
              </a:lnSpc>
            </a:pPr>
            <a:endParaRPr lang="en-US" sz="500" dirty="0"/>
          </a:p>
          <a:p>
            <a:pPr>
              <a:lnSpc>
                <a:spcPct val="150000"/>
              </a:lnSpc>
            </a:pPr>
            <a:r>
              <a:rPr lang="en-US" sz="2400" dirty="0"/>
              <a:t>Our inferences can be wrong in 4 main ways</a:t>
            </a:r>
          </a:p>
          <a:p>
            <a:pPr lvl="1">
              <a:spcBef>
                <a:spcPts val="0"/>
              </a:spcBef>
            </a:pPr>
            <a:r>
              <a:rPr lang="en-US" sz="2200" dirty="0"/>
              <a:t>Systematic error aka threat to validity or bias</a:t>
            </a:r>
          </a:p>
          <a:p>
            <a:pPr lvl="2">
              <a:spcBef>
                <a:spcPts val="0"/>
              </a:spcBef>
              <a:spcAft>
                <a:spcPts val="600"/>
              </a:spcAft>
            </a:pPr>
            <a:r>
              <a:rPr lang="en-US" sz="2200" dirty="0">
                <a:solidFill>
                  <a:srgbClr val="FF0000"/>
                </a:solidFill>
              </a:rPr>
              <a:t>Selection bias, Measurement bias, and Confounding</a:t>
            </a:r>
          </a:p>
          <a:p>
            <a:pPr lvl="1"/>
            <a:r>
              <a:rPr lang="en-US" sz="2200" dirty="0">
                <a:solidFill>
                  <a:srgbClr val="FF0000"/>
                </a:solidFill>
              </a:rPr>
              <a:t>Random error </a:t>
            </a:r>
            <a:r>
              <a:rPr lang="en-US" sz="2200" dirty="0"/>
              <a:t>aka sampling error or chance </a:t>
            </a:r>
          </a:p>
          <a:p>
            <a:pPr>
              <a:lnSpc>
                <a:spcPct val="150000"/>
              </a:lnSpc>
            </a:pPr>
            <a:r>
              <a:rPr lang="en-US" sz="2400" dirty="0"/>
              <a:t>Using the vocabulary accurately will assist and hasten your work</a:t>
            </a:r>
          </a:p>
        </p:txBody>
      </p:sp>
    </p:spTree>
    <p:extLst>
      <p:ext uri="{BB962C8B-B14F-4D97-AF65-F5344CB8AC3E}">
        <p14:creationId xmlns:p14="http://schemas.microsoft.com/office/powerpoint/2010/main" val="3143019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304800"/>
            <a:ext cx="8743950" cy="533400"/>
          </a:xfrm>
        </p:spPr>
        <p:txBody>
          <a:bodyPr/>
          <a:lstStyle/>
          <a:p>
            <a:r>
              <a:rPr lang="en-US" sz="2800" dirty="0">
                <a:solidFill>
                  <a:schemeClr val="tx1"/>
                </a:solidFill>
                <a:cs typeface="Times New Roman" pitchFamily="18" charset="0"/>
              </a:rPr>
              <a:t>Error in Clinical and Epidemiologic Research:  </a:t>
            </a:r>
            <a:br>
              <a:rPr lang="en-US" sz="2800" dirty="0">
                <a:solidFill>
                  <a:schemeClr val="tx1"/>
                </a:solidFill>
                <a:cs typeface="Times New Roman" pitchFamily="18" charset="0"/>
              </a:rPr>
            </a:br>
            <a:r>
              <a:rPr lang="en-US" sz="2800" dirty="0">
                <a:solidFill>
                  <a:schemeClr val="tx1"/>
                </a:solidFill>
                <a:cs typeface="Times New Roman" pitchFamily="18" charset="0"/>
              </a:rPr>
              <a:t>General Aspects and Focus on Selection Bias</a:t>
            </a:r>
            <a:r>
              <a:rPr lang="en-US" dirty="0">
                <a:solidFill>
                  <a:schemeClr val="tx1"/>
                </a:solidFill>
                <a:cs typeface="Times New Roman" pitchFamily="18" charset="0"/>
              </a:rPr>
              <a:t> </a:t>
            </a:r>
          </a:p>
        </p:txBody>
      </p:sp>
      <p:sp>
        <p:nvSpPr>
          <p:cNvPr id="17411" name="Rectangle 3"/>
          <p:cNvSpPr>
            <a:spLocks noGrp="1" noChangeArrowheads="1"/>
          </p:cNvSpPr>
          <p:nvPr>
            <p:ph type="body" idx="1"/>
          </p:nvPr>
        </p:nvSpPr>
        <p:spPr>
          <a:xfrm>
            <a:off x="266700" y="1066800"/>
            <a:ext cx="9944100" cy="5562600"/>
          </a:xfrm>
        </p:spPr>
        <p:txBody>
          <a:bodyPr/>
          <a:lstStyle/>
          <a:p>
            <a:pPr>
              <a:lnSpc>
                <a:spcPct val="150000"/>
              </a:lnSpc>
            </a:pPr>
            <a:r>
              <a:rPr lang="en-US" sz="2400" dirty="0"/>
              <a:t>Framework for understanding </a:t>
            </a:r>
            <a:r>
              <a:rPr lang="en-US" sz="2400" u="sng" dirty="0"/>
              <a:t>error</a:t>
            </a:r>
            <a:r>
              <a:rPr lang="en-US" sz="2400" dirty="0"/>
              <a:t> in clinical research</a:t>
            </a:r>
          </a:p>
          <a:p>
            <a:pPr lvl="1">
              <a:lnSpc>
                <a:spcPct val="150000"/>
              </a:lnSpc>
            </a:pPr>
            <a:r>
              <a:rPr lang="en-US" sz="2400" u="sng" dirty="0"/>
              <a:t>systematic error</a:t>
            </a:r>
            <a:r>
              <a:rPr lang="en-US" sz="2400" dirty="0"/>
              <a:t>, aka threats to internal validity, or bias</a:t>
            </a:r>
          </a:p>
          <a:p>
            <a:pPr lvl="1">
              <a:lnSpc>
                <a:spcPct val="150000"/>
              </a:lnSpc>
            </a:pPr>
            <a:r>
              <a:rPr lang="en-US" sz="2400" u="sng" dirty="0"/>
              <a:t>random error</a:t>
            </a:r>
            <a:r>
              <a:rPr lang="en-US" sz="2400" dirty="0"/>
              <a:t>, aka sampling error, or chance</a:t>
            </a:r>
          </a:p>
          <a:p>
            <a:pPr lvl="1">
              <a:lnSpc>
                <a:spcPct val="150000"/>
              </a:lnSpc>
            </a:pPr>
            <a:endParaRPr lang="en-US" sz="400" dirty="0"/>
          </a:p>
          <a:p>
            <a:pPr>
              <a:lnSpc>
                <a:spcPct val="150000"/>
              </a:lnSpc>
            </a:pPr>
            <a:r>
              <a:rPr lang="en-US" sz="2400" dirty="0"/>
              <a:t>Types of bias: Selection bias, Measurement bias, and Confounding</a:t>
            </a:r>
          </a:p>
          <a:p>
            <a:pPr>
              <a:lnSpc>
                <a:spcPct val="150000"/>
              </a:lnSpc>
            </a:pPr>
            <a:r>
              <a:rPr lang="en-US" sz="2400" dirty="0"/>
              <a:t>Selection bias </a:t>
            </a:r>
          </a:p>
          <a:p>
            <a:pPr lvl="1">
              <a:lnSpc>
                <a:spcPct val="130000"/>
              </a:lnSpc>
              <a:spcBef>
                <a:spcPts val="300"/>
              </a:spcBef>
            </a:pPr>
            <a:r>
              <a:rPr lang="en-US" sz="2400" dirty="0"/>
              <a:t>according to study objective:  descriptive or analytic</a:t>
            </a:r>
          </a:p>
          <a:p>
            <a:pPr lvl="1">
              <a:lnSpc>
                <a:spcPct val="130000"/>
              </a:lnSpc>
            </a:pPr>
            <a:r>
              <a:rPr lang="en-US" sz="2400" dirty="0"/>
              <a:t>mechanisms by study design:</a:t>
            </a:r>
            <a:endParaRPr lang="en-US" dirty="0"/>
          </a:p>
          <a:p>
            <a:pPr lvl="2"/>
            <a:r>
              <a:rPr lang="en-US" dirty="0"/>
              <a:t>cross-sectional</a:t>
            </a:r>
          </a:p>
          <a:p>
            <a:pPr lvl="2"/>
            <a:r>
              <a:rPr lang="en-US" dirty="0"/>
              <a:t>case-control</a:t>
            </a:r>
          </a:p>
          <a:p>
            <a:pPr lvl="2"/>
            <a:r>
              <a:rPr lang="en-US" dirty="0"/>
              <a:t>longitudinal studies (cohort: observational or experimental)</a:t>
            </a:r>
          </a:p>
        </p:txBody>
      </p:sp>
      <p:cxnSp>
        <p:nvCxnSpPr>
          <p:cNvPr id="4" name="Straight Arrow Connector 3"/>
          <p:cNvCxnSpPr/>
          <p:nvPr/>
        </p:nvCxnSpPr>
        <p:spPr bwMode="auto">
          <a:xfrm>
            <a:off x="0" y="3962400"/>
            <a:ext cx="571500" cy="0"/>
          </a:xfrm>
          <a:prstGeom prst="straightConnector1">
            <a:avLst/>
          </a:prstGeom>
          <a:noFill/>
          <a:ln w="508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4182399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71525" y="304800"/>
            <a:ext cx="8743950" cy="533400"/>
          </a:xfrm>
        </p:spPr>
        <p:txBody>
          <a:bodyPr/>
          <a:lstStyle/>
          <a:p>
            <a:r>
              <a:rPr lang="en-US" dirty="0"/>
              <a:t>Selection Bias</a:t>
            </a:r>
            <a:br>
              <a:rPr lang="en-US" dirty="0"/>
            </a:br>
            <a:endParaRPr lang="en-US" dirty="0"/>
          </a:p>
        </p:txBody>
      </p:sp>
      <p:sp>
        <p:nvSpPr>
          <p:cNvPr id="35843" name="Rectangle 3"/>
          <p:cNvSpPr>
            <a:spLocks noGrp="1" noChangeArrowheads="1"/>
          </p:cNvSpPr>
          <p:nvPr>
            <p:ph type="body" idx="1"/>
          </p:nvPr>
        </p:nvSpPr>
        <p:spPr>
          <a:xfrm>
            <a:off x="38100" y="609600"/>
            <a:ext cx="10287000" cy="6019800"/>
          </a:xfrm>
        </p:spPr>
        <p:txBody>
          <a:bodyPr/>
          <a:lstStyle/>
          <a:p>
            <a:pPr marL="1944688" indent="-1944688">
              <a:spcBef>
                <a:spcPts val="0"/>
              </a:spcBef>
              <a:buFontTx/>
              <a:buNone/>
            </a:pPr>
            <a:r>
              <a:rPr lang="en-US" sz="2800" b="1" dirty="0"/>
              <a:t> </a:t>
            </a:r>
            <a:r>
              <a:rPr lang="en-US" sz="2800" b="1" u="sng" dirty="0"/>
              <a:t>Definition</a:t>
            </a:r>
            <a:r>
              <a:rPr lang="en-US" sz="2800" dirty="0"/>
              <a:t>: </a:t>
            </a:r>
            <a:r>
              <a:rPr lang="en-US" sz="2400" dirty="0"/>
              <a:t>Bias resulting when study sample (the people/person-time)  is systematically not representative of source population  </a:t>
            </a:r>
          </a:p>
          <a:p>
            <a:pPr>
              <a:lnSpc>
                <a:spcPct val="110000"/>
              </a:lnSpc>
            </a:pPr>
            <a:r>
              <a:rPr lang="en-US" sz="2400" b="1" dirty="0"/>
              <a:t>In a Descriptive Study</a:t>
            </a:r>
          </a:p>
          <a:p>
            <a:pPr lvl="1">
              <a:lnSpc>
                <a:spcPct val="110000"/>
              </a:lnSpc>
            </a:pPr>
            <a:r>
              <a:rPr lang="en-US" sz="2400" dirty="0"/>
              <a:t>Bias caused when persons in source population have different (unequal) probabilities of being selected for/retained in study sample</a:t>
            </a:r>
          </a:p>
          <a:p>
            <a:pPr lvl="1">
              <a:lnSpc>
                <a:spcPct val="110000"/>
              </a:lnSpc>
            </a:pPr>
            <a:r>
              <a:rPr lang="en-US" sz="2400" dirty="0"/>
              <a:t>Occurs when the participants/follow-up in the study sample are </a:t>
            </a:r>
            <a:r>
              <a:rPr lang="en-US" sz="2400" u="sng" dirty="0"/>
              <a:t>not representative</a:t>
            </a:r>
            <a:r>
              <a:rPr lang="en-US" sz="2400" dirty="0"/>
              <a:t> of the persons/follow-up in the source population</a:t>
            </a:r>
          </a:p>
          <a:p>
            <a:pPr lvl="2">
              <a:lnSpc>
                <a:spcPct val="110000"/>
              </a:lnSpc>
            </a:pPr>
            <a:endParaRPr lang="en-US" sz="800" dirty="0"/>
          </a:p>
          <a:p>
            <a:pPr>
              <a:lnSpc>
                <a:spcPct val="110000"/>
              </a:lnSpc>
            </a:pPr>
            <a:r>
              <a:rPr lang="en-US" sz="2400" b="1" dirty="0"/>
              <a:t>In an Analytic Study</a:t>
            </a:r>
            <a:r>
              <a:rPr lang="en-US" sz="2400" dirty="0"/>
              <a:t> (Where most of the attention goes)</a:t>
            </a:r>
          </a:p>
          <a:p>
            <a:pPr lvl="1">
              <a:lnSpc>
                <a:spcPct val="110000"/>
              </a:lnSpc>
            </a:pPr>
            <a:r>
              <a:rPr lang="en-US" sz="2400" dirty="0"/>
              <a:t>Bias caused when persons in source population have different (unequal) probabilities of being selected for/retained in study sample</a:t>
            </a:r>
          </a:p>
          <a:p>
            <a:pPr lvl="2">
              <a:lnSpc>
                <a:spcPct val="80000"/>
              </a:lnSpc>
              <a:spcAft>
                <a:spcPts val="600"/>
              </a:spcAft>
            </a:pPr>
            <a:r>
              <a:rPr lang="en-US" sz="2100" dirty="0"/>
              <a:t>Specifically, but not exclusively, when differing (unequal) probabilities are influenced by (or associated with) both </a:t>
            </a:r>
            <a:r>
              <a:rPr lang="en-US" sz="2100" u="sng" dirty="0"/>
              <a:t>exposure</a:t>
            </a:r>
            <a:r>
              <a:rPr lang="en-US" sz="2100" dirty="0"/>
              <a:t> </a:t>
            </a:r>
            <a:r>
              <a:rPr lang="en-US" sz="2100" i="1" dirty="0"/>
              <a:t>and</a:t>
            </a:r>
            <a:r>
              <a:rPr lang="en-US" sz="2100" dirty="0"/>
              <a:t> </a:t>
            </a:r>
            <a:r>
              <a:rPr lang="en-US" sz="2100" u="sng" dirty="0"/>
              <a:t>outcome</a:t>
            </a:r>
            <a:r>
              <a:rPr lang="en-US" sz="2100" dirty="0"/>
              <a:t> of interest</a:t>
            </a:r>
          </a:p>
          <a:p>
            <a:pPr lvl="1">
              <a:lnSpc>
                <a:spcPct val="110000"/>
              </a:lnSpc>
            </a:pPr>
            <a:r>
              <a:rPr lang="en-US" sz="2400" dirty="0"/>
              <a:t>Occurs when participants in study sample have </a:t>
            </a:r>
            <a:r>
              <a:rPr lang="en-US" sz="2400" u="sng" dirty="0"/>
              <a:t>different relationship </a:t>
            </a:r>
            <a:r>
              <a:rPr lang="en-US" sz="2400" dirty="0"/>
              <a:t>between exposure &amp; outcome than persons in source population</a:t>
            </a:r>
          </a:p>
          <a:p>
            <a:pPr lvl="1">
              <a:lnSpc>
                <a:spcPct val="110000"/>
              </a:lnSpc>
              <a:buFontTx/>
              <a:buNone/>
            </a:pPr>
            <a:endParaRPr lang="en-US" sz="900" dirty="0"/>
          </a:p>
        </p:txBody>
      </p:sp>
      <p:sp>
        <p:nvSpPr>
          <p:cNvPr id="35844" name="Text Box 4"/>
          <p:cNvSpPr txBox="1">
            <a:spLocks noChangeArrowheads="1"/>
          </p:cNvSpPr>
          <p:nvPr/>
        </p:nvSpPr>
        <p:spPr bwMode="auto">
          <a:xfrm>
            <a:off x="342900" y="5257800"/>
            <a:ext cx="1181100" cy="457200"/>
          </a:xfrm>
          <a:prstGeom prst="rect">
            <a:avLst/>
          </a:prstGeom>
          <a:noFill/>
          <a:ln w="9525" algn="ctr">
            <a:noFill/>
            <a:miter lim="800000"/>
            <a:headEnd/>
            <a:tailEnd/>
          </a:ln>
        </p:spPr>
        <p:txBody>
          <a:bodyPr>
            <a:spAutoFit/>
          </a:bodyPr>
          <a:lstStyle/>
          <a:p>
            <a:pPr>
              <a:spcBef>
                <a:spcPct val="50000"/>
              </a:spcBef>
            </a:pPr>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71525" y="381000"/>
            <a:ext cx="8743950" cy="533400"/>
          </a:xfrm>
        </p:spPr>
        <p:txBody>
          <a:bodyPr/>
          <a:lstStyle/>
          <a:p>
            <a:r>
              <a:rPr lang="en-US" dirty="0"/>
              <a:t>Selection Bias: Mechanisms</a:t>
            </a:r>
            <a:br>
              <a:rPr lang="en-US" dirty="0"/>
            </a:br>
            <a:endParaRPr lang="en-US" dirty="0"/>
          </a:p>
        </p:txBody>
      </p:sp>
      <p:sp>
        <p:nvSpPr>
          <p:cNvPr id="36867" name="Rectangle 3"/>
          <p:cNvSpPr>
            <a:spLocks noGrp="1" noChangeArrowheads="1"/>
          </p:cNvSpPr>
          <p:nvPr>
            <p:ph type="body" idx="1"/>
          </p:nvPr>
        </p:nvSpPr>
        <p:spPr>
          <a:xfrm>
            <a:off x="-9667" y="457200"/>
            <a:ext cx="10287000" cy="6019800"/>
          </a:xfrm>
        </p:spPr>
        <p:txBody>
          <a:bodyPr/>
          <a:lstStyle/>
          <a:p>
            <a:pPr>
              <a:lnSpc>
                <a:spcPct val="110000"/>
              </a:lnSpc>
              <a:buFontTx/>
              <a:buNone/>
            </a:pPr>
            <a:endParaRPr lang="en-US" sz="1000" dirty="0"/>
          </a:p>
          <a:p>
            <a:pPr>
              <a:lnSpc>
                <a:spcPct val="110000"/>
              </a:lnSpc>
            </a:pPr>
            <a:r>
              <a:rPr lang="en-US" sz="2800" dirty="0"/>
              <a:t>What can cause the study sample to </a:t>
            </a:r>
            <a:r>
              <a:rPr lang="en-US" sz="2800" u="sng" dirty="0"/>
              <a:t>not</a:t>
            </a:r>
            <a:r>
              <a:rPr lang="en-US" sz="2800" dirty="0"/>
              <a:t> be representative of the source population? </a:t>
            </a:r>
          </a:p>
          <a:p>
            <a:pPr>
              <a:lnSpc>
                <a:spcPct val="110000"/>
              </a:lnSpc>
            </a:pPr>
            <a:endParaRPr lang="en-US" sz="500" dirty="0"/>
          </a:p>
          <a:p>
            <a:pPr>
              <a:lnSpc>
                <a:spcPct val="110000"/>
              </a:lnSpc>
            </a:pPr>
            <a:r>
              <a:rPr lang="en-US" sz="2800" dirty="0"/>
              <a:t>Answer: any systematic problem in process of selecting persons initially (“in-selection”) or  — in a longitudinal study — in process that determines which persons fall out of observation (“out-selection”)</a:t>
            </a:r>
          </a:p>
          <a:p>
            <a:pPr lvl="1">
              <a:lnSpc>
                <a:spcPct val="110000"/>
              </a:lnSpc>
            </a:pPr>
            <a:r>
              <a:rPr lang="en-US" dirty="0"/>
              <a:t>Problems caused by:</a:t>
            </a:r>
          </a:p>
          <a:p>
            <a:pPr lvl="2">
              <a:lnSpc>
                <a:spcPct val="110000"/>
              </a:lnSpc>
            </a:pPr>
            <a:r>
              <a:rPr lang="en-US" dirty="0"/>
              <a:t>Investigators:  Faulty study design or processes</a:t>
            </a:r>
          </a:p>
          <a:p>
            <a:pPr lvl="2">
              <a:lnSpc>
                <a:spcPct val="110000"/>
              </a:lnSpc>
            </a:pPr>
            <a:r>
              <a:rPr lang="en-US" dirty="0"/>
              <a:t>Human behavior:  People, by choosing </a:t>
            </a:r>
            <a:r>
              <a:rPr lang="en-US" u="sng" dirty="0"/>
              <a:t>not</a:t>
            </a:r>
            <a:r>
              <a:rPr lang="en-US" dirty="0"/>
              <a:t> to participate/ending participation </a:t>
            </a:r>
          </a:p>
          <a:p>
            <a:pPr lvl="2">
              <a:lnSpc>
                <a:spcPct val="110000"/>
              </a:lnSpc>
            </a:pPr>
            <a:r>
              <a:rPr lang="en-US" dirty="0"/>
              <a:t>Normal life:  Competing events</a:t>
            </a:r>
          </a:p>
          <a:p>
            <a:pPr lvl="2">
              <a:lnSpc>
                <a:spcPct val="110000"/>
              </a:lnSpc>
            </a:pPr>
            <a:r>
              <a:rPr lang="en-US" dirty="0"/>
              <a:t>(or all of the above)</a:t>
            </a:r>
          </a:p>
        </p:txBody>
      </p:sp>
      <p:sp>
        <p:nvSpPr>
          <p:cNvPr id="36868" name="Text Box 4"/>
          <p:cNvSpPr txBox="1">
            <a:spLocks noChangeArrowheads="1"/>
          </p:cNvSpPr>
          <p:nvPr/>
        </p:nvSpPr>
        <p:spPr bwMode="auto">
          <a:xfrm>
            <a:off x="342900" y="5257800"/>
            <a:ext cx="1181100" cy="457200"/>
          </a:xfrm>
          <a:prstGeom prst="rect">
            <a:avLst/>
          </a:prstGeom>
          <a:noFill/>
          <a:ln w="9525" algn="ctr">
            <a:noFill/>
            <a:miter lim="800000"/>
            <a:headEnd/>
            <a:tailEnd/>
          </a:ln>
        </p:spPr>
        <p:txBody>
          <a:bodyPr>
            <a:spAutoFit/>
          </a:bodyPr>
          <a:lstStyle/>
          <a:p>
            <a:pPr>
              <a:spcBef>
                <a:spcPct val="50000"/>
              </a:spcBef>
            </a:pPr>
            <a:endParaRPr lang="en-US" sz="2400" dirty="0"/>
          </a:p>
        </p:txBody>
      </p:sp>
      <p:sp>
        <p:nvSpPr>
          <p:cNvPr id="224261" name="Text Box 5"/>
          <p:cNvSpPr txBox="1">
            <a:spLocks noChangeArrowheads="1"/>
          </p:cNvSpPr>
          <p:nvPr/>
        </p:nvSpPr>
        <p:spPr bwMode="auto">
          <a:xfrm>
            <a:off x="7510250" y="5722203"/>
            <a:ext cx="2743200" cy="830997"/>
          </a:xfrm>
          <a:prstGeom prst="rect">
            <a:avLst/>
          </a:prstGeom>
          <a:noFill/>
          <a:ln w="9525" algn="ctr">
            <a:noFill/>
            <a:miter lim="800000"/>
            <a:headEnd/>
            <a:tailEnd/>
          </a:ln>
        </p:spPr>
        <p:txBody>
          <a:bodyPr wrap="square">
            <a:spAutoFit/>
          </a:bodyPr>
          <a:lstStyle/>
          <a:p>
            <a:pPr>
              <a:spcBef>
                <a:spcPct val="50000"/>
              </a:spcBef>
            </a:pPr>
            <a:r>
              <a:rPr lang="en-US" sz="2400" dirty="0">
                <a:solidFill>
                  <a:srgbClr val="FF3300"/>
                </a:solidFill>
              </a:rPr>
              <a:t>Unique to human-based research</a:t>
            </a:r>
          </a:p>
        </p:txBody>
      </p:sp>
      <p:sp>
        <p:nvSpPr>
          <p:cNvPr id="224262" name="Line 6"/>
          <p:cNvSpPr>
            <a:spLocks noChangeShapeType="1"/>
          </p:cNvSpPr>
          <p:nvPr/>
        </p:nvSpPr>
        <p:spPr bwMode="auto">
          <a:xfrm flipH="1" flipV="1">
            <a:off x="6896100" y="5257800"/>
            <a:ext cx="685800" cy="592540"/>
          </a:xfrm>
          <a:prstGeom prst="line">
            <a:avLst/>
          </a:prstGeom>
          <a:noFill/>
          <a:ln w="9525">
            <a:solidFill>
              <a:schemeClr val="tx1"/>
            </a:solidFill>
            <a:round/>
            <a:headEnd/>
            <a:tailEnd type="triangle" w="med" len="med"/>
          </a:ln>
        </p:spPr>
        <p:txBody>
          <a:bodyPr wrap="none" anchor="ctr"/>
          <a:lstStyle/>
          <a:p>
            <a:endParaRPr lang="en-US" dirty="0"/>
          </a:p>
        </p:txBody>
      </p:sp>
      <p:sp>
        <p:nvSpPr>
          <p:cNvPr id="7" name="Oval 6">
            <a:extLst>
              <a:ext uri="{FF2B5EF4-FFF2-40B4-BE49-F238E27FC236}">
                <a16:creationId xmlns:a16="http://schemas.microsoft.com/office/drawing/2014/main" id="{D1882722-D9B6-48A5-B090-5A08BE711774}"/>
              </a:ext>
            </a:extLst>
          </p:cNvPr>
          <p:cNvSpPr/>
          <p:nvPr/>
        </p:nvSpPr>
        <p:spPr bwMode="auto">
          <a:xfrm>
            <a:off x="10071100" y="78629"/>
            <a:ext cx="101600" cy="128498"/>
          </a:xfrm>
          <a:prstGeom prst="ellipse">
            <a:avLst/>
          </a:prstGeom>
          <a:solidFill>
            <a:schemeClr val="accent1"/>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4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1" grpId="0"/>
      <p:bldP spid="22426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304800"/>
            <a:ext cx="8743950" cy="533400"/>
          </a:xfrm>
        </p:spPr>
        <p:txBody>
          <a:bodyPr/>
          <a:lstStyle/>
          <a:p>
            <a:r>
              <a:rPr lang="en-US" sz="2800" dirty="0">
                <a:solidFill>
                  <a:schemeClr val="tx1"/>
                </a:solidFill>
                <a:cs typeface="Times New Roman" pitchFamily="18" charset="0"/>
              </a:rPr>
              <a:t>Error in Clinical and Epidemiologic Research:  </a:t>
            </a:r>
            <a:br>
              <a:rPr lang="en-US" sz="2800" dirty="0">
                <a:solidFill>
                  <a:schemeClr val="tx1"/>
                </a:solidFill>
                <a:cs typeface="Times New Roman" pitchFamily="18" charset="0"/>
              </a:rPr>
            </a:br>
            <a:r>
              <a:rPr lang="en-US" sz="2800" dirty="0">
                <a:solidFill>
                  <a:schemeClr val="tx1"/>
                </a:solidFill>
                <a:cs typeface="Times New Roman" pitchFamily="18" charset="0"/>
              </a:rPr>
              <a:t>General Aspects and Focus on Selection Bias</a:t>
            </a:r>
            <a:r>
              <a:rPr lang="en-US" dirty="0">
                <a:solidFill>
                  <a:schemeClr val="tx1"/>
                </a:solidFill>
                <a:cs typeface="Times New Roman" pitchFamily="18" charset="0"/>
              </a:rPr>
              <a:t> </a:t>
            </a:r>
          </a:p>
        </p:txBody>
      </p:sp>
      <p:sp>
        <p:nvSpPr>
          <p:cNvPr id="17411" name="Rectangle 3"/>
          <p:cNvSpPr>
            <a:spLocks noGrp="1" noChangeArrowheads="1"/>
          </p:cNvSpPr>
          <p:nvPr>
            <p:ph type="body" idx="1"/>
          </p:nvPr>
        </p:nvSpPr>
        <p:spPr>
          <a:xfrm>
            <a:off x="266700" y="1066800"/>
            <a:ext cx="9944100" cy="5562600"/>
          </a:xfrm>
        </p:spPr>
        <p:txBody>
          <a:bodyPr/>
          <a:lstStyle/>
          <a:p>
            <a:pPr>
              <a:lnSpc>
                <a:spcPct val="150000"/>
              </a:lnSpc>
            </a:pPr>
            <a:r>
              <a:rPr lang="en-US" sz="2400" dirty="0"/>
              <a:t>Framework for understanding </a:t>
            </a:r>
            <a:r>
              <a:rPr lang="en-US" sz="2400" u="sng" dirty="0"/>
              <a:t>error</a:t>
            </a:r>
            <a:r>
              <a:rPr lang="en-US" sz="2400" dirty="0"/>
              <a:t> in clinical research</a:t>
            </a:r>
          </a:p>
          <a:p>
            <a:pPr lvl="1">
              <a:lnSpc>
                <a:spcPct val="150000"/>
              </a:lnSpc>
            </a:pPr>
            <a:r>
              <a:rPr lang="en-US" sz="2400" u="sng" dirty="0"/>
              <a:t>systematic error</a:t>
            </a:r>
            <a:r>
              <a:rPr lang="en-US" sz="2400" dirty="0"/>
              <a:t>, aka threats to internal validity, or bias</a:t>
            </a:r>
          </a:p>
          <a:p>
            <a:pPr lvl="1">
              <a:lnSpc>
                <a:spcPct val="150000"/>
              </a:lnSpc>
            </a:pPr>
            <a:r>
              <a:rPr lang="en-US" sz="2400" u="sng" dirty="0"/>
              <a:t>random error</a:t>
            </a:r>
            <a:r>
              <a:rPr lang="en-US" sz="2400" dirty="0"/>
              <a:t>, aka sampling error, or chance</a:t>
            </a:r>
          </a:p>
          <a:p>
            <a:pPr lvl="1">
              <a:lnSpc>
                <a:spcPct val="150000"/>
              </a:lnSpc>
            </a:pPr>
            <a:endParaRPr lang="en-US" sz="400" dirty="0"/>
          </a:p>
          <a:p>
            <a:pPr>
              <a:lnSpc>
                <a:spcPct val="150000"/>
              </a:lnSpc>
            </a:pPr>
            <a:r>
              <a:rPr lang="en-US" sz="2400" dirty="0"/>
              <a:t>Types of bias: Selection bias, Measurement bias, and Confounding</a:t>
            </a:r>
          </a:p>
          <a:p>
            <a:pPr>
              <a:lnSpc>
                <a:spcPct val="150000"/>
              </a:lnSpc>
            </a:pPr>
            <a:r>
              <a:rPr lang="en-US" sz="2400" dirty="0"/>
              <a:t>Selection bias </a:t>
            </a:r>
          </a:p>
          <a:p>
            <a:pPr lvl="1">
              <a:lnSpc>
                <a:spcPct val="130000"/>
              </a:lnSpc>
              <a:spcBef>
                <a:spcPts val="300"/>
              </a:spcBef>
            </a:pPr>
            <a:r>
              <a:rPr lang="en-US" sz="2400" dirty="0"/>
              <a:t>according to study objective:  descriptive or analytic</a:t>
            </a:r>
          </a:p>
          <a:p>
            <a:pPr lvl="1">
              <a:lnSpc>
                <a:spcPct val="130000"/>
              </a:lnSpc>
            </a:pPr>
            <a:r>
              <a:rPr lang="en-US" sz="2400" dirty="0"/>
              <a:t>mechanisms by study design:</a:t>
            </a:r>
            <a:endParaRPr lang="en-US" dirty="0"/>
          </a:p>
          <a:p>
            <a:pPr lvl="2"/>
            <a:r>
              <a:rPr lang="en-US" dirty="0"/>
              <a:t>cross-sectional</a:t>
            </a:r>
          </a:p>
          <a:p>
            <a:pPr lvl="2"/>
            <a:r>
              <a:rPr lang="en-US" dirty="0"/>
              <a:t>case-control</a:t>
            </a:r>
          </a:p>
          <a:p>
            <a:pPr lvl="2"/>
            <a:r>
              <a:rPr lang="en-US" dirty="0"/>
              <a:t>longitudinal studies (cohort: observational or experimental)</a:t>
            </a:r>
          </a:p>
        </p:txBody>
      </p:sp>
      <p:cxnSp>
        <p:nvCxnSpPr>
          <p:cNvPr id="5" name="Straight Arrow Connector 4"/>
          <p:cNvCxnSpPr/>
          <p:nvPr/>
        </p:nvCxnSpPr>
        <p:spPr bwMode="auto">
          <a:xfrm>
            <a:off x="0" y="4572000"/>
            <a:ext cx="571500" cy="0"/>
          </a:xfrm>
          <a:prstGeom prst="straightConnector1">
            <a:avLst/>
          </a:prstGeom>
          <a:noFill/>
          <a:ln w="508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532444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71525" y="228600"/>
            <a:ext cx="8743950" cy="533400"/>
          </a:xfrm>
        </p:spPr>
        <p:txBody>
          <a:bodyPr/>
          <a:lstStyle/>
          <a:p>
            <a:r>
              <a:rPr lang="en-US" dirty="0"/>
              <a:t>Selection Bias in a Descriptive Study</a:t>
            </a:r>
          </a:p>
        </p:txBody>
      </p:sp>
      <p:sp>
        <p:nvSpPr>
          <p:cNvPr id="37891" name="Rectangle 3"/>
          <p:cNvSpPr>
            <a:spLocks noGrp="1" noChangeArrowheads="1"/>
          </p:cNvSpPr>
          <p:nvPr>
            <p:ph type="body" idx="1"/>
          </p:nvPr>
        </p:nvSpPr>
        <p:spPr>
          <a:xfrm>
            <a:off x="114300" y="990600"/>
            <a:ext cx="10287000" cy="5181600"/>
          </a:xfrm>
        </p:spPr>
        <p:txBody>
          <a:bodyPr/>
          <a:lstStyle/>
          <a:p>
            <a:r>
              <a:rPr lang="en-US" sz="2800" b="1" dirty="0"/>
              <a:t>Fulminant example: Surveys for 1948 President election</a:t>
            </a:r>
            <a:endParaRPr lang="en-US" dirty="0"/>
          </a:p>
          <a:p>
            <a:pPr lvl="1"/>
            <a:r>
              <a:rPr lang="en-US" dirty="0"/>
              <a:t>various cross-sectional studies used to find participants</a:t>
            </a:r>
          </a:p>
          <a:p>
            <a:pPr lvl="1"/>
            <a:r>
              <a:rPr lang="en-US" dirty="0"/>
              <a:t>most favored Thomas Dewey</a:t>
            </a:r>
          </a:p>
          <a:p>
            <a:pPr lvl="1"/>
            <a:endParaRPr lang="en-US" dirty="0"/>
          </a:p>
          <a:p>
            <a:r>
              <a:rPr lang="en-US" sz="2800" b="1" dirty="0"/>
              <a:t>Election results</a:t>
            </a:r>
            <a:endParaRPr lang="en-US" dirty="0"/>
          </a:p>
          <a:p>
            <a:pPr lvl="1"/>
            <a:r>
              <a:rPr lang="en-US" dirty="0"/>
              <a:t>Harry Truman beat Dewey</a:t>
            </a:r>
          </a:p>
          <a:p>
            <a:pPr lvl="1"/>
            <a:endParaRPr lang="en-US" sz="1200" dirty="0"/>
          </a:p>
          <a:p>
            <a:r>
              <a:rPr lang="en-US" sz="2800" b="1" dirty="0"/>
              <a:t>Explanation:  </a:t>
            </a:r>
            <a:r>
              <a:rPr lang="en-US" sz="2800" dirty="0"/>
              <a:t>Poor Study Design</a:t>
            </a:r>
          </a:p>
          <a:p>
            <a:endParaRPr lang="en-US" sz="1400" b="1" dirty="0"/>
          </a:p>
          <a:p>
            <a:r>
              <a:rPr lang="en-US" sz="2800" b="1" dirty="0"/>
              <a:t>Although from social science, ushered in realization of the importance of  representative (random) sampling      </a:t>
            </a:r>
            <a:r>
              <a:rPr lang="en-US" sz="2800" b="1" i="1" dirty="0"/>
              <a:t>in all fields</a:t>
            </a:r>
            <a:endParaRPr lang="en-US" i="1" dirty="0"/>
          </a:p>
          <a:p>
            <a:pPr lvl="1"/>
            <a:endParaRPr lang="en-US" dirty="0"/>
          </a:p>
        </p:txBody>
      </p:sp>
      <p:pic>
        <p:nvPicPr>
          <p:cNvPr id="37892" name="Picture 4" descr="Dewey Truman"/>
          <p:cNvPicPr>
            <a:picLocks noChangeAspect="1" noChangeArrowheads="1"/>
          </p:cNvPicPr>
          <p:nvPr/>
        </p:nvPicPr>
        <p:blipFill>
          <a:blip r:embed="rId3" cstate="print"/>
          <a:srcRect b="18512"/>
          <a:stretch>
            <a:fillRect/>
          </a:stretch>
        </p:blipFill>
        <p:spPr bwMode="auto">
          <a:xfrm>
            <a:off x="6096000" y="2224088"/>
            <a:ext cx="3924300" cy="2347912"/>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3142F1E-7ABA-4092-88F0-9253A5F316FE}"/>
              </a:ext>
            </a:extLst>
          </p:cNvPr>
          <p:cNvPicPr>
            <a:picLocks noChangeAspect="1"/>
          </p:cNvPicPr>
          <p:nvPr/>
        </p:nvPicPr>
        <p:blipFill rotWithShape="1">
          <a:blip r:embed="rId3"/>
          <a:srcRect l="90944" b="50671"/>
          <a:stretch/>
        </p:blipFill>
        <p:spPr>
          <a:xfrm>
            <a:off x="6362697" y="2655335"/>
            <a:ext cx="813892" cy="925493"/>
          </a:xfrm>
          <a:prstGeom prst="rect">
            <a:avLst/>
          </a:prstGeom>
        </p:spPr>
      </p:pic>
      <p:sp>
        <p:nvSpPr>
          <p:cNvPr id="5" name="Title 4"/>
          <p:cNvSpPr>
            <a:spLocks noGrp="1"/>
          </p:cNvSpPr>
          <p:nvPr>
            <p:ph type="title"/>
          </p:nvPr>
        </p:nvSpPr>
        <p:spPr>
          <a:xfrm>
            <a:off x="819150" y="76200"/>
            <a:ext cx="8743950" cy="533400"/>
          </a:xfrm>
        </p:spPr>
        <p:txBody>
          <a:bodyPr/>
          <a:lstStyle/>
          <a:p>
            <a:r>
              <a:rPr lang="en-US" dirty="0"/>
              <a:t>2020 U.S. Presidential Election</a:t>
            </a:r>
          </a:p>
        </p:txBody>
      </p:sp>
      <p:sp>
        <p:nvSpPr>
          <p:cNvPr id="6" name="Content Placeholder 5"/>
          <p:cNvSpPr>
            <a:spLocks noGrp="1"/>
          </p:cNvSpPr>
          <p:nvPr>
            <p:ph idx="1"/>
          </p:nvPr>
        </p:nvSpPr>
        <p:spPr>
          <a:xfrm>
            <a:off x="133350" y="609600"/>
            <a:ext cx="8987088" cy="762000"/>
          </a:xfrm>
        </p:spPr>
        <p:txBody>
          <a:bodyPr/>
          <a:lstStyle/>
          <a:p>
            <a:r>
              <a:rPr lang="en-US" sz="2400" dirty="0"/>
              <a:t>Pre-election poll – a cross-sectional sample (N = ~1000’s)</a:t>
            </a:r>
          </a:p>
        </p:txBody>
      </p:sp>
      <p:sp>
        <p:nvSpPr>
          <p:cNvPr id="9" name="Content Placeholder 5"/>
          <p:cNvSpPr txBox="1">
            <a:spLocks/>
          </p:cNvSpPr>
          <p:nvPr/>
        </p:nvSpPr>
        <p:spPr bwMode="auto">
          <a:xfrm>
            <a:off x="5772896" y="1066800"/>
            <a:ext cx="3914775" cy="6240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400" kern="0" dirty="0"/>
              <a:t>Final election results (N = 158,383,403)</a:t>
            </a:r>
          </a:p>
        </p:txBody>
      </p:sp>
      <p:sp>
        <p:nvSpPr>
          <p:cNvPr id="14" name="Text Box 11"/>
          <p:cNvSpPr txBox="1">
            <a:spLocks noChangeArrowheads="1"/>
          </p:cNvSpPr>
          <p:nvPr/>
        </p:nvSpPr>
        <p:spPr bwMode="auto">
          <a:xfrm>
            <a:off x="5562973" y="3741560"/>
            <a:ext cx="4467982" cy="2492990"/>
          </a:xfrm>
          <a:prstGeom prst="rect">
            <a:avLst/>
          </a:prstGeom>
          <a:noFill/>
          <a:ln w="9525" algn="ctr">
            <a:noFill/>
            <a:miter lim="800000"/>
            <a:headEnd/>
            <a:tailEnd/>
          </a:ln>
        </p:spPr>
        <p:txBody>
          <a:bodyPr wrap="square">
            <a:spAutoFit/>
          </a:bodyPr>
          <a:lstStyle/>
          <a:p>
            <a:pPr>
              <a:spcBef>
                <a:spcPct val="50000"/>
              </a:spcBef>
            </a:pPr>
            <a:r>
              <a:rPr lang="en-US" sz="2400" dirty="0">
                <a:latin typeface="+mn-lt"/>
              </a:rPr>
              <a:t>Election polls provide opportunity to later look at truth and evaluate bias in poll study design</a:t>
            </a:r>
          </a:p>
          <a:p>
            <a:pPr>
              <a:spcBef>
                <a:spcPct val="50000"/>
              </a:spcBef>
            </a:pPr>
            <a:r>
              <a:rPr lang="en-US" sz="2400" dirty="0">
                <a:latin typeface="+mn-lt"/>
              </a:rPr>
              <a:t>Luxury rarely occurs in clinical/epidemiologic research</a:t>
            </a:r>
          </a:p>
        </p:txBody>
      </p:sp>
      <p:pic>
        <p:nvPicPr>
          <p:cNvPr id="11" name="Picture 10">
            <a:extLst>
              <a:ext uri="{FF2B5EF4-FFF2-40B4-BE49-F238E27FC236}">
                <a16:creationId xmlns:a16="http://schemas.microsoft.com/office/drawing/2014/main" id="{432F49B8-A7FF-4D98-9E7C-D5AC37335BB2}"/>
              </a:ext>
            </a:extLst>
          </p:cNvPr>
          <p:cNvPicPr>
            <a:picLocks noChangeAspect="1"/>
          </p:cNvPicPr>
          <p:nvPr/>
        </p:nvPicPr>
        <p:blipFill rotWithShape="1">
          <a:blip r:embed="rId4"/>
          <a:srcRect l="18298" t="30397" r="20270" b="19632"/>
          <a:stretch/>
        </p:blipFill>
        <p:spPr>
          <a:xfrm>
            <a:off x="438523" y="1143000"/>
            <a:ext cx="5105400" cy="5539902"/>
          </a:xfrm>
          <a:prstGeom prst="rect">
            <a:avLst/>
          </a:prstGeom>
        </p:spPr>
      </p:pic>
      <p:pic>
        <p:nvPicPr>
          <p:cNvPr id="20" name="Picture 19">
            <a:extLst>
              <a:ext uri="{FF2B5EF4-FFF2-40B4-BE49-F238E27FC236}">
                <a16:creationId xmlns:a16="http://schemas.microsoft.com/office/drawing/2014/main" id="{EA1BBA33-BAC0-4A7C-A57D-0CC4090ED819}"/>
              </a:ext>
            </a:extLst>
          </p:cNvPr>
          <p:cNvPicPr>
            <a:picLocks noChangeAspect="1"/>
          </p:cNvPicPr>
          <p:nvPr/>
        </p:nvPicPr>
        <p:blipFill rotWithShape="1">
          <a:blip r:embed="rId3"/>
          <a:srcRect t="70092" r="81160" b="1220"/>
          <a:stretch/>
        </p:blipFill>
        <p:spPr>
          <a:xfrm>
            <a:off x="7150644" y="2068909"/>
            <a:ext cx="1693131" cy="538222"/>
          </a:xfrm>
          <a:prstGeom prst="rect">
            <a:avLst/>
          </a:prstGeom>
        </p:spPr>
      </p:pic>
      <p:pic>
        <p:nvPicPr>
          <p:cNvPr id="21" name="Picture 20">
            <a:extLst>
              <a:ext uri="{FF2B5EF4-FFF2-40B4-BE49-F238E27FC236}">
                <a16:creationId xmlns:a16="http://schemas.microsoft.com/office/drawing/2014/main" id="{E280C3A9-41B6-4157-A806-09B85CE3D225}"/>
              </a:ext>
            </a:extLst>
          </p:cNvPr>
          <p:cNvPicPr>
            <a:picLocks noChangeAspect="1"/>
          </p:cNvPicPr>
          <p:nvPr/>
        </p:nvPicPr>
        <p:blipFill rotWithShape="1">
          <a:blip r:embed="rId3"/>
          <a:srcRect l="86856" t="72123" b="16293"/>
          <a:stretch/>
        </p:blipFill>
        <p:spPr>
          <a:xfrm>
            <a:off x="7105649" y="2967265"/>
            <a:ext cx="1102954" cy="217325"/>
          </a:xfrm>
          <a:prstGeom prst="rect">
            <a:avLst/>
          </a:prstGeom>
        </p:spPr>
      </p:pic>
      <p:pic>
        <p:nvPicPr>
          <p:cNvPr id="22" name="Picture 21">
            <a:extLst>
              <a:ext uri="{FF2B5EF4-FFF2-40B4-BE49-F238E27FC236}">
                <a16:creationId xmlns:a16="http://schemas.microsoft.com/office/drawing/2014/main" id="{CB4FB34A-44F1-4B12-903F-E98B5D74482B}"/>
              </a:ext>
            </a:extLst>
          </p:cNvPr>
          <p:cNvPicPr>
            <a:picLocks noChangeAspect="1"/>
          </p:cNvPicPr>
          <p:nvPr/>
        </p:nvPicPr>
        <p:blipFill rotWithShape="1">
          <a:blip r:embed="rId3"/>
          <a:srcRect r="88977" b="48182"/>
          <a:stretch/>
        </p:blipFill>
        <p:spPr>
          <a:xfrm>
            <a:off x="6160044" y="1834348"/>
            <a:ext cx="990600" cy="972185"/>
          </a:xfrm>
          <a:prstGeom prst="rect">
            <a:avLst/>
          </a:prstGeom>
        </p:spPr>
      </p:pic>
      <p:sp>
        <p:nvSpPr>
          <p:cNvPr id="17" name="Content Placeholder 5">
            <a:extLst>
              <a:ext uri="{FF2B5EF4-FFF2-40B4-BE49-F238E27FC236}">
                <a16:creationId xmlns:a16="http://schemas.microsoft.com/office/drawing/2014/main" id="{05BCD0C2-D0CE-4B8F-B26F-6671DD3660DD}"/>
              </a:ext>
            </a:extLst>
          </p:cNvPr>
          <p:cNvSpPr txBox="1">
            <a:spLocks/>
          </p:cNvSpPr>
          <p:nvPr/>
        </p:nvSpPr>
        <p:spPr bwMode="auto">
          <a:xfrm>
            <a:off x="3400610" y="6477000"/>
            <a:ext cx="5105400" cy="4716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pPr>
            <a:r>
              <a:rPr lang="en-US" sz="1800" kern="0" dirty="0"/>
              <a:t>Leonhardt </a:t>
            </a:r>
            <a:r>
              <a:rPr lang="en-US" sz="1800" i="1" kern="0" dirty="0"/>
              <a:t>NY Times </a:t>
            </a:r>
            <a:r>
              <a:rPr lang="en-US" sz="1800" kern="0" dirty="0"/>
              <a:t>2020</a:t>
            </a:r>
          </a:p>
        </p:txBody>
      </p:sp>
      <p:pic>
        <p:nvPicPr>
          <p:cNvPr id="24" name="Picture 23">
            <a:extLst>
              <a:ext uri="{FF2B5EF4-FFF2-40B4-BE49-F238E27FC236}">
                <a16:creationId xmlns:a16="http://schemas.microsoft.com/office/drawing/2014/main" id="{03A71466-2A59-4971-972B-AB0768D9CFD1}"/>
              </a:ext>
            </a:extLst>
          </p:cNvPr>
          <p:cNvPicPr>
            <a:picLocks noChangeAspect="1"/>
          </p:cNvPicPr>
          <p:nvPr/>
        </p:nvPicPr>
        <p:blipFill rotWithShape="1">
          <a:blip r:embed="rId3"/>
          <a:srcRect l="90937" t="81785"/>
          <a:stretch/>
        </p:blipFill>
        <p:spPr>
          <a:xfrm>
            <a:off x="7036462" y="3164101"/>
            <a:ext cx="760502" cy="341758"/>
          </a:xfrm>
          <a:prstGeom prst="rect">
            <a:avLst/>
          </a:prstGeom>
        </p:spPr>
      </p:pic>
    </p:spTree>
    <p:extLst>
      <p:ext uri="{BB962C8B-B14F-4D97-AF65-F5344CB8AC3E}">
        <p14:creationId xmlns:p14="http://schemas.microsoft.com/office/powerpoint/2010/main" val="99522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38915" name="Rectangle 3"/>
          <p:cNvSpPr>
            <a:spLocks noChangeArrowheads="1"/>
          </p:cNvSpPr>
          <p:nvPr/>
        </p:nvSpPr>
        <p:spPr bwMode="auto">
          <a:xfrm>
            <a:off x="5410200"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38916"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38917" name="Line 13"/>
          <p:cNvSpPr>
            <a:spLocks noChangeShapeType="1"/>
          </p:cNvSpPr>
          <p:nvPr/>
        </p:nvSpPr>
        <p:spPr bwMode="auto">
          <a:xfrm>
            <a:off x="2438400" y="2362200"/>
            <a:ext cx="377190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8918" name="Line 14"/>
          <p:cNvSpPr>
            <a:spLocks noChangeShapeType="1"/>
          </p:cNvSpPr>
          <p:nvPr/>
        </p:nvSpPr>
        <p:spPr bwMode="auto">
          <a:xfrm>
            <a:off x="1828800" y="3505200"/>
            <a:ext cx="3886200" cy="2209800"/>
          </a:xfrm>
          <a:prstGeom prst="line">
            <a:avLst/>
          </a:prstGeom>
          <a:noFill/>
          <a:ln w="9525">
            <a:solidFill>
              <a:schemeClr val="tx1"/>
            </a:solidFill>
            <a:round/>
            <a:headEnd/>
            <a:tailEnd type="triangle" w="med" len="med"/>
          </a:ln>
        </p:spPr>
        <p:txBody>
          <a:bodyPr wrap="none" anchor="ctr"/>
          <a:lstStyle/>
          <a:p>
            <a:endParaRPr lang="en-US" dirty="0"/>
          </a:p>
        </p:txBody>
      </p:sp>
      <p:sp>
        <p:nvSpPr>
          <p:cNvPr id="38919" name="Line 15"/>
          <p:cNvSpPr>
            <a:spLocks noChangeShapeType="1"/>
          </p:cNvSpPr>
          <p:nvPr/>
        </p:nvSpPr>
        <p:spPr bwMode="auto">
          <a:xfrm>
            <a:off x="3857625" y="2362200"/>
            <a:ext cx="360045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8920" name="Line 16"/>
          <p:cNvSpPr>
            <a:spLocks noChangeShapeType="1"/>
          </p:cNvSpPr>
          <p:nvPr/>
        </p:nvSpPr>
        <p:spPr bwMode="auto">
          <a:xfrm>
            <a:off x="3962400" y="3657600"/>
            <a:ext cx="3667125" cy="2133600"/>
          </a:xfrm>
          <a:prstGeom prst="line">
            <a:avLst/>
          </a:prstGeom>
          <a:noFill/>
          <a:ln w="9525">
            <a:solidFill>
              <a:schemeClr val="tx1"/>
            </a:solidFill>
            <a:round/>
            <a:headEnd/>
            <a:tailEnd type="triangle" w="med" len="med"/>
          </a:ln>
        </p:spPr>
        <p:txBody>
          <a:bodyPr wrap="none" anchor="ctr"/>
          <a:lstStyle/>
          <a:p>
            <a:endParaRPr lang="en-US" dirty="0"/>
          </a:p>
        </p:txBody>
      </p:sp>
      <p:sp>
        <p:nvSpPr>
          <p:cNvPr id="38921" name="Text Box 17"/>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a:t>SOURCE POPULATION</a:t>
            </a:r>
          </a:p>
        </p:txBody>
      </p:sp>
      <p:sp>
        <p:nvSpPr>
          <p:cNvPr id="38922" name="Text Box 18"/>
          <p:cNvSpPr txBox="1">
            <a:spLocks noChangeArrowheads="1"/>
          </p:cNvSpPr>
          <p:nvPr/>
        </p:nvSpPr>
        <p:spPr bwMode="auto">
          <a:xfrm>
            <a:off x="5481638" y="5984875"/>
            <a:ext cx="2481262" cy="457200"/>
          </a:xfrm>
          <a:prstGeom prst="rect">
            <a:avLst/>
          </a:prstGeom>
          <a:noFill/>
          <a:ln w="9525">
            <a:noFill/>
            <a:miter lim="800000"/>
            <a:headEnd/>
            <a:tailEnd/>
          </a:ln>
        </p:spPr>
        <p:txBody>
          <a:bodyPr wrap="none">
            <a:spAutoFit/>
          </a:bodyPr>
          <a:lstStyle/>
          <a:p>
            <a:pPr algn="l"/>
            <a:r>
              <a:rPr lang="en-US" sz="2400" dirty="0"/>
              <a:t>STUDY SAMPLE</a:t>
            </a:r>
          </a:p>
        </p:txBody>
      </p:sp>
      <p:sp>
        <p:nvSpPr>
          <p:cNvPr id="38923" name="Text Box 19"/>
          <p:cNvSpPr txBox="1">
            <a:spLocks noChangeArrowheads="1"/>
          </p:cNvSpPr>
          <p:nvPr/>
        </p:nvSpPr>
        <p:spPr bwMode="auto">
          <a:xfrm>
            <a:off x="663575" y="152400"/>
            <a:ext cx="9204325" cy="1384995"/>
          </a:xfrm>
          <a:prstGeom prst="rect">
            <a:avLst/>
          </a:prstGeom>
          <a:noFill/>
          <a:ln w="9525">
            <a:noFill/>
            <a:miter lim="800000"/>
            <a:headEnd/>
            <a:tailEnd/>
          </a:ln>
        </p:spPr>
        <p:txBody>
          <a:bodyPr>
            <a:spAutoFit/>
          </a:bodyPr>
          <a:lstStyle/>
          <a:p>
            <a:r>
              <a:rPr lang="en-US" sz="2800" b="1" dirty="0">
                <a:latin typeface="Arial" charset="0"/>
              </a:rPr>
              <a:t>Descriptive Study:  </a:t>
            </a:r>
          </a:p>
          <a:p>
            <a:r>
              <a:rPr lang="en-US" sz="2800" b="1" dirty="0">
                <a:latin typeface="Arial" charset="0"/>
              </a:rPr>
              <a:t>“Box and Arrows” Depiction of No Selection Bias (Unbiased Sampling)</a:t>
            </a:r>
            <a:endParaRPr lang="en-US" sz="2800" b="1" dirty="0">
              <a:latin typeface="Arial Unicode MS" pitchFamily="34" charset="-128"/>
            </a:endParaRPr>
          </a:p>
        </p:txBody>
      </p:sp>
      <p:sp>
        <p:nvSpPr>
          <p:cNvPr id="38924" name="Line 20"/>
          <p:cNvSpPr>
            <a:spLocks noChangeShapeType="1"/>
          </p:cNvSpPr>
          <p:nvPr/>
        </p:nvSpPr>
        <p:spPr bwMode="auto">
          <a:xfrm>
            <a:off x="1524000" y="2438400"/>
            <a:ext cx="5181600" cy="3124200"/>
          </a:xfrm>
          <a:prstGeom prst="line">
            <a:avLst/>
          </a:prstGeom>
          <a:noFill/>
          <a:ln w="9525">
            <a:solidFill>
              <a:schemeClr val="tx1"/>
            </a:solidFill>
            <a:round/>
            <a:headEnd/>
            <a:tailEnd type="triangle" w="med" len="med"/>
          </a:ln>
        </p:spPr>
        <p:txBody>
          <a:bodyPr wrap="none" anchor="ctr"/>
          <a:lstStyle/>
          <a:p>
            <a:endParaRPr lang="en-US" dirty="0"/>
          </a:p>
        </p:txBody>
      </p:sp>
      <p:sp>
        <p:nvSpPr>
          <p:cNvPr id="38925" name="Line 21"/>
          <p:cNvSpPr>
            <a:spLocks noChangeShapeType="1"/>
          </p:cNvSpPr>
          <p:nvPr/>
        </p:nvSpPr>
        <p:spPr bwMode="auto">
          <a:xfrm>
            <a:off x="3429000" y="2438400"/>
            <a:ext cx="360045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8926" name="Line 22"/>
          <p:cNvSpPr>
            <a:spLocks noChangeShapeType="1"/>
          </p:cNvSpPr>
          <p:nvPr/>
        </p:nvSpPr>
        <p:spPr bwMode="auto">
          <a:xfrm>
            <a:off x="3657600" y="2895600"/>
            <a:ext cx="377190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8927" name="Line 23"/>
          <p:cNvSpPr>
            <a:spLocks noChangeShapeType="1"/>
          </p:cNvSpPr>
          <p:nvPr/>
        </p:nvSpPr>
        <p:spPr bwMode="auto">
          <a:xfrm>
            <a:off x="1676400" y="2971800"/>
            <a:ext cx="4267200" cy="2590800"/>
          </a:xfrm>
          <a:prstGeom prst="line">
            <a:avLst/>
          </a:prstGeom>
          <a:noFill/>
          <a:ln w="9525">
            <a:solidFill>
              <a:schemeClr val="tx1"/>
            </a:solidFill>
            <a:round/>
            <a:headEnd/>
            <a:tailEnd type="triangle" w="med" len="med"/>
          </a:ln>
        </p:spPr>
        <p:txBody>
          <a:bodyPr wrap="none" anchor="ctr"/>
          <a:lstStyle/>
          <a:p>
            <a:endParaRPr lang="en-US" dirty="0"/>
          </a:p>
        </p:txBody>
      </p:sp>
      <p:sp>
        <p:nvSpPr>
          <p:cNvPr id="38928" name="Line 24"/>
          <p:cNvSpPr>
            <a:spLocks noChangeShapeType="1"/>
          </p:cNvSpPr>
          <p:nvPr/>
        </p:nvSpPr>
        <p:spPr bwMode="auto">
          <a:xfrm>
            <a:off x="2362200" y="2514600"/>
            <a:ext cx="4267200" cy="2590800"/>
          </a:xfrm>
          <a:prstGeom prst="line">
            <a:avLst/>
          </a:prstGeom>
          <a:noFill/>
          <a:ln w="9525">
            <a:solidFill>
              <a:schemeClr val="tx1"/>
            </a:solidFill>
            <a:round/>
            <a:headEnd/>
            <a:tailEnd type="triangle" w="med" len="med"/>
          </a:ln>
        </p:spPr>
        <p:txBody>
          <a:bodyPr wrap="none" anchor="ctr"/>
          <a:lstStyle/>
          <a:p>
            <a:endParaRPr lang="en-US" dirty="0"/>
          </a:p>
        </p:txBody>
      </p:sp>
      <p:sp>
        <p:nvSpPr>
          <p:cNvPr id="38929" name="Line 25"/>
          <p:cNvSpPr>
            <a:spLocks noChangeShapeType="1"/>
          </p:cNvSpPr>
          <p:nvPr/>
        </p:nvSpPr>
        <p:spPr bwMode="auto">
          <a:xfrm>
            <a:off x="2590800" y="3200400"/>
            <a:ext cx="4267200" cy="2590800"/>
          </a:xfrm>
          <a:prstGeom prst="line">
            <a:avLst/>
          </a:prstGeom>
          <a:noFill/>
          <a:ln w="9525">
            <a:solidFill>
              <a:schemeClr val="tx1"/>
            </a:solidFill>
            <a:round/>
            <a:headEnd/>
            <a:tailEnd type="triangle" w="med" len="med"/>
          </a:ln>
        </p:spPr>
        <p:txBody>
          <a:bodyPr wrap="none" anchor="ctr"/>
          <a:lstStyle/>
          <a:p>
            <a:endParaRPr lang="en-US" dirty="0"/>
          </a:p>
        </p:txBody>
      </p:sp>
      <p:sp>
        <p:nvSpPr>
          <p:cNvPr id="38930" name="Line 26"/>
          <p:cNvSpPr>
            <a:spLocks noChangeShapeType="1"/>
          </p:cNvSpPr>
          <p:nvPr/>
        </p:nvSpPr>
        <p:spPr bwMode="auto">
          <a:xfrm>
            <a:off x="1600200" y="2286000"/>
            <a:ext cx="4267200" cy="2590800"/>
          </a:xfrm>
          <a:prstGeom prst="line">
            <a:avLst/>
          </a:prstGeom>
          <a:noFill/>
          <a:ln w="9525">
            <a:solidFill>
              <a:schemeClr val="tx1"/>
            </a:solidFill>
            <a:round/>
            <a:headEnd/>
            <a:tailEnd type="triangle" w="med" len="med"/>
          </a:ln>
        </p:spPr>
        <p:txBody>
          <a:bodyPr wrap="none" anchor="ctr"/>
          <a:lstStyle/>
          <a:p>
            <a:endParaRPr lang="en-US" dirty="0"/>
          </a:p>
        </p:txBody>
      </p:sp>
      <p:sp>
        <p:nvSpPr>
          <p:cNvPr id="38931" name="Text Box 27"/>
          <p:cNvSpPr txBox="1">
            <a:spLocks noChangeArrowheads="1"/>
          </p:cNvSpPr>
          <p:nvPr/>
        </p:nvSpPr>
        <p:spPr bwMode="auto">
          <a:xfrm>
            <a:off x="5524500" y="1676400"/>
            <a:ext cx="4648200" cy="2123658"/>
          </a:xfrm>
          <a:prstGeom prst="rect">
            <a:avLst/>
          </a:prstGeom>
          <a:noFill/>
          <a:ln w="9525" algn="ctr">
            <a:noFill/>
            <a:miter lim="800000"/>
            <a:headEnd/>
            <a:tailEnd/>
          </a:ln>
        </p:spPr>
        <p:txBody>
          <a:bodyPr wrap="square">
            <a:spAutoFit/>
          </a:bodyPr>
          <a:lstStyle/>
          <a:p>
            <a:pPr>
              <a:spcBef>
                <a:spcPct val="50000"/>
              </a:spcBef>
            </a:pPr>
            <a:r>
              <a:rPr lang="en-US" sz="2400" dirty="0">
                <a:latin typeface="+mn-lt"/>
              </a:rPr>
              <a:t>Arrow (or stick) is the probability of someone in source population participating in study sample</a:t>
            </a:r>
          </a:p>
          <a:p>
            <a:pPr>
              <a:spcBef>
                <a:spcPct val="50000"/>
              </a:spcBef>
            </a:pPr>
            <a:r>
              <a:rPr lang="en-US" sz="2400" b="1" dirty="0">
                <a:latin typeface="+mn-lt"/>
              </a:rPr>
              <a:t>Equal weighting </a:t>
            </a:r>
            <a:r>
              <a:rPr lang="en-US" sz="2400" dirty="0">
                <a:latin typeface="+mn-lt"/>
              </a:rPr>
              <a:t>of arrows = Equal selection probabilities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39939" name="Rectangle 1027"/>
          <p:cNvSpPr>
            <a:spLocks noChangeArrowheads="1"/>
          </p:cNvSpPr>
          <p:nvPr/>
        </p:nvSpPr>
        <p:spPr bwMode="auto">
          <a:xfrm>
            <a:off x="5410200"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39940" name="Text Box 102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39941" name="Line 1029"/>
          <p:cNvSpPr>
            <a:spLocks noChangeShapeType="1"/>
          </p:cNvSpPr>
          <p:nvPr/>
        </p:nvSpPr>
        <p:spPr bwMode="auto">
          <a:xfrm>
            <a:off x="3009900" y="26670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39942" name="Line 1030"/>
          <p:cNvSpPr>
            <a:spLocks noChangeShapeType="1"/>
          </p:cNvSpPr>
          <p:nvPr/>
        </p:nvSpPr>
        <p:spPr bwMode="auto">
          <a:xfrm>
            <a:off x="1828800" y="3505200"/>
            <a:ext cx="3886200" cy="2209800"/>
          </a:xfrm>
          <a:prstGeom prst="line">
            <a:avLst/>
          </a:prstGeom>
          <a:noFill/>
          <a:ln w="9525">
            <a:solidFill>
              <a:schemeClr val="tx1"/>
            </a:solidFill>
            <a:round/>
            <a:headEnd/>
            <a:tailEnd type="triangle" w="med" len="med"/>
          </a:ln>
        </p:spPr>
        <p:txBody>
          <a:bodyPr wrap="none" anchor="ctr"/>
          <a:lstStyle/>
          <a:p>
            <a:endParaRPr lang="en-US" dirty="0"/>
          </a:p>
        </p:txBody>
      </p:sp>
      <p:sp>
        <p:nvSpPr>
          <p:cNvPr id="39943" name="Text Box 1033"/>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a:t>SOURCE POPULATION</a:t>
            </a:r>
          </a:p>
        </p:txBody>
      </p:sp>
      <p:sp>
        <p:nvSpPr>
          <p:cNvPr id="39944" name="Text Box 1034"/>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dirty="0"/>
              <a:t>STUDY SAMPLE</a:t>
            </a:r>
          </a:p>
        </p:txBody>
      </p:sp>
      <p:sp>
        <p:nvSpPr>
          <p:cNvPr id="39945" name="Text Box 1035"/>
          <p:cNvSpPr txBox="1">
            <a:spLocks noChangeArrowheads="1"/>
          </p:cNvSpPr>
          <p:nvPr/>
        </p:nvSpPr>
        <p:spPr bwMode="auto">
          <a:xfrm>
            <a:off x="1071562" y="88710"/>
            <a:ext cx="7977188" cy="946150"/>
          </a:xfrm>
          <a:prstGeom prst="rect">
            <a:avLst/>
          </a:prstGeom>
          <a:noFill/>
          <a:ln w="9525">
            <a:noFill/>
            <a:miter lim="800000"/>
            <a:headEnd/>
            <a:tailEnd/>
          </a:ln>
        </p:spPr>
        <p:txBody>
          <a:bodyPr wrap="none">
            <a:spAutoFit/>
          </a:bodyPr>
          <a:lstStyle/>
          <a:p>
            <a:r>
              <a:rPr lang="en-US" sz="2800" b="1" dirty="0">
                <a:latin typeface="Arial" charset="0"/>
              </a:rPr>
              <a:t>Descriptive Study:  </a:t>
            </a:r>
          </a:p>
          <a:p>
            <a:r>
              <a:rPr lang="en-US" sz="2800" b="1" dirty="0">
                <a:latin typeface="Arial" charset="0"/>
              </a:rPr>
              <a:t>Depiction of Selection Bias (Biased Sampling)</a:t>
            </a:r>
          </a:p>
        </p:txBody>
      </p:sp>
      <p:sp>
        <p:nvSpPr>
          <p:cNvPr id="39946" name="Line 1038"/>
          <p:cNvSpPr>
            <a:spLocks noChangeShapeType="1"/>
          </p:cNvSpPr>
          <p:nvPr/>
        </p:nvSpPr>
        <p:spPr bwMode="auto">
          <a:xfrm>
            <a:off x="3086100" y="2514600"/>
            <a:ext cx="4648200" cy="2895600"/>
          </a:xfrm>
          <a:prstGeom prst="line">
            <a:avLst/>
          </a:prstGeom>
          <a:noFill/>
          <a:ln w="38100">
            <a:solidFill>
              <a:schemeClr val="tx1"/>
            </a:solidFill>
            <a:round/>
            <a:headEnd/>
            <a:tailEnd type="triangle" w="med" len="med"/>
          </a:ln>
        </p:spPr>
        <p:txBody>
          <a:bodyPr wrap="none" anchor="ctr"/>
          <a:lstStyle/>
          <a:p>
            <a:endParaRPr lang="en-US" dirty="0"/>
          </a:p>
        </p:txBody>
      </p:sp>
      <p:sp>
        <p:nvSpPr>
          <p:cNvPr id="39947" name="Line 1039"/>
          <p:cNvSpPr>
            <a:spLocks noChangeShapeType="1"/>
          </p:cNvSpPr>
          <p:nvPr/>
        </p:nvSpPr>
        <p:spPr bwMode="auto">
          <a:xfrm>
            <a:off x="1676400" y="2971800"/>
            <a:ext cx="4686300" cy="2819400"/>
          </a:xfrm>
          <a:prstGeom prst="line">
            <a:avLst/>
          </a:prstGeom>
          <a:noFill/>
          <a:ln w="9525">
            <a:solidFill>
              <a:schemeClr val="tx1"/>
            </a:solidFill>
            <a:round/>
            <a:headEnd/>
            <a:tailEnd type="triangle" w="med" len="med"/>
          </a:ln>
        </p:spPr>
        <p:txBody>
          <a:bodyPr wrap="none" anchor="ctr"/>
          <a:lstStyle/>
          <a:p>
            <a:endParaRPr lang="en-US" dirty="0"/>
          </a:p>
        </p:txBody>
      </p:sp>
      <p:sp>
        <p:nvSpPr>
          <p:cNvPr id="39948" name="Line 1040"/>
          <p:cNvSpPr>
            <a:spLocks noChangeShapeType="1"/>
          </p:cNvSpPr>
          <p:nvPr/>
        </p:nvSpPr>
        <p:spPr bwMode="auto">
          <a:xfrm>
            <a:off x="2362200" y="2819400"/>
            <a:ext cx="4267200" cy="2590800"/>
          </a:xfrm>
          <a:prstGeom prst="line">
            <a:avLst/>
          </a:prstGeom>
          <a:noFill/>
          <a:ln w="9525">
            <a:solidFill>
              <a:schemeClr val="tx1"/>
            </a:solidFill>
            <a:round/>
            <a:headEnd/>
            <a:tailEnd type="triangle" w="med" len="med"/>
          </a:ln>
        </p:spPr>
        <p:txBody>
          <a:bodyPr wrap="none" anchor="ctr"/>
          <a:lstStyle/>
          <a:p>
            <a:endParaRPr lang="en-US" dirty="0"/>
          </a:p>
        </p:txBody>
      </p:sp>
      <p:sp>
        <p:nvSpPr>
          <p:cNvPr id="39950" name="Text Box 1044"/>
          <p:cNvSpPr txBox="1">
            <a:spLocks noChangeArrowheads="1"/>
          </p:cNvSpPr>
          <p:nvPr/>
        </p:nvSpPr>
        <p:spPr bwMode="auto">
          <a:xfrm>
            <a:off x="8115300" y="4038600"/>
            <a:ext cx="1866900" cy="1552575"/>
          </a:xfrm>
          <a:prstGeom prst="rect">
            <a:avLst/>
          </a:prstGeom>
          <a:noFill/>
          <a:ln w="9525" algn="ctr">
            <a:noFill/>
            <a:miter lim="800000"/>
            <a:headEnd/>
            <a:tailEnd/>
          </a:ln>
        </p:spPr>
        <p:txBody>
          <a:bodyPr>
            <a:spAutoFit/>
          </a:bodyPr>
          <a:lstStyle/>
          <a:p>
            <a:pPr>
              <a:spcBef>
                <a:spcPct val="50000"/>
              </a:spcBef>
            </a:pPr>
            <a:r>
              <a:rPr lang="en-US" sz="2400" dirty="0"/>
              <a:t>e.g., Dewey backers were over-represented</a:t>
            </a:r>
          </a:p>
        </p:txBody>
      </p:sp>
      <p:sp>
        <p:nvSpPr>
          <p:cNvPr id="39951" name="Arc 1045"/>
          <p:cNvSpPr>
            <a:spLocks/>
          </p:cNvSpPr>
          <p:nvPr/>
        </p:nvSpPr>
        <p:spPr bwMode="auto">
          <a:xfrm rot="9779331" flipH="1" flipV="1">
            <a:off x="6667500" y="3200400"/>
            <a:ext cx="2362200" cy="1089025"/>
          </a:xfrm>
          <a:custGeom>
            <a:avLst/>
            <a:gdLst>
              <a:gd name="T0" fmla="*/ 0 w 43073"/>
              <a:gd name="T1" fmla="*/ 674499 h 31095"/>
              <a:gd name="T2" fmla="*/ 2241603 w 43073"/>
              <a:gd name="T3" fmla="*/ 1089025 h 31095"/>
              <a:gd name="T4" fmla="*/ 1177618 w 43073"/>
              <a:gd name="T5" fmla="*/ 756486 h 31095"/>
              <a:gd name="T6" fmla="*/ 0 60000 65536"/>
              <a:gd name="T7" fmla="*/ 0 60000 65536"/>
              <a:gd name="T8" fmla="*/ 0 60000 65536"/>
              <a:gd name="T9" fmla="*/ 0 w 43073"/>
              <a:gd name="T10" fmla="*/ 0 h 31095"/>
              <a:gd name="T11" fmla="*/ 43073 w 43073"/>
              <a:gd name="T12" fmla="*/ 31095 h 31095"/>
            </a:gdLst>
            <a:ahLst/>
            <a:cxnLst>
              <a:cxn ang="T6">
                <a:pos x="T0" y="T1"/>
              </a:cxn>
              <a:cxn ang="T7">
                <a:pos x="T2" y="T3"/>
              </a:cxn>
              <a:cxn ang="T8">
                <a:pos x="T4" y="T5"/>
              </a:cxn>
            </a:cxnLst>
            <a:rect l="T9" t="T10" r="T11" b="T12"/>
            <a:pathLst>
              <a:path w="43073" h="31095" fill="none" extrusionOk="0">
                <a:moveTo>
                  <a:pt x="0" y="19259"/>
                </a:moveTo>
                <a:cubicBezTo>
                  <a:pt x="1194" y="8300"/>
                  <a:pt x="10449" y="-1"/>
                  <a:pt x="21473" y="0"/>
                </a:cubicBezTo>
                <a:cubicBezTo>
                  <a:pt x="33402" y="0"/>
                  <a:pt x="43073" y="9670"/>
                  <a:pt x="43073" y="21600"/>
                </a:cubicBezTo>
                <a:cubicBezTo>
                  <a:pt x="43073" y="24891"/>
                  <a:pt x="42320" y="28138"/>
                  <a:pt x="40874" y="31095"/>
                </a:cubicBezTo>
              </a:path>
              <a:path w="43073" h="31095" stroke="0" extrusionOk="0">
                <a:moveTo>
                  <a:pt x="0" y="19259"/>
                </a:moveTo>
                <a:cubicBezTo>
                  <a:pt x="1194" y="8300"/>
                  <a:pt x="10449" y="-1"/>
                  <a:pt x="21473" y="0"/>
                </a:cubicBezTo>
                <a:cubicBezTo>
                  <a:pt x="33402" y="0"/>
                  <a:pt x="43073" y="9670"/>
                  <a:pt x="43073" y="21600"/>
                </a:cubicBezTo>
                <a:cubicBezTo>
                  <a:pt x="43073" y="24891"/>
                  <a:pt x="42320" y="28138"/>
                  <a:pt x="40874" y="31095"/>
                </a:cubicBezTo>
                <a:lnTo>
                  <a:pt x="21473" y="21600"/>
                </a:lnTo>
                <a:close/>
              </a:path>
            </a:pathLst>
          </a:custGeom>
          <a:noFill/>
          <a:ln w="9525" cap="rnd">
            <a:solidFill>
              <a:schemeClr val="tx1"/>
            </a:solidFill>
            <a:prstDash val="sysDot"/>
            <a:round/>
            <a:headEnd type="triangle" w="med" len="med"/>
            <a:tailEnd/>
          </a:ln>
        </p:spPr>
        <p:txBody>
          <a:bodyPr wrap="none" anchor="ctr"/>
          <a:lstStyle/>
          <a:p>
            <a:endParaRPr lang="en-US" dirty="0"/>
          </a:p>
        </p:txBody>
      </p:sp>
      <p:sp>
        <p:nvSpPr>
          <p:cNvPr id="39952" name="Line 1046"/>
          <p:cNvSpPr>
            <a:spLocks noChangeShapeType="1"/>
          </p:cNvSpPr>
          <p:nvPr/>
        </p:nvSpPr>
        <p:spPr bwMode="auto">
          <a:xfrm>
            <a:off x="3695700" y="27432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39953" name="Line 1047"/>
          <p:cNvSpPr>
            <a:spLocks noChangeShapeType="1"/>
          </p:cNvSpPr>
          <p:nvPr/>
        </p:nvSpPr>
        <p:spPr bwMode="auto">
          <a:xfrm>
            <a:off x="3543300" y="25146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39954" name="Line 1048"/>
          <p:cNvSpPr>
            <a:spLocks noChangeShapeType="1"/>
          </p:cNvSpPr>
          <p:nvPr/>
        </p:nvSpPr>
        <p:spPr bwMode="auto">
          <a:xfrm>
            <a:off x="3543300" y="23622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39955" name="Line 1049"/>
          <p:cNvSpPr>
            <a:spLocks noChangeShapeType="1"/>
          </p:cNvSpPr>
          <p:nvPr/>
        </p:nvSpPr>
        <p:spPr bwMode="auto">
          <a:xfrm>
            <a:off x="1562100" y="2590800"/>
            <a:ext cx="4495800" cy="2819400"/>
          </a:xfrm>
          <a:prstGeom prst="line">
            <a:avLst/>
          </a:prstGeom>
          <a:noFill/>
          <a:ln w="9525">
            <a:solidFill>
              <a:schemeClr val="tx1"/>
            </a:solidFill>
            <a:round/>
            <a:headEnd/>
            <a:tailEnd type="triangle" w="med" len="med"/>
          </a:ln>
        </p:spPr>
        <p:txBody>
          <a:bodyPr wrap="none" anchor="ctr"/>
          <a:lstStyle/>
          <a:p>
            <a:endParaRPr lang="en-US" dirty="0"/>
          </a:p>
        </p:txBody>
      </p:sp>
      <p:sp>
        <p:nvSpPr>
          <p:cNvPr id="39956" name="Line 1050"/>
          <p:cNvSpPr>
            <a:spLocks noChangeShapeType="1"/>
          </p:cNvSpPr>
          <p:nvPr/>
        </p:nvSpPr>
        <p:spPr bwMode="auto">
          <a:xfrm>
            <a:off x="2933700" y="3276600"/>
            <a:ext cx="377190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9957" name="Line 1051"/>
          <p:cNvSpPr>
            <a:spLocks noChangeShapeType="1"/>
          </p:cNvSpPr>
          <p:nvPr/>
        </p:nvSpPr>
        <p:spPr bwMode="auto">
          <a:xfrm>
            <a:off x="2705100" y="2819400"/>
            <a:ext cx="4800600" cy="2895600"/>
          </a:xfrm>
          <a:prstGeom prst="line">
            <a:avLst/>
          </a:prstGeom>
          <a:noFill/>
          <a:ln w="9525">
            <a:solidFill>
              <a:schemeClr val="tx1"/>
            </a:solidFill>
            <a:round/>
            <a:headEnd/>
            <a:tailEnd type="triangle" w="med" len="med"/>
          </a:ln>
        </p:spPr>
        <p:txBody>
          <a:bodyPr wrap="none" anchor="ctr"/>
          <a:lstStyle/>
          <a:p>
            <a:endParaRPr lang="en-US" dirty="0"/>
          </a:p>
        </p:txBody>
      </p:sp>
      <p:sp>
        <p:nvSpPr>
          <p:cNvPr id="273436" name="Text Box 1052"/>
          <p:cNvSpPr txBox="1">
            <a:spLocks noChangeArrowheads="1"/>
          </p:cNvSpPr>
          <p:nvPr/>
        </p:nvSpPr>
        <p:spPr bwMode="auto">
          <a:xfrm>
            <a:off x="266700" y="5181600"/>
            <a:ext cx="3886200" cy="1569660"/>
          </a:xfrm>
          <a:prstGeom prst="rect">
            <a:avLst/>
          </a:prstGeom>
          <a:noFill/>
          <a:ln w="9525" algn="ctr">
            <a:noFill/>
            <a:miter lim="800000"/>
            <a:headEnd/>
            <a:tailEnd/>
          </a:ln>
        </p:spPr>
        <p:txBody>
          <a:bodyPr>
            <a:spAutoFit/>
          </a:bodyPr>
          <a:lstStyle/>
          <a:p>
            <a:pPr>
              <a:spcBef>
                <a:spcPct val="50000"/>
              </a:spcBef>
            </a:pPr>
            <a:r>
              <a:rPr lang="en-US" dirty="0">
                <a:solidFill>
                  <a:srgbClr val="FF3300"/>
                </a:solidFill>
                <a:latin typeface="Arial" charset="0"/>
              </a:rPr>
              <a:t>See Additional Material Slides for Biomedical Example</a:t>
            </a:r>
          </a:p>
        </p:txBody>
      </p:sp>
      <p:sp>
        <p:nvSpPr>
          <p:cNvPr id="23" name="Text Box 27"/>
          <p:cNvSpPr txBox="1">
            <a:spLocks noChangeArrowheads="1"/>
          </p:cNvSpPr>
          <p:nvPr/>
        </p:nvSpPr>
        <p:spPr bwMode="auto">
          <a:xfrm>
            <a:off x="5219700" y="1600200"/>
            <a:ext cx="4419600" cy="830997"/>
          </a:xfrm>
          <a:prstGeom prst="rect">
            <a:avLst/>
          </a:prstGeom>
          <a:noFill/>
          <a:ln w="9525" algn="ctr">
            <a:noFill/>
            <a:miter lim="800000"/>
            <a:headEnd/>
            <a:tailEnd/>
          </a:ln>
        </p:spPr>
        <p:txBody>
          <a:bodyPr wrap="square">
            <a:spAutoFit/>
          </a:bodyPr>
          <a:lstStyle/>
          <a:p>
            <a:pPr>
              <a:spcBef>
                <a:spcPct val="50000"/>
              </a:spcBef>
            </a:pPr>
            <a:r>
              <a:rPr lang="en-US" sz="2400" b="1" dirty="0"/>
              <a:t>Unequal weighting </a:t>
            </a:r>
            <a:r>
              <a:rPr lang="en-US" sz="2400" dirty="0"/>
              <a:t>of arrows = Unequal selection probabilities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3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3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4"/>
          <p:cNvPicPr>
            <a:picLocks noGrp="1" noChangeAspect="1" noChangeArrowheads="1"/>
          </p:cNvPicPr>
          <p:nvPr>
            <p:ph type="body" idx="1"/>
          </p:nvPr>
        </p:nvPicPr>
        <p:blipFill>
          <a:blip r:embed="rId3" cstate="print"/>
          <a:srcRect l="2234" r="3970"/>
          <a:stretch>
            <a:fillRect/>
          </a:stretch>
        </p:blipFill>
        <p:spPr>
          <a:xfrm>
            <a:off x="876300" y="763588"/>
            <a:ext cx="8077200" cy="5910262"/>
          </a:xfrm>
          <a:noFill/>
        </p:spPr>
      </p:pic>
      <p:sp>
        <p:nvSpPr>
          <p:cNvPr id="40964" name="Text Box 5"/>
          <p:cNvSpPr txBox="1">
            <a:spLocks noChangeArrowheads="1"/>
          </p:cNvSpPr>
          <p:nvPr/>
        </p:nvSpPr>
        <p:spPr bwMode="auto">
          <a:xfrm>
            <a:off x="1943100" y="2438400"/>
            <a:ext cx="7543800" cy="2308324"/>
          </a:xfrm>
          <a:prstGeom prst="rect">
            <a:avLst/>
          </a:prstGeom>
          <a:solidFill>
            <a:schemeClr val="bg1"/>
          </a:solidFill>
          <a:ln w="9525" algn="ctr">
            <a:noFill/>
            <a:miter lim="800000"/>
            <a:headEnd/>
            <a:tailEnd/>
          </a:ln>
        </p:spPr>
        <p:txBody>
          <a:bodyPr>
            <a:spAutoFit/>
          </a:bodyPr>
          <a:lstStyle/>
          <a:p>
            <a:pPr>
              <a:spcBef>
                <a:spcPct val="50000"/>
              </a:spcBef>
            </a:pPr>
            <a:r>
              <a:rPr lang="en-US" sz="2400" b="1" dirty="0">
                <a:latin typeface="Arial" charset="0"/>
              </a:rPr>
              <a:t>Mortality following initiation of antiretroviral therapy among HIV-infected adults in Uganda</a:t>
            </a:r>
          </a:p>
          <a:p>
            <a:pPr>
              <a:spcBef>
                <a:spcPct val="50000"/>
              </a:spcBef>
            </a:pPr>
            <a:endParaRPr lang="en-US" sz="2400" b="1" dirty="0">
              <a:latin typeface="Arial" charset="0"/>
            </a:endParaRPr>
          </a:p>
          <a:p>
            <a:pPr>
              <a:spcBef>
                <a:spcPct val="50000"/>
              </a:spcBef>
            </a:pPr>
            <a:r>
              <a:rPr lang="en-US" sz="2400" b="1" dirty="0">
                <a:latin typeface="Arial" charset="0"/>
              </a:rPr>
              <a:t>In the presence of 39% loss to follow-up (drop out) at 3 years (n ~ 800 lost)</a:t>
            </a:r>
            <a:endParaRPr lang="en-US" sz="2400" dirty="0">
              <a:latin typeface="Arial" charset="0"/>
            </a:endParaRPr>
          </a:p>
        </p:txBody>
      </p:sp>
      <p:sp>
        <p:nvSpPr>
          <p:cNvPr id="40965" name="Text Box 6"/>
          <p:cNvSpPr txBox="1">
            <a:spLocks noChangeArrowheads="1"/>
          </p:cNvSpPr>
          <p:nvPr/>
        </p:nvSpPr>
        <p:spPr bwMode="auto">
          <a:xfrm>
            <a:off x="1866900" y="4338638"/>
            <a:ext cx="1447800" cy="766762"/>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latin typeface="Arial" charset="0"/>
            </a:endParaRPr>
          </a:p>
          <a:p>
            <a:pPr>
              <a:spcBef>
                <a:spcPct val="50000"/>
              </a:spcBef>
            </a:pPr>
            <a:endParaRPr lang="en-US" sz="800" dirty="0">
              <a:latin typeface="Arial" charset="0"/>
            </a:endParaRPr>
          </a:p>
          <a:p>
            <a:pPr>
              <a:spcBef>
                <a:spcPct val="50000"/>
              </a:spcBef>
            </a:pPr>
            <a:endParaRPr lang="en-US" sz="800" dirty="0">
              <a:latin typeface="Arial" charset="0"/>
            </a:endParaRPr>
          </a:p>
          <a:p>
            <a:pPr>
              <a:spcBef>
                <a:spcPct val="50000"/>
              </a:spcBef>
            </a:pPr>
            <a:endParaRPr lang="en-US" sz="800" dirty="0">
              <a:latin typeface="Arial" charset="0"/>
            </a:endParaRPr>
          </a:p>
        </p:txBody>
      </p:sp>
      <p:sp>
        <p:nvSpPr>
          <p:cNvPr id="40966" name="Text Box 7"/>
          <p:cNvSpPr txBox="1">
            <a:spLocks noChangeArrowheads="1"/>
          </p:cNvSpPr>
          <p:nvPr/>
        </p:nvSpPr>
        <p:spPr bwMode="auto">
          <a:xfrm>
            <a:off x="1790700" y="4572000"/>
            <a:ext cx="457200" cy="766763"/>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latin typeface="Arial" charset="0"/>
            </a:endParaRPr>
          </a:p>
          <a:p>
            <a:pPr>
              <a:spcBef>
                <a:spcPct val="50000"/>
              </a:spcBef>
            </a:pPr>
            <a:endParaRPr lang="en-US" sz="800" dirty="0">
              <a:latin typeface="Arial" charset="0"/>
            </a:endParaRPr>
          </a:p>
          <a:p>
            <a:pPr>
              <a:spcBef>
                <a:spcPct val="50000"/>
              </a:spcBef>
            </a:pPr>
            <a:endParaRPr lang="en-US" sz="800" dirty="0">
              <a:latin typeface="Arial" charset="0"/>
            </a:endParaRPr>
          </a:p>
          <a:p>
            <a:pPr>
              <a:spcBef>
                <a:spcPct val="50000"/>
              </a:spcBef>
            </a:pPr>
            <a:endParaRPr lang="en-US" sz="800" dirty="0">
              <a:latin typeface="Arial" charset="0"/>
            </a:endParaRPr>
          </a:p>
        </p:txBody>
      </p:sp>
      <p:sp>
        <p:nvSpPr>
          <p:cNvPr id="40967" name="Text Box 8"/>
          <p:cNvSpPr txBox="1">
            <a:spLocks noChangeArrowheads="1"/>
          </p:cNvSpPr>
          <p:nvPr/>
        </p:nvSpPr>
        <p:spPr bwMode="auto">
          <a:xfrm>
            <a:off x="1866900" y="4724400"/>
            <a:ext cx="152400" cy="766763"/>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latin typeface="Arial" charset="0"/>
            </a:endParaRPr>
          </a:p>
          <a:p>
            <a:pPr>
              <a:spcBef>
                <a:spcPct val="50000"/>
              </a:spcBef>
            </a:pPr>
            <a:endParaRPr lang="en-US" sz="800" dirty="0">
              <a:latin typeface="Arial" charset="0"/>
            </a:endParaRPr>
          </a:p>
          <a:p>
            <a:pPr>
              <a:spcBef>
                <a:spcPct val="50000"/>
              </a:spcBef>
            </a:pPr>
            <a:endParaRPr lang="en-US" sz="800" dirty="0">
              <a:latin typeface="Arial" charset="0"/>
            </a:endParaRPr>
          </a:p>
          <a:p>
            <a:pPr>
              <a:spcBef>
                <a:spcPct val="50000"/>
              </a:spcBef>
            </a:pPr>
            <a:endParaRPr lang="en-US" sz="800" dirty="0">
              <a:latin typeface="Arial" charset="0"/>
            </a:endParaRPr>
          </a:p>
        </p:txBody>
      </p:sp>
      <p:sp>
        <p:nvSpPr>
          <p:cNvPr id="40968" name="Text Box 9"/>
          <p:cNvSpPr txBox="1">
            <a:spLocks noChangeArrowheads="1"/>
          </p:cNvSpPr>
          <p:nvPr/>
        </p:nvSpPr>
        <p:spPr bwMode="auto">
          <a:xfrm>
            <a:off x="1790700" y="4800600"/>
            <a:ext cx="152400" cy="766763"/>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latin typeface="Arial" charset="0"/>
            </a:endParaRPr>
          </a:p>
          <a:p>
            <a:pPr>
              <a:spcBef>
                <a:spcPct val="50000"/>
              </a:spcBef>
            </a:pPr>
            <a:endParaRPr lang="en-US" sz="800" dirty="0">
              <a:latin typeface="Arial" charset="0"/>
            </a:endParaRPr>
          </a:p>
          <a:p>
            <a:pPr>
              <a:spcBef>
                <a:spcPct val="50000"/>
              </a:spcBef>
            </a:pPr>
            <a:endParaRPr lang="en-US" sz="800" dirty="0">
              <a:latin typeface="Arial" charset="0"/>
            </a:endParaRPr>
          </a:p>
          <a:p>
            <a:pPr>
              <a:spcBef>
                <a:spcPct val="50000"/>
              </a:spcBef>
            </a:pPr>
            <a:endParaRPr lang="en-US" sz="800" dirty="0">
              <a:latin typeface="Arial" charset="0"/>
            </a:endParaRPr>
          </a:p>
        </p:txBody>
      </p:sp>
      <p:sp>
        <p:nvSpPr>
          <p:cNvPr id="40969" name="Text Box 10"/>
          <p:cNvSpPr txBox="1">
            <a:spLocks noChangeArrowheads="1"/>
          </p:cNvSpPr>
          <p:nvPr/>
        </p:nvSpPr>
        <p:spPr bwMode="auto">
          <a:xfrm>
            <a:off x="6057900" y="381000"/>
            <a:ext cx="3657600" cy="457200"/>
          </a:xfrm>
          <a:prstGeom prst="rect">
            <a:avLst/>
          </a:prstGeom>
          <a:solidFill>
            <a:schemeClr val="bg1"/>
          </a:solidFill>
          <a:ln w="9525" algn="ctr">
            <a:noFill/>
            <a:miter lim="800000"/>
            <a:headEnd/>
            <a:tailEnd/>
          </a:ln>
        </p:spPr>
        <p:txBody>
          <a:bodyPr>
            <a:spAutoFit/>
          </a:bodyPr>
          <a:lstStyle/>
          <a:p>
            <a:pPr>
              <a:spcBef>
                <a:spcPct val="50000"/>
              </a:spcBef>
            </a:pPr>
            <a:r>
              <a:rPr lang="en-US" sz="2400" b="1" dirty="0">
                <a:latin typeface="Arial" charset="0"/>
              </a:rPr>
              <a:t>Geng et al. </a:t>
            </a:r>
            <a:r>
              <a:rPr lang="en-US" sz="2400" b="1" i="1" dirty="0">
                <a:latin typeface="Arial" charset="0"/>
              </a:rPr>
              <a:t>JAMA</a:t>
            </a:r>
            <a:r>
              <a:rPr lang="en-US" sz="2400" b="1" dirty="0">
                <a:latin typeface="Arial" charset="0"/>
              </a:rPr>
              <a:t> 2008</a:t>
            </a:r>
            <a:endParaRPr lang="en-US" sz="2400" dirty="0">
              <a:latin typeface="Arial" charset="0"/>
            </a:endParaRPr>
          </a:p>
        </p:txBody>
      </p:sp>
      <p:sp>
        <p:nvSpPr>
          <p:cNvPr id="40970" name="Text Box 11"/>
          <p:cNvSpPr txBox="1">
            <a:spLocks noChangeArrowheads="1"/>
          </p:cNvSpPr>
          <p:nvPr/>
        </p:nvSpPr>
        <p:spPr bwMode="auto">
          <a:xfrm>
            <a:off x="1790700" y="457200"/>
            <a:ext cx="3810000" cy="1077218"/>
          </a:xfrm>
          <a:prstGeom prst="rect">
            <a:avLst/>
          </a:prstGeom>
          <a:noFill/>
          <a:ln w="9525" algn="ctr">
            <a:noFill/>
            <a:miter lim="800000"/>
            <a:headEnd/>
            <a:tailEnd/>
          </a:ln>
        </p:spPr>
        <p:txBody>
          <a:bodyPr>
            <a:spAutoFit/>
          </a:bodyPr>
          <a:lstStyle/>
          <a:p>
            <a:r>
              <a:rPr lang="en-US" b="1" dirty="0">
                <a:latin typeface="Arial" charset="0"/>
              </a:rPr>
              <a:t>Longitudinal descriptive study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71525" y="381000"/>
            <a:ext cx="8743950" cy="533400"/>
          </a:xfrm>
        </p:spPr>
        <p:txBody>
          <a:bodyPr/>
          <a:lstStyle/>
          <a:p>
            <a:r>
              <a:rPr lang="en-US" dirty="0">
                <a:solidFill>
                  <a:srgbClr val="FF3300"/>
                </a:solidFill>
              </a:rPr>
              <a:t>WARNING: SHIFTING GEARS</a:t>
            </a:r>
          </a:p>
        </p:txBody>
      </p:sp>
      <p:sp>
        <p:nvSpPr>
          <p:cNvPr id="18435" name="Rectangle 3"/>
          <p:cNvSpPr>
            <a:spLocks noGrp="1" noChangeArrowheads="1"/>
          </p:cNvSpPr>
          <p:nvPr>
            <p:ph type="body" idx="1"/>
          </p:nvPr>
        </p:nvSpPr>
        <p:spPr>
          <a:xfrm>
            <a:off x="114300" y="1066800"/>
            <a:ext cx="10172700" cy="5562600"/>
          </a:xfrm>
        </p:spPr>
        <p:txBody>
          <a:bodyPr/>
          <a:lstStyle/>
          <a:p>
            <a:r>
              <a:rPr lang="en-US" dirty="0"/>
              <a:t>Today (and much of the remainder): A lot of theory</a:t>
            </a:r>
          </a:p>
          <a:p>
            <a:pPr lvl="1"/>
            <a:r>
              <a:rPr lang="en-US" dirty="0"/>
              <a:t>Few equations or cook-book algorithms</a:t>
            </a:r>
          </a:p>
          <a:p>
            <a:pPr lvl="1"/>
            <a:r>
              <a:rPr lang="en-US" dirty="0"/>
              <a:t>Instead, frameworks to guide thinking</a:t>
            </a:r>
          </a:p>
          <a:p>
            <a:pPr lvl="1"/>
            <a:endParaRPr lang="en-US" sz="2200" dirty="0"/>
          </a:p>
          <a:p>
            <a:r>
              <a:rPr lang="en-US" dirty="0"/>
              <a:t>Why?</a:t>
            </a:r>
          </a:p>
          <a:p>
            <a:pPr lvl="1"/>
            <a:r>
              <a:rPr lang="en-US" dirty="0"/>
              <a:t>Identifying (or preventing) bias not a formulaic process</a:t>
            </a:r>
          </a:p>
          <a:p>
            <a:pPr lvl="1"/>
            <a:endParaRPr lang="en-US" sz="900" dirty="0"/>
          </a:p>
          <a:p>
            <a:pPr lvl="1"/>
            <a:r>
              <a:rPr lang="en-US" dirty="0"/>
              <a:t>Requires deft human intelligence</a:t>
            </a:r>
          </a:p>
          <a:p>
            <a:pPr lvl="2"/>
            <a:r>
              <a:rPr lang="en-US" sz="2800" dirty="0"/>
              <a:t>sound mastery of methodologic framework, your subject matter, and experience (1:1:1)</a:t>
            </a:r>
          </a:p>
          <a:p>
            <a:pPr lvl="2"/>
            <a:endParaRPr lang="en-US" sz="1600" dirty="0"/>
          </a:p>
          <a:p>
            <a:r>
              <a:rPr lang="en-US" dirty="0"/>
              <a:t>We will often depart considerably from S</a:t>
            </a:r>
            <a:r>
              <a:rPr lang="en-US" sz="800" dirty="0"/>
              <a:t> </a:t>
            </a:r>
            <a:r>
              <a:rPr lang="en-US" dirty="0"/>
              <a:t>&amp;</a:t>
            </a:r>
            <a:r>
              <a:rPr lang="en-US" sz="800" dirty="0"/>
              <a:t> </a:t>
            </a:r>
            <a:r>
              <a:rPr lang="en-US" dirty="0"/>
              <a:t>N textbook</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dirty="0"/>
          </a:p>
        </p:txBody>
      </p:sp>
      <p:sp>
        <p:nvSpPr>
          <p:cNvPr id="41987"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Assume all lost are dead - A</a:t>
            </a:r>
          </a:p>
        </p:txBody>
      </p:sp>
      <p:sp>
        <p:nvSpPr>
          <p:cNvPr id="41988" name="Text Box 7"/>
          <p:cNvSpPr txBox="1">
            <a:spLocks noChangeArrowheads="1"/>
          </p:cNvSpPr>
          <p:nvPr/>
        </p:nvSpPr>
        <p:spPr bwMode="auto">
          <a:xfrm rot="-2695870">
            <a:off x="6111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Some other idea - E</a:t>
            </a:r>
          </a:p>
        </p:txBody>
      </p:sp>
      <p:sp>
        <p:nvSpPr>
          <p:cNvPr id="41989"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Consult a biostatistician - C</a:t>
            </a:r>
          </a:p>
        </p:txBody>
      </p:sp>
      <p:sp>
        <p:nvSpPr>
          <p:cNvPr id="41990"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700" dirty="0">
                <a:latin typeface="Arial" charset="0"/>
              </a:rPr>
              <a:t>Match losses to nat’l death index</a:t>
            </a:r>
            <a:r>
              <a:rPr lang="en-US" sz="1800" dirty="0">
                <a:latin typeface="Arial" charset="0"/>
              </a:rPr>
              <a:t> - B</a:t>
            </a:r>
            <a:endParaRPr lang="en-US" sz="1800" b="1" dirty="0">
              <a:latin typeface="Arial" charset="0"/>
            </a:endParaRPr>
          </a:p>
        </p:txBody>
      </p:sp>
      <p:sp>
        <p:nvSpPr>
          <p:cNvPr id="41991"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700" dirty="0">
                <a:latin typeface="Arial" charset="0"/>
              </a:rPr>
              <a:t>Hopeless; choose another project</a:t>
            </a:r>
            <a:r>
              <a:rPr lang="en-US" sz="1800" dirty="0">
                <a:latin typeface="Arial" charset="0"/>
              </a:rPr>
              <a:t> - D</a:t>
            </a:r>
          </a:p>
        </p:txBody>
      </p:sp>
      <p:pic>
        <p:nvPicPr>
          <p:cNvPr id="41992" name="Picture 13"/>
          <p:cNvPicPr>
            <a:picLocks noChangeAspect="1" noChangeArrowheads="1"/>
          </p:cNvPicPr>
          <p:nvPr/>
        </p:nvPicPr>
        <p:blipFill>
          <a:blip r:embed="rId3" cstate="print"/>
          <a:srcRect l="2234" r="3970"/>
          <a:stretch>
            <a:fillRect/>
          </a:stretch>
        </p:blipFill>
        <p:spPr bwMode="auto">
          <a:xfrm>
            <a:off x="114300" y="685800"/>
            <a:ext cx="4827588" cy="3810000"/>
          </a:xfrm>
          <a:prstGeom prst="rect">
            <a:avLst/>
          </a:prstGeom>
          <a:noFill/>
          <a:ln w="9525">
            <a:noFill/>
            <a:miter lim="800000"/>
            <a:headEnd/>
            <a:tailEnd/>
          </a:ln>
        </p:spPr>
      </p:pic>
      <p:grpSp>
        <p:nvGrpSpPr>
          <p:cNvPr id="41993" name="Group 14"/>
          <p:cNvGrpSpPr>
            <a:grpSpLocks/>
          </p:cNvGrpSpPr>
          <p:nvPr/>
        </p:nvGrpSpPr>
        <p:grpSpPr bwMode="auto">
          <a:xfrm>
            <a:off x="639763" y="1751013"/>
            <a:ext cx="4503737" cy="1982787"/>
            <a:chOff x="640" y="912"/>
            <a:chExt cx="3224" cy="1316"/>
          </a:xfrm>
        </p:grpSpPr>
        <p:sp>
          <p:nvSpPr>
            <p:cNvPr id="41996" name="Text Box 15"/>
            <p:cNvSpPr txBox="1">
              <a:spLocks noChangeArrowheads="1"/>
            </p:cNvSpPr>
            <p:nvPr/>
          </p:nvSpPr>
          <p:spPr bwMode="auto">
            <a:xfrm>
              <a:off x="696" y="912"/>
              <a:ext cx="3168" cy="1116"/>
            </a:xfrm>
            <a:prstGeom prst="rect">
              <a:avLst/>
            </a:prstGeom>
            <a:solidFill>
              <a:schemeClr val="bg1"/>
            </a:solidFill>
            <a:ln w="9525" algn="ctr">
              <a:noFill/>
              <a:miter lim="800000"/>
              <a:headEnd/>
              <a:tailEnd/>
            </a:ln>
          </p:spPr>
          <p:txBody>
            <a:bodyPr>
              <a:spAutoFit/>
            </a:bodyPr>
            <a:lstStyle/>
            <a:p>
              <a:pPr>
                <a:spcBef>
                  <a:spcPct val="50000"/>
                </a:spcBef>
              </a:pPr>
              <a:r>
                <a:rPr lang="en-US" sz="1600" b="1" dirty="0">
                  <a:latin typeface="Arial" charset="0"/>
                </a:rPr>
                <a:t>Mortality following initiation of </a:t>
              </a:r>
            </a:p>
            <a:p>
              <a:pPr>
                <a:spcBef>
                  <a:spcPct val="50000"/>
                </a:spcBef>
              </a:pPr>
              <a:r>
                <a:rPr lang="en-US" sz="1600" b="1" dirty="0">
                  <a:latin typeface="Arial" charset="0"/>
                </a:rPr>
                <a:t>antiretroviral therapy in Uganda</a:t>
              </a:r>
            </a:p>
            <a:p>
              <a:pPr>
                <a:spcBef>
                  <a:spcPct val="50000"/>
                </a:spcBef>
              </a:pPr>
              <a:endParaRPr lang="en-US" sz="1600" b="1" dirty="0">
                <a:latin typeface="Arial" charset="0"/>
              </a:endParaRPr>
            </a:p>
            <a:p>
              <a:pPr>
                <a:spcBef>
                  <a:spcPct val="50000"/>
                </a:spcBef>
              </a:pPr>
              <a:r>
                <a:rPr lang="en-US" sz="1600" b="1" dirty="0">
                  <a:latin typeface="Arial" charset="0"/>
                </a:rPr>
                <a:t>In the presence of 39% loss to follow-up (drop out) at 3 yrs</a:t>
              </a:r>
              <a:endParaRPr lang="en-US" sz="1600" dirty="0">
                <a:latin typeface="Arial" charset="0"/>
              </a:endParaRPr>
            </a:p>
          </p:txBody>
        </p:sp>
        <p:sp>
          <p:nvSpPr>
            <p:cNvPr id="41997" name="Text Box 16"/>
            <p:cNvSpPr txBox="1">
              <a:spLocks noChangeArrowheads="1"/>
            </p:cNvSpPr>
            <p:nvPr/>
          </p:nvSpPr>
          <p:spPr bwMode="auto">
            <a:xfrm>
              <a:off x="640" y="1843"/>
              <a:ext cx="132" cy="385"/>
            </a:xfrm>
            <a:prstGeom prst="rect">
              <a:avLst/>
            </a:prstGeom>
            <a:solidFill>
              <a:schemeClr val="bg1"/>
            </a:solidFill>
            <a:ln w="9525" algn="ctr">
              <a:noFill/>
              <a:miter lim="800000"/>
              <a:headEnd/>
              <a:tailEnd/>
            </a:ln>
          </p:spPr>
          <p:txBody>
            <a:bodyPr>
              <a:spAutoFit/>
            </a:bodyPr>
            <a:lstStyle/>
            <a:p>
              <a:pPr>
                <a:spcBef>
                  <a:spcPct val="50000"/>
                </a:spcBef>
              </a:pPr>
              <a:endParaRPr lang="en-US" dirty="0"/>
            </a:p>
          </p:txBody>
        </p:sp>
        <p:sp>
          <p:nvSpPr>
            <p:cNvPr id="41998" name="Text Box 17"/>
            <p:cNvSpPr txBox="1">
              <a:spLocks noChangeArrowheads="1"/>
            </p:cNvSpPr>
            <p:nvPr/>
          </p:nvSpPr>
          <p:spPr bwMode="auto">
            <a:xfrm>
              <a:off x="832" y="1824"/>
              <a:ext cx="132" cy="265"/>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p>
            <a:p>
              <a:pPr>
                <a:spcBef>
                  <a:spcPct val="50000"/>
                </a:spcBef>
              </a:pPr>
              <a:endParaRPr lang="en-US" sz="800" dirty="0"/>
            </a:p>
          </p:txBody>
        </p:sp>
        <p:sp>
          <p:nvSpPr>
            <p:cNvPr id="41999" name="Text Box 18"/>
            <p:cNvSpPr txBox="1">
              <a:spLocks noChangeArrowheads="1"/>
            </p:cNvSpPr>
            <p:nvPr/>
          </p:nvSpPr>
          <p:spPr bwMode="auto">
            <a:xfrm>
              <a:off x="976" y="1814"/>
              <a:ext cx="132" cy="264"/>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p>
            <a:p>
              <a:pPr>
                <a:spcBef>
                  <a:spcPct val="50000"/>
                </a:spcBef>
              </a:pPr>
              <a:endParaRPr lang="en-US" sz="800" dirty="0"/>
            </a:p>
          </p:txBody>
        </p:sp>
      </p:grpSp>
      <p:sp>
        <p:nvSpPr>
          <p:cNvPr id="41994" name="Text Box 19"/>
          <p:cNvSpPr txBox="1">
            <a:spLocks noChangeArrowheads="1"/>
          </p:cNvSpPr>
          <p:nvPr/>
        </p:nvSpPr>
        <p:spPr bwMode="auto">
          <a:xfrm>
            <a:off x="773113" y="3144838"/>
            <a:ext cx="184150" cy="398462"/>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p>
          <a:p>
            <a:pPr>
              <a:spcBef>
                <a:spcPct val="50000"/>
              </a:spcBef>
            </a:pPr>
            <a:endParaRPr lang="en-US" sz="800" dirty="0"/>
          </a:p>
        </p:txBody>
      </p:sp>
      <p:sp>
        <p:nvSpPr>
          <p:cNvPr id="41995" name="Text Box 20"/>
          <p:cNvSpPr txBox="1">
            <a:spLocks noChangeArrowheads="1"/>
          </p:cNvSpPr>
          <p:nvPr/>
        </p:nvSpPr>
        <p:spPr bwMode="auto">
          <a:xfrm>
            <a:off x="381000" y="3810000"/>
            <a:ext cx="4533900" cy="1187450"/>
          </a:xfrm>
          <a:prstGeom prst="rect">
            <a:avLst/>
          </a:prstGeom>
          <a:noFill/>
          <a:ln w="9525">
            <a:noFill/>
            <a:prstDash val="sysDot"/>
            <a:miter lim="800000"/>
            <a:headEnd/>
            <a:tailEnd/>
          </a:ln>
        </p:spPr>
        <p:txBody>
          <a:bodyPr>
            <a:spAutoFit/>
          </a:bodyPr>
          <a:lstStyle/>
          <a:p>
            <a:pPr algn="l"/>
            <a:endParaRPr lang="en-US" sz="2400" dirty="0">
              <a:latin typeface="Arial" charset="0"/>
            </a:endParaRPr>
          </a:p>
          <a:p>
            <a:pPr algn="l"/>
            <a:endParaRPr lang="en-US" sz="2400" dirty="0">
              <a:latin typeface="Arial" charset="0"/>
            </a:endParaRPr>
          </a:p>
          <a:p>
            <a:pPr algn="l"/>
            <a:r>
              <a:rPr lang="en-US" sz="2400" dirty="0">
                <a:latin typeface="Arial" charset="0"/>
              </a:rPr>
              <a:t>What else to do at this point? </a:t>
            </a:r>
          </a:p>
        </p:txBody>
      </p:sp>
      <p:sp>
        <p:nvSpPr>
          <p:cNvPr id="2" name="TextBox 1"/>
          <p:cNvSpPr txBox="1"/>
          <p:nvPr/>
        </p:nvSpPr>
        <p:spPr>
          <a:xfrm>
            <a:off x="717992" y="3443764"/>
            <a:ext cx="189984" cy="246221"/>
          </a:xfrm>
          <a:prstGeom prst="rect">
            <a:avLst/>
          </a:prstGeom>
          <a:solidFill>
            <a:schemeClr val="bg1"/>
          </a:solidFill>
        </p:spPr>
        <p:txBody>
          <a:bodyPr wrap="square" rtlCol="0">
            <a:spAutoFit/>
          </a:bodyPr>
          <a:lstStyle/>
          <a:p>
            <a:endParaRPr lang="en-US" sz="1000" dirty="0"/>
          </a:p>
        </p:txBody>
      </p:sp>
      <p:sp>
        <p:nvSpPr>
          <p:cNvPr id="3" name="TextBox 2">
            <a:extLst>
              <a:ext uri="{FF2B5EF4-FFF2-40B4-BE49-F238E27FC236}">
                <a16:creationId xmlns:a16="http://schemas.microsoft.com/office/drawing/2014/main" id="{763990D0-D28E-459B-A86E-340972C8F100}"/>
              </a:ext>
            </a:extLst>
          </p:cNvPr>
          <p:cNvSpPr txBox="1"/>
          <p:nvPr/>
        </p:nvSpPr>
        <p:spPr>
          <a:xfrm>
            <a:off x="-401377" y="67102"/>
            <a:ext cx="9883254" cy="461665"/>
          </a:xfrm>
          <a:prstGeom prst="rect">
            <a:avLst/>
          </a:prstGeom>
          <a:noFill/>
        </p:spPr>
        <p:txBody>
          <a:bodyPr wrap="square" rtlCol="0">
            <a:spAutoFit/>
          </a:bodyPr>
          <a:lstStyle/>
          <a:p>
            <a:r>
              <a:rPr lang="en-US" sz="2400" dirty="0">
                <a:solidFill>
                  <a:srgbClr val="FF0000"/>
                </a:solidFill>
                <a:latin typeface="+mn-lt"/>
              </a:rPr>
              <a:t>There was, however, some discomfort about merely censoring …</a:t>
            </a:r>
            <a:endParaRPr lang="en-US" dirty="0">
              <a:solidFill>
                <a:srgbClr val="FF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dirty="0"/>
          </a:p>
        </p:txBody>
      </p:sp>
      <p:sp>
        <p:nvSpPr>
          <p:cNvPr id="43011"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Assume all lost are dead - A</a:t>
            </a:r>
          </a:p>
        </p:txBody>
      </p:sp>
      <p:sp>
        <p:nvSpPr>
          <p:cNvPr id="43012" name="Text Box 7"/>
          <p:cNvSpPr txBox="1">
            <a:spLocks noChangeArrowheads="1"/>
          </p:cNvSpPr>
          <p:nvPr/>
        </p:nvSpPr>
        <p:spPr bwMode="auto">
          <a:xfrm rot="-2695870">
            <a:off x="8088313" y="4776788"/>
            <a:ext cx="2476500" cy="395287"/>
          </a:xfrm>
          <a:prstGeom prst="rect">
            <a:avLst/>
          </a:prstGeom>
          <a:noFill/>
          <a:ln w="28575" algn="ctr">
            <a:solidFill>
              <a:srgbClr val="FF0000"/>
            </a:solidFill>
            <a:miter lim="800000"/>
            <a:headEnd/>
            <a:tailEnd/>
          </a:ln>
        </p:spPr>
        <p:txBody>
          <a:bodyPr>
            <a:spAutoFit/>
          </a:bodyPr>
          <a:lstStyle/>
          <a:p>
            <a:pPr algn="r">
              <a:spcBef>
                <a:spcPct val="50000"/>
              </a:spcBef>
            </a:pPr>
            <a:r>
              <a:rPr lang="en-US" sz="1800" dirty="0">
                <a:latin typeface="Arial" charset="0"/>
              </a:rPr>
              <a:t>Some other idea - E</a:t>
            </a:r>
          </a:p>
        </p:txBody>
      </p:sp>
      <p:sp>
        <p:nvSpPr>
          <p:cNvPr id="43013"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Consult a biostatistician - C</a:t>
            </a:r>
          </a:p>
        </p:txBody>
      </p:sp>
      <p:sp>
        <p:nvSpPr>
          <p:cNvPr id="43014"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700" dirty="0">
                <a:latin typeface="Arial" charset="0"/>
              </a:rPr>
              <a:t>Match losses to nat’l death index</a:t>
            </a:r>
            <a:r>
              <a:rPr lang="en-US" sz="1800" dirty="0">
                <a:latin typeface="Arial" charset="0"/>
              </a:rPr>
              <a:t> - B</a:t>
            </a:r>
            <a:endParaRPr lang="en-US" sz="1800" b="1" dirty="0">
              <a:latin typeface="Arial" charset="0"/>
            </a:endParaRPr>
          </a:p>
        </p:txBody>
      </p:sp>
      <p:sp>
        <p:nvSpPr>
          <p:cNvPr id="43015"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700" dirty="0">
                <a:latin typeface="Arial" charset="0"/>
              </a:rPr>
              <a:t>Hopeless; choose another project</a:t>
            </a:r>
            <a:r>
              <a:rPr lang="en-US" sz="1800" dirty="0">
                <a:latin typeface="Arial" charset="0"/>
              </a:rPr>
              <a:t> - D</a:t>
            </a:r>
          </a:p>
        </p:txBody>
      </p:sp>
      <p:pic>
        <p:nvPicPr>
          <p:cNvPr id="43016" name="Picture 8"/>
          <p:cNvPicPr>
            <a:picLocks noChangeAspect="1" noChangeArrowheads="1"/>
          </p:cNvPicPr>
          <p:nvPr/>
        </p:nvPicPr>
        <p:blipFill>
          <a:blip r:embed="rId3" cstate="print"/>
          <a:srcRect l="2234" r="3970"/>
          <a:stretch>
            <a:fillRect/>
          </a:stretch>
        </p:blipFill>
        <p:spPr bwMode="auto">
          <a:xfrm>
            <a:off x="419100" y="304800"/>
            <a:ext cx="4827588" cy="3810000"/>
          </a:xfrm>
          <a:prstGeom prst="rect">
            <a:avLst/>
          </a:prstGeom>
          <a:noFill/>
          <a:ln w="9525">
            <a:noFill/>
            <a:miter lim="800000"/>
            <a:headEnd/>
            <a:tailEnd/>
          </a:ln>
        </p:spPr>
      </p:pic>
      <p:grpSp>
        <p:nvGrpSpPr>
          <p:cNvPr id="43017" name="Group 9"/>
          <p:cNvGrpSpPr>
            <a:grpSpLocks/>
          </p:cNvGrpSpPr>
          <p:nvPr/>
        </p:nvGrpSpPr>
        <p:grpSpPr bwMode="auto">
          <a:xfrm>
            <a:off x="944563" y="1389063"/>
            <a:ext cx="4503737" cy="1982787"/>
            <a:chOff x="640" y="912"/>
            <a:chExt cx="3224" cy="1316"/>
          </a:xfrm>
        </p:grpSpPr>
        <p:sp>
          <p:nvSpPr>
            <p:cNvPr id="43020" name="Text Box 10"/>
            <p:cNvSpPr txBox="1">
              <a:spLocks noChangeArrowheads="1"/>
            </p:cNvSpPr>
            <p:nvPr/>
          </p:nvSpPr>
          <p:spPr bwMode="auto">
            <a:xfrm>
              <a:off x="696" y="912"/>
              <a:ext cx="3168" cy="1116"/>
            </a:xfrm>
            <a:prstGeom prst="rect">
              <a:avLst/>
            </a:prstGeom>
            <a:solidFill>
              <a:schemeClr val="bg1"/>
            </a:solidFill>
            <a:ln w="9525" algn="ctr">
              <a:noFill/>
              <a:miter lim="800000"/>
              <a:headEnd/>
              <a:tailEnd/>
            </a:ln>
          </p:spPr>
          <p:txBody>
            <a:bodyPr>
              <a:spAutoFit/>
            </a:bodyPr>
            <a:lstStyle/>
            <a:p>
              <a:pPr>
                <a:spcBef>
                  <a:spcPct val="50000"/>
                </a:spcBef>
              </a:pPr>
              <a:r>
                <a:rPr lang="en-US" sz="1600" b="1" dirty="0">
                  <a:latin typeface="Arial" charset="0"/>
                </a:rPr>
                <a:t>Mortality following initiation of </a:t>
              </a:r>
            </a:p>
            <a:p>
              <a:pPr>
                <a:spcBef>
                  <a:spcPct val="50000"/>
                </a:spcBef>
              </a:pPr>
              <a:r>
                <a:rPr lang="en-US" sz="1600" b="1" dirty="0">
                  <a:latin typeface="Arial" charset="0"/>
                </a:rPr>
                <a:t>antiretroviral therapy in Uganda</a:t>
              </a:r>
            </a:p>
            <a:p>
              <a:pPr>
                <a:spcBef>
                  <a:spcPct val="50000"/>
                </a:spcBef>
              </a:pPr>
              <a:endParaRPr lang="en-US" sz="1600" b="1" dirty="0">
                <a:latin typeface="Arial" charset="0"/>
              </a:endParaRPr>
            </a:p>
            <a:p>
              <a:pPr>
                <a:spcBef>
                  <a:spcPct val="50000"/>
                </a:spcBef>
              </a:pPr>
              <a:r>
                <a:rPr lang="en-US" sz="1600" b="1" dirty="0">
                  <a:latin typeface="Arial" charset="0"/>
                </a:rPr>
                <a:t>In the presence of 39% loss to follow-up at 3 yrs</a:t>
              </a:r>
              <a:endParaRPr lang="en-US" sz="1600" dirty="0">
                <a:latin typeface="Arial" charset="0"/>
              </a:endParaRPr>
            </a:p>
          </p:txBody>
        </p:sp>
        <p:sp>
          <p:nvSpPr>
            <p:cNvPr id="43021" name="Text Box 11"/>
            <p:cNvSpPr txBox="1">
              <a:spLocks noChangeArrowheads="1"/>
            </p:cNvSpPr>
            <p:nvPr/>
          </p:nvSpPr>
          <p:spPr bwMode="auto">
            <a:xfrm>
              <a:off x="640" y="1843"/>
              <a:ext cx="132" cy="385"/>
            </a:xfrm>
            <a:prstGeom prst="rect">
              <a:avLst/>
            </a:prstGeom>
            <a:solidFill>
              <a:schemeClr val="bg1"/>
            </a:solidFill>
            <a:ln w="9525" algn="ctr">
              <a:noFill/>
              <a:miter lim="800000"/>
              <a:headEnd/>
              <a:tailEnd/>
            </a:ln>
          </p:spPr>
          <p:txBody>
            <a:bodyPr>
              <a:spAutoFit/>
            </a:bodyPr>
            <a:lstStyle/>
            <a:p>
              <a:pPr>
                <a:spcBef>
                  <a:spcPct val="50000"/>
                </a:spcBef>
              </a:pPr>
              <a:endParaRPr lang="en-US" dirty="0"/>
            </a:p>
          </p:txBody>
        </p:sp>
        <p:sp>
          <p:nvSpPr>
            <p:cNvPr id="43022" name="Text Box 12"/>
            <p:cNvSpPr txBox="1">
              <a:spLocks noChangeArrowheads="1"/>
            </p:cNvSpPr>
            <p:nvPr/>
          </p:nvSpPr>
          <p:spPr bwMode="auto">
            <a:xfrm>
              <a:off x="832" y="1824"/>
              <a:ext cx="132" cy="265"/>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p>
            <a:p>
              <a:pPr>
                <a:spcBef>
                  <a:spcPct val="50000"/>
                </a:spcBef>
              </a:pPr>
              <a:endParaRPr lang="en-US" sz="800" dirty="0"/>
            </a:p>
          </p:txBody>
        </p:sp>
        <p:sp>
          <p:nvSpPr>
            <p:cNvPr id="43023" name="Text Box 13"/>
            <p:cNvSpPr txBox="1">
              <a:spLocks noChangeArrowheads="1"/>
            </p:cNvSpPr>
            <p:nvPr/>
          </p:nvSpPr>
          <p:spPr bwMode="auto">
            <a:xfrm>
              <a:off x="976" y="1814"/>
              <a:ext cx="132" cy="264"/>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p>
            <a:p>
              <a:pPr>
                <a:spcBef>
                  <a:spcPct val="50000"/>
                </a:spcBef>
              </a:pPr>
              <a:endParaRPr lang="en-US" sz="800" dirty="0"/>
            </a:p>
          </p:txBody>
        </p:sp>
      </p:grpSp>
      <p:sp>
        <p:nvSpPr>
          <p:cNvPr id="43018" name="Text Box 14"/>
          <p:cNvSpPr txBox="1">
            <a:spLocks noChangeArrowheads="1"/>
          </p:cNvSpPr>
          <p:nvPr/>
        </p:nvSpPr>
        <p:spPr bwMode="auto">
          <a:xfrm>
            <a:off x="1077913" y="2763838"/>
            <a:ext cx="184150" cy="398462"/>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p>
          <a:p>
            <a:pPr>
              <a:spcBef>
                <a:spcPct val="50000"/>
              </a:spcBef>
            </a:pPr>
            <a:endParaRPr lang="en-US" sz="800" dirty="0"/>
          </a:p>
        </p:txBody>
      </p:sp>
      <p:sp>
        <p:nvSpPr>
          <p:cNvPr id="43019" name="Text Box 15"/>
          <p:cNvSpPr txBox="1">
            <a:spLocks noChangeArrowheads="1"/>
          </p:cNvSpPr>
          <p:nvPr/>
        </p:nvSpPr>
        <p:spPr bwMode="auto">
          <a:xfrm>
            <a:off x="381000" y="3810000"/>
            <a:ext cx="4533900" cy="1187450"/>
          </a:xfrm>
          <a:prstGeom prst="rect">
            <a:avLst/>
          </a:prstGeom>
          <a:noFill/>
          <a:ln w="9525">
            <a:noFill/>
            <a:prstDash val="sysDot"/>
            <a:miter lim="800000"/>
            <a:headEnd/>
            <a:tailEnd/>
          </a:ln>
        </p:spPr>
        <p:txBody>
          <a:bodyPr>
            <a:spAutoFit/>
          </a:bodyPr>
          <a:lstStyle/>
          <a:p>
            <a:pPr algn="l"/>
            <a:endParaRPr lang="en-US" sz="2400" dirty="0">
              <a:latin typeface="Arial" charset="0"/>
            </a:endParaRPr>
          </a:p>
          <a:p>
            <a:pPr algn="l"/>
            <a:endParaRPr lang="en-US" sz="2400" dirty="0">
              <a:latin typeface="Arial" charset="0"/>
            </a:endParaRPr>
          </a:p>
          <a:p>
            <a:pPr algn="l"/>
            <a:r>
              <a:rPr lang="en-US" sz="2400" dirty="0">
                <a:latin typeface="Arial" charset="0"/>
              </a:rPr>
              <a:t>What else to do at this point?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endParaRPr lang="en-US" dirty="0"/>
          </a:p>
        </p:txBody>
      </p:sp>
      <p:pic>
        <p:nvPicPr>
          <p:cNvPr id="44035" name="Picture 4"/>
          <p:cNvPicPr>
            <a:picLocks noGrp="1" noChangeAspect="1" noChangeArrowheads="1"/>
          </p:cNvPicPr>
          <p:nvPr>
            <p:ph type="body" idx="1"/>
          </p:nvPr>
        </p:nvPicPr>
        <p:blipFill rotWithShape="1">
          <a:blip r:embed="rId3" cstate="print"/>
          <a:srcRect r="1681"/>
          <a:stretch/>
        </p:blipFill>
        <p:spPr>
          <a:xfrm>
            <a:off x="266700" y="228600"/>
            <a:ext cx="8915400" cy="6637338"/>
          </a:xfrm>
          <a:noFill/>
        </p:spPr>
      </p:pic>
      <p:sp>
        <p:nvSpPr>
          <p:cNvPr id="44036" name="Text Box 5"/>
          <p:cNvSpPr txBox="1">
            <a:spLocks noChangeArrowheads="1"/>
          </p:cNvSpPr>
          <p:nvPr/>
        </p:nvSpPr>
        <p:spPr bwMode="auto">
          <a:xfrm>
            <a:off x="1714500" y="228600"/>
            <a:ext cx="8001000" cy="1754326"/>
          </a:xfrm>
          <a:prstGeom prst="rect">
            <a:avLst/>
          </a:prstGeom>
          <a:solidFill>
            <a:schemeClr val="bg1"/>
          </a:solidFill>
          <a:ln w="9525" algn="ctr">
            <a:noFill/>
            <a:miter lim="800000"/>
            <a:headEnd/>
            <a:tailEnd/>
          </a:ln>
        </p:spPr>
        <p:txBody>
          <a:bodyPr>
            <a:spAutoFit/>
          </a:bodyPr>
          <a:lstStyle/>
          <a:p>
            <a:pPr>
              <a:spcBef>
                <a:spcPct val="50000"/>
              </a:spcBef>
            </a:pPr>
            <a:r>
              <a:rPr lang="en-US" sz="2400" b="1" dirty="0">
                <a:latin typeface="Arial" charset="0"/>
              </a:rPr>
              <a:t>Mortality following initiation of antiretroviral therapy in Uganda</a:t>
            </a:r>
          </a:p>
          <a:p>
            <a:pPr>
              <a:spcBef>
                <a:spcPct val="50000"/>
              </a:spcBef>
            </a:pPr>
            <a:r>
              <a:rPr lang="en-US" sz="2400" b="1" dirty="0">
                <a:latin typeface="Arial" charset="0"/>
              </a:rPr>
              <a:t>Accounting for losses to follow-up by tracking down vital status of a </a:t>
            </a:r>
            <a:r>
              <a:rPr lang="en-US" sz="2400" b="1" u="sng" dirty="0">
                <a:latin typeface="Arial" charset="0"/>
              </a:rPr>
              <a:t>sample</a:t>
            </a:r>
            <a:r>
              <a:rPr lang="en-US" sz="2400" b="1" dirty="0">
                <a:latin typeface="Arial" charset="0"/>
              </a:rPr>
              <a:t> of the lost in the community</a:t>
            </a:r>
            <a:endParaRPr lang="en-US" sz="2400" dirty="0">
              <a:latin typeface="Arial" charset="0"/>
            </a:endParaRPr>
          </a:p>
        </p:txBody>
      </p:sp>
      <p:sp>
        <p:nvSpPr>
          <p:cNvPr id="44037" name="Text Box 6"/>
          <p:cNvSpPr txBox="1">
            <a:spLocks noChangeArrowheads="1"/>
          </p:cNvSpPr>
          <p:nvPr/>
        </p:nvSpPr>
        <p:spPr bwMode="auto">
          <a:xfrm>
            <a:off x="4610100" y="4648200"/>
            <a:ext cx="2209800" cy="457200"/>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Naive estimate</a:t>
            </a:r>
          </a:p>
        </p:txBody>
      </p:sp>
      <p:sp>
        <p:nvSpPr>
          <p:cNvPr id="44038" name="Text Box 7"/>
          <p:cNvSpPr txBox="1">
            <a:spLocks noChangeArrowheads="1"/>
          </p:cNvSpPr>
          <p:nvPr/>
        </p:nvSpPr>
        <p:spPr bwMode="auto">
          <a:xfrm>
            <a:off x="1714500" y="2819400"/>
            <a:ext cx="2209800" cy="1200329"/>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Sample-Corrected estimate</a:t>
            </a:r>
          </a:p>
        </p:txBody>
      </p:sp>
      <p:sp>
        <p:nvSpPr>
          <p:cNvPr id="44039" name="Text Box 9"/>
          <p:cNvSpPr txBox="1">
            <a:spLocks noChangeArrowheads="1"/>
          </p:cNvSpPr>
          <p:nvPr/>
        </p:nvSpPr>
        <p:spPr bwMode="auto">
          <a:xfrm>
            <a:off x="7353300" y="3352800"/>
            <a:ext cx="2209800" cy="457200"/>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Selection bias</a:t>
            </a:r>
          </a:p>
        </p:txBody>
      </p:sp>
      <p:sp>
        <p:nvSpPr>
          <p:cNvPr id="44040" name="Text Box 11"/>
          <p:cNvSpPr txBox="1">
            <a:spLocks noChangeArrowheads="1"/>
          </p:cNvSpPr>
          <p:nvPr/>
        </p:nvSpPr>
        <p:spPr bwMode="auto">
          <a:xfrm>
            <a:off x="7200900" y="3657600"/>
            <a:ext cx="2438400" cy="457200"/>
          </a:xfrm>
          <a:prstGeom prst="rect">
            <a:avLst/>
          </a:prstGeom>
          <a:noFill/>
          <a:ln w="9525" algn="ctr">
            <a:noFill/>
            <a:miter lim="800000"/>
            <a:headEnd/>
            <a:tailEnd/>
          </a:ln>
        </p:spPr>
        <p:txBody>
          <a:bodyPr>
            <a:spAutoFit/>
          </a:bodyPr>
          <a:lstStyle/>
          <a:p>
            <a:pPr>
              <a:spcBef>
                <a:spcPct val="50000"/>
              </a:spcBef>
            </a:pPr>
            <a:r>
              <a:rPr lang="en-US" sz="2400" dirty="0"/>
              <a:t>(5-fold change)</a:t>
            </a:r>
          </a:p>
        </p:txBody>
      </p:sp>
      <p:sp>
        <p:nvSpPr>
          <p:cNvPr id="44041" name="AutoShape 12"/>
          <p:cNvSpPr>
            <a:spLocks/>
          </p:cNvSpPr>
          <p:nvPr/>
        </p:nvSpPr>
        <p:spPr bwMode="auto">
          <a:xfrm>
            <a:off x="9182100" y="2514600"/>
            <a:ext cx="457200" cy="2362200"/>
          </a:xfrm>
          <a:prstGeom prst="rightBrace">
            <a:avLst>
              <a:gd name="adj1" fmla="val 43056"/>
              <a:gd name="adj2" fmla="val 44792"/>
            </a:avLst>
          </a:prstGeom>
          <a:noFill/>
          <a:ln w="9525">
            <a:solidFill>
              <a:schemeClr val="tx1"/>
            </a:solidFill>
            <a:round/>
            <a:headEnd/>
            <a:tailEnd/>
          </a:ln>
        </p:spPr>
        <p:txBody>
          <a:bodyPr wrap="none" anchor="ctr"/>
          <a:lstStyle/>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71525" y="304800"/>
            <a:ext cx="8743950" cy="533400"/>
          </a:xfrm>
        </p:spPr>
        <p:txBody>
          <a:bodyPr/>
          <a:lstStyle/>
          <a:p>
            <a:r>
              <a:rPr lang="en-US" dirty="0"/>
              <a:t>Selection Bias (It is not just selection)</a:t>
            </a:r>
            <a:br>
              <a:rPr lang="en-US" dirty="0"/>
            </a:br>
            <a:endParaRPr lang="en-US" dirty="0"/>
          </a:p>
        </p:txBody>
      </p:sp>
      <p:sp>
        <p:nvSpPr>
          <p:cNvPr id="35843" name="Rectangle 3"/>
          <p:cNvSpPr>
            <a:spLocks noGrp="1" noChangeArrowheads="1"/>
          </p:cNvSpPr>
          <p:nvPr>
            <p:ph type="body" idx="1"/>
          </p:nvPr>
        </p:nvSpPr>
        <p:spPr>
          <a:xfrm>
            <a:off x="38100" y="609600"/>
            <a:ext cx="10287000" cy="6019800"/>
          </a:xfrm>
        </p:spPr>
        <p:txBody>
          <a:bodyPr/>
          <a:lstStyle/>
          <a:p>
            <a:pPr>
              <a:lnSpc>
                <a:spcPct val="110000"/>
              </a:lnSpc>
              <a:buFontTx/>
              <a:buNone/>
            </a:pPr>
            <a:r>
              <a:rPr lang="en-US" sz="2800" b="1" dirty="0"/>
              <a:t> </a:t>
            </a:r>
            <a:r>
              <a:rPr lang="en-US" sz="2800" b="1" u="sng" dirty="0"/>
              <a:t>Definition</a:t>
            </a:r>
            <a:r>
              <a:rPr lang="en-US" sz="2800" dirty="0"/>
              <a:t>: </a:t>
            </a:r>
            <a:r>
              <a:rPr lang="en-US" sz="2400" dirty="0"/>
              <a:t>When study sample not representative of source population  </a:t>
            </a:r>
          </a:p>
          <a:p>
            <a:pPr>
              <a:lnSpc>
                <a:spcPct val="110000"/>
              </a:lnSpc>
            </a:pPr>
            <a:r>
              <a:rPr lang="en-US" sz="2800" b="1" dirty="0"/>
              <a:t>In a Descriptive Study</a:t>
            </a:r>
          </a:p>
          <a:p>
            <a:pPr lvl="1">
              <a:lnSpc>
                <a:spcPct val="110000"/>
              </a:lnSpc>
            </a:pPr>
            <a:r>
              <a:rPr lang="en-US" sz="2400" dirty="0"/>
              <a:t>Bias caused when persons in source population have different (unequal) probabilities of being selected for/</a:t>
            </a:r>
            <a:r>
              <a:rPr lang="en-US" sz="2400" dirty="0">
                <a:solidFill>
                  <a:srgbClr val="FF0000"/>
                </a:solidFill>
              </a:rPr>
              <a:t>retained</a:t>
            </a:r>
            <a:r>
              <a:rPr lang="en-US" sz="2400" dirty="0"/>
              <a:t> in study sample</a:t>
            </a:r>
          </a:p>
          <a:p>
            <a:pPr lvl="1">
              <a:lnSpc>
                <a:spcPct val="110000"/>
              </a:lnSpc>
            </a:pPr>
            <a:r>
              <a:rPr lang="en-US" sz="2400" dirty="0"/>
              <a:t>Occurs when the participants/</a:t>
            </a:r>
            <a:r>
              <a:rPr lang="en-US" sz="2400" dirty="0">
                <a:solidFill>
                  <a:srgbClr val="FF0000"/>
                </a:solidFill>
              </a:rPr>
              <a:t>follow-up</a:t>
            </a:r>
            <a:r>
              <a:rPr lang="en-US" sz="2400" dirty="0"/>
              <a:t> in the study sample are </a:t>
            </a:r>
            <a:r>
              <a:rPr lang="en-US" sz="2400" u="sng" dirty="0"/>
              <a:t>not representative</a:t>
            </a:r>
            <a:r>
              <a:rPr lang="en-US" sz="2400" dirty="0"/>
              <a:t> of the persons/</a:t>
            </a:r>
            <a:r>
              <a:rPr lang="en-US" sz="2400" dirty="0">
                <a:solidFill>
                  <a:srgbClr val="FF0000"/>
                </a:solidFill>
              </a:rPr>
              <a:t>follow-up</a:t>
            </a:r>
            <a:r>
              <a:rPr lang="en-US" sz="2400" dirty="0"/>
              <a:t> in the source population</a:t>
            </a:r>
          </a:p>
          <a:p>
            <a:pPr lvl="1">
              <a:lnSpc>
                <a:spcPct val="110000"/>
              </a:lnSpc>
            </a:pPr>
            <a:r>
              <a:rPr lang="en-US" sz="2400" dirty="0"/>
              <a:t>“in-selection” or “out-selection”</a:t>
            </a:r>
          </a:p>
          <a:p>
            <a:pPr lvl="2">
              <a:lnSpc>
                <a:spcPct val="110000"/>
              </a:lnSpc>
            </a:pPr>
            <a:endParaRPr lang="en-US" sz="800" dirty="0"/>
          </a:p>
          <a:p>
            <a:pPr>
              <a:lnSpc>
                <a:spcPct val="110000"/>
              </a:lnSpc>
              <a:spcBef>
                <a:spcPts val="0"/>
              </a:spcBef>
            </a:pPr>
            <a:r>
              <a:rPr lang="en-US" sz="2800" b="1" dirty="0">
                <a:solidFill>
                  <a:schemeClr val="accent3">
                    <a:lumMod val="75000"/>
                  </a:schemeClr>
                </a:solidFill>
              </a:rPr>
              <a:t>In an Analytic Study</a:t>
            </a:r>
            <a:r>
              <a:rPr lang="en-US" sz="2800" dirty="0">
                <a:solidFill>
                  <a:schemeClr val="accent3">
                    <a:lumMod val="75000"/>
                  </a:schemeClr>
                </a:solidFill>
              </a:rPr>
              <a:t> (Where most of the attention goes)</a:t>
            </a:r>
          </a:p>
          <a:p>
            <a:pPr lvl="1">
              <a:lnSpc>
                <a:spcPct val="110000"/>
              </a:lnSpc>
              <a:spcBef>
                <a:spcPts val="0"/>
              </a:spcBef>
            </a:pPr>
            <a:r>
              <a:rPr lang="en-US" sz="2200" dirty="0">
                <a:solidFill>
                  <a:schemeClr val="accent3">
                    <a:lumMod val="75000"/>
                  </a:schemeClr>
                </a:solidFill>
              </a:rPr>
              <a:t>Bias caused when persons in source population have different (unequal) probabilities of being selected for/retained in study sample</a:t>
            </a:r>
          </a:p>
          <a:p>
            <a:pPr lvl="2">
              <a:lnSpc>
                <a:spcPct val="110000"/>
              </a:lnSpc>
            </a:pPr>
            <a:r>
              <a:rPr lang="en-US" sz="2000" dirty="0">
                <a:solidFill>
                  <a:schemeClr val="accent3">
                    <a:lumMod val="75000"/>
                  </a:schemeClr>
                </a:solidFill>
              </a:rPr>
              <a:t>And these differing (unequal) probabilities are influenced by (or associated with) both </a:t>
            </a:r>
            <a:r>
              <a:rPr lang="en-US" sz="2000" u="sng" dirty="0">
                <a:solidFill>
                  <a:schemeClr val="accent3">
                    <a:lumMod val="75000"/>
                  </a:schemeClr>
                </a:solidFill>
              </a:rPr>
              <a:t>exposure</a:t>
            </a:r>
            <a:r>
              <a:rPr lang="en-US" sz="2000" dirty="0">
                <a:solidFill>
                  <a:schemeClr val="accent3">
                    <a:lumMod val="75000"/>
                  </a:schemeClr>
                </a:solidFill>
              </a:rPr>
              <a:t> </a:t>
            </a:r>
            <a:r>
              <a:rPr lang="en-US" sz="2000" i="1" dirty="0">
                <a:solidFill>
                  <a:schemeClr val="accent3">
                    <a:lumMod val="75000"/>
                  </a:schemeClr>
                </a:solidFill>
              </a:rPr>
              <a:t>and</a:t>
            </a:r>
            <a:r>
              <a:rPr lang="en-US" sz="2000" dirty="0">
                <a:solidFill>
                  <a:schemeClr val="accent3">
                    <a:lumMod val="75000"/>
                  </a:schemeClr>
                </a:solidFill>
              </a:rPr>
              <a:t> </a:t>
            </a:r>
            <a:r>
              <a:rPr lang="en-US" sz="2000" u="sng" dirty="0">
                <a:solidFill>
                  <a:schemeClr val="accent3">
                    <a:lumMod val="75000"/>
                  </a:schemeClr>
                </a:solidFill>
              </a:rPr>
              <a:t>outcome</a:t>
            </a:r>
            <a:r>
              <a:rPr lang="en-US" sz="2000" dirty="0">
                <a:solidFill>
                  <a:schemeClr val="accent3">
                    <a:lumMod val="75000"/>
                  </a:schemeClr>
                </a:solidFill>
              </a:rPr>
              <a:t> of interest</a:t>
            </a:r>
          </a:p>
          <a:p>
            <a:pPr lvl="1">
              <a:lnSpc>
                <a:spcPct val="110000"/>
              </a:lnSpc>
            </a:pPr>
            <a:r>
              <a:rPr lang="en-US" sz="2200" dirty="0">
                <a:solidFill>
                  <a:schemeClr val="accent3">
                    <a:lumMod val="75000"/>
                  </a:schemeClr>
                </a:solidFill>
              </a:rPr>
              <a:t>Occurs when persons in study sample have </a:t>
            </a:r>
            <a:r>
              <a:rPr lang="en-US" sz="2200" u="sng" dirty="0">
                <a:solidFill>
                  <a:schemeClr val="accent3">
                    <a:lumMod val="75000"/>
                  </a:schemeClr>
                </a:solidFill>
              </a:rPr>
              <a:t>different relationship </a:t>
            </a:r>
            <a:r>
              <a:rPr lang="en-US" sz="2200" dirty="0">
                <a:solidFill>
                  <a:schemeClr val="accent3">
                    <a:lumMod val="75000"/>
                  </a:schemeClr>
                </a:solidFill>
              </a:rPr>
              <a:t>between exposure &amp; outcome than persons in source population</a:t>
            </a:r>
          </a:p>
          <a:p>
            <a:pPr lvl="1">
              <a:lnSpc>
                <a:spcPct val="110000"/>
              </a:lnSpc>
              <a:buFontTx/>
              <a:buNone/>
            </a:pPr>
            <a:endParaRPr lang="en-US" sz="900" dirty="0"/>
          </a:p>
        </p:txBody>
      </p:sp>
      <p:sp>
        <p:nvSpPr>
          <p:cNvPr id="35844" name="Text Box 4"/>
          <p:cNvSpPr txBox="1">
            <a:spLocks noChangeArrowheads="1"/>
          </p:cNvSpPr>
          <p:nvPr/>
        </p:nvSpPr>
        <p:spPr bwMode="auto">
          <a:xfrm>
            <a:off x="342900" y="5257800"/>
            <a:ext cx="1181100" cy="457200"/>
          </a:xfrm>
          <a:prstGeom prst="rect">
            <a:avLst/>
          </a:prstGeom>
          <a:noFill/>
          <a:ln w="9525" algn="ctr">
            <a:noFill/>
            <a:miter lim="800000"/>
            <a:headEnd/>
            <a:tailEnd/>
          </a:ln>
        </p:spPr>
        <p:txBody>
          <a:bodyPr>
            <a:spAutoFit/>
          </a:bodyPr>
          <a:lstStyle/>
          <a:p>
            <a:pPr>
              <a:spcBef>
                <a:spcPct val="50000"/>
              </a:spcBef>
            </a:pPr>
            <a:endParaRPr lang="en-US" sz="2400" dirty="0"/>
          </a:p>
        </p:txBody>
      </p:sp>
    </p:spTree>
    <p:extLst>
      <p:ext uri="{BB962C8B-B14F-4D97-AF65-F5344CB8AC3E}">
        <p14:creationId xmlns:p14="http://schemas.microsoft.com/office/powerpoint/2010/main" val="35395724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39939" name="Rectangle 1027"/>
          <p:cNvSpPr>
            <a:spLocks noChangeArrowheads="1"/>
          </p:cNvSpPr>
          <p:nvPr/>
        </p:nvSpPr>
        <p:spPr bwMode="auto">
          <a:xfrm>
            <a:off x="5410200"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39940" name="Text Box 102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39941" name="Line 1029"/>
          <p:cNvSpPr>
            <a:spLocks noChangeShapeType="1"/>
          </p:cNvSpPr>
          <p:nvPr/>
        </p:nvSpPr>
        <p:spPr bwMode="auto">
          <a:xfrm>
            <a:off x="3009900" y="26670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39942" name="Line 1030"/>
          <p:cNvSpPr>
            <a:spLocks noChangeShapeType="1"/>
          </p:cNvSpPr>
          <p:nvPr/>
        </p:nvSpPr>
        <p:spPr bwMode="auto">
          <a:xfrm>
            <a:off x="1828800" y="3505200"/>
            <a:ext cx="3886200" cy="2209800"/>
          </a:xfrm>
          <a:prstGeom prst="line">
            <a:avLst/>
          </a:prstGeom>
          <a:noFill/>
          <a:ln w="38100">
            <a:solidFill>
              <a:schemeClr val="tx1"/>
            </a:solidFill>
            <a:round/>
            <a:headEnd/>
            <a:tailEnd type="triangle" w="med" len="med"/>
          </a:ln>
        </p:spPr>
        <p:txBody>
          <a:bodyPr wrap="none" anchor="ctr"/>
          <a:lstStyle/>
          <a:p>
            <a:endParaRPr lang="en-US" dirty="0"/>
          </a:p>
        </p:txBody>
      </p:sp>
      <p:sp>
        <p:nvSpPr>
          <p:cNvPr id="39943" name="Text Box 1033"/>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dirty="0"/>
              <a:t>SOURCE POPULATION</a:t>
            </a:r>
          </a:p>
        </p:txBody>
      </p:sp>
      <p:sp>
        <p:nvSpPr>
          <p:cNvPr id="39944" name="Text Box 1034"/>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dirty="0"/>
              <a:t>STUDY SAMPLE</a:t>
            </a:r>
          </a:p>
        </p:txBody>
      </p:sp>
      <p:sp>
        <p:nvSpPr>
          <p:cNvPr id="39945" name="Text Box 1035"/>
          <p:cNvSpPr txBox="1">
            <a:spLocks noChangeArrowheads="1"/>
          </p:cNvSpPr>
          <p:nvPr/>
        </p:nvSpPr>
        <p:spPr bwMode="auto">
          <a:xfrm>
            <a:off x="1128712" y="76200"/>
            <a:ext cx="7977188" cy="946150"/>
          </a:xfrm>
          <a:prstGeom prst="rect">
            <a:avLst/>
          </a:prstGeom>
          <a:noFill/>
          <a:ln w="9525">
            <a:noFill/>
            <a:miter lim="800000"/>
            <a:headEnd/>
            <a:tailEnd/>
          </a:ln>
        </p:spPr>
        <p:txBody>
          <a:bodyPr wrap="none">
            <a:spAutoFit/>
          </a:bodyPr>
          <a:lstStyle/>
          <a:p>
            <a:r>
              <a:rPr lang="en-US" sz="2800" b="1" dirty="0">
                <a:latin typeface="Arial" charset="0"/>
              </a:rPr>
              <a:t>Descriptive Study:  </a:t>
            </a:r>
          </a:p>
          <a:p>
            <a:r>
              <a:rPr lang="en-US" sz="2800" b="1" dirty="0">
                <a:latin typeface="Arial" charset="0"/>
              </a:rPr>
              <a:t>Depiction of Selection Bias (Biased Sampling)</a:t>
            </a:r>
          </a:p>
        </p:txBody>
      </p:sp>
      <p:sp>
        <p:nvSpPr>
          <p:cNvPr id="39946" name="Line 1038"/>
          <p:cNvSpPr>
            <a:spLocks noChangeShapeType="1"/>
          </p:cNvSpPr>
          <p:nvPr/>
        </p:nvSpPr>
        <p:spPr bwMode="auto">
          <a:xfrm>
            <a:off x="3086100" y="2514600"/>
            <a:ext cx="4648200" cy="2895600"/>
          </a:xfrm>
          <a:prstGeom prst="line">
            <a:avLst/>
          </a:prstGeom>
          <a:noFill/>
          <a:ln w="9525">
            <a:solidFill>
              <a:schemeClr val="tx1"/>
            </a:solidFill>
            <a:round/>
            <a:headEnd/>
            <a:tailEnd type="triangle" w="med" len="med"/>
          </a:ln>
        </p:spPr>
        <p:txBody>
          <a:bodyPr wrap="none" anchor="ctr"/>
          <a:lstStyle/>
          <a:p>
            <a:endParaRPr lang="en-US" dirty="0"/>
          </a:p>
        </p:txBody>
      </p:sp>
      <p:sp>
        <p:nvSpPr>
          <p:cNvPr id="39947" name="Line 1039"/>
          <p:cNvSpPr>
            <a:spLocks noChangeShapeType="1"/>
          </p:cNvSpPr>
          <p:nvPr/>
        </p:nvSpPr>
        <p:spPr bwMode="auto">
          <a:xfrm>
            <a:off x="1676400" y="2971800"/>
            <a:ext cx="4686300" cy="2819400"/>
          </a:xfrm>
          <a:prstGeom prst="line">
            <a:avLst/>
          </a:prstGeom>
          <a:noFill/>
          <a:ln w="38100">
            <a:solidFill>
              <a:schemeClr val="tx1"/>
            </a:solidFill>
            <a:round/>
            <a:headEnd/>
            <a:tailEnd type="triangle" w="med" len="med"/>
          </a:ln>
        </p:spPr>
        <p:txBody>
          <a:bodyPr wrap="none" anchor="ctr"/>
          <a:lstStyle/>
          <a:p>
            <a:endParaRPr lang="en-US" dirty="0"/>
          </a:p>
        </p:txBody>
      </p:sp>
      <p:sp>
        <p:nvSpPr>
          <p:cNvPr id="39948" name="Line 1040"/>
          <p:cNvSpPr>
            <a:spLocks noChangeShapeType="1"/>
          </p:cNvSpPr>
          <p:nvPr/>
        </p:nvSpPr>
        <p:spPr bwMode="auto">
          <a:xfrm>
            <a:off x="2362200" y="2819400"/>
            <a:ext cx="4267200" cy="2590800"/>
          </a:xfrm>
          <a:prstGeom prst="line">
            <a:avLst/>
          </a:prstGeom>
          <a:noFill/>
          <a:ln w="38100">
            <a:solidFill>
              <a:schemeClr val="tx1"/>
            </a:solidFill>
            <a:round/>
            <a:headEnd/>
            <a:tailEnd type="triangle" w="med" len="med"/>
          </a:ln>
        </p:spPr>
        <p:txBody>
          <a:bodyPr wrap="none" anchor="ctr"/>
          <a:lstStyle/>
          <a:p>
            <a:endParaRPr lang="en-US" dirty="0"/>
          </a:p>
        </p:txBody>
      </p:sp>
      <p:sp>
        <p:nvSpPr>
          <p:cNvPr id="39950" name="Text Box 1044"/>
          <p:cNvSpPr txBox="1">
            <a:spLocks noChangeArrowheads="1"/>
          </p:cNvSpPr>
          <p:nvPr/>
        </p:nvSpPr>
        <p:spPr bwMode="auto">
          <a:xfrm>
            <a:off x="8305800" y="2667000"/>
            <a:ext cx="1866900" cy="3785652"/>
          </a:xfrm>
          <a:prstGeom prst="rect">
            <a:avLst/>
          </a:prstGeom>
          <a:noFill/>
          <a:ln w="9525" algn="ctr">
            <a:noFill/>
            <a:miter lim="800000"/>
            <a:headEnd/>
            <a:tailEnd/>
          </a:ln>
        </p:spPr>
        <p:txBody>
          <a:bodyPr>
            <a:spAutoFit/>
          </a:bodyPr>
          <a:lstStyle/>
          <a:p>
            <a:pPr>
              <a:spcBef>
                <a:spcPct val="50000"/>
              </a:spcBef>
            </a:pPr>
            <a:r>
              <a:rPr lang="en-US" sz="2400" dirty="0"/>
              <a:t>e.g., patients who had died in follow-up and did not return to clinic became under-represented in study sample</a:t>
            </a:r>
          </a:p>
        </p:txBody>
      </p:sp>
      <p:sp>
        <p:nvSpPr>
          <p:cNvPr id="39951" name="Arc 1045"/>
          <p:cNvSpPr>
            <a:spLocks/>
          </p:cNvSpPr>
          <p:nvPr/>
        </p:nvSpPr>
        <p:spPr bwMode="auto">
          <a:xfrm rot="9779331" flipH="1" flipV="1">
            <a:off x="6324418" y="3251655"/>
            <a:ext cx="2089190" cy="571656"/>
          </a:xfrm>
          <a:custGeom>
            <a:avLst/>
            <a:gdLst>
              <a:gd name="T0" fmla="*/ 0 w 43073"/>
              <a:gd name="T1" fmla="*/ 674499 h 31095"/>
              <a:gd name="T2" fmla="*/ 2241603 w 43073"/>
              <a:gd name="T3" fmla="*/ 1089025 h 31095"/>
              <a:gd name="T4" fmla="*/ 1177618 w 43073"/>
              <a:gd name="T5" fmla="*/ 756486 h 31095"/>
              <a:gd name="T6" fmla="*/ 0 60000 65536"/>
              <a:gd name="T7" fmla="*/ 0 60000 65536"/>
              <a:gd name="T8" fmla="*/ 0 60000 65536"/>
              <a:gd name="T9" fmla="*/ 0 w 43073"/>
              <a:gd name="T10" fmla="*/ 0 h 31095"/>
              <a:gd name="T11" fmla="*/ 43073 w 43073"/>
              <a:gd name="T12" fmla="*/ 31095 h 31095"/>
            </a:gdLst>
            <a:ahLst/>
            <a:cxnLst>
              <a:cxn ang="T6">
                <a:pos x="T0" y="T1"/>
              </a:cxn>
              <a:cxn ang="T7">
                <a:pos x="T2" y="T3"/>
              </a:cxn>
              <a:cxn ang="T8">
                <a:pos x="T4" y="T5"/>
              </a:cxn>
            </a:cxnLst>
            <a:rect l="T9" t="T10" r="T11" b="T12"/>
            <a:pathLst>
              <a:path w="43073" h="31095" fill="none" extrusionOk="0">
                <a:moveTo>
                  <a:pt x="0" y="19259"/>
                </a:moveTo>
                <a:cubicBezTo>
                  <a:pt x="1194" y="8300"/>
                  <a:pt x="10449" y="-1"/>
                  <a:pt x="21473" y="0"/>
                </a:cubicBezTo>
                <a:cubicBezTo>
                  <a:pt x="33402" y="0"/>
                  <a:pt x="43073" y="9670"/>
                  <a:pt x="43073" y="21600"/>
                </a:cubicBezTo>
                <a:cubicBezTo>
                  <a:pt x="43073" y="24891"/>
                  <a:pt x="42320" y="28138"/>
                  <a:pt x="40874" y="31095"/>
                </a:cubicBezTo>
              </a:path>
              <a:path w="43073" h="31095" stroke="0" extrusionOk="0">
                <a:moveTo>
                  <a:pt x="0" y="19259"/>
                </a:moveTo>
                <a:cubicBezTo>
                  <a:pt x="1194" y="8300"/>
                  <a:pt x="10449" y="-1"/>
                  <a:pt x="21473" y="0"/>
                </a:cubicBezTo>
                <a:cubicBezTo>
                  <a:pt x="33402" y="0"/>
                  <a:pt x="43073" y="9670"/>
                  <a:pt x="43073" y="21600"/>
                </a:cubicBezTo>
                <a:cubicBezTo>
                  <a:pt x="43073" y="24891"/>
                  <a:pt x="42320" y="28138"/>
                  <a:pt x="40874" y="31095"/>
                </a:cubicBezTo>
                <a:lnTo>
                  <a:pt x="21473" y="21600"/>
                </a:lnTo>
                <a:close/>
              </a:path>
            </a:pathLst>
          </a:custGeom>
          <a:noFill/>
          <a:ln w="9525" cap="rnd">
            <a:solidFill>
              <a:schemeClr val="tx1"/>
            </a:solidFill>
            <a:prstDash val="sysDot"/>
            <a:round/>
            <a:headEnd type="triangle" w="med" len="med"/>
            <a:tailEnd/>
          </a:ln>
        </p:spPr>
        <p:txBody>
          <a:bodyPr wrap="none" anchor="ctr"/>
          <a:lstStyle/>
          <a:p>
            <a:endParaRPr lang="en-US" dirty="0"/>
          </a:p>
        </p:txBody>
      </p:sp>
      <p:sp>
        <p:nvSpPr>
          <p:cNvPr id="39952" name="Line 1046"/>
          <p:cNvSpPr>
            <a:spLocks noChangeShapeType="1"/>
          </p:cNvSpPr>
          <p:nvPr/>
        </p:nvSpPr>
        <p:spPr bwMode="auto">
          <a:xfrm>
            <a:off x="3695700" y="2743200"/>
            <a:ext cx="377190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9953" name="Line 1047"/>
          <p:cNvSpPr>
            <a:spLocks noChangeShapeType="1"/>
          </p:cNvSpPr>
          <p:nvPr/>
        </p:nvSpPr>
        <p:spPr bwMode="auto">
          <a:xfrm>
            <a:off x="3543300" y="2514600"/>
            <a:ext cx="377190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9954" name="Line 1048"/>
          <p:cNvSpPr>
            <a:spLocks noChangeShapeType="1"/>
          </p:cNvSpPr>
          <p:nvPr/>
        </p:nvSpPr>
        <p:spPr bwMode="auto">
          <a:xfrm>
            <a:off x="3543300" y="2362200"/>
            <a:ext cx="377190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9955" name="Line 1049"/>
          <p:cNvSpPr>
            <a:spLocks noChangeShapeType="1"/>
          </p:cNvSpPr>
          <p:nvPr/>
        </p:nvSpPr>
        <p:spPr bwMode="auto">
          <a:xfrm>
            <a:off x="1562100" y="2590800"/>
            <a:ext cx="4495800" cy="2819400"/>
          </a:xfrm>
          <a:prstGeom prst="line">
            <a:avLst/>
          </a:prstGeom>
          <a:noFill/>
          <a:ln w="38100">
            <a:solidFill>
              <a:schemeClr val="tx1"/>
            </a:solidFill>
            <a:round/>
            <a:headEnd/>
            <a:tailEnd type="triangle" w="med" len="med"/>
          </a:ln>
        </p:spPr>
        <p:txBody>
          <a:bodyPr wrap="none" anchor="ctr"/>
          <a:lstStyle/>
          <a:p>
            <a:endParaRPr lang="en-US" dirty="0"/>
          </a:p>
        </p:txBody>
      </p:sp>
      <p:sp>
        <p:nvSpPr>
          <p:cNvPr id="39956" name="Line 1050"/>
          <p:cNvSpPr>
            <a:spLocks noChangeShapeType="1"/>
          </p:cNvSpPr>
          <p:nvPr/>
        </p:nvSpPr>
        <p:spPr bwMode="auto">
          <a:xfrm>
            <a:off x="2933700" y="32766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39957" name="Line 1051"/>
          <p:cNvSpPr>
            <a:spLocks noChangeShapeType="1"/>
          </p:cNvSpPr>
          <p:nvPr/>
        </p:nvSpPr>
        <p:spPr bwMode="auto">
          <a:xfrm>
            <a:off x="2705100" y="2819400"/>
            <a:ext cx="4800600" cy="2895600"/>
          </a:xfrm>
          <a:prstGeom prst="line">
            <a:avLst/>
          </a:prstGeom>
          <a:noFill/>
          <a:ln w="38100">
            <a:solidFill>
              <a:schemeClr val="tx1"/>
            </a:solidFill>
            <a:round/>
            <a:headEnd/>
            <a:tailEnd type="triangle" w="med" len="med"/>
          </a:ln>
        </p:spPr>
        <p:txBody>
          <a:bodyPr wrap="none" anchor="ctr"/>
          <a:lstStyle/>
          <a:p>
            <a:endParaRPr lang="en-US" dirty="0"/>
          </a:p>
        </p:txBody>
      </p:sp>
      <p:sp>
        <p:nvSpPr>
          <p:cNvPr id="273436" name="Text Box 1052"/>
          <p:cNvSpPr txBox="1">
            <a:spLocks noChangeArrowheads="1"/>
          </p:cNvSpPr>
          <p:nvPr/>
        </p:nvSpPr>
        <p:spPr bwMode="auto">
          <a:xfrm>
            <a:off x="114300" y="5105400"/>
            <a:ext cx="3886200" cy="1569660"/>
          </a:xfrm>
          <a:prstGeom prst="rect">
            <a:avLst/>
          </a:prstGeom>
          <a:noFill/>
          <a:ln w="9525" algn="ctr">
            <a:noFill/>
            <a:miter lim="800000"/>
            <a:headEnd/>
            <a:tailEnd/>
          </a:ln>
        </p:spPr>
        <p:txBody>
          <a:bodyPr>
            <a:spAutoFit/>
          </a:bodyPr>
          <a:lstStyle/>
          <a:p>
            <a:pPr>
              <a:spcBef>
                <a:spcPct val="50000"/>
              </a:spcBef>
            </a:pPr>
            <a:r>
              <a:rPr lang="en-US" dirty="0">
                <a:solidFill>
                  <a:srgbClr val="FF3300"/>
                </a:solidFill>
                <a:latin typeface="Arial" charset="0"/>
              </a:rPr>
              <a:t>Informative censoring leads to selection bias</a:t>
            </a:r>
          </a:p>
        </p:txBody>
      </p:sp>
      <p:sp>
        <p:nvSpPr>
          <p:cNvPr id="23" name="Text Box 27"/>
          <p:cNvSpPr txBox="1">
            <a:spLocks noChangeArrowheads="1"/>
          </p:cNvSpPr>
          <p:nvPr/>
        </p:nvSpPr>
        <p:spPr bwMode="auto">
          <a:xfrm>
            <a:off x="5219700" y="1600200"/>
            <a:ext cx="4419600" cy="830997"/>
          </a:xfrm>
          <a:prstGeom prst="rect">
            <a:avLst/>
          </a:prstGeom>
          <a:noFill/>
          <a:ln w="9525" algn="ctr">
            <a:noFill/>
            <a:miter lim="800000"/>
            <a:headEnd/>
            <a:tailEnd/>
          </a:ln>
        </p:spPr>
        <p:txBody>
          <a:bodyPr wrap="square">
            <a:spAutoFit/>
          </a:bodyPr>
          <a:lstStyle/>
          <a:p>
            <a:pPr>
              <a:spcBef>
                <a:spcPct val="50000"/>
              </a:spcBef>
            </a:pPr>
            <a:r>
              <a:rPr lang="en-US" sz="2400" b="1" dirty="0"/>
              <a:t>Unequal weighting </a:t>
            </a:r>
            <a:r>
              <a:rPr lang="en-US" sz="2400" dirty="0"/>
              <a:t>of arrows = Unequal selection probabilities</a:t>
            </a:r>
          </a:p>
        </p:txBody>
      </p:sp>
      <p:sp>
        <p:nvSpPr>
          <p:cNvPr id="25" name="Oval 24">
            <a:extLst>
              <a:ext uri="{FF2B5EF4-FFF2-40B4-BE49-F238E27FC236}">
                <a16:creationId xmlns:a16="http://schemas.microsoft.com/office/drawing/2014/main" id="{1E50C11C-80F8-4E25-8770-53F415A60D53}"/>
              </a:ext>
            </a:extLst>
          </p:cNvPr>
          <p:cNvSpPr/>
          <p:nvPr/>
        </p:nvSpPr>
        <p:spPr bwMode="auto">
          <a:xfrm>
            <a:off x="10071100" y="78629"/>
            <a:ext cx="101600" cy="128498"/>
          </a:xfrm>
          <a:prstGeom prst="ellipse">
            <a:avLst/>
          </a:prstGeom>
          <a:solidFill>
            <a:schemeClr val="accent1"/>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8008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3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3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71525" y="304800"/>
            <a:ext cx="8743950" cy="533400"/>
          </a:xfrm>
        </p:spPr>
        <p:txBody>
          <a:bodyPr/>
          <a:lstStyle/>
          <a:p>
            <a:r>
              <a:rPr lang="en-US" dirty="0"/>
              <a:t>Selection Bias: Analytic Objectives</a:t>
            </a:r>
            <a:br>
              <a:rPr lang="en-US" dirty="0"/>
            </a:br>
            <a:endParaRPr lang="en-US" dirty="0"/>
          </a:p>
        </p:txBody>
      </p:sp>
      <p:sp>
        <p:nvSpPr>
          <p:cNvPr id="35843" name="Rectangle 3"/>
          <p:cNvSpPr>
            <a:spLocks noGrp="1" noChangeArrowheads="1"/>
          </p:cNvSpPr>
          <p:nvPr>
            <p:ph type="body" idx="1"/>
          </p:nvPr>
        </p:nvSpPr>
        <p:spPr>
          <a:xfrm>
            <a:off x="38100" y="609600"/>
            <a:ext cx="10287000" cy="6019800"/>
          </a:xfrm>
        </p:spPr>
        <p:txBody>
          <a:bodyPr/>
          <a:lstStyle/>
          <a:p>
            <a:pPr>
              <a:lnSpc>
                <a:spcPct val="110000"/>
              </a:lnSpc>
              <a:buFontTx/>
              <a:buNone/>
            </a:pPr>
            <a:r>
              <a:rPr lang="en-US" sz="2800" b="1" dirty="0"/>
              <a:t> </a:t>
            </a:r>
            <a:r>
              <a:rPr lang="en-US" sz="2400" b="1" u="sng" dirty="0"/>
              <a:t>Definition</a:t>
            </a:r>
            <a:r>
              <a:rPr lang="en-US" sz="2800" dirty="0"/>
              <a:t>: </a:t>
            </a:r>
            <a:r>
              <a:rPr lang="en-US" sz="2400" dirty="0"/>
              <a:t>When study sample not representative of source population  </a:t>
            </a:r>
          </a:p>
          <a:p>
            <a:pPr lvl="2">
              <a:lnSpc>
                <a:spcPct val="110000"/>
              </a:lnSpc>
            </a:pPr>
            <a:endParaRPr lang="en-US" sz="400" dirty="0"/>
          </a:p>
          <a:p>
            <a:pPr>
              <a:lnSpc>
                <a:spcPct val="110000"/>
              </a:lnSpc>
            </a:pPr>
            <a:r>
              <a:rPr lang="en-US" sz="2400" b="1" dirty="0"/>
              <a:t>In an Analytic Study</a:t>
            </a:r>
            <a:endParaRPr lang="en-US" sz="2400" dirty="0"/>
          </a:p>
          <a:p>
            <a:pPr lvl="1">
              <a:lnSpc>
                <a:spcPct val="110000"/>
              </a:lnSpc>
              <a:spcBef>
                <a:spcPts val="0"/>
              </a:spcBef>
            </a:pPr>
            <a:r>
              <a:rPr lang="en-US" sz="2400" dirty="0"/>
              <a:t>Bias caused when persons in source population have different (unequal) probabilities of being selected for/retained in study sample</a:t>
            </a:r>
          </a:p>
          <a:p>
            <a:pPr lvl="2">
              <a:lnSpc>
                <a:spcPct val="110000"/>
              </a:lnSpc>
              <a:spcAft>
                <a:spcPts val="600"/>
              </a:spcAft>
            </a:pPr>
            <a:r>
              <a:rPr lang="en-US" sz="2100" dirty="0"/>
              <a:t>Specifically, when the differing (unequal) probabilities are influenced by (or associated with) both </a:t>
            </a:r>
            <a:r>
              <a:rPr lang="en-US" sz="2100" u="sng" dirty="0"/>
              <a:t>exposure</a:t>
            </a:r>
            <a:r>
              <a:rPr lang="en-US" sz="2100" dirty="0"/>
              <a:t> </a:t>
            </a:r>
            <a:r>
              <a:rPr lang="en-US" sz="2100" i="1" dirty="0"/>
              <a:t>and</a:t>
            </a:r>
            <a:r>
              <a:rPr lang="en-US" sz="2100" dirty="0"/>
              <a:t> </a:t>
            </a:r>
            <a:r>
              <a:rPr lang="en-US" sz="2100" u="sng" dirty="0"/>
              <a:t>outcome</a:t>
            </a:r>
            <a:r>
              <a:rPr lang="en-US" sz="2100" dirty="0"/>
              <a:t> of interest</a:t>
            </a:r>
          </a:p>
          <a:p>
            <a:pPr lvl="1">
              <a:lnSpc>
                <a:spcPct val="110000"/>
              </a:lnSpc>
              <a:spcAft>
                <a:spcPts val="600"/>
              </a:spcAft>
            </a:pPr>
            <a:r>
              <a:rPr lang="en-US" sz="2400" dirty="0"/>
              <a:t>Occurs when persons in study sample have </a:t>
            </a:r>
            <a:r>
              <a:rPr lang="en-US" sz="2400" u="sng" dirty="0"/>
              <a:t>different relationship </a:t>
            </a:r>
            <a:r>
              <a:rPr lang="en-US" sz="2400" dirty="0"/>
              <a:t>between exposure &amp; outcome than persons in source population</a:t>
            </a:r>
          </a:p>
          <a:p>
            <a:pPr lvl="1">
              <a:lnSpc>
                <a:spcPct val="110000"/>
              </a:lnSpc>
              <a:spcAft>
                <a:spcPts val="0"/>
              </a:spcAft>
            </a:pPr>
            <a:r>
              <a:rPr lang="en-US" sz="2400" dirty="0"/>
              <a:t>Manifestations:</a:t>
            </a:r>
          </a:p>
          <a:p>
            <a:pPr lvl="2">
              <a:lnSpc>
                <a:spcPct val="110000"/>
              </a:lnSpc>
              <a:spcAft>
                <a:spcPts val="300"/>
              </a:spcAft>
            </a:pPr>
            <a:r>
              <a:rPr lang="en-US" sz="2100" dirty="0"/>
              <a:t>When there truly is </a:t>
            </a:r>
            <a:r>
              <a:rPr lang="en-US" sz="2100" u="sng" dirty="0"/>
              <a:t>not</a:t>
            </a:r>
            <a:r>
              <a:rPr lang="en-US" sz="2100" dirty="0"/>
              <a:t> an association between exposure and disease, selection bias can result in an </a:t>
            </a:r>
            <a:r>
              <a:rPr lang="en-US" sz="2100" u="sng" dirty="0"/>
              <a:t>erroneous association</a:t>
            </a:r>
            <a:r>
              <a:rPr lang="en-US" sz="2100" dirty="0"/>
              <a:t> (positive or negative)</a:t>
            </a:r>
            <a:endParaRPr lang="en-US" sz="2100" u="sng" dirty="0"/>
          </a:p>
          <a:p>
            <a:pPr lvl="2">
              <a:lnSpc>
                <a:spcPct val="110000"/>
              </a:lnSpc>
            </a:pPr>
            <a:r>
              <a:rPr lang="en-US" sz="2100" dirty="0"/>
              <a:t>When there truly </a:t>
            </a:r>
            <a:r>
              <a:rPr lang="en-US" sz="2100" u="sng" dirty="0"/>
              <a:t>is</a:t>
            </a:r>
            <a:r>
              <a:rPr lang="en-US" sz="2100" dirty="0"/>
              <a:t> an association between exposure and disease, selection bias can yield a </a:t>
            </a:r>
            <a:r>
              <a:rPr lang="en-US" sz="2100" u="sng" dirty="0"/>
              <a:t>distortion</a:t>
            </a:r>
            <a:r>
              <a:rPr lang="en-US" sz="2100" dirty="0"/>
              <a:t> in that value (smaller or larger)</a:t>
            </a:r>
          </a:p>
          <a:p>
            <a:pPr lvl="3">
              <a:lnSpc>
                <a:spcPct val="110000"/>
              </a:lnSpc>
            </a:pPr>
            <a:r>
              <a:rPr lang="en-US" sz="1800" dirty="0"/>
              <a:t>Including erroneous appearance of no association</a:t>
            </a:r>
          </a:p>
          <a:p>
            <a:pPr lvl="1">
              <a:lnSpc>
                <a:spcPct val="110000"/>
              </a:lnSpc>
            </a:pPr>
            <a:endParaRPr lang="en-US" sz="2400" dirty="0">
              <a:solidFill>
                <a:schemeClr val="accent3">
                  <a:lumMod val="75000"/>
                </a:schemeClr>
              </a:solidFill>
            </a:endParaRPr>
          </a:p>
          <a:p>
            <a:pPr lvl="1">
              <a:lnSpc>
                <a:spcPct val="110000"/>
              </a:lnSpc>
              <a:buFontTx/>
              <a:buNone/>
            </a:pPr>
            <a:endParaRPr lang="en-US" sz="900" dirty="0"/>
          </a:p>
        </p:txBody>
      </p:sp>
      <p:sp>
        <p:nvSpPr>
          <p:cNvPr id="35844" name="Text Box 4"/>
          <p:cNvSpPr txBox="1">
            <a:spLocks noChangeArrowheads="1"/>
          </p:cNvSpPr>
          <p:nvPr/>
        </p:nvSpPr>
        <p:spPr bwMode="auto">
          <a:xfrm>
            <a:off x="342900" y="5257800"/>
            <a:ext cx="1181100" cy="457200"/>
          </a:xfrm>
          <a:prstGeom prst="rect">
            <a:avLst/>
          </a:prstGeom>
          <a:noFill/>
          <a:ln w="9525" algn="ctr">
            <a:noFill/>
            <a:miter lim="800000"/>
            <a:headEnd/>
            <a:tailEnd/>
          </a:ln>
        </p:spPr>
        <p:txBody>
          <a:bodyPr>
            <a:spAutoFit/>
          </a:bodyPr>
          <a:lstStyle/>
          <a:p>
            <a:pPr>
              <a:spcBef>
                <a:spcPct val="50000"/>
              </a:spcBef>
            </a:pPr>
            <a:endParaRPr lang="en-US" sz="2400" dirty="0"/>
          </a:p>
        </p:txBody>
      </p:sp>
    </p:spTree>
    <p:extLst>
      <p:ext uri="{BB962C8B-B14F-4D97-AF65-F5344CB8AC3E}">
        <p14:creationId xmlns:p14="http://schemas.microsoft.com/office/powerpoint/2010/main" val="5994767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4505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45060"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45061"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45062"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45063" name="Line 7"/>
          <p:cNvSpPr>
            <a:spLocks noChangeShapeType="1"/>
          </p:cNvSpPr>
          <p:nvPr/>
        </p:nvSpPr>
        <p:spPr bwMode="auto">
          <a:xfrm>
            <a:off x="5400675" y="5105400"/>
            <a:ext cx="2486025" cy="0"/>
          </a:xfrm>
          <a:prstGeom prst="line">
            <a:avLst/>
          </a:prstGeom>
          <a:noFill/>
          <a:ln w="9525">
            <a:solidFill>
              <a:schemeClr val="tx1"/>
            </a:solidFill>
            <a:round/>
            <a:headEnd/>
            <a:tailEnd/>
          </a:ln>
        </p:spPr>
        <p:txBody>
          <a:bodyPr wrap="none" anchor="ctr"/>
          <a:lstStyle/>
          <a:p>
            <a:endParaRPr lang="en-US" dirty="0"/>
          </a:p>
        </p:txBody>
      </p:sp>
      <p:sp>
        <p:nvSpPr>
          <p:cNvPr id="45064"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45065"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45066"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45067" name="Text Box 11"/>
          <p:cNvSpPr txBox="1">
            <a:spLocks noChangeArrowheads="1"/>
          </p:cNvSpPr>
          <p:nvPr/>
        </p:nvSpPr>
        <p:spPr bwMode="auto">
          <a:xfrm>
            <a:off x="1954213" y="1565275"/>
            <a:ext cx="1845377" cy="461665"/>
          </a:xfrm>
          <a:prstGeom prst="rect">
            <a:avLst/>
          </a:prstGeom>
          <a:noFill/>
          <a:ln w="9525">
            <a:noFill/>
            <a:miter lim="800000"/>
            <a:headEnd/>
            <a:tailEnd/>
          </a:ln>
        </p:spPr>
        <p:txBody>
          <a:bodyPr wrap="none">
            <a:spAutoFit/>
          </a:bodyPr>
          <a:lstStyle/>
          <a:p>
            <a:pPr algn="l"/>
            <a:r>
              <a:rPr lang="en-US" sz="2400" dirty="0"/>
              <a:t>+                  -</a:t>
            </a:r>
          </a:p>
        </p:txBody>
      </p:sp>
      <p:sp>
        <p:nvSpPr>
          <p:cNvPr id="45068"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45069" name="Line 13"/>
          <p:cNvSpPr>
            <a:spLocks noChangeShapeType="1"/>
          </p:cNvSpPr>
          <p:nvPr/>
        </p:nvSpPr>
        <p:spPr bwMode="auto">
          <a:xfrm>
            <a:off x="2438400" y="23622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45070"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45071"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45072"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45073" name="Text Box 17"/>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a:t>SOURCE POPULATION</a:t>
            </a:r>
          </a:p>
        </p:txBody>
      </p:sp>
      <p:sp>
        <p:nvSpPr>
          <p:cNvPr id="45074"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45075" name="Text Box 20"/>
          <p:cNvSpPr txBox="1">
            <a:spLocks noChangeArrowheads="1"/>
          </p:cNvSpPr>
          <p:nvPr/>
        </p:nvSpPr>
        <p:spPr bwMode="auto">
          <a:xfrm>
            <a:off x="577850" y="152400"/>
            <a:ext cx="9061450"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No Selection Bias (Unbiased Sampling)</a:t>
            </a:r>
            <a:r>
              <a:rPr lang="en-US" sz="2400" dirty="0"/>
              <a:t> </a:t>
            </a:r>
            <a:endParaRPr lang="en-US" sz="2800" b="1" dirty="0">
              <a:latin typeface="Arial" charset="0"/>
            </a:endParaRPr>
          </a:p>
        </p:txBody>
      </p:sp>
      <p:sp>
        <p:nvSpPr>
          <p:cNvPr id="45076" name="Text Box 22"/>
          <p:cNvSpPr txBox="1">
            <a:spLocks noChangeArrowheads="1"/>
          </p:cNvSpPr>
          <p:nvPr/>
        </p:nvSpPr>
        <p:spPr bwMode="auto">
          <a:xfrm>
            <a:off x="4953000" y="1524000"/>
            <a:ext cx="5334000" cy="1446550"/>
          </a:xfrm>
          <a:prstGeom prst="rect">
            <a:avLst/>
          </a:prstGeom>
          <a:noFill/>
          <a:ln w="9525" algn="ctr">
            <a:noFill/>
            <a:miter lim="800000"/>
            <a:headEnd/>
            <a:tailEnd/>
          </a:ln>
        </p:spPr>
        <p:txBody>
          <a:bodyPr>
            <a:spAutoFit/>
          </a:bodyPr>
          <a:lstStyle/>
          <a:p>
            <a:pPr>
              <a:spcBef>
                <a:spcPct val="50000"/>
              </a:spcBef>
            </a:pPr>
            <a:r>
              <a:rPr lang="en-US" sz="2200" dirty="0"/>
              <a:t>Given that a person resides in one of the 4 cells in the source population, the </a:t>
            </a:r>
            <a:r>
              <a:rPr lang="en-US" sz="2200" u="sng" dirty="0"/>
              <a:t>selection probability</a:t>
            </a:r>
            <a:r>
              <a:rPr lang="en-US" sz="2200" dirty="0"/>
              <a:t> is the probability he/she will be represented in that cell in the study sample.  </a:t>
            </a:r>
          </a:p>
        </p:txBody>
      </p:sp>
      <p:sp>
        <p:nvSpPr>
          <p:cNvPr id="45077" name="Line 24"/>
          <p:cNvSpPr>
            <a:spLocks noChangeShapeType="1"/>
          </p:cNvSpPr>
          <p:nvPr/>
        </p:nvSpPr>
        <p:spPr bwMode="auto">
          <a:xfrm flipH="1">
            <a:off x="4762500" y="2438400"/>
            <a:ext cx="381000" cy="381000"/>
          </a:xfrm>
          <a:prstGeom prst="line">
            <a:avLst/>
          </a:prstGeom>
          <a:noFill/>
          <a:ln w="9525">
            <a:solidFill>
              <a:schemeClr val="tx1"/>
            </a:solidFill>
            <a:round/>
            <a:headEnd/>
            <a:tailEnd type="triangle" w="med" len="med"/>
          </a:ln>
        </p:spPr>
        <p:txBody>
          <a:bodyPr wrap="none" anchor="ctr"/>
          <a:lstStyle/>
          <a:p>
            <a:endParaRPr lang="en-US" dirty="0"/>
          </a:p>
        </p:txBody>
      </p:sp>
      <p:sp>
        <p:nvSpPr>
          <p:cNvPr id="45078" name="Text Box 25"/>
          <p:cNvSpPr txBox="1">
            <a:spLocks noChangeArrowheads="1"/>
          </p:cNvSpPr>
          <p:nvPr/>
        </p:nvSpPr>
        <p:spPr bwMode="auto">
          <a:xfrm>
            <a:off x="0" y="5181600"/>
            <a:ext cx="4914900" cy="1373188"/>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Equal weighted arrows = Equal selection probability = No selection bias</a:t>
            </a:r>
          </a:p>
        </p:txBody>
      </p:sp>
      <p:sp>
        <p:nvSpPr>
          <p:cNvPr id="23" name="Text Box 22"/>
          <p:cNvSpPr txBox="1">
            <a:spLocks noChangeArrowheads="1"/>
          </p:cNvSpPr>
          <p:nvPr/>
        </p:nvSpPr>
        <p:spPr bwMode="auto">
          <a:xfrm>
            <a:off x="6057900" y="3083004"/>
            <a:ext cx="4343400" cy="1107996"/>
          </a:xfrm>
          <a:prstGeom prst="rect">
            <a:avLst/>
          </a:prstGeom>
          <a:noFill/>
          <a:ln w="9525" algn="ctr">
            <a:noFill/>
            <a:miter lim="800000"/>
            <a:headEnd/>
            <a:tailEnd/>
          </a:ln>
        </p:spPr>
        <p:txBody>
          <a:bodyPr wrap="square">
            <a:spAutoFit/>
          </a:bodyPr>
          <a:lstStyle/>
          <a:p>
            <a:pPr>
              <a:spcBef>
                <a:spcPct val="50000"/>
              </a:spcBef>
            </a:pPr>
            <a:r>
              <a:rPr lang="en-US" sz="2200" u="sng" dirty="0"/>
              <a:t>Selection probability</a:t>
            </a:r>
            <a:r>
              <a:rPr lang="en-US" sz="2200" dirty="0"/>
              <a:t> includes process of </a:t>
            </a:r>
            <a:r>
              <a:rPr lang="en-US" sz="2200" u="sng" dirty="0"/>
              <a:t>selection</a:t>
            </a:r>
            <a:r>
              <a:rPr lang="en-US" sz="2200" dirty="0"/>
              <a:t> and, in cohort studies, process of </a:t>
            </a:r>
            <a:r>
              <a:rPr lang="en-US" sz="2200" u="sng" dirty="0"/>
              <a:t>retention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46083"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46084"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46085"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46086"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46087"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46088"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46089"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46090"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46091" name="Text Box 11"/>
          <p:cNvSpPr txBox="1">
            <a:spLocks noChangeArrowheads="1"/>
          </p:cNvSpPr>
          <p:nvPr/>
        </p:nvSpPr>
        <p:spPr bwMode="auto">
          <a:xfrm>
            <a:off x="1954213" y="1565275"/>
            <a:ext cx="1922321" cy="461665"/>
          </a:xfrm>
          <a:prstGeom prst="rect">
            <a:avLst/>
          </a:prstGeom>
          <a:noFill/>
          <a:ln w="9525">
            <a:noFill/>
            <a:miter lim="800000"/>
            <a:headEnd/>
            <a:tailEnd/>
          </a:ln>
        </p:spPr>
        <p:txBody>
          <a:bodyPr wrap="none">
            <a:spAutoFit/>
          </a:bodyPr>
          <a:lstStyle/>
          <a:p>
            <a:pPr algn="l"/>
            <a:r>
              <a:rPr lang="en-US" sz="2400" dirty="0"/>
              <a:t>+                   -</a:t>
            </a:r>
          </a:p>
        </p:txBody>
      </p:sp>
      <p:sp>
        <p:nvSpPr>
          <p:cNvPr id="46092"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46093" name="Line 13"/>
          <p:cNvSpPr>
            <a:spLocks noChangeShapeType="1"/>
          </p:cNvSpPr>
          <p:nvPr/>
        </p:nvSpPr>
        <p:spPr bwMode="auto">
          <a:xfrm>
            <a:off x="2438400" y="23622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46094"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46095"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46096"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46097" name="Text Box 17"/>
          <p:cNvSpPr txBox="1">
            <a:spLocks noChangeArrowheads="1"/>
          </p:cNvSpPr>
          <p:nvPr/>
        </p:nvSpPr>
        <p:spPr bwMode="auto">
          <a:xfrm>
            <a:off x="381000" y="3810000"/>
            <a:ext cx="2286000" cy="830997"/>
          </a:xfrm>
          <a:prstGeom prst="rect">
            <a:avLst/>
          </a:prstGeom>
          <a:noFill/>
          <a:ln w="9525">
            <a:noFill/>
            <a:miter lim="800000"/>
            <a:headEnd/>
            <a:tailEnd/>
          </a:ln>
        </p:spPr>
        <p:txBody>
          <a:bodyPr>
            <a:spAutoFit/>
          </a:bodyPr>
          <a:lstStyle/>
          <a:p>
            <a:pPr algn="l"/>
            <a:r>
              <a:rPr lang="en-US" sz="2400" dirty="0"/>
              <a:t>SOURCE POPULATION</a:t>
            </a:r>
          </a:p>
        </p:txBody>
      </p:sp>
      <p:sp>
        <p:nvSpPr>
          <p:cNvPr id="46098"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46099" name="Text Box 19"/>
          <p:cNvSpPr txBox="1">
            <a:spLocks noChangeArrowheads="1"/>
          </p:cNvSpPr>
          <p:nvPr/>
        </p:nvSpPr>
        <p:spPr bwMode="auto">
          <a:xfrm>
            <a:off x="577850" y="152400"/>
            <a:ext cx="9061450"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No Selection Bias (Unbiased Sampling)</a:t>
            </a:r>
            <a:r>
              <a:rPr lang="en-US" sz="2400" dirty="0"/>
              <a:t> </a:t>
            </a:r>
            <a:endParaRPr lang="en-US" sz="2800" b="1" dirty="0">
              <a:latin typeface="Arial" charset="0"/>
            </a:endParaRPr>
          </a:p>
        </p:txBody>
      </p:sp>
      <p:sp>
        <p:nvSpPr>
          <p:cNvPr id="46100" name="Text Box 22"/>
          <p:cNvSpPr txBox="1">
            <a:spLocks noChangeArrowheads="1"/>
          </p:cNvSpPr>
          <p:nvPr/>
        </p:nvSpPr>
        <p:spPr bwMode="auto">
          <a:xfrm>
            <a:off x="6286500" y="2393950"/>
            <a:ext cx="4000500" cy="1200329"/>
          </a:xfrm>
          <a:prstGeom prst="rect">
            <a:avLst/>
          </a:prstGeom>
          <a:noFill/>
          <a:ln w="9525">
            <a:noFill/>
            <a:miter lim="800000"/>
            <a:headEnd/>
            <a:tailEnd/>
          </a:ln>
        </p:spPr>
        <p:txBody>
          <a:bodyPr>
            <a:spAutoFit/>
          </a:bodyPr>
          <a:lstStyle/>
          <a:p>
            <a:r>
              <a:rPr lang="en-US" sz="2400" b="1" dirty="0">
                <a:latin typeface="Arial" charset="0"/>
              </a:rPr>
              <a:t>Rule -- Equal selection probability in all 4 cells:</a:t>
            </a:r>
          </a:p>
          <a:p>
            <a:r>
              <a:rPr lang="en-US" sz="2400" b="1" dirty="0">
                <a:latin typeface="Arial" charset="0"/>
              </a:rPr>
              <a:t>No Selection Bias</a:t>
            </a:r>
            <a:endParaRPr lang="en-US" sz="2400" b="1" dirty="0">
              <a:latin typeface="Arial Unicode MS" pitchFamily="34" charset="-128"/>
            </a:endParaRPr>
          </a:p>
        </p:txBody>
      </p:sp>
      <p:sp>
        <p:nvSpPr>
          <p:cNvPr id="46102" name="Text Box 24"/>
          <p:cNvSpPr txBox="1">
            <a:spLocks noChangeArrowheads="1"/>
          </p:cNvSpPr>
          <p:nvPr/>
        </p:nvSpPr>
        <p:spPr bwMode="auto">
          <a:xfrm>
            <a:off x="3009900" y="2026940"/>
            <a:ext cx="1066800" cy="457200"/>
          </a:xfrm>
          <a:prstGeom prst="rect">
            <a:avLst/>
          </a:prstGeom>
          <a:noFill/>
          <a:ln w="9525" algn="ctr">
            <a:noFill/>
            <a:miter lim="800000"/>
            <a:headEnd/>
            <a:tailEnd/>
          </a:ln>
        </p:spPr>
        <p:txBody>
          <a:bodyPr>
            <a:spAutoFit/>
          </a:bodyPr>
          <a:lstStyle/>
          <a:p>
            <a:pPr>
              <a:spcBef>
                <a:spcPct val="50000"/>
              </a:spcBef>
            </a:pPr>
            <a:r>
              <a:rPr lang="en-US" sz="2400" dirty="0"/>
              <a:t>40000</a:t>
            </a:r>
          </a:p>
        </p:txBody>
      </p:sp>
      <p:sp>
        <p:nvSpPr>
          <p:cNvPr id="46103" name="Text Box 25"/>
          <p:cNvSpPr txBox="1">
            <a:spLocks noChangeArrowheads="1"/>
          </p:cNvSpPr>
          <p:nvPr/>
        </p:nvSpPr>
        <p:spPr bwMode="auto">
          <a:xfrm>
            <a:off x="1485900" y="2971800"/>
            <a:ext cx="1066800" cy="457200"/>
          </a:xfrm>
          <a:prstGeom prst="rect">
            <a:avLst/>
          </a:prstGeom>
          <a:noFill/>
          <a:ln w="9525" algn="ctr">
            <a:noFill/>
            <a:miter lim="800000"/>
            <a:headEnd/>
            <a:tailEnd/>
          </a:ln>
        </p:spPr>
        <p:txBody>
          <a:bodyPr>
            <a:spAutoFit/>
          </a:bodyPr>
          <a:lstStyle/>
          <a:p>
            <a:pPr>
              <a:spcBef>
                <a:spcPct val="50000"/>
              </a:spcBef>
            </a:pPr>
            <a:r>
              <a:rPr lang="en-US" sz="2400" dirty="0"/>
              <a:t>10000</a:t>
            </a:r>
          </a:p>
        </p:txBody>
      </p:sp>
      <p:sp>
        <p:nvSpPr>
          <p:cNvPr id="46104" name="Text Box 26"/>
          <p:cNvSpPr txBox="1">
            <a:spLocks noChangeArrowheads="1"/>
          </p:cNvSpPr>
          <p:nvPr/>
        </p:nvSpPr>
        <p:spPr bwMode="auto">
          <a:xfrm>
            <a:off x="1485900" y="1981200"/>
            <a:ext cx="1066800" cy="457200"/>
          </a:xfrm>
          <a:prstGeom prst="rect">
            <a:avLst/>
          </a:prstGeom>
          <a:noFill/>
          <a:ln w="9525" algn="ctr">
            <a:noFill/>
            <a:miter lim="800000"/>
            <a:headEnd/>
            <a:tailEnd/>
          </a:ln>
        </p:spPr>
        <p:txBody>
          <a:bodyPr>
            <a:spAutoFit/>
          </a:bodyPr>
          <a:lstStyle/>
          <a:p>
            <a:pPr>
              <a:spcBef>
                <a:spcPct val="50000"/>
              </a:spcBef>
            </a:pPr>
            <a:r>
              <a:rPr lang="en-US" sz="2400" dirty="0"/>
              <a:t>10000</a:t>
            </a:r>
          </a:p>
        </p:txBody>
      </p:sp>
      <p:sp>
        <p:nvSpPr>
          <p:cNvPr id="46105" name="Text Box 27"/>
          <p:cNvSpPr txBox="1">
            <a:spLocks noChangeArrowheads="1"/>
          </p:cNvSpPr>
          <p:nvPr/>
        </p:nvSpPr>
        <p:spPr bwMode="auto">
          <a:xfrm>
            <a:off x="3009900" y="3048000"/>
            <a:ext cx="1066800" cy="457200"/>
          </a:xfrm>
          <a:prstGeom prst="rect">
            <a:avLst/>
          </a:prstGeom>
          <a:noFill/>
          <a:ln w="9525" algn="ctr">
            <a:noFill/>
            <a:miter lim="800000"/>
            <a:headEnd/>
            <a:tailEnd/>
          </a:ln>
        </p:spPr>
        <p:txBody>
          <a:bodyPr>
            <a:spAutoFit/>
          </a:bodyPr>
          <a:lstStyle/>
          <a:p>
            <a:pPr>
              <a:spcBef>
                <a:spcPct val="50000"/>
              </a:spcBef>
            </a:pPr>
            <a:r>
              <a:rPr lang="en-US" sz="2400" dirty="0"/>
              <a:t>40000</a:t>
            </a:r>
          </a:p>
        </p:txBody>
      </p:sp>
      <p:sp>
        <p:nvSpPr>
          <p:cNvPr id="46106" name="Text Box 28"/>
          <p:cNvSpPr txBox="1">
            <a:spLocks noChangeArrowheads="1"/>
          </p:cNvSpPr>
          <p:nvPr/>
        </p:nvSpPr>
        <p:spPr bwMode="auto">
          <a:xfrm>
            <a:off x="3695700" y="1600200"/>
            <a:ext cx="6438900" cy="457200"/>
          </a:xfrm>
          <a:prstGeom prst="rect">
            <a:avLst/>
          </a:prstGeom>
          <a:noFill/>
          <a:ln w="9525">
            <a:noFill/>
            <a:miter lim="800000"/>
            <a:headEnd/>
            <a:tailEnd/>
          </a:ln>
        </p:spPr>
        <p:txBody>
          <a:bodyPr>
            <a:spAutoFit/>
          </a:bodyPr>
          <a:lstStyle/>
          <a:p>
            <a:r>
              <a:rPr lang="en-US" sz="2400" b="1" dirty="0">
                <a:latin typeface="Arial" charset="0"/>
              </a:rPr>
              <a:t>PR = (10,000/50,000)/(10,000/50,000) = 1</a:t>
            </a:r>
            <a:endParaRPr lang="en-US" sz="2400" b="1" dirty="0">
              <a:latin typeface="Arial Unicode MS" pitchFamily="34" charset="-128"/>
            </a:endParaRPr>
          </a:p>
        </p:txBody>
      </p:sp>
      <p:sp>
        <p:nvSpPr>
          <p:cNvPr id="46107" name="Text Box 29"/>
          <p:cNvSpPr txBox="1">
            <a:spLocks noChangeArrowheads="1"/>
          </p:cNvSpPr>
          <p:nvPr/>
        </p:nvSpPr>
        <p:spPr bwMode="auto">
          <a:xfrm>
            <a:off x="2933700" y="4191000"/>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46108" name="Text Box 30"/>
          <p:cNvSpPr txBox="1">
            <a:spLocks noChangeArrowheads="1"/>
          </p:cNvSpPr>
          <p:nvPr/>
        </p:nvSpPr>
        <p:spPr bwMode="auto">
          <a:xfrm>
            <a:off x="4000500" y="4038600"/>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46109" name="Text Box 31"/>
          <p:cNvSpPr txBox="1">
            <a:spLocks noChangeArrowheads="1"/>
          </p:cNvSpPr>
          <p:nvPr/>
        </p:nvSpPr>
        <p:spPr bwMode="auto">
          <a:xfrm>
            <a:off x="4610100" y="3352800"/>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46110" name="Text Box 32"/>
          <p:cNvSpPr txBox="1">
            <a:spLocks noChangeArrowheads="1"/>
          </p:cNvSpPr>
          <p:nvPr/>
        </p:nvSpPr>
        <p:spPr bwMode="auto">
          <a:xfrm>
            <a:off x="4991100" y="2667000"/>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46111" name="Text Box 33"/>
          <p:cNvSpPr txBox="1">
            <a:spLocks noChangeArrowheads="1"/>
          </p:cNvSpPr>
          <p:nvPr/>
        </p:nvSpPr>
        <p:spPr bwMode="auto">
          <a:xfrm>
            <a:off x="5143500" y="4724400"/>
            <a:ext cx="1066800" cy="457200"/>
          </a:xfrm>
          <a:prstGeom prst="rect">
            <a:avLst/>
          </a:prstGeom>
          <a:noFill/>
          <a:ln w="9525" algn="ctr">
            <a:noFill/>
            <a:miter lim="800000"/>
            <a:headEnd/>
            <a:tailEnd/>
          </a:ln>
        </p:spPr>
        <p:txBody>
          <a:bodyPr>
            <a:spAutoFit/>
          </a:bodyPr>
          <a:lstStyle/>
          <a:p>
            <a:pPr>
              <a:spcBef>
                <a:spcPct val="50000"/>
              </a:spcBef>
            </a:pPr>
            <a:r>
              <a:rPr lang="en-US" sz="2400" dirty="0"/>
              <a:t>100</a:t>
            </a:r>
          </a:p>
        </p:txBody>
      </p:sp>
      <p:sp>
        <p:nvSpPr>
          <p:cNvPr id="46112" name="Text Box 34"/>
          <p:cNvSpPr txBox="1">
            <a:spLocks noChangeArrowheads="1"/>
          </p:cNvSpPr>
          <p:nvPr/>
        </p:nvSpPr>
        <p:spPr bwMode="auto">
          <a:xfrm>
            <a:off x="5219700" y="5562600"/>
            <a:ext cx="1066800" cy="457200"/>
          </a:xfrm>
          <a:prstGeom prst="rect">
            <a:avLst/>
          </a:prstGeom>
          <a:noFill/>
          <a:ln w="9525" algn="ctr">
            <a:noFill/>
            <a:miter lim="800000"/>
            <a:headEnd/>
            <a:tailEnd/>
          </a:ln>
        </p:spPr>
        <p:txBody>
          <a:bodyPr>
            <a:spAutoFit/>
          </a:bodyPr>
          <a:lstStyle/>
          <a:p>
            <a:pPr>
              <a:spcBef>
                <a:spcPct val="50000"/>
              </a:spcBef>
            </a:pPr>
            <a:r>
              <a:rPr lang="en-US" sz="2400" dirty="0"/>
              <a:t>100</a:t>
            </a:r>
          </a:p>
        </p:txBody>
      </p:sp>
      <p:sp>
        <p:nvSpPr>
          <p:cNvPr id="46113" name="Text Box 35"/>
          <p:cNvSpPr txBox="1">
            <a:spLocks noChangeArrowheads="1"/>
          </p:cNvSpPr>
          <p:nvPr/>
        </p:nvSpPr>
        <p:spPr bwMode="auto">
          <a:xfrm>
            <a:off x="6438900" y="4724400"/>
            <a:ext cx="1066800" cy="457200"/>
          </a:xfrm>
          <a:prstGeom prst="rect">
            <a:avLst/>
          </a:prstGeom>
          <a:noFill/>
          <a:ln w="9525" algn="ctr">
            <a:noFill/>
            <a:miter lim="800000"/>
            <a:headEnd/>
            <a:tailEnd/>
          </a:ln>
        </p:spPr>
        <p:txBody>
          <a:bodyPr>
            <a:spAutoFit/>
          </a:bodyPr>
          <a:lstStyle/>
          <a:p>
            <a:pPr>
              <a:spcBef>
                <a:spcPct val="50000"/>
              </a:spcBef>
            </a:pPr>
            <a:r>
              <a:rPr lang="en-US" sz="2400" dirty="0"/>
              <a:t>400</a:t>
            </a:r>
          </a:p>
        </p:txBody>
      </p:sp>
      <p:sp>
        <p:nvSpPr>
          <p:cNvPr id="46114" name="Text Box 36"/>
          <p:cNvSpPr txBox="1">
            <a:spLocks noChangeArrowheads="1"/>
          </p:cNvSpPr>
          <p:nvPr/>
        </p:nvSpPr>
        <p:spPr bwMode="auto">
          <a:xfrm>
            <a:off x="6438900" y="5562600"/>
            <a:ext cx="1066800" cy="457200"/>
          </a:xfrm>
          <a:prstGeom prst="rect">
            <a:avLst/>
          </a:prstGeom>
          <a:noFill/>
          <a:ln w="9525" algn="ctr">
            <a:noFill/>
            <a:miter lim="800000"/>
            <a:headEnd/>
            <a:tailEnd/>
          </a:ln>
        </p:spPr>
        <p:txBody>
          <a:bodyPr>
            <a:spAutoFit/>
          </a:bodyPr>
          <a:lstStyle/>
          <a:p>
            <a:pPr>
              <a:spcBef>
                <a:spcPct val="50000"/>
              </a:spcBef>
            </a:pPr>
            <a:r>
              <a:rPr lang="en-US" sz="2400" dirty="0"/>
              <a:t>400</a:t>
            </a:r>
          </a:p>
        </p:txBody>
      </p:sp>
      <p:sp>
        <p:nvSpPr>
          <p:cNvPr id="46115" name="Text Box 37"/>
          <p:cNvSpPr txBox="1">
            <a:spLocks noChangeArrowheads="1"/>
          </p:cNvSpPr>
          <p:nvPr/>
        </p:nvSpPr>
        <p:spPr bwMode="auto">
          <a:xfrm>
            <a:off x="7734300" y="4800600"/>
            <a:ext cx="2819400" cy="830997"/>
          </a:xfrm>
          <a:prstGeom prst="rect">
            <a:avLst/>
          </a:prstGeom>
          <a:noFill/>
          <a:ln w="9525">
            <a:noFill/>
            <a:miter lim="800000"/>
            <a:headEnd/>
            <a:tailEnd/>
          </a:ln>
        </p:spPr>
        <p:txBody>
          <a:bodyPr>
            <a:spAutoFit/>
          </a:bodyPr>
          <a:lstStyle/>
          <a:p>
            <a:r>
              <a:rPr lang="en-US" sz="2400" b="1" dirty="0">
                <a:latin typeface="Arial" charset="0"/>
              </a:rPr>
              <a:t>PR = (100/500)/ (100/500) = 1</a:t>
            </a:r>
            <a:endParaRPr lang="en-US" sz="2400" b="1" dirty="0">
              <a:latin typeface="Arial Unicode MS" pitchFamily="34" charset="-128"/>
            </a:endParaRPr>
          </a:p>
        </p:txBody>
      </p:sp>
      <p:sp>
        <p:nvSpPr>
          <p:cNvPr id="36" name="Text Box 21"/>
          <p:cNvSpPr txBox="1">
            <a:spLocks noChangeArrowheads="1"/>
          </p:cNvSpPr>
          <p:nvPr/>
        </p:nvSpPr>
        <p:spPr bwMode="auto">
          <a:xfrm>
            <a:off x="-38101" y="5369004"/>
            <a:ext cx="5067301" cy="1107996"/>
          </a:xfrm>
          <a:prstGeom prst="rect">
            <a:avLst/>
          </a:prstGeom>
          <a:noFill/>
          <a:ln w="9525" algn="ctr">
            <a:noFill/>
            <a:miter lim="800000"/>
            <a:headEnd/>
            <a:tailEnd/>
          </a:ln>
        </p:spPr>
        <p:txBody>
          <a:bodyPr wrap="square">
            <a:spAutoFit/>
          </a:bodyPr>
          <a:lstStyle/>
          <a:p>
            <a:pPr>
              <a:spcBef>
                <a:spcPct val="50000"/>
              </a:spcBef>
            </a:pPr>
            <a:r>
              <a:rPr lang="en-US" sz="2200" b="1" dirty="0">
                <a:solidFill>
                  <a:srgbClr val="FF0000"/>
                </a:solidFill>
                <a:latin typeface="+mn-lt"/>
              </a:rPr>
              <a:t>Corollary: Unequal selection probabilities give potential for selection bias</a:t>
            </a:r>
          </a:p>
        </p:txBody>
      </p:sp>
      <p:sp>
        <p:nvSpPr>
          <p:cNvPr id="37" name="Oval 36">
            <a:extLst>
              <a:ext uri="{FF2B5EF4-FFF2-40B4-BE49-F238E27FC236}">
                <a16:creationId xmlns:a16="http://schemas.microsoft.com/office/drawing/2014/main" id="{A8F837DE-BBD4-45C8-806F-224C09D4F7E6}"/>
              </a:ext>
            </a:extLst>
          </p:cNvPr>
          <p:cNvSpPr/>
          <p:nvPr/>
        </p:nvSpPr>
        <p:spPr bwMode="auto">
          <a:xfrm>
            <a:off x="10071100" y="78629"/>
            <a:ext cx="101600" cy="128498"/>
          </a:xfrm>
          <a:prstGeom prst="ellipse">
            <a:avLst/>
          </a:prstGeom>
          <a:solidFill>
            <a:schemeClr val="accent1"/>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4710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47108"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47109"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47110"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47111" name="Line 7"/>
          <p:cNvSpPr>
            <a:spLocks noChangeShapeType="1"/>
          </p:cNvSpPr>
          <p:nvPr/>
        </p:nvSpPr>
        <p:spPr bwMode="auto">
          <a:xfrm>
            <a:off x="5400675" y="5105400"/>
            <a:ext cx="2486025" cy="0"/>
          </a:xfrm>
          <a:prstGeom prst="line">
            <a:avLst/>
          </a:prstGeom>
          <a:noFill/>
          <a:ln w="9525">
            <a:solidFill>
              <a:schemeClr val="tx1"/>
            </a:solidFill>
            <a:round/>
            <a:headEnd/>
            <a:tailEnd/>
          </a:ln>
        </p:spPr>
        <p:txBody>
          <a:bodyPr wrap="none" anchor="ctr"/>
          <a:lstStyle/>
          <a:p>
            <a:endParaRPr lang="en-US" dirty="0"/>
          </a:p>
        </p:txBody>
      </p:sp>
      <p:sp>
        <p:nvSpPr>
          <p:cNvPr id="47112"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47113"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47114"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47115" name="Text Box 11"/>
          <p:cNvSpPr txBox="1">
            <a:spLocks noChangeArrowheads="1"/>
          </p:cNvSpPr>
          <p:nvPr/>
        </p:nvSpPr>
        <p:spPr bwMode="auto">
          <a:xfrm>
            <a:off x="1954213" y="1565275"/>
            <a:ext cx="1922321" cy="461665"/>
          </a:xfrm>
          <a:prstGeom prst="rect">
            <a:avLst/>
          </a:prstGeom>
          <a:noFill/>
          <a:ln w="9525">
            <a:noFill/>
            <a:miter lim="800000"/>
            <a:headEnd/>
            <a:tailEnd/>
          </a:ln>
        </p:spPr>
        <p:txBody>
          <a:bodyPr wrap="none">
            <a:spAutoFit/>
          </a:bodyPr>
          <a:lstStyle/>
          <a:p>
            <a:pPr algn="l"/>
            <a:r>
              <a:rPr lang="en-US" sz="2400" dirty="0"/>
              <a:t>+                   -</a:t>
            </a:r>
          </a:p>
        </p:txBody>
      </p:sp>
      <p:sp>
        <p:nvSpPr>
          <p:cNvPr id="47116"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47117"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47118"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47119"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47120" name="Text Box 17"/>
          <p:cNvSpPr txBox="1">
            <a:spLocks noChangeArrowheads="1"/>
          </p:cNvSpPr>
          <p:nvPr/>
        </p:nvSpPr>
        <p:spPr bwMode="auto">
          <a:xfrm>
            <a:off x="190500" y="3969603"/>
            <a:ext cx="2286000" cy="830997"/>
          </a:xfrm>
          <a:prstGeom prst="rect">
            <a:avLst/>
          </a:prstGeom>
          <a:noFill/>
          <a:ln w="9525">
            <a:noFill/>
            <a:miter lim="800000"/>
            <a:headEnd/>
            <a:tailEnd/>
          </a:ln>
        </p:spPr>
        <p:txBody>
          <a:bodyPr>
            <a:spAutoFit/>
          </a:bodyPr>
          <a:lstStyle/>
          <a:p>
            <a:pPr algn="l"/>
            <a:r>
              <a:rPr lang="en-US" sz="2400" dirty="0"/>
              <a:t>SOURCE</a:t>
            </a:r>
          </a:p>
          <a:p>
            <a:pPr algn="l"/>
            <a:r>
              <a:rPr lang="en-US" sz="2400" dirty="0"/>
              <a:t>POPULATION</a:t>
            </a:r>
          </a:p>
        </p:txBody>
      </p:sp>
      <p:sp>
        <p:nvSpPr>
          <p:cNvPr id="47121" name="Text Box 18"/>
          <p:cNvSpPr txBox="1">
            <a:spLocks noChangeArrowheads="1"/>
          </p:cNvSpPr>
          <p:nvPr/>
        </p:nvSpPr>
        <p:spPr bwMode="auto">
          <a:xfrm>
            <a:off x="5481637" y="6324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47122" name="Text Box 20"/>
          <p:cNvSpPr txBox="1">
            <a:spLocks noChangeArrowheads="1"/>
          </p:cNvSpPr>
          <p:nvPr/>
        </p:nvSpPr>
        <p:spPr bwMode="auto">
          <a:xfrm>
            <a:off x="5753100" y="1828800"/>
            <a:ext cx="4533900" cy="861774"/>
          </a:xfrm>
          <a:prstGeom prst="rect">
            <a:avLst/>
          </a:prstGeom>
          <a:noFill/>
          <a:ln w="9525">
            <a:noFill/>
            <a:miter lim="800000"/>
            <a:headEnd/>
            <a:tailEnd/>
          </a:ln>
        </p:spPr>
        <p:txBody>
          <a:bodyPr>
            <a:spAutoFit/>
          </a:bodyPr>
          <a:lstStyle/>
          <a:p>
            <a:r>
              <a:rPr lang="en-US" sz="2100" b="1" dirty="0">
                <a:latin typeface="Arial" charset="0"/>
              </a:rPr>
              <a:t>Unequal selection probabilities gives potential for selection bias:</a:t>
            </a:r>
          </a:p>
          <a:p>
            <a:endParaRPr lang="en-US" sz="800" b="1" dirty="0">
              <a:latin typeface="Arial" charset="0"/>
            </a:endParaRPr>
          </a:p>
        </p:txBody>
      </p:sp>
      <p:sp>
        <p:nvSpPr>
          <p:cNvPr id="47124" name="Text Box 22"/>
          <p:cNvSpPr txBox="1">
            <a:spLocks noChangeArrowheads="1"/>
          </p:cNvSpPr>
          <p:nvPr/>
        </p:nvSpPr>
        <p:spPr bwMode="auto">
          <a:xfrm>
            <a:off x="1409700" y="2057400"/>
            <a:ext cx="1066800" cy="457200"/>
          </a:xfrm>
          <a:prstGeom prst="rect">
            <a:avLst/>
          </a:prstGeom>
          <a:noFill/>
          <a:ln w="9525" algn="ctr">
            <a:noFill/>
            <a:miter lim="800000"/>
            <a:headEnd/>
            <a:tailEnd/>
          </a:ln>
        </p:spPr>
        <p:txBody>
          <a:bodyPr>
            <a:spAutoFit/>
          </a:bodyPr>
          <a:lstStyle/>
          <a:p>
            <a:pPr>
              <a:spcBef>
                <a:spcPct val="50000"/>
              </a:spcBef>
            </a:pPr>
            <a:r>
              <a:rPr lang="en-US" sz="2400" dirty="0"/>
              <a:t>10000</a:t>
            </a:r>
          </a:p>
        </p:txBody>
      </p:sp>
      <p:sp>
        <p:nvSpPr>
          <p:cNvPr id="47125" name="Text Box 23"/>
          <p:cNvSpPr txBox="1">
            <a:spLocks noChangeArrowheads="1"/>
          </p:cNvSpPr>
          <p:nvPr/>
        </p:nvSpPr>
        <p:spPr bwMode="auto">
          <a:xfrm>
            <a:off x="1562100" y="2971800"/>
            <a:ext cx="1066800" cy="457200"/>
          </a:xfrm>
          <a:prstGeom prst="rect">
            <a:avLst/>
          </a:prstGeom>
          <a:noFill/>
          <a:ln w="9525" algn="ctr">
            <a:noFill/>
            <a:miter lim="800000"/>
            <a:headEnd/>
            <a:tailEnd/>
          </a:ln>
        </p:spPr>
        <p:txBody>
          <a:bodyPr>
            <a:spAutoFit/>
          </a:bodyPr>
          <a:lstStyle/>
          <a:p>
            <a:pPr>
              <a:spcBef>
                <a:spcPct val="50000"/>
              </a:spcBef>
            </a:pPr>
            <a:r>
              <a:rPr lang="en-US" sz="2400" dirty="0"/>
              <a:t>10000</a:t>
            </a:r>
          </a:p>
        </p:txBody>
      </p:sp>
      <p:sp>
        <p:nvSpPr>
          <p:cNvPr id="47126" name="Text Box 24"/>
          <p:cNvSpPr txBox="1">
            <a:spLocks noChangeArrowheads="1"/>
          </p:cNvSpPr>
          <p:nvPr/>
        </p:nvSpPr>
        <p:spPr bwMode="auto">
          <a:xfrm>
            <a:off x="3009900" y="1981200"/>
            <a:ext cx="1066800" cy="457200"/>
          </a:xfrm>
          <a:prstGeom prst="rect">
            <a:avLst/>
          </a:prstGeom>
          <a:noFill/>
          <a:ln w="9525" algn="ctr">
            <a:noFill/>
            <a:miter lim="800000"/>
            <a:headEnd/>
            <a:tailEnd/>
          </a:ln>
        </p:spPr>
        <p:txBody>
          <a:bodyPr>
            <a:spAutoFit/>
          </a:bodyPr>
          <a:lstStyle/>
          <a:p>
            <a:pPr>
              <a:spcBef>
                <a:spcPct val="50000"/>
              </a:spcBef>
            </a:pPr>
            <a:r>
              <a:rPr lang="en-US" sz="2400" dirty="0"/>
              <a:t>40000</a:t>
            </a:r>
          </a:p>
        </p:txBody>
      </p:sp>
      <p:sp>
        <p:nvSpPr>
          <p:cNvPr id="47127" name="Text Box 25"/>
          <p:cNvSpPr txBox="1">
            <a:spLocks noChangeArrowheads="1"/>
          </p:cNvSpPr>
          <p:nvPr/>
        </p:nvSpPr>
        <p:spPr bwMode="auto">
          <a:xfrm>
            <a:off x="3009900" y="3048000"/>
            <a:ext cx="1066800" cy="457200"/>
          </a:xfrm>
          <a:prstGeom prst="rect">
            <a:avLst/>
          </a:prstGeom>
          <a:noFill/>
          <a:ln w="9525" algn="ctr">
            <a:noFill/>
            <a:miter lim="800000"/>
            <a:headEnd/>
            <a:tailEnd/>
          </a:ln>
        </p:spPr>
        <p:txBody>
          <a:bodyPr>
            <a:spAutoFit/>
          </a:bodyPr>
          <a:lstStyle/>
          <a:p>
            <a:pPr>
              <a:spcBef>
                <a:spcPct val="50000"/>
              </a:spcBef>
            </a:pPr>
            <a:r>
              <a:rPr lang="en-US" sz="2400" dirty="0"/>
              <a:t>40000</a:t>
            </a:r>
          </a:p>
        </p:txBody>
      </p:sp>
      <p:sp>
        <p:nvSpPr>
          <p:cNvPr id="47128" name="Text Box 26"/>
          <p:cNvSpPr txBox="1">
            <a:spLocks noChangeArrowheads="1"/>
          </p:cNvSpPr>
          <p:nvPr/>
        </p:nvSpPr>
        <p:spPr bwMode="auto">
          <a:xfrm>
            <a:off x="3467100" y="1219200"/>
            <a:ext cx="6438900" cy="457200"/>
          </a:xfrm>
          <a:prstGeom prst="rect">
            <a:avLst/>
          </a:prstGeom>
          <a:noFill/>
          <a:ln w="9525">
            <a:noFill/>
            <a:miter lim="800000"/>
            <a:headEnd/>
            <a:tailEnd/>
          </a:ln>
        </p:spPr>
        <p:txBody>
          <a:bodyPr>
            <a:spAutoFit/>
          </a:bodyPr>
          <a:lstStyle/>
          <a:p>
            <a:r>
              <a:rPr lang="en-US" sz="2400" b="1" dirty="0">
                <a:latin typeface="Arial" charset="0"/>
              </a:rPr>
              <a:t>PR = (10,000/50,000)/(10,000/50,000) = 1</a:t>
            </a:r>
            <a:endParaRPr lang="en-US" sz="2400" b="1" dirty="0">
              <a:latin typeface="Arial Unicode MS" pitchFamily="34" charset="-128"/>
            </a:endParaRPr>
          </a:p>
        </p:txBody>
      </p:sp>
      <p:sp>
        <p:nvSpPr>
          <p:cNvPr id="47129" name="Text Box 27"/>
          <p:cNvSpPr txBox="1">
            <a:spLocks noChangeArrowheads="1"/>
          </p:cNvSpPr>
          <p:nvPr/>
        </p:nvSpPr>
        <p:spPr bwMode="auto">
          <a:xfrm>
            <a:off x="3543300" y="4525962"/>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47130" name="Text Box 28"/>
          <p:cNvSpPr txBox="1">
            <a:spLocks noChangeArrowheads="1"/>
          </p:cNvSpPr>
          <p:nvPr/>
        </p:nvSpPr>
        <p:spPr bwMode="auto">
          <a:xfrm>
            <a:off x="4457700" y="4297362"/>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47131" name="Text Box 29"/>
          <p:cNvSpPr txBox="1">
            <a:spLocks noChangeArrowheads="1"/>
          </p:cNvSpPr>
          <p:nvPr/>
        </p:nvSpPr>
        <p:spPr bwMode="auto">
          <a:xfrm>
            <a:off x="4533900" y="3459163"/>
            <a:ext cx="1143000" cy="579437"/>
          </a:xfrm>
          <a:prstGeom prst="rect">
            <a:avLst/>
          </a:prstGeom>
          <a:noFill/>
          <a:ln w="9525" algn="ctr">
            <a:noFill/>
            <a:miter lim="800000"/>
            <a:headEnd/>
            <a:tailEnd/>
          </a:ln>
        </p:spPr>
        <p:txBody>
          <a:bodyPr>
            <a:spAutoFit/>
          </a:bodyPr>
          <a:lstStyle/>
          <a:p>
            <a:pPr>
              <a:spcBef>
                <a:spcPct val="50000"/>
              </a:spcBef>
            </a:pPr>
            <a:r>
              <a:rPr lang="en-US" dirty="0"/>
              <a:t>0.5%</a:t>
            </a:r>
          </a:p>
        </p:txBody>
      </p:sp>
      <p:sp>
        <p:nvSpPr>
          <p:cNvPr id="47132" name="Text Box 30"/>
          <p:cNvSpPr txBox="1">
            <a:spLocks noChangeArrowheads="1"/>
          </p:cNvSpPr>
          <p:nvPr/>
        </p:nvSpPr>
        <p:spPr bwMode="auto">
          <a:xfrm>
            <a:off x="5981700" y="3352800"/>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47133" name="Text Box 31"/>
          <p:cNvSpPr txBox="1">
            <a:spLocks noChangeArrowheads="1"/>
          </p:cNvSpPr>
          <p:nvPr/>
        </p:nvSpPr>
        <p:spPr bwMode="auto">
          <a:xfrm>
            <a:off x="5143500" y="4724400"/>
            <a:ext cx="1066800" cy="457200"/>
          </a:xfrm>
          <a:prstGeom prst="rect">
            <a:avLst/>
          </a:prstGeom>
          <a:noFill/>
          <a:ln w="9525" algn="ctr">
            <a:noFill/>
            <a:miter lim="800000"/>
            <a:headEnd/>
            <a:tailEnd/>
          </a:ln>
        </p:spPr>
        <p:txBody>
          <a:bodyPr>
            <a:spAutoFit/>
          </a:bodyPr>
          <a:lstStyle/>
          <a:p>
            <a:pPr>
              <a:spcBef>
                <a:spcPct val="50000"/>
              </a:spcBef>
            </a:pPr>
            <a:r>
              <a:rPr lang="en-US" sz="2400" dirty="0"/>
              <a:t>50</a:t>
            </a:r>
          </a:p>
        </p:txBody>
      </p:sp>
      <p:sp>
        <p:nvSpPr>
          <p:cNvPr id="47134" name="Text Box 32"/>
          <p:cNvSpPr txBox="1">
            <a:spLocks noChangeArrowheads="1"/>
          </p:cNvSpPr>
          <p:nvPr/>
        </p:nvSpPr>
        <p:spPr bwMode="auto">
          <a:xfrm>
            <a:off x="5143500" y="5562600"/>
            <a:ext cx="1066800" cy="457200"/>
          </a:xfrm>
          <a:prstGeom prst="rect">
            <a:avLst/>
          </a:prstGeom>
          <a:noFill/>
          <a:ln w="9525" algn="ctr">
            <a:noFill/>
            <a:miter lim="800000"/>
            <a:headEnd/>
            <a:tailEnd/>
          </a:ln>
        </p:spPr>
        <p:txBody>
          <a:bodyPr>
            <a:spAutoFit/>
          </a:bodyPr>
          <a:lstStyle/>
          <a:p>
            <a:pPr>
              <a:spcBef>
                <a:spcPct val="50000"/>
              </a:spcBef>
            </a:pPr>
            <a:r>
              <a:rPr lang="en-US" sz="2400" dirty="0"/>
              <a:t>100</a:t>
            </a:r>
          </a:p>
        </p:txBody>
      </p:sp>
      <p:sp>
        <p:nvSpPr>
          <p:cNvPr id="47135" name="Text Box 33"/>
          <p:cNvSpPr txBox="1">
            <a:spLocks noChangeArrowheads="1"/>
          </p:cNvSpPr>
          <p:nvPr/>
        </p:nvSpPr>
        <p:spPr bwMode="auto">
          <a:xfrm>
            <a:off x="6438900" y="4724400"/>
            <a:ext cx="1066800" cy="457200"/>
          </a:xfrm>
          <a:prstGeom prst="rect">
            <a:avLst/>
          </a:prstGeom>
          <a:noFill/>
          <a:ln w="9525" algn="ctr">
            <a:noFill/>
            <a:miter lim="800000"/>
            <a:headEnd/>
            <a:tailEnd/>
          </a:ln>
        </p:spPr>
        <p:txBody>
          <a:bodyPr>
            <a:spAutoFit/>
          </a:bodyPr>
          <a:lstStyle/>
          <a:p>
            <a:pPr>
              <a:spcBef>
                <a:spcPct val="50000"/>
              </a:spcBef>
            </a:pPr>
            <a:r>
              <a:rPr lang="en-US" sz="2400" dirty="0"/>
              <a:t>400</a:t>
            </a:r>
          </a:p>
        </p:txBody>
      </p:sp>
      <p:sp>
        <p:nvSpPr>
          <p:cNvPr id="47136" name="Text Box 34"/>
          <p:cNvSpPr txBox="1">
            <a:spLocks noChangeArrowheads="1"/>
          </p:cNvSpPr>
          <p:nvPr/>
        </p:nvSpPr>
        <p:spPr bwMode="auto">
          <a:xfrm>
            <a:off x="6438900" y="5562600"/>
            <a:ext cx="1066800" cy="457200"/>
          </a:xfrm>
          <a:prstGeom prst="rect">
            <a:avLst/>
          </a:prstGeom>
          <a:noFill/>
          <a:ln w="9525" algn="ctr">
            <a:noFill/>
            <a:miter lim="800000"/>
            <a:headEnd/>
            <a:tailEnd/>
          </a:ln>
        </p:spPr>
        <p:txBody>
          <a:bodyPr>
            <a:spAutoFit/>
          </a:bodyPr>
          <a:lstStyle/>
          <a:p>
            <a:pPr>
              <a:spcBef>
                <a:spcPct val="50000"/>
              </a:spcBef>
            </a:pPr>
            <a:r>
              <a:rPr lang="en-US" sz="2400" dirty="0"/>
              <a:t>400</a:t>
            </a:r>
          </a:p>
        </p:txBody>
      </p:sp>
      <p:sp>
        <p:nvSpPr>
          <p:cNvPr id="47137" name="Text Box 35"/>
          <p:cNvSpPr txBox="1">
            <a:spLocks noChangeArrowheads="1"/>
          </p:cNvSpPr>
          <p:nvPr/>
        </p:nvSpPr>
        <p:spPr bwMode="auto">
          <a:xfrm>
            <a:off x="6819900" y="5338156"/>
            <a:ext cx="2819400" cy="461665"/>
          </a:xfrm>
          <a:prstGeom prst="rect">
            <a:avLst/>
          </a:prstGeom>
          <a:noFill/>
          <a:ln w="9525">
            <a:noFill/>
            <a:miter lim="800000"/>
            <a:headEnd/>
            <a:tailEnd/>
          </a:ln>
        </p:spPr>
        <p:txBody>
          <a:bodyPr>
            <a:spAutoFit/>
          </a:bodyPr>
          <a:lstStyle/>
          <a:p>
            <a:r>
              <a:rPr lang="en-US" sz="2400" dirty="0">
                <a:latin typeface="Arial" charset="0"/>
              </a:rPr>
              <a:t>500</a:t>
            </a:r>
            <a:endParaRPr lang="en-US" sz="2400" dirty="0">
              <a:latin typeface="Arial Unicode MS" pitchFamily="34" charset="-128"/>
            </a:endParaRPr>
          </a:p>
        </p:txBody>
      </p:sp>
      <p:sp>
        <p:nvSpPr>
          <p:cNvPr id="47138" name="Line 36"/>
          <p:cNvSpPr>
            <a:spLocks noChangeShapeType="1"/>
          </p:cNvSpPr>
          <p:nvPr/>
        </p:nvSpPr>
        <p:spPr bwMode="auto">
          <a:xfrm>
            <a:off x="2362200" y="2438400"/>
            <a:ext cx="3810000" cy="2286000"/>
          </a:xfrm>
          <a:prstGeom prst="line">
            <a:avLst/>
          </a:prstGeom>
          <a:noFill/>
          <a:ln w="9525" cap="rnd">
            <a:solidFill>
              <a:schemeClr val="tx1"/>
            </a:solidFill>
            <a:prstDash val="sysDot"/>
            <a:round/>
            <a:headEnd/>
            <a:tailEnd type="arrow" w="sm" len="sm"/>
          </a:ln>
        </p:spPr>
        <p:txBody>
          <a:bodyPr wrap="none" anchor="ctr"/>
          <a:lstStyle/>
          <a:p>
            <a:endParaRPr lang="en-US" dirty="0"/>
          </a:p>
        </p:txBody>
      </p:sp>
      <p:sp>
        <p:nvSpPr>
          <p:cNvPr id="47139" name="Text Box 37"/>
          <p:cNvSpPr txBox="1">
            <a:spLocks noChangeArrowheads="1"/>
          </p:cNvSpPr>
          <p:nvPr/>
        </p:nvSpPr>
        <p:spPr bwMode="auto">
          <a:xfrm>
            <a:off x="1357312" y="76200"/>
            <a:ext cx="7977188"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Selection Bias (Biased Sampling)</a:t>
            </a:r>
          </a:p>
        </p:txBody>
      </p:sp>
      <p:sp>
        <p:nvSpPr>
          <p:cNvPr id="45" name="Text Box 35"/>
          <p:cNvSpPr txBox="1">
            <a:spLocks noChangeArrowheads="1"/>
          </p:cNvSpPr>
          <p:nvPr/>
        </p:nvSpPr>
        <p:spPr bwMode="auto">
          <a:xfrm>
            <a:off x="7658100" y="3885133"/>
            <a:ext cx="2819400" cy="830997"/>
          </a:xfrm>
          <a:prstGeom prst="rect">
            <a:avLst/>
          </a:prstGeom>
          <a:noFill/>
          <a:ln w="9525">
            <a:noFill/>
            <a:miter lim="800000"/>
            <a:headEnd/>
            <a:tailEnd/>
          </a:ln>
        </p:spPr>
        <p:txBody>
          <a:bodyPr>
            <a:spAutoFit/>
          </a:bodyPr>
          <a:lstStyle/>
          <a:p>
            <a:r>
              <a:rPr lang="en-US" sz="2400" b="1" dirty="0">
                <a:latin typeface="Arial" charset="0"/>
              </a:rPr>
              <a:t>PR = (50/450)/ (100/500) = 0.55</a:t>
            </a:r>
            <a:endParaRPr lang="en-US" sz="2400" b="1" dirty="0">
              <a:latin typeface="Arial Unicode MS" pitchFamily="34" charset="-128"/>
            </a:endParaRPr>
          </a:p>
        </p:txBody>
      </p:sp>
      <p:sp>
        <p:nvSpPr>
          <p:cNvPr id="46" name="Text Box 35"/>
          <p:cNvSpPr txBox="1">
            <a:spLocks noChangeArrowheads="1"/>
          </p:cNvSpPr>
          <p:nvPr/>
        </p:nvSpPr>
        <p:spPr bwMode="auto">
          <a:xfrm>
            <a:off x="7505700" y="4724400"/>
            <a:ext cx="1524000" cy="461665"/>
          </a:xfrm>
          <a:prstGeom prst="rect">
            <a:avLst/>
          </a:prstGeom>
          <a:noFill/>
          <a:ln w="9525">
            <a:noFill/>
            <a:miter lim="800000"/>
            <a:headEnd/>
            <a:tailEnd/>
          </a:ln>
        </p:spPr>
        <p:txBody>
          <a:bodyPr wrap="square">
            <a:spAutoFit/>
          </a:bodyPr>
          <a:lstStyle/>
          <a:p>
            <a:r>
              <a:rPr lang="en-US" sz="2400" dirty="0">
                <a:latin typeface="Arial" charset="0"/>
              </a:rPr>
              <a:t>450</a:t>
            </a:r>
            <a:endParaRPr lang="en-US" sz="2400" dirty="0">
              <a:latin typeface="Arial Unicode MS" pitchFamily="34" charset="-128"/>
            </a:endParaRPr>
          </a:p>
        </p:txBody>
      </p:sp>
      <p:sp>
        <p:nvSpPr>
          <p:cNvPr id="47" name="Text Box 35"/>
          <p:cNvSpPr txBox="1">
            <a:spLocks noChangeArrowheads="1"/>
          </p:cNvSpPr>
          <p:nvPr/>
        </p:nvSpPr>
        <p:spPr bwMode="auto">
          <a:xfrm>
            <a:off x="4533900" y="5951547"/>
            <a:ext cx="2819400" cy="461665"/>
          </a:xfrm>
          <a:prstGeom prst="rect">
            <a:avLst/>
          </a:prstGeom>
          <a:noFill/>
          <a:ln w="9525">
            <a:noFill/>
            <a:miter lim="800000"/>
            <a:headEnd/>
            <a:tailEnd/>
          </a:ln>
        </p:spPr>
        <p:txBody>
          <a:bodyPr>
            <a:spAutoFit/>
          </a:bodyPr>
          <a:lstStyle/>
          <a:p>
            <a:r>
              <a:rPr lang="en-US" sz="2400" dirty="0">
                <a:latin typeface="Arial" charset="0"/>
              </a:rPr>
              <a:t>150</a:t>
            </a:r>
            <a:endParaRPr lang="en-US" sz="2400" dirty="0">
              <a:latin typeface="Arial Unicode MS" pitchFamily="34" charset="-128"/>
            </a:endParaRPr>
          </a:p>
        </p:txBody>
      </p:sp>
      <p:sp>
        <p:nvSpPr>
          <p:cNvPr id="48" name="Text Box 35"/>
          <p:cNvSpPr txBox="1">
            <a:spLocks noChangeArrowheads="1"/>
          </p:cNvSpPr>
          <p:nvPr/>
        </p:nvSpPr>
        <p:spPr bwMode="auto">
          <a:xfrm>
            <a:off x="6600825" y="5951547"/>
            <a:ext cx="904875" cy="461665"/>
          </a:xfrm>
          <a:prstGeom prst="rect">
            <a:avLst/>
          </a:prstGeom>
          <a:noFill/>
          <a:ln w="9525">
            <a:noFill/>
            <a:miter lim="800000"/>
            <a:headEnd/>
            <a:tailEnd/>
          </a:ln>
        </p:spPr>
        <p:txBody>
          <a:bodyPr wrap="square">
            <a:spAutoFit/>
          </a:bodyPr>
          <a:lstStyle/>
          <a:p>
            <a:r>
              <a:rPr lang="en-US" sz="2400" dirty="0">
                <a:latin typeface="Arial" charset="0"/>
              </a:rPr>
              <a:t>800</a:t>
            </a:r>
            <a:endParaRPr lang="en-US" sz="2400" dirty="0">
              <a:latin typeface="Arial Unicode MS" pitchFamily="34" charset="-128"/>
            </a:endParaRPr>
          </a:p>
        </p:txBody>
      </p:sp>
      <p:sp>
        <p:nvSpPr>
          <p:cNvPr id="49" name="Text Box 20"/>
          <p:cNvSpPr txBox="1">
            <a:spLocks noChangeArrowheads="1"/>
          </p:cNvSpPr>
          <p:nvPr/>
        </p:nvSpPr>
        <p:spPr bwMode="auto">
          <a:xfrm>
            <a:off x="5715000" y="2460248"/>
            <a:ext cx="4533900" cy="892552"/>
          </a:xfrm>
          <a:prstGeom prst="rect">
            <a:avLst/>
          </a:prstGeom>
          <a:noFill/>
          <a:ln w="9525">
            <a:noFill/>
            <a:miter lim="800000"/>
            <a:headEnd/>
            <a:tailEnd/>
          </a:ln>
        </p:spPr>
        <p:txBody>
          <a:bodyPr>
            <a:spAutoFit/>
          </a:bodyPr>
          <a:lstStyle/>
          <a:p>
            <a:endParaRPr lang="en-US" sz="800" b="1" dirty="0">
              <a:latin typeface="Arial" charset="0"/>
            </a:endParaRPr>
          </a:p>
          <a:p>
            <a:r>
              <a:rPr lang="en-US" sz="2200" b="1" dirty="0">
                <a:latin typeface="Arial" charset="0"/>
              </a:rPr>
              <a:t>In this case, spurious protective effect of being exposed</a:t>
            </a:r>
          </a:p>
        </p:txBody>
      </p:sp>
      <p:sp>
        <p:nvSpPr>
          <p:cNvPr id="40" name="Text Box 20">
            <a:extLst>
              <a:ext uri="{FF2B5EF4-FFF2-40B4-BE49-F238E27FC236}">
                <a16:creationId xmlns:a16="http://schemas.microsoft.com/office/drawing/2014/main" id="{54325D7C-3E33-45FE-926F-E6ABC3644C3C}"/>
              </a:ext>
            </a:extLst>
          </p:cNvPr>
          <p:cNvSpPr txBox="1">
            <a:spLocks noChangeArrowheads="1"/>
          </p:cNvSpPr>
          <p:nvPr/>
        </p:nvSpPr>
        <p:spPr bwMode="auto">
          <a:xfrm>
            <a:off x="28326" y="5211762"/>
            <a:ext cx="4886324" cy="1600438"/>
          </a:xfrm>
          <a:prstGeom prst="rect">
            <a:avLst/>
          </a:prstGeom>
          <a:noFill/>
          <a:ln w="9525">
            <a:noFill/>
            <a:miter lim="800000"/>
            <a:headEnd/>
            <a:tailEnd/>
          </a:ln>
        </p:spPr>
        <p:txBody>
          <a:bodyPr wrap="square">
            <a:spAutoFit/>
          </a:bodyPr>
          <a:lstStyle/>
          <a:p>
            <a:endParaRPr lang="en-US" sz="800" b="1" dirty="0">
              <a:latin typeface="Arial" charset="0"/>
            </a:endParaRPr>
          </a:p>
          <a:p>
            <a:r>
              <a:rPr lang="en-US" sz="2200" b="1" dirty="0">
                <a:solidFill>
                  <a:srgbClr val="FF0000"/>
                </a:solidFill>
                <a:latin typeface="+mn-lt"/>
              </a:rPr>
              <a:t>“Under the null”, selection probabilities must differ according to both exposure and disease for selection bias to occur</a:t>
            </a:r>
            <a:r>
              <a:rPr lang="en-US" sz="2400" b="1" dirty="0">
                <a:solidFill>
                  <a:srgbClr val="FF0000"/>
                </a:solidFill>
                <a:latin typeface="+mn-lt"/>
              </a:rPr>
              <a:t> </a:t>
            </a:r>
            <a:endParaRPr lang="en-US" sz="2200" b="1" dirty="0">
              <a:solidFill>
                <a:srgbClr val="FF0000"/>
              </a:solidFill>
              <a:latin typeface="+mn-lt"/>
            </a:endParaRPr>
          </a:p>
        </p:txBody>
      </p:sp>
      <p:sp>
        <p:nvSpPr>
          <p:cNvPr id="41" name="Oval 40">
            <a:extLst>
              <a:ext uri="{FF2B5EF4-FFF2-40B4-BE49-F238E27FC236}">
                <a16:creationId xmlns:a16="http://schemas.microsoft.com/office/drawing/2014/main" id="{CC8044CC-C201-477A-92A7-FF5E8C527677}"/>
              </a:ext>
            </a:extLst>
          </p:cNvPr>
          <p:cNvSpPr/>
          <p:nvPr/>
        </p:nvSpPr>
        <p:spPr bwMode="auto">
          <a:xfrm>
            <a:off x="10071100" y="78629"/>
            <a:ext cx="101600" cy="128498"/>
          </a:xfrm>
          <a:prstGeom prst="ellipse">
            <a:avLst/>
          </a:prstGeom>
          <a:solidFill>
            <a:schemeClr val="accent1"/>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1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1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1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1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1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33" grpId="0"/>
      <p:bldP spid="47134" grpId="0"/>
      <p:bldP spid="47135" grpId="0"/>
      <p:bldP spid="47136" grpId="0"/>
      <p:bldP spid="47137" grpId="0"/>
      <p:bldP spid="45" grpId="0"/>
      <p:bldP spid="46" grpId="0"/>
      <p:bldP spid="47" grpId="0"/>
      <p:bldP spid="48" grpId="0"/>
      <p:bldP spid="49" grpId="0"/>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4813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48132"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48133"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48134"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48135"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48136"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48137"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48138"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48139" name="Text Box 11"/>
          <p:cNvSpPr txBox="1">
            <a:spLocks noChangeArrowheads="1"/>
          </p:cNvSpPr>
          <p:nvPr/>
        </p:nvSpPr>
        <p:spPr bwMode="auto">
          <a:xfrm>
            <a:off x="1954213" y="1565275"/>
            <a:ext cx="1845377" cy="461665"/>
          </a:xfrm>
          <a:prstGeom prst="rect">
            <a:avLst/>
          </a:prstGeom>
          <a:noFill/>
          <a:ln w="9525">
            <a:noFill/>
            <a:miter lim="800000"/>
            <a:headEnd/>
            <a:tailEnd/>
          </a:ln>
        </p:spPr>
        <p:txBody>
          <a:bodyPr wrap="none">
            <a:spAutoFit/>
          </a:bodyPr>
          <a:lstStyle/>
          <a:p>
            <a:pPr algn="l"/>
            <a:r>
              <a:rPr lang="en-US" sz="2400" dirty="0"/>
              <a:t>+                  -</a:t>
            </a:r>
          </a:p>
        </p:txBody>
      </p:sp>
      <p:sp>
        <p:nvSpPr>
          <p:cNvPr id="48140"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48141" name="Line 13"/>
          <p:cNvSpPr>
            <a:spLocks noChangeShapeType="1"/>
          </p:cNvSpPr>
          <p:nvPr/>
        </p:nvSpPr>
        <p:spPr bwMode="auto">
          <a:xfrm>
            <a:off x="2438400" y="2362200"/>
            <a:ext cx="3771900" cy="2362200"/>
          </a:xfrm>
          <a:prstGeom prst="line">
            <a:avLst/>
          </a:prstGeom>
          <a:noFill/>
          <a:ln w="69850">
            <a:solidFill>
              <a:schemeClr val="tx1"/>
            </a:solidFill>
            <a:round/>
            <a:headEnd/>
            <a:tailEnd type="triangle" w="med" len="med"/>
          </a:ln>
        </p:spPr>
        <p:txBody>
          <a:bodyPr wrap="none" anchor="ctr"/>
          <a:lstStyle/>
          <a:p>
            <a:endParaRPr lang="en-US" dirty="0"/>
          </a:p>
        </p:txBody>
      </p:sp>
      <p:sp>
        <p:nvSpPr>
          <p:cNvPr id="48142"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48143"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48144"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48145" name="Text Box 17"/>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a:t>SOURCE POPULATION</a:t>
            </a:r>
          </a:p>
        </p:txBody>
      </p:sp>
      <p:sp>
        <p:nvSpPr>
          <p:cNvPr id="48146"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48147" name="Text Box 19"/>
          <p:cNvSpPr txBox="1">
            <a:spLocks noChangeArrowheads="1"/>
          </p:cNvSpPr>
          <p:nvPr/>
        </p:nvSpPr>
        <p:spPr bwMode="auto">
          <a:xfrm>
            <a:off x="4686300" y="1905000"/>
            <a:ext cx="5638800" cy="954107"/>
          </a:xfrm>
          <a:prstGeom prst="rect">
            <a:avLst/>
          </a:prstGeom>
          <a:noFill/>
          <a:ln w="9525">
            <a:noFill/>
            <a:miter lim="800000"/>
            <a:headEnd/>
            <a:tailEnd/>
          </a:ln>
        </p:spPr>
        <p:txBody>
          <a:bodyPr wrap="square">
            <a:spAutoFit/>
          </a:bodyPr>
          <a:lstStyle/>
          <a:p>
            <a:r>
              <a:rPr lang="en-US" sz="2800" b="1" dirty="0">
                <a:latin typeface="Arial" charset="0"/>
              </a:rPr>
              <a:t>Unequal selection probabilities:</a:t>
            </a:r>
          </a:p>
          <a:p>
            <a:r>
              <a:rPr lang="en-US" sz="2800" b="1" dirty="0">
                <a:latin typeface="Arial" charset="0"/>
              </a:rPr>
              <a:t>Overestimate of Effect</a:t>
            </a:r>
            <a:endParaRPr lang="en-US" sz="2800" b="1" dirty="0">
              <a:latin typeface="Arial Unicode MS" pitchFamily="34" charset="-128"/>
            </a:endParaRPr>
          </a:p>
        </p:txBody>
      </p:sp>
      <p:sp>
        <p:nvSpPr>
          <p:cNvPr id="48148" name="Text Box 21"/>
          <p:cNvSpPr txBox="1">
            <a:spLocks noChangeArrowheads="1"/>
          </p:cNvSpPr>
          <p:nvPr/>
        </p:nvSpPr>
        <p:spPr bwMode="auto">
          <a:xfrm>
            <a:off x="1128712" y="76200"/>
            <a:ext cx="7977188"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Selection Bias (Biased Sampling)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23900" y="609600"/>
            <a:ext cx="8743950" cy="533400"/>
          </a:xfrm>
        </p:spPr>
        <p:txBody>
          <a:bodyPr/>
          <a:lstStyle/>
          <a:p>
            <a:r>
              <a:rPr lang="en-US" dirty="0"/>
              <a:t>A Framework for Classifying Error</a:t>
            </a:r>
          </a:p>
        </p:txBody>
      </p:sp>
      <p:pic>
        <p:nvPicPr>
          <p:cNvPr id="19459" name="Picture 5" descr="Framework"/>
          <p:cNvPicPr>
            <a:picLocks noChangeAspect="1" noChangeArrowheads="1"/>
          </p:cNvPicPr>
          <p:nvPr/>
        </p:nvPicPr>
        <p:blipFill>
          <a:blip r:embed="rId3" cstate="print"/>
          <a:srcRect/>
          <a:stretch>
            <a:fillRect/>
          </a:stretch>
        </p:blipFill>
        <p:spPr bwMode="auto">
          <a:xfrm>
            <a:off x="3200400" y="2057400"/>
            <a:ext cx="3886200" cy="38862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4813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48132"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48133"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48134"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48135"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48136"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48137"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48138"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48139" name="Text Box 11"/>
          <p:cNvSpPr txBox="1">
            <a:spLocks noChangeArrowheads="1"/>
          </p:cNvSpPr>
          <p:nvPr/>
        </p:nvSpPr>
        <p:spPr bwMode="auto">
          <a:xfrm>
            <a:off x="1954213" y="1565275"/>
            <a:ext cx="1845377" cy="461665"/>
          </a:xfrm>
          <a:prstGeom prst="rect">
            <a:avLst/>
          </a:prstGeom>
          <a:noFill/>
          <a:ln w="9525">
            <a:noFill/>
            <a:miter lim="800000"/>
            <a:headEnd/>
            <a:tailEnd/>
          </a:ln>
        </p:spPr>
        <p:txBody>
          <a:bodyPr wrap="none">
            <a:spAutoFit/>
          </a:bodyPr>
          <a:lstStyle/>
          <a:p>
            <a:pPr algn="l"/>
            <a:r>
              <a:rPr lang="en-US" sz="2400" dirty="0"/>
              <a:t>+                  -</a:t>
            </a:r>
          </a:p>
        </p:txBody>
      </p:sp>
      <p:sp>
        <p:nvSpPr>
          <p:cNvPr id="48140"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48141" name="Line 13"/>
          <p:cNvSpPr>
            <a:spLocks noChangeShapeType="1"/>
          </p:cNvSpPr>
          <p:nvPr/>
        </p:nvSpPr>
        <p:spPr bwMode="auto">
          <a:xfrm>
            <a:off x="2438400" y="2362200"/>
            <a:ext cx="3771900" cy="2362200"/>
          </a:xfrm>
          <a:prstGeom prst="line">
            <a:avLst/>
          </a:prstGeom>
          <a:noFill/>
          <a:ln w="19050">
            <a:solidFill>
              <a:schemeClr val="tx1"/>
            </a:solidFill>
            <a:round/>
            <a:headEnd/>
            <a:tailEnd type="triangle" w="med" len="med"/>
          </a:ln>
        </p:spPr>
        <p:txBody>
          <a:bodyPr wrap="none" anchor="ctr"/>
          <a:lstStyle/>
          <a:p>
            <a:endParaRPr lang="en-US" dirty="0"/>
          </a:p>
        </p:txBody>
      </p:sp>
      <p:sp>
        <p:nvSpPr>
          <p:cNvPr id="48142"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48143"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48144"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48145" name="Text Box 17"/>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a:t>SOURCE</a:t>
            </a:r>
          </a:p>
          <a:p>
            <a:pPr algn="l"/>
            <a:r>
              <a:rPr lang="en-US" sz="2400" dirty="0"/>
              <a:t>POPULATION</a:t>
            </a:r>
          </a:p>
        </p:txBody>
      </p:sp>
      <p:sp>
        <p:nvSpPr>
          <p:cNvPr id="48146"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48147" name="Text Box 19"/>
          <p:cNvSpPr txBox="1">
            <a:spLocks noChangeArrowheads="1"/>
          </p:cNvSpPr>
          <p:nvPr/>
        </p:nvSpPr>
        <p:spPr bwMode="auto">
          <a:xfrm>
            <a:off x="4686300" y="1905000"/>
            <a:ext cx="5638800" cy="954107"/>
          </a:xfrm>
          <a:prstGeom prst="rect">
            <a:avLst/>
          </a:prstGeom>
          <a:noFill/>
          <a:ln w="9525">
            <a:noFill/>
            <a:miter lim="800000"/>
            <a:headEnd/>
            <a:tailEnd/>
          </a:ln>
        </p:spPr>
        <p:txBody>
          <a:bodyPr wrap="square">
            <a:spAutoFit/>
          </a:bodyPr>
          <a:lstStyle/>
          <a:p>
            <a:r>
              <a:rPr lang="en-US" sz="2800" b="1" dirty="0">
                <a:latin typeface="Arial" charset="0"/>
              </a:rPr>
              <a:t>Unequal selection probabilities:</a:t>
            </a:r>
          </a:p>
          <a:p>
            <a:r>
              <a:rPr lang="en-US" sz="2800" b="1" dirty="0">
                <a:latin typeface="Arial" charset="0"/>
              </a:rPr>
              <a:t>Underestimate of Effect</a:t>
            </a:r>
            <a:endParaRPr lang="en-US" sz="2800" b="1" dirty="0">
              <a:latin typeface="Arial Unicode MS" pitchFamily="34" charset="-128"/>
            </a:endParaRPr>
          </a:p>
        </p:txBody>
      </p:sp>
      <p:sp>
        <p:nvSpPr>
          <p:cNvPr id="48148" name="Text Box 21"/>
          <p:cNvSpPr txBox="1">
            <a:spLocks noChangeArrowheads="1"/>
          </p:cNvSpPr>
          <p:nvPr/>
        </p:nvSpPr>
        <p:spPr bwMode="auto">
          <a:xfrm>
            <a:off x="1128712" y="76200"/>
            <a:ext cx="7977188"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Selection Bias (Biased Sampling)</a:t>
            </a:r>
          </a:p>
        </p:txBody>
      </p:sp>
    </p:spTree>
    <p:extLst>
      <p:ext uri="{BB962C8B-B14F-4D97-AF65-F5344CB8AC3E}">
        <p14:creationId xmlns:p14="http://schemas.microsoft.com/office/powerpoint/2010/main" val="9418629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5017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0180"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50181"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0182"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50183"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50184"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0185"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50186"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50187" name="Text Box 11"/>
          <p:cNvSpPr txBox="1">
            <a:spLocks noChangeArrowheads="1"/>
          </p:cNvSpPr>
          <p:nvPr/>
        </p:nvSpPr>
        <p:spPr bwMode="auto">
          <a:xfrm>
            <a:off x="1954213" y="1565275"/>
            <a:ext cx="1922321" cy="461665"/>
          </a:xfrm>
          <a:prstGeom prst="rect">
            <a:avLst/>
          </a:prstGeom>
          <a:noFill/>
          <a:ln w="9525">
            <a:noFill/>
            <a:miter lim="800000"/>
            <a:headEnd/>
            <a:tailEnd/>
          </a:ln>
        </p:spPr>
        <p:txBody>
          <a:bodyPr wrap="none">
            <a:spAutoFit/>
          </a:bodyPr>
          <a:lstStyle/>
          <a:p>
            <a:pPr algn="l"/>
            <a:r>
              <a:rPr lang="en-US" sz="2400" dirty="0"/>
              <a:t>+                   -</a:t>
            </a:r>
          </a:p>
        </p:txBody>
      </p:sp>
      <p:sp>
        <p:nvSpPr>
          <p:cNvPr id="50188"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50189" name="Line 13"/>
          <p:cNvSpPr>
            <a:spLocks noChangeShapeType="1"/>
          </p:cNvSpPr>
          <p:nvPr/>
        </p:nvSpPr>
        <p:spPr bwMode="auto">
          <a:xfrm>
            <a:off x="3543300" y="2362200"/>
            <a:ext cx="3771900" cy="2362200"/>
          </a:xfrm>
          <a:prstGeom prst="line">
            <a:avLst/>
          </a:prstGeom>
          <a:noFill/>
          <a:ln w="69850">
            <a:solidFill>
              <a:schemeClr val="tx1"/>
            </a:solidFill>
            <a:round/>
            <a:headEnd/>
            <a:tailEnd type="triangle" w="med" len="med"/>
          </a:ln>
        </p:spPr>
        <p:txBody>
          <a:bodyPr wrap="none" anchor="ctr"/>
          <a:lstStyle/>
          <a:p>
            <a:endParaRPr lang="en-US" dirty="0"/>
          </a:p>
        </p:txBody>
      </p:sp>
      <p:sp>
        <p:nvSpPr>
          <p:cNvPr id="50190"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50191" name="Line 15"/>
          <p:cNvSpPr>
            <a:spLocks noChangeShapeType="1"/>
          </p:cNvSpPr>
          <p:nvPr/>
        </p:nvSpPr>
        <p:spPr bwMode="auto">
          <a:xfrm>
            <a:off x="2476500" y="2362200"/>
            <a:ext cx="3810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50192"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50193" name="Text Box 17"/>
          <p:cNvSpPr txBox="1">
            <a:spLocks noChangeArrowheads="1"/>
          </p:cNvSpPr>
          <p:nvPr/>
        </p:nvSpPr>
        <p:spPr bwMode="auto">
          <a:xfrm>
            <a:off x="381000" y="3886200"/>
            <a:ext cx="2286000" cy="830997"/>
          </a:xfrm>
          <a:prstGeom prst="rect">
            <a:avLst/>
          </a:prstGeom>
          <a:noFill/>
          <a:ln w="9525">
            <a:noFill/>
            <a:miter lim="800000"/>
            <a:headEnd/>
            <a:tailEnd/>
          </a:ln>
        </p:spPr>
        <p:txBody>
          <a:bodyPr>
            <a:spAutoFit/>
          </a:bodyPr>
          <a:lstStyle/>
          <a:p>
            <a:pPr algn="l"/>
            <a:r>
              <a:rPr lang="en-US" sz="2400" dirty="0"/>
              <a:t>SOURCE POPULATION</a:t>
            </a:r>
          </a:p>
        </p:txBody>
      </p:sp>
      <p:sp>
        <p:nvSpPr>
          <p:cNvPr id="50194" name="Text Box 18"/>
          <p:cNvSpPr txBox="1">
            <a:spLocks noChangeArrowheads="1"/>
          </p:cNvSpPr>
          <p:nvPr/>
        </p:nvSpPr>
        <p:spPr bwMode="auto">
          <a:xfrm>
            <a:off x="5481637" y="60960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50195" name="Text Box 19"/>
          <p:cNvSpPr txBox="1">
            <a:spLocks noChangeArrowheads="1"/>
          </p:cNvSpPr>
          <p:nvPr/>
        </p:nvSpPr>
        <p:spPr bwMode="auto">
          <a:xfrm>
            <a:off x="4838700" y="1941493"/>
            <a:ext cx="5410200" cy="954107"/>
          </a:xfrm>
          <a:prstGeom prst="rect">
            <a:avLst/>
          </a:prstGeom>
          <a:noFill/>
          <a:ln w="9525">
            <a:noFill/>
            <a:miter lim="800000"/>
            <a:headEnd/>
            <a:tailEnd/>
          </a:ln>
        </p:spPr>
        <p:txBody>
          <a:bodyPr wrap="square">
            <a:spAutoFit/>
          </a:bodyPr>
          <a:lstStyle/>
          <a:p>
            <a:r>
              <a:rPr lang="en-US" sz="2800" b="1" dirty="0">
                <a:latin typeface="Arial" charset="0"/>
              </a:rPr>
              <a:t>Unequal selection probability:</a:t>
            </a:r>
          </a:p>
          <a:p>
            <a:r>
              <a:rPr lang="en-US" sz="2800" b="1" dirty="0">
                <a:latin typeface="Arial" charset="0"/>
              </a:rPr>
              <a:t>Underestimate of Effect</a:t>
            </a:r>
            <a:endParaRPr lang="en-US" sz="2800" b="1" dirty="0">
              <a:latin typeface="Arial Unicode MS" pitchFamily="34" charset="-128"/>
            </a:endParaRPr>
          </a:p>
        </p:txBody>
      </p:sp>
      <p:sp>
        <p:nvSpPr>
          <p:cNvPr id="50196" name="Text Box 21"/>
          <p:cNvSpPr txBox="1">
            <a:spLocks noChangeArrowheads="1"/>
          </p:cNvSpPr>
          <p:nvPr/>
        </p:nvSpPr>
        <p:spPr bwMode="auto">
          <a:xfrm>
            <a:off x="1147872" y="262540"/>
            <a:ext cx="7977188"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Selection Bias (Biased Sampling)</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4915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49156"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49157"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49158"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49159" name="Line 7"/>
          <p:cNvSpPr>
            <a:spLocks noChangeShapeType="1"/>
          </p:cNvSpPr>
          <p:nvPr/>
        </p:nvSpPr>
        <p:spPr bwMode="auto">
          <a:xfrm>
            <a:off x="5400675" y="5105400"/>
            <a:ext cx="2486025" cy="0"/>
          </a:xfrm>
          <a:prstGeom prst="line">
            <a:avLst/>
          </a:prstGeom>
          <a:noFill/>
          <a:ln w="9525">
            <a:solidFill>
              <a:schemeClr val="tx1"/>
            </a:solidFill>
            <a:round/>
            <a:headEnd/>
            <a:tailEnd/>
          </a:ln>
        </p:spPr>
        <p:txBody>
          <a:bodyPr wrap="none" anchor="ctr"/>
          <a:lstStyle/>
          <a:p>
            <a:endParaRPr lang="en-US" dirty="0"/>
          </a:p>
        </p:txBody>
      </p:sp>
      <p:sp>
        <p:nvSpPr>
          <p:cNvPr id="49160"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49161"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49162"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49163" name="Text Box 11"/>
          <p:cNvSpPr txBox="1">
            <a:spLocks noChangeArrowheads="1"/>
          </p:cNvSpPr>
          <p:nvPr/>
        </p:nvSpPr>
        <p:spPr bwMode="auto">
          <a:xfrm>
            <a:off x="1954213" y="1565275"/>
            <a:ext cx="1922321" cy="461665"/>
          </a:xfrm>
          <a:prstGeom prst="rect">
            <a:avLst/>
          </a:prstGeom>
          <a:noFill/>
          <a:ln w="9525">
            <a:noFill/>
            <a:miter lim="800000"/>
            <a:headEnd/>
            <a:tailEnd/>
          </a:ln>
        </p:spPr>
        <p:txBody>
          <a:bodyPr wrap="none">
            <a:spAutoFit/>
          </a:bodyPr>
          <a:lstStyle/>
          <a:p>
            <a:pPr algn="l"/>
            <a:r>
              <a:rPr lang="en-US" sz="2400" dirty="0"/>
              <a:t>+                   -</a:t>
            </a:r>
          </a:p>
        </p:txBody>
      </p:sp>
      <p:sp>
        <p:nvSpPr>
          <p:cNvPr id="49164"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49165" name="Line 13"/>
          <p:cNvSpPr>
            <a:spLocks noChangeShapeType="1"/>
          </p:cNvSpPr>
          <p:nvPr/>
        </p:nvSpPr>
        <p:spPr bwMode="auto">
          <a:xfrm>
            <a:off x="3314700" y="3505200"/>
            <a:ext cx="3924300" cy="2209800"/>
          </a:xfrm>
          <a:prstGeom prst="line">
            <a:avLst/>
          </a:prstGeom>
          <a:noFill/>
          <a:ln w="69850">
            <a:solidFill>
              <a:schemeClr val="tx1"/>
            </a:solidFill>
            <a:round/>
            <a:headEnd/>
            <a:tailEnd type="triangle" w="med" len="med"/>
          </a:ln>
        </p:spPr>
        <p:txBody>
          <a:bodyPr wrap="none" anchor="ctr"/>
          <a:lstStyle/>
          <a:p>
            <a:endParaRPr lang="en-US" dirty="0"/>
          </a:p>
        </p:txBody>
      </p:sp>
      <p:sp>
        <p:nvSpPr>
          <p:cNvPr id="49166"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49167"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49168" name="Line 16"/>
          <p:cNvSpPr>
            <a:spLocks noChangeShapeType="1"/>
          </p:cNvSpPr>
          <p:nvPr/>
        </p:nvSpPr>
        <p:spPr bwMode="auto">
          <a:xfrm>
            <a:off x="2552700" y="2514600"/>
            <a:ext cx="3733800"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49169" name="Text Box 17"/>
          <p:cNvSpPr txBox="1">
            <a:spLocks noChangeArrowheads="1"/>
          </p:cNvSpPr>
          <p:nvPr/>
        </p:nvSpPr>
        <p:spPr bwMode="auto">
          <a:xfrm>
            <a:off x="381000" y="3962400"/>
            <a:ext cx="2286000" cy="830997"/>
          </a:xfrm>
          <a:prstGeom prst="rect">
            <a:avLst/>
          </a:prstGeom>
          <a:noFill/>
          <a:ln w="9525">
            <a:noFill/>
            <a:miter lim="800000"/>
            <a:headEnd/>
            <a:tailEnd/>
          </a:ln>
        </p:spPr>
        <p:txBody>
          <a:bodyPr>
            <a:spAutoFit/>
          </a:bodyPr>
          <a:lstStyle/>
          <a:p>
            <a:pPr algn="l"/>
            <a:r>
              <a:rPr lang="en-US" sz="2400" dirty="0"/>
              <a:t>SOURCE POPULATION</a:t>
            </a:r>
          </a:p>
        </p:txBody>
      </p:sp>
      <p:sp>
        <p:nvSpPr>
          <p:cNvPr id="49170" name="Text Box 18"/>
          <p:cNvSpPr txBox="1">
            <a:spLocks noChangeArrowheads="1"/>
          </p:cNvSpPr>
          <p:nvPr/>
        </p:nvSpPr>
        <p:spPr bwMode="auto">
          <a:xfrm>
            <a:off x="5405437" y="60198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49171" name="Text Box 19"/>
          <p:cNvSpPr txBox="1">
            <a:spLocks noChangeArrowheads="1"/>
          </p:cNvSpPr>
          <p:nvPr/>
        </p:nvSpPr>
        <p:spPr bwMode="auto">
          <a:xfrm>
            <a:off x="4610100" y="1905000"/>
            <a:ext cx="5638800" cy="954107"/>
          </a:xfrm>
          <a:prstGeom prst="rect">
            <a:avLst/>
          </a:prstGeom>
          <a:noFill/>
          <a:ln w="9525">
            <a:noFill/>
            <a:miter lim="800000"/>
            <a:headEnd/>
            <a:tailEnd/>
          </a:ln>
        </p:spPr>
        <p:txBody>
          <a:bodyPr wrap="square">
            <a:spAutoFit/>
          </a:bodyPr>
          <a:lstStyle/>
          <a:p>
            <a:r>
              <a:rPr lang="en-US" sz="2800" b="1" dirty="0">
                <a:latin typeface="Arial" charset="0"/>
              </a:rPr>
              <a:t>Unequal selection probabilities:</a:t>
            </a:r>
          </a:p>
          <a:p>
            <a:r>
              <a:rPr lang="en-US" sz="2800" b="1" dirty="0">
                <a:latin typeface="Arial" charset="0"/>
              </a:rPr>
              <a:t>Overestimate of Effect</a:t>
            </a:r>
            <a:endParaRPr lang="en-US" sz="2800" b="1" dirty="0">
              <a:latin typeface="Arial Unicode MS" pitchFamily="34" charset="-128"/>
            </a:endParaRPr>
          </a:p>
        </p:txBody>
      </p:sp>
      <p:sp>
        <p:nvSpPr>
          <p:cNvPr id="49172" name="Text Box 21"/>
          <p:cNvSpPr txBox="1">
            <a:spLocks noChangeArrowheads="1"/>
          </p:cNvSpPr>
          <p:nvPr/>
        </p:nvSpPr>
        <p:spPr bwMode="auto">
          <a:xfrm>
            <a:off x="1204912" y="152400"/>
            <a:ext cx="7977188"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Selection Bias (Biased Sampling)</a:t>
            </a:r>
          </a:p>
        </p:txBody>
      </p:sp>
      <p:sp>
        <p:nvSpPr>
          <p:cNvPr id="22" name="Text Box 22"/>
          <p:cNvSpPr txBox="1">
            <a:spLocks noChangeArrowheads="1"/>
          </p:cNvSpPr>
          <p:nvPr/>
        </p:nvSpPr>
        <p:spPr bwMode="auto">
          <a:xfrm>
            <a:off x="8077200" y="4999672"/>
            <a:ext cx="2095500" cy="1754326"/>
          </a:xfrm>
          <a:prstGeom prst="rect">
            <a:avLst/>
          </a:prstGeom>
          <a:noFill/>
          <a:ln w="9525" algn="ctr">
            <a:noFill/>
            <a:miter lim="800000"/>
            <a:headEnd/>
            <a:tailEnd/>
          </a:ln>
        </p:spPr>
        <p:txBody>
          <a:bodyPr wrap="square">
            <a:spAutoFit/>
          </a:bodyPr>
          <a:lstStyle/>
          <a:p>
            <a:pPr>
              <a:spcBef>
                <a:spcPct val="50000"/>
              </a:spcBef>
            </a:pPr>
            <a:r>
              <a:rPr lang="en-US" sz="1800" dirty="0"/>
              <a:t>Artificial excess of unexposed/non-diseased gives false impression of greater effect of exposure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51203"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1204"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51205"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1206"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51207"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51208"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1209"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51210"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51211" name="Text Box 11"/>
          <p:cNvSpPr txBox="1">
            <a:spLocks noChangeArrowheads="1"/>
          </p:cNvSpPr>
          <p:nvPr/>
        </p:nvSpPr>
        <p:spPr bwMode="auto">
          <a:xfrm>
            <a:off x="1954213" y="1565275"/>
            <a:ext cx="1768433" cy="461665"/>
          </a:xfrm>
          <a:prstGeom prst="rect">
            <a:avLst/>
          </a:prstGeom>
          <a:noFill/>
          <a:ln w="9525">
            <a:noFill/>
            <a:miter lim="800000"/>
            <a:headEnd/>
            <a:tailEnd/>
          </a:ln>
        </p:spPr>
        <p:txBody>
          <a:bodyPr wrap="none">
            <a:spAutoFit/>
          </a:bodyPr>
          <a:lstStyle/>
          <a:p>
            <a:pPr algn="l"/>
            <a:r>
              <a:rPr lang="en-US" sz="2400" dirty="0"/>
              <a:t>+                 -</a:t>
            </a:r>
          </a:p>
        </p:txBody>
      </p:sp>
      <p:sp>
        <p:nvSpPr>
          <p:cNvPr id="51212"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51213" name="Line 13"/>
          <p:cNvSpPr>
            <a:spLocks noChangeShapeType="1"/>
          </p:cNvSpPr>
          <p:nvPr/>
        </p:nvSpPr>
        <p:spPr bwMode="auto">
          <a:xfrm>
            <a:off x="2400300" y="3429000"/>
            <a:ext cx="3771900" cy="2286000"/>
          </a:xfrm>
          <a:prstGeom prst="line">
            <a:avLst/>
          </a:prstGeom>
          <a:noFill/>
          <a:ln w="69850">
            <a:solidFill>
              <a:schemeClr val="tx1"/>
            </a:solidFill>
            <a:round/>
            <a:headEnd/>
            <a:tailEnd type="triangle" w="med" len="med"/>
          </a:ln>
        </p:spPr>
        <p:txBody>
          <a:bodyPr wrap="none" anchor="ctr"/>
          <a:lstStyle/>
          <a:p>
            <a:endParaRPr lang="en-US" dirty="0"/>
          </a:p>
        </p:txBody>
      </p:sp>
      <p:sp>
        <p:nvSpPr>
          <p:cNvPr id="51214" name="Line 14"/>
          <p:cNvSpPr>
            <a:spLocks noChangeShapeType="1"/>
          </p:cNvSpPr>
          <p:nvPr/>
        </p:nvSpPr>
        <p:spPr bwMode="auto">
          <a:xfrm>
            <a:off x="3543300" y="2514600"/>
            <a:ext cx="36099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51215" name="Line 15"/>
          <p:cNvSpPr>
            <a:spLocks noChangeShapeType="1"/>
          </p:cNvSpPr>
          <p:nvPr/>
        </p:nvSpPr>
        <p:spPr bwMode="auto">
          <a:xfrm>
            <a:off x="2476500" y="2362200"/>
            <a:ext cx="3810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51216"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51217" name="Text Box 17"/>
          <p:cNvSpPr txBox="1">
            <a:spLocks noChangeArrowheads="1"/>
          </p:cNvSpPr>
          <p:nvPr/>
        </p:nvSpPr>
        <p:spPr bwMode="auto">
          <a:xfrm>
            <a:off x="419100" y="3825875"/>
            <a:ext cx="2286000" cy="830997"/>
          </a:xfrm>
          <a:prstGeom prst="rect">
            <a:avLst/>
          </a:prstGeom>
          <a:noFill/>
          <a:ln w="9525">
            <a:noFill/>
            <a:miter lim="800000"/>
            <a:headEnd/>
            <a:tailEnd/>
          </a:ln>
        </p:spPr>
        <p:txBody>
          <a:bodyPr>
            <a:spAutoFit/>
          </a:bodyPr>
          <a:lstStyle/>
          <a:p>
            <a:pPr algn="l"/>
            <a:r>
              <a:rPr lang="en-US" sz="2400" dirty="0"/>
              <a:t>SOURCE POPULATION</a:t>
            </a:r>
          </a:p>
        </p:txBody>
      </p:sp>
      <p:sp>
        <p:nvSpPr>
          <p:cNvPr id="51218" name="Text Box 18"/>
          <p:cNvSpPr txBox="1">
            <a:spLocks noChangeArrowheads="1"/>
          </p:cNvSpPr>
          <p:nvPr/>
        </p:nvSpPr>
        <p:spPr bwMode="auto">
          <a:xfrm>
            <a:off x="5405437"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51219" name="Text Box 19"/>
          <p:cNvSpPr txBox="1">
            <a:spLocks noChangeArrowheads="1"/>
          </p:cNvSpPr>
          <p:nvPr/>
        </p:nvSpPr>
        <p:spPr bwMode="auto">
          <a:xfrm>
            <a:off x="4610100" y="1905000"/>
            <a:ext cx="5638800" cy="954107"/>
          </a:xfrm>
          <a:prstGeom prst="rect">
            <a:avLst/>
          </a:prstGeom>
          <a:noFill/>
          <a:ln w="9525">
            <a:noFill/>
            <a:miter lim="800000"/>
            <a:headEnd/>
            <a:tailEnd/>
          </a:ln>
        </p:spPr>
        <p:txBody>
          <a:bodyPr wrap="square">
            <a:spAutoFit/>
          </a:bodyPr>
          <a:lstStyle/>
          <a:p>
            <a:r>
              <a:rPr lang="en-US" sz="2800" b="1" dirty="0">
                <a:latin typeface="Arial" charset="0"/>
              </a:rPr>
              <a:t>Unequal selection probability:</a:t>
            </a:r>
          </a:p>
          <a:p>
            <a:r>
              <a:rPr lang="en-US" sz="2800" b="1" dirty="0">
                <a:latin typeface="Arial" charset="0"/>
              </a:rPr>
              <a:t>Underestimate of Effect</a:t>
            </a:r>
            <a:endParaRPr lang="en-US" sz="2800" b="1" dirty="0">
              <a:latin typeface="Arial Unicode MS" pitchFamily="34" charset="-128"/>
            </a:endParaRPr>
          </a:p>
        </p:txBody>
      </p:sp>
      <p:sp>
        <p:nvSpPr>
          <p:cNvPr id="51220" name="Text Box 20"/>
          <p:cNvSpPr txBox="1">
            <a:spLocks noChangeArrowheads="1"/>
          </p:cNvSpPr>
          <p:nvPr/>
        </p:nvSpPr>
        <p:spPr bwMode="auto">
          <a:xfrm>
            <a:off x="1102875" y="256409"/>
            <a:ext cx="7977188"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Selection Bias (Biased Sampling)</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87472" y="914400"/>
            <a:ext cx="4974180" cy="2942417"/>
            <a:chOff x="-725634" y="572655"/>
            <a:chExt cx="8612334" cy="6241490"/>
          </a:xfrm>
        </p:grpSpPr>
        <p:sp>
          <p:nvSpPr>
            <p:cNvPr id="5017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5017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0180" name="Line 4"/>
            <p:cNvSpPr>
              <a:spLocks noChangeShapeType="1"/>
            </p:cNvSpPr>
            <p:nvPr/>
          </p:nvSpPr>
          <p:spPr bwMode="auto">
            <a:xfrm flipH="1">
              <a:off x="2914647" y="1981201"/>
              <a:ext cx="2" cy="1951333"/>
            </a:xfrm>
            <a:prstGeom prst="line">
              <a:avLst/>
            </a:prstGeom>
            <a:noFill/>
            <a:ln w="9525">
              <a:solidFill>
                <a:schemeClr val="tx1"/>
              </a:solidFill>
              <a:round/>
              <a:headEnd/>
              <a:tailEnd/>
            </a:ln>
          </p:spPr>
          <p:txBody>
            <a:bodyPr wrap="none" anchor="ctr"/>
            <a:lstStyle/>
            <a:p>
              <a:endParaRPr lang="en-US" dirty="0"/>
            </a:p>
          </p:txBody>
        </p:sp>
        <p:sp>
          <p:nvSpPr>
            <p:cNvPr id="50181"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0182" name="Line 6"/>
            <p:cNvSpPr>
              <a:spLocks noChangeShapeType="1"/>
            </p:cNvSpPr>
            <p:nvPr/>
          </p:nvSpPr>
          <p:spPr bwMode="auto">
            <a:xfrm>
              <a:off x="6662629" y="4419600"/>
              <a:ext cx="0" cy="1524000"/>
            </a:xfrm>
            <a:prstGeom prst="line">
              <a:avLst/>
            </a:prstGeom>
            <a:noFill/>
            <a:ln w="9525">
              <a:solidFill>
                <a:schemeClr val="tx1"/>
              </a:solidFill>
              <a:round/>
              <a:headEnd/>
              <a:tailEnd/>
            </a:ln>
          </p:spPr>
          <p:txBody>
            <a:bodyPr wrap="none" anchor="ctr"/>
            <a:lstStyle/>
            <a:p>
              <a:endParaRPr lang="en-US" dirty="0"/>
            </a:p>
          </p:txBody>
        </p:sp>
        <p:sp>
          <p:nvSpPr>
            <p:cNvPr id="50183" name="Line 7"/>
            <p:cNvSpPr>
              <a:spLocks noChangeShapeType="1"/>
            </p:cNvSpPr>
            <p:nvPr/>
          </p:nvSpPr>
          <p:spPr bwMode="auto">
            <a:xfrm>
              <a:off x="5400675" y="5105401"/>
              <a:ext cx="2486024" cy="76198"/>
            </a:xfrm>
            <a:prstGeom prst="line">
              <a:avLst/>
            </a:prstGeom>
            <a:noFill/>
            <a:ln w="9525">
              <a:solidFill>
                <a:schemeClr val="tx1"/>
              </a:solidFill>
              <a:round/>
              <a:headEnd/>
              <a:tailEnd/>
            </a:ln>
          </p:spPr>
          <p:txBody>
            <a:bodyPr wrap="none" anchor="ctr"/>
            <a:lstStyle/>
            <a:p>
              <a:endParaRPr lang="en-US" dirty="0"/>
            </a:p>
          </p:txBody>
        </p:sp>
        <p:sp>
          <p:nvSpPr>
            <p:cNvPr id="50184"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0185" name="Text Box 9"/>
            <p:cNvSpPr txBox="1">
              <a:spLocks noChangeArrowheads="1"/>
            </p:cNvSpPr>
            <p:nvPr/>
          </p:nvSpPr>
          <p:spPr bwMode="auto">
            <a:xfrm>
              <a:off x="2155117" y="572655"/>
              <a:ext cx="2396580" cy="848718"/>
            </a:xfrm>
            <a:prstGeom prst="rect">
              <a:avLst/>
            </a:prstGeom>
            <a:noFill/>
            <a:ln w="9525">
              <a:noFill/>
              <a:miter lim="800000"/>
              <a:headEnd/>
              <a:tailEnd/>
            </a:ln>
          </p:spPr>
          <p:txBody>
            <a:bodyPr wrap="square">
              <a:spAutoFit/>
            </a:bodyPr>
            <a:lstStyle/>
            <a:p>
              <a:pPr algn="l"/>
              <a:r>
                <a:rPr lang="en-US" sz="2000" dirty="0"/>
                <a:t>Disease</a:t>
              </a:r>
            </a:p>
          </p:txBody>
        </p:sp>
        <p:sp>
          <p:nvSpPr>
            <p:cNvPr id="50186" name="Text Box 10"/>
            <p:cNvSpPr txBox="1">
              <a:spLocks noChangeArrowheads="1"/>
            </p:cNvSpPr>
            <p:nvPr/>
          </p:nvSpPr>
          <p:spPr bwMode="auto">
            <a:xfrm>
              <a:off x="-725634" y="2633391"/>
              <a:ext cx="1996105" cy="848718"/>
            </a:xfrm>
            <a:prstGeom prst="rect">
              <a:avLst/>
            </a:prstGeom>
            <a:noFill/>
            <a:ln w="9525">
              <a:noFill/>
              <a:miter lim="800000"/>
              <a:headEnd/>
              <a:tailEnd/>
            </a:ln>
          </p:spPr>
          <p:txBody>
            <a:bodyPr wrap="none">
              <a:spAutoFit/>
            </a:bodyPr>
            <a:lstStyle/>
            <a:p>
              <a:pPr algn="l"/>
              <a:r>
                <a:rPr lang="en-US" sz="2000" dirty="0"/>
                <a:t>Exposure</a:t>
              </a:r>
            </a:p>
          </p:txBody>
        </p:sp>
        <p:sp>
          <p:nvSpPr>
            <p:cNvPr id="50187" name="Text Box 11"/>
            <p:cNvSpPr txBox="1">
              <a:spLocks noChangeArrowheads="1"/>
            </p:cNvSpPr>
            <p:nvPr/>
          </p:nvSpPr>
          <p:spPr bwMode="auto">
            <a:xfrm>
              <a:off x="1617519" y="1209729"/>
              <a:ext cx="2351363" cy="979289"/>
            </a:xfrm>
            <a:prstGeom prst="rect">
              <a:avLst/>
            </a:prstGeom>
            <a:noFill/>
            <a:ln w="9525">
              <a:noFill/>
              <a:miter lim="800000"/>
              <a:headEnd/>
              <a:tailEnd/>
            </a:ln>
          </p:spPr>
          <p:txBody>
            <a:bodyPr wrap="none">
              <a:spAutoFit/>
            </a:bodyPr>
            <a:lstStyle/>
            <a:p>
              <a:pPr algn="l"/>
              <a:r>
                <a:rPr lang="en-US" sz="2400" dirty="0"/>
                <a:t>+</a:t>
              </a:r>
              <a:r>
                <a:rPr lang="en-US" sz="1600" dirty="0"/>
                <a:t>          </a:t>
              </a:r>
              <a:r>
                <a:rPr lang="en-US" sz="2400" dirty="0"/>
                <a:t>     -</a:t>
              </a:r>
            </a:p>
          </p:txBody>
        </p:sp>
        <p:sp>
          <p:nvSpPr>
            <p:cNvPr id="50188" name="Text Box 12"/>
            <p:cNvSpPr txBox="1">
              <a:spLocks noChangeArrowheads="1"/>
            </p:cNvSpPr>
            <p:nvPr/>
          </p:nvSpPr>
          <p:spPr bwMode="auto">
            <a:xfrm>
              <a:off x="853315" y="1908934"/>
              <a:ext cx="400050" cy="2023863"/>
            </a:xfrm>
            <a:prstGeom prst="rect">
              <a:avLst/>
            </a:prstGeom>
            <a:noFill/>
            <a:ln w="9525">
              <a:noFill/>
              <a:miter lim="800000"/>
              <a:headEnd/>
              <a:tailEnd/>
            </a:ln>
          </p:spPr>
          <p:txBody>
            <a:bodyPr>
              <a:spAutoFit/>
            </a:bodyPr>
            <a:lstStyle/>
            <a:p>
              <a:pPr algn="l"/>
              <a:r>
                <a:rPr lang="en-US" sz="2400" dirty="0"/>
                <a:t>+</a:t>
              </a:r>
            </a:p>
            <a:p>
              <a:pPr algn="l"/>
              <a:endParaRPr lang="en-US" sz="800" dirty="0"/>
            </a:p>
            <a:p>
              <a:pPr algn="l"/>
              <a:r>
                <a:rPr lang="en-US" sz="2400" dirty="0"/>
                <a:t>-</a:t>
              </a:r>
            </a:p>
          </p:txBody>
        </p:sp>
        <p:sp>
          <p:nvSpPr>
            <p:cNvPr id="50189" name="Line 13"/>
            <p:cNvSpPr>
              <a:spLocks noChangeShapeType="1"/>
            </p:cNvSpPr>
            <p:nvPr/>
          </p:nvSpPr>
          <p:spPr bwMode="auto">
            <a:xfrm>
              <a:off x="3543300" y="2362200"/>
              <a:ext cx="3771900" cy="2362200"/>
            </a:xfrm>
            <a:prstGeom prst="line">
              <a:avLst/>
            </a:prstGeom>
            <a:noFill/>
            <a:ln w="69850">
              <a:solidFill>
                <a:schemeClr val="tx1"/>
              </a:solidFill>
              <a:round/>
              <a:headEnd/>
              <a:tailEnd type="triangle" w="med" len="med"/>
            </a:ln>
          </p:spPr>
          <p:txBody>
            <a:bodyPr wrap="none" anchor="ctr"/>
            <a:lstStyle/>
            <a:p>
              <a:endParaRPr lang="en-US" dirty="0"/>
            </a:p>
          </p:txBody>
        </p:sp>
        <p:sp>
          <p:nvSpPr>
            <p:cNvPr id="50190"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50191" name="Line 15"/>
            <p:cNvSpPr>
              <a:spLocks noChangeShapeType="1"/>
            </p:cNvSpPr>
            <p:nvPr/>
          </p:nvSpPr>
          <p:spPr bwMode="auto">
            <a:xfrm>
              <a:off x="2476500" y="2362200"/>
              <a:ext cx="3810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50192"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50193" name="Text Box 17"/>
            <p:cNvSpPr txBox="1">
              <a:spLocks noChangeArrowheads="1"/>
            </p:cNvSpPr>
            <p:nvPr/>
          </p:nvSpPr>
          <p:spPr bwMode="auto">
            <a:xfrm>
              <a:off x="381000" y="3886200"/>
              <a:ext cx="2533650" cy="1240432"/>
            </a:xfrm>
            <a:prstGeom prst="rect">
              <a:avLst/>
            </a:prstGeom>
            <a:noFill/>
            <a:ln w="9525">
              <a:noFill/>
              <a:miter lim="800000"/>
              <a:headEnd/>
              <a:tailEnd/>
            </a:ln>
          </p:spPr>
          <p:txBody>
            <a:bodyPr wrap="square">
              <a:spAutoFit/>
            </a:bodyPr>
            <a:lstStyle/>
            <a:p>
              <a:pPr algn="l"/>
              <a:r>
                <a:rPr lang="en-US" sz="1600" dirty="0"/>
                <a:t>SOURCE</a:t>
              </a:r>
            </a:p>
            <a:p>
              <a:pPr algn="l"/>
              <a:r>
                <a:rPr lang="en-US" sz="1600" dirty="0"/>
                <a:t>POPULATION</a:t>
              </a:r>
            </a:p>
          </p:txBody>
        </p:sp>
        <p:sp>
          <p:nvSpPr>
            <p:cNvPr id="50194" name="Text Box 18"/>
            <p:cNvSpPr txBox="1">
              <a:spLocks noChangeArrowheads="1"/>
            </p:cNvSpPr>
            <p:nvPr/>
          </p:nvSpPr>
          <p:spPr bwMode="auto">
            <a:xfrm>
              <a:off x="4480499" y="6096000"/>
              <a:ext cx="2973729" cy="718145"/>
            </a:xfrm>
            <a:prstGeom prst="rect">
              <a:avLst/>
            </a:prstGeom>
            <a:noFill/>
            <a:ln w="9525">
              <a:noFill/>
              <a:miter lim="800000"/>
              <a:headEnd/>
              <a:tailEnd/>
            </a:ln>
          </p:spPr>
          <p:txBody>
            <a:bodyPr wrap="none">
              <a:spAutoFit/>
            </a:bodyPr>
            <a:lstStyle/>
            <a:p>
              <a:pPr algn="l"/>
              <a:r>
                <a:rPr lang="en-US" sz="1600" dirty="0"/>
                <a:t>STUDY SAMPLE</a:t>
              </a:r>
            </a:p>
          </p:txBody>
        </p:sp>
      </p:grpSp>
      <p:sp>
        <p:nvSpPr>
          <p:cNvPr id="50196" name="Text Box 21"/>
          <p:cNvSpPr txBox="1">
            <a:spLocks noChangeArrowheads="1"/>
          </p:cNvSpPr>
          <p:nvPr/>
        </p:nvSpPr>
        <p:spPr bwMode="auto">
          <a:xfrm>
            <a:off x="495300" y="152400"/>
            <a:ext cx="9251252" cy="523220"/>
          </a:xfrm>
          <a:prstGeom prst="rect">
            <a:avLst/>
          </a:prstGeom>
          <a:noFill/>
          <a:ln w="9525">
            <a:noFill/>
            <a:miter lim="800000"/>
            <a:headEnd/>
            <a:tailEnd/>
          </a:ln>
        </p:spPr>
        <p:txBody>
          <a:bodyPr wrap="none">
            <a:spAutoFit/>
          </a:bodyPr>
          <a:lstStyle/>
          <a:p>
            <a:r>
              <a:rPr lang="en-US" sz="2800" b="1" dirty="0">
                <a:latin typeface="Arial" charset="0"/>
              </a:rPr>
              <a:t>What Do Each of These Scenarios Have in Common?</a:t>
            </a:r>
          </a:p>
        </p:txBody>
      </p:sp>
      <p:grpSp>
        <p:nvGrpSpPr>
          <p:cNvPr id="113" name="Group 112"/>
          <p:cNvGrpSpPr/>
          <p:nvPr/>
        </p:nvGrpSpPr>
        <p:grpSpPr>
          <a:xfrm>
            <a:off x="217367" y="867583"/>
            <a:ext cx="4974180" cy="2942417"/>
            <a:chOff x="-725634" y="572655"/>
            <a:chExt cx="8612334" cy="6241490"/>
          </a:xfrm>
        </p:grpSpPr>
        <p:sp>
          <p:nvSpPr>
            <p:cNvPr id="11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11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116" name="Line 4"/>
            <p:cNvSpPr>
              <a:spLocks noChangeShapeType="1"/>
            </p:cNvSpPr>
            <p:nvPr/>
          </p:nvSpPr>
          <p:spPr bwMode="auto">
            <a:xfrm flipH="1">
              <a:off x="2914647" y="1981201"/>
              <a:ext cx="2" cy="1951333"/>
            </a:xfrm>
            <a:prstGeom prst="line">
              <a:avLst/>
            </a:prstGeom>
            <a:noFill/>
            <a:ln w="9525">
              <a:solidFill>
                <a:schemeClr val="tx1"/>
              </a:solidFill>
              <a:round/>
              <a:headEnd/>
              <a:tailEnd/>
            </a:ln>
          </p:spPr>
          <p:txBody>
            <a:bodyPr wrap="none" anchor="ctr"/>
            <a:lstStyle/>
            <a:p>
              <a:endParaRPr lang="en-US" dirty="0"/>
            </a:p>
          </p:txBody>
        </p:sp>
        <p:sp>
          <p:nvSpPr>
            <p:cNvPr id="117"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118" name="Line 6"/>
            <p:cNvSpPr>
              <a:spLocks noChangeShapeType="1"/>
            </p:cNvSpPr>
            <p:nvPr/>
          </p:nvSpPr>
          <p:spPr bwMode="auto">
            <a:xfrm>
              <a:off x="6662629" y="4419600"/>
              <a:ext cx="0" cy="1524000"/>
            </a:xfrm>
            <a:prstGeom prst="line">
              <a:avLst/>
            </a:prstGeom>
            <a:noFill/>
            <a:ln w="9525">
              <a:solidFill>
                <a:schemeClr val="tx1"/>
              </a:solidFill>
              <a:round/>
              <a:headEnd/>
              <a:tailEnd/>
            </a:ln>
          </p:spPr>
          <p:txBody>
            <a:bodyPr wrap="none" anchor="ctr"/>
            <a:lstStyle/>
            <a:p>
              <a:endParaRPr lang="en-US" dirty="0"/>
            </a:p>
          </p:txBody>
        </p:sp>
        <p:sp>
          <p:nvSpPr>
            <p:cNvPr id="119" name="Line 7"/>
            <p:cNvSpPr>
              <a:spLocks noChangeShapeType="1"/>
            </p:cNvSpPr>
            <p:nvPr/>
          </p:nvSpPr>
          <p:spPr bwMode="auto">
            <a:xfrm>
              <a:off x="5400675" y="5105401"/>
              <a:ext cx="2486024" cy="76198"/>
            </a:xfrm>
            <a:prstGeom prst="line">
              <a:avLst/>
            </a:prstGeom>
            <a:noFill/>
            <a:ln w="9525">
              <a:solidFill>
                <a:schemeClr val="tx1"/>
              </a:solidFill>
              <a:round/>
              <a:headEnd/>
              <a:tailEnd/>
            </a:ln>
          </p:spPr>
          <p:txBody>
            <a:bodyPr wrap="none" anchor="ctr"/>
            <a:lstStyle/>
            <a:p>
              <a:endParaRPr lang="en-US" dirty="0"/>
            </a:p>
          </p:txBody>
        </p:sp>
        <p:sp>
          <p:nvSpPr>
            <p:cNvPr id="120"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121" name="Text Box 9"/>
            <p:cNvSpPr txBox="1">
              <a:spLocks noChangeArrowheads="1"/>
            </p:cNvSpPr>
            <p:nvPr/>
          </p:nvSpPr>
          <p:spPr bwMode="auto">
            <a:xfrm>
              <a:off x="2155117" y="572655"/>
              <a:ext cx="2396580" cy="848718"/>
            </a:xfrm>
            <a:prstGeom prst="rect">
              <a:avLst/>
            </a:prstGeom>
            <a:noFill/>
            <a:ln w="9525">
              <a:noFill/>
              <a:miter lim="800000"/>
              <a:headEnd/>
              <a:tailEnd/>
            </a:ln>
          </p:spPr>
          <p:txBody>
            <a:bodyPr wrap="square">
              <a:spAutoFit/>
            </a:bodyPr>
            <a:lstStyle/>
            <a:p>
              <a:pPr algn="l"/>
              <a:r>
                <a:rPr lang="en-US" sz="2000" dirty="0"/>
                <a:t>Disease</a:t>
              </a:r>
            </a:p>
          </p:txBody>
        </p:sp>
        <p:sp>
          <p:nvSpPr>
            <p:cNvPr id="122" name="Text Box 10"/>
            <p:cNvSpPr txBox="1">
              <a:spLocks noChangeArrowheads="1"/>
            </p:cNvSpPr>
            <p:nvPr/>
          </p:nvSpPr>
          <p:spPr bwMode="auto">
            <a:xfrm>
              <a:off x="-725634" y="2633391"/>
              <a:ext cx="1996105" cy="848718"/>
            </a:xfrm>
            <a:prstGeom prst="rect">
              <a:avLst/>
            </a:prstGeom>
            <a:noFill/>
            <a:ln w="9525">
              <a:noFill/>
              <a:miter lim="800000"/>
              <a:headEnd/>
              <a:tailEnd/>
            </a:ln>
          </p:spPr>
          <p:txBody>
            <a:bodyPr wrap="none">
              <a:spAutoFit/>
            </a:bodyPr>
            <a:lstStyle/>
            <a:p>
              <a:pPr algn="l"/>
              <a:r>
                <a:rPr lang="en-US" sz="2000" dirty="0"/>
                <a:t>Exposure</a:t>
              </a:r>
            </a:p>
          </p:txBody>
        </p:sp>
        <p:sp>
          <p:nvSpPr>
            <p:cNvPr id="123" name="Text Box 11"/>
            <p:cNvSpPr txBox="1">
              <a:spLocks noChangeArrowheads="1"/>
            </p:cNvSpPr>
            <p:nvPr/>
          </p:nvSpPr>
          <p:spPr bwMode="auto">
            <a:xfrm>
              <a:off x="1617519" y="1209729"/>
              <a:ext cx="2351363" cy="979289"/>
            </a:xfrm>
            <a:prstGeom prst="rect">
              <a:avLst/>
            </a:prstGeom>
            <a:noFill/>
            <a:ln w="9525">
              <a:noFill/>
              <a:miter lim="800000"/>
              <a:headEnd/>
              <a:tailEnd/>
            </a:ln>
          </p:spPr>
          <p:txBody>
            <a:bodyPr wrap="none">
              <a:spAutoFit/>
            </a:bodyPr>
            <a:lstStyle/>
            <a:p>
              <a:pPr algn="l"/>
              <a:r>
                <a:rPr lang="en-US" sz="2400" dirty="0"/>
                <a:t>+</a:t>
              </a:r>
              <a:r>
                <a:rPr lang="en-US" sz="1600" dirty="0"/>
                <a:t>          </a:t>
              </a:r>
              <a:r>
                <a:rPr lang="en-US" sz="2400" dirty="0"/>
                <a:t>     -</a:t>
              </a:r>
            </a:p>
          </p:txBody>
        </p:sp>
        <p:sp>
          <p:nvSpPr>
            <p:cNvPr id="124" name="Text Box 12"/>
            <p:cNvSpPr txBox="1">
              <a:spLocks noChangeArrowheads="1"/>
            </p:cNvSpPr>
            <p:nvPr/>
          </p:nvSpPr>
          <p:spPr bwMode="auto">
            <a:xfrm>
              <a:off x="853315" y="1908934"/>
              <a:ext cx="400050" cy="2023863"/>
            </a:xfrm>
            <a:prstGeom prst="rect">
              <a:avLst/>
            </a:prstGeom>
            <a:noFill/>
            <a:ln w="9525">
              <a:noFill/>
              <a:miter lim="800000"/>
              <a:headEnd/>
              <a:tailEnd/>
            </a:ln>
          </p:spPr>
          <p:txBody>
            <a:bodyPr>
              <a:spAutoFit/>
            </a:bodyPr>
            <a:lstStyle/>
            <a:p>
              <a:pPr algn="l"/>
              <a:r>
                <a:rPr lang="en-US" sz="2400" dirty="0"/>
                <a:t>+</a:t>
              </a:r>
            </a:p>
            <a:p>
              <a:pPr algn="l"/>
              <a:endParaRPr lang="en-US" sz="800" dirty="0"/>
            </a:p>
            <a:p>
              <a:pPr algn="l"/>
              <a:r>
                <a:rPr lang="en-US" sz="2400" dirty="0"/>
                <a:t>-</a:t>
              </a:r>
            </a:p>
          </p:txBody>
        </p:sp>
        <p:sp>
          <p:nvSpPr>
            <p:cNvPr id="125" name="Line 13"/>
            <p:cNvSpPr>
              <a:spLocks noChangeShapeType="1"/>
            </p:cNvSpPr>
            <p:nvPr/>
          </p:nvSpPr>
          <p:spPr bwMode="auto">
            <a:xfrm>
              <a:off x="2385278" y="2335217"/>
              <a:ext cx="3771900" cy="2362201"/>
            </a:xfrm>
            <a:prstGeom prst="line">
              <a:avLst/>
            </a:prstGeom>
            <a:noFill/>
            <a:ln w="69850">
              <a:solidFill>
                <a:schemeClr val="tx1"/>
              </a:solidFill>
              <a:round/>
              <a:headEnd/>
              <a:tailEnd type="triangle" w="med" len="med"/>
            </a:ln>
          </p:spPr>
          <p:txBody>
            <a:bodyPr wrap="none" anchor="ctr"/>
            <a:lstStyle/>
            <a:p>
              <a:endParaRPr lang="en-US" dirty="0"/>
            </a:p>
          </p:txBody>
        </p:sp>
        <p:sp>
          <p:nvSpPr>
            <p:cNvPr id="126"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127" name="Line 15"/>
            <p:cNvSpPr>
              <a:spLocks noChangeShapeType="1"/>
            </p:cNvSpPr>
            <p:nvPr/>
          </p:nvSpPr>
          <p:spPr bwMode="auto">
            <a:xfrm>
              <a:off x="3495379" y="2439360"/>
              <a:ext cx="3809999" cy="2362201"/>
            </a:xfrm>
            <a:prstGeom prst="line">
              <a:avLst/>
            </a:prstGeom>
            <a:noFill/>
            <a:ln w="38100">
              <a:solidFill>
                <a:schemeClr val="tx1"/>
              </a:solidFill>
              <a:round/>
              <a:headEnd/>
              <a:tailEnd type="triangle" w="med" len="med"/>
            </a:ln>
          </p:spPr>
          <p:txBody>
            <a:bodyPr wrap="none" anchor="ctr"/>
            <a:lstStyle/>
            <a:p>
              <a:endParaRPr lang="en-US" dirty="0"/>
            </a:p>
          </p:txBody>
        </p:sp>
        <p:sp>
          <p:nvSpPr>
            <p:cNvPr id="128"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129" name="Text Box 17"/>
            <p:cNvSpPr txBox="1">
              <a:spLocks noChangeArrowheads="1"/>
            </p:cNvSpPr>
            <p:nvPr/>
          </p:nvSpPr>
          <p:spPr bwMode="auto">
            <a:xfrm>
              <a:off x="381000" y="3886200"/>
              <a:ext cx="2533650" cy="1240432"/>
            </a:xfrm>
            <a:prstGeom prst="rect">
              <a:avLst/>
            </a:prstGeom>
            <a:noFill/>
            <a:ln w="9525">
              <a:noFill/>
              <a:miter lim="800000"/>
              <a:headEnd/>
              <a:tailEnd/>
            </a:ln>
          </p:spPr>
          <p:txBody>
            <a:bodyPr wrap="square">
              <a:spAutoFit/>
            </a:bodyPr>
            <a:lstStyle/>
            <a:p>
              <a:pPr algn="l"/>
              <a:r>
                <a:rPr lang="en-US" sz="1600" dirty="0"/>
                <a:t>SOURCE</a:t>
              </a:r>
            </a:p>
            <a:p>
              <a:pPr algn="l"/>
              <a:r>
                <a:rPr lang="en-US" sz="1600" dirty="0"/>
                <a:t>POPULATION</a:t>
              </a:r>
            </a:p>
          </p:txBody>
        </p:sp>
        <p:sp>
          <p:nvSpPr>
            <p:cNvPr id="130" name="Text Box 18"/>
            <p:cNvSpPr txBox="1">
              <a:spLocks noChangeArrowheads="1"/>
            </p:cNvSpPr>
            <p:nvPr/>
          </p:nvSpPr>
          <p:spPr bwMode="auto">
            <a:xfrm>
              <a:off x="4480499" y="6096000"/>
              <a:ext cx="2973729" cy="718145"/>
            </a:xfrm>
            <a:prstGeom prst="rect">
              <a:avLst/>
            </a:prstGeom>
            <a:noFill/>
            <a:ln w="9525">
              <a:noFill/>
              <a:miter lim="800000"/>
              <a:headEnd/>
              <a:tailEnd/>
            </a:ln>
          </p:spPr>
          <p:txBody>
            <a:bodyPr wrap="none">
              <a:spAutoFit/>
            </a:bodyPr>
            <a:lstStyle/>
            <a:p>
              <a:pPr algn="l"/>
              <a:r>
                <a:rPr lang="en-US" sz="1600" dirty="0"/>
                <a:t>STUDY SAMPLE</a:t>
              </a:r>
            </a:p>
          </p:txBody>
        </p:sp>
      </p:grpSp>
      <p:grpSp>
        <p:nvGrpSpPr>
          <p:cNvPr id="131" name="Group 130"/>
          <p:cNvGrpSpPr/>
          <p:nvPr/>
        </p:nvGrpSpPr>
        <p:grpSpPr>
          <a:xfrm>
            <a:off x="5136467" y="3763183"/>
            <a:ext cx="4974180" cy="2942417"/>
            <a:chOff x="-725634" y="572655"/>
            <a:chExt cx="8612334" cy="6241490"/>
          </a:xfrm>
        </p:grpSpPr>
        <p:sp>
          <p:nvSpPr>
            <p:cNvPr id="13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133"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134" name="Line 4"/>
            <p:cNvSpPr>
              <a:spLocks noChangeShapeType="1"/>
            </p:cNvSpPr>
            <p:nvPr/>
          </p:nvSpPr>
          <p:spPr bwMode="auto">
            <a:xfrm flipH="1">
              <a:off x="2914647" y="1981201"/>
              <a:ext cx="2" cy="1951333"/>
            </a:xfrm>
            <a:prstGeom prst="line">
              <a:avLst/>
            </a:prstGeom>
            <a:noFill/>
            <a:ln w="9525">
              <a:solidFill>
                <a:schemeClr val="tx1"/>
              </a:solidFill>
              <a:round/>
              <a:headEnd/>
              <a:tailEnd/>
            </a:ln>
          </p:spPr>
          <p:txBody>
            <a:bodyPr wrap="none" anchor="ctr"/>
            <a:lstStyle/>
            <a:p>
              <a:endParaRPr lang="en-US" dirty="0"/>
            </a:p>
          </p:txBody>
        </p:sp>
        <p:sp>
          <p:nvSpPr>
            <p:cNvPr id="135"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136" name="Line 6"/>
            <p:cNvSpPr>
              <a:spLocks noChangeShapeType="1"/>
            </p:cNvSpPr>
            <p:nvPr/>
          </p:nvSpPr>
          <p:spPr bwMode="auto">
            <a:xfrm>
              <a:off x="6662629" y="4419600"/>
              <a:ext cx="0" cy="1524000"/>
            </a:xfrm>
            <a:prstGeom prst="line">
              <a:avLst/>
            </a:prstGeom>
            <a:noFill/>
            <a:ln w="9525">
              <a:solidFill>
                <a:schemeClr val="tx1"/>
              </a:solidFill>
              <a:round/>
              <a:headEnd/>
              <a:tailEnd/>
            </a:ln>
          </p:spPr>
          <p:txBody>
            <a:bodyPr wrap="none" anchor="ctr"/>
            <a:lstStyle/>
            <a:p>
              <a:endParaRPr lang="en-US" dirty="0"/>
            </a:p>
          </p:txBody>
        </p:sp>
        <p:sp>
          <p:nvSpPr>
            <p:cNvPr id="137" name="Line 7"/>
            <p:cNvSpPr>
              <a:spLocks noChangeShapeType="1"/>
            </p:cNvSpPr>
            <p:nvPr/>
          </p:nvSpPr>
          <p:spPr bwMode="auto">
            <a:xfrm>
              <a:off x="5400675" y="5105401"/>
              <a:ext cx="2486024" cy="76198"/>
            </a:xfrm>
            <a:prstGeom prst="line">
              <a:avLst/>
            </a:prstGeom>
            <a:noFill/>
            <a:ln w="9525">
              <a:solidFill>
                <a:schemeClr val="tx1"/>
              </a:solidFill>
              <a:round/>
              <a:headEnd/>
              <a:tailEnd/>
            </a:ln>
          </p:spPr>
          <p:txBody>
            <a:bodyPr wrap="none" anchor="ctr"/>
            <a:lstStyle/>
            <a:p>
              <a:endParaRPr lang="en-US" dirty="0"/>
            </a:p>
          </p:txBody>
        </p:sp>
        <p:sp>
          <p:nvSpPr>
            <p:cNvPr id="138"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139" name="Text Box 9"/>
            <p:cNvSpPr txBox="1">
              <a:spLocks noChangeArrowheads="1"/>
            </p:cNvSpPr>
            <p:nvPr/>
          </p:nvSpPr>
          <p:spPr bwMode="auto">
            <a:xfrm>
              <a:off x="2155117" y="572655"/>
              <a:ext cx="2396580" cy="848718"/>
            </a:xfrm>
            <a:prstGeom prst="rect">
              <a:avLst/>
            </a:prstGeom>
            <a:noFill/>
            <a:ln w="9525">
              <a:noFill/>
              <a:miter lim="800000"/>
              <a:headEnd/>
              <a:tailEnd/>
            </a:ln>
          </p:spPr>
          <p:txBody>
            <a:bodyPr wrap="square">
              <a:spAutoFit/>
            </a:bodyPr>
            <a:lstStyle/>
            <a:p>
              <a:pPr algn="l"/>
              <a:r>
                <a:rPr lang="en-US" sz="2000" dirty="0"/>
                <a:t>Disease</a:t>
              </a:r>
            </a:p>
          </p:txBody>
        </p:sp>
        <p:sp>
          <p:nvSpPr>
            <p:cNvPr id="140" name="Text Box 10"/>
            <p:cNvSpPr txBox="1">
              <a:spLocks noChangeArrowheads="1"/>
            </p:cNvSpPr>
            <p:nvPr/>
          </p:nvSpPr>
          <p:spPr bwMode="auto">
            <a:xfrm>
              <a:off x="-725634" y="2633391"/>
              <a:ext cx="1996105" cy="848718"/>
            </a:xfrm>
            <a:prstGeom prst="rect">
              <a:avLst/>
            </a:prstGeom>
            <a:noFill/>
            <a:ln w="9525">
              <a:noFill/>
              <a:miter lim="800000"/>
              <a:headEnd/>
              <a:tailEnd/>
            </a:ln>
          </p:spPr>
          <p:txBody>
            <a:bodyPr wrap="none">
              <a:spAutoFit/>
            </a:bodyPr>
            <a:lstStyle/>
            <a:p>
              <a:pPr algn="l"/>
              <a:r>
                <a:rPr lang="en-US" sz="2000" dirty="0"/>
                <a:t>Exposure</a:t>
              </a:r>
            </a:p>
          </p:txBody>
        </p:sp>
        <p:sp>
          <p:nvSpPr>
            <p:cNvPr id="141" name="Text Box 11"/>
            <p:cNvSpPr txBox="1">
              <a:spLocks noChangeArrowheads="1"/>
            </p:cNvSpPr>
            <p:nvPr/>
          </p:nvSpPr>
          <p:spPr bwMode="auto">
            <a:xfrm>
              <a:off x="1617519" y="1209729"/>
              <a:ext cx="2351363" cy="979289"/>
            </a:xfrm>
            <a:prstGeom prst="rect">
              <a:avLst/>
            </a:prstGeom>
            <a:noFill/>
            <a:ln w="9525">
              <a:noFill/>
              <a:miter lim="800000"/>
              <a:headEnd/>
              <a:tailEnd/>
            </a:ln>
          </p:spPr>
          <p:txBody>
            <a:bodyPr wrap="none">
              <a:spAutoFit/>
            </a:bodyPr>
            <a:lstStyle/>
            <a:p>
              <a:pPr algn="l"/>
              <a:r>
                <a:rPr lang="en-US" sz="2400" dirty="0"/>
                <a:t>+</a:t>
              </a:r>
              <a:r>
                <a:rPr lang="en-US" sz="1600" dirty="0"/>
                <a:t>          </a:t>
              </a:r>
              <a:r>
                <a:rPr lang="en-US" sz="2400" dirty="0"/>
                <a:t>     -</a:t>
              </a:r>
            </a:p>
          </p:txBody>
        </p:sp>
        <p:sp>
          <p:nvSpPr>
            <p:cNvPr id="142" name="Text Box 12"/>
            <p:cNvSpPr txBox="1">
              <a:spLocks noChangeArrowheads="1"/>
            </p:cNvSpPr>
            <p:nvPr/>
          </p:nvSpPr>
          <p:spPr bwMode="auto">
            <a:xfrm>
              <a:off x="853315" y="1908934"/>
              <a:ext cx="400050" cy="2023863"/>
            </a:xfrm>
            <a:prstGeom prst="rect">
              <a:avLst/>
            </a:prstGeom>
            <a:noFill/>
            <a:ln w="9525">
              <a:noFill/>
              <a:miter lim="800000"/>
              <a:headEnd/>
              <a:tailEnd/>
            </a:ln>
          </p:spPr>
          <p:txBody>
            <a:bodyPr>
              <a:spAutoFit/>
            </a:bodyPr>
            <a:lstStyle/>
            <a:p>
              <a:pPr algn="l"/>
              <a:r>
                <a:rPr lang="en-US" sz="2400" dirty="0"/>
                <a:t>+</a:t>
              </a:r>
            </a:p>
            <a:p>
              <a:pPr algn="l"/>
              <a:endParaRPr lang="en-US" sz="800" dirty="0"/>
            </a:p>
            <a:p>
              <a:pPr algn="l"/>
              <a:r>
                <a:rPr lang="en-US" sz="2400" dirty="0"/>
                <a:t>-</a:t>
              </a:r>
            </a:p>
          </p:txBody>
        </p:sp>
        <p:sp>
          <p:nvSpPr>
            <p:cNvPr id="143" name="Line 13"/>
            <p:cNvSpPr>
              <a:spLocks noChangeShapeType="1"/>
            </p:cNvSpPr>
            <p:nvPr/>
          </p:nvSpPr>
          <p:spPr bwMode="auto">
            <a:xfrm>
              <a:off x="3430640" y="3423237"/>
              <a:ext cx="3771900" cy="2362201"/>
            </a:xfrm>
            <a:prstGeom prst="line">
              <a:avLst/>
            </a:prstGeom>
            <a:noFill/>
            <a:ln w="69850">
              <a:solidFill>
                <a:schemeClr val="tx1"/>
              </a:solidFill>
              <a:round/>
              <a:headEnd/>
              <a:tailEnd type="triangle" w="med" len="med"/>
            </a:ln>
          </p:spPr>
          <p:txBody>
            <a:bodyPr wrap="none" anchor="ctr"/>
            <a:lstStyle/>
            <a:p>
              <a:endParaRPr lang="en-US" dirty="0"/>
            </a:p>
          </p:txBody>
        </p:sp>
        <p:sp>
          <p:nvSpPr>
            <p:cNvPr id="144"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145" name="Line 15"/>
            <p:cNvSpPr>
              <a:spLocks noChangeShapeType="1"/>
            </p:cNvSpPr>
            <p:nvPr/>
          </p:nvSpPr>
          <p:spPr bwMode="auto">
            <a:xfrm>
              <a:off x="2476500" y="2362200"/>
              <a:ext cx="3810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146" name="Line 16"/>
            <p:cNvSpPr>
              <a:spLocks noChangeShapeType="1"/>
            </p:cNvSpPr>
            <p:nvPr/>
          </p:nvSpPr>
          <p:spPr bwMode="auto">
            <a:xfrm>
              <a:off x="3615473" y="2362201"/>
              <a:ext cx="3663332" cy="2365654"/>
            </a:xfrm>
            <a:prstGeom prst="line">
              <a:avLst/>
            </a:prstGeom>
            <a:noFill/>
            <a:ln w="38100">
              <a:solidFill>
                <a:schemeClr val="tx1"/>
              </a:solidFill>
              <a:round/>
              <a:headEnd/>
              <a:tailEnd type="triangle" w="med" len="med"/>
            </a:ln>
          </p:spPr>
          <p:txBody>
            <a:bodyPr wrap="none" anchor="ctr"/>
            <a:lstStyle/>
            <a:p>
              <a:endParaRPr lang="en-US" dirty="0"/>
            </a:p>
          </p:txBody>
        </p:sp>
        <p:sp>
          <p:nvSpPr>
            <p:cNvPr id="147" name="Text Box 17"/>
            <p:cNvSpPr txBox="1">
              <a:spLocks noChangeArrowheads="1"/>
            </p:cNvSpPr>
            <p:nvPr/>
          </p:nvSpPr>
          <p:spPr bwMode="auto">
            <a:xfrm>
              <a:off x="381000" y="3886200"/>
              <a:ext cx="2533650" cy="1240432"/>
            </a:xfrm>
            <a:prstGeom prst="rect">
              <a:avLst/>
            </a:prstGeom>
            <a:noFill/>
            <a:ln w="9525">
              <a:noFill/>
              <a:miter lim="800000"/>
              <a:headEnd/>
              <a:tailEnd/>
            </a:ln>
          </p:spPr>
          <p:txBody>
            <a:bodyPr wrap="square">
              <a:spAutoFit/>
            </a:bodyPr>
            <a:lstStyle/>
            <a:p>
              <a:pPr algn="l"/>
              <a:r>
                <a:rPr lang="en-US" sz="1600" dirty="0"/>
                <a:t>SOURCE</a:t>
              </a:r>
            </a:p>
            <a:p>
              <a:pPr algn="l"/>
              <a:r>
                <a:rPr lang="en-US" sz="1600" dirty="0"/>
                <a:t>POPULATION</a:t>
              </a:r>
            </a:p>
          </p:txBody>
        </p:sp>
        <p:sp>
          <p:nvSpPr>
            <p:cNvPr id="148" name="Text Box 18"/>
            <p:cNvSpPr txBox="1">
              <a:spLocks noChangeArrowheads="1"/>
            </p:cNvSpPr>
            <p:nvPr/>
          </p:nvSpPr>
          <p:spPr bwMode="auto">
            <a:xfrm>
              <a:off x="4480499" y="6096000"/>
              <a:ext cx="2973729" cy="718145"/>
            </a:xfrm>
            <a:prstGeom prst="rect">
              <a:avLst/>
            </a:prstGeom>
            <a:noFill/>
            <a:ln w="9525">
              <a:noFill/>
              <a:miter lim="800000"/>
              <a:headEnd/>
              <a:tailEnd/>
            </a:ln>
          </p:spPr>
          <p:txBody>
            <a:bodyPr wrap="none">
              <a:spAutoFit/>
            </a:bodyPr>
            <a:lstStyle/>
            <a:p>
              <a:pPr algn="l"/>
              <a:r>
                <a:rPr lang="en-US" sz="1600" dirty="0"/>
                <a:t>STUDY SAMPLE</a:t>
              </a:r>
            </a:p>
          </p:txBody>
        </p:sp>
      </p:grpSp>
      <p:grpSp>
        <p:nvGrpSpPr>
          <p:cNvPr id="149" name="Group 148"/>
          <p:cNvGrpSpPr/>
          <p:nvPr/>
        </p:nvGrpSpPr>
        <p:grpSpPr>
          <a:xfrm>
            <a:off x="168996" y="3686983"/>
            <a:ext cx="4974180" cy="2942417"/>
            <a:chOff x="-725634" y="572655"/>
            <a:chExt cx="8612334" cy="6241490"/>
          </a:xfrm>
        </p:grpSpPr>
        <p:sp>
          <p:nvSpPr>
            <p:cNvPr id="15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15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152" name="Line 4"/>
            <p:cNvSpPr>
              <a:spLocks noChangeShapeType="1"/>
            </p:cNvSpPr>
            <p:nvPr/>
          </p:nvSpPr>
          <p:spPr bwMode="auto">
            <a:xfrm flipH="1">
              <a:off x="2914646" y="1981201"/>
              <a:ext cx="2" cy="1904999"/>
            </a:xfrm>
            <a:prstGeom prst="line">
              <a:avLst/>
            </a:prstGeom>
            <a:noFill/>
            <a:ln w="9525">
              <a:solidFill>
                <a:schemeClr val="tx1"/>
              </a:solidFill>
              <a:round/>
              <a:headEnd/>
              <a:tailEnd/>
            </a:ln>
          </p:spPr>
          <p:txBody>
            <a:bodyPr wrap="none" anchor="ctr"/>
            <a:lstStyle/>
            <a:p>
              <a:endParaRPr lang="en-US" dirty="0"/>
            </a:p>
          </p:txBody>
        </p:sp>
        <p:sp>
          <p:nvSpPr>
            <p:cNvPr id="153"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154" name="Line 6"/>
            <p:cNvSpPr>
              <a:spLocks noChangeShapeType="1"/>
            </p:cNvSpPr>
            <p:nvPr/>
          </p:nvSpPr>
          <p:spPr bwMode="auto">
            <a:xfrm>
              <a:off x="6662629" y="4419600"/>
              <a:ext cx="0" cy="1524000"/>
            </a:xfrm>
            <a:prstGeom prst="line">
              <a:avLst/>
            </a:prstGeom>
            <a:noFill/>
            <a:ln w="9525">
              <a:solidFill>
                <a:schemeClr val="tx1"/>
              </a:solidFill>
              <a:round/>
              <a:headEnd/>
              <a:tailEnd/>
            </a:ln>
          </p:spPr>
          <p:txBody>
            <a:bodyPr wrap="none" anchor="ctr"/>
            <a:lstStyle/>
            <a:p>
              <a:endParaRPr lang="en-US" dirty="0"/>
            </a:p>
          </p:txBody>
        </p:sp>
        <p:sp>
          <p:nvSpPr>
            <p:cNvPr id="155" name="Line 7"/>
            <p:cNvSpPr>
              <a:spLocks noChangeShapeType="1"/>
            </p:cNvSpPr>
            <p:nvPr/>
          </p:nvSpPr>
          <p:spPr bwMode="auto">
            <a:xfrm>
              <a:off x="5400675" y="5105401"/>
              <a:ext cx="2486024" cy="76198"/>
            </a:xfrm>
            <a:prstGeom prst="line">
              <a:avLst/>
            </a:prstGeom>
            <a:noFill/>
            <a:ln w="9525">
              <a:solidFill>
                <a:schemeClr val="tx1"/>
              </a:solidFill>
              <a:round/>
              <a:headEnd/>
              <a:tailEnd/>
            </a:ln>
          </p:spPr>
          <p:txBody>
            <a:bodyPr wrap="none" anchor="ctr"/>
            <a:lstStyle/>
            <a:p>
              <a:endParaRPr lang="en-US" dirty="0"/>
            </a:p>
          </p:txBody>
        </p:sp>
        <p:sp>
          <p:nvSpPr>
            <p:cNvPr id="156"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157" name="Text Box 9"/>
            <p:cNvSpPr txBox="1">
              <a:spLocks noChangeArrowheads="1"/>
            </p:cNvSpPr>
            <p:nvPr/>
          </p:nvSpPr>
          <p:spPr bwMode="auto">
            <a:xfrm>
              <a:off x="2155117" y="572655"/>
              <a:ext cx="2396580" cy="848718"/>
            </a:xfrm>
            <a:prstGeom prst="rect">
              <a:avLst/>
            </a:prstGeom>
            <a:noFill/>
            <a:ln w="9525">
              <a:noFill/>
              <a:miter lim="800000"/>
              <a:headEnd/>
              <a:tailEnd/>
            </a:ln>
          </p:spPr>
          <p:txBody>
            <a:bodyPr wrap="square">
              <a:spAutoFit/>
            </a:bodyPr>
            <a:lstStyle/>
            <a:p>
              <a:pPr algn="l"/>
              <a:r>
                <a:rPr lang="en-US" sz="2000" dirty="0"/>
                <a:t>Disease</a:t>
              </a:r>
            </a:p>
          </p:txBody>
        </p:sp>
        <p:sp>
          <p:nvSpPr>
            <p:cNvPr id="158" name="Text Box 10"/>
            <p:cNvSpPr txBox="1">
              <a:spLocks noChangeArrowheads="1"/>
            </p:cNvSpPr>
            <p:nvPr/>
          </p:nvSpPr>
          <p:spPr bwMode="auto">
            <a:xfrm>
              <a:off x="-725634" y="2633391"/>
              <a:ext cx="1996105" cy="848718"/>
            </a:xfrm>
            <a:prstGeom prst="rect">
              <a:avLst/>
            </a:prstGeom>
            <a:noFill/>
            <a:ln w="9525">
              <a:noFill/>
              <a:miter lim="800000"/>
              <a:headEnd/>
              <a:tailEnd/>
            </a:ln>
          </p:spPr>
          <p:txBody>
            <a:bodyPr wrap="none">
              <a:spAutoFit/>
            </a:bodyPr>
            <a:lstStyle/>
            <a:p>
              <a:pPr algn="l"/>
              <a:r>
                <a:rPr lang="en-US" sz="2000" dirty="0"/>
                <a:t>Exposure</a:t>
              </a:r>
            </a:p>
          </p:txBody>
        </p:sp>
        <p:sp>
          <p:nvSpPr>
            <p:cNvPr id="159" name="Text Box 11"/>
            <p:cNvSpPr txBox="1">
              <a:spLocks noChangeArrowheads="1"/>
            </p:cNvSpPr>
            <p:nvPr/>
          </p:nvSpPr>
          <p:spPr bwMode="auto">
            <a:xfrm>
              <a:off x="1617519" y="1209729"/>
              <a:ext cx="2351363" cy="979289"/>
            </a:xfrm>
            <a:prstGeom prst="rect">
              <a:avLst/>
            </a:prstGeom>
            <a:noFill/>
            <a:ln w="9525">
              <a:noFill/>
              <a:miter lim="800000"/>
              <a:headEnd/>
              <a:tailEnd/>
            </a:ln>
          </p:spPr>
          <p:txBody>
            <a:bodyPr wrap="none">
              <a:spAutoFit/>
            </a:bodyPr>
            <a:lstStyle/>
            <a:p>
              <a:pPr algn="l"/>
              <a:r>
                <a:rPr lang="en-US" sz="2400" dirty="0"/>
                <a:t>+</a:t>
              </a:r>
              <a:r>
                <a:rPr lang="en-US" sz="1600" dirty="0"/>
                <a:t>          </a:t>
              </a:r>
              <a:r>
                <a:rPr lang="en-US" sz="2400" dirty="0"/>
                <a:t>     -</a:t>
              </a:r>
            </a:p>
          </p:txBody>
        </p:sp>
        <p:sp>
          <p:nvSpPr>
            <p:cNvPr id="160" name="Text Box 12"/>
            <p:cNvSpPr txBox="1">
              <a:spLocks noChangeArrowheads="1"/>
            </p:cNvSpPr>
            <p:nvPr/>
          </p:nvSpPr>
          <p:spPr bwMode="auto">
            <a:xfrm>
              <a:off x="853315" y="1908934"/>
              <a:ext cx="400050" cy="2023863"/>
            </a:xfrm>
            <a:prstGeom prst="rect">
              <a:avLst/>
            </a:prstGeom>
            <a:noFill/>
            <a:ln w="9525">
              <a:noFill/>
              <a:miter lim="800000"/>
              <a:headEnd/>
              <a:tailEnd/>
            </a:ln>
          </p:spPr>
          <p:txBody>
            <a:bodyPr>
              <a:spAutoFit/>
            </a:bodyPr>
            <a:lstStyle/>
            <a:p>
              <a:pPr algn="l"/>
              <a:r>
                <a:rPr lang="en-US" sz="2400" dirty="0"/>
                <a:t>+</a:t>
              </a:r>
            </a:p>
            <a:p>
              <a:pPr algn="l"/>
              <a:endParaRPr lang="en-US" sz="800" dirty="0"/>
            </a:p>
            <a:p>
              <a:pPr algn="l"/>
              <a:r>
                <a:rPr lang="en-US" sz="2400" dirty="0"/>
                <a:t>-</a:t>
              </a:r>
            </a:p>
          </p:txBody>
        </p:sp>
        <p:sp>
          <p:nvSpPr>
            <p:cNvPr id="161" name="Line 13"/>
            <p:cNvSpPr>
              <a:spLocks noChangeShapeType="1"/>
            </p:cNvSpPr>
            <p:nvPr/>
          </p:nvSpPr>
          <p:spPr bwMode="auto">
            <a:xfrm>
              <a:off x="1989932" y="3235043"/>
              <a:ext cx="4258468" cy="2362201"/>
            </a:xfrm>
            <a:prstGeom prst="line">
              <a:avLst/>
            </a:prstGeom>
            <a:noFill/>
            <a:ln w="69850">
              <a:solidFill>
                <a:schemeClr val="tx1"/>
              </a:solidFill>
              <a:round/>
              <a:headEnd/>
              <a:tailEnd type="triangle" w="med" len="med"/>
            </a:ln>
          </p:spPr>
          <p:txBody>
            <a:bodyPr wrap="none" anchor="ctr"/>
            <a:lstStyle/>
            <a:p>
              <a:endParaRPr lang="en-US" dirty="0"/>
            </a:p>
          </p:txBody>
        </p:sp>
        <p:sp>
          <p:nvSpPr>
            <p:cNvPr id="162" name="Line 14"/>
            <p:cNvSpPr>
              <a:spLocks noChangeShapeType="1"/>
            </p:cNvSpPr>
            <p:nvPr/>
          </p:nvSpPr>
          <p:spPr bwMode="auto">
            <a:xfrm>
              <a:off x="3390641" y="2607415"/>
              <a:ext cx="3843630" cy="2267094"/>
            </a:xfrm>
            <a:prstGeom prst="line">
              <a:avLst/>
            </a:prstGeom>
            <a:noFill/>
            <a:ln w="38100">
              <a:solidFill>
                <a:schemeClr val="tx1"/>
              </a:solidFill>
              <a:round/>
              <a:headEnd/>
              <a:tailEnd type="triangle" w="med" len="med"/>
            </a:ln>
          </p:spPr>
          <p:txBody>
            <a:bodyPr wrap="none" anchor="ctr"/>
            <a:lstStyle/>
            <a:p>
              <a:endParaRPr lang="en-US" dirty="0"/>
            </a:p>
          </p:txBody>
        </p:sp>
        <p:sp>
          <p:nvSpPr>
            <p:cNvPr id="163" name="Line 15"/>
            <p:cNvSpPr>
              <a:spLocks noChangeShapeType="1"/>
            </p:cNvSpPr>
            <p:nvPr/>
          </p:nvSpPr>
          <p:spPr bwMode="auto">
            <a:xfrm>
              <a:off x="1989934" y="2358747"/>
              <a:ext cx="4296568" cy="2365656"/>
            </a:xfrm>
            <a:prstGeom prst="line">
              <a:avLst/>
            </a:prstGeom>
            <a:noFill/>
            <a:ln w="38100">
              <a:solidFill>
                <a:schemeClr val="tx1"/>
              </a:solidFill>
              <a:round/>
              <a:headEnd/>
              <a:tailEnd type="triangle" w="med" len="med"/>
            </a:ln>
          </p:spPr>
          <p:txBody>
            <a:bodyPr wrap="none" anchor="ctr"/>
            <a:lstStyle/>
            <a:p>
              <a:endParaRPr lang="en-US" dirty="0"/>
            </a:p>
          </p:txBody>
        </p:sp>
        <p:sp>
          <p:nvSpPr>
            <p:cNvPr id="164" name="Line 16"/>
            <p:cNvSpPr>
              <a:spLocks noChangeShapeType="1"/>
            </p:cNvSpPr>
            <p:nvPr/>
          </p:nvSpPr>
          <p:spPr bwMode="auto">
            <a:xfrm>
              <a:off x="3390641" y="3501745"/>
              <a:ext cx="3895986" cy="2137053"/>
            </a:xfrm>
            <a:prstGeom prst="line">
              <a:avLst/>
            </a:prstGeom>
            <a:noFill/>
            <a:ln w="38100">
              <a:solidFill>
                <a:schemeClr val="tx1"/>
              </a:solidFill>
              <a:round/>
              <a:headEnd/>
              <a:tailEnd type="triangle" w="med" len="med"/>
            </a:ln>
          </p:spPr>
          <p:txBody>
            <a:bodyPr wrap="none" anchor="ctr"/>
            <a:lstStyle/>
            <a:p>
              <a:endParaRPr lang="en-US" dirty="0"/>
            </a:p>
          </p:txBody>
        </p:sp>
        <p:sp>
          <p:nvSpPr>
            <p:cNvPr id="165" name="Text Box 17"/>
            <p:cNvSpPr txBox="1">
              <a:spLocks noChangeArrowheads="1"/>
            </p:cNvSpPr>
            <p:nvPr/>
          </p:nvSpPr>
          <p:spPr bwMode="auto">
            <a:xfrm>
              <a:off x="381000" y="3886200"/>
              <a:ext cx="2533650" cy="1240432"/>
            </a:xfrm>
            <a:prstGeom prst="rect">
              <a:avLst/>
            </a:prstGeom>
            <a:noFill/>
            <a:ln w="9525">
              <a:noFill/>
              <a:miter lim="800000"/>
              <a:headEnd/>
              <a:tailEnd/>
            </a:ln>
          </p:spPr>
          <p:txBody>
            <a:bodyPr wrap="square">
              <a:spAutoFit/>
            </a:bodyPr>
            <a:lstStyle/>
            <a:p>
              <a:pPr algn="l"/>
              <a:r>
                <a:rPr lang="en-US" sz="1600" dirty="0"/>
                <a:t>SOURCE</a:t>
              </a:r>
            </a:p>
            <a:p>
              <a:pPr algn="l"/>
              <a:r>
                <a:rPr lang="en-US" sz="1600" dirty="0"/>
                <a:t>POPULATION</a:t>
              </a:r>
            </a:p>
          </p:txBody>
        </p:sp>
        <p:sp>
          <p:nvSpPr>
            <p:cNvPr id="166" name="Text Box 18"/>
            <p:cNvSpPr txBox="1">
              <a:spLocks noChangeArrowheads="1"/>
            </p:cNvSpPr>
            <p:nvPr/>
          </p:nvSpPr>
          <p:spPr bwMode="auto">
            <a:xfrm>
              <a:off x="4480499" y="6096000"/>
              <a:ext cx="2973729" cy="718145"/>
            </a:xfrm>
            <a:prstGeom prst="rect">
              <a:avLst/>
            </a:prstGeom>
            <a:noFill/>
            <a:ln w="9525">
              <a:noFill/>
              <a:miter lim="800000"/>
              <a:headEnd/>
              <a:tailEnd/>
            </a:ln>
          </p:spPr>
          <p:txBody>
            <a:bodyPr wrap="none">
              <a:spAutoFit/>
            </a:bodyPr>
            <a:lstStyle/>
            <a:p>
              <a:pPr algn="l"/>
              <a:r>
                <a:rPr lang="en-US" sz="1600" dirty="0"/>
                <a:t>STUDY SAMPLE</a:t>
              </a:r>
            </a:p>
          </p:txBody>
        </p:sp>
      </p:grpSp>
    </p:spTree>
    <p:extLst>
      <p:ext uri="{BB962C8B-B14F-4D97-AF65-F5344CB8AC3E}">
        <p14:creationId xmlns:p14="http://schemas.microsoft.com/office/powerpoint/2010/main" val="27438879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5222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2228"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52229"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2230"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52231"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52232"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2233"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52234"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52235"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dirty="0"/>
              <a:t>+              -</a:t>
            </a:r>
          </a:p>
        </p:txBody>
      </p:sp>
      <p:sp>
        <p:nvSpPr>
          <p:cNvPr id="52236"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52237" name="Line 13"/>
          <p:cNvSpPr>
            <a:spLocks noChangeShapeType="1"/>
          </p:cNvSpPr>
          <p:nvPr/>
        </p:nvSpPr>
        <p:spPr bwMode="auto">
          <a:xfrm>
            <a:off x="2438400" y="2362200"/>
            <a:ext cx="3771900" cy="2362200"/>
          </a:xfrm>
          <a:prstGeom prst="line">
            <a:avLst/>
          </a:prstGeom>
          <a:noFill/>
          <a:ln w="9525" cap="rnd">
            <a:solidFill>
              <a:schemeClr val="tx1"/>
            </a:solidFill>
            <a:prstDash val="sysDot"/>
            <a:round/>
            <a:headEnd/>
            <a:tailEnd type="triangle" w="med" len="med"/>
          </a:ln>
        </p:spPr>
        <p:txBody>
          <a:bodyPr wrap="none" anchor="ctr"/>
          <a:lstStyle/>
          <a:p>
            <a:endParaRPr lang="en-US" dirty="0"/>
          </a:p>
        </p:txBody>
      </p:sp>
      <p:sp>
        <p:nvSpPr>
          <p:cNvPr id="52238" name="Line 14"/>
          <p:cNvSpPr>
            <a:spLocks noChangeShapeType="1"/>
          </p:cNvSpPr>
          <p:nvPr/>
        </p:nvSpPr>
        <p:spPr bwMode="auto">
          <a:xfrm>
            <a:off x="2019300" y="3352800"/>
            <a:ext cx="3895725" cy="2286000"/>
          </a:xfrm>
          <a:prstGeom prst="line">
            <a:avLst/>
          </a:prstGeom>
          <a:noFill/>
          <a:ln w="38100">
            <a:solidFill>
              <a:schemeClr val="tx1"/>
            </a:solidFill>
            <a:round/>
            <a:headEnd/>
            <a:tailEnd type="triangle" w="med" len="med"/>
          </a:ln>
        </p:spPr>
        <p:txBody>
          <a:bodyPr wrap="none" anchor="ctr"/>
          <a:lstStyle/>
          <a:p>
            <a:endParaRPr lang="en-US" dirty="0"/>
          </a:p>
        </p:txBody>
      </p:sp>
      <p:sp>
        <p:nvSpPr>
          <p:cNvPr id="52239" name="Line 15"/>
          <p:cNvSpPr>
            <a:spLocks noChangeShapeType="1"/>
          </p:cNvSpPr>
          <p:nvPr/>
        </p:nvSpPr>
        <p:spPr bwMode="auto">
          <a:xfrm>
            <a:off x="3857625" y="2362200"/>
            <a:ext cx="3600450" cy="2362200"/>
          </a:xfrm>
          <a:prstGeom prst="line">
            <a:avLst/>
          </a:prstGeom>
          <a:noFill/>
          <a:ln w="9525" cap="rnd">
            <a:solidFill>
              <a:schemeClr val="tx1"/>
            </a:solidFill>
            <a:prstDash val="sysDot"/>
            <a:round/>
            <a:headEnd/>
            <a:tailEnd type="triangle" w="med" len="med"/>
          </a:ln>
        </p:spPr>
        <p:txBody>
          <a:bodyPr wrap="none" anchor="ctr"/>
          <a:lstStyle/>
          <a:p>
            <a:endParaRPr lang="en-US" dirty="0"/>
          </a:p>
        </p:txBody>
      </p:sp>
      <p:sp>
        <p:nvSpPr>
          <p:cNvPr id="52240" name="Line 16"/>
          <p:cNvSpPr>
            <a:spLocks noChangeShapeType="1"/>
          </p:cNvSpPr>
          <p:nvPr/>
        </p:nvSpPr>
        <p:spPr bwMode="auto">
          <a:xfrm>
            <a:off x="3543300" y="3352800"/>
            <a:ext cx="3743325" cy="2286000"/>
          </a:xfrm>
          <a:prstGeom prst="line">
            <a:avLst/>
          </a:prstGeom>
          <a:noFill/>
          <a:ln w="38100">
            <a:solidFill>
              <a:schemeClr val="tx1"/>
            </a:solidFill>
            <a:round/>
            <a:headEnd/>
            <a:tailEnd type="triangle" w="med" len="med"/>
          </a:ln>
        </p:spPr>
        <p:txBody>
          <a:bodyPr wrap="none" anchor="ctr"/>
          <a:lstStyle/>
          <a:p>
            <a:endParaRPr lang="en-US" dirty="0"/>
          </a:p>
        </p:txBody>
      </p:sp>
      <p:sp>
        <p:nvSpPr>
          <p:cNvPr id="52241" name="Text Box 17"/>
          <p:cNvSpPr txBox="1">
            <a:spLocks noChangeArrowheads="1"/>
          </p:cNvSpPr>
          <p:nvPr/>
        </p:nvSpPr>
        <p:spPr bwMode="auto">
          <a:xfrm>
            <a:off x="381000" y="3886200"/>
            <a:ext cx="2286000" cy="830997"/>
          </a:xfrm>
          <a:prstGeom prst="rect">
            <a:avLst/>
          </a:prstGeom>
          <a:noFill/>
          <a:ln w="9525">
            <a:noFill/>
            <a:miter lim="800000"/>
            <a:headEnd/>
            <a:tailEnd/>
          </a:ln>
        </p:spPr>
        <p:txBody>
          <a:bodyPr>
            <a:spAutoFit/>
          </a:bodyPr>
          <a:lstStyle/>
          <a:p>
            <a:pPr algn="l"/>
            <a:r>
              <a:rPr lang="en-US" sz="2400" dirty="0"/>
              <a:t>SOURCE POPULATION</a:t>
            </a:r>
          </a:p>
        </p:txBody>
      </p:sp>
      <p:sp>
        <p:nvSpPr>
          <p:cNvPr id="52242"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52243" name="Text Box 19"/>
          <p:cNvSpPr txBox="1">
            <a:spLocks noChangeArrowheads="1"/>
          </p:cNvSpPr>
          <p:nvPr/>
        </p:nvSpPr>
        <p:spPr bwMode="auto">
          <a:xfrm>
            <a:off x="577850" y="76200"/>
            <a:ext cx="9061450"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No Selection Bias (Unbiased Sampling)</a:t>
            </a:r>
            <a:r>
              <a:rPr lang="en-US" sz="2400" dirty="0"/>
              <a:t> </a:t>
            </a:r>
            <a:endParaRPr lang="en-US" sz="2800" b="1" dirty="0">
              <a:latin typeface="Arial" charset="0"/>
            </a:endParaRPr>
          </a:p>
        </p:txBody>
      </p:sp>
      <p:sp>
        <p:nvSpPr>
          <p:cNvPr id="52244" name="Text Box 21"/>
          <p:cNvSpPr txBox="1">
            <a:spLocks noChangeArrowheads="1"/>
          </p:cNvSpPr>
          <p:nvPr/>
        </p:nvSpPr>
        <p:spPr bwMode="auto">
          <a:xfrm>
            <a:off x="5164138" y="1524000"/>
            <a:ext cx="5122862" cy="1384995"/>
          </a:xfrm>
          <a:prstGeom prst="rect">
            <a:avLst/>
          </a:prstGeom>
          <a:noFill/>
          <a:ln w="9525">
            <a:noFill/>
            <a:miter lim="800000"/>
            <a:headEnd/>
            <a:tailEnd/>
          </a:ln>
        </p:spPr>
        <p:txBody>
          <a:bodyPr>
            <a:spAutoFit/>
          </a:bodyPr>
          <a:lstStyle/>
          <a:p>
            <a:r>
              <a:rPr lang="en-US" sz="2800" b="1" dirty="0">
                <a:latin typeface="Arial" charset="0"/>
              </a:rPr>
              <a:t>Unequal selection probabilities but </a:t>
            </a:r>
            <a:r>
              <a:rPr lang="en-US" sz="2800" b="1" u="sng" dirty="0">
                <a:latin typeface="Arial" charset="0"/>
              </a:rPr>
              <a:t>only according to exposure </a:t>
            </a:r>
            <a:endParaRPr lang="en-US" sz="2800" b="1" dirty="0">
              <a:latin typeface="Arial Unicode MS" pitchFamily="34" charset="-128"/>
            </a:endParaRPr>
          </a:p>
        </p:txBody>
      </p:sp>
      <p:sp>
        <p:nvSpPr>
          <p:cNvPr id="22" name="Oval 21"/>
          <p:cNvSpPr/>
          <p:nvPr/>
        </p:nvSpPr>
        <p:spPr bwMode="auto">
          <a:xfrm>
            <a:off x="1638300" y="1828800"/>
            <a:ext cx="1143000" cy="2057400"/>
          </a:xfrm>
          <a:prstGeom prst="ellipse">
            <a:avLst/>
          </a:prstGeom>
          <a:noFill/>
          <a:ln w="2540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23" name="Oval 22"/>
          <p:cNvSpPr/>
          <p:nvPr/>
        </p:nvSpPr>
        <p:spPr bwMode="auto">
          <a:xfrm>
            <a:off x="3086100" y="1828800"/>
            <a:ext cx="1143000" cy="2057400"/>
          </a:xfrm>
          <a:prstGeom prst="ellipse">
            <a:avLst/>
          </a:prstGeom>
          <a:noFill/>
          <a:ln w="2540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24" name="Oval 23"/>
          <p:cNvSpPr/>
          <p:nvPr/>
        </p:nvSpPr>
        <p:spPr bwMode="auto">
          <a:xfrm>
            <a:off x="1333500" y="2057400"/>
            <a:ext cx="3124200" cy="7620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25" name="Oval 24"/>
          <p:cNvSpPr/>
          <p:nvPr/>
        </p:nvSpPr>
        <p:spPr bwMode="auto">
          <a:xfrm>
            <a:off x="1409700" y="2971800"/>
            <a:ext cx="3124200" cy="762000"/>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26" name="Text Box 20">
            <a:extLst>
              <a:ext uri="{FF2B5EF4-FFF2-40B4-BE49-F238E27FC236}">
                <a16:creationId xmlns:a16="http://schemas.microsoft.com/office/drawing/2014/main" id="{979F5656-4D55-4A28-B7DC-EA2BCD3D9736}"/>
              </a:ext>
            </a:extLst>
          </p:cNvPr>
          <p:cNvSpPr txBox="1">
            <a:spLocks noChangeArrowheads="1"/>
          </p:cNvSpPr>
          <p:nvPr/>
        </p:nvSpPr>
        <p:spPr bwMode="auto">
          <a:xfrm>
            <a:off x="-38100" y="5105162"/>
            <a:ext cx="4886324" cy="1600438"/>
          </a:xfrm>
          <a:prstGeom prst="rect">
            <a:avLst/>
          </a:prstGeom>
          <a:noFill/>
          <a:ln w="9525">
            <a:noFill/>
            <a:miter lim="800000"/>
            <a:headEnd/>
            <a:tailEnd/>
          </a:ln>
        </p:spPr>
        <p:txBody>
          <a:bodyPr wrap="square">
            <a:spAutoFit/>
          </a:bodyPr>
          <a:lstStyle/>
          <a:p>
            <a:endParaRPr lang="en-US" sz="800" b="1" dirty="0">
              <a:latin typeface="Arial" charset="0"/>
            </a:endParaRPr>
          </a:p>
          <a:p>
            <a:r>
              <a:rPr lang="en-US" sz="2200" b="1" dirty="0">
                <a:latin typeface="+mn-lt"/>
              </a:rPr>
              <a:t>“Under the null”, selection probabilities must differ according to both exposure and disease for selection bias to occur</a:t>
            </a:r>
            <a:r>
              <a:rPr lang="en-US" sz="2400" b="1" dirty="0">
                <a:latin typeface="+mn-lt"/>
              </a:rPr>
              <a:t> </a:t>
            </a:r>
            <a:endParaRPr lang="en-US" sz="22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5325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3252"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53253"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3254"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53255"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53256"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3257"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53258"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53259" name="Text Box 11"/>
          <p:cNvSpPr txBox="1">
            <a:spLocks noChangeArrowheads="1"/>
          </p:cNvSpPr>
          <p:nvPr/>
        </p:nvSpPr>
        <p:spPr bwMode="auto">
          <a:xfrm>
            <a:off x="1954213" y="1565275"/>
            <a:ext cx="1845377" cy="461665"/>
          </a:xfrm>
          <a:prstGeom prst="rect">
            <a:avLst/>
          </a:prstGeom>
          <a:noFill/>
          <a:ln w="9525">
            <a:noFill/>
            <a:miter lim="800000"/>
            <a:headEnd/>
            <a:tailEnd/>
          </a:ln>
        </p:spPr>
        <p:txBody>
          <a:bodyPr wrap="none">
            <a:spAutoFit/>
          </a:bodyPr>
          <a:lstStyle/>
          <a:p>
            <a:pPr algn="l"/>
            <a:r>
              <a:rPr lang="en-US" sz="2400" dirty="0"/>
              <a:t>+                  -</a:t>
            </a:r>
          </a:p>
        </p:txBody>
      </p:sp>
      <p:sp>
        <p:nvSpPr>
          <p:cNvPr id="53260"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53261" name="Line 13"/>
          <p:cNvSpPr>
            <a:spLocks noChangeShapeType="1"/>
          </p:cNvSpPr>
          <p:nvPr/>
        </p:nvSpPr>
        <p:spPr bwMode="auto">
          <a:xfrm>
            <a:off x="2438400" y="2362200"/>
            <a:ext cx="3771900" cy="2362200"/>
          </a:xfrm>
          <a:prstGeom prst="line">
            <a:avLst/>
          </a:prstGeom>
          <a:noFill/>
          <a:ln w="12700" cap="rnd">
            <a:solidFill>
              <a:schemeClr val="tx1"/>
            </a:solidFill>
            <a:prstDash val="sysDot"/>
            <a:round/>
            <a:headEnd/>
            <a:tailEnd type="triangle" w="med" len="med"/>
          </a:ln>
        </p:spPr>
        <p:txBody>
          <a:bodyPr wrap="none" anchor="ctr"/>
          <a:lstStyle/>
          <a:p>
            <a:endParaRPr lang="en-US" dirty="0"/>
          </a:p>
        </p:txBody>
      </p:sp>
      <p:sp>
        <p:nvSpPr>
          <p:cNvPr id="53262"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53263" name="Line 15"/>
          <p:cNvSpPr>
            <a:spLocks noChangeShapeType="1"/>
          </p:cNvSpPr>
          <p:nvPr/>
        </p:nvSpPr>
        <p:spPr bwMode="auto">
          <a:xfrm>
            <a:off x="3857625" y="2362200"/>
            <a:ext cx="3600450" cy="2362200"/>
          </a:xfrm>
          <a:prstGeom prst="line">
            <a:avLst/>
          </a:prstGeom>
          <a:noFill/>
          <a:ln w="12700" cap="rnd">
            <a:solidFill>
              <a:schemeClr val="tx1"/>
            </a:solidFill>
            <a:prstDash val="sysDot"/>
            <a:round/>
            <a:headEnd/>
            <a:tailEnd type="triangle" w="med" len="med"/>
          </a:ln>
        </p:spPr>
        <p:txBody>
          <a:bodyPr wrap="none" anchor="ctr"/>
          <a:lstStyle/>
          <a:p>
            <a:endParaRPr lang="en-US" dirty="0"/>
          </a:p>
        </p:txBody>
      </p:sp>
      <p:sp>
        <p:nvSpPr>
          <p:cNvPr id="53264"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53265" name="Text Box 17"/>
          <p:cNvSpPr txBox="1">
            <a:spLocks noChangeArrowheads="1"/>
          </p:cNvSpPr>
          <p:nvPr/>
        </p:nvSpPr>
        <p:spPr bwMode="auto">
          <a:xfrm>
            <a:off x="381000" y="3810000"/>
            <a:ext cx="2286000" cy="830997"/>
          </a:xfrm>
          <a:prstGeom prst="rect">
            <a:avLst/>
          </a:prstGeom>
          <a:noFill/>
          <a:ln w="9525">
            <a:noFill/>
            <a:miter lim="800000"/>
            <a:headEnd/>
            <a:tailEnd/>
          </a:ln>
        </p:spPr>
        <p:txBody>
          <a:bodyPr>
            <a:spAutoFit/>
          </a:bodyPr>
          <a:lstStyle/>
          <a:p>
            <a:pPr algn="l"/>
            <a:r>
              <a:rPr lang="en-US" sz="2400" dirty="0"/>
              <a:t>SOURCE POPULATION</a:t>
            </a:r>
          </a:p>
        </p:txBody>
      </p:sp>
      <p:sp>
        <p:nvSpPr>
          <p:cNvPr id="53266"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53267" name="Text Box 19"/>
          <p:cNvSpPr txBox="1">
            <a:spLocks noChangeArrowheads="1"/>
          </p:cNvSpPr>
          <p:nvPr/>
        </p:nvSpPr>
        <p:spPr bwMode="auto">
          <a:xfrm>
            <a:off x="577850" y="76200"/>
            <a:ext cx="9061450"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No Selection Bias (Unbiased Sampling)</a:t>
            </a:r>
            <a:r>
              <a:rPr lang="en-US" sz="2400" dirty="0"/>
              <a:t> </a:t>
            </a:r>
            <a:endParaRPr lang="en-US" sz="2800" b="1" dirty="0">
              <a:latin typeface="Arial" charset="0"/>
            </a:endParaRPr>
          </a:p>
        </p:txBody>
      </p:sp>
      <p:sp>
        <p:nvSpPr>
          <p:cNvPr id="53269" name="Text Box 22"/>
          <p:cNvSpPr txBox="1">
            <a:spLocks noChangeArrowheads="1"/>
          </p:cNvSpPr>
          <p:nvPr/>
        </p:nvSpPr>
        <p:spPr bwMode="auto">
          <a:xfrm>
            <a:off x="1409700" y="2057400"/>
            <a:ext cx="1066800" cy="457200"/>
          </a:xfrm>
          <a:prstGeom prst="rect">
            <a:avLst/>
          </a:prstGeom>
          <a:noFill/>
          <a:ln w="9525" algn="ctr">
            <a:noFill/>
            <a:miter lim="800000"/>
            <a:headEnd/>
            <a:tailEnd/>
          </a:ln>
        </p:spPr>
        <p:txBody>
          <a:bodyPr>
            <a:spAutoFit/>
          </a:bodyPr>
          <a:lstStyle/>
          <a:p>
            <a:pPr>
              <a:spcBef>
                <a:spcPct val="50000"/>
              </a:spcBef>
            </a:pPr>
            <a:r>
              <a:rPr lang="en-US" sz="2400" dirty="0"/>
              <a:t>10000</a:t>
            </a:r>
          </a:p>
        </p:txBody>
      </p:sp>
      <p:sp>
        <p:nvSpPr>
          <p:cNvPr id="53270" name="Text Box 23"/>
          <p:cNvSpPr txBox="1">
            <a:spLocks noChangeArrowheads="1"/>
          </p:cNvSpPr>
          <p:nvPr/>
        </p:nvSpPr>
        <p:spPr bwMode="auto">
          <a:xfrm>
            <a:off x="1485900" y="2971800"/>
            <a:ext cx="1066800" cy="457200"/>
          </a:xfrm>
          <a:prstGeom prst="rect">
            <a:avLst/>
          </a:prstGeom>
          <a:noFill/>
          <a:ln w="9525" algn="ctr">
            <a:noFill/>
            <a:miter lim="800000"/>
            <a:headEnd/>
            <a:tailEnd/>
          </a:ln>
        </p:spPr>
        <p:txBody>
          <a:bodyPr>
            <a:spAutoFit/>
          </a:bodyPr>
          <a:lstStyle/>
          <a:p>
            <a:pPr>
              <a:spcBef>
                <a:spcPct val="50000"/>
              </a:spcBef>
            </a:pPr>
            <a:r>
              <a:rPr lang="en-US" sz="2400" dirty="0"/>
              <a:t>10000</a:t>
            </a:r>
          </a:p>
        </p:txBody>
      </p:sp>
      <p:sp>
        <p:nvSpPr>
          <p:cNvPr id="53271" name="Text Box 24"/>
          <p:cNvSpPr txBox="1">
            <a:spLocks noChangeArrowheads="1"/>
          </p:cNvSpPr>
          <p:nvPr/>
        </p:nvSpPr>
        <p:spPr bwMode="auto">
          <a:xfrm>
            <a:off x="3009900" y="1981200"/>
            <a:ext cx="1066800" cy="457200"/>
          </a:xfrm>
          <a:prstGeom prst="rect">
            <a:avLst/>
          </a:prstGeom>
          <a:noFill/>
          <a:ln w="9525" algn="ctr">
            <a:noFill/>
            <a:miter lim="800000"/>
            <a:headEnd/>
            <a:tailEnd/>
          </a:ln>
        </p:spPr>
        <p:txBody>
          <a:bodyPr>
            <a:spAutoFit/>
          </a:bodyPr>
          <a:lstStyle/>
          <a:p>
            <a:pPr>
              <a:spcBef>
                <a:spcPct val="50000"/>
              </a:spcBef>
            </a:pPr>
            <a:r>
              <a:rPr lang="en-US" sz="2400" dirty="0"/>
              <a:t>40000</a:t>
            </a:r>
          </a:p>
        </p:txBody>
      </p:sp>
      <p:sp>
        <p:nvSpPr>
          <p:cNvPr id="53272" name="Text Box 25"/>
          <p:cNvSpPr txBox="1">
            <a:spLocks noChangeArrowheads="1"/>
          </p:cNvSpPr>
          <p:nvPr/>
        </p:nvSpPr>
        <p:spPr bwMode="auto">
          <a:xfrm>
            <a:off x="3009900" y="3048000"/>
            <a:ext cx="1066800" cy="457200"/>
          </a:xfrm>
          <a:prstGeom prst="rect">
            <a:avLst/>
          </a:prstGeom>
          <a:noFill/>
          <a:ln w="9525" algn="ctr">
            <a:noFill/>
            <a:miter lim="800000"/>
            <a:headEnd/>
            <a:tailEnd/>
          </a:ln>
        </p:spPr>
        <p:txBody>
          <a:bodyPr>
            <a:spAutoFit/>
          </a:bodyPr>
          <a:lstStyle/>
          <a:p>
            <a:pPr>
              <a:spcBef>
                <a:spcPct val="50000"/>
              </a:spcBef>
            </a:pPr>
            <a:r>
              <a:rPr lang="en-US" sz="2400" dirty="0"/>
              <a:t>40000</a:t>
            </a:r>
          </a:p>
        </p:txBody>
      </p:sp>
      <p:sp>
        <p:nvSpPr>
          <p:cNvPr id="53273" name="Text Box 26"/>
          <p:cNvSpPr txBox="1">
            <a:spLocks noChangeArrowheads="1"/>
          </p:cNvSpPr>
          <p:nvPr/>
        </p:nvSpPr>
        <p:spPr bwMode="auto">
          <a:xfrm>
            <a:off x="4038600" y="1295400"/>
            <a:ext cx="6438900" cy="457200"/>
          </a:xfrm>
          <a:prstGeom prst="rect">
            <a:avLst/>
          </a:prstGeom>
          <a:noFill/>
          <a:ln w="9525">
            <a:noFill/>
            <a:miter lim="800000"/>
            <a:headEnd/>
            <a:tailEnd/>
          </a:ln>
        </p:spPr>
        <p:txBody>
          <a:bodyPr>
            <a:spAutoFit/>
          </a:bodyPr>
          <a:lstStyle/>
          <a:p>
            <a:r>
              <a:rPr lang="en-US" sz="2400" b="1" dirty="0">
                <a:latin typeface="Arial" charset="0"/>
              </a:rPr>
              <a:t>PR = (10,000/50,000)/(10,000/50,000) = 1</a:t>
            </a:r>
            <a:endParaRPr lang="en-US" sz="2400" b="1" dirty="0">
              <a:latin typeface="Arial Unicode MS" pitchFamily="34" charset="-128"/>
            </a:endParaRPr>
          </a:p>
        </p:txBody>
      </p:sp>
      <p:sp>
        <p:nvSpPr>
          <p:cNvPr id="53274" name="Text Box 27"/>
          <p:cNvSpPr txBox="1">
            <a:spLocks noChangeArrowheads="1"/>
          </p:cNvSpPr>
          <p:nvPr/>
        </p:nvSpPr>
        <p:spPr bwMode="auto">
          <a:xfrm>
            <a:off x="2933700" y="4191000"/>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53275" name="Text Box 28"/>
          <p:cNvSpPr txBox="1">
            <a:spLocks noChangeArrowheads="1"/>
          </p:cNvSpPr>
          <p:nvPr/>
        </p:nvSpPr>
        <p:spPr bwMode="auto">
          <a:xfrm>
            <a:off x="4000500" y="4038600"/>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53276" name="Text Box 29"/>
          <p:cNvSpPr txBox="1">
            <a:spLocks noChangeArrowheads="1"/>
          </p:cNvSpPr>
          <p:nvPr/>
        </p:nvSpPr>
        <p:spPr bwMode="auto">
          <a:xfrm>
            <a:off x="4610100" y="3352800"/>
            <a:ext cx="1066800" cy="579438"/>
          </a:xfrm>
          <a:prstGeom prst="rect">
            <a:avLst/>
          </a:prstGeom>
          <a:noFill/>
          <a:ln w="9525" algn="ctr">
            <a:noFill/>
            <a:miter lim="800000"/>
            <a:headEnd/>
            <a:tailEnd/>
          </a:ln>
        </p:spPr>
        <p:txBody>
          <a:bodyPr>
            <a:spAutoFit/>
          </a:bodyPr>
          <a:lstStyle/>
          <a:p>
            <a:pPr>
              <a:spcBef>
                <a:spcPct val="50000"/>
              </a:spcBef>
            </a:pPr>
            <a:r>
              <a:rPr lang="en-US" dirty="0"/>
              <a:t>0.1%</a:t>
            </a:r>
          </a:p>
        </p:txBody>
      </p:sp>
      <p:sp>
        <p:nvSpPr>
          <p:cNvPr id="53277" name="Text Box 30"/>
          <p:cNvSpPr txBox="1">
            <a:spLocks noChangeArrowheads="1"/>
          </p:cNvSpPr>
          <p:nvPr/>
        </p:nvSpPr>
        <p:spPr bwMode="auto">
          <a:xfrm>
            <a:off x="4991100" y="2667000"/>
            <a:ext cx="1066800" cy="579438"/>
          </a:xfrm>
          <a:prstGeom prst="rect">
            <a:avLst/>
          </a:prstGeom>
          <a:noFill/>
          <a:ln w="9525" algn="ctr">
            <a:noFill/>
            <a:miter lim="800000"/>
            <a:headEnd/>
            <a:tailEnd/>
          </a:ln>
        </p:spPr>
        <p:txBody>
          <a:bodyPr>
            <a:spAutoFit/>
          </a:bodyPr>
          <a:lstStyle/>
          <a:p>
            <a:pPr>
              <a:spcBef>
                <a:spcPct val="50000"/>
              </a:spcBef>
            </a:pPr>
            <a:r>
              <a:rPr lang="en-US" dirty="0"/>
              <a:t>0.1%</a:t>
            </a:r>
          </a:p>
        </p:txBody>
      </p:sp>
      <p:sp>
        <p:nvSpPr>
          <p:cNvPr id="53278" name="Text Box 31"/>
          <p:cNvSpPr txBox="1">
            <a:spLocks noChangeArrowheads="1"/>
          </p:cNvSpPr>
          <p:nvPr/>
        </p:nvSpPr>
        <p:spPr bwMode="auto">
          <a:xfrm>
            <a:off x="5143500" y="4724400"/>
            <a:ext cx="1066800" cy="457200"/>
          </a:xfrm>
          <a:prstGeom prst="rect">
            <a:avLst/>
          </a:prstGeom>
          <a:noFill/>
          <a:ln w="9525" algn="ctr">
            <a:noFill/>
            <a:miter lim="800000"/>
            <a:headEnd/>
            <a:tailEnd/>
          </a:ln>
        </p:spPr>
        <p:txBody>
          <a:bodyPr>
            <a:spAutoFit/>
          </a:bodyPr>
          <a:lstStyle/>
          <a:p>
            <a:pPr>
              <a:spcBef>
                <a:spcPct val="50000"/>
              </a:spcBef>
            </a:pPr>
            <a:r>
              <a:rPr lang="en-US" sz="2400" dirty="0"/>
              <a:t>10</a:t>
            </a:r>
          </a:p>
        </p:txBody>
      </p:sp>
      <p:sp>
        <p:nvSpPr>
          <p:cNvPr id="53279" name="Text Box 32"/>
          <p:cNvSpPr txBox="1">
            <a:spLocks noChangeArrowheads="1"/>
          </p:cNvSpPr>
          <p:nvPr/>
        </p:nvSpPr>
        <p:spPr bwMode="auto">
          <a:xfrm>
            <a:off x="5219700" y="5562600"/>
            <a:ext cx="1066800" cy="457200"/>
          </a:xfrm>
          <a:prstGeom prst="rect">
            <a:avLst/>
          </a:prstGeom>
          <a:noFill/>
          <a:ln w="9525" algn="ctr">
            <a:noFill/>
            <a:miter lim="800000"/>
            <a:headEnd/>
            <a:tailEnd/>
          </a:ln>
        </p:spPr>
        <p:txBody>
          <a:bodyPr>
            <a:spAutoFit/>
          </a:bodyPr>
          <a:lstStyle/>
          <a:p>
            <a:pPr>
              <a:spcBef>
                <a:spcPct val="50000"/>
              </a:spcBef>
            </a:pPr>
            <a:r>
              <a:rPr lang="en-US" sz="2400" dirty="0"/>
              <a:t>100</a:t>
            </a:r>
          </a:p>
        </p:txBody>
      </p:sp>
      <p:sp>
        <p:nvSpPr>
          <p:cNvPr id="53280" name="Text Box 33"/>
          <p:cNvSpPr txBox="1">
            <a:spLocks noChangeArrowheads="1"/>
          </p:cNvSpPr>
          <p:nvPr/>
        </p:nvSpPr>
        <p:spPr bwMode="auto">
          <a:xfrm>
            <a:off x="6362700" y="4724400"/>
            <a:ext cx="1066800" cy="457200"/>
          </a:xfrm>
          <a:prstGeom prst="rect">
            <a:avLst/>
          </a:prstGeom>
          <a:noFill/>
          <a:ln w="9525" algn="ctr">
            <a:noFill/>
            <a:miter lim="800000"/>
            <a:headEnd/>
            <a:tailEnd/>
          </a:ln>
        </p:spPr>
        <p:txBody>
          <a:bodyPr>
            <a:spAutoFit/>
          </a:bodyPr>
          <a:lstStyle/>
          <a:p>
            <a:pPr>
              <a:spcBef>
                <a:spcPct val="50000"/>
              </a:spcBef>
            </a:pPr>
            <a:r>
              <a:rPr lang="en-US" sz="2400" dirty="0"/>
              <a:t>40</a:t>
            </a:r>
          </a:p>
        </p:txBody>
      </p:sp>
      <p:sp>
        <p:nvSpPr>
          <p:cNvPr id="53281" name="Text Box 34"/>
          <p:cNvSpPr txBox="1">
            <a:spLocks noChangeArrowheads="1"/>
          </p:cNvSpPr>
          <p:nvPr/>
        </p:nvSpPr>
        <p:spPr bwMode="auto">
          <a:xfrm>
            <a:off x="6438900" y="5562600"/>
            <a:ext cx="1066800" cy="457200"/>
          </a:xfrm>
          <a:prstGeom prst="rect">
            <a:avLst/>
          </a:prstGeom>
          <a:noFill/>
          <a:ln w="9525" algn="ctr">
            <a:noFill/>
            <a:miter lim="800000"/>
            <a:headEnd/>
            <a:tailEnd/>
          </a:ln>
        </p:spPr>
        <p:txBody>
          <a:bodyPr>
            <a:spAutoFit/>
          </a:bodyPr>
          <a:lstStyle/>
          <a:p>
            <a:pPr>
              <a:spcBef>
                <a:spcPct val="50000"/>
              </a:spcBef>
            </a:pPr>
            <a:r>
              <a:rPr lang="en-US" sz="2400" dirty="0"/>
              <a:t>400</a:t>
            </a:r>
          </a:p>
        </p:txBody>
      </p:sp>
      <p:sp>
        <p:nvSpPr>
          <p:cNvPr id="53282" name="Text Box 35"/>
          <p:cNvSpPr txBox="1">
            <a:spLocks noChangeArrowheads="1"/>
          </p:cNvSpPr>
          <p:nvPr/>
        </p:nvSpPr>
        <p:spPr bwMode="auto">
          <a:xfrm>
            <a:off x="7734300" y="4800600"/>
            <a:ext cx="2819400" cy="830997"/>
          </a:xfrm>
          <a:prstGeom prst="rect">
            <a:avLst/>
          </a:prstGeom>
          <a:noFill/>
          <a:ln w="9525">
            <a:noFill/>
            <a:miter lim="800000"/>
            <a:headEnd/>
            <a:tailEnd/>
          </a:ln>
        </p:spPr>
        <p:txBody>
          <a:bodyPr>
            <a:spAutoFit/>
          </a:bodyPr>
          <a:lstStyle/>
          <a:p>
            <a:r>
              <a:rPr lang="en-US" sz="2400" b="1" dirty="0">
                <a:latin typeface="Arial" charset="0"/>
              </a:rPr>
              <a:t>PR = (10/50)/ (100/500) = 1</a:t>
            </a:r>
            <a:endParaRPr lang="en-US" sz="2400" b="1" dirty="0">
              <a:latin typeface="Arial Unicode MS" pitchFamily="34" charset="-128"/>
            </a:endParaRPr>
          </a:p>
        </p:txBody>
      </p:sp>
      <p:sp>
        <p:nvSpPr>
          <p:cNvPr id="53283" name="Text Box 36"/>
          <p:cNvSpPr txBox="1">
            <a:spLocks noChangeArrowheads="1"/>
          </p:cNvSpPr>
          <p:nvPr/>
        </p:nvSpPr>
        <p:spPr bwMode="auto">
          <a:xfrm>
            <a:off x="6286500" y="2133600"/>
            <a:ext cx="4000500" cy="1569660"/>
          </a:xfrm>
          <a:prstGeom prst="rect">
            <a:avLst/>
          </a:prstGeom>
          <a:noFill/>
          <a:ln w="9525">
            <a:noFill/>
            <a:miter lim="800000"/>
            <a:headEnd/>
            <a:tailEnd/>
          </a:ln>
        </p:spPr>
        <p:txBody>
          <a:bodyPr>
            <a:spAutoFit/>
          </a:bodyPr>
          <a:lstStyle/>
          <a:p>
            <a:r>
              <a:rPr lang="en-US" sz="2400" b="1" dirty="0">
                <a:latin typeface="Arial" charset="0"/>
              </a:rPr>
              <a:t>Unequal selection probabilities but </a:t>
            </a:r>
            <a:r>
              <a:rPr lang="en-US" sz="2400" b="1" u="sng" dirty="0">
                <a:latin typeface="Arial" charset="0"/>
              </a:rPr>
              <a:t>only according to exposure</a:t>
            </a:r>
            <a:r>
              <a:rPr lang="en-US" sz="2400" b="1" dirty="0">
                <a:latin typeface="Arial" charset="0"/>
              </a:rPr>
              <a:t>:</a:t>
            </a:r>
          </a:p>
          <a:p>
            <a:r>
              <a:rPr lang="en-US" sz="2400" b="1" dirty="0">
                <a:latin typeface="Arial" charset="0"/>
              </a:rPr>
              <a:t>No Selection Bias</a:t>
            </a:r>
            <a:endParaRPr lang="en-US" sz="2400" b="1" dirty="0">
              <a:latin typeface="Arial Unicode MS" pitchFamily="34" charset="-128"/>
            </a:endParaRPr>
          </a:p>
        </p:txBody>
      </p:sp>
      <p:sp>
        <p:nvSpPr>
          <p:cNvPr id="35" name="Text Box 20">
            <a:extLst>
              <a:ext uri="{FF2B5EF4-FFF2-40B4-BE49-F238E27FC236}">
                <a16:creationId xmlns:a16="http://schemas.microsoft.com/office/drawing/2014/main" id="{75B86FB1-0748-41DB-A994-457491B8A18B}"/>
              </a:ext>
            </a:extLst>
          </p:cNvPr>
          <p:cNvSpPr txBox="1">
            <a:spLocks noChangeArrowheads="1"/>
          </p:cNvSpPr>
          <p:nvPr/>
        </p:nvSpPr>
        <p:spPr bwMode="auto">
          <a:xfrm>
            <a:off x="28326" y="5211762"/>
            <a:ext cx="4886324" cy="1600438"/>
          </a:xfrm>
          <a:prstGeom prst="rect">
            <a:avLst/>
          </a:prstGeom>
          <a:noFill/>
          <a:ln w="9525">
            <a:noFill/>
            <a:miter lim="800000"/>
            <a:headEnd/>
            <a:tailEnd/>
          </a:ln>
        </p:spPr>
        <p:txBody>
          <a:bodyPr wrap="square">
            <a:spAutoFit/>
          </a:bodyPr>
          <a:lstStyle/>
          <a:p>
            <a:endParaRPr lang="en-US" sz="800" b="1" dirty="0">
              <a:latin typeface="Arial" charset="0"/>
            </a:endParaRPr>
          </a:p>
          <a:p>
            <a:r>
              <a:rPr lang="en-US" sz="2200" b="1" dirty="0">
                <a:latin typeface="+mn-lt"/>
              </a:rPr>
              <a:t>“Under the null”, selection probabilities must differ according to both exposure and disease for selection bias to occur</a:t>
            </a:r>
            <a:r>
              <a:rPr lang="en-US" sz="2400" b="1" dirty="0">
                <a:latin typeface="+mn-lt"/>
              </a:rPr>
              <a:t> </a:t>
            </a:r>
            <a:endParaRPr lang="en-US" sz="22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5427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4276"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54277"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4278"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54279"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54280"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4281"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54282"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54283" name="Text Box 11"/>
          <p:cNvSpPr txBox="1">
            <a:spLocks noChangeArrowheads="1"/>
          </p:cNvSpPr>
          <p:nvPr/>
        </p:nvSpPr>
        <p:spPr bwMode="auto">
          <a:xfrm>
            <a:off x="1954213" y="1565275"/>
            <a:ext cx="1614545" cy="461665"/>
          </a:xfrm>
          <a:prstGeom prst="rect">
            <a:avLst/>
          </a:prstGeom>
          <a:noFill/>
          <a:ln w="9525">
            <a:noFill/>
            <a:miter lim="800000"/>
            <a:headEnd/>
            <a:tailEnd/>
          </a:ln>
        </p:spPr>
        <p:txBody>
          <a:bodyPr wrap="none">
            <a:spAutoFit/>
          </a:bodyPr>
          <a:lstStyle/>
          <a:p>
            <a:pPr algn="l"/>
            <a:r>
              <a:rPr lang="en-US" sz="2400" dirty="0"/>
              <a:t>+               -</a:t>
            </a:r>
          </a:p>
        </p:txBody>
      </p:sp>
      <p:sp>
        <p:nvSpPr>
          <p:cNvPr id="54284"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54285" name="Line 13"/>
          <p:cNvSpPr>
            <a:spLocks noChangeShapeType="1"/>
          </p:cNvSpPr>
          <p:nvPr/>
        </p:nvSpPr>
        <p:spPr bwMode="auto">
          <a:xfrm>
            <a:off x="3581400" y="2438400"/>
            <a:ext cx="3771900" cy="2362200"/>
          </a:xfrm>
          <a:prstGeom prst="line">
            <a:avLst/>
          </a:prstGeom>
          <a:noFill/>
          <a:ln w="3175" cap="rnd">
            <a:solidFill>
              <a:schemeClr val="tx1"/>
            </a:solidFill>
            <a:prstDash val="sysDot"/>
            <a:round/>
            <a:headEnd/>
            <a:tailEnd type="triangle" w="med" len="med"/>
          </a:ln>
        </p:spPr>
        <p:txBody>
          <a:bodyPr wrap="none" anchor="ctr"/>
          <a:lstStyle/>
          <a:p>
            <a:endParaRPr lang="en-US" dirty="0"/>
          </a:p>
        </p:txBody>
      </p:sp>
      <p:sp>
        <p:nvSpPr>
          <p:cNvPr id="54286" name="Line 14"/>
          <p:cNvSpPr>
            <a:spLocks noChangeShapeType="1"/>
          </p:cNvSpPr>
          <p:nvPr/>
        </p:nvSpPr>
        <p:spPr bwMode="auto">
          <a:xfrm>
            <a:off x="2209801" y="2514601"/>
            <a:ext cx="3695700" cy="2422524"/>
          </a:xfrm>
          <a:prstGeom prst="line">
            <a:avLst/>
          </a:prstGeom>
          <a:noFill/>
          <a:ln w="38100">
            <a:solidFill>
              <a:schemeClr val="tx1"/>
            </a:solidFill>
            <a:round/>
            <a:headEnd/>
            <a:tailEnd type="triangle" w="med" len="med"/>
          </a:ln>
        </p:spPr>
        <p:txBody>
          <a:bodyPr wrap="none" anchor="ctr"/>
          <a:lstStyle/>
          <a:p>
            <a:endParaRPr lang="en-US" dirty="0"/>
          </a:p>
        </p:txBody>
      </p:sp>
      <p:sp>
        <p:nvSpPr>
          <p:cNvPr id="54287" name="Line 15"/>
          <p:cNvSpPr>
            <a:spLocks noChangeShapeType="1"/>
          </p:cNvSpPr>
          <p:nvPr/>
        </p:nvSpPr>
        <p:spPr bwMode="auto">
          <a:xfrm>
            <a:off x="3695700" y="3200400"/>
            <a:ext cx="3600450" cy="2362200"/>
          </a:xfrm>
          <a:prstGeom prst="line">
            <a:avLst/>
          </a:prstGeom>
          <a:noFill/>
          <a:ln w="3175" cap="rnd">
            <a:solidFill>
              <a:schemeClr val="tx1"/>
            </a:solidFill>
            <a:prstDash val="sysDot"/>
            <a:round/>
            <a:headEnd/>
            <a:tailEnd type="triangle" w="med" len="med"/>
          </a:ln>
        </p:spPr>
        <p:txBody>
          <a:bodyPr wrap="none" anchor="ctr"/>
          <a:lstStyle/>
          <a:p>
            <a:endParaRPr lang="en-US" dirty="0"/>
          </a:p>
        </p:txBody>
      </p:sp>
      <p:sp>
        <p:nvSpPr>
          <p:cNvPr id="54288" name="Line 16"/>
          <p:cNvSpPr>
            <a:spLocks noChangeShapeType="1"/>
          </p:cNvSpPr>
          <p:nvPr/>
        </p:nvSpPr>
        <p:spPr bwMode="auto">
          <a:xfrm>
            <a:off x="2209801" y="3352800"/>
            <a:ext cx="3771900" cy="2286000"/>
          </a:xfrm>
          <a:prstGeom prst="line">
            <a:avLst/>
          </a:prstGeom>
          <a:noFill/>
          <a:ln w="38100">
            <a:solidFill>
              <a:schemeClr val="tx1"/>
            </a:solidFill>
            <a:round/>
            <a:headEnd/>
            <a:tailEnd type="triangle" w="med" len="med"/>
          </a:ln>
        </p:spPr>
        <p:txBody>
          <a:bodyPr wrap="none" anchor="ctr"/>
          <a:lstStyle/>
          <a:p>
            <a:endParaRPr lang="en-US" dirty="0"/>
          </a:p>
        </p:txBody>
      </p:sp>
      <p:sp>
        <p:nvSpPr>
          <p:cNvPr id="54289" name="Text Box 17"/>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a:t>SOURCE</a:t>
            </a:r>
          </a:p>
          <a:p>
            <a:pPr algn="l"/>
            <a:r>
              <a:rPr lang="en-US" sz="2400" dirty="0"/>
              <a:t>POPULATION</a:t>
            </a:r>
          </a:p>
        </p:txBody>
      </p:sp>
      <p:sp>
        <p:nvSpPr>
          <p:cNvPr id="54290"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54291" name="Text Box 19"/>
          <p:cNvSpPr txBox="1">
            <a:spLocks noChangeArrowheads="1"/>
          </p:cNvSpPr>
          <p:nvPr/>
        </p:nvSpPr>
        <p:spPr bwMode="auto">
          <a:xfrm>
            <a:off x="577850" y="152400"/>
            <a:ext cx="9061450"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No Selection Bias (Unbiased Sampling)</a:t>
            </a:r>
            <a:r>
              <a:rPr lang="en-US" sz="2400" dirty="0"/>
              <a:t> </a:t>
            </a:r>
            <a:endParaRPr lang="en-US" sz="2800" b="1" dirty="0">
              <a:latin typeface="Arial" charset="0"/>
            </a:endParaRPr>
          </a:p>
        </p:txBody>
      </p:sp>
      <p:sp>
        <p:nvSpPr>
          <p:cNvPr id="54292" name="Text Box 20"/>
          <p:cNvSpPr txBox="1">
            <a:spLocks noChangeArrowheads="1"/>
          </p:cNvSpPr>
          <p:nvPr/>
        </p:nvSpPr>
        <p:spPr bwMode="auto">
          <a:xfrm>
            <a:off x="5164138" y="1371600"/>
            <a:ext cx="5122862" cy="2246769"/>
          </a:xfrm>
          <a:prstGeom prst="rect">
            <a:avLst/>
          </a:prstGeom>
          <a:noFill/>
          <a:ln w="9525">
            <a:noFill/>
            <a:miter lim="800000"/>
            <a:headEnd/>
            <a:tailEnd/>
          </a:ln>
        </p:spPr>
        <p:txBody>
          <a:bodyPr>
            <a:spAutoFit/>
          </a:bodyPr>
          <a:lstStyle/>
          <a:p>
            <a:r>
              <a:rPr lang="en-US" sz="2800" b="1" dirty="0">
                <a:latin typeface="Arial" charset="0"/>
              </a:rPr>
              <a:t>Unequal selection probability but </a:t>
            </a:r>
            <a:r>
              <a:rPr lang="en-US" sz="2800" b="1" u="sng" dirty="0">
                <a:latin typeface="Arial" charset="0"/>
              </a:rPr>
              <a:t>only according to disease</a:t>
            </a:r>
            <a:endParaRPr lang="en-US" sz="2800" b="1" dirty="0">
              <a:latin typeface="Arial" charset="0"/>
            </a:endParaRPr>
          </a:p>
          <a:p>
            <a:endParaRPr lang="en-US" sz="2800" b="1" dirty="0">
              <a:latin typeface="Arial" charset="0"/>
            </a:endParaRPr>
          </a:p>
          <a:p>
            <a:endParaRPr lang="en-US" sz="2800" b="1" dirty="0">
              <a:latin typeface="Arial Unicode MS" pitchFamily="34" charset="-128"/>
            </a:endParaRPr>
          </a:p>
        </p:txBody>
      </p:sp>
      <p:sp>
        <p:nvSpPr>
          <p:cNvPr id="22" name="Oval 21"/>
          <p:cNvSpPr/>
          <p:nvPr/>
        </p:nvSpPr>
        <p:spPr bwMode="auto">
          <a:xfrm>
            <a:off x="3086100" y="1828800"/>
            <a:ext cx="1143000" cy="2057400"/>
          </a:xfrm>
          <a:prstGeom prst="ellipse">
            <a:avLst/>
          </a:prstGeom>
          <a:noFill/>
          <a:ln w="9525"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23" name="Oval 22"/>
          <p:cNvSpPr/>
          <p:nvPr/>
        </p:nvSpPr>
        <p:spPr bwMode="auto">
          <a:xfrm>
            <a:off x="1638300" y="1828800"/>
            <a:ext cx="1143000" cy="2057400"/>
          </a:xfrm>
          <a:prstGeom prst="ellipse">
            <a:avLst/>
          </a:prstGeom>
          <a:noFill/>
          <a:ln w="2540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24" name="Oval 23"/>
          <p:cNvSpPr/>
          <p:nvPr/>
        </p:nvSpPr>
        <p:spPr bwMode="auto">
          <a:xfrm>
            <a:off x="1333500" y="2057400"/>
            <a:ext cx="3124200" cy="762000"/>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25" name="Oval 24"/>
          <p:cNvSpPr/>
          <p:nvPr/>
        </p:nvSpPr>
        <p:spPr bwMode="auto">
          <a:xfrm>
            <a:off x="1409700" y="2971800"/>
            <a:ext cx="3124200" cy="762000"/>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2" name="TextBox 1"/>
          <p:cNvSpPr txBox="1"/>
          <p:nvPr/>
        </p:nvSpPr>
        <p:spPr>
          <a:xfrm>
            <a:off x="7972425" y="3840540"/>
            <a:ext cx="2200275" cy="1569660"/>
          </a:xfrm>
          <a:prstGeom prst="rect">
            <a:avLst/>
          </a:prstGeom>
          <a:noFill/>
        </p:spPr>
        <p:txBody>
          <a:bodyPr wrap="square" rtlCol="0">
            <a:spAutoFit/>
          </a:bodyPr>
          <a:lstStyle/>
          <a:p>
            <a:r>
              <a:rPr lang="en-US" sz="2400" dirty="0">
                <a:latin typeface="+mn-lt"/>
              </a:rPr>
              <a:t>What type of (intentional) study design might this be?</a:t>
            </a:r>
          </a:p>
        </p:txBody>
      </p:sp>
      <p:sp>
        <p:nvSpPr>
          <p:cNvPr id="26" name="Text Box 20">
            <a:extLst>
              <a:ext uri="{FF2B5EF4-FFF2-40B4-BE49-F238E27FC236}">
                <a16:creationId xmlns:a16="http://schemas.microsoft.com/office/drawing/2014/main" id="{F945C448-80F2-4AA9-B799-FEEF5BF95CF0}"/>
              </a:ext>
            </a:extLst>
          </p:cNvPr>
          <p:cNvSpPr txBox="1">
            <a:spLocks noChangeArrowheads="1"/>
          </p:cNvSpPr>
          <p:nvPr/>
        </p:nvSpPr>
        <p:spPr bwMode="auto">
          <a:xfrm>
            <a:off x="28326" y="5211762"/>
            <a:ext cx="4886324" cy="1600438"/>
          </a:xfrm>
          <a:prstGeom prst="rect">
            <a:avLst/>
          </a:prstGeom>
          <a:noFill/>
          <a:ln w="9525">
            <a:noFill/>
            <a:miter lim="800000"/>
            <a:headEnd/>
            <a:tailEnd/>
          </a:ln>
        </p:spPr>
        <p:txBody>
          <a:bodyPr wrap="square">
            <a:spAutoFit/>
          </a:bodyPr>
          <a:lstStyle/>
          <a:p>
            <a:endParaRPr lang="en-US" sz="800" b="1" dirty="0">
              <a:latin typeface="Arial" charset="0"/>
            </a:endParaRPr>
          </a:p>
          <a:p>
            <a:r>
              <a:rPr lang="en-US" sz="2200" b="1" dirty="0">
                <a:latin typeface="+mn-lt"/>
              </a:rPr>
              <a:t>“Under the null”, selection probabilities must differ according to both exposure and disease for selection bias to occur</a:t>
            </a:r>
            <a:r>
              <a:rPr lang="en-US" sz="2400" b="1" dirty="0">
                <a:latin typeface="+mn-lt"/>
              </a:rPr>
              <a:t> </a:t>
            </a:r>
            <a:endParaRPr lang="en-US" sz="22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 grpId="0"/>
      <p:bldP spid="2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solidFill>
                <a:srgbClr val="000000"/>
              </a:solidFill>
            </a:endParaRPr>
          </a:p>
        </p:txBody>
      </p:sp>
      <p:sp>
        <p:nvSpPr>
          <p:cNvPr id="5325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solidFill>
                <a:srgbClr val="000000"/>
              </a:solidFill>
            </a:endParaRPr>
          </a:p>
        </p:txBody>
      </p:sp>
      <p:sp>
        <p:nvSpPr>
          <p:cNvPr id="53252"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solidFill>
                <a:srgbClr val="000000"/>
              </a:solidFill>
            </a:endParaRPr>
          </a:p>
        </p:txBody>
      </p:sp>
      <p:sp>
        <p:nvSpPr>
          <p:cNvPr id="53253"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solidFill>
                <a:srgbClr val="000000"/>
              </a:solidFill>
            </a:endParaRPr>
          </a:p>
        </p:txBody>
      </p:sp>
      <p:sp>
        <p:nvSpPr>
          <p:cNvPr id="53254"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solidFill>
                <a:srgbClr val="000000"/>
              </a:solidFill>
            </a:endParaRPr>
          </a:p>
        </p:txBody>
      </p:sp>
      <p:sp>
        <p:nvSpPr>
          <p:cNvPr id="53255"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solidFill>
                <a:srgbClr val="000000"/>
              </a:solidFill>
            </a:endParaRPr>
          </a:p>
        </p:txBody>
      </p:sp>
      <p:sp>
        <p:nvSpPr>
          <p:cNvPr id="53256"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solidFill>
                <a:srgbClr val="000000"/>
              </a:solidFill>
            </a:endParaRPr>
          </a:p>
        </p:txBody>
      </p:sp>
      <p:sp>
        <p:nvSpPr>
          <p:cNvPr id="53257"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solidFill>
                  <a:srgbClr val="000000"/>
                </a:solidFill>
              </a:rPr>
              <a:t>Disease</a:t>
            </a:r>
          </a:p>
        </p:txBody>
      </p:sp>
      <p:sp>
        <p:nvSpPr>
          <p:cNvPr id="53258"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solidFill>
                  <a:srgbClr val="000000"/>
                </a:solidFill>
              </a:rPr>
              <a:t>Exposure</a:t>
            </a:r>
          </a:p>
        </p:txBody>
      </p:sp>
      <p:sp>
        <p:nvSpPr>
          <p:cNvPr id="53259" name="Text Box 11"/>
          <p:cNvSpPr txBox="1">
            <a:spLocks noChangeArrowheads="1"/>
          </p:cNvSpPr>
          <p:nvPr/>
        </p:nvSpPr>
        <p:spPr bwMode="auto">
          <a:xfrm>
            <a:off x="1954213" y="1565275"/>
            <a:ext cx="1845377" cy="461665"/>
          </a:xfrm>
          <a:prstGeom prst="rect">
            <a:avLst/>
          </a:prstGeom>
          <a:noFill/>
          <a:ln w="9525">
            <a:noFill/>
            <a:miter lim="800000"/>
            <a:headEnd/>
            <a:tailEnd/>
          </a:ln>
        </p:spPr>
        <p:txBody>
          <a:bodyPr wrap="none">
            <a:spAutoFit/>
          </a:bodyPr>
          <a:lstStyle/>
          <a:p>
            <a:pPr algn="l"/>
            <a:r>
              <a:rPr lang="en-US" sz="2400" dirty="0">
                <a:solidFill>
                  <a:srgbClr val="000000"/>
                </a:solidFill>
              </a:rPr>
              <a:t>+                  -</a:t>
            </a:r>
          </a:p>
        </p:txBody>
      </p:sp>
      <p:sp>
        <p:nvSpPr>
          <p:cNvPr id="53260"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solidFill>
                  <a:srgbClr val="000000"/>
                </a:solidFill>
              </a:rPr>
              <a:t>+</a:t>
            </a:r>
          </a:p>
          <a:p>
            <a:pPr algn="l"/>
            <a:endParaRPr lang="en-US" sz="2400" dirty="0">
              <a:solidFill>
                <a:srgbClr val="000000"/>
              </a:solidFill>
            </a:endParaRPr>
          </a:p>
          <a:p>
            <a:pPr algn="l"/>
            <a:endParaRPr lang="en-US" sz="2400" dirty="0">
              <a:solidFill>
                <a:srgbClr val="000000"/>
              </a:solidFill>
            </a:endParaRPr>
          </a:p>
          <a:p>
            <a:pPr algn="l"/>
            <a:r>
              <a:rPr lang="en-US" sz="2400" dirty="0">
                <a:solidFill>
                  <a:srgbClr val="000000"/>
                </a:solidFill>
              </a:rPr>
              <a:t>-</a:t>
            </a:r>
          </a:p>
        </p:txBody>
      </p:sp>
      <p:sp>
        <p:nvSpPr>
          <p:cNvPr id="53261" name="Line 13"/>
          <p:cNvSpPr>
            <a:spLocks noChangeShapeType="1"/>
          </p:cNvSpPr>
          <p:nvPr/>
        </p:nvSpPr>
        <p:spPr bwMode="auto">
          <a:xfrm>
            <a:off x="3543300" y="3505200"/>
            <a:ext cx="3854355" cy="2133600"/>
          </a:xfrm>
          <a:prstGeom prst="line">
            <a:avLst/>
          </a:prstGeom>
          <a:noFill/>
          <a:ln w="12700" cap="rnd">
            <a:solidFill>
              <a:schemeClr val="tx1"/>
            </a:solidFill>
            <a:prstDash val="sysDot"/>
            <a:round/>
            <a:headEnd/>
            <a:tailEnd type="triangle" w="med" len="med"/>
          </a:ln>
        </p:spPr>
        <p:txBody>
          <a:bodyPr wrap="none" anchor="ctr"/>
          <a:lstStyle/>
          <a:p>
            <a:endParaRPr lang="en-US" dirty="0">
              <a:solidFill>
                <a:srgbClr val="000000"/>
              </a:solidFill>
            </a:endParaRPr>
          </a:p>
        </p:txBody>
      </p:sp>
      <p:sp>
        <p:nvSpPr>
          <p:cNvPr id="53262"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solidFill>
                <a:srgbClr val="000000"/>
              </a:solidFill>
            </a:endParaRPr>
          </a:p>
        </p:txBody>
      </p:sp>
      <p:sp>
        <p:nvSpPr>
          <p:cNvPr id="53263" name="Line 15"/>
          <p:cNvSpPr>
            <a:spLocks noChangeShapeType="1"/>
          </p:cNvSpPr>
          <p:nvPr/>
        </p:nvSpPr>
        <p:spPr bwMode="auto">
          <a:xfrm>
            <a:off x="3771900" y="2438400"/>
            <a:ext cx="3686175" cy="2286000"/>
          </a:xfrm>
          <a:prstGeom prst="line">
            <a:avLst/>
          </a:prstGeom>
          <a:noFill/>
          <a:ln w="12700" cap="rnd">
            <a:solidFill>
              <a:schemeClr val="tx1"/>
            </a:solidFill>
            <a:prstDash val="sysDot"/>
            <a:round/>
            <a:headEnd/>
            <a:tailEnd type="triangle" w="med" len="med"/>
          </a:ln>
        </p:spPr>
        <p:txBody>
          <a:bodyPr wrap="none" anchor="ctr"/>
          <a:lstStyle/>
          <a:p>
            <a:endParaRPr lang="en-US" dirty="0">
              <a:solidFill>
                <a:srgbClr val="000000"/>
              </a:solidFill>
            </a:endParaRPr>
          </a:p>
        </p:txBody>
      </p:sp>
      <p:sp>
        <p:nvSpPr>
          <p:cNvPr id="53264" name="Line 16"/>
          <p:cNvSpPr>
            <a:spLocks noChangeShapeType="1"/>
          </p:cNvSpPr>
          <p:nvPr/>
        </p:nvSpPr>
        <p:spPr bwMode="auto">
          <a:xfrm>
            <a:off x="2314575" y="2286001"/>
            <a:ext cx="3971925" cy="2346324"/>
          </a:xfrm>
          <a:prstGeom prst="line">
            <a:avLst/>
          </a:prstGeom>
          <a:noFill/>
          <a:ln w="38100">
            <a:solidFill>
              <a:schemeClr val="tx1"/>
            </a:solidFill>
            <a:round/>
            <a:headEnd/>
            <a:tailEnd type="triangle" w="med" len="med"/>
          </a:ln>
        </p:spPr>
        <p:txBody>
          <a:bodyPr wrap="none" anchor="ctr"/>
          <a:lstStyle/>
          <a:p>
            <a:endParaRPr lang="en-US" dirty="0">
              <a:solidFill>
                <a:srgbClr val="000000"/>
              </a:solidFill>
            </a:endParaRPr>
          </a:p>
        </p:txBody>
      </p:sp>
      <p:sp>
        <p:nvSpPr>
          <p:cNvPr id="53265" name="Text Box 17"/>
          <p:cNvSpPr txBox="1">
            <a:spLocks noChangeArrowheads="1"/>
          </p:cNvSpPr>
          <p:nvPr/>
        </p:nvSpPr>
        <p:spPr bwMode="auto">
          <a:xfrm>
            <a:off x="381000" y="3810000"/>
            <a:ext cx="2286000" cy="830997"/>
          </a:xfrm>
          <a:prstGeom prst="rect">
            <a:avLst/>
          </a:prstGeom>
          <a:noFill/>
          <a:ln w="9525">
            <a:noFill/>
            <a:miter lim="800000"/>
            <a:headEnd/>
            <a:tailEnd/>
          </a:ln>
        </p:spPr>
        <p:txBody>
          <a:bodyPr>
            <a:spAutoFit/>
          </a:bodyPr>
          <a:lstStyle/>
          <a:p>
            <a:pPr algn="l"/>
            <a:r>
              <a:rPr lang="en-US" sz="2400" dirty="0">
                <a:solidFill>
                  <a:srgbClr val="000000"/>
                </a:solidFill>
              </a:rPr>
              <a:t>SOURCE POPULATION</a:t>
            </a:r>
          </a:p>
        </p:txBody>
      </p:sp>
      <p:sp>
        <p:nvSpPr>
          <p:cNvPr id="53266"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solidFill>
                  <a:srgbClr val="000000"/>
                </a:solidFill>
              </a:rPr>
              <a:t>STUDY SAMPLE</a:t>
            </a:r>
          </a:p>
        </p:txBody>
      </p:sp>
      <p:sp>
        <p:nvSpPr>
          <p:cNvPr id="53267" name="Text Box 19"/>
          <p:cNvSpPr txBox="1">
            <a:spLocks noChangeArrowheads="1"/>
          </p:cNvSpPr>
          <p:nvPr/>
        </p:nvSpPr>
        <p:spPr bwMode="auto">
          <a:xfrm>
            <a:off x="577850" y="76200"/>
            <a:ext cx="9061450" cy="946150"/>
          </a:xfrm>
          <a:prstGeom prst="rect">
            <a:avLst/>
          </a:prstGeom>
          <a:noFill/>
          <a:ln w="9525">
            <a:noFill/>
            <a:miter lim="800000"/>
            <a:headEnd/>
            <a:tailEnd/>
          </a:ln>
        </p:spPr>
        <p:txBody>
          <a:bodyPr wrap="none">
            <a:spAutoFit/>
          </a:bodyPr>
          <a:lstStyle/>
          <a:p>
            <a:r>
              <a:rPr lang="en-US" sz="2800" b="1" dirty="0">
                <a:solidFill>
                  <a:srgbClr val="000000"/>
                </a:solidFill>
                <a:latin typeface="Arial" charset="0"/>
              </a:rPr>
              <a:t>Analytic Study:   </a:t>
            </a:r>
          </a:p>
          <a:p>
            <a:r>
              <a:rPr lang="en-US" sz="2800" b="1" dirty="0">
                <a:solidFill>
                  <a:srgbClr val="000000"/>
                </a:solidFill>
                <a:latin typeface="Arial" charset="0"/>
              </a:rPr>
              <a:t>Depiction of No Selection Bias (Unbiased Sampling)</a:t>
            </a:r>
            <a:r>
              <a:rPr lang="en-US" sz="2400" dirty="0">
                <a:solidFill>
                  <a:srgbClr val="000000"/>
                </a:solidFill>
              </a:rPr>
              <a:t> </a:t>
            </a:r>
            <a:endParaRPr lang="en-US" sz="2800" b="1" dirty="0">
              <a:solidFill>
                <a:srgbClr val="000000"/>
              </a:solidFill>
              <a:latin typeface="Arial" charset="0"/>
            </a:endParaRPr>
          </a:p>
        </p:txBody>
      </p:sp>
      <p:sp>
        <p:nvSpPr>
          <p:cNvPr id="53269" name="Text Box 22"/>
          <p:cNvSpPr txBox="1">
            <a:spLocks noChangeArrowheads="1"/>
          </p:cNvSpPr>
          <p:nvPr/>
        </p:nvSpPr>
        <p:spPr bwMode="auto">
          <a:xfrm>
            <a:off x="1409700" y="2057400"/>
            <a:ext cx="10668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10000</a:t>
            </a:r>
          </a:p>
        </p:txBody>
      </p:sp>
      <p:sp>
        <p:nvSpPr>
          <p:cNvPr id="53270" name="Text Box 23"/>
          <p:cNvSpPr txBox="1">
            <a:spLocks noChangeArrowheads="1"/>
          </p:cNvSpPr>
          <p:nvPr/>
        </p:nvSpPr>
        <p:spPr bwMode="auto">
          <a:xfrm>
            <a:off x="1409700" y="3124200"/>
            <a:ext cx="10668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10000</a:t>
            </a:r>
          </a:p>
        </p:txBody>
      </p:sp>
      <p:sp>
        <p:nvSpPr>
          <p:cNvPr id="53271" name="Text Box 24"/>
          <p:cNvSpPr txBox="1">
            <a:spLocks noChangeArrowheads="1"/>
          </p:cNvSpPr>
          <p:nvPr/>
        </p:nvSpPr>
        <p:spPr bwMode="auto">
          <a:xfrm>
            <a:off x="3009900" y="1981200"/>
            <a:ext cx="10668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40000</a:t>
            </a:r>
          </a:p>
        </p:txBody>
      </p:sp>
      <p:sp>
        <p:nvSpPr>
          <p:cNvPr id="53272" name="Text Box 25"/>
          <p:cNvSpPr txBox="1">
            <a:spLocks noChangeArrowheads="1"/>
          </p:cNvSpPr>
          <p:nvPr/>
        </p:nvSpPr>
        <p:spPr bwMode="auto">
          <a:xfrm>
            <a:off x="3009900" y="3124200"/>
            <a:ext cx="10668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40000</a:t>
            </a:r>
          </a:p>
        </p:txBody>
      </p:sp>
      <p:sp>
        <p:nvSpPr>
          <p:cNvPr id="53273" name="Text Box 26"/>
          <p:cNvSpPr txBox="1">
            <a:spLocks noChangeArrowheads="1"/>
          </p:cNvSpPr>
          <p:nvPr/>
        </p:nvSpPr>
        <p:spPr bwMode="auto">
          <a:xfrm>
            <a:off x="4038600" y="1295400"/>
            <a:ext cx="6438900" cy="457200"/>
          </a:xfrm>
          <a:prstGeom prst="rect">
            <a:avLst/>
          </a:prstGeom>
          <a:noFill/>
          <a:ln w="9525">
            <a:noFill/>
            <a:miter lim="800000"/>
            <a:headEnd/>
            <a:tailEnd/>
          </a:ln>
        </p:spPr>
        <p:txBody>
          <a:bodyPr>
            <a:spAutoFit/>
          </a:bodyPr>
          <a:lstStyle/>
          <a:p>
            <a:r>
              <a:rPr lang="en-US" sz="2400" b="1" dirty="0">
                <a:solidFill>
                  <a:srgbClr val="000000"/>
                </a:solidFill>
                <a:latin typeface="Arial" charset="0"/>
              </a:rPr>
              <a:t>PR = (10,000/50,000)/(10,000/50,000) = 1</a:t>
            </a:r>
            <a:endParaRPr lang="en-US" sz="2400" b="1" dirty="0">
              <a:solidFill>
                <a:srgbClr val="000000"/>
              </a:solidFill>
              <a:latin typeface="Arial Unicode MS" pitchFamily="34" charset="-128"/>
            </a:endParaRPr>
          </a:p>
        </p:txBody>
      </p:sp>
      <p:sp>
        <p:nvSpPr>
          <p:cNvPr id="53274" name="Text Box 27"/>
          <p:cNvSpPr txBox="1">
            <a:spLocks noChangeArrowheads="1"/>
          </p:cNvSpPr>
          <p:nvPr/>
        </p:nvSpPr>
        <p:spPr bwMode="auto">
          <a:xfrm>
            <a:off x="2933700" y="4191000"/>
            <a:ext cx="838200" cy="579438"/>
          </a:xfrm>
          <a:prstGeom prst="rect">
            <a:avLst/>
          </a:prstGeom>
          <a:noFill/>
          <a:ln w="9525" algn="ctr">
            <a:noFill/>
            <a:miter lim="800000"/>
            <a:headEnd/>
            <a:tailEnd/>
          </a:ln>
        </p:spPr>
        <p:txBody>
          <a:bodyPr>
            <a:spAutoFit/>
          </a:bodyPr>
          <a:lstStyle/>
          <a:p>
            <a:pPr>
              <a:spcBef>
                <a:spcPct val="50000"/>
              </a:spcBef>
            </a:pPr>
            <a:r>
              <a:rPr lang="en-US" dirty="0">
                <a:solidFill>
                  <a:srgbClr val="000000"/>
                </a:solidFill>
              </a:rPr>
              <a:t>1%</a:t>
            </a:r>
          </a:p>
        </p:txBody>
      </p:sp>
      <p:sp>
        <p:nvSpPr>
          <p:cNvPr id="53275" name="Text Box 28"/>
          <p:cNvSpPr txBox="1">
            <a:spLocks noChangeArrowheads="1"/>
          </p:cNvSpPr>
          <p:nvPr/>
        </p:nvSpPr>
        <p:spPr bwMode="auto">
          <a:xfrm>
            <a:off x="4457700" y="3124200"/>
            <a:ext cx="838200" cy="579438"/>
          </a:xfrm>
          <a:prstGeom prst="rect">
            <a:avLst/>
          </a:prstGeom>
          <a:noFill/>
          <a:ln w="9525" algn="ctr">
            <a:noFill/>
            <a:miter lim="800000"/>
            <a:headEnd/>
            <a:tailEnd/>
          </a:ln>
        </p:spPr>
        <p:txBody>
          <a:bodyPr>
            <a:spAutoFit/>
          </a:bodyPr>
          <a:lstStyle/>
          <a:p>
            <a:pPr>
              <a:spcBef>
                <a:spcPct val="50000"/>
              </a:spcBef>
            </a:pPr>
            <a:r>
              <a:rPr lang="en-US" dirty="0">
                <a:solidFill>
                  <a:srgbClr val="000000"/>
                </a:solidFill>
              </a:rPr>
              <a:t>1%</a:t>
            </a:r>
          </a:p>
        </p:txBody>
      </p:sp>
      <p:sp>
        <p:nvSpPr>
          <p:cNvPr id="53276" name="Text Box 29"/>
          <p:cNvSpPr txBox="1">
            <a:spLocks noChangeArrowheads="1"/>
          </p:cNvSpPr>
          <p:nvPr/>
        </p:nvSpPr>
        <p:spPr bwMode="auto">
          <a:xfrm>
            <a:off x="4076700" y="3992562"/>
            <a:ext cx="1066800" cy="579438"/>
          </a:xfrm>
          <a:prstGeom prst="rect">
            <a:avLst/>
          </a:prstGeom>
          <a:noFill/>
          <a:ln w="9525" algn="ctr">
            <a:noFill/>
            <a:miter lim="800000"/>
            <a:headEnd/>
            <a:tailEnd/>
          </a:ln>
        </p:spPr>
        <p:txBody>
          <a:bodyPr>
            <a:spAutoFit/>
          </a:bodyPr>
          <a:lstStyle/>
          <a:p>
            <a:pPr>
              <a:spcBef>
                <a:spcPct val="50000"/>
              </a:spcBef>
            </a:pPr>
            <a:r>
              <a:rPr lang="en-US" dirty="0">
                <a:solidFill>
                  <a:srgbClr val="000000"/>
                </a:solidFill>
              </a:rPr>
              <a:t>0.1%</a:t>
            </a:r>
          </a:p>
        </p:txBody>
      </p:sp>
      <p:sp>
        <p:nvSpPr>
          <p:cNvPr id="53277" name="Text Box 30"/>
          <p:cNvSpPr txBox="1">
            <a:spLocks noChangeArrowheads="1"/>
          </p:cNvSpPr>
          <p:nvPr/>
        </p:nvSpPr>
        <p:spPr bwMode="auto">
          <a:xfrm>
            <a:off x="4991100" y="2667000"/>
            <a:ext cx="1066800" cy="579438"/>
          </a:xfrm>
          <a:prstGeom prst="rect">
            <a:avLst/>
          </a:prstGeom>
          <a:noFill/>
          <a:ln w="9525" algn="ctr">
            <a:noFill/>
            <a:miter lim="800000"/>
            <a:headEnd/>
            <a:tailEnd/>
          </a:ln>
        </p:spPr>
        <p:txBody>
          <a:bodyPr>
            <a:spAutoFit/>
          </a:bodyPr>
          <a:lstStyle/>
          <a:p>
            <a:pPr>
              <a:spcBef>
                <a:spcPct val="50000"/>
              </a:spcBef>
            </a:pPr>
            <a:r>
              <a:rPr lang="en-US" dirty="0">
                <a:solidFill>
                  <a:srgbClr val="000000"/>
                </a:solidFill>
              </a:rPr>
              <a:t>0.1%</a:t>
            </a:r>
          </a:p>
        </p:txBody>
      </p:sp>
      <p:sp>
        <p:nvSpPr>
          <p:cNvPr id="53278" name="Text Box 31"/>
          <p:cNvSpPr txBox="1">
            <a:spLocks noChangeArrowheads="1"/>
          </p:cNvSpPr>
          <p:nvPr/>
        </p:nvSpPr>
        <p:spPr bwMode="auto">
          <a:xfrm>
            <a:off x="5143500" y="4724400"/>
            <a:ext cx="10668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100</a:t>
            </a:r>
          </a:p>
        </p:txBody>
      </p:sp>
      <p:sp>
        <p:nvSpPr>
          <p:cNvPr id="53279" name="Text Box 32"/>
          <p:cNvSpPr txBox="1">
            <a:spLocks noChangeArrowheads="1"/>
          </p:cNvSpPr>
          <p:nvPr/>
        </p:nvSpPr>
        <p:spPr bwMode="auto">
          <a:xfrm>
            <a:off x="5219700" y="5562600"/>
            <a:ext cx="10668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100</a:t>
            </a:r>
          </a:p>
        </p:txBody>
      </p:sp>
      <p:sp>
        <p:nvSpPr>
          <p:cNvPr id="53280" name="Text Box 33"/>
          <p:cNvSpPr txBox="1">
            <a:spLocks noChangeArrowheads="1"/>
          </p:cNvSpPr>
          <p:nvPr/>
        </p:nvSpPr>
        <p:spPr bwMode="auto">
          <a:xfrm>
            <a:off x="6362700" y="4724400"/>
            <a:ext cx="10668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40</a:t>
            </a:r>
          </a:p>
        </p:txBody>
      </p:sp>
      <p:sp>
        <p:nvSpPr>
          <p:cNvPr id="53281" name="Text Box 34"/>
          <p:cNvSpPr txBox="1">
            <a:spLocks noChangeArrowheads="1"/>
          </p:cNvSpPr>
          <p:nvPr/>
        </p:nvSpPr>
        <p:spPr bwMode="auto">
          <a:xfrm>
            <a:off x="6438900" y="5562600"/>
            <a:ext cx="10668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40</a:t>
            </a:r>
          </a:p>
        </p:txBody>
      </p:sp>
      <p:sp>
        <p:nvSpPr>
          <p:cNvPr id="53282" name="Text Box 35"/>
          <p:cNvSpPr txBox="1">
            <a:spLocks noChangeArrowheads="1"/>
          </p:cNvSpPr>
          <p:nvPr/>
        </p:nvSpPr>
        <p:spPr bwMode="auto">
          <a:xfrm>
            <a:off x="7734300" y="4800600"/>
            <a:ext cx="2819400" cy="830997"/>
          </a:xfrm>
          <a:prstGeom prst="rect">
            <a:avLst/>
          </a:prstGeom>
          <a:noFill/>
          <a:ln w="9525">
            <a:noFill/>
            <a:miter lim="800000"/>
            <a:headEnd/>
            <a:tailEnd/>
          </a:ln>
        </p:spPr>
        <p:txBody>
          <a:bodyPr>
            <a:spAutoFit/>
          </a:bodyPr>
          <a:lstStyle/>
          <a:p>
            <a:r>
              <a:rPr lang="en-US" sz="2400" b="1" dirty="0">
                <a:solidFill>
                  <a:srgbClr val="000000"/>
                </a:solidFill>
                <a:latin typeface="Arial" charset="0"/>
              </a:rPr>
              <a:t>PR = (100/140)/ (100/140) = 1</a:t>
            </a:r>
            <a:endParaRPr lang="en-US" sz="2400" b="1" dirty="0">
              <a:solidFill>
                <a:srgbClr val="000000"/>
              </a:solidFill>
              <a:latin typeface="Arial Unicode MS" pitchFamily="34" charset="-128"/>
            </a:endParaRPr>
          </a:p>
        </p:txBody>
      </p:sp>
      <p:sp>
        <p:nvSpPr>
          <p:cNvPr id="53283" name="Text Box 36"/>
          <p:cNvSpPr txBox="1">
            <a:spLocks noChangeArrowheads="1"/>
          </p:cNvSpPr>
          <p:nvPr/>
        </p:nvSpPr>
        <p:spPr bwMode="auto">
          <a:xfrm>
            <a:off x="6286500" y="1981200"/>
            <a:ext cx="4000500" cy="1938992"/>
          </a:xfrm>
          <a:prstGeom prst="rect">
            <a:avLst/>
          </a:prstGeom>
          <a:noFill/>
          <a:ln w="9525">
            <a:noFill/>
            <a:miter lim="800000"/>
            <a:headEnd/>
            <a:tailEnd/>
          </a:ln>
        </p:spPr>
        <p:txBody>
          <a:bodyPr>
            <a:spAutoFit/>
          </a:bodyPr>
          <a:lstStyle/>
          <a:p>
            <a:r>
              <a:rPr lang="en-US" sz="2400" b="1" dirty="0">
                <a:solidFill>
                  <a:srgbClr val="000000"/>
                </a:solidFill>
                <a:latin typeface="Arial" charset="0"/>
              </a:rPr>
              <a:t>Unequal selection probabilities but </a:t>
            </a:r>
            <a:r>
              <a:rPr lang="en-US" sz="2400" b="1" u="sng" dirty="0">
                <a:solidFill>
                  <a:srgbClr val="000000"/>
                </a:solidFill>
                <a:latin typeface="Arial" charset="0"/>
              </a:rPr>
              <a:t>only according to disease</a:t>
            </a:r>
            <a:r>
              <a:rPr lang="en-US" sz="2400" b="1" dirty="0">
                <a:solidFill>
                  <a:srgbClr val="000000"/>
                </a:solidFill>
                <a:latin typeface="Arial" charset="0"/>
              </a:rPr>
              <a:t>:</a:t>
            </a:r>
          </a:p>
          <a:p>
            <a:r>
              <a:rPr lang="en-US" sz="2400" b="1" dirty="0">
                <a:solidFill>
                  <a:srgbClr val="000000"/>
                </a:solidFill>
                <a:latin typeface="Arial" charset="0"/>
              </a:rPr>
              <a:t>No Selection Bias</a:t>
            </a:r>
          </a:p>
          <a:p>
            <a:r>
              <a:rPr lang="en-US" sz="2400" b="1" dirty="0">
                <a:solidFill>
                  <a:srgbClr val="000000"/>
                </a:solidFill>
                <a:latin typeface="Arial" charset="0"/>
              </a:rPr>
              <a:t>Under the Null</a:t>
            </a:r>
            <a:endParaRPr lang="en-US" sz="2400" b="1" dirty="0">
              <a:solidFill>
                <a:srgbClr val="000000"/>
              </a:solidFill>
              <a:latin typeface="Arial Unicode MS" pitchFamily="34" charset="-128"/>
            </a:endParaRPr>
          </a:p>
        </p:txBody>
      </p:sp>
      <p:sp>
        <p:nvSpPr>
          <p:cNvPr id="35" name="Text Box 20">
            <a:extLst>
              <a:ext uri="{FF2B5EF4-FFF2-40B4-BE49-F238E27FC236}">
                <a16:creationId xmlns:a16="http://schemas.microsoft.com/office/drawing/2014/main" id="{17738C86-828A-4D91-AA27-5A5088A313C3}"/>
              </a:ext>
            </a:extLst>
          </p:cNvPr>
          <p:cNvSpPr txBox="1">
            <a:spLocks noChangeArrowheads="1"/>
          </p:cNvSpPr>
          <p:nvPr/>
        </p:nvSpPr>
        <p:spPr bwMode="auto">
          <a:xfrm>
            <a:off x="28326" y="5211762"/>
            <a:ext cx="4886324" cy="1600438"/>
          </a:xfrm>
          <a:prstGeom prst="rect">
            <a:avLst/>
          </a:prstGeom>
          <a:noFill/>
          <a:ln w="9525">
            <a:noFill/>
            <a:miter lim="800000"/>
            <a:headEnd/>
            <a:tailEnd/>
          </a:ln>
        </p:spPr>
        <p:txBody>
          <a:bodyPr wrap="square">
            <a:spAutoFit/>
          </a:bodyPr>
          <a:lstStyle/>
          <a:p>
            <a:endParaRPr lang="en-US" sz="800" b="1" dirty="0">
              <a:latin typeface="Arial" charset="0"/>
            </a:endParaRPr>
          </a:p>
          <a:p>
            <a:r>
              <a:rPr lang="en-US" sz="2200" b="1" dirty="0">
                <a:latin typeface="+mn-lt"/>
              </a:rPr>
              <a:t>“Under the null”, selection probabilities must differ according to both exposure and disease for selection bias to occur</a:t>
            </a:r>
            <a:r>
              <a:rPr lang="en-US" sz="2400" b="1" dirty="0">
                <a:latin typeface="+mn-lt"/>
              </a:rPr>
              <a:t> </a:t>
            </a:r>
            <a:endParaRPr lang="en-US" sz="2200" b="1" dirty="0">
              <a:latin typeface="+mn-lt"/>
            </a:endParaRPr>
          </a:p>
        </p:txBody>
      </p:sp>
    </p:spTree>
    <p:extLst>
      <p:ext uri="{BB962C8B-B14F-4D97-AF65-F5344CB8AC3E}">
        <p14:creationId xmlns:p14="http://schemas.microsoft.com/office/powerpoint/2010/main" val="333781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87472" y="914400"/>
            <a:ext cx="4974180" cy="2942417"/>
            <a:chOff x="-725634" y="572655"/>
            <a:chExt cx="8612334" cy="6241490"/>
          </a:xfrm>
        </p:grpSpPr>
        <p:sp>
          <p:nvSpPr>
            <p:cNvPr id="5017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5017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0180" name="Line 4"/>
            <p:cNvSpPr>
              <a:spLocks noChangeShapeType="1"/>
            </p:cNvSpPr>
            <p:nvPr/>
          </p:nvSpPr>
          <p:spPr bwMode="auto">
            <a:xfrm flipH="1">
              <a:off x="2914647" y="1981201"/>
              <a:ext cx="2" cy="1951333"/>
            </a:xfrm>
            <a:prstGeom prst="line">
              <a:avLst/>
            </a:prstGeom>
            <a:noFill/>
            <a:ln w="9525">
              <a:solidFill>
                <a:schemeClr val="tx1"/>
              </a:solidFill>
              <a:round/>
              <a:headEnd/>
              <a:tailEnd/>
            </a:ln>
          </p:spPr>
          <p:txBody>
            <a:bodyPr wrap="none" anchor="ctr"/>
            <a:lstStyle/>
            <a:p>
              <a:endParaRPr lang="en-US" dirty="0"/>
            </a:p>
          </p:txBody>
        </p:sp>
        <p:sp>
          <p:nvSpPr>
            <p:cNvPr id="50181"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0182" name="Line 6"/>
            <p:cNvSpPr>
              <a:spLocks noChangeShapeType="1"/>
            </p:cNvSpPr>
            <p:nvPr/>
          </p:nvSpPr>
          <p:spPr bwMode="auto">
            <a:xfrm>
              <a:off x="6662629" y="4419600"/>
              <a:ext cx="0" cy="1524000"/>
            </a:xfrm>
            <a:prstGeom prst="line">
              <a:avLst/>
            </a:prstGeom>
            <a:noFill/>
            <a:ln w="9525">
              <a:solidFill>
                <a:schemeClr val="tx1"/>
              </a:solidFill>
              <a:round/>
              <a:headEnd/>
              <a:tailEnd/>
            </a:ln>
          </p:spPr>
          <p:txBody>
            <a:bodyPr wrap="none" anchor="ctr"/>
            <a:lstStyle/>
            <a:p>
              <a:endParaRPr lang="en-US" dirty="0"/>
            </a:p>
          </p:txBody>
        </p:sp>
        <p:sp>
          <p:nvSpPr>
            <p:cNvPr id="50183" name="Line 7"/>
            <p:cNvSpPr>
              <a:spLocks noChangeShapeType="1"/>
            </p:cNvSpPr>
            <p:nvPr/>
          </p:nvSpPr>
          <p:spPr bwMode="auto">
            <a:xfrm>
              <a:off x="5400675" y="5105401"/>
              <a:ext cx="2486024" cy="76198"/>
            </a:xfrm>
            <a:prstGeom prst="line">
              <a:avLst/>
            </a:prstGeom>
            <a:noFill/>
            <a:ln w="9525">
              <a:solidFill>
                <a:schemeClr val="tx1"/>
              </a:solidFill>
              <a:round/>
              <a:headEnd/>
              <a:tailEnd/>
            </a:ln>
          </p:spPr>
          <p:txBody>
            <a:bodyPr wrap="none" anchor="ctr"/>
            <a:lstStyle/>
            <a:p>
              <a:endParaRPr lang="en-US" dirty="0"/>
            </a:p>
          </p:txBody>
        </p:sp>
        <p:sp>
          <p:nvSpPr>
            <p:cNvPr id="50184"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0185" name="Text Box 9"/>
            <p:cNvSpPr txBox="1">
              <a:spLocks noChangeArrowheads="1"/>
            </p:cNvSpPr>
            <p:nvPr/>
          </p:nvSpPr>
          <p:spPr bwMode="auto">
            <a:xfrm>
              <a:off x="2155117" y="572655"/>
              <a:ext cx="2396580" cy="848718"/>
            </a:xfrm>
            <a:prstGeom prst="rect">
              <a:avLst/>
            </a:prstGeom>
            <a:noFill/>
            <a:ln w="9525">
              <a:noFill/>
              <a:miter lim="800000"/>
              <a:headEnd/>
              <a:tailEnd/>
            </a:ln>
          </p:spPr>
          <p:txBody>
            <a:bodyPr wrap="square">
              <a:spAutoFit/>
            </a:bodyPr>
            <a:lstStyle/>
            <a:p>
              <a:pPr algn="l"/>
              <a:r>
                <a:rPr lang="en-US" sz="2000" dirty="0"/>
                <a:t>Disease</a:t>
              </a:r>
            </a:p>
          </p:txBody>
        </p:sp>
        <p:sp>
          <p:nvSpPr>
            <p:cNvPr id="50186" name="Text Box 10"/>
            <p:cNvSpPr txBox="1">
              <a:spLocks noChangeArrowheads="1"/>
            </p:cNvSpPr>
            <p:nvPr/>
          </p:nvSpPr>
          <p:spPr bwMode="auto">
            <a:xfrm>
              <a:off x="-725634" y="2633391"/>
              <a:ext cx="1996105" cy="848718"/>
            </a:xfrm>
            <a:prstGeom prst="rect">
              <a:avLst/>
            </a:prstGeom>
            <a:noFill/>
            <a:ln w="9525">
              <a:noFill/>
              <a:miter lim="800000"/>
              <a:headEnd/>
              <a:tailEnd/>
            </a:ln>
          </p:spPr>
          <p:txBody>
            <a:bodyPr wrap="none">
              <a:spAutoFit/>
            </a:bodyPr>
            <a:lstStyle/>
            <a:p>
              <a:pPr algn="l"/>
              <a:r>
                <a:rPr lang="en-US" sz="2000" dirty="0"/>
                <a:t>Exposure</a:t>
              </a:r>
            </a:p>
          </p:txBody>
        </p:sp>
        <p:sp>
          <p:nvSpPr>
            <p:cNvPr id="50187" name="Text Box 11"/>
            <p:cNvSpPr txBox="1">
              <a:spLocks noChangeArrowheads="1"/>
            </p:cNvSpPr>
            <p:nvPr/>
          </p:nvSpPr>
          <p:spPr bwMode="auto">
            <a:xfrm>
              <a:off x="1617519" y="1209729"/>
              <a:ext cx="2351363" cy="979289"/>
            </a:xfrm>
            <a:prstGeom prst="rect">
              <a:avLst/>
            </a:prstGeom>
            <a:noFill/>
            <a:ln w="9525">
              <a:noFill/>
              <a:miter lim="800000"/>
              <a:headEnd/>
              <a:tailEnd/>
            </a:ln>
          </p:spPr>
          <p:txBody>
            <a:bodyPr wrap="none">
              <a:spAutoFit/>
            </a:bodyPr>
            <a:lstStyle/>
            <a:p>
              <a:pPr algn="l"/>
              <a:r>
                <a:rPr lang="en-US" sz="2400" dirty="0"/>
                <a:t>+</a:t>
              </a:r>
              <a:r>
                <a:rPr lang="en-US" sz="1600" dirty="0"/>
                <a:t>          </a:t>
              </a:r>
              <a:r>
                <a:rPr lang="en-US" sz="2400" dirty="0"/>
                <a:t>     -</a:t>
              </a:r>
            </a:p>
          </p:txBody>
        </p:sp>
        <p:sp>
          <p:nvSpPr>
            <p:cNvPr id="50188" name="Text Box 12"/>
            <p:cNvSpPr txBox="1">
              <a:spLocks noChangeArrowheads="1"/>
            </p:cNvSpPr>
            <p:nvPr/>
          </p:nvSpPr>
          <p:spPr bwMode="auto">
            <a:xfrm>
              <a:off x="853315" y="1908934"/>
              <a:ext cx="400050" cy="2023863"/>
            </a:xfrm>
            <a:prstGeom prst="rect">
              <a:avLst/>
            </a:prstGeom>
            <a:noFill/>
            <a:ln w="9525">
              <a:noFill/>
              <a:miter lim="800000"/>
              <a:headEnd/>
              <a:tailEnd/>
            </a:ln>
          </p:spPr>
          <p:txBody>
            <a:bodyPr>
              <a:spAutoFit/>
            </a:bodyPr>
            <a:lstStyle/>
            <a:p>
              <a:pPr algn="l"/>
              <a:r>
                <a:rPr lang="en-US" sz="2400" dirty="0"/>
                <a:t>+</a:t>
              </a:r>
            </a:p>
            <a:p>
              <a:pPr algn="l"/>
              <a:endParaRPr lang="en-US" sz="800" dirty="0"/>
            </a:p>
            <a:p>
              <a:pPr algn="l"/>
              <a:r>
                <a:rPr lang="en-US" sz="2400" dirty="0"/>
                <a:t>-</a:t>
              </a:r>
            </a:p>
          </p:txBody>
        </p:sp>
        <p:sp>
          <p:nvSpPr>
            <p:cNvPr id="50189" name="Line 13"/>
            <p:cNvSpPr>
              <a:spLocks noChangeShapeType="1"/>
            </p:cNvSpPr>
            <p:nvPr/>
          </p:nvSpPr>
          <p:spPr bwMode="auto">
            <a:xfrm>
              <a:off x="3543300" y="2362200"/>
              <a:ext cx="3771900" cy="2362200"/>
            </a:xfrm>
            <a:prstGeom prst="line">
              <a:avLst/>
            </a:prstGeom>
            <a:noFill/>
            <a:ln w="69850">
              <a:solidFill>
                <a:schemeClr val="tx1"/>
              </a:solidFill>
              <a:round/>
              <a:headEnd/>
              <a:tailEnd type="triangle" w="med" len="med"/>
            </a:ln>
          </p:spPr>
          <p:txBody>
            <a:bodyPr wrap="none" anchor="ctr"/>
            <a:lstStyle/>
            <a:p>
              <a:endParaRPr lang="en-US" dirty="0"/>
            </a:p>
          </p:txBody>
        </p:sp>
        <p:sp>
          <p:nvSpPr>
            <p:cNvPr id="50190"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50191" name="Line 15"/>
            <p:cNvSpPr>
              <a:spLocks noChangeShapeType="1"/>
            </p:cNvSpPr>
            <p:nvPr/>
          </p:nvSpPr>
          <p:spPr bwMode="auto">
            <a:xfrm>
              <a:off x="2476500" y="2362200"/>
              <a:ext cx="3810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50192"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50193" name="Text Box 17"/>
            <p:cNvSpPr txBox="1">
              <a:spLocks noChangeArrowheads="1"/>
            </p:cNvSpPr>
            <p:nvPr/>
          </p:nvSpPr>
          <p:spPr bwMode="auto">
            <a:xfrm>
              <a:off x="381000" y="3886200"/>
              <a:ext cx="2533650" cy="1240432"/>
            </a:xfrm>
            <a:prstGeom prst="rect">
              <a:avLst/>
            </a:prstGeom>
            <a:noFill/>
            <a:ln w="9525">
              <a:noFill/>
              <a:miter lim="800000"/>
              <a:headEnd/>
              <a:tailEnd/>
            </a:ln>
          </p:spPr>
          <p:txBody>
            <a:bodyPr wrap="square">
              <a:spAutoFit/>
            </a:bodyPr>
            <a:lstStyle/>
            <a:p>
              <a:pPr algn="l"/>
              <a:r>
                <a:rPr lang="en-US" sz="1600" dirty="0"/>
                <a:t>SOURCE</a:t>
              </a:r>
            </a:p>
            <a:p>
              <a:pPr algn="l"/>
              <a:r>
                <a:rPr lang="en-US" sz="1600" dirty="0"/>
                <a:t>POPULATION</a:t>
              </a:r>
            </a:p>
          </p:txBody>
        </p:sp>
        <p:sp>
          <p:nvSpPr>
            <p:cNvPr id="50194" name="Text Box 18"/>
            <p:cNvSpPr txBox="1">
              <a:spLocks noChangeArrowheads="1"/>
            </p:cNvSpPr>
            <p:nvPr/>
          </p:nvSpPr>
          <p:spPr bwMode="auto">
            <a:xfrm>
              <a:off x="4480499" y="6096000"/>
              <a:ext cx="2973729" cy="718145"/>
            </a:xfrm>
            <a:prstGeom prst="rect">
              <a:avLst/>
            </a:prstGeom>
            <a:noFill/>
            <a:ln w="9525">
              <a:noFill/>
              <a:miter lim="800000"/>
              <a:headEnd/>
              <a:tailEnd/>
            </a:ln>
          </p:spPr>
          <p:txBody>
            <a:bodyPr wrap="none">
              <a:spAutoFit/>
            </a:bodyPr>
            <a:lstStyle/>
            <a:p>
              <a:pPr algn="l"/>
              <a:r>
                <a:rPr lang="en-US" sz="1600" dirty="0"/>
                <a:t>STUDY SAMPLE</a:t>
              </a:r>
            </a:p>
          </p:txBody>
        </p:sp>
      </p:grpSp>
      <p:sp>
        <p:nvSpPr>
          <p:cNvPr id="50196" name="Text Box 21"/>
          <p:cNvSpPr txBox="1">
            <a:spLocks noChangeArrowheads="1"/>
          </p:cNvSpPr>
          <p:nvPr/>
        </p:nvSpPr>
        <p:spPr bwMode="auto">
          <a:xfrm>
            <a:off x="495300" y="152400"/>
            <a:ext cx="9251252" cy="523220"/>
          </a:xfrm>
          <a:prstGeom prst="rect">
            <a:avLst/>
          </a:prstGeom>
          <a:noFill/>
          <a:ln w="9525">
            <a:noFill/>
            <a:miter lim="800000"/>
            <a:headEnd/>
            <a:tailEnd/>
          </a:ln>
        </p:spPr>
        <p:txBody>
          <a:bodyPr wrap="none">
            <a:spAutoFit/>
          </a:bodyPr>
          <a:lstStyle/>
          <a:p>
            <a:r>
              <a:rPr lang="en-US" sz="2800" b="1" dirty="0">
                <a:latin typeface="Arial" charset="0"/>
              </a:rPr>
              <a:t>What Do Each of These Scenarios Have in Common?</a:t>
            </a:r>
          </a:p>
        </p:txBody>
      </p:sp>
      <p:grpSp>
        <p:nvGrpSpPr>
          <p:cNvPr id="113" name="Group 112"/>
          <p:cNvGrpSpPr/>
          <p:nvPr/>
        </p:nvGrpSpPr>
        <p:grpSpPr>
          <a:xfrm>
            <a:off x="217367" y="867583"/>
            <a:ext cx="4974180" cy="2942417"/>
            <a:chOff x="-725634" y="572655"/>
            <a:chExt cx="8612334" cy="6241490"/>
          </a:xfrm>
        </p:grpSpPr>
        <p:sp>
          <p:nvSpPr>
            <p:cNvPr id="11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11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116" name="Line 4"/>
            <p:cNvSpPr>
              <a:spLocks noChangeShapeType="1"/>
            </p:cNvSpPr>
            <p:nvPr/>
          </p:nvSpPr>
          <p:spPr bwMode="auto">
            <a:xfrm flipH="1">
              <a:off x="2914647" y="1981201"/>
              <a:ext cx="2" cy="1951333"/>
            </a:xfrm>
            <a:prstGeom prst="line">
              <a:avLst/>
            </a:prstGeom>
            <a:noFill/>
            <a:ln w="9525">
              <a:solidFill>
                <a:schemeClr val="tx1"/>
              </a:solidFill>
              <a:round/>
              <a:headEnd/>
              <a:tailEnd/>
            </a:ln>
          </p:spPr>
          <p:txBody>
            <a:bodyPr wrap="none" anchor="ctr"/>
            <a:lstStyle/>
            <a:p>
              <a:endParaRPr lang="en-US" dirty="0"/>
            </a:p>
          </p:txBody>
        </p:sp>
        <p:sp>
          <p:nvSpPr>
            <p:cNvPr id="117"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118" name="Line 6"/>
            <p:cNvSpPr>
              <a:spLocks noChangeShapeType="1"/>
            </p:cNvSpPr>
            <p:nvPr/>
          </p:nvSpPr>
          <p:spPr bwMode="auto">
            <a:xfrm>
              <a:off x="6662629" y="4419600"/>
              <a:ext cx="0" cy="1524000"/>
            </a:xfrm>
            <a:prstGeom prst="line">
              <a:avLst/>
            </a:prstGeom>
            <a:noFill/>
            <a:ln w="9525">
              <a:solidFill>
                <a:schemeClr val="tx1"/>
              </a:solidFill>
              <a:round/>
              <a:headEnd/>
              <a:tailEnd/>
            </a:ln>
          </p:spPr>
          <p:txBody>
            <a:bodyPr wrap="none" anchor="ctr"/>
            <a:lstStyle/>
            <a:p>
              <a:endParaRPr lang="en-US" dirty="0"/>
            </a:p>
          </p:txBody>
        </p:sp>
        <p:sp>
          <p:nvSpPr>
            <p:cNvPr id="119" name="Line 7"/>
            <p:cNvSpPr>
              <a:spLocks noChangeShapeType="1"/>
            </p:cNvSpPr>
            <p:nvPr/>
          </p:nvSpPr>
          <p:spPr bwMode="auto">
            <a:xfrm>
              <a:off x="5400675" y="5105401"/>
              <a:ext cx="2486024" cy="76198"/>
            </a:xfrm>
            <a:prstGeom prst="line">
              <a:avLst/>
            </a:prstGeom>
            <a:noFill/>
            <a:ln w="9525">
              <a:solidFill>
                <a:schemeClr val="tx1"/>
              </a:solidFill>
              <a:round/>
              <a:headEnd/>
              <a:tailEnd/>
            </a:ln>
          </p:spPr>
          <p:txBody>
            <a:bodyPr wrap="none" anchor="ctr"/>
            <a:lstStyle/>
            <a:p>
              <a:endParaRPr lang="en-US" dirty="0"/>
            </a:p>
          </p:txBody>
        </p:sp>
        <p:sp>
          <p:nvSpPr>
            <p:cNvPr id="120"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121" name="Text Box 9"/>
            <p:cNvSpPr txBox="1">
              <a:spLocks noChangeArrowheads="1"/>
            </p:cNvSpPr>
            <p:nvPr/>
          </p:nvSpPr>
          <p:spPr bwMode="auto">
            <a:xfrm>
              <a:off x="2155117" y="572655"/>
              <a:ext cx="2396580" cy="848718"/>
            </a:xfrm>
            <a:prstGeom prst="rect">
              <a:avLst/>
            </a:prstGeom>
            <a:noFill/>
            <a:ln w="9525">
              <a:noFill/>
              <a:miter lim="800000"/>
              <a:headEnd/>
              <a:tailEnd/>
            </a:ln>
          </p:spPr>
          <p:txBody>
            <a:bodyPr wrap="square">
              <a:spAutoFit/>
            </a:bodyPr>
            <a:lstStyle/>
            <a:p>
              <a:pPr algn="l"/>
              <a:r>
                <a:rPr lang="en-US" sz="2000" dirty="0"/>
                <a:t>Disease</a:t>
              </a:r>
            </a:p>
          </p:txBody>
        </p:sp>
        <p:sp>
          <p:nvSpPr>
            <p:cNvPr id="122" name="Text Box 10"/>
            <p:cNvSpPr txBox="1">
              <a:spLocks noChangeArrowheads="1"/>
            </p:cNvSpPr>
            <p:nvPr/>
          </p:nvSpPr>
          <p:spPr bwMode="auto">
            <a:xfrm>
              <a:off x="-725634" y="2633391"/>
              <a:ext cx="1996105" cy="848718"/>
            </a:xfrm>
            <a:prstGeom prst="rect">
              <a:avLst/>
            </a:prstGeom>
            <a:noFill/>
            <a:ln w="9525">
              <a:noFill/>
              <a:miter lim="800000"/>
              <a:headEnd/>
              <a:tailEnd/>
            </a:ln>
          </p:spPr>
          <p:txBody>
            <a:bodyPr wrap="none">
              <a:spAutoFit/>
            </a:bodyPr>
            <a:lstStyle/>
            <a:p>
              <a:pPr algn="l"/>
              <a:r>
                <a:rPr lang="en-US" sz="2000" dirty="0"/>
                <a:t>Exposure</a:t>
              </a:r>
            </a:p>
          </p:txBody>
        </p:sp>
        <p:sp>
          <p:nvSpPr>
            <p:cNvPr id="123" name="Text Box 11"/>
            <p:cNvSpPr txBox="1">
              <a:spLocks noChangeArrowheads="1"/>
            </p:cNvSpPr>
            <p:nvPr/>
          </p:nvSpPr>
          <p:spPr bwMode="auto">
            <a:xfrm>
              <a:off x="1617519" y="1209729"/>
              <a:ext cx="2351363" cy="979289"/>
            </a:xfrm>
            <a:prstGeom prst="rect">
              <a:avLst/>
            </a:prstGeom>
            <a:noFill/>
            <a:ln w="9525">
              <a:noFill/>
              <a:miter lim="800000"/>
              <a:headEnd/>
              <a:tailEnd/>
            </a:ln>
          </p:spPr>
          <p:txBody>
            <a:bodyPr wrap="none">
              <a:spAutoFit/>
            </a:bodyPr>
            <a:lstStyle/>
            <a:p>
              <a:pPr algn="l"/>
              <a:r>
                <a:rPr lang="en-US" sz="2400" dirty="0"/>
                <a:t>+</a:t>
              </a:r>
              <a:r>
                <a:rPr lang="en-US" sz="1600" dirty="0"/>
                <a:t>          </a:t>
              </a:r>
              <a:r>
                <a:rPr lang="en-US" sz="2400" dirty="0"/>
                <a:t>     -</a:t>
              </a:r>
            </a:p>
          </p:txBody>
        </p:sp>
        <p:sp>
          <p:nvSpPr>
            <p:cNvPr id="124" name="Text Box 12"/>
            <p:cNvSpPr txBox="1">
              <a:spLocks noChangeArrowheads="1"/>
            </p:cNvSpPr>
            <p:nvPr/>
          </p:nvSpPr>
          <p:spPr bwMode="auto">
            <a:xfrm>
              <a:off x="853315" y="1908934"/>
              <a:ext cx="400050" cy="2023863"/>
            </a:xfrm>
            <a:prstGeom prst="rect">
              <a:avLst/>
            </a:prstGeom>
            <a:noFill/>
            <a:ln w="9525">
              <a:noFill/>
              <a:miter lim="800000"/>
              <a:headEnd/>
              <a:tailEnd/>
            </a:ln>
          </p:spPr>
          <p:txBody>
            <a:bodyPr>
              <a:spAutoFit/>
            </a:bodyPr>
            <a:lstStyle/>
            <a:p>
              <a:pPr algn="l"/>
              <a:r>
                <a:rPr lang="en-US" sz="2400" dirty="0"/>
                <a:t>+</a:t>
              </a:r>
            </a:p>
            <a:p>
              <a:pPr algn="l"/>
              <a:endParaRPr lang="en-US" sz="800" dirty="0"/>
            </a:p>
            <a:p>
              <a:pPr algn="l"/>
              <a:r>
                <a:rPr lang="en-US" sz="2400" dirty="0"/>
                <a:t>-</a:t>
              </a:r>
            </a:p>
          </p:txBody>
        </p:sp>
        <p:sp>
          <p:nvSpPr>
            <p:cNvPr id="125" name="Line 13"/>
            <p:cNvSpPr>
              <a:spLocks noChangeShapeType="1"/>
            </p:cNvSpPr>
            <p:nvPr/>
          </p:nvSpPr>
          <p:spPr bwMode="auto">
            <a:xfrm>
              <a:off x="2385278" y="2335217"/>
              <a:ext cx="3771900" cy="2362201"/>
            </a:xfrm>
            <a:prstGeom prst="line">
              <a:avLst/>
            </a:prstGeom>
            <a:noFill/>
            <a:ln w="69850">
              <a:solidFill>
                <a:schemeClr val="tx1"/>
              </a:solidFill>
              <a:round/>
              <a:headEnd/>
              <a:tailEnd type="triangle" w="med" len="med"/>
            </a:ln>
          </p:spPr>
          <p:txBody>
            <a:bodyPr wrap="none" anchor="ctr"/>
            <a:lstStyle/>
            <a:p>
              <a:endParaRPr lang="en-US" dirty="0"/>
            </a:p>
          </p:txBody>
        </p:sp>
        <p:sp>
          <p:nvSpPr>
            <p:cNvPr id="126"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127" name="Line 15"/>
            <p:cNvSpPr>
              <a:spLocks noChangeShapeType="1"/>
            </p:cNvSpPr>
            <p:nvPr/>
          </p:nvSpPr>
          <p:spPr bwMode="auto">
            <a:xfrm>
              <a:off x="3495379" y="2439360"/>
              <a:ext cx="3809999" cy="2362201"/>
            </a:xfrm>
            <a:prstGeom prst="line">
              <a:avLst/>
            </a:prstGeom>
            <a:noFill/>
            <a:ln w="38100">
              <a:solidFill>
                <a:schemeClr val="tx1"/>
              </a:solidFill>
              <a:round/>
              <a:headEnd/>
              <a:tailEnd type="triangle" w="med" len="med"/>
            </a:ln>
          </p:spPr>
          <p:txBody>
            <a:bodyPr wrap="none" anchor="ctr"/>
            <a:lstStyle/>
            <a:p>
              <a:endParaRPr lang="en-US" dirty="0"/>
            </a:p>
          </p:txBody>
        </p:sp>
        <p:sp>
          <p:nvSpPr>
            <p:cNvPr id="128"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129" name="Text Box 17"/>
            <p:cNvSpPr txBox="1">
              <a:spLocks noChangeArrowheads="1"/>
            </p:cNvSpPr>
            <p:nvPr/>
          </p:nvSpPr>
          <p:spPr bwMode="auto">
            <a:xfrm>
              <a:off x="381000" y="3886200"/>
              <a:ext cx="2533650" cy="1240432"/>
            </a:xfrm>
            <a:prstGeom prst="rect">
              <a:avLst/>
            </a:prstGeom>
            <a:noFill/>
            <a:ln w="9525">
              <a:noFill/>
              <a:miter lim="800000"/>
              <a:headEnd/>
              <a:tailEnd/>
            </a:ln>
          </p:spPr>
          <p:txBody>
            <a:bodyPr wrap="square">
              <a:spAutoFit/>
            </a:bodyPr>
            <a:lstStyle/>
            <a:p>
              <a:pPr algn="l"/>
              <a:r>
                <a:rPr lang="en-US" sz="1600" dirty="0"/>
                <a:t>SOURCE</a:t>
              </a:r>
            </a:p>
            <a:p>
              <a:pPr algn="l"/>
              <a:r>
                <a:rPr lang="en-US" sz="1600" dirty="0"/>
                <a:t>POPULATION</a:t>
              </a:r>
            </a:p>
          </p:txBody>
        </p:sp>
        <p:sp>
          <p:nvSpPr>
            <p:cNvPr id="130" name="Text Box 18"/>
            <p:cNvSpPr txBox="1">
              <a:spLocks noChangeArrowheads="1"/>
            </p:cNvSpPr>
            <p:nvPr/>
          </p:nvSpPr>
          <p:spPr bwMode="auto">
            <a:xfrm>
              <a:off x="4480499" y="6096000"/>
              <a:ext cx="2973729" cy="718145"/>
            </a:xfrm>
            <a:prstGeom prst="rect">
              <a:avLst/>
            </a:prstGeom>
            <a:noFill/>
            <a:ln w="9525">
              <a:noFill/>
              <a:miter lim="800000"/>
              <a:headEnd/>
              <a:tailEnd/>
            </a:ln>
          </p:spPr>
          <p:txBody>
            <a:bodyPr wrap="none">
              <a:spAutoFit/>
            </a:bodyPr>
            <a:lstStyle/>
            <a:p>
              <a:pPr algn="l"/>
              <a:r>
                <a:rPr lang="en-US" sz="1600" dirty="0"/>
                <a:t>STUDY SAMPLE</a:t>
              </a:r>
            </a:p>
          </p:txBody>
        </p:sp>
      </p:grpSp>
      <p:grpSp>
        <p:nvGrpSpPr>
          <p:cNvPr id="131" name="Group 130"/>
          <p:cNvGrpSpPr/>
          <p:nvPr/>
        </p:nvGrpSpPr>
        <p:grpSpPr>
          <a:xfrm>
            <a:off x="5136467" y="3763183"/>
            <a:ext cx="4974180" cy="2942417"/>
            <a:chOff x="-725634" y="572655"/>
            <a:chExt cx="8612334" cy="6241490"/>
          </a:xfrm>
        </p:grpSpPr>
        <p:sp>
          <p:nvSpPr>
            <p:cNvPr id="13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133"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134" name="Line 4"/>
            <p:cNvSpPr>
              <a:spLocks noChangeShapeType="1"/>
            </p:cNvSpPr>
            <p:nvPr/>
          </p:nvSpPr>
          <p:spPr bwMode="auto">
            <a:xfrm flipH="1">
              <a:off x="2914647" y="1981201"/>
              <a:ext cx="2" cy="1951333"/>
            </a:xfrm>
            <a:prstGeom prst="line">
              <a:avLst/>
            </a:prstGeom>
            <a:noFill/>
            <a:ln w="9525">
              <a:solidFill>
                <a:schemeClr val="tx1"/>
              </a:solidFill>
              <a:round/>
              <a:headEnd/>
              <a:tailEnd/>
            </a:ln>
          </p:spPr>
          <p:txBody>
            <a:bodyPr wrap="none" anchor="ctr"/>
            <a:lstStyle/>
            <a:p>
              <a:endParaRPr lang="en-US" dirty="0"/>
            </a:p>
          </p:txBody>
        </p:sp>
        <p:sp>
          <p:nvSpPr>
            <p:cNvPr id="135"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136" name="Line 6"/>
            <p:cNvSpPr>
              <a:spLocks noChangeShapeType="1"/>
            </p:cNvSpPr>
            <p:nvPr/>
          </p:nvSpPr>
          <p:spPr bwMode="auto">
            <a:xfrm>
              <a:off x="6662629" y="4419600"/>
              <a:ext cx="0" cy="1524000"/>
            </a:xfrm>
            <a:prstGeom prst="line">
              <a:avLst/>
            </a:prstGeom>
            <a:noFill/>
            <a:ln w="9525">
              <a:solidFill>
                <a:schemeClr val="tx1"/>
              </a:solidFill>
              <a:round/>
              <a:headEnd/>
              <a:tailEnd/>
            </a:ln>
          </p:spPr>
          <p:txBody>
            <a:bodyPr wrap="none" anchor="ctr"/>
            <a:lstStyle/>
            <a:p>
              <a:endParaRPr lang="en-US" dirty="0"/>
            </a:p>
          </p:txBody>
        </p:sp>
        <p:sp>
          <p:nvSpPr>
            <p:cNvPr id="137" name="Line 7"/>
            <p:cNvSpPr>
              <a:spLocks noChangeShapeType="1"/>
            </p:cNvSpPr>
            <p:nvPr/>
          </p:nvSpPr>
          <p:spPr bwMode="auto">
            <a:xfrm>
              <a:off x="5400675" y="5105401"/>
              <a:ext cx="2486024" cy="76198"/>
            </a:xfrm>
            <a:prstGeom prst="line">
              <a:avLst/>
            </a:prstGeom>
            <a:noFill/>
            <a:ln w="9525">
              <a:solidFill>
                <a:schemeClr val="tx1"/>
              </a:solidFill>
              <a:round/>
              <a:headEnd/>
              <a:tailEnd/>
            </a:ln>
          </p:spPr>
          <p:txBody>
            <a:bodyPr wrap="none" anchor="ctr"/>
            <a:lstStyle/>
            <a:p>
              <a:endParaRPr lang="en-US" dirty="0"/>
            </a:p>
          </p:txBody>
        </p:sp>
        <p:sp>
          <p:nvSpPr>
            <p:cNvPr id="138"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139" name="Text Box 9"/>
            <p:cNvSpPr txBox="1">
              <a:spLocks noChangeArrowheads="1"/>
            </p:cNvSpPr>
            <p:nvPr/>
          </p:nvSpPr>
          <p:spPr bwMode="auto">
            <a:xfrm>
              <a:off x="2155117" y="572655"/>
              <a:ext cx="2396580" cy="848718"/>
            </a:xfrm>
            <a:prstGeom prst="rect">
              <a:avLst/>
            </a:prstGeom>
            <a:noFill/>
            <a:ln w="9525">
              <a:noFill/>
              <a:miter lim="800000"/>
              <a:headEnd/>
              <a:tailEnd/>
            </a:ln>
          </p:spPr>
          <p:txBody>
            <a:bodyPr wrap="square">
              <a:spAutoFit/>
            </a:bodyPr>
            <a:lstStyle/>
            <a:p>
              <a:pPr algn="l"/>
              <a:r>
                <a:rPr lang="en-US" sz="2000" dirty="0"/>
                <a:t>Disease</a:t>
              </a:r>
            </a:p>
          </p:txBody>
        </p:sp>
        <p:sp>
          <p:nvSpPr>
            <p:cNvPr id="140" name="Text Box 10"/>
            <p:cNvSpPr txBox="1">
              <a:spLocks noChangeArrowheads="1"/>
            </p:cNvSpPr>
            <p:nvPr/>
          </p:nvSpPr>
          <p:spPr bwMode="auto">
            <a:xfrm>
              <a:off x="-725634" y="2633391"/>
              <a:ext cx="1996105" cy="848718"/>
            </a:xfrm>
            <a:prstGeom prst="rect">
              <a:avLst/>
            </a:prstGeom>
            <a:noFill/>
            <a:ln w="9525">
              <a:noFill/>
              <a:miter lim="800000"/>
              <a:headEnd/>
              <a:tailEnd/>
            </a:ln>
          </p:spPr>
          <p:txBody>
            <a:bodyPr wrap="none">
              <a:spAutoFit/>
            </a:bodyPr>
            <a:lstStyle/>
            <a:p>
              <a:pPr algn="l"/>
              <a:r>
                <a:rPr lang="en-US" sz="2000" dirty="0"/>
                <a:t>Exposure</a:t>
              </a:r>
            </a:p>
          </p:txBody>
        </p:sp>
        <p:sp>
          <p:nvSpPr>
            <p:cNvPr id="141" name="Text Box 11"/>
            <p:cNvSpPr txBox="1">
              <a:spLocks noChangeArrowheads="1"/>
            </p:cNvSpPr>
            <p:nvPr/>
          </p:nvSpPr>
          <p:spPr bwMode="auto">
            <a:xfrm>
              <a:off x="1617519" y="1209729"/>
              <a:ext cx="2351363" cy="979289"/>
            </a:xfrm>
            <a:prstGeom prst="rect">
              <a:avLst/>
            </a:prstGeom>
            <a:noFill/>
            <a:ln w="9525">
              <a:noFill/>
              <a:miter lim="800000"/>
              <a:headEnd/>
              <a:tailEnd/>
            </a:ln>
          </p:spPr>
          <p:txBody>
            <a:bodyPr wrap="none">
              <a:spAutoFit/>
            </a:bodyPr>
            <a:lstStyle/>
            <a:p>
              <a:pPr algn="l"/>
              <a:r>
                <a:rPr lang="en-US" sz="2400" dirty="0"/>
                <a:t>+</a:t>
              </a:r>
              <a:r>
                <a:rPr lang="en-US" sz="1600" dirty="0"/>
                <a:t>          </a:t>
              </a:r>
              <a:r>
                <a:rPr lang="en-US" sz="2400" dirty="0"/>
                <a:t>     -</a:t>
              </a:r>
            </a:p>
          </p:txBody>
        </p:sp>
        <p:sp>
          <p:nvSpPr>
            <p:cNvPr id="142" name="Text Box 12"/>
            <p:cNvSpPr txBox="1">
              <a:spLocks noChangeArrowheads="1"/>
            </p:cNvSpPr>
            <p:nvPr/>
          </p:nvSpPr>
          <p:spPr bwMode="auto">
            <a:xfrm>
              <a:off x="853315" y="1908934"/>
              <a:ext cx="400050" cy="2023863"/>
            </a:xfrm>
            <a:prstGeom prst="rect">
              <a:avLst/>
            </a:prstGeom>
            <a:noFill/>
            <a:ln w="9525">
              <a:noFill/>
              <a:miter lim="800000"/>
              <a:headEnd/>
              <a:tailEnd/>
            </a:ln>
          </p:spPr>
          <p:txBody>
            <a:bodyPr>
              <a:spAutoFit/>
            </a:bodyPr>
            <a:lstStyle/>
            <a:p>
              <a:pPr algn="l"/>
              <a:r>
                <a:rPr lang="en-US" sz="2400" dirty="0"/>
                <a:t>+</a:t>
              </a:r>
            </a:p>
            <a:p>
              <a:pPr algn="l"/>
              <a:endParaRPr lang="en-US" sz="800" dirty="0"/>
            </a:p>
            <a:p>
              <a:pPr algn="l"/>
              <a:r>
                <a:rPr lang="en-US" sz="2400" dirty="0"/>
                <a:t>-</a:t>
              </a:r>
            </a:p>
          </p:txBody>
        </p:sp>
        <p:sp>
          <p:nvSpPr>
            <p:cNvPr id="143" name="Line 13"/>
            <p:cNvSpPr>
              <a:spLocks noChangeShapeType="1"/>
            </p:cNvSpPr>
            <p:nvPr/>
          </p:nvSpPr>
          <p:spPr bwMode="auto">
            <a:xfrm>
              <a:off x="3430640" y="3423237"/>
              <a:ext cx="3771900" cy="2362201"/>
            </a:xfrm>
            <a:prstGeom prst="line">
              <a:avLst/>
            </a:prstGeom>
            <a:noFill/>
            <a:ln w="69850">
              <a:solidFill>
                <a:schemeClr val="tx1"/>
              </a:solidFill>
              <a:round/>
              <a:headEnd/>
              <a:tailEnd type="triangle" w="med" len="med"/>
            </a:ln>
          </p:spPr>
          <p:txBody>
            <a:bodyPr wrap="none" anchor="ctr"/>
            <a:lstStyle/>
            <a:p>
              <a:endParaRPr lang="en-US" dirty="0"/>
            </a:p>
          </p:txBody>
        </p:sp>
        <p:sp>
          <p:nvSpPr>
            <p:cNvPr id="144"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145" name="Line 15"/>
            <p:cNvSpPr>
              <a:spLocks noChangeShapeType="1"/>
            </p:cNvSpPr>
            <p:nvPr/>
          </p:nvSpPr>
          <p:spPr bwMode="auto">
            <a:xfrm>
              <a:off x="2476500" y="2362200"/>
              <a:ext cx="3810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146" name="Line 16"/>
            <p:cNvSpPr>
              <a:spLocks noChangeShapeType="1"/>
            </p:cNvSpPr>
            <p:nvPr/>
          </p:nvSpPr>
          <p:spPr bwMode="auto">
            <a:xfrm>
              <a:off x="3615473" y="2362201"/>
              <a:ext cx="3663332" cy="2365654"/>
            </a:xfrm>
            <a:prstGeom prst="line">
              <a:avLst/>
            </a:prstGeom>
            <a:noFill/>
            <a:ln w="38100">
              <a:solidFill>
                <a:schemeClr val="tx1"/>
              </a:solidFill>
              <a:round/>
              <a:headEnd/>
              <a:tailEnd type="triangle" w="med" len="med"/>
            </a:ln>
          </p:spPr>
          <p:txBody>
            <a:bodyPr wrap="none" anchor="ctr"/>
            <a:lstStyle/>
            <a:p>
              <a:endParaRPr lang="en-US" dirty="0"/>
            </a:p>
          </p:txBody>
        </p:sp>
        <p:sp>
          <p:nvSpPr>
            <p:cNvPr id="147" name="Text Box 17"/>
            <p:cNvSpPr txBox="1">
              <a:spLocks noChangeArrowheads="1"/>
            </p:cNvSpPr>
            <p:nvPr/>
          </p:nvSpPr>
          <p:spPr bwMode="auto">
            <a:xfrm>
              <a:off x="381000" y="3886200"/>
              <a:ext cx="2533650" cy="1240432"/>
            </a:xfrm>
            <a:prstGeom prst="rect">
              <a:avLst/>
            </a:prstGeom>
            <a:noFill/>
            <a:ln w="9525">
              <a:noFill/>
              <a:miter lim="800000"/>
              <a:headEnd/>
              <a:tailEnd/>
            </a:ln>
          </p:spPr>
          <p:txBody>
            <a:bodyPr wrap="square">
              <a:spAutoFit/>
            </a:bodyPr>
            <a:lstStyle/>
            <a:p>
              <a:pPr algn="l"/>
              <a:r>
                <a:rPr lang="en-US" sz="1600" dirty="0"/>
                <a:t>SOURCE</a:t>
              </a:r>
            </a:p>
            <a:p>
              <a:pPr algn="l"/>
              <a:r>
                <a:rPr lang="en-US" sz="1600" dirty="0"/>
                <a:t>POPULATION</a:t>
              </a:r>
            </a:p>
          </p:txBody>
        </p:sp>
        <p:sp>
          <p:nvSpPr>
            <p:cNvPr id="148" name="Text Box 18"/>
            <p:cNvSpPr txBox="1">
              <a:spLocks noChangeArrowheads="1"/>
            </p:cNvSpPr>
            <p:nvPr/>
          </p:nvSpPr>
          <p:spPr bwMode="auto">
            <a:xfrm>
              <a:off x="4480499" y="6096000"/>
              <a:ext cx="2973729" cy="718145"/>
            </a:xfrm>
            <a:prstGeom prst="rect">
              <a:avLst/>
            </a:prstGeom>
            <a:noFill/>
            <a:ln w="9525">
              <a:noFill/>
              <a:miter lim="800000"/>
              <a:headEnd/>
              <a:tailEnd/>
            </a:ln>
          </p:spPr>
          <p:txBody>
            <a:bodyPr wrap="none">
              <a:spAutoFit/>
            </a:bodyPr>
            <a:lstStyle/>
            <a:p>
              <a:pPr algn="l"/>
              <a:r>
                <a:rPr lang="en-US" sz="1600" dirty="0"/>
                <a:t>STUDY SAMPLE</a:t>
              </a:r>
            </a:p>
          </p:txBody>
        </p:sp>
      </p:grpSp>
      <p:grpSp>
        <p:nvGrpSpPr>
          <p:cNvPr id="149" name="Group 148"/>
          <p:cNvGrpSpPr/>
          <p:nvPr/>
        </p:nvGrpSpPr>
        <p:grpSpPr>
          <a:xfrm>
            <a:off x="168996" y="3686983"/>
            <a:ext cx="4974180" cy="2942417"/>
            <a:chOff x="-725634" y="572655"/>
            <a:chExt cx="8612334" cy="6241490"/>
          </a:xfrm>
        </p:grpSpPr>
        <p:sp>
          <p:nvSpPr>
            <p:cNvPr id="15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15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152" name="Line 4"/>
            <p:cNvSpPr>
              <a:spLocks noChangeShapeType="1"/>
            </p:cNvSpPr>
            <p:nvPr/>
          </p:nvSpPr>
          <p:spPr bwMode="auto">
            <a:xfrm flipH="1">
              <a:off x="2914646" y="1981201"/>
              <a:ext cx="2" cy="1904999"/>
            </a:xfrm>
            <a:prstGeom prst="line">
              <a:avLst/>
            </a:prstGeom>
            <a:noFill/>
            <a:ln w="9525">
              <a:solidFill>
                <a:schemeClr val="tx1"/>
              </a:solidFill>
              <a:round/>
              <a:headEnd/>
              <a:tailEnd/>
            </a:ln>
          </p:spPr>
          <p:txBody>
            <a:bodyPr wrap="none" anchor="ctr"/>
            <a:lstStyle/>
            <a:p>
              <a:endParaRPr lang="en-US" dirty="0"/>
            </a:p>
          </p:txBody>
        </p:sp>
        <p:sp>
          <p:nvSpPr>
            <p:cNvPr id="153"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154" name="Line 6"/>
            <p:cNvSpPr>
              <a:spLocks noChangeShapeType="1"/>
            </p:cNvSpPr>
            <p:nvPr/>
          </p:nvSpPr>
          <p:spPr bwMode="auto">
            <a:xfrm>
              <a:off x="6662629" y="4419600"/>
              <a:ext cx="0" cy="1524000"/>
            </a:xfrm>
            <a:prstGeom prst="line">
              <a:avLst/>
            </a:prstGeom>
            <a:noFill/>
            <a:ln w="9525">
              <a:solidFill>
                <a:schemeClr val="tx1"/>
              </a:solidFill>
              <a:round/>
              <a:headEnd/>
              <a:tailEnd/>
            </a:ln>
          </p:spPr>
          <p:txBody>
            <a:bodyPr wrap="none" anchor="ctr"/>
            <a:lstStyle/>
            <a:p>
              <a:endParaRPr lang="en-US" dirty="0"/>
            </a:p>
          </p:txBody>
        </p:sp>
        <p:sp>
          <p:nvSpPr>
            <p:cNvPr id="155" name="Line 7"/>
            <p:cNvSpPr>
              <a:spLocks noChangeShapeType="1"/>
            </p:cNvSpPr>
            <p:nvPr/>
          </p:nvSpPr>
          <p:spPr bwMode="auto">
            <a:xfrm>
              <a:off x="5400675" y="5105401"/>
              <a:ext cx="2486024" cy="76198"/>
            </a:xfrm>
            <a:prstGeom prst="line">
              <a:avLst/>
            </a:prstGeom>
            <a:noFill/>
            <a:ln w="9525">
              <a:solidFill>
                <a:schemeClr val="tx1"/>
              </a:solidFill>
              <a:round/>
              <a:headEnd/>
              <a:tailEnd/>
            </a:ln>
          </p:spPr>
          <p:txBody>
            <a:bodyPr wrap="none" anchor="ctr"/>
            <a:lstStyle/>
            <a:p>
              <a:endParaRPr lang="en-US" dirty="0"/>
            </a:p>
          </p:txBody>
        </p:sp>
        <p:sp>
          <p:nvSpPr>
            <p:cNvPr id="156"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157" name="Text Box 9"/>
            <p:cNvSpPr txBox="1">
              <a:spLocks noChangeArrowheads="1"/>
            </p:cNvSpPr>
            <p:nvPr/>
          </p:nvSpPr>
          <p:spPr bwMode="auto">
            <a:xfrm>
              <a:off x="2155117" y="572655"/>
              <a:ext cx="2396580" cy="848718"/>
            </a:xfrm>
            <a:prstGeom prst="rect">
              <a:avLst/>
            </a:prstGeom>
            <a:noFill/>
            <a:ln w="9525">
              <a:noFill/>
              <a:miter lim="800000"/>
              <a:headEnd/>
              <a:tailEnd/>
            </a:ln>
          </p:spPr>
          <p:txBody>
            <a:bodyPr wrap="square">
              <a:spAutoFit/>
            </a:bodyPr>
            <a:lstStyle/>
            <a:p>
              <a:pPr algn="l"/>
              <a:r>
                <a:rPr lang="en-US" sz="2000" dirty="0"/>
                <a:t>Disease</a:t>
              </a:r>
            </a:p>
          </p:txBody>
        </p:sp>
        <p:sp>
          <p:nvSpPr>
            <p:cNvPr id="158" name="Text Box 10"/>
            <p:cNvSpPr txBox="1">
              <a:spLocks noChangeArrowheads="1"/>
            </p:cNvSpPr>
            <p:nvPr/>
          </p:nvSpPr>
          <p:spPr bwMode="auto">
            <a:xfrm>
              <a:off x="-725634" y="2633391"/>
              <a:ext cx="1996105" cy="848718"/>
            </a:xfrm>
            <a:prstGeom prst="rect">
              <a:avLst/>
            </a:prstGeom>
            <a:noFill/>
            <a:ln w="9525">
              <a:noFill/>
              <a:miter lim="800000"/>
              <a:headEnd/>
              <a:tailEnd/>
            </a:ln>
          </p:spPr>
          <p:txBody>
            <a:bodyPr wrap="none">
              <a:spAutoFit/>
            </a:bodyPr>
            <a:lstStyle/>
            <a:p>
              <a:pPr algn="l"/>
              <a:r>
                <a:rPr lang="en-US" sz="2000" dirty="0"/>
                <a:t>Exposure</a:t>
              </a:r>
            </a:p>
          </p:txBody>
        </p:sp>
        <p:sp>
          <p:nvSpPr>
            <p:cNvPr id="159" name="Text Box 11"/>
            <p:cNvSpPr txBox="1">
              <a:spLocks noChangeArrowheads="1"/>
            </p:cNvSpPr>
            <p:nvPr/>
          </p:nvSpPr>
          <p:spPr bwMode="auto">
            <a:xfrm>
              <a:off x="1617519" y="1209729"/>
              <a:ext cx="2351363" cy="979289"/>
            </a:xfrm>
            <a:prstGeom prst="rect">
              <a:avLst/>
            </a:prstGeom>
            <a:noFill/>
            <a:ln w="9525">
              <a:noFill/>
              <a:miter lim="800000"/>
              <a:headEnd/>
              <a:tailEnd/>
            </a:ln>
          </p:spPr>
          <p:txBody>
            <a:bodyPr wrap="none">
              <a:spAutoFit/>
            </a:bodyPr>
            <a:lstStyle/>
            <a:p>
              <a:pPr algn="l"/>
              <a:r>
                <a:rPr lang="en-US" sz="2400" dirty="0"/>
                <a:t>+</a:t>
              </a:r>
              <a:r>
                <a:rPr lang="en-US" sz="1600" dirty="0"/>
                <a:t>          </a:t>
              </a:r>
              <a:r>
                <a:rPr lang="en-US" sz="2400" dirty="0"/>
                <a:t>     -</a:t>
              </a:r>
            </a:p>
          </p:txBody>
        </p:sp>
        <p:sp>
          <p:nvSpPr>
            <p:cNvPr id="160" name="Text Box 12"/>
            <p:cNvSpPr txBox="1">
              <a:spLocks noChangeArrowheads="1"/>
            </p:cNvSpPr>
            <p:nvPr/>
          </p:nvSpPr>
          <p:spPr bwMode="auto">
            <a:xfrm>
              <a:off x="853315" y="1908934"/>
              <a:ext cx="400050" cy="2023863"/>
            </a:xfrm>
            <a:prstGeom prst="rect">
              <a:avLst/>
            </a:prstGeom>
            <a:noFill/>
            <a:ln w="9525">
              <a:noFill/>
              <a:miter lim="800000"/>
              <a:headEnd/>
              <a:tailEnd/>
            </a:ln>
          </p:spPr>
          <p:txBody>
            <a:bodyPr>
              <a:spAutoFit/>
            </a:bodyPr>
            <a:lstStyle/>
            <a:p>
              <a:pPr algn="l"/>
              <a:r>
                <a:rPr lang="en-US" sz="2400" dirty="0"/>
                <a:t>+</a:t>
              </a:r>
            </a:p>
            <a:p>
              <a:pPr algn="l"/>
              <a:endParaRPr lang="en-US" sz="800" dirty="0"/>
            </a:p>
            <a:p>
              <a:pPr algn="l"/>
              <a:r>
                <a:rPr lang="en-US" sz="2400" dirty="0"/>
                <a:t>-</a:t>
              </a:r>
            </a:p>
          </p:txBody>
        </p:sp>
        <p:sp>
          <p:nvSpPr>
            <p:cNvPr id="161" name="Line 13"/>
            <p:cNvSpPr>
              <a:spLocks noChangeShapeType="1"/>
            </p:cNvSpPr>
            <p:nvPr/>
          </p:nvSpPr>
          <p:spPr bwMode="auto">
            <a:xfrm>
              <a:off x="1989932" y="3235043"/>
              <a:ext cx="4258468" cy="2362201"/>
            </a:xfrm>
            <a:prstGeom prst="line">
              <a:avLst/>
            </a:prstGeom>
            <a:noFill/>
            <a:ln w="69850">
              <a:solidFill>
                <a:schemeClr val="tx1"/>
              </a:solidFill>
              <a:round/>
              <a:headEnd/>
              <a:tailEnd type="triangle" w="med" len="med"/>
            </a:ln>
          </p:spPr>
          <p:txBody>
            <a:bodyPr wrap="none" anchor="ctr"/>
            <a:lstStyle/>
            <a:p>
              <a:endParaRPr lang="en-US" dirty="0"/>
            </a:p>
          </p:txBody>
        </p:sp>
        <p:sp>
          <p:nvSpPr>
            <p:cNvPr id="162" name="Line 14"/>
            <p:cNvSpPr>
              <a:spLocks noChangeShapeType="1"/>
            </p:cNvSpPr>
            <p:nvPr/>
          </p:nvSpPr>
          <p:spPr bwMode="auto">
            <a:xfrm>
              <a:off x="3390641" y="2607415"/>
              <a:ext cx="3843630" cy="2267094"/>
            </a:xfrm>
            <a:prstGeom prst="line">
              <a:avLst/>
            </a:prstGeom>
            <a:noFill/>
            <a:ln w="38100">
              <a:solidFill>
                <a:schemeClr val="tx1"/>
              </a:solidFill>
              <a:round/>
              <a:headEnd/>
              <a:tailEnd type="triangle" w="med" len="med"/>
            </a:ln>
          </p:spPr>
          <p:txBody>
            <a:bodyPr wrap="none" anchor="ctr"/>
            <a:lstStyle/>
            <a:p>
              <a:endParaRPr lang="en-US" dirty="0"/>
            </a:p>
          </p:txBody>
        </p:sp>
        <p:sp>
          <p:nvSpPr>
            <p:cNvPr id="163" name="Line 15"/>
            <p:cNvSpPr>
              <a:spLocks noChangeShapeType="1"/>
            </p:cNvSpPr>
            <p:nvPr/>
          </p:nvSpPr>
          <p:spPr bwMode="auto">
            <a:xfrm>
              <a:off x="1989934" y="2358747"/>
              <a:ext cx="4296568" cy="2365656"/>
            </a:xfrm>
            <a:prstGeom prst="line">
              <a:avLst/>
            </a:prstGeom>
            <a:noFill/>
            <a:ln w="38100">
              <a:solidFill>
                <a:schemeClr val="tx1"/>
              </a:solidFill>
              <a:round/>
              <a:headEnd/>
              <a:tailEnd type="triangle" w="med" len="med"/>
            </a:ln>
          </p:spPr>
          <p:txBody>
            <a:bodyPr wrap="none" anchor="ctr"/>
            <a:lstStyle/>
            <a:p>
              <a:endParaRPr lang="en-US" dirty="0"/>
            </a:p>
          </p:txBody>
        </p:sp>
        <p:sp>
          <p:nvSpPr>
            <p:cNvPr id="164" name="Line 16"/>
            <p:cNvSpPr>
              <a:spLocks noChangeShapeType="1"/>
            </p:cNvSpPr>
            <p:nvPr/>
          </p:nvSpPr>
          <p:spPr bwMode="auto">
            <a:xfrm>
              <a:off x="3390641" y="3501745"/>
              <a:ext cx="3895986" cy="2137053"/>
            </a:xfrm>
            <a:prstGeom prst="line">
              <a:avLst/>
            </a:prstGeom>
            <a:noFill/>
            <a:ln w="38100">
              <a:solidFill>
                <a:schemeClr val="tx1"/>
              </a:solidFill>
              <a:round/>
              <a:headEnd/>
              <a:tailEnd type="triangle" w="med" len="med"/>
            </a:ln>
          </p:spPr>
          <p:txBody>
            <a:bodyPr wrap="none" anchor="ctr"/>
            <a:lstStyle/>
            <a:p>
              <a:endParaRPr lang="en-US" dirty="0"/>
            </a:p>
          </p:txBody>
        </p:sp>
        <p:sp>
          <p:nvSpPr>
            <p:cNvPr id="165" name="Text Box 17"/>
            <p:cNvSpPr txBox="1">
              <a:spLocks noChangeArrowheads="1"/>
            </p:cNvSpPr>
            <p:nvPr/>
          </p:nvSpPr>
          <p:spPr bwMode="auto">
            <a:xfrm>
              <a:off x="381000" y="3886200"/>
              <a:ext cx="2533650" cy="1240432"/>
            </a:xfrm>
            <a:prstGeom prst="rect">
              <a:avLst/>
            </a:prstGeom>
            <a:noFill/>
            <a:ln w="9525">
              <a:noFill/>
              <a:miter lim="800000"/>
              <a:headEnd/>
              <a:tailEnd/>
            </a:ln>
          </p:spPr>
          <p:txBody>
            <a:bodyPr wrap="square">
              <a:spAutoFit/>
            </a:bodyPr>
            <a:lstStyle/>
            <a:p>
              <a:pPr algn="l"/>
              <a:r>
                <a:rPr lang="en-US" sz="1600" dirty="0"/>
                <a:t>SOURCE</a:t>
              </a:r>
            </a:p>
            <a:p>
              <a:pPr algn="l"/>
              <a:r>
                <a:rPr lang="en-US" sz="1600" dirty="0"/>
                <a:t>POPULATION</a:t>
              </a:r>
            </a:p>
          </p:txBody>
        </p:sp>
        <p:sp>
          <p:nvSpPr>
            <p:cNvPr id="166" name="Text Box 18"/>
            <p:cNvSpPr txBox="1">
              <a:spLocks noChangeArrowheads="1"/>
            </p:cNvSpPr>
            <p:nvPr/>
          </p:nvSpPr>
          <p:spPr bwMode="auto">
            <a:xfrm>
              <a:off x="4480499" y="6096000"/>
              <a:ext cx="2973729" cy="718145"/>
            </a:xfrm>
            <a:prstGeom prst="rect">
              <a:avLst/>
            </a:prstGeom>
            <a:noFill/>
            <a:ln w="9525">
              <a:noFill/>
              <a:miter lim="800000"/>
              <a:headEnd/>
              <a:tailEnd/>
            </a:ln>
          </p:spPr>
          <p:txBody>
            <a:bodyPr wrap="none">
              <a:spAutoFit/>
            </a:bodyPr>
            <a:lstStyle/>
            <a:p>
              <a:pPr algn="l"/>
              <a:r>
                <a:rPr lang="en-US" sz="1600" dirty="0"/>
                <a:t>STUDY SAMPLE</a:t>
              </a:r>
            </a:p>
          </p:txBody>
        </p:sp>
      </p:grpSp>
      <p:sp>
        <p:nvSpPr>
          <p:cNvPr id="75" name="Text Box 21">
            <a:extLst>
              <a:ext uri="{FF2B5EF4-FFF2-40B4-BE49-F238E27FC236}">
                <a16:creationId xmlns:a16="http://schemas.microsoft.com/office/drawing/2014/main" id="{11042C88-F407-453D-B905-91A9C70A601F}"/>
              </a:ext>
            </a:extLst>
          </p:cNvPr>
          <p:cNvSpPr txBox="1">
            <a:spLocks noChangeArrowheads="1"/>
          </p:cNvSpPr>
          <p:nvPr/>
        </p:nvSpPr>
        <p:spPr bwMode="auto">
          <a:xfrm>
            <a:off x="114300" y="1568933"/>
            <a:ext cx="10069633" cy="1107996"/>
          </a:xfrm>
          <a:prstGeom prst="rect">
            <a:avLst/>
          </a:prstGeom>
          <a:solidFill>
            <a:schemeClr val="bg1"/>
          </a:solidFill>
          <a:ln w="34925" algn="ctr">
            <a:solidFill>
              <a:srgbClr val="FF0000"/>
            </a:solidFill>
            <a:miter lim="800000"/>
            <a:headEnd/>
            <a:tailEnd/>
          </a:ln>
        </p:spPr>
        <p:txBody>
          <a:bodyPr wrap="square">
            <a:spAutoFit/>
          </a:bodyPr>
          <a:lstStyle/>
          <a:p>
            <a:pPr>
              <a:spcBef>
                <a:spcPct val="50000"/>
              </a:spcBef>
            </a:pPr>
            <a:r>
              <a:rPr lang="en-US" sz="2200" b="1" dirty="0">
                <a:solidFill>
                  <a:srgbClr val="FF3300"/>
                </a:solidFill>
                <a:latin typeface="+mn-lt"/>
              </a:rPr>
              <a:t>For selection bias to result in the appearance of association where one truly does not exist (“under the null”), selection probabilities must differ according/related to both exposure </a:t>
            </a:r>
            <a:r>
              <a:rPr lang="en-US" sz="2200" b="1" i="1" dirty="0">
                <a:solidFill>
                  <a:srgbClr val="FF3300"/>
                </a:solidFill>
                <a:latin typeface="+mn-lt"/>
              </a:rPr>
              <a:t>and</a:t>
            </a:r>
            <a:r>
              <a:rPr lang="en-US" sz="2200" b="1" dirty="0">
                <a:solidFill>
                  <a:srgbClr val="FF3300"/>
                </a:solidFill>
                <a:latin typeface="+mn-lt"/>
              </a:rPr>
              <a:t> disease selection</a:t>
            </a:r>
          </a:p>
        </p:txBody>
      </p:sp>
      <p:sp>
        <p:nvSpPr>
          <p:cNvPr id="76" name="Text Box 21">
            <a:extLst>
              <a:ext uri="{FF2B5EF4-FFF2-40B4-BE49-F238E27FC236}">
                <a16:creationId xmlns:a16="http://schemas.microsoft.com/office/drawing/2014/main" id="{D0839953-7898-4E2A-BA34-0759DC2D86BA}"/>
              </a:ext>
            </a:extLst>
          </p:cNvPr>
          <p:cNvSpPr txBox="1">
            <a:spLocks noChangeArrowheads="1"/>
          </p:cNvSpPr>
          <p:nvPr/>
        </p:nvSpPr>
        <p:spPr bwMode="auto">
          <a:xfrm>
            <a:off x="114300" y="2853422"/>
            <a:ext cx="10069633" cy="3339376"/>
          </a:xfrm>
          <a:prstGeom prst="rect">
            <a:avLst/>
          </a:prstGeom>
          <a:solidFill>
            <a:schemeClr val="bg1"/>
          </a:solidFill>
          <a:ln w="38100" algn="ctr">
            <a:solidFill>
              <a:srgbClr val="FF0000"/>
            </a:solidFill>
            <a:miter lim="800000"/>
            <a:headEnd/>
            <a:tailEnd/>
          </a:ln>
        </p:spPr>
        <p:txBody>
          <a:bodyPr wrap="square">
            <a:spAutoFit/>
          </a:bodyPr>
          <a:lstStyle/>
          <a:p>
            <a:pPr algn="l">
              <a:spcBef>
                <a:spcPct val="50000"/>
              </a:spcBef>
            </a:pPr>
            <a:r>
              <a:rPr lang="en-US" sz="2400" b="1" u="sng" dirty="0">
                <a:solidFill>
                  <a:srgbClr val="FF3300"/>
                </a:solidFill>
                <a:latin typeface="+mn-lt"/>
              </a:rPr>
              <a:t>Will occur when:</a:t>
            </a:r>
          </a:p>
          <a:p>
            <a:pPr marL="342900" indent="-342900" algn="l">
              <a:spcBef>
                <a:spcPct val="50000"/>
              </a:spcBef>
              <a:buFont typeface="Arial" panose="020B0604020202020204" pitchFamily="34" charset="0"/>
              <a:buChar char="•"/>
            </a:pPr>
            <a:r>
              <a:rPr lang="en-US" sz="2400" b="1" dirty="0">
                <a:solidFill>
                  <a:srgbClr val="FF3300"/>
                </a:solidFill>
                <a:latin typeface="+mn-lt"/>
              </a:rPr>
              <a:t>Influence on selection by exposure status; and</a:t>
            </a:r>
          </a:p>
          <a:p>
            <a:pPr marL="342900" indent="-342900" algn="l">
              <a:spcBef>
                <a:spcPct val="50000"/>
              </a:spcBef>
              <a:buFont typeface="Arial" panose="020B0604020202020204" pitchFamily="34" charset="0"/>
              <a:buChar char="•"/>
            </a:pPr>
            <a:r>
              <a:rPr lang="en-US" sz="2400" b="1" dirty="0">
                <a:solidFill>
                  <a:srgbClr val="FF3300"/>
                </a:solidFill>
                <a:latin typeface="+mn-lt"/>
              </a:rPr>
              <a:t>Influence on selection by disease status; and</a:t>
            </a:r>
          </a:p>
          <a:p>
            <a:pPr marL="342900" indent="-342900" algn="l">
              <a:spcBef>
                <a:spcPct val="50000"/>
              </a:spcBef>
              <a:buFont typeface="Arial" panose="020B0604020202020204" pitchFamily="34" charset="0"/>
              <a:buChar char="•"/>
            </a:pPr>
            <a:r>
              <a:rPr lang="en-US" sz="2400" b="1" dirty="0">
                <a:solidFill>
                  <a:srgbClr val="FF3300"/>
                </a:solidFill>
                <a:latin typeface="+mn-lt"/>
              </a:rPr>
              <a:t>Some special influence on selection conferred by joint exposure &amp; disease status </a:t>
            </a:r>
          </a:p>
          <a:p>
            <a:pPr marL="800100" lvl="1" indent="-342900" algn="l">
              <a:spcBef>
                <a:spcPct val="50000"/>
              </a:spcBef>
              <a:buFont typeface="Arial" panose="020B0604020202020204" pitchFamily="34" charset="0"/>
              <a:buChar char="–"/>
            </a:pPr>
            <a:r>
              <a:rPr lang="en-US" sz="2200" b="1" dirty="0">
                <a:solidFill>
                  <a:srgbClr val="FF3300"/>
                </a:solidFill>
                <a:latin typeface="+mn-lt"/>
              </a:rPr>
              <a:t>We will later formally define “special influence” as </a:t>
            </a:r>
            <a:r>
              <a:rPr lang="en-US" sz="2200" b="1" u="sng" dirty="0">
                <a:solidFill>
                  <a:srgbClr val="FF3300"/>
                </a:solidFill>
                <a:latin typeface="+mn-lt"/>
              </a:rPr>
              <a:t>multiplicative interaction</a:t>
            </a:r>
            <a:r>
              <a:rPr lang="en-US" sz="2200" b="1" dirty="0">
                <a:solidFill>
                  <a:srgbClr val="FF3300"/>
                </a:solidFill>
                <a:latin typeface="+mn-lt"/>
              </a:rPr>
              <a:t> between exposure &amp; disease on occurrence of selection</a:t>
            </a:r>
          </a:p>
        </p:txBody>
      </p:sp>
      <p:sp>
        <p:nvSpPr>
          <p:cNvPr id="77" name="Oval 76">
            <a:extLst>
              <a:ext uri="{FF2B5EF4-FFF2-40B4-BE49-F238E27FC236}">
                <a16:creationId xmlns:a16="http://schemas.microsoft.com/office/drawing/2014/main" id="{51BF6BD6-B853-4AAD-BDEA-387CE4EEC883}"/>
              </a:ext>
            </a:extLst>
          </p:cNvPr>
          <p:cNvSpPr/>
          <p:nvPr/>
        </p:nvSpPr>
        <p:spPr bwMode="auto">
          <a:xfrm>
            <a:off x="10071100" y="78629"/>
            <a:ext cx="101600" cy="128498"/>
          </a:xfrm>
          <a:prstGeom prst="ellipse">
            <a:avLst/>
          </a:prstGeom>
          <a:solidFill>
            <a:schemeClr val="accent1"/>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17501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228600"/>
            <a:ext cx="9210675" cy="533400"/>
          </a:xfrm>
        </p:spPr>
        <p:txBody>
          <a:bodyPr/>
          <a:lstStyle/>
          <a:p>
            <a:pPr algn="l"/>
            <a:r>
              <a:rPr lang="en-US" sz="3600" dirty="0"/>
              <a:t>Clinical and Epidemiologic Research:</a:t>
            </a:r>
            <a:endParaRPr lang="en-US" sz="3600" u="sng" dirty="0"/>
          </a:p>
        </p:txBody>
      </p:sp>
      <p:sp>
        <p:nvSpPr>
          <p:cNvPr id="390147" name="Rectangle 3"/>
          <p:cNvSpPr>
            <a:spLocks noGrp="1" noChangeArrowheads="1"/>
          </p:cNvSpPr>
          <p:nvPr>
            <p:ph type="body" idx="1"/>
          </p:nvPr>
        </p:nvSpPr>
        <p:spPr>
          <a:xfrm>
            <a:off x="0" y="533400"/>
            <a:ext cx="10287000" cy="5181600"/>
          </a:xfrm>
        </p:spPr>
        <p:txBody>
          <a:bodyPr/>
          <a:lstStyle/>
          <a:p>
            <a:pPr algn="ctr">
              <a:lnSpc>
                <a:spcPct val="90000"/>
              </a:lnSpc>
              <a:buFontTx/>
              <a:buNone/>
            </a:pPr>
            <a:endParaRPr lang="en-US" sz="800" dirty="0"/>
          </a:p>
          <a:p>
            <a:pPr algn="ctr">
              <a:lnSpc>
                <a:spcPct val="80000"/>
              </a:lnSpc>
              <a:buFontTx/>
              <a:buNone/>
            </a:pPr>
            <a:r>
              <a:rPr lang="en-US" sz="3600" dirty="0"/>
              <a:t>Sample</a:t>
            </a:r>
          </a:p>
          <a:p>
            <a:pPr algn="ctr">
              <a:lnSpc>
                <a:spcPct val="80000"/>
              </a:lnSpc>
              <a:buFontTx/>
              <a:buNone/>
            </a:pPr>
            <a:r>
              <a:rPr lang="en-US" sz="3600" dirty="0"/>
              <a:t>Measure</a:t>
            </a:r>
          </a:p>
          <a:p>
            <a:pPr algn="ctr">
              <a:lnSpc>
                <a:spcPct val="80000"/>
              </a:lnSpc>
              <a:buFontTx/>
              <a:buNone/>
            </a:pPr>
            <a:r>
              <a:rPr lang="en-US" sz="3600" dirty="0"/>
              <a:t>(Intervene and make more measurements)</a:t>
            </a:r>
          </a:p>
          <a:p>
            <a:pPr algn="ctr">
              <a:lnSpc>
                <a:spcPct val="90000"/>
              </a:lnSpc>
              <a:buFontTx/>
              <a:buNone/>
            </a:pPr>
            <a:r>
              <a:rPr lang="en-US" sz="3600" dirty="0"/>
              <a:t>Analyze relationship between measurements</a:t>
            </a:r>
          </a:p>
          <a:p>
            <a:pPr algn="ctr">
              <a:lnSpc>
                <a:spcPct val="90000"/>
              </a:lnSpc>
              <a:buFontTx/>
              <a:buNone/>
            </a:pPr>
            <a:r>
              <a:rPr lang="en-US" sz="3600" dirty="0"/>
              <a:t>Infer (i.e., make an inference)</a:t>
            </a:r>
          </a:p>
          <a:p>
            <a:pPr>
              <a:lnSpc>
                <a:spcPct val="90000"/>
              </a:lnSpc>
            </a:pPr>
            <a:r>
              <a:rPr lang="en-US" sz="2800" dirty="0"/>
              <a:t>Inference</a:t>
            </a:r>
          </a:p>
          <a:p>
            <a:pPr lvl="1">
              <a:lnSpc>
                <a:spcPct val="90000"/>
              </a:lnSpc>
            </a:pPr>
            <a:r>
              <a:rPr lang="en-US" i="1" dirty="0"/>
              <a:t>Webster’s</a:t>
            </a:r>
            <a:r>
              <a:rPr lang="en-US" dirty="0"/>
              <a:t>: act of passing from sample data to generalizations, with unknown degree of certainty</a:t>
            </a:r>
          </a:p>
          <a:p>
            <a:pPr lvl="1">
              <a:lnSpc>
                <a:spcPct val="90000"/>
              </a:lnSpc>
            </a:pPr>
            <a:endParaRPr lang="en-US" sz="1000" dirty="0"/>
          </a:p>
          <a:p>
            <a:pPr lvl="1">
              <a:lnSpc>
                <a:spcPct val="90000"/>
              </a:lnSpc>
            </a:pPr>
            <a:r>
              <a:rPr lang="en-US" dirty="0"/>
              <a:t>All we can do is make educated guesses about the soundness of our inferences</a:t>
            </a:r>
          </a:p>
          <a:p>
            <a:pPr lvl="1">
              <a:lnSpc>
                <a:spcPct val="90000"/>
              </a:lnSpc>
            </a:pPr>
            <a:endParaRPr lang="en-US" sz="900" dirty="0"/>
          </a:p>
          <a:p>
            <a:pPr lvl="1">
              <a:lnSpc>
                <a:spcPct val="90000"/>
              </a:lnSpc>
            </a:pPr>
            <a:r>
              <a:rPr lang="en-US" dirty="0"/>
              <a:t>Those who are more educated will make better guesses</a:t>
            </a:r>
          </a:p>
        </p:txBody>
      </p:sp>
      <p:sp>
        <p:nvSpPr>
          <p:cNvPr id="4" name="Oval 3">
            <a:extLst>
              <a:ext uri="{FF2B5EF4-FFF2-40B4-BE49-F238E27FC236}">
                <a16:creationId xmlns:a16="http://schemas.microsoft.com/office/drawing/2014/main" id="{B669EB67-9C18-42D9-980C-A6D3FC2E3446}"/>
              </a:ext>
            </a:extLst>
          </p:cNvPr>
          <p:cNvSpPr/>
          <p:nvPr/>
        </p:nvSpPr>
        <p:spPr bwMode="auto">
          <a:xfrm>
            <a:off x="10071100" y="78629"/>
            <a:ext cx="101600" cy="128498"/>
          </a:xfrm>
          <a:prstGeom prst="ellipse">
            <a:avLst/>
          </a:prstGeom>
          <a:solidFill>
            <a:schemeClr val="accent1"/>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0147">
                                            <p:txEl>
                                              <p:pRg st="1" end="1"/>
                                            </p:txEl>
                                          </p:spTgt>
                                        </p:tgtEl>
                                        <p:attrNameLst>
                                          <p:attrName>style.visibility</p:attrName>
                                        </p:attrNameLst>
                                      </p:cBhvr>
                                      <p:to>
                                        <p:strVal val="visible"/>
                                      </p:to>
                                    </p:set>
                                    <p:anim calcmode="lin" valueType="num">
                                      <p:cBhvr additive="base">
                                        <p:cTn id="7" dur="500" fill="hold"/>
                                        <p:tgtEl>
                                          <p:spTgt spid="3901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0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0147">
                                            <p:txEl>
                                              <p:pRg st="2" end="2"/>
                                            </p:txEl>
                                          </p:spTgt>
                                        </p:tgtEl>
                                        <p:attrNameLst>
                                          <p:attrName>style.visibility</p:attrName>
                                        </p:attrNameLst>
                                      </p:cBhvr>
                                      <p:to>
                                        <p:strVal val="visible"/>
                                      </p:to>
                                    </p:set>
                                    <p:anim calcmode="lin" valueType="num">
                                      <p:cBhvr additive="base">
                                        <p:cTn id="13" dur="500" fill="hold"/>
                                        <p:tgtEl>
                                          <p:spTgt spid="3901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0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0147">
                                            <p:txEl>
                                              <p:pRg st="3" end="3"/>
                                            </p:txEl>
                                          </p:spTgt>
                                        </p:tgtEl>
                                        <p:attrNameLst>
                                          <p:attrName>style.visibility</p:attrName>
                                        </p:attrNameLst>
                                      </p:cBhvr>
                                      <p:to>
                                        <p:strVal val="visible"/>
                                      </p:to>
                                    </p:set>
                                    <p:anim calcmode="lin" valueType="num">
                                      <p:cBhvr additive="base">
                                        <p:cTn id="19" dur="500" fill="hold"/>
                                        <p:tgtEl>
                                          <p:spTgt spid="3901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0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0147">
                                            <p:txEl>
                                              <p:pRg st="4" end="4"/>
                                            </p:txEl>
                                          </p:spTgt>
                                        </p:tgtEl>
                                        <p:attrNameLst>
                                          <p:attrName>style.visibility</p:attrName>
                                        </p:attrNameLst>
                                      </p:cBhvr>
                                      <p:to>
                                        <p:strVal val="visible"/>
                                      </p:to>
                                    </p:set>
                                    <p:anim calcmode="lin" valueType="num">
                                      <p:cBhvr additive="base">
                                        <p:cTn id="25" dur="500" fill="hold"/>
                                        <p:tgtEl>
                                          <p:spTgt spid="39014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0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0147">
                                            <p:txEl>
                                              <p:pRg st="5" end="5"/>
                                            </p:txEl>
                                          </p:spTgt>
                                        </p:tgtEl>
                                        <p:attrNameLst>
                                          <p:attrName>style.visibility</p:attrName>
                                        </p:attrNameLst>
                                      </p:cBhvr>
                                      <p:to>
                                        <p:strVal val="visible"/>
                                      </p:to>
                                    </p:set>
                                    <p:anim calcmode="lin" valueType="num">
                                      <p:cBhvr additive="base">
                                        <p:cTn id="31" dur="500" fill="hold"/>
                                        <p:tgtEl>
                                          <p:spTgt spid="39014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01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90147">
                                            <p:txEl>
                                              <p:pRg st="6" end="6"/>
                                            </p:txEl>
                                          </p:spTgt>
                                        </p:tgtEl>
                                        <p:attrNameLst>
                                          <p:attrName>style.visibility</p:attrName>
                                        </p:attrNameLst>
                                      </p:cBhvr>
                                      <p:to>
                                        <p:strVal val="visible"/>
                                      </p:to>
                                    </p:set>
                                    <p:anim calcmode="lin" valueType="num">
                                      <p:cBhvr additive="base">
                                        <p:cTn id="37" dur="500" fill="hold"/>
                                        <p:tgtEl>
                                          <p:spTgt spid="39014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90147">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90147">
                                            <p:txEl>
                                              <p:pRg st="7" end="7"/>
                                            </p:txEl>
                                          </p:spTgt>
                                        </p:tgtEl>
                                        <p:attrNameLst>
                                          <p:attrName>style.visibility</p:attrName>
                                        </p:attrNameLst>
                                      </p:cBhvr>
                                      <p:to>
                                        <p:strVal val="visible"/>
                                      </p:to>
                                    </p:set>
                                    <p:anim calcmode="lin" valueType="num">
                                      <p:cBhvr additive="base">
                                        <p:cTn id="41" dur="500" fill="hold"/>
                                        <p:tgtEl>
                                          <p:spTgt spid="390147">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90147">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0147">
                                            <p:txEl>
                                              <p:pRg st="9" end="9"/>
                                            </p:txEl>
                                          </p:spTgt>
                                        </p:tgtEl>
                                        <p:attrNameLst>
                                          <p:attrName>style.visibility</p:attrName>
                                        </p:attrNameLst>
                                      </p:cBhvr>
                                      <p:to>
                                        <p:strVal val="visible"/>
                                      </p:to>
                                    </p:set>
                                    <p:anim calcmode="lin" valueType="num">
                                      <p:cBhvr additive="base">
                                        <p:cTn id="45" dur="500" fill="hold"/>
                                        <p:tgtEl>
                                          <p:spTgt spid="390147">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90147">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90147">
                                            <p:txEl>
                                              <p:pRg st="11" end="11"/>
                                            </p:txEl>
                                          </p:spTgt>
                                        </p:tgtEl>
                                        <p:attrNameLst>
                                          <p:attrName>style.visibility</p:attrName>
                                        </p:attrNameLst>
                                      </p:cBhvr>
                                      <p:to>
                                        <p:strVal val="visible"/>
                                      </p:to>
                                    </p:set>
                                    <p:anim calcmode="lin" valueType="num">
                                      <p:cBhvr additive="base">
                                        <p:cTn id="49" dur="500" fill="hold"/>
                                        <p:tgtEl>
                                          <p:spTgt spid="390147">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9014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r>
              <a:rPr lang="en-US" sz="2400" dirty="0"/>
              <a:t> 		</a:t>
            </a:r>
          </a:p>
        </p:txBody>
      </p:sp>
      <p:sp>
        <p:nvSpPr>
          <p:cNvPr id="5734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7348"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57349"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7350"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57351"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57352"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7353"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57354"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57355"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dirty="0"/>
              <a:t>+              -</a:t>
            </a:r>
          </a:p>
        </p:txBody>
      </p:sp>
      <p:sp>
        <p:nvSpPr>
          <p:cNvPr id="57356"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57357" name="Line 13"/>
          <p:cNvSpPr>
            <a:spLocks noChangeShapeType="1"/>
          </p:cNvSpPr>
          <p:nvPr/>
        </p:nvSpPr>
        <p:spPr bwMode="auto">
          <a:xfrm>
            <a:off x="3543300" y="25146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57358" name="Line 14"/>
          <p:cNvSpPr>
            <a:spLocks noChangeShapeType="1"/>
          </p:cNvSpPr>
          <p:nvPr/>
        </p:nvSpPr>
        <p:spPr bwMode="auto">
          <a:xfrm>
            <a:off x="2324100" y="2209800"/>
            <a:ext cx="3810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57359" name="Line 15"/>
          <p:cNvSpPr>
            <a:spLocks noChangeShapeType="1"/>
          </p:cNvSpPr>
          <p:nvPr/>
        </p:nvSpPr>
        <p:spPr bwMode="auto">
          <a:xfrm>
            <a:off x="3009900" y="3200400"/>
            <a:ext cx="3886200" cy="2286000"/>
          </a:xfrm>
          <a:prstGeom prst="line">
            <a:avLst/>
          </a:prstGeom>
          <a:noFill/>
          <a:ln w="38100">
            <a:solidFill>
              <a:schemeClr val="tx1"/>
            </a:solidFill>
            <a:round/>
            <a:headEnd/>
            <a:tailEnd type="triangle" w="med" len="med"/>
          </a:ln>
        </p:spPr>
        <p:txBody>
          <a:bodyPr wrap="none" anchor="ctr"/>
          <a:lstStyle/>
          <a:p>
            <a:endParaRPr lang="en-US" dirty="0"/>
          </a:p>
        </p:txBody>
      </p:sp>
      <p:sp>
        <p:nvSpPr>
          <p:cNvPr id="57360" name="Text Box 16"/>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a:t>SOURCE POPULATION</a:t>
            </a:r>
          </a:p>
        </p:txBody>
      </p:sp>
      <p:sp>
        <p:nvSpPr>
          <p:cNvPr id="57361" name="Text Box 17"/>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57363" name="Rectangle 19"/>
          <p:cNvSpPr>
            <a:spLocks noChangeArrowheads="1"/>
          </p:cNvSpPr>
          <p:nvPr/>
        </p:nvSpPr>
        <p:spPr bwMode="auto">
          <a:xfrm>
            <a:off x="0" y="838200"/>
            <a:ext cx="10287000" cy="533400"/>
          </a:xfrm>
          <a:prstGeom prst="rect">
            <a:avLst/>
          </a:prstGeom>
          <a:noFill/>
          <a:ln w="9525">
            <a:noFill/>
            <a:miter lim="800000"/>
            <a:headEnd/>
            <a:tailEnd/>
          </a:ln>
        </p:spPr>
        <p:txBody>
          <a:bodyPr anchor="ctr"/>
          <a:lstStyle/>
          <a:p>
            <a:r>
              <a:rPr lang="en-US" sz="2000" b="1" dirty="0">
                <a:latin typeface="Arial" charset="0"/>
              </a:rPr>
              <a:t>Typically, in practice, you don’t know </a:t>
            </a:r>
            <a:r>
              <a:rPr lang="en-US" sz="2000" b="1" u="sng" dirty="0">
                <a:latin typeface="Arial" charset="0"/>
              </a:rPr>
              <a:t>all</a:t>
            </a:r>
            <a:r>
              <a:rPr lang="en-US" sz="2000" b="1" dirty="0">
                <a:latin typeface="Arial" charset="0"/>
              </a:rPr>
              <a:t> of the selection probabilities</a:t>
            </a:r>
          </a:p>
          <a:p>
            <a:r>
              <a:rPr lang="en-US" sz="2000" b="1" dirty="0">
                <a:latin typeface="Arial" charset="0"/>
              </a:rPr>
              <a:t>You usually select study sample without firm enumeration of  source population</a:t>
            </a:r>
            <a:endParaRPr lang="en-US" sz="2000" b="1" dirty="0">
              <a:latin typeface="Arial Unicode MS" pitchFamily="34" charset="-128"/>
            </a:endParaRPr>
          </a:p>
          <a:p>
            <a:br>
              <a:rPr lang="en-US" sz="2400" b="1" dirty="0">
                <a:solidFill>
                  <a:schemeClr val="tx2"/>
                </a:solidFill>
                <a:latin typeface="Arial" charset="0"/>
              </a:rPr>
            </a:br>
            <a:r>
              <a:rPr lang="en-US" sz="2800" b="1" dirty="0">
                <a:solidFill>
                  <a:schemeClr val="tx2"/>
                </a:solidFill>
                <a:latin typeface="Arial" charset="0"/>
              </a:rPr>
              <a:t> </a:t>
            </a:r>
            <a:br>
              <a:rPr lang="en-US" sz="2400" b="1" dirty="0">
                <a:solidFill>
                  <a:schemeClr val="tx2"/>
                </a:solidFill>
                <a:latin typeface="Arial" charset="0"/>
              </a:rPr>
            </a:br>
            <a:endParaRPr lang="en-US" sz="2400" b="1" dirty="0">
              <a:solidFill>
                <a:schemeClr val="tx2"/>
              </a:solidFill>
              <a:latin typeface="Arial" charset="0"/>
            </a:endParaRPr>
          </a:p>
        </p:txBody>
      </p:sp>
      <p:sp>
        <p:nvSpPr>
          <p:cNvPr id="57364" name="Line 21"/>
          <p:cNvSpPr>
            <a:spLocks noChangeShapeType="1"/>
          </p:cNvSpPr>
          <p:nvPr/>
        </p:nvSpPr>
        <p:spPr bwMode="auto">
          <a:xfrm>
            <a:off x="1790700" y="3048000"/>
            <a:ext cx="3810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57365" name="Text Box 23"/>
          <p:cNvSpPr txBox="1">
            <a:spLocks noChangeArrowheads="1"/>
          </p:cNvSpPr>
          <p:nvPr/>
        </p:nvSpPr>
        <p:spPr bwMode="auto">
          <a:xfrm>
            <a:off x="4229100" y="40386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7366" name="Text Box 24"/>
          <p:cNvSpPr txBox="1">
            <a:spLocks noChangeArrowheads="1"/>
          </p:cNvSpPr>
          <p:nvPr/>
        </p:nvSpPr>
        <p:spPr bwMode="auto">
          <a:xfrm>
            <a:off x="4610100" y="33528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7367" name="Text Box 25"/>
          <p:cNvSpPr txBox="1">
            <a:spLocks noChangeArrowheads="1"/>
          </p:cNvSpPr>
          <p:nvPr/>
        </p:nvSpPr>
        <p:spPr bwMode="auto">
          <a:xfrm>
            <a:off x="5524500" y="32766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7368" name="Text Box 26"/>
          <p:cNvSpPr txBox="1">
            <a:spLocks noChangeArrowheads="1"/>
          </p:cNvSpPr>
          <p:nvPr/>
        </p:nvSpPr>
        <p:spPr bwMode="auto">
          <a:xfrm>
            <a:off x="3238500" y="41148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25" name="Text Box 18"/>
          <p:cNvSpPr txBox="1">
            <a:spLocks noChangeArrowheads="1"/>
          </p:cNvSpPr>
          <p:nvPr/>
        </p:nvSpPr>
        <p:spPr bwMode="auto">
          <a:xfrm>
            <a:off x="5202238" y="1066800"/>
            <a:ext cx="5122862" cy="2677656"/>
          </a:xfrm>
          <a:prstGeom prst="rect">
            <a:avLst/>
          </a:prstGeom>
          <a:noFill/>
          <a:ln w="9525">
            <a:noFill/>
            <a:miter lim="800000"/>
            <a:headEnd/>
            <a:tailEnd/>
          </a:ln>
        </p:spPr>
        <p:txBody>
          <a:bodyPr>
            <a:spAutoFit/>
          </a:bodyPr>
          <a:lstStyle/>
          <a:p>
            <a:r>
              <a:rPr lang="en-US" sz="2800" b="1" dirty="0">
                <a:latin typeface="Arial" charset="0"/>
              </a:rPr>
              <a:t>Usually, best we can do regarding evaluation of presence of selection bias is make educated guesses based upon context and theory</a:t>
            </a:r>
            <a:endParaRPr lang="en-US" sz="2800" b="1" dirty="0">
              <a:latin typeface="Arial Unicode MS" pitchFamily="34" charset="-128"/>
            </a:endParaRPr>
          </a:p>
        </p:txBody>
      </p:sp>
      <p:sp>
        <p:nvSpPr>
          <p:cNvPr id="26" name="Oval 25">
            <a:extLst>
              <a:ext uri="{FF2B5EF4-FFF2-40B4-BE49-F238E27FC236}">
                <a16:creationId xmlns:a16="http://schemas.microsoft.com/office/drawing/2014/main" id="{81FC2A69-5FE4-4599-A6F3-DE781DF6C05D}"/>
              </a:ext>
            </a:extLst>
          </p:cNvPr>
          <p:cNvSpPr/>
          <p:nvPr/>
        </p:nvSpPr>
        <p:spPr bwMode="auto">
          <a:xfrm>
            <a:off x="10071100" y="78629"/>
            <a:ext cx="101600" cy="128498"/>
          </a:xfrm>
          <a:prstGeom prst="ellipse">
            <a:avLst/>
          </a:prstGeom>
          <a:solidFill>
            <a:schemeClr val="accent1"/>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8101" y="76199"/>
            <a:ext cx="10286999" cy="654035"/>
          </a:xfrm>
        </p:spPr>
        <p:txBody>
          <a:bodyPr/>
          <a:lstStyle/>
          <a:p>
            <a:r>
              <a:rPr lang="en-US" sz="2400" dirty="0"/>
              <a:t>Guesses are informed by remembering basic rules for selection bias</a:t>
            </a:r>
          </a:p>
        </p:txBody>
      </p:sp>
      <p:sp>
        <p:nvSpPr>
          <p:cNvPr id="55299" name="Rectangle 3"/>
          <p:cNvSpPr>
            <a:spLocks noGrp="1" noChangeArrowheads="1"/>
          </p:cNvSpPr>
          <p:nvPr>
            <p:ph type="body" idx="1"/>
          </p:nvPr>
        </p:nvSpPr>
        <p:spPr>
          <a:xfrm>
            <a:off x="38100" y="685800"/>
            <a:ext cx="10591800" cy="5181600"/>
          </a:xfrm>
        </p:spPr>
        <p:txBody>
          <a:bodyPr/>
          <a:lstStyle/>
          <a:p>
            <a:pPr marL="236538" indent="-236538"/>
            <a:r>
              <a:rPr lang="en-US" sz="2400" dirty="0"/>
              <a:t>For selection bias to occur “under the null”: A person’s selection/retention must be influenced/associated with BOTH his/her exposure and outcome</a:t>
            </a:r>
          </a:p>
        </p:txBody>
      </p:sp>
      <p:grpSp>
        <p:nvGrpSpPr>
          <p:cNvPr id="2" name="Group 9"/>
          <p:cNvGrpSpPr>
            <a:grpSpLocks/>
          </p:cNvGrpSpPr>
          <p:nvPr/>
        </p:nvGrpSpPr>
        <p:grpSpPr bwMode="auto">
          <a:xfrm>
            <a:off x="419100" y="1600201"/>
            <a:ext cx="9563100" cy="1357313"/>
            <a:chOff x="456" y="1161"/>
            <a:chExt cx="6024" cy="855"/>
          </a:xfrm>
        </p:grpSpPr>
        <p:sp>
          <p:nvSpPr>
            <p:cNvPr id="55331" name="Line 4"/>
            <p:cNvSpPr>
              <a:spLocks noChangeShapeType="1"/>
            </p:cNvSpPr>
            <p:nvPr/>
          </p:nvSpPr>
          <p:spPr bwMode="auto">
            <a:xfrm flipV="1">
              <a:off x="1608" y="1449"/>
              <a:ext cx="816"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2" name="Line 5"/>
            <p:cNvSpPr>
              <a:spLocks noChangeShapeType="1"/>
            </p:cNvSpPr>
            <p:nvPr/>
          </p:nvSpPr>
          <p:spPr bwMode="auto">
            <a:xfrm flipH="1" flipV="1">
              <a:off x="4296" y="1449"/>
              <a:ext cx="912"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3" name="Text Box 6"/>
            <p:cNvSpPr txBox="1">
              <a:spLocks noChangeArrowheads="1"/>
            </p:cNvSpPr>
            <p:nvPr/>
          </p:nvSpPr>
          <p:spPr bwMode="auto">
            <a:xfrm>
              <a:off x="2232" y="1161"/>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Selection/retention</a:t>
              </a:r>
            </a:p>
          </p:txBody>
        </p:sp>
        <p:sp>
          <p:nvSpPr>
            <p:cNvPr id="55334" name="Text Box 7"/>
            <p:cNvSpPr txBox="1">
              <a:spLocks noChangeArrowheads="1"/>
            </p:cNvSpPr>
            <p:nvPr/>
          </p:nvSpPr>
          <p:spPr bwMode="auto">
            <a:xfrm>
              <a:off x="456" y="1641"/>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35" name="Text Box 8"/>
            <p:cNvSpPr txBox="1">
              <a:spLocks noChangeArrowheads="1"/>
            </p:cNvSpPr>
            <p:nvPr/>
          </p:nvSpPr>
          <p:spPr bwMode="auto">
            <a:xfrm>
              <a:off x="4224" y="168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grpSp>
      <p:grpSp>
        <p:nvGrpSpPr>
          <p:cNvPr id="3" name="Group 41"/>
          <p:cNvGrpSpPr>
            <a:grpSpLocks/>
          </p:cNvGrpSpPr>
          <p:nvPr/>
        </p:nvGrpSpPr>
        <p:grpSpPr bwMode="auto">
          <a:xfrm>
            <a:off x="-342900" y="3200403"/>
            <a:ext cx="5715000" cy="1828801"/>
            <a:chOff x="-216" y="1988"/>
            <a:chExt cx="3600" cy="1152"/>
          </a:xfrm>
        </p:grpSpPr>
        <p:sp>
          <p:nvSpPr>
            <p:cNvPr id="55324" name="Line 11"/>
            <p:cNvSpPr>
              <a:spLocks noChangeShapeType="1"/>
            </p:cNvSpPr>
            <p:nvPr/>
          </p:nvSpPr>
          <p:spPr bwMode="auto">
            <a:xfrm>
              <a:off x="600" y="2564"/>
              <a:ext cx="144" cy="336"/>
            </a:xfrm>
            <a:prstGeom prst="line">
              <a:avLst/>
            </a:prstGeom>
            <a:noFill/>
            <a:ln w="28575">
              <a:solidFill>
                <a:schemeClr val="tx1"/>
              </a:solidFill>
              <a:round/>
              <a:headEnd/>
              <a:tailEnd type="triangle" w="med" len="med"/>
            </a:ln>
          </p:spPr>
          <p:txBody>
            <a:bodyPr wrap="none" anchor="ctr"/>
            <a:lstStyle/>
            <a:p>
              <a:endParaRPr lang="en-US" dirty="0"/>
            </a:p>
          </p:txBody>
        </p:sp>
        <p:sp>
          <p:nvSpPr>
            <p:cNvPr id="55325" name="Text Box 13"/>
            <p:cNvSpPr txBox="1">
              <a:spLocks noChangeArrowheads="1"/>
            </p:cNvSpPr>
            <p:nvPr/>
          </p:nvSpPr>
          <p:spPr bwMode="auto">
            <a:xfrm>
              <a:off x="1128" y="2084"/>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 retention</a:t>
              </a:r>
            </a:p>
          </p:txBody>
        </p:sp>
        <p:sp>
          <p:nvSpPr>
            <p:cNvPr id="55326" name="Text Box 14"/>
            <p:cNvSpPr txBox="1">
              <a:spLocks noChangeArrowheads="1"/>
            </p:cNvSpPr>
            <p:nvPr/>
          </p:nvSpPr>
          <p:spPr bwMode="auto">
            <a:xfrm>
              <a:off x="72" y="2813"/>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27" name="Text Box 15"/>
            <p:cNvSpPr txBox="1">
              <a:spLocks noChangeArrowheads="1"/>
            </p:cNvSpPr>
            <p:nvPr/>
          </p:nvSpPr>
          <p:spPr bwMode="auto">
            <a:xfrm>
              <a:off x="2424" y="2804"/>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28" name="Text Box 22"/>
            <p:cNvSpPr txBox="1">
              <a:spLocks noChangeArrowheads="1"/>
            </p:cNvSpPr>
            <p:nvPr/>
          </p:nvSpPr>
          <p:spPr bwMode="auto">
            <a:xfrm>
              <a:off x="-216" y="1988"/>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Other factors</a:t>
              </a:r>
            </a:p>
          </p:txBody>
        </p:sp>
        <p:sp>
          <p:nvSpPr>
            <p:cNvPr id="55329" name="Line 23"/>
            <p:cNvSpPr>
              <a:spLocks noChangeShapeType="1"/>
            </p:cNvSpPr>
            <p:nvPr/>
          </p:nvSpPr>
          <p:spPr bwMode="auto">
            <a:xfrm>
              <a:off x="792" y="2228"/>
              <a:ext cx="432" cy="48"/>
            </a:xfrm>
            <a:prstGeom prst="line">
              <a:avLst/>
            </a:prstGeom>
            <a:noFill/>
            <a:ln w="28575">
              <a:solidFill>
                <a:schemeClr val="tx1"/>
              </a:solidFill>
              <a:round/>
              <a:headEnd/>
              <a:tailEnd type="triangle" w="med" len="med"/>
            </a:ln>
          </p:spPr>
          <p:txBody>
            <a:bodyPr wrap="none" anchor="ctr"/>
            <a:lstStyle/>
            <a:p>
              <a:endParaRPr lang="en-US" dirty="0"/>
            </a:p>
          </p:txBody>
        </p:sp>
        <p:sp>
          <p:nvSpPr>
            <p:cNvPr id="55330" name="Line 24"/>
            <p:cNvSpPr>
              <a:spLocks noChangeShapeType="1"/>
            </p:cNvSpPr>
            <p:nvPr/>
          </p:nvSpPr>
          <p:spPr bwMode="auto">
            <a:xfrm flipH="1" flipV="1">
              <a:off x="2328" y="2516"/>
              <a:ext cx="528" cy="336"/>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4" name="Group 42"/>
          <p:cNvGrpSpPr>
            <a:grpSpLocks/>
          </p:cNvGrpSpPr>
          <p:nvPr/>
        </p:nvGrpSpPr>
        <p:grpSpPr bwMode="auto">
          <a:xfrm>
            <a:off x="5448299" y="3124201"/>
            <a:ext cx="4724400" cy="1890713"/>
            <a:chOff x="3432" y="1968"/>
            <a:chExt cx="2976" cy="1191"/>
          </a:xfrm>
        </p:grpSpPr>
        <p:sp>
          <p:nvSpPr>
            <p:cNvPr id="55317" name="Text Box 21"/>
            <p:cNvSpPr txBox="1">
              <a:spLocks noChangeArrowheads="1"/>
            </p:cNvSpPr>
            <p:nvPr/>
          </p:nvSpPr>
          <p:spPr bwMode="auto">
            <a:xfrm>
              <a:off x="5400" y="2832"/>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18" name="Text Box 25"/>
            <p:cNvSpPr txBox="1">
              <a:spLocks noChangeArrowheads="1"/>
            </p:cNvSpPr>
            <p:nvPr/>
          </p:nvSpPr>
          <p:spPr bwMode="auto">
            <a:xfrm>
              <a:off x="3432" y="2832"/>
              <a:ext cx="120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9" name="Line 26"/>
            <p:cNvSpPr>
              <a:spLocks noChangeShapeType="1"/>
            </p:cNvSpPr>
            <p:nvPr/>
          </p:nvSpPr>
          <p:spPr bwMode="auto">
            <a:xfrm flipV="1">
              <a:off x="3816" y="2592"/>
              <a:ext cx="192" cy="288"/>
            </a:xfrm>
            <a:prstGeom prst="line">
              <a:avLst/>
            </a:prstGeom>
            <a:noFill/>
            <a:ln w="28575">
              <a:solidFill>
                <a:schemeClr val="tx1"/>
              </a:solidFill>
              <a:round/>
              <a:headEnd/>
              <a:tailEnd type="triangle" w="med" len="med"/>
            </a:ln>
          </p:spPr>
          <p:txBody>
            <a:bodyPr wrap="none" anchor="ctr"/>
            <a:lstStyle/>
            <a:p>
              <a:endParaRPr lang="en-US" dirty="0"/>
            </a:p>
          </p:txBody>
        </p:sp>
        <p:sp>
          <p:nvSpPr>
            <p:cNvPr id="55320" name="Text Box 27"/>
            <p:cNvSpPr txBox="1">
              <a:spLocks noChangeArrowheads="1"/>
            </p:cNvSpPr>
            <p:nvPr/>
          </p:nvSpPr>
          <p:spPr bwMode="auto">
            <a:xfrm>
              <a:off x="3864" y="2064"/>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 retention</a:t>
              </a:r>
            </a:p>
          </p:txBody>
        </p:sp>
        <p:sp>
          <p:nvSpPr>
            <p:cNvPr id="55321" name="Text Box 28"/>
            <p:cNvSpPr txBox="1">
              <a:spLocks noChangeArrowheads="1"/>
            </p:cNvSpPr>
            <p:nvPr/>
          </p:nvSpPr>
          <p:spPr bwMode="auto">
            <a:xfrm>
              <a:off x="5064" y="1968"/>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Other factors</a:t>
              </a:r>
            </a:p>
          </p:txBody>
        </p:sp>
        <p:sp>
          <p:nvSpPr>
            <p:cNvPr id="55322" name="Line 29"/>
            <p:cNvSpPr>
              <a:spLocks noChangeShapeType="1"/>
            </p:cNvSpPr>
            <p:nvPr/>
          </p:nvSpPr>
          <p:spPr bwMode="auto">
            <a:xfrm>
              <a:off x="5736" y="2592"/>
              <a:ext cx="96" cy="288"/>
            </a:xfrm>
            <a:prstGeom prst="line">
              <a:avLst/>
            </a:prstGeom>
            <a:noFill/>
            <a:ln w="28575">
              <a:solidFill>
                <a:schemeClr val="tx1"/>
              </a:solidFill>
              <a:round/>
              <a:headEnd/>
              <a:tailEnd type="triangle" w="med" len="med"/>
            </a:ln>
          </p:spPr>
          <p:txBody>
            <a:bodyPr wrap="none" anchor="ctr"/>
            <a:lstStyle/>
            <a:p>
              <a:endParaRPr lang="en-US" dirty="0"/>
            </a:p>
          </p:txBody>
        </p:sp>
        <p:sp>
          <p:nvSpPr>
            <p:cNvPr id="55323" name="Line 39"/>
            <p:cNvSpPr>
              <a:spLocks noChangeShapeType="1"/>
            </p:cNvSpPr>
            <p:nvPr/>
          </p:nvSpPr>
          <p:spPr bwMode="auto">
            <a:xfrm flipH="1">
              <a:off x="5016" y="2400"/>
              <a:ext cx="288" cy="48"/>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5" name="Group 60"/>
          <p:cNvGrpSpPr>
            <a:grpSpLocks/>
          </p:cNvGrpSpPr>
          <p:nvPr/>
        </p:nvGrpSpPr>
        <p:grpSpPr bwMode="auto">
          <a:xfrm>
            <a:off x="-38100" y="5149853"/>
            <a:ext cx="10134600" cy="1555751"/>
            <a:chOff x="-24" y="3253"/>
            <a:chExt cx="6384" cy="980"/>
          </a:xfrm>
        </p:grpSpPr>
        <p:sp>
          <p:nvSpPr>
            <p:cNvPr id="55308" name="Text Box 51"/>
            <p:cNvSpPr txBox="1">
              <a:spLocks noChangeArrowheads="1"/>
            </p:cNvSpPr>
            <p:nvPr/>
          </p:nvSpPr>
          <p:spPr bwMode="auto">
            <a:xfrm>
              <a:off x="5400" y="3897"/>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09" name="Line 52"/>
            <p:cNvSpPr>
              <a:spLocks noChangeShapeType="1"/>
            </p:cNvSpPr>
            <p:nvPr/>
          </p:nvSpPr>
          <p:spPr bwMode="auto">
            <a:xfrm flipV="1">
              <a:off x="1128" y="3561"/>
              <a:ext cx="1248" cy="144"/>
            </a:xfrm>
            <a:prstGeom prst="line">
              <a:avLst/>
            </a:prstGeom>
            <a:noFill/>
            <a:ln w="28575">
              <a:solidFill>
                <a:schemeClr val="tx1"/>
              </a:solidFill>
              <a:round/>
              <a:headEnd/>
              <a:tailEnd type="triangle" w="med" len="med"/>
            </a:ln>
          </p:spPr>
          <p:txBody>
            <a:bodyPr wrap="none" anchor="ctr"/>
            <a:lstStyle/>
            <a:p>
              <a:endParaRPr lang="en-US" dirty="0"/>
            </a:p>
          </p:txBody>
        </p:sp>
        <p:sp>
          <p:nvSpPr>
            <p:cNvPr id="55310" name="Text Box 53"/>
            <p:cNvSpPr txBox="1">
              <a:spLocks noChangeArrowheads="1"/>
            </p:cNvSpPr>
            <p:nvPr/>
          </p:nvSpPr>
          <p:spPr bwMode="auto">
            <a:xfrm>
              <a:off x="2184" y="336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Selection/retention</a:t>
              </a:r>
            </a:p>
          </p:txBody>
        </p:sp>
        <p:sp>
          <p:nvSpPr>
            <p:cNvPr id="55311" name="Line 54"/>
            <p:cNvSpPr>
              <a:spLocks noChangeShapeType="1"/>
            </p:cNvSpPr>
            <p:nvPr/>
          </p:nvSpPr>
          <p:spPr bwMode="auto">
            <a:xfrm flipH="1" flipV="1">
              <a:off x="4296" y="3561"/>
              <a:ext cx="816" cy="96"/>
            </a:xfrm>
            <a:prstGeom prst="line">
              <a:avLst/>
            </a:prstGeom>
            <a:noFill/>
            <a:ln w="28575">
              <a:solidFill>
                <a:schemeClr val="tx1"/>
              </a:solidFill>
              <a:round/>
              <a:headEnd/>
              <a:tailEnd type="triangle" w="med" len="med"/>
            </a:ln>
          </p:spPr>
          <p:txBody>
            <a:bodyPr wrap="none" anchor="ctr"/>
            <a:lstStyle/>
            <a:p>
              <a:endParaRPr lang="en-US" dirty="0"/>
            </a:p>
          </p:txBody>
        </p:sp>
        <p:sp>
          <p:nvSpPr>
            <p:cNvPr id="55312" name="Text Box 55"/>
            <p:cNvSpPr txBox="1">
              <a:spLocks noChangeArrowheads="1"/>
            </p:cNvSpPr>
            <p:nvPr/>
          </p:nvSpPr>
          <p:spPr bwMode="auto">
            <a:xfrm>
              <a:off x="-24" y="3321"/>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Other factors</a:t>
              </a:r>
            </a:p>
          </p:txBody>
        </p:sp>
        <p:sp>
          <p:nvSpPr>
            <p:cNvPr id="55313" name="Text Box 56"/>
            <p:cNvSpPr txBox="1">
              <a:spLocks noChangeArrowheads="1"/>
            </p:cNvSpPr>
            <p:nvPr/>
          </p:nvSpPr>
          <p:spPr bwMode="auto">
            <a:xfrm>
              <a:off x="4920" y="3253"/>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Other factors</a:t>
              </a:r>
            </a:p>
          </p:txBody>
        </p:sp>
        <p:sp>
          <p:nvSpPr>
            <p:cNvPr id="55314" name="Text Box 57"/>
            <p:cNvSpPr txBox="1">
              <a:spLocks noChangeArrowheads="1"/>
            </p:cNvSpPr>
            <p:nvPr/>
          </p:nvSpPr>
          <p:spPr bwMode="auto">
            <a:xfrm>
              <a:off x="1128" y="3906"/>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5" name="Line 58"/>
            <p:cNvSpPr>
              <a:spLocks noChangeShapeType="1"/>
            </p:cNvSpPr>
            <p:nvPr/>
          </p:nvSpPr>
          <p:spPr bwMode="auto">
            <a:xfrm>
              <a:off x="936" y="3897"/>
              <a:ext cx="336" cy="144"/>
            </a:xfrm>
            <a:prstGeom prst="line">
              <a:avLst/>
            </a:prstGeom>
            <a:noFill/>
            <a:ln w="28575">
              <a:solidFill>
                <a:schemeClr val="tx1"/>
              </a:solidFill>
              <a:round/>
              <a:headEnd/>
              <a:tailEnd type="triangle" w="med" len="med"/>
            </a:ln>
          </p:spPr>
          <p:txBody>
            <a:bodyPr wrap="none" anchor="ctr"/>
            <a:lstStyle/>
            <a:p>
              <a:endParaRPr lang="en-US" dirty="0"/>
            </a:p>
          </p:txBody>
        </p:sp>
        <p:sp>
          <p:nvSpPr>
            <p:cNvPr id="55316" name="Line 59"/>
            <p:cNvSpPr>
              <a:spLocks noChangeShapeType="1"/>
            </p:cNvSpPr>
            <p:nvPr/>
          </p:nvSpPr>
          <p:spPr bwMode="auto">
            <a:xfrm>
              <a:off x="5880" y="3801"/>
              <a:ext cx="96" cy="192"/>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6" name="Group 65"/>
          <p:cNvGrpSpPr>
            <a:grpSpLocks/>
          </p:cNvGrpSpPr>
          <p:nvPr/>
        </p:nvGrpSpPr>
        <p:grpSpPr bwMode="auto">
          <a:xfrm>
            <a:off x="0" y="3200400"/>
            <a:ext cx="10325100" cy="1981200"/>
            <a:chOff x="0" y="2016"/>
            <a:chExt cx="6504" cy="1248"/>
          </a:xfrm>
        </p:grpSpPr>
        <p:sp>
          <p:nvSpPr>
            <p:cNvPr id="55305"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dirty="0"/>
            </a:p>
          </p:txBody>
        </p:sp>
        <p:sp>
          <p:nvSpPr>
            <p:cNvPr id="55306"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dirty="0"/>
            </a:p>
          </p:txBody>
        </p:sp>
        <p:sp>
          <p:nvSpPr>
            <p:cNvPr id="55307"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dirty="0"/>
            </a:p>
          </p:txBody>
        </p:sp>
      </p:grpSp>
      <p:sp>
        <p:nvSpPr>
          <p:cNvPr id="40" name="Oval 39">
            <a:extLst>
              <a:ext uri="{FF2B5EF4-FFF2-40B4-BE49-F238E27FC236}">
                <a16:creationId xmlns:a16="http://schemas.microsoft.com/office/drawing/2014/main" id="{C6773257-41B7-4350-8C3A-4B8D3F3DD1F1}"/>
              </a:ext>
            </a:extLst>
          </p:cNvPr>
          <p:cNvSpPr/>
          <p:nvPr/>
        </p:nvSpPr>
        <p:spPr bwMode="auto">
          <a:xfrm>
            <a:off x="10071100" y="78629"/>
            <a:ext cx="101600" cy="128498"/>
          </a:xfrm>
          <a:prstGeom prst="ellipse">
            <a:avLst/>
          </a:prstGeom>
          <a:solidFill>
            <a:schemeClr val="accent1"/>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0287000" cy="533400"/>
          </a:xfrm>
        </p:spPr>
        <p:txBody>
          <a:bodyPr/>
          <a:lstStyle/>
          <a:p>
            <a:r>
              <a:rPr lang="en-US" sz="2800" dirty="0"/>
              <a:t>Why does selection that is influenced by</a:t>
            </a:r>
            <a:br>
              <a:rPr lang="en-US" sz="2800" dirty="0"/>
            </a:br>
            <a:r>
              <a:rPr lang="en-US" sz="2800" dirty="0"/>
              <a:t> exposure and outcome induce bias?</a:t>
            </a:r>
          </a:p>
        </p:txBody>
      </p:sp>
      <p:sp>
        <p:nvSpPr>
          <p:cNvPr id="3" name="Content Placeholder 2"/>
          <p:cNvSpPr>
            <a:spLocks noGrp="1"/>
          </p:cNvSpPr>
          <p:nvPr>
            <p:ph idx="1"/>
          </p:nvPr>
        </p:nvSpPr>
        <p:spPr>
          <a:xfrm>
            <a:off x="114300" y="762000"/>
            <a:ext cx="10287000" cy="5181600"/>
          </a:xfrm>
        </p:spPr>
        <p:txBody>
          <a:bodyPr/>
          <a:lstStyle/>
          <a:p>
            <a:pPr>
              <a:buNone/>
            </a:pPr>
            <a:r>
              <a:rPr lang="en-US" sz="2800" dirty="0"/>
              <a:t>Example</a:t>
            </a:r>
          </a:p>
          <a:p>
            <a:pPr marL="173038" indent="-173038"/>
            <a:r>
              <a:rPr lang="en-US" sz="2400" dirty="0"/>
              <a:t>Study: Does family wealth affect academic performance in young adults?</a:t>
            </a:r>
          </a:p>
          <a:p>
            <a:pPr marL="173038" indent="-173038"/>
            <a:r>
              <a:rPr lang="en-US" sz="2400" dirty="0"/>
              <a:t>Study sample:  Undergraduates at Harvard</a:t>
            </a:r>
          </a:p>
          <a:p>
            <a:pPr marL="173038" indent="-173038"/>
            <a:r>
              <a:rPr lang="en-US" sz="2400" dirty="0"/>
              <a:t>Widely rumored/appreciated that admission to Harvard is related to:</a:t>
            </a:r>
          </a:p>
          <a:p>
            <a:pPr marL="520700" lvl="1" indent="-284163"/>
            <a:r>
              <a:rPr lang="en-US" sz="2400" dirty="0"/>
              <a:t>Academic performance</a:t>
            </a:r>
          </a:p>
          <a:p>
            <a:pPr marL="520700" lvl="1" indent="-284163"/>
            <a:r>
              <a:rPr lang="en-US" sz="2400" dirty="0"/>
              <a:t>Family wealth</a:t>
            </a:r>
          </a:p>
          <a:p>
            <a:pPr>
              <a:buNone/>
            </a:pPr>
            <a:r>
              <a:rPr lang="en-US" dirty="0"/>
              <a:t> </a:t>
            </a:r>
          </a:p>
        </p:txBody>
      </p:sp>
      <p:graphicFrame>
        <p:nvGraphicFramePr>
          <p:cNvPr id="4" name="Table 3"/>
          <p:cNvGraphicFramePr>
            <a:graphicFrameLocks noGrp="1"/>
          </p:cNvGraphicFramePr>
          <p:nvPr>
            <p:extLst>
              <p:ext uri="{D42A27DB-BD31-4B8C-83A1-F6EECF244321}">
                <p14:modId xmlns:p14="http://schemas.microsoft.com/office/powerpoint/2010/main" val="1617333477"/>
              </p:ext>
            </p:extLst>
          </p:nvPr>
        </p:nvGraphicFramePr>
        <p:xfrm>
          <a:off x="4305300" y="2667000"/>
          <a:ext cx="5867400" cy="1584960"/>
        </p:xfrm>
        <a:graphic>
          <a:graphicData uri="http://schemas.openxmlformats.org/drawingml/2006/table">
            <a:tbl>
              <a:tblPr firstRow="1" bandRow="1">
                <a:tableStyleId>{2D5ABB26-0587-4C30-8999-92F81FD0307C}</a:tableStyleId>
              </a:tblPr>
              <a:tblGrid>
                <a:gridCol w="1485418">
                  <a:extLst>
                    <a:ext uri="{9D8B030D-6E8A-4147-A177-3AD203B41FA5}">
                      <a16:colId xmlns:a16="http://schemas.microsoft.com/office/drawing/2014/main" val="20000"/>
                    </a:ext>
                  </a:extLst>
                </a:gridCol>
                <a:gridCol w="1782501">
                  <a:extLst>
                    <a:ext uri="{9D8B030D-6E8A-4147-A177-3AD203B41FA5}">
                      <a16:colId xmlns:a16="http://schemas.microsoft.com/office/drawing/2014/main" val="20001"/>
                    </a:ext>
                  </a:extLst>
                </a:gridCol>
                <a:gridCol w="2599481">
                  <a:extLst>
                    <a:ext uri="{9D8B030D-6E8A-4147-A177-3AD203B41FA5}">
                      <a16:colId xmlns:a16="http://schemas.microsoft.com/office/drawing/2014/main" val="20002"/>
                    </a:ext>
                  </a:extLst>
                </a:gridCol>
              </a:tblGrid>
              <a:tr h="274320">
                <a:tc>
                  <a:txBody>
                    <a:bodyPr/>
                    <a:lstStyle/>
                    <a:p>
                      <a:pPr algn="ctr"/>
                      <a:r>
                        <a:rPr lang="en-US" dirty="0"/>
                        <a:t>Participant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Family wealth</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Academic Performance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4320">
                <a:tc>
                  <a:txBody>
                    <a:bodyPr/>
                    <a:lstStyle/>
                    <a:p>
                      <a:pPr algn="ctr"/>
                      <a:r>
                        <a:rPr lang="en-US" sz="1400" dirty="0"/>
                        <a:t>1</a:t>
                      </a:r>
                    </a:p>
                  </a:txBody>
                  <a:tcPr>
                    <a:lnT w="12700" cap="flat" cmpd="sng" algn="ctr">
                      <a:solidFill>
                        <a:schemeClr val="tx1"/>
                      </a:solidFill>
                      <a:prstDash val="solid"/>
                      <a:round/>
                      <a:headEnd type="none" w="med" len="med"/>
                      <a:tailEnd type="none" w="med" len="med"/>
                    </a:lnT>
                  </a:tcPr>
                </a:tc>
                <a:tc>
                  <a:txBody>
                    <a:bodyPr/>
                    <a:lstStyle/>
                    <a:p>
                      <a:pPr algn="ctr"/>
                      <a:r>
                        <a:rPr lang="en-US" sz="1400" dirty="0"/>
                        <a:t>Rich</a:t>
                      </a:r>
                    </a:p>
                  </a:txBody>
                  <a:tcPr>
                    <a:lnT w="12700" cap="flat" cmpd="sng" algn="ctr">
                      <a:solidFill>
                        <a:schemeClr val="tx1"/>
                      </a:solidFill>
                      <a:prstDash val="solid"/>
                      <a:round/>
                      <a:headEnd type="none" w="med" len="med"/>
                      <a:tailEnd type="none" w="med" len="med"/>
                    </a:lnT>
                  </a:tcPr>
                </a:tc>
                <a:tc>
                  <a:txBody>
                    <a:bodyPr/>
                    <a:lstStyle/>
                    <a:p>
                      <a:pPr algn="ctr"/>
                      <a:r>
                        <a:rPr lang="en-US" sz="1400" dirty="0"/>
                        <a:t>Low</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74320">
                <a:tc>
                  <a:txBody>
                    <a:bodyPr/>
                    <a:lstStyle/>
                    <a:p>
                      <a:pPr algn="ctr"/>
                      <a:r>
                        <a:rPr lang="en-US" sz="1400" dirty="0"/>
                        <a:t>2</a:t>
                      </a:r>
                    </a:p>
                  </a:txBody>
                  <a:tcPr/>
                </a:tc>
                <a:tc>
                  <a:txBody>
                    <a:bodyPr/>
                    <a:lstStyle/>
                    <a:p>
                      <a:pPr algn="ctr"/>
                      <a:r>
                        <a:rPr lang="en-US" sz="1400" dirty="0"/>
                        <a:t>Poor</a:t>
                      </a:r>
                    </a:p>
                  </a:txBody>
                  <a:tcPr/>
                </a:tc>
                <a:tc>
                  <a:txBody>
                    <a:bodyPr/>
                    <a:lstStyle/>
                    <a:p>
                      <a:pPr algn="ctr"/>
                      <a:r>
                        <a:rPr lang="en-US" sz="1400" dirty="0"/>
                        <a:t>High</a:t>
                      </a:r>
                    </a:p>
                  </a:txBody>
                  <a:tcPr/>
                </a:tc>
                <a:extLst>
                  <a:ext uri="{0D108BD9-81ED-4DB2-BD59-A6C34878D82A}">
                    <a16:rowId xmlns:a16="http://schemas.microsoft.com/office/drawing/2014/main" val="10002"/>
                  </a:ext>
                </a:extLst>
              </a:tr>
              <a:tr h="274320">
                <a:tc>
                  <a:txBody>
                    <a:bodyPr/>
                    <a:lstStyle/>
                    <a:p>
                      <a:pPr algn="ctr"/>
                      <a:r>
                        <a:rPr lang="en-US" sz="1400" dirty="0"/>
                        <a:t>3</a:t>
                      </a:r>
                    </a:p>
                  </a:txBody>
                  <a:tcPr/>
                </a:tc>
                <a:tc>
                  <a:txBody>
                    <a:bodyPr/>
                    <a:lstStyle/>
                    <a:p>
                      <a:pPr algn="ctr"/>
                      <a:r>
                        <a:rPr lang="en-US" sz="1400" dirty="0"/>
                        <a:t>Rich</a:t>
                      </a:r>
                    </a:p>
                  </a:txBody>
                  <a:tcPr/>
                </a:tc>
                <a:tc>
                  <a:txBody>
                    <a:bodyPr/>
                    <a:lstStyle/>
                    <a:p>
                      <a:pPr algn="ctr"/>
                      <a:r>
                        <a:rPr lang="en-US" sz="1400" dirty="0"/>
                        <a:t>Low-medium</a:t>
                      </a:r>
                    </a:p>
                  </a:txBody>
                  <a:tcPr/>
                </a:tc>
                <a:extLst>
                  <a:ext uri="{0D108BD9-81ED-4DB2-BD59-A6C34878D82A}">
                    <a16:rowId xmlns:a16="http://schemas.microsoft.com/office/drawing/2014/main" val="10003"/>
                  </a:ext>
                </a:extLst>
              </a:tr>
              <a:tr h="274320">
                <a:tc>
                  <a:txBody>
                    <a:bodyPr/>
                    <a:lstStyle/>
                    <a:p>
                      <a:pPr algn="ctr"/>
                      <a:r>
                        <a:rPr lang="en-US" sz="1400" dirty="0"/>
                        <a:t>4</a:t>
                      </a:r>
                    </a:p>
                  </a:txBody>
                  <a:tcPr>
                    <a:lnB w="12700" cap="flat" cmpd="sng" algn="ctr">
                      <a:solidFill>
                        <a:schemeClr val="tx1"/>
                      </a:solidFill>
                      <a:prstDash val="solid"/>
                      <a:round/>
                      <a:headEnd type="none" w="med" len="med"/>
                      <a:tailEnd type="none" w="med" len="med"/>
                    </a:lnB>
                  </a:tcPr>
                </a:tc>
                <a:tc>
                  <a:txBody>
                    <a:bodyPr/>
                    <a:lstStyle/>
                    <a:p>
                      <a:pPr algn="ctr"/>
                      <a:r>
                        <a:rPr lang="en-US" sz="1400" dirty="0"/>
                        <a:t>Poor</a:t>
                      </a:r>
                    </a:p>
                  </a:txBody>
                  <a:tcPr>
                    <a:lnB w="12700" cap="flat" cmpd="sng" algn="ctr">
                      <a:solidFill>
                        <a:schemeClr val="tx1"/>
                      </a:solidFill>
                      <a:prstDash val="solid"/>
                      <a:round/>
                      <a:headEnd type="none" w="med" len="med"/>
                      <a:tailEnd type="none" w="med" len="med"/>
                    </a:lnB>
                  </a:tcPr>
                </a:tc>
                <a:tc>
                  <a:txBody>
                    <a:bodyPr/>
                    <a:lstStyle/>
                    <a:p>
                      <a:pPr algn="ctr"/>
                      <a:r>
                        <a:rPr lang="en-US" sz="1400" dirty="0"/>
                        <a:t>Very high</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Content Placeholder 2"/>
          <p:cNvSpPr txBox="1">
            <a:spLocks/>
          </p:cNvSpPr>
          <p:nvPr/>
        </p:nvSpPr>
        <p:spPr bwMode="auto">
          <a:xfrm>
            <a:off x="114300" y="3810000"/>
            <a:ext cx="37338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l">
              <a:spcBef>
                <a:spcPct val="20000"/>
              </a:spcBef>
              <a:buFont typeface="Arial" pitchFamily="34" charset="0"/>
              <a:buChar char="•"/>
            </a:pPr>
            <a:r>
              <a:rPr kumimoji="0" lang="en-US" sz="2400" b="0" i="0" u="none" strike="noStrike" kern="0" cap="none" spc="0" normalizeH="0" baseline="0" noProof="0" dirty="0">
                <a:ln>
                  <a:noFill/>
                </a:ln>
                <a:solidFill>
                  <a:schemeClr val="tx1"/>
                </a:solidFill>
                <a:effectLst/>
                <a:uLnTx/>
                <a:uFillTx/>
                <a:latin typeface="+mn-lt"/>
              </a:rPr>
              <a:t>Data not surprising because the more a participant has of one attribute that got him into the sample, the less he will need of the another</a:t>
            </a:r>
          </a:p>
        </p:txBody>
      </p:sp>
      <p:sp>
        <p:nvSpPr>
          <p:cNvPr id="6" name="Content Placeholder 2"/>
          <p:cNvSpPr txBox="1">
            <a:spLocks/>
          </p:cNvSpPr>
          <p:nvPr/>
        </p:nvSpPr>
        <p:spPr bwMode="auto">
          <a:xfrm>
            <a:off x="3695700" y="4343400"/>
            <a:ext cx="63246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l">
              <a:spcBef>
                <a:spcPct val="20000"/>
              </a:spcBef>
              <a:buFont typeface="Arial" pitchFamily="34" charset="0"/>
              <a:buChar char="•"/>
            </a:pPr>
            <a:r>
              <a:rPr kumimoji="0" lang="en-US" sz="2400" b="0" i="0" u="none" strike="noStrike" kern="0" cap="none" spc="0" normalizeH="0" baseline="0" noProof="0" dirty="0">
                <a:ln>
                  <a:noFill/>
                </a:ln>
                <a:solidFill>
                  <a:schemeClr val="tx1"/>
                </a:solidFill>
                <a:effectLst/>
                <a:uLnTx/>
                <a:uFillTx/>
                <a:latin typeface="+mn-lt"/>
              </a:rPr>
              <a:t>Or, if participant</a:t>
            </a:r>
            <a:r>
              <a:rPr kumimoji="0" lang="en-US" sz="2400" b="0" i="0" u="none" strike="noStrike" kern="0" cap="none" spc="0" normalizeH="0" noProof="0" dirty="0">
                <a:ln>
                  <a:noFill/>
                </a:ln>
                <a:solidFill>
                  <a:schemeClr val="tx1"/>
                </a:solidFill>
                <a:effectLst/>
                <a:uLnTx/>
                <a:uFillTx/>
                <a:latin typeface="+mn-lt"/>
              </a:rPr>
              <a:t> </a:t>
            </a:r>
            <a:r>
              <a:rPr kumimoji="0" lang="en-US" sz="2400" b="0" i="0" u="none" strike="noStrike" kern="0" cap="none" spc="0" normalizeH="0" baseline="0" noProof="0" dirty="0">
                <a:ln>
                  <a:noFill/>
                </a:ln>
                <a:solidFill>
                  <a:schemeClr val="tx1"/>
                </a:solidFill>
                <a:effectLst/>
                <a:uLnTx/>
                <a:uFillTx/>
                <a:latin typeface="+mn-lt"/>
              </a:rPr>
              <a:t>has none of one attribute, he/she must have a lot of the other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mn-lt"/>
                <a:ea typeface="+mn-ea"/>
                <a:cs typeface="+mn-cs"/>
              </a:rPr>
              <a:t> </a:t>
            </a:r>
          </a:p>
        </p:txBody>
      </p:sp>
      <p:sp>
        <p:nvSpPr>
          <p:cNvPr id="7" name="Content Placeholder 2"/>
          <p:cNvSpPr txBox="1">
            <a:spLocks/>
          </p:cNvSpPr>
          <p:nvPr/>
        </p:nvSpPr>
        <p:spPr bwMode="auto">
          <a:xfrm>
            <a:off x="3619500" y="5181600"/>
            <a:ext cx="6629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l">
              <a:spcBef>
                <a:spcPts val="0"/>
              </a:spcBef>
            </a:pPr>
            <a:r>
              <a:rPr kumimoji="0" lang="en-US" sz="2400" b="0" i="0" u="none" strike="noStrike" kern="0" cap="none" spc="0" normalizeH="0" baseline="0" noProof="0" dirty="0">
                <a:ln>
                  <a:noFill/>
                </a:ln>
                <a:solidFill>
                  <a:srgbClr val="FF0000"/>
                </a:solidFill>
                <a:effectLst/>
                <a:uLnTx/>
                <a:uFillTx/>
                <a:latin typeface="+mn-lt"/>
              </a:rPr>
              <a:t>Data, in aggregate, will show </a:t>
            </a:r>
            <a:r>
              <a:rPr kumimoji="0" lang="en-US" sz="2400" b="0" i="0" u="none" strike="noStrike" kern="0" cap="none" spc="0" normalizeH="0" noProof="0" dirty="0">
                <a:ln>
                  <a:noFill/>
                </a:ln>
                <a:solidFill>
                  <a:srgbClr val="FF0000"/>
                </a:solidFill>
                <a:effectLst/>
                <a:uLnTx/>
                <a:uFillTx/>
                <a:latin typeface="+mn-lt"/>
              </a:rPr>
              <a:t>family wealth and </a:t>
            </a:r>
            <a:r>
              <a:rPr lang="en-US" sz="2400" kern="0" dirty="0">
                <a:solidFill>
                  <a:srgbClr val="FF0000"/>
                </a:solidFill>
                <a:latin typeface="+mn-lt"/>
              </a:rPr>
              <a:t>acad. performance to </a:t>
            </a:r>
            <a:r>
              <a:rPr kumimoji="0" lang="en-US" sz="2400" b="0" i="0" u="none" strike="noStrike" kern="0" cap="none" spc="0" normalizeH="0" noProof="0" dirty="0">
                <a:ln>
                  <a:noFill/>
                </a:ln>
                <a:solidFill>
                  <a:srgbClr val="FF0000"/>
                </a:solidFill>
                <a:effectLst/>
                <a:uLnTx/>
                <a:uFillTx/>
                <a:latin typeface="+mn-lt"/>
              </a:rPr>
              <a:t>be </a:t>
            </a:r>
            <a:r>
              <a:rPr kumimoji="0" lang="en-US" sz="2400" b="0" i="0" u="sng" strike="noStrike" kern="0" cap="none" spc="0" normalizeH="0" noProof="0" dirty="0">
                <a:ln>
                  <a:noFill/>
                </a:ln>
                <a:solidFill>
                  <a:srgbClr val="FF0000"/>
                </a:solidFill>
                <a:effectLst/>
                <a:uLnTx/>
                <a:uFillTx/>
                <a:latin typeface="+mn-lt"/>
              </a:rPr>
              <a:t>inversely related.</a:t>
            </a:r>
          </a:p>
          <a:p>
            <a:pPr marL="285750" indent="-285750" algn="l">
              <a:spcBef>
                <a:spcPts val="0"/>
              </a:spcBef>
            </a:pPr>
            <a:r>
              <a:rPr lang="en-US" sz="2400" kern="0" noProof="0" dirty="0">
                <a:solidFill>
                  <a:srgbClr val="FF0000"/>
                </a:solidFill>
                <a:latin typeface="+mn-lt"/>
              </a:rPr>
              <a:t>This is not the case in source population </a:t>
            </a:r>
            <a:r>
              <a:rPr lang="en-US" sz="2400" kern="0" dirty="0">
                <a:solidFill>
                  <a:srgbClr val="FF0000"/>
                </a:solidFill>
                <a:latin typeface="+mn-lt"/>
              </a:rPr>
              <a:t>(</a:t>
            </a:r>
            <a:r>
              <a:rPr lang="en-US" sz="2400" kern="0" noProof="0" dirty="0">
                <a:solidFill>
                  <a:srgbClr val="FF0000"/>
                </a:solidFill>
                <a:latin typeface="+mn-lt"/>
              </a:rPr>
              <a:t>all young adults); the </a:t>
            </a:r>
            <a:r>
              <a:rPr lang="en-US" sz="2400" kern="0" dirty="0">
                <a:solidFill>
                  <a:srgbClr val="FF0000"/>
                </a:solidFill>
                <a:latin typeface="+mn-lt"/>
              </a:rPr>
              <a:t>problem </a:t>
            </a:r>
            <a:r>
              <a:rPr lang="en-US" sz="2400" kern="0" noProof="0" dirty="0">
                <a:solidFill>
                  <a:srgbClr val="FF0000"/>
                </a:solidFill>
                <a:latin typeface="+mn-lt"/>
              </a:rPr>
              <a:t>is selection bias</a:t>
            </a:r>
            <a:endParaRPr kumimoji="0" lang="en-US" sz="2400" b="0" i="0" u="none" strike="noStrike" kern="0" cap="none" spc="0" normalizeH="0" baseline="0" noProof="0" dirty="0">
              <a:ln>
                <a:noFill/>
              </a:ln>
              <a:solidFill>
                <a:srgbClr val="FF0000"/>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mn-lt"/>
                <a:ea typeface="+mn-ea"/>
                <a:cs typeface="+mn-cs"/>
              </a:rPr>
              <a:t> </a:t>
            </a:r>
          </a:p>
        </p:txBody>
      </p:sp>
      <p:sp>
        <p:nvSpPr>
          <p:cNvPr id="8" name="Oval 7">
            <a:extLst>
              <a:ext uri="{FF2B5EF4-FFF2-40B4-BE49-F238E27FC236}">
                <a16:creationId xmlns:a16="http://schemas.microsoft.com/office/drawing/2014/main" id="{920FA2ED-C06E-40B1-A9EB-8DC5C669CD74}"/>
              </a:ext>
            </a:extLst>
          </p:cNvPr>
          <p:cNvSpPr/>
          <p:nvPr/>
        </p:nvSpPr>
        <p:spPr bwMode="auto">
          <a:xfrm>
            <a:off x="10071100" y="78629"/>
            <a:ext cx="101600" cy="128498"/>
          </a:xfrm>
          <a:prstGeom prst="ellipse">
            <a:avLst/>
          </a:prstGeom>
          <a:solidFill>
            <a:schemeClr val="accent1"/>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304800"/>
            <a:ext cx="8743950" cy="533400"/>
          </a:xfrm>
        </p:spPr>
        <p:txBody>
          <a:bodyPr/>
          <a:lstStyle/>
          <a:p>
            <a:r>
              <a:rPr lang="en-US" sz="2800" dirty="0">
                <a:solidFill>
                  <a:schemeClr val="tx1"/>
                </a:solidFill>
                <a:cs typeface="Times New Roman" pitchFamily="18" charset="0"/>
              </a:rPr>
              <a:t>Error in Clinical and Epidemiologic Research:  </a:t>
            </a:r>
            <a:br>
              <a:rPr lang="en-US" sz="2800" dirty="0">
                <a:solidFill>
                  <a:schemeClr val="tx1"/>
                </a:solidFill>
                <a:cs typeface="Times New Roman" pitchFamily="18" charset="0"/>
              </a:rPr>
            </a:br>
            <a:r>
              <a:rPr lang="en-US" sz="2800" dirty="0">
                <a:solidFill>
                  <a:schemeClr val="tx1"/>
                </a:solidFill>
                <a:cs typeface="Times New Roman" pitchFamily="18" charset="0"/>
              </a:rPr>
              <a:t>General Aspects and Focus on Selection Bias</a:t>
            </a:r>
            <a:r>
              <a:rPr lang="en-US" dirty="0">
                <a:solidFill>
                  <a:schemeClr val="tx1"/>
                </a:solidFill>
                <a:cs typeface="Times New Roman" pitchFamily="18" charset="0"/>
              </a:rPr>
              <a:t> </a:t>
            </a:r>
          </a:p>
        </p:txBody>
      </p:sp>
      <p:sp>
        <p:nvSpPr>
          <p:cNvPr id="17411" name="Rectangle 3"/>
          <p:cNvSpPr>
            <a:spLocks noGrp="1" noChangeArrowheads="1"/>
          </p:cNvSpPr>
          <p:nvPr>
            <p:ph type="body" idx="1"/>
          </p:nvPr>
        </p:nvSpPr>
        <p:spPr>
          <a:xfrm>
            <a:off x="266700" y="1066800"/>
            <a:ext cx="9944100" cy="5562600"/>
          </a:xfrm>
        </p:spPr>
        <p:txBody>
          <a:bodyPr/>
          <a:lstStyle/>
          <a:p>
            <a:pPr>
              <a:lnSpc>
                <a:spcPct val="150000"/>
              </a:lnSpc>
            </a:pPr>
            <a:r>
              <a:rPr lang="en-US" sz="2400" dirty="0"/>
              <a:t>Framework for understanding </a:t>
            </a:r>
            <a:r>
              <a:rPr lang="en-US" sz="2400" u="sng" dirty="0"/>
              <a:t>error</a:t>
            </a:r>
            <a:r>
              <a:rPr lang="en-US" sz="2400" dirty="0"/>
              <a:t> in clinical research</a:t>
            </a:r>
          </a:p>
          <a:p>
            <a:pPr lvl="1">
              <a:lnSpc>
                <a:spcPct val="150000"/>
              </a:lnSpc>
            </a:pPr>
            <a:r>
              <a:rPr lang="en-US" sz="2400" u="sng" dirty="0"/>
              <a:t>systematic error</a:t>
            </a:r>
            <a:r>
              <a:rPr lang="en-US" sz="2400" dirty="0"/>
              <a:t>, aka threats to internal validity, or bias</a:t>
            </a:r>
          </a:p>
          <a:p>
            <a:pPr lvl="1">
              <a:lnSpc>
                <a:spcPct val="150000"/>
              </a:lnSpc>
            </a:pPr>
            <a:r>
              <a:rPr lang="en-US" sz="2400" u="sng" dirty="0"/>
              <a:t>random error</a:t>
            </a:r>
            <a:r>
              <a:rPr lang="en-US" sz="2400" dirty="0"/>
              <a:t>, aka sampling error, or chance</a:t>
            </a:r>
          </a:p>
          <a:p>
            <a:pPr lvl="1">
              <a:lnSpc>
                <a:spcPct val="150000"/>
              </a:lnSpc>
            </a:pPr>
            <a:endParaRPr lang="en-US" sz="400" dirty="0"/>
          </a:p>
          <a:p>
            <a:pPr>
              <a:lnSpc>
                <a:spcPct val="150000"/>
              </a:lnSpc>
            </a:pPr>
            <a:r>
              <a:rPr lang="en-US" sz="2400" dirty="0"/>
              <a:t>Types of bias: Selection bias, Measurement bias, and Confounding</a:t>
            </a:r>
          </a:p>
          <a:p>
            <a:pPr>
              <a:lnSpc>
                <a:spcPct val="150000"/>
              </a:lnSpc>
            </a:pPr>
            <a:r>
              <a:rPr lang="en-US" sz="2400" dirty="0"/>
              <a:t>Selection bias </a:t>
            </a:r>
          </a:p>
          <a:p>
            <a:pPr lvl="1">
              <a:lnSpc>
                <a:spcPct val="130000"/>
              </a:lnSpc>
              <a:spcBef>
                <a:spcPts val="300"/>
              </a:spcBef>
            </a:pPr>
            <a:r>
              <a:rPr lang="en-US" sz="2400" dirty="0"/>
              <a:t>according to study objective:  descriptive or analytic</a:t>
            </a:r>
          </a:p>
          <a:p>
            <a:pPr lvl="1">
              <a:lnSpc>
                <a:spcPct val="130000"/>
              </a:lnSpc>
            </a:pPr>
            <a:r>
              <a:rPr lang="en-US" sz="2400" dirty="0"/>
              <a:t>mechanisms by study design:</a:t>
            </a:r>
            <a:endParaRPr lang="en-US" dirty="0"/>
          </a:p>
          <a:p>
            <a:pPr lvl="2"/>
            <a:r>
              <a:rPr lang="en-US" dirty="0"/>
              <a:t>cross-sectional</a:t>
            </a:r>
          </a:p>
          <a:p>
            <a:pPr lvl="2"/>
            <a:r>
              <a:rPr lang="en-US" dirty="0"/>
              <a:t>case-control</a:t>
            </a:r>
          </a:p>
          <a:p>
            <a:pPr lvl="2"/>
            <a:r>
              <a:rPr lang="en-US" dirty="0"/>
              <a:t>longitudinal studies (cohort: observational or experimental)</a:t>
            </a:r>
          </a:p>
        </p:txBody>
      </p:sp>
      <p:cxnSp>
        <p:nvCxnSpPr>
          <p:cNvPr id="5" name="Straight Arrow Connector 4"/>
          <p:cNvCxnSpPr/>
          <p:nvPr/>
        </p:nvCxnSpPr>
        <p:spPr bwMode="auto">
          <a:xfrm>
            <a:off x="0" y="5105400"/>
            <a:ext cx="571500" cy="0"/>
          </a:xfrm>
          <a:prstGeom prst="straightConnector1">
            <a:avLst/>
          </a:prstGeom>
          <a:noFill/>
          <a:ln w="50800" cap="flat" cmpd="sng" algn="ctr">
            <a:solidFill>
              <a:srgbClr val="FF0000"/>
            </a:solidFill>
            <a:prstDash val="solid"/>
            <a:round/>
            <a:headEnd type="none" w="med" len="med"/>
            <a:tailEnd type="arrow"/>
          </a:ln>
          <a:effectLst/>
        </p:spPr>
      </p:cxnSp>
      <p:sp>
        <p:nvSpPr>
          <p:cNvPr id="6" name="Rectangle 3"/>
          <p:cNvSpPr txBox="1">
            <a:spLocks noChangeArrowheads="1"/>
          </p:cNvSpPr>
          <p:nvPr/>
        </p:nvSpPr>
        <p:spPr bwMode="auto">
          <a:xfrm>
            <a:off x="5295900" y="4724400"/>
            <a:ext cx="51435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pPr>
            <a:r>
              <a:rPr lang="en-US" sz="2400" kern="0" dirty="0">
                <a:solidFill>
                  <a:srgbClr val="FF0000"/>
                </a:solidFill>
              </a:rPr>
              <a:t>Many of the examples that follow are unusual situations where investigators went the extra mile to illustrate selection bias</a:t>
            </a:r>
          </a:p>
        </p:txBody>
      </p:sp>
    </p:spTree>
    <p:extLst>
      <p:ext uri="{BB962C8B-B14F-4D97-AF65-F5344CB8AC3E}">
        <p14:creationId xmlns:p14="http://schemas.microsoft.com/office/powerpoint/2010/main" val="36156516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r>
              <a:rPr lang="en-US" sz="2400" dirty="0"/>
              <a:t> 		</a:t>
            </a:r>
          </a:p>
        </p:txBody>
      </p:sp>
      <p:sp>
        <p:nvSpPr>
          <p:cNvPr id="5734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7348"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57349"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7350"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57351"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57352"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7353"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57354"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57355" name="Text Box 11"/>
          <p:cNvSpPr txBox="1">
            <a:spLocks noChangeArrowheads="1"/>
          </p:cNvSpPr>
          <p:nvPr/>
        </p:nvSpPr>
        <p:spPr bwMode="auto">
          <a:xfrm>
            <a:off x="1954213" y="1565275"/>
            <a:ext cx="1922321" cy="461665"/>
          </a:xfrm>
          <a:prstGeom prst="rect">
            <a:avLst/>
          </a:prstGeom>
          <a:noFill/>
          <a:ln w="9525">
            <a:noFill/>
            <a:miter lim="800000"/>
            <a:headEnd/>
            <a:tailEnd/>
          </a:ln>
        </p:spPr>
        <p:txBody>
          <a:bodyPr wrap="none">
            <a:spAutoFit/>
          </a:bodyPr>
          <a:lstStyle/>
          <a:p>
            <a:pPr algn="l"/>
            <a:r>
              <a:rPr lang="en-US" sz="2400" dirty="0"/>
              <a:t>+                   -</a:t>
            </a:r>
          </a:p>
        </p:txBody>
      </p:sp>
      <p:sp>
        <p:nvSpPr>
          <p:cNvPr id="57356"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57357" name="Line 13"/>
          <p:cNvSpPr>
            <a:spLocks noChangeShapeType="1"/>
          </p:cNvSpPr>
          <p:nvPr/>
        </p:nvSpPr>
        <p:spPr bwMode="auto">
          <a:xfrm>
            <a:off x="3543300" y="25146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57358" name="Line 14"/>
          <p:cNvSpPr>
            <a:spLocks noChangeShapeType="1"/>
          </p:cNvSpPr>
          <p:nvPr/>
        </p:nvSpPr>
        <p:spPr bwMode="auto">
          <a:xfrm>
            <a:off x="2324100" y="2209800"/>
            <a:ext cx="3810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57359" name="Line 15"/>
          <p:cNvSpPr>
            <a:spLocks noChangeShapeType="1"/>
          </p:cNvSpPr>
          <p:nvPr/>
        </p:nvSpPr>
        <p:spPr bwMode="auto">
          <a:xfrm>
            <a:off x="3009900" y="3200400"/>
            <a:ext cx="3886200" cy="2286000"/>
          </a:xfrm>
          <a:prstGeom prst="line">
            <a:avLst/>
          </a:prstGeom>
          <a:noFill/>
          <a:ln w="38100">
            <a:solidFill>
              <a:schemeClr val="tx1"/>
            </a:solidFill>
            <a:round/>
            <a:headEnd/>
            <a:tailEnd type="triangle" w="med" len="med"/>
          </a:ln>
        </p:spPr>
        <p:txBody>
          <a:bodyPr wrap="none" anchor="ctr"/>
          <a:lstStyle/>
          <a:p>
            <a:endParaRPr lang="en-US" dirty="0"/>
          </a:p>
        </p:txBody>
      </p:sp>
      <p:sp>
        <p:nvSpPr>
          <p:cNvPr id="57360" name="Text Box 16"/>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a:t>SOURCE POPULATION</a:t>
            </a:r>
          </a:p>
        </p:txBody>
      </p:sp>
      <p:sp>
        <p:nvSpPr>
          <p:cNvPr id="57361" name="Text Box 17"/>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57364" name="Line 21"/>
          <p:cNvSpPr>
            <a:spLocks noChangeShapeType="1"/>
          </p:cNvSpPr>
          <p:nvPr/>
        </p:nvSpPr>
        <p:spPr bwMode="auto">
          <a:xfrm>
            <a:off x="2093912" y="3276600"/>
            <a:ext cx="3506787"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57365" name="Text Box 23"/>
          <p:cNvSpPr txBox="1">
            <a:spLocks noChangeArrowheads="1"/>
          </p:cNvSpPr>
          <p:nvPr/>
        </p:nvSpPr>
        <p:spPr bwMode="auto">
          <a:xfrm>
            <a:off x="4229100" y="40386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7366" name="Text Box 24"/>
          <p:cNvSpPr txBox="1">
            <a:spLocks noChangeArrowheads="1"/>
          </p:cNvSpPr>
          <p:nvPr/>
        </p:nvSpPr>
        <p:spPr bwMode="auto">
          <a:xfrm>
            <a:off x="4610100" y="33528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7367" name="Text Box 25"/>
          <p:cNvSpPr txBox="1">
            <a:spLocks noChangeArrowheads="1"/>
          </p:cNvSpPr>
          <p:nvPr/>
        </p:nvSpPr>
        <p:spPr bwMode="auto">
          <a:xfrm>
            <a:off x="5524500" y="32766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7368" name="Text Box 26"/>
          <p:cNvSpPr txBox="1">
            <a:spLocks noChangeArrowheads="1"/>
          </p:cNvSpPr>
          <p:nvPr/>
        </p:nvSpPr>
        <p:spPr bwMode="auto">
          <a:xfrm>
            <a:off x="3238500" y="41148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25" name="Rectangle 19"/>
          <p:cNvSpPr>
            <a:spLocks noChangeArrowheads="1"/>
          </p:cNvSpPr>
          <p:nvPr/>
        </p:nvSpPr>
        <p:spPr bwMode="auto">
          <a:xfrm>
            <a:off x="152400" y="762000"/>
            <a:ext cx="10287000" cy="533400"/>
          </a:xfrm>
          <a:prstGeom prst="rect">
            <a:avLst/>
          </a:prstGeom>
          <a:noFill/>
          <a:ln w="9525">
            <a:noFill/>
            <a:miter lim="800000"/>
            <a:headEnd/>
            <a:tailEnd/>
          </a:ln>
        </p:spPr>
        <p:txBody>
          <a:bodyPr anchor="ctr"/>
          <a:lstStyle/>
          <a:p>
            <a:r>
              <a:rPr lang="en-US" sz="2400" b="1" dirty="0">
                <a:solidFill>
                  <a:schemeClr val="tx2"/>
                </a:solidFill>
                <a:latin typeface="Arial" charset="0"/>
              </a:rPr>
              <a:t>Selection Bias in a Cross-sectional Study:</a:t>
            </a:r>
            <a:br>
              <a:rPr lang="en-US" sz="2400" b="1" dirty="0">
                <a:solidFill>
                  <a:schemeClr val="tx2"/>
                </a:solidFill>
                <a:latin typeface="Arial" charset="0"/>
              </a:rPr>
            </a:br>
            <a:r>
              <a:rPr lang="en-US" sz="2800" b="1" dirty="0">
                <a:solidFill>
                  <a:schemeClr val="tx2"/>
                </a:solidFill>
                <a:latin typeface="Arial" charset="0"/>
              </a:rPr>
              <a:t> </a:t>
            </a:r>
            <a:br>
              <a:rPr lang="en-US" sz="2400" b="1" dirty="0">
                <a:solidFill>
                  <a:schemeClr val="tx2"/>
                </a:solidFill>
                <a:latin typeface="Arial" charset="0"/>
              </a:rPr>
            </a:br>
            <a:endParaRPr lang="en-US" sz="2400" b="1" dirty="0">
              <a:solidFill>
                <a:schemeClr val="tx2"/>
              </a:solidFill>
              <a:latin typeface="Arial" charset="0"/>
            </a:endParaRPr>
          </a:p>
        </p:txBody>
      </p:sp>
      <p:sp>
        <p:nvSpPr>
          <p:cNvPr id="26" name="Text Box 18"/>
          <p:cNvSpPr txBox="1">
            <a:spLocks noChangeArrowheads="1"/>
          </p:cNvSpPr>
          <p:nvPr/>
        </p:nvSpPr>
        <p:spPr bwMode="auto">
          <a:xfrm>
            <a:off x="4914900" y="1066800"/>
            <a:ext cx="5257800" cy="1815882"/>
          </a:xfrm>
          <a:prstGeom prst="rect">
            <a:avLst/>
          </a:prstGeom>
          <a:noFill/>
          <a:ln w="9525">
            <a:noFill/>
            <a:miter lim="800000"/>
            <a:headEnd/>
            <a:tailEnd/>
          </a:ln>
        </p:spPr>
        <p:txBody>
          <a:bodyPr wrap="square">
            <a:spAutoFit/>
          </a:bodyPr>
          <a:lstStyle/>
          <a:p>
            <a:r>
              <a:rPr lang="en-US" sz="2800" b="1" dirty="0">
                <a:solidFill>
                  <a:schemeClr val="tx2"/>
                </a:solidFill>
                <a:latin typeface="Arial" charset="0"/>
              </a:rPr>
              <a:t>Presence of exposure and outcome at study outset raises potential for selection bias</a:t>
            </a:r>
            <a:endParaRPr lang="en-US" sz="2800" b="1" dirty="0">
              <a:latin typeface="Arial Unicode MS" pitchFamily="34" charset="-128"/>
            </a:endParaRPr>
          </a:p>
        </p:txBody>
      </p:sp>
      <p:grpSp>
        <p:nvGrpSpPr>
          <p:cNvPr id="27" name="Group 9"/>
          <p:cNvGrpSpPr>
            <a:grpSpLocks/>
          </p:cNvGrpSpPr>
          <p:nvPr/>
        </p:nvGrpSpPr>
        <p:grpSpPr bwMode="auto">
          <a:xfrm>
            <a:off x="-666750" y="5251450"/>
            <a:ext cx="6267450" cy="1149350"/>
            <a:chOff x="1608" y="1276"/>
            <a:chExt cx="3948" cy="724"/>
          </a:xfrm>
        </p:grpSpPr>
        <p:sp>
          <p:nvSpPr>
            <p:cNvPr id="28" name="Line 4"/>
            <p:cNvSpPr>
              <a:spLocks noChangeShapeType="1"/>
            </p:cNvSpPr>
            <p:nvPr/>
          </p:nvSpPr>
          <p:spPr bwMode="auto">
            <a:xfrm flipV="1">
              <a:off x="2853" y="1526"/>
              <a:ext cx="269" cy="188"/>
            </a:xfrm>
            <a:prstGeom prst="line">
              <a:avLst/>
            </a:prstGeom>
            <a:noFill/>
            <a:ln w="28575">
              <a:solidFill>
                <a:schemeClr val="tx1"/>
              </a:solidFill>
              <a:round/>
              <a:headEnd/>
              <a:tailEnd type="triangle" w="med" len="med"/>
            </a:ln>
          </p:spPr>
          <p:txBody>
            <a:bodyPr wrap="none" anchor="ctr"/>
            <a:lstStyle/>
            <a:p>
              <a:endParaRPr lang="en-US" dirty="0"/>
            </a:p>
          </p:txBody>
        </p:sp>
        <p:sp>
          <p:nvSpPr>
            <p:cNvPr id="29" name="Line 5"/>
            <p:cNvSpPr>
              <a:spLocks noChangeShapeType="1"/>
            </p:cNvSpPr>
            <p:nvPr/>
          </p:nvSpPr>
          <p:spPr bwMode="auto">
            <a:xfrm flipH="1" flipV="1">
              <a:off x="3934" y="1508"/>
              <a:ext cx="278" cy="201"/>
            </a:xfrm>
            <a:prstGeom prst="line">
              <a:avLst/>
            </a:prstGeom>
            <a:noFill/>
            <a:ln w="28575">
              <a:solidFill>
                <a:schemeClr val="tx1"/>
              </a:solidFill>
              <a:round/>
              <a:headEnd/>
              <a:tailEnd type="triangle" w="med" len="med"/>
            </a:ln>
          </p:spPr>
          <p:txBody>
            <a:bodyPr wrap="none" anchor="ctr"/>
            <a:lstStyle/>
            <a:p>
              <a:endParaRPr lang="en-US" dirty="0"/>
            </a:p>
          </p:txBody>
        </p:sp>
        <p:sp>
          <p:nvSpPr>
            <p:cNvPr id="30" name="Text Box 6"/>
            <p:cNvSpPr txBox="1">
              <a:spLocks noChangeArrowheads="1"/>
            </p:cNvSpPr>
            <p:nvPr/>
          </p:nvSpPr>
          <p:spPr bwMode="auto">
            <a:xfrm>
              <a:off x="2364" y="1276"/>
              <a:ext cx="2256" cy="291"/>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Selection</a:t>
              </a:r>
            </a:p>
          </p:txBody>
        </p:sp>
        <p:sp>
          <p:nvSpPr>
            <p:cNvPr id="31" name="Text Box 7"/>
            <p:cNvSpPr txBox="1">
              <a:spLocks noChangeArrowheads="1"/>
            </p:cNvSpPr>
            <p:nvPr/>
          </p:nvSpPr>
          <p:spPr bwMode="auto">
            <a:xfrm>
              <a:off x="1608" y="1696"/>
              <a:ext cx="2256" cy="291"/>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Exposure</a:t>
              </a:r>
            </a:p>
          </p:txBody>
        </p:sp>
        <p:sp>
          <p:nvSpPr>
            <p:cNvPr id="32" name="Text Box 8"/>
            <p:cNvSpPr txBox="1">
              <a:spLocks noChangeArrowheads="1"/>
            </p:cNvSpPr>
            <p:nvPr/>
          </p:nvSpPr>
          <p:spPr bwMode="auto">
            <a:xfrm>
              <a:off x="3300" y="1709"/>
              <a:ext cx="2256" cy="291"/>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Disease</a:t>
              </a:r>
            </a:p>
          </p:txBody>
        </p:sp>
      </p:grpSp>
      <p:sp>
        <p:nvSpPr>
          <p:cNvPr id="33" name="Text Box 25"/>
          <p:cNvSpPr txBox="1">
            <a:spLocks noChangeArrowheads="1"/>
          </p:cNvSpPr>
          <p:nvPr/>
        </p:nvSpPr>
        <p:spPr bwMode="auto">
          <a:xfrm>
            <a:off x="1143000" y="54102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34" name="Text Box 25"/>
          <p:cNvSpPr txBox="1">
            <a:spLocks noChangeArrowheads="1"/>
          </p:cNvSpPr>
          <p:nvPr/>
        </p:nvSpPr>
        <p:spPr bwMode="auto">
          <a:xfrm>
            <a:off x="3111583" y="54102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47700" y="304800"/>
            <a:ext cx="9020175" cy="533400"/>
          </a:xfrm>
        </p:spPr>
        <p:txBody>
          <a:bodyPr/>
          <a:lstStyle/>
          <a:p>
            <a:r>
              <a:rPr lang="en-US" sz="2800" dirty="0"/>
              <a:t>Mechanisms of Unequal Selection Probabilities in Cross-Sectional Studies</a:t>
            </a:r>
          </a:p>
        </p:txBody>
      </p:sp>
      <p:sp>
        <p:nvSpPr>
          <p:cNvPr id="58371" name="Rectangle 3"/>
          <p:cNvSpPr>
            <a:spLocks noGrp="1" noChangeArrowheads="1"/>
          </p:cNvSpPr>
          <p:nvPr>
            <p:ph type="body" idx="1"/>
          </p:nvPr>
        </p:nvSpPr>
        <p:spPr>
          <a:xfrm>
            <a:off x="838200" y="4419600"/>
            <a:ext cx="9448800" cy="2286000"/>
          </a:xfrm>
        </p:spPr>
        <p:txBody>
          <a:bodyPr/>
          <a:lstStyle/>
          <a:p>
            <a:pPr marL="457200" indent="-457200">
              <a:lnSpc>
                <a:spcPct val="80000"/>
              </a:lnSpc>
              <a:buFont typeface="+mj-lt"/>
              <a:buAutoNum type="arabicPeriod" startAt="2"/>
            </a:pPr>
            <a:r>
              <a:rPr lang="en-US" sz="2000" dirty="0"/>
              <a:t>Non-participation amongst eligibles whom you have approached</a:t>
            </a:r>
          </a:p>
          <a:p>
            <a:pPr marL="682625" lvl="1" indent="-225425">
              <a:lnSpc>
                <a:spcPct val="80000"/>
              </a:lnSpc>
              <a:buFontTx/>
              <a:buChar char="•"/>
            </a:pPr>
            <a:r>
              <a:rPr lang="en-US" sz="1800" dirty="0"/>
              <a:t>“Non-response” (eligible persons in intended sample decline participation according to exposure &amp; outcome); actual study sample not equal to intended sample</a:t>
            </a:r>
          </a:p>
          <a:p>
            <a:pPr marL="838200" lvl="1" indent="-381000">
              <a:lnSpc>
                <a:spcPct val="80000"/>
              </a:lnSpc>
              <a:buFontTx/>
              <a:buChar char="•"/>
            </a:pPr>
            <a:endParaRPr lang="en-US" sz="1800" dirty="0"/>
          </a:p>
          <a:p>
            <a:pPr marL="457200" indent="-457200">
              <a:lnSpc>
                <a:spcPct val="80000"/>
              </a:lnSpc>
              <a:buFontTx/>
              <a:buAutoNum type="arabicPeriod" startAt="2"/>
            </a:pPr>
            <a:r>
              <a:rPr lang="en-US" sz="2000" dirty="0"/>
              <a:t>Some people whom you would like to sample never become available to ask</a:t>
            </a:r>
          </a:p>
          <a:p>
            <a:pPr marL="682625" lvl="1" indent="-225425">
              <a:lnSpc>
                <a:spcPct val="80000"/>
              </a:lnSpc>
              <a:buFontTx/>
              <a:buChar char="•"/>
            </a:pPr>
            <a:r>
              <a:rPr lang="en-US" sz="1800" dirty="0"/>
              <a:t>Drop out, competing events, and/or death from disease influenced by/associated with both exposure &amp; outcome</a:t>
            </a:r>
          </a:p>
          <a:p>
            <a:pPr marL="838200" lvl="1" indent="-381000">
              <a:lnSpc>
                <a:spcPct val="80000"/>
              </a:lnSpc>
            </a:pPr>
            <a:endParaRPr lang="en-US" sz="1800" dirty="0"/>
          </a:p>
        </p:txBody>
      </p:sp>
      <p:pic>
        <p:nvPicPr>
          <p:cNvPr id="58372" name="Picture 4" descr="Cross-sectional design diagram"/>
          <p:cNvPicPr>
            <a:picLocks noChangeAspect="1" noChangeArrowheads="1"/>
          </p:cNvPicPr>
          <p:nvPr/>
        </p:nvPicPr>
        <p:blipFill>
          <a:blip r:embed="rId3" cstate="print">
            <a:lum bright="12000"/>
          </a:blip>
          <a:srcRect l="11250" t="22728" r="13750"/>
          <a:stretch>
            <a:fillRect/>
          </a:stretch>
        </p:blipFill>
        <p:spPr bwMode="auto">
          <a:xfrm>
            <a:off x="419100" y="1073150"/>
            <a:ext cx="5638800" cy="3194050"/>
          </a:xfrm>
          <a:prstGeom prst="rect">
            <a:avLst/>
          </a:prstGeom>
          <a:solidFill>
            <a:schemeClr val="bg1"/>
          </a:solidFill>
          <a:ln w="9525">
            <a:noFill/>
            <a:miter lim="800000"/>
            <a:headEnd/>
            <a:tailEnd/>
          </a:ln>
        </p:spPr>
      </p:pic>
      <p:sp>
        <p:nvSpPr>
          <p:cNvPr id="58373" name="Line 5"/>
          <p:cNvSpPr>
            <a:spLocks noChangeShapeType="1"/>
          </p:cNvSpPr>
          <p:nvPr/>
        </p:nvSpPr>
        <p:spPr bwMode="auto">
          <a:xfrm flipV="1">
            <a:off x="3314700" y="3048000"/>
            <a:ext cx="1828800" cy="1371600"/>
          </a:xfrm>
          <a:prstGeom prst="line">
            <a:avLst/>
          </a:prstGeom>
          <a:noFill/>
          <a:ln w="9525">
            <a:solidFill>
              <a:schemeClr val="tx1"/>
            </a:solidFill>
            <a:round/>
            <a:headEnd/>
            <a:tailEnd type="triangle" w="med" len="med"/>
          </a:ln>
        </p:spPr>
        <p:txBody>
          <a:bodyPr wrap="none" anchor="ctr"/>
          <a:lstStyle/>
          <a:p>
            <a:endParaRPr lang="en-US" dirty="0"/>
          </a:p>
        </p:txBody>
      </p:sp>
      <p:sp>
        <p:nvSpPr>
          <p:cNvPr id="58374" name="Freeform 16"/>
          <p:cNvSpPr>
            <a:spLocks/>
          </p:cNvSpPr>
          <p:nvPr/>
        </p:nvSpPr>
        <p:spPr bwMode="auto">
          <a:xfrm rot="21256615">
            <a:off x="443008" y="2181897"/>
            <a:ext cx="2682529" cy="3713406"/>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58376" name="Rectangle 19"/>
          <p:cNvSpPr>
            <a:spLocks noChangeArrowheads="1"/>
          </p:cNvSpPr>
          <p:nvPr/>
        </p:nvSpPr>
        <p:spPr bwMode="auto">
          <a:xfrm>
            <a:off x="6515100" y="990600"/>
            <a:ext cx="3429000" cy="1828800"/>
          </a:xfrm>
          <a:prstGeom prst="rect">
            <a:avLst/>
          </a:prstGeom>
          <a:noFill/>
          <a:ln w="9525">
            <a:noFill/>
            <a:miter lim="800000"/>
            <a:headEnd/>
            <a:tailEnd/>
          </a:ln>
        </p:spPr>
        <p:txBody>
          <a:bodyPr/>
          <a:lstStyle/>
          <a:p>
            <a:pPr marL="742950" lvl="1" indent="-285750" algn="l">
              <a:spcBef>
                <a:spcPct val="20000"/>
              </a:spcBef>
            </a:pPr>
            <a:r>
              <a:rPr lang="en-US" sz="2400" dirty="0">
                <a:latin typeface="Arial" charset="0"/>
              </a:rPr>
              <a:t>	</a:t>
            </a:r>
          </a:p>
        </p:txBody>
      </p:sp>
      <p:sp>
        <p:nvSpPr>
          <p:cNvPr id="58377" name="Text Box 20"/>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CE</a:t>
            </a:r>
          </a:p>
        </p:txBody>
      </p:sp>
      <p:sp>
        <p:nvSpPr>
          <p:cNvPr id="14" name="TextBox 13"/>
          <p:cNvSpPr txBox="1"/>
          <p:nvPr/>
        </p:nvSpPr>
        <p:spPr>
          <a:xfrm>
            <a:off x="5907659" y="1058019"/>
            <a:ext cx="4114800" cy="1569660"/>
          </a:xfrm>
          <a:prstGeom prst="rect">
            <a:avLst/>
          </a:prstGeom>
          <a:noFill/>
        </p:spPr>
        <p:txBody>
          <a:bodyPr wrap="square" rtlCol="0">
            <a:spAutoFit/>
          </a:bodyPr>
          <a:lstStyle/>
          <a:p>
            <a:r>
              <a:rPr lang="en-US" sz="2400" dirty="0">
                <a:latin typeface="Arial" charset="0"/>
              </a:rPr>
              <a:t>Assuming that the goal is to identify causal  determinants of disease development (causation research)</a:t>
            </a:r>
            <a:endParaRPr lang="en-US" sz="2400" dirty="0"/>
          </a:p>
        </p:txBody>
      </p:sp>
      <p:sp>
        <p:nvSpPr>
          <p:cNvPr id="15" name="Rectangle 3"/>
          <p:cNvSpPr txBox="1">
            <a:spLocks noChangeArrowheads="1"/>
          </p:cNvSpPr>
          <p:nvPr/>
        </p:nvSpPr>
        <p:spPr bwMode="auto">
          <a:xfrm>
            <a:off x="6057900" y="2743200"/>
            <a:ext cx="4251267"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80000"/>
              </a:lnSpc>
              <a:spcBef>
                <a:spcPct val="20000"/>
              </a:spcBef>
              <a:spcAft>
                <a:spcPct val="0"/>
              </a:spcAft>
              <a:buClrTx/>
              <a:buSzTx/>
              <a:buFont typeface="+mj-lt"/>
              <a:buAutoNum type="arabicPeriod"/>
              <a:tabLst/>
              <a:defRPr/>
            </a:pPr>
            <a:r>
              <a:rPr kumimoji="0" lang="en-US" sz="2000" b="0" i="0" u="none" strike="noStrike" kern="0" cap="none" spc="0" normalizeH="0" baseline="0" noProof="0" dirty="0">
                <a:ln>
                  <a:noFill/>
                </a:ln>
                <a:solidFill>
                  <a:schemeClr val="tx1"/>
                </a:solidFill>
                <a:effectLst/>
                <a:uLnTx/>
                <a:uFillTx/>
                <a:latin typeface="+mn-lt"/>
                <a:ea typeface="+mn-ea"/>
                <a:cs typeface="+mn-cs"/>
              </a:rPr>
              <a:t>Unwise choice</a:t>
            </a:r>
            <a:r>
              <a:rPr kumimoji="0" lang="en-US" sz="2000" b="0" i="0" u="none" strike="noStrike" kern="0" cap="none" spc="0" normalizeH="0" noProof="0" dirty="0">
                <a:ln>
                  <a:noFill/>
                </a:ln>
                <a:solidFill>
                  <a:schemeClr val="tx1"/>
                </a:solidFill>
                <a:effectLst/>
                <a:uLnTx/>
                <a:uFillTx/>
                <a:latin typeface="+mn-lt"/>
                <a:ea typeface="+mn-ea"/>
                <a:cs typeface="+mn-cs"/>
              </a:rPr>
              <a:t> of a study </a:t>
            </a:r>
            <a:r>
              <a:rPr lang="en-US" sz="2000" kern="0" dirty="0">
                <a:latin typeface="+mn-lt"/>
              </a:rPr>
              <a:t>sample as representative of source population. </a:t>
            </a:r>
          </a:p>
          <a:p>
            <a:pPr marL="747713" lvl="1" indent="-290513" algn="l">
              <a:lnSpc>
                <a:spcPct val="80000"/>
              </a:lnSpc>
              <a:spcBef>
                <a:spcPct val="20000"/>
              </a:spcBef>
              <a:buFont typeface="Arial" panose="020B0604020202020204" pitchFamily="34" charset="0"/>
              <a:buChar char="•"/>
              <a:defRPr/>
            </a:pPr>
            <a:r>
              <a:rPr lang="en-US" sz="2000" kern="0" dirty="0">
                <a:latin typeface="+mn-lt"/>
              </a:rPr>
              <a:t>Study sample influenced by both exposure and outcome  (e.g., Harvard study) </a:t>
            </a:r>
            <a:endParaRPr kumimoji="0" lang="en-US" sz="1800" b="0" i="0" u="none" strike="noStrike" kern="0" cap="none" spc="0" normalizeH="0" baseline="0" noProof="0" dirty="0">
              <a:ln>
                <a:noFill/>
              </a:ln>
              <a:solidFill>
                <a:schemeClr val="tx1"/>
              </a:solidFill>
              <a:effectLst/>
              <a:uLnTx/>
              <a:uFillTx/>
              <a:latin typeface="+mn-lt"/>
            </a:endParaRPr>
          </a:p>
        </p:txBody>
      </p:sp>
      <p:sp>
        <p:nvSpPr>
          <p:cNvPr id="16" name="Line 5"/>
          <p:cNvSpPr>
            <a:spLocks noChangeShapeType="1"/>
          </p:cNvSpPr>
          <p:nvPr/>
        </p:nvSpPr>
        <p:spPr bwMode="auto">
          <a:xfrm flipH="1" flipV="1">
            <a:off x="5905500" y="3048000"/>
            <a:ext cx="457200" cy="381000"/>
          </a:xfrm>
          <a:prstGeom prst="line">
            <a:avLst/>
          </a:prstGeom>
          <a:noFill/>
          <a:ln w="9525">
            <a:solidFill>
              <a:schemeClr val="tx1"/>
            </a:solidFill>
            <a:round/>
            <a:headEnd/>
            <a:tailEnd type="triangle" w="med" len="med"/>
          </a:ln>
        </p:spPr>
        <p:txBody>
          <a:bodyPr wrap="none" anchor="ctr"/>
          <a:lstStyle/>
          <a:p>
            <a:endParaRPr lang="en-US" dirty="0"/>
          </a:p>
        </p:txBody>
      </p:sp>
      <p:sp>
        <p:nvSpPr>
          <p:cNvPr id="17" name="Freeform 16"/>
          <p:cNvSpPr>
            <a:spLocks/>
          </p:cNvSpPr>
          <p:nvPr/>
        </p:nvSpPr>
        <p:spPr bwMode="auto">
          <a:xfrm rot="2073596">
            <a:off x="2368895" y="1121429"/>
            <a:ext cx="1425263" cy="1708178"/>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2" name="Freeform 1"/>
          <p:cNvSpPr/>
          <p:nvPr/>
        </p:nvSpPr>
        <p:spPr bwMode="auto">
          <a:xfrm>
            <a:off x="912579" y="1502899"/>
            <a:ext cx="820687" cy="1376779"/>
          </a:xfrm>
          <a:custGeom>
            <a:avLst/>
            <a:gdLst>
              <a:gd name="connsiteX0" fmla="*/ 643266 w 820687"/>
              <a:gd name="connsiteY0" fmla="*/ 1376779 h 1376779"/>
              <a:gd name="connsiteX1" fmla="*/ 1821 w 820687"/>
              <a:gd name="connsiteY1" fmla="*/ 148480 h 1376779"/>
              <a:gd name="connsiteX2" fmla="*/ 820687 w 820687"/>
              <a:gd name="connsiteY2" fmla="*/ 66594 h 1376779"/>
            </a:gdLst>
            <a:ahLst/>
            <a:cxnLst>
              <a:cxn ang="0">
                <a:pos x="connsiteX0" y="connsiteY0"/>
              </a:cxn>
              <a:cxn ang="0">
                <a:pos x="connsiteX1" y="connsiteY1"/>
              </a:cxn>
              <a:cxn ang="0">
                <a:pos x="connsiteX2" y="connsiteY2"/>
              </a:cxn>
            </a:cxnLst>
            <a:rect l="l" t="t" r="r" b="b"/>
            <a:pathLst>
              <a:path w="820687" h="1376779">
                <a:moveTo>
                  <a:pt x="643266" y="1376779"/>
                </a:moveTo>
                <a:cubicBezTo>
                  <a:pt x="307758" y="871811"/>
                  <a:pt x="-27749" y="366844"/>
                  <a:pt x="1821" y="148480"/>
                </a:cubicBezTo>
                <a:cubicBezTo>
                  <a:pt x="31391" y="-69884"/>
                  <a:pt x="426039" y="-1645"/>
                  <a:pt x="820687" y="66594"/>
                </a:cubicBezTo>
              </a:path>
            </a:pathLst>
          </a:custGeom>
          <a:no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59395" name="Rectangle 3"/>
          <p:cNvSpPr>
            <a:spLocks noChangeArrowheads="1"/>
          </p:cNvSpPr>
          <p:nvPr/>
        </p:nvSpPr>
        <p:spPr bwMode="auto">
          <a:xfrm>
            <a:off x="4229100" y="46482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9396"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59397"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9398" name="Line 6"/>
          <p:cNvSpPr>
            <a:spLocks noChangeShapeType="1"/>
          </p:cNvSpPr>
          <p:nvPr/>
        </p:nvSpPr>
        <p:spPr bwMode="auto">
          <a:xfrm>
            <a:off x="5524500" y="4648200"/>
            <a:ext cx="0" cy="1524000"/>
          </a:xfrm>
          <a:prstGeom prst="line">
            <a:avLst/>
          </a:prstGeom>
          <a:noFill/>
          <a:ln w="9525">
            <a:solidFill>
              <a:schemeClr val="tx1"/>
            </a:solidFill>
            <a:round/>
            <a:headEnd/>
            <a:tailEnd/>
          </a:ln>
        </p:spPr>
        <p:txBody>
          <a:bodyPr wrap="none" anchor="ctr"/>
          <a:lstStyle/>
          <a:p>
            <a:endParaRPr lang="en-US" dirty="0"/>
          </a:p>
        </p:txBody>
      </p:sp>
      <p:sp>
        <p:nvSpPr>
          <p:cNvPr id="59399" name="Line 7"/>
          <p:cNvSpPr>
            <a:spLocks noChangeShapeType="1"/>
          </p:cNvSpPr>
          <p:nvPr/>
        </p:nvSpPr>
        <p:spPr bwMode="auto">
          <a:xfrm>
            <a:off x="4229100" y="5410200"/>
            <a:ext cx="2495550" cy="0"/>
          </a:xfrm>
          <a:prstGeom prst="line">
            <a:avLst/>
          </a:prstGeom>
          <a:noFill/>
          <a:ln w="9525">
            <a:solidFill>
              <a:schemeClr val="tx1"/>
            </a:solidFill>
            <a:round/>
            <a:headEnd/>
            <a:tailEnd/>
          </a:ln>
        </p:spPr>
        <p:txBody>
          <a:bodyPr wrap="none" anchor="ctr"/>
          <a:lstStyle/>
          <a:p>
            <a:endParaRPr lang="en-US" dirty="0"/>
          </a:p>
        </p:txBody>
      </p:sp>
      <p:sp>
        <p:nvSpPr>
          <p:cNvPr id="59400"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9401" name="Text Box 9"/>
          <p:cNvSpPr txBox="1">
            <a:spLocks noChangeArrowheads="1"/>
          </p:cNvSpPr>
          <p:nvPr/>
        </p:nvSpPr>
        <p:spPr bwMode="auto">
          <a:xfrm>
            <a:off x="1465263" y="1219200"/>
            <a:ext cx="3068637" cy="457200"/>
          </a:xfrm>
          <a:prstGeom prst="rect">
            <a:avLst/>
          </a:prstGeom>
          <a:noFill/>
          <a:ln w="9525">
            <a:noFill/>
            <a:miter lim="800000"/>
            <a:headEnd/>
            <a:tailEnd/>
          </a:ln>
        </p:spPr>
        <p:txBody>
          <a:bodyPr wrap="none">
            <a:spAutoFit/>
          </a:bodyPr>
          <a:lstStyle/>
          <a:p>
            <a:pPr algn="l"/>
            <a:r>
              <a:rPr lang="en-US" sz="2400" dirty="0"/>
              <a:t>History of Heart Attack</a:t>
            </a:r>
          </a:p>
        </p:txBody>
      </p:sp>
      <p:sp>
        <p:nvSpPr>
          <p:cNvPr id="59402" name="Text Box 10"/>
          <p:cNvSpPr txBox="1">
            <a:spLocks noChangeArrowheads="1"/>
          </p:cNvSpPr>
          <p:nvPr/>
        </p:nvSpPr>
        <p:spPr bwMode="auto">
          <a:xfrm>
            <a:off x="114300" y="2514600"/>
            <a:ext cx="1638300" cy="830997"/>
          </a:xfrm>
          <a:prstGeom prst="rect">
            <a:avLst/>
          </a:prstGeom>
          <a:noFill/>
          <a:ln w="9525">
            <a:noFill/>
            <a:miter lim="800000"/>
            <a:headEnd/>
            <a:tailEnd/>
          </a:ln>
        </p:spPr>
        <p:txBody>
          <a:bodyPr>
            <a:spAutoFit/>
          </a:bodyPr>
          <a:lstStyle/>
          <a:p>
            <a:pPr algn="l"/>
            <a:r>
              <a:rPr lang="en-US" sz="2400" dirty="0"/>
              <a:t>Hyper-lipidemia</a:t>
            </a:r>
          </a:p>
        </p:txBody>
      </p:sp>
      <p:sp>
        <p:nvSpPr>
          <p:cNvPr id="59403" name="Text Box 11"/>
          <p:cNvSpPr txBox="1">
            <a:spLocks noChangeArrowheads="1"/>
          </p:cNvSpPr>
          <p:nvPr/>
        </p:nvSpPr>
        <p:spPr bwMode="auto">
          <a:xfrm>
            <a:off x="2095500" y="1524000"/>
            <a:ext cx="1524000" cy="457200"/>
          </a:xfrm>
          <a:prstGeom prst="rect">
            <a:avLst/>
          </a:prstGeom>
          <a:noFill/>
          <a:ln w="9525">
            <a:noFill/>
            <a:miter lim="800000"/>
            <a:headEnd/>
            <a:tailEnd/>
          </a:ln>
        </p:spPr>
        <p:txBody>
          <a:bodyPr wrap="none">
            <a:spAutoFit/>
          </a:bodyPr>
          <a:lstStyle/>
          <a:p>
            <a:pPr algn="l"/>
            <a:r>
              <a:rPr lang="en-US" sz="2400" dirty="0"/>
              <a:t>+              -</a:t>
            </a:r>
          </a:p>
        </p:txBody>
      </p:sp>
      <p:sp>
        <p:nvSpPr>
          <p:cNvPr id="59404"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59405" name="Line 14"/>
          <p:cNvSpPr>
            <a:spLocks noChangeShapeType="1"/>
          </p:cNvSpPr>
          <p:nvPr/>
        </p:nvSpPr>
        <p:spPr bwMode="auto">
          <a:xfrm>
            <a:off x="2476500" y="2209800"/>
            <a:ext cx="2895600" cy="2667000"/>
          </a:xfrm>
          <a:prstGeom prst="line">
            <a:avLst/>
          </a:prstGeom>
          <a:noFill/>
          <a:ln w="38100">
            <a:solidFill>
              <a:schemeClr val="tx1"/>
            </a:solidFill>
            <a:round/>
            <a:headEnd/>
            <a:tailEnd type="triangle" w="med" len="med"/>
          </a:ln>
        </p:spPr>
        <p:txBody>
          <a:bodyPr wrap="none" anchor="ctr"/>
          <a:lstStyle/>
          <a:p>
            <a:endParaRPr lang="en-US" dirty="0"/>
          </a:p>
        </p:txBody>
      </p:sp>
      <p:sp>
        <p:nvSpPr>
          <p:cNvPr id="59406" name="Text Box 16"/>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a:t>SOURCE POPULATION</a:t>
            </a:r>
          </a:p>
        </p:txBody>
      </p:sp>
      <p:sp>
        <p:nvSpPr>
          <p:cNvPr id="59407" name="Text Box 17"/>
          <p:cNvSpPr txBox="1">
            <a:spLocks noChangeArrowheads="1"/>
          </p:cNvSpPr>
          <p:nvPr/>
        </p:nvSpPr>
        <p:spPr bwMode="auto">
          <a:xfrm>
            <a:off x="4229100" y="60960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59408" name="Rectangle 19"/>
          <p:cNvSpPr>
            <a:spLocks noChangeArrowheads="1"/>
          </p:cNvSpPr>
          <p:nvPr/>
        </p:nvSpPr>
        <p:spPr bwMode="auto">
          <a:xfrm>
            <a:off x="0" y="457200"/>
            <a:ext cx="10287000" cy="533400"/>
          </a:xfrm>
          <a:prstGeom prst="rect">
            <a:avLst/>
          </a:prstGeom>
          <a:noFill/>
          <a:ln w="9525">
            <a:noFill/>
            <a:miter lim="800000"/>
            <a:headEnd/>
            <a:tailEnd/>
          </a:ln>
        </p:spPr>
        <p:txBody>
          <a:bodyPr anchor="ctr"/>
          <a:lstStyle/>
          <a:p>
            <a:r>
              <a:rPr lang="en-US" sz="2400" b="1" dirty="0">
                <a:solidFill>
                  <a:schemeClr val="tx2"/>
                </a:solidFill>
                <a:latin typeface="Arial" charset="0"/>
              </a:rPr>
              <a:t>Selection Bias in a Cross-sectional Study:</a:t>
            </a:r>
            <a:br>
              <a:rPr lang="en-US" sz="2400" b="1" dirty="0">
                <a:solidFill>
                  <a:schemeClr val="tx2"/>
                </a:solidFill>
                <a:latin typeface="Arial" charset="0"/>
              </a:rPr>
            </a:br>
            <a:r>
              <a:rPr lang="en-US" sz="2800" b="1" dirty="0">
                <a:solidFill>
                  <a:schemeClr val="tx2"/>
                </a:solidFill>
                <a:latin typeface="Arial" charset="0"/>
              </a:rPr>
              <a:t> </a:t>
            </a:r>
            <a:r>
              <a:rPr lang="en-US" sz="2400" b="1" dirty="0">
                <a:solidFill>
                  <a:schemeClr val="tx2"/>
                </a:solidFill>
                <a:latin typeface="Arial" charset="0"/>
              </a:rPr>
              <a:t>Effect of Non-Responders</a:t>
            </a:r>
            <a:br>
              <a:rPr lang="en-US" sz="2400" b="1" dirty="0">
                <a:solidFill>
                  <a:schemeClr val="tx2"/>
                </a:solidFill>
                <a:latin typeface="Arial" charset="0"/>
              </a:rPr>
            </a:br>
            <a:endParaRPr lang="en-US" sz="2400" b="1" dirty="0">
              <a:solidFill>
                <a:schemeClr val="tx2"/>
              </a:solidFill>
              <a:latin typeface="Arial" charset="0"/>
            </a:endParaRPr>
          </a:p>
        </p:txBody>
      </p:sp>
      <p:sp>
        <p:nvSpPr>
          <p:cNvPr id="59409" name="Text Box 25"/>
          <p:cNvSpPr txBox="1">
            <a:spLocks noChangeArrowheads="1"/>
          </p:cNvSpPr>
          <p:nvPr/>
        </p:nvSpPr>
        <p:spPr bwMode="auto">
          <a:xfrm>
            <a:off x="39687" y="5597604"/>
            <a:ext cx="3732213" cy="1107996"/>
          </a:xfrm>
          <a:prstGeom prst="rect">
            <a:avLst/>
          </a:prstGeom>
          <a:noFill/>
          <a:ln w="9525">
            <a:noFill/>
            <a:miter lim="800000"/>
            <a:headEnd/>
            <a:tailEnd/>
          </a:ln>
        </p:spPr>
        <p:txBody>
          <a:bodyPr wrap="square">
            <a:spAutoFit/>
          </a:bodyPr>
          <a:lstStyle/>
          <a:p>
            <a:r>
              <a:rPr lang="en-US" sz="2200" dirty="0">
                <a:latin typeface="Arial" charset="0"/>
              </a:rPr>
              <a:t>Austin, </a:t>
            </a:r>
            <a:r>
              <a:rPr lang="en-US" sz="2200" i="1" dirty="0">
                <a:latin typeface="Arial" charset="0"/>
              </a:rPr>
              <a:t>AJE</a:t>
            </a:r>
            <a:r>
              <a:rPr lang="en-US" sz="2200" dirty="0">
                <a:latin typeface="Arial" charset="0"/>
              </a:rPr>
              <a:t> 1981</a:t>
            </a:r>
          </a:p>
          <a:p>
            <a:r>
              <a:rPr lang="en-US" sz="2200" dirty="0">
                <a:latin typeface="Arial" charset="0"/>
              </a:rPr>
              <a:t>Population-based survey of Southern California adults</a:t>
            </a:r>
            <a:endParaRPr lang="en-US" sz="2200" dirty="0">
              <a:latin typeface="Arial Unicode MS" pitchFamily="34" charset="-128"/>
            </a:endParaRPr>
          </a:p>
        </p:txBody>
      </p:sp>
      <p:sp>
        <p:nvSpPr>
          <p:cNvPr id="59410" name="Text Box 26"/>
          <p:cNvSpPr txBox="1">
            <a:spLocks noChangeArrowheads="1"/>
          </p:cNvSpPr>
          <p:nvPr/>
        </p:nvSpPr>
        <p:spPr bwMode="auto">
          <a:xfrm>
            <a:off x="6819900" y="5791200"/>
            <a:ext cx="2743200" cy="457200"/>
          </a:xfrm>
          <a:prstGeom prst="rect">
            <a:avLst/>
          </a:prstGeom>
          <a:noFill/>
          <a:ln w="9525" algn="ctr">
            <a:noFill/>
            <a:miter lim="800000"/>
            <a:headEnd/>
            <a:tailEnd/>
          </a:ln>
        </p:spPr>
        <p:txBody>
          <a:bodyPr>
            <a:spAutoFit/>
          </a:bodyPr>
          <a:lstStyle/>
          <a:p>
            <a:pPr>
              <a:spcBef>
                <a:spcPct val="50000"/>
              </a:spcBef>
            </a:pPr>
            <a:r>
              <a:rPr lang="en-US" sz="2400" dirty="0"/>
              <a:t>OR observed = 3.6</a:t>
            </a:r>
          </a:p>
        </p:txBody>
      </p:sp>
      <p:sp>
        <p:nvSpPr>
          <p:cNvPr id="59411" name="Text Box 28"/>
          <p:cNvSpPr txBox="1">
            <a:spLocks noChangeArrowheads="1"/>
          </p:cNvSpPr>
          <p:nvPr/>
        </p:nvSpPr>
        <p:spPr bwMode="auto">
          <a:xfrm>
            <a:off x="4457700" y="4648200"/>
            <a:ext cx="762000" cy="457200"/>
          </a:xfrm>
          <a:prstGeom prst="rect">
            <a:avLst/>
          </a:prstGeom>
          <a:noFill/>
          <a:ln w="9525" algn="ctr">
            <a:noFill/>
            <a:miter lim="800000"/>
            <a:headEnd/>
            <a:tailEnd/>
          </a:ln>
        </p:spPr>
        <p:txBody>
          <a:bodyPr>
            <a:spAutoFit/>
          </a:bodyPr>
          <a:lstStyle/>
          <a:p>
            <a:pPr>
              <a:spcBef>
                <a:spcPct val="50000"/>
              </a:spcBef>
            </a:pPr>
            <a:r>
              <a:rPr lang="en-US" sz="2400" dirty="0"/>
              <a:t>25</a:t>
            </a:r>
          </a:p>
        </p:txBody>
      </p:sp>
      <p:sp>
        <p:nvSpPr>
          <p:cNvPr id="59412" name="Text Box 29"/>
          <p:cNvSpPr txBox="1">
            <a:spLocks noChangeArrowheads="1"/>
          </p:cNvSpPr>
          <p:nvPr/>
        </p:nvSpPr>
        <p:spPr bwMode="auto">
          <a:xfrm>
            <a:off x="5600700" y="4648200"/>
            <a:ext cx="762000" cy="457200"/>
          </a:xfrm>
          <a:prstGeom prst="rect">
            <a:avLst/>
          </a:prstGeom>
          <a:noFill/>
          <a:ln w="9525" algn="ctr">
            <a:noFill/>
            <a:miter lim="800000"/>
            <a:headEnd/>
            <a:tailEnd/>
          </a:ln>
        </p:spPr>
        <p:txBody>
          <a:bodyPr>
            <a:spAutoFit/>
          </a:bodyPr>
          <a:lstStyle/>
          <a:p>
            <a:pPr>
              <a:spcBef>
                <a:spcPct val="50000"/>
              </a:spcBef>
            </a:pPr>
            <a:r>
              <a:rPr lang="en-US" sz="2400" dirty="0"/>
              <a:t>347</a:t>
            </a:r>
          </a:p>
        </p:txBody>
      </p:sp>
      <p:sp>
        <p:nvSpPr>
          <p:cNvPr id="59413" name="Text Box 30"/>
          <p:cNvSpPr txBox="1">
            <a:spLocks noChangeArrowheads="1"/>
          </p:cNvSpPr>
          <p:nvPr/>
        </p:nvSpPr>
        <p:spPr bwMode="auto">
          <a:xfrm>
            <a:off x="4381500" y="5486400"/>
            <a:ext cx="762000" cy="457200"/>
          </a:xfrm>
          <a:prstGeom prst="rect">
            <a:avLst/>
          </a:prstGeom>
          <a:noFill/>
          <a:ln w="9525" algn="ctr">
            <a:noFill/>
            <a:miter lim="800000"/>
            <a:headEnd/>
            <a:tailEnd/>
          </a:ln>
        </p:spPr>
        <p:txBody>
          <a:bodyPr>
            <a:spAutoFit/>
          </a:bodyPr>
          <a:lstStyle/>
          <a:p>
            <a:pPr>
              <a:spcBef>
                <a:spcPct val="50000"/>
              </a:spcBef>
            </a:pPr>
            <a:r>
              <a:rPr lang="en-US" sz="2400" dirty="0"/>
              <a:t>45</a:t>
            </a:r>
          </a:p>
        </p:txBody>
      </p:sp>
      <p:sp>
        <p:nvSpPr>
          <p:cNvPr id="59414" name="Text Box 31"/>
          <p:cNvSpPr txBox="1">
            <a:spLocks noChangeArrowheads="1"/>
          </p:cNvSpPr>
          <p:nvPr/>
        </p:nvSpPr>
        <p:spPr bwMode="auto">
          <a:xfrm>
            <a:off x="5524500" y="5486400"/>
            <a:ext cx="1066800" cy="457200"/>
          </a:xfrm>
          <a:prstGeom prst="rect">
            <a:avLst/>
          </a:prstGeom>
          <a:noFill/>
          <a:ln w="9525" algn="ctr">
            <a:noFill/>
            <a:miter lim="800000"/>
            <a:headEnd/>
            <a:tailEnd/>
          </a:ln>
        </p:spPr>
        <p:txBody>
          <a:bodyPr>
            <a:spAutoFit/>
          </a:bodyPr>
          <a:lstStyle/>
          <a:p>
            <a:pPr>
              <a:spcBef>
                <a:spcPct val="50000"/>
              </a:spcBef>
            </a:pPr>
            <a:r>
              <a:rPr lang="en-US" sz="2400" dirty="0"/>
              <a:t>2312</a:t>
            </a:r>
          </a:p>
        </p:txBody>
      </p:sp>
      <p:sp>
        <p:nvSpPr>
          <p:cNvPr id="59415" name="Text Box 48"/>
          <p:cNvSpPr txBox="1">
            <a:spLocks noChangeArrowheads="1"/>
          </p:cNvSpPr>
          <p:nvPr/>
        </p:nvSpPr>
        <p:spPr bwMode="auto">
          <a:xfrm>
            <a:off x="6972300" y="4495800"/>
            <a:ext cx="3200400" cy="830997"/>
          </a:xfrm>
          <a:prstGeom prst="rect">
            <a:avLst/>
          </a:prstGeom>
          <a:noFill/>
          <a:ln w="9525" algn="ctr">
            <a:noFill/>
            <a:miter lim="800000"/>
            <a:headEnd/>
            <a:tailEnd/>
          </a:ln>
        </p:spPr>
        <p:txBody>
          <a:bodyPr>
            <a:spAutoFit/>
          </a:bodyPr>
          <a:lstStyle/>
          <a:p>
            <a:pPr algn="l">
              <a:spcBef>
                <a:spcPct val="50000"/>
              </a:spcBef>
            </a:pPr>
            <a:r>
              <a:rPr lang="en-US" sz="2400" dirty="0"/>
              <a:t>A seemingly good overall 83% response</a:t>
            </a:r>
          </a:p>
        </p:txBody>
      </p:sp>
      <p:sp>
        <p:nvSpPr>
          <p:cNvPr id="59416" name="Line 50"/>
          <p:cNvSpPr>
            <a:spLocks noChangeShapeType="1"/>
          </p:cNvSpPr>
          <p:nvPr/>
        </p:nvSpPr>
        <p:spPr bwMode="auto">
          <a:xfrm>
            <a:off x="3467100" y="2133600"/>
            <a:ext cx="2895600" cy="2667000"/>
          </a:xfrm>
          <a:prstGeom prst="line">
            <a:avLst/>
          </a:prstGeom>
          <a:noFill/>
          <a:ln w="38100">
            <a:solidFill>
              <a:schemeClr val="tx1"/>
            </a:solidFill>
            <a:round/>
            <a:headEnd/>
            <a:tailEnd type="triangle" w="med" len="med"/>
          </a:ln>
        </p:spPr>
        <p:txBody>
          <a:bodyPr wrap="none" anchor="ctr"/>
          <a:lstStyle/>
          <a:p>
            <a:endParaRPr lang="en-US" dirty="0"/>
          </a:p>
        </p:txBody>
      </p:sp>
      <p:sp>
        <p:nvSpPr>
          <p:cNvPr id="59417" name="Line 51"/>
          <p:cNvSpPr>
            <a:spLocks noChangeShapeType="1"/>
          </p:cNvSpPr>
          <p:nvPr/>
        </p:nvSpPr>
        <p:spPr bwMode="auto">
          <a:xfrm>
            <a:off x="3009900" y="3581400"/>
            <a:ext cx="2895600" cy="2514600"/>
          </a:xfrm>
          <a:prstGeom prst="line">
            <a:avLst/>
          </a:prstGeom>
          <a:noFill/>
          <a:ln w="38100">
            <a:solidFill>
              <a:schemeClr val="tx1"/>
            </a:solidFill>
            <a:round/>
            <a:headEnd/>
            <a:tailEnd type="triangle" w="med" len="med"/>
          </a:ln>
        </p:spPr>
        <p:txBody>
          <a:bodyPr wrap="none" anchor="ctr"/>
          <a:lstStyle/>
          <a:p>
            <a:endParaRPr lang="en-US" dirty="0"/>
          </a:p>
        </p:txBody>
      </p:sp>
      <p:sp>
        <p:nvSpPr>
          <p:cNvPr id="59418" name="Line 52"/>
          <p:cNvSpPr>
            <a:spLocks noChangeShapeType="1"/>
          </p:cNvSpPr>
          <p:nvPr/>
        </p:nvSpPr>
        <p:spPr bwMode="auto">
          <a:xfrm>
            <a:off x="1562100" y="3352800"/>
            <a:ext cx="2895600" cy="2667000"/>
          </a:xfrm>
          <a:prstGeom prst="line">
            <a:avLst/>
          </a:prstGeom>
          <a:noFill/>
          <a:ln w="38100">
            <a:solidFill>
              <a:schemeClr val="tx1"/>
            </a:solidFill>
            <a:round/>
            <a:headEnd/>
            <a:tailEnd type="triangle" w="med" len="med"/>
          </a:ln>
        </p:spPr>
        <p:txBody>
          <a:bodyPr wrap="none" anchor="ctr"/>
          <a:lstStyle/>
          <a:p>
            <a:endParaRPr lang="en-US" dirty="0"/>
          </a:p>
        </p:txBody>
      </p:sp>
      <p:sp>
        <p:nvSpPr>
          <p:cNvPr id="59419" name="Text Box 54"/>
          <p:cNvSpPr txBox="1">
            <a:spLocks noChangeArrowheads="1"/>
          </p:cNvSpPr>
          <p:nvPr/>
        </p:nvSpPr>
        <p:spPr bwMode="auto">
          <a:xfrm>
            <a:off x="2857500" y="48768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9420" name="Text Box 55"/>
          <p:cNvSpPr txBox="1">
            <a:spLocks noChangeArrowheads="1"/>
          </p:cNvSpPr>
          <p:nvPr/>
        </p:nvSpPr>
        <p:spPr bwMode="auto">
          <a:xfrm>
            <a:off x="3390900" y="42672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9421" name="Text Box 57"/>
          <p:cNvSpPr txBox="1">
            <a:spLocks noChangeArrowheads="1"/>
          </p:cNvSpPr>
          <p:nvPr/>
        </p:nvSpPr>
        <p:spPr bwMode="auto">
          <a:xfrm>
            <a:off x="4991100" y="32004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9422" name="Text Box 58"/>
          <p:cNvSpPr txBox="1">
            <a:spLocks noChangeArrowheads="1"/>
          </p:cNvSpPr>
          <p:nvPr/>
        </p:nvSpPr>
        <p:spPr bwMode="auto">
          <a:xfrm>
            <a:off x="4533900" y="38100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60419"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60420"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60421"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60422" name="Text Box 9"/>
          <p:cNvSpPr txBox="1">
            <a:spLocks noChangeArrowheads="1"/>
          </p:cNvSpPr>
          <p:nvPr/>
        </p:nvSpPr>
        <p:spPr bwMode="auto">
          <a:xfrm>
            <a:off x="1465263" y="1219200"/>
            <a:ext cx="3068637" cy="457200"/>
          </a:xfrm>
          <a:prstGeom prst="rect">
            <a:avLst/>
          </a:prstGeom>
          <a:noFill/>
          <a:ln w="9525">
            <a:noFill/>
            <a:miter lim="800000"/>
            <a:headEnd/>
            <a:tailEnd/>
          </a:ln>
        </p:spPr>
        <p:txBody>
          <a:bodyPr wrap="none">
            <a:spAutoFit/>
          </a:bodyPr>
          <a:lstStyle/>
          <a:p>
            <a:pPr algn="l"/>
            <a:r>
              <a:rPr lang="en-US" sz="2400" dirty="0"/>
              <a:t>History of Heart Attack</a:t>
            </a:r>
          </a:p>
        </p:txBody>
      </p:sp>
      <p:sp>
        <p:nvSpPr>
          <p:cNvPr id="60423" name="Text Box 10"/>
          <p:cNvSpPr txBox="1">
            <a:spLocks noChangeArrowheads="1"/>
          </p:cNvSpPr>
          <p:nvPr/>
        </p:nvSpPr>
        <p:spPr bwMode="auto">
          <a:xfrm>
            <a:off x="114300" y="2514600"/>
            <a:ext cx="1638300" cy="830997"/>
          </a:xfrm>
          <a:prstGeom prst="rect">
            <a:avLst/>
          </a:prstGeom>
          <a:noFill/>
          <a:ln w="9525">
            <a:noFill/>
            <a:miter lim="800000"/>
            <a:headEnd/>
            <a:tailEnd/>
          </a:ln>
        </p:spPr>
        <p:txBody>
          <a:bodyPr>
            <a:spAutoFit/>
          </a:bodyPr>
          <a:lstStyle/>
          <a:p>
            <a:pPr algn="l"/>
            <a:r>
              <a:rPr lang="en-US" sz="2400" dirty="0"/>
              <a:t>Hyper-lipidemia</a:t>
            </a:r>
          </a:p>
        </p:txBody>
      </p:sp>
      <p:sp>
        <p:nvSpPr>
          <p:cNvPr id="60424" name="Text Box 11"/>
          <p:cNvSpPr txBox="1">
            <a:spLocks noChangeArrowheads="1"/>
          </p:cNvSpPr>
          <p:nvPr/>
        </p:nvSpPr>
        <p:spPr bwMode="auto">
          <a:xfrm>
            <a:off x="2095500" y="1524000"/>
            <a:ext cx="1524000" cy="457200"/>
          </a:xfrm>
          <a:prstGeom prst="rect">
            <a:avLst/>
          </a:prstGeom>
          <a:noFill/>
          <a:ln w="9525">
            <a:noFill/>
            <a:miter lim="800000"/>
            <a:headEnd/>
            <a:tailEnd/>
          </a:ln>
        </p:spPr>
        <p:txBody>
          <a:bodyPr wrap="none">
            <a:spAutoFit/>
          </a:bodyPr>
          <a:lstStyle/>
          <a:p>
            <a:pPr algn="l"/>
            <a:r>
              <a:rPr lang="en-US" sz="2400" dirty="0"/>
              <a:t>+              -</a:t>
            </a:r>
          </a:p>
        </p:txBody>
      </p:sp>
      <p:sp>
        <p:nvSpPr>
          <p:cNvPr id="60425"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60426" name="Text Box 16"/>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a:t>SOURCE POPULATION</a:t>
            </a:r>
          </a:p>
        </p:txBody>
      </p:sp>
      <p:sp>
        <p:nvSpPr>
          <p:cNvPr id="60427" name="Text Box 18"/>
          <p:cNvSpPr txBox="1">
            <a:spLocks noChangeArrowheads="1"/>
          </p:cNvSpPr>
          <p:nvPr/>
        </p:nvSpPr>
        <p:spPr bwMode="auto">
          <a:xfrm>
            <a:off x="5372100" y="1143000"/>
            <a:ext cx="4741863" cy="1006475"/>
          </a:xfrm>
          <a:prstGeom prst="rect">
            <a:avLst/>
          </a:prstGeom>
          <a:noFill/>
          <a:ln w="9525">
            <a:noFill/>
            <a:miter lim="800000"/>
            <a:headEnd/>
            <a:tailEnd/>
          </a:ln>
        </p:spPr>
        <p:txBody>
          <a:bodyPr wrap="square">
            <a:spAutoFit/>
          </a:bodyPr>
          <a:lstStyle/>
          <a:p>
            <a:r>
              <a:rPr lang="en-US" sz="2000" b="1" dirty="0">
                <a:latin typeface="Arial" charset="0"/>
              </a:rPr>
              <a:t>Investigators made the extra effort to track down and question the initial non-responders</a:t>
            </a:r>
            <a:endParaRPr lang="en-US" sz="2000" b="1" dirty="0">
              <a:latin typeface="Arial Unicode MS" pitchFamily="34" charset="-128"/>
            </a:endParaRPr>
          </a:p>
        </p:txBody>
      </p:sp>
      <p:sp>
        <p:nvSpPr>
          <p:cNvPr id="60428" name="Rectangle 19"/>
          <p:cNvSpPr>
            <a:spLocks noChangeArrowheads="1"/>
          </p:cNvSpPr>
          <p:nvPr/>
        </p:nvSpPr>
        <p:spPr bwMode="auto">
          <a:xfrm>
            <a:off x="0" y="457200"/>
            <a:ext cx="10287000" cy="533400"/>
          </a:xfrm>
          <a:prstGeom prst="rect">
            <a:avLst/>
          </a:prstGeom>
          <a:noFill/>
          <a:ln w="9525">
            <a:noFill/>
            <a:miter lim="800000"/>
            <a:headEnd/>
            <a:tailEnd/>
          </a:ln>
        </p:spPr>
        <p:txBody>
          <a:bodyPr anchor="ctr"/>
          <a:lstStyle/>
          <a:p>
            <a:r>
              <a:rPr lang="en-US" sz="2400" b="1" dirty="0">
                <a:solidFill>
                  <a:schemeClr val="tx2"/>
                </a:solidFill>
                <a:latin typeface="Arial" charset="0"/>
              </a:rPr>
              <a:t>Selection Bias in a Cross-sectional Study:</a:t>
            </a:r>
            <a:br>
              <a:rPr lang="en-US" sz="2400" b="1" dirty="0">
                <a:solidFill>
                  <a:schemeClr val="tx2"/>
                </a:solidFill>
                <a:latin typeface="Arial" charset="0"/>
              </a:rPr>
            </a:br>
            <a:r>
              <a:rPr lang="en-US" sz="2800" b="1" dirty="0">
                <a:solidFill>
                  <a:schemeClr val="tx2"/>
                </a:solidFill>
                <a:latin typeface="Arial" charset="0"/>
              </a:rPr>
              <a:t> </a:t>
            </a:r>
            <a:r>
              <a:rPr lang="en-US" sz="2400" b="1" dirty="0">
                <a:solidFill>
                  <a:schemeClr val="tx2"/>
                </a:solidFill>
                <a:latin typeface="Arial" charset="0"/>
              </a:rPr>
              <a:t>Effect of Non-Responders</a:t>
            </a:r>
            <a:br>
              <a:rPr lang="en-US" sz="2400" b="1" dirty="0">
                <a:solidFill>
                  <a:schemeClr val="tx2"/>
                </a:solidFill>
                <a:latin typeface="Arial" charset="0"/>
              </a:rPr>
            </a:br>
            <a:endParaRPr lang="en-US" sz="2400" b="1" dirty="0">
              <a:solidFill>
                <a:schemeClr val="tx2"/>
              </a:solidFill>
              <a:latin typeface="Arial" charset="0"/>
            </a:endParaRPr>
          </a:p>
        </p:txBody>
      </p:sp>
      <p:sp>
        <p:nvSpPr>
          <p:cNvPr id="60430" name="Text Box 27"/>
          <p:cNvSpPr txBox="1">
            <a:spLocks noChangeArrowheads="1"/>
          </p:cNvSpPr>
          <p:nvPr/>
        </p:nvSpPr>
        <p:spPr bwMode="auto">
          <a:xfrm>
            <a:off x="7810500" y="4495800"/>
            <a:ext cx="2247900" cy="457200"/>
          </a:xfrm>
          <a:prstGeom prst="rect">
            <a:avLst/>
          </a:prstGeom>
          <a:noFill/>
          <a:ln w="9525" algn="ctr">
            <a:noFill/>
            <a:miter lim="800000"/>
            <a:headEnd/>
            <a:tailEnd/>
          </a:ln>
        </p:spPr>
        <p:txBody>
          <a:bodyPr>
            <a:spAutoFit/>
          </a:bodyPr>
          <a:lstStyle/>
          <a:p>
            <a:pPr>
              <a:spcBef>
                <a:spcPct val="50000"/>
              </a:spcBef>
            </a:pPr>
            <a:r>
              <a:rPr lang="en-US" sz="2400" dirty="0"/>
              <a:t>OR true = 3.3</a:t>
            </a:r>
          </a:p>
        </p:txBody>
      </p:sp>
      <p:sp>
        <p:nvSpPr>
          <p:cNvPr id="60431" name="Rectangle 36"/>
          <p:cNvSpPr>
            <a:spLocks noChangeArrowheads="1"/>
          </p:cNvSpPr>
          <p:nvPr/>
        </p:nvSpPr>
        <p:spPr bwMode="auto">
          <a:xfrm>
            <a:off x="7048500" y="22860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60432" name="Text Box 37"/>
          <p:cNvSpPr txBox="1">
            <a:spLocks noChangeArrowheads="1"/>
          </p:cNvSpPr>
          <p:nvPr/>
        </p:nvSpPr>
        <p:spPr bwMode="auto">
          <a:xfrm>
            <a:off x="8420100" y="3124200"/>
            <a:ext cx="1066800" cy="457200"/>
          </a:xfrm>
          <a:prstGeom prst="rect">
            <a:avLst/>
          </a:prstGeom>
          <a:noFill/>
          <a:ln w="9525" algn="ctr">
            <a:noFill/>
            <a:miter lim="800000"/>
            <a:headEnd/>
            <a:tailEnd/>
          </a:ln>
        </p:spPr>
        <p:txBody>
          <a:bodyPr>
            <a:spAutoFit/>
          </a:bodyPr>
          <a:lstStyle/>
          <a:p>
            <a:pPr>
              <a:spcBef>
                <a:spcPct val="50000"/>
              </a:spcBef>
            </a:pPr>
            <a:r>
              <a:rPr lang="en-US" sz="2400" dirty="0"/>
              <a:t>2807</a:t>
            </a:r>
          </a:p>
        </p:txBody>
      </p:sp>
      <p:sp>
        <p:nvSpPr>
          <p:cNvPr id="60435" name="Text Box 40"/>
          <p:cNvSpPr txBox="1">
            <a:spLocks noChangeArrowheads="1"/>
          </p:cNvSpPr>
          <p:nvPr/>
        </p:nvSpPr>
        <p:spPr bwMode="auto">
          <a:xfrm>
            <a:off x="7200900" y="3124200"/>
            <a:ext cx="762000" cy="457200"/>
          </a:xfrm>
          <a:prstGeom prst="rect">
            <a:avLst/>
          </a:prstGeom>
          <a:noFill/>
          <a:ln w="9525" algn="ctr">
            <a:noFill/>
            <a:miter lim="800000"/>
            <a:headEnd/>
            <a:tailEnd/>
          </a:ln>
        </p:spPr>
        <p:txBody>
          <a:bodyPr>
            <a:spAutoFit/>
          </a:bodyPr>
          <a:lstStyle/>
          <a:p>
            <a:pPr>
              <a:spcBef>
                <a:spcPct val="50000"/>
              </a:spcBef>
            </a:pPr>
            <a:r>
              <a:rPr lang="en-US" sz="2400" dirty="0"/>
              <a:t>63</a:t>
            </a:r>
          </a:p>
        </p:txBody>
      </p:sp>
      <p:sp>
        <p:nvSpPr>
          <p:cNvPr id="60436" name="Text Box 41"/>
          <p:cNvSpPr txBox="1">
            <a:spLocks noChangeArrowheads="1"/>
          </p:cNvSpPr>
          <p:nvPr/>
        </p:nvSpPr>
        <p:spPr bwMode="auto">
          <a:xfrm>
            <a:off x="7048500" y="2286000"/>
            <a:ext cx="762000" cy="457200"/>
          </a:xfrm>
          <a:prstGeom prst="rect">
            <a:avLst/>
          </a:prstGeom>
          <a:noFill/>
          <a:ln w="9525" algn="ctr">
            <a:noFill/>
            <a:miter lim="800000"/>
            <a:headEnd/>
            <a:tailEnd/>
          </a:ln>
        </p:spPr>
        <p:txBody>
          <a:bodyPr>
            <a:spAutoFit/>
          </a:bodyPr>
          <a:lstStyle/>
          <a:p>
            <a:pPr>
              <a:spcBef>
                <a:spcPct val="50000"/>
              </a:spcBef>
            </a:pPr>
            <a:r>
              <a:rPr lang="en-US" sz="2400" dirty="0"/>
              <a:t>30</a:t>
            </a:r>
          </a:p>
        </p:txBody>
      </p:sp>
      <p:sp>
        <p:nvSpPr>
          <p:cNvPr id="60438" name="Text Box 43"/>
          <p:cNvSpPr txBox="1">
            <a:spLocks noChangeArrowheads="1"/>
          </p:cNvSpPr>
          <p:nvPr/>
        </p:nvSpPr>
        <p:spPr bwMode="auto">
          <a:xfrm>
            <a:off x="8496300" y="2362200"/>
            <a:ext cx="762000" cy="457200"/>
          </a:xfrm>
          <a:prstGeom prst="rect">
            <a:avLst/>
          </a:prstGeom>
          <a:noFill/>
          <a:ln w="9525" algn="ctr">
            <a:noFill/>
            <a:miter lim="800000"/>
            <a:headEnd/>
            <a:tailEnd/>
          </a:ln>
        </p:spPr>
        <p:txBody>
          <a:bodyPr>
            <a:spAutoFit/>
          </a:bodyPr>
          <a:lstStyle/>
          <a:p>
            <a:pPr>
              <a:spcBef>
                <a:spcPct val="50000"/>
              </a:spcBef>
            </a:pPr>
            <a:r>
              <a:rPr lang="en-US" sz="2400" dirty="0"/>
              <a:t>401</a:t>
            </a:r>
          </a:p>
        </p:txBody>
      </p:sp>
      <p:sp>
        <p:nvSpPr>
          <p:cNvPr id="60440" name="Line 47"/>
          <p:cNvSpPr>
            <a:spLocks noChangeShapeType="1"/>
          </p:cNvSpPr>
          <p:nvPr/>
        </p:nvSpPr>
        <p:spPr bwMode="auto">
          <a:xfrm>
            <a:off x="8343900" y="2286000"/>
            <a:ext cx="0" cy="1524000"/>
          </a:xfrm>
          <a:prstGeom prst="line">
            <a:avLst/>
          </a:prstGeom>
          <a:noFill/>
          <a:ln w="9525">
            <a:solidFill>
              <a:schemeClr val="tx1"/>
            </a:solidFill>
            <a:round/>
            <a:headEnd/>
            <a:tailEnd/>
          </a:ln>
        </p:spPr>
        <p:txBody>
          <a:bodyPr wrap="none" anchor="ctr"/>
          <a:lstStyle/>
          <a:p>
            <a:endParaRPr lang="en-US" dirty="0"/>
          </a:p>
        </p:txBody>
      </p:sp>
      <p:sp>
        <p:nvSpPr>
          <p:cNvPr id="60441" name="Line 48"/>
          <p:cNvSpPr>
            <a:spLocks noChangeShapeType="1"/>
          </p:cNvSpPr>
          <p:nvPr/>
        </p:nvSpPr>
        <p:spPr bwMode="auto">
          <a:xfrm>
            <a:off x="7048500" y="3048000"/>
            <a:ext cx="2495550" cy="0"/>
          </a:xfrm>
          <a:prstGeom prst="line">
            <a:avLst/>
          </a:prstGeom>
          <a:noFill/>
          <a:ln w="9525">
            <a:solidFill>
              <a:schemeClr val="tx1"/>
            </a:solidFill>
            <a:round/>
            <a:headEnd/>
            <a:tailEnd/>
          </a:ln>
        </p:spPr>
        <p:txBody>
          <a:bodyPr wrap="none" anchor="ctr"/>
          <a:lstStyle/>
          <a:p>
            <a:endParaRPr lang="en-US" dirty="0"/>
          </a:p>
        </p:txBody>
      </p:sp>
      <p:sp>
        <p:nvSpPr>
          <p:cNvPr id="60442" name="Text Box 49"/>
          <p:cNvSpPr txBox="1">
            <a:spLocks noChangeArrowheads="1"/>
          </p:cNvSpPr>
          <p:nvPr/>
        </p:nvSpPr>
        <p:spPr bwMode="auto">
          <a:xfrm>
            <a:off x="7158038" y="3749675"/>
            <a:ext cx="2481262" cy="822325"/>
          </a:xfrm>
          <a:prstGeom prst="rect">
            <a:avLst/>
          </a:prstGeom>
          <a:noFill/>
          <a:ln w="9525">
            <a:noFill/>
            <a:miter lim="800000"/>
            <a:headEnd/>
            <a:tailEnd/>
          </a:ln>
        </p:spPr>
        <p:txBody>
          <a:bodyPr wrap="none">
            <a:spAutoFit/>
          </a:bodyPr>
          <a:lstStyle/>
          <a:p>
            <a:r>
              <a:rPr lang="en-US" sz="2400" dirty="0"/>
              <a:t>CORRECTED </a:t>
            </a:r>
          </a:p>
          <a:p>
            <a:r>
              <a:rPr lang="en-US" sz="2400" dirty="0"/>
              <a:t>STUDY SAMPLE</a:t>
            </a:r>
          </a:p>
        </p:txBody>
      </p:sp>
      <p:sp>
        <p:nvSpPr>
          <p:cNvPr id="60443" name="Line 50"/>
          <p:cNvSpPr>
            <a:spLocks noChangeShapeType="1"/>
          </p:cNvSpPr>
          <p:nvPr/>
        </p:nvSpPr>
        <p:spPr bwMode="auto">
          <a:xfrm>
            <a:off x="2247900" y="2743200"/>
            <a:ext cx="5029200" cy="228600"/>
          </a:xfrm>
          <a:prstGeom prst="line">
            <a:avLst/>
          </a:prstGeom>
          <a:noFill/>
          <a:ln w="38100">
            <a:solidFill>
              <a:schemeClr val="tx1"/>
            </a:solidFill>
            <a:round/>
            <a:headEnd/>
            <a:tailEnd type="triangle" w="med" len="med"/>
          </a:ln>
        </p:spPr>
        <p:txBody>
          <a:bodyPr wrap="none" anchor="ctr"/>
          <a:lstStyle/>
          <a:p>
            <a:endParaRPr lang="en-US" dirty="0"/>
          </a:p>
        </p:txBody>
      </p:sp>
      <p:sp>
        <p:nvSpPr>
          <p:cNvPr id="60444" name="Line 51"/>
          <p:cNvSpPr>
            <a:spLocks noChangeShapeType="1"/>
          </p:cNvSpPr>
          <p:nvPr/>
        </p:nvSpPr>
        <p:spPr bwMode="auto">
          <a:xfrm>
            <a:off x="3695700" y="2133600"/>
            <a:ext cx="5029200" cy="228600"/>
          </a:xfrm>
          <a:prstGeom prst="line">
            <a:avLst/>
          </a:prstGeom>
          <a:noFill/>
          <a:ln w="38100">
            <a:solidFill>
              <a:schemeClr val="tx1"/>
            </a:solidFill>
            <a:round/>
            <a:headEnd/>
            <a:tailEnd type="triangle" w="med" len="med"/>
          </a:ln>
        </p:spPr>
        <p:txBody>
          <a:bodyPr wrap="none" anchor="ctr"/>
          <a:lstStyle/>
          <a:p>
            <a:endParaRPr lang="en-US" dirty="0"/>
          </a:p>
        </p:txBody>
      </p:sp>
      <p:sp>
        <p:nvSpPr>
          <p:cNvPr id="60445" name="Line 52"/>
          <p:cNvSpPr>
            <a:spLocks noChangeShapeType="1"/>
          </p:cNvSpPr>
          <p:nvPr/>
        </p:nvSpPr>
        <p:spPr bwMode="auto">
          <a:xfrm>
            <a:off x="2171700" y="3429000"/>
            <a:ext cx="5029200" cy="228600"/>
          </a:xfrm>
          <a:prstGeom prst="line">
            <a:avLst/>
          </a:prstGeom>
          <a:noFill/>
          <a:ln w="38100">
            <a:solidFill>
              <a:schemeClr val="tx1"/>
            </a:solidFill>
            <a:round/>
            <a:headEnd/>
            <a:tailEnd type="triangle" w="med" len="med"/>
          </a:ln>
        </p:spPr>
        <p:txBody>
          <a:bodyPr wrap="none" anchor="ctr"/>
          <a:lstStyle/>
          <a:p>
            <a:endParaRPr lang="en-US" dirty="0"/>
          </a:p>
        </p:txBody>
      </p:sp>
      <p:sp>
        <p:nvSpPr>
          <p:cNvPr id="60446" name="Line 53"/>
          <p:cNvSpPr>
            <a:spLocks noChangeShapeType="1"/>
          </p:cNvSpPr>
          <p:nvPr/>
        </p:nvSpPr>
        <p:spPr bwMode="auto">
          <a:xfrm>
            <a:off x="3467100" y="2971800"/>
            <a:ext cx="5029200" cy="228600"/>
          </a:xfrm>
          <a:prstGeom prst="line">
            <a:avLst/>
          </a:prstGeom>
          <a:noFill/>
          <a:ln w="38100">
            <a:solidFill>
              <a:schemeClr val="tx1"/>
            </a:solidFill>
            <a:round/>
            <a:headEnd/>
            <a:tailEnd type="triangle" w="med" len="med"/>
          </a:ln>
        </p:spPr>
        <p:txBody>
          <a:bodyPr wrap="none" anchor="ctr"/>
          <a:lstStyle/>
          <a:p>
            <a:endParaRPr lang="en-US" dirty="0"/>
          </a:p>
        </p:txBody>
      </p:sp>
      <p:sp>
        <p:nvSpPr>
          <p:cNvPr id="60447" name="Text Box 56"/>
          <p:cNvSpPr txBox="1">
            <a:spLocks noChangeArrowheads="1"/>
          </p:cNvSpPr>
          <p:nvPr/>
        </p:nvSpPr>
        <p:spPr bwMode="auto">
          <a:xfrm>
            <a:off x="2999581" y="4114800"/>
            <a:ext cx="4277519" cy="1200329"/>
          </a:xfrm>
          <a:prstGeom prst="rect">
            <a:avLst/>
          </a:prstGeom>
          <a:noFill/>
          <a:ln w="9525" algn="ctr">
            <a:noFill/>
            <a:miter lim="800000"/>
            <a:headEnd/>
            <a:tailEnd/>
          </a:ln>
        </p:spPr>
        <p:txBody>
          <a:bodyPr wrap="square">
            <a:spAutoFit/>
          </a:bodyPr>
          <a:lstStyle/>
          <a:p>
            <a:pPr>
              <a:spcBef>
                <a:spcPct val="50000"/>
              </a:spcBef>
            </a:pPr>
            <a:r>
              <a:rPr lang="en-US" sz="2400" dirty="0"/>
              <a:t>Response now nearly complete; selection probabilities now believed to be equal</a:t>
            </a:r>
          </a:p>
        </p:txBody>
      </p:sp>
      <p:sp>
        <p:nvSpPr>
          <p:cNvPr id="60448" name="Line 57"/>
          <p:cNvSpPr>
            <a:spLocks noChangeShapeType="1"/>
          </p:cNvSpPr>
          <p:nvPr/>
        </p:nvSpPr>
        <p:spPr bwMode="auto">
          <a:xfrm flipH="1" flipV="1">
            <a:off x="6210299" y="3733798"/>
            <a:ext cx="533399" cy="434975"/>
          </a:xfrm>
          <a:prstGeom prst="line">
            <a:avLst/>
          </a:prstGeom>
          <a:noFill/>
          <a:ln w="9525">
            <a:solidFill>
              <a:schemeClr val="tx1"/>
            </a:solidFill>
            <a:round/>
            <a:headEnd/>
            <a:tailEnd type="triangle" w="med" len="med"/>
          </a:ln>
        </p:spPr>
        <p:txBody>
          <a:bodyPr wrap="none" anchor="ctr"/>
          <a:lstStyle/>
          <a:p>
            <a:endParaRPr lang="en-US" dirty="0"/>
          </a:p>
        </p:txBody>
      </p:sp>
      <p:sp>
        <p:nvSpPr>
          <p:cNvPr id="3" name="Oval 2"/>
          <p:cNvSpPr/>
          <p:nvPr/>
        </p:nvSpPr>
        <p:spPr bwMode="auto">
          <a:xfrm>
            <a:off x="5448300" y="1981200"/>
            <a:ext cx="762000" cy="1981200"/>
          </a:xfrm>
          <a:prstGeom prst="ellipse">
            <a:avLst/>
          </a:prstGeom>
          <a:noFill/>
          <a:ln w="25400" cap="flat" cmpd="sng" algn="ctr">
            <a:solidFill>
              <a:schemeClr val="tx1"/>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30" name="Text Box 25"/>
          <p:cNvSpPr txBox="1">
            <a:spLocks noChangeArrowheads="1"/>
          </p:cNvSpPr>
          <p:nvPr/>
        </p:nvSpPr>
        <p:spPr bwMode="auto">
          <a:xfrm>
            <a:off x="114300" y="5597604"/>
            <a:ext cx="3732213" cy="1107996"/>
          </a:xfrm>
          <a:prstGeom prst="rect">
            <a:avLst/>
          </a:prstGeom>
          <a:noFill/>
          <a:ln w="9525">
            <a:noFill/>
            <a:miter lim="800000"/>
            <a:headEnd/>
            <a:tailEnd/>
          </a:ln>
        </p:spPr>
        <p:txBody>
          <a:bodyPr wrap="square">
            <a:spAutoFit/>
          </a:bodyPr>
          <a:lstStyle/>
          <a:p>
            <a:r>
              <a:rPr lang="en-US" sz="2200" dirty="0">
                <a:latin typeface="Arial" charset="0"/>
              </a:rPr>
              <a:t>Austin, </a:t>
            </a:r>
            <a:r>
              <a:rPr lang="en-US" sz="2200" i="1" dirty="0">
                <a:latin typeface="Arial" charset="0"/>
              </a:rPr>
              <a:t>AJE</a:t>
            </a:r>
            <a:r>
              <a:rPr lang="en-US" sz="2200" dirty="0">
                <a:latin typeface="Arial" charset="0"/>
              </a:rPr>
              <a:t> 1981</a:t>
            </a:r>
          </a:p>
          <a:p>
            <a:r>
              <a:rPr lang="en-US" sz="2200" dirty="0">
                <a:latin typeface="Arial" charset="0"/>
              </a:rPr>
              <a:t>Population-based survey of Southern California adults</a:t>
            </a:r>
            <a:endParaRPr lang="en-US" sz="2200" dirty="0">
              <a:latin typeface="Arial Unicode MS" pitchFamily="34" charset="-128"/>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61443" name="Rectangle 3"/>
          <p:cNvSpPr>
            <a:spLocks noChangeArrowheads="1"/>
          </p:cNvSpPr>
          <p:nvPr/>
        </p:nvSpPr>
        <p:spPr bwMode="auto">
          <a:xfrm>
            <a:off x="4229100" y="46482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61444"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61445"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61446" name="Line 6"/>
          <p:cNvSpPr>
            <a:spLocks noChangeShapeType="1"/>
          </p:cNvSpPr>
          <p:nvPr/>
        </p:nvSpPr>
        <p:spPr bwMode="auto">
          <a:xfrm>
            <a:off x="5524500" y="4648200"/>
            <a:ext cx="0" cy="1524000"/>
          </a:xfrm>
          <a:prstGeom prst="line">
            <a:avLst/>
          </a:prstGeom>
          <a:noFill/>
          <a:ln w="9525">
            <a:solidFill>
              <a:schemeClr val="tx1"/>
            </a:solidFill>
            <a:round/>
            <a:headEnd/>
            <a:tailEnd/>
          </a:ln>
        </p:spPr>
        <p:txBody>
          <a:bodyPr wrap="none" anchor="ctr"/>
          <a:lstStyle/>
          <a:p>
            <a:endParaRPr lang="en-US" dirty="0"/>
          </a:p>
        </p:txBody>
      </p:sp>
      <p:sp>
        <p:nvSpPr>
          <p:cNvPr id="61447" name="Line 7"/>
          <p:cNvSpPr>
            <a:spLocks noChangeShapeType="1"/>
          </p:cNvSpPr>
          <p:nvPr/>
        </p:nvSpPr>
        <p:spPr bwMode="auto">
          <a:xfrm>
            <a:off x="4229100" y="5410200"/>
            <a:ext cx="2495550" cy="0"/>
          </a:xfrm>
          <a:prstGeom prst="line">
            <a:avLst/>
          </a:prstGeom>
          <a:noFill/>
          <a:ln w="9525">
            <a:solidFill>
              <a:schemeClr val="tx1"/>
            </a:solidFill>
            <a:round/>
            <a:headEnd/>
            <a:tailEnd/>
          </a:ln>
        </p:spPr>
        <p:txBody>
          <a:bodyPr wrap="none" anchor="ctr"/>
          <a:lstStyle/>
          <a:p>
            <a:endParaRPr lang="en-US" dirty="0"/>
          </a:p>
        </p:txBody>
      </p:sp>
      <p:sp>
        <p:nvSpPr>
          <p:cNvPr id="61448"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61449" name="Text Box 9"/>
          <p:cNvSpPr txBox="1">
            <a:spLocks noChangeArrowheads="1"/>
          </p:cNvSpPr>
          <p:nvPr/>
        </p:nvSpPr>
        <p:spPr bwMode="auto">
          <a:xfrm>
            <a:off x="1465263" y="1219200"/>
            <a:ext cx="3068637" cy="457200"/>
          </a:xfrm>
          <a:prstGeom prst="rect">
            <a:avLst/>
          </a:prstGeom>
          <a:noFill/>
          <a:ln w="9525">
            <a:noFill/>
            <a:miter lim="800000"/>
            <a:headEnd/>
            <a:tailEnd/>
          </a:ln>
        </p:spPr>
        <p:txBody>
          <a:bodyPr wrap="none">
            <a:spAutoFit/>
          </a:bodyPr>
          <a:lstStyle/>
          <a:p>
            <a:pPr algn="l"/>
            <a:r>
              <a:rPr lang="en-US" sz="2400" dirty="0"/>
              <a:t>History of Heart Attack</a:t>
            </a:r>
          </a:p>
        </p:txBody>
      </p:sp>
      <p:sp>
        <p:nvSpPr>
          <p:cNvPr id="61450" name="Text Box 10"/>
          <p:cNvSpPr txBox="1">
            <a:spLocks noChangeArrowheads="1"/>
          </p:cNvSpPr>
          <p:nvPr/>
        </p:nvSpPr>
        <p:spPr bwMode="auto">
          <a:xfrm>
            <a:off x="114300" y="2514600"/>
            <a:ext cx="1638300" cy="830997"/>
          </a:xfrm>
          <a:prstGeom prst="rect">
            <a:avLst/>
          </a:prstGeom>
          <a:noFill/>
          <a:ln w="9525">
            <a:noFill/>
            <a:miter lim="800000"/>
            <a:headEnd/>
            <a:tailEnd/>
          </a:ln>
        </p:spPr>
        <p:txBody>
          <a:bodyPr>
            <a:spAutoFit/>
          </a:bodyPr>
          <a:lstStyle/>
          <a:p>
            <a:pPr algn="l"/>
            <a:r>
              <a:rPr lang="en-US" sz="2400" dirty="0"/>
              <a:t>Hyper-lipidemia</a:t>
            </a:r>
          </a:p>
        </p:txBody>
      </p:sp>
      <p:sp>
        <p:nvSpPr>
          <p:cNvPr id="61451" name="Text Box 11"/>
          <p:cNvSpPr txBox="1">
            <a:spLocks noChangeArrowheads="1"/>
          </p:cNvSpPr>
          <p:nvPr/>
        </p:nvSpPr>
        <p:spPr bwMode="auto">
          <a:xfrm>
            <a:off x="2095500" y="1524000"/>
            <a:ext cx="1524000" cy="457200"/>
          </a:xfrm>
          <a:prstGeom prst="rect">
            <a:avLst/>
          </a:prstGeom>
          <a:noFill/>
          <a:ln w="9525">
            <a:noFill/>
            <a:miter lim="800000"/>
            <a:headEnd/>
            <a:tailEnd/>
          </a:ln>
        </p:spPr>
        <p:txBody>
          <a:bodyPr wrap="none">
            <a:spAutoFit/>
          </a:bodyPr>
          <a:lstStyle/>
          <a:p>
            <a:pPr algn="l"/>
            <a:r>
              <a:rPr lang="en-US" sz="2400" dirty="0"/>
              <a:t>+              -</a:t>
            </a:r>
          </a:p>
        </p:txBody>
      </p:sp>
      <p:sp>
        <p:nvSpPr>
          <p:cNvPr id="61452"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61453" name="Line 13"/>
          <p:cNvSpPr>
            <a:spLocks noChangeShapeType="1"/>
          </p:cNvSpPr>
          <p:nvPr/>
        </p:nvSpPr>
        <p:spPr bwMode="auto">
          <a:xfrm>
            <a:off x="4000500" y="2362200"/>
            <a:ext cx="2514600" cy="2514600"/>
          </a:xfrm>
          <a:prstGeom prst="line">
            <a:avLst/>
          </a:prstGeom>
          <a:noFill/>
          <a:ln w="60325">
            <a:solidFill>
              <a:schemeClr val="tx1"/>
            </a:solidFill>
            <a:round/>
            <a:headEnd/>
            <a:tailEnd type="triangle" w="med" len="med"/>
          </a:ln>
        </p:spPr>
        <p:txBody>
          <a:bodyPr wrap="none" anchor="ctr"/>
          <a:lstStyle/>
          <a:p>
            <a:endParaRPr lang="en-US" dirty="0"/>
          </a:p>
        </p:txBody>
      </p:sp>
      <p:sp>
        <p:nvSpPr>
          <p:cNvPr id="61454" name="Line 14"/>
          <p:cNvSpPr>
            <a:spLocks noChangeShapeType="1"/>
          </p:cNvSpPr>
          <p:nvPr/>
        </p:nvSpPr>
        <p:spPr bwMode="auto">
          <a:xfrm>
            <a:off x="2476500" y="2209800"/>
            <a:ext cx="2895600" cy="2667000"/>
          </a:xfrm>
          <a:prstGeom prst="line">
            <a:avLst/>
          </a:prstGeom>
          <a:noFill/>
          <a:ln w="38100">
            <a:solidFill>
              <a:schemeClr val="tx1"/>
            </a:solidFill>
            <a:round/>
            <a:headEnd/>
            <a:tailEnd type="triangle" w="med" len="med"/>
          </a:ln>
        </p:spPr>
        <p:txBody>
          <a:bodyPr wrap="none" anchor="ctr"/>
          <a:lstStyle/>
          <a:p>
            <a:endParaRPr lang="en-US" dirty="0"/>
          </a:p>
        </p:txBody>
      </p:sp>
      <p:sp>
        <p:nvSpPr>
          <p:cNvPr id="61455" name="Line 15"/>
          <p:cNvSpPr>
            <a:spLocks noChangeShapeType="1"/>
          </p:cNvSpPr>
          <p:nvPr/>
        </p:nvSpPr>
        <p:spPr bwMode="auto">
          <a:xfrm>
            <a:off x="3009900" y="3733800"/>
            <a:ext cx="2667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61456" name="Text Box 16"/>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a:t>SOURCE POPULATION</a:t>
            </a:r>
          </a:p>
        </p:txBody>
      </p:sp>
      <p:sp>
        <p:nvSpPr>
          <p:cNvPr id="61457" name="Text Box 17"/>
          <p:cNvSpPr txBox="1">
            <a:spLocks noChangeArrowheads="1"/>
          </p:cNvSpPr>
          <p:nvPr/>
        </p:nvSpPr>
        <p:spPr bwMode="auto">
          <a:xfrm>
            <a:off x="4229100" y="60960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61458" name="Text Box 18"/>
          <p:cNvSpPr txBox="1">
            <a:spLocks noChangeArrowheads="1"/>
          </p:cNvSpPr>
          <p:nvPr/>
        </p:nvSpPr>
        <p:spPr bwMode="auto">
          <a:xfrm>
            <a:off x="4991100" y="1279525"/>
            <a:ext cx="5122863" cy="1006475"/>
          </a:xfrm>
          <a:prstGeom prst="rect">
            <a:avLst/>
          </a:prstGeom>
          <a:noFill/>
          <a:ln w="9525">
            <a:noFill/>
            <a:miter lim="800000"/>
            <a:headEnd/>
            <a:tailEnd/>
          </a:ln>
        </p:spPr>
        <p:txBody>
          <a:bodyPr>
            <a:spAutoFit/>
          </a:bodyPr>
          <a:lstStyle/>
          <a:p>
            <a:r>
              <a:rPr lang="en-US" sz="2000" b="1" dirty="0">
                <a:latin typeface="Arial" charset="0"/>
              </a:rPr>
              <a:t>Investigators made the extra effort to track down and question the initial non-responders</a:t>
            </a:r>
            <a:endParaRPr lang="en-US" sz="2000" b="1" dirty="0">
              <a:latin typeface="Arial Unicode MS" pitchFamily="34" charset="-128"/>
            </a:endParaRPr>
          </a:p>
        </p:txBody>
      </p:sp>
      <p:sp>
        <p:nvSpPr>
          <p:cNvPr id="61459" name="Rectangle 19"/>
          <p:cNvSpPr>
            <a:spLocks noChangeArrowheads="1"/>
          </p:cNvSpPr>
          <p:nvPr/>
        </p:nvSpPr>
        <p:spPr bwMode="auto">
          <a:xfrm>
            <a:off x="0" y="609600"/>
            <a:ext cx="10287000" cy="533400"/>
          </a:xfrm>
          <a:prstGeom prst="rect">
            <a:avLst/>
          </a:prstGeom>
          <a:noFill/>
          <a:ln w="9525">
            <a:noFill/>
            <a:miter lim="800000"/>
            <a:headEnd/>
            <a:tailEnd/>
          </a:ln>
        </p:spPr>
        <p:txBody>
          <a:bodyPr anchor="ctr"/>
          <a:lstStyle/>
          <a:p>
            <a:r>
              <a:rPr lang="en-US" sz="2400" b="1" dirty="0">
                <a:solidFill>
                  <a:schemeClr val="tx2"/>
                </a:solidFill>
                <a:latin typeface="Arial" charset="0"/>
              </a:rPr>
              <a:t>Selection Bias in a Cross-sectional Study:</a:t>
            </a:r>
            <a:br>
              <a:rPr lang="en-US" sz="2400" b="1" dirty="0">
                <a:solidFill>
                  <a:schemeClr val="tx2"/>
                </a:solidFill>
                <a:latin typeface="Arial" charset="0"/>
              </a:rPr>
            </a:br>
            <a:r>
              <a:rPr lang="en-US" sz="2800" b="1" dirty="0">
                <a:solidFill>
                  <a:schemeClr val="tx2"/>
                </a:solidFill>
                <a:latin typeface="Arial" charset="0"/>
              </a:rPr>
              <a:t> </a:t>
            </a:r>
            <a:r>
              <a:rPr lang="en-US" sz="2400" b="1" dirty="0">
                <a:solidFill>
                  <a:schemeClr val="tx2"/>
                </a:solidFill>
                <a:latin typeface="Arial" charset="0"/>
              </a:rPr>
              <a:t>Effect of Non-Responders</a:t>
            </a:r>
            <a:br>
              <a:rPr lang="en-US" sz="2400" b="1" dirty="0">
                <a:solidFill>
                  <a:schemeClr val="tx2"/>
                </a:solidFill>
                <a:latin typeface="Arial" charset="0"/>
              </a:rPr>
            </a:br>
            <a:endParaRPr lang="en-US" sz="2400" b="1" dirty="0">
              <a:solidFill>
                <a:schemeClr val="tx2"/>
              </a:solidFill>
              <a:latin typeface="Arial" charset="0"/>
            </a:endParaRPr>
          </a:p>
        </p:txBody>
      </p:sp>
      <p:sp>
        <p:nvSpPr>
          <p:cNvPr id="61460" name="Line 20"/>
          <p:cNvSpPr>
            <a:spLocks noChangeShapeType="1"/>
          </p:cNvSpPr>
          <p:nvPr/>
        </p:nvSpPr>
        <p:spPr bwMode="auto">
          <a:xfrm>
            <a:off x="1714500" y="3505200"/>
            <a:ext cx="2895600" cy="2514600"/>
          </a:xfrm>
          <a:prstGeom prst="line">
            <a:avLst/>
          </a:prstGeom>
          <a:noFill/>
          <a:ln w="12700">
            <a:solidFill>
              <a:schemeClr val="tx1"/>
            </a:solidFill>
            <a:round/>
            <a:headEnd/>
            <a:tailEnd type="triangle" w="med" len="med"/>
          </a:ln>
        </p:spPr>
        <p:txBody>
          <a:bodyPr wrap="none" anchor="ctr"/>
          <a:lstStyle/>
          <a:p>
            <a:endParaRPr lang="en-US" dirty="0"/>
          </a:p>
        </p:txBody>
      </p:sp>
      <p:sp>
        <p:nvSpPr>
          <p:cNvPr id="61461" name="Text Box 21"/>
          <p:cNvSpPr txBox="1">
            <a:spLocks noChangeArrowheads="1"/>
          </p:cNvSpPr>
          <p:nvPr/>
        </p:nvSpPr>
        <p:spPr bwMode="auto">
          <a:xfrm>
            <a:off x="4762500" y="5029200"/>
            <a:ext cx="762000" cy="457200"/>
          </a:xfrm>
          <a:prstGeom prst="rect">
            <a:avLst/>
          </a:prstGeom>
          <a:noFill/>
          <a:ln w="9525" algn="ctr">
            <a:noFill/>
            <a:miter lim="800000"/>
            <a:headEnd/>
            <a:tailEnd/>
          </a:ln>
        </p:spPr>
        <p:txBody>
          <a:bodyPr>
            <a:spAutoFit/>
          </a:bodyPr>
          <a:lstStyle/>
          <a:p>
            <a:pPr>
              <a:spcBef>
                <a:spcPct val="50000"/>
              </a:spcBef>
            </a:pPr>
            <a:r>
              <a:rPr lang="en-US" sz="2400" dirty="0"/>
              <a:t>83%</a:t>
            </a:r>
          </a:p>
        </p:txBody>
      </p:sp>
      <p:sp>
        <p:nvSpPr>
          <p:cNvPr id="61462" name="Text Box 22"/>
          <p:cNvSpPr txBox="1">
            <a:spLocks noChangeArrowheads="1"/>
          </p:cNvSpPr>
          <p:nvPr/>
        </p:nvSpPr>
        <p:spPr bwMode="auto">
          <a:xfrm>
            <a:off x="5905500" y="5029200"/>
            <a:ext cx="914400" cy="457200"/>
          </a:xfrm>
          <a:prstGeom prst="rect">
            <a:avLst/>
          </a:prstGeom>
          <a:noFill/>
          <a:ln w="9525" algn="ctr">
            <a:noFill/>
            <a:miter lim="800000"/>
            <a:headEnd/>
            <a:tailEnd/>
          </a:ln>
        </p:spPr>
        <p:txBody>
          <a:bodyPr>
            <a:spAutoFit/>
          </a:bodyPr>
          <a:lstStyle/>
          <a:p>
            <a:pPr>
              <a:spcBef>
                <a:spcPct val="50000"/>
              </a:spcBef>
            </a:pPr>
            <a:r>
              <a:rPr lang="en-US" sz="2400" dirty="0"/>
              <a:t>87%</a:t>
            </a:r>
          </a:p>
        </p:txBody>
      </p:sp>
      <p:sp>
        <p:nvSpPr>
          <p:cNvPr id="61463" name="Text Box 23"/>
          <p:cNvSpPr txBox="1">
            <a:spLocks noChangeArrowheads="1"/>
          </p:cNvSpPr>
          <p:nvPr/>
        </p:nvSpPr>
        <p:spPr bwMode="auto">
          <a:xfrm>
            <a:off x="5981700" y="5791200"/>
            <a:ext cx="838200" cy="457200"/>
          </a:xfrm>
          <a:prstGeom prst="rect">
            <a:avLst/>
          </a:prstGeom>
          <a:noFill/>
          <a:ln w="9525" algn="ctr">
            <a:noFill/>
            <a:miter lim="800000"/>
            <a:headEnd/>
            <a:tailEnd/>
          </a:ln>
        </p:spPr>
        <p:txBody>
          <a:bodyPr>
            <a:spAutoFit/>
          </a:bodyPr>
          <a:lstStyle/>
          <a:p>
            <a:pPr>
              <a:spcBef>
                <a:spcPct val="50000"/>
              </a:spcBef>
            </a:pPr>
            <a:r>
              <a:rPr lang="en-US" sz="2400" dirty="0"/>
              <a:t>83%</a:t>
            </a:r>
          </a:p>
        </p:txBody>
      </p:sp>
      <p:sp>
        <p:nvSpPr>
          <p:cNvPr id="61464" name="Text Box 24"/>
          <p:cNvSpPr txBox="1">
            <a:spLocks noChangeArrowheads="1"/>
          </p:cNvSpPr>
          <p:nvPr/>
        </p:nvSpPr>
        <p:spPr bwMode="auto">
          <a:xfrm>
            <a:off x="4610100" y="5791200"/>
            <a:ext cx="914400" cy="457200"/>
          </a:xfrm>
          <a:prstGeom prst="rect">
            <a:avLst/>
          </a:prstGeom>
          <a:noFill/>
          <a:ln w="9525" algn="ctr">
            <a:noFill/>
            <a:miter lim="800000"/>
            <a:headEnd/>
            <a:tailEnd/>
          </a:ln>
        </p:spPr>
        <p:txBody>
          <a:bodyPr>
            <a:spAutoFit/>
          </a:bodyPr>
          <a:lstStyle/>
          <a:p>
            <a:pPr>
              <a:spcBef>
                <a:spcPct val="50000"/>
              </a:spcBef>
            </a:pPr>
            <a:r>
              <a:rPr lang="en-US" sz="2400" dirty="0"/>
              <a:t>72%</a:t>
            </a:r>
          </a:p>
        </p:txBody>
      </p:sp>
      <p:sp>
        <p:nvSpPr>
          <p:cNvPr id="61466" name="Text Box 26"/>
          <p:cNvSpPr txBox="1">
            <a:spLocks noChangeArrowheads="1"/>
          </p:cNvSpPr>
          <p:nvPr/>
        </p:nvSpPr>
        <p:spPr bwMode="auto">
          <a:xfrm>
            <a:off x="6591300" y="5791200"/>
            <a:ext cx="2362200" cy="457200"/>
          </a:xfrm>
          <a:prstGeom prst="rect">
            <a:avLst/>
          </a:prstGeom>
          <a:noFill/>
          <a:ln w="9525" algn="ctr">
            <a:noFill/>
            <a:miter lim="800000"/>
            <a:headEnd/>
            <a:tailEnd/>
          </a:ln>
        </p:spPr>
        <p:txBody>
          <a:bodyPr>
            <a:spAutoFit/>
          </a:bodyPr>
          <a:lstStyle/>
          <a:p>
            <a:pPr>
              <a:spcBef>
                <a:spcPct val="50000"/>
              </a:spcBef>
            </a:pPr>
            <a:r>
              <a:rPr lang="en-US" sz="2400" dirty="0"/>
              <a:t>OR biased = 3.6</a:t>
            </a:r>
          </a:p>
        </p:txBody>
      </p:sp>
      <p:sp>
        <p:nvSpPr>
          <p:cNvPr id="61467" name="Text Box 27"/>
          <p:cNvSpPr txBox="1">
            <a:spLocks noChangeArrowheads="1"/>
          </p:cNvSpPr>
          <p:nvPr/>
        </p:nvSpPr>
        <p:spPr bwMode="auto">
          <a:xfrm>
            <a:off x="7810500" y="4495800"/>
            <a:ext cx="2247900" cy="457200"/>
          </a:xfrm>
          <a:prstGeom prst="rect">
            <a:avLst/>
          </a:prstGeom>
          <a:noFill/>
          <a:ln w="9525" algn="ctr">
            <a:noFill/>
            <a:miter lim="800000"/>
            <a:headEnd/>
            <a:tailEnd/>
          </a:ln>
        </p:spPr>
        <p:txBody>
          <a:bodyPr>
            <a:spAutoFit/>
          </a:bodyPr>
          <a:lstStyle/>
          <a:p>
            <a:pPr>
              <a:spcBef>
                <a:spcPct val="50000"/>
              </a:spcBef>
            </a:pPr>
            <a:r>
              <a:rPr lang="en-US" sz="2400" dirty="0"/>
              <a:t>OR true = 3.3</a:t>
            </a:r>
          </a:p>
        </p:txBody>
      </p:sp>
      <p:sp>
        <p:nvSpPr>
          <p:cNvPr id="61468" name="Text Box 28"/>
          <p:cNvSpPr txBox="1">
            <a:spLocks noChangeArrowheads="1"/>
          </p:cNvSpPr>
          <p:nvPr/>
        </p:nvSpPr>
        <p:spPr bwMode="auto">
          <a:xfrm>
            <a:off x="4457700" y="4648200"/>
            <a:ext cx="762000" cy="457200"/>
          </a:xfrm>
          <a:prstGeom prst="rect">
            <a:avLst/>
          </a:prstGeom>
          <a:noFill/>
          <a:ln w="9525" algn="ctr">
            <a:noFill/>
            <a:miter lim="800000"/>
            <a:headEnd/>
            <a:tailEnd/>
          </a:ln>
        </p:spPr>
        <p:txBody>
          <a:bodyPr>
            <a:spAutoFit/>
          </a:bodyPr>
          <a:lstStyle/>
          <a:p>
            <a:pPr>
              <a:spcBef>
                <a:spcPct val="50000"/>
              </a:spcBef>
            </a:pPr>
            <a:r>
              <a:rPr lang="en-US" sz="2400" dirty="0"/>
              <a:t>25</a:t>
            </a:r>
          </a:p>
        </p:txBody>
      </p:sp>
      <p:sp>
        <p:nvSpPr>
          <p:cNvPr id="61469" name="Text Box 29"/>
          <p:cNvSpPr txBox="1">
            <a:spLocks noChangeArrowheads="1"/>
          </p:cNvSpPr>
          <p:nvPr/>
        </p:nvSpPr>
        <p:spPr bwMode="auto">
          <a:xfrm>
            <a:off x="5600700" y="4648200"/>
            <a:ext cx="762000" cy="457200"/>
          </a:xfrm>
          <a:prstGeom prst="rect">
            <a:avLst/>
          </a:prstGeom>
          <a:noFill/>
          <a:ln w="9525" algn="ctr">
            <a:noFill/>
            <a:miter lim="800000"/>
            <a:headEnd/>
            <a:tailEnd/>
          </a:ln>
        </p:spPr>
        <p:txBody>
          <a:bodyPr>
            <a:spAutoFit/>
          </a:bodyPr>
          <a:lstStyle/>
          <a:p>
            <a:pPr>
              <a:spcBef>
                <a:spcPct val="50000"/>
              </a:spcBef>
            </a:pPr>
            <a:r>
              <a:rPr lang="en-US" sz="2400" dirty="0"/>
              <a:t>347</a:t>
            </a:r>
          </a:p>
        </p:txBody>
      </p:sp>
      <p:sp>
        <p:nvSpPr>
          <p:cNvPr id="61470" name="Text Box 30"/>
          <p:cNvSpPr txBox="1">
            <a:spLocks noChangeArrowheads="1"/>
          </p:cNvSpPr>
          <p:nvPr/>
        </p:nvSpPr>
        <p:spPr bwMode="auto">
          <a:xfrm>
            <a:off x="4381500" y="5486400"/>
            <a:ext cx="762000" cy="457200"/>
          </a:xfrm>
          <a:prstGeom prst="rect">
            <a:avLst/>
          </a:prstGeom>
          <a:noFill/>
          <a:ln w="9525" algn="ctr">
            <a:noFill/>
            <a:miter lim="800000"/>
            <a:headEnd/>
            <a:tailEnd/>
          </a:ln>
        </p:spPr>
        <p:txBody>
          <a:bodyPr>
            <a:spAutoFit/>
          </a:bodyPr>
          <a:lstStyle/>
          <a:p>
            <a:pPr>
              <a:spcBef>
                <a:spcPct val="50000"/>
              </a:spcBef>
            </a:pPr>
            <a:r>
              <a:rPr lang="en-US" sz="2400" dirty="0"/>
              <a:t>45</a:t>
            </a:r>
          </a:p>
        </p:txBody>
      </p:sp>
      <p:sp>
        <p:nvSpPr>
          <p:cNvPr id="61471" name="Text Box 31"/>
          <p:cNvSpPr txBox="1">
            <a:spLocks noChangeArrowheads="1"/>
          </p:cNvSpPr>
          <p:nvPr/>
        </p:nvSpPr>
        <p:spPr bwMode="auto">
          <a:xfrm>
            <a:off x="5524500" y="5486400"/>
            <a:ext cx="1066800" cy="457200"/>
          </a:xfrm>
          <a:prstGeom prst="rect">
            <a:avLst/>
          </a:prstGeom>
          <a:noFill/>
          <a:ln w="9525" algn="ctr">
            <a:noFill/>
            <a:miter lim="800000"/>
            <a:headEnd/>
            <a:tailEnd/>
          </a:ln>
        </p:spPr>
        <p:txBody>
          <a:bodyPr>
            <a:spAutoFit/>
          </a:bodyPr>
          <a:lstStyle/>
          <a:p>
            <a:pPr>
              <a:spcBef>
                <a:spcPct val="50000"/>
              </a:spcBef>
            </a:pPr>
            <a:r>
              <a:rPr lang="en-US" sz="2400" dirty="0"/>
              <a:t>2312</a:t>
            </a:r>
          </a:p>
        </p:txBody>
      </p:sp>
      <p:sp>
        <p:nvSpPr>
          <p:cNvPr id="61472" name="Rectangle 32"/>
          <p:cNvSpPr>
            <a:spLocks noChangeArrowheads="1"/>
          </p:cNvSpPr>
          <p:nvPr/>
        </p:nvSpPr>
        <p:spPr bwMode="auto">
          <a:xfrm>
            <a:off x="7048500" y="22860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61473" name="Text Box 33"/>
          <p:cNvSpPr txBox="1">
            <a:spLocks noChangeArrowheads="1"/>
          </p:cNvSpPr>
          <p:nvPr/>
        </p:nvSpPr>
        <p:spPr bwMode="auto">
          <a:xfrm>
            <a:off x="8420100" y="3124200"/>
            <a:ext cx="1066800" cy="457200"/>
          </a:xfrm>
          <a:prstGeom prst="rect">
            <a:avLst/>
          </a:prstGeom>
          <a:noFill/>
          <a:ln w="9525" algn="ctr">
            <a:noFill/>
            <a:miter lim="800000"/>
            <a:headEnd/>
            <a:tailEnd/>
          </a:ln>
        </p:spPr>
        <p:txBody>
          <a:bodyPr>
            <a:spAutoFit/>
          </a:bodyPr>
          <a:lstStyle/>
          <a:p>
            <a:pPr>
              <a:spcBef>
                <a:spcPct val="50000"/>
              </a:spcBef>
            </a:pPr>
            <a:r>
              <a:rPr lang="en-US" sz="2400" dirty="0"/>
              <a:t>2807</a:t>
            </a:r>
          </a:p>
        </p:txBody>
      </p:sp>
      <p:sp>
        <p:nvSpPr>
          <p:cNvPr id="61476" name="Text Box 36"/>
          <p:cNvSpPr txBox="1">
            <a:spLocks noChangeArrowheads="1"/>
          </p:cNvSpPr>
          <p:nvPr/>
        </p:nvSpPr>
        <p:spPr bwMode="auto">
          <a:xfrm>
            <a:off x="7200900" y="3124200"/>
            <a:ext cx="762000" cy="457200"/>
          </a:xfrm>
          <a:prstGeom prst="rect">
            <a:avLst/>
          </a:prstGeom>
          <a:noFill/>
          <a:ln w="9525" algn="ctr">
            <a:noFill/>
            <a:miter lim="800000"/>
            <a:headEnd/>
            <a:tailEnd/>
          </a:ln>
        </p:spPr>
        <p:txBody>
          <a:bodyPr>
            <a:spAutoFit/>
          </a:bodyPr>
          <a:lstStyle/>
          <a:p>
            <a:pPr>
              <a:spcBef>
                <a:spcPct val="50000"/>
              </a:spcBef>
            </a:pPr>
            <a:r>
              <a:rPr lang="en-US" sz="2400" dirty="0"/>
              <a:t>63</a:t>
            </a:r>
          </a:p>
        </p:txBody>
      </p:sp>
      <p:sp>
        <p:nvSpPr>
          <p:cNvPr id="61477" name="Text Box 37"/>
          <p:cNvSpPr txBox="1">
            <a:spLocks noChangeArrowheads="1"/>
          </p:cNvSpPr>
          <p:nvPr/>
        </p:nvSpPr>
        <p:spPr bwMode="auto">
          <a:xfrm>
            <a:off x="7048500" y="2286000"/>
            <a:ext cx="762000" cy="457200"/>
          </a:xfrm>
          <a:prstGeom prst="rect">
            <a:avLst/>
          </a:prstGeom>
          <a:noFill/>
          <a:ln w="9525" algn="ctr">
            <a:noFill/>
            <a:miter lim="800000"/>
            <a:headEnd/>
            <a:tailEnd/>
          </a:ln>
        </p:spPr>
        <p:txBody>
          <a:bodyPr>
            <a:spAutoFit/>
          </a:bodyPr>
          <a:lstStyle/>
          <a:p>
            <a:pPr>
              <a:spcBef>
                <a:spcPct val="50000"/>
              </a:spcBef>
            </a:pPr>
            <a:r>
              <a:rPr lang="en-US" sz="2400" dirty="0"/>
              <a:t>30</a:t>
            </a:r>
          </a:p>
        </p:txBody>
      </p:sp>
      <p:sp>
        <p:nvSpPr>
          <p:cNvPr id="61479" name="Text Box 39"/>
          <p:cNvSpPr txBox="1">
            <a:spLocks noChangeArrowheads="1"/>
          </p:cNvSpPr>
          <p:nvPr/>
        </p:nvSpPr>
        <p:spPr bwMode="auto">
          <a:xfrm>
            <a:off x="8496300" y="2362200"/>
            <a:ext cx="762000" cy="457200"/>
          </a:xfrm>
          <a:prstGeom prst="rect">
            <a:avLst/>
          </a:prstGeom>
          <a:noFill/>
          <a:ln w="9525" algn="ctr">
            <a:noFill/>
            <a:miter lim="800000"/>
            <a:headEnd/>
            <a:tailEnd/>
          </a:ln>
        </p:spPr>
        <p:txBody>
          <a:bodyPr>
            <a:spAutoFit/>
          </a:bodyPr>
          <a:lstStyle/>
          <a:p>
            <a:pPr>
              <a:spcBef>
                <a:spcPct val="50000"/>
              </a:spcBef>
            </a:pPr>
            <a:r>
              <a:rPr lang="en-US" sz="2400" dirty="0"/>
              <a:t>401</a:t>
            </a:r>
          </a:p>
        </p:txBody>
      </p:sp>
      <p:sp>
        <p:nvSpPr>
          <p:cNvPr id="61481" name="Line 41"/>
          <p:cNvSpPr>
            <a:spLocks noChangeShapeType="1"/>
          </p:cNvSpPr>
          <p:nvPr/>
        </p:nvSpPr>
        <p:spPr bwMode="auto">
          <a:xfrm>
            <a:off x="8343900" y="2286000"/>
            <a:ext cx="0" cy="1524000"/>
          </a:xfrm>
          <a:prstGeom prst="line">
            <a:avLst/>
          </a:prstGeom>
          <a:noFill/>
          <a:ln w="9525">
            <a:solidFill>
              <a:schemeClr val="tx1"/>
            </a:solidFill>
            <a:round/>
            <a:headEnd/>
            <a:tailEnd/>
          </a:ln>
        </p:spPr>
        <p:txBody>
          <a:bodyPr wrap="none" anchor="ctr"/>
          <a:lstStyle/>
          <a:p>
            <a:endParaRPr lang="en-US" dirty="0"/>
          </a:p>
        </p:txBody>
      </p:sp>
      <p:sp>
        <p:nvSpPr>
          <p:cNvPr id="61482" name="Line 42"/>
          <p:cNvSpPr>
            <a:spLocks noChangeShapeType="1"/>
          </p:cNvSpPr>
          <p:nvPr/>
        </p:nvSpPr>
        <p:spPr bwMode="auto">
          <a:xfrm>
            <a:off x="7048500" y="3048000"/>
            <a:ext cx="2495550" cy="0"/>
          </a:xfrm>
          <a:prstGeom prst="line">
            <a:avLst/>
          </a:prstGeom>
          <a:noFill/>
          <a:ln w="9525">
            <a:solidFill>
              <a:schemeClr val="tx1"/>
            </a:solidFill>
            <a:round/>
            <a:headEnd/>
            <a:tailEnd/>
          </a:ln>
        </p:spPr>
        <p:txBody>
          <a:bodyPr wrap="none" anchor="ctr"/>
          <a:lstStyle/>
          <a:p>
            <a:endParaRPr lang="en-US" dirty="0"/>
          </a:p>
        </p:txBody>
      </p:sp>
      <p:sp>
        <p:nvSpPr>
          <p:cNvPr id="61483" name="Text Box 43"/>
          <p:cNvSpPr txBox="1">
            <a:spLocks noChangeArrowheads="1"/>
          </p:cNvSpPr>
          <p:nvPr/>
        </p:nvSpPr>
        <p:spPr bwMode="auto">
          <a:xfrm>
            <a:off x="7158038" y="3749675"/>
            <a:ext cx="2481262" cy="822325"/>
          </a:xfrm>
          <a:prstGeom prst="rect">
            <a:avLst/>
          </a:prstGeom>
          <a:noFill/>
          <a:ln w="9525">
            <a:noFill/>
            <a:miter lim="800000"/>
            <a:headEnd/>
            <a:tailEnd/>
          </a:ln>
        </p:spPr>
        <p:txBody>
          <a:bodyPr wrap="none">
            <a:spAutoFit/>
          </a:bodyPr>
          <a:lstStyle/>
          <a:p>
            <a:r>
              <a:rPr lang="en-US" sz="2400" dirty="0"/>
              <a:t>CORRECTED </a:t>
            </a:r>
          </a:p>
          <a:p>
            <a:r>
              <a:rPr lang="en-US" sz="2400" dirty="0"/>
              <a:t>STUDY SAMPLE</a:t>
            </a:r>
          </a:p>
        </p:txBody>
      </p:sp>
      <p:sp>
        <p:nvSpPr>
          <p:cNvPr id="61484" name="Line 44"/>
          <p:cNvSpPr>
            <a:spLocks noChangeShapeType="1"/>
          </p:cNvSpPr>
          <p:nvPr/>
        </p:nvSpPr>
        <p:spPr bwMode="auto">
          <a:xfrm>
            <a:off x="2247900" y="2743200"/>
            <a:ext cx="5029200" cy="228600"/>
          </a:xfrm>
          <a:prstGeom prst="line">
            <a:avLst/>
          </a:prstGeom>
          <a:noFill/>
          <a:ln w="38100">
            <a:solidFill>
              <a:schemeClr val="tx1"/>
            </a:solidFill>
            <a:round/>
            <a:headEnd/>
            <a:tailEnd type="triangle" w="med" len="med"/>
          </a:ln>
        </p:spPr>
        <p:txBody>
          <a:bodyPr wrap="none" anchor="ctr"/>
          <a:lstStyle/>
          <a:p>
            <a:endParaRPr lang="en-US" dirty="0"/>
          </a:p>
        </p:txBody>
      </p:sp>
      <p:sp>
        <p:nvSpPr>
          <p:cNvPr id="61485" name="Line 45"/>
          <p:cNvSpPr>
            <a:spLocks noChangeShapeType="1"/>
          </p:cNvSpPr>
          <p:nvPr/>
        </p:nvSpPr>
        <p:spPr bwMode="auto">
          <a:xfrm>
            <a:off x="3695700" y="2133600"/>
            <a:ext cx="5029200" cy="228600"/>
          </a:xfrm>
          <a:prstGeom prst="line">
            <a:avLst/>
          </a:prstGeom>
          <a:noFill/>
          <a:ln w="38100">
            <a:solidFill>
              <a:schemeClr val="tx1"/>
            </a:solidFill>
            <a:round/>
            <a:headEnd/>
            <a:tailEnd type="triangle" w="med" len="med"/>
          </a:ln>
        </p:spPr>
        <p:txBody>
          <a:bodyPr wrap="none" anchor="ctr"/>
          <a:lstStyle/>
          <a:p>
            <a:endParaRPr lang="en-US" dirty="0"/>
          </a:p>
        </p:txBody>
      </p:sp>
      <p:sp>
        <p:nvSpPr>
          <p:cNvPr id="61486" name="Line 46"/>
          <p:cNvSpPr>
            <a:spLocks noChangeShapeType="1"/>
          </p:cNvSpPr>
          <p:nvPr/>
        </p:nvSpPr>
        <p:spPr bwMode="auto">
          <a:xfrm>
            <a:off x="2171700" y="3429000"/>
            <a:ext cx="5029200" cy="228600"/>
          </a:xfrm>
          <a:prstGeom prst="line">
            <a:avLst/>
          </a:prstGeom>
          <a:noFill/>
          <a:ln w="38100">
            <a:solidFill>
              <a:schemeClr val="tx1"/>
            </a:solidFill>
            <a:round/>
            <a:headEnd/>
            <a:tailEnd type="triangle" w="med" len="med"/>
          </a:ln>
        </p:spPr>
        <p:txBody>
          <a:bodyPr wrap="none" anchor="ctr"/>
          <a:lstStyle/>
          <a:p>
            <a:endParaRPr lang="en-US" dirty="0"/>
          </a:p>
        </p:txBody>
      </p:sp>
      <p:sp>
        <p:nvSpPr>
          <p:cNvPr id="61487" name="Line 47"/>
          <p:cNvSpPr>
            <a:spLocks noChangeShapeType="1"/>
          </p:cNvSpPr>
          <p:nvPr/>
        </p:nvSpPr>
        <p:spPr bwMode="auto">
          <a:xfrm>
            <a:off x="3467100" y="2971800"/>
            <a:ext cx="5029200" cy="228600"/>
          </a:xfrm>
          <a:prstGeom prst="line">
            <a:avLst/>
          </a:prstGeom>
          <a:noFill/>
          <a:ln w="38100">
            <a:solidFill>
              <a:schemeClr val="tx1"/>
            </a:solidFill>
            <a:round/>
            <a:headEnd/>
            <a:tailEnd type="triangle" w="med" len="med"/>
          </a:ln>
        </p:spPr>
        <p:txBody>
          <a:bodyPr wrap="none" anchor="ctr"/>
          <a:lstStyle/>
          <a:p>
            <a:endParaRPr lang="en-US" dirty="0"/>
          </a:p>
        </p:txBody>
      </p:sp>
      <p:sp>
        <p:nvSpPr>
          <p:cNvPr id="61488" name="Text Box 48"/>
          <p:cNvSpPr txBox="1">
            <a:spLocks noChangeArrowheads="1"/>
          </p:cNvSpPr>
          <p:nvPr/>
        </p:nvSpPr>
        <p:spPr bwMode="auto">
          <a:xfrm>
            <a:off x="6896100" y="5105400"/>
            <a:ext cx="3200400" cy="457200"/>
          </a:xfrm>
          <a:prstGeom prst="rect">
            <a:avLst/>
          </a:prstGeom>
          <a:noFill/>
          <a:ln w="9525" algn="ctr">
            <a:noFill/>
            <a:miter lim="800000"/>
            <a:headEnd/>
            <a:tailEnd/>
          </a:ln>
        </p:spPr>
        <p:txBody>
          <a:bodyPr>
            <a:spAutoFit/>
          </a:bodyPr>
          <a:lstStyle/>
          <a:p>
            <a:pPr algn="l">
              <a:spcBef>
                <a:spcPct val="50000"/>
              </a:spcBef>
            </a:pPr>
            <a:r>
              <a:rPr lang="en-US" sz="2400" dirty="0"/>
              <a:t>Response %</a:t>
            </a:r>
          </a:p>
        </p:txBody>
      </p:sp>
      <p:sp>
        <p:nvSpPr>
          <p:cNvPr id="61489" name="Line 49"/>
          <p:cNvSpPr>
            <a:spLocks noChangeShapeType="1"/>
          </p:cNvSpPr>
          <p:nvPr/>
        </p:nvSpPr>
        <p:spPr bwMode="auto">
          <a:xfrm flipH="1" flipV="1">
            <a:off x="6667500" y="5334000"/>
            <a:ext cx="304800" cy="0"/>
          </a:xfrm>
          <a:prstGeom prst="line">
            <a:avLst/>
          </a:prstGeom>
          <a:noFill/>
          <a:ln w="9525">
            <a:solidFill>
              <a:schemeClr val="tx1"/>
            </a:solidFill>
            <a:round/>
            <a:headEnd/>
            <a:tailEnd type="triangle" w="med" len="med"/>
          </a:ln>
        </p:spPr>
        <p:txBody>
          <a:bodyPr wrap="none" anchor="ctr"/>
          <a:lstStyle/>
          <a:p>
            <a:endParaRPr lang="en-US" dirty="0"/>
          </a:p>
        </p:txBody>
      </p:sp>
      <p:sp>
        <p:nvSpPr>
          <p:cNvPr id="61490" name="AutoShape 50"/>
          <p:cNvSpPr>
            <a:spLocks/>
          </p:cNvSpPr>
          <p:nvPr/>
        </p:nvSpPr>
        <p:spPr bwMode="auto">
          <a:xfrm rot="1738060">
            <a:off x="9110103" y="5133306"/>
            <a:ext cx="685800" cy="990600"/>
          </a:xfrm>
          <a:prstGeom prst="rightBrace">
            <a:avLst>
              <a:gd name="adj1" fmla="val 12037"/>
              <a:gd name="adj2" fmla="val 48688"/>
            </a:avLst>
          </a:prstGeom>
          <a:noFill/>
          <a:ln w="9525">
            <a:solidFill>
              <a:schemeClr val="tx1"/>
            </a:solidFill>
            <a:round/>
            <a:headEnd/>
            <a:tailEnd/>
          </a:ln>
        </p:spPr>
        <p:txBody>
          <a:bodyPr wrap="none" anchor="ctr"/>
          <a:lstStyle/>
          <a:p>
            <a:endParaRPr lang="en-US" dirty="0"/>
          </a:p>
        </p:txBody>
      </p:sp>
      <p:sp>
        <p:nvSpPr>
          <p:cNvPr id="61491" name="Text Box 51"/>
          <p:cNvSpPr txBox="1">
            <a:spLocks noChangeArrowheads="1"/>
          </p:cNvSpPr>
          <p:nvPr/>
        </p:nvSpPr>
        <p:spPr bwMode="auto">
          <a:xfrm rot="20506907">
            <a:off x="8810473" y="5794337"/>
            <a:ext cx="1714500" cy="822325"/>
          </a:xfrm>
          <a:prstGeom prst="rect">
            <a:avLst/>
          </a:prstGeom>
          <a:noFill/>
          <a:ln w="9525" algn="ctr">
            <a:noFill/>
            <a:miter lim="800000"/>
            <a:headEnd/>
            <a:tailEnd/>
          </a:ln>
        </p:spPr>
        <p:txBody>
          <a:bodyPr>
            <a:spAutoFit/>
          </a:bodyPr>
          <a:lstStyle/>
          <a:p>
            <a:pPr>
              <a:spcBef>
                <a:spcPct val="50000"/>
              </a:spcBef>
            </a:pPr>
            <a:r>
              <a:rPr lang="en-US" sz="2400" dirty="0"/>
              <a:t>Selection  bias</a:t>
            </a:r>
          </a:p>
        </p:txBody>
      </p:sp>
      <p:sp>
        <p:nvSpPr>
          <p:cNvPr id="53" name="TextBox 52"/>
          <p:cNvSpPr txBox="1"/>
          <p:nvPr/>
        </p:nvSpPr>
        <p:spPr>
          <a:xfrm>
            <a:off x="114300" y="685800"/>
            <a:ext cx="838200" cy="461665"/>
          </a:xfrm>
          <a:prstGeom prst="rect">
            <a:avLst/>
          </a:prstGeom>
          <a:noFill/>
        </p:spPr>
        <p:txBody>
          <a:bodyPr wrap="square" rtlCol="0">
            <a:spAutoFit/>
          </a:bodyPr>
          <a:lstStyle/>
          <a:p>
            <a:r>
              <a:rPr lang="en-US" sz="1200" dirty="0"/>
              <a:t>Hyper-lipidemia</a:t>
            </a:r>
          </a:p>
        </p:txBody>
      </p:sp>
      <p:sp>
        <p:nvSpPr>
          <p:cNvPr id="54" name="TextBox 53"/>
          <p:cNvSpPr txBox="1"/>
          <p:nvPr/>
        </p:nvSpPr>
        <p:spPr>
          <a:xfrm>
            <a:off x="1409700" y="713601"/>
            <a:ext cx="838200" cy="276999"/>
          </a:xfrm>
          <a:prstGeom prst="rect">
            <a:avLst/>
          </a:prstGeom>
          <a:noFill/>
        </p:spPr>
        <p:txBody>
          <a:bodyPr wrap="square" rtlCol="0">
            <a:spAutoFit/>
          </a:bodyPr>
          <a:lstStyle/>
          <a:p>
            <a:r>
              <a:rPr lang="en-US" sz="1200" dirty="0"/>
              <a:t>Hx of MI</a:t>
            </a:r>
          </a:p>
        </p:txBody>
      </p:sp>
      <p:sp>
        <p:nvSpPr>
          <p:cNvPr id="55" name="TextBox 54"/>
          <p:cNvSpPr txBox="1"/>
          <p:nvPr/>
        </p:nvSpPr>
        <p:spPr>
          <a:xfrm>
            <a:off x="723900" y="115669"/>
            <a:ext cx="933450" cy="646331"/>
          </a:xfrm>
          <a:prstGeom prst="rect">
            <a:avLst/>
          </a:prstGeom>
          <a:noFill/>
        </p:spPr>
        <p:txBody>
          <a:bodyPr wrap="square" rtlCol="0">
            <a:spAutoFit/>
          </a:bodyPr>
          <a:lstStyle/>
          <a:p>
            <a:r>
              <a:rPr lang="en-US" sz="1200" dirty="0"/>
              <a:t>Agreement to participate</a:t>
            </a:r>
          </a:p>
        </p:txBody>
      </p:sp>
      <p:sp>
        <p:nvSpPr>
          <p:cNvPr id="57" name="Line 5"/>
          <p:cNvSpPr>
            <a:spLocks noChangeShapeType="1"/>
          </p:cNvSpPr>
          <p:nvPr/>
        </p:nvSpPr>
        <p:spPr bwMode="auto">
          <a:xfrm flipV="1">
            <a:off x="647700" y="457200"/>
            <a:ext cx="381000" cy="228600"/>
          </a:xfrm>
          <a:prstGeom prst="line">
            <a:avLst/>
          </a:prstGeom>
          <a:noFill/>
          <a:ln w="9525">
            <a:solidFill>
              <a:schemeClr val="tx1"/>
            </a:solidFill>
            <a:round/>
            <a:headEnd/>
            <a:tailEnd type="triangle" w="med" len="med"/>
          </a:ln>
        </p:spPr>
        <p:txBody>
          <a:bodyPr wrap="none" anchor="ctr"/>
          <a:lstStyle/>
          <a:p>
            <a:endParaRPr lang="en-US" dirty="0"/>
          </a:p>
        </p:txBody>
      </p:sp>
      <p:sp>
        <p:nvSpPr>
          <p:cNvPr id="58" name="Line 5"/>
          <p:cNvSpPr>
            <a:spLocks noChangeShapeType="1"/>
          </p:cNvSpPr>
          <p:nvPr/>
        </p:nvSpPr>
        <p:spPr bwMode="auto">
          <a:xfrm flipH="1" flipV="1">
            <a:off x="1409700" y="457200"/>
            <a:ext cx="304800" cy="228600"/>
          </a:xfrm>
          <a:prstGeom prst="line">
            <a:avLst/>
          </a:prstGeom>
          <a:noFill/>
          <a:ln w="9525">
            <a:solidFill>
              <a:schemeClr val="tx1"/>
            </a:solidFill>
            <a:round/>
            <a:headEnd/>
            <a:tailEnd type="triangle" w="med" len="med"/>
          </a:ln>
        </p:spPr>
        <p:txBody>
          <a:bodyPr wrap="none" anchor="ctr"/>
          <a:lstStyle/>
          <a:p>
            <a:endParaRPr lang="en-US" dirty="0"/>
          </a:p>
        </p:txBody>
      </p:sp>
      <p:sp>
        <p:nvSpPr>
          <p:cNvPr id="56" name="Text Box 25"/>
          <p:cNvSpPr txBox="1">
            <a:spLocks noChangeArrowheads="1"/>
          </p:cNvSpPr>
          <p:nvPr/>
        </p:nvSpPr>
        <p:spPr bwMode="auto">
          <a:xfrm>
            <a:off x="114300" y="5597604"/>
            <a:ext cx="3732213" cy="1107996"/>
          </a:xfrm>
          <a:prstGeom prst="rect">
            <a:avLst/>
          </a:prstGeom>
          <a:noFill/>
          <a:ln w="9525">
            <a:noFill/>
            <a:miter lim="800000"/>
            <a:headEnd/>
            <a:tailEnd/>
          </a:ln>
        </p:spPr>
        <p:txBody>
          <a:bodyPr wrap="square">
            <a:spAutoFit/>
          </a:bodyPr>
          <a:lstStyle/>
          <a:p>
            <a:r>
              <a:rPr lang="en-US" sz="2200" dirty="0">
                <a:latin typeface="Arial" charset="0"/>
              </a:rPr>
              <a:t>Austin, </a:t>
            </a:r>
            <a:r>
              <a:rPr lang="en-US" sz="2200" i="1" dirty="0">
                <a:latin typeface="Arial" charset="0"/>
              </a:rPr>
              <a:t>AJE</a:t>
            </a:r>
            <a:r>
              <a:rPr lang="en-US" sz="2200" dirty="0">
                <a:latin typeface="Arial" charset="0"/>
              </a:rPr>
              <a:t> 1981</a:t>
            </a:r>
          </a:p>
          <a:p>
            <a:r>
              <a:rPr lang="en-US" sz="2200" dirty="0">
                <a:latin typeface="Arial" charset="0"/>
              </a:rPr>
              <a:t>Population-based survey of Southern California adults</a:t>
            </a:r>
            <a:endParaRPr lang="en-US" sz="2200" dirty="0">
              <a:latin typeface="Arial Unicode MS" pitchFamily="34" charset="-128"/>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title"/>
          </p:nvPr>
        </p:nvSpPr>
        <p:spPr>
          <a:xfrm>
            <a:off x="771525" y="381000"/>
            <a:ext cx="8743950" cy="533400"/>
          </a:xfrm>
        </p:spPr>
        <p:txBody>
          <a:bodyPr/>
          <a:lstStyle/>
          <a:p>
            <a:r>
              <a:rPr lang="en-US" sz="2800" dirty="0"/>
              <a:t>Effect of unequal response probabilities in a cross-sectional study</a:t>
            </a:r>
          </a:p>
        </p:txBody>
      </p:sp>
      <p:graphicFrame>
        <p:nvGraphicFramePr>
          <p:cNvPr id="479352" name="Group 120"/>
          <p:cNvGraphicFramePr>
            <a:graphicFrameLocks noGrp="1"/>
          </p:cNvGraphicFramePr>
          <p:nvPr>
            <p:ph type="tbl" idx="1"/>
          </p:nvPr>
        </p:nvGraphicFramePr>
        <p:xfrm>
          <a:off x="771525" y="1295400"/>
          <a:ext cx="8743950" cy="4092575"/>
        </p:xfrm>
        <a:graphic>
          <a:graphicData uri="http://schemas.openxmlformats.org/drawingml/2006/table">
            <a:tbl>
              <a:tblPr/>
              <a:tblGrid>
                <a:gridCol w="1628775">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1704975">
                  <a:extLst>
                    <a:ext uri="{9D8B030D-6E8A-4147-A177-3AD203B41FA5}">
                      <a16:colId xmlns:a16="http://schemas.microsoft.com/office/drawing/2014/main" val="20003"/>
                    </a:ext>
                  </a:extLst>
                </a:gridCol>
              </a:tblGrid>
              <a:tr h="7397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Group</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   Exposure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Outcome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Bias in OR due to non-response</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Men</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Family h/o MI</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Heart failure</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+63%</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7397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Hypertension</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Stroke</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-32%</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492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Women</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Family h/o stroke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Stroke</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+59%</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095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Family h/o diabetes</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Stroke</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-34%</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2492" name="Text Box 121"/>
          <p:cNvSpPr txBox="1">
            <a:spLocks noChangeArrowheads="1"/>
          </p:cNvSpPr>
          <p:nvPr/>
        </p:nvSpPr>
        <p:spPr bwMode="auto">
          <a:xfrm>
            <a:off x="4229100" y="5486400"/>
            <a:ext cx="6057900" cy="1107996"/>
          </a:xfrm>
          <a:prstGeom prst="rect">
            <a:avLst/>
          </a:prstGeom>
          <a:noFill/>
          <a:ln w="9525">
            <a:noFill/>
            <a:miter lim="800000"/>
            <a:headEnd/>
            <a:tailEnd/>
          </a:ln>
        </p:spPr>
        <p:txBody>
          <a:bodyPr>
            <a:spAutoFit/>
          </a:bodyPr>
          <a:lstStyle/>
          <a:p>
            <a:r>
              <a:rPr lang="en-US" sz="2200" dirty="0">
                <a:latin typeface="Arial" charset="0"/>
              </a:rPr>
              <a:t>Mechanism:  Non-participation among some eligible in intended sample</a:t>
            </a:r>
          </a:p>
          <a:p>
            <a:r>
              <a:rPr lang="en-US" sz="2200" dirty="0">
                <a:latin typeface="Arial" charset="0"/>
              </a:rPr>
              <a:t>(Study design was fine)</a:t>
            </a:r>
            <a:endParaRPr lang="en-US" sz="2200" dirty="0">
              <a:latin typeface="Arial Unicode MS" pitchFamily="34" charset="-128"/>
            </a:endParaRPr>
          </a:p>
        </p:txBody>
      </p:sp>
      <p:sp>
        <p:nvSpPr>
          <p:cNvPr id="6" name="Text Box 25"/>
          <p:cNvSpPr txBox="1">
            <a:spLocks noChangeArrowheads="1"/>
          </p:cNvSpPr>
          <p:nvPr/>
        </p:nvSpPr>
        <p:spPr bwMode="auto">
          <a:xfrm>
            <a:off x="114300" y="5750004"/>
            <a:ext cx="3732213" cy="1107996"/>
          </a:xfrm>
          <a:prstGeom prst="rect">
            <a:avLst/>
          </a:prstGeom>
          <a:noFill/>
          <a:ln w="9525">
            <a:noFill/>
            <a:miter lim="800000"/>
            <a:headEnd/>
            <a:tailEnd/>
          </a:ln>
        </p:spPr>
        <p:txBody>
          <a:bodyPr wrap="square">
            <a:spAutoFit/>
          </a:bodyPr>
          <a:lstStyle/>
          <a:p>
            <a:r>
              <a:rPr lang="en-US" sz="2200" dirty="0">
                <a:latin typeface="Arial" charset="0"/>
              </a:rPr>
              <a:t>Austin, </a:t>
            </a:r>
            <a:r>
              <a:rPr lang="en-US" sz="2200" i="1" dirty="0">
                <a:latin typeface="Arial" charset="0"/>
              </a:rPr>
              <a:t>AJE</a:t>
            </a:r>
            <a:r>
              <a:rPr lang="en-US" sz="2200" dirty="0">
                <a:latin typeface="Arial" charset="0"/>
              </a:rPr>
              <a:t> 1981</a:t>
            </a:r>
          </a:p>
          <a:p>
            <a:r>
              <a:rPr lang="en-US" sz="2200" dirty="0">
                <a:latin typeface="Arial" charset="0"/>
              </a:rPr>
              <a:t>Population-based survey of Southern California adults</a:t>
            </a:r>
            <a:endParaRPr lang="en-US" sz="2200" dirty="0">
              <a:latin typeface="Arial Unicode MS"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23900" y="457200"/>
            <a:ext cx="8743950" cy="533400"/>
          </a:xfrm>
        </p:spPr>
        <p:txBody>
          <a:bodyPr/>
          <a:lstStyle/>
          <a:p>
            <a:r>
              <a:rPr lang="en-US" dirty="0"/>
              <a:t>Theme for Rest of Course</a:t>
            </a:r>
          </a:p>
        </p:txBody>
      </p:sp>
      <p:sp>
        <p:nvSpPr>
          <p:cNvPr id="21507" name="Rectangle 3"/>
          <p:cNvSpPr>
            <a:spLocks noGrp="1" noChangeArrowheads="1"/>
          </p:cNvSpPr>
          <p:nvPr>
            <p:ph type="body" idx="1"/>
          </p:nvPr>
        </p:nvSpPr>
        <p:spPr>
          <a:xfrm>
            <a:off x="419100" y="1295400"/>
            <a:ext cx="9096375" cy="5181600"/>
          </a:xfrm>
        </p:spPr>
        <p:txBody>
          <a:bodyPr/>
          <a:lstStyle/>
          <a:p>
            <a:r>
              <a:rPr lang="en-US" dirty="0"/>
              <a:t>Anyone can get a numeric answer in research</a:t>
            </a:r>
          </a:p>
          <a:p>
            <a:endParaRPr lang="en-US" dirty="0"/>
          </a:p>
          <a:p>
            <a:r>
              <a:rPr lang="en-US" dirty="0"/>
              <a:t>The challenge is to tell if it is correct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47700" y="304800"/>
            <a:ext cx="9020175" cy="533400"/>
          </a:xfrm>
        </p:spPr>
        <p:txBody>
          <a:bodyPr/>
          <a:lstStyle/>
          <a:p>
            <a:r>
              <a:rPr lang="en-US" sz="2800" dirty="0"/>
              <a:t>Mechanisms of Unequal Selection Probabilities in Cross-Sectional Studies</a:t>
            </a:r>
          </a:p>
        </p:txBody>
      </p:sp>
      <p:sp>
        <p:nvSpPr>
          <p:cNvPr id="58371" name="Rectangle 3"/>
          <p:cNvSpPr>
            <a:spLocks noGrp="1" noChangeArrowheads="1"/>
          </p:cNvSpPr>
          <p:nvPr>
            <p:ph type="body" idx="1"/>
          </p:nvPr>
        </p:nvSpPr>
        <p:spPr>
          <a:xfrm>
            <a:off x="838200" y="4419600"/>
            <a:ext cx="9258300" cy="2286000"/>
          </a:xfrm>
        </p:spPr>
        <p:txBody>
          <a:bodyPr/>
          <a:lstStyle/>
          <a:p>
            <a:pPr marL="457200" indent="-457200">
              <a:lnSpc>
                <a:spcPct val="80000"/>
              </a:lnSpc>
              <a:buFont typeface="+mj-lt"/>
              <a:buAutoNum type="arabicPeriod" startAt="2"/>
            </a:pPr>
            <a:r>
              <a:rPr lang="en-US" sz="2000" dirty="0">
                <a:solidFill>
                  <a:srgbClr val="FF0000"/>
                </a:solidFill>
              </a:rPr>
              <a:t>Non-participation amongst eligibles whom you have approached</a:t>
            </a:r>
          </a:p>
          <a:p>
            <a:pPr marL="838200" lvl="1" indent="-381000">
              <a:lnSpc>
                <a:spcPct val="80000"/>
              </a:lnSpc>
              <a:buFontTx/>
              <a:buChar char="•"/>
            </a:pPr>
            <a:r>
              <a:rPr lang="en-US" sz="1800" dirty="0">
                <a:solidFill>
                  <a:srgbClr val="FF0000"/>
                </a:solidFill>
              </a:rPr>
              <a:t>“Non-response” (eligible persons in intended sample decline participation according to exposure &amp; outcome); actual study sample ≠ intended sample</a:t>
            </a:r>
          </a:p>
          <a:p>
            <a:pPr marL="838200" lvl="1" indent="-381000">
              <a:lnSpc>
                <a:spcPct val="80000"/>
              </a:lnSpc>
              <a:buFontTx/>
              <a:buChar char="•"/>
            </a:pPr>
            <a:endParaRPr lang="en-US" sz="1800" dirty="0">
              <a:solidFill>
                <a:srgbClr val="FF0000"/>
              </a:solidFill>
            </a:endParaRPr>
          </a:p>
          <a:p>
            <a:pPr marL="838200" lvl="1" indent="-381000">
              <a:lnSpc>
                <a:spcPct val="80000"/>
              </a:lnSpc>
              <a:buFontTx/>
              <a:buChar char="•"/>
            </a:pPr>
            <a:endParaRPr lang="en-US" sz="1800" dirty="0"/>
          </a:p>
          <a:p>
            <a:pPr marL="457200" indent="-457200">
              <a:lnSpc>
                <a:spcPct val="80000"/>
              </a:lnSpc>
              <a:buFontTx/>
              <a:buAutoNum type="arabicPeriod" startAt="2"/>
            </a:pPr>
            <a:r>
              <a:rPr lang="en-US" sz="2000" dirty="0">
                <a:solidFill>
                  <a:schemeClr val="bg1">
                    <a:lumMod val="75000"/>
                  </a:schemeClr>
                </a:solidFill>
              </a:rPr>
              <a:t>Some people whom you would like to sample never become available to ask</a:t>
            </a:r>
          </a:p>
          <a:p>
            <a:pPr marL="838200" lvl="1" indent="-381000">
              <a:lnSpc>
                <a:spcPct val="80000"/>
              </a:lnSpc>
              <a:buFontTx/>
              <a:buChar char="•"/>
            </a:pPr>
            <a:r>
              <a:rPr lang="en-US" sz="1800" dirty="0">
                <a:solidFill>
                  <a:schemeClr val="bg1">
                    <a:lumMod val="75000"/>
                  </a:schemeClr>
                </a:solidFill>
              </a:rPr>
              <a:t>Drop out, competing events, and/or death from disease influenced by/associated with both exposure and disease</a:t>
            </a:r>
          </a:p>
          <a:p>
            <a:pPr marL="838200" lvl="1" indent="-381000">
              <a:lnSpc>
                <a:spcPct val="80000"/>
              </a:lnSpc>
              <a:buFontTx/>
              <a:buChar char="•"/>
            </a:pPr>
            <a:endParaRPr lang="en-US" sz="1800" dirty="0">
              <a:solidFill>
                <a:schemeClr val="bg1">
                  <a:lumMod val="75000"/>
                </a:schemeClr>
              </a:solidFill>
            </a:endParaRPr>
          </a:p>
          <a:p>
            <a:pPr marL="838200" lvl="1" indent="-381000">
              <a:lnSpc>
                <a:spcPct val="80000"/>
              </a:lnSpc>
            </a:pPr>
            <a:endParaRPr lang="en-US" sz="1800" dirty="0"/>
          </a:p>
        </p:txBody>
      </p:sp>
      <p:pic>
        <p:nvPicPr>
          <p:cNvPr id="58372" name="Picture 4" descr="Cross-sectional design diagram"/>
          <p:cNvPicPr>
            <a:picLocks noChangeAspect="1" noChangeArrowheads="1"/>
          </p:cNvPicPr>
          <p:nvPr/>
        </p:nvPicPr>
        <p:blipFill>
          <a:blip r:embed="rId3" cstate="print">
            <a:lum bright="12000"/>
          </a:blip>
          <a:srcRect l="11250" t="22728" r="13750"/>
          <a:stretch>
            <a:fillRect/>
          </a:stretch>
        </p:blipFill>
        <p:spPr bwMode="auto">
          <a:xfrm>
            <a:off x="419100" y="1073150"/>
            <a:ext cx="5638800" cy="3194050"/>
          </a:xfrm>
          <a:prstGeom prst="rect">
            <a:avLst/>
          </a:prstGeom>
          <a:solidFill>
            <a:schemeClr val="bg1"/>
          </a:solidFill>
          <a:ln w="9525">
            <a:noFill/>
            <a:miter lim="800000"/>
            <a:headEnd/>
            <a:tailEnd/>
          </a:ln>
        </p:spPr>
      </p:pic>
      <p:sp>
        <p:nvSpPr>
          <p:cNvPr id="58373" name="Line 5"/>
          <p:cNvSpPr>
            <a:spLocks noChangeShapeType="1"/>
          </p:cNvSpPr>
          <p:nvPr/>
        </p:nvSpPr>
        <p:spPr bwMode="auto">
          <a:xfrm flipV="1">
            <a:off x="3314700" y="3048000"/>
            <a:ext cx="1828800" cy="1371600"/>
          </a:xfrm>
          <a:prstGeom prst="line">
            <a:avLst/>
          </a:prstGeom>
          <a:noFill/>
          <a:ln w="9525">
            <a:solidFill>
              <a:schemeClr val="tx1"/>
            </a:solidFill>
            <a:round/>
            <a:headEnd/>
            <a:tailEnd type="triangle" w="med" len="med"/>
          </a:ln>
        </p:spPr>
        <p:txBody>
          <a:bodyPr wrap="none" anchor="ctr"/>
          <a:lstStyle/>
          <a:p>
            <a:endParaRPr lang="en-US" dirty="0"/>
          </a:p>
        </p:txBody>
      </p:sp>
      <p:sp>
        <p:nvSpPr>
          <p:cNvPr id="58374" name="Freeform 16"/>
          <p:cNvSpPr>
            <a:spLocks/>
          </p:cNvSpPr>
          <p:nvPr/>
        </p:nvSpPr>
        <p:spPr bwMode="auto">
          <a:xfrm rot="21256615">
            <a:off x="443008" y="2181897"/>
            <a:ext cx="2682529" cy="3713406"/>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58376" name="Rectangle 19"/>
          <p:cNvSpPr>
            <a:spLocks noChangeArrowheads="1"/>
          </p:cNvSpPr>
          <p:nvPr/>
        </p:nvSpPr>
        <p:spPr bwMode="auto">
          <a:xfrm>
            <a:off x="6515100" y="990600"/>
            <a:ext cx="3429000" cy="1828800"/>
          </a:xfrm>
          <a:prstGeom prst="rect">
            <a:avLst/>
          </a:prstGeom>
          <a:noFill/>
          <a:ln w="9525">
            <a:noFill/>
            <a:miter lim="800000"/>
            <a:headEnd/>
            <a:tailEnd/>
          </a:ln>
        </p:spPr>
        <p:txBody>
          <a:bodyPr/>
          <a:lstStyle/>
          <a:p>
            <a:pPr marL="742950" lvl="1" indent="-285750" algn="l">
              <a:spcBef>
                <a:spcPct val="20000"/>
              </a:spcBef>
            </a:pPr>
            <a:r>
              <a:rPr lang="en-US" sz="2400" dirty="0">
                <a:latin typeface="Arial" charset="0"/>
              </a:rPr>
              <a:t>	</a:t>
            </a:r>
          </a:p>
        </p:txBody>
      </p:sp>
      <p:sp>
        <p:nvSpPr>
          <p:cNvPr id="58377" name="Text Box 20"/>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CE</a:t>
            </a:r>
          </a:p>
        </p:txBody>
      </p:sp>
      <p:sp>
        <p:nvSpPr>
          <p:cNvPr id="14" name="TextBox 13"/>
          <p:cNvSpPr txBox="1"/>
          <p:nvPr/>
        </p:nvSpPr>
        <p:spPr>
          <a:xfrm>
            <a:off x="6210300" y="1005840"/>
            <a:ext cx="3810000" cy="1569660"/>
          </a:xfrm>
          <a:prstGeom prst="rect">
            <a:avLst/>
          </a:prstGeom>
          <a:noFill/>
        </p:spPr>
        <p:txBody>
          <a:bodyPr wrap="square" rtlCol="0">
            <a:spAutoFit/>
          </a:bodyPr>
          <a:lstStyle/>
          <a:p>
            <a:r>
              <a:rPr lang="en-US" sz="2400" dirty="0">
                <a:latin typeface="Arial" charset="0"/>
              </a:rPr>
              <a:t>Assuming that the goal is to identify determinants of disease development (etiologic research)</a:t>
            </a:r>
            <a:endParaRPr lang="en-US" sz="2400" dirty="0"/>
          </a:p>
        </p:txBody>
      </p:sp>
      <p:sp>
        <p:nvSpPr>
          <p:cNvPr id="15" name="Rectangle 3"/>
          <p:cNvSpPr txBox="1">
            <a:spLocks noChangeArrowheads="1"/>
          </p:cNvSpPr>
          <p:nvPr/>
        </p:nvSpPr>
        <p:spPr bwMode="auto">
          <a:xfrm>
            <a:off x="6057900" y="2743200"/>
            <a:ext cx="4251267"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80000"/>
              </a:lnSpc>
              <a:spcBef>
                <a:spcPct val="20000"/>
              </a:spcBef>
              <a:spcAft>
                <a:spcPct val="0"/>
              </a:spcAft>
              <a:buClrTx/>
              <a:buSzTx/>
              <a:buFont typeface="+mj-lt"/>
              <a:buAutoNum type="arabicPeriod"/>
              <a:tabLst/>
              <a:defRPr/>
            </a:pPr>
            <a:r>
              <a:rPr kumimoji="0" lang="en-US" sz="2000" b="0" i="0" u="none" strike="noStrike" kern="0" cap="none" spc="0" normalizeH="0" baseline="0" noProof="0" dirty="0">
                <a:ln>
                  <a:noFill/>
                </a:ln>
                <a:solidFill>
                  <a:schemeClr val="bg1">
                    <a:lumMod val="75000"/>
                  </a:schemeClr>
                </a:solidFill>
                <a:effectLst/>
                <a:uLnTx/>
                <a:uFillTx/>
                <a:latin typeface="+mn-lt"/>
                <a:ea typeface="+mn-ea"/>
                <a:cs typeface="+mn-cs"/>
              </a:rPr>
              <a:t>Unwise choice</a:t>
            </a:r>
            <a:r>
              <a:rPr kumimoji="0" lang="en-US" sz="2000" b="0" i="0" u="none" strike="noStrike" kern="0" cap="none" spc="0" normalizeH="0" noProof="0" dirty="0">
                <a:ln>
                  <a:noFill/>
                </a:ln>
                <a:solidFill>
                  <a:schemeClr val="bg1">
                    <a:lumMod val="75000"/>
                  </a:schemeClr>
                </a:solidFill>
                <a:effectLst/>
                <a:uLnTx/>
                <a:uFillTx/>
                <a:latin typeface="+mn-lt"/>
                <a:ea typeface="+mn-ea"/>
                <a:cs typeface="+mn-cs"/>
              </a:rPr>
              <a:t> of a study </a:t>
            </a:r>
            <a:r>
              <a:rPr lang="en-US" sz="2000" kern="0" dirty="0">
                <a:solidFill>
                  <a:schemeClr val="bg1">
                    <a:lumMod val="75000"/>
                  </a:schemeClr>
                </a:solidFill>
                <a:latin typeface="+mn-lt"/>
              </a:rPr>
              <a:t>sample as representative of source population. </a:t>
            </a:r>
          </a:p>
          <a:p>
            <a:pPr marL="747713" lvl="1" indent="-290513" algn="l">
              <a:lnSpc>
                <a:spcPct val="80000"/>
              </a:lnSpc>
              <a:spcBef>
                <a:spcPct val="20000"/>
              </a:spcBef>
              <a:buFont typeface="Arial" panose="020B0604020202020204" pitchFamily="34" charset="0"/>
              <a:buChar char="•"/>
              <a:defRPr/>
            </a:pPr>
            <a:r>
              <a:rPr lang="en-US" sz="2000" kern="0" dirty="0">
                <a:solidFill>
                  <a:schemeClr val="bg1">
                    <a:lumMod val="75000"/>
                  </a:schemeClr>
                </a:solidFill>
                <a:latin typeface="+mn-lt"/>
              </a:rPr>
              <a:t>Study sample influenced by both exposure and outcome  (e.g., Harvard study) </a:t>
            </a:r>
            <a:endParaRPr kumimoji="0" lang="en-US" sz="1800" b="0" i="0" u="none" strike="noStrike" kern="0" cap="none" spc="0" normalizeH="0" baseline="0" noProof="0" dirty="0">
              <a:ln>
                <a:noFill/>
              </a:ln>
              <a:solidFill>
                <a:schemeClr val="bg1">
                  <a:lumMod val="75000"/>
                </a:schemeClr>
              </a:solidFill>
              <a:effectLst/>
              <a:uLnTx/>
              <a:uFillTx/>
              <a:latin typeface="+mn-lt"/>
            </a:endParaRPr>
          </a:p>
        </p:txBody>
      </p:sp>
      <p:sp>
        <p:nvSpPr>
          <p:cNvPr id="16" name="Line 5"/>
          <p:cNvSpPr>
            <a:spLocks noChangeShapeType="1"/>
          </p:cNvSpPr>
          <p:nvPr/>
        </p:nvSpPr>
        <p:spPr bwMode="auto">
          <a:xfrm flipH="1" flipV="1">
            <a:off x="5905500" y="3048000"/>
            <a:ext cx="457200" cy="381000"/>
          </a:xfrm>
          <a:prstGeom prst="line">
            <a:avLst/>
          </a:prstGeom>
          <a:noFill/>
          <a:ln w="9525">
            <a:solidFill>
              <a:schemeClr val="tx1"/>
            </a:solidFill>
            <a:round/>
            <a:headEnd/>
            <a:tailEnd type="triangle" w="med" len="med"/>
          </a:ln>
        </p:spPr>
        <p:txBody>
          <a:bodyPr wrap="none" anchor="ctr"/>
          <a:lstStyle/>
          <a:p>
            <a:endParaRPr lang="en-US" dirty="0"/>
          </a:p>
        </p:txBody>
      </p:sp>
      <p:sp>
        <p:nvSpPr>
          <p:cNvPr id="17" name="Freeform 16"/>
          <p:cNvSpPr>
            <a:spLocks/>
          </p:cNvSpPr>
          <p:nvPr/>
        </p:nvSpPr>
        <p:spPr bwMode="auto">
          <a:xfrm rot="2073596">
            <a:off x="2368895" y="1121429"/>
            <a:ext cx="1425263" cy="1708178"/>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13" name="Freeform 12"/>
          <p:cNvSpPr/>
          <p:nvPr/>
        </p:nvSpPr>
        <p:spPr bwMode="auto">
          <a:xfrm>
            <a:off x="912579" y="1502899"/>
            <a:ext cx="820687" cy="1376779"/>
          </a:xfrm>
          <a:custGeom>
            <a:avLst/>
            <a:gdLst>
              <a:gd name="connsiteX0" fmla="*/ 643266 w 820687"/>
              <a:gd name="connsiteY0" fmla="*/ 1376779 h 1376779"/>
              <a:gd name="connsiteX1" fmla="*/ 1821 w 820687"/>
              <a:gd name="connsiteY1" fmla="*/ 148480 h 1376779"/>
              <a:gd name="connsiteX2" fmla="*/ 820687 w 820687"/>
              <a:gd name="connsiteY2" fmla="*/ 66594 h 1376779"/>
            </a:gdLst>
            <a:ahLst/>
            <a:cxnLst>
              <a:cxn ang="0">
                <a:pos x="connsiteX0" y="connsiteY0"/>
              </a:cxn>
              <a:cxn ang="0">
                <a:pos x="connsiteX1" y="connsiteY1"/>
              </a:cxn>
              <a:cxn ang="0">
                <a:pos x="connsiteX2" y="connsiteY2"/>
              </a:cxn>
            </a:cxnLst>
            <a:rect l="l" t="t" r="r" b="b"/>
            <a:pathLst>
              <a:path w="820687" h="1376779">
                <a:moveTo>
                  <a:pt x="643266" y="1376779"/>
                </a:moveTo>
                <a:cubicBezTo>
                  <a:pt x="307758" y="871811"/>
                  <a:pt x="-27749" y="366844"/>
                  <a:pt x="1821" y="148480"/>
                </a:cubicBezTo>
                <a:cubicBezTo>
                  <a:pt x="31391" y="-69884"/>
                  <a:pt x="426039" y="-1645"/>
                  <a:pt x="820687" y="66594"/>
                </a:cubicBezTo>
              </a:path>
            </a:pathLst>
          </a:custGeom>
          <a:no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685736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47700" y="304800"/>
            <a:ext cx="9020175" cy="533400"/>
          </a:xfrm>
        </p:spPr>
        <p:txBody>
          <a:bodyPr/>
          <a:lstStyle/>
          <a:p>
            <a:r>
              <a:rPr lang="en-US" sz="2800" dirty="0"/>
              <a:t>Mechanisms of Unequal Selection Probabilities in Cross-Sectional Studies</a:t>
            </a:r>
          </a:p>
        </p:txBody>
      </p:sp>
      <p:sp>
        <p:nvSpPr>
          <p:cNvPr id="58371" name="Rectangle 3"/>
          <p:cNvSpPr>
            <a:spLocks noGrp="1" noChangeArrowheads="1"/>
          </p:cNvSpPr>
          <p:nvPr>
            <p:ph type="body" idx="1"/>
          </p:nvPr>
        </p:nvSpPr>
        <p:spPr>
          <a:xfrm>
            <a:off x="838200" y="4419600"/>
            <a:ext cx="9258300" cy="2286000"/>
          </a:xfrm>
        </p:spPr>
        <p:txBody>
          <a:bodyPr/>
          <a:lstStyle/>
          <a:p>
            <a:pPr marL="457200" indent="-457200">
              <a:lnSpc>
                <a:spcPct val="80000"/>
              </a:lnSpc>
              <a:buFont typeface="+mj-lt"/>
              <a:buAutoNum type="arabicPeriod" startAt="2"/>
            </a:pPr>
            <a:r>
              <a:rPr lang="en-US" sz="2000" dirty="0">
                <a:solidFill>
                  <a:schemeClr val="bg1">
                    <a:lumMod val="65000"/>
                  </a:schemeClr>
                </a:solidFill>
              </a:rPr>
              <a:t>Non-participation amongst eligibles whom you have approached</a:t>
            </a:r>
          </a:p>
          <a:p>
            <a:pPr marL="838200" lvl="1" indent="-381000">
              <a:lnSpc>
                <a:spcPct val="80000"/>
              </a:lnSpc>
              <a:buFontTx/>
              <a:buChar char="•"/>
            </a:pPr>
            <a:r>
              <a:rPr lang="en-US" sz="1800" dirty="0">
                <a:solidFill>
                  <a:schemeClr val="bg1">
                    <a:lumMod val="65000"/>
                  </a:schemeClr>
                </a:solidFill>
              </a:rPr>
              <a:t>“Non-response” (eligible persons in intended sample decline participation according to exposure &amp; outcome)</a:t>
            </a:r>
          </a:p>
          <a:p>
            <a:pPr marL="838200" lvl="1" indent="-381000">
              <a:lnSpc>
                <a:spcPct val="80000"/>
              </a:lnSpc>
              <a:buFontTx/>
              <a:buChar char="•"/>
            </a:pPr>
            <a:endParaRPr lang="en-US" sz="1800" dirty="0"/>
          </a:p>
          <a:p>
            <a:pPr marL="457200" indent="-457200">
              <a:lnSpc>
                <a:spcPct val="80000"/>
              </a:lnSpc>
              <a:buFontTx/>
              <a:buAutoNum type="arabicPeriod" startAt="2"/>
            </a:pPr>
            <a:r>
              <a:rPr lang="en-US" sz="2000" dirty="0">
                <a:solidFill>
                  <a:srgbClr val="FF0000"/>
                </a:solidFill>
              </a:rPr>
              <a:t>Some people whom you would like to sample never become available to ask</a:t>
            </a:r>
          </a:p>
          <a:p>
            <a:pPr marL="838200" lvl="1" indent="-381000">
              <a:lnSpc>
                <a:spcPct val="80000"/>
              </a:lnSpc>
              <a:buFontTx/>
              <a:buChar char="•"/>
            </a:pPr>
            <a:r>
              <a:rPr lang="en-US" sz="1800" dirty="0">
                <a:solidFill>
                  <a:srgbClr val="FF0000"/>
                </a:solidFill>
              </a:rPr>
              <a:t>Drop out, competing events, and/or death from disease influenced by/associated with both exposure and disease</a:t>
            </a:r>
          </a:p>
          <a:p>
            <a:pPr marL="1695450" lvl="3" indent="-381000">
              <a:lnSpc>
                <a:spcPct val="80000"/>
              </a:lnSpc>
            </a:pPr>
            <a:r>
              <a:rPr lang="en-US" sz="2400" b="1" dirty="0">
                <a:solidFill>
                  <a:srgbClr val="FF0000"/>
                </a:solidFill>
              </a:rPr>
              <a:t>See Additional Material Slides</a:t>
            </a:r>
          </a:p>
          <a:p>
            <a:pPr marL="838200" lvl="1" indent="-381000">
              <a:lnSpc>
                <a:spcPct val="80000"/>
              </a:lnSpc>
            </a:pPr>
            <a:endParaRPr lang="en-US" sz="1800" dirty="0"/>
          </a:p>
        </p:txBody>
      </p:sp>
      <p:pic>
        <p:nvPicPr>
          <p:cNvPr id="58372" name="Picture 4" descr="Cross-sectional design diagram"/>
          <p:cNvPicPr>
            <a:picLocks noChangeAspect="1" noChangeArrowheads="1"/>
          </p:cNvPicPr>
          <p:nvPr/>
        </p:nvPicPr>
        <p:blipFill>
          <a:blip r:embed="rId3" cstate="print">
            <a:lum bright="12000"/>
          </a:blip>
          <a:srcRect l="11250" t="22728" r="13750"/>
          <a:stretch>
            <a:fillRect/>
          </a:stretch>
        </p:blipFill>
        <p:spPr bwMode="auto">
          <a:xfrm>
            <a:off x="419100" y="1073150"/>
            <a:ext cx="5638800" cy="3194050"/>
          </a:xfrm>
          <a:prstGeom prst="rect">
            <a:avLst/>
          </a:prstGeom>
          <a:solidFill>
            <a:schemeClr val="bg1"/>
          </a:solidFill>
          <a:ln w="9525">
            <a:noFill/>
            <a:miter lim="800000"/>
            <a:headEnd/>
            <a:tailEnd/>
          </a:ln>
        </p:spPr>
      </p:pic>
      <p:sp>
        <p:nvSpPr>
          <p:cNvPr id="58373" name="Line 5"/>
          <p:cNvSpPr>
            <a:spLocks noChangeShapeType="1"/>
          </p:cNvSpPr>
          <p:nvPr/>
        </p:nvSpPr>
        <p:spPr bwMode="auto">
          <a:xfrm flipV="1">
            <a:off x="3314700" y="3048000"/>
            <a:ext cx="1828800" cy="1371600"/>
          </a:xfrm>
          <a:prstGeom prst="line">
            <a:avLst/>
          </a:prstGeom>
          <a:noFill/>
          <a:ln w="9525">
            <a:solidFill>
              <a:schemeClr val="tx1"/>
            </a:solidFill>
            <a:round/>
            <a:headEnd/>
            <a:tailEnd type="triangle" w="med" len="med"/>
          </a:ln>
        </p:spPr>
        <p:txBody>
          <a:bodyPr wrap="none" anchor="ctr"/>
          <a:lstStyle/>
          <a:p>
            <a:endParaRPr lang="en-US" dirty="0"/>
          </a:p>
        </p:txBody>
      </p:sp>
      <p:sp>
        <p:nvSpPr>
          <p:cNvPr id="58374" name="Freeform 16"/>
          <p:cNvSpPr>
            <a:spLocks/>
          </p:cNvSpPr>
          <p:nvPr/>
        </p:nvSpPr>
        <p:spPr bwMode="auto">
          <a:xfrm rot="21256615">
            <a:off x="443008" y="2181897"/>
            <a:ext cx="2682529" cy="3713406"/>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58376" name="Rectangle 19"/>
          <p:cNvSpPr>
            <a:spLocks noChangeArrowheads="1"/>
          </p:cNvSpPr>
          <p:nvPr/>
        </p:nvSpPr>
        <p:spPr bwMode="auto">
          <a:xfrm>
            <a:off x="6515100" y="990600"/>
            <a:ext cx="3429000" cy="1828800"/>
          </a:xfrm>
          <a:prstGeom prst="rect">
            <a:avLst/>
          </a:prstGeom>
          <a:noFill/>
          <a:ln w="9525">
            <a:noFill/>
            <a:miter lim="800000"/>
            <a:headEnd/>
            <a:tailEnd/>
          </a:ln>
        </p:spPr>
        <p:txBody>
          <a:bodyPr/>
          <a:lstStyle/>
          <a:p>
            <a:pPr marL="742950" lvl="1" indent="-285750" algn="l">
              <a:spcBef>
                <a:spcPct val="20000"/>
              </a:spcBef>
            </a:pPr>
            <a:r>
              <a:rPr lang="en-US" sz="2400" dirty="0">
                <a:latin typeface="Arial" charset="0"/>
              </a:rPr>
              <a:t>	</a:t>
            </a:r>
          </a:p>
        </p:txBody>
      </p:sp>
      <p:sp>
        <p:nvSpPr>
          <p:cNvPr id="58377" name="Text Box 20"/>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CE</a:t>
            </a:r>
          </a:p>
        </p:txBody>
      </p:sp>
      <p:sp>
        <p:nvSpPr>
          <p:cNvPr id="14" name="TextBox 13"/>
          <p:cNvSpPr txBox="1"/>
          <p:nvPr/>
        </p:nvSpPr>
        <p:spPr>
          <a:xfrm>
            <a:off x="6210300" y="1005840"/>
            <a:ext cx="3810000" cy="1569660"/>
          </a:xfrm>
          <a:prstGeom prst="rect">
            <a:avLst/>
          </a:prstGeom>
          <a:noFill/>
        </p:spPr>
        <p:txBody>
          <a:bodyPr wrap="square" rtlCol="0">
            <a:spAutoFit/>
          </a:bodyPr>
          <a:lstStyle/>
          <a:p>
            <a:r>
              <a:rPr lang="en-US" sz="2400" dirty="0">
                <a:latin typeface="Arial" charset="0"/>
              </a:rPr>
              <a:t>Assuming that the goal is to identify determinants of disease development (etiologic research)</a:t>
            </a:r>
            <a:endParaRPr lang="en-US" sz="2400" dirty="0"/>
          </a:p>
        </p:txBody>
      </p:sp>
      <p:sp>
        <p:nvSpPr>
          <p:cNvPr id="15" name="Rectangle 3"/>
          <p:cNvSpPr txBox="1">
            <a:spLocks noChangeArrowheads="1"/>
          </p:cNvSpPr>
          <p:nvPr/>
        </p:nvSpPr>
        <p:spPr bwMode="auto">
          <a:xfrm>
            <a:off x="6057900" y="2743200"/>
            <a:ext cx="4251267"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80000"/>
              </a:lnSpc>
              <a:spcBef>
                <a:spcPct val="20000"/>
              </a:spcBef>
              <a:spcAft>
                <a:spcPct val="0"/>
              </a:spcAft>
              <a:buClrTx/>
              <a:buSzTx/>
              <a:buFont typeface="+mj-lt"/>
              <a:buAutoNum type="arabicPeriod"/>
              <a:tabLst/>
              <a:defRPr/>
            </a:pPr>
            <a:r>
              <a:rPr kumimoji="0" lang="en-US" sz="2000" b="0" i="0" u="none" strike="noStrike" kern="0" cap="none" spc="0" normalizeH="0" baseline="0" noProof="0" dirty="0">
                <a:ln>
                  <a:noFill/>
                </a:ln>
                <a:solidFill>
                  <a:schemeClr val="bg1">
                    <a:lumMod val="65000"/>
                  </a:schemeClr>
                </a:solidFill>
                <a:effectLst/>
                <a:uLnTx/>
                <a:uFillTx/>
                <a:latin typeface="+mn-lt"/>
                <a:ea typeface="+mn-ea"/>
                <a:cs typeface="+mn-cs"/>
              </a:rPr>
              <a:t>Unwise choice</a:t>
            </a:r>
            <a:r>
              <a:rPr kumimoji="0" lang="en-US" sz="2000" b="0" i="0" u="none" strike="noStrike" kern="0" cap="none" spc="0" normalizeH="0" noProof="0" dirty="0">
                <a:ln>
                  <a:noFill/>
                </a:ln>
                <a:solidFill>
                  <a:schemeClr val="bg1">
                    <a:lumMod val="65000"/>
                  </a:schemeClr>
                </a:solidFill>
                <a:effectLst/>
                <a:uLnTx/>
                <a:uFillTx/>
                <a:latin typeface="+mn-lt"/>
                <a:ea typeface="+mn-ea"/>
                <a:cs typeface="+mn-cs"/>
              </a:rPr>
              <a:t> of a study </a:t>
            </a:r>
            <a:r>
              <a:rPr lang="en-US" sz="2000" kern="0" dirty="0">
                <a:solidFill>
                  <a:schemeClr val="bg1">
                    <a:lumMod val="65000"/>
                  </a:schemeClr>
                </a:solidFill>
                <a:latin typeface="+mn-lt"/>
              </a:rPr>
              <a:t>sample as representative of source population. </a:t>
            </a:r>
          </a:p>
          <a:p>
            <a:pPr marL="747713" lvl="1" indent="-290513" algn="l">
              <a:lnSpc>
                <a:spcPct val="80000"/>
              </a:lnSpc>
              <a:spcBef>
                <a:spcPct val="20000"/>
              </a:spcBef>
              <a:buFont typeface="Arial" panose="020B0604020202020204" pitchFamily="34" charset="0"/>
              <a:buChar char="•"/>
              <a:defRPr/>
            </a:pPr>
            <a:r>
              <a:rPr lang="en-US" sz="2000" kern="0" dirty="0">
                <a:solidFill>
                  <a:schemeClr val="bg1">
                    <a:lumMod val="65000"/>
                  </a:schemeClr>
                </a:solidFill>
                <a:latin typeface="+mn-lt"/>
              </a:rPr>
              <a:t>Study sample influenced by both exposure and outcome  </a:t>
            </a:r>
            <a:r>
              <a:rPr lang="en-US" sz="2000" kern="0" dirty="0">
                <a:solidFill>
                  <a:schemeClr val="bg1">
                    <a:lumMod val="75000"/>
                  </a:schemeClr>
                </a:solidFill>
                <a:latin typeface="+mn-lt"/>
              </a:rPr>
              <a:t>(e.g., Harvard study) </a:t>
            </a:r>
            <a:endParaRPr kumimoji="0" lang="en-US" sz="1800" b="0" i="0" u="none" strike="noStrike" kern="0" cap="none" spc="0" normalizeH="0" baseline="0" noProof="0" dirty="0">
              <a:ln>
                <a:noFill/>
              </a:ln>
              <a:solidFill>
                <a:schemeClr val="bg1">
                  <a:lumMod val="75000"/>
                </a:schemeClr>
              </a:solidFill>
              <a:effectLst/>
              <a:uLnTx/>
              <a:uFillTx/>
              <a:latin typeface="+mn-lt"/>
            </a:endParaRPr>
          </a:p>
        </p:txBody>
      </p:sp>
      <p:sp>
        <p:nvSpPr>
          <p:cNvPr id="16" name="Line 5"/>
          <p:cNvSpPr>
            <a:spLocks noChangeShapeType="1"/>
          </p:cNvSpPr>
          <p:nvPr/>
        </p:nvSpPr>
        <p:spPr bwMode="auto">
          <a:xfrm flipH="1" flipV="1">
            <a:off x="5905500" y="3048000"/>
            <a:ext cx="457200" cy="381000"/>
          </a:xfrm>
          <a:prstGeom prst="line">
            <a:avLst/>
          </a:prstGeom>
          <a:noFill/>
          <a:ln w="9525">
            <a:solidFill>
              <a:schemeClr val="tx1"/>
            </a:solidFill>
            <a:round/>
            <a:headEnd/>
            <a:tailEnd type="triangle" w="med" len="med"/>
          </a:ln>
        </p:spPr>
        <p:txBody>
          <a:bodyPr wrap="none" anchor="ctr"/>
          <a:lstStyle/>
          <a:p>
            <a:endParaRPr lang="en-US" dirty="0"/>
          </a:p>
        </p:txBody>
      </p:sp>
      <p:sp>
        <p:nvSpPr>
          <p:cNvPr id="17" name="Freeform 16"/>
          <p:cNvSpPr>
            <a:spLocks/>
          </p:cNvSpPr>
          <p:nvPr/>
        </p:nvSpPr>
        <p:spPr bwMode="auto">
          <a:xfrm rot="2073596">
            <a:off x="2368895" y="1121429"/>
            <a:ext cx="1425263" cy="1708178"/>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13" name="Freeform 12"/>
          <p:cNvSpPr/>
          <p:nvPr/>
        </p:nvSpPr>
        <p:spPr bwMode="auto">
          <a:xfrm>
            <a:off x="912579" y="1502899"/>
            <a:ext cx="820687" cy="1376779"/>
          </a:xfrm>
          <a:custGeom>
            <a:avLst/>
            <a:gdLst>
              <a:gd name="connsiteX0" fmla="*/ 643266 w 820687"/>
              <a:gd name="connsiteY0" fmla="*/ 1376779 h 1376779"/>
              <a:gd name="connsiteX1" fmla="*/ 1821 w 820687"/>
              <a:gd name="connsiteY1" fmla="*/ 148480 h 1376779"/>
              <a:gd name="connsiteX2" fmla="*/ 820687 w 820687"/>
              <a:gd name="connsiteY2" fmla="*/ 66594 h 1376779"/>
            </a:gdLst>
            <a:ahLst/>
            <a:cxnLst>
              <a:cxn ang="0">
                <a:pos x="connsiteX0" y="connsiteY0"/>
              </a:cxn>
              <a:cxn ang="0">
                <a:pos x="connsiteX1" y="connsiteY1"/>
              </a:cxn>
              <a:cxn ang="0">
                <a:pos x="connsiteX2" y="connsiteY2"/>
              </a:cxn>
            </a:cxnLst>
            <a:rect l="l" t="t" r="r" b="b"/>
            <a:pathLst>
              <a:path w="820687" h="1376779">
                <a:moveTo>
                  <a:pt x="643266" y="1376779"/>
                </a:moveTo>
                <a:cubicBezTo>
                  <a:pt x="307758" y="871811"/>
                  <a:pt x="-27749" y="366844"/>
                  <a:pt x="1821" y="148480"/>
                </a:cubicBezTo>
                <a:cubicBezTo>
                  <a:pt x="31391" y="-69884"/>
                  <a:pt x="426039" y="-1645"/>
                  <a:pt x="820687" y="66594"/>
                </a:cubicBezTo>
              </a:path>
            </a:pathLst>
          </a:custGeom>
          <a:no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087786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8" descr="nested case control diagram"/>
          <p:cNvPicPr>
            <a:picLocks noChangeAspect="1" noChangeArrowheads="1"/>
          </p:cNvPicPr>
          <p:nvPr/>
        </p:nvPicPr>
        <p:blipFill>
          <a:blip r:embed="rId3" cstate="print">
            <a:lum bright="6000"/>
          </a:blip>
          <a:srcRect l="3751" t="27499" r="6250"/>
          <a:stretch>
            <a:fillRect/>
          </a:stretch>
        </p:blipFill>
        <p:spPr bwMode="auto">
          <a:xfrm>
            <a:off x="647700" y="1046163"/>
            <a:ext cx="5715000" cy="3068637"/>
          </a:xfrm>
          <a:prstGeom prst="rect">
            <a:avLst/>
          </a:prstGeom>
          <a:noFill/>
          <a:ln w="9525">
            <a:noFill/>
            <a:miter lim="800000"/>
            <a:headEnd/>
            <a:tailEnd/>
          </a:ln>
        </p:spPr>
      </p:pic>
      <p:sp>
        <p:nvSpPr>
          <p:cNvPr id="66563" name="Rectangle 2"/>
          <p:cNvSpPr>
            <a:spLocks noGrp="1" noChangeArrowheads="1"/>
          </p:cNvSpPr>
          <p:nvPr>
            <p:ph type="title"/>
          </p:nvPr>
        </p:nvSpPr>
        <p:spPr>
          <a:xfrm>
            <a:off x="647700" y="304800"/>
            <a:ext cx="9020175" cy="533400"/>
          </a:xfrm>
        </p:spPr>
        <p:txBody>
          <a:bodyPr/>
          <a:lstStyle/>
          <a:p>
            <a:r>
              <a:rPr lang="en-US" sz="2800" dirty="0"/>
              <a:t>Mechanisms of Unequal Selection Probabilities in Case-Control Studies</a:t>
            </a:r>
          </a:p>
        </p:txBody>
      </p:sp>
      <p:sp>
        <p:nvSpPr>
          <p:cNvPr id="66564" name="Rectangle 7"/>
          <p:cNvSpPr>
            <a:spLocks noChangeArrowheads="1"/>
          </p:cNvSpPr>
          <p:nvPr/>
        </p:nvSpPr>
        <p:spPr bwMode="auto">
          <a:xfrm>
            <a:off x="5981700" y="1066800"/>
            <a:ext cx="3962400" cy="1524000"/>
          </a:xfrm>
          <a:prstGeom prst="rect">
            <a:avLst/>
          </a:prstGeom>
          <a:noFill/>
          <a:ln w="9525">
            <a:noFill/>
            <a:miter lim="800000"/>
            <a:headEnd/>
            <a:tailEnd/>
          </a:ln>
        </p:spPr>
        <p:txBody>
          <a:bodyPr/>
          <a:lstStyle/>
          <a:p>
            <a:pPr marL="742950" lvl="1" indent="-285750" algn="l">
              <a:spcBef>
                <a:spcPct val="20000"/>
              </a:spcBef>
            </a:pPr>
            <a:r>
              <a:rPr lang="en-US" sz="2400" dirty="0">
                <a:latin typeface="Arial" charset="0"/>
              </a:rPr>
              <a:t>1. Violation of the study base principle (choosing the wrong controls)</a:t>
            </a:r>
          </a:p>
          <a:p>
            <a:pPr marL="742950" lvl="1" indent="-285750" algn="l">
              <a:spcBef>
                <a:spcPct val="20000"/>
              </a:spcBef>
              <a:buFontTx/>
              <a:buChar char="–"/>
            </a:pPr>
            <a:endParaRPr lang="en-US" sz="400" dirty="0">
              <a:latin typeface="Arial" charset="0"/>
            </a:endParaRPr>
          </a:p>
          <a:p>
            <a:pPr marL="742950" lvl="1" indent="-285750" algn="l">
              <a:spcBef>
                <a:spcPct val="20000"/>
              </a:spcBef>
            </a:pPr>
            <a:r>
              <a:rPr lang="en-US" sz="2400" dirty="0">
                <a:latin typeface="Arial" charset="0"/>
              </a:rPr>
              <a:t>   </a:t>
            </a:r>
            <a:r>
              <a:rPr lang="en-US" sz="2000" dirty="0">
                <a:latin typeface="Arial" charset="0"/>
              </a:rPr>
              <a:t>PLUS, because exposure and disease present at the outset, all the same mechanisms seen in cross-sectional study:</a:t>
            </a:r>
          </a:p>
        </p:txBody>
      </p:sp>
      <p:sp>
        <p:nvSpPr>
          <p:cNvPr id="66565" name="Line 4"/>
          <p:cNvSpPr>
            <a:spLocks noChangeShapeType="1"/>
          </p:cNvSpPr>
          <p:nvPr/>
        </p:nvSpPr>
        <p:spPr bwMode="auto">
          <a:xfrm flipV="1">
            <a:off x="2857500" y="4267200"/>
            <a:ext cx="1066800" cy="228600"/>
          </a:xfrm>
          <a:prstGeom prst="line">
            <a:avLst/>
          </a:prstGeom>
          <a:noFill/>
          <a:ln w="9525">
            <a:solidFill>
              <a:schemeClr val="tx1"/>
            </a:solidFill>
            <a:round/>
            <a:headEnd/>
            <a:tailEnd/>
          </a:ln>
        </p:spPr>
        <p:txBody>
          <a:bodyPr wrap="none" anchor="ctr"/>
          <a:lstStyle/>
          <a:p>
            <a:endParaRPr lang="en-US" dirty="0"/>
          </a:p>
        </p:txBody>
      </p:sp>
      <p:sp>
        <p:nvSpPr>
          <p:cNvPr id="66566" name="Line 9"/>
          <p:cNvSpPr>
            <a:spLocks noChangeShapeType="1"/>
          </p:cNvSpPr>
          <p:nvPr/>
        </p:nvSpPr>
        <p:spPr bwMode="auto">
          <a:xfrm flipV="1">
            <a:off x="4000500" y="1905000"/>
            <a:ext cx="762000" cy="2362200"/>
          </a:xfrm>
          <a:prstGeom prst="line">
            <a:avLst/>
          </a:prstGeom>
          <a:noFill/>
          <a:ln w="9525">
            <a:solidFill>
              <a:schemeClr val="tx1"/>
            </a:solidFill>
            <a:round/>
            <a:headEnd/>
            <a:tailEnd type="stealth" w="med" len="med"/>
          </a:ln>
        </p:spPr>
        <p:txBody>
          <a:bodyPr wrap="none" anchor="ctr"/>
          <a:lstStyle/>
          <a:p>
            <a:endParaRPr lang="en-US" dirty="0"/>
          </a:p>
        </p:txBody>
      </p:sp>
      <p:sp>
        <p:nvSpPr>
          <p:cNvPr id="66567" name="Line 10"/>
          <p:cNvSpPr>
            <a:spLocks noChangeShapeType="1"/>
          </p:cNvSpPr>
          <p:nvPr/>
        </p:nvSpPr>
        <p:spPr bwMode="auto">
          <a:xfrm flipV="1">
            <a:off x="3924300" y="4039792"/>
            <a:ext cx="1168400" cy="227408"/>
          </a:xfrm>
          <a:prstGeom prst="line">
            <a:avLst/>
          </a:prstGeom>
          <a:noFill/>
          <a:ln w="9525">
            <a:solidFill>
              <a:schemeClr val="tx1"/>
            </a:solidFill>
            <a:round/>
            <a:headEnd/>
            <a:tailEnd type="stealth" w="med" len="med"/>
          </a:ln>
        </p:spPr>
        <p:txBody>
          <a:bodyPr wrap="none" anchor="ctr"/>
          <a:lstStyle/>
          <a:p>
            <a:endParaRPr lang="en-US" dirty="0"/>
          </a:p>
        </p:txBody>
      </p:sp>
      <p:sp>
        <p:nvSpPr>
          <p:cNvPr id="66568" name="Line 11"/>
          <p:cNvSpPr>
            <a:spLocks noChangeShapeType="1"/>
          </p:cNvSpPr>
          <p:nvPr/>
        </p:nvSpPr>
        <p:spPr bwMode="auto">
          <a:xfrm flipH="1">
            <a:off x="5905500" y="1600200"/>
            <a:ext cx="762000" cy="1889125"/>
          </a:xfrm>
          <a:prstGeom prst="line">
            <a:avLst/>
          </a:prstGeom>
          <a:noFill/>
          <a:ln w="9525">
            <a:solidFill>
              <a:schemeClr val="tx1"/>
            </a:solidFill>
            <a:round/>
            <a:headEnd/>
            <a:tailEnd type="stealth" w="med" len="med"/>
          </a:ln>
        </p:spPr>
        <p:txBody>
          <a:bodyPr wrap="none" anchor="ctr"/>
          <a:lstStyle/>
          <a:p>
            <a:endParaRPr lang="en-US" dirty="0"/>
          </a:p>
        </p:txBody>
      </p:sp>
      <p:sp>
        <p:nvSpPr>
          <p:cNvPr id="66569" name="Freeform 5"/>
          <p:cNvSpPr>
            <a:spLocks/>
          </p:cNvSpPr>
          <p:nvPr/>
        </p:nvSpPr>
        <p:spPr bwMode="auto">
          <a:xfrm rot="20848271">
            <a:off x="295935" y="2237295"/>
            <a:ext cx="2756806" cy="3604995"/>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66571" name="Rectangle 14"/>
          <p:cNvSpPr>
            <a:spLocks noChangeArrowheads="1"/>
          </p:cNvSpPr>
          <p:nvPr/>
        </p:nvSpPr>
        <p:spPr bwMode="auto">
          <a:xfrm>
            <a:off x="800100" y="4495800"/>
            <a:ext cx="9258300" cy="2286000"/>
          </a:xfrm>
          <a:prstGeom prst="rect">
            <a:avLst/>
          </a:prstGeom>
          <a:noFill/>
          <a:ln w="9525">
            <a:noFill/>
            <a:miter lim="800000"/>
            <a:headEnd/>
            <a:tailEnd/>
          </a:ln>
        </p:spPr>
        <p:txBody>
          <a:bodyPr/>
          <a:lstStyle/>
          <a:p>
            <a:pPr marL="609600" indent="-609600" algn="l">
              <a:lnSpc>
                <a:spcPct val="80000"/>
              </a:lnSpc>
              <a:spcBef>
                <a:spcPct val="20000"/>
              </a:spcBef>
              <a:buFontTx/>
              <a:buAutoNum type="arabicPeriod" startAt="2"/>
            </a:pPr>
            <a:r>
              <a:rPr lang="en-US" sz="2000" dirty="0">
                <a:latin typeface="Arial" charset="0"/>
              </a:rPr>
              <a:t>Non-participation amongst eligibles whom you have approached</a:t>
            </a:r>
          </a:p>
          <a:p>
            <a:pPr marL="860425" lvl="1" indent="-233363" algn="l">
              <a:lnSpc>
                <a:spcPct val="80000"/>
              </a:lnSpc>
              <a:spcBef>
                <a:spcPct val="20000"/>
              </a:spcBef>
              <a:buFontTx/>
              <a:buChar char="•"/>
            </a:pPr>
            <a:r>
              <a:rPr lang="en-US" sz="1800" dirty="0">
                <a:latin typeface="Arial" charset="0"/>
              </a:rPr>
              <a:t>“Non-response” (eligible persons in intended sample decline participation according to exposure &amp; outcome).  </a:t>
            </a:r>
          </a:p>
          <a:p>
            <a:pPr marL="990600" lvl="1" indent="-533400" algn="l">
              <a:lnSpc>
                <a:spcPct val="80000"/>
              </a:lnSpc>
              <a:spcBef>
                <a:spcPct val="20000"/>
              </a:spcBef>
              <a:buFontTx/>
              <a:buChar char="•"/>
            </a:pPr>
            <a:endParaRPr lang="en-US" sz="1800" dirty="0">
              <a:latin typeface="Arial" charset="0"/>
            </a:endParaRPr>
          </a:p>
          <a:p>
            <a:pPr marL="609600" indent="-609600" algn="l">
              <a:lnSpc>
                <a:spcPct val="80000"/>
              </a:lnSpc>
              <a:spcBef>
                <a:spcPct val="20000"/>
              </a:spcBef>
              <a:buFontTx/>
              <a:buAutoNum type="arabicPeriod" startAt="2"/>
            </a:pPr>
            <a:r>
              <a:rPr lang="en-US" sz="2000" dirty="0">
                <a:latin typeface="Arial" charset="0"/>
              </a:rPr>
              <a:t>Some people never become available to select</a:t>
            </a:r>
          </a:p>
          <a:p>
            <a:pPr marL="860425" lvl="1" indent="-233363" algn="l">
              <a:lnSpc>
                <a:spcPct val="80000"/>
              </a:lnSpc>
              <a:spcBef>
                <a:spcPct val="20000"/>
              </a:spcBef>
              <a:buFontTx/>
              <a:buChar char="•"/>
            </a:pPr>
            <a:r>
              <a:rPr lang="en-US" sz="1800" dirty="0">
                <a:latin typeface="+mn-lt"/>
              </a:rPr>
              <a:t>Drop out and/or competing events influenced by/associated with both exposure and disease</a:t>
            </a:r>
          </a:p>
          <a:p>
            <a:pPr marL="990600" lvl="1" indent="-533400" algn="l">
              <a:lnSpc>
                <a:spcPct val="80000"/>
              </a:lnSpc>
              <a:spcBef>
                <a:spcPct val="20000"/>
              </a:spcBef>
              <a:buFontTx/>
              <a:buChar char="–"/>
            </a:pPr>
            <a:endParaRPr lang="en-US" sz="1800" dirty="0">
              <a:latin typeface="Arial" charset="0"/>
            </a:endParaRPr>
          </a:p>
        </p:txBody>
      </p:sp>
      <p:sp>
        <p:nvSpPr>
          <p:cNvPr id="66573" name="Text Box 17"/>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CE</a:t>
            </a:r>
          </a:p>
        </p:txBody>
      </p:sp>
      <p:sp>
        <p:nvSpPr>
          <p:cNvPr id="66574" name="Line 18"/>
          <p:cNvSpPr>
            <a:spLocks noChangeShapeType="1"/>
          </p:cNvSpPr>
          <p:nvPr/>
        </p:nvSpPr>
        <p:spPr bwMode="auto">
          <a:xfrm flipH="1" flipV="1">
            <a:off x="1409700" y="1752600"/>
            <a:ext cx="228600" cy="990600"/>
          </a:xfrm>
          <a:prstGeom prst="line">
            <a:avLst/>
          </a:prstGeom>
          <a:noFill/>
          <a:ln w="9525">
            <a:solidFill>
              <a:schemeClr val="tx1"/>
            </a:solidFill>
            <a:round/>
            <a:headEnd/>
            <a:tailEnd type="stealth" w="med" len="med"/>
          </a:ln>
        </p:spPr>
        <p:txBody>
          <a:bodyPr wrap="none" anchor="ctr"/>
          <a:lstStyle/>
          <a:p>
            <a:endParaRPr lang="en-US" dirty="0"/>
          </a:p>
        </p:txBody>
      </p:sp>
      <p:sp>
        <p:nvSpPr>
          <p:cNvPr id="13" name="Text Box 44"/>
          <p:cNvSpPr txBox="1">
            <a:spLocks noChangeArrowheads="1"/>
          </p:cNvSpPr>
          <p:nvPr/>
        </p:nvSpPr>
        <p:spPr bwMode="auto">
          <a:xfrm>
            <a:off x="1714500" y="20574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14" name="Text Box 44"/>
          <p:cNvSpPr txBox="1">
            <a:spLocks noChangeArrowheads="1"/>
          </p:cNvSpPr>
          <p:nvPr/>
        </p:nvSpPr>
        <p:spPr bwMode="auto">
          <a:xfrm>
            <a:off x="1698625" y="28956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19" name="Text Box 44"/>
          <p:cNvSpPr txBox="1">
            <a:spLocks noChangeArrowheads="1"/>
          </p:cNvSpPr>
          <p:nvPr/>
        </p:nvSpPr>
        <p:spPr bwMode="auto">
          <a:xfrm>
            <a:off x="2705100" y="33972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0" name="Text Box 44"/>
          <p:cNvSpPr txBox="1">
            <a:spLocks noChangeArrowheads="1"/>
          </p:cNvSpPr>
          <p:nvPr/>
        </p:nvSpPr>
        <p:spPr bwMode="auto">
          <a:xfrm>
            <a:off x="1698625" y="32448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1" name="Text Box 44"/>
          <p:cNvSpPr txBox="1">
            <a:spLocks noChangeArrowheads="1"/>
          </p:cNvSpPr>
          <p:nvPr/>
        </p:nvSpPr>
        <p:spPr bwMode="auto">
          <a:xfrm>
            <a:off x="2727325" y="22542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2" name="Text Box 44"/>
          <p:cNvSpPr txBox="1">
            <a:spLocks noChangeArrowheads="1"/>
          </p:cNvSpPr>
          <p:nvPr/>
        </p:nvSpPr>
        <p:spPr bwMode="auto">
          <a:xfrm>
            <a:off x="2727325" y="2590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3" name="Text Box 44"/>
          <p:cNvSpPr txBox="1">
            <a:spLocks noChangeArrowheads="1"/>
          </p:cNvSpPr>
          <p:nvPr/>
        </p:nvSpPr>
        <p:spPr bwMode="auto">
          <a:xfrm>
            <a:off x="2994025" y="281813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4" name="Text Box 44"/>
          <p:cNvSpPr txBox="1">
            <a:spLocks noChangeArrowheads="1"/>
          </p:cNvSpPr>
          <p:nvPr/>
        </p:nvSpPr>
        <p:spPr bwMode="auto">
          <a:xfrm>
            <a:off x="2994025" y="31242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5" name="Text Box 44"/>
          <p:cNvSpPr txBox="1">
            <a:spLocks noChangeArrowheads="1"/>
          </p:cNvSpPr>
          <p:nvPr/>
        </p:nvSpPr>
        <p:spPr bwMode="auto">
          <a:xfrm>
            <a:off x="2994025" y="20256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6" name="Text Box 44"/>
          <p:cNvSpPr txBox="1">
            <a:spLocks noChangeArrowheads="1"/>
          </p:cNvSpPr>
          <p:nvPr/>
        </p:nvSpPr>
        <p:spPr bwMode="auto">
          <a:xfrm>
            <a:off x="3756025" y="27114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7" name="Text Box 44"/>
          <p:cNvSpPr txBox="1">
            <a:spLocks noChangeArrowheads="1"/>
          </p:cNvSpPr>
          <p:nvPr/>
        </p:nvSpPr>
        <p:spPr bwMode="auto">
          <a:xfrm>
            <a:off x="3756025" y="22860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8" name="Text Box 44"/>
          <p:cNvSpPr txBox="1">
            <a:spLocks noChangeArrowheads="1"/>
          </p:cNvSpPr>
          <p:nvPr/>
        </p:nvSpPr>
        <p:spPr bwMode="auto">
          <a:xfrm>
            <a:off x="3771900" y="31242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9" name="TextBox 54"/>
          <p:cNvSpPr txBox="1">
            <a:spLocks noChangeArrowheads="1"/>
          </p:cNvSpPr>
          <p:nvPr/>
        </p:nvSpPr>
        <p:spPr bwMode="auto">
          <a:xfrm>
            <a:off x="5143500" y="3581400"/>
            <a:ext cx="965200" cy="366713"/>
          </a:xfrm>
          <a:prstGeom prst="rect">
            <a:avLst/>
          </a:prstGeom>
          <a:solidFill>
            <a:schemeClr val="bg1"/>
          </a:solidFill>
          <a:ln w="9525">
            <a:noFill/>
            <a:miter lim="800000"/>
            <a:headEnd/>
            <a:tailEnd/>
          </a:ln>
        </p:spPr>
        <p:txBody>
          <a:bodyPr wrap="none">
            <a:spAutoFit/>
          </a:bodyPr>
          <a:lstStyle/>
          <a:p>
            <a:r>
              <a:rPr lang="en-US" sz="1800" dirty="0">
                <a:solidFill>
                  <a:srgbClr val="FF0066"/>
                </a:solidFill>
                <a:latin typeface="Calibri" pitchFamily="34" charset="0"/>
              </a:rPr>
              <a:t>Controls</a:t>
            </a:r>
          </a:p>
        </p:txBody>
      </p:sp>
      <p:sp>
        <p:nvSpPr>
          <p:cNvPr id="30" name="Rectangle 29"/>
          <p:cNvSpPr/>
          <p:nvPr/>
        </p:nvSpPr>
        <p:spPr>
          <a:xfrm rot="5400000">
            <a:off x="5359400" y="3239692"/>
            <a:ext cx="5334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controls</a:t>
            </a:r>
          </a:p>
        </p:txBody>
      </p:sp>
      <p:sp>
        <p:nvSpPr>
          <p:cNvPr id="31" name="Rectangle 30"/>
          <p:cNvSpPr/>
          <p:nvPr/>
        </p:nvSpPr>
        <p:spPr>
          <a:xfrm rot="5400000">
            <a:off x="963612" y="3414713"/>
            <a:ext cx="5334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controls</a:t>
            </a:r>
          </a:p>
        </p:txBody>
      </p:sp>
      <p:sp>
        <p:nvSpPr>
          <p:cNvPr id="32" name="Rectangle 31"/>
          <p:cNvSpPr/>
          <p:nvPr/>
        </p:nvSpPr>
        <p:spPr>
          <a:xfrm rot="5400000">
            <a:off x="533400" y="800100"/>
            <a:ext cx="5334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controls</a:t>
            </a:r>
          </a:p>
        </p:txBody>
      </p:sp>
      <p:sp>
        <p:nvSpPr>
          <p:cNvPr id="33" name="Rectangle 32"/>
          <p:cNvSpPr/>
          <p:nvPr/>
        </p:nvSpPr>
        <p:spPr>
          <a:xfrm rot="5400000">
            <a:off x="-482133" y="2291029"/>
            <a:ext cx="1744461" cy="667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controls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419100" y="457200"/>
            <a:ext cx="9525000" cy="533400"/>
          </a:xfrm>
        </p:spPr>
        <p:txBody>
          <a:bodyPr/>
          <a:lstStyle/>
          <a:p>
            <a:r>
              <a:rPr lang="en-US" sz="2700" dirty="0"/>
              <a:t>Selection Bias in Case-Control Studies: Presence of Exposure &amp; Disease at Outset Also Invites Selection Bias</a:t>
            </a:r>
            <a:endParaRPr lang="en-US" sz="2700" dirty="0">
              <a:solidFill>
                <a:schemeClr val="tx1"/>
              </a:solidFill>
            </a:endParaRPr>
          </a:p>
        </p:txBody>
      </p:sp>
      <p:sp>
        <p:nvSpPr>
          <p:cNvPr id="67587" name="Text Box 3"/>
          <p:cNvSpPr txBox="1">
            <a:spLocks noChangeArrowheads="1"/>
          </p:cNvSpPr>
          <p:nvPr/>
        </p:nvSpPr>
        <p:spPr bwMode="auto">
          <a:xfrm>
            <a:off x="266700" y="1835150"/>
            <a:ext cx="4533900" cy="5262979"/>
          </a:xfrm>
          <a:prstGeom prst="rect">
            <a:avLst/>
          </a:prstGeom>
          <a:noFill/>
          <a:ln w="9525">
            <a:noFill/>
            <a:prstDash val="sysDot"/>
            <a:miter lim="800000"/>
            <a:headEnd/>
            <a:tailEnd/>
          </a:ln>
        </p:spPr>
        <p:txBody>
          <a:bodyPr>
            <a:spAutoFit/>
          </a:bodyPr>
          <a:lstStyle/>
          <a:p>
            <a:pPr algn="l"/>
            <a:endParaRPr lang="en-US" sz="2400" u="sng" dirty="0"/>
          </a:p>
          <a:p>
            <a:pPr algn="l"/>
            <a:r>
              <a:rPr lang="en-US" sz="2400" u="sng" dirty="0">
                <a:latin typeface="Arial" charset="0"/>
              </a:rPr>
              <a:t>Cases</a:t>
            </a:r>
            <a:r>
              <a:rPr lang="en-US" sz="2400" dirty="0">
                <a:latin typeface="Arial" charset="0"/>
              </a:rPr>
              <a:t>: patients with histologic diagnosis of pancreatic cancer in any of 11 large hospitals in Boston and Rhode Island between October 1974 and August 1979</a:t>
            </a:r>
          </a:p>
          <a:p>
            <a:pPr algn="l"/>
            <a:endParaRPr lang="en-US" sz="2400" dirty="0">
              <a:latin typeface="Arial" charset="0"/>
            </a:endParaRPr>
          </a:p>
          <a:p>
            <a:pPr algn="l"/>
            <a:r>
              <a:rPr lang="en-US" sz="2400" u="sng" dirty="0">
                <a:latin typeface="Arial" charset="0"/>
              </a:rPr>
              <a:t>Exposure under study</a:t>
            </a:r>
            <a:r>
              <a:rPr lang="en-US" sz="2400" dirty="0">
                <a:latin typeface="Arial" charset="0"/>
              </a:rPr>
              <a:t>: coffee consumption</a:t>
            </a:r>
          </a:p>
          <a:p>
            <a:pPr algn="l"/>
            <a:endParaRPr lang="en-US" sz="2400" dirty="0">
              <a:latin typeface="Arial" charset="0"/>
            </a:endParaRPr>
          </a:p>
          <a:p>
            <a:pPr algn="l"/>
            <a:r>
              <a:rPr lang="en-US" sz="2400" dirty="0">
                <a:latin typeface="Arial" charset="0"/>
              </a:rPr>
              <a:t>What type of study base is this? </a:t>
            </a:r>
          </a:p>
          <a:p>
            <a:pPr algn="l"/>
            <a:endParaRPr lang="en-US" sz="2400" dirty="0">
              <a:latin typeface="Arial" charset="0"/>
            </a:endParaRPr>
          </a:p>
          <a:p>
            <a:pPr algn="l"/>
            <a:endParaRPr lang="en-US" sz="2400" dirty="0">
              <a:latin typeface="Arial" charset="0"/>
            </a:endParaRPr>
          </a:p>
        </p:txBody>
      </p:sp>
      <p:sp>
        <p:nvSpPr>
          <p:cNvPr id="67588"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dirty="0"/>
          </a:p>
        </p:txBody>
      </p:sp>
      <p:sp>
        <p:nvSpPr>
          <p:cNvPr id="67591" name="Text Box 3"/>
          <p:cNvSpPr txBox="1">
            <a:spLocks noChangeArrowheads="1"/>
          </p:cNvSpPr>
          <p:nvPr/>
        </p:nvSpPr>
        <p:spPr bwMode="auto">
          <a:xfrm>
            <a:off x="266700" y="1403350"/>
            <a:ext cx="10820400" cy="1200329"/>
          </a:xfrm>
          <a:prstGeom prst="rect">
            <a:avLst/>
          </a:prstGeom>
          <a:noFill/>
          <a:ln w="9525">
            <a:noFill/>
            <a:prstDash val="sysDot"/>
            <a:miter lim="800000"/>
            <a:headEnd/>
            <a:tailEnd/>
          </a:ln>
        </p:spPr>
        <p:txBody>
          <a:bodyPr>
            <a:spAutoFit/>
          </a:bodyPr>
          <a:lstStyle/>
          <a:p>
            <a:pPr algn="l"/>
            <a:r>
              <a:rPr lang="en-US" sz="2400" b="1" dirty="0">
                <a:solidFill>
                  <a:schemeClr val="tx2"/>
                </a:solidFill>
                <a:latin typeface="Arial" charset="0"/>
              </a:rPr>
              <a:t>Coffee and cancer of the pancreas.    MacMahon et al. </a:t>
            </a:r>
            <a:r>
              <a:rPr lang="en-US" sz="2400" b="1" i="1" dirty="0">
                <a:latin typeface="Arial" charset="0"/>
              </a:rPr>
              <a:t>NEJM</a:t>
            </a:r>
            <a:r>
              <a:rPr lang="en-US" sz="2400" b="1" dirty="0">
                <a:latin typeface="Arial" charset="0"/>
              </a:rPr>
              <a:t>  1981</a:t>
            </a:r>
            <a:endParaRPr lang="en-US" sz="2400" u="sng" dirty="0"/>
          </a:p>
          <a:p>
            <a:pPr algn="l"/>
            <a:endParaRPr lang="en-US" sz="2400" u="sng" dirty="0"/>
          </a:p>
          <a:p>
            <a:pPr algn="l"/>
            <a:endParaRPr lang="en-US" sz="2400" dirty="0">
              <a:latin typeface="Arial" charset="0"/>
            </a:endParaRPr>
          </a:p>
        </p:txBody>
      </p:sp>
      <p:pic>
        <p:nvPicPr>
          <p:cNvPr id="3" name="Picture 2">
            <a:extLst>
              <a:ext uri="{FF2B5EF4-FFF2-40B4-BE49-F238E27FC236}">
                <a16:creationId xmlns:a16="http://schemas.microsoft.com/office/drawing/2014/main" id="{91EAD2EA-4195-404C-B18D-8F3341BB624F}"/>
              </a:ext>
            </a:extLst>
          </p:cNvPr>
          <p:cNvPicPr>
            <a:picLocks noChangeAspect="1"/>
          </p:cNvPicPr>
          <p:nvPr/>
        </p:nvPicPr>
        <p:blipFill>
          <a:blip r:embed="rId3"/>
          <a:stretch>
            <a:fillRect/>
          </a:stretch>
        </p:blipFill>
        <p:spPr>
          <a:xfrm>
            <a:off x="5994460" y="2137391"/>
            <a:ext cx="3127845" cy="4233862"/>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419100" y="457200"/>
            <a:ext cx="9525000" cy="533400"/>
          </a:xfrm>
        </p:spPr>
        <p:txBody>
          <a:bodyPr/>
          <a:lstStyle/>
          <a:p>
            <a:r>
              <a:rPr lang="en-US" sz="2700" dirty="0"/>
              <a:t>Selection Bias in Case-Control Studies: Presence of Exposure &amp; Disease at Outset Also Invites Selection Bias</a:t>
            </a:r>
            <a:endParaRPr lang="en-US" sz="2700" dirty="0">
              <a:solidFill>
                <a:schemeClr val="tx1"/>
              </a:solidFill>
            </a:endParaRPr>
          </a:p>
        </p:txBody>
      </p:sp>
      <p:sp>
        <p:nvSpPr>
          <p:cNvPr id="69635" name="Text Box 3"/>
          <p:cNvSpPr txBox="1">
            <a:spLocks noChangeArrowheads="1"/>
          </p:cNvSpPr>
          <p:nvPr/>
        </p:nvSpPr>
        <p:spPr bwMode="auto">
          <a:xfrm>
            <a:off x="190500" y="1590675"/>
            <a:ext cx="4686300" cy="4154984"/>
          </a:xfrm>
          <a:prstGeom prst="rect">
            <a:avLst/>
          </a:prstGeom>
          <a:noFill/>
          <a:ln w="9525">
            <a:noFill/>
            <a:prstDash val="sysDot"/>
            <a:miter lim="800000"/>
            <a:headEnd/>
            <a:tailEnd/>
          </a:ln>
        </p:spPr>
        <p:txBody>
          <a:bodyPr>
            <a:spAutoFit/>
          </a:bodyPr>
          <a:lstStyle/>
          <a:p>
            <a:pPr algn="l"/>
            <a:r>
              <a:rPr lang="en-US" sz="2400" u="sng" dirty="0">
                <a:latin typeface="Arial" charset="0"/>
              </a:rPr>
              <a:t>Cases</a:t>
            </a:r>
            <a:r>
              <a:rPr lang="en-US" sz="2400" dirty="0">
                <a:latin typeface="Arial" charset="0"/>
              </a:rPr>
              <a:t>: patients with histologic diagnosis of pancreatic cancer in any of 11 large hospitals in Boston and Rhode Island between October 1974 and August 1979</a:t>
            </a:r>
          </a:p>
          <a:p>
            <a:pPr algn="l"/>
            <a:endParaRPr lang="en-US" sz="2400" dirty="0">
              <a:latin typeface="Arial" charset="0"/>
            </a:endParaRPr>
          </a:p>
          <a:p>
            <a:pPr algn="l"/>
            <a:r>
              <a:rPr lang="en-US" sz="2400" dirty="0">
                <a:latin typeface="Arial" charset="0"/>
              </a:rPr>
              <a:t>Given these cases, how should controls be chosen? </a:t>
            </a:r>
          </a:p>
          <a:p>
            <a:pPr algn="l"/>
            <a:endParaRPr lang="en-US" sz="2400" dirty="0">
              <a:latin typeface="Arial" charset="0"/>
            </a:endParaRPr>
          </a:p>
          <a:p>
            <a:pPr algn="l"/>
            <a:endParaRPr lang="en-US" sz="2400" dirty="0">
              <a:latin typeface="Arial" charset="0"/>
            </a:endParaRPr>
          </a:p>
        </p:txBody>
      </p:sp>
      <p:sp>
        <p:nvSpPr>
          <p:cNvPr id="69636"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dirty="0"/>
          </a:p>
        </p:txBody>
      </p:sp>
      <p:sp>
        <p:nvSpPr>
          <p:cNvPr id="69637"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Random digit dialing in area - A</a:t>
            </a:r>
          </a:p>
        </p:txBody>
      </p:sp>
      <p:sp>
        <p:nvSpPr>
          <p:cNvPr id="69638"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600" dirty="0">
                <a:latin typeface="Arial" charset="0"/>
              </a:rPr>
              <a:t>Appendicitis admissions to hospitals</a:t>
            </a:r>
            <a:r>
              <a:rPr lang="en-US" sz="1800" dirty="0">
                <a:latin typeface="Arial" charset="0"/>
              </a:rPr>
              <a:t> - C</a:t>
            </a:r>
          </a:p>
        </p:txBody>
      </p:sp>
      <p:sp>
        <p:nvSpPr>
          <p:cNvPr id="69639"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Neighbors of the cases - B</a:t>
            </a:r>
            <a:endParaRPr lang="en-US" sz="1800" b="1" dirty="0">
              <a:latin typeface="Arial" charset="0"/>
            </a:endParaRPr>
          </a:p>
        </p:txBody>
      </p:sp>
      <p:sp>
        <p:nvSpPr>
          <p:cNvPr id="69640"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600" dirty="0">
                <a:latin typeface="Arial" charset="0"/>
              </a:rPr>
              <a:t>Hopeless; choose another project</a:t>
            </a:r>
            <a:r>
              <a:rPr lang="en-US" sz="1800" dirty="0">
                <a:latin typeface="Arial" charset="0"/>
              </a:rPr>
              <a:t> - D</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419100" y="457200"/>
            <a:ext cx="9525000" cy="533400"/>
          </a:xfrm>
        </p:spPr>
        <p:txBody>
          <a:bodyPr/>
          <a:lstStyle/>
          <a:p>
            <a:r>
              <a:rPr lang="en-US" sz="2700" dirty="0"/>
              <a:t>Selection Bias in Case-Control Studies: Presence of Exposure &amp; Disease at Outset Also Invites Selection Bias</a:t>
            </a:r>
            <a:endParaRPr lang="en-US" sz="2700" dirty="0">
              <a:solidFill>
                <a:schemeClr val="tx1"/>
              </a:solidFill>
            </a:endParaRPr>
          </a:p>
        </p:txBody>
      </p:sp>
      <p:sp>
        <p:nvSpPr>
          <p:cNvPr id="70659" name="Text Box 3"/>
          <p:cNvSpPr txBox="1">
            <a:spLocks noChangeArrowheads="1"/>
          </p:cNvSpPr>
          <p:nvPr/>
        </p:nvSpPr>
        <p:spPr bwMode="auto">
          <a:xfrm>
            <a:off x="190500" y="1590675"/>
            <a:ext cx="4686300" cy="3743325"/>
          </a:xfrm>
          <a:prstGeom prst="rect">
            <a:avLst/>
          </a:prstGeom>
          <a:noFill/>
          <a:ln w="9525">
            <a:noFill/>
            <a:prstDash val="sysDot"/>
            <a:miter lim="800000"/>
            <a:headEnd/>
            <a:tailEnd/>
          </a:ln>
        </p:spPr>
        <p:txBody>
          <a:bodyPr>
            <a:spAutoFit/>
          </a:bodyPr>
          <a:lstStyle/>
          <a:p>
            <a:pPr algn="l"/>
            <a:r>
              <a:rPr lang="en-US" sz="2400" u="sng" dirty="0">
                <a:latin typeface="Arial" charset="0"/>
              </a:rPr>
              <a:t>Cases</a:t>
            </a:r>
            <a:r>
              <a:rPr lang="en-US" sz="2400" dirty="0">
                <a:latin typeface="Arial" charset="0"/>
              </a:rPr>
              <a:t>: patients with histologic diagnosis of pancreatic cancer in any of 11 large hospitals in Boston and Rhode Island between October 1974 and August 1979</a:t>
            </a:r>
          </a:p>
          <a:p>
            <a:pPr algn="l"/>
            <a:endParaRPr lang="en-US" sz="2400" dirty="0">
              <a:latin typeface="Arial" charset="0"/>
            </a:endParaRPr>
          </a:p>
          <a:p>
            <a:pPr algn="l"/>
            <a:r>
              <a:rPr lang="en-US" sz="2400" dirty="0">
                <a:latin typeface="Arial" charset="0"/>
              </a:rPr>
              <a:t>How should controls be chosen? </a:t>
            </a:r>
          </a:p>
          <a:p>
            <a:pPr algn="l"/>
            <a:endParaRPr lang="en-US" sz="2400" dirty="0">
              <a:latin typeface="Arial" charset="0"/>
            </a:endParaRPr>
          </a:p>
          <a:p>
            <a:pPr algn="l"/>
            <a:endParaRPr lang="en-US" sz="2400" dirty="0">
              <a:latin typeface="Arial" charset="0"/>
            </a:endParaRPr>
          </a:p>
        </p:txBody>
      </p:sp>
      <p:sp>
        <p:nvSpPr>
          <p:cNvPr id="70660"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dirty="0"/>
          </a:p>
        </p:txBody>
      </p:sp>
      <p:sp>
        <p:nvSpPr>
          <p:cNvPr id="70661"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Random digit dialing in area - A</a:t>
            </a:r>
          </a:p>
        </p:txBody>
      </p:sp>
      <p:sp>
        <p:nvSpPr>
          <p:cNvPr id="70662"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600" dirty="0">
                <a:latin typeface="Arial" charset="0"/>
              </a:rPr>
              <a:t>Appendicitis admissions to hospitals</a:t>
            </a:r>
            <a:r>
              <a:rPr lang="en-US" sz="1800" dirty="0">
                <a:latin typeface="Arial" charset="0"/>
              </a:rPr>
              <a:t> - C</a:t>
            </a:r>
          </a:p>
        </p:txBody>
      </p:sp>
      <p:sp>
        <p:nvSpPr>
          <p:cNvPr id="70663"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Neighbors of the cases - B</a:t>
            </a:r>
            <a:endParaRPr lang="en-US" sz="1800" b="1" dirty="0">
              <a:latin typeface="Arial" charset="0"/>
            </a:endParaRPr>
          </a:p>
        </p:txBody>
      </p:sp>
      <p:sp>
        <p:nvSpPr>
          <p:cNvPr id="70664"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600" dirty="0">
                <a:latin typeface="Arial" charset="0"/>
              </a:rPr>
              <a:t>Hopeless; choose another project</a:t>
            </a:r>
            <a:r>
              <a:rPr lang="en-US" sz="1800" dirty="0">
                <a:latin typeface="Arial" charset="0"/>
              </a:rPr>
              <a:t> - D</a:t>
            </a:r>
          </a:p>
        </p:txBody>
      </p:sp>
      <p:sp>
        <p:nvSpPr>
          <p:cNvPr id="70665" name="Text Box 9"/>
          <p:cNvSpPr txBox="1">
            <a:spLocks noChangeArrowheads="1"/>
          </p:cNvSpPr>
          <p:nvPr/>
        </p:nvSpPr>
        <p:spPr bwMode="auto">
          <a:xfrm>
            <a:off x="5143500" y="1295400"/>
            <a:ext cx="4953000" cy="2123658"/>
          </a:xfrm>
          <a:prstGeom prst="rect">
            <a:avLst/>
          </a:prstGeom>
          <a:noFill/>
          <a:ln w="9525" algn="ctr">
            <a:noFill/>
            <a:miter lim="800000"/>
            <a:headEnd/>
            <a:tailEnd/>
          </a:ln>
        </p:spPr>
        <p:txBody>
          <a:bodyPr>
            <a:spAutoFit/>
          </a:bodyPr>
          <a:lstStyle/>
          <a:p>
            <a:pPr algn="l">
              <a:spcBef>
                <a:spcPct val="50000"/>
              </a:spcBef>
              <a:buFontTx/>
              <a:buChar char="•"/>
            </a:pPr>
            <a:r>
              <a:rPr lang="en-US" sz="2400" dirty="0">
                <a:solidFill>
                  <a:srgbClr val="FF3300"/>
                </a:solidFill>
                <a:latin typeface="Arial" charset="0"/>
              </a:rPr>
              <a:t>  Choosing controls in face of a secondary study base not easy.  </a:t>
            </a:r>
          </a:p>
          <a:p>
            <a:pPr algn="l">
              <a:spcBef>
                <a:spcPct val="50000"/>
              </a:spcBef>
              <a:buFontTx/>
              <a:buChar char="•"/>
            </a:pPr>
            <a:r>
              <a:rPr lang="en-US" sz="2400" dirty="0">
                <a:solidFill>
                  <a:srgbClr val="FF3300"/>
                </a:solidFill>
                <a:latin typeface="Arial" charset="0"/>
              </a:rPr>
              <a:t> Random digit dialing probably best of available answers, although Hopeless is also acceptable</a:t>
            </a:r>
            <a:r>
              <a:rPr lang="en-US" sz="2000" dirty="0">
                <a:solidFill>
                  <a:srgbClr val="FF3300"/>
                </a:solidFill>
                <a:latin typeface="Arial" charset="0"/>
              </a:rPr>
              <a:t>.</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42900" y="304800"/>
            <a:ext cx="9601200" cy="457200"/>
          </a:xfrm>
        </p:spPr>
        <p:txBody>
          <a:bodyPr/>
          <a:lstStyle/>
          <a:p>
            <a:r>
              <a:rPr lang="en-US" sz="2800" dirty="0"/>
              <a:t>Selection Bias in a Case-Control Study</a:t>
            </a:r>
            <a:endParaRPr lang="en-US" sz="2800" dirty="0">
              <a:solidFill>
                <a:schemeClr val="tx1"/>
              </a:solidFill>
            </a:endParaRPr>
          </a:p>
        </p:txBody>
      </p:sp>
      <p:sp>
        <p:nvSpPr>
          <p:cNvPr id="71683" name="Text Box 3"/>
          <p:cNvSpPr txBox="1">
            <a:spLocks noChangeArrowheads="1"/>
          </p:cNvSpPr>
          <p:nvPr/>
        </p:nvSpPr>
        <p:spPr bwMode="auto">
          <a:xfrm>
            <a:off x="533400" y="974725"/>
            <a:ext cx="9086850" cy="4154984"/>
          </a:xfrm>
          <a:prstGeom prst="rect">
            <a:avLst/>
          </a:prstGeom>
          <a:noFill/>
          <a:ln w="9525">
            <a:noFill/>
            <a:prstDash val="sysDot"/>
            <a:miter lim="800000"/>
            <a:headEnd/>
            <a:tailEnd/>
          </a:ln>
        </p:spPr>
        <p:txBody>
          <a:bodyPr>
            <a:spAutoFit/>
          </a:bodyPr>
          <a:lstStyle/>
          <a:p>
            <a:pPr marL="225425" indent="-225425" algn="l"/>
            <a:r>
              <a:rPr lang="en-US" sz="2400" b="1" dirty="0">
                <a:solidFill>
                  <a:schemeClr val="tx2"/>
                </a:solidFill>
                <a:latin typeface="Arial" charset="0"/>
              </a:rPr>
              <a:t>Coffee and cancer of the pancreas</a:t>
            </a:r>
          </a:p>
          <a:p>
            <a:pPr marL="225425" indent="-225425" algn="l"/>
            <a:r>
              <a:rPr lang="en-US" sz="2400" b="1" dirty="0">
                <a:solidFill>
                  <a:schemeClr val="tx2"/>
                </a:solidFill>
                <a:latin typeface="Arial" charset="0"/>
              </a:rPr>
              <a:t>  MacMahon et al. </a:t>
            </a:r>
            <a:r>
              <a:rPr lang="en-US" sz="2400" b="1" i="1" dirty="0">
                <a:latin typeface="Arial" charset="0"/>
              </a:rPr>
              <a:t>NEJM</a:t>
            </a:r>
            <a:r>
              <a:rPr lang="en-US" sz="2400" b="1" dirty="0">
                <a:latin typeface="Arial" charset="0"/>
              </a:rPr>
              <a:t> 1981</a:t>
            </a:r>
            <a:endParaRPr lang="en-US" sz="2400" u="sng" dirty="0"/>
          </a:p>
          <a:p>
            <a:pPr marL="225425" indent="-225425" algn="l"/>
            <a:endParaRPr lang="en-US" sz="2400" dirty="0">
              <a:latin typeface="Arial Unicode MS" pitchFamily="34" charset="-128"/>
            </a:endParaRPr>
          </a:p>
          <a:p>
            <a:pPr marL="225425" indent="-225425" algn="l"/>
            <a:r>
              <a:rPr lang="en-US" sz="2400" u="sng" dirty="0">
                <a:latin typeface="Arial" charset="0"/>
              </a:rPr>
              <a:t>What did the authors do?  Controls:</a:t>
            </a:r>
            <a:r>
              <a:rPr lang="en-US" sz="2400" dirty="0">
                <a:latin typeface="Arial" charset="0"/>
              </a:rPr>
              <a:t>  </a:t>
            </a:r>
          </a:p>
          <a:p>
            <a:pPr marL="225425" indent="-225425" algn="l">
              <a:buFontTx/>
              <a:buChar char="•"/>
            </a:pPr>
            <a:r>
              <a:rPr lang="en-US" sz="2400" dirty="0">
                <a:latin typeface="Arial" charset="0"/>
              </a:rPr>
              <a:t>Other patients without pancreatic cancer under the care of the same physician of the cases with pancreatic cancer  </a:t>
            </a:r>
          </a:p>
          <a:p>
            <a:pPr marL="225425" indent="-225425" algn="l">
              <a:buFontTx/>
              <a:buChar char="•"/>
            </a:pPr>
            <a:endParaRPr lang="en-US" sz="2400" dirty="0">
              <a:latin typeface="Arial" charset="0"/>
            </a:endParaRPr>
          </a:p>
          <a:p>
            <a:pPr marL="225425" indent="-225425" algn="l">
              <a:buFontTx/>
              <a:buChar char="•"/>
            </a:pPr>
            <a:r>
              <a:rPr lang="en-US" sz="2400" dirty="0">
                <a:latin typeface="Arial" charset="0"/>
              </a:rPr>
              <a:t>Patients with diseases known to be associated with smoking or alcohol consumption were excluded </a:t>
            </a:r>
          </a:p>
          <a:p>
            <a:pPr marL="225425" indent="-225425" algn="l"/>
            <a:endParaRPr lang="en-US" sz="2400" dirty="0">
              <a:latin typeface="Arial" charset="0"/>
            </a:endParaRPr>
          </a:p>
          <a:p>
            <a:pPr marL="225425" indent="-225425" algn="l"/>
            <a:endParaRPr lang="en-US" sz="2400" dirty="0">
              <a:latin typeface="Arial"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4521" name="Group 25"/>
          <p:cNvGraphicFramePr>
            <a:graphicFrameLocks noGrp="1"/>
          </p:cNvGraphicFramePr>
          <p:nvPr>
            <p:extLst>
              <p:ext uri="{D42A27DB-BD31-4B8C-83A1-F6EECF244321}">
                <p14:modId xmlns:p14="http://schemas.microsoft.com/office/powerpoint/2010/main" val="760252150"/>
              </p:ext>
            </p:extLst>
          </p:nvPr>
        </p:nvGraphicFramePr>
        <p:xfrm>
          <a:off x="3429000" y="2514600"/>
          <a:ext cx="3257550" cy="1790700"/>
        </p:xfrm>
        <a:graphic>
          <a:graphicData uri="http://schemas.openxmlformats.org/drawingml/2006/table">
            <a:tbl>
              <a:tblPr/>
              <a:tblGrid>
                <a:gridCol w="1628775">
                  <a:extLst>
                    <a:ext uri="{9D8B030D-6E8A-4147-A177-3AD203B41FA5}">
                      <a16:colId xmlns:a16="http://schemas.microsoft.com/office/drawing/2014/main" val="20000"/>
                    </a:ext>
                  </a:extLst>
                </a:gridCol>
                <a:gridCol w="1628775">
                  <a:extLst>
                    <a:ext uri="{9D8B030D-6E8A-4147-A177-3AD203B41FA5}">
                      <a16:colId xmlns:a16="http://schemas.microsoft.com/office/drawing/2014/main" val="20001"/>
                    </a:ext>
                  </a:extLst>
                </a:gridCol>
              </a:tblGrid>
              <a:tr h="914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207</a:t>
                      </a:r>
                      <a:endParaRPr kumimoji="0" lang="en-US" sz="16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275</a:t>
                      </a:r>
                    </a:p>
                    <a:p>
                      <a:pPr marL="0" marR="0" lvl="0" indent="0" algn="ctr" defTabSz="914400" rtl="0" eaLnBrk="0" fontAlgn="base" latinLnBrk="0" hangingPunct="0">
                        <a:lnSpc>
                          <a:spcPct val="4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76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2717" name="Text Box 13"/>
          <p:cNvSpPr txBox="1">
            <a:spLocks noChangeArrowheads="1"/>
          </p:cNvSpPr>
          <p:nvPr/>
        </p:nvSpPr>
        <p:spPr bwMode="auto">
          <a:xfrm>
            <a:off x="4038600" y="1600200"/>
            <a:ext cx="2028825" cy="822325"/>
          </a:xfrm>
          <a:prstGeom prst="rect">
            <a:avLst/>
          </a:prstGeom>
          <a:noFill/>
          <a:ln w="9525">
            <a:noFill/>
            <a:prstDash val="sysDot"/>
            <a:miter lim="800000"/>
            <a:headEnd/>
            <a:tailEnd/>
          </a:ln>
        </p:spPr>
        <p:txBody>
          <a:bodyPr wrap="none">
            <a:spAutoFit/>
          </a:bodyPr>
          <a:lstStyle/>
          <a:p>
            <a:endParaRPr lang="en-US" sz="2400" dirty="0"/>
          </a:p>
          <a:p>
            <a:r>
              <a:rPr lang="en-US" sz="2400" dirty="0"/>
              <a:t>Case	Control</a:t>
            </a:r>
          </a:p>
        </p:txBody>
      </p:sp>
      <p:sp>
        <p:nvSpPr>
          <p:cNvPr id="72718" name="Text Box 14"/>
          <p:cNvSpPr txBox="1">
            <a:spLocks noChangeArrowheads="1"/>
          </p:cNvSpPr>
          <p:nvPr/>
        </p:nvSpPr>
        <p:spPr bwMode="auto">
          <a:xfrm>
            <a:off x="1676400" y="2514600"/>
            <a:ext cx="1616075" cy="1552575"/>
          </a:xfrm>
          <a:prstGeom prst="rect">
            <a:avLst/>
          </a:prstGeom>
          <a:noFill/>
          <a:ln w="9525">
            <a:noFill/>
            <a:prstDash val="sysDot"/>
            <a:miter lim="800000"/>
            <a:headEnd/>
            <a:tailEnd/>
          </a:ln>
        </p:spPr>
        <p:txBody>
          <a:bodyPr wrap="none">
            <a:spAutoFit/>
          </a:bodyPr>
          <a:lstStyle/>
          <a:p>
            <a:r>
              <a:rPr lang="en-US" sz="2400" dirty="0"/>
              <a:t>Coffee: </a:t>
            </a:r>
          </a:p>
          <a:p>
            <a:r>
              <a:rPr lang="en-US" sz="2400" u="sng" dirty="0"/>
              <a:t>&gt; </a:t>
            </a:r>
            <a:r>
              <a:rPr lang="en-US" sz="2400" dirty="0"/>
              <a:t>1 cup day</a:t>
            </a:r>
          </a:p>
          <a:p>
            <a:endParaRPr lang="en-US" sz="2400" dirty="0"/>
          </a:p>
          <a:p>
            <a:r>
              <a:rPr lang="en-US" sz="2400" dirty="0"/>
              <a:t>No coffee</a:t>
            </a:r>
          </a:p>
        </p:txBody>
      </p:sp>
      <p:sp>
        <p:nvSpPr>
          <p:cNvPr id="72719" name="Text Box 15"/>
          <p:cNvSpPr txBox="1">
            <a:spLocks noChangeArrowheads="1"/>
          </p:cNvSpPr>
          <p:nvPr/>
        </p:nvSpPr>
        <p:spPr bwMode="auto">
          <a:xfrm>
            <a:off x="3514725" y="5638800"/>
            <a:ext cx="6197530" cy="707886"/>
          </a:xfrm>
          <a:prstGeom prst="rect">
            <a:avLst/>
          </a:prstGeom>
          <a:noFill/>
          <a:ln w="9525">
            <a:noFill/>
            <a:prstDash val="sysDot"/>
            <a:miter lim="800000"/>
            <a:headEnd/>
            <a:tailEnd/>
          </a:ln>
        </p:spPr>
        <p:txBody>
          <a:bodyPr wrap="none">
            <a:spAutoFit/>
          </a:bodyPr>
          <a:lstStyle/>
          <a:p>
            <a:pPr algn="l"/>
            <a:r>
              <a:rPr lang="en-US" sz="2400" dirty="0"/>
              <a:t>  OR= (207/9) / (275/32) = 2.7 (95% CI: 1.2-6.5)</a:t>
            </a:r>
          </a:p>
          <a:p>
            <a:pPr algn="l"/>
            <a:endParaRPr lang="en-US" sz="1600" dirty="0"/>
          </a:p>
        </p:txBody>
      </p:sp>
      <p:sp>
        <p:nvSpPr>
          <p:cNvPr id="72720" name="Rectangle 16"/>
          <p:cNvSpPr>
            <a:spLocks noChangeArrowheads="1"/>
          </p:cNvSpPr>
          <p:nvPr/>
        </p:nvSpPr>
        <p:spPr bwMode="auto">
          <a:xfrm>
            <a:off x="342900" y="304800"/>
            <a:ext cx="9944100" cy="946150"/>
          </a:xfrm>
          <a:prstGeom prst="rect">
            <a:avLst/>
          </a:prstGeom>
          <a:noFill/>
          <a:ln w="9525">
            <a:noFill/>
            <a:prstDash val="sysDot"/>
            <a:miter lim="800000"/>
            <a:headEnd/>
            <a:tailEnd/>
          </a:ln>
        </p:spPr>
        <p:txBody>
          <a:bodyPr>
            <a:spAutoFit/>
          </a:bodyPr>
          <a:lstStyle/>
          <a:p>
            <a:r>
              <a:rPr lang="en-US" sz="2800" b="1" dirty="0">
                <a:solidFill>
                  <a:schemeClr val="tx2"/>
                </a:solidFill>
                <a:latin typeface="Arial" charset="0"/>
              </a:rPr>
              <a:t>Coffee and cancer of the pancreas</a:t>
            </a:r>
          </a:p>
          <a:p>
            <a:r>
              <a:rPr lang="en-US" sz="2800" b="1" dirty="0">
                <a:solidFill>
                  <a:schemeClr val="tx2"/>
                </a:solidFill>
                <a:latin typeface="Arial" charset="0"/>
              </a:rPr>
              <a:t>MacMahon et al., </a:t>
            </a:r>
            <a:r>
              <a:rPr lang="en-US" sz="2800" b="1" i="1" dirty="0">
                <a:latin typeface="Arial" charset="0"/>
              </a:rPr>
              <a:t>NEJM</a:t>
            </a:r>
            <a:r>
              <a:rPr lang="en-US" sz="2800" b="1" dirty="0">
                <a:latin typeface="Arial" charset="0"/>
              </a:rPr>
              <a:t> 1981</a:t>
            </a:r>
          </a:p>
        </p:txBody>
      </p:sp>
      <p:sp>
        <p:nvSpPr>
          <p:cNvPr id="72721" name="Text Box 17"/>
          <p:cNvSpPr txBox="1">
            <a:spLocks noChangeArrowheads="1"/>
          </p:cNvSpPr>
          <p:nvPr/>
        </p:nvSpPr>
        <p:spPr bwMode="auto">
          <a:xfrm>
            <a:off x="3943350" y="4419600"/>
            <a:ext cx="2228850" cy="519113"/>
          </a:xfrm>
          <a:prstGeom prst="rect">
            <a:avLst/>
          </a:prstGeom>
          <a:noFill/>
          <a:ln w="9525">
            <a:noFill/>
            <a:prstDash val="sysDot"/>
            <a:miter lim="800000"/>
            <a:headEnd/>
            <a:tailEnd/>
          </a:ln>
        </p:spPr>
        <p:txBody>
          <a:bodyPr>
            <a:spAutoFit/>
          </a:bodyPr>
          <a:lstStyle/>
          <a:p>
            <a:r>
              <a:rPr lang="en-US" sz="2800" dirty="0"/>
              <a:t>216        307</a:t>
            </a:r>
          </a:p>
        </p:txBody>
      </p:sp>
      <p:sp>
        <p:nvSpPr>
          <p:cNvPr id="72722" name="Text Box 18"/>
          <p:cNvSpPr txBox="1">
            <a:spLocks noChangeArrowheads="1"/>
          </p:cNvSpPr>
          <p:nvPr/>
        </p:nvSpPr>
        <p:spPr bwMode="auto">
          <a:xfrm>
            <a:off x="7092950" y="2590800"/>
            <a:ext cx="184150" cy="946150"/>
          </a:xfrm>
          <a:prstGeom prst="rect">
            <a:avLst/>
          </a:prstGeom>
          <a:noFill/>
          <a:ln w="9525">
            <a:noFill/>
            <a:prstDash val="sysDot"/>
            <a:miter lim="800000"/>
            <a:headEnd/>
            <a:tailEnd/>
          </a:ln>
        </p:spPr>
        <p:txBody>
          <a:bodyPr wrap="none">
            <a:spAutoFit/>
          </a:bodyPr>
          <a:lstStyle/>
          <a:p>
            <a:endParaRPr lang="en-US" sz="2800" dirty="0"/>
          </a:p>
          <a:p>
            <a:endParaRPr lang="en-US" sz="2800" dirty="0"/>
          </a:p>
        </p:txBody>
      </p:sp>
      <p:sp>
        <p:nvSpPr>
          <p:cNvPr id="72723" name="Text Box 26"/>
          <p:cNvSpPr txBox="1">
            <a:spLocks noChangeArrowheads="1"/>
          </p:cNvSpPr>
          <p:nvPr/>
        </p:nvSpPr>
        <p:spPr bwMode="auto">
          <a:xfrm>
            <a:off x="5219700" y="6096000"/>
            <a:ext cx="2743200" cy="461665"/>
          </a:xfrm>
          <a:prstGeom prst="rect">
            <a:avLst/>
          </a:prstGeom>
          <a:noFill/>
          <a:ln w="9525" algn="ctr">
            <a:noFill/>
            <a:miter lim="800000"/>
            <a:headEnd/>
            <a:tailEnd/>
          </a:ln>
        </p:spPr>
        <p:txBody>
          <a:bodyPr>
            <a:spAutoFit/>
          </a:bodyPr>
          <a:lstStyle/>
          <a:p>
            <a:pPr>
              <a:spcBef>
                <a:spcPct val="50000"/>
              </a:spcBef>
            </a:pPr>
            <a:r>
              <a:rPr lang="en-US" sz="2400" dirty="0"/>
              <a:t>Biased or Unbiased?</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 Box 3"/>
          <p:cNvSpPr txBox="1">
            <a:spLocks noChangeArrowheads="1"/>
          </p:cNvSpPr>
          <p:nvPr/>
        </p:nvSpPr>
        <p:spPr bwMode="auto">
          <a:xfrm>
            <a:off x="419100" y="228600"/>
            <a:ext cx="9601200" cy="7201972"/>
          </a:xfrm>
          <a:prstGeom prst="rect">
            <a:avLst/>
          </a:prstGeom>
          <a:noFill/>
          <a:ln w="9525">
            <a:noFill/>
            <a:prstDash val="sysDot"/>
            <a:miter lim="800000"/>
            <a:headEnd/>
            <a:tailEnd/>
          </a:ln>
        </p:spPr>
        <p:txBody>
          <a:bodyPr wrap="square">
            <a:spAutoFit/>
          </a:bodyPr>
          <a:lstStyle/>
          <a:p>
            <a:pPr algn="l"/>
            <a:r>
              <a:rPr lang="en-US" sz="2400" b="1" dirty="0">
                <a:solidFill>
                  <a:schemeClr val="tx2"/>
                </a:solidFill>
                <a:latin typeface="Arial" charset="0"/>
              </a:rPr>
              <a:t>Relative to the hypothetical secondary study base that gave rise to the cases, selected controls were depleted of coffee users</a:t>
            </a:r>
            <a:endParaRPr lang="en-US" sz="2400" u="sng" dirty="0"/>
          </a:p>
          <a:p>
            <a:pPr marL="225425" indent="-225425" algn="l"/>
            <a:endParaRPr lang="en-US" sz="900" dirty="0">
              <a:latin typeface="Arial Unicode MS" pitchFamily="34" charset="-128"/>
            </a:endParaRPr>
          </a:p>
          <a:p>
            <a:pPr marL="225425" indent="-225425" algn="l"/>
            <a:r>
              <a:rPr lang="en-US" sz="2400" u="sng" dirty="0">
                <a:latin typeface="Arial" charset="0"/>
              </a:rPr>
              <a:t>Selected controls were:</a:t>
            </a:r>
            <a:r>
              <a:rPr lang="en-US" sz="2400" dirty="0">
                <a:latin typeface="Arial" charset="0"/>
              </a:rPr>
              <a:t>  </a:t>
            </a:r>
          </a:p>
          <a:p>
            <a:pPr marL="225425" indent="-225425" algn="l">
              <a:lnSpc>
                <a:spcPct val="90000"/>
              </a:lnSpc>
              <a:buFontTx/>
              <a:buChar char="•"/>
            </a:pPr>
            <a:r>
              <a:rPr lang="en-US" sz="2400" dirty="0">
                <a:latin typeface="Arial" charset="0"/>
              </a:rPr>
              <a:t>Other patients under the care of the same physician at the time of an interview with a patient with pancreatic cancer </a:t>
            </a:r>
          </a:p>
          <a:p>
            <a:pPr marL="225425" indent="-225425" algn="l">
              <a:lnSpc>
                <a:spcPct val="90000"/>
              </a:lnSpc>
            </a:pPr>
            <a:r>
              <a:rPr lang="en-US" sz="2400" dirty="0">
                <a:latin typeface="Arial" charset="0"/>
              </a:rPr>
              <a:t> </a:t>
            </a:r>
            <a:endParaRPr lang="en-US" sz="1200" dirty="0">
              <a:latin typeface="Arial" charset="0"/>
            </a:endParaRPr>
          </a:p>
          <a:p>
            <a:pPr marL="681038" lvl="1" indent="-223838" algn="l">
              <a:lnSpc>
                <a:spcPct val="90000"/>
              </a:lnSpc>
            </a:pPr>
            <a:r>
              <a:rPr lang="en-US" sz="2400" i="1" dirty="0">
                <a:latin typeface="Arial" charset="0"/>
              </a:rPr>
              <a:t>	Many of the MDs were gastroenterologists whose other patients were likely advised to stop using coffee</a:t>
            </a:r>
          </a:p>
          <a:p>
            <a:pPr marL="225425" indent="-225425" algn="l">
              <a:buFontTx/>
              <a:buChar char="•"/>
            </a:pPr>
            <a:endParaRPr lang="en-US" sz="900" dirty="0">
              <a:latin typeface="Arial" charset="0"/>
            </a:endParaRPr>
          </a:p>
          <a:p>
            <a:pPr marL="225425" indent="-225425" algn="l">
              <a:buFontTx/>
              <a:buChar char="•"/>
            </a:pPr>
            <a:endParaRPr lang="en-US" sz="2400" dirty="0">
              <a:latin typeface="Arial" charset="0"/>
            </a:endParaRPr>
          </a:p>
          <a:p>
            <a:pPr marL="225425" indent="-225425" algn="l">
              <a:buFontTx/>
              <a:buChar char="•"/>
            </a:pPr>
            <a:r>
              <a:rPr lang="en-US" sz="2400" dirty="0">
                <a:latin typeface="Arial" charset="0"/>
              </a:rPr>
              <a:t>Patients with diseases known to be associated with smoking or alcohol consumption were excluded </a:t>
            </a:r>
          </a:p>
          <a:p>
            <a:pPr marL="225425" indent="-225425" algn="l">
              <a:buFontTx/>
              <a:buChar char="•"/>
            </a:pPr>
            <a:endParaRPr lang="en-US" sz="1200" dirty="0">
              <a:latin typeface="Arial" charset="0"/>
            </a:endParaRPr>
          </a:p>
          <a:p>
            <a:pPr marL="681038" lvl="1" indent="-223838" algn="l"/>
            <a:r>
              <a:rPr lang="en-US" sz="2400" dirty="0">
                <a:latin typeface="Arial" charset="0"/>
              </a:rPr>
              <a:t>	</a:t>
            </a:r>
            <a:r>
              <a:rPr lang="en-US" sz="2400" i="1" dirty="0">
                <a:latin typeface="Arial" charset="0"/>
              </a:rPr>
              <a:t>Smoking and alcohol use are correlated with coffee use; therefore, sample is relatively depleted of coffee users</a:t>
            </a:r>
          </a:p>
          <a:p>
            <a:pPr marL="681038" lvl="1" indent="-223838" algn="l"/>
            <a:endParaRPr lang="en-US" sz="800" i="1" dirty="0">
              <a:latin typeface="Arial" charset="0"/>
            </a:endParaRPr>
          </a:p>
          <a:p>
            <a:pPr marL="681038" lvl="1" indent="-223838" algn="l"/>
            <a:endParaRPr lang="en-US" sz="1600" b="1" dirty="0">
              <a:latin typeface="Arial" charset="0"/>
            </a:endParaRPr>
          </a:p>
          <a:p>
            <a:pPr marL="681038" lvl="1" indent="-223838" algn="l"/>
            <a:r>
              <a:rPr lang="en-US" sz="2400" b="1" dirty="0">
                <a:latin typeface="Arial" charset="0"/>
              </a:rPr>
              <a:t>Conclusion:  Controls were depleted of coffee users compared to true secondary study base</a:t>
            </a:r>
          </a:p>
          <a:p>
            <a:pPr marL="681038" lvl="1" indent="-223838" algn="l"/>
            <a:endParaRPr lang="en-US" sz="1200" b="1" dirty="0">
              <a:latin typeface="Arial" charset="0"/>
            </a:endParaRPr>
          </a:p>
          <a:p>
            <a:pPr marL="681038" lvl="1" indent="-223838" algn="l"/>
            <a:endParaRPr lang="en-US" sz="2400" dirty="0">
              <a:latin typeface="Arial" charset="0"/>
            </a:endParaRPr>
          </a:p>
          <a:p>
            <a:pPr marL="225425" indent="-225425" algn="l"/>
            <a:endParaRPr lang="en-US" sz="2400" dirty="0">
              <a:latin typeface="Arial"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8" descr="nested case control diagram"/>
          <p:cNvPicPr>
            <a:picLocks noChangeAspect="1" noChangeArrowheads="1"/>
          </p:cNvPicPr>
          <p:nvPr/>
        </p:nvPicPr>
        <p:blipFill>
          <a:blip r:embed="rId3" cstate="print">
            <a:lum bright="6000"/>
          </a:blip>
          <a:srcRect l="3751" t="27499" r="6250"/>
          <a:stretch>
            <a:fillRect/>
          </a:stretch>
        </p:blipFill>
        <p:spPr bwMode="auto">
          <a:xfrm>
            <a:off x="647700" y="1046163"/>
            <a:ext cx="5715000" cy="3068637"/>
          </a:xfrm>
          <a:prstGeom prst="rect">
            <a:avLst/>
          </a:prstGeom>
          <a:noFill/>
          <a:ln w="9525">
            <a:noFill/>
            <a:miter lim="800000"/>
            <a:headEnd/>
            <a:tailEnd/>
          </a:ln>
        </p:spPr>
      </p:pic>
      <p:sp>
        <p:nvSpPr>
          <p:cNvPr id="66563" name="Rectangle 2"/>
          <p:cNvSpPr>
            <a:spLocks noGrp="1" noChangeArrowheads="1"/>
          </p:cNvSpPr>
          <p:nvPr>
            <p:ph type="title"/>
          </p:nvPr>
        </p:nvSpPr>
        <p:spPr>
          <a:xfrm>
            <a:off x="647700" y="304800"/>
            <a:ext cx="9020175" cy="533400"/>
          </a:xfrm>
        </p:spPr>
        <p:txBody>
          <a:bodyPr/>
          <a:lstStyle/>
          <a:p>
            <a:r>
              <a:rPr lang="en-US" sz="2800" dirty="0"/>
              <a:t>Mechanisms of Unequal Selection Probabilities in Case-Control Studies</a:t>
            </a:r>
          </a:p>
        </p:txBody>
      </p:sp>
      <p:sp>
        <p:nvSpPr>
          <p:cNvPr id="66564" name="Rectangle 7"/>
          <p:cNvSpPr>
            <a:spLocks noChangeArrowheads="1"/>
          </p:cNvSpPr>
          <p:nvPr/>
        </p:nvSpPr>
        <p:spPr bwMode="auto">
          <a:xfrm>
            <a:off x="5981700" y="1066800"/>
            <a:ext cx="3962400" cy="1828800"/>
          </a:xfrm>
          <a:prstGeom prst="rect">
            <a:avLst/>
          </a:prstGeom>
          <a:noFill/>
          <a:ln w="9525">
            <a:noFill/>
            <a:miter lim="800000"/>
            <a:headEnd/>
            <a:tailEnd/>
          </a:ln>
        </p:spPr>
        <p:txBody>
          <a:bodyPr/>
          <a:lstStyle/>
          <a:p>
            <a:pPr marL="742950" lvl="1" indent="-285750" algn="l">
              <a:spcBef>
                <a:spcPct val="20000"/>
              </a:spcBef>
            </a:pPr>
            <a:r>
              <a:rPr lang="en-US" sz="2400" dirty="0">
                <a:solidFill>
                  <a:srgbClr val="FF3300"/>
                </a:solidFill>
                <a:latin typeface="Arial" charset="0"/>
              </a:rPr>
              <a:t>1. Violation of the study base principle (choosing the wrong controls)</a:t>
            </a:r>
          </a:p>
          <a:p>
            <a:pPr marL="742950" lvl="1" indent="-285750" algn="l">
              <a:spcBef>
                <a:spcPct val="20000"/>
              </a:spcBef>
              <a:buFontTx/>
              <a:buChar char="–"/>
            </a:pPr>
            <a:endParaRPr lang="en-US" sz="400" dirty="0">
              <a:latin typeface="Arial" charset="0"/>
            </a:endParaRPr>
          </a:p>
          <a:p>
            <a:pPr marL="742950" lvl="1" indent="-285750" algn="l">
              <a:spcBef>
                <a:spcPct val="20000"/>
              </a:spcBef>
            </a:pPr>
            <a:r>
              <a:rPr lang="en-US" sz="2400" dirty="0">
                <a:latin typeface="Arial" charset="0"/>
              </a:rPr>
              <a:t>   </a:t>
            </a:r>
            <a:r>
              <a:rPr lang="en-US" sz="2000" dirty="0">
                <a:latin typeface="Arial" charset="0"/>
              </a:rPr>
              <a:t>PLUS, since exposure and disease present at the outset, all the same mechanisms seen in cross-sectional study:</a:t>
            </a:r>
          </a:p>
        </p:txBody>
      </p:sp>
      <p:sp>
        <p:nvSpPr>
          <p:cNvPr id="66565" name="Line 4"/>
          <p:cNvSpPr>
            <a:spLocks noChangeShapeType="1"/>
          </p:cNvSpPr>
          <p:nvPr/>
        </p:nvSpPr>
        <p:spPr bwMode="auto">
          <a:xfrm flipV="1">
            <a:off x="2857500" y="4267200"/>
            <a:ext cx="1066800" cy="228600"/>
          </a:xfrm>
          <a:prstGeom prst="line">
            <a:avLst/>
          </a:prstGeom>
          <a:noFill/>
          <a:ln w="9525">
            <a:solidFill>
              <a:schemeClr val="tx1"/>
            </a:solidFill>
            <a:round/>
            <a:headEnd/>
            <a:tailEnd/>
          </a:ln>
        </p:spPr>
        <p:txBody>
          <a:bodyPr wrap="none" anchor="ctr"/>
          <a:lstStyle/>
          <a:p>
            <a:endParaRPr lang="en-US" dirty="0"/>
          </a:p>
        </p:txBody>
      </p:sp>
      <p:sp>
        <p:nvSpPr>
          <p:cNvPr id="66566" name="Line 9"/>
          <p:cNvSpPr>
            <a:spLocks noChangeShapeType="1"/>
          </p:cNvSpPr>
          <p:nvPr/>
        </p:nvSpPr>
        <p:spPr bwMode="auto">
          <a:xfrm flipV="1">
            <a:off x="4000500" y="1905000"/>
            <a:ext cx="762000" cy="2362200"/>
          </a:xfrm>
          <a:prstGeom prst="line">
            <a:avLst/>
          </a:prstGeom>
          <a:noFill/>
          <a:ln w="9525">
            <a:solidFill>
              <a:schemeClr val="tx1"/>
            </a:solidFill>
            <a:round/>
            <a:headEnd/>
            <a:tailEnd type="stealth" w="med" len="med"/>
          </a:ln>
        </p:spPr>
        <p:txBody>
          <a:bodyPr wrap="none" anchor="ctr"/>
          <a:lstStyle/>
          <a:p>
            <a:endParaRPr lang="en-US" dirty="0"/>
          </a:p>
        </p:txBody>
      </p:sp>
      <p:sp>
        <p:nvSpPr>
          <p:cNvPr id="66567" name="Line 10"/>
          <p:cNvSpPr>
            <a:spLocks noChangeShapeType="1"/>
          </p:cNvSpPr>
          <p:nvPr/>
        </p:nvSpPr>
        <p:spPr bwMode="auto">
          <a:xfrm flipV="1">
            <a:off x="3924300" y="3962400"/>
            <a:ext cx="1600200" cy="304800"/>
          </a:xfrm>
          <a:prstGeom prst="line">
            <a:avLst/>
          </a:prstGeom>
          <a:noFill/>
          <a:ln w="9525">
            <a:solidFill>
              <a:schemeClr val="tx1"/>
            </a:solidFill>
            <a:round/>
            <a:headEnd/>
            <a:tailEnd type="stealth" w="med" len="med"/>
          </a:ln>
        </p:spPr>
        <p:txBody>
          <a:bodyPr wrap="none" anchor="ctr"/>
          <a:lstStyle/>
          <a:p>
            <a:endParaRPr lang="en-US" dirty="0"/>
          </a:p>
        </p:txBody>
      </p:sp>
      <p:sp>
        <p:nvSpPr>
          <p:cNvPr id="66568" name="Line 11"/>
          <p:cNvSpPr>
            <a:spLocks noChangeShapeType="1"/>
          </p:cNvSpPr>
          <p:nvPr/>
        </p:nvSpPr>
        <p:spPr bwMode="auto">
          <a:xfrm flipH="1">
            <a:off x="5753100" y="1600200"/>
            <a:ext cx="914400" cy="1981200"/>
          </a:xfrm>
          <a:prstGeom prst="line">
            <a:avLst/>
          </a:prstGeom>
          <a:noFill/>
          <a:ln w="9525">
            <a:solidFill>
              <a:srgbClr val="FF3300"/>
            </a:solidFill>
            <a:round/>
            <a:headEnd/>
            <a:tailEnd type="stealth" w="med" len="med"/>
          </a:ln>
        </p:spPr>
        <p:txBody>
          <a:bodyPr wrap="none" anchor="ctr"/>
          <a:lstStyle/>
          <a:p>
            <a:endParaRPr lang="en-US" dirty="0"/>
          </a:p>
        </p:txBody>
      </p:sp>
      <p:sp>
        <p:nvSpPr>
          <p:cNvPr id="66569" name="Freeform 5"/>
          <p:cNvSpPr>
            <a:spLocks/>
          </p:cNvSpPr>
          <p:nvPr/>
        </p:nvSpPr>
        <p:spPr bwMode="auto">
          <a:xfrm rot="20848271">
            <a:off x="295935" y="2237295"/>
            <a:ext cx="2756806" cy="3604995"/>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66571" name="Rectangle 14"/>
          <p:cNvSpPr>
            <a:spLocks noChangeArrowheads="1"/>
          </p:cNvSpPr>
          <p:nvPr/>
        </p:nvSpPr>
        <p:spPr bwMode="auto">
          <a:xfrm>
            <a:off x="800100" y="4495800"/>
            <a:ext cx="9372600" cy="2286000"/>
          </a:xfrm>
          <a:prstGeom prst="rect">
            <a:avLst/>
          </a:prstGeom>
          <a:noFill/>
          <a:ln w="9525">
            <a:noFill/>
            <a:miter lim="800000"/>
            <a:headEnd/>
            <a:tailEnd/>
          </a:ln>
        </p:spPr>
        <p:txBody>
          <a:bodyPr/>
          <a:lstStyle/>
          <a:p>
            <a:pPr marL="609600" indent="-609600" algn="l">
              <a:lnSpc>
                <a:spcPct val="80000"/>
              </a:lnSpc>
              <a:spcBef>
                <a:spcPct val="20000"/>
              </a:spcBef>
              <a:buFontTx/>
              <a:buAutoNum type="arabicPeriod" startAt="2"/>
            </a:pPr>
            <a:r>
              <a:rPr lang="en-US" sz="2000" dirty="0">
                <a:latin typeface="Arial" charset="0"/>
              </a:rPr>
              <a:t>Non-participation amongst eligibles whom you have approached</a:t>
            </a:r>
          </a:p>
          <a:p>
            <a:pPr marL="990600" lvl="1" indent="-307975" algn="l">
              <a:lnSpc>
                <a:spcPct val="80000"/>
              </a:lnSpc>
              <a:spcBef>
                <a:spcPct val="20000"/>
              </a:spcBef>
              <a:buFontTx/>
              <a:buChar char="•"/>
            </a:pPr>
            <a:r>
              <a:rPr lang="en-US" sz="1800" dirty="0">
                <a:latin typeface="Arial" charset="0"/>
              </a:rPr>
              <a:t>“Non-response” (eligible persons in intended sample decline participation according to exposure &amp; outcome). </a:t>
            </a:r>
          </a:p>
          <a:p>
            <a:pPr marL="990600" lvl="1" indent="-307975" algn="l">
              <a:lnSpc>
                <a:spcPct val="80000"/>
              </a:lnSpc>
              <a:spcBef>
                <a:spcPct val="20000"/>
              </a:spcBef>
              <a:buFontTx/>
              <a:buChar char="•"/>
            </a:pPr>
            <a:endParaRPr lang="en-US" sz="1800" dirty="0">
              <a:latin typeface="Arial" charset="0"/>
            </a:endParaRPr>
          </a:p>
          <a:p>
            <a:pPr marL="609600" indent="-609600" algn="l">
              <a:lnSpc>
                <a:spcPct val="80000"/>
              </a:lnSpc>
              <a:spcBef>
                <a:spcPct val="20000"/>
              </a:spcBef>
              <a:buFontTx/>
              <a:buAutoNum type="arabicPeriod" startAt="2"/>
            </a:pPr>
            <a:r>
              <a:rPr lang="en-US" sz="2000" dirty="0">
                <a:latin typeface="Arial" charset="0"/>
              </a:rPr>
              <a:t>Some people never become available to select</a:t>
            </a:r>
          </a:p>
          <a:p>
            <a:pPr marL="990600" lvl="1" indent="-307975" algn="l">
              <a:lnSpc>
                <a:spcPct val="80000"/>
              </a:lnSpc>
              <a:spcBef>
                <a:spcPct val="20000"/>
              </a:spcBef>
              <a:buFontTx/>
              <a:buChar char="•"/>
            </a:pPr>
            <a:r>
              <a:rPr lang="en-US" sz="1800" dirty="0">
                <a:latin typeface="+mn-lt"/>
              </a:rPr>
              <a:t>Drop out, competing events, and/or death from disease influenced by/associated with both exposure and disease</a:t>
            </a:r>
          </a:p>
          <a:p>
            <a:pPr marL="990600" lvl="1" indent="-533400" algn="l">
              <a:lnSpc>
                <a:spcPct val="80000"/>
              </a:lnSpc>
              <a:spcBef>
                <a:spcPct val="20000"/>
              </a:spcBef>
              <a:buFontTx/>
              <a:buChar char="–"/>
            </a:pPr>
            <a:endParaRPr lang="en-US" sz="1800" dirty="0">
              <a:latin typeface="Arial" charset="0"/>
            </a:endParaRPr>
          </a:p>
        </p:txBody>
      </p:sp>
      <p:sp>
        <p:nvSpPr>
          <p:cNvPr id="66573" name="Text Box 17"/>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CE</a:t>
            </a:r>
          </a:p>
        </p:txBody>
      </p:sp>
      <p:sp>
        <p:nvSpPr>
          <p:cNvPr id="66574" name="Line 18"/>
          <p:cNvSpPr>
            <a:spLocks noChangeShapeType="1"/>
          </p:cNvSpPr>
          <p:nvPr/>
        </p:nvSpPr>
        <p:spPr bwMode="auto">
          <a:xfrm flipH="1" flipV="1">
            <a:off x="1409700" y="1752600"/>
            <a:ext cx="228600" cy="990600"/>
          </a:xfrm>
          <a:prstGeom prst="line">
            <a:avLst/>
          </a:prstGeom>
          <a:noFill/>
          <a:ln w="9525">
            <a:solidFill>
              <a:schemeClr val="tx1"/>
            </a:solidFill>
            <a:round/>
            <a:headEnd/>
            <a:tailEnd type="stealth" w="med" len="med"/>
          </a:ln>
        </p:spPr>
        <p:txBody>
          <a:bodyPr wrap="none" anchor="ctr"/>
          <a:lstStyle/>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2F0493D-AEB9-4BD7-BD09-48C364F2F03F}"/>
              </a:ext>
            </a:extLst>
          </p:cNvPr>
          <p:cNvGrpSpPr/>
          <p:nvPr/>
        </p:nvGrpSpPr>
        <p:grpSpPr>
          <a:xfrm>
            <a:off x="8626126" y="4934346"/>
            <a:ext cx="1205261" cy="1066800"/>
            <a:chOff x="8115300" y="4648200"/>
            <a:chExt cx="1524000" cy="1295400"/>
          </a:xfrm>
        </p:grpSpPr>
        <p:sp>
          <p:nvSpPr>
            <p:cNvPr id="98306" name="Rectangle 3"/>
            <p:cNvSpPr>
              <a:spLocks noChangeArrowheads="1"/>
            </p:cNvSpPr>
            <p:nvPr/>
          </p:nvSpPr>
          <p:spPr bwMode="auto">
            <a:xfrm>
              <a:off x="8115300" y="4648200"/>
              <a:ext cx="1524000" cy="1295400"/>
            </a:xfrm>
            <a:prstGeom prst="rect">
              <a:avLst/>
            </a:prstGeom>
            <a:noFill/>
            <a:ln w="31750">
              <a:solidFill>
                <a:srgbClr val="FFC000"/>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07" name="Line 6"/>
            <p:cNvSpPr>
              <a:spLocks noChangeShapeType="1"/>
            </p:cNvSpPr>
            <p:nvPr/>
          </p:nvSpPr>
          <p:spPr bwMode="auto">
            <a:xfrm>
              <a:off x="8877300" y="4648200"/>
              <a:ext cx="0" cy="1295400"/>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08" name="Line 7"/>
            <p:cNvSpPr>
              <a:spLocks noChangeShapeType="1"/>
            </p:cNvSpPr>
            <p:nvPr/>
          </p:nvSpPr>
          <p:spPr bwMode="auto">
            <a:xfrm>
              <a:off x="8115300" y="5257800"/>
              <a:ext cx="1524000" cy="0"/>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98309"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0" name="Text Box 9"/>
          <p:cNvSpPr txBox="1">
            <a:spLocks noChangeArrowheads="1"/>
          </p:cNvSpPr>
          <p:nvPr/>
        </p:nvSpPr>
        <p:spPr bwMode="auto">
          <a:xfrm>
            <a:off x="8723931" y="4204342"/>
            <a:ext cx="1009650" cy="366713"/>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Diseased</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1" name="Text Box 10"/>
          <p:cNvSpPr txBox="1">
            <a:spLocks noChangeArrowheads="1"/>
          </p:cNvSpPr>
          <p:nvPr/>
        </p:nvSpPr>
        <p:spPr bwMode="auto">
          <a:xfrm>
            <a:off x="7677150" y="5308740"/>
            <a:ext cx="971550" cy="366713"/>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Exposed</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2" name="Text Box 11"/>
          <p:cNvSpPr txBox="1">
            <a:spLocks noChangeArrowheads="1"/>
          </p:cNvSpPr>
          <p:nvPr/>
        </p:nvSpPr>
        <p:spPr bwMode="auto">
          <a:xfrm>
            <a:off x="8662639" y="4435315"/>
            <a:ext cx="1205261" cy="461665"/>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        -</a:t>
            </a:r>
          </a:p>
        </p:txBody>
      </p:sp>
      <p:sp>
        <p:nvSpPr>
          <p:cNvPr id="98313" name="Text Box 12"/>
          <p:cNvSpPr txBox="1">
            <a:spLocks noChangeArrowheads="1"/>
          </p:cNvSpPr>
          <p:nvPr/>
        </p:nvSpPr>
        <p:spPr bwMode="auto">
          <a:xfrm>
            <a:off x="8175458" y="4944596"/>
            <a:ext cx="400050" cy="1077218"/>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a:t>
            </a:r>
          </a:p>
        </p:txBody>
      </p:sp>
      <p:sp>
        <p:nvSpPr>
          <p:cNvPr id="98315" name="Text Box 18"/>
          <p:cNvSpPr txBox="1">
            <a:spLocks noChangeArrowheads="1"/>
          </p:cNvSpPr>
          <p:nvPr/>
        </p:nvSpPr>
        <p:spPr bwMode="auto">
          <a:xfrm>
            <a:off x="8039101" y="6038512"/>
            <a:ext cx="2285999" cy="430887"/>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mn-cs"/>
              </a:rPr>
              <a:t>STUDY SAMPLE</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7" name="Text Box 25"/>
          <p:cNvSpPr txBox="1">
            <a:spLocks noChangeArrowheads="1"/>
          </p:cNvSpPr>
          <p:nvPr/>
        </p:nvSpPr>
        <p:spPr bwMode="auto">
          <a:xfrm>
            <a:off x="-556118" y="6316282"/>
            <a:ext cx="5300061" cy="461665"/>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F0"/>
                </a:solidFill>
                <a:effectLst/>
                <a:uLnTx/>
                <a:uFillTx/>
                <a:latin typeface="Times New Roman" pitchFamily="18" charset="0"/>
                <a:ea typeface="+mn-ea"/>
                <a:cs typeface="+mn-cs"/>
              </a:rPr>
              <a:t>OTHER EXTERNAL POPTLN.</a:t>
            </a:r>
          </a:p>
        </p:txBody>
      </p:sp>
      <p:sp>
        <p:nvSpPr>
          <p:cNvPr id="98318" name="Line 26"/>
          <p:cNvSpPr>
            <a:spLocks noChangeShapeType="1"/>
          </p:cNvSpPr>
          <p:nvPr/>
        </p:nvSpPr>
        <p:spPr bwMode="auto">
          <a:xfrm flipH="1" flipV="1">
            <a:off x="7910981" y="4667808"/>
            <a:ext cx="661518" cy="208992"/>
          </a:xfrm>
          <a:prstGeom prst="line">
            <a:avLst/>
          </a:prstGeom>
          <a:noFill/>
          <a:ln w="50800">
            <a:solidFill>
              <a:srgbClr val="FF0000"/>
            </a:solidFill>
            <a:round/>
            <a:headEnd/>
            <a:tailEnd type="triangle" w="med" len="me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98323" name="Group 40"/>
          <p:cNvGrpSpPr>
            <a:grpSpLocks/>
          </p:cNvGrpSpPr>
          <p:nvPr/>
        </p:nvGrpSpPr>
        <p:grpSpPr bwMode="auto">
          <a:xfrm>
            <a:off x="290337" y="270182"/>
            <a:ext cx="2853519" cy="2725982"/>
            <a:chOff x="1296" y="768"/>
            <a:chExt cx="864" cy="816"/>
          </a:xfrm>
        </p:grpSpPr>
        <p:sp>
          <p:nvSpPr>
            <p:cNvPr id="98344" name="Rectangle 23"/>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45" name="Line 35"/>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46" name="Line 38"/>
            <p:cNvSpPr>
              <a:spLocks noChangeShapeType="1"/>
            </p:cNvSpPr>
            <p:nvPr/>
          </p:nvSpPr>
          <p:spPr bwMode="auto">
            <a:xfrm>
              <a:off x="1296" y="1161"/>
              <a:ext cx="864" cy="0"/>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98324" name="Group 43"/>
          <p:cNvGrpSpPr>
            <a:grpSpLocks/>
          </p:cNvGrpSpPr>
          <p:nvPr/>
        </p:nvGrpSpPr>
        <p:grpSpPr bwMode="auto">
          <a:xfrm>
            <a:off x="3916529" y="152400"/>
            <a:ext cx="2018118" cy="1703598"/>
            <a:chOff x="1296" y="768"/>
            <a:chExt cx="864" cy="816"/>
          </a:xfrm>
        </p:grpSpPr>
        <p:sp>
          <p:nvSpPr>
            <p:cNvPr id="98341" name="Rectangle 44"/>
            <p:cNvSpPr>
              <a:spLocks noChangeArrowheads="1"/>
            </p:cNvSpPr>
            <p:nvPr/>
          </p:nvSpPr>
          <p:spPr bwMode="auto">
            <a:xfrm>
              <a:off x="1296" y="768"/>
              <a:ext cx="864" cy="816"/>
            </a:xfrm>
            <a:prstGeom prst="rect">
              <a:avLst/>
            </a:prstGeom>
            <a:noFill/>
            <a:ln w="34925">
              <a:solidFill>
                <a:schemeClr val="accent1">
                  <a:lumMod val="60000"/>
                  <a:lumOff val="40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42" name="Line 45"/>
            <p:cNvSpPr>
              <a:spLocks noChangeShapeType="1"/>
            </p:cNvSpPr>
            <p:nvPr/>
          </p:nvSpPr>
          <p:spPr bwMode="auto">
            <a:xfrm>
              <a:off x="1728" y="768"/>
              <a:ext cx="0" cy="816"/>
            </a:xfrm>
            <a:prstGeom prst="line">
              <a:avLst/>
            </a:prstGeom>
            <a:noFill/>
            <a:ln w="34925">
              <a:solidFill>
                <a:schemeClr val="accent1">
                  <a:lumMod val="60000"/>
                  <a:lumOff val="40000"/>
                </a:schemeClr>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43" name="Line 46"/>
            <p:cNvSpPr>
              <a:spLocks noChangeShapeType="1"/>
            </p:cNvSpPr>
            <p:nvPr/>
          </p:nvSpPr>
          <p:spPr bwMode="auto">
            <a:xfrm>
              <a:off x="1296" y="1200"/>
              <a:ext cx="864" cy="0"/>
            </a:xfrm>
            <a:prstGeom prst="line">
              <a:avLst/>
            </a:prstGeom>
            <a:noFill/>
            <a:ln w="34925">
              <a:solidFill>
                <a:schemeClr val="accent1">
                  <a:lumMod val="60000"/>
                  <a:lumOff val="40000"/>
                </a:schemeClr>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98325" name="Group 47"/>
          <p:cNvGrpSpPr>
            <a:grpSpLocks/>
          </p:cNvGrpSpPr>
          <p:nvPr/>
        </p:nvGrpSpPr>
        <p:grpSpPr bwMode="auto">
          <a:xfrm>
            <a:off x="311093" y="3919595"/>
            <a:ext cx="2875154" cy="2396687"/>
            <a:chOff x="1296" y="768"/>
            <a:chExt cx="864" cy="816"/>
          </a:xfrm>
        </p:grpSpPr>
        <p:sp>
          <p:nvSpPr>
            <p:cNvPr id="98338" name="Rectangle 48"/>
            <p:cNvSpPr>
              <a:spLocks noChangeArrowheads="1"/>
            </p:cNvSpPr>
            <p:nvPr/>
          </p:nvSpPr>
          <p:spPr bwMode="auto">
            <a:xfrm>
              <a:off x="1296" y="768"/>
              <a:ext cx="864" cy="816"/>
            </a:xfrm>
            <a:prstGeom prst="rect">
              <a:avLst/>
            </a:prstGeom>
            <a:noFill/>
            <a:ln w="31750">
              <a:solidFill>
                <a:srgbClr val="DDDDDD"/>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9" name="Line 49"/>
            <p:cNvSpPr>
              <a:spLocks noChangeShapeType="1"/>
            </p:cNvSpPr>
            <p:nvPr/>
          </p:nvSpPr>
          <p:spPr bwMode="auto">
            <a:xfrm>
              <a:off x="1728" y="768"/>
              <a:ext cx="0" cy="816"/>
            </a:xfrm>
            <a:prstGeom prst="line">
              <a:avLst/>
            </a:prstGeom>
            <a:noFill/>
            <a:ln w="31750">
              <a:solidFill>
                <a:srgbClr val="DDDDDD"/>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40" name="Line 50"/>
            <p:cNvSpPr>
              <a:spLocks noChangeShapeType="1"/>
            </p:cNvSpPr>
            <p:nvPr/>
          </p:nvSpPr>
          <p:spPr bwMode="auto">
            <a:xfrm>
              <a:off x="1296" y="1161"/>
              <a:ext cx="864" cy="0"/>
            </a:xfrm>
            <a:prstGeom prst="line">
              <a:avLst/>
            </a:prstGeom>
            <a:noFill/>
            <a:ln w="31750">
              <a:solidFill>
                <a:srgbClr val="DDDDDD"/>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98326" name="Group 51"/>
          <p:cNvGrpSpPr>
            <a:grpSpLocks/>
          </p:cNvGrpSpPr>
          <p:nvPr/>
        </p:nvGrpSpPr>
        <p:grpSpPr bwMode="auto">
          <a:xfrm>
            <a:off x="3845456" y="2681186"/>
            <a:ext cx="1961871" cy="1845454"/>
            <a:chOff x="1296" y="768"/>
            <a:chExt cx="864" cy="816"/>
          </a:xfrm>
        </p:grpSpPr>
        <p:sp>
          <p:nvSpPr>
            <p:cNvPr id="98335" name="Rectangle 52"/>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6" name="Line 53"/>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7" name="Line 54"/>
            <p:cNvSpPr>
              <a:spLocks noChangeShapeType="1"/>
            </p:cNvSpPr>
            <p:nvPr/>
          </p:nvSpPr>
          <p:spPr bwMode="auto">
            <a:xfrm>
              <a:off x="1296" y="1173"/>
              <a:ext cx="864" cy="0"/>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98327" name="Group 55"/>
          <p:cNvGrpSpPr>
            <a:grpSpLocks/>
          </p:cNvGrpSpPr>
          <p:nvPr/>
        </p:nvGrpSpPr>
        <p:grpSpPr bwMode="auto">
          <a:xfrm>
            <a:off x="6244508" y="3651299"/>
            <a:ext cx="1528010" cy="1475145"/>
            <a:chOff x="1296" y="768"/>
            <a:chExt cx="864" cy="816"/>
          </a:xfrm>
        </p:grpSpPr>
        <p:sp>
          <p:nvSpPr>
            <p:cNvPr id="98332" name="Rectangle 56"/>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3" name="Line 57"/>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4" name="Line 58"/>
            <p:cNvSpPr>
              <a:spLocks noChangeShapeType="1"/>
            </p:cNvSpPr>
            <p:nvPr/>
          </p:nvSpPr>
          <p:spPr bwMode="auto">
            <a:xfrm>
              <a:off x="1296" y="1167"/>
              <a:ext cx="864" cy="0"/>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98328" name="Text Box 59"/>
          <p:cNvSpPr txBox="1">
            <a:spLocks noChangeArrowheads="1"/>
          </p:cNvSpPr>
          <p:nvPr/>
        </p:nvSpPr>
        <p:spPr bwMode="auto">
          <a:xfrm>
            <a:off x="5905500" y="5105400"/>
            <a:ext cx="2057400" cy="769441"/>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mn-cs"/>
              </a:rPr>
              <a:t>INTENDED SAMPLE</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4" name="Text Box 17">
            <a:extLst>
              <a:ext uri="{FF2B5EF4-FFF2-40B4-BE49-F238E27FC236}">
                <a16:creationId xmlns:a16="http://schemas.microsoft.com/office/drawing/2014/main" id="{96A72AAB-0971-4AE6-8273-FC9E61B52D13}"/>
              </a:ext>
            </a:extLst>
          </p:cNvPr>
          <p:cNvSpPr txBox="1">
            <a:spLocks noChangeArrowheads="1"/>
          </p:cNvSpPr>
          <p:nvPr/>
        </p:nvSpPr>
        <p:spPr bwMode="auto">
          <a:xfrm>
            <a:off x="110769" y="3004279"/>
            <a:ext cx="3414449" cy="430887"/>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B0F0"/>
                </a:solidFill>
                <a:effectLst/>
                <a:uLnTx/>
                <a:uFillTx/>
                <a:latin typeface="Times New Roman" pitchFamily="18" charset="0"/>
                <a:ea typeface="+mn-ea"/>
                <a:cs typeface="+mn-cs"/>
              </a:rPr>
              <a:t>TARGET POPULATION</a:t>
            </a:r>
            <a:endParaRPr kumimoji="0" lang="en-US" sz="2400" b="0" i="0" u="none" strike="noStrike" kern="1200" cap="none" spc="0" normalizeH="0" baseline="0" noProof="0" dirty="0">
              <a:ln>
                <a:noFill/>
              </a:ln>
              <a:solidFill>
                <a:srgbClr val="00B0F0"/>
              </a:solidFill>
              <a:effectLst/>
              <a:uLnTx/>
              <a:uFillTx/>
              <a:latin typeface="Times New Roman" pitchFamily="18" charset="0"/>
              <a:ea typeface="+mn-ea"/>
              <a:cs typeface="+mn-cs"/>
            </a:endParaRPr>
          </a:p>
        </p:txBody>
      </p:sp>
      <p:sp>
        <p:nvSpPr>
          <p:cNvPr id="47" name="Text Box 25">
            <a:extLst>
              <a:ext uri="{FF2B5EF4-FFF2-40B4-BE49-F238E27FC236}">
                <a16:creationId xmlns:a16="http://schemas.microsoft.com/office/drawing/2014/main" id="{B63DDBA3-4667-40FB-B3C5-E3FF6DE62E6D}"/>
              </a:ext>
            </a:extLst>
          </p:cNvPr>
          <p:cNvSpPr txBox="1">
            <a:spLocks noChangeArrowheads="1"/>
          </p:cNvSpPr>
          <p:nvPr/>
        </p:nvSpPr>
        <p:spPr bwMode="auto">
          <a:xfrm>
            <a:off x="3471452" y="1794217"/>
            <a:ext cx="3103995" cy="461665"/>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F0"/>
                </a:solidFill>
                <a:effectLst/>
                <a:uLnTx/>
                <a:uFillTx/>
                <a:latin typeface="Times New Roman" pitchFamily="18" charset="0"/>
                <a:ea typeface="+mn-ea"/>
                <a:cs typeface="+mn-cs"/>
              </a:rPr>
              <a:t>OTHER EXT. PPTLN.</a:t>
            </a:r>
          </a:p>
        </p:txBody>
      </p:sp>
      <p:sp>
        <p:nvSpPr>
          <p:cNvPr id="2" name="Freeform: Shape 1">
            <a:extLst>
              <a:ext uri="{FF2B5EF4-FFF2-40B4-BE49-F238E27FC236}">
                <a16:creationId xmlns:a16="http://schemas.microsoft.com/office/drawing/2014/main" id="{47F35464-AC67-42F6-8BE2-4461B4BA1CFF}"/>
              </a:ext>
            </a:extLst>
          </p:cNvPr>
          <p:cNvSpPr/>
          <p:nvPr/>
        </p:nvSpPr>
        <p:spPr bwMode="auto">
          <a:xfrm>
            <a:off x="5905500" y="3167806"/>
            <a:ext cx="2667000" cy="1706186"/>
          </a:xfrm>
          <a:custGeom>
            <a:avLst/>
            <a:gdLst>
              <a:gd name="connsiteX0" fmla="*/ 2963119 w 2963119"/>
              <a:gd name="connsiteY0" fmla="*/ 1703597 h 1703597"/>
              <a:gd name="connsiteX1" fmla="*/ 2245488 w 2963119"/>
              <a:gd name="connsiteY1" fmla="*/ 106291 h 1703597"/>
              <a:gd name="connsiteX2" fmla="*/ 0 w 2963119"/>
              <a:gd name="connsiteY2" fmla="*/ 279911 h 1703597"/>
            </a:gdLst>
            <a:ahLst/>
            <a:cxnLst>
              <a:cxn ang="0">
                <a:pos x="connsiteX0" y="connsiteY0"/>
              </a:cxn>
              <a:cxn ang="0">
                <a:pos x="connsiteX1" y="connsiteY1"/>
              </a:cxn>
              <a:cxn ang="0">
                <a:pos x="connsiteX2" y="connsiteY2"/>
              </a:cxn>
            </a:cxnLst>
            <a:rect l="l" t="t" r="r" b="b"/>
            <a:pathLst>
              <a:path w="2963119" h="1703597">
                <a:moveTo>
                  <a:pt x="2963119" y="1703597"/>
                </a:moveTo>
                <a:cubicBezTo>
                  <a:pt x="2851230" y="1023584"/>
                  <a:pt x="2739341" y="343572"/>
                  <a:pt x="2245488" y="106291"/>
                </a:cubicBezTo>
                <a:cubicBezTo>
                  <a:pt x="1751635" y="-130990"/>
                  <a:pt x="875817" y="74460"/>
                  <a:pt x="0" y="279911"/>
                </a:cubicBezTo>
              </a:path>
            </a:pathLst>
          </a:custGeom>
          <a:noFill/>
          <a:ln w="3175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8" name="Text Box 17">
            <a:extLst>
              <a:ext uri="{FF2B5EF4-FFF2-40B4-BE49-F238E27FC236}">
                <a16:creationId xmlns:a16="http://schemas.microsoft.com/office/drawing/2014/main" id="{6695AA47-8CC0-4162-A02C-448FF55DC175}"/>
              </a:ext>
            </a:extLst>
          </p:cNvPr>
          <p:cNvSpPr txBox="1">
            <a:spLocks noChangeArrowheads="1"/>
          </p:cNvSpPr>
          <p:nvPr/>
        </p:nvSpPr>
        <p:spPr bwMode="auto">
          <a:xfrm>
            <a:off x="3162300" y="4496678"/>
            <a:ext cx="3314898" cy="1898212"/>
          </a:xfrm>
          <a:prstGeom prst="rect">
            <a:avLst/>
          </a:prstGeom>
          <a:noFill/>
          <a:ln w="9525">
            <a:noFill/>
            <a:miter lim="800000"/>
            <a:headEnd/>
            <a:tailEnd/>
          </a:ln>
        </p:spPr>
        <p:txBody>
          <a:bodyPr wrap="square">
            <a:spAutoFit/>
          </a:bodyPr>
          <a:lstStyle/>
          <a:p>
            <a:pPr defTabSz="812810">
              <a:defRPr/>
            </a:pPr>
            <a:r>
              <a:rPr lang="en-US" sz="1956" dirty="0">
                <a:solidFill>
                  <a:srgbClr val="FF0000"/>
                </a:solidFill>
              </a:rPr>
              <a:t>SOURCE POPULATION</a:t>
            </a:r>
          </a:p>
          <a:p>
            <a:pPr defTabSz="812810">
              <a:defRPr/>
            </a:pPr>
            <a:r>
              <a:rPr lang="en-US" sz="1956" dirty="0">
                <a:solidFill>
                  <a:srgbClr val="FF0000"/>
                </a:solidFill>
              </a:rPr>
              <a:t>(aka </a:t>
            </a:r>
          </a:p>
          <a:p>
            <a:pPr defTabSz="812810">
              <a:defRPr/>
            </a:pPr>
            <a:r>
              <a:rPr lang="en-US" sz="1956" dirty="0">
                <a:solidFill>
                  <a:srgbClr val="FF0000"/>
                </a:solidFill>
              </a:rPr>
              <a:t>ACCESSIBLE </a:t>
            </a:r>
          </a:p>
          <a:p>
            <a:pPr defTabSz="812810">
              <a:defRPr/>
            </a:pPr>
            <a:r>
              <a:rPr lang="en-US" sz="1956" dirty="0">
                <a:solidFill>
                  <a:srgbClr val="FF0000"/>
                </a:solidFill>
              </a:rPr>
              <a:t>POPULATION, </a:t>
            </a:r>
          </a:p>
          <a:p>
            <a:pPr defTabSz="812810">
              <a:defRPr/>
            </a:pPr>
            <a:r>
              <a:rPr lang="en-US" sz="1956" dirty="0">
                <a:solidFill>
                  <a:srgbClr val="FF0000"/>
                </a:solidFill>
              </a:rPr>
              <a:t>STUDY BASE, </a:t>
            </a:r>
          </a:p>
          <a:p>
            <a:pPr defTabSz="812810">
              <a:defRPr/>
            </a:pPr>
            <a:r>
              <a:rPr lang="en-US" sz="1956" dirty="0">
                <a:solidFill>
                  <a:srgbClr val="FF0000"/>
                </a:solidFill>
              </a:rPr>
              <a:t>“UNDERLYING COHORT”)</a:t>
            </a:r>
            <a:endParaRPr lang="en-US" sz="2133" dirty="0">
              <a:solidFill>
                <a:srgbClr val="FF0000"/>
              </a:solidFill>
            </a:endParaRPr>
          </a:p>
        </p:txBody>
      </p:sp>
      <p:sp>
        <p:nvSpPr>
          <p:cNvPr id="49" name="Text Box 33">
            <a:extLst>
              <a:ext uri="{FF2B5EF4-FFF2-40B4-BE49-F238E27FC236}">
                <a16:creationId xmlns:a16="http://schemas.microsoft.com/office/drawing/2014/main" id="{5AEE8348-E7FA-40AE-AE10-987AD2EDFB32}"/>
              </a:ext>
            </a:extLst>
          </p:cNvPr>
          <p:cNvSpPr txBox="1">
            <a:spLocks noChangeArrowheads="1"/>
          </p:cNvSpPr>
          <p:nvPr/>
        </p:nvSpPr>
        <p:spPr bwMode="auto">
          <a:xfrm>
            <a:off x="4632035" y="6420284"/>
            <a:ext cx="3940464" cy="369332"/>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effectLst/>
                <a:uLnTx/>
                <a:uFillTx/>
                <a:latin typeface="Times New Roman" pitchFamily="18" charset="0"/>
                <a:ea typeface="+mn-ea"/>
                <a:cs typeface="+mn-cs"/>
              </a:rPr>
              <a:t>Conception of Study Design yields</a:t>
            </a:r>
          </a:p>
        </p:txBody>
      </p:sp>
      <p:sp>
        <p:nvSpPr>
          <p:cNvPr id="4" name="Freeform: Shape 3">
            <a:extLst>
              <a:ext uri="{FF2B5EF4-FFF2-40B4-BE49-F238E27FC236}">
                <a16:creationId xmlns:a16="http://schemas.microsoft.com/office/drawing/2014/main" id="{3AF2E290-C022-47A1-872A-7F0823FB1775}"/>
              </a:ext>
            </a:extLst>
          </p:cNvPr>
          <p:cNvSpPr/>
          <p:nvPr/>
        </p:nvSpPr>
        <p:spPr bwMode="auto">
          <a:xfrm>
            <a:off x="7008513" y="5871275"/>
            <a:ext cx="513696" cy="545291"/>
          </a:xfrm>
          <a:custGeom>
            <a:avLst/>
            <a:gdLst>
              <a:gd name="connsiteX0" fmla="*/ 0 w 562824"/>
              <a:gd name="connsiteY0" fmla="*/ 1229711 h 1229711"/>
              <a:gd name="connsiteX1" fmla="*/ 551793 w 562824"/>
              <a:gd name="connsiteY1" fmla="*/ 740979 h 1229711"/>
              <a:gd name="connsiteX2" fmla="*/ 315311 w 562824"/>
              <a:gd name="connsiteY2" fmla="*/ 0 h 1229711"/>
            </a:gdLst>
            <a:ahLst/>
            <a:cxnLst>
              <a:cxn ang="0">
                <a:pos x="connsiteX0" y="connsiteY0"/>
              </a:cxn>
              <a:cxn ang="0">
                <a:pos x="connsiteX1" y="connsiteY1"/>
              </a:cxn>
              <a:cxn ang="0">
                <a:pos x="connsiteX2" y="connsiteY2"/>
              </a:cxn>
            </a:cxnLst>
            <a:rect l="l" t="t" r="r" b="b"/>
            <a:pathLst>
              <a:path w="562824" h="1229711">
                <a:moveTo>
                  <a:pt x="0" y="1229711"/>
                </a:moveTo>
                <a:cubicBezTo>
                  <a:pt x="249620" y="1087821"/>
                  <a:pt x="499241" y="945931"/>
                  <a:pt x="551793" y="740979"/>
                </a:cubicBezTo>
                <a:cubicBezTo>
                  <a:pt x="604345" y="536027"/>
                  <a:pt x="459828" y="268013"/>
                  <a:pt x="315311" y="0"/>
                </a:cubicBezTo>
              </a:path>
            </a:pathLst>
          </a:custGeom>
          <a:noFill/>
          <a:ln w="22225" cap="flat" cmpd="sng" algn="ctr">
            <a:solidFill>
              <a:schemeClr val="tx1"/>
            </a:solidFill>
            <a:prstDash val="dash"/>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50" name="WordArt 34">
            <a:extLst>
              <a:ext uri="{FF2B5EF4-FFF2-40B4-BE49-F238E27FC236}">
                <a16:creationId xmlns:a16="http://schemas.microsoft.com/office/drawing/2014/main" id="{A5F71067-E469-4420-BC44-8A561EE9BEA0}"/>
              </a:ext>
            </a:extLst>
          </p:cNvPr>
          <p:cNvSpPr>
            <a:spLocks noChangeArrowheads="1" noChangeShapeType="1" noTextEdit="1"/>
          </p:cNvSpPr>
          <p:nvPr/>
        </p:nvSpPr>
        <p:spPr bwMode="auto">
          <a:xfrm rot="1684938">
            <a:off x="6520916" y="2869069"/>
            <a:ext cx="2147910" cy="1434200"/>
          </a:xfrm>
          <a:prstGeom prst="rect">
            <a:avLst/>
          </a:prstGeom>
        </p:spPr>
        <p:txBody>
          <a:bodyPr spcFirstLastPara="1" wrap="none" fromWordArt="1">
            <a:prstTxWarp prst="textArchUp">
              <a:avLst>
                <a:gd name="adj" fmla="val 10800004"/>
              </a:avLst>
            </a:prstTxWarp>
          </a:bodyPr>
          <a:lstStyle/>
          <a:p>
            <a:r>
              <a:rPr lang="en-US" sz="3600" kern="10" dirty="0">
                <a:ln w="9525">
                  <a:solidFill>
                    <a:srgbClr val="000000"/>
                  </a:solidFill>
                  <a:round/>
                  <a:headEnd/>
                  <a:tailEnd/>
                </a:ln>
                <a:solidFill>
                  <a:srgbClr val="FF0000"/>
                </a:solidFill>
                <a:latin typeface="Arial Black"/>
              </a:rPr>
              <a:t>Inference</a:t>
            </a:r>
          </a:p>
        </p:txBody>
      </p:sp>
      <p:sp>
        <p:nvSpPr>
          <p:cNvPr id="53" name="WordArt 34">
            <a:extLst>
              <a:ext uri="{FF2B5EF4-FFF2-40B4-BE49-F238E27FC236}">
                <a16:creationId xmlns:a16="http://schemas.microsoft.com/office/drawing/2014/main" id="{EC58C686-1F88-4DBE-8F28-D73F75B88AA7}"/>
              </a:ext>
            </a:extLst>
          </p:cNvPr>
          <p:cNvSpPr>
            <a:spLocks noChangeArrowheads="1" noChangeShapeType="1" noTextEdit="1"/>
          </p:cNvSpPr>
          <p:nvPr/>
        </p:nvSpPr>
        <p:spPr bwMode="auto">
          <a:xfrm rot="2897672">
            <a:off x="5693013" y="1372704"/>
            <a:ext cx="4320743" cy="2362835"/>
          </a:xfrm>
          <a:prstGeom prst="rect">
            <a:avLst/>
          </a:prstGeom>
          <a:noFill/>
        </p:spPr>
        <p:txBody>
          <a:bodyPr spcFirstLastPara="1" wrap="none" numCol="1" fromWordArt="1">
            <a:prstTxWarp prst="textArchUp">
              <a:avLst>
                <a:gd name="adj" fmla="val 10800004"/>
              </a:avLst>
            </a:prstTxWarp>
          </a:bodyPr>
          <a:lstStyle/>
          <a:p>
            <a:pPr marL="0" marR="0" algn="ctr" eaLnBrk="0" fontAlgn="base" hangingPunct="0">
              <a:lnSpc>
                <a:spcPct val="107000"/>
              </a:lnSpc>
              <a:spcBef>
                <a:spcPts val="0"/>
              </a:spcBef>
              <a:spcAft>
                <a:spcPts val="800"/>
              </a:spcAft>
            </a:pPr>
            <a:r>
              <a:rPr lang="en-US" sz="3600" dirty="0">
                <a:ln w="9525" cap="flat" cmpd="sng" algn="ctr">
                  <a:solidFill>
                    <a:srgbClr val="000000"/>
                  </a:solidFill>
                  <a:prstDash val="solid"/>
                  <a:round/>
                </a:ln>
                <a:solidFill>
                  <a:srgbClr val="00B0F0"/>
                </a:solidFill>
                <a:effectLst/>
                <a:latin typeface="Arial Black" panose="020B0A04020102020204" pitchFamily="34" charset="0"/>
                <a:ea typeface="Calibri" panose="020F0502020204030204" pitchFamily="34" charset="0"/>
                <a:cs typeface="Times New Roman" panose="02020603050405020304" pitchFamily="18" charset="0"/>
              </a:rPr>
              <a:t>Inference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Freeform: Shape 53">
            <a:extLst>
              <a:ext uri="{FF2B5EF4-FFF2-40B4-BE49-F238E27FC236}">
                <a16:creationId xmlns:a16="http://schemas.microsoft.com/office/drawing/2014/main" id="{32049017-DBB8-45A7-B50F-5A880354F49B}"/>
              </a:ext>
            </a:extLst>
          </p:cNvPr>
          <p:cNvSpPr/>
          <p:nvPr/>
        </p:nvSpPr>
        <p:spPr bwMode="auto">
          <a:xfrm rot="1481139">
            <a:off x="5650439" y="1677431"/>
            <a:ext cx="3974757" cy="1824453"/>
          </a:xfrm>
          <a:custGeom>
            <a:avLst/>
            <a:gdLst>
              <a:gd name="connsiteX0" fmla="*/ 2963119 w 2963119"/>
              <a:gd name="connsiteY0" fmla="*/ 1703597 h 1703597"/>
              <a:gd name="connsiteX1" fmla="*/ 2245488 w 2963119"/>
              <a:gd name="connsiteY1" fmla="*/ 106291 h 1703597"/>
              <a:gd name="connsiteX2" fmla="*/ 0 w 2963119"/>
              <a:gd name="connsiteY2" fmla="*/ 279911 h 1703597"/>
            </a:gdLst>
            <a:ahLst/>
            <a:cxnLst>
              <a:cxn ang="0">
                <a:pos x="connsiteX0" y="connsiteY0"/>
              </a:cxn>
              <a:cxn ang="0">
                <a:pos x="connsiteX1" y="connsiteY1"/>
              </a:cxn>
              <a:cxn ang="0">
                <a:pos x="connsiteX2" y="connsiteY2"/>
              </a:cxn>
            </a:cxnLst>
            <a:rect l="l" t="t" r="r" b="b"/>
            <a:pathLst>
              <a:path w="2963119" h="1703597">
                <a:moveTo>
                  <a:pt x="2963119" y="1703597"/>
                </a:moveTo>
                <a:cubicBezTo>
                  <a:pt x="2851230" y="1023584"/>
                  <a:pt x="2739341" y="343572"/>
                  <a:pt x="2245488" y="106291"/>
                </a:cubicBezTo>
                <a:cubicBezTo>
                  <a:pt x="1751635" y="-130990"/>
                  <a:pt x="875817" y="74460"/>
                  <a:pt x="0" y="279911"/>
                </a:cubicBezTo>
              </a:path>
            </a:pathLst>
          </a:custGeom>
          <a:noFill/>
          <a:ln w="31750" cap="flat" cmpd="sng" algn="ctr">
            <a:solidFill>
              <a:srgbClr val="00B0F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5" name="Group 4">
            <a:extLst>
              <a:ext uri="{FF2B5EF4-FFF2-40B4-BE49-F238E27FC236}">
                <a16:creationId xmlns:a16="http://schemas.microsoft.com/office/drawing/2014/main" id="{9F3A1FF1-24ED-43B7-9D60-12116BC9F7CE}"/>
              </a:ext>
            </a:extLst>
          </p:cNvPr>
          <p:cNvGrpSpPr/>
          <p:nvPr/>
        </p:nvGrpSpPr>
        <p:grpSpPr>
          <a:xfrm>
            <a:off x="3180180" y="2281127"/>
            <a:ext cx="5773316" cy="1734252"/>
            <a:chOff x="3180180" y="2281127"/>
            <a:chExt cx="5773316" cy="1734252"/>
          </a:xfrm>
        </p:grpSpPr>
        <p:sp>
          <p:nvSpPr>
            <p:cNvPr id="55" name="Freeform: Shape 54">
              <a:extLst>
                <a:ext uri="{FF2B5EF4-FFF2-40B4-BE49-F238E27FC236}">
                  <a16:creationId xmlns:a16="http://schemas.microsoft.com/office/drawing/2014/main" id="{79C19518-15AB-461A-AFFF-2C89B287F9DE}"/>
                </a:ext>
              </a:extLst>
            </p:cNvPr>
            <p:cNvSpPr/>
            <p:nvPr/>
          </p:nvSpPr>
          <p:spPr bwMode="auto">
            <a:xfrm rot="211801">
              <a:off x="3180180" y="2281127"/>
              <a:ext cx="1201051" cy="45719"/>
            </a:xfrm>
            <a:custGeom>
              <a:avLst/>
              <a:gdLst>
                <a:gd name="connsiteX0" fmla="*/ 2963119 w 2963119"/>
                <a:gd name="connsiteY0" fmla="*/ 1703597 h 1703597"/>
                <a:gd name="connsiteX1" fmla="*/ 2245488 w 2963119"/>
                <a:gd name="connsiteY1" fmla="*/ 106291 h 1703597"/>
                <a:gd name="connsiteX2" fmla="*/ 0 w 2963119"/>
                <a:gd name="connsiteY2" fmla="*/ 279911 h 1703597"/>
              </a:gdLst>
              <a:ahLst/>
              <a:cxnLst>
                <a:cxn ang="0">
                  <a:pos x="connsiteX0" y="connsiteY0"/>
                </a:cxn>
                <a:cxn ang="0">
                  <a:pos x="connsiteX1" y="connsiteY1"/>
                </a:cxn>
                <a:cxn ang="0">
                  <a:pos x="connsiteX2" y="connsiteY2"/>
                </a:cxn>
              </a:cxnLst>
              <a:rect l="l" t="t" r="r" b="b"/>
              <a:pathLst>
                <a:path w="2963119" h="1703597">
                  <a:moveTo>
                    <a:pt x="2963119" y="1703597"/>
                  </a:moveTo>
                  <a:cubicBezTo>
                    <a:pt x="2851230" y="1023584"/>
                    <a:pt x="2739341" y="343572"/>
                    <a:pt x="2245488" y="106291"/>
                  </a:cubicBezTo>
                  <a:cubicBezTo>
                    <a:pt x="1751635" y="-130990"/>
                    <a:pt x="875817" y="74460"/>
                    <a:pt x="0" y="279911"/>
                  </a:cubicBezTo>
                </a:path>
              </a:pathLst>
            </a:custGeom>
            <a:noFill/>
            <a:ln w="31750" cap="flat" cmpd="sng" algn="ctr">
              <a:solidFill>
                <a:srgbClr val="00B0F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 name="Freeform: Shape 12">
              <a:extLst>
                <a:ext uri="{FF2B5EF4-FFF2-40B4-BE49-F238E27FC236}">
                  <a16:creationId xmlns:a16="http://schemas.microsoft.com/office/drawing/2014/main" id="{44876BB7-931A-420E-8F08-D3F92EE0BF53}"/>
                </a:ext>
              </a:extLst>
            </p:cNvPr>
            <p:cNvSpPr/>
            <p:nvPr/>
          </p:nvSpPr>
          <p:spPr bwMode="auto">
            <a:xfrm>
              <a:off x="3269237" y="2318126"/>
              <a:ext cx="5684259" cy="1697253"/>
            </a:xfrm>
            <a:custGeom>
              <a:avLst/>
              <a:gdLst>
                <a:gd name="connsiteX0" fmla="*/ 3531549 w 3531549"/>
                <a:gd name="connsiteY0" fmla="*/ 53009 h 2560508"/>
                <a:gd name="connsiteX1" fmla="*/ 210833 w 3531549"/>
                <a:gd name="connsiteY1" fmla="*/ 277599 h 2560508"/>
                <a:gd name="connsiteX2" fmla="*/ 307085 w 3531549"/>
                <a:gd name="connsiteY2" fmla="*/ 2202651 h 2560508"/>
                <a:gd name="connsiteX3" fmla="*/ 34370 w 3531549"/>
                <a:gd name="connsiteY3" fmla="*/ 2555578 h 2560508"/>
              </a:gdLst>
              <a:ahLst/>
              <a:cxnLst>
                <a:cxn ang="0">
                  <a:pos x="connsiteX0" y="connsiteY0"/>
                </a:cxn>
                <a:cxn ang="0">
                  <a:pos x="connsiteX1" y="connsiteY1"/>
                </a:cxn>
                <a:cxn ang="0">
                  <a:pos x="connsiteX2" y="connsiteY2"/>
                </a:cxn>
                <a:cxn ang="0">
                  <a:pos x="connsiteX3" y="connsiteY3"/>
                </a:cxn>
              </a:cxnLst>
              <a:rect l="l" t="t" r="r" b="b"/>
              <a:pathLst>
                <a:path w="3531549" h="2560508">
                  <a:moveTo>
                    <a:pt x="3531549" y="53009"/>
                  </a:moveTo>
                  <a:cubicBezTo>
                    <a:pt x="2139896" y="-13833"/>
                    <a:pt x="748244" y="-80675"/>
                    <a:pt x="210833" y="277599"/>
                  </a:cubicBezTo>
                  <a:cubicBezTo>
                    <a:pt x="-326578" y="635873"/>
                    <a:pt x="336495" y="1822988"/>
                    <a:pt x="307085" y="2202651"/>
                  </a:cubicBezTo>
                  <a:cubicBezTo>
                    <a:pt x="277675" y="2582314"/>
                    <a:pt x="156022" y="2568946"/>
                    <a:pt x="34370" y="2555578"/>
                  </a:cubicBezTo>
                </a:path>
              </a:pathLst>
            </a:custGeom>
            <a:noFill/>
            <a:ln w="31750" cap="flat" cmpd="sng" algn="ctr">
              <a:solidFill>
                <a:srgbClr val="00B0F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grpSp>
      <p:sp>
        <p:nvSpPr>
          <p:cNvPr id="66" name="Text Box 35">
            <a:extLst>
              <a:ext uri="{FF2B5EF4-FFF2-40B4-BE49-F238E27FC236}">
                <a16:creationId xmlns:a16="http://schemas.microsoft.com/office/drawing/2014/main" id="{B9C15B2D-03E5-4010-B15A-76C3754E7352}"/>
              </a:ext>
            </a:extLst>
          </p:cNvPr>
          <p:cNvSpPr txBox="1">
            <a:spLocks noChangeArrowheads="1"/>
          </p:cNvSpPr>
          <p:nvPr/>
        </p:nvSpPr>
        <p:spPr bwMode="auto">
          <a:xfrm>
            <a:off x="8514795" y="0"/>
            <a:ext cx="1838379" cy="738664"/>
          </a:xfrm>
          <a:prstGeom prst="rect">
            <a:avLst/>
          </a:prstGeom>
          <a:noFill/>
          <a:ln w="9525" algn="ctr">
            <a:noFill/>
            <a:miter lim="800000"/>
            <a:headEnd/>
            <a:tailEnd/>
          </a:ln>
        </p:spPr>
        <p:txBody>
          <a:bodyPr wrap="square">
            <a:spAutoFit/>
          </a:bodyPr>
          <a:lstStyle/>
          <a:p>
            <a:pPr>
              <a:spcBef>
                <a:spcPct val="50000"/>
              </a:spcBef>
            </a:pPr>
            <a:r>
              <a:rPr lang="en-US" sz="2100" b="1" dirty="0">
                <a:latin typeface="Arial" charset="0"/>
              </a:rPr>
              <a:t>Two types of inferences</a:t>
            </a:r>
          </a:p>
        </p:txBody>
      </p:sp>
    </p:spTree>
    <p:extLst>
      <p:ext uri="{BB962C8B-B14F-4D97-AF65-F5344CB8AC3E}">
        <p14:creationId xmlns:p14="http://schemas.microsoft.com/office/powerpoint/2010/main" val="31515804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2" name="Group 2"/>
          <p:cNvGrpSpPr>
            <a:grpSpLocks/>
          </p:cNvGrpSpPr>
          <p:nvPr/>
        </p:nvGrpSpPr>
        <p:grpSpPr bwMode="auto">
          <a:xfrm>
            <a:off x="3429000" y="2514600"/>
            <a:ext cx="3257550" cy="1790700"/>
            <a:chOff x="2160" y="1344"/>
            <a:chExt cx="2052" cy="1128"/>
          </a:xfrm>
        </p:grpSpPr>
        <p:sp>
          <p:nvSpPr>
            <p:cNvPr id="76808" name="Rectangle 3"/>
            <p:cNvSpPr>
              <a:spLocks noChangeArrowheads="1"/>
            </p:cNvSpPr>
            <p:nvPr/>
          </p:nvSpPr>
          <p:spPr bwMode="auto">
            <a:xfrm>
              <a:off x="3186" y="1920"/>
              <a:ext cx="1026" cy="552"/>
            </a:xfrm>
            <a:prstGeom prst="rect">
              <a:avLst/>
            </a:prstGeom>
            <a:noFill/>
            <a:ln w="9525">
              <a:noFill/>
              <a:prstDash val="sysDot"/>
              <a:miter lim="800000"/>
              <a:headEnd/>
              <a:tailEnd/>
            </a:ln>
          </p:spPr>
          <p:txBody>
            <a:bodyPr anchor="ctr"/>
            <a:lstStyle/>
            <a:p>
              <a:pPr>
                <a:spcBef>
                  <a:spcPct val="20000"/>
                </a:spcBef>
              </a:pPr>
              <a:r>
                <a:rPr lang="en-US" sz="2800" dirty="0">
                  <a:latin typeface="Arial" charset="0"/>
                </a:rPr>
                <a:t>14</a:t>
              </a:r>
            </a:p>
          </p:txBody>
        </p:sp>
        <p:sp>
          <p:nvSpPr>
            <p:cNvPr id="76809" name="Rectangle 4"/>
            <p:cNvSpPr>
              <a:spLocks noChangeArrowheads="1"/>
            </p:cNvSpPr>
            <p:nvPr/>
          </p:nvSpPr>
          <p:spPr bwMode="auto">
            <a:xfrm>
              <a:off x="2160" y="1920"/>
              <a:ext cx="1026" cy="552"/>
            </a:xfrm>
            <a:prstGeom prst="rect">
              <a:avLst/>
            </a:prstGeom>
            <a:noFill/>
            <a:ln w="9525">
              <a:noFill/>
              <a:prstDash val="sysDot"/>
              <a:miter lim="800000"/>
              <a:headEnd/>
              <a:tailEnd/>
            </a:ln>
          </p:spPr>
          <p:txBody>
            <a:bodyPr anchor="ctr"/>
            <a:lstStyle/>
            <a:p>
              <a:pPr>
                <a:spcBef>
                  <a:spcPct val="20000"/>
                </a:spcBef>
              </a:pPr>
              <a:r>
                <a:rPr lang="en-US" sz="2800" dirty="0">
                  <a:latin typeface="Arial" charset="0"/>
                </a:rPr>
                <a:t>10</a:t>
              </a:r>
            </a:p>
          </p:txBody>
        </p:sp>
        <p:sp>
          <p:nvSpPr>
            <p:cNvPr id="76810" name="Rectangle 5"/>
            <p:cNvSpPr>
              <a:spLocks noChangeArrowheads="1"/>
            </p:cNvSpPr>
            <p:nvPr/>
          </p:nvSpPr>
          <p:spPr bwMode="auto">
            <a:xfrm>
              <a:off x="3186" y="1344"/>
              <a:ext cx="1026" cy="576"/>
            </a:xfrm>
            <a:prstGeom prst="rect">
              <a:avLst/>
            </a:prstGeom>
            <a:noFill/>
            <a:ln w="9525">
              <a:noFill/>
              <a:prstDash val="sysDot"/>
              <a:miter lim="800000"/>
              <a:headEnd/>
              <a:tailEnd/>
            </a:ln>
          </p:spPr>
          <p:txBody>
            <a:bodyPr anchor="ctr"/>
            <a:lstStyle/>
            <a:p>
              <a:pPr>
                <a:spcBef>
                  <a:spcPct val="20000"/>
                </a:spcBef>
              </a:pPr>
              <a:r>
                <a:rPr lang="en-US" sz="2800" dirty="0">
                  <a:latin typeface="Arial" charset="0"/>
                </a:rPr>
                <a:t>82</a:t>
              </a:r>
            </a:p>
            <a:p>
              <a:pPr>
                <a:lnSpc>
                  <a:spcPct val="40000"/>
                </a:lnSpc>
                <a:spcBef>
                  <a:spcPct val="20000"/>
                </a:spcBef>
              </a:pPr>
              <a:endParaRPr lang="en-US" sz="1600" dirty="0">
                <a:latin typeface="Arial" charset="0"/>
              </a:endParaRPr>
            </a:p>
          </p:txBody>
        </p:sp>
        <p:sp>
          <p:nvSpPr>
            <p:cNvPr id="76811" name="Rectangle 6"/>
            <p:cNvSpPr>
              <a:spLocks noChangeArrowheads="1"/>
            </p:cNvSpPr>
            <p:nvPr/>
          </p:nvSpPr>
          <p:spPr bwMode="auto">
            <a:xfrm>
              <a:off x="2160" y="1344"/>
              <a:ext cx="1026" cy="576"/>
            </a:xfrm>
            <a:prstGeom prst="rect">
              <a:avLst/>
            </a:prstGeom>
            <a:noFill/>
            <a:ln w="9525">
              <a:noFill/>
              <a:prstDash val="sysDot"/>
              <a:miter lim="800000"/>
              <a:headEnd/>
              <a:tailEnd/>
            </a:ln>
          </p:spPr>
          <p:txBody>
            <a:bodyPr anchor="ctr"/>
            <a:lstStyle/>
            <a:p>
              <a:pPr>
                <a:spcBef>
                  <a:spcPct val="20000"/>
                </a:spcBef>
              </a:pPr>
              <a:r>
                <a:rPr lang="en-US" sz="2800" dirty="0">
                  <a:latin typeface="Arial" charset="0"/>
                </a:rPr>
                <a:t>84</a:t>
              </a:r>
              <a:endParaRPr lang="en-US" sz="1600" dirty="0">
                <a:latin typeface="Arial" charset="0"/>
              </a:endParaRPr>
            </a:p>
          </p:txBody>
        </p:sp>
        <p:sp>
          <p:nvSpPr>
            <p:cNvPr id="76812" name="Line 7"/>
            <p:cNvSpPr>
              <a:spLocks noChangeShapeType="1"/>
            </p:cNvSpPr>
            <p:nvPr/>
          </p:nvSpPr>
          <p:spPr bwMode="auto">
            <a:xfrm>
              <a:off x="2160" y="1344"/>
              <a:ext cx="2052" cy="0"/>
            </a:xfrm>
            <a:prstGeom prst="line">
              <a:avLst/>
            </a:prstGeom>
            <a:noFill/>
            <a:ln w="28575" cap="sq">
              <a:solidFill>
                <a:schemeClr val="tx1"/>
              </a:solidFill>
              <a:round/>
              <a:headEnd/>
              <a:tailEnd/>
            </a:ln>
          </p:spPr>
          <p:txBody>
            <a:bodyPr wrap="none" anchor="ctr"/>
            <a:lstStyle/>
            <a:p>
              <a:endParaRPr lang="en-US" dirty="0"/>
            </a:p>
          </p:txBody>
        </p:sp>
        <p:sp>
          <p:nvSpPr>
            <p:cNvPr id="76813" name="Line 8"/>
            <p:cNvSpPr>
              <a:spLocks noChangeShapeType="1"/>
            </p:cNvSpPr>
            <p:nvPr/>
          </p:nvSpPr>
          <p:spPr bwMode="auto">
            <a:xfrm>
              <a:off x="2160" y="1920"/>
              <a:ext cx="2052" cy="0"/>
            </a:xfrm>
            <a:prstGeom prst="line">
              <a:avLst/>
            </a:prstGeom>
            <a:noFill/>
            <a:ln w="12700">
              <a:solidFill>
                <a:schemeClr val="tx1"/>
              </a:solidFill>
              <a:round/>
              <a:headEnd/>
              <a:tailEnd/>
            </a:ln>
          </p:spPr>
          <p:txBody>
            <a:bodyPr wrap="none" anchor="ctr"/>
            <a:lstStyle/>
            <a:p>
              <a:endParaRPr lang="en-US" dirty="0"/>
            </a:p>
          </p:txBody>
        </p:sp>
        <p:sp>
          <p:nvSpPr>
            <p:cNvPr id="76814" name="Line 9"/>
            <p:cNvSpPr>
              <a:spLocks noChangeShapeType="1"/>
            </p:cNvSpPr>
            <p:nvPr/>
          </p:nvSpPr>
          <p:spPr bwMode="auto">
            <a:xfrm>
              <a:off x="2160" y="2472"/>
              <a:ext cx="2052" cy="0"/>
            </a:xfrm>
            <a:prstGeom prst="line">
              <a:avLst/>
            </a:prstGeom>
            <a:noFill/>
            <a:ln w="28575" cap="sq">
              <a:solidFill>
                <a:schemeClr val="tx1"/>
              </a:solidFill>
              <a:round/>
              <a:headEnd/>
              <a:tailEnd/>
            </a:ln>
          </p:spPr>
          <p:txBody>
            <a:bodyPr wrap="none" anchor="ctr"/>
            <a:lstStyle/>
            <a:p>
              <a:endParaRPr lang="en-US" dirty="0"/>
            </a:p>
          </p:txBody>
        </p:sp>
        <p:sp>
          <p:nvSpPr>
            <p:cNvPr id="76815" name="Line 10"/>
            <p:cNvSpPr>
              <a:spLocks noChangeShapeType="1"/>
            </p:cNvSpPr>
            <p:nvPr/>
          </p:nvSpPr>
          <p:spPr bwMode="auto">
            <a:xfrm>
              <a:off x="2160" y="1344"/>
              <a:ext cx="0" cy="1128"/>
            </a:xfrm>
            <a:prstGeom prst="line">
              <a:avLst/>
            </a:prstGeom>
            <a:noFill/>
            <a:ln w="28575" cap="sq">
              <a:solidFill>
                <a:schemeClr val="tx1"/>
              </a:solidFill>
              <a:round/>
              <a:headEnd/>
              <a:tailEnd/>
            </a:ln>
          </p:spPr>
          <p:txBody>
            <a:bodyPr wrap="none" anchor="ctr"/>
            <a:lstStyle/>
            <a:p>
              <a:endParaRPr lang="en-US" dirty="0"/>
            </a:p>
          </p:txBody>
        </p:sp>
        <p:sp>
          <p:nvSpPr>
            <p:cNvPr id="76816" name="Line 11"/>
            <p:cNvSpPr>
              <a:spLocks noChangeShapeType="1"/>
            </p:cNvSpPr>
            <p:nvPr/>
          </p:nvSpPr>
          <p:spPr bwMode="auto">
            <a:xfrm>
              <a:off x="3186" y="1344"/>
              <a:ext cx="0" cy="1128"/>
            </a:xfrm>
            <a:prstGeom prst="line">
              <a:avLst/>
            </a:prstGeom>
            <a:noFill/>
            <a:ln w="12700">
              <a:solidFill>
                <a:schemeClr val="tx1"/>
              </a:solidFill>
              <a:round/>
              <a:headEnd/>
              <a:tailEnd/>
            </a:ln>
          </p:spPr>
          <p:txBody>
            <a:bodyPr wrap="none" anchor="ctr"/>
            <a:lstStyle/>
            <a:p>
              <a:endParaRPr lang="en-US" dirty="0"/>
            </a:p>
          </p:txBody>
        </p:sp>
        <p:sp>
          <p:nvSpPr>
            <p:cNvPr id="76817" name="Line 12"/>
            <p:cNvSpPr>
              <a:spLocks noChangeShapeType="1"/>
            </p:cNvSpPr>
            <p:nvPr/>
          </p:nvSpPr>
          <p:spPr bwMode="auto">
            <a:xfrm>
              <a:off x="4212" y="1344"/>
              <a:ext cx="0" cy="1128"/>
            </a:xfrm>
            <a:prstGeom prst="line">
              <a:avLst/>
            </a:prstGeom>
            <a:noFill/>
            <a:ln w="28575" cap="sq">
              <a:solidFill>
                <a:schemeClr val="tx1"/>
              </a:solidFill>
              <a:round/>
              <a:headEnd/>
              <a:tailEnd/>
            </a:ln>
          </p:spPr>
          <p:txBody>
            <a:bodyPr wrap="none" anchor="ctr"/>
            <a:lstStyle/>
            <a:p>
              <a:endParaRPr lang="en-US" dirty="0"/>
            </a:p>
          </p:txBody>
        </p:sp>
      </p:grpSp>
      <p:sp>
        <p:nvSpPr>
          <p:cNvPr id="76803" name="Text Box 13"/>
          <p:cNvSpPr txBox="1">
            <a:spLocks noChangeArrowheads="1"/>
          </p:cNvSpPr>
          <p:nvPr/>
        </p:nvSpPr>
        <p:spPr bwMode="auto">
          <a:xfrm>
            <a:off x="4038600" y="1600200"/>
            <a:ext cx="2028825" cy="822325"/>
          </a:xfrm>
          <a:prstGeom prst="rect">
            <a:avLst/>
          </a:prstGeom>
          <a:noFill/>
          <a:ln w="9525">
            <a:noFill/>
            <a:prstDash val="sysDot"/>
            <a:miter lim="800000"/>
            <a:headEnd/>
            <a:tailEnd/>
          </a:ln>
        </p:spPr>
        <p:txBody>
          <a:bodyPr wrap="none">
            <a:spAutoFit/>
          </a:bodyPr>
          <a:lstStyle/>
          <a:p>
            <a:endParaRPr lang="en-US" sz="2400" dirty="0"/>
          </a:p>
          <a:p>
            <a:r>
              <a:rPr lang="en-US" sz="2400" dirty="0"/>
              <a:t>Case	Control</a:t>
            </a:r>
          </a:p>
        </p:txBody>
      </p:sp>
      <p:sp>
        <p:nvSpPr>
          <p:cNvPr id="76804" name="Text Box 14"/>
          <p:cNvSpPr txBox="1">
            <a:spLocks noChangeArrowheads="1"/>
          </p:cNvSpPr>
          <p:nvPr/>
        </p:nvSpPr>
        <p:spPr bwMode="auto">
          <a:xfrm>
            <a:off x="1676400" y="2514600"/>
            <a:ext cx="1616075" cy="1552575"/>
          </a:xfrm>
          <a:prstGeom prst="rect">
            <a:avLst/>
          </a:prstGeom>
          <a:noFill/>
          <a:ln w="9525">
            <a:noFill/>
            <a:prstDash val="sysDot"/>
            <a:miter lim="800000"/>
            <a:headEnd/>
            <a:tailEnd/>
          </a:ln>
        </p:spPr>
        <p:txBody>
          <a:bodyPr wrap="none">
            <a:spAutoFit/>
          </a:bodyPr>
          <a:lstStyle/>
          <a:p>
            <a:r>
              <a:rPr lang="en-US" sz="2400" dirty="0"/>
              <a:t>Coffee: </a:t>
            </a:r>
          </a:p>
          <a:p>
            <a:r>
              <a:rPr lang="en-US" sz="2400" u="sng" dirty="0"/>
              <a:t>&gt; </a:t>
            </a:r>
            <a:r>
              <a:rPr lang="en-US" sz="2400" dirty="0"/>
              <a:t>1 cup day</a:t>
            </a:r>
          </a:p>
          <a:p>
            <a:endParaRPr lang="en-US" sz="2400" dirty="0"/>
          </a:p>
          <a:p>
            <a:r>
              <a:rPr lang="en-US" sz="2400" dirty="0"/>
              <a:t>No coffee</a:t>
            </a:r>
          </a:p>
        </p:txBody>
      </p:sp>
      <p:sp>
        <p:nvSpPr>
          <p:cNvPr id="76805" name="Text Box 15"/>
          <p:cNvSpPr txBox="1">
            <a:spLocks noChangeArrowheads="1"/>
          </p:cNvSpPr>
          <p:nvPr/>
        </p:nvSpPr>
        <p:spPr bwMode="auto">
          <a:xfrm>
            <a:off x="3514725" y="4930914"/>
            <a:ext cx="6420347" cy="707886"/>
          </a:xfrm>
          <a:prstGeom prst="rect">
            <a:avLst/>
          </a:prstGeom>
          <a:noFill/>
          <a:ln w="9525">
            <a:noFill/>
            <a:prstDash val="sysDot"/>
            <a:miter lim="800000"/>
            <a:headEnd/>
            <a:tailEnd/>
          </a:ln>
        </p:spPr>
        <p:txBody>
          <a:bodyPr wrap="none">
            <a:spAutoFit/>
          </a:bodyPr>
          <a:lstStyle/>
          <a:p>
            <a:pPr algn="l"/>
            <a:r>
              <a:rPr lang="en-US" sz="2400" dirty="0"/>
              <a:t>  OR = (84/10) / (82/14) = 1.4 (95% CI, 0.55 - 3.8)</a:t>
            </a:r>
          </a:p>
          <a:p>
            <a:pPr algn="l"/>
            <a:endParaRPr lang="en-US" sz="1600" dirty="0"/>
          </a:p>
        </p:txBody>
      </p:sp>
      <p:sp>
        <p:nvSpPr>
          <p:cNvPr id="76806" name="Rectangle 16"/>
          <p:cNvSpPr>
            <a:spLocks noChangeArrowheads="1"/>
          </p:cNvSpPr>
          <p:nvPr/>
        </p:nvSpPr>
        <p:spPr bwMode="auto">
          <a:xfrm>
            <a:off x="342900" y="304800"/>
            <a:ext cx="9944100" cy="1617663"/>
          </a:xfrm>
          <a:prstGeom prst="rect">
            <a:avLst/>
          </a:prstGeom>
          <a:noFill/>
          <a:ln w="9525">
            <a:noFill/>
            <a:prstDash val="sysDot"/>
            <a:miter lim="800000"/>
            <a:headEnd/>
            <a:tailEnd/>
          </a:ln>
        </p:spPr>
        <p:txBody>
          <a:bodyPr>
            <a:spAutoFit/>
          </a:bodyPr>
          <a:lstStyle/>
          <a:p>
            <a:r>
              <a:rPr lang="en-US" sz="2800" b="1" dirty="0">
                <a:solidFill>
                  <a:schemeClr val="tx2"/>
                </a:solidFill>
                <a:latin typeface="Arial" charset="0"/>
              </a:rPr>
              <a:t>Coffee and cancer of the pancreas:</a:t>
            </a:r>
          </a:p>
          <a:p>
            <a:r>
              <a:rPr lang="en-US" sz="2800" b="1" dirty="0">
                <a:solidFill>
                  <a:schemeClr val="tx2"/>
                </a:solidFill>
                <a:latin typeface="Arial" charset="0"/>
              </a:rPr>
              <a:t>Use of population-based controls</a:t>
            </a:r>
          </a:p>
          <a:p>
            <a:endParaRPr lang="en-US" sz="1800" b="1" dirty="0">
              <a:solidFill>
                <a:schemeClr val="tx2"/>
              </a:solidFill>
              <a:latin typeface="Arial" charset="0"/>
            </a:endParaRPr>
          </a:p>
          <a:p>
            <a:pPr algn="l">
              <a:buFontTx/>
              <a:buChar char="•"/>
            </a:pPr>
            <a:r>
              <a:rPr lang="en-US" sz="2600" b="1" dirty="0">
                <a:solidFill>
                  <a:schemeClr val="tx2"/>
                </a:solidFill>
                <a:latin typeface="Arial" charset="0"/>
              </a:rPr>
              <a:t> Gold et al. </a:t>
            </a:r>
            <a:r>
              <a:rPr lang="en-US" sz="2600" b="1" i="1" dirty="0">
                <a:solidFill>
                  <a:schemeClr val="tx2"/>
                </a:solidFill>
                <a:latin typeface="Arial" charset="0"/>
              </a:rPr>
              <a:t>Cancer</a:t>
            </a:r>
            <a:r>
              <a:rPr lang="en-US" sz="2600" b="1" dirty="0">
                <a:solidFill>
                  <a:schemeClr val="tx2"/>
                </a:solidFill>
                <a:latin typeface="Arial" charset="0"/>
              </a:rPr>
              <a:t> 1985</a:t>
            </a:r>
            <a:endParaRPr lang="en-US" sz="2800" b="1" dirty="0">
              <a:latin typeface="Arial" charset="0"/>
            </a:endParaRPr>
          </a:p>
        </p:txBody>
      </p:sp>
      <p:sp>
        <p:nvSpPr>
          <p:cNvPr id="76807" name="Text Box 18"/>
          <p:cNvSpPr txBox="1">
            <a:spLocks noChangeArrowheads="1"/>
          </p:cNvSpPr>
          <p:nvPr/>
        </p:nvSpPr>
        <p:spPr bwMode="auto">
          <a:xfrm>
            <a:off x="7092950" y="2590800"/>
            <a:ext cx="184150" cy="1800225"/>
          </a:xfrm>
          <a:prstGeom prst="rect">
            <a:avLst/>
          </a:prstGeom>
          <a:noFill/>
          <a:ln w="9525">
            <a:noFill/>
            <a:prstDash val="sysDot"/>
            <a:miter lim="800000"/>
            <a:headEnd/>
            <a:tailEnd/>
          </a:ln>
        </p:spPr>
        <p:txBody>
          <a:bodyPr wrap="none">
            <a:spAutoFit/>
          </a:bodyPr>
          <a:lstStyle/>
          <a:p>
            <a:endParaRPr lang="en-US" sz="2800" dirty="0"/>
          </a:p>
          <a:p>
            <a:endParaRPr lang="en-US" sz="2800" dirty="0"/>
          </a:p>
          <a:p>
            <a:endParaRPr lang="en-US" sz="2800" dirty="0"/>
          </a:p>
          <a:p>
            <a:endParaRPr lang="en-US" sz="2800" dirty="0"/>
          </a:p>
        </p:txBody>
      </p:sp>
      <p:sp>
        <p:nvSpPr>
          <p:cNvPr id="2" name="TextBox 1"/>
          <p:cNvSpPr txBox="1"/>
          <p:nvPr/>
        </p:nvSpPr>
        <p:spPr>
          <a:xfrm>
            <a:off x="0" y="5705901"/>
            <a:ext cx="10401300" cy="830997"/>
          </a:xfrm>
          <a:prstGeom prst="rect">
            <a:avLst/>
          </a:prstGeom>
          <a:noFill/>
        </p:spPr>
        <p:txBody>
          <a:bodyPr wrap="square" rtlCol="0">
            <a:spAutoFit/>
          </a:bodyPr>
          <a:lstStyle/>
          <a:p>
            <a:pPr marL="342900" indent="-342900" algn="l">
              <a:buFont typeface="Arial" panose="020B0604020202020204" pitchFamily="34" charset="0"/>
              <a:buChar char="•"/>
            </a:pPr>
            <a:r>
              <a:rPr lang="en-US" sz="2400" dirty="0">
                <a:latin typeface="+mn-lt"/>
              </a:rPr>
              <a:t>It wasn’t until 2016 that coffee was removed from WHO carcinogen list.</a:t>
            </a:r>
          </a:p>
          <a:p>
            <a:pPr marL="342900" indent="-342900" algn="l">
              <a:buFont typeface="Arial" panose="020B0604020202020204" pitchFamily="34" charset="0"/>
              <a:buChar char="•"/>
            </a:pPr>
            <a:r>
              <a:rPr lang="en-US" sz="2400" dirty="0">
                <a:latin typeface="+mn-lt"/>
              </a:rPr>
              <a:t>Reputation of case-control studies has never recovered.</a:t>
            </a:r>
          </a:p>
        </p:txBody>
      </p:sp>
      <p:sp>
        <p:nvSpPr>
          <p:cNvPr id="21" name="Oval 20">
            <a:extLst>
              <a:ext uri="{FF2B5EF4-FFF2-40B4-BE49-F238E27FC236}">
                <a16:creationId xmlns:a16="http://schemas.microsoft.com/office/drawing/2014/main" id="{82ABEA32-CC5F-4DAD-B15E-597CD06CF4B3}"/>
              </a:ext>
            </a:extLst>
          </p:cNvPr>
          <p:cNvSpPr/>
          <p:nvPr/>
        </p:nvSpPr>
        <p:spPr bwMode="auto">
          <a:xfrm>
            <a:off x="10071100" y="78629"/>
            <a:ext cx="101600" cy="128498"/>
          </a:xfrm>
          <a:prstGeom prst="ellipse">
            <a:avLst/>
          </a:prstGeom>
          <a:solidFill>
            <a:schemeClr val="accent1"/>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7577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75780"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75781"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75782"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75783"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75784"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75785" name="Text Box 11"/>
          <p:cNvSpPr txBox="1">
            <a:spLocks noChangeArrowheads="1"/>
          </p:cNvSpPr>
          <p:nvPr/>
        </p:nvSpPr>
        <p:spPr bwMode="auto">
          <a:xfrm>
            <a:off x="1447800" y="1565275"/>
            <a:ext cx="3048000" cy="457200"/>
          </a:xfrm>
          <a:prstGeom prst="rect">
            <a:avLst/>
          </a:prstGeom>
          <a:noFill/>
          <a:ln w="9525">
            <a:noFill/>
            <a:miter lim="800000"/>
            <a:headEnd/>
            <a:tailEnd/>
          </a:ln>
        </p:spPr>
        <p:txBody>
          <a:bodyPr>
            <a:spAutoFit/>
          </a:bodyPr>
          <a:lstStyle/>
          <a:p>
            <a:pPr algn="l"/>
            <a:r>
              <a:rPr lang="en-US" sz="2400" dirty="0"/>
              <a:t>Cancer         No cancer            </a:t>
            </a:r>
          </a:p>
        </p:txBody>
      </p:sp>
      <p:sp>
        <p:nvSpPr>
          <p:cNvPr id="75786" name="Text Box 12"/>
          <p:cNvSpPr txBox="1">
            <a:spLocks noChangeArrowheads="1"/>
          </p:cNvSpPr>
          <p:nvPr/>
        </p:nvSpPr>
        <p:spPr bwMode="auto">
          <a:xfrm>
            <a:off x="228600" y="2098675"/>
            <a:ext cx="1096963" cy="1552575"/>
          </a:xfrm>
          <a:prstGeom prst="rect">
            <a:avLst/>
          </a:prstGeom>
          <a:noFill/>
          <a:ln w="9525">
            <a:noFill/>
            <a:miter lim="800000"/>
            <a:headEnd/>
            <a:tailEnd/>
          </a:ln>
        </p:spPr>
        <p:txBody>
          <a:bodyPr>
            <a:spAutoFit/>
          </a:bodyPr>
          <a:lstStyle/>
          <a:p>
            <a:pPr algn="l"/>
            <a:r>
              <a:rPr lang="en-US" sz="2400" dirty="0"/>
              <a:t>coffee</a:t>
            </a:r>
          </a:p>
          <a:p>
            <a:pPr algn="l"/>
            <a:endParaRPr lang="en-US" sz="2400" dirty="0"/>
          </a:p>
          <a:p>
            <a:pPr algn="l"/>
            <a:r>
              <a:rPr lang="en-US" sz="2400" dirty="0"/>
              <a:t>no coffee</a:t>
            </a:r>
          </a:p>
        </p:txBody>
      </p:sp>
      <p:sp>
        <p:nvSpPr>
          <p:cNvPr id="75787" name="Line 13"/>
          <p:cNvSpPr>
            <a:spLocks noChangeShapeType="1"/>
          </p:cNvSpPr>
          <p:nvPr/>
        </p:nvSpPr>
        <p:spPr bwMode="auto">
          <a:xfrm>
            <a:off x="2314575" y="24384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75788"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75789" name="Line 15"/>
          <p:cNvSpPr>
            <a:spLocks noChangeShapeType="1"/>
          </p:cNvSpPr>
          <p:nvPr/>
        </p:nvSpPr>
        <p:spPr bwMode="auto">
          <a:xfrm>
            <a:off x="3429000" y="3505200"/>
            <a:ext cx="3581400" cy="2209800"/>
          </a:xfrm>
          <a:prstGeom prst="line">
            <a:avLst/>
          </a:prstGeom>
          <a:noFill/>
          <a:ln w="38100">
            <a:solidFill>
              <a:schemeClr val="tx1"/>
            </a:solidFill>
            <a:round/>
            <a:headEnd/>
            <a:tailEnd type="triangle" w="med" len="med"/>
          </a:ln>
        </p:spPr>
        <p:txBody>
          <a:bodyPr wrap="none" anchor="ctr"/>
          <a:lstStyle/>
          <a:p>
            <a:endParaRPr lang="en-US" dirty="0"/>
          </a:p>
        </p:txBody>
      </p:sp>
      <p:sp>
        <p:nvSpPr>
          <p:cNvPr id="75790" name="Line 16"/>
          <p:cNvSpPr>
            <a:spLocks noChangeShapeType="1"/>
          </p:cNvSpPr>
          <p:nvPr/>
        </p:nvSpPr>
        <p:spPr bwMode="auto">
          <a:xfrm>
            <a:off x="3733800" y="2514600"/>
            <a:ext cx="3505200" cy="2209800"/>
          </a:xfrm>
          <a:prstGeom prst="line">
            <a:avLst/>
          </a:prstGeom>
          <a:noFill/>
          <a:ln w="3175" cap="rnd">
            <a:solidFill>
              <a:schemeClr val="tx1"/>
            </a:solidFill>
            <a:prstDash val="sysDot"/>
            <a:round/>
            <a:headEnd/>
            <a:tailEnd type="arrow" w="sm" len="sm"/>
          </a:ln>
        </p:spPr>
        <p:txBody>
          <a:bodyPr wrap="none" anchor="ctr"/>
          <a:lstStyle/>
          <a:p>
            <a:endParaRPr lang="en-US" dirty="0"/>
          </a:p>
        </p:txBody>
      </p:sp>
      <p:sp>
        <p:nvSpPr>
          <p:cNvPr id="75791"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dirty="0"/>
              <a:t>SOURCE POPULATION</a:t>
            </a:r>
          </a:p>
        </p:txBody>
      </p:sp>
      <p:sp>
        <p:nvSpPr>
          <p:cNvPr id="75792" name="Text Box 18"/>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dirty="0"/>
              <a:t>STUDY SAMPLE</a:t>
            </a:r>
          </a:p>
        </p:txBody>
      </p:sp>
      <p:sp>
        <p:nvSpPr>
          <p:cNvPr id="75793" name="Text Box 19"/>
          <p:cNvSpPr txBox="1">
            <a:spLocks noChangeArrowheads="1"/>
          </p:cNvSpPr>
          <p:nvPr/>
        </p:nvSpPr>
        <p:spPr bwMode="auto">
          <a:xfrm>
            <a:off x="779463" y="381000"/>
            <a:ext cx="8580437" cy="946150"/>
          </a:xfrm>
          <a:prstGeom prst="rect">
            <a:avLst/>
          </a:prstGeom>
          <a:noFill/>
          <a:ln w="9525">
            <a:noFill/>
            <a:miter lim="800000"/>
            <a:headEnd/>
            <a:tailEnd/>
          </a:ln>
        </p:spPr>
        <p:txBody>
          <a:bodyPr wrap="none">
            <a:spAutoFit/>
          </a:bodyPr>
          <a:lstStyle/>
          <a:p>
            <a:r>
              <a:rPr lang="en-US" sz="2800" b="1" dirty="0">
                <a:latin typeface="Arial Unicode MS" pitchFamily="34" charset="-128"/>
              </a:rPr>
              <a:t>Case-control Study of Coffee and Pancreatic Cancer:</a:t>
            </a:r>
          </a:p>
          <a:p>
            <a:r>
              <a:rPr lang="en-US" sz="2800" b="1" dirty="0">
                <a:latin typeface="Arial Unicode MS" pitchFamily="34" charset="-128"/>
              </a:rPr>
              <a:t>  Depiction of Selection Bias</a:t>
            </a:r>
          </a:p>
        </p:txBody>
      </p:sp>
      <p:sp>
        <p:nvSpPr>
          <p:cNvPr id="75794" name="Text Box 20"/>
          <p:cNvSpPr txBox="1">
            <a:spLocks noChangeArrowheads="1"/>
          </p:cNvSpPr>
          <p:nvPr/>
        </p:nvSpPr>
        <p:spPr bwMode="auto">
          <a:xfrm>
            <a:off x="6515100" y="2362200"/>
            <a:ext cx="2743200" cy="1187450"/>
          </a:xfrm>
          <a:prstGeom prst="rect">
            <a:avLst/>
          </a:prstGeom>
          <a:noFill/>
          <a:ln w="9525" algn="ctr">
            <a:noFill/>
            <a:miter lim="800000"/>
            <a:headEnd/>
            <a:tailEnd/>
          </a:ln>
        </p:spPr>
        <p:txBody>
          <a:bodyPr>
            <a:spAutoFit/>
          </a:bodyPr>
          <a:lstStyle/>
          <a:p>
            <a:pPr>
              <a:spcBef>
                <a:spcPct val="50000"/>
              </a:spcBef>
            </a:pPr>
            <a:r>
              <a:rPr lang="en-US" sz="2400" dirty="0"/>
              <a:t>Bias: </a:t>
            </a:r>
            <a:r>
              <a:rPr lang="en-US" sz="2400" b="1" dirty="0"/>
              <a:t>overestimate</a:t>
            </a:r>
            <a:r>
              <a:rPr lang="en-US" sz="2400" dirty="0"/>
              <a:t> effect of coffee in causing cancer</a:t>
            </a:r>
          </a:p>
        </p:txBody>
      </p:sp>
      <p:sp>
        <p:nvSpPr>
          <p:cNvPr id="27" name="TextBox 26"/>
          <p:cNvSpPr txBox="1"/>
          <p:nvPr/>
        </p:nvSpPr>
        <p:spPr>
          <a:xfrm>
            <a:off x="38100" y="5401270"/>
            <a:ext cx="838200" cy="461665"/>
          </a:xfrm>
          <a:prstGeom prst="rect">
            <a:avLst/>
          </a:prstGeom>
          <a:noFill/>
        </p:spPr>
        <p:txBody>
          <a:bodyPr wrap="square" rtlCol="0">
            <a:spAutoFit/>
          </a:bodyPr>
          <a:lstStyle/>
          <a:p>
            <a:r>
              <a:rPr lang="en-US" sz="1200" dirty="0"/>
              <a:t>Other GI condition</a:t>
            </a:r>
          </a:p>
        </p:txBody>
      </p:sp>
      <p:grpSp>
        <p:nvGrpSpPr>
          <p:cNvPr id="2" name="Group 1"/>
          <p:cNvGrpSpPr/>
          <p:nvPr/>
        </p:nvGrpSpPr>
        <p:grpSpPr>
          <a:xfrm>
            <a:off x="114300" y="5481935"/>
            <a:ext cx="2590800" cy="1099066"/>
            <a:chOff x="114300" y="5481935"/>
            <a:chExt cx="2590800" cy="1099066"/>
          </a:xfrm>
        </p:grpSpPr>
        <p:sp>
          <p:nvSpPr>
            <p:cNvPr id="20" name="TextBox 19"/>
            <p:cNvSpPr txBox="1"/>
            <p:nvPr/>
          </p:nvSpPr>
          <p:spPr>
            <a:xfrm>
              <a:off x="114300" y="6091535"/>
              <a:ext cx="838200" cy="461665"/>
            </a:xfrm>
            <a:prstGeom prst="rect">
              <a:avLst/>
            </a:prstGeom>
            <a:noFill/>
          </p:spPr>
          <p:txBody>
            <a:bodyPr wrap="square" rtlCol="0">
              <a:spAutoFit/>
            </a:bodyPr>
            <a:lstStyle/>
            <a:p>
              <a:r>
                <a:rPr lang="en-US" sz="1200" dirty="0"/>
                <a:t>Coffee use</a:t>
              </a:r>
            </a:p>
          </p:txBody>
        </p:sp>
        <p:sp>
          <p:nvSpPr>
            <p:cNvPr id="21" name="TextBox 20"/>
            <p:cNvSpPr txBox="1"/>
            <p:nvPr/>
          </p:nvSpPr>
          <p:spPr>
            <a:xfrm>
              <a:off x="1866900" y="6119336"/>
              <a:ext cx="838200" cy="461665"/>
            </a:xfrm>
            <a:prstGeom prst="rect">
              <a:avLst/>
            </a:prstGeom>
            <a:noFill/>
          </p:spPr>
          <p:txBody>
            <a:bodyPr wrap="square" rtlCol="0">
              <a:spAutoFit/>
            </a:bodyPr>
            <a:lstStyle/>
            <a:p>
              <a:r>
                <a:rPr lang="en-US" sz="1200" dirty="0"/>
                <a:t>Pancreatic cancer</a:t>
              </a:r>
            </a:p>
          </p:txBody>
        </p:sp>
        <p:sp>
          <p:nvSpPr>
            <p:cNvPr id="22" name="TextBox 21"/>
            <p:cNvSpPr txBox="1"/>
            <p:nvPr/>
          </p:nvSpPr>
          <p:spPr>
            <a:xfrm>
              <a:off x="952500" y="5481935"/>
              <a:ext cx="838200" cy="461665"/>
            </a:xfrm>
            <a:prstGeom prst="rect">
              <a:avLst/>
            </a:prstGeom>
            <a:noFill/>
          </p:spPr>
          <p:txBody>
            <a:bodyPr wrap="square" rtlCol="0">
              <a:spAutoFit/>
            </a:bodyPr>
            <a:lstStyle/>
            <a:p>
              <a:r>
                <a:rPr lang="en-US" sz="1200" dirty="0"/>
                <a:t>Selection into study</a:t>
              </a:r>
            </a:p>
          </p:txBody>
        </p:sp>
        <p:sp>
          <p:nvSpPr>
            <p:cNvPr id="24" name="Line 5"/>
            <p:cNvSpPr>
              <a:spLocks noChangeShapeType="1"/>
            </p:cNvSpPr>
            <p:nvPr/>
          </p:nvSpPr>
          <p:spPr bwMode="auto">
            <a:xfrm>
              <a:off x="560131" y="5860702"/>
              <a:ext cx="0" cy="258634"/>
            </a:xfrm>
            <a:prstGeom prst="line">
              <a:avLst/>
            </a:prstGeom>
            <a:noFill/>
            <a:ln w="9525">
              <a:solidFill>
                <a:schemeClr val="tx1"/>
              </a:solidFill>
              <a:round/>
              <a:headEnd/>
              <a:tailEnd type="triangle" w="med" len="med"/>
            </a:ln>
          </p:spPr>
          <p:txBody>
            <a:bodyPr wrap="none" anchor="ctr"/>
            <a:lstStyle/>
            <a:p>
              <a:endParaRPr lang="en-US" dirty="0"/>
            </a:p>
          </p:txBody>
        </p:sp>
        <p:sp>
          <p:nvSpPr>
            <p:cNvPr id="25" name="Line 5"/>
            <p:cNvSpPr>
              <a:spLocks noChangeShapeType="1"/>
            </p:cNvSpPr>
            <p:nvPr/>
          </p:nvSpPr>
          <p:spPr bwMode="auto">
            <a:xfrm flipH="1" flipV="1">
              <a:off x="1714500" y="5862935"/>
              <a:ext cx="304800" cy="228600"/>
            </a:xfrm>
            <a:prstGeom prst="line">
              <a:avLst/>
            </a:prstGeom>
            <a:noFill/>
            <a:ln w="9525">
              <a:solidFill>
                <a:schemeClr val="tx1"/>
              </a:solidFill>
              <a:round/>
              <a:headEnd/>
              <a:tailEnd type="triangle" w="med" len="med"/>
            </a:ln>
          </p:spPr>
          <p:txBody>
            <a:bodyPr wrap="none" anchor="ctr"/>
            <a:lstStyle/>
            <a:p>
              <a:endParaRPr lang="en-US" dirty="0"/>
            </a:p>
          </p:txBody>
        </p:sp>
        <p:sp>
          <p:nvSpPr>
            <p:cNvPr id="28" name="Line 5"/>
            <p:cNvSpPr>
              <a:spLocks noChangeShapeType="1"/>
            </p:cNvSpPr>
            <p:nvPr/>
          </p:nvSpPr>
          <p:spPr bwMode="auto">
            <a:xfrm>
              <a:off x="795896" y="5604301"/>
              <a:ext cx="232803" cy="110699"/>
            </a:xfrm>
            <a:prstGeom prst="line">
              <a:avLst/>
            </a:prstGeom>
            <a:noFill/>
            <a:ln w="9525">
              <a:solidFill>
                <a:schemeClr val="tx1"/>
              </a:solidFill>
              <a:round/>
              <a:headEnd/>
              <a:tailEnd type="triangle" w="med" len="med"/>
            </a:ln>
          </p:spPr>
          <p:txBody>
            <a:bodyPr wrap="none" anchor="ctr"/>
            <a:lstStyle/>
            <a:p>
              <a:endParaRPr lang="en-US" dirty="0"/>
            </a:p>
          </p:txBody>
        </p:sp>
      </p:gr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title"/>
          </p:nvPr>
        </p:nvSpPr>
        <p:spPr>
          <a:xfrm>
            <a:off x="76200" y="152400"/>
            <a:ext cx="10096500" cy="533400"/>
          </a:xfrm>
        </p:spPr>
        <p:txBody>
          <a:bodyPr/>
          <a:lstStyle/>
          <a:p>
            <a:r>
              <a:rPr lang="en-US" sz="2400" dirty="0"/>
              <a:t>Mechanisms of Unequal Selection Probabilities in </a:t>
            </a:r>
            <a:r>
              <a:rPr lang="en-US" sz="2400" dirty="0">
                <a:solidFill>
                  <a:srgbClr val="FF0000"/>
                </a:solidFill>
              </a:rPr>
              <a:t>Cohort Studies</a:t>
            </a:r>
            <a:r>
              <a:rPr lang="en-US" sz="2400" dirty="0"/>
              <a:t>:    Mechanism #1:  Selection at the Front End (“In-Selection”)</a:t>
            </a:r>
          </a:p>
        </p:txBody>
      </p:sp>
      <p:sp>
        <p:nvSpPr>
          <p:cNvPr id="77828" name="Rectangle 4"/>
          <p:cNvSpPr>
            <a:spLocks noGrp="1" noChangeArrowheads="1"/>
          </p:cNvSpPr>
          <p:nvPr>
            <p:ph type="body" idx="1"/>
          </p:nvPr>
        </p:nvSpPr>
        <p:spPr>
          <a:xfrm>
            <a:off x="-266700" y="4724400"/>
            <a:ext cx="10553700" cy="1828800"/>
          </a:xfrm>
        </p:spPr>
        <p:txBody>
          <a:bodyPr/>
          <a:lstStyle/>
          <a:p>
            <a:pPr lvl="1"/>
            <a:r>
              <a:rPr lang="en-US" sz="2200" dirty="0"/>
              <a:t>At the beginning of a cohort (time zero), outcome has not yet occurred. </a:t>
            </a:r>
          </a:p>
          <a:p>
            <a:pPr lvl="1"/>
            <a:r>
              <a:rPr lang="en-US" sz="2200" dirty="0"/>
              <a:t>Hence, outcome per se cannot be direct driving force in selection probability</a:t>
            </a:r>
          </a:p>
          <a:p>
            <a:pPr lvl="1"/>
            <a:r>
              <a:rPr lang="en-US" sz="2200" dirty="0"/>
              <a:t>However, other pre-existing causes of outcome (“other factors”), can serve as a driving force of selection probability into cohort.</a:t>
            </a:r>
          </a:p>
          <a:p>
            <a:pPr lvl="2"/>
            <a:r>
              <a:rPr lang="en-US" sz="2200" dirty="0"/>
              <a:t>These “other factors” are what link outcome to selection probability</a:t>
            </a:r>
          </a:p>
        </p:txBody>
      </p:sp>
      <p:sp>
        <p:nvSpPr>
          <p:cNvPr id="77829" name="Rectangle 5"/>
          <p:cNvSpPr>
            <a:spLocks noChangeArrowheads="1"/>
          </p:cNvSpPr>
          <p:nvPr/>
        </p:nvSpPr>
        <p:spPr bwMode="auto">
          <a:xfrm>
            <a:off x="5981700" y="1295400"/>
            <a:ext cx="3962400" cy="1828800"/>
          </a:xfrm>
          <a:prstGeom prst="rect">
            <a:avLst/>
          </a:prstGeom>
          <a:noFill/>
          <a:ln w="9525">
            <a:noFill/>
            <a:miter lim="800000"/>
            <a:headEnd/>
            <a:tailEnd/>
          </a:ln>
        </p:spPr>
        <p:txBody>
          <a:bodyPr/>
          <a:lstStyle/>
          <a:p>
            <a:pPr marL="742950" lvl="1" indent="-285750" algn="l">
              <a:spcBef>
                <a:spcPct val="20000"/>
              </a:spcBef>
              <a:buFontTx/>
              <a:buChar char="–"/>
            </a:pPr>
            <a:endParaRPr lang="en-US" sz="2000" dirty="0">
              <a:latin typeface="Arial" charset="0"/>
            </a:endParaRPr>
          </a:p>
        </p:txBody>
      </p:sp>
      <p:sp>
        <p:nvSpPr>
          <p:cNvPr id="77830" name="Line 6"/>
          <p:cNvSpPr>
            <a:spLocks noChangeShapeType="1"/>
          </p:cNvSpPr>
          <p:nvPr/>
        </p:nvSpPr>
        <p:spPr bwMode="auto">
          <a:xfrm flipV="1">
            <a:off x="723900" y="4267200"/>
            <a:ext cx="685800" cy="457200"/>
          </a:xfrm>
          <a:prstGeom prst="line">
            <a:avLst/>
          </a:prstGeom>
          <a:noFill/>
          <a:ln w="9525">
            <a:solidFill>
              <a:schemeClr val="tx1"/>
            </a:solidFill>
            <a:round/>
            <a:headEnd/>
            <a:tailEnd type="stealth" w="med" len="med"/>
          </a:ln>
        </p:spPr>
        <p:txBody>
          <a:bodyPr wrap="none" anchor="ctr"/>
          <a:lstStyle/>
          <a:p>
            <a:endParaRPr lang="en-US" dirty="0"/>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236"/>
          <a:stretch/>
        </p:blipFill>
        <p:spPr bwMode="auto">
          <a:xfrm>
            <a:off x="1409700" y="914401"/>
            <a:ext cx="60198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3086100" y="10582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 name="Oval 7"/>
          <p:cNvSpPr/>
          <p:nvPr/>
        </p:nvSpPr>
        <p:spPr>
          <a:xfrm>
            <a:off x="4290561" y="12954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Oval 8"/>
          <p:cNvSpPr/>
          <p:nvPr/>
        </p:nvSpPr>
        <p:spPr>
          <a:xfrm>
            <a:off x="5052561" y="13716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 name="Oval 9"/>
          <p:cNvSpPr/>
          <p:nvPr/>
        </p:nvSpPr>
        <p:spPr>
          <a:xfrm>
            <a:off x="5981700" y="15154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771525" y="76200"/>
            <a:ext cx="8743950" cy="533400"/>
          </a:xfrm>
        </p:spPr>
        <p:txBody>
          <a:bodyPr/>
          <a:lstStyle/>
          <a:p>
            <a:r>
              <a:rPr lang="en-US" sz="2800" dirty="0"/>
              <a:t>For Selection Bias to Occur at Cohort Front End</a:t>
            </a:r>
          </a:p>
        </p:txBody>
      </p:sp>
      <p:sp>
        <p:nvSpPr>
          <p:cNvPr id="55299" name="Rectangle 3"/>
          <p:cNvSpPr>
            <a:spLocks noGrp="1" noChangeArrowheads="1"/>
          </p:cNvSpPr>
          <p:nvPr>
            <p:ph type="body" idx="1"/>
          </p:nvPr>
        </p:nvSpPr>
        <p:spPr>
          <a:xfrm>
            <a:off x="-38100" y="533400"/>
            <a:ext cx="10325100" cy="5181600"/>
          </a:xfrm>
        </p:spPr>
        <p:txBody>
          <a:bodyPr/>
          <a:lstStyle/>
          <a:p>
            <a:pPr marL="236538" indent="-236538"/>
            <a:r>
              <a:rPr lang="en-US" sz="2400" dirty="0"/>
              <a:t>For selection bias “under the null” at front end: </a:t>
            </a:r>
            <a:r>
              <a:rPr lang="en-US" sz="1000" dirty="0"/>
              <a:t> </a:t>
            </a:r>
            <a:r>
              <a:rPr lang="en-US" sz="2400" dirty="0"/>
              <a:t>Person’s selection must be influenced/</a:t>
            </a:r>
            <a:r>
              <a:rPr lang="en-US" sz="2400" dirty="0">
                <a:solidFill>
                  <a:srgbClr val="FF0000"/>
                </a:solidFill>
              </a:rPr>
              <a:t>associated</a:t>
            </a:r>
            <a:r>
              <a:rPr lang="en-US" sz="2400" dirty="0"/>
              <a:t> </a:t>
            </a:r>
            <a:r>
              <a:rPr lang="en-US" sz="2400" dirty="0">
                <a:solidFill>
                  <a:srgbClr val="FF0000"/>
                </a:solidFill>
              </a:rPr>
              <a:t>with</a:t>
            </a:r>
            <a:r>
              <a:rPr lang="en-US" sz="2400" dirty="0"/>
              <a:t> BOTH his/her exposure and outcome</a:t>
            </a:r>
          </a:p>
        </p:txBody>
      </p:sp>
      <p:grpSp>
        <p:nvGrpSpPr>
          <p:cNvPr id="2" name="Group 9"/>
          <p:cNvGrpSpPr>
            <a:grpSpLocks/>
          </p:cNvGrpSpPr>
          <p:nvPr/>
        </p:nvGrpSpPr>
        <p:grpSpPr bwMode="auto">
          <a:xfrm>
            <a:off x="723900" y="1600201"/>
            <a:ext cx="9563100" cy="1357313"/>
            <a:chOff x="456" y="1161"/>
            <a:chExt cx="6024" cy="855"/>
          </a:xfrm>
        </p:grpSpPr>
        <p:sp>
          <p:nvSpPr>
            <p:cNvPr id="55331" name="Line 4"/>
            <p:cNvSpPr>
              <a:spLocks noChangeShapeType="1"/>
            </p:cNvSpPr>
            <p:nvPr/>
          </p:nvSpPr>
          <p:spPr bwMode="auto">
            <a:xfrm flipV="1">
              <a:off x="1608" y="1449"/>
              <a:ext cx="1200"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2" name="Line 5"/>
            <p:cNvSpPr>
              <a:spLocks noChangeShapeType="1"/>
            </p:cNvSpPr>
            <p:nvPr/>
          </p:nvSpPr>
          <p:spPr bwMode="auto">
            <a:xfrm flipH="1" flipV="1">
              <a:off x="3912" y="1449"/>
              <a:ext cx="1392"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3" name="Text Box 6"/>
            <p:cNvSpPr txBox="1">
              <a:spLocks noChangeArrowheads="1"/>
            </p:cNvSpPr>
            <p:nvPr/>
          </p:nvSpPr>
          <p:spPr bwMode="auto">
            <a:xfrm>
              <a:off x="2232" y="1161"/>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a:t>
              </a:r>
            </a:p>
          </p:txBody>
        </p:sp>
        <p:sp>
          <p:nvSpPr>
            <p:cNvPr id="55334" name="Text Box 7"/>
            <p:cNvSpPr txBox="1">
              <a:spLocks noChangeArrowheads="1"/>
            </p:cNvSpPr>
            <p:nvPr/>
          </p:nvSpPr>
          <p:spPr bwMode="auto">
            <a:xfrm>
              <a:off x="456" y="1641"/>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35" name="Text Box 8"/>
            <p:cNvSpPr txBox="1">
              <a:spLocks noChangeArrowheads="1"/>
            </p:cNvSpPr>
            <p:nvPr/>
          </p:nvSpPr>
          <p:spPr bwMode="auto">
            <a:xfrm>
              <a:off x="4224" y="168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grpSp>
      <p:grpSp>
        <p:nvGrpSpPr>
          <p:cNvPr id="3" name="Group 41"/>
          <p:cNvGrpSpPr>
            <a:grpSpLocks/>
          </p:cNvGrpSpPr>
          <p:nvPr/>
        </p:nvGrpSpPr>
        <p:grpSpPr bwMode="auto">
          <a:xfrm>
            <a:off x="-342900" y="3200403"/>
            <a:ext cx="5715000" cy="1828801"/>
            <a:chOff x="-216" y="1988"/>
            <a:chExt cx="3600" cy="1152"/>
          </a:xfrm>
        </p:grpSpPr>
        <p:sp>
          <p:nvSpPr>
            <p:cNvPr id="55324" name="Line 11"/>
            <p:cNvSpPr>
              <a:spLocks noChangeShapeType="1"/>
            </p:cNvSpPr>
            <p:nvPr/>
          </p:nvSpPr>
          <p:spPr bwMode="auto">
            <a:xfrm>
              <a:off x="600" y="2564"/>
              <a:ext cx="144" cy="336"/>
            </a:xfrm>
            <a:prstGeom prst="line">
              <a:avLst/>
            </a:prstGeom>
            <a:noFill/>
            <a:ln w="28575">
              <a:solidFill>
                <a:schemeClr val="tx1"/>
              </a:solidFill>
              <a:round/>
              <a:headEnd/>
              <a:tailEnd type="triangle" w="med" len="med"/>
            </a:ln>
          </p:spPr>
          <p:txBody>
            <a:bodyPr wrap="none" anchor="ctr"/>
            <a:lstStyle/>
            <a:p>
              <a:endParaRPr lang="en-US" dirty="0"/>
            </a:p>
          </p:txBody>
        </p:sp>
        <p:sp>
          <p:nvSpPr>
            <p:cNvPr id="55325" name="Text Box 13"/>
            <p:cNvSpPr txBox="1">
              <a:spLocks noChangeArrowheads="1"/>
            </p:cNvSpPr>
            <p:nvPr/>
          </p:nvSpPr>
          <p:spPr bwMode="auto">
            <a:xfrm>
              <a:off x="1128" y="2234"/>
              <a:ext cx="1344" cy="330"/>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a:t>
              </a:r>
            </a:p>
          </p:txBody>
        </p:sp>
        <p:sp>
          <p:nvSpPr>
            <p:cNvPr id="55326" name="Text Box 14"/>
            <p:cNvSpPr txBox="1">
              <a:spLocks noChangeArrowheads="1"/>
            </p:cNvSpPr>
            <p:nvPr/>
          </p:nvSpPr>
          <p:spPr bwMode="auto">
            <a:xfrm>
              <a:off x="72" y="2813"/>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27" name="Text Box 15"/>
            <p:cNvSpPr txBox="1">
              <a:spLocks noChangeArrowheads="1"/>
            </p:cNvSpPr>
            <p:nvPr/>
          </p:nvSpPr>
          <p:spPr bwMode="auto">
            <a:xfrm>
              <a:off x="2424" y="2804"/>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28" name="Text Box 22"/>
            <p:cNvSpPr txBox="1">
              <a:spLocks noChangeArrowheads="1"/>
            </p:cNvSpPr>
            <p:nvPr/>
          </p:nvSpPr>
          <p:spPr bwMode="auto">
            <a:xfrm>
              <a:off x="-216" y="1988"/>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29" name="Line 23"/>
            <p:cNvSpPr>
              <a:spLocks noChangeShapeType="1"/>
            </p:cNvSpPr>
            <p:nvPr/>
          </p:nvSpPr>
          <p:spPr bwMode="auto">
            <a:xfrm>
              <a:off x="792" y="2228"/>
              <a:ext cx="432" cy="48"/>
            </a:xfrm>
            <a:prstGeom prst="line">
              <a:avLst/>
            </a:prstGeom>
            <a:noFill/>
            <a:ln w="28575">
              <a:solidFill>
                <a:schemeClr val="tx1"/>
              </a:solidFill>
              <a:round/>
              <a:headEnd/>
              <a:tailEnd type="triangle" w="med" len="med"/>
            </a:ln>
          </p:spPr>
          <p:txBody>
            <a:bodyPr wrap="none" anchor="ctr"/>
            <a:lstStyle/>
            <a:p>
              <a:endParaRPr lang="en-US" dirty="0"/>
            </a:p>
          </p:txBody>
        </p:sp>
        <p:sp>
          <p:nvSpPr>
            <p:cNvPr id="55330" name="Line 24"/>
            <p:cNvSpPr>
              <a:spLocks noChangeShapeType="1"/>
            </p:cNvSpPr>
            <p:nvPr/>
          </p:nvSpPr>
          <p:spPr bwMode="auto">
            <a:xfrm flipH="1" flipV="1">
              <a:off x="2328" y="2516"/>
              <a:ext cx="528" cy="336"/>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4" name="Group 42"/>
          <p:cNvGrpSpPr>
            <a:grpSpLocks/>
          </p:cNvGrpSpPr>
          <p:nvPr/>
        </p:nvGrpSpPr>
        <p:grpSpPr bwMode="auto">
          <a:xfrm>
            <a:off x="5448299" y="3124201"/>
            <a:ext cx="4724400" cy="1890713"/>
            <a:chOff x="3432" y="1968"/>
            <a:chExt cx="2976" cy="1191"/>
          </a:xfrm>
        </p:grpSpPr>
        <p:sp>
          <p:nvSpPr>
            <p:cNvPr id="55317" name="Text Box 21"/>
            <p:cNvSpPr txBox="1">
              <a:spLocks noChangeArrowheads="1"/>
            </p:cNvSpPr>
            <p:nvPr/>
          </p:nvSpPr>
          <p:spPr bwMode="auto">
            <a:xfrm>
              <a:off x="5400" y="2832"/>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18" name="Text Box 25"/>
            <p:cNvSpPr txBox="1">
              <a:spLocks noChangeArrowheads="1"/>
            </p:cNvSpPr>
            <p:nvPr/>
          </p:nvSpPr>
          <p:spPr bwMode="auto">
            <a:xfrm>
              <a:off x="3432" y="2832"/>
              <a:ext cx="120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9" name="Line 26"/>
            <p:cNvSpPr>
              <a:spLocks noChangeShapeType="1"/>
            </p:cNvSpPr>
            <p:nvPr/>
          </p:nvSpPr>
          <p:spPr bwMode="auto">
            <a:xfrm flipV="1">
              <a:off x="3816" y="2592"/>
              <a:ext cx="192" cy="288"/>
            </a:xfrm>
            <a:prstGeom prst="line">
              <a:avLst/>
            </a:prstGeom>
            <a:noFill/>
            <a:ln w="28575">
              <a:solidFill>
                <a:schemeClr val="tx1"/>
              </a:solidFill>
              <a:round/>
              <a:headEnd/>
              <a:tailEnd type="triangle" w="med" len="med"/>
            </a:ln>
          </p:spPr>
          <p:txBody>
            <a:bodyPr wrap="none" anchor="ctr"/>
            <a:lstStyle/>
            <a:p>
              <a:endParaRPr lang="en-US" dirty="0"/>
            </a:p>
          </p:txBody>
        </p:sp>
        <p:sp>
          <p:nvSpPr>
            <p:cNvPr id="55320" name="Text Box 27"/>
            <p:cNvSpPr txBox="1">
              <a:spLocks noChangeArrowheads="1"/>
            </p:cNvSpPr>
            <p:nvPr/>
          </p:nvSpPr>
          <p:spPr bwMode="auto">
            <a:xfrm>
              <a:off x="3768" y="2256"/>
              <a:ext cx="1344" cy="330"/>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a:t>
              </a:r>
            </a:p>
          </p:txBody>
        </p:sp>
        <p:sp>
          <p:nvSpPr>
            <p:cNvPr id="55321" name="Text Box 28"/>
            <p:cNvSpPr txBox="1">
              <a:spLocks noChangeArrowheads="1"/>
            </p:cNvSpPr>
            <p:nvPr/>
          </p:nvSpPr>
          <p:spPr bwMode="auto">
            <a:xfrm>
              <a:off x="5064" y="1968"/>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22" name="Line 29"/>
            <p:cNvSpPr>
              <a:spLocks noChangeShapeType="1"/>
            </p:cNvSpPr>
            <p:nvPr/>
          </p:nvSpPr>
          <p:spPr bwMode="auto">
            <a:xfrm>
              <a:off x="5736" y="2592"/>
              <a:ext cx="96" cy="288"/>
            </a:xfrm>
            <a:prstGeom prst="line">
              <a:avLst/>
            </a:prstGeom>
            <a:noFill/>
            <a:ln w="28575">
              <a:solidFill>
                <a:schemeClr val="tx1"/>
              </a:solidFill>
              <a:round/>
              <a:headEnd/>
              <a:tailEnd type="triangle" w="med" len="med"/>
            </a:ln>
          </p:spPr>
          <p:txBody>
            <a:bodyPr wrap="none" anchor="ctr"/>
            <a:lstStyle/>
            <a:p>
              <a:endParaRPr lang="en-US" dirty="0"/>
            </a:p>
          </p:txBody>
        </p:sp>
        <p:sp>
          <p:nvSpPr>
            <p:cNvPr id="55323" name="Line 39"/>
            <p:cNvSpPr>
              <a:spLocks noChangeShapeType="1"/>
            </p:cNvSpPr>
            <p:nvPr/>
          </p:nvSpPr>
          <p:spPr bwMode="auto">
            <a:xfrm flipH="1">
              <a:off x="5016" y="2400"/>
              <a:ext cx="288" cy="48"/>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5" name="Group 60"/>
          <p:cNvGrpSpPr>
            <a:grpSpLocks/>
          </p:cNvGrpSpPr>
          <p:nvPr/>
        </p:nvGrpSpPr>
        <p:grpSpPr bwMode="auto">
          <a:xfrm>
            <a:off x="-38100" y="5149853"/>
            <a:ext cx="10134600" cy="1555751"/>
            <a:chOff x="-24" y="3253"/>
            <a:chExt cx="6384" cy="980"/>
          </a:xfrm>
        </p:grpSpPr>
        <p:sp>
          <p:nvSpPr>
            <p:cNvPr id="55308" name="Text Box 51"/>
            <p:cNvSpPr txBox="1">
              <a:spLocks noChangeArrowheads="1"/>
            </p:cNvSpPr>
            <p:nvPr/>
          </p:nvSpPr>
          <p:spPr bwMode="auto">
            <a:xfrm>
              <a:off x="5400" y="3897"/>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09" name="Line 52"/>
            <p:cNvSpPr>
              <a:spLocks noChangeShapeType="1"/>
            </p:cNvSpPr>
            <p:nvPr/>
          </p:nvSpPr>
          <p:spPr bwMode="auto">
            <a:xfrm flipV="1">
              <a:off x="1128" y="3532"/>
              <a:ext cx="1584" cy="173"/>
            </a:xfrm>
            <a:prstGeom prst="line">
              <a:avLst/>
            </a:prstGeom>
            <a:noFill/>
            <a:ln w="28575">
              <a:solidFill>
                <a:schemeClr val="tx1"/>
              </a:solidFill>
              <a:round/>
              <a:headEnd/>
              <a:tailEnd type="triangle" w="med" len="med"/>
            </a:ln>
          </p:spPr>
          <p:txBody>
            <a:bodyPr wrap="none" anchor="ctr"/>
            <a:lstStyle/>
            <a:p>
              <a:endParaRPr lang="en-US" dirty="0"/>
            </a:p>
          </p:txBody>
        </p:sp>
        <p:sp>
          <p:nvSpPr>
            <p:cNvPr id="55310" name="Text Box 53"/>
            <p:cNvSpPr txBox="1">
              <a:spLocks noChangeArrowheads="1"/>
            </p:cNvSpPr>
            <p:nvPr/>
          </p:nvSpPr>
          <p:spPr bwMode="auto">
            <a:xfrm>
              <a:off x="2232" y="336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a:t>
              </a:r>
            </a:p>
          </p:txBody>
        </p:sp>
        <p:sp>
          <p:nvSpPr>
            <p:cNvPr id="55311" name="Line 54"/>
            <p:cNvSpPr>
              <a:spLocks noChangeShapeType="1"/>
            </p:cNvSpPr>
            <p:nvPr/>
          </p:nvSpPr>
          <p:spPr bwMode="auto">
            <a:xfrm flipH="1" flipV="1">
              <a:off x="3912" y="3532"/>
              <a:ext cx="1200" cy="125"/>
            </a:xfrm>
            <a:prstGeom prst="line">
              <a:avLst/>
            </a:prstGeom>
            <a:noFill/>
            <a:ln w="28575">
              <a:solidFill>
                <a:schemeClr val="tx1"/>
              </a:solidFill>
              <a:round/>
              <a:headEnd/>
              <a:tailEnd type="triangle" w="med" len="med"/>
            </a:ln>
          </p:spPr>
          <p:txBody>
            <a:bodyPr wrap="none" anchor="ctr"/>
            <a:lstStyle/>
            <a:p>
              <a:endParaRPr lang="en-US" dirty="0"/>
            </a:p>
          </p:txBody>
        </p:sp>
        <p:sp>
          <p:nvSpPr>
            <p:cNvPr id="55312" name="Text Box 55"/>
            <p:cNvSpPr txBox="1">
              <a:spLocks noChangeArrowheads="1"/>
            </p:cNvSpPr>
            <p:nvPr/>
          </p:nvSpPr>
          <p:spPr bwMode="auto">
            <a:xfrm>
              <a:off x="-24" y="3321"/>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13" name="Text Box 56"/>
            <p:cNvSpPr txBox="1">
              <a:spLocks noChangeArrowheads="1"/>
            </p:cNvSpPr>
            <p:nvPr/>
          </p:nvSpPr>
          <p:spPr bwMode="auto">
            <a:xfrm>
              <a:off x="4920" y="3253"/>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14" name="Text Box 57"/>
            <p:cNvSpPr txBox="1">
              <a:spLocks noChangeArrowheads="1"/>
            </p:cNvSpPr>
            <p:nvPr/>
          </p:nvSpPr>
          <p:spPr bwMode="auto">
            <a:xfrm>
              <a:off x="1128" y="3906"/>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5" name="Line 58"/>
            <p:cNvSpPr>
              <a:spLocks noChangeShapeType="1"/>
            </p:cNvSpPr>
            <p:nvPr/>
          </p:nvSpPr>
          <p:spPr bwMode="auto">
            <a:xfrm>
              <a:off x="936" y="3897"/>
              <a:ext cx="336" cy="144"/>
            </a:xfrm>
            <a:prstGeom prst="line">
              <a:avLst/>
            </a:prstGeom>
            <a:noFill/>
            <a:ln w="28575">
              <a:solidFill>
                <a:schemeClr val="tx1"/>
              </a:solidFill>
              <a:round/>
              <a:headEnd/>
              <a:tailEnd type="triangle" w="med" len="med"/>
            </a:ln>
          </p:spPr>
          <p:txBody>
            <a:bodyPr wrap="none" anchor="ctr"/>
            <a:lstStyle/>
            <a:p>
              <a:endParaRPr lang="en-US" dirty="0"/>
            </a:p>
          </p:txBody>
        </p:sp>
        <p:sp>
          <p:nvSpPr>
            <p:cNvPr id="55316" name="Line 59"/>
            <p:cNvSpPr>
              <a:spLocks noChangeShapeType="1"/>
            </p:cNvSpPr>
            <p:nvPr/>
          </p:nvSpPr>
          <p:spPr bwMode="auto">
            <a:xfrm>
              <a:off x="5880" y="3801"/>
              <a:ext cx="96" cy="192"/>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6" name="Group 65"/>
          <p:cNvGrpSpPr>
            <a:grpSpLocks/>
          </p:cNvGrpSpPr>
          <p:nvPr/>
        </p:nvGrpSpPr>
        <p:grpSpPr bwMode="auto">
          <a:xfrm>
            <a:off x="0" y="3200400"/>
            <a:ext cx="10325100" cy="1981200"/>
            <a:chOff x="0" y="2016"/>
            <a:chExt cx="6504" cy="1248"/>
          </a:xfrm>
        </p:grpSpPr>
        <p:sp>
          <p:nvSpPr>
            <p:cNvPr id="55305"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dirty="0"/>
            </a:p>
          </p:txBody>
        </p:sp>
        <p:sp>
          <p:nvSpPr>
            <p:cNvPr id="55306"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dirty="0"/>
            </a:p>
          </p:txBody>
        </p:sp>
        <p:sp>
          <p:nvSpPr>
            <p:cNvPr id="55307"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dirty="0"/>
            </a:p>
          </p:txBody>
        </p:sp>
      </p:grpSp>
      <p:sp>
        <p:nvSpPr>
          <p:cNvPr id="7" name="Oval 6"/>
          <p:cNvSpPr/>
          <p:nvPr/>
        </p:nvSpPr>
        <p:spPr bwMode="auto">
          <a:xfrm>
            <a:off x="7734299" y="2957514"/>
            <a:ext cx="2362201" cy="169069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41" name="Oval 40"/>
          <p:cNvSpPr/>
          <p:nvPr/>
        </p:nvSpPr>
        <p:spPr bwMode="auto">
          <a:xfrm>
            <a:off x="7696199" y="4729841"/>
            <a:ext cx="2362201" cy="169069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13" name="TextBox 12"/>
          <p:cNvSpPr txBox="1"/>
          <p:nvPr/>
        </p:nvSpPr>
        <p:spPr>
          <a:xfrm>
            <a:off x="3182061" y="1752597"/>
            <a:ext cx="4227677" cy="646331"/>
          </a:xfrm>
          <a:prstGeom prst="rect">
            <a:avLst/>
          </a:prstGeom>
          <a:solidFill>
            <a:schemeClr val="bg1"/>
          </a:solidFill>
        </p:spPr>
        <p:txBody>
          <a:bodyPr wrap="square" rtlCol="0">
            <a:spAutoFit/>
          </a:bodyPr>
          <a:lstStyle/>
          <a:p>
            <a:r>
              <a:rPr lang="en-US" sz="1800" dirty="0">
                <a:solidFill>
                  <a:srgbClr val="00B0F0"/>
                </a:solidFill>
                <a:latin typeface="+mn-lt"/>
              </a:rPr>
              <a:t>Cannot occur because outcome not present at time of cohort selection</a:t>
            </a:r>
          </a:p>
        </p:txBody>
      </p:sp>
      <p:sp>
        <p:nvSpPr>
          <p:cNvPr id="14" name="Oval 13"/>
          <p:cNvSpPr/>
          <p:nvPr/>
        </p:nvSpPr>
        <p:spPr bwMode="auto">
          <a:xfrm>
            <a:off x="9944100" y="76200"/>
            <a:ext cx="152399" cy="186414"/>
          </a:xfrm>
          <a:prstGeom prst="ellipse">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44" name="TextBox 43">
            <a:extLst>
              <a:ext uri="{FF2B5EF4-FFF2-40B4-BE49-F238E27FC236}">
                <a16:creationId xmlns:a16="http://schemas.microsoft.com/office/drawing/2014/main" id="{21494958-2868-4FBE-A1AD-4D84B8FAFD06}"/>
              </a:ext>
            </a:extLst>
          </p:cNvPr>
          <p:cNvSpPr txBox="1"/>
          <p:nvPr/>
        </p:nvSpPr>
        <p:spPr>
          <a:xfrm>
            <a:off x="77915" y="3661458"/>
            <a:ext cx="4227677" cy="646331"/>
          </a:xfrm>
          <a:prstGeom prst="rect">
            <a:avLst/>
          </a:prstGeom>
          <a:solidFill>
            <a:schemeClr val="bg1"/>
          </a:solidFill>
        </p:spPr>
        <p:txBody>
          <a:bodyPr wrap="square" rtlCol="0">
            <a:spAutoFit/>
          </a:bodyPr>
          <a:lstStyle/>
          <a:p>
            <a:r>
              <a:rPr lang="en-US" sz="1800" dirty="0">
                <a:solidFill>
                  <a:srgbClr val="00B0F0"/>
                </a:solidFill>
                <a:latin typeface="+mn-lt"/>
              </a:rPr>
              <a:t>Cannot occur because outcome not present at time of cohort selection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7987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79876"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79877"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79878"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79879" name="Line 7"/>
          <p:cNvSpPr>
            <a:spLocks noChangeShapeType="1"/>
          </p:cNvSpPr>
          <p:nvPr/>
        </p:nvSpPr>
        <p:spPr bwMode="auto">
          <a:xfrm>
            <a:off x="5400675" y="5181600"/>
            <a:ext cx="2486025" cy="0"/>
          </a:xfrm>
          <a:prstGeom prst="line">
            <a:avLst/>
          </a:prstGeom>
          <a:noFill/>
          <a:ln w="9525">
            <a:solidFill>
              <a:schemeClr val="tx1"/>
            </a:solidFill>
            <a:round/>
            <a:headEnd/>
            <a:tailEnd/>
          </a:ln>
        </p:spPr>
        <p:txBody>
          <a:bodyPr wrap="none" anchor="ctr"/>
          <a:lstStyle/>
          <a:p>
            <a:endParaRPr lang="en-US" dirty="0"/>
          </a:p>
        </p:txBody>
      </p:sp>
      <p:sp>
        <p:nvSpPr>
          <p:cNvPr id="79880"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79881" name="Text Box 11"/>
          <p:cNvSpPr txBox="1">
            <a:spLocks noChangeArrowheads="1"/>
          </p:cNvSpPr>
          <p:nvPr/>
        </p:nvSpPr>
        <p:spPr bwMode="auto">
          <a:xfrm>
            <a:off x="1257300" y="1565275"/>
            <a:ext cx="3657600" cy="461963"/>
          </a:xfrm>
          <a:prstGeom prst="rect">
            <a:avLst/>
          </a:prstGeom>
          <a:noFill/>
          <a:ln w="9525">
            <a:noFill/>
            <a:miter lim="800000"/>
            <a:headEnd/>
            <a:tailEnd/>
          </a:ln>
        </p:spPr>
        <p:txBody>
          <a:bodyPr>
            <a:spAutoFit/>
          </a:bodyPr>
          <a:lstStyle/>
          <a:p>
            <a:pPr algn="l"/>
            <a:r>
              <a:rPr lang="en-US" sz="2400" dirty="0"/>
              <a:t>Heart Dis      No Heart Dis          </a:t>
            </a:r>
          </a:p>
        </p:txBody>
      </p:sp>
      <p:sp>
        <p:nvSpPr>
          <p:cNvPr id="79882" name="Text Box 12"/>
          <p:cNvSpPr txBox="1">
            <a:spLocks noChangeArrowheads="1"/>
          </p:cNvSpPr>
          <p:nvPr/>
        </p:nvSpPr>
        <p:spPr bwMode="auto">
          <a:xfrm>
            <a:off x="228600" y="1981200"/>
            <a:ext cx="1096963" cy="1938338"/>
          </a:xfrm>
          <a:prstGeom prst="rect">
            <a:avLst/>
          </a:prstGeom>
          <a:noFill/>
          <a:ln w="9525">
            <a:noFill/>
            <a:miter lim="800000"/>
            <a:headEnd/>
            <a:tailEnd/>
          </a:ln>
        </p:spPr>
        <p:txBody>
          <a:bodyPr>
            <a:spAutoFit/>
          </a:bodyPr>
          <a:lstStyle/>
          <a:p>
            <a:pPr algn="l"/>
            <a:r>
              <a:rPr lang="en-US" sz="2400" dirty="0"/>
              <a:t>Sleep &gt;8 hrs</a:t>
            </a:r>
          </a:p>
          <a:p>
            <a:pPr algn="l"/>
            <a:endParaRPr lang="en-US" sz="2400" dirty="0"/>
          </a:p>
          <a:p>
            <a:pPr algn="l"/>
            <a:r>
              <a:rPr lang="en-US" sz="2400" dirty="0"/>
              <a:t>Sleep &lt;8 hrs</a:t>
            </a:r>
          </a:p>
        </p:txBody>
      </p:sp>
      <p:sp>
        <p:nvSpPr>
          <p:cNvPr id="79884" name="Line 14"/>
          <p:cNvSpPr>
            <a:spLocks noChangeShapeType="1"/>
          </p:cNvSpPr>
          <p:nvPr/>
        </p:nvSpPr>
        <p:spPr bwMode="auto">
          <a:xfrm>
            <a:off x="2228850" y="3505200"/>
            <a:ext cx="3686175" cy="2133600"/>
          </a:xfrm>
          <a:prstGeom prst="line">
            <a:avLst/>
          </a:prstGeom>
          <a:noFill/>
          <a:ln w="79375">
            <a:solidFill>
              <a:schemeClr val="tx1"/>
            </a:solidFill>
            <a:round/>
            <a:headEnd/>
            <a:tailEnd type="triangle" w="med" len="med"/>
          </a:ln>
        </p:spPr>
        <p:txBody>
          <a:bodyPr wrap="none" anchor="ctr"/>
          <a:lstStyle/>
          <a:p>
            <a:endParaRPr lang="en-US" dirty="0"/>
          </a:p>
        </p:txBody>
      </p:sp>
      <p:sp>
        <p:nvSpPr>
          <p:cNvPr id="79885" name="Line 15"/>
          <p:cNvSpPr>
            <a:spLocks noChangeShapeType="1"/>
          </p:cNvSpPr>
          <p:nvPr/>
        </p:nvSpPr>
        <p:spPr bwMode="auto">
          <a:xfrm>
            <a:off x="3429000" y="3505200"/>
            <a:ext cx="3581400" cy="2209800"/>
          </a:xfrm>
          <a:prstGeom prst="line">
            <a:avLst/>
          </a:prstGeom>
          <a:noFill/>
          <a:ln w="12700">
            <a:solidFill>
              <a:schemeClr val="tx1"/>
            </a:solidFill>
            <a:round/>
            <a:headEnd/>
            <a:tailEnd type="triangle" w="med" len="med"/>
          </a:ln>
        </p:spPr>
        <p:txBody>
          <a:bodyPr wrap="none" anchor="ctr"/>
          <a:lstStyle/>
          <a:p>
            <a:endParaRPr lang="en-US" dirty="0"/>
          </a:p>
        </p:txBody>
      </p:sp>
      <p:sp>
        <p:nvSpPr>
          <p:cNvPr id="79886" name="Text Box 17"/>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a:t>SOURCE POPULATION</a:t>
            </a:r>
          </a:p>
        </p:txBody>
      </p:sp>
      <p:sp>
        <p:nvSpPr>
          <p:cNvPr id="79887" name="Text Box 18"/>
          <p:cNvSpPr txBox="1">
            <a:spLocks noChangeArrowheads="1"/>
          </p:cNvSpPr>
          <p:nvPr/>
        </p:nvSpPr>
        <p:spPr bwMode="auto">
          <a:xfrm>
            <a:off x="5448300" y="5984875"/>
            <a:ext cx="2481262" cy="457200"/>
          </a:xfrm>
          <a:prstGeom prst="rect">
            <a:avLst/>
          </a:prstGeom>
          <a:noFill/>
          <a:ln w="9525">
            <a:noFill/>
            <a:miter lim="800000"/>
            <a:headEnd/>
            <a:tailEnd/>
          </a:ln>
        </p:spPr>
        <p:txBody>
          <a:bodyPr wrap="none">
            <a:spAutoFit/>
          </a:bodyPr>
          <a:lstStyle/>
          <a:p>
            <a:pPr algn="l"/>
            <a:r>
              <a:rPr lang="en-US" sz="2400" dirty="0"/>
              <a:t>STUDY SAMPLE</a:t>
            </a:r>
          </a:p>
        </p:txBody>
      </p:sp>
      <p:sp>
        <p:nvSpPr>
          <p:cNvPr id="79888" name="Text Box 19"/>
          <p:cNvSpPr txBox="1">
            <a:spLocks noChangeArrowheads="1"/>
          </p:cNvSpPr>
          <p:nvPr/>
        </p:nvSpPr>
        <p:spPr bwMode="auto">
          <a:xfrm>
            <a:off x="647700" y="0"/>
            <a:ext cx="8874545" cy="954107"/>
          </a:xfrm>
          <a:prstGeom prst="rect">
            <a:avLst/>
          </a:prstGeom>
          <a:noFill/>
          <a:ln w="9525">
            <a:noFill/>
            <a:miter lim="800000"/>
            <a:headEnd/>
            <a:tailEnd/>
          </a:ln>
        </p:spPr>
        <p:txBody>
          <a:bodyPr wrap="none">
            <a:spAutoFit/>
          </a:bodyPr>
          <a:lstStyle/>
          <a:p>
            <a:r>
              <a:rPr lang="en-US" sz="2800" b="1" dirty="0">
                <a:latin typeface="Arial" panose="020B0604020202020204" pitchFamily="34" charset="0"/>
                <a:cs typeface="Arial" panose="020B0604020202020204" pitchFamily="34" charset="0"/>
              </a:rPr>
              <a:t>Cohort Study of Sleep Duration and Heart Disease:</a:t>
            </a:r>
          </a:p>
          <a:p>
            <a:r>
              <a:rPr lang="en-US" sz="2800" b="1" dirty="0">
                <a:latin typeface="Arial" panose="020B0604020202020204" pitchFamily="34" charset="0"/>
                <a:cs typeface="Arial" panose="020B0604020202020204" pitchFamily="34" charset="0"/>
              </a:rPr>
              <a:t>  Depiction of Selection Bias</a:t>
            </a:r>
          </a:p>
        </p:txBody>
      </p:sp>
      <p:sp>
        <p:nvSpPr>
          <p:cNvPr id="240660" name="Text Box 20"/>
          <p:cNvSpPr txBox="1">
            <a:spLocks noChangeArrowheads="1"/>
          </p:cNvSpPr>
          <p:nvPr/>
        </p:nvSpPr>
        <p:spPr bwMode="auto">
          <a:xfrm>
            <a:off x="5295900" y="914400"/>
            <a:ext cx="4991100" cy="2246769"/>
          </a:xfrm>
          <a:prstGeom prst="rect">
            <a:avLst/>
          </a:prstGeom>
          <a:noFill/>
          <a:ln w="9525" algn="ctr">
            <a:noFill/>
            <a:miter lim="800000"/>
            <a:headEnd/>
            <a:tailEnd/>
          </a:ln>
          <a:effectLst/>
        </p:spPr>
        <p:txBody>
          <a:bodyPr wrap="square">
            <a:spAutoFit/>
          </a:bodyPr>
          <a:lstStyle/>
          <a:p>
            <a:pPr algn="l">
              <a:spcBef>
                <a:spcPct val="50000"/>
              </a:spcBef>
              <a:defRPr/>
            </a:pPr>
            <a:r>
              <a:rPr lang="en-US" sz="2000" dirty="0">
                <a:latin typeface="+mj-lt"/>
              </a:rPr>
              <a:t>Volunteers tend to select persons with:</a:t>
            </a:r>
          </a:p>
          <a:p>
            <a:pPr algn="l">
              <a:spcBef>
                <a:spcPct val="50000"/>
              </a:spcBef>
              <a:defRPr/>
            </a:pPr>
            <a:r>
              <a:rPr lang="en-US" sz="2000" dirty="0">
                <a:latin typeface="+mj-lt"/>
              </a:rPr>
              <a:t>-- organized lifestyles (they have time to volunteer </a:t>
            </a:r>
            <a:r>
              <a:rPr lang="en-US" sz="2000" i="1" dirty="0">
                <a:latin typeface="+mj-lt"/>
              </a:rPr>
              <a:t>and</a:t>
            </a:r>
            <a:r>
              <a:rPr lang="en-US" sz="2000" dirty="0">
                <a:latin typeface="+mj-lt"/>
              </a:rPr>
              <a:t>  time to sleep)</a:t>
            </a:r>
          </a:p>
          <a:p>
            <a:pPr algn="l">
              <a:spcBef>
                <a:spcPct val="50000"/>
              </a:spcBef>
              <a:defRPr/>
            </a:pPr>
            <a:r>
              <a:rPr lang="en-US" sz="2000" dirty="0">
                <a:latin typeface="+mj-lt"/>
              </a:rPr>
              <a:t>-- family history of heart disease (they have motivation to volunteer for this research </a:t>
            </a:r>
            <a:r>
              <a:rPr lang="en-US" sz="2000" i="1" dirty="0">
                <a:latin typeface="+mj-lt"/>
              </a:rPr>
              <a:t>and</a:t>
            </a:r>
            <a:r>
              <a:rPr lang="en-US" sz="2000" dirty="0">
                <a:latin typeface="+mj-lt"/>
              </a:rPr>
              <a:t> are at risk for heart disease)</a:t>
            </a:r>
          </a:p>
        </p:txBody>
      </p:sp>
      <p:sp>
        <p:nvSpPr>
          <p:cNvPr id="19" name="Text Box 20"/>
          <p:cNvSpPr txBox="1">
            <a:spLocks noChangeArrowheads="1"/>
          </p:cNvSpPr>
          <p:nvPr/>
        </p:nvSpPr>
        <p:spPr bwMode="auto">
          <a:xfrm>
            <a:off x="190500" y="5334000"/>
            <a:ext cx="4953000" cy="1016000"/>
          </a:xfrm>
          <a:prstGeom prst="rect">
            <a:avLst/>
          </a:prstGeom>
          <a:noFill/>
          <a:ln w="9525" algn="ctr">
            <a:noFill/>
            <a:miter lim="800000"/>
            <a:headEnd/>
            <a:tailEnd/>
          </a:ln>
          <a:effectLst/>
        </p:spPr>
        <p:txBody>
          <a:bodyPr>
            <a:spAutoFit/>
          </a:bodyPr>
          <a:lstStyle/>
          <a:p>
            <a:pPr algn="l">
              <a:spcBef>
                <a:spcPct val="50000"/>
              </a:spcBef>
              <a:defRPr/>
            </a:pPr>
            <a:r>
              <a:rPr lang="en-US" sz="2400" dirty="0">
                <a:latin typeface="+mj-lt"/>
              </a:rPr>
              <a:t>Recruitment:  </a:t>
            </a:r>
          </a:p>
          <a:p>
            <a:pPr algn="l">
              <a:spcBef>
                <a:spcPct val="50000"/>
              </a:spcBef>
              <a:defRPr/>
            </a:pPr>
            <a:r>
              <a:rPr lang="en-US" sz="2400" dirty="0">
                <a:latin typeface="+mj-lt"/>
              </a:rPr>
              <a:t>Volunteers from community</a:t>
            </a:r>
          </a:p>
        </p:txBody>
      </p:sp>
      <p:sp>
        <p:nvSpPr>
          <p:cNvPr id="79891" name="Line 13"/>
          <p:cNvSpPr>
            <a:spLocks noChangeShapeType="1"/>
          </p:cNvSpPr>
          <p:nvPr/>
        </p:nvSpPr>
        <p:spPr bwMode="auto">
          <a:xfrm>
            <a:off x="3390900" y="2438400"/>
            <a:ext cx="3771900" cy="2362200"/>
          </a:xfrm>
          <a:prstGeom prst="line">
            <a:avLst/>
          </a:prstGeom>
          <a:noFill/>
          <a:ln w="79375">
            <a:solidFill>
              <a:schemeClr val="tx1"/>
            </a:solidFill>
            <a:round/>
            <a:headEnd/>
            <a:tailEnd type="triangle" w="med" len="med"/>
          </a:ln>
        </p:spPr>
        <p:txBody>
          <a:bodyPr wrap="none" anchor="ctr"/>
          <a:lstStyle/>
          <a:p>
            <a:endParaRPr lang="en-US" dirty="0"/>
          </a:p>
        </p:txBody>
      </p:sp>
      <p:sp>
        <p:nvSpPr>
          <p:cNvPr id="20" name="Text Box 20"/>
          <p:cNvSpPr txBox="1">
            <a:spLocks noChangeArrowheads="1"/>
          </p:cNvSpPr>
          <p:nvPr/>
        </p:nvSpPr>
        <p:spPr bwMode="auto">
          <a:xfrm>
            <a:off x="8058150" y="3919538"/>
            <a:ext cx="2095500" cy="2554545"/>
          </a:xfrm>
          <a:prstGeom prst="rect">
            <a:avLst/>
          </a:prstGeom>
          <a:noFill/>
          <a:ln w="9525" algn="ctr">
            <a:noFill/>
            <a:miter lim="800000"/>
            <a:headEnd/>
            <a:tailEnd/>
          </a:ln>
          <a:effectLst/>
        </p:spPr>
        <p:txBody>
          <a:bodyPr wrap="square">
            <a:spAutoFit/>
          </a:bodyPr>
          <a:lstStyle/>
          <a:p>
            <a:pPr algn="r">
              <a:spcBef>
                <a:spcPct val="50000"/>
              </a:spcBef>
              <a:defRPr/>
            </a:pPr>
            <a:r>
              <a:rPr lang="en-US" sz="2000" dirty="0">
                <a:latin typeface="+mj-lt"/>
              </a:rPr>
              <a:t>Bias: underestimation of effect of longer sleep; will make longer sleep appear protective even if it is not</a:t>
            </a:r>
          </a:p>
        </p:txBody>
      </p:sp>
      <p:sp>
        <p:nvSpPr>
          <p:cNvPr id="25" name="Text Box 20"/>
          <p:cNvSpPr txBox="1">
            <a:spLocks noChangeArrowheads="1"/>
          </p:cNvSpPr>
          <p:nvPr/>
        </p:nvSpPr>
        <p:spPr bwMode="auto">
          <a:xfrm>
            <a:off x="6115050" y="3177915"/>
            <a:ext cx="2095500" cy="1015663"/>
          </a:xfrm>
          <a:prstGeom prst="rect">
            <a:avLst/>
          </a:prstGeom>
          <a:noFill/>
          <a:ln w="9525" algn="ctr">
            <a:noFill/>
            <a:miter lim="800000"/>
            <a:headEnd/>
            <a:tailEnd/>
          </a:ln>
          <a:effectLst/>
        </p:spPr>
        <p:txBody>
          <a:bodyPr wrap="square">
            <a:spAutoFit/>
          </a:bodyPr>
          <a:lstStyle/>
          <a:p>
            <a:pPr algn="r">
              <a:spcBef>
                <a:spcPct val="50000"/>
              </a:spcBef>
              <a:defRPr/>
            </a:pPr>
            <a:r>
              <a:rPr lang="en-US" sz="2000" dirty="0">
                <a:latin typeface="+mj-lt"/>
              </a:rPr>
              <a:t>These, in particular, will be rare</a:t>
            </a:r>
          </a:p>
        </p:txBody>
      </p:sp>
      <p:sp>
        <p:nvSpPr>
          <p:cNvPr id="26" name="Line 15"/>
          <p:cNvSpPr>
            <a:spLocks noChangeShapeType="1"/>
          </p:cNvSpPr>
          <p:nvPr/>
        </p:nvSpPr>
        <p:spPr bwMode="auto">
          <a:xfrm flipH="1">
            <a:off x="7353300" y="3886200"/>
            <a:ext cx="228600" cy="1828800"/>
          </a:xfrm>
          <a:prstGeom prst="line">
            <a:avLst/>
          </a:prstGeom>
          <a:noFill/>
          <a:ln w="12700">
            <a:solidFill>
              <a:schemeClr val="tx1"/>
            </a:solidFill>
            <a:round/>
            <a:headEnd/>
            <a:tailEnd type="triangle" w="med" len="med"/>
          </a:ln>
        </p:spPr>
        <p:txBody>
          <a:bodyPr wrap="none" anchor="ctr"/>
          <a:lstStyle/>
          <a:p>
            <a:endParaRPr lang="en-US" dirty="0"/>
          </a:p>
        </p:txBody>
      </p:sp>
      <p:sp>
        <p:nvSpPr>
          <p:cNvPr id="23" name="Line 13">
            <a:extLst>
              <a:ext uri="{FF2B5EF4-FFF2-40B4-BE49-F238E27FC236}">
                <a16:creationId xmlns:a16="http://schemas.microsoft.com/office/drawing/2014/main" id="{02956F1B-9855-4710-BAD0-D488F1886B2B}"/>
              </a:ext>
            </a:extLst>
          </p:cNvPr>
          <p:cNvSpPr>
            <a:spLocks noChangeShapeType="1"/>
          </p:cNvSpPr>
          <p:nvPr/>
        </p:nvSpPr>
        <p:spPr bwMode="auto">
          <a:xfrm>
            <a:off x="2266950" y="2439274"/>
            <a:ext cx="3771900" cy="2362200"/>
          </a:xfrm>
          <a:prstGeom prst="line">
            <a:avLst/>
          </a:prstGeom>
          <a:noFill/>
          <a:ln w="79375">
            <a:solidFill>
              <a:schemeClr val="tx1"/>
            </a:solidFill>
            <a:round/>
            <a:headEnd/>
            <a:tailEnd type="triangle" w="med" len="med"/>
          </a:ln>
        </p:spPr>
        <p:txBody>
          <a:bodyPr wrap="none" anchor="ctr"/>
          <a:lstStyle/>
          <a:p>
            <a:endParaRPr lang="en-US" dirty="0"/>
          </a:p>
        </p:txBody>
      </p:sp>
      <p:sp>
        <p:nvSpPr>
          <p:cNvPr id="24" name="Oval 23">
            <a:extLst>
              <a:ext uri="{FF2B5EF4-FFF2-40B4-BE49-F238E27FC236}">
                <a16:creationId xmlns:a16="http://schemas.microsoft.com/office/drawing/2014/main" id="{DEC5E6A5-127A-4B8A-94E8-18C1707EDADE}"/>
              </a:ext>
            </a:extLst>
          </p:cNvPr>
          <p:cNvSpPr/>
          <p:nvPr/>
        </p:nvSpPr>
        <p:spPr bwMode="auto">
          <a:xfrm>
            <a:off x="10071100" y="78629"/>
            <a:ext cx="101600" cy="128498"/>
          </a:xfrm>
          <a:prstGeom prst="ellipse">
            <a:avLst/>
          </a:prstGeom>
          <a:solidFill>
            <a:schemeClr val="accent1"/>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06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89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8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98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4" grpId="0" animBg="1"/>
      <p:bldP spid="79885" grpId="0" animBg="1"/>
      <p:bldP spid="240660" grpId="0"/>
      <p:bldP spid="19" grpId="0"/>
      <p:bldP spid="79891" grpId="0" animBg="1"/>
      <p:bldP spid="20" grpId="0"/>
      <p:bldP spid="25" grpId="0"/>
      <p:bldP spid="26" grpId="0" animBg="1"/>
      <p:bldP spid="2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47700" y="76200"/>
            <a:ext cx="8943975" cy="533400"/>
          </a:xfrm>
        </p:spPr>
        <p:txBody>
          <a:bodyPr/>
          <a:lstStyle/>
          <a:p>
            <a:r>
              <a:rPr lang="en-US" sz="2800" dirty="0"/>
              <a:t>For Selection Bias to Occur at the Cohort Front End</a:t>
            </a:r>
          </a:p>
        </p:txBody>
      </p:sp>
      <p:sp>
        <p:nvSpPr>
          <p:cNvPr id="80899" name="Rectangle 3"/>
          <p:cNvSpPr>
            <a:spLocks noGrp="1" noChangeArrowheads="1"/>
          </p:cNvSpPr>
          <p:nvPr>
            <p:ph type="body" idx="1"/>
          </p:nvPr>
        </p:nvSpPr>
        <p:spPr>
          <a:xfrm>
            <a:off x="0" y="838200"/>
            <a:ext cx="10401300" cy="5181600"/>
          </a:xfrm>
        </p:spPr>
        <p:txBody>
          <a:bodyPr/>
          <a:lstStyle/>
          <a:p>
            <a:pPr marL="236538" indent="-236538"/>
            <a:r>
              <a:rPr lang="en-US" sz="2400" dirty="0"/>
              <a:t>For selection bias “under the null” at front end: </a:t>
            </a:r>
            <a:r>
              <a:rPr lang="en-US" sz="1000" dirty="0"/>
              <a:t> </a:t>
            </a:r>
            <a:r>
              <a:rPr lang="en-US" sz="2400" dirty="0"/>
              <a:t>Person’s selection must be influenced/associated with BOTH his/her exposure and outcome</a:t>
            </a:r>
          </a:p>
          <a:p>
            <a:pPr marL="236538" indent="-236538"/>
            <a:endParaRPr lang="en-US" sz="2400" dirty="0"/>
          </a:p>
        </p:txBody>
      </p:sp>
      <p:grpSp>
        <p:nvGrpSpPr>
          <p:cNvPr id="2" name="Group 60"/>
          <p:cNvGrpSpPr>
            <a:grpSpLocks/>
          </p:cNvGrpSpPr>
          <p:nvPr/>
        </p:nvGrpSpPr>
        <p:grpSpPr bwMode="auto">
          <a:xfrm>
            <a:off x="0" y="1968500"/>
            <a:ext cx="10248900" cy="2298700"/>
            <a:chOff x="240" y="2929"/>
            <a:chExt cx="6456" cy="1448"/>
          </a:xfrm>
        </p:grpSpPr>
        <p:sp>
          <p:nvSpPr>
            <p:cNvPr id="80901" name="Text Box 51"/>
            <p:cNvSpPr txBox="1">
              <a:spLocks noChangeArrowheads="1"/>
            </p:cNvSpPr>
            <p:nvPr/>
          </p:nvSpPr>
          <p:spPr bwMode="auto">
            <a:xfrm>
              <a:off x="4920" y="4047"/>
              <a:ext cx="1776" cy="330"/>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Heart disease</a:t>
              </a:r>
            </a:p>
          </p:txBody>
        </p:sp>
        <p:sp>
          <p:nvSpPr>
            <p:cNvPr id="80902" name="Line 52"/>
            <p:cNvSpPr>
              <a:spLocks noChangeShapeType="1"/>
            </p:cNvSpPr>
            <p:nvPr/>
          </p:nvSpPr>
          <p:spPr bwMode="auto">
            <a:xfrm>
              <a:off x="1320" y="3513"/>
              <a:ext cx="1056" cy="144"/>
            </a:xfrm>
            <a:prstGeom prst="line">
              <a:avLst/>
            </a:prstGeom>
            <a:noFill/>
            <a:ln w="28575">
              <a:solidFill>
                <a:schemeClr val="tx1"/>
              </a:solidFill>
              <a:round/>
              <a:headEnd/>
              <a:tailEnd type="triangle" w="med" len="med"/>
            </a:ln>
          </p:spPr>
          <p:txBody>
            <a:bodyPr wrap="none" anchor="ctr"/>
            <a:lstStyle/>
            <a:p>
              <a:endParaRPr lang="en-US" dirty="0"/>
            </a:p>
          </p:txBody>
        </p:sp>
        <p:sp>
          <p:nvSpPr>
            <p:cNvPr id="80903" name="Text Box 53"/>
            <p:cNvSpPr txBox="1">
              <a:spLocks noChangeArrowheads="1"/>
            </p:cNvSpPr>
            <p:nvPr/>
          </p:nvSpPr>
          <p:spPr bwMode="auto">
            <a:xfrm>
              <a:off x="2232" y="3321"/>
              <a:ext cx="2256" cy="601"/>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Self-selection into study</a:t>
              </a:r>
            </a:p>
          </p:txBody>
        </p:sp>
        <p:sp>
          <p:nvSpPr>
            <p:cNvPr id="80904" name="Line 54"/>
            <p:cNvSpPr>
              <a:spLocks noChangeShapeType="1"/>
            </p:cNvSpPr>
            <p:nvPr/>
          </p:nvSpPr>
          <p:spPr bwMode="auto">
            <a:xfrm flipH="1">
              <a:off x="4152" y="3369"/>
              <a:ext cx="864" cy="336"/>
            </a:xfrm>
            <a:prstGeom prst="line">
              <a:avLst/>
            </a:prstGeom>
            <a:noFill/>
            <a:ln w="28575">
              <a:solidFill>
                <a:schemeClr val="tx1"/>
              </a:solidFill>
              <a:round/>
              <a:headEnd/>
              <a:tailEnd type="triangle" w="med" len="med"/>
            </a:ln>
          </p:spPr>
          <p:txBody>
            <a:bodyPr wrap="none" anchor="ctr"/>
            <a:lstStyle/>
            <a:p>
              <a:endParaRPr lang="en-US" dirty="0"/>
            </a:p>
          </p:txBody>
        </p:sp>
        <p:sp>
          <p:nvSpPr>
            <p:cNvPr id="80905" name="Text Box 55"/>
            <p:cNvSpPr txBox="1">
              <a:spLocks noChangeArrowheads="1"/>
            </p:cNvSpPr>
            <p:nvPr/>
          </p:nvSpPr>
          <p:spPr bwMode="auto">
            <a:xfrm>
              <a:off x="240" y="2985"/>
              <a:ext cx="1344" cy="601"/>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Organized lifestyle</a:t>
              </a:r>
            </a:p>
          </p:txBody>
        </p:sp>
        <p:sp>
          <p:nvSpPr>
            <p:cNvPr id="80906" name="Text Box 56"/>
            <p:cNvSpPr txBox="1">
              <a:spLocks noChangeArrowheads="1"/>
            </p:cNvSpPr>
            <p:nvPr/>
          </p:nvSpPr>
          <p:spPr bwMode="auto">
            <a:xfrm>
              <a:off x="4728" y="2929"/>
              <a:ext cx="1584" cy="872"/>
            </a:xfrm>
            <a:prstGeom prst="rect">
              <a:avLst/>
            </a:prstGeom>
            <a:noFill/>
            <a:ln w="9525" algn="ctr">
              <a:noFill/>
              <a:miter lim="800000"/>
              <a:headEnd/>
              <a:tailEnd/>
            </a:ln>
          </p:spPr>
          <p:txBody>
            <a:bodyPr wrap="square">
              <a:spAutoFit/>
            </a:bodyPr>
            <a:lstStyle/>
            <a:p>
              <a:pPr>
                <a:spcBef>
                  <a:spcPct val="50000"/>
                </a:spcBef>
              </a:pPr>
              <a:r>
                <a:rPr lang="en-US" sz="2800" dirty="0">
                  <a:solidFill>
                    <a:srgbClr val="FF0000"/>
                  </a:solidFill>
                  <a:latin typeface="Arial" charset="0"/>
                </a:rPr>
                <a:t>Family history of heart disease</a:t>
              </a:r>
            </a:p>
          </p:txBody>
        </p:sp>
        <p:sp>
          <p:nvSpPr>
            <p:cNvPr id="80907" name="Text Box 57"/>
            <p:cNvSpPr txBox="1">
              <a:spLocks noChangeArrowheads="1"/>
            </p:cNvSpPr>
            <p:nvPr/>
          </p:nvSpPr>
          <p:spPr bwMode="auto">
            <a:xfrm>
              <a:off x="744" y="4041"/>
              <a:ext cx="1680" cy="330"/>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Sleep duration</a:t>
              </a:r>
            </a:p>
          </p:txBody>
        </p:sp>
        <p:sp>
          <p:nvSpPr>
            <p:cNvPr id="80908" name="Line 58"/>
            <p:cNvSpPr>
              <a:spLocks noChangeShapeType="1"/>
            </p:cNvSpPr>
            <p:nvPr/>
          </p:nvSpPr>
          <p:spPr bwMode="auto">
            <a:xfrm>
              <a:off x="912" y="3585"/>
              <a:ext cx="264" cy="504"/>
            </a:xfrm>
            <a:prstGeom prst="line">
              <a:avLst/>
            </a:prstGeom>
            <a:noFill/>
            <a:ln w="28575">
              <a:solidFill>
                <a:schemeClr val="tx1"/>
              </a:solidFill>
              <a:round/>
              <a:headEnd/>
              <a:tailEnd type="triangle" w="med" len="med"/>
            </a:ln>
          </p:spPr>
          <p:txBody>
            <a:bodyPr wrap="none" anchor="ctr"/>
            <a:lstStyle/>
            <a:p>
              <a:endParaRPr lang="en-US" dirty="0"/>
            </a:p>
          </p:txBody>
        </p:sp>
        <p:sp>
          <p:nvSpPr>
            <p:cNvPr id="80909" name="Line 59"/>
            <p:cNvSpPr>
              <a:spLocks noChangeShapeType="1"/>
            </p:cNvSpPr>
            <p:nvPr/>
          </p:nvSpPr>
          <p:spPr bwMode="auto">
            <a:xfrm>
              <a:off x="5736" y="3801"/>
              <a:ext cx="192" cy="240"/>
            </a:xfrm>
            <a:prstGeom prst="line">
              <a:avLst/>
            </a:prstGeom>
            <a:noFill/>
            <a:ln w="28575">
              <a:solidFill>
                <a:schemeClr val="tx1"/>
              </a:solidFill>
              <a:round/>
              <a:headEnd/>
              <a:tailEnd type="triangle" w="med" len="med"/>
            </a:ln>
          </p:spPr>
          <p:txBody>
            <a:bodyPr wrap="none" anchor="ctr"/>
            <a:lstStyle/>
            <a:p>
              <a:endParaRPr lang="en-US" dirty="0"/>
            </a:p>
          </p:txBody>
        </p:sp>
      </p:grpSp>
      <p:sp>
        <p:nvSpPr>
          <p:cNvPr id="14" name="TextBox 13"/>
          <p:cNvSpPr txBox="1"/>
          <p:nvPr/>
        </p:nvSpPr>
        <p:spPr>
          <a:xfrm>
            <a:off x="342900" y="4831140"/>
            <a:ext cx="6096000" cy="1569660"/>
          </a:xfrm>
          <a:prstGeom prst="rect">
            <a:avLst/>
          </a:prstGeom>
          <a:noFill/>
        </p:spPr>
        <p:txBody>
          <a:bodyPr wrap="square" rtlCol="0">
            <a:spAutoFit/>
          </a:bodyPr>
          <a:lstStyle/>
          <a:p>
            <a:r>
              <a:rPr lang="en-US" sz="2400" dirty="0">
                <a:latin typeface="+mn-lt"/>
              </a:rPr>
              <a:t>This might have been called confounding in the past, but greater clarity between selection bias and confounding has recently emerged.</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876"/>
          <a:stretch/>
        </p:blipFill>
        <p:spPr bwMode="auto">
          <a:xfrm>
            <a:off x="1409700" y="875793"/>
            <a:ext cx="5656458" cy="3620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23" name="Rectangle 3"/>
          <p:cNvSpPr>
            <a:spLocks noGrp="1" noChangeArrowheads="1"/>
          </p:cNvSpPr>
          <p:nvPr>
            <p:ph type="title"/>
          </p:nvPr>
        </p:nvSpPr>
        <p:spPr>
          <a:xfrm>
            <a:off x="152400" y="152400"/>
            <a:ext cx="9944100" cy="533400"/>
          </a:xfrm>
        </p:spPr>
        <p:txBody>
          <a:bodyPr/>
          <a:lstStyle/>
          <a:p>
            <a:r>
              <a:rPr lang="en-US" sz="2400" dirty="0"/>
              <a:t>Mechanisms of Unequal Selection Probabilities in Cohort Studies:    Mechanism #2:  Retention During Follow-up (“Out-Selection”)</a:t>
            </a:r>
          </a:p>
        </p:txBody>
      </p:sp>
      <p:sp>
        <p:nvSpPr>
          <p:cNvPr id="81924" name="Rectangle 4"/>
          <p:cNvSpPr>
            <a:spLocks noGrp="1" noChangeArrowheads="1"/>
          </p:cNvSpPr>
          <p:nvPr>
            <p:ph type="body" idx="1"/>
          </p:nvPr>
        </p:nvSpPr>
        <p:spPr>
          <a:xfrm>
            <a:off x="-106931" y="4403558"/>
            <a:ext cx="9982200" cy="1828800"/>
          </a:xfrm>
        </p:spPr>
        <p:txBody>
          <a:bodyPr/>
          <a:lstStyle/>
          <a:p>
            <a:pPr lvl="1"/>
            <a:endParaRPr lang="en-US" sz="800" dirty="0"/>
          </a:p>
          <a:p>
            <a:pPr lvl="1"/>
            <a:r>
              <a:rPr lang="en-US" sz="2400" dirty="0"/>
              <a:t> Forces that determine length of participation (i.e., who ultimately stays in the analysis) are another cause of selection bias in cohorts</a:t>
            </a:r>
          </a:p>
          <a:p>
            <a:pPr lvl="1"/>
            <a:r>
              <a:rPr lang="en-US" sz="2400" dirty="0"/>
              <a:t> Failure to complete participation comes in one of two ways:</a:t>
            </a:r>
          </a:p>
          <a:p>
            <a:pPr lvl="2"/>
            <a:r>
              <a:rPr lang="en-US" dirty="0"/>
              <a:t>Drop-outs (loss to follow-up)</a:t>
            </a:r>
          </a:p>
          <a:p>
            <a:pPr lvl="2"/>
            <a:r>
              <a:rPr lang="en-US" dirty="0"/>
              <a:t>Competing events (if relevant to your outcome)</a:t>
            </a:r>
          </a:p>
        </p:txBody>
      </p:sp>
      <p:sp>
        <p:nvSpPr>
          <p:cNvPr id="81925" name="Rectangle 5"/>
          <p:cNvSpPr>
            <a:spLocks noChangeArrowheads="1"/>
          </p:cNvSpPr>
          <p:nvPr/>
        </p:nvSpPr>
        <p:spPr bwMode="auto">
          <a:xfrm>
            <a:off x="5981700" y="1295400"/>
            <a:ext cx="3962400" cy="1828800"/>
          </a:xfrm>
          <a:prstGeom prst="rect">
            <a:avLst/>
          </a:prstGeom>
          <a:noFill/>
          <a:ln w="9525">
            <a:noFill/>
            <a:miter lim="800000"/>
            <a:headEnd/>
            <a:tailEnd/>
          </a:ln>
        </p:spPr>
        <p:txBody>
          <a:bodyPr/>
          <a:lstStyle/>
          <a:p>
            <a:pPr marL="742950" lvl="1" indent="-285750" algn="l">
              <a:spcBef>
                <a:spcPct val="20000"/>
              </a:spcBef>
              <a:buFontTx/>
              <a:buChar char="–"/>
            </a:pPr>
            <a:endParaRPr lang="en-US" sz="2000" dirty="0">
              <a:latin typeface="Arial" charset="0"/>
            </a:endParaRPr>
          </a:p>
        </p:txBody>
      </p:sp>
      <p:sp>
        <p:nvSpPr>
          <p:cNvPr id="8" name="Oval 7"/>
          <p:cNvSpPr/>
          <p:nvPr/>
        </p:nvSpPr>
        <p:spPr>
          <a:xfrm>
            <a:off x="2933700" y="10582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Oval 8"/>
          <p:cNvSpPr/>
          <p:nvPr/>
        </p:nvSpPr>
        <p:spPr>
          <a:xfrm>
            <a:off x="4116259" y="117683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 name="Oval 9"/>
          <p:cNvSpPr/>
          <p:nvPr/>
        </p:nvSpPr>
        <p:spPr>
          <a:xfrm>
            <a:off x="4762500" y="129539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1" name="Oval 10"/>
          <p:cNvSpPr/>
          <p:nvPr/>
        </p:nvSpPr>
        <p:spPr>
          <a:xfrm>
            <a:off x="5738361" y="141396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2" name="Freeform 8"/>
          <p:cNvSpPr>
            <a:spLocks/>
          </p:cNvSpPr>
          <p:nvPr/>
        </p:nvSpPr>
        <p:spPr bwMode="auto">
          <a:xfrm flipH="1">
            <a:off x="4359598" y="1943100"/>
            <a:ext cx="4822502" cy="2476500"/>
          </a:xfrm>
          <a:custGeom>
            <a:avLst/>
            <a:gdLst>
              <a:gd name="T0" fmla="*/ 504 w 2088"/>
              <a:gd name="T1" fmla="*/ 2544 h 2544"/>
              <a:gd name="T2" fmla="*/ 264 w 2088"/>
              <a:gd name="T3" fmla="*/ 1104 h 2544"/>
              <a:gd name="T4" fmla="*/ 2088 w 2088"/>
              <a:gd name="T5" fmla="*/ 0 h 2544"/>
              <a:gd name="T6" fmla="*/ 0 60000 65536"/>
              <a:gd name="T7" fmla="*/ 0 60000 65536"/>
              <a:gd name="T8" fmla="*/ 0 60000 65536"/>
              <a:gd name="T9" fmla="*/ 0 w 2088"/>
              <a:gd name="T10" fmla="*/ 0 h 2544"/>
              <a:gd name="T11" fmla="*/ 2088 w 2088"/>
              <a:gd name="T12" fmla="*/ 2544 h 2544"/>
            </a:gdLst>
            <a:ahLst/>
            <a:cxnLst>
              <a:cxn ang="T6">
                <a:pos x="T0" y="T1"/>
              </a:cxn>
              <a:cxn ang="T7">
                <a:pos x="T2" y="T3"/>
              </a:cxn>
              <a:cxn ang="T8">
                <a:pos x="T4" y="T5"/>
              </a:cxn>
            </a:cxnLst>
            <a:rect l="T9" t="T10" r="T11" b="T12"/>
            <a:pathLst>
              <a:path w="2088" h="2544">
                <a:moveTo>
                  <a:pt x="504" y="2544"/>
                </a:moveTo>
                <a:cubicBezTo>
                  <a:pt x="252" y="2036"/>
                  <a:pt x="0" y="1528"/>
                  <a:pt x="264" y="1104"/>
                </a:cubicBezTo>
                <a:cubicBezTo>
                  <a:pt x="528" y="680"/>
                  <a:pt x="1784" y="184"/>
                  <a:pt x="2088"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0" y="533400"/>
            <a:ext cx="10477500" cy="5181600"/>
          </a:xfrm>
        </p:spPr>
        <p:txBody>
          <a:bodyPr/>
          <a:lstStyle/>
          <a:p>
            <a:pPr marL="236538" indent="-236538"/>
            <a:r>
              <a:rPr lang="en-US" sz="2400" dirty="0"/>
              <a:t>Need: For selection bias to occur “under the null”: A person’s retention must be influenced/associated with BOTH his/her exposure and outcome</a:t>
            </a:r>
          </a:p>
        </p:txBody>
      </p:sp>
      <p:grpSp>
        <p:nvGrpSpPr>
          <p:cNvPr id="2" name="Group 9"/>
          <p:cNvGrpSpPr>
            <a:grpSpLocks/>
          </p:cNvGrpSpPr>
          <p:nvPr/>
        </p:nvGrpSpPr>
        <p:grpSpPr bwMode="auto">
          <a:xfrm>
            <a:off x="495300" y="1650999"/>
            <a:ext cx="9563100" cy="1473201"/>
            <a:chOff x="456" y="1088"/>
            <a:chExt cx="6024" cy="928"/>
          </a:xfrm>
        </p:grpSpPr>
        <p:sp>
          <p:nvSpPr>
            <p:cNvPr id="55331" name="Line 4"/>
            <p:cNvSpPr>
              <a:spLocks noChangeShapeType="1"/>
            </p:cNvSpPr>
            <p:nvPr/>
          </p:nvSpPr>
          <p:spPr bwMode="auto">
            <a:xfrm flipV="1">
              <a:off x="1608" y="1449"/>
              <a:ext cx="1104"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2" name="Line 5"/>
            <p:cNvSpPr>
              <a:spLocks noChangeShapeType="1"/>
            </p:cNvSpPr>
            <p:nvPr/>
          </p:nvSpPr>
          <p:spPr bwMode="auto">
            <a:xfrm flipH="1" flipV="1">
              <a:off x="4008" y="1449"/>
              <a:ext cx="1200"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3" name="Text Box 6"/>
            <p:cNvSpPr txBox="1">
              <a:spLocks noChangeArrowheads="1"/>
            </p:cNvSpPr>
            <p:nvPr/>
          </p:nvSpPr>
          <p:spPr bwMode="auto">
            <a:xfrm>
              <a:off x="1368" y="1088"/>
              <a:ext cx="4350" cy="330"/>
            </a:xfrm>
            <a:prstGeom prst="rect">
              <a:avLst/>
            </a:prstGeom>
            <a:noFill/>
            <a:ln w="9525" algn="ctr">
              <a:noFill/>
              <a:miter lim="800000"/>
              <a:headEnd/>
              <a:tailEnd/>
            </a:ln>
          </p:spPr>
          <p:txBody>
            <a:bodyPr wrap="square">
              <a:spAutoFit/>
            </a:bodyPr>
            <a:lstStyle/>
            <a:p>
              <a:pPr>
                <a:spcBef>
                  <a:spcPct val="50000"/>
                </a:spcBef>
              </a:pPr>
              <a:r>
                <a:rPr lang="en-US" sz="2800" dirty="0">
                  <a:latin typeface="Arial" charset="0"/>
                </a:rPr>
                <a:t>Retention (i.e., drop out vs non-drop out)</a:t>
              </a:r>
            </a:p>
          </p:txBody>
        </p:sp>
        <p:sp>
          <p:nvSpPr>
            <p:cNvPr id="55334" name="Text Box 7"/>
            <p:cNvSpPr txBox="1">
              <a:spLocks noChangeArrowheads="1"/>
            </p:cNvSpPr>
            <p:nvPr/>
          </p:nvSpPr>
          <p:spPr bwMode="auto">
            <a:xfrm>
              <a:off x="456" y="1641"/>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35" name="Text Box 8"/>
            <p:cNvSpPr txBox="1">
              <a:spLocks noChangeArrowheads="1"/>
            </p:cNvSpPr>
            <p:nvPr/>
          </p:nvSpPr>
          <p:spPr bwMode="auto">
            <a:xfrm>
              <a:off x="4224" y="168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grpSp>
      <p:grpSp>
        <p:nvGrpSpPr>
          <p:cNvPr id="3" name="Group 41"/>
          <p:cNvGrpSpPr>
            <a:grpSpLocks/>
          </p:cNvGrpSpPr>
          <p:nvPr/>
        </p:nvGrpSpPr>
        <p:grpSpPr bwMode="auto">
          <a:xfrm>
            <a:off x="-342900" y="3200403"/>
            <a:ext cx="5715000" cy="1828801"/>
            <a:chOff x="-216" y="1988"/>
            <a:chExt cx="3600" cy="1152"/>
          </a:xfrm>
        </p:grpSpPr>
        <p:sp>
          <p:nvSpPr>
            <p:cNvPr id="55324" name="Line 11"/>
            <p:cNvSpPr>
              <a:spLocks noChangeShapeType="1"/>
            </p:cNvSpPr>
            <p:nvPr/>
          </p:nvSpPr>
          <p:spPr bwMode="auto">
            <a:xfrm>
              <a:off x="600" y="2564"/>
              <a:ext cx="144" cy="336"/>
            </a:xfrm>
            <a:prstGeom prst="line">
              <a:avLst/>
            </a:prstGeom>
            <a:noFill/>
            <a:ln w="28575">
              <a:solidFill>
                <a:schemeClr val="tx1"/>
              </a:solidFill>
              <a:round/>
              <a:headEnd/>
              <a:tailEnd type="triangle" w="med" len="med"/>
            </a:ln>
          </p:spPr>
          <p:txBody>
            <a:bodyPr wrap="none" anchor="ctr"/>
            <a:lstStyle/>
            <a:p>
              <a:endParaRPr lang="en-US" dirty="0"/>
            </a:p>
          </p:txBody>
        </p:sp>
        <p:sp>
          <p:nvSpPr>
            <p:cNvPr id="55325" name="Text Box 13"/>
            <p:cNvSpPr txBox="1">
              <a:spLocks noChangeArrowheads="1"/>
            </p:cNvSpPr>
            <p:nvPr/>
          </p:nvSpPr>
          <p:spPr bwMode="auto">
            <a:xfrm>
              <a:off x="1128" y="2234"/>
              <a:ext cx="1344" cy="330"/>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Retention</a:t>
              </a:r>
            </a:p>
          </p:txBody>
        </p:sp>
        <p:sp>
          <p:nvSpPr>
            <p:cNvPr id="55326" name="Text Box 14"/>
            <p:cNvSpPr txBox="1">
              <a:spLocks noChangeArrowheads="1"/>
            </p:cNvSpPr>
            <p:nvPr/>
          </p:nvSpPr>
          <p:spPr bwMode="auto">
            <a:xfrm>
              <a:off x="72" y="2813"/>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27" name="Text Box 15"/>
            <p:cNvSpPr txBox="1">
              <a:spLocks noChangeArrowheads="1"/>
            </p:cNvSpPr>
            <p:nvPr/>
          </p:nvSpPr>
          <p:spPr bwMode="auto">
            <a:xfrm>
              <a:off x="2424" y="2804"/>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28" name="Text Box 22"/>
            <p:cNvSpPr txBox="1">
              <a:spLocks noChangeArrowheads="1"/>
            </p:cNvSpPr>
            <p:nvPr/>
          </p:nvSpPr>
          <p:spPr bwMode="auto">
            <a:xfrm>
              <a:off x="-216" y="1988"/>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29" name="Line 23"/>
            <p:cNvSpPr>
              <a:spLocks noChangeShapeType="1"/>
            </p:cNvSpPr>
            <p:nvPr/>
          </p:nvSpPr>
          <p:spPr bwMode="auto">
            <a:xfrm>
              <a:off x="792" y="2228"/>
              <a:ext cx="432" cy="48"/>
            </a:xfrm>
            <a:prstGeom prst="line">
              <a:avLst/>
            </a:prstGeom>
            <a:noFill/>
            <a:ln w="28575">
              <a:solidFill>
                <a:schemeClr val="tx1"/>
              </a:solidFill>
              <a:round/>
              <a:headEnd/>
              <a:tailEnd type="triangle" w="med" len="med"/>
            </a:ln>
          </p:spPr>
          <p:txBody>
            <a:bodyPr wrap="none" anchor="ctr"/>
            <a:lstStyle/>
            <a:p>
              <a:endParaRPr lang="en-US" dirty="0"/>
            </a:p>
          </p:txBody>
        </p:sp>
        <p:sp>
          <p:nvSpPr>
            <p:cNvPr id="55330" name="Line 24"/>
            <p:cNvSpPr>
              <a:spLocks noChangeShapeType="1"/>
            </p:cNvSpPr>
            <p:nvPr/>
          </p:nvSpPr>
          <p:spPr bwMode="auto">
            <a:xfrm flipH="1" flipV="1">
              <a:off x="2328" y="2516"/>
              <a:ext cx="528" cy="336"/>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4" name="Group 42"/>
          <p:cNvGrpSpPr>
            <a:grpSpLocks/>
          </p:cNvGrpSpPr>
          <p:nvPr/>
        </p:nvGrpSpPr>
        <p:grpSpPr bwMode="auto">
          <a:xfrm>
            <a:off x="5448299" y="3124201"/>
            <a:ext cx="4724400" cy="1890713"/>
            <a:chOff x="3432" y="1968"/>
            <a:chExt cx="2976" cy="1191"/>
          </a:xfrm>
        </p:grpSpPr>
        <p:sp>
          <p:nvSpPr>
            <p:cNvPr id="55317" name="Text Box 21"/>
            <p:cNvSpPr txBox="1">
              <a:spLocks noChangeArrowheads="1"/>
            </p:cNvSpPr>
            <p:nvPr/>
          </p:nvSpPr>
          <p:spPr bwMode="auto">
            <a:xfrm>
              <a:off x="5400" y="2832"/>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18" name="Text Box 25"/>
            <p:cNvSpPr txBox="1">
              <a:spLocks noChangeArrowheads="1"/>
            </p:cNvSpPr>
            <p:nvPr/>
          </p:nvSpPr>
          <p:spPr bwMode="auto">
            <a:xfrm>
              <a:off x="3432" y="2832"/>
              <a:ext cx="120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9" name="Line 26"/>
            <p:cNvSpPr>
              <a:spLocks noChangeShapeType="1"/>
            </p:cNvSpPr>
            <p:nvPr/>
          </p:nvSpPr>
          <p:spPr bwMode="auto">
            <a:xfrm flipV="1">
              <a:off x="3816" y="2592"/>
              <a:ext cx="192" cy="288"/>
            </a:xfrm>
            <a:prstGeom prst="line">
              <a:avLst/>
            </a:prstGeom>
            <a:noFill/>
            <a:ln w="28575">
              <a:solidFill>
                <a:schemeClr val="tx1"/>
              </a:solidFill>
              <a:round/>
              <a:headEnd/>
              <a:tailEnd type="triangle" w="med" len="med"/>
            </a:ln>
          </p:spPr>
          <p:txBody>
            <a:bodyPr wrap="none" anchor="ctr"/>
            <a:lstStyle/>
            <a:p>
              <a:endParaRPr lang="en-US" dirty="0"/>
            </a:p>
          </p:txBody>
        </p:sp>
        <p:sp>
          <p:nvSpPr>
            <p:cNvPr id="55320" name="Text Box 27"/>
            <p:cNvSpPr txBox="1">
              <a:spLocks noChangeArrowheads="1"/>
            </p:cNvSpPr>
            <p:nvPr/>
          </p:nvSpPr>
          <p:spPr bwMode="auto">
            <a:xfrm>
              <a:off x="3768" y="2256"/>
              <a:ext cx="1344" cy="330"/>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Retention</a:t>
              </a:r>
            </a:p>
          </p:txBody>
        </p:sp>
        <p:sp>
          <p:nvSpPr>
            <p:cNvPr id="55321" name="Text Box 28"/>
            <p:cNvSpPr txBox="1">
              <a:spLocks noChangeArrowheads="1"/>
            </p:cNvSpPr>
            <p:nvPr/>
          </p:nvSpPr>
          <p:spPr bwMode="auto">
            <a:xfrm>
              <a:off x="5064" y="1968"/>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22" name="Line 29"/>
            <p:cNvSpPr>
              <a:spLocks noChangeShapeType="1"/>
            </p:cNvSpPr>
            <p:nvPr/>
          </p:nvSpPr>
          <p:spPr bwMode="auto">
            <a:xfrm>
              <a:off x="5736" y="2592"/>
              <a:ext cx="96" cy="288"/>
            </a:xfrm>
            <a:prstGeom prst="line">
              <a:avLst/>
            </a:prstGeom>
            <a:noFill/>
            <a:ln w="28575">
              <a:solidFill>
                <a:schemeClr val="tx1"/>
              </a:solidFill>
              <a:round/>
              <a:headEnd/>
              <a:tailEnd type="triangle" w="med" len="med"/>
            </a:ln>
          </p:spPr>
          <p:txBody>
            <a:bodyPr wrap="none" anchor="ctr"/>
            <a:lstStyle/>
            <a:p>
              <a:endParaRPr lang="en-US" dirty="0"/>
            </a:p>
          </p:txBody>
        </p:sp>
        <p:sp>
          <p:nvSpPr>
            <p:cNvPr id="55323" name="Line 39"/>
            <p:cNvSpPr>
              <a:spLocks noChangeShapeType="1"/>
            </p:cNvSpPr>
            <p:nvPr/>
          </p:nvSpPr>
          <p:spPr bwMode="auto">
            <a:xfrm flipH="1">
              <a:off x="5016" y="2400"/>
              <a:ext cx="288" cy="48"/>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5" name="Group 60"/>
          <p:cNvGrpSpPr>
            <a:grpSpLocks/>
          </p:cNvGrpSpPr>
          <p:nvPr/>
        </p:nvGrpSpPr>
        <p:grpSpPr bwMode="auto">
          <a:xfrm>
            <a:off x="-38100" y="5149853"/>
            <a:ext cx="10134600" cy="1555751"/>
            <a:chOff x="-24" y="3253"/>
            <a:chExt cx="6384" cy="980"/>
          </a:xfrm>
        </p:grpSpPr>
        <p:sp>
          <p:nvSpPr>
            <p:cNvPr id="55308" name="Text Box 51"/>
            <p:cNvSpPr txBox="1">
              <a:spLocks noChangeArrowheads="1"/>
            </p:cNvSpPr>
            <p:nvPr/>
          </p:nvSpPr>
          <p:spPr bwMode="auto">
            <a:xfrm>
              <a:off x="5400" y="3897"/>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09" name="Line 52"/>
            <p:cNvSpPr>
              <a:spLocks noChangeShapeType="1"/>
            </p:cNvSpPr>
            <p:nvPr/>
          </p:nvSpPr>
          <p:spPr bwMode="auto">
            <a:xfrm flipV="1">
              <a:off x="1128" y="3532"/>
              <a:ext cx="1584" cy="173"/>
            </a:xfrm>
            <a:prstGeom prst="line">
              <a:avLst/>
            </a:prstGeom>
            <a:noFill/>
            <a:ln w="28575">
              <a:solidFill>
                <a:schemeClr val="tx1"/>
              </a:solidFill>
              <a:round/>
              <a:headEnd/>
              <a:tailEnd type="triangle" w="med" len="med"/>
            </a:ln>
          </p:spPr>
          <p:txBody>
            <a:bodyPr wrap="none" anchor="ctr"/>
            <a:lstStyle/>
            <a:p>
              <a:endParaRPr lang="en-US" dirty="0"/>
            </a:p>
          </p:txBody>
        </p:sp>
        <p:sp>
          <p:nvSpPr>
            <p:cNvPr id="55310" name="Text Box 53"/>
            <p:cNvSpPr txBox="1">
              <a:spLocks noChangeArrowheads="1"/>
            </p:cNvSpPr>
            <p:nvPr/>
          </p:nvSpPr>
          <p:spPr bwMode="auto">
            <a:xfrm>
              <a:off x="2184" y="336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Retention</a:t>
              </a:r>
            </a:p>
          </p:txBody>
        </p:sp>
        <p:sp>
          <p:nvSpPr>
            <p:cNvPr id="55311" name="Line 54"/>
            <p:cNvSpPr>
              <a:spLocks noChangeShapeType="1"/>
            </p:cNvSpPr>
            <p:nvPr/>
          </p:nvSpPr>
          <p:spPr bwMode="auto">
            <a:xfrm flipH="1" flipV="1">
              <a:off x="3962" y="3535"/>
              <a:ext cx="1198" cy="170"/>
            </a:xfrm>
            <a:prstGeom prst="line">
              <a:avLst/>
            </a:prstGeom>
            <a:noFill/>
            <a:ln w="28575">
              <a:solidFill>
                <a:schemeClr val="tx1"/>
              </a:solidFill>
              <a:round/>
              <a:headEnd/>
              <a:tailEnd type="triangle" w="med" len="med"/>
            </a:ln>
          </p:spPr>
          <p:txBody>
            <a:bodyPr wrap="none" anchor="ctr"/>
            <a:lstStyle/>
            <a:p>
              <a:endParaRPr lang="en-US" dirty="0"/>
            </a:p>
          </p:txBody>
        </p:sp>
        <p:sp>
          <p:nvSpPr>
            <p:cNvPr id="55312" name="Text Box 55"/>
            <p:cNvSpPr txBox="1">
              <a:spLocks noChangeArrowheads="1"/>
            </p:cNvSpPr>
            <p:nvPr/>
          </p:nvSpPr>
          <p:spPr bwMode="auto">
            <a:xfrm>
              <a:off x="-24" y="3321"/>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13" name="Text Box 56"/>
            <p:cNvSpPr txBox="1">
              <a:spLocks noChangeArrowheads="1"/>
            </p:cNvSpPr>
            <p:nvPr/>
          </p:nvSpPr>
          <p:spPr bwMode="auto">
            <a:xfrm>
              <a:off x="4920" y="3253"/>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14" name="Text Box 57"/>
            <p:cNvSpPr txBox="1">
              <a:spLocks noChangeArrowheads="1"/>
            </p:cNvSpPr>
            <p:nvPr/>
          </p:nvSpPr>
          <p:spPr bwMode="auto">
            <a:xfrm>
              <a:off x="1128" y="3906"/>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5" name="Line 58"/>
            <p:cNvSpPr>
              <a:spLocks noChangeShapeType="1"/>
            </p:cNvSpPr>
            <p:nvPr/>
          </p:nvSpPr>
          <p:spPr bwMode="auto">
            <a:xfrm>
              <a:off x="936" y="3897"/>
              <a:ext cx="336" cy="144"/>
            </a:xfrm>
            <a:prstGeom prst="line">
              <a:avLst/>
            </a:prstGeom>
            <a:noFill/>
            <a:ln w="28575">
              <a:solidFill>
                <a:schemeClr val="tx1"/>
              </a:solidFill>
              <a:round/>
              <a:headEnd/>
              <a:tailEnd type="triangle" w="med" len="med"/>
            </a:ln>
          </p:spPr>
          <p:txBody>
            <a:bodyPr wrap="none" anchor="ctr"/>
            <a:lstStyle/>
            <a:p>
              <a:endParaRPr lang="en-US" dirty="0"/>
            </a:p>
          </p:txBody>
        </p:sp>
        <p:sp>
          <p:nvSpPr>
            <p:cNvPr id="55316" name="Line 59"/>
            <p:cNvSpPr>
              <a:spLocks noChangeShapeType="1"/>
            </p:cNvSpPr>
            <p:nvPr/>
          </p:nvSpPr>
          <p:spPr bwMode="auto">
            <a:xfrm>
              <a:off x="5880" y="3801"/>
              <a:ext cx="96" cy="192"/>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6" name="Group 65"/>
          <p:cNvGrpSpPr>
            <a:grpSpLocks/>
          </p:cNvGrpSpPr>
          <p:nvPr/>
        </p:nvGrpSpPr>
        <p:grpSpPr bwMode="auto">
          <a:xfrm>
            <a:off x="0" y="3200400"/>
            <a:ext cx="10325100" cy="1981200"/>
            <a:chOff x="0" y="2016"/>
            <a:chExt cx="6504" cy="1248"/>
          </a:xfrm>
        </p:grpSpPr>
        <p:sp>
          <p:nvSpPr>
            <p:cNvPr id="55305"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dirty="0"/>
            </a:p>
          </p:txBody>
        </p:sp>
        <p:sp>
          <p:nvSpPr>
            <p:cNvPr id="55306"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dirty="0"/>
            </a:p>
          </p:txBody>
        </p:sp>
        <p:sp>
          <p:nvSpPr>
            <p:cNvPr id="55307"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dirty="0"/>
            </a:p>
          </p:txBody>
        </p:sp>
      </p:grpSp>
      <p:sp>
        <p:nvSpPr>
          <p:cNvPr id="41" name="Rectangle 2"/>
          <p:cNvSpPr txBox="1">
            <a:spLocks noChangeArrowheads="1"/>
          </p:cNvSpPr>
          <p:nvPr/>
        </p:nvSpPr>
        <p:spPr bwMode="auto">
          <a:xfrm>
            <a:off x="647700" y="76200"/>
            <a:ext cx="9172575"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chemeClr val="tx2"/>
                </a:solidFill>
                <a:effectLst/>
                <a:uLnTx/>
                <a:uFillTx/>
                <a:latin typeface="+mj-lt"/>
                <a:ea typeface="+mj-ea"/>
                <a:cs typeface="+mj-cs"/>
              </a:rPr>
              <a:t>For Selection Bias to Occur During Cohort Follow-up</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771525" y="-228600"/>
            <a:ext cx="8743950" cy="1143000"/>
          </a:xfrm>
        </p:spPr>
        <p:txBody>
          <a:bodyPr/>
          <a:lstStyle/>
          <a:p>
            <a:r>
              <a:rPr lang="en-US" sz="2800" dirty="0"/>
              <a:t>Selection Bias Due to Losses to Follow-up</a:t>
            </a:r>
          </a:p>
        </p:txBody>
      </p:sp>
      <p:sp>
        <p:nvSpPr>
          <p:cNvPr id="84995" name="Rectangle 3"/>
          <p:cNvSpPr>
            <a:spLocks noGrp="1" noChangeArrowheads="1"/>
          </p:cNvSpPr>
          <p:nvPr>
            <p:ph type="body" idx="1"/>
          </p:nvPr>
        </p:nvSpPr>
        <p:spPr>
          <a:xfrm>
            <a:off x="0" y="533400"/>
            <a:ext cx="10401300" cy="4724400"/>
          </a:xfrm>
        </p:spPr>
        <p:txBody>
          <a:bodyPr/>
          <a:lstStyle/>
          <a:p>
            <a:pPr marL="112713" indent="-112713">
              <a:lnSpc>
                <a:spcPct val="110000"/>
              </a:lnSpc>
              <a:buFontTx/>
              <a:buNone/>
            </a:pPr>
            <a:r>
              <a:rPr lang="en-US" sz="2400" dirty="0"/>
              <a:t>e.g., Cohort study of progression to cirrhosis (liver dysfunction) in hepatitis C virus</a:t>
            </a:r>
            <a:r>
              <a:rPr lang="en-US" sz="800" dirty="0"/>
              <a:t>  </a:t>
            </a:r>
            <a:r>
              <a:rPr lang="en-US" sz="2400" dirty="0"/>
              <a:t>(HCV) </a:t>
            </a:r>
            <a:r>
              <a:rPr lang="en-US" sz="800" dirty="0"/>
              <a:t> </a:t>
            </a:r>
            <a:r>
              <a:rPr lang="en-US" sz="2400" dirty="0"/>
              <a:t>carriers.  Exposure = HCV via IDU vs via blood transfusion </a:t>
            </a:r>
          </a:p>
          <a:p>
            <a:pPr>
              <a:lnSpc>
                <a:spcPct val="110000"/>
              </a:lnSpc>
              <a:buFontTx/>
              <a:buNone/>
            </a:pPr>
            <a:endParaRPr lang="en-US" sz="800" dirty="0"/>
          </a:p>
          <a:p>
            <a:pPr>
              <a:lnSpc>
                <a:spcPct val="110000"/>
              </a:lnSpc>
              <a:buFontTx/>
              <a:buNone/>
            </a:pPr>
            <a:r>
              <a:rPr lang="en-US" sz="2400" u="sng" dirty="0"/>
              <a:t>All the ingredients are present for selection bias</a:t>
            </a:r>
            <a:r>
              <a:rPr lang="en-US" sz="2400" dirty="0"/>
              <a:t>:</a:t>
            </a:r>
          </a:p>
          <a:p>
            <a:pPr>
              <a:lnSpc>
                <a:spcPct val="110000"/>
              </a:lnSpc>
            </a:pPr>
            <a:r>
              <a:rPr lang="en-US" sz="2400" dirty="0"/>
              <a:t>Outcome directly influences drop out (&amp; may be linked by “other factors”)</a:t>
            </a:r>
          </a:p>
          <a:p>
            <a:pPr lvl="1">
              <a:lnSpc>
                <a:spcPct val="110000"/>
              </a:lnSpc>
            </a:pPr>
            <a:r>
              <a:rPr lang="en-US" sz="2000" dirty="0"/>
              <a:t>becoming sick with undiagnosed cirrhosis is a reason for loss to follow-up</a:t>
            </a:r>
          </a:p>
          <a:p>
            <a:pPr lvl="1">
              <a:lnSpc>
                <a:spcPct val="110000"/>
              </a:lnSpc>
            </a:pPr>
            <a:r>
              <a:rPr lang="en-US" sz="2000" dirty="0"/>
              <a:t>persons who are lost to follow-up have greater cirrhosis incidence than those who remain (i.e., informative censoring)</a:t>
            </a:r>
          </a:p>
          <a:p>
            <a:pPr lvl="1">
              <a:lnSpc>
                <a:spcPct val="110000"/>
              </a:lnSpc>
            </a:pPr>
            <a:endParaRPr lang="en-US" sz="500" dirty="0"/>
          </a:p>
          <a:p>
            <a:pPr>
              <a:lnSpc>
                <a:spcPct val="110000"/>
              </a:lnSpc>
            </a:pPr>
            <a:r>
              <a:rPr lang="en-US" sz="2400" dirty="0"/>
              <a:t>Exposure directly influences drop out</a:t>
            </a:r>
          </a:p>
          <a:p>
            <a:pPr lvl="1">
              <a:lnSpc>
                <a:spcPct val="110000"/>
              </a:lnSpc>
            </a:pPr>
            <a:r>
              <a:rPr lang="en-US" sz="2000" dirty="0"/>
              <a:t>IDU (compared to transfusion) are more likely to become lost to follow-up because of more life distractions and perhaps less social support</a:t>
            </a:r>
          </a:p>
          <a:p>
            <a:pPr>
              <a:lnSpc>
                <a:spcPct val="110000"/>
              </a:lnSpc>
            </a:pPr>
            <a:endParaRPr lang="en-US" sz="500" dirty="0"/>
          </a:p>
          <a:p>
            <a:pPr>
              <a:lnSpc>
                <a:spcPct val="110000"/>
              </a:lnSpc>
            </a:pPr>
            <a:r>
              <a:rPr lang="en-US" sz="2400" dirty="0"/>
              <a:t>Result: Selection bias </a:t>
            </a:r>
          </a:p>
          <a:p>
            <a:pPr lvl="1">
              <a:lnSpc>
                <a:spcPct val="110000"/>
              </a:lnSpc>
            </a:pPr>
            <a:r>
              <a:rPr lang="en-US" sz="2000" dirty="0"/>
              <a:t>IDU group becomes more depleted of sickest persons than transfusion group</a:t>
            </a:r>
          </a:p>
          <a:p>
            <a:pPr lvl="1">
              <a:lnSpc>
                <a:spcPct val="110000"/>
              </a:lnSpc>
            </a:pPr>
            <a:r>
              <a:rPr lang="en-US" sz="2000" dirty="0"/>
              <a:t>Those who remain in IDU group are less sick than those remaining in transfusion</a:t>
            </a:r>
          </a:p>
          <a:p>
            <a:pPr lvl="1">
              <a:lnSpc>
                <a:spcPct val="110000"/>
              </a:lnSpc>
            </a:pPr>
            <a:r>
              <a:rPr lang="en-US" sz="2000" dirty="0"/>
              <a:t>Underestimates the incidence of cirrhosis in IDU relative to transfusion group</a:t>
            </a:r>
          </a:p>
          <a:p>
            <a:pPr>
              <a:lnSpc>
                <a:spcPct val="110000"/>
              </a:lnSpc>
            </a:pPr>
            <a:endParaRPr lang="en-US" sz="24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771525" y="457200"/>
            <a:ext cx="8743950" cy="533400"/>
          </a:xfrm>
        </p:spPr>
        <p:txBody>
          <a:bodyPr/>
          <a:lstStyle/>
          <a:p>
            <a:r>
              <a:rPr lang="en-US" dirty="0"/>
              <a:t>Effect of Selection Bias in a Cohort Study:</a:t>
            </a:r>
            <a:br>
              <a:rPr lang="en-US" dirty="0"/>
            </a:br>
            <a:r>
              <a:rPr lang="en-US" sz="2400" dirty="0"/>
              <a:t>Assume no true difference in cirrhosis incidence between IDU and transfusion recipients (“under the null”)</a:t>
            </a:r>
          </a:p>
        </p:txBody>
      </p:sp>
      <p:sp>
        <p:nvSpPr>
          <p:cNvPr id="86020" name="Line 4"/>
          <p:cNvSpPr>
            <a:spLocks noChangeShapeType="1"/>
          </p:cNvSpPr>
          <p:nvPr/>
        </p:nvSpPr>
        <p:spPr bwMode="auto">
          <a:xfrm>
            <a:off x="1295400" y="1676400"/>
            <a:ext cx="0" cy="4114800"/>
          </a:xfrm>
          <a:prstGeom prst="line">
            <a:avLst/>
          </a:prstGeom>
          <a:noFill/>
          <a:ln w="28575">
            <a:solidFill>
              <a:schemeClr val="tx1"/>
            </a:solidFill>
            <a:round/>
            <a:headEnd/>
            <a:tailEnd/>
          </a:ln>
        </p:spPr>
        <p:txBody>
          <a:bodyPr/>
          <a:lstStyle/>
          <a:p>
            <a:endParaRPr lang="en-US" dirty="0"/>
          </a:p>
        </p:txBody>
      </p:sp>
      <p:sp>
        <p:nvSpPr>
          <p:cNvPr id="86021" name="Line 5"/>
          <p:cNvSpPr>
            <a:spLocks noChangeShapeType="1"/>
          </p:cNvSpPr>
          <p:nvPr/>
        </p:nvSpPr>
        <p:spPr bwMode="auto">
          <a:xfrm>
            <a:off x="1295400" y="5791200"/>
            <a:ext cx="7467600" cy="0"/>
          </a:xfrm>
          <a:prstGeom prst="line">
            <a:avLst/>
          </a:prstGeom>
          <a:noFill/>
          <a:ln w="31750">
            <a:solidFill>
              <a:schemeClr val="tx1"/>
            </a:solidFill>
            <a:round/>
            <a:headEnd/>
            <a:tailEnd/>
          </a:ln>
        </p:spPr>
        <p:txBody>
          <a:bodyPr/>
          <a:lstStyle/>
          <a:p>
            <a:endParaRPr lang="en-US" dirty="0"/>
          </a:p>
        </p:txBody>
      </p:sp>
      <p:sp>
        <p:nvSpPr>
          <p:cNvPr id="86023" name="Freeform 12"/>
          <p:cNvSpPr>
            <a:spLocks/>
          </p:cNvSpPr>
          <p:nvPr/>
        </p:nvSpPr>
        <p:spPr bwMode="auto">
          <a:xfrm rot="20723618" flipV="1">
            <a:off x="1051531" y="3888339"/>
            <a:ext cx="8036991" cy="904098"/>
          </a:xfrm>
          <a:custGeom>
            <a:avLst/>
            <a:gdLst>
              <a:gd name="T0" fmla="*/ 0 w 2925"/>
              <a:gd name="T1" fmla="*/ 0 h 178"/>
              <a:gd name="T2" fmla="*/ 252 w 2925"/>
              <a:gd name="T3" fmla="*/ 54 h 178"/>
              <a:gd name="T4" fmla="*/ 954 w 2925"/>
              <a:gd name="T5" fmla="*/ 135 h 178"/>
              <a:gd name="T6" fmla="*/ 2394 w 2925"/>
              <a:gd name="T7" fmla="*/ 135 h 178"/>
              <a:gd name="T8" fmla="*/ 2925 w 2925"/>
              <a:gd name="T9" fmla="*/ 126 h 178"/>
              <a:gd name="T10" fmla="*/ 0 60000 65536"/>
              <a:gd name="T11" fmla="*/ 0 60000 65536"/>
              <a:gd name="T12" fmla="*/ 0 60000 65536"/>
              <a:gd name="T13" fmla="*/ 0 60000 65536"/>
              <a:gd name="T14" fmla="*/ 0 60000 65536"/>
              <a:gd name="T15" fmla="*/ 0 w 2925"/>
              <a:gd name="T16" fmla="*/ 0 h 178"/>
              <a:gd name="T17" fmla="*/ 2925 w 2925"/>
              <a:gd name="T18" fmla="*/ 178 h 178"/>
            </a:gdLst>
            <a:ahLst/>
            <a:cxnLst>
              <a:cxn ang="T10">
                <a:pos x="T0" y="T1"/>
              </a:cxn>
              <a:cxn ang="T11">
                <a:pos x="T2" y="T3"/>
              </a:cxn>
              <a:cxn ang="T12">
                <a:pos x="T4" y="T5"/>
              </a:cxn>
              <a:cxn ang="T13">
                <a:pos x="T6" y="T7"/>
              </a:cxn>
              <a:cxn ang="T14">
                <a:pos x="T8" y="T9"/>
              </a:cxn>
            </a:cxnLst>
            <a:rect l="T15" t="T16" r="T17" b="T18"/>
            <a:pathLst>
              <a:path w="2925" h="178">
                <a:moveTo>
                  <a:pt x="0" y="0"/>
                </a:moveTo>
                <a:cubicBezTo>
                  <a:pt x="84" y="14"/>
                  <a:pt x="169" y="42"/>
                  <a:pt x="252" y="54"/>
                </a:cubicBezTo>
                <a:cubicBezTo>
                  <a:pt x="487" y="88"/>
                  <a:pt x="716" y="125"/>
                  <a:pt x="954" y="135"/>
                </a:cubicBezTo>
                <a:cubicBezTo>
                  <a:pt x="1431" y="178"/>
                  <a:pt x="1916" y="141"/>
                  <a:pt x="2394" y="135"/>
                </a:cubicBezTo>
                <a:cubicBezTo>
                  <a:pt x="2703" y="121"/>
                  <a:pt x="2526" y="126"/>
                  <a:pt x="2925" y="126"/>
                </a:cubicBezTo>
              </a:path>
            </a:pathLst>
          </a:custGeom>
          <a:noFill/>
          <a:ln w="15875" cap="rnd">
            <a:solidFill>
              <a:schemeClr val="tx1"/>
            </a:solidFill>
            <a:prstDash val="solid"/>
            <a:round/>
            <a:headEnd/>
            <a:tailEnd/>
          </a:ln>
        </p:spPr>
        <p:txBody>
          <a:bodyPr/>
          <a:lstStyle/>
          <a:p>
            <a:endParaRPr lang="en-US" dirty="0"/>
          </a:p>
        </p:txBody>
      </p:sp>
      <p:sp>
        <p:nvSpPr>
          <p:cNvPr id="86025" name="Text Box 14"/>
          <p:cNvSpPr txBox="1">
            <a:spLocks noChangeArrowheads="1"/>
          </p:cNvSpPr>
          <p:nvPr/>
        </p:nvSpPr>
        <p:spPr bwMode="auto">
          <a:xfrm>
            <a:off x="1981200" y="4038600"/>
            <a:ext cx="3124200" cy="457200"/>
          </a:xfrm>
          <a:prstGeom prst="rect">
            <a:avLst/>
          </a:prstGeom>
          <a:noFill/>
          <a:ln w="9525">
            <a:noFill/>
            <a:miter lim="800000"/>
            <a:headEnd/>
            <a:tailEnd/>
          </a:ln>
        </p:spPr>
        <p:txBody>
          <a:bodyPr>
            <a:spAutoFit/>
          </a:bodyPr>
          <a:lstStyle/>
          <a:p>
            <a:pPr algn="l">
              <a:spcBef>
                <a:spcPct val="50000"/>
              </a:spcBef>
            </a:pPr>
            <a:endParaRPr lang="en-US" sz="2400" dirty="0"/>
          </a:p>
        </p:txBody>
      </p:sp>
      <p:sp>
        <p:nvSpPr>
          <p:cNvPr id="86026" name="Text Box 15"/>
          <p:cNvSpPr txBox="1">
            <a:spLocks noChangeArrowheads="1"/>
          </p:cNvSpPr>
          <p:nvPr/>
        </p:nvSpPr>
        <p:spPr bwMode="auto">
          <a:xfrm>
            <a:off x="1485900" y="2057400"/>
            <a:ext cx="3733800" cy="1785104"/>
          </a:xfrm>
          <a:prstGeom prst="rect">
            <a:avLst/>
          </a:prstGeom>
          <a:noFill/>
          <a:ln w="9525">
            <a:noFill/>
            <a:miter lim="800000"/>
            <a:headEnd/>
            <a:tailEnd/>
          </a:ln>
        </p:spPr>
        <p:txBody>
          <a:bodyPr wrap="square">
            <a:spAutoFit/>
          </a:bodyPr>
          <a:lstStyle/>
          <a:p>
            <a:pPr algn="l">
              <a:spcBef>
                <a:spcPct val="50000"/>
              </a:spcBef>
            </a:pPr>
            <a:r>
              <a:rPr lang="en-US" sz="2200" dirty="0"/>
              <a:t>Assuming no informative censoring and no difference  in cirrhosis incidence between IDU and transfusion recipients (superimposed lines; the null)</a:t>
            </a:r>
          </a:p>
        </p:txBody>
      </p:sp>
      <p:sp>
        <p:nvSpPr>
          <p:cNvPr id="86027" name="Line 16"/>
          <p:cNvSpPr>
            <a:spLocks noChangeShapeType="1"/>
          </p:cNvSpPr>
          <p:nvPr/>
        </p:nvSpPr>
        <p:spPr bwMode="auto">
          <a:xfrm>
            <a:off x="2974673" y="3838039"/>
            <a:ext cx="571500" cy="584031"/>
          </a:xfrm>
          <a:prstGeom prst="line">
            <a:avLst/>
          </a:prstGeom>
          <a:noFill/>
          <a:ln w="9525">
            <a:solidFill>
              <a:schemeClr val="tx1"/>
            </a:solidFill>
            <a:round/>
            <a:headEnd/>
            <a:tailEnd type="triangle" w="med" len="med"/>
          </a:ln>
        </p:spPr>
        <p:txBody>
          <a:bodyPr/>
          <a:lstStyle/>
          <a:p>
            <a:endParaRPr lang="en-US" dirty="0"/>
          </a:p>
        </p:txBody>
      </p:sp>
      <p:sp>
        <p:nvSpPr>
          <p:cNvPr id="86028" name="Text Box 18"/>
          <p:cNvSpPr txBox="1">
            <a:spLocks noChangeArrowheads="1"/>
          </p:cNvSpPr>
          <p:nvPr/>
        </p:nvSpPr>
        <p:spPr bwMode="auto">
          <a:xfrm>
            <a:off x="5890260" y="4796005"/>
            <a:ext cx="3429000" cy="822325"/>
          </a:xfrm>
          <a:prstGeom prst="rect">
            <a:avLst/>
          </a:prstGeom>
          <a:noFill/>
          <a:ln w="9525">
            <a:noFill/>
            <a:miter lim="800000"/>
            <a:headEnd/>
            <a:tailEnd/>
          </a:ln>
        </p:spPr>
        <p:txBody>
          <a:bodyPr>
            <a:spAutoFit/>
          </a:bodyPr>
          <a:lstStyle/>
          <a:p>
            <a:pPr algn="l">
              <a:spcBef>
                <a:spcPct val="50000"/>
              </a:spcBef>
            </a:pPr>
            <a:r>
              <a:rPr lang="en-US" sz="2400" dirty="0"/>
              <a:t>Effect of informative censoring in IDU group</a:t>
            </a:r>
          </a:p>
        </p:txBody>
      </p:sp>
      <p:sp>
        <p:nvSpPr>
          <p:cNvPr id="86029" name="Line 19"/>
          <p:cNvSpPr>
            <a:spLocks noChangeShapeType="1"/>
          </p:cNvSpPr>
          <p:nvPr/>
        </p:nvSpPr>
        <p:spPr bwMode="auto">
          <a:xfrm flipH="1" flipV="1">
            <a:off x="5372100" y="4796005"/>
            <a:ext cx="480060" cy="217955"/>
          </a:xfrm>
          <a:prstGeom prst="line">
            <a:avLst/>
          </a:prstGeom>
          <a:noFill/>
          <a:ln w="9525">
            <a:solidFill>
              <a:schemeClr val="tx1"/>
            </a:solidFill>
            <a:round/>
            <a:headEnd/>
            <a:tailEnd type="triangle" w="med" len="med"/>
          </a:ln>
        </p:spPr>
        <p:txBody>
          <a:bodyPr/>
          <a:lstStyle/>
          <a:p>
            <a:endParaRPr lang="en-US" dirty="0"/>
          </a:p>
        </p:txBody>
      </p:sp>
      <p:sp>
        <p:nvSpPr>
          <p:cNvPr id="86030" name="Text Box 20"/>
          <p:cNvSpPr txBox="1">
            <a:spLocks noChangeArrowheads="1"/>
          </p:cNvSpPr>
          <p:nvPr/>
        </p:nvSpPr>
        <p:spPr bwMode="auto">
          <a:xfrm>
            <a:off x="5867400" y="1616075"/>
            <a:ext cx="4038600" cy="822325"/>
          </a:xfrm>
          <a:prstGeom prst="rect">
            <a:avLst/>
          </a:prstGeom>
          <a:noFill/>
          <a:ln w="9525">
            <a:noFill/>
            <a:miter lim="800000"/>
            <a:headEnd/>
            <a:tailEnd/>
          </a:ln>
        </p:spPr>
        <p:txBody>
          <a:bodyPr>
            <a:spAutoFit/>
          </a:bodyPr>
          <a:lstStyle/>
          <a:p>
            <a:pPr algn="l">
              <a:spcBef>
                <a:spcPct val="50000"/>
              </a:spcBef>
            </a:pPr>
            <a:r>
              <a:rPr lang="en-US" sz="2400" dirty="0"/>
              <a:t>Effect of informative censoring in transfusion recipients</a:t>
            </a:r>
          </a:p>
        </p:txBody>
      </p:sp>
      <p:sp>
        <p:nvSpPr>
          <p:cNvPr id="86031" name="Line 21"/>
          <p:cNvSpPr>
            <a:spLocks noChangeShapeType="1"/>
          </p:cNvSpPr>
          <p:nvPr/>
        </p:nvSpPr>
        <p:spPr bwMode="auto">
          <a:xfrm>
            <a:off x="7867650" y="2438400"/>
            <a:ext cx="19050" cy="1344612"/>
          </a:xfrm>
          <a:prstGeom prst="line">
            <a:avLst/>
          </a:prstGeom>
          <a:noFill/>
          <a:ln w="9525">
            <a:solidFill>
              <a:schemeClr val="tx1"/>
            </a:solidFill>
            <a:round/>
            <a:headEnd/>
            <a:tailEnd type="triangle" w="med" len="med"/>
          </a:ln>
        </p:spPr>
        <p:txBody>
          <a:bodyPr/>
          <a:lstStyle/>
          <a:p>
            <a:endParaRPr lang="en-US" dirty="0"/>
          </a:p>
        </p:txBody>
      </p:sp>
      <p:sp>
        <p:nvSpPr>
          <p:cNvPr id="86032" name="Text Box 22"/>
          <p:cNvSpPr txBox="1">
            <a:spLocks noChangeArrowheads="1"/>
          </p:cNvSpPr>
          <p:nvPr/>
        </p:nvSpPr>
        <p:spPr bwMode="auto">
          <a:xfrm>
            <a:off x="3505200" y="5943600"/>
            <a:ext cx="1981200" cy="457200"/>
          </a:xfrm>
          <a:prstGeom prst="rect">
            <a:avLst/>
          </a:prstGeom>
          <a:noFill/>
          <a:ln w="9525">
            <a:noFill/>
            <a:miter lim="800000"/>
            <a:headEnd/>
            <a:tailEnd/>
          </a:ln>
        </p:spPr>
        <p:txBody>
          <a:bodyPr>
            <a:spAutoFit/>
          </a:bodyPr>
          <a:lstStyle/>
          <a:p>
            <a:pPr>
              <a:spcBef>
                <a:spcPct val="50000"/>
              </a:spcBef>
            </a:pPr>
            <a:r>
              <a:rPr lang="en-US" sz="2400" dirty="0"/>
              <a:t>Time</a:t>
            </a:r>
          </a:p>
        </p:txBody>
      </p:sp>
      <p:sp>
        <p:nvSpPr>
          <p:cNvPr id="86033" name="Text Box 24"/>
          <p:cNvSpPr txBox="1">
            <a:spLocks noChangeArrowheads="1"/>
          </p:cNvSpPr>
          <p:nvPr/>
        </p:nvSpPr>
        <p:spPr bwMode="auto">
          <a:xfrm>
            <a:off x="0" y="3200400"/>
            <a:ext cx="1219200" cy="1165225"/>
          </a:xfrm>
          <a:prstGeom prst="rect">
            <a:avLst/>
          </a:prstGeom>
          <a:solidFill>
            <a:srgbClr val="FFFFFF"/>
          </a:solidFill>
          <a:ln w="9525">
            <a:noFill/>
            <a:miter lim="800000"/>
            <a:headEnd/>
            <a:tailEnd/>
          </a:ln>
        </p:spPr>
        <p:txBody>
          <a:bodyPr/>
          <a:lstStyle/>
          <a:p>
            <a:r>
              <a:rPr lang="en-US" sz="1600" b="1" dirty="0"/>
              <a:t>Probability of developing cirrhosis</a:t>
            </a:r>
            <a:endParaRPr lang="en-US" sz="1800" b="1" dirty="0"/>
          </a:p>
        </p:txBody>
      </p:sp>
      <p:sp>
        <p:nvSpPr>
          <p:cNvPr id="86034" name="AutoShape 27"/>
          <p:cNvSpPr>
            <a:spLocks/>
          </p:cNvSpPr>
          <p:nvPr/>
        </p:nvSpPr>
        <p:spPr bwMode="auto">
          <a:xfrm>
            <a:off x="8877300" y="3657600"/>
            <a:ext cx="533400" cy="609600"/>
          </a:xfrm>
          <a:prstGeom prst="rightBrace">
            <a:avLst>
              <a:gd name="adj1" fmla="val 9524"/>
              <a:gd name="adj2" fmla="val 50000"/>
            </a:avLst>
          </a:prstGeom>
          <a:solidFill>
            <a:schemeClr val="bg1"/>
          </a:solidFill>
          <a:ln w="9525">
            <a:solidFill>
              <a:schemeClr val="tx1"/>
            </a:solidFill>
            <a:round/>
            <a:headEnd/>
            <a:tailEnd/>
          </a:ln>
        </p:spPr>
        <p:txBody>
          <a:bodyPr wrap="none" anchor="ctr"/>
          <a:lstStyle/>
          <a:p>
            <a:endParaRPr lang="en-US" dirty="0"/>
          </a:p>
        </p:txBody>
      </p:sp>
      <p:sp>
        <p:nvSpPr>
          <p:cNvPr id="86035" name="Text Box 28"/>
          <p:cNvSpPr txBox="1">
            <a:spLocks noChangeArrowheads="1"/>
          </p:cNvSpPr>
          <p:nvPr/>
        </p:nvSpPr>
        <p:spPr bwMode="auto">
          <a:xfrm>
            <a:off x="9029700" y="4083050"/>
            <a:ext cx="1257300" cy="641350"/>
          </a:xfrm>
          <a:prstGeom prst="rect">
            <a:avLst/>
          </a:prstGeom>
          <a:noFill/>
          <a:ln w="9525">
            <a:noFill/>
            <a:miter lim="800000"/>
            <a:headEnd/>
            <a:tailEnd/>
          </a:ln>
        </p:spPr>
        <p:txBody>
          <a:bodyPr>
            <a:spAutoFit/>
          </a:bodyPr>
          <a:lstStyle/>
          <a:p>
            <a:pPr>
              <a:spcBef>
                <a:spcPct val="50000"/>
              </a:spcBef>
            </a:pPr>
            <a:r>
              <a:rPr lang="en-US" sz="1800" dirty="0"/>
              <a:t>Selection bias</a:t>
            </a:r>
          </a:p>
        </p:txBody>
      </p:sp>
      <p:sp>
        <p:nvSpPr>
          <p:cNvPr id="2" name="Freeform 1"/>
          <p:cNvSpPr/>
          <p:nvPr/>
        </p:nvSpPr>
        <p:spPr bwMode="auto">
          <a:xfrm rot="493316">
            <a:off x="2421661" y="3909851"/>
            <a:ext cx="6257145" cy="1627189"/>
          </a:xfrm>
          <a:custGeom>
            <a:avLst/>
            <a:gdLst>
              <a:gd name="connsiteX0" fmla="*/ 0 w 6324600"/>
              <a:gd name="connsiteY0" fmla="*/ 1813560 h 1813560"/>
              <a:gd name="connsiteX1" fmla="*/ 243840 w 6324600"/>
              <a:gd name="connsiteY1" fmla="*/ 1783080 h 1813560"/>
              <a:gd name="connsiteX2" fmla="*/ 320040 w 6324600"/>
              <a:gd name="connsiteY2" fmla="*/ 1767840 h 1813560"/>
              <a:gd name="connsiteX3" fmla="*/ 411480 w 6324600"/>
              <a:gd name="connsiteY3" fmla="*/ 1737360 h 1813560"/>
              <a:gd name="connsiteX4" fmla="*/ 563880 w 6324600"/>
              <a:gd name="connsiteY4" fmla="*/ 1691640 h 1813560"/>
              <a:gd name="connsiteX5" fmla="*/ 701040 w 6324600"/>
              <a:gd name="connsiteY5" fmla="*/ 1645920 h 1813560"/>
              <a:gd name="connsiteX6" fmla="*/ 746760 w 6324600"/>
              <a:gd name="connsiteY6" fmla="*/ 1630680 h 1813560"/>
              <a:gd name="connsiteX7" fmla="*/ 838200 w 6324600"/>
              <a:gd name="connsiteY7" fmla="*/ 1584960 h 1813560"/>
              <a:gd name="connsiteX8" fmla="*/ 883920 w 6324600"/>
              <a:gd name="connsiteY8" fmla="*/ 1554480 h 1813560"/>
              <a:gd name="connsiteX9" fmla="*/ 975360 w 6324600"/>
              <a:gd name="connsiteY9" fmla="*/ 1524000 h 1813560"/>
              <a:gd name="connsiteX10" fmla="*/ 1066800 w 6324600"/>
              <a:gd name="connsiteY10" fmla="*/ 1478280 h 1813560"/>
              <a:gd name="connsiteX11" fmla="*/ 1112520 w 6324600"/>
              <a:gd name="connsiteY11" fmla="*/ 1447800 h 1813560"/>
              <a:gd name="connsiteX12" fmla="*/ 1203960 w 6324600"/>
              <a:gd name="connsiteY12" fmla="*/ 1417320 h 1813560"/>
              <a:gd name="connsiteX13" fmla="*/ 1249680 w 6324600"/>
              <a:gd name="connsiteY13" fmla="*/ 1402080 h 1813560"/>
              <a:gd name="connsiteX14" fmla="*/ 1432560 w 6324600"/>
              <a:gd name="connsiteY14" fmla="*/ 1356360 h 1813560"/>
              <a:gd name="connsiteX15" fmla="*/ 1493520 w 6324600"/>
              <a:gd name="connsiteY15" fmla="*/ 1341120 h 1813560"/>
              <a:gd name="connsiteX16" fmla="*/ 1554480 w 6324600"/>
              <a:gd name="connsiteY16" fmla="*/ 1325880 h 1813560"/>
              <a:gd name="connsiteX17" fmla="*/ 1691640 w 6324600"/>
              <a:gd name="connsiteY17" fmla="*/ 1280160 h 1813560"/>
              <a:gd name="connsiteX18" fmla="*/ 1737360 w 6324600"/>
              <a:gd name="connsiteY18" fmla="*/ 1264920 h 1813560"/>
              <a:gd name="connsiteX19" fmla="*/ 1798320 w 6324600"/>
              <a:gd name="connsiteY19" fmla="*/ 1249680 h 1813560"/>
              <a:gd name="connsiteX20" fmla="*/ 1889760 w 6324600"/>
              <a:gd name="connsiteY20" fmla="*/ 1219200 h 1813560"/>
              <a:gd name="connsiteX21" fmla="*/ 1996440 w 6324600"/>
              <a:gd name="connsiteY21" fmla="*/ 1188720 h 1813560"/>
              <a:gd name="connsiteX22" fmla="*/ 2103120 w 6324600"/>
              <a:gd name="connsiteY22" fmla="*/ 1173480 h 1813560"/>
              <a:gd name="connsiteX23" fmla="*/ 2316480 w 6324600"/>
              <a:gd name="connsiteY23" fmla="*/ 1143000 h 1813560"/>
              <a:gd name="connsiteX24" fmla="*/ 2392680 w 6324600"/>
              <a:gd name="connsiteY24" fmla="*/ 1127760 h 1813560"/>
              <a:gd name="connsiteX25" fmla="*/ 2499360 w 6324600"/>
              <a:gd name="connsiteY25" fmla="*/ 1112520 h 1813560"/>
              <a:gd name="connsiteX26" fmla="*/ 2697480 w 6324600"/>
              <a:gd name="connsiteY26" fmla="*/ 1066800 h 1813560"/>
              <a:gd name="connsiteX27" fmla="*/ 2834640 w 6324600"/>
              <a:gd name="connsiteY27" fmla="*/ 1021080 h 1813560"/>
              <a:gd name="connsiteX28" fmla="*/ 2880360 w 6324600"/>
              <a:gd name="connsiteY28" fmla="*/ 1005840 h 1813560"/>
              <a:gd name="connsiteX29" fmla="*/ 2926080 w 6324600"/>
              <a:gd name="connsiteY29" fmla="*/ 975360 h 1813560"/>
              <a:gd name="connsiteX30" fmla="*/ 2987040 w 6324600"/>
              <a:gd name="connsiteY30" fmla="*/ 960120 h 1813560"/>
              <a:gd name="connsiteX31" fmla="*/ 3078480 w 6324600"/>
              <a:gd name="connsiteY31" fmla="*/ 929640 h 1813560"/>
              <a:gd name="connsiteX32" fmla="*/ 3124200 w 6324600"/>
              <a:gd name="connsiteY32" fmla="*/ 914400 h 1813560"/>
              <a:gd name="connsiteX33" fmla="*/ 3169920 w 6324600"/>
              <a:gd name="connsiteY33" fmla="*/ 883920 h 1813560"/>
              <a:gd name="connsiteX34" fmla="*/ 3230880 w 6324600"/>
              <a:gd name="connsiteY34" fmla="*/ 868680 h 1813560"/>
              <a:gd name="connsiteX35" fmla="*/ 3322320 w 6324600"/>
              <a:gd name="connsiteY35" fmla="*/ 838200 h 1813560"/>
              <a:gd name="connsiteX36" fmla="*/ 3413760 w 6324600"/>
              <a:gd name="connsiteY36" fmla="*/ 807720 h 1813560"/>
              <a:gd name="connsiteX37" fmla="*/ 3459480 w 6324600"/>
              <a:gd name="connsiteY37" fmla="*/ 792480 h 1813560"/>
              <a:gd name="connsiteX38" fmla="*/ 3581400 w 6324600"/>
              <a:gd name="connsiteY38" fmla="*/ 762000 h 1813560"/>
              <a:gd name="connsiteX39" fmla="*/ 3672840 w 6324600"/>
              <a:gd name="connsiteY39" fmla="*/ 731520 h 1813560"/>
              <a:gd name="connsiteX40" fmla="*/ 3749040 w 6324600"/>
              <a:gd name="connsiteY40" fmla="*/ 716280 h 1813560"/>
              <a:gd name="connsiteX41" fmla="*/ 3794760 w 6324600"/>
              <a:gd name="connsiteY41" fmla="*/ 701040 h 1813560"/>
              <a:gd name="connsiteX42" fmla="*/ 3855720 w 6324600"/>
              <a:gd name="connsiteY42" fmla="*/ 685800 h 1813560"/>
              <a:gd name="connsiteX43" fmla="*/ 3931920 w 6324600"/>
              <a:gd name="connsiteY43" fmla="*/ 670560 h 1813560"/>
              <a:gd name="connsiteX44" fmla="*/ 3977640 w 6324600"/>
              <a:gd name="connsiteY44" fmla="*/ 655320 h 1813560"/>
              <a:gd name="connsiteX45" fmla="*/ 4053840 w 6324600"/>
              <a:gd name="connsiteY45" fmla="*/ 640080 h 1813560"/>
              <a:gd name="connsiteX46" fmla="*/ 4145280 w 6324600"/>
              <a:gd name="connsiteY46" fmla="*/ 594360 h 1813560"/>
              <a:gd name="connsiteX47" fmla="*/ 4297680 w 6324600"/>
              <a:gd name="connsiteY47" fmla="*/ 548640 h 1813560"/>
              <a:gd name="connsiteX48" fmla="*/ 4343400 w 6324600"/>
              <a:gd name="connsiteY48" fmla="*/ 518160 h 1813560"/>
              <a:gd name="connsiteX49" fmla="*/ 4450080 w 6324600"/>
              <a:gd name="connsiteY49" fmla="*/ 487680 h 1813560"/>
              <a:gd name="connsiteX50" fmla="*/ 4541520 w 6324600"/>
              <a:gd name="connsiteY50" fmla="*/ 457200 h 1813560"/>
              <a:gd name="connsiteX51" fmla="*/ 4617720 w 6324600"/>
              <a:gd name="connsiteY51" fmla="*/ 441960 h 1813560"/>
              <a:gd name="connsiteX52" fmla="*/ 4663440 w 6324600"/>
              <a:gd name="connsiteY52" fmla="*/ 426720 h 1813560"/>
              <a:gd name="connsiteX53" fmla="*/ 4785360 w 6324600"/>
              <a:gd name="connsiteY53" fmla="*/ 411480 h 1813560"/>
              <a:gd name="connsiteX54" fmla="*/ 4831080 w 6324600"/>
              <a:gd name="connsiteY54" fmla="*/ 396240 h 1813560"/>
              <a:gd name="connsiteX55" fmla="*/ 5029200 w 6324600"/>
              <a:gd name="connsiteY55" fmla="*/ 365760 h 1813560"/>
              <a:gd name="connsiteX56" fmla="*/ 5074920 w 6324600"/>
              <a:gd name="connsiteY56" fmla="*/ 350520 h 1813560"/>
              <a:gd name="connsiteX57" fmla="*/ 5181600 w 6324600"/>
              <a:gd name="connsiteY57" fmla="*/ 335280 h 1813560"/>
              <a:gd name="connsiteX58" fmla="*/ 5273040 w 6324600"/>
              <a:gd name="connsiteY58" fmla="*/ 320040 h 1813560"/>
              <a:gd name="connsiteX59" fmla="*/ 5562600 w 6324600"/>
              <a:gd name="connsiteY59" fmla="*/ 274320 h 1813560"/>
              <a:gd name="connsiteX60" fmla="*/ 5699760 w 6324600"/>
              <a:gd name="connsiteY60" fmla="*/ 243840 h 1813560"/>
              <a:gd name="connsiteX61" fmla="*/ 5775960 w 6324600"/>
              <a:gd name="connsiteY61" fmla="*/ 228600 h 1813560"/>
              <a:gd name="connsiteX62" fmla="*/ 5867400 w 6324600"/>
              <a:gd name="connsiteY62" fmla="*/ 213360 h 1813560"/>
              <a:gd name="connsiteX63" fmla="*/ 6019800 w 6324600"/>
              <a:gd name="connsiteY63" fmla="*/ 167640 h 1813560"/>
              <a:gd name="connsiteX64" fmla="*/ 6065520 w 6324600"/>
              <a:gd name="connsiteY64" fmla="*/ 152400 h 1813560"/>
              <a:gd name="connsiteX65" fmla="*/ 6111240 w 6324600"/>
              <a:gd name="connsiteY65" fmla="*/ 137160 h 1813560"/>
              <a:gd name="connsiteX66" fmla="*/ 6217920 w 6324600"/>
              <a:gd name="connsiteY66" fmla="*/ 106680 h 1813560"/>
              <a:gd name="connsiteX67" fmla="*/ 6278880 w 6324600"/>
              <a:gd name="connsiteY67" fmla="*/ 15240 h 1813560"/>
              <a:gd name="connsiteX68" fmla="*/ 6324600 w 6324600"/>
              <a:gd name="connsiteY68" fmla="*/ 0 h 18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324600" h="1813560">
                <a:moveTo>
                  <a:pt x="0" y="1813560"/>
                </a:moveTo>
                <a:cubicBezTo>
                  <a:pt x="89318" y="1803636"/>
                  <a:pt x="156858" y="1797577"/>
                  <a:pt x="243840" y="1783080"/>
                </a:cubicBezTo>
                <a:cubicBezTo>
                  <a:pt x="269391" y="1778822"/>
                  <a:pt x="295050" y="1774656"/>
                  <a:pt x="320040" y="1767840"/>
                </a:cubicBezTo>
                <a:cubicBezTo>
                  <a:pt x="351037" y="1759386"/>
                  <a:pt x="380311" y="1745152"/>
                  <a:pt x="411480" y="1737360"/>
                </a:cubicBezTo>
                <a:cubicBezTo>
                  <a:pt x="503609" y="1714328"/>
                  <a:pt x="452569" y="1728744"/>
                  <a:pt x="563880" y="1691640"/>
                </a:cubicBezTo>
                <a:lnTo>
                  <a:pt x="701040" y="1645920"/>
                </a:lnTo>
                <a:cubicBezTo>
                  <a:pt x="716280" y="1640840"/>
                  <a:pt x="733394" y="1639591"/>
                  <a:pt x="746760" y="1630680"/>
                </a:cubicBezTo>
                <a:cubicBezTo>
                  <a:pt x="877787" y="1543329"/>
                  <a:pt x="712007" y="1648056"/>
                  <a:pt x="838200" y="1584960"/>
                </a:cubicBezTo>
                <a:cubicBezTo>
                  <a:pt x="854583" y="1576769"/>
                  <a:pt x="867182" y="1561919"/>
                  <a:pt x="883920" y="1554480"/>
                </a:cubicBezTo>
                <a:cubicBezTo>
                  <a:pt x="913280" y="1541431"/>
                  <a:pt x="948627" y="1541822"/>
                  <a:pt x="975360" y="1524000"/>
                </a:cubicBezTo>
                <a:cubicBezTo>
                  <a:pt x="1106387" y="1436649"/>
                  <a:pt x="940607" y="1541376"/>
                  <a:pt x="1066800" y="1478280"/>
                </a:cubicBezTo>
                <a:cubicBezTo>
                  <a:pt x="1083183" y="1470089"/>
                  <a:pt x="1095782" y="1455239"/>
                  <a:pt x="1112520" y="1447800"/>
                </a:cubicBezTo>
                <a:cubicBezTo>
                  <a:pt x="1141880" y="1434751"/>
                  <a:pt x="1173480" y="1427480"/>
                  <a:pt x="1203960" y="1417320"/>
                </a:cubicBezTo>
                <a:cubicBezTo>
                  <a:pt x="1219200" y="1412240"/>
                  <a:pt x="1234095" y="1405976"/>
                  <a:pt x="1249680" y="1402080"/>
                </a:cubicBezTo>
                <a:lnTo>
                  <a:pt x="1432560" y="1356360"/>
                </a:lnTo>
                <a:lnTo>
                  <a:pt x="1493520" y="1341120"/>
                </a:lnTo>
                <a:cubicBezTo>
                  <a:pt x="1513840" y="1336040"/>
                  <a:pt x="1534609" y="1332504"/>
                  <a:pt x="1554480" y="1325880"/>
                </a:cubicBezTo>
                <a:lnTo>
                  <a:pt x="1691640" y="1280160"/>
                </a:lnTo>
                <a:cubicBezTo>
                  <a:pt x="1706880" y="1275080"/>
                  <a:pt x="1721775" y="1268816"/>
                  <a:pt x="1737360" y="1264920"/>
                </a:cubicBezTo>
                <a:cubicBezTo>
                  <a:pt x="1757680" y="1259840"/>
                  <a:pt x="1778258" y="1255699"/>
                  <a:pt x="1798320" y="1249680"/>
                </a:cubicBezTo>
                <a:cubicBezTo>
                  <a:pt x="1829094" y="1240448"/>
                  <a:pt x="1859280" y="1229360"/>
                  <a:pt x="1889760" y="1219200"/>
                </a:cubicBezTo>
                <a:cubicBezTo>
                  <a:pt x="1928932" y="1206143"/>
                  <a:pt x="1954340" y="1196374"/>
                  <a:pt x="1996440" y="1188720"/>
                </a:cubicBezTo>
                <a:cubicBezTo>
                  <a:pt x="2031782" y="1182294"/>
                  <a:pt x="2067560" y="1178560"/>
                  <a:pt x="2103120" y="1173480"/>
                </a:cubicBezTo>
                <a:cubicBezTo>
                  <a:pt x="2210674" y="1137629"/>
                  <a:pt x="2102792" y="1169711"/>
                  <a:pt x="2316480" y="1143000"/>
                </a:cubicBezTo>
                <a:cubicBezTo>
                  <a:pt x="2342183" y="1139787"/>
                  <a:pt x="2367129" y="1132018"/>
                  <a:pt x="2392680" y="1127760"/>
                </a:cubicBezTo>
                <a:cubicBezTo>
                  <a:pt x="2428112" y="1121855"/>
                  <a:pt x="2463800" y="1117600"/>
                  <a:pt x="2499360" y="1112520"/>
                </a:cubicBezTo>
                <a:cubicBezTo>
                  <a:pt x="2624878" y="1070681"/>
                  <a:pt x="2558994" y="1086584"/>
                  <a:pt x="2697480" y="1066800"/>
                </a:cubicBezTo>
                <a:lnTo>
                  <a:pt x="2834640" y="1021080"/>
                </a:lnTo>
                <a:cubicBezTo>
                  <a:pt x="2849880" y="1016000"/>
                  <a:pt x="2866994" y="1014751"/>
                  <a:pt x="2880360" y="1005840"/>
                </a:cubicBezTo>
                <a:cubicBezTo>
                  <a:pt x="2895600" y="995680"/>
                  <a:pt x="2909245" y="982575"/>
                  <a:pt x="2926080" y="975360"/>
                </a:cubicBezTo>
                <a:cubicBezTo>
                  <a:pt x="2945332" y="967109"/>
                  <a:pt x="2966978" y="966139"/>
                  <a:pt x="2987040" y="960120"/>
                </a:cubicBezTo>
                <a:cubicBezTo>
                  <a:pt x="3017814" y="950888"/>
                  <a:pt x="3048000" y="939800"/>
                  <a:pt x="3078480" y="929640"/>
                </a:cubicBezTo>
                <a:cubicBezTo>
                  <a:pt x="3093720" y="924560"/>
                  <a:pt x="3110834" y="923311"/>
                  <a:pt x="3124200" y="914400"/>
                </a:cubicBezTo>
                <a:cubicBezTo>
                  <a:pt x="3139440" y="904240"/>
                  <a:pt x="3153085" y="891135"/>
                  <a:pt x="3169920" y="883920"/>
                </a:cubicBezTo>
                <a:cubicBezTo>
                  <a:pt x="3189172" y="875669"/>
                  <a:pt x="3210818" y="874699"/>
                  <a:pt x="3230880" y="868680"/>
                </a:cubicBezTo>
                <a:cubicBezTo>
                  <a:pt x="3261654" y="859448"/>
                  <a:pt x="3291840" y="848360"/>
                  <a:pt x="3322320" y="838200"/>
                </a:cubicBezTo>
                <a:lnTo>
                  <a:pt x="3413760" y="807720"/>
                </a:lnTo>
                <a:cubicBezTo>
                  <a:pt x="3429000" y="802640"/>
                  <a:pt x="3443895" y="796376"/>
                  <a:pt x="3459480" y="792480"/>
                </a:cubicBezTo>
                <a:cubicBezTo>
                  <a:pt x="3500120" y="782320"/>
                  <a:pt x="3541659" y="775247"/>
                  <a:pt x="3581400" y="762000"/>
                </a:cubicBezTo>
                <a:cubicBezTo>
                  <a:pt x="3611880" y="751840"/>
                  <a:pt x="3641335" y="737821"/>
                  <a:pt x="3672840" y="731520"/>
                </a:cubicBezTo>
                <a:cubicBezTo>
                  <a:pt x="3698240" y="726440"/>
                  <a:pt x="3723910" y="722562"/>
                  <a:pt x="3749040" y="716280"/>
                </a:cubicBezTo>
                <a:cubicBezTo>
                  <a:pt x="3764625" y="712384"/>
                  <a:pt x="3779314" y="705453"/>
                  <a:pt x="3794760" y="701040"/>
                </a:cubicBezTo>
                <a:cubicBezTo>
                  <a:pt x="3814899" y="695286"/>
                  <a:pt x="3835273" y="690344"/>
                  <a:pt x="3855720" y="685800"/>
                </a:cubicBezTo>
                <a:cubicBezTo>
                  <a:pt x="3881006" y="680181"/>
                  <a:pt x="3906790" y="676842"/>
                  <a:pt x="3931920" y="670560"/>
                </a:cubicBezTo>
                <a:cubicBezTo>
                  <a:pt x="3947505" y="666664"/>
                  <a:pt x="3962055" y="659216"/>
                  <a:pt x="3977640" y="655320"/>
                </a:cubicBezTo>
                <a:cubicBezTo>
                  <a:pt x="4002770" y="649038"/>
                  <a:pt x="4028710" y="646362"/>
                  <a:pt x="4053840" y="640080"/>
                </a:cubicBezTo>
                <a:cubicBezTo>
                  <a:pt x="4149120" y="616260"/>
                  <a:pt x="4049498" y="636930"/>
                  <a:pt x="4145280" y="594360"/>
                </a:cubicBezTo>
                <a:cubicBezTo>
                  <a:pt x="4192985" y="573158"/>
                  <a:pt x="4247017" y="561306"/>
                  <a:pt x="4297680" y="548640"/>
                </a:cubicBezTo>
                <a:cubicBezTo>
                  <a:pt x="4312920" y="538480"/>
                  <a:pt x="4327017" y="526351"/>
                  <a:pt x="4343400" y="518160"/>
                </a:cubicBezTo>
                <a:cubicBezTo>
                  <a:pt x="4369009" y="505356"/>
                  <a:pt x="4425665" y="495004"/>
                  <a:pt x="4450080" y="487680"/>
                </a:cubicBezTo>
                <a:cubicBezTo>
                  <a:pt x="4480854" y="478448"/>
                  <a:pt x="4510015" y="463501"/>
                  <a:pt x="4541520" y="457200"/>
                </a:cubicBezTo>
                <a:cubicBezTo>
                  <a:pt x="4566920" y="452120"/>
                  <a:pt x="4592590" y="448242"/>
                  <a:pt x="4617720" y="441960"/>
                </a:cubicBezTo>
                <a:cubicBezTo>
                  <a:pt x="4633305" y="438064"/>
                  <a:pt x="4647635" y="429594"/>
                  <a:pt x="4663440" y="426720"/>
                </a:cubicBezTo>
                <a:cubicBezTo>
                  <a:pt x="4703736" y="419394"/>
                  <a:pt x="4744720" y="416560"/>
                  <a:pt x="4785360" y="411480"/>
                </a:cubicBezTo>
                <a:cubicBezTo>
                  <a:pt x="4800600" y="406400"/>
                  <a:pt x="4815328" y="399390"/>
                  <a:pt x="4831080" y="396240"/>
                </a:cubicBezTo>
                <a:cubicBezTo>
                  <a:pt x="4952614" y="371933"/>
                  <a:pt x="4915864" y="390946"/>
                  <a:pt x="5029200" y="365760"/>
                </a:cubicBezTo>
                <a:cubicBezTo>
                  <a:pt x="5044882" y="362275"/>
                  <a:pt x="5059168" y="353670"/>
                  <a:pt x="5074920" y="350520"/>
                </a:cubicBezTo>
                <a:cubicBezTo>
                  <a:pt x="5110143" y="343475"/>
                  <a:pt x="5146097" y="340742"/>
                  <a:pt x="5181600" y="335280"/>
                </a:cubicBezTo>
                <a:cubicBezTo>
                  <a:pt x="5212141" y="330581"/>
                  <a:pt x="5242669" y="325735"/>
                  <a:pt x="5273040" y="320040"/>
                </a:cubicBezTo>
                <a:cubicBezTo>
                  <a:pt x="5502868" y="276947"/>
                  <a:pt x="5345253" y="298470"/>
                  <a:pt x="5562600" y="274320"/>
                </a:cubicBezTo>
                <a:cubicBezTo>
                  <a:pt x="5643212" y="247449"/>
                  <a:pt x="5581746" y="265297"/>
                  <a:pt x="5699760" y="243840"/>
                </a:cubicBezTo>
                <a:cubicBezTo>
                  <a:pt x="5725245" y="239206"/>
                  <a:pt x="5750475" y="233234"/>
                  <a:pt x="5775960" y="228600"/>
                </a:cubicBezTo>
                <a:cubicBezTo>
                  <a:pt x="5806362" y="223072"/>
                  <a:pt x="5837100" y="219420"/>
                  <a:pt x="5867400" y="213360"/>
                </a:cubicBezTo>
                <a:cubicBezTo>
                  <a:pt x="5924981" y="201844"/>
                  <a:pt x="5961485" y="187078"/>
                  <a:pt x="6019800" y="167640"/>
                </a:cubicBezTo>
                <a:lnTo>
                  <a:pt x="6065520" y="152400"/>
                </a:lnTo>
                <a:cubicBezTo>
                  <a:pt x="6080760" y="147320"/>
                  <a:pt x="6095655" y="141056"/>
                  <a:pt x="6111240" y="137160"/>
                </a:cubicBezTo>
                <a:cubicBezTo>
                  <a:pt x="6187785" y="118024"/>
                  <a:pt x="6152329" y="128544"/>
                  <a:pt x="6217920" y="106680"/>
                </a:cubicBezTo>
                <a:cubicBezTo>
                  <a:pt x="6238240" y="76200"/>
                  <a:pt x="6244127" y="26824"/>
                  <a:pt x="6278880" y="15240"/>
                </a:cubicBezTo>
                <a:lnTo>
                  <a:pt x="6324600" y="0"/>
                </a:lnTo>
              </a:path>
            </a:pathLst>
          </a:custGeom>
          <a:noFill/>
          <a:ln w="9525" cap="flat" cmpd="sng" algn="ctr">
            <a:solidFill>
              <a:schemeClr val="tx1"/>
            </a:solidFill>
            <a:prstDash val="lg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8" name="Freeform 7"/>
          <p:cNvSpPr/>
          <p:nvPr/>
        </p:nvSpPr>
        <p:spPr bwMode="auto">
          <a:xfrm>
            <a:off x="2453640" y="3611821"/>
            <a:ext cx="6309360" cy="1402139"/>
          </a:xfrm>
          <a:custGeom>
            <a:avLst/>
            <a:gdLst>
              <a:gd name="connsiteX0" fmla="*/ 0 w 6437170"/>
              <a:gd name="connsiteY0" fmla="*/ 1402139 h 1402139"/>
              <a:gd name="connsiteX1" fmla="*/ 76200 w 6437170"/>
              <a:gd name="connsiteY1" fmla="*/ 1386899 h 1402139"/>
              <a:gd name="connsiteX2" fmla="*/ 137160 w 6437170"/>
              <a:gd name="connsiteY2" fmla="*/ 1356419 h 1402139"/>
              <a:gd name="connsiteX3" fmla="*/ 182880 w 6437170"/>
              <a:gd name="connsiteY3" fmla="*/ 1341179 h 1402139"/>
              <a:gd name="connsiteX4" fmla="*/ 304800 w 6437170"/>
              <a:gd name="connsiteY4" fmla="*/ 1295459 h 1402139"/>
              <a:gd name="connsiteX5" fmla="*/ 350520 w 6437170"/>
              <a:gd name="connsiteY5" fmla="*/ 1249739 h 1402139"/>
              <a:gd name="connsiteX6" fmla="*/ 411480 w 6437170"/>
              <a:gd name="connsiteY6" fmla="*/ 1234499 h 1402139"/>
              <a:gd name="connsiteX7" fmla="*/ 548640 w 6437170"/>
              <a:gd name="connsiteY7" fmla="*/ 1188779 h 1402139"/>
              <a:gd name="connsiteX8" fmla="*/ 640080 w 6437170"/>
              <a:gd name="connsiteY8" fmla="*/ 1158299 h 1402139"/>
              <a:gd name="connsiteX9" fmla="*/ 685800 w 6437170"/>
              <a:gd name="connsiteY9" fmla="*/ 1143059 h 1402139"/>
              <a:gd name="connsiteX10" fmla="*/ 731520 w 6437170"/>
              <a:gd name="connsiteY10" fmla="*/ 1112579 h 1402139"/>
              <a:gd name="connsiteX11" fmla="*/ 822960 w 6437170"/>
              <a:gd name="connsiteY11" fmla="*/ 1097339 h 1402139"/>
              <a:gd name="connsiteX12" fmla="*/ 975360 w 6437170"/>
              <a:gd name="connsiteY12" fmla="*/ 1051619 h 1402139"/>
              <a:gd name="connsiteX13" fmla="*/ 1188720 w 6437170"/>
              <a:gd name="connsiteY13" fmla="*/ 1036379 h 1402139"/>
              <a:gd name="connsiteX14" fmla="*/ 1264920 w 6437170"/>
              <a:gd name="connsiteY14" fmla="*/ 1021139 h 1402139"/>
              <a:gd name="connsiteX15" fmla="*/ 1386840 w 6437170"/>
              <a:gd name="connsiteY15" fmla="*/ 1005899 h 1402139"/>
              <a:gd name="connsiteX16" fmla="*/ 1432560 w 6437170"/>
              <a:gd name="connsiteY16" fmla="*/ 990659 h 1402139"/>
              <a:gd name="connsiteX17" fmla="*/ 1600200 w 6437170"/>
              <a:gd name="connsiteY17" fmla="*/ 960179 h 1402139"/>
              <a:gd name="connsiteX18" fmla="*/ 1783080 w 6437170"/>
              <a:gd name="connsiteY18" fmla="*/ 929699 h 1402139"/>
              <a:gd name="connsiteX19" fmla="*/ 1935480 w 6437170"/>
              <a:gd name="connsiteY19" fmla="*/ 899219 h 1402139"/>
              <a:gd name="connsiteX20" fmla="*/ 2179320 w 6437170"/>
              <a:gd name="connsiteY20" fmla="*/ 868739 h 1402139"/>
              <a:gd name="connsiteX21" fmla="*/ 2316480 w 6437170"/>
              <a:gd name="connsiteY21" fmla="*/ 838259 h 1402139"/>
              <a:gd name="connsiteX22" fmla="*/ 2377440 w 6437170"/>
              <a:gd name="connsiteY22" fmla="*/ 823019 h 1402139"/>
              <a:gd name="connsiteX23" fmla="*/ 2651760 w 6437170"/>
              <a:gd name="connsiteY23" fmla="*/ 792539 h 1402139"/>
              <a:gd name="connsiteX24" fmla="*/ 2788920 w 6437170"/>
              <a:gd name="connsiteY24" fmla="*/ 762059 h 1402139"/>
              <a:gd name="connsiteX25" fmla="*/ 2880360 w 6437170"/>
              <a:gd name="connsiteY25" fmla="*/ 746819 h 1402139"/>
              <a:gd name="connsiteX26" fmla="*/ 2926080 w 6437170"/>
              <a:gd name="connsiteY26" fmla="*/ 731579 h 1402139"/>
              <a:gd name="connsiteX27" fmla="*/ 3291840 w 6437170"/>
              <a:gd name="connsiteY27" fmla="*/ 701099 h 1402139"/>
              <a:gd name="connsiteX28" fmla="*/ 3368040 w 6437170"/>
              <a:gd name="connsiteY28" fmla="*/ 685859 h 1402139"/>
              <a:gd name="connsiteX29" fmla="*/ 3459480 w 6437170"/>
              <a:gd name="connsiteY29" fmla="*/ 670619 h 1402139"/>
              <a:gd name="connsiteX30" fmla="*/ 3505200 w 6437170"/>
              <a:gd name="connsiteY30" fmla="*/ 655379 h 1402139"/>
              <a:gd name="connsiteX31" fmla="*/ 3611880 w 6437170"/>
              <a:gd name="connsiteY31" fmla="*/ 640139 h 1402139"/>
              <a:gd name="connsiteX32" fmla="*/ 3657600 w 6437170"/>
              <a:gd name="connsiteY32" fmla="*/ 624899 h 1402139"/>
              <a:gd name="connsiteX33" fmla="*/ 3825240 w 6437170"/>
              <a:gd name="connsiteY33" fmla="*/ 594419 h 1402139"/>
              <a:gd name="connsiteX34" fmla="*/ 3947160 w 6437170"/>
              <a:gd name="connsiteY34" fmla="*/ 563939 h 1402139"/>
              <a:gd name="connsiteX35" fmla="*/ 3992880 w 6437170"/>
              <a:gd name="connsiteY35" fmla="*/ 548699 h 1402139"/>
              <a:gd name="connsiteX36" fmla="*/ 4145280 w 6437170"/>
              <a:gd name="connsiteY36" fmla="*/ 518219 h 1402139"/>
              <a:gd name="connsiteX37" fmla="*/ 4282440 w 6437170"/>
              <a:gd name="connsiteY37" fmla="*/ 472499 h 1402139"/>
              <a:gd name="connsiteX38" fmla="*/ 4328160 w 6437170"/>
              <a:gd name="connsiteY38" fmla="*/ 457259 h 1402139"/>
              <a:gd name="connsiteX39" fmla="*/ 4389120 w 6437170"/>
              <a:gd name="connsiteY39" fmla="*/ 442019 h 1402139"/>
              <a:gd name="connsiteX40" fmla="*/ 4434840 w 6437170"/>
              <a:gd name="connsiteY40" fmla="*/ 426779 h 1402139"/>
              <a:gd name="connsiteX41" fmla="*/ 4648200 w 6437170"/>
              <a:gd name="connsiteY41" fmla="*/ 396299 h 1402139"/>
              <a:gd name="connsiteX42" fmla="*/ 4724400 w 6437170"/>
              <a:gd name="connsiteY42" fmla="*/ 381059 h 1402139"/>
              <a:gd name="connsiteX43" fmla="*/ 4785360 w 6437170"/>
              <a:gd name="connsiteY43" fmla="*/ 365819 h 1402139"/>
              <a:gd name="connsiteX44" fmla="*/ 4998720 w 6437170"/>
              <a:gd name="connsiteY44" fmla="*/ 335339 h 1402139"/>
              <a:gd name="connsiteX45" fmla="*/ 5044440 w 6437170"/>
              <a:gd name="connsiteY45" fmla="*/ 320099 h 1402139"/>
              <a:gd name="connsiteX46" fmla="*/ 5349240 w 6437170"/>
              <a:gd name="connsiteY46" fmla="*/ 289619 h 1402139"/>
              <a:gd name="connsiteX47" fmla="*/ 5394960 w 6437170"/>
              <a:gd name="connsiteY47" fmla="*/ 274379 h 1402139"/>
              <a:gd name="connsiteX48" fmla="*/ 5638800 w 6437170"/>
              <a:gd name="connsiteY48" fmla="*/ 243899 h 1402139"/>
              <a:gd name="connsiteX49" fmla="*/ 5684520 w 6437170"/>
              <a:gd name="connsiteY49" fmla="*/ 228659 h 1402139"/>
              <a:gd name="connsiteX50" fmla="*/ 5852160 w 6437170"/>
              <a:gd name="connsiteY50" fmla="*/ 198179 h 1402139"/>
              <a:gd name="connsiteX51" fmla="*/ 5943600 w 6437170"/>
              <a:gd name="connsiteY51" fmla="*/ 152459 h 1402139"/>
              <a:gd name="connsiteX52" fmla="*/ 6004560 w 6437170"/>
              <a:gd name="connsiteY52" fmla="*/ 137219 h 1402139"/>
              <a:gd name="connsiteX53" fmla="*/ 6156960 w 6437170"/>
              <a:gd name="connsiteY53" fmla="*/ 91499 h 1402139"/>
              <a:gd name="connsiteX54" fmla="*/ 6278880 w 6437170"/>
              <a:gd name="connsiteY54" fmla="*/ 61019 h 1402139"/>
              <a:gd name="connsiteX55" fmla="*/ 6385560 w 6437170"/>
              <a:gd name="connsiteY55" fmla="*/ 30539 h 1402139"/>
              <a:gd name="connsiteX56" fmla="*/ 6416040 w 6437170"/>
              <a:gd name="connsiteY56" fmla="*/ 59 h 140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437170" h="1402139">
                <a:moveTo>
                  <a:pt x="0" y="1402139"/>
                </a:moveTo>
                <a:cubicBezTo>
                  <a:pt x="25400" y="1397059"/>
                  <a:pt x="51626" y="1395090"/>
                  <a:pt x="76200" y="1386899"/>
                </a:cubicBezTo>
                <a:cubicBezTo>
                  <a:pt x="97753" y="1379715"/>
                  <a:pt x="116278" y="1365368"/>
                  <a:pt x="137160" y="1356419"/>
                </a:cubicBezTo>
                <a:cubicBezTo>
                  <a:pt x="151925" y="1350091"/>
                  <a:pt x="168115" y="1347507"/>
                  <a:pt x="182880" y="1341179"/>
                </a:cubicBezTo>
                <a:cubicBezTo>
                  <a:pt x="294452" y="1293363"/>
                  <a:pt x="192410" y="1323556"/>
                  <a:pt x="304800" y="1295459"/>
                </a:cubicBezTo>
                <a:cubicBezTo>
                  <a:pt x="320040" y="1280219"/>
                  <a:pt x="331807" y="1260432"/>
                  <a:pt x="350520" y="1249739"/>
                </a:cubicBezTo>
                <a:cubicBezTo>
                  <a:pt x="368706" y="1239347"/>
                  <a:pt x="391418" y="1240518"/>
                  <a:pt x="411480" y="1234499"/>
                </a:cubicBezTo>
                <a:lnTo>
                  <a:pt x="548640" y="1188779"/>
                </a:lnTo>
                <a:lnTo>
                  <a:pt x="640080" y="1158299"/>
                </a:lnTo>
                <a:cubicBezTo>
                  <a:pt x="655320" y="1153219"/>
                  <a:pt x="672434" y="1151970"/>
                  <a:pt x="685800" y="1143059"/>
                </a:cubicBezTo>
                <a:cubicBezTo>
                  <a:pt x="701040" y="1132899"/>
                  <a:pt x="714144" y="1118371"/>
                  <a:pt x="731520" y="1112579"/>
                </a:cubicBezTo>
                <a:cubicBezTo>
                  <a:pt x="760835" y="1102807"/>
                  <a:pt x="792982" y="1104833"/>
                  <a:pt x="822960" y="1097339"/>
                </a:cubicBezTo>
                <a:cubicBezTo>
                  <a:pt x="859737" y="1088145"/>
                  <a:pt x="931821" y="1056457"/>
                  <a:pt x="975360" y="1051619"/>
                </a:cubicBezTo>
                <a:cubicBezTo>
                  <a:pt x="1046225" y="1043745"/>
                  <a:pt x="1117600" y="1041459"/>
                  <a:pt x="1188720" y="1036379"/>
                </a:cubicBezTo>
                <a:cubicBezTo>
                  <a:pt x="1214120" y="1031299"/>
                  <a:pt x="1239318" y="1025078"/>
                  <a:pt x="1264920" y="1021139"/>
                </a:cubicBezTo>
                <a:cubicBezTo>
                  <a:pt x="1305400" y="1014911"/>
                  <a:pt x="1346544" y="1013225"/>
                  <a:pt x="1386840" y="1005899"/>
                </a:cubicBezTo>
                <a:cubicBezTo>
                  <a:pt x="1402645" y="1003025"/>
                  <a:pt x="1416975" y="994555"/>
                  <a:pt x="1432560" y="990659"/>
                </a:cubicBezTo>
                <a:cubicBezTo>
                  <a:pt x="1497940" y="974314"/>
                  <a:pt x="1532263" y="973766"/>
                  <a:pt x="1600200" y="960179"/>
                </a:cubicBezTo>
                <a:cubicBezTo>
                  <a:pt x="1768022" y="926615"/>
                  <a:pt x="1509113" y="963945"/>
                  <a:pt x="1783080" y="929699"/>
                </a:cubicBezTo>
                <a:cubicBezTo>
                  <a:pt x="1859521" y="904219"/>
                  <a:pt x="1820402" y="914229"/>
                  <a:pt x="1935480" y="899219"/>
                </a:cubicBezTo>
                <a:lnTo>
                  <a:pt x="2179320" y="868739"/>
                </a:lnTo>
                <a:cubicBezTo>
                  <a:pt x="2268299" y="839079"/>
                  <a:pt x="2182373" y="865080"/>
                  <a:pt x="2316480" y="838259"/>
                </a:cubicBezTo>
                <a:cubicBezTo>
                  <a:pt x="2337019" y="834151"/>
                  <a:pt x="2356687" y="825849"/>
                  <a:pt x="2377440" y="823019"/>
                </a:cubicBezTo>
                <a:cubicBezTo>
                  <a:pt x="2468599" y="810588"/>
                  <a:pt x="2651760" y="792539"/>
                  <a:pt x="2651760" y="792539"/>
                </a:cubicBezTo>
                <a:cubicBezTo>
                  <a:pt x="2716990" y="776232"/>
                  <a:pt x="2717978" y="774957"/>
                  <a:pt x="2788920" y="762059"/>
                </a:cubicBezTo>
                <a:cubicBezTo>
                  <a:pt x="2819322" y="756531"/>
                  <a:pt x="2850195" y="753522"/>
                  <a:pt x="2880360" y="746819"/>
                </a:cubicBezTo>
                <a:cubicBezTo>
                  <a:pt x="2896042" y="743334"/>
                  <a:pt x="2910202" y="734022"/>
                  <a:pt x="2926080" y="731579"/>
                </a:cubicBezTo>
                <a:cubicBezTo>
                  <a:pt x="3003507" y="719667"/>
                  <a:pt x="3231349" y="705420"/>
                  <a:pt x="3291840" y="701099"/>
                </a:cubicBezTo>
                <a:lnTo>
                  <a:pt x="3368040" y="685859"/>
                </a:lnTo>
                <a:cubicBezTo>
                  <a:pt x="3398442" y="680331"/>
                  <a:pt x="3429315" y="677322"/>
                  <a:pt x="3459480" y="670619"/>
                </a:cubicBezTo>
                <a:cubicBezTo>
                  <a:pt x="3475162" y="667134"/>
                  <a:pt x="3489448" y="658529"/>
                  <a:pt x="3505200" y="655379"/>
                </a:cubicBezTo>
                <a:cubicBezTo>
                  <a:pt x="3540423" y="648334"/>
                  <a:pt x="3576320" y="645219"/>
                  <a:pt x="3611880" y="640139"/>
                </a:cubicBezTo>
                <a:cubicBezTo>
                  <a:pt x="3627120" y="635059"/>
                  <a:pt x="3642015" y="628795"/>
                  <a:pt x="3657600" y="624899"/>
                </a:cubicBezTo>
                <a:cubicBezTo>
                  <a:pt x="3745760" y="602859"/>
                  <a:pt x="3730128" y="614800"/>
                  <a:pt x="3825240" y="594419"/>
                </a:cubicBezTo>
                <a:cubicBezTo>
                  <a:pt x="3866201" y="585642"/>
                  <a:pt x="3907419" y="577186"/>
                  <a:pt x="3947160" y="563939"/>
                </a:cubicBezTo>
                <a:cubicBezTo>
                  <a:pt x="3962400" y="558859"/>
                  <a:pt x="3977227" y="552311"/>
                  <a:pt x="3992880" y="548699"/>
                </a:cubicBezTo>
                <a:cubicBezTo>
                  <a:pt x="4043359" y="537050"/>
                  <a:pt x="4096132" y="534602"/>
                  <a:pt x="4145280" y="518219"/>
                </a:cubicBezTo>
                <a:lnTo>
                  <a:pt x="4282440" y="472499"/>
                </a:lnTo>
                <a:cubicBezTo>
                  <a:pt x="4297680" y="467419"/>
                  <a:pt x="4312575" y="461155"/>
                  <a:pt x="4328160" y="457259"/>
                </a:cubicBezTo>
                <a:cubicBezTo>
                  <a:pt x="4348480" y="452179"/>
                  <a:pt x="4368981" y="447773"/>
                  <a:pt x="4389120" y="442019"/>
                </a:cubicBezTo>
                <a:cubicBezTo>
                  <a:pt x="4404566" y="437606"/>
                  <a:pt x="4419158" y="430264"/>
                  <a:pt x="4434840" y="426779"/>
                </a:cubicBezTo>
                <a:cubicBezTo>
                  <a:pt x="4508126" y="410493"/>
                  <a:pt x="4573226" y="407833"/>
                  <a:pt x="4648200" y="396299"/>
                </a:cubicBezTo>
                <a:cubicBezTo>
                  <a:pt x="4673802" y="392360"/>
                  <a:pt x="4699114" y="386678"/>
                  <a:pt x="4724400" y="381059"/>
                </a:cubicBezTo>
                <a:cubicBezTo>
                  <a:pt x="4744847" y="376515"/>
                  <a:pt x="4764700" y="369262"/>
                  <a:pt x="4785360" y="365819"/>
                </a:cubicBezTo>
                <a:cubicBezTo>
                  <a:pt x="4877635" y="350440"/>
                  <a:pt x="4912381" y="354525"/>
                  <a:pt x="4998720" y="335339"/>
                </a:cubicBezTo>
                <a:cubicBezTo>
                  <a:pt x="5014402" y="331854"/>
                  <a:pt x="5028635" y="322973"/>
                  <a:pt x="5044440" y="320099"/>
                </a:cubicBezTo>
                <a:cubicBezTo>
                  <a:pt x="5121702" y="306051"/>
                  <a:pt x="5282904" y="295147"/>
                  <a:pt x="5349240" y="289619"/>
                </a:cubicBezTo>
                <a:cubicBezTo>
                  <a:pt x="5364480" y="284539"/>
                  <a:pt x="5379278" y="277864"/>
                  <a:pt x="5394960" y="274379"/>
                </a:cubicBezTo>
                <a:cubicBezTo>
                  <a:pt x="5472305" y="257191"/>
                  <a:pt x="5562143" y="251565"/>
                  <a:pt x="5638800" y="243899"/>
                </a:cubicBezTo>
                <a:cubicBezTo>
                  <a:pt x="5654040" y="238819"/>
                  <a:pt x="5668935" y="232555"/>
                  <a:pt x="5684520" y="228659"/>
                </a:cubicBezTo>
                <a:cubicBezTo>
                  <a:pt x="5795460" y="200924"/>
                  <a:pt x="5729873" y="225354"/>
                  <a:pt x="5852160" y="198179"/>
                </a:cubicBezTo>
                <a:cubicBezTo>
                  <a:pt x="5941076" y="178420"/>
                  <a:pt x="5855074" y="190399"/>
                  <a:pt x="5943600" y="152459"/>
                </a:cubicBezTo>
                <a:cubicBezTo>
                  <a:pt x="5962852" y="144208"/>
                  <a:pt x="5984498" y="143238"/>
                  <a:pt x="6004560" y="137219"/>
                </a:cubicBezTo>
                <a:cubicBezTo>
                  <a:pt x="6113104" y="104656"/>
                  <a:pt x="6066634" y="111571"/>
                  <a:pt x="6156960" y="91499"/>
                </a:cubicBezTo>
                <a:cubicBezTo>
                  <a:pt x="6366105" y="45022"/>
                  <a:pt x="6135907" y="101869"/>
                  <a:pt x="6278880" y="61019"/>
                </a:cubicBezTo>
                <a:cubicBezTo>
                  <a:pt x="6301667" y="54508"/>
                  <a:pt x="6361200" y="42719"/>
                  <a:pt x="6385560" y="30539"/>
                </a:cubicBezTo>
                <a:cubicBezTo>
                  <a:pt x="6452156" y="-2759"/>
                  <a:pt x="6444979" y="59"/>
                  <a:pt x="6416040" y="59"/>
                </a:cubicBezTo>
              </a:path>
            </a:pathLst>
          </a:custGeom>
          <a:noFill/>
          <a:ln w="9525" cap="flat" cmpd="sng" algn="ctr">
            <a:solidFill>
              <a:schemeClr val="tx1"/>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30" name="Text Box 28"/>
          <p:cNvSpPr txBox="1">
            <a:spLocks noChangeArrowheads="1"/>
          </p:cNvSpPr>
          <p:nvPr/>
        </p:nvSpPr>
        <p:spPr bwMode="auto">
          <a:xfrm>
            <a:off x="-38100" y="6336268"/>
            <a:ext cx="3352800" cy="369332"/>
          </a:xfrm>
          <a:prstGeom prst="rect">
            <a:avLst/>
          </a:prstGeom>
          <a:noFill/>
          <a:ln w="9525">
            <a:noFill/>
            <a:miter lim="800000"/>
            <a:headEnd/>
            <a:tailEnd/>
          </a:ln>
        </p:spPr>
        <p:txBody>
          <a:bodyPr wrap="square">
            <a:spAutoFit/>
          </a:bodyPr>
          <a:lstStyle/>
          <a:p>
            <a:pPr>
              <a:spcBef>
                <a:spcPct val="50000"/>
              </a:spcBef>
            </a:pPr>
            <a:r>
              <a:rPr lang="en-US" sz="1800" dirty="0"/>
              <a:t>Assume no competing events</a:t>
            </a:r>
          </a:p>
        </p:txBody>
      </p:sp>
    </p:spTree>
    <p:extLst>
      <p:ext uri="{BB962C8B-B14F-4D97-AF65-F5344CB8AC3E}">
        <p14:creationId xmlns:p14="http://schemas.microsoft.com/office/powerpoint/2010/main" val="3171830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2F0493D-AEB9-4BD7-BD09-48C364F2F03F}"/>
              </a:ext>
            </a:extLst>
          </p:cNvPr>
          <p:cNvGrpSpPr/>
          <p:nvPr/>
        </p:nvGrpSpPr>
        <p:grpSpPr>
          <a:xfrm>
            <a:off x="8626126" y="4934346"/>
            <a:ext cx="1205261" cy="1066800"/>
            <a:chOff x="8115300" y="4648200"/>
            <a:chExt cx="1524000" cy="1295400"/>
          </a:xfrm>
        </p:grpSpPr>
        <p:sp>
          <p:nvSpPr>
            <p:cNvPr id="98306" name="Rectangle 3"/>
            <p:cNvSpPr>
              <a:spLocks noChangeArrowheads="1"/>
            </p:cNvSpPr>
            <p:nvPr/>
          </p:nvSpPr>
          <p:spPr bwMode="auto">
            <a:xfrm>
              <a:off x="8115300" y="4648200"/>
              <a:ext cx="1524000" cy="1295400"/>
            </a:xfrm>
            <a:prstGeom prst="rect">
              <a:avLst/>
            </a:prstGeom>
            <a:noFill/>
            <a:ln w="31750">
              <a:solidFill>
                <a:srgbClr val="FFC000"/>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07" name="Line 6"/>
            <p:cNvSpPr>
              <a:spLocks noChangeShapeType="1"/>
            </p:cNvSpPr>
            <p:nvPr/>
          </p:nvSpPr>
          <p:spPr bwMode="auto">
            <a:xfrm>
              <a:off x="8877300" y="4648200"/>
              <a:ext cx="0" cy="1295400"/>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08" name="Line 7"/>
            <p:cNvSpPr>
              <a:spLocks noChangeShapeType="1"/>
            </p:cNvSpPr>
            <p:nvPr/>
          </p:nvSpPr>
          <p:spPr bwMode="auto">
            <a:xfrm>
              <a:off x="8115300" y="5257800"/>
              <a:ext cx="1524000" cy="0"/>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98309"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0" name="Text Box 9"/>
          <p:cNvSpPr txBox="1">
            <a:spLocks noChangeArrowheads="1"/>
          </p:cNvSpPr>
          <p:nvPr/>
        </p:nvSpPr>
        <p:spPr bwMode="auto">
          <a:xfrm>
            <a:off x="8590885" y="3971890"/>
            <a:ext cx="1748452" cy="954107"/>
          </a:xfrm>
          <a:prstGeom prst="rect">
            <a:avLst/>
          </a:prstGeom>
          <a:noFill/>
          <a:ln w="9525">
            <a:noFill/>
            <a:miter lim="800000"/>
            <a:headEnd/>
            <a:tailEnd/>
          </a:ln>
        </p:spPr>
        <p:txBody>
          <a:bodyPr wrap="square">
            <a:spAutoFit/>
          </a:bodyPr>
          <a:lstStyle/>
          <a:p>
            <a:pPr algn="l"/>
            <a:r>
              <a:rPr lang="en-US" sz="1400" dirty="0"/>
              <a:t>Random X-S sample of San Franciscans,  20 to 65 yo, who  participate</a:t>
            </a:r>
            <a:endParaRPr kumimoji="0" lang="en-US" sz="140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1" name="Text Box 10"/>
          <p:cNvSpPr txBox="1">
            <a:spLocks noChangeArrowheads="1"/>
          </p:cNvSpPr>
          <p:nvPr/>
        </p:nvSpPr>
        <p:spPr bwMode="auto">
          <a:xfrm>
            <a:off x="7677150" y="5308740"/>
            <a:ext cx="971550" cy="366713"/>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Exposed</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3" name="Text Box 12"/>
          <p:cNvSpPr txBox="1">
            <a:spLocks noChangeArrowheads="1"/>
          </p:cNvSpPr>
          <p:nvPr/>
        </p:nvSpPr>
        <p:spPr bwMode="auto">
          <a:xfrm>
            <a:off x="8175458" y="4944596"/>
            <a:ext cx="400050" cy="1077218"/>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a:t>
            </a:r>
          </a:p>
        </p:txBody>
      </p:sp>
      <p:sp>
        <p:nvSpPr>
          <p:cNvPr id="98315" name="Text Box 18"/>
          <p:cNvSpPr txBox="1">
            <a:spLocks noChangeArrowheads="1"/>
          </p:cNvSpPr>
          <p:nvPr/>
        </p:nvSpPr>
        <p:spPr bwMode="auto">
          <a:xfrm>
            <a:off x="8039101" y="6038512"/>
            <a:ext cx="2285999" cy="430887"/>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mn-cs"/>
              </a:rPr>
              <a:t>STUDY SAMPLE</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7" name="Text Box 25"/>
          <p:cNvSpPr txBox="1">
            <a:spLocks noChangeArrowheads="1"/>
          </p:cNvSpPr>
          <p:nvPr/>
        </p:nvSpPr>
        <p:spPr bwMode="auto">
          <a:xfrm>
            <a:off x="-907420" y="3683913"/>
            <a:ext cx="5300061" cy="430887"/>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B0F0"/>
                </a:solidFill>
                <a:effectLst/>
                <a:uLnTx/>
                <a:uFillTx/>
                <a:latin typeface="Times New Roman" pitchFamily="18" charset="0"/>
                <a:ea typeface="+mn-ea"/>
                <a:cs typeface="+mn-cs"/>
              </a:rPr>
              <a:t>U.S residents, &gt; 65 yo</a:t>
            </a:r>
          </a:p>
        </p:txBody>
      </p:sp>
      <p:sp>
        <p:nvSpPr>
          <p:cNvPr id="98318" name="Line 26"/>
          <p:cNvSpPr>
            <a:spLocks noChangeShapeType="1"/>
          </p:cNvSpPr>
          <p:nvPr/>
        </p:nvSpPr>
        <p:spPr bwMode="auto">
          <a:xfrm flipH="1" flipV="1">
            <a:off x="7910981" y="4667808"/>
            <a:ext cx="661518" cy="208992"/>
          </a:xfrm>
          <a:prstGeom prst="line">
            <a:avLst/>
          </a:prstGeom>
          <a:noFill/>
          <a:ln w="50800">
            <a:solidFill>
              <a:srgbClr val="FF0000"/>
            </a:solidFill>
            <a:round/>
            <a:headEnd/>
            <a:tailEnd type="triangle" w="med" len="me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98323" name="Group 40"/>
          <p:cNvGrpSpPr>
            <a:grpSpLocks/>
          </p:cNvGrpSpPr>
          <p:nvPr/>
        </p:nvGrpSpPr>
        <p:grpSpPr bwMode="auto">
          <a:xfrm>
            <a:off x="290337" y="703018"/>
            <a:ext cx="2853519" cy="2725982"/>
            <a:chOff x="1296" y="768"/>
            <a:chExt cx="864" cy="816"/>
          </a:xfrm>
        </p:grpSpPr>
        <p:sp>
          <p:nvSpPr>
            <p:cNvPr id="98344" name="Rectangle 23"/>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45" name="Line 35"/>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46" name="Line 38"/>
            <p:cNvSpPr>
              <a:spLocks noChangeShapeType="1"/>
            </p:cNvSpPr>
            <p:nvPr/>
          </p:nvSpPr>
          <p:spPr bwMode="auto">
            <a:xfrm>
              <a:off x="1296" y="1161"/>
              <a:ext cx="864" cy="0"/>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98324" name="Group 43"/>
          <p:cNvGrpSpPr>
            <a:grpSpLocks/>
          </p:cNvGrpSpPr>
          <p:nvPr/>
        </p:nvGrpSpPr>
        <p:grpSpPr bwMode="auto">
          <a:xfrm>
            <a:off x="3916529" y="457200"/>
            <a:ext cx="1822321" cy="1452368"/>
            <a:chOff x="1296" y="768"/>
            <a:chExt cx="864" cy="816"/>
          </a:xfrm>
        </p:grpSpPr>
        <p:sp>
          <p:nvSpPr>
            <p:cNvPr id="98341" name="Rectangle 44"/>
            <p:cNvSpPr>
              <a:spLocks noChangeArrowheads="1"/>
            </p:cNvSpPr>
            <p:nvPr/>
          </p:nvSpPr>
          <p:spPr bwMode="auto">
            <a:xfrm>
              <a:off x="1296" y="768"/>
              <a:ext cx="864" cy="816"/>
            </a:xfrm>
            <a:prstGeom prst="rect">
              <a:avLst/>
            </a:prstGeom>
            <a:noFill/>
            <a:ln w="34925">
              <a:solidFill>
                <a:schemeClr val="accent1">
                  <a:lumMod val="60000"/>
                  <a:lumOff val="40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42" name="Line 45"/>
            <p:cNvSpPr>
              <a:spLocks noChangeShapeType="1"/>
            </p:cNvSpPr>
            <p:nvPr/>
          </p:nvSpPr>
          <p:spPr bwMode="auto">
            <a:xfrm>
              <a:off x="1728" y="768"/>
              <a:ext cx="0" cy="816"/>
            </a:xfrm>
            <a:prstGeom prst="line">
              <a:avLst/>
            </a:prstGeom>
            <a:noFill/>
            <a:ln w="34925">
              <a:solidFill>
                <a:schemeClr val="accent1">
                  <a:lumMod val="60000"/>
                  <a:lumOff val="40000"/>
                </a:schemeClr>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43" name="Line 46"/>
            <p:cNvSpPr>
              <a:spLocks noChangeShapeType="1"/>
            </p:cNvSpPr>
            <p:nvPr/>
          </p:nvSpPr>
          <p:spPr bwMode="auto">
            <a:xfrm>
              <a:off x="1296" y="1200"/>
              <a:ext cx="864" cy="0"/>
            </a:xfrm>
            <a:prstGeom prst="line">
              <a:avLst/>
            </a:prstGeom>
            <a:noFill/>
            <a:ln w="34925">
              <a:solidFill>
                <a:schemeClr val="accent1">
                  <a:lumMod val="60000"/>
                  <a:lumOff val="40000"/>
                </a:schemeClr>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98325" name="Group 47"/>
          <p:cNvGrpSpPr>
            <a:grpSpLocks/>
          </p:cNvGrpSpPr>
          <p:nvPr/>
        </p:nvGrpSpPr>
        <p:grpSpPr bwMode="auto">
          <a:xfrm>
            <a:off x="311093" y="4156513"/>
            <a:ext cx="2875154" cy="2396687"/>
            <a:chOff x="1296" y="768"/>
            <a:chExt cx="864" cy="816"/>
          </a:xfrm>
        </p:grpSpPr>
        <p:sp>
          <p:nvSpPr>
            <p:cNvPr id="98338" name="Rectangle 48"/>
            <p:cNvSpPr>
              <a:spLocks noChangeArrowheads="1"/>
            </p:cNvSpPr>
            <p:nvPr/>
          </p:nvSpPr>
          <p:spPr bwMode="auto">
            <a:xfrm>
              <a:off x="1296" y="768"/>
              <a:ext cx="864" cy="816"/>
            </a:xfrm>
            <a:prstGeom prst="rect">
              <a:avLst/>
            </a:prstGeom>
            <a:noFill/>
            <a:ln w="31750">
              <a:solidFill>
                <a:srgbClr val="DDDDDD"/>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9" name="Line 49"/>
            <p:cNvSpPr>
              <a:spLocks noChangeShapeType="1"/>
            </p:cNvSpPr>
            <p:nvPr/>
          </p:nvSpPr>
          <p:spPr bwMode="auto">
            <a:xfrm>
              <a:off x="1728" y="768"/>
              <a:ext cx="0" cy="816"/>
            </a:xfrm>
            <a:prstGeom prst="line">
              <a:avLst/>
            </a:prstGeom>
            <a:noFill/>
            <a:ln w="31750">
              <a:solidFill>
                <a:srgbClr val="DDDDDD"/>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40" name="Line 50"/>
            <p:cNvSpPr>
              <a:spLocks noChangeShapeType="1"/>
            </p:cNvSpPr>
            <p:nvPr/>
          </p:nvSpPr>
          <p:spPr bwMode="auto">
            <a:xfrm>
              <a:off x="1296" y="1161"/>
              <a:ext cx="864" cy="0"/>
            </a:xfrm>
            <a:prstGeom prst="line">
              <a:avLst/>
            </a:prstGeom>
            <a:noFill/>
            <a:ln w="31750">
              <a:solidFill>
                <a:srgbClr val="DDDDDD"/>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98326" name="Group 51"/>
          <p:cNvGrpSpPr>
            <a:grpSpLocks/>
          </p:cNvGrpSpPr>
          <p:nvPr/>
        </p:nvGrpSpPr>
        <p:grpSpPr bwMode="auto">
          <a:xfrm>
            <a:off x="3845456" y="2681186"/>
            <a:ext cx="1961871" cy="1845454"/>
            <a:chOff x="1296" y="768"/>
            <a:chExt cx="864" cy="816"/>
          </a:xfrm>
        </p:grpSpPr>
        <p:sp>
          <p:nvSpPr>
            <p:cNvPr id="98335" name="Rectangle 52"/>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6" name="Line 53"/>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7" name="Line 54"/>
            <p:cNvSpPr>
              <a:spLocks noChangeShapeType="1"/>
            </p:cNvSpPr>
            <p:nvPr/>
          </p:nvSpPr>
          <p:spPr bwMode="auto">
            <a:xfrm>
              <a:off x="1296" y="1173"/>
              <a:ext cx="864" cy="0"/>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98327" name="Group 55"/>
          <p:cNvGrpSpPr>
            <a:grpSpLocks/>
          </p:cNvGrpSpPr>
          <p:nvPr/>
        </p:nvGrpSpPr>
        <p:grpSpPr bwMode="auto">
          <a:xfrm>
            <a:off x="6244508" y="3651299"/>
            <a:ext cx="1528010" cy="1475145"/>
            <a:chOff x="1296" y="768"/>
            <a:chExt cx="864" cy="816"/>
          </a:xfrm>
        </p:grpSpPr>
        <p:sp>
          <p:nvSpPr>
            <p:cNvPr id="98332" name="Rectangle 56"/>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3" name="Line 57"/>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4" name="Line 58"/>
            <p:cNvSpPr>
              <a:spLocks noChangeShapeType="1"/>
            </p:cNvSpPr>
            <p:nvPr/>
          </p:nvSpPr>
          <p:spPr bwMode="auto">
            <a:xfrm>
              <a:off x="1296" y="1167"/>
              <a:ext cx="864" cy="0"/>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98328" name="Text Box 59"/>
          <p:cNvSpPr txBox="1">
            <a:spLocks noChangeArrowheads="1"/>
          </p:cNvSpPr>
          <p:nvPr/>
        </p:nvSpPr>
        <p:spPr bwMode="auto">
          <a:xfrm>
            <a:off x="5905500" y="5105400"/>
            <a:ext cx="2057400" cy="769441"/>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mn-cs"/>
              </a:rPr>
              <a:t>INTENDED SAMPLE</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4" name="Text Box 17">
            <a:extLst>
              <a:ext uri="{FF2B5EF4-FFF2-40B4-BE49-F238E27FC236}">
                <a16:creationId xmlns:a16="http://schemas.microsoft.com/office/drawing/2014/main" id="{96A72AAB-0971-4AE6-8273-FC9E61B52D13}"/>
              </a:ext>
            </a:extLst>
          </p:cNvPr>
          <p:cNvSpPr txBox="1">
            <a:spLocks noChangeArrowheads="1"/>
          </p:cNvSpPr>
          <p:nvPr/>
        </p:nvSpPr>
        <p:spPr bwMode="auto">
          <a:xfrm>
            <a:off x="-38100" y="-10043"/>
            <a:ext cx="3414449" cy="769441"/>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B0F0"/>
                </a:solidFill>
                <a:effectLst/>
                <a:uLnTx/>
                <a:uFillTx/>
                <a:latin typeface="Times New Roman" pitchFamily="18" charset="0"/>
                <a:ea typeface="+mn-ea"/>
                <a:cs typeface="+mn-cs"/>
              </a:rPr>
              <a:t>U.S. urban residents,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B0F0"/>
                </a:solidFill>
                <a:effectLst/>
                <a:uLnTx/>
                <a:uFillTx/>
                <a:latin typeface="Times New Roman" pitchFamily="18" charset="0"/>
                <a:ea typeface="+mn-ea"/>
                <a:cs typeface="+mn-cs"/>
              </a:rPr>
              <a:t>20 to 65 yo</a:t>
            </a:r>
            <a:endParaRPr kumimoji="0" lang="en-US" sz="2400" b="0" i="0" u="none" strike="noStrike" kern="1200" cap="none" spc="0" normalizeH="0" baseline="0" noProof="0" dirty="0">
              <a:ln>
                <a:noFill/>
              </a:ln>
              <a:solidFill>
                <a:srgbClr val="00B0F0"/>
              </a:solidFill>
              <a:effectLst/>
              <a:uLnTx/>
              <a:uFillTx/>
              <a:latin typeface="Times New Roman" pitchFamily="18" charset="0"/>
              <a:ea typeface="+mn-ea"/>
              <a:cs typeface="+mn-cs"/>
            </a:endParaRPr>
          </a:p>
        </p:txBody>
      </p:sp>
      <p:sp>
        <p:nvSpPr>
          <p:cNvPr id="47" name="Text Box 25">
            <a:extLst>
              <a:ext uri="{FF2B5EF4-FFF2-40B4-BE49-F238E27FC236}">
                <a16:creationId xmlns:a16="http://schemas.microsoft.com/office/drawing/2014/main" id="{B63DDBA3-4667-40FB-B3C5-E3FF6DE62E6D}"/>
              </a:ext>
            </a:extLst>
          </p:cNvPr>
          <p:cNvSpPr txBox="1">
            <a:spLocks noChangeArrowheads="1"/>
          </p:cNvSpPr>
          <p:nvPr/>
        </p:nvSpPr>
        <p:spPr bwMode="auto">
          <a:xfrm>
            <a:off x="3484420" y="-32823"/>
            <a:ext cx="3150861" cy="461665"/>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400" dirty="0">
                <a:solidFill>
                  <a:srgbClr val="00B0F0"/>
                </a:solidFill>
              </a:rPr>
              <a:t>Europeans, 20 to 65 yo</a:t>
            </a:r>
            <a:endParaRPr kumimoji="0" lang="en-US" sz="2400" b="0" i="0" u="none" strike="noStrike" kern="1200" cap="none" spc="0" normalizeH="0" baseline="0" noProof="0" dirty="0">
              <a:ln>
                <a:noFill/>
              </a:ln>
              <a:solidFill>
                <a:srgbClr val="00B0F0"/>
              </a:solidFill>
              <a:effectLst/>
              <a:uLnTx/>
              <a:uFillTx/>
              <a:latin typeface="Times New Roman" pitchFamily="18" charset="0"/>
              <a:ea typeface="+mn-ea"/>
              <a:cs typeface="+mn-cs"/>
            </a:endParaRPr>
          </a:p>
        </p:txBody>
      </p:sp>
      <p:sp>
        <p:nvSpPr>
          <p:cNvPr id="2" name="Freeform: Shape 1">
            <a:extLst>
              <a:ext uri="{FF2B5EF4-FFF2-40B4-BE49-F238E27FC236}">
                <a16:creationId xmlns:a16="http://schemas.microsoft.com/office/drawing/2014/main" id="{47F35464-AC67-42F6-8BE2-4461B4BA1CFF}"/>
              </a:ext>
            </a:extLst>
          </p:cNvPr>
          <p:cNvSpPr/>
          <p:nvPr/>
        </p:nvSpPr>
        <p:spPr bwMode="auto">
          <a:xfrm>
            <a:off x="6037454" y="2490418"/>
            <a:ext cx="2535046" cy="2383574"/>
          </a:xfrm>
          <a:custGeom>
            <a:avLst/>
            <a:gdLst>
              <a:gd name="connsiteX0" fmla="*/ 2963119 w 2963119"/>
              <a:gd name="connsiteY0" fmla="*/ 1703597 h 1703597"/>
              <a:gd name="connsiteX1" fmla="*/ 2245488 w 2963119"/>
              <a:gd name="connsiteY1" fmla="*/ 106291 h 1703597"/>
              <a:gd name="connsiteX2" fmla="*/ 0 w 2963119"/>
              <a:gd name="connsiteY2" fmla="*/ 279911 h 1703597"/>
            </a:gdLst>
            <a:ahLst/>
            <a:cxnLst>
              <a:cxn ang="0">
                <a:pos x="connsiteX0" y="connsiteY0"/>
              </a:cxn>
              <a:cxn ang="0">
                <a:pos x="connsiteX1" y="connsiteY1"/>
              </a:cxn>
              <a:cxn ang="0">
                <a:pos x="connsiteX2" y="connsiteY2"/>
              </a:cxn>
            </a:cxnLst>
            <a:rect l="l" t="t" r="r" b="b"/>
            <a:pathLst>
              <a:path w="2963119" h="1703597">
                <a:moveTo>
                  <a:pt x="2963119" y="1703597"/>
                </a:moveTo>
                <a:cubicBezTo>
                  <a:pt x="2851230" y="1023584"/>
                  <a:pt x="2739341" y="343572"/>
                  <a:pt x="2245488" y="106291"/>
                </a:cubicBezTo>
                <a:cubicBezTo>
                  <a:pt x="1751635" y="-130990"/>
                  <a:pt x="875817" y="74460"/>
                  <a:pt x="0" y="279911"/>
                </a:cubicBezTo>
              </a:path>
            </a:pathLst>
          </a:custGeom>
          <a:noFill/>
          <a:ln w="3175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8" name="Text Box 17">
            <a:extLst>
              <a:ext uri="{FF2B5EF4-FFF2-40B4-BE49-F238E27FC236}">
                <a16:creationId xmlns:a16="http://schemas.microsoft.com/office/drawing/2014/main" id="{6695AA47-8CC0-4162-A02C-448FF55DC175}"/>
              </a:ext>
            </a:extLst>
          </p:cNvPr>
          <p:cNvSpPr txBox="1">
            <a:spLocks noChangeArrowheads="1"/>
          </p:cNvSpPr>
          <p:nvPr/>
        </p:nvSpPr>
        <p:spPr bwMode="auto">
          <a:xfrm>
            <a:off x="3162300" y="4496678"/>
            <a:ext cx="3314898" cy="1898212"/>
          </a:xfrm>
          <a:prstGeom prst="rect">
            <a:avLst/>
          </a:prstGeom>
          <a:noFill/>
          <a:ln w="9525">
            <a:noFill/>
            <a:miter lim="800000"/>
            <a:headEnd/>
            <a:tailEnd/>
          </a:ln>
        </p:spPr>
        <p:txBody>
          <a:bodyPr wrap="square">
            <a:spAutoFit/>
          </a:bodyPr>
          <a:lstStyle/>
          <a:p>
            <a:pPr defTabSz="812810">
              <a:defRPr/>
            </a:pPr>
            <a:r>
              <a:rPr lang="en-US" sz="1956" dirty="0">
                <a:solidFill>
                  <a:srgbClr val="FF0000"/>
                </a:solidFill>
              </a:rPr>
              <a:t>SOURCE POPULATION</a:t>
            </a:r>
          </a:p>
          <a:p>
            <a:pPr defTabSz="812810">
              <a:defRPr/>
            </a:pPr>
            <a:r>
              <a:rPr lang="en-US" sz="1956" dirty="0">
                <a:solidFill>
                  <a:srgbClr val="FF0000"/>
                </a:solidFill>
              </a:rPr>
              <a:t>(aka </a:t>
            </a:r>
          </a:p>
          <a:p>
            <a:pPr defTabSz="812810">
              <a:defRPr/>
            </a:pPr>
            <a:r>
              <a:rPr lang="en-US" sz="1956" dirty="0">
                <a:solidFill>
                  <a:srgbClr val="FF0000"/>
                </a:solidFill>
              </a:rPr>
              <a:t>ACCESSIBLE </a:t>
            </a:r>
          </a:p>
          <a:p>
            <a:pPr defTabSz="812810">
              <a:defRPr/>
            </a:pPr>
            <a:r>
              <a:rPr lang="en-US" sz="1956" dirty="0">
                <a:solidFill>
                  <a:srgbClr val="FF0000"/>
                </a:solidFill>
              </a:rPr>
              <a:t>POPULATION, </a:t>
            </a:r>
          </a:p>
          <a:p>
            <a:pPr defTabSz="812810">
              <a:defRPr/>
            </a:pPr>
            <a:r>
              <a:rPr lang="en-US" sz="1956" dirty="0">
                <a:solidFill>
                  <a:srgbClr val="FF0000"/>
                </a:solidFill>
              </a:rPr>
              <a:t>STUDY BASE, </a:t>
            </a:r>
          </a:p>
          <a:p>
            <a:pPr defTabSz="812810">
              <a:defRPr/>
            </a:pPr>
            <a:r>
              <a:rPr lang="en-US" sz="1956" dirty="0">
                <a:solidFill>
                  <a:srgbClr val="FF0000"/>
                </a:solidFill>
              </a:rPr>
              <a:t>“UNDERLYING COHORT”)</a:t>
            </a:r>
            <a:endParaRPr lang="en-US" sz="2133" dirty="0">
              <a:solidFill>
                <a:srgbClr val="FF0000"/>
              </a:solidFill>
            </a:endParaRPr>
          </a:p>
        </p:txBody>
      </p:sp>
      <p:sp>
        <p:nvSpPr>
          <p:cNvPr id="50" name="WordArt 34">
            <a:extLst>
              <a:ext uri="{FF2B5EF4-FFF2-40B4-BE49-F238E27FC236}">
                <a16:creationId xmlns:a16="http://schemas.microsoft.com/office/drawing/2014/main" id="{A5F71067-E469-4420-BC44-8A561EE9BEA0}"/>
              </a:ext>
            </a:extLst>
          </p:cNvPr>
          <p:cNvSpPr>
            <a:spLocks noChangeArrowheads="1" noChangeShapeType="1" noTextEdit="1"/>
          </p:cNvSpPr>
          <p:nvPr/>
        </p:nvSpPr>
        <p:spPr bwMode="auto">
          <a:xfrm rot="1684938">
            <a:off x="6519253" y="2335453"/>
            <a:ext cx="2147910" cy="1434200"/>
          </a:xfrm>
          <a:prstGeom prst="rect">
            <a:avLst/>
          </a:prstGeom>
        </p:spPr>
        <p:txBody>
          <a:bodyPr spcFirstLastPara="1" wrap="none" fromWordArt="1">
            <a:prstTxWarp prst="textArchUp">
              <a:avLst>
                <a:gd name="adj" fmla="val 10800004"/>
              </a:avLst>
            </a:prstTxWarp>
          </a:bodyPr>
          <a:lstStyle/>
          <a:p>
            <a:r>
              <a:rPr lang="en-US" sz="3600" kern="10" dirty="0">
                <a:ln w="9525">
                  <a:solidFill>
                    <a:srgbClr val="000000"/>
                  </a:solidFill>
                  <a:round/>
                  <a:headEnd/>
                  <a:tailEnd/>
                </a:ln>
                <a:solidFill>
                  <a:srgbClr val="FF0000"/>
                </a:solidFill>
                <a:latin typeface="Arial Black"/>
              </a:rPr>
              <a:t>Inference</a:t>
            </a:r>
          </a:p>
        </p:txBody>
      </p:sp>
      <p:sp>
        <p:nvSpPr>
          <p:cNvPr id="53" name="WordArt 34">
            <a:extLst>
              <a:ext uri="{FF2B5EF4-FFF2-40B4-BE49-F238E27FC236}">
                <a16:creationId xmlns:a16="http://schemas.microsoft.com/office/drawing/2014/main" id="{EC58C686-1F88-4DBE-8F28-D73F75B88AA7}"/>
              </a:ext>
            </a:extLst>
          </p:cNvPr>
          <p:cNvSpPr>
            <a:spLocks noChangeArrowheads="1" noChangeShapeType="1" noTextEdit="1"/>
          </p:cNvSpPr>
          <p:nvPr/>
        </p:nvSpPr>
        <p:spPr bwMode="auto">
          <a:xfrm rot="2897672">
            <a:off x="6262356" y="1108367"/>
            <a:ext cx="3642534" cy="2412585"/>
          </a:xfrm>
          <a:prstGeom prst="rect">
            <a:avLst/>
          </a:prstGeom>
          <a:noFill/>
        </p:spPr>
        <p:txBody>
          <a:bodyPr spcFirstLastPara="1" wrap="none" numCol="1" fromWordArt="1">
            <a:prstTxWarp prst="textArchUp">
              <a:avLst>
                <a:gd name="adj" fmla="val 10800004"/>
              </a:avLst>
            </a:prstTxWarp>
          </a:bodyPr>
          <a:lstStyle/>
          <a:p>
            <a:pPr marL="0" marR="0" algn="ctr" eaLnBrk="0" fontAlgn="base" hangingPunct="0">
              <a:lnSpc>
                <a:spcPct val="107000"/>
              </a:lnSpc>
              <a:spcBef>
                <a:spcPts val="0"/>
              </a:spcBef>
              <a:spcAft>
                <a:spcPts val="800"/>
              </a:spcAft>
            </a:pPr>
            <a:r>
              <a:rPr lang="en-US" sz="3600" dirty="0">
                <a:ln w="9525" cap="flat" cmpd="sng" algn="ctr">
                  <a:solidFill>
                    <a:srgbClr val="000000"/>
                  </a:solidFill>
                  <a:prstDash val="solid"/>
                  <a:round/>
                </a:ln>
                <a:solidFill>
                  <a:srgbClr val="00B0F0"/>
                </a:solidFill>
                <a:effectLst/>
                <a:latin typeface="Arial Black" panose="020B0A04020102020204" pitchFamily="34" charset="0"/>
                <a:ea typeface="Calibri" panose="020F0502020204030204" pitchFamily="34" charset="0"/>
                <a:cs typeface="Times New Roman" panose="02020603050405020304" pitchFamily="18" charset="0"/>
              </a:rPr>
              <a:t>Inference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Freeform: Shape 53">
            <a:extLst>
              <a:ext uri="{FF2B5EF4-FFF2-40B4-BE49-F238E27FC236}">
                <a16:creationId xmlns:a16="http://schemas.microsoft.com/office/drawing/2014/main" id="{32049017-DBB8-45A7-B50F-5A880354F49B}"/>
              </a:ext>
            </a:extLst>
          </p:cNvPr>
          <p:cNvSpPr/>
          <p:nvPr/>
        </p:nvSpPr>
        <p:spPr bwMode="auto">
          <a:xfrm rot="1481139">
            <a:off x="5767863" y="1688097"/>
            <a:ext cx="3906074" cy="1277163"/>
          </a:xfrm>
          <a:custGeom>
            <a:avLst/>
            <a:gdLst>
              <a:gd name="connsiteX0" fmla="*/ 2963119 w 2963119"/>
              <a:gd name="connsiteY0" fmla="*/ 1703597 h 1703597"/>
              <a:gd name="connsiteX1" fmla="*/ 2245488 w 2963119"/>
              <a:gd name="connsiteY1" fmla="*/ 106291 h 1703597"/>
              <a:gd name="connsiteX2" fmla="*/ 0 w 2963119"/>
              <a:gd name="connsiteY2" fmla="*/ 279911 h 1703597"/>
            </a:gdLst>
            <a:ahLst/>
            <a:cxnLst>
              <a:cxn ang="0">
                <a:pos x="connsiteX0" y="connsiteY0"/>
              </a:cxn>
              <a:cxn ang="0">
                <a:pos x="connsiteX1" y="connsiteY1"/>
              </a:cxn>
              <a:cxn ang="0">
                <a:pos x="connsiteX2" y="connsiteY2"/>
              </a:cxn>
            </a:cxnLst>
            <a:rect l="l" t="t" r="r" b="b"/>
            <a:pathLst>
              <a:path w="2963119" h="1703597">
                <a:moveTo>
                  <a:pt x="2963119" y="1703597"/>
                </a:moveTo>
                <a:cubicBezTo>
                  <a:pt x="2851230" y="1023584"/>
                  <a:pt x="2739341" y="343572"/>
                  <a:pt x="2245488" y="106291"/>
                </a:cubicBezTo>
                <a:cubicBezTo>
                  <a:pt x="1751635" y="-130990"/>
                  <a:pt x="875817" y="74460"/>
                  <a:pt x="0" y="279911"/>
                </a:cubicBezTo>
              </a:path>
            </a:pathLst>
          </a:custGeom>
          <a:noFill/>
          <a:ln w="38100" cap="flat" cmpd="sng" algn="ctr">
            <a:solidFill>
              <a:srgbClr val="00B0F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6" name="Text Box 9">
            <a:extLst>
              <a:ext uri="{FF2B5EF4-FFF2-40B4-BE49-F238E27FC236}">
                <a16:creationId xmlns:a16="http://schemas.microsoft.com/office/drawing/2014/main" id="{7832D0A5-7DDD-458D-937B-C3AC8456759F}"/>
              </a:ext>
            </a:extLst>
          </p:cNvPr>
          <p:cNvSpPr txBox="1">
            <a:spLocks noChangeArrowheads="1"/>
          </p:cNvSpPr>
          <p:nvPr/>
        </p:nvSpPr>
        <p:spPr bwMode="auto">
          <a:xfrm>
            <a:off x="6121052" y="2770233"/>
            <a:ext cx="2169088" cy="923330"/>
          </a:xfrm>
          <a:prstGeom prst="rect">
            <a:avLst/>
          </a:prstGeom>
          <a:noFill/>
          <a:ln w="9525">
            <a:noFill/>
            <a:miter lim="800000"/>
            <a:headEnd/>
            <a:tailEnd/>
          </a:ln>
        </p:spPr>
        <p:txBody>
          <a:bodyPr wrap="square">
            <a:spAutoFit/>
          </a:bodyPr>
          <a:lstStyle/>
          <a:p>
            <a:pPr algn="l"/>
            <a:r>
              <a:rPr lang="en-US" sz="1800" dirty="0"/>
              <a:t>Random X-S sample of San Franciscans,  20 to 65 yo</a:t>
            </a: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1" name="Text Box 9">
            <a:extLst>
              <a:ext uri="{FF2B5EF4-FFF2-40B4-BE49-F238E27FC236}">
                <a16:creationId xmlns:a16="http://schemas.microsoft.com/office/drawing/2014/main" id="{6EE5237F-D311-4FAF-9129-D3DB0A98F1AD}"/>
              </a:ext>
            </a:extLst>
          </p:cNvPr>
          <p:cNvSpPr txBox="1">
            <a:spLocks noChangeArrowheads="1"/>
          </p:cNvSpPr>
          <p:nvPr/>
        </p:nvSpPr>
        <p:spPr bwMode="auto">
          <a:xfrm>
            <a:off x="3499593" y="2341567"/>
            <a:ext cx="2898210" cy="369332"/>
          </a:xfrm>
          <a:prstGeom prst="rect">
            <a:avLst/>
          </a:prstGeom>
          <a:noFill/>
          <a:ln w="9525">
            <a:noFill/>
            <a:miter lim="800000"/>
            <a:headEnd/>
            <a:tailEnd/>
          </a:ln>
        </p:spPr>
        <p:txBody>
          <a:bodyPr wrap="square">
            <a:spAutoFit/>
          </a:bodyPr>
          <a:lstStyle/>
          <a:p>
            <a:pPr algn="l"/>
            <a:r>
              <a:rPr lang="en-US" sz="1800" dirty="0"/>
              <a:t>San Franciscans, 20 to 65 yo</a:t>
            </a:r>
            <a:endParaRPr kumimoji="0" lang="en-US" sz="180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8" name="Freeform: Shape 57">
            <a:extLst>
              <a:ext uri="{FF2B5EF4-FFF2-40B4-BE49-F238E27FC236}">
                <a16:creationId xmlns:a16="http://schemas.microsoft.com/office/drawing/2014/main" id="{1CC7417F-7674-41C3-B6AC-CAD99CB8AC89}"/>
              </a:ext>
            </a:extLst>
          </p:cNvPr>
          <p:cNvSpPr/>
          <p:nvPr/>
        </p:nvSpPr>
        <p:spPr bwMode="auto">
          <a:xfrm rot="211801">
            <a:off x="3191323" y="2094342"/>
            <a:ext cx="1201372" cy="45719"/>
          </a:xfrm>
          <a:custGeom>
            <a:avLst/>
            <a:gdLst>
              <a:gd name="connsiteX0" fmla="*/ 2963119 w 2963119"/>
              <a:gd name="connsiteY0" fmla="*/ 1703597 h 1703597"/>
              <a:gd name="connsiteX1" fmla="*/ 2245488 w 2963119"/>
              <a:gd name="connsiteY1" fmla="*/ 106291 h 1703597"/>
              <a:gd name="connsiteX2" fmla="*/ 0 w 2963119"/>
              <a:gd name="connsiteY2" fmla="*/ 279911 h 1703597"/>
            </a:gdLst>
            <a:ahLst/>
            <a:cxnLst>
              <a:cxn ang="0">
                <a:pos x="connsiteX0" y="connsiteY0"/>
              </a:cxn>
              <a:cxn ang="0">
                <a:pos x="connsiteX1" y="connsiteY1"/>
              </a:cxn>
              <a:cxn ang="0">
                <a:pos x="connsiteX2" y="connsiteY2"/>
              </a:cxn>
            </a:cxnLst>
            <a:rect l="l" t="t" r="r" b="b"/>
            <a:pathLst>
              <a:path w="2963119" h="1703597">
                <a:moveTo>
                  <a:pt x="2963119" y="1703597"/>
                </a:moveTo>
                <a:cubicBezTo>
                  <a:pt x="2851230" y="1023584"/>
                  <a:pt x="2739341" y="343572"/>
                  <a:pt x="2245488" y="106291"/>
                </a:cubicBezTo>
                <a:cubicBezTo>
                  <a:pt x="1751635" y="-130990"/>
                  <a:pt x="875817" y="74460"/>
                  <a:pt x="0" y="279911"/>
                </a:cubicBezTo>
              </a:path>
            </a:pathLst>
          </a:custGeom>
          <a:noFill/>
          <a:ln w="31750" cap="flat" cmpd="sng" algn="ctr">
            <a:solidFill>
              <a:srgbClr val="00B0F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0" name="Freeform: Shape 9">
            <a:extLst>
              <a:ext uri="{FF2B5EF4-FFF2-40B4-BE49-F238E27FC236}">
                <a16:creationId xmlns:a16="http://schemas.microsoft.com/office/drawing/2014/main" id="{D8C2DCC1-9A22-4B2E-8A59-4446AFC5887E}"/>
              </a:ext>
            </a:extLst>
          </p:cNvPr>
          <p:cNvSpPr/>
          <p:nvPr/>
        </p:nvSpPr>
        <p:spPr bwMode="auto">
          <a:xfrm>
            <a:off x="3288632" y="1748589"/>
            <a:ext cx="4716379" cy="898358"/>
          </a:xfrm>
          <a:custGeom>
            <a:avLst/>
            <a:gdLst>
              <a:gd name="connsiteX0" fmla="*/ 4716379 w 4716379"/>
              <a:gd name="connsiteY0" fmla="*/ 0 h 898358"/>
              <a:gd name="connsiteX1" fmla="*/ 914400 w 4716379"/>
              <a:gd name="connsiteY1" fmla="*/ 465222 h 898358"/>
              <a:gd name="connsiteX2" fmla="*/ 0 w 4716379"/>
              <a:gd name="connsiteY2" fmla="*/ 898358 h 898358"/>
            </a:gdLst>
            <a:ahLst/>
            <a:cxnLst>
              <a:cxn ang="0">
                <a:pos x="connsiteX0" y="connsiteY0"/>
              </a:cxn>
              <a:cxn ang="0">
                <a:pos x="connsiteX1" y="connsiteY1"/>
              </a:cxn>
              <a:cxn ang="0">
                <a:pos x="connsiteX2" y="connsiteY2"/>
              </a:cxn>
            </a:cxnLst>
            <a:rect l="l" t="t" r="r" b="b"/>
            <a:pathLst>
              <a:path w="4716379" h="898358">
                <a:moveTo>
                  <a:pt x="4716379" y="0"/>
                </a:moveTo>
                <a:cubicBezTo>
                  <a:pt x="3208421" y="157748"/>
                  <a:pt x="1700463" y="315496"/>
                  <a:pt x="914400" y="465222"/>
                </a:cubicBezTo>
                <a:cubicBezTo>
                  <a:pt x="128337" y="614948"/>
                  <a:pt x="64168" y="756653"/>
                  <a:pt x="0" y="898358"/>
                </a:cubicBezTo>
              </a:path>
            </a:pathLst>
          </a:custGeom>
          <a:noFill/>
          <a:ln w="31750"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12" name="Freeform: Shape 11">
            <a:extLst>
              <a:ext uri="{FF2B5EF4-FFF2-40B4-BE49-F238E27FC236}">
                <a16:creationId xmlns:a16="http://schemas.microsoft.com/office/drawing/2014/main" id="{632F7A3D-F240-4C79-ABAD-9D07154358AE}"/>
              </a:ext>
            </a:extLst>
          </p:cNvPr>
          <p:cNvSpPr/>
          <p:nvPr/>
        </p:nvSpPr>
        <p:spPr bwMode="auto">
          <a:xfrm>
            <a:off x="3233271" y="2641600"/>
            <a:ext cx="61390" cy="1532750"/>
          </a:xfrm>
          <a:custGeom>
            <a:avLst/>
            <a:gdLst>
              <a:gd name="connsiteX0" fmla="*/ 59764 w 61390"/>
              <a:gd name="connsiteY0" fmla="*/ 0 h 1532750"/>
              <a:gd name="connsiteX1" fmla="*/ 53788 w 61390"/>
              <a:gd name="connsiteY1" fmla="*/ 1290918 h 1532750"/>
              <a:gd name="connsiteX2" fmla="*/ 0 w 61390"/>
              <a:gd name="connsiteY2" fmla="*/ 1529976 h 1532750"/>
            </a:gdLst>
            <a:ahLst/>
            <a:cxnLst>
              <a:cxn ang="0">
                <a:pos x="connsiteX0" y="connsiteY0"/>
              </a:cxn>
              <a:cxn ang="0">
                <a:pos x="connsiteX1" y="connsiteY1"/>
              </a:cxn>
              <a:cxn ang="0">
                <a:pos x="connsiteX2" y="connsiteY2"/>
              </a:cxn>
            </a:cxnLst>
            <a:rect l="l" t="t" r="r" b="b"/>
            <a:pathLst>
              <a:path w="61390" h="1532750">
                <a:moveTo>
                  <a:pt x="59764" y="0"/>
                </a:moveTo>
                <a:cubicBezTo>
                  <a:pt x="61756" y="517961"/>
                  <a:pt x="63749" y="1035922"/>
                  <a:pt x="53788" y="1290918"/>
                </a:cubicBezTo>
                <a:cubicBezTo>
                  <a:pt x="43827" y="1545914"/>
                  <a:pt x="21913" y="1537945"/>
                  <a:pt x="0" y="1529976"/>
                </a:cubicBezTo>
              </a:path>
            </a:pathLst>
          </a:custGeom>
          <a:noFill/>
          <a:ln w="31750" cap="flat" cmpd="sng" algn="ctr">
            <a:solidFill>
              <a:srgbClr val="00B0F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1624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26"/>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87043" name="Rectangle 1027"/>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87044" name="Line 1028"/>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87045" name="Line 1029"/>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87046" name="Line 1030"/>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87047" name="Line 1031"/>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87048" name="Text Box 1032"/>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87049" name="Text Box 1033"/>
          <p:cNvSpPr txBox="1">
            <a:spLocks noChangeArrowheads="1"/>
          </p:cNvSpPr>
          <p:nvPr/>
        </p:nvSpPr>
        <p:spPr bwMode="auto">
          <a:xfrm>
            <a:off x="1447800" y="1565275"/>
            <a:ext cx="3048000" cy="457200"/>
          </a:xfrm>
          <a:prstGeom prst="rect">
            <a:avLst/>
          </a:prstGeom>
          <a:noFill/>
          <a:ln w="9525">
            <a:noFill/>
            <a:miter lim="800000"/>
            <a:headEnd/>
            <a:tailEnd/>
          </a:ln>
        </p:spPr>
        <p:txBody>
          <a:bodyPr>
            <a:spAutoFit/>
          </a:bodyPr>
          <a:lstStyle/>
          <a:p>
            <a:pPr algn="l"/>
            <a:r>
              <a:rPr lang="en-US" sz="2200" dirty="0"/>
              <a:t>Cirrhosis</a:t>
            </a:r>
            <a:r>
              <a:rPr lang="en-US" sz="2400" dirty="0"/>
              <a:t>     </a:t>
            </a:r>
            <a:r>
              <a:rPr lang="en-US" sz="2200" dirty="0"/>
              <a:t>No Cirrhosis</a:t>
            </a:r>
            <a:r>
              <a:rPr lang="en-US" sz="2400" dirty="0"/>
              <a:t>           </a:t>
            </a:r>
          </a:p>
        </p:txBody>
      </p:sp>
      <p:sp>
        <p:nvSpPr>
          <p:cNvPr id="87050" name="Text Box 1034"/>
          <p:cNvSpPr txBox="1">
            <a:spLocks noChangeArrowheads="1"/>
          </p:cNvSpPr>
          <p:nvPr/>
        </p:nvSpPr>
        <p:spPr bwMode="auto">
          <a:xfrm>
            <a:off x="228600" y="2133600"/>
            <a:ext cx="1219200" cy="1371600"/>
          </a:xfrm>
          <a:prstGeom prst="rect">
            <a:avLst/>
          </a:prstGeom>
          <a:noFill/>
          <a:ln w="9525">
            <a:noFill/>
            <a:miter lim="800000"/>
            <a:headEnd/>
            <a:tailEnd/>
          </a:ln>
        </p:spPr>
        <p:txBody>
          <a:bodyPr>
            <a:spAutoFit/>
          </a:bodyPr>
          <a:lstStyle/>
          <a:p>
            <a:pPr algn="l"/>
            <a:r>
              <a:rPr lang="en-US" sz="2400" dirty="0"/>
              <a:t>IDU</a:t>
            </a:r>
          </a:p>
          <a:p>
            <a:pPr algn="l"/>
            <a:endParaRPr lang="en-US" sz="2400" dirty="0"/>
          </a:p>
          <a:p>
            <a:pPr algn="l"/>
            <a:r>
              <a:rPr lang="en-US" sz="1600" dirty="0"/>
              <a:t>Transfusion</a:t>
            </a:r>
            <a:r>
              <a:rPr lang="en-US" sz="1800" dirty="0"/>
              <a:t> recipients</a:t>
            </a:r>
          </a:p>
        </p:txBody>
      </p:sp>
      <p:sp>
        <p:nvSpPr>
          <p:cNvPr id="87051" name="Line 1035"/>
          <p:cNvSpPr>
            <a:spLocks noChangeShapeType="1"/>
          </p:cNvSpPr>
          <p:nvPr/>
        </p:nvSpPr>
        <p:spPr bwMode="auto">
          <a:xfrm>
            <a:off x="2438400" y="2438400"/>
            <a:ext cx="3771900" cy="2362200"/>
          </a:xfrm>
          <a:prstGeom prst="line">
            <a:avLst/>
          </a:prstGeom>
          <a:noFill/>
          <a:ln w="1524" cap="rnd">
            <a:solidFill>
              <a:schemeClr val="tx1"/>
            </a:solidFill>
            <a:prstDash val="sysDot"/>
            <a:round/>
            <a:headEnd/>
            <a:tailEnd type="triangle" w="med" len="med"/>
          </a:ln>
        </p:spPr>
        <p:txBody>
          <a:bodyPr wrap="none" anchor="ctr"/>
          <a:lstStyle/>
          <a:p>
            <a:endParaRPr lang="en-US" dirty="0"/>
          </a:p>
        </p:txBody>
      </p:sp>
      <p:sp>
        <p:nvSpPr>
          <p:cNvPr id="87052" name="Line 1036"/>
          <p:cNvSpPr>
            <a:spLocks noChangeShapeType="1"/>
          </p:cNvSpPr>
          <p:nvPr/>
        </p:nvSpPr>
        <p:spPr bwMode="auto">
          <a:xfrm>
            <a:off x="2228850" y="3505200"/>
            <a:ext cx="3686175" cy="2133600"/>
          </a:xfrm>
          <a:prstGeom prst="line">
            <a:avLst/>
          </a:prstGeom>
          <a:noFill/>
          <a:ln w="19050">
            <a:solidFill>
              <a:schemeClr val="tx1"/>
            </a:solidFill>
            <a:round/>
            <a:headEnd/>
            <a:tailEnd type="triangle" w="med" len="med"/>
          </a:ln>
        </p:spPr>
        <p:txBody>
          <a:bodyPr wrap="none" anchor="ctr"/>
          <a:lstStyle/>
          <a:p>
            <a:endParaRPr lang="en-US" dirty="0"/>
          </a:p>
        </p:txBody>
      </p:sp>
      <p:sp>
        <p:nvSpPr>
          <p:cNvPr id="87053" name="Line 1037"/>
          <p:cNvSpPr>
            <a:spLocks noChangeShapeType="1"/>
          </p:cNvSpPr>
          <p:nvPr/>
        </p:nvSpPr>
        <p:spPr bwMode="auto">
          <a:xfrm>
            <a:off x="3857625" y="2362200"/>
            <a:ext cx="3600450" cy="2362200"/>
          </a:xfrm>
          <a:prstGeom prst="line">
            <a:avLst/>
          </a:prstGeom>
          <a:noFill/>
          <a:ln w="50800">
            <a:solidFill>
              <a:schemeClr val="tx1"/>
            </a:solidFill>
            <a:round/>
            <a:headEnd/>
            <a:tailEnd type="triangle" w="med" len="med"/>
          </a:ln>
        </p:spPr>
        <p:txBody>
          <a:bodyPr wrap="none" anchor="ctr"/>
          <a:lstStyle/>
          <a:p>
            <a:endParaRPr lang="en-US" dirty="0"/>
          </a:p>
        </p:txBody>
      </p:sp>
      <p:sp>
        <p:nvSpPr>
          <p:cNvPr id="87054" name="Line 1038"/>
          <p:cNvSpPr>
            <a:spLocks noChangeShapeType="1"/>
          </p:cNvSpPr>
          <p:nvPr/>
        </p:nvSpPr>
        <p:spPr bwMode="auto">
          <a:xfrm>
            <a:off x="3771900" y="3657600"/>
            <a:ext cx="3514725" cy="1981200"/>
          </a:xfrm>
          <a:prstGeom prst="line">
            <a:avLst/>
          </a:prstGeom>
          <a:noFill/>
          <a:ln w="50800">
            <a:solidFill>
              <a:schemeClr val="tx1"/>
            </a:solidFill>
            <a:round/>
            <a:headEnd/>
            <a:tailEnd type="triangle" w="med" len="med"/>
          </a:ln>
        </p:spPr>
        <p:txBody>
          <a:bodyPr wrap="none" anchor="ctr"/>
          <a:lstStyle/>
          <a:p>
            <a:endParaRPr lang="en-US" dirty="0"/>
          </a:p>
        </p:txBody>
      </p:sp>
      <p:sp>
        <p:nvSpPr>
          <p:cNvPr id="87055" name="Text Box 1039"/>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a:t>SOURCE POPULATION</a:t>
            </a:r>
          </a:p>
        </p:txBody>
      </p:sp>
      <p:sp>
        <p:nvSpPr>
          <p:cNvPr id="87056" name="Text Box 1040"/>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dirty="0"/>
              <a:t>STUDY SAMPLE</a:t>
            </a:r>
          </a:p>
        </p:txBody>
      </p:sp>
      <p:sp>
        <p:nvSpPr>
          <p:cNvPr id="87057" name="Text Box 1041"/>
          <p:cNvSpPr txBox="1">
            <a:spLocks noChangeArrowheads="1"/>
          </p:cNvSpPr>
          <p:nvPr/>
        </p:nvSpPr>
        <p:spPr bwMode="auto">
          <a:xfrm>
            <a:off x="123898" y="152400"/>
            <a:ext cx="9972602" cy="938719"/>
          </a:xfrm>
          <a:prstGeom prst="rect">
            <a:avLst/>
          </a:prstGeom>
          <a:noFill/>
          <a:ln w="9525">
            <a:noFill/>
            <a:miter lim="800000"/>
            <a:headEnd/>
            <a:tailEnd/>
          </a:ln>
        </p:spPr>
        <p:txBody>
          <a:bodyPr wrap="none">
            <a:spAutoFit/>
          </a:bodyPr>
          <a:lstStyle/>
          <a:p>
            <a:r>
              <a:rPr lang="en-US" sz="2700" b="1" dirty="0">
                <a:latin typeface="Arial Unicode MS" pitchFamily="34" charset="-128"/>
              </a:rPr>
              <a:t>Cohort Study of HCV Acquisition Type &amp; Cirrhosis Progression:</a:t>
            </a:r>
            <a:r>
              <a:rPr lang="en-US" sz="2600" b="1" dirty="0">
                <a:latin typeface="Arial Unicode MS" pitchFamily="34" charset="-128"/>
              </a:rPr>
              <a:t> </a:t>
            </a:r>
          </a:p>
          <a:p>
            <a:r>
              <a:rPr lang="en-US" sz="2800" b="1" dirty="0">
                <a:latin typeface="Arial Unicode MS" pitchFamily="34" charset="-128"/>
              </a:rPr>
              <a:t>Depiction of Selection Bias</a:t>
            </a:r>
          </a:p>
        </p:txBody>
      </p:sp>
      <p:sp>
        <p:nvSpPr>
          <p:cNvPr id="87058" name="Text Box 1042"/>
          <p:cNvSpPr txBox="1">
            <a:spLocks noChangeArrowheads="1"/>
          </p:cNvSpPr>
          <p:nvPr/>
        </p:nvSpPr>
        <p:spPr bwMode="auto">
          <a:xfrm>
            <a:off x="6219825" y="1374775"/>
            <a:ext cx="4105275" cy="2308324"/>
          </a:xfrm>
          <a:prstGeom prst="rect">
            <a:avLst/>
          </a:prstGeom>
          <a:noFill/>
          <a:ln w="9525">
            <a:noFill/>
            <a:miter lim="800000"/>
            <a:headEnd/>
            <a:tailEnd/>
          </a:ln>
        </p:spPr>
        <p:txBody>
          <a:bodyPr wrap="square">
            <a:spAutoFit/>
          </a:bodyPr>
          <a:lstStyle/>
          <a:p>
            <a:pPr algn="l">
              <a:spcBef>
                <a:spcPct val="50000"/>
              </a:spcBef>
            </a:pPr>
            <a:r>
              <a:rPr lang="en-US" sz="2400" dirty="0"/>
              <a:t>Selection bias will lead to spurious underestimation of cirrhosis incidence in both exposure groups, more so in IDU group; end result: underestimate of IDU effect </a:t>
            </a:r>
          </a:p>
        </p:txBody>
      </p:sp>
      <p:sp>
        <p:nvSpPr>
          <p:cNvPr id="87059" name="Text Box 1043"/>
          <p:cNvSpPr txBox="1">
            <a:spLocks noChangeArrowheads="1"/>
          </p:cNvSpPr>
          <p:nvPr/>
        </p:nvSpPr>
        <p:spPr bwMode="auto">
          <a:xfrm>
            <a:off x="7972425" y="3883968"/>
            <a:ext cx="2288832" cy="2123658"/>
          </a:xfrm>
          <a:prstGeom prst="rect">
            <a:avLst/>
          </a:prstGeom>
          <a:noFill/>
          <a:ln w="9525">
            <a:noFill/>
            <a:miter lim="800000"/>
            <a:headEnd/>
            <a:tailEnd/>
          </a:ln>
        </p:spPr>
        <p:txBody>
          <a:bodyPr wrap="square">
            <a:spAutoFit/>
          </a:bodyPr>
          <a:lstStyle/>
          <a:p>
            <a:r>
              <a:rPr lang="en-US" sz="2200" dirty="0">
                <a:latin typeface="Arial" charset="0"/>
              </a:rPr>
              <a:t>Mechanism:  Sick participants stopped coming (more so in IDU group)</a:t>
            </a:r>
          </a:p>
          <a:p>
            <a:endParaRPr lang="en-US" sz="2200" dirty="0">
              <a:latin typeface="Arial Unicode MS" pitchFamily="34" charset="-128"/>
            </a:endParaRPr>
          </a:p>
        </p:txBody>
      </p:sp>
      <p:grpSp>
        <p:nvGrpSpPr>
          <p:cNvPr id="20" name="Group 19"/>
          <p:cNvGrpSpPr/>
          <p:nvPr/>
        </p:nvGrpSpPr>
        <p:grpSpPr>
          <a:xfrm>
            <a:off x="114300" y="5500300"/>
            <a:ext cx="2713831" cy="972235"/>
            <a:chOff x="114300" y="18365"/>
            <a:chExt cx="2713831" cy="972235"/>
          </a:xfrm>
        </p:grpSpPr>
        <p:sp>
          <p:nvSpPr>
            <p:cNvPr id="21" name="TextBox 20"/>
            <p:cNvSpPr txBox="1"/>
            <p:nvPr/>
          </p:nvSpPr>
          <p:spPr>
            <a:xfrm>
              <a:off x="114300" y="685800"/>
              <a:ext cx="838200" cy="276999"/>
            </a:xfrm>
            <a:prstGeom prst="rect">
              <a:avLst/>
            </a:prstGeom>
            <a:noFill/>
          </p:spPr>
          <p:txBody>
            <a:bodyPr wrap="square" rtlCol="0">
              <a:spAutoFit/>
            </a:bodyPr>
            <a:lstStyle/>
            <a:p>
              <a:r>
                <a:rPr lang="en-US" sz="1200" dirty="0"/>
                <a:t>IDU</a:t>
              </a:r>
            </a:p>
          </p:txBody>
        </p:sp>
        <p:sp>
          <p:nvSpPr>
            <p:cNvPr id="22" name="TextBox 21"/>
            <p:cNvSpPr txBox="1"/>
            <p:nvPr/>
          </p:nvSpPr>
          <p:spPr>
            <a:xfrm>
              <a:off x="1866900" y="713601"/>
              <a:ext cx="838200" cy="276999"/>
            </a:xfrm>
            <a:prstGeom prst="rect">
              <a:avLst/>
            </a:prstGeom>
            <a:noFill/>
          </p:spPr>
          <p:txBody>
            <a:bodyPr wrap="square" rtlCol="0">
              <a:spAutoFit/>
            </a:bodyPr>
            <a:lstStyle/>
            <a:p>
              <a:r>
                <a:rPr lang="en-US" sz="1200" dirty="0"/>
                <a:t>Cirrhosis</a:t>
              </a:r>
            </a:p>
          </p:txBody>
        </p:sp>
        <p:sp>
          <p:nvSpPr>
            <p:cNvPr id="23" name="TextBox 22"/>
            <p:cNvSpPr txBox="1"/>
            <p:nvPr/>
          </p:nvSpPr>
          <p:spPr>
            <a:xfrm>
              <a:off x="952500" y="76200"/>
              <a:ext cx="838200" cy="830997"/>
            </a:xfrm>
            <a:prstGeom prst="rect">
              <a:avLst/>
            </a:prstGeom>
            <a:noFill/>
          </p:spPr>
          <p:txBody>
            <a:bodyPr wrap="square" rtlCol="0">
              <a:spAutoFit/>
            </a:bodyPr>
            <a:lstStyle/>
            <a:p>
              <a:r>
                <a:rPr lang="en-US" sz="1200" dirty="0"/>
                <a:t>Ability to attend study visits</a:t>
              </a:r>
            </a:p>
          </p:txBody>
        </p:sp>
        <p:sp>
          <p:nvSpPr>
            <p:cNvPr id="25" name="Line 5"/>
            <p:cNvSpPr>
              <a:spLocks noChangeShapeType="1"/>
            </p:cNvSpPr>
            <p:nvPr/>
          </p:nvSpPr>
          <p:spPr bwMode="auto">
            <a:xfrm flipV="1">
              <a:off x="647700" y="457200"/>
              <a:ext cx="381000" cy="228600"/>
            </a:xfrm>
            <a:prstGeom prst="line">
              <a:avLst/>
            </a:prstGeom>
            <a:noFill/>
            <a:ln w="9525">
              <a:solidFill>
                <a:schemeClr val="tx1"/>
              </a:solidFill>
              <a:round/>
              <a:headEnd/>
              <a:tailEnd type="triangle" w="med" len="med"/>
            </a:ln>
          </p:spPr>
          <p:txBody>
            <a:bodyPr wrap="none" anchor="ctr"/>
            <a:lstStyle/>
            <a:p>
              <a:endParaRPr lang="en-US" dirty="0"/>
            </a:p>
          </p:txBody>
        </p:sp>
        <p:sp>
          <p:nvSpPr>
            <p:cNvPr id="26" name="Line 5"/>
            <p:cNvSpPr>
              <a:spLocks noChangeShapeType="1"/>
            </p:cNvSpPr>
            <p:nvPr/>
          </p:nvSpPr>
          <p:spPr bwMode="auto">
            <a:xfrm flipH="1" flipV="1">
              <a:off x="1714500" y="457200"/>
              <a:ext cx="304800" cy="228600"/>
            </a:xfrm>
            <a:prstGeom prst="line">
              <a:avLst/>
            </a:prstGeom>
            <a:noFill/>
            <a:ln w="9525">
              <a:solidFill>
                <a:schemeClr val="tx1"/>
              </a:solidFill>
              <a:round/>
              <a:headEnd/>
              <a:tailEnd type="triangle" w="med" len="med"/>
            </a:ln>
          </p:spPr>
          <p:txBody>
            <a:bodyPr wrap="none" anchor="ctr"/>
            <a:lstStyle/>
            <a:p>
              <a:endParaRPr lang="en-US" dirty="0"/>
            </a:p>
          </p:txBody>
        </p:sp>
        <p:sp>
          <p:nvSpPr>
            <p:cNvPr id="27" name="TextBox 26"/>
            <p:cNvSpPr txBox="1"/>
            <p:nvPr/>
          </p:nvSpPr>
          <p:spPr>
            <a:xfrm>
              <a:off x="1989931" y="18365"/>
              <a:ext cx="838200" cy="461665"/>
            </a:xfrm>
            <a:prstGeom prst="rect">
              <a:avLst/>
            </a:prstGeom>
            <a:noFill/>
          </p:spPr>
          <p:txBody>
            <a:bodyPr wrap="square" rtlCol="0">
              <a:spAutoFit/>
            </a:bodyPr>
            <a:lstStyle/>
            <a:p>
              <a:r>
                <a:rPr lang="en-US" sz="1200" dirty="0"/>
                <a:t>Alcohol use</a:t>
              </a:r>
            </a:p>
          </p:txBody>
        </p:sp>
        <p:sp>
          <p:nvSpPr>
            <p:cNvPr id="28" name="Line 5"/>
            <p:cNvSpPr>
              <a:spLocks noChangeShapeType="1"/>
            </p:cNvSpPr>
            <p:nvPr/>
          </p:nvSpPr>
          <p:spPr bwMode="auto">
            <a:xfrm flipH="1">
              <a:off x="1790700" y="246965"/>
              <a:ext cx="266416" cy="69250"/>
            </a:xfrm>
            <a:prstGeom prst="line">
              <a:avLst/>
            </a:prstGeom>
            <a:noFill/>
            <a:ln w="9525">
              <a:solidFill>
                <a:schemeClr val="tx1"/>
              </a:solidFill>
              <a:round/>
              <a:headEnd/>
              <a:tailEnd type="triangle" w="med" len="med"/>
            </a:ln>
          </p:spPr>
          <p:txBody>
            <a:bodyPr wrap="none" anchor="ctr"/>
            <a:lstStyle/>
            <a:p>
              <a:endParaRPr lang="en-US" dirty="0"/>
            </a:p>
          </p:txBody>
        </p:sp>
        <p:sp>
          <p:nvSpPr>
            <p:cNvPr id="29" name="Line 5"/>
            <p:cNvSpPr>
              <a:spLocks noChangeShapeType="1"/>
            </p:cNvSpPr>
            <p:nvPr/>
          </p:nvSpPr>
          <p:spPr bwMode="auto">
            <a:xfrm flipH="1">
              <a:off x="2286284" y="457200"/>
              <a:ext cx="122747" cy="228600"/>
            </a:xfrm>
            <a:prstGeom prst="line">
              <a:avLst/>
            </a:prstGeom>
            <a:noFill/>
            <a:ln w="9525">
              <a:solidFill>
                <a:schemeClr val="tx1"/>
              </a:solidFill>
              <a:round/>
              <a:headEnd/>
              <a:tailEnd type="triangle" w="med" len="med"/>
            </a:ln>
          </p:spPr>
          <p:txBody>
            <a:bodyPr wrap="none" anchor="ctr"/>
            <a:lstStyle/>
            <a:p>
              <a:endParaRPr lang="en-US" dirty="0"/>
            </a:p>
          </p:txBody>
        </p:sp>
      </p:gr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771525" y="228600"/>
            <a:ext cx="8743950" cy="533400"/>
          </a:xfrm>
        </p:spPr>
        <p:txBody>
          <a:bodyPr/>
          <a:lstStyle/>
          <a:p>
            <a:r>
              <a:rPr lang="en-US" sz="2800" dirty="0"/>
              <a:t>Competing Events and Selection Bias</a:t>
            </a:r>
          </a:p>
        </p:txBody>
      </p:sp>
      <p:sp>
        <p:nvSpPr>
          <p:cNvPr id="89091" name="Rectangle 3"/>
          <p:cNvSpPr>
            <a:spLocks noGrp="1" noChangeArrowheads="1"/>
          </p:cNvSpPr>
          <p:nvPr>
            <p:ph type="body" idx="1"/>
          </p:nvPr>
        </p:nvSpPr>
        <p:spPr>
          <a:xfrm>
            <a:off x="0" y="986034"/>
            <a:ext cx="10287000" cy="5181600"/>
          </a:xfrm>
        </p:spPr>
        <p:txBody>
          <a:bodyPr/>
          <a:lstStyle/>
          <a:p>
            <a:r>
              <a:rPr lang="en-US" sz="2400" dirty="0"/>
              <a:t>All of the prior comments regarding losses to follow-up also apply to competing events</a:t>
            </a:r>
          </a:p>
          <a:p>
            <a:endParaRPr lang="en-US" sz="800" dirty="0"/>
          </a:p>
          <a:p>
            <a:r>
              <a:rPr lang="en-US" sz="2400" dirty="0"/>
              <a:t>Rationale: Losses to follow-up and competing events are the ways that people fall out of observation</a:t>
            </a:r>
          </a:p>
          <a:p>
            <a:pPr marL="342900" lvl="1" indent="-342900">
              <a:buFontTx/>
              <a:buChar char="•"/>
            </a:pPr>
            <a:endParaRPr lang="en-US" sz="1000" dirty="0"/>
          </a:p>
          <a:p>
            <a:pPr marL="342900" lvl="1" indent="-342900">
              <a:buFontTx/>
              <a:buChar char="•"/>
            </a:pPr>
            <a:r>
              <a:rPr lang="en-US" sz="2400" dirty="0"/>
              <a:t>For selection bias to occur “under the null”: A competing event must be influenced/associated with BOTH his/her exposure and outcome</a:t>
            </a:r>
          </a:p>
          <a:p>
            <a:endParaRPr lang="en-US" sz="2400" dirty="0"/>
          </a:p>
          <a:p>
            <a:pPr lvl="1"/>
            <a:endParaRPr lang="en-US" sz="600" dirty="0"/>
          </a:p>
        </p:txBody>
      </p:sp>
      <p:grpSp>
        <p:nvGrpSpPr>
          <p:cNvPr id="2" name="Group 1"/>
          <p:cNvGrpSpPr/>
          <p:nvPr/>
        </p:nvGrpSpPr>
        <p:grpSpPr>
          <a:xfrm>
            <a:off x="-278350" y="5009837"/>
            <a:ext cx="5562600" cy="1331548"/>
            <a:chOff x="190500" y="5265003"/>
            <a:chExt cx="5562600" cy="1331548"/>
          </a:xfrm>
        </p:grpSpPr>
        <p:sp>
          <p:nvSpPr>
            <p:cNvPr id="5" name="Text Box 21"/>
            <p:cNvSpPr txBox="1">
              <a:spLocks noChangeArrowheads="1"/>
            </p:cNvSpPr>
            <p:nvPr/>
          </p:nvSpPr>
          <p:spPr bwMode="auto">
            <a:xfrm>
              <a:off x="4229100" y="6257997"/>
              <a:ext cx="1524000" cy="338554"/>
            </a:xfrm>
            <a:prstGeom prst="rect">
              <a:avLst/>
            </a:prstGeom>
            <a:noFill/>
            <a:ln w="9525" algn="ctr">
              <a:noFill/>
              <a:miter lim="800000"/>
              <a:headEnd/>
              <a:tailEnd/>
            </a:ln>
          </p:spPr>
          <p:txBody>
            <a:bodyPr>
              <a:spAutoFit/>
            </a:bodyPr>
            <a:lstStyle/>
            <a:p>
              <a:pPr>
                <a:spcBef>
                  <a:spcPct val="50000"/>
                </a:spcBef>
              </a:pPr>
              <a:r>
                <a:rPr lang="en-US" sz="1600" dirty="0">
                  <a:latin typeface="Arial" charset="0"/>
                </a:rPr>
                <a:t>Disease</a:t>
              </a:r>
            </a:p>
          </p:txBody>
        </p:sp>
        <p:sp>
          <p:nvSpPr>
            <p:cNvPr id="6" name="Text Box 25"/>
            <p:cNvSpPr txBox="1">
              <a:spLocks noChangeArrowheads="1"/>
            </p:cNvSpPr>
            <p:nvPr/>
          </p:nvSpPr>
          <p:spPr bwMode="auto">
            <a:xfrm>
              <a:off x="190500" y="6111830"/>
              <a:ext cx="1905000" cy="338554"/>
            </a:xfrm>
            <a:prstGeom prst="rect">
              <a:avLst/>
            </a:prstGeom>
            <a:noFill/>
            <a:ln w="9525" algn="ctr">
              <a:noFill/>
              <a:miter lim="800000"/>
              <a:headEnd/>
              <a:tailEnd/>
            </a:ln>
          </p:spPr>
          <p:txBody>
            <a:bodyPr>
              <a:spAutoFit/>
            </a:bodyPr>
            <a:lstStyle/>
            <a:p>
              <a:pPr>
                <a:spcBef>
                  <a:spcPct val="50000"/>
                </a:spcBef>
              </a:pPr>
              <a:r>
                <a:rPr lang="en-US" sz="1600" dirty="0">
                  <a:latin typeface="Arial" charset="0"/>
                </a:rPr>
                <a:t>Exposure</a:t>
              </a:r>
            </a:p>
          </p:txBody>
        </p:sp>
        <p:sp>
          <p:nvSpPr>
            <p:cNvPr id="7" name="Line 26"/>
            <p:cNvSpPr>
              <a:spLocks noChangeShapeType="1"/>
            </p:cNvSpPr>
            <p:nvPr/>
          </p:nvSpPr>
          <p:spPr bwMode="auto">
            <a:xfrm flipV="1">
              <a:off x="1119888" y="5849778"/>
              <a:ext cx="1558780" cy="262052"/>
            </a:xfrm>
            <a:prstGeom prst="line">
              <a:avLst/>
            </a:prstGeom>
            <a:noFill/>
            <a:ln w="28575">
              <a:solidFill>
                <a:schemeClr val="tx1"/>
              </a:solidFill>
              <a:round/>
              <a:headEnd/>
              <a:tailEnd type="triangle" w="med" len="med"/>
            </a:ln>
          </p:spPr>
          <p:txBody>
            <a:bodyPr wrap="none" anchor="ctr"/>
            <a:lstStyle/>
            <a:p>
              <a:endParaRPr lang="en-US" dirty="0"/>
            </a:p>
          </p:txBody>
        </p:sp>
        <p:sp>
          <p:nvSpPr>
            <p:cNvPr id="9" name="Text Box 28"/>
            <p:cNvSpPr txBox="1">
              <a:spLocks noChangeArrowheads="1"/>
            </p:cNvSpPr>
            <p:nvPr/>
          </p:nvSpPr>
          <p:spPr bwMode="auto">
            <a:xfrm>
              <a:off x="3861216" y="5265003"/>
              <a:ext cx="1756974" cy="584775"/>
            </a:xfrm>
            <a:prstGeom prst="rect">
              <a:avLst/>
            </a:prstGeom>
            <a:noFill/>
            <a:ln w="9525" algn="ctr">
              <a:noFill/>
              <a:miter lim="800000"/>
              <a:headEnd/>
              <a:tailEnd/>
            </a:ln>
          </p:spPr>
          <p:txBody>
            <a:bodyPr wrap="square">
              <a:spAutoFit/>
            </a:bodyPr>
            <a:lstStyle/>
            <a:p>
              <a:pPr>
                <a:spcBef>
                  <a:spcPct val="50000"/>
                </a:spcBef>
              </a:pPr>
              <a:r>
                <a:rPr lang="en-US" sz="1600" dirty="0">
                  <a:solidFill>
                    <a:srgbClr val="FF0000"/>
                  </a:solidFill>
                  <a:latin typeface="Arial" charset="0"/>
                </a:rPr>
                <a:t>Pathophysiologic state</a:t>
              </a:r>
            </a:p>
          </p:txBody>
        </p:sp>
        <p:sp>
          <p:nvSpPr>
            <p:cNvPr id="10" name="Line 29"/>
            <p:cNvSpPr>
              <a:spLocks noChangeShapeType="1"/>
            </p:cNvSpPr>
            <p:nvPr/>
          </p:nvSpPr>
          <p:spPr bwMode="auto">
            <a:xfrm>
              <a:off x="4838700" y="5829915"/>
              <a:ext cx="200492" cy="393111"/>
            </a:xfrm>
            <a:prstGeom prst="line">
              <a:avLst/>
            </a:prstGeom>
            <a:noFill/>
            <a:ln w="28575">
              <a:solidFill>
                <a:schemeClr val="tx1"/>
              </a:solidFill>
              <a:round/>
              <a:headEnd/>
              <a:tailEnd type="triangle" w="med" len="med"/>
            </a:ln>
          </p:spPr>
          <p:txBody>
            <a:bodyPr wrap="none" anchor="ctr"/>
            <a:lstStyle/>
            <a:p>
              <a:endParaRPr lang="en-US" dirty="0"/>
            </a:p>
          </p:txBody>
        </p:sp>
        <p:sp>
          <p:nvSpPr>
            <p:cNvPr id="12" name="Text Box 28"/>
            <p:cNvSpPr txBox="1">
              <a:spLocks noChangeArrowheads="1"/>
            </p:cNvSpPr>
            <p:nvPr/>
          </p:nvSpPr>
          <p:spPr bwMode="auto">
            <a:xfrm>
              <a:off x="2550825" y="5592558"/>
              <a:ext cx="1524000" cy="584775"/>
            </a:xfrm>
            <a:prstGeom prst="rect">
              <a:avLst/>
            </a:prstGeom>
            <a:noFill/>
            <a:ln w="9525" algn="ctr">
              <a:noFill/>
              <a:miter lim="800000"/>
              <a:headEnd/>
              <a:tailEnd/>
            </a:ln>
          </p:spPr>
          <p:txBody>
            <a:bodyPr wrap="square">
              <a:spAutoFit/>
            </a:bodyPr>
            <a:lstStyle/>
            <a:p>
              <a:pPr>
                <a:spcBef>
                  <a:spcPct val="50000"/>
                </a:spcBef>
              </a:pPr>
              <a:r>
                <a:rPr lang="en-US" sz="1600" dirty="0">
                  <a:solidFill>
                    <a:srgbClr val="FF0000"/>
                  </a:solidFill>
                  <a:latin typeface="Arial" charset="0"/>
                </a:rPr>
                <a:t>Competing event</a:t>
              </a:r>
            </a:p>
          </p:txBody>
        </p:sp>
        <p:sp>
          <p:nvSpPr>
            <p:cNvPr id="13" name="Line 39"/>
            <p:cNvSpPr>
              <a:spLocks noChangeShapeType="1"/>
            </p:cNvSpPr>
            <p:nvPr/>
          </p:nvSpPr>
          <p:spPr bwMode="auto">
            <a:xfrm flipH="1">
              <a:off x="3848100" y="5701046"/>
              <a:ext cx="596484" cy="164331"/>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3" name="Group 2"/>
          <p:cNvGrpSpPr/>
          <p:nvPr/>
        </p:nvGrpSpPr>
        <p:grpSpPr>
          <a:xfrm>
            <a:off x="4787057" y="5095890"/>
            <a:ext cx="5312493" cy="1366492"/>
            <a:chOff x="4859310" y="4976162"/>
            <a:chExt cx="5312493" cy="1366492"/>
          </a:xfrm>
        </p:grpSpPr>
        <p:sp>
          <p:nvSpPr>
            <p:cNvPr id="16" name="Text Box 21"/>
            <p:cNvSpPr txBox="1">
              <a:spLocks noChangeArrowheads="1"/>
            </p:cNvSpPr>
            <p:nvPr/>
          </p:nvSpPr>
          <p:spPr bwMode="auto">
            <a:xfrm>
              <a:off x="8647803" y="6004100"/>
              <a:ext cx="1524000" cy="338554"/>
            </a:xfrm>
            <a:prstGeom prst="rect">
              <a:avLst/>
            </a:prstGeom>
            <a:noFill/>
            <a:ln w="9525" algn="ctr">
              <a:noFill/>
              <a:miter lim="800000"/>
              <a:headEnd/>
              <a:tailEnd/>
            </a:ln>
          </p:spPr>
          <p:txBody>
            <a:bodyPr>
              <a:spAutoFit/>
            </a:bodyPr>
            <a:lstStyle/>
            <a:p>
              <a:pPr>
                <a:spcBef>
                  <a:spcPct val="50000"/>
                </a:spcBef>
              </a:pPr>
              <a:r>
                <a:rPr lang="en-US" sz="1600" dirty="0">
                  <a:latin typeface="Arial" charset="0"/>
                </a:rPr>
                <a:t>Alzheimer’s</a:t>
              </a:r>
            </a:p>
          </p:txBody>
        </p:sp>
        <p:sp>
          <p:nvSpPr>
            <p:cNvPr id="17" name="Text Box 25"/>
            <p:cNvSpPr txBox="1">
              <a:spLocks noChangeArrowheads="1"/>
            </p:cNvSpPr>
            <p:nvPr/>
          </p:nvSpPr>
          <p:spPr bwMode="auto">
            <a:xfrm>
              <a:off x="4859310" y="5834823"/>
              <a:ext cx="1905000" cy="338554"/>
            </a:xfrm>
            <a:prstGeom prst="rect">
              <a:avLst/>
            </a:prstGeom>
            <a:noFill/>
            <a:ln w="9525" algn="ctr">
              <a:noFill/>
              <a:miter lim="800000"/>
              <a:headEnd/>
              <a:tailEnd/>
            </a:ln>
          </p:spPr>
          <p:txBody>
            <a:bodyPr>
              <a:spAutoFit/>
            </a:bodyPr>
            <a:lstStyle/>
            <a:p>
              <a:pPr>
                <a:spcBef>
                  <a:spcPct val="50000"/>
                </a:spcBef>
              </a:pPr>
              <a:r>
                <a:rPr lang="en-US" sz="1600" dirty="0">
                  <a:latin typeface="Arial" charset="0"/>
                </a:rPr>
                <a:t>Smoking</a:t>
              </a:r>
            </a:p>
          </p:txBody>
        </p:sp>
        <p:sp>
          <p:nvSpPr>
            <p:cNvPr id="18" name="Line 26"/>
            <p:cNvSpPr>
              <a:spLocks noChangeShapeType="1"/>
            </p:cNvSpPr>
            <p:nvPr/>
          </p:nvSpPr>
          <p:spPr bwMode="auto">
            <a:xfrm flipV="1">
              <a:off x="5788698" y="5412676"/>
              <a:ext cx="1183602" cy="422147"/>
            </a:xfrm>
            <a:prstGeom prst="line">
              <a:avLst/>
            </a:prstGeom>
            <a:noFill/>
            <a:ln w="28575">
              <a:solidFill>
                <a:schemeClr val="tx1"/>
              </a:solidFill>
              <a:round/>
              <a:headEnd/>
              <a:tailEnd type="triangle" w="med" len="med"/>
            </a:ln>
          </p:spPr>
          <p:txBody>
            <a:bodyPr wrap="none" anchor="ctr"/>
            <a:lstStyle/>
            <a:p>
              <a:endParaRPr lang="en-US" dirty="0"/>
            </a:p>
          </p:txBody>
        </p:sp>
        <p:sp>
          <p:nvSpPr>
            <p:cNvPr id="20" name="Text Box 28"/>
            <p:cNvSpPr txBox="1">
              <a:spLocks noChangeArrowheads="1"/>
            </p:cNvSpPr>
            <p:nvPr/>
          </p:nvSpPr>
          <p:spPr bwMode="auto">
            <a:xfrm>
              <a:off x="8118403" y="4976162"/>
              <a:ext cx="1541490" cy="584775"/>
            </a:xfrm>
            <a:prstGeom prst="rect">
              <a:avLst/>
            </a:prstGeom>
            <a:noFill/>
            <a:ln w="9525" algn="ctr">
              <a:noFill/>
              <a:miter lim="800000"/>
              <a:headEnd/>
              <a:tailEnd/>
            </a:ln>
          </p:spPr>
          <p:txBody>
            <a:bodyPr wrap="square">
              <a:spAutoFit/>
            </a:bodyPr>
            <a:lstStyle/>
            <a:p>
              <a:pPr>
                <a:spcBef>
                  <a:spcPct val="50000"/>
                </a:spcBef>
              </a:pPr>
              <a:r>
                <a:rPr lang="en-US" sz="1600" dirty="0">
                  <a:solidFill>
                    <a:srgbClr val="FF0000"/>
                  </a:solidFill>
                  <a:latin typeface="Arial" charset="0"/>
                </a:rPr>
                <a:t>Genetic background</a:t>
              </a:r>
            </a:p>
          </p:txBody>
        </p:sp>
        <p:sp>
          <p:nvSpPr>
            <p:cNvPr id="21" name="Line 29"/>
            <p:cNvSpPr>
              <a:spLocks noChangeShapeType="1"/>
            </p:cNvSpPr>
            <p:nvPr/>
          </p:nvSpPr>
          <p:spPr bwMode="auto">
            <a:xfrm>
              <a:off x="9101953" y="5560937"/>
              <a:ext cx="414301" cy="443164"/>
            </a:xfrm>
            <a:prstGeom prst="line">
              <a:avLst/>
            </a:prstGeom>
            <a:noFill/>
            <a:ln w="28575">
              <a:solidFill>
                <a:schemeClr val="tx1"/>
              </a:solidFill>
              <a:round/>
              <a:headEnd/>
              <a:tailEnd type="triangle" w="med" len="med"/>
            </a:ln>
          </p:spPr>
          <p:txBody>
            <a:bodyPr wrap="none" anchor="ctr"/>
            <a:lstStyle/>
            <a:p>
              <a:endParaRPr lang="en-US" dirty="0"/>
            </a:p>
          </p:txBody>
        </p:sp>
        <p:sp>
          <p:nvSpPr>
            <p:cNvPr id="23" name="Text Box 28"/>
            <p:cNvSpPr txBox="1">
              <a:spLocks noChangeArrowheads="1"/>
            </p:cNvSpPr>
            <p:nvPr/>
          </p:nvSpPr>
          <p:spPr bwMode="auto">
            <a:xfrm>
              <a:off x="6826964" y="5152161"/>
              <a:ext cx="1117661" cy="584775"/>
            </a:xfrm>
            <a:prstGeom prst="rect">
              <a:avLst/>
            </a:prstGeom>
            <a:noFill/>
            <a:ln w="9525" algn="ctr">
              <a:noFill/>
              <a:miter lim="800000"/>
              <a:headEnd/>
              <a:tailEnd/>
            </a:ln>
          </p:spPr>
          <p:txBody>
            <a:bodyPr wrap="square">
              <a:spAutoFit/>
            </a:bodyPr>
            <a:lstStyle/>
            <a:p>
              <a:pPr>
                <a:spcBef>
                  <a:spcPct val="50000"/>
                </a:spcBef>
              </a:pPr>
              <a:r>
                <a:rPr lang="en-US" sz="1600" dirty="0">
                  <a:solidFill>
                    <a:srgbClr val="FF0000"/>
                  </a:solidFill>
                  <a:latin typeface="Arial" charset="0"/>
                </a:rPr>
                <a:t>Cancer death</a:t>
              </a:r>
            </a:p>
          </p:txBody>
        </p:sp>
        <p:sp>
          <p:nvSpPr>
            <p:cNvPr id="24" name="Line 39"/>
            <p:cNvSpPr>
              <a:spLocks noChangeShapeType="1"/>
            </p:cNvSpPr>
            <p:nvPr/>
          </p:nvSpPr>
          <p:spPr bwMode="auto">
            <a:xfrm flipH="1">
              <a:off x="7806553" y="5217664"/>
              <a:ext cx="609600" cy="184899"/>
            </a:xfrm>
            <a:prstGeom prst="line">
              <a:avLst/>
            </a:prstGeom>
            <a:noFill/>
            <a:ln w="28575">
              <a:solidFill>
                <a:schemeClr val="tx1"/>
              </a:solidFill>
              <a:round/>
              <a:headEnd/>
              <a:tailEnd type="triangle" w="med" len="med"/>
            </a:ln>
          </p:spPr>
          <p:txBody>
            <a:bodyPr wrap="none" anchor="ctr"/>
            <a:lstStyle/>
            <a:p>
              <a:endParaRPr lang="en-US" dirty="0"/>
            </a:p>
          </p:txBody>
        </p:sp>
      </p:grpSp>
      <p:sp>
        <p:nvSpPr>
          <p:cNvPr id="4" name="TextBox 3"/>
          <p:cNvSpPr txBox="1"/>
          <p:nvPr/>
        </p:nvSpPr>
        <p:spPr>
          <a:xfrm>
            <a:off x="187215" y="4490544"/>
            <a:ext cx="2444969" cy="369332"/>
          </a:xfrm>
          <a:prstGeom prst="rect">
            <a:avLst/>
          </a:prstGeom>
          <a:noFill/>
        </p:spPr>
        <p:txBody>
          <a:bodyPr wrap="square" rtlCol="0">
            <a:spAutoFit/>
          </a:bodyPr>
          <a:lstStyle/>
          <a:p>
            <a:r>
              <a:rPr lang="en-US" sz="1800" dirty="0">
                <a:latin typeface="+mn-lt"/>
              </a:rPr>
              <a:t>Generic structure</a:t>
            </a:r>
          </a:p>
        </p:txBody>
      </p:sp>
      <p:sp>
        <p:nvSpPr>
          <p:cNvPr id="27" name="TextBox 26"/>
          <p:cNvSpPr txBox="1"/>
          <p:nvPr/>
        </p:nvSpPr>
        <p:spPr>
          <a:xfrm>
            <a:off x="5143500" y="4555181"/>
            <a:ext cx="2244214" cy="369332"/>
          </a:xfrm>
          <a:prstGeom prst="rect">
            <a:avLst/>
          </a:prstGeom>
          <a:noFill/>
        </p:spPr>
        <p:txBody>
          <a:bodyPr wrap="square" rtlCol="0">
            <a:spAutoFit/>
          </a:bodyPr>
          <a:lstStyle/>
          <a:p>
            <a:r>
              <a:rPr lang="en-US" sz="1800" dirty="0">
                <a:latin typeface="+mn-lt"/>
              </a:rPr>
              <a:t>Specific example</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71525" y="0"/>
            <a:ext cx="8743950" cy="762000"/>
          </a:xfrm>
        </p:spPr>
        <p:txBody>
          <a:bodyPr/>
          <a:lstStyle/>
          <a:p>
            <a:r>
              <a:rPr lang="en-US" dirty="0"/>
              <a:t>Selection Bias in a Randomized Trial</a:t>
            </a:r>
          </a:p>
        </p:txBody>
      </p:sp>
      <p:sp>
        <p:nvSpPr>
          <p:cNvPr id="90115" name="Rectangle 3"/>
          <p:cNvSpPr>
            <a:spLocks noGrp="1" noChangeArrowheads="1"/>
          </p:cNvSpPr>
          <p:nvPr>
            <p:ph type="body" idx="1"/>
          </p:nvPr>
        </p:nvSpPr>
        <p:spPr>
          <a:xfrm>
            <a:off x="190500" y="685800"/>
            <a:ext cx="9753600" cy="2282824"/>
          </a:xfrm>
        </p:spPr>
        <p:txBody>
          <a:bodyPr/>
          <a:lstStyle/>
          <a:p>
            <a:pPr>
              <a:lnSpc>
                <a:spcPct val="90000"/>
              </a:lnSpc>
            </a:pPr>
            <a:r>
              <a:rPr lang="en-US" sz="2600" dirty="0"/>
              <a:t>Randomization prevents selection bias at the front end</a:t>
            </a:r>
          </a:p>
          <a:p>
            <a:pPr lvl="1">
              <a:lnSpc>
                <a:spcPct val="90000"/>
              </a:lnSpc>
            </a:pPr>
            <a:r>
              <a:rPr lang="en-US" sz="2200" dirty="0"/>
              <a:t>This is because “exposure” (an intervention) is: </a:t>
            </a:r>
          </a:p>
          <a:p>
            <a:pPr lvl="2">
              <a:lnSpc>
                <a:spcPct val="90000"/>
              </a:lnSpc>
            </a:pPr>
            <a:r>
              <a:rPr lang="en-US" sz="2200" dirty="0"/>
              <a:t>randomly assigned </a:t>
            </a:r>
          </a:p>
          <a:p>
            <a:pPr lvl="2">
              <a:lnSpc>
                <a:spcPct val="90000"/>
              </a:lnSpc>
            </a:pPr>
            <a:r>
              <a:rPr lang="en-US" sz="2200" dirty="0"/>
              <a:t>comes after decision to participate</a:t>
            </a:r>
          </a:p>
          <a:p>
            <a:pPr lvl="2">
              <a:lnSpc>
                <a:spcPct val="90000"/>
              </a:lnSpc>
            </a:pPr>
            <a:endParaRPr lang="en-US" sz="1000" dirty="0"/>
          </a:p>
          <a:p>
            <a:pPr lvl="1">
              <a:lnSpc>
                <a:spcPct val="90000"/>
              </a:lnSpc>
            </a:pPr>
            <a:r>
              <a:rPr lang="en-US" sz="2200" dirty="0"/>
              <a:t>Therefore, exposure cannot be related to study participation</a:t>
            </a:r>
          </a:p>
          <a:p>
            <a:pPr lvl="1">
              <a:lnSpc>
                <a:spcPct val="90000"/>
              </a:lnSpc>
            </a:pPr>
            <a:endParaRPr lang="en-US" sz="2200" dirty="0"/>
          </a:p>
          <a:p>
            <a:pPr>
              <a:lnSpc>
                <a:spcPct val="90000"/>
              </a:lnSpc>
            </a:pPr>
            <a:endParaRPr lang="en-US" sz="2600" dirty="0"/>
          </a:p>
          <a:p>
            <a:pPr>
              <a:lnSpc>
                <a:spcPct val="90000"/>
              </a:lnSpc>
            </a:pPr>
            <a:endParaRPr lang="en-US" sz="1100" dirty="0"/>
          </a:p>
          <a:p>
            <a:pPr>
              <a:lnSpc>
                <a:spcPct val="90000"/>
              </a:lnSpc>
            </a:pPr>
            <a:endParaRPr lang="en-US" sz="2600" dirty="0"/>
          </a:p>
          <a:p>
            <a:pPr>
              <a:lnSpc>
                <a:spcPct val="90000"/>
              </a:lnSpc>
            </a:pPr>
            <a:endParaRPr lang="en-US" sz="2600" dirty="0"/>
          </a:p>
          <a:p>
            <a:pPr>
              <a:lnSpc>
                <a:spcPct val="90000"/>
              </a:lnSpc>
            </a:pPr>
            <a:endParaRPr lang="en-US" sz="2000" dirty="0"/>
          </a:p>
          <a:p>
            <a:pPr>
              <a:lnSpc>
                <a:spcPct val="90000"/>
              </a:lnSpc>
              <a:spcAft>
                <a:spcPts val="600"/>
              </a:spcAft>
            </a:pPr>
            <a:r>
              <a:rPr lang="en-US" sz="2600" dirty="0"/>
              <a:t>Instead, factors related to retention (i.e., the back end) are the major potential cause of selection bias in RCTs</a:t>
            </a:r>
          </a:p>
          <a:p>
            <a:pPr lvl="1">
              <a:lnSpc>
                <a:spcPct val="90000"/>
              </a:lnSpc>
              <a:spcAft>
                <a:spcPts val="600"/>
              </a:spcAft>
            </a:pPr>
            <a:r>
              <a:rPr lang="en-US" sz="2200" dirty="0"/>
              <a:t>Drop outs and competing events</a:t>
            </a:r>
          </a:p>
          <a:p>
            <a:pPr>
              <a:lnSpc>
                <a:spcPct val="90000"/>
              </a:lnSpc>
            </a:pPr>
            <a:r>
              <a:rPr lang="en-US" sz="2600" dirty="0"/>
              <a:t>See </a:t>
            </a:r>
            <a:r>
              <a:rPr lang="en-US" sz="2600" dirty="0">
                <a:solidFill>
                  <a:srgbClr val="FF0000"/>
                </a:solidFill>
              </a:rPr>
              <a:t>Additional Slides </a:t>
            </a:r>
            <a:r>
              <a:rPr lang="en-US" sz="2600" dirty="0"/>
              <a:t>for examples</a:t>
            </a:r>
          </a:p>
        </p:txBody>
      </p:sp>
      <p:grpSp>
        <p:nvGrpSpPr>
          <p:cNvPr id="7" name="Group 6"/>
          <p:cNvGrpSpPr/>
          <p:nvPr/>
        </p:nvGrpSpPr>
        <p:grpSpPr>
          <a:xfrm>
            <a:off x="266700" y="2892424"/>
            <a:ext cx="9766300" cy="1984376"/>
            <a:chOff x="215900" y="2438400"/>
            <a:chExt cx="9766300" cy="1984376"/>
          </a:xfrm>
        </p:grpSpPr>
        <p:grpSp>
          <p:nvGrpSpPr>
            <p:cNvPr id="12" name="Group 9"/>
            <p:cNvGrpSpPr>
              <a:grpSpLocks/>
            </p:cNvGrpSpPr>
            <p:nvPr/>
          </p:nvGrpSpPr>
          <p:grpSpPr bwMode="auto">
            <a:xfrm>
              <a:off x="215900" y="2438400"/>
              <a:ext cx="9766300" cy="1984376"/>
              <a:chOff x="328" y="1161"/>
              <a:chExt cx="6152" cy="1250"/>
            </a:xfrm>
          </p:grpSpPr>
          <p:sp>
            <p:nvSpPr>
              <p:cNvPr id="13" name="Line 4"/>
              <p:cNvSpPr>
                <a:spLocks noChangeShapeType="1"/>
              </p:cNvSpPr>
              <p:nvPr/>
            </p:nvSpPr>
            <p:spPr bwMode="auto">
              <a:xfrm flipV="1">
                <a:off x="2043" y="1480"/>
                <a:ext cx="720" cy="632"/>
              </a:xfrm>
              <a:prstGeom prst="line">
                <a:avLst/>
              </a:prstGeom>
              <a:noFill/>
              <a:ln w="28575">
                <a:solidFill>
                  <a:schemeClr val="tx1"/>
                </a:solidFill>
                <a:round/>
                <a:headEnd/>
                <a:tailEnd type="triangle" w="med" len="med"/>
              </a:ln>
            </p:spPr>
            <p:txBody>
              <a:bodyPr wrap="none" anchor="ctr"/>
              <a:lstStyle/>
              <a:p>
                <a:endParaRPr lang="en-US" dirty="0"/>
              </a:p>
            </p:txBody>
          </p:sp>
          <p:sp>
            <p:nvSpPr>
              <p:cNvPr id="14" name="Line 5"/>
              <p:cNvSpPr>
                <a:spLocks noChangeShapeType="1"/>
              </p:cNvSpPr>
              <p:nvPr/>
            </p:nvSpPr>
            <p:spPr bwMode="auto">
              <a:xfrm flipH="1" flipV="1">
                <a:off x="3912" y="1449"/>
                <a:ext cx="1296"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15" name="Text Box 6"/>
              <p:cNvSpPr txBox="1">
                <a:spLocks noChangeArrowheads="1"/>
              </p:cNvSpPr>
              <p:nvPr/>
            </p:nvSpPr>
            <p:spPr bwMode="auto">
              <a:xfrm>
                <a:off x="2232" y="1161"/>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a:t>
                </a:r>
              </a:p>
            </p:txBody>
          </p:sp>
          <p:sp>
            <p:nvSpPr>
              <p:cNvPr id="16" name="Text Box 7"/>
              <p:cNvSpPr txBox="1">
                <a:spLocks noChangeArrowheads="1"/>
              </p:cNvSpPr>
              <p:nvPr/>
            </p:nvSpPr>
            <p:spPr bwMode="auto">
              <a:xfrm>
                <a:off x="328" y="2081"/>
                <a:ext cx="2720" cy="330"/>
              </a:xfrm>
              <a:prstGeom prst="rect">
                <a:avLst/>
              </a:prstGeom>
              <a:noFill/>
              <a:ln w="9525" algn="ctr">
                <a:noFill/>
                <a:miter lim="800000"/>
                <a:headEnd/>
                <a:tailEnd/>
              </a:ln>
            </p:spPr>
            <p:txBody>
              <a:bodyPr wrap="square">
                <a:spAutoFit/>
              </a:bodyPr>
              <a:lstStyle/>
              <a:p>
                <a:pPr>
                  <a:spcBef>
                    <a:spcPct val="50000"/>
                  </a:spcBef>
                </a:pPr>
                <a:r>
                  <a:rPr lang="en-US" sz="2800" dirty="0">
                    <a:latin typeface="Arial" charset="0"/>
                  </a:rPr>
                  <a:t>Exposure (Intervention)</a:t>
                </a:r>
              </a:p>
            </p:txBody>
          </p:sp>
          <p:sp>
            <p:nvSpPr>
              <p:cNvPr id="17" name="Text Box 8"/>
              <p:cNvSpPr txBox="1">
                <a:spLocks noChangeArrowheads="1"/>
              </p:cNvSpPr>
              <p:nvPr/>
            </p:nvSpPr>
            <p:spPr bwMode="auto">
              <a:xfrm>
                <a:off x="4224" y="168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18" name="Text Box 7"/>
              <p:cNvSpPr txBox="1">
                <a:spLocks noChangeArrowheads="1"/>
              </p:cNvSpPr>
              <p:nvPr/>
            </p:nvSpPr>
            <p:spPr bwMode="auto">
              <a:xfrm>
                <a:off x="328" y="1161"/>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Other Factor</a:t>
                </a:r>
              </a:p>
            </p:txBody>
          </p:sp>
          <p:sp>
            <p:nvSpPr>
              <p:cNvPr id="19" name="Line 4"/>
              <p:cNvSpPr>
                <a:spLocks noChangeShapeType="1"/>
              </p:cNvSpPr>
              <p:nvPr/>
            </p:nvSpPr>
            <p:spPr bwMode="auto">
              <a:xfrm>
                <a:off x="1518" y="1573"/>
                <a:ext cx="66" cy="508"/>
              </a:xfrm>
              <a:prstGeom prst="line">
                <a:avLst/>
              </a:prstGeom>
              <a:noFill/>
              <a:ln w="28575">
                <a:solidFill>
                  <a:schemeClr val="tx1"/>
                </a:solidFill>
                <a:round/>
                <a:headEnd/>
                <a:tailEnd type="triangle" w="med" len="med"/>
              </a:ln>
            </p:spPr>
            <p:txBody>
              <a:bodyPr wrap="none" anchor="ctr"/>
              <a:lstStyle/>
              <a:p>
                <a:endParaRPr lang="en-US" dirty="0"/>
              </a:p>
            </p:txBody>
          </p:sp>
          <p:sp>
            <p:nvSpPr>
              <p:cNvPr id="21" name="Line 4"/>
              <p:cNvSpPr>
                <a:spLocks noChangeShapeType="1"/>
              </p:cNvSpPr>
              <p:nvPr/>
            </p:nvSpPr>
            <p:spPr bwMode="auto">
              <a:xfrm>
                <a:off x="2169" y="1328"/>
                <a:ext cx="639" cy="38"/>
              </a:xfrm>
              <a:prstGeom prst="line">
                <a:avLst/>
              </a:prstGeom>
              <a:noFill/>
              <a:ln w="28575">
                <a:solidFill>
                  <a:schemeClr val="tx1"/>
                </a:solidFill>
                <a:round/>
                <a:headEnd/>
                <a:tailEnd type="triangle" w="med" len="med"/>
              </a:ln>
            </p:spPr>
            <p:txBody>
              <a:bodyPr wrap="none" anchor="ctr"/>
              <a:lstStyle/>
              <a:p>
                <a:endParaRPr lang="en-US" dirty="0"/>
              </a:p>
            </p:txBody>
          </p:sp>
        </p:grpSp>
        <p:cxnSp>
          <p:nvCxnSpPr>
            <p:cNvPr id="3" name="Straight Connector 2"/>
            <p:cNvCxnSpPr/>
            <p:nvPr/>
          </p:nvCxnSpPr>
          <p:spPr bwMode="auto">
            <a:xfrm>
              <a:off x="1639614" y="3202154"/>
              <a:ext cx="913086" cy="334003"/>
            </a:xfrm>
            <a:prstGeom prst="line">
              <a:avLst/>
            </a:prstGeom>
            <a:noFill/>
            <a:ln w="28575" cap="flat" cmpd="sng" algn="ctr">
              <a:solidFill>
                <a:srgbClr val="FF0000"/>
              </a:solidFill>
              <a:prstDash val="solid"/>
              <a:round/>
              <a:headEnd type="none" w="med" len="med"/>
              <a:tailEnd type="none" w="med" len="med"/>
            </a:ln>
            <a:effectLst/>
          </p:spPr>
        </p:cxnSp>
        <p:cxnSp>
          <p:nvCxnSpPr>
            <p:cNvPr id="22" name="Straight Connector 21"/>
            <p:cNvCxnSpPr/>
            <p:nvPr/>
          </p:nvCxnSpPr>
          <p:spPr bwMode="auto">
            <a:xfrm flipV="1">
              <a:off x="1753257" y="3276600"/>
              <a:ext cx="799443" cy="199398"/>
            </a:xfrm>
            <a:prstGeom prst="line">
              <a:avLst/>
            </a:prstGeom>
            <a:noFill/>
            <a:ln w="28575" cap="flat" cmpd="sng" algn="ctr">
              <a:solidFill>
                <a:srgbClr val="FF0000"/>
              </a:solidFill>
              <a:prstDash val="solid"/>
              <a:round/>
              <a:headEnd type="none" w="med" len="med"/>
              <a:tailEnd type="none" w="med" len="med"/>
            </a:ln>
            <a:effectLst/>
          </p:spPr>
        </p:cxnSp>
        <p:cxnSp>
          <p:nvCxnSpPr>
            <p:cNvPr id="23" name="Straight Connector 22"/>
            <p:cNvCxnSpPr/>
            <p:nvPr/>
          </p:nvCxnSpPr>
          <p:spPr bwMode="auto">
            <a:xfrm flipV="1">
              <a:off x="3173467" y="3289696"/>
              <a:ext cx="799443" cy="199398"/>
            </a:xfrm>
            <a:prstGeom prst="line">
              <a:avLst/>
            </a:prstGeom>
            <a:noFill/>
            <a:ln w="28575" cap="flat" cmpd="sng" algn="ctr">
              <a:solidFill>
                <a:srgbClr val="FF0000"/>
              </a:solidFill>
              <a:prstDash val="solid"/>
              <a:round/>
              <a:headEnd type="none" w="med" len="med"/>
              <a:tailEnd type="none" w="med" len="med"/>
            </a:ln>
            <a:effectLst/>
          </p:spPr>
        </p:cxnSp>
        <p:cxnSp>
          <p:nvCxnSpPr>
            <p:cNvPr id="24" name="Straight Connector 23"/>
            <p:cNvCxnSpPr/>
            <p:nvPr/>
          </p:nvCxnSpPr>
          <p:spPr bwMode="auto">
            <a:xfrm flipH="1" flipV="1">
              <a:off x="3518911" y="3153882"/>
              <a:ext cx="108553" cy="521661"/>
            </a:xfrm>
            <a:prstGeom prst="line">
              <a:avLst/>
            </a:prstGeom>
            <a:noFill/>
            <a:ln w="28575" cap="flat" cmpd="sng" algn="ctr">
              <a:solidFill>
                <a:srgbClr val="FF0000"/>
              </a:solidFill>
              <a:prstDash val="solid"/>
              <a:round/>
              <a:headEnd type="none" w="med" len="med"/>
              <a:tailEnd type="none" w="med" len="med"/>
            </a:ln>
            <a:effectLst/>
          </p:spPr>
        </p:cxnSp>
      </p:gr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42900" y="-152400"/>
            <a:ext cx="9686925" cy="762000"/>
          </a:xfrm>
        </p:spPr>
        <p:txBody>
          <a:bodyPr/>
          <a:lstStyle/>
          <a:p>
            <a:r>
              <a:rPr lang="en-US" sz="2800" dirty="0"/>
              <a:t>Summary: Selection Bias</a:t>
            </a:r>
          </a:p>
        </p:txBody>
      </p:sp>
      <p:sp>
        <p:nvSpPr>
          <p:cNvPr id="92163" name="Rectangle 3"/>
          <p:cNvSpPr>
            <a:spLocks noGrp="1" noChangeArrowheads="1"/>
          </p:cNvSpPr>
          <p:nvPr>
            <p:ph type="body" idx="1"/>
          </p:nvPr>
        </p:nvSpPr>
        <p:spPr>
          <a:xfrm>
            <a:off x="152400" y="381000"/>
            <a:ext cx="10134600" cy="6324600"/>
          </a:xfrm>
        </p:spPr>
        <p:txBody>
          <a:bodyPr/>
          <a:lstStyle/>
          <a:p>
            <a:pPr marL="0" indent="0">
              <a:buNone/>
            </a:pPr>
            <a:r>
              <a:rPr lang="en-US" sz="2800" b="1" dirty="0"/>
              <a:t>Definition</a:t>
            </a:r>
            <a:r>
              <a:rPr lang="en-US" sz="2400" dirty="0"/>
              <a:t>: </a:t>
            </a:r>
            <a:r>
              <a:rPr lang="en-US" sz="2200" dirty="0"/>
              <a:t>When study sample does not represent/reflect source population</a:t>
            </a:r>
          </a:p>
          <a:p>
            <a:r>
              <a:rPr lang="en-US" sz="2400" b="1" dirty="0"/>
              <a:t>In a Descriptive Study</a:t>
            </a:r>
          </a:p>
          <a:p>
            <a:pPr lvl="1">
              <a:lnSpc>
                <a:spcPct val="110000"/>
              </a:lnSpc>
            </a:pPr>
            <a:r>
              <a:rPr lang="en-US" sz="2000" dirty="0"/>
              <a:t>Bias caused when persons in source population have different (unequal) probabilities of being selected for/retained in study sample</a:t>
            </a:r>
          </a:p>
          <a:p>
            <a:pPr>
              <a:lnSpc>
                <a:spcPct val="110000"/>
              </a:lnSpc>
            </a:pPr>
            <a:r>
              <a:rPr lang="en-US" sz="2400" b="1" dirty="0"/>
              <a:t>In an Analytic Study</a:t>
            </a:r>
            <a:endParaRPr lang="en-US" sz="2400" dirty="0"/>
          </a:p>
          <a:p>
            <a:pPr lvl="1">
              <a:lnSpc>
                <a:spcPct val="110000"/>
              </a:lnSpc>
            </a:pPr>
            <a:r>
              <a:rPr lang="en-US" sz="2000" dirty="0"/>
              <a:t>Bias caused when persons in source population have different (unequal) probabilities of being selected for/retained in study sample</a:t>
            </a:r>
          </a:p>
          <a:p>
            <a:pPr lvl="2">
              <a:lnSpc>
                <a:spcPct val="110000"/>
              </a:lnSpc>
            </a:pPr>
            <a:r>
              <a:rPr lang="en-US" sz="2000" dirty="0"/>
              <a:t>Specifically, when these differing (unequal) probabilities are influenced by (or associated with) both </a:t>
            </a:r>
            <a:r>
              <a:rPr lang="en-US" sz="2000" u="sng" dirty="0"/>
              <a:t>exposure</a:t>
            </a:r>
            <a:r>
              <a:rPr lang="en-US" sz="2000" dirty="0"/>
              <a:t> </a:t>
            </a:r>
            <a:r>
              <a:rPr lang="en-US" sz="2000" i="1" dirty="0"/>
              <a:t>and</a:t>
            </a:r>
            <a:r>
              <a:rPr lang="en-US" sz="2000" dirty="0"/>
              <a:t> </a:t>
            </a:r>
            <a:r>
              <a:rPr lang="en-US" sz="2000" u="sng" dirty="0"/>
              <a:t>outcome</a:t>
            </a:r>
            <a:r>
              <a:rPr lang="en-US" sz="2000" dirty="0"/>
              <a:t> of interest</a:t>
            </a:r>
          </a:p>
          <a:p>
            <a:pPr lvl="1">
              <a:lnSpc>
                <a:spcPct val="110000"/>
              </a:lnSpc>
            </a:pPr>
            <a:endParaRPr lang="en-US" sz="400" dirty="0"/>
          </a:p>
        </p:txBody>
      </p:sp>
      <p:grpSp>
        <p:nvGrpSpPr>
          <p:cNvPr id="3" name="Group 2"/>
          <p:cNvGrpSpPr/>
          <p:nvPr/>
        </p:nvGrpSpPr>
        <p:grpSpPr>
          <a:xfrm>
            <a:off x="3003171" y="3930270"/>
            <a:ext cx="3841762" cy="1128978"/>
            <a:chOff x="167861" y="4813250"/>
            <a:chExt cx="7513553" cy="1819715"/>
          </a:xfrm>
        </p:grpSpPr>
        <p:sp>
          <p:nvSpPr>
            <p:cNvPr id="5" name="Text Box 51"/>
            <p:cNvSpPr txBox="1">
              <a:spLocks noChangeArrowheads="1"/>
            </p:cNvSpPr>
            <p:nvPr/>
          </p:nvSpPr>
          <p:spPr bwMode="auto">
            <a:xfrm>
              <a:off x="5098968" y="6164280"/>
              <a:ext cx="1524000" cy="446474"/>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Disease</a:t>
              </a:r>
            </a:p>
          </p:txBody>
        </p:sp>
        <p:sp>
          <p:nvSpPr>
            <p:cNvPr id="7" name="Text Box 53"/>
            <p:cNvSpPr txBox="1">
              <a:spLocks noChangeArrowheads="1"/>
            </p:cNvSpPr>
            <p:nvPr/>
          </p:nvSpPr>
          <p:spPr bwMode="auto">
            <a:xfrm>
              <a:off x="2714509" y="4813250"/>
              <a:ext cx="2895601" cy="1140989"/>
            </a:xfrm>
            <a:prstGeom prst="rect">
              <a:avLst/>
            </a:prstGeom>
            <a:noFill/>
            <a:ln w="9525" algn="ctr">
              <a:noFill/>
              <a:miter lim="800000"/>
              <a:headEnd/>
              <a:tailEnd/>
            </a:ln>
          </p:spPr>
          <p:txBody>
            <a:bodyPr wrap="square">
              <a:spAutoFit/>
            </a:bodyPr>
            <a:lstStyle/>
            <a:p>
              <a:pPr>
                <a:spcBef>
                  <a:spcPct val="50000"/>
                </a:spcBef>
              </a:pPr>
              <a:r>
                <a:rPr lang="en-US" sz="1200" dirty="0">
                  <a:latin typeface="Arial" charset="0"/>
                </a:rPr>
                <a:t>Selection/</a:t>
              </a:r>
              <a:r>
                <a:rPr lang="en-US" sz="2800" dirty="0">
                  <a:latin typeface="Arial" charset="0"/>
                </a:rPr>
                <a:t> </a:t>
              </a:r>
              <a:r>
                <a:rPr lang="en-US" sz="1200" dirty="0">
                  <a:latin typeface="Arial" charset="0"/>
                </a:rPr>
                <a:t>Retention</a:t>
              </a:r>
            </a:p>
          </p:txBody>
        </p:sp>
        <p:sp>
          <p:nvSpPr>
            <p:cNvPr id="8" name="Line 54"/>
            <p:cNvSpPr>
              <a:spLocks noChangeShapeType="1"/>
            </p:cNvSpPr>
            <p:nvPr/>
          </p:nvSpPr>
          <p:spPr bwMode="auto">
            <a:xfrm flipH="1" flipV="1">
              <a:off x="4995140" y="5546914"/>
              <a:ext cx="1296057" cy="168089"/>
            </a:xfrm>
            <a:prstGeom prst="line">
              <a:avLst/>
            </a:prstGeom>
            <a:noFill/>
            <a:ln w="28575">
              <a:solidFill>
                <a:schemeClr val="bg2">
                  <a:lumMod val="40000"/>
                  <a:lumOff val="60000"/>
                </a:schemeClr>
              </a:solidFill>
              <a:round/>
              <a:headEnd/>
              <a:tailEnd type="triangle" w="med" len="med"/>
            </a:ln>
          </p:spPr>
          <p:txBody>
            <a:bodyPr wrap="none" anchor="ctr"/>
            <a:lstStyle/>
            <a:p>
              <a:endParaRPr lang="en-US" dirty="0"/>
            </a:p>
          </p:txBody>
        </p:sp>
        <p:sp>
          <p:nvSpPr>
            <p:cNvPr id="10" name="Text Box 56"/>
            <p:cNvSpPr txBox="1">
              <a:spLocks noChangeArrowheads="1"/>
            </p:cNvSpPr>
            <p:nvPr/>
          </p:nvSpPr>
          <p:spPr bwMode="auto">
            <a:xfrm>
              <a:off x="5993140" y="4829441"/>
              <a:ext cx="1688274" cy="1140988"/>
            </a:xfrm>
            <a:prstGeom prst="rect">
              <a:avLst/>
            </a:prstGeom>
            <a:noFill/>
            <a:ln w="9525" algn="ctr">
              <a:noFill/>
              <a:miter lim="800000"/>
              <a:headEnd/>
              <a:tailEnd/>
            </a:ln>
          </p:spPr>
          <p:txBody>
            <a:bodyPr wrap="square">
              <a:spAutoFit/>
            </a:bodyPr>
            <a:lstStyle/>
            <a:p>
              <a:pPr>
                <a:spcBef>
                  <a:spcPct val="50000"/>
                </a:spcBef>
              </a:pPr>
              <a:r>
                <a:rPr lang="en-US" sz="1200" dirty="0">
                  <a:solidFill>
                    <a:schemeClr val="bg2">
                      <a:lumMod val="40000"/>
                      <a:lumOff val="60000"/>
                    </a:schemeClr>
                  </a:solidFill>
                  <a:latin typeface="Arial" charset="0"/>
                </a:rPr>
                <a:t>Other</a:t>
              </a:r>
              <a:r>
                <a:rPr lang="en-US" sz="2800" dirty="0">
                  <a:solidFill>
                    <a:schemeClr val="bg2">
                      <a:lumMod val="40000"/>
                      <a:lumOff val="60000"/>
                    </a:schemeClr>
                  </a:solidFill>
                  <a:latin typeface="Arial" charset="0"/>
                </a:rPr>
                <a:t> </a:t>
              </a:r>
              <a:r>
                <a:rPr lang="en-US" sz="1200" dirty="0">
                  <a:solidFill>
                    <a:schemeClr val="bg2">
                      <a:lumMod val="40000"/>
                      <a:lumOff val="60000"/>
                    </a:schemeClr>
                  </a:solidFill>
                  <a:latin typeface="Arial" charset="0"/>
                </a:rPr>
                <a:t>factors</a:t>
              </a:r>
            </a:p>
          </p:txBody>
        </p:sp>
        <p:sp>
          <p:nvSpPr>
            <p:cNvPr id="13" name="Line 59"/>
            <p:cNvSpPr>
              <a:spLocks noChangeShapeType="1"/>
            </p:cNvSpPr>
            <p:nvPr/>
          </p:nvSpPr>
          <p:spPr bwMode="auto">
            <a:xfrm flipH="1">
              <a:off x="6547783" y="5930319"/>
              <a:ext cx="381001" cy="457198"/>
            </a:xfrm>
            <a:prstGeom prst="line">
              <a:avLst/>
            </a:prstGeom>
            <a:noFill/>
            <a:ln w="28575">
              <a:solidFill>
                <a:schemeClr val="bg2">
                  <a:lumMod val="40000"/>
                  <a:lumOff val="60000"/>
                </a:schemeClr>
              </a:solidFill>
              <a:round/>
              <a:headEnd/>
              <a:tailEnd type="triangle" w="med" len="med"/>
            </a:ln>
          </p:spPr>
          <p:txBody>
            <a:bodyPr wrap="none" anchor="ctr"/>
            <a:lstStyle/>
            <a:p>
              <a:endParaRPr lang="en-US" dirty="0"/>
            </a:p>
          </p:txBody>
        </p:sp>
        <p:grpSp>
          <p:nvGrpSpPr>
            <p:cNvPr id="2" name="Group 1"/>
            <p:cNvGrpSpPr/>
            <p:nvPr/>
          </p:nvGrpSpPr>
          <p:grpSpPr>
            <a:xfrm>
              <a:off x="167861" y="5073653"/>
              <a:ext cx="3604040" cy="1559312"/>
              <a:chOff x="167861" y="5073653"/>
              <a:chExt cx="3604040" cy="1559312"/>
            </a:xfrm>
          </p:grpSpPr>
          <p:sp>
            <p:nvSpPr>
              <p:cNvPr id="6" name="Line 52"/>
              <p:cNvSpPr>
                <a:spLocks noChangeShapeType="1"/>
              </p:cNvSpPr>
              <p:nvPr/>
            </p:nvSpPr>
            <p:spPr bwMode="auto">
              <a:xfrm flipV="1">
                <a:off x="1676402" y="5579571"/>
                <a:ext cx="1692332" cy="135432"/>
              </a:xfrm>
              <a:prstGeom prst="line">
                <a:avLst/>
              </a:prstGeom>
              <a:noFill/>
              <a:ln w="28575">
                <a:solidFill>
                  <a:schemeClr val="bg2">
                    <a:lumMod val="40000"/>
                    <a:lumOff val="60000"/>
                  </a:schemeClr>
                </a:solidFill>
                <a:round/>
                <a:headEnd/>
                <a:tailEnd type="triangle" w="med" len="med"/>
              </a:ln>
            </p:spPr>
            <p:txBody>
              <a:bodyPr wrap="none" anchor="ctr"/>
              <a:lstStyle/>
              <a:p>
                <a:endParaRPr lang="en-US" dirty="0"/>
              </a:p>
            </p:txBody>
          </p:sp>
          <p:sp>
            <p:nvSpPr>
              <p:cNvPr id="9" name="Text Box 55"/>
              <p:cNvSpPr txBox="1">
                <a:spLocks noChangeArrowheads="1"/>
              </p:cNvSpPr>
              <p:nvPr/>
            </p:nvSpPr>
            <p:spPr bwMode="auto">
              <a:xfrm>
                <a:off x="167861" y="5073653"/>
                <a:ext cx="1851438" cy="744123"/>
              </a:xfrm>
              <a:prstGeom prst="rect">
                <a:avLst/>
              </a:prstGeom>
              <a:noFill/>
              <a:ln w="9525" algn="ctr">
                <a:noFill/>
                <a:miter lim="800000"/>
                <a:headEnd/>
                <a:tailEnd/>
              </a:ln>
            </p:spPr>
            <p:txBody>
              <a:bodyPr wrap="square">
                <a:spAutoFit/>
              </a:bodyPr>
              <a:lstStyle/>
              <a:p>
                <a:pPr>
                  <a:spcBef>
                    <a:spcPct val="50000"/>
                  </a:spcBef>
                </a:pPr>
                <a:r>
                  <a:rPr lang="en-US" sz="1200" dirty="0">
                    <a:solidFill>
                      <a:schemeClr val="bg2">
                        <a:lumMod val="40000"/>
                        <a:lumOff val="60000"/>
                      </a:schemeClr>
                    </a:solidFill>
                    <a:latin typeface="Arial" charset="0"/>
                  </a:rPr>
                  <a:t>Other factors</a:t>
                </a:r>
              </a:p>
            </p:txBody>
          </p:sp>
          <p:sp>
            <p:nvSpPr>
              <p:cNvPr id="11" name="Text Box 57"/>
              <p:cNvSpPr txBox="1">
                <a:spLocks noChangeArrowheads="1"/>
              </p:cNvSpPr>
              <p:nvPr/>
            </p:nvSpPr>
            <p:spPr bwMode="auto">
              <a:xfrm>
                <a:off x="1790701" y="6186491"/>
                <a:ext cx="1981199" cy="446474"/>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Exposure</a:t>
                </a:r>
              </a:p>
            </p:txBody>
          </p:sp>
          <p:sp>
            <p:nvSpPr>
              <p:cNvPr id="12" name="Line 58"/>
              <p:cNvSpPr>
                <a:spLocks noChangeShapeType="1"/>
              </p:cNvSpPr>
              <p:nvPr/>
            </p:nvSpPr>
            <p:spPr bwMode="auto">
              <a:xfrm>
                <a:off x="1333500" y="5963348"/>
                <a:ext cx="685800" cy="437456"/>
              </a:xfrm>
              <a:prstGeom prst="line">
                <a:avLst/>
              </a:prstGeom>
              <a:noFill/>
              <a:ln w="28575">
                <a:solidFill>
                  <a:schemeClr val="bg2">
                    <a:lumMod val="40000"/>
                    <a:lumOff val="60000"/>
                  </a:schemeClr>
                </a:solidFill>
                <a:round/>
                <a:headEnd/>
                <a:tailEnd type="triangle" w="med" len="med"/>
              </a:ln>
            </p:spPr>
            <p:txBody>
              <a:bodyPr wrap="none" anchor="ctr"/>
              <a:lstStyle/>
              <a:p>
                <a:endParaRPr lang="en-US" dirty="0"/>
              </a:p>
            </p:txBody>
          </p:sp>
          <p:sp>
            <p:nvSpPr>
              <p:cNvPr id="14" name="Line 52"/>
              <p:cNvSpPr>
                <a:spLocks noChangeShapeType="1"/>
              </p:cNvSpPr>
              <p:nvPr/>
            </p:nvSpPr>
            <p:spPr bwMode="auto">
              <a:xfrm flipV="1">
                <a:off x="3368734" y="5963347"/>
                <a:ext cx="403167" cy="248345"/>
              </a:xfrm>
              <a:prstGeom prst="line">
                <a:avLst/>
              </a:prstGeom>
              <a:noFill/>
              <a:ln w="28575">
                <a:solidFill>
                  <a:schemeClr val="tx1"/>
                </a:solidFill>
                <a:round/>
                <a:headEnd/>
                <a:tailEnd type="triangle" w="med" len="med"/>
              </a:ln>
            </p:spPr>
            <p:txBody>
              <a:bodyPr wrap="none" anchor="ctr"/>
              <a:lstStyle/>
              <a:p>
                <a:endParaRPr lang="en-US" dirty="0"/>
              </a:p>
            </p:txBody>
          </p:sp>
        </p:grpSp>
        <p:sp>
          <p:nvSpPr>
            <p:cNvPr id="15" name="Line 54"/>
            <p:cNvSpPr>
              <a:spLocks noChangeShapeType="1"/>
            </p:cNvSpPr>
            <p:nvPr/>
          </p:nvSpPr>
          <p:spPr bwMode="auto">
            <a:xfrm flipH="1" flipV="1">
              <a:off x="4791484" y="5954238"/>
              <a:ext cx="456513" cy="283585"/>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18" name="Group 17"/>
          <p:cNvGrpSpPr/>
          <p:nvPr/>
        </p:nvGrpSpPr>
        <p:grpSpPr>
          <a:xfrm>
            <a:off x="38100" y="4054306"/>
            <a:ext cx="3562350" cy="2346494"/>
            <a:chOff x="0" y="1219200"/>
            <a:chExt cx="7886700" cy="5502124"/>
          </a:xfrm>
        </p:grpSpPr>
        <p:sp>
          <p:nvSpPr>
            <p:cNvPr id="1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20" name="Line 7"/>
            <p:cNvSpPr>
              <a:spLocks noChangeShapeType="1"/>
            </p:cNvSpPr>
            <p:nvPr/>
          </p:nvSpPr>
          <p:spPr bwMode="auto">
            <a:xfrm>
              <a:off x="5400675" y="5105400"/>
              <a:ext cx="2486025" cy="0"/>
            </a:xfrm>
            <a:prstGeom prst="line">
              <a:avLst/>
            </a:prstGeom>
            <a:noFill/>
            <a:ln w="9525">
              <a:solidFill>
                <a:schemeClr val="tx1"/>
              </a:solidFill>
              <a:round/>
              <a:headEnd/>
              <a:tailEnd/>
            </a:ln>
          </p:spPr>
          <p:txBody>
            <a:bodyPr wrap="none" anchor="ctr"/>
            <a:lstStyle/>
            <a:p>
              <a:endParaRPr lang="en-US" dirty="0"/>
            </a:p>
          </p:txBody>
        </p:sp>
        <p:grpSp>
          <p:nvGrpSpPr>
            <p:cNvPr id="21" name="Group 20"/>
            <p:cNvGrpSpPr/>
            <p:nvPr/>
          </p:nvGrpSpPr>
          <p:grpSpPr>
            <a:xfrm>
              <a:off x="0" y="1219200"/>
              <a:ext cx="6643687" cy="4724403"/>
              <a:chOff x="0" y="1219200"/>
              <a:chExt cx="6643687" cy="4724403"/>
            </a:xfrm>
          </p:grpSpPr>
          <p:sp>
            <p:nvSpPr>
              <p:cNvPr id="2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29"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30"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31" name="Text Box 9"/>
              <p:cNvSpPr txBox="1">
                <a:spLocks noChangeArrowheads="1"/>
              </p:cNvSpPr>
              <p:nvPr/>
            </p:nvSpPr>
            <p:spPr bwMode="auto">
              <a:xfrm>
                <a:off x="2314575" y="1219200"/>
                <a:ext cx="1296057" cy="577346"/>
              </a:xfrm>
              <a:prstGeom prst="rect">
                <a:avLst/>
              </a:prstGeom>
              <a:noFill/>
              <a:ln w="9525">
                <a:noFill/>
                <a:miter lim="800000"/>
                <a:headEnd/>
                <a:tailEnd/>
              </a:ln>
            </p:spPr>
            <p:txBody>
              <a:bodyPr wrap="none">
                <a:spAutoFit/>
              </a:bodyPr>
              <a:lstStyle/>
              <a:p>
                <a:pPr algn="l"/>
                <a:r>
                  <a:rPr lang="en-US" sz="1000" dirty="0"/>
                  <a:t>Disease</a:t>
                </a:r>
              </a:p>
            </p:txBody>
          </p:sp>
          <p:sp>
            <p:nvSpPr>
              <p:cNvPr id="32" name="Text Box 10"/>
              <p:cNvSpPr txBox="1">
                <a:spLocks noChangeArrowheads="1"/>
              </p:cNvSpPr>
              <p:nvPr/>
            </p:nvSpPr>
            <p:spPr bwMode="auto">
              <a:xfrm>
                <a:off x="0" y="2667000"/>
                <a:ext cx="1484148" cy="577346"/>
              </a:xfrm>
              <a:prstGeom prst="rect">
                <a:avLst/>
              </a:prstGeom>
              <a:noFill/>
              <a:ln w="9525">
                <a:noFill/>
                <a:miter lim="800000"/>
                <a:headEnd/>
                <a:tailEnd/>
              </a:ln>
            </p:spPr>
            <p:txBody>
              <a:bodyPr wrap="none">
                <a:spAutoFit/>
              </a:bodyPr>
              <a:lstStyle/>
              <a:p>
                <a:pPr algn="l"/>
                <a:r>
                  <a:rPr lang="en-US" sz="1000" dirty="0"/>
                  <a:t>Exposure</a:t>
                </a:r>
              </a:p>
            </p:txBody>
          </p:sp>
          <p:sp>
            <p:nvSpPr>
              <p:cNvPr id="33" name="Text Box 11"/>
              <p:cNvSpPr txBox="1">
                <a:spLocks noChangeArrowheads="1"/>
              </p:cNvSpPr>
              <p:nvPr/>
            </p:nvSpPr>
            <p:spPr bwMode="auto">
              <a:xfrm>
                <a:off x="1954213" y="1565275"/>
                <a:ext cx="2012932" cy="577346"/>
              </a:xfrm>
              <a:prstGeom prst="rect">
                <a:avLst/>
              </a:prstGeom>
              <a:noFill/>
              <a:ln w="9525">
                <a:noFill/>
                <a:miter lim="800000"/>
                <a:headEnd/>
                <a:tailEnd/>
              </a:ln>
            </p:spPr>
            <p:txBody>
              <a:bodyPr wrap="none">
                <a:spAutoFit/>
              </a:bodyPr>
              <a:lstStyle/>
              <a:p>
                <a:pPr algn="l"/>
                <a:r>
                  <a:rPr lang="en-US" sz="1000" dirty="0"/>
                  <a:t>+                   -</a:t>
                </a:r>
              </a:p>
            </p:txBody>
          </p:sp>
          <p:sp>
            <p:nvSpPr>
              <p:cNvPr id="34" name="Text Box 12"/>
              <p:cNvSpPr txBox="1">
                <a:spLocks noChangeArrowheads="1"/>
              </p:cNvSpPr>
              <p:nvPr/>
            </p:nvSpPr>
            <p:spPr bwMode="auto">
              <a:xfrm>
                <a:off x="925514" y="2098675"/>
                <a:ext cx="400050" cy="1804207"/>
              </a:xfrm>
              <a:prstGeom prst="rect">
                <a:avLst/>
              </a:prstGeom>
              <a:noFill/>
              <a:ln w="9525">
                <a:noFill/>
                <a:miter lim="800000"/>
                <a:headEnd/>
                <a:tailEnd/>
              </a:ln>
            </p:spPr>
            <p:txBody>
              <a:bodyPr>
                <a:spAutoFit/>
              </a:bodyPr>
              <a:lstStyle/>
              <a:p>
                <a:pPr algn="l"/>
                <a:r>
                  <a:rPr lang="en-US" sz="1000" dirty="0"/>
                  <a:t>+</a:t>
                </a:r>
              </a:p>
              <a:p>
                <a:pPr algn="l"/>
                <a:endParaRPr lang="en-US" sz="2400" dirty="0"/>
              </a:p>
              <a:p>
                <a:pPr algn="l"/>
                <a:r>
                  <a:rPr lang="en-US" sz="1000" dirty="0"/>
                  <a:t>-</a:t>
                </a:r>
              </a:p>
            </p:txBody>
          </p:sp>
          <p:sp>
            <p:nvSpPr>
              <p:cNvPr id="35" name="Line 4"/>
              <p:cNvSpPr>
                <a:spLocks noChangeShapeType="1"/>
              </p:cNvSpPr>
              <p:nvPr/>
            </p:nvSpPr>
            <p:spPr bwMode="auto">
              <a:xfrm>
                <a:off x="6643687" y="4419599"/>
                <a:ext cx="0" cy="1524004"/>
              </a:xfrm>
              <a:prstGeom prst="line">
                <a:avLst/>
              </a:prstGeom>
              <a:noFill/>
              <a:ln w="9525">
                <a:solidFill>
                  <a:schemeClr val="tx1"/>
                </a:solidFill>
                <a:round/>
                <a:headEnd/>
                <a:tailEnd/>
              </a:ln>
            </p:spPr>
            <p:txBody>
              <a:bodyPr wrap="none" anchor="ctr"/>
              <a:lstStyle/>
              <a:p>
                <a:endParaRPr lang="en-US" dirty="0"/>
              </a:p>
            </p:txBody>
          </p:sp>
        </p:grpSp>
        <p:sp>
          <p:nvSpPr>
            <p:cNvPr id="22" name="Line 13"/>
            <p:cNvSpPr>
              <a:spLocks noChangeShapeType="1"/>
            </p:cNvSpPr>
            <p:nvPr/>
          </p:nvSpPr>
          <p:spPr bwMode="auto">
            <a:xfrm>
              <a:off x="2438400" y="2362200"/>
              <a:ext cx="3771900" cy="2362200"/>
            </a:xfrm>
            <a:prstGeom prst="line">
              <a:avLst/>
            </a:prstGeom>
            <a:noFill/>
            <a:ln w="19050">
              <a:solidFill>
                <a:schemeClr val="tx1"/>
              </a:solidFill>
              <a:round/>
              <a:headEnd/>
              <a:tailEnd type="triangle" w="med" len="med"/>
            </a:ln>
          </p:spPr>
          <p:txBody>
            <a:bodyPr wrap="none" anchor="ctr"/>
            <a:lstStyle/>
            <a:p>
              <a:endParaRPr lang="en-US" dirty="0"/>
            </a:p>
          </p:txBody>
        </p:sp>
        <p:sp>
          <p:nvSpPr>
            <p:cNvPr id="23" name="Line 14"/>
            <p:cNvSpPr>
              <a:spLocks noChangeShapeType="1"/>
            </p:cNvSpPr>
            <p:nvPr/>
          </p:nvSpPr>
          <p:spPr bwMode="auto">
            <a:xfrm>
              <a:off x="2228850" y="3505200"/>
              <a:ext cx="3686175" cy="2133600"/>
            </a:xfrm>
            <a:prstGeom prst="line">
              <a:avLst/>
            </a:prstGeom>
            <a:noFill/>
            <a:ln w="19050">
              <a:solidFill>
                <a:schemeClr val="tx1"/>
              </a:solidFill>
              <a:round/>
              <a:headEnd/>
              <a:tailEnd type="triangle" w="med" len="med"/>
            </a:ln>
          </p:spPr>
          <p:txBody>
            <a:bodyPr wrap="none" anchor="ctr"/>
            <a:lstStyle/>
            <a:p>
              <a:endParaRPr lang="en-US" dirty="0"/>
            </a:p>
          </p:txBody>
        </p:sp>
        <p:sp>
          <p:nvSpPr>
            <p:cNvPr id="24"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25" name="Line 16"/>
            <p:cNvSpPr>
              <a:spLocks noChangeShapeType="1"/>
            </p:cNvSpPr>
            <p:nvPr/>
          </p:nvSpPr>
          <p:spPr bwMode="auto">
            <a:xfrm>
              <a:off x="3771900" y="3657600"/>
              <a:ext cx="3514725" cy="1981200"/>
            </a:xfrm>
            <a:prstGeom prst="line">
              <a:avLst/>
            </a:prstGeom>
            <a:noFill/>
            <a:ln w="19050">
              <a:solidFill>
                <a:schemeClr val="tx1"/>
              </a:solidFill>
              <a:round/>
              <a:headEnd/>
              <a:tailEnd type="triangle" w="med" len="med"/>
            </a:ln>
          </p:spPr>
          <p:txBody>
            <a:bodyPr wrap="none" anchor="ctr"/>
            <a:lstStyle/>
            <a:p>
              <a:endParaRPr lang="en-US" dirty="0"/>
            </a:p>
          </p:txBody>
        </p:sp>
        <p:sp>
          <p:nvSpPr>
            <p:cNvPr id="26" name="Text Box 17"/>
            <p:cNvSpPr txBox="1">
              <a:spLocks noChangeArrowheads="1"/>
            </p:cNvSpPr>
            <p:nvPr/>
          </p:nvSpPr>
          <p:spPr bwMode="auto">
            <a:xfrm>
              <a:off x="381000" y="4114799"/>
              <a:ext cx="2286000" cy="938189"/>
            </a:xfrm>
            <a:prstGeom prst="rect">
              <a:avLst/>
            </a:prstGeom>
            <a:noFill/>
            <a:ln w="9525">
              <a:noFill/>
              <a:miter lim="800000"/>
              <a:headEnd/>
              <a:tailEnd/>
            </a:ln>
          </p:spPr>
          <p:txBody>
            <a:bodyPr>
              <a:spAutoFit/>
            </a:bodyPr>
            <a:lstStyle/>
            <a:p>
              <a:pPr algn="l"/>
              <a:r>
                <a:rPr lang="en-US" sz="1000" dirty="0"/>
                <a:t>SOURCE POPULATION</a:t>
              </a:r>
            </a:p>
          </p:txBody>
        </p:sp>
        <p:sp>
          <p:nvSpPr>
            <p:cNvPr id="27" name="Text Box 18"/>
            <p:cNvSpPr txBox="1">
              <a:spLocks noChangeArrowheads="1"/>
            </p:cNvSpPr>
            <p:nvPr/>
          </p:nvSpPr>
          <p:spPr bwMode="auto">
            <a:xfrm>
              <a:off x="5242064" y="5638799"/>
              <a:ext cx="2644636" cy="1082525"/>
            </a:xfrm>
            <a:prstGeom prst="rect">
              <a:avLst/>
            </a:prstGeom>
            <a:noFill/>
            <a:ln w="9525">
              <a:noFill/>
              <a:miter lim="800000"/>
              <a:headEnd/>
              <a:tailEnd/>
            </a:ln>
          </p:spPr>
          <p:txBody>
            <a:bodyPr wrap="none">
              <a:spAutoFit/>
            </a:bodyPr>
            <a:lstStyle/>
            <a:p>
              <a:pPr algn="l"/>
              <a:r>
                <a:rPr lang="en-US" sz="1000" dirty="0"/>
                <a:t>STUDY</a:t>
              </a:r>
              <a:r>
                <a:rPr lang="en-US" sz="2400" dirty="0"/>
                <a:t> </a:t>
              </a:r>
              <a:r>
                <a:rPr lang="en-US" sz="1000" dirty="0"/>
                <a:t>SAMPLE</a:t>
              </a:r>
            </a:p>
          </p:txBody>
        </p:sp>
      </p:grpSp>
      <p:sp>
        <p:nvSpPr>
          <p:cNvPr id="4" name="TextBox 3"/>
          <p:cNvSpPr txBox="1"/>
          <p:nvPr/>
        </p:nvSpPr>
        <p:spPr>
          <a:xfrm>
            <a:off x="339246" y="6339935"/>
            <a:ext cx="6556854" cy="461665"/>
          </a:xfrm>
          <a:prstGeom prst="rect">
            <a:avLst/>
          </a:prstGeom>
          <a:noFill/>
        </p:spPr>
        <p:txBody>
          <a:bodyPr wrap="square" rtlCol="0">
            <a:spAutoFit/>
          </a:bodyPr>
          <a:lstStyle/>
          <a:p>
            <a:pPr algn="l"/>
            <a:r>
              <a:rPr lang="en-US" sz="2400" dirty="0">
                <a:solidFill>
                  <a:srgbClr val="FF0000"/>
                </a:solidFill>
                <a:latin typeface="+mn-lt"/>
              </a:rPr>
              <a:t>Two frameworks to guide your thinking</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300" y="4572000"/>
            <a:ext cx="3510687" cy="2241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Box 36"/>
          <p:cNvSpPr txBox="1"/>
          <p:nvPr/>
        </p:nvSpPr>
        <p:spPr>
          <a:xfrm>
            <a:off x="7810500" y="3581400"/>
            <a:ext cx="2291486" cy="923330"/>
          </a:xfrm>
          <a:prstGeom prst="rect">
            <a:avLst/>
          </a:prstGeom>
          <a:noFill/>
        </p:spPr>
        <p:txBody>
          <a:bodyPr wrap="square" rtlCol="0">
            <a:spAutoFit/>
          </a:bodyPr>
          <a:lstStyle/>
          <a:p>
            <a:pPr algn="r"/>
            <a:r>
              <a:rPr lang="en-US" sz="1800" dirty="0">
                <a:solidFill>
                  <a:srgbClr val="FF0000"/>
                </a:solidFill>
                <a:latin typeface="+mn-lt"/>
              </a:rPr>
              <a:t>Checklist of mechanisms per study design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7"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152400"/>
            <a:ext cx="8743950" cy="533400"/>
          </a:xfrm>
        </p:spPr>
        <p:txBody>
          <a:bodyPr/>
          <a:lstStyle/>
          <a:p>
            <a:r>
              <a:rPr lang="en-US" sz="2400" dirty="0"/>
              <a:t>Summary: Conditions for, Direct Evidence of, and Manifestations of Selection Bias</a:t>
            </a:r>
          </a:p>
        </p:txBody>
      </p:sp>
      <p:sp>
        <p:nvSpPr>
          <p:cNvPr id="3" name="Content Placeholder 2"/>
          <p:cNvSpPr>
            <a:spLocks noGrp="1"/>
          </p:cNvSpPr>
          <p:nvPr>
            <p:ph idx="1"/>
          </p:nvPr>
        </p:nvSpPr>
        <p:spPr>
          <a:xfrm>
            <a:off x="38100" y="762000"/>
            <a:ext cx="10172700" cy="5181600"/>
          </a:xfrm>
        </p:spPr>
        <p:txBody>
          <a:bodyPr/>
          <a:lstStyle/>
          <a:p>
            <a:pPr marL="0" indent="0">
              <a:buNone/>
            </a:pPr>
            <a:r>
              <a:rPr lang="en-US" sz="2200" u="sng" dirty="0"/>
              <a:t>Conditions</a:t>
            </a:r>
            <a:r>
              <a:rPr lang="en-US" sz="2400" u="sng" dirty="0"/>
              <a:t> that could give rise to selection bias</a:t>
            </a:r>
          </a:p>
          <a:p>
            <a:r>
              <a:rPr lang="en-US" sz="2000" dirty="0"/>
              <a:t>Front: Any time your study sample is anything other than a random sample of the general population (i.e., anything other than everyone in general population having same selection probability); and/or</a:t>
            </a:r>
          </a:p>
          <a:p>
            <a:r>
              <a:rPr lang="en-US" sz="2000" dirty="0"/>
              <a:t>Back: Any time original study sample loses people from drop out/competing events</a:t>
            </a:r>
          </a:p>
          <a:p>
            <a:pPr marL="0" indent="0">
              <a:buNone/>
            </a:pPr>
            <a:r>
              <a:rPr lang="en-US" sz="2200" u="sng" dirty="0"/>
              <a:t>Direct evidence for selection bias: We rarely have it</a:t>
            </a:r>
          </a:p>
          <a:p>
            <a:r>
              <a:rPr lang="en-US" sz="2000" dirty="0"/>
              <a:t>Because we typically don’t have our hands on those outside of our study sample</a:t>
            </a:r>
          </a:p>
          <a:p>
            <a:pPr lvl="1"/>
            <a:r>
              <a:rPr lang="en-US" sz="2000" dirty="0"/>
              <a:t>cannot prove (with our data) if our sample is representative of source population</a:t>
            </a:r>
          </a:p>
          <a:p>
            <a:pPr lvl="1"/>
            <a:r>
              <a:rPr lang="en-US" sz="2000" dirty="0"/>
              <a:t>best we can do is speculate based on subject matter considerations and the rules for what is needed to create selection bias</a:t>
            </a:r>
          </a:p>
          <a:p>
            <a:pPr lvl="2"/>
            <a:r>
              <a:rPr lang="en-US" sz="2000" dirty="0"/>
              <a:t>Rules differ depending upon whether there is (“under the non-null”) or is not (“under the null”) a true association between exposure and outcome</a:t>
            </a:r>
          </a:p>
          <a:p>
            <a:pPr marL="0" indent="0">
              <a:buNone/>
            </a:pPr>
            <a:r>
              <a:rPr lang="en-US" sz="2200" u="sng" dirty="0"/>
              <a:t>Manifestations</a:t>
            </a:r>
            <a:endParaRPr lang="en-US" sz="2200" dirty="0"/>
          </a:p>
          <a:p>
            <a:r>
              <a:rPr lang="en-US" sz="2000" dirty="0"/>
              <a:t>Selection Bias can result in:</a:t>
            </a:r>
          </a:p>
          <a:p>
            <a:pPr lvl="1"/>
            <a:r>
              <a:rPr lang="en-US" sz="2000" dirty="0"/>
              <a:t>“Under the null”: specious numerical association between exposure &amp; outcome when one truly is not present</a:t>
            </a:r>
          </a:p>
          <a:p>
            <a:pPr lvl="1"/>
            <a:r>
              <a:rPr lang="en-US" sz="2000" dirty="0"/>
              <a:t>“Under non-null”:  distortion of the association between exposure &amp; outcome</a:t>
            </a:r>
          </a:p>
        </p:txBody>
      </p:sp>
    </p:spTree>
    <p:extLst>
      <p:ext uri="{BB962C8B-B14F-4D97-AF65-F5344CB8AC3E}">
        <p14:creationId xmlns:p14="http://schemas.microsoft.com/office/powerpoint/2010/main" val="16377885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42900" y="76200"/>
            <a:ext cx="9686925" cy="762000"/>
          </a:xfrm>
        </p:spPr>
        <p:txBody>
          <a:bodyPr/>
          <a:lstStyle/>
          <a:p>
            <a:r>
              <a:rPr lang="en-US" sz="2800" dirty="0"/>
              <a:t>Summary:  Managing Selection Bias</a:t>
            </a:r>
          </a:p>
        </p:txBody>
      </p:sp>
      <p:sp>
        <p:nvSpPr>
          <p:cNvPr id="92163" name="Rectangle 3"/>
          <p:cNvSpPr>
            <a:spLocks noGrp="1" noChangeArrowheads="1"/>
          </p:cNvSpPr>
          <p:nvPr>
            <p:ph type="body" idx="1"/>
          </p:nvPr>
        </p:nvSpPr>
        <p:spPr>
          <a:xfrm>
            <a:off x="76200" y="762000"/>
            <a:ext cx="10325100" cy="6324600"/>
          </a:xfrm>
        </p:spPr>
        <p:txBody>
          <a:bodyPr/>
          <a:lstStyle/>
          <a:p>
            <a:r>
              <a:rPr lang="en-US" sz="2800" dirty="0"/>
              <a:t>Prevention in design stage is critical</a:t>
            </a:r>
            <a:endParaRPr lang="en-US" sz="2800" b="1" dirty="0"/>
          </a:p>
          <a:p>
            <a:pPr lvl="1"/>
            <a:r>
              <a:rPr lang="en-US" sz="2200" dirty="0"/>
              <a:t>Fixes in the analysis of data stage may not be possible</a:t>
            </a:r>
          </a:p>
          <a:p>
            <a:pPr lvl="1"/>
            <a:r>
              <a:rPr lang="en-US" sz="2200" dirty="0"/>
              <a:t>General advice: Strive for study samples that are representative of source populations; high participation %’s; and low rates of losses to follow-up</a:t>
            </a:r>
          </a:p>
          <a:p>
            <a:pPr lvl="1"/>
            <a:endParaRPr lang="en-US" sz="400" dirty="0"/>
          </a:p>
          <a:p>
            <a:r>
              <a:rPr lang="en-US" sz="2800" dirty="0"/>
              <a:t>In cross-sectional studies:</a:t>
            </a:r>
          </a:p>
          <a:p>
            <a:pPr lvl="1"/>
            <a:r>
              <a:rPr lang="en-US" sz="2200" dirty="0"/>
              <a:t>Presence of exposure and outcome at outset: potential for selection bias</a:t>
            </a:r>
          </a:p>
          <a:p>
            <a:pPr lvl="1"/>
            <a:endParaRPr lang="en-US" sz="400" dirty="0"/>
          </a:p>
          <a:p>
            <a:r>
              <a:rPr lang="en-US" sz="2800" dirty="0"/>
              <a:t>In case-control studies:</a:t>
            </a:r>
          </a:p>
          <a:p>
            <a:pPr lvl="1"/>
            <a:r>
              <a:rPr lang="en-US" sz="2200" dirty="0"/>
              <a:t>Follow the study base principle</a:t>
            </a:r>
          </a:p>
          <a:p>
            <a:pPr lvl="1"/>
            <a:endParaRPr lang="en-US" sz="800" dirty="0"/>
          </a:p>
          <a:p>
            <a:r>
              <a:rPr lang="en-US" sz="2800" dirty="0"/>
              <a:t>In longitudinal studies (cohorts/experimental studies):</a:t>
            </a:r>
          </a:p>
          <a:p>
            <a:pPr lvl="1"/>
            <a:r>
              <a:rPr lang="en-US" sz="2200" dirty="0"/>
              <a:t>Be mindful of occult selection forces at cohort outset (cohort only; not RCT)</a:t>
            </a:r>
          </a:p>
          <a:p>
            <a:pPr lvl="1"/>
            <a:r>
              <a:rPr lang="en-US" sz="2200" dirty="0"/>
              <a:t>Competing events cannot be prevented but need to be acknowledged </a:t>
            </a:r>
          </a:p>
          <a:p>
            <a:pPr lvl="1"/>
            <a:r>
              <a:rPr lang="en-US" sz="2200" dirty="0"/>
              <a:t>Consider approaches to tracking down the drop outs (or at least a sample)</a:t>
            </a:r>
          </a:p>
          <a:p>
            <a:pPr lvl="2"/>
            <a:r>
              <a:rPr lang="en-US" sz="2000" dirty="0"/>
              <a:t>See Additional Slides for what to collect at study entry</a:t>
            </a:r>
          </a:p>
        </p:txBody>
      </p:sp>
    </p:spTree>
    <p:extLst>
      <p:ext uri="{BB962C8B-B14F-4D97-AF65-F5344CB8AC3E}">
        <p14:creationId xmlns:p14="http://schemas.microsoft.com/office/powerpoint/2010/main" val="11273368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z="2800" dirty="0"/>
              <a:t>Additional Material Slides</a:t>
            </a:r>
          </a:p>
        </p:txBody>
      </p:sp>
      <p:sp>
        <p:nvSpPr>
          <p:cNvPr id="93187" name="Rectangle 3"/>
          <p:cNvSpPr>
            <a:spLocks noGrp="1" noChangeArrowheads="1"/>
          </p:cNvSpPr>
          <p:nvPr>
            <p:ph type="body" idx="1"/>
          </p:nvPr>
        </p:nvSpPr>
        <p:spPr/>
        <p:txBody>
          <a:bodyPr/>
          <a:lstStyle/>
          <a:p>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04" name="Object 4"/>
          <p:cNvGraphicFramePr>
            <a:graphicFrameLocks noChangeAspect="1"/>
          </p:cNvGraphicFramePr>
          <p:nvPr>
            <p:extLst>
              <p:ext uri="{D42A27DB-BD31-4B8C-83A1-F6EECF244321}">
                <p14:modId xmlns:p14="http://schemas.microsoft.com/office/powerpoint/2010/main" val="347344743"/>
              </p:ext>
            </p:extLst>
          </p:nvPr>
        </p:nvGraphicFramePr>
        <p:xfrm>
          <a:off x="34089" y="307975"/>
          <a:ext cx="9818688" cy="6242050"/>
        </p:xfrm>
        <a:graphic>
          <a:graphicData uri="http://schemas.openxmlformats.org/presentationml/2006/ole">
            <mc:AlternateContent xmlns:mc="http://schemas.openxmlformats.org/markup-compatibility/2006">
              <mc:Choice xmlns:v="urn:schemas-microsoft-com:vml" Requires="v">
                <p:oleObj name="Document" r:id="rId3" imgW="11807381" imgH="8024226" progId="Word.Document.8">
                  <p:embed/>
                </p:oleObj>
              </mc:Choice>
              <mc:Fallback>
                <p:oleObj name="Document" r:id="rId3" imgW="11807381" imgH="8024226"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89" y="307975"/>
                        <a:ext cx="9818688" cy="624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7" name="Text Box 5"/>
          <p:cNvSpPr txBox="1">
            <a:spLocks noChangeArrowheads="1"/>
          </p:cNvSpPr>
          <p:nvPr/>
        </p:nvSpPr>
        <p:spPr bwMode="auto">
          <a:xfrm>
            <a:off x="190500" y="838200"/>
            <a:ext cx="2743200" cy="1917700"/>
          </a:xfrm>
          <a:prstGeom prst="rect">
            <a:avLst/>
          </a:prstGeom>
          <a:noFill/>
          <a:ln w="9525" algn="ctr">
            <a:noFill/>
            <a:miter lim="800000"/>
            <a:headEnd/>
            <a:tailEnd/>
          </a:ln>
        </p:spPr>
        <p:txBody>
          <a:bodyPr>
            <a:spAutoFit/>
          </a:bodyPr>
          <a:lstStyle/>
          <a:p>
            <a:pPr algn="l"/>
            <a:r>
              <a:rPr lang="en-US" sz="2400" dirty="0">
                <a:latin typeface="Arial" charset="0"/>
              </a:rPr>
              <a:t>selection bias</a:t>
            </a:r>
          </a:p>
          <a:p>
            <a:pPr algn="l"/>
            <a:r>
              <a:rPr lang="en-US" sz="2400" dirty="0">
                <a:latin typeface="Arial" charset="0"/>
              </a:rPr>
              <a:t>measurement bias</a:t>
            </a:r>
          </a:p>
          <a:p>
            <a:pPr algn="l"/>
            <a:r>
              <a:rPr lang="en-US" sz="2400" dirty="0">
                <a:latin typeface="Arial" charset="0"/>
              </a:rPr>
              <a:t>confounding bias</a:t>
            </a:r>
          </a:p>
          <a:p>
            <a:pPr algn="l"/>
            <a:endParaRPr lang="en-US" sz="2400" dirty="0">
              <a:latin typeface="Arial" charset="0"/>
            </a:endParaRPr>
          </a:p>
          <a:p>
            <a:pPr algn="l"/>
            <a:r>
              <a:rPr lang="en-US" sz="2400" dirty="0">
                <a:latin typeface="Arial" charset="0"/>
              </a:rPr>
              <a:t>vs. </a:t>
            </a:r>
          </a:p>
        </p:txBody>
      </p:sp>
      <p:sp>
        <p:nvSpPr>
          <p:cNvPr id="614406" name="Text Box 6"/>
          <p:cNvSpPr txBox="1">
            <a:spLocks noChangeArrowheads="1"/>
          </p:cNvSpPr>
          <p:nvPr/>
        </p:nvSpPr>
        <p:spPr bwMode="auto">
          <a:xfrm>
            <a:off x="9608301" y="2057400"/>
            <a:ext cx="488199" cy="310854"/>
          </a:xfrm>
          <a:prstGeom prst="rect">
            <a:avLst/>
          </a:prstGeom>
          <a:solidFill>
            <a:schemeClr val="bg1"/>
          </a:solidFill>
          <a:ln w="9525" algn="ctr">
            <a:noFill/>
            <a:miter lim="800000"/>
            <a:headEnd/>
            <a:tailEnd/>
          </a:ln>
        </p:spPr>
        <p:txBody>
          <a:bodyPr wrap="square" lIns="0" tIns="9144" rIns="0" bIns="9144">
            <a:spAutoFit/>
          </a:bodyPr>
          <a:lstStyle/>
          <a:p>
            <a:pPr>
              <a:spcBef>
                <a:spcPct val="50000"/>
              </a:spcBef>
            </a:pPr>
            <a:r>
              <a:rPr lang="en-US" sz="1900" dirty="0">
                <a:latin typeface="Arial" charset="0"/>
              </a:rPr>
              <a:t>bias</a:t>
            </a:r>
          </a:p>
        </p:txBody>
      </p:sp>
      <p:sp>
        <p:nvSpPr>
          <p:cNvPr id="614407" name="Text Box 7"/>
          <p:cNvSpPr txBox="1">
            <a:spLocks noChangeArrowheads="1"/>
          </p:cNvSpPr>
          <p:nvPr/>
        </p:nvSpPr>
        <p:spPr bwMode="auto">
          <a:xfrm>
            <a:off x="8039100" y="5562600"/>
            <a:ext cx="723900" cy="396875"/>
          </a:xfrm>
          <a:prstGeom prst="rect">
            <a:avLst/>
          </a:prstGeom>
          <a:solidFill>
            <a:schemeClr val="bg1"/>
          </a:solidFill>
          <a:ln w="9525" algn="ctr">
            <a:noFill/>
            <a:miter lim="800000"/>
            <a:headEnd/>
            <a:tailEnd/>
          </a:ln>
        </p:spPr>
        <p:txBody>
          <a:bodyPr>
            <a:spAutoFit/>
          </a:bodyPr>
          <a:lstStyle/>
          <a:p>
            <a:pPr>
              <a:spcBef>
                <a:spcPct val="50000"/>
              </a:spcBef>
            </a:pPr>
            <a:endParaRPr lang="en-US" sz="20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40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4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06" grpId="0" animBg="1"/>
      <p:bldP spid="614407"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71525" y="457200"/>
            <a:ext cx="8743950" cy="533400"/>
          </a:xfrm>
        </p:spPr>
        <p:txBody>
          <a:bodyPr/>
          <a:lstStyle/>
          <a:p>
            <a:r>
              <a:rPr lang="en-US" sz="2800" dirty="0"/>
              <a:t>Leukemia Among Observers </a:t>
            </a:r>
            <a:br>
              <a:rPr lang="en-US" sz="2800" dirty="0"/>
            </a:br>
            <a:r>
              <a:rPr lang="en-US" sz="2800" dirty="0"/>
              <a:t>of a Nuclear Bomb Test</a:t>
            </a:r>
            <a:endParaRPr lang="en-US" dirty="0"/>
          </a:p>
        </p:txBody>
      </p:sp>
      <p:sp>
        <p:nvSpPr>
          <p:cNvPr id="94211" name="Rectangle 3"/>
          <p:cNvSpPr>
            <a:spLocks noGrp="1" noChangeArrowheads="1"/>
          </p:cNvSpPr>
          <p:nvPr>
            <p:ph type="body" idx="1"/>
          </p:nvPr>
        </p:nvSpPr>
        <p:spPr>
          <a:xfrm>
            <a:off x="381000" y="1295400"/>
            <a:ext cx="9134475" cy="5181600"/>
          </a:xfrm>
        </p:spPr>
        <p:txBody>
          <a:bodyPr/>
          <a:lstStyle/>
          <a:p>
            <a:pPr>
              <a:buFontTx/>
              <a:buNone/>
            </a:pPr>
            <a:r>
              <a:rPr lang="en-US" sz="2400" dirty="0"/>
              <a:t>Caldwell et al.  </a:t>
            </a:r>
            <a:r>
              <a:rPr lang="en-US" sz="2400" i="1" dirty="0"/>
              <a:t>JAMA</a:t>
            </a:r>
            <a:r>
              <a:rPr lang="en-US" sz="2400" dirty="0"/>
              <a:t> 1980</a:t>
            </a:r>
          </a:p>
          <a:p>
            <a:r>
              <a:rPr lang="en-US" sz="2400" dirty="0"/>
              <a:t>Smoky Atomic Test in Nevada</a:t>
            </a:r>
          </a:p>
          <a:p>
            <a:r>
              <a:rPr lang="en-US" sz="2400" dirty="0"/>
              <a:t>Outcome of 76% of observing troops at site was later found; occurrence of leukemia determined</a:t>
            </a:r>
          </a:p>
          <a:p>
            <a:pPr lvl="1"/>
            <a:endParaRPr lang="en-US" sz="2400" dirty="0"/>
          </a:p>
          <a:p>
            <a:pPr lvl="1"/>
            <a:endParaRPr lang="en-US" sz="2400" dirty="0"/>
          </a:p>
          <a:p>
            <a:pPr lvl="1"/>
            <a:endParaRPr lang="en-US" sz="2400" dirty="0"/>
          </a:p>
          <a:p>
            <a:pPr lvl="1"/>
            <a:endParaRPr lang="en-US" sz="2000" dirty="0"/>
          </a:p>
        </p:txBody>
      </p:sp>
      <p:sp>
        <p:nvSpPr>
          <p:cNvPr id="94212" name="Line 4"/>
          <p:cNvSpPr>
            <a:spLocks noChangeShapeType="1"/>
          </p:cNvSpPr>
          <p:nvPr/>
        </p:nvSpPr>
        <p:spPr bwMode="auto">
          <a:xfrm flipH="1">
            <a:off x="2590800" y="3048000"/>
            <a:ext cx="914400" cy="990600"/>
          </a:xfrm>
          <a:prstGeom prst="line">
            <a:avLst/>
          </a:prstGeom>
          <a:noFill/>
          <a:ln w="9525">
            <a:solidFill>
              <a:schemeClr val="tx1"/>
            </a:solidFill>
            <a:round/>
            <a:headEnd/>
            <a:tailEnd type="triangle" w="med" len="med"/>
          </a:ln>
        </p:spPr>
        <p:txBody>
          <a:bodyPr wrap="none" anchor="ctr"/>
          <a:lstStyle/>
          <a:p>
            <a:endParaRPr lang="en-US" dirty="0"/>
          </a:p>
        </p:txBody>
      </p:sp>
      <p:sp>
        <p:nvSpPr>
          <p:cNvPr id="94213" name="Line 5"/>
          <p:cNvSpPr>
            <a:spLocks noChangeShapeType="1"/>
          </p:cNvSpPr>
          <p:nvPr/>
        </p:nvSpPr>
        <p:spPr bwMode="auto">
          <a:xfrm>
            <a:off x="5257800" y="2971800"/>
            <a:ext cx="762000" cy="838200"/>
          </a:xfrm>
          <a:prstGeom prst="line">
            <a:avLst/>
          </a:prstGeom>
          <a:noFill/>
          <a:ln w="9525">
            <a:solidFill>
              <a:schemeClr val="tx1"/>
            </a:solidFill>
            <a:round/>
            <a:headEnd/>
            <a:tailEnd type="triangle" w="med" len="med"/>
          </a:ln>
        </p:spPr>
        <p:txBody>
          <a:bodyPr wrap="none" anchor="ctr"/>
          <a:lstStyle/>
          <a:p>
            <a:endParaRPr lang="en-US" dirty="0"/>
          </a:p>
        </p:txBody>
      </p:sp>
      <p:sp>
        <p:nvSpPr>
          <p:cNvPr id="94214" name="Text Box 6"/>
          <p:cNvSpPr txBox="1">
            <a:spLocks noChangeArrowheads="1"/>
          </p:cNvSpPr>
          <p:nvPr/>
        </p:nvSpPr>
        <p:spPr bwMode="auto">
          <a:xfrm>
            <a:off x="1447800" y="4114800"/>
            <a:ext cx="3124200" cy="822325"/>
          </a:xfrm>
          <a:prstGeom prst="rect">
            <a:avLst/>
          </a:prstGeom>
          <a:noFill/>
          <a:ln w="9525">
            <a:noFill/>
            <a:miter lim="800000"/>
            <a:headEnd/>
            <a:tailEnd/>
          </a:ln>
        </p:spPr>
        <p:txBody>
          <a:bodyPr>
            <a:spAutoFit/>
          </a:bodyPr>
          <a:lstStyle/>
          <a:p>
            <a:pPr>
              <a:spcBef>
                <a:spcPct val="50000"/>
              </a:spcBef>
            </a:pPr>
            <a:r>
              <a:rPr lang="en-US" sz="2400" dirty="0"/>
              <a:t>82% contacted by the investigators</a:t>
            </a:r>
          </a:p>
        </p:txBody>
      </p:sp>
      <p:sp>
        <p:nvSpPr>
          <p:cNvPr id="94215" name="Text Box 7"/>
          <p:cNvSpPr txBox="1">
            <a:spLocks noChangeArrowheads="1"/>
          </p:cNvSpPr>
          <p:nvPr/>
        </p:nvSpPr>
        <p:spPr bwMode="auto">
          <a:xfrm>
            <a:off x="5334000" y="4114800"/>
            <a:ext cx="3429000" cy="2465388"/>
          </a:xfrm>
          <a:prstGeom prst="rect">
            <a:avLst/>
          </a:prstGeom>
          <a:noFill/>
          <a:ln w="9525">
            <a:noFill/>
            <a:miter lim="800000"/>
            <a:headEnd/>
            <a:tailEnd/>
          </a:ln>
        </p:spPr>
        <p:txBody>
          <a:bodyPr>
            <a:spAutoFit/>
          </a:bodyPr>
          <a:lstStyle/>
          <a:p>
            <a:pPr>
              <a:spcBef>
                <a:spcPct val="50000"/>
              </a:spcBef>
            </a:pPr>
            <a:r>
              <a:rPr lang="en-US" sz="2400" dirty="0"/>
              <a:t>18% contacted the investigators on their own</a:t>
            </a:r>
          </a:p>
          <a:p>
            <a:pPr>
              <a:spcBef>
                <a:spcPct val="50000"/>
              </a:spcBef>
            </a:pPr>
            <a:r>
              <a:rPr lang="en-US" sz="2400" dirty="0"/>
              <a:t>4.4-fold greater prevalence of leukemia than those contacted by the investigators</a:t>
            </a:r>
          </a:p>
        </p:txBody>
      </p:sp>
      <p:sp>
        <p:nvSpPr>
          <p:cNvPr id="94216" name="Text Box 8"/>
          <p:cNvSpPr txBox="1">
            <a:spLocks noChangeArrowheads="1"/>
          </p:cNvSpPr>
          <p:nvPr/>
        </p:nvSpPr>
        <p:spPr bwMode="auto">
          <a:xfrm>
            <a:off x="38100" y="5622925"/>
            <a:ext cx="5122863" cy="701675"/>
          </a:xfrm>
          <a:prstGeom prst="rect">
            <a:avLst/>
          </a:prstGeom>
          <a:noFill/>
          <a:ln w="9525">
            <a:noFill/>
            <a:miter lim="800000"/>
            <a:headEnd/>
            <a:tailEnd/>
          </a:ln>
        </p:spPr>
        <p:txBody>
          <a:bodyPr>
            <a:spAutoFit/>
          </a:bodyPr>
          <a:lstStyle/>
          <a:p>
            <a:r>
              <a:rPr lang="en-US" sz="2000" dirty="0">
                <a:latin typeface="Arial" charset="0"/>
              </a:rPr>
              <a:t>Explanation:  Human nature (affected humans like to come forward)</a:t>
            </a:r>
            <a:endParaRPr lang="en-US" sz="2000" dirty="0">
              <a:latin typeface="Arial Unicode MS" pitchFamily="34" charset="-128"/>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47700" y="304800"/>
            <a:ext cx="9020175" cy="533400"/>
          </a:xfrm>
        </p:spPr>
        <p:txBody>
          <a:bodyPr/>
          <a:lstStyle/>
          <a:p>
            <a:r>
              <a:rPr lang="en-US" sz="2800" dirty="0"/>
              <a:t>Mechanisms of Unequal Selection Probabilities in Cross-Sectional Studies</a:t>
            </a:r>
          </a:p>
        </p:txBody>
      </p:sp>
      <p:sp>
        <p:nvSpPr>
          <p:cNvPr id="58371" name="Rectangle 3"/>
          <p:cNvSpPr>
            <a:spLocks noGrp="1" noChangeArrowheads="1"/>
          </p:cNvSpPr>
          <p:nvPr>
            <p:ph type="body" idx="1"/>
          </p:nvPr>
        </p:nvSpPr>
        <p:spPr>
          <a:xfrm>
            <a:off x="838200" y="4419600"/>
            <a:ext cx="9258300" cy="2286000"/>
          </a:xfrm>
        </p:spPr>
        <p:txBody>
          <a:bodyPr/>
          <a:lstStyle/>
          <a:p>
            <a:pPr marL="457200" indent="-457200">
              <a:lnSpc>
                <a:spcPct val="80000"/>
              </a:lnSpc>
              <a:buFont typeface="+mj-lt"/>
              <a:buAutoNum type="arabicPeriod" startAt="2"/>
            </a:pPr>
            <a:r>
              <a:rPr lang="en-US" sz="2000" dirty="0">
                <a:solidFill>
                  <a:schemeClr val="bg1">
                    <a:lumMod val="65000"/>
                  </a:schemeClr>
                </a:solidFill>
              </a:rPr>
              <a:t>Non-participation amongst eligibles whom you have approached</a:t>
            </a:r>
          </a:p>
          <a:p>
            <a:pPr marL="838200" lvl="1" indent="-381000">
              <a:lnSpc>
                <a:spcPct val="80000"/>
              </a:lnSpc>
              <a:buFontTx/>
              <a:buChar char="•"/>
            </a:pPr>
            <a:r>
              <a:rPr lang="en-US" sz="1800" dirty="0">
                <a:solidFill>
                  <a:schemeClr val="bg1">
                    <a:lumMod val="65000"/>
                  </a:schemeClr>
                </a:solidFill>
              </a:rPr>
              <a:t>“Non-response” (eligible persons in intended sample decline participation according to exposure &amp; outcome)</a:t>
            </a:r>
          </a:p>
          <a:p>
            <a:pPr marL="838200" lvl="1" indent="-381000">
              <a:lnSpc>
                <a:spcPct val="80000"/>
              </a:lnSpc>
              <a:buFontTx/>
              <a:buChar char="•"/>
            </a:pPr>
            <a:endParaRPr lang="en-US" sz="1800" dirty="0"/>
          </a:p>
          <a:p>
            <a:pPr marL="457200" indent="-457200">
              <a:lnSpc>
                <a:spcPct val="80000"/>
              </a:lnSpc>
              <a:buFontTx/>
              <a:buAutoNum type="arabicPeriod" startAt="2"/>
            </a:pPr>
            <a:r>
              <a:rPr lang="en-US" sz="2000" dirty="0">
                <a:solidFill>
                  <a:srgbClr val="FF0000"/>
                </a:solidFill>
              </a:rPr>
              <a:t>Some people whom you would like to sample never become available to ask</a:t>
            </a:r>
          </a:p>
          <a:p>
            <a:pPr marL="838200" lvl="1" indent="-381000">
              <a:lnSpc>
                <a:spcPct val="80000"/>
              </a:lnSpc>
              <a:buFontTx/>
              <a:buChar char="•"/>
            </a:pPr>
            <a:r>
              <a:rPr lang="en-US" sz="1800" dirty="0">
                <a:solidFill>
                  <a:srgbClr val="FF0000"/>
                </a:solidFill>
              </a:rPr>
              <a:t>Drop out, competing events, and/or death from disease influenced by/associated with both exposure and disease</a:t>
            </a:r>
          </a:p>
          <a:p>
            <a:pPr marL="838200" lvl="1" indent="-381000">
              <a:lnSpc>
                <a:spcPct val="80000"/>
              </a:lnSpc>
            </a:pPr>
            <a:endParaRPr lang="en-US" sz="1800" dirty="0"/>
          </a:p>
        </p:txBody>
      </p:sp>
      <p:pic>
        <p:nvPicPr>
          <p:cNvPr id="58372" name="Picture 4" descr="Cross-sectional design diagram"/>
          <p:cNvPicPr>
            <a:picLocks noChangeAspect="1" noChangeArrowheads="1"/>
          </p:cNvPicPr>
          <p:nvPr/>
        </p:nvPicPr>
        <p:blipFill>
          <a:blip r:embed="rId3" cstate="print">
            <a:lum bright="12000"/>
          </a:blip>
          <a:srcRect l="11250" t="22728" r="13750"/>
          <a:stretch>
            <a:fillRect/>
          </a:stretch>
        </p:blipFill>
        <p:spPr bwMode="auto">
          <a:xfrm>
            <a:off x="419100" y="1073150"/>
            <a:ext cx="5638800" cy="3194050"/>
          </a:xfrm>
          <a:prstGeom prst="rect">
            <a:avLst/>
          </a:prstGeom>
          <a:solidFill>
            <a:schemeClr val="bg1"/>
          </a:solidFill>
          <a:ln w="9525">
            <a:noFill/>
            <a:miter lim="800000"/>
            <a:headEnd/>
            <a:tailEnd/>
          </a:ln>
        </p:spPr>
      </p:pic>
      <p:sp>
        <p:nvSpPr>
          <p:cNvPr id="58373" name="Line 5"/>
          <p:cNvSpPr>
            <a:spLocks noChangeShapeType="1"/>
          </p:cNvSpPr>
          <p:nvPr/>
        </p:nvSpPr>
        <p:spPr bwMode="auto">
          <a:xfrm flipV="1">
            <a:off x="3314700" y="3048000"/>
            <a:ext cx="1828800" cy="1371600"/>
          </a:xfrm>
          <a:prstGeom prst="line">
            <a:avLst/>
          </a:prstGeom>
          <a:noFill/>
          <a:ln w="9525">
            <a:solidFill>
              <a:schemeClr val="tx1"/>
            </a:solidFill>
            <a:round/>
            <a:headEnd/>
            <a:tailEnd type="triangle" w="med" len="med"/>
          </a:ln>
        </p:spPr>
        <p:txBody>
          <a:bodyPr wrap="none" anchor="ctr"/>
          <a:lstStyle/>
          <a:p>
            <a:endParaRPr lang="en-US" dirty="0"/>
          </a:p>
        </p:txBody>
      </p:sp>
      <p:sp>
        <p:nvSpPr>
          <p:cNvPr id="58374" name="Freeform 16"/>
          <p:cNvSpPr>
            <a:spLocks/>
          </p:cNvSpPr>
          <p:nvPr/>
        </p:nvSpPr>
        <p:spPr bwMode="auto">
          <a:xfrm rot="21256615">
            <a:off x="443008" y="2181897"/>
            <a:ext cx="2682529" cy="3713406"/>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58376" name="Rectangle 19"/>
          <p:cNvSpPr>
            <a:spLocks noChangeArrowheads="1"/>
          </p:cNvSpPr>
          <p:nvPr/>
        </p:nvSpPr>
        <p:spPr bwMode="auto">
          <a:xfrm>
            <a:off x="6515100" y="990600"/>
            <a:ext cx="3429000" cy="1828800"/>
          </a:xfrm>
          <a:prstGeom prst="rect">
            <a:avLst/>
          </a:prstGeom>
          <a:noFill/>
          <a:ln w="9525">
            <a:noFill/>
            <a:miter lim="800000"/>
            <a:headEnd/>
            <a:tailEnd/>
          </a:ln>
        </p:spPr>
        <p:txBody>
          <a:bodyPr/>
          <a:lstStyle/>
          <a:p>
            <a:pPr marL="742950" lvl="1" indent="-285750" algn="l">
              <a:spcBef>
                <a:spcPct val="20000"/>
              </a:spcBef>
            </a:pPr>
            <a:r>
              <a:rPr lang="en-US" sz="2400" dirty="0">
                <a:latin typeface="Arial" charset="0"/>
              </a:rPr>
              <a:t>	</a:t>
            </a:r>
          </a:p>
        </p:txBody>
      </p:sp>
      <p:sp>
        <p:nvSpPr>
          <p:cNvPr id="58377" name="Text Box 20"/>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CE</a:t>
            </a:r>
          </a:p>
        </p:txBody>
      </p:sp>
      <p:sp>
        <p:nvSpPr>
          <p:cNvPr id="14" name="TextBox 13"/>
          <p:cNvSpPr txBox="1"/>
          <p:nvPr/>
        </p:nvSpPr>
        <p:spPr>
          <a:xfrm>
            <a:off x="6210300" y="1005840"/>
            <a:ext cx="3810000" cy="1569660"/>
          </a:xfrm>
          <a:prstGeom prst="rect">
            <a:avLst/>
          </a:prstGeom>
          <a:noFill/>
        </p:spPr>
        <p:txBody>
          <a:bodyPr wrap="square" rtlCol="0">
            <a:spAutoFit/>
          </a:bodyPr>
          <a:lstStyle/>
          <a:p>
            <a:r>
              <a:rPr lang="en-US" sz="2400" dirty="0">
                <a:latin typeface="Arial" charset="0"/>
              </a:rPr>
              <a:t>Assuming that the goal is to identify determinants of disease development (etiologic research)</a:t>
            </a:r>
            <a:endParaRPr lang="en-US" sz="2400" dirty="0"/>
          </a:p>
        </p:txBody>
      </p:sp>
      <p:sp>
        <p:nvSpPr>
          <p:cNvPr id="15" name="Rectangle 3"/>
          <p:cNvSpPr txBox="1">
            <a:spLocks noChangeArrowheads="1"/>
          </p:cNvSpPr>
          <p:nvPr/>
        </p:nvSpPr>
        <p:spPr bwMode="auto">
          <a:xfrm>
            <a:off x="6057900" y="2743200"/>
            <a:ext cx="4251267"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80000"/>
              </a:lnSpc>
              <a:spcBef>
                <a:spcPct val="20000"/>
              </a:spcBef>
              <a:spcAft>
                <a:spcPct val="0"/>
              </a:spcAft>
              <a:buClrTx/>
              <a:buSzTx/>
              <a:buFont typeface="+mj-lt"/>
              <a:buAutoNum type="arabicPeriod"/>
              <a:tabLst/>
              <a:defRPr/>
            </a:pPr>
            <a:r>
              <a:rPr kumimoji="0" lang="en-US" sz="2000" b="0" i="0" u="none" strike="noStrike" kern="0" cap="none" spc="0" normalizeH="0" baseline="0" noProof="0" dirty="0">
                <a:ln>
                  <a:noFill/>
                </a:ln>
                <a:solidFill>
                  <a:schemeClr val="bg1">
                    <a:lumMod val="65000"/>
                  </a:schemeClr>
                </a:solidFill>
                <a:effectLst/>
                <a:uLnTx/>
                <a:uFillTx/>
                <a:latin typeface="+mn-lt"/>
                <a:ea typeface="+mn-ea"/>
                <a:cs typeface="+mn-cs"/>
              </a:rPr>
              <a:t>Unwise choice</a:t>
            </a:r>
            <a:r>
              <a:rPr kumimoji="0" lang="en-US" sz="2000" b="0" i="0" u="none" strike="noStrike" kern="0" cap="none" spc="0" normalizeH="0" noProof="0" dirty="0">
                <a:ln>
                  <a:noFill/>
                </a:ln>
                <a:solidFill>
                  <a:schemeClr val="bg1">
                    <a:lumMod val="65000"/>
                  </a:schemeClr>
                </a:solidFill>
                <a:effectLst/>
                <a:uLnTx/>
                <a:uFillTx/>
                <a:latin typeface="+mn-lt"/>
                <a:ea typeface="+mn-ea"/>
                <a:cs typeface="+mn-cs"/>
              </a:rPr>
              <a:t> of a study </a:t>
            </a:r>
            <a:r>
              <a:rPr lang="en-US" sz="2000" kern="0" dirty="0">
                <a:solidFill>
                  <a:schemeClr val="bg1">
                    <a:lumMod val="65000"/>
                  </a:schemeClr>
                </a:solidFill>
                <a:latin typeface="+mn-lt"/>
              </a:rPr>
              <a:t>sample as representative of source population. </a:t>
            </a:r>
          </a:p>
          <a:p>
            <a:pPr marL="747713" lvl="1" indent="-290513" algn="l">
              <a:lnSpc>
                <a:spcPct val="80000"/>
              </a:lnSpc>
              <a:spcBef>
                <a:spcPct val="20000"/>
              </a:spcBef>
              <a:buFont typeface="Arial" panose="020B0604020202020204" pitchFamily="34" charset="0"/>
              <a:buChar char="•"/>
              <a:defRPr/>
            </a:pPr>
            <a:r>
              <a:rPr lang="en-US" sz="2000" kern="0" dirty="0">
                <a:solidFill>
                  <a:schemeClr val="bg1">
                    <a:lumMod val="65000"/>
                  </a:schemeClr>
                </a:solidFill>
                <a:latin typeface="+mn-lt"/>
              </a:rPr>
              <a:t>Study sample influenced by both exposure and outcome  </a:t>
            </a:r>
            <a:r>
              <a:rPr lang="en-US" sz="2000" kern="0" dirty="0">
                <a:solidFill>
                  <a:schemeClr val="bg1">
                    <a:lumMod val="75000"/>
                  </a:schemeClr>
                </a:solidFill>
                <a:latin typeface="+mn-lt"/>
              </a:rPr>
              <a:t>(e.g., Harvard study) </a:t>
            </a:r>
            <a:endParaRPr kumimoji="0" lang="en-US" sz="1800" b="0" i="0" u="none" strike="noStrike" kern="0" cap="none" spc="0" normalizeH="0" baseline="0" noProof="0" dirty="0">
              <a:ln>
                <a:noFill/>
              </a:ln>
              <a:solidFill>
                <a:schemeClr val="bg1">
                  <a:lumMod val="75000"/>
                </a:schemeClr>
              </a:solidFill>
              <a:effectLst/>
              <a:uLnTx/>
              <a:uFillTx/>
              <a:latin typeface="+mn-lt"/>
            </a:endParaRPr>
          </a:p>
        </p:txBody>
      </p:sp>
      <p:sp>
        <p:nvSpPr>
          <p:cNvPr id="16" name="Line 5"/>
          <p:cNvSpPr>
            <a:spLocks noChangeShapeType="1"/>
          </p:cNvSpPr>
          <p:nvPr/>
        </p:nvSpPr>
        <p:spPr bwMode="auto">
          <a:xfrm flipH="1" flipV="1">
            <a:off x="5905500" y="3048000"/>
            <a:ext cx="457200" cy="381000"/>
          </a:xfrm>
          <a:prstGeom prst="line">
            <a:avLst/>
          </a:prstGeom>
          <a:noFill/>
          <a:ln w="9525">
            <a:solidFill>
              <a:schemeClr val="tx1"/>
            </a:solidFill>
            <a:round/>
            <a:headEnd/>
            <a:tailEnd type="triangle" w="med" len="med"/>
          </a:ln>
        </p:spPr>
        <p:txBody>
          <a:bodyPr wrap="none" anchor="ctr"/>
          <a:lstStyle/>
          <a:p>
            <a:endParaRPr lang="en-US" dirty="0"/>
          </a:p>
        </p:txBody>
      </p:sp>
      <p:sp>
        <p:nvSpPr>
          <p:cNvPr id="17" name="Freeform 16"/>
          <p:cNvSpPr>
            <a:spLocks/>
          </p:cNvSpPr>
          <p:nvPr/>
        </p:nvSpPr>
        <p:spPr bwMode="auto">
          <a:xfrm rot="2073596">
            <a:off x="2368895" y="1121429"/>
            <a:ext cx="1425263" cy="1708178"/>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Tree>
    <p:extLst>
      <p:ext uri="{BB962C8B-B14F-4D97-AF65-F5344CB8AC3E}">
        <p14:creationId xmlns:p14="http://schemas.microsoft.com/office/powerpoint/2010/main" val="293890587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136340</TotalTime>
  <Words>33244</Words>
  <Application>Microsoft Office PowerPoint</Application>
  <PresentationFormat>35mm Slides</PresentationFormat>
  <Paragraphs>2079</Paragraphs>
  <Slides>111</Slides>
  <Notes>111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111</vt:i4>
      </vt:variant>
    </vt:vector>
  </HeadingPairs>
  <TitlesOfParts>
    <vt:vector size="120" baseType="lpstr">
      <vt:lpstr>Arial Unicode MS</vt:lpstr>
      <vt:lpstr>Arial</vt:lpstr>
      <vt:lpstr>Arial Black</vt:lpstr>
      <vt:lpstr>Calibri</vt:lpstr>
      <vt:lpstr>Times</vt:lpstr>
      <vt:lpstr>Times New Roman</vt:lpstr>
      <vt:lpstr>Default Design</vt:lpstr>
      <vt:lpstr>Document</vt:lpstr>
      <vt:lpstr>Bitmap Image</vt:lpstr>
      <vt:lpstr>Epidemiologic Methods (EPI 203)</vt:lpstr>
      <vt:lpstr>PowerPoint Presentation</vt:lpstr>
      <vt:lpstr>Error in Clinical and Epidemiologic Research:   General Aspects and Focus on Selection Bias </vt:lpstr>
      <vt:lpstr>WARNING: SHIFTING GEARS</vt:lpstr>
      <vt:lpstr>A Framework for Classifying Error</vt:lpstr>
      <vt:lpstr>Clinical and Epidemiologic Research:</vt:lpstr>
      <vt:lpstr>Theme for Rest of Course</vt:lpstr>
      <vt:lpstr>PowerPoint Presentation</vt:lpstr>
      <vt:lpstr>PowerPoint Presentation</vt:lpstr>
      <vt:lpstr>PowerPoint Presentation</vt:lpstr>
      <vt:lpstr>Two Types of Inferences Correspond to Two Types of Validity</vt:lpstr>
      <vt:lpstr>PowerPoint Presentation</vt:lpstr>
      <vt:lpstr>PowerPoint Presentation</vt:lpstr>
      <vt:lpstr>Validity and Precision of an Inference:  Each Shot at Target Represents the ‘Inference’ from a Study Sample of the Same Sample Size of a Given Study Design</vt:lpstr>
      <vt:lpstr>Validity and Precision of an Inference</vt:lpstr>
      <vt:lpstr>Validity and Precision of an Inference</vt:lpstr>
      <vt:lpstr>Validity and Precision of an Inference</vt:lpstr>
      <vt:lpstr>Validity and Precision</vt:lpstr>
      <vt:lpstr>So Far, Just Theory. When Performing an Actual Study:  You Only Have One Shot</vt:lpstr>
      <vt:lpstr>Why Do We Need Valid Studies?</vt:lpstr>
      <vt:lpstr>PowerPoint Presentation</vt:lpstr>
      <vt:lpstr>PowerPoint Presentation</vt:lpstr>
      <vt:lpstr>PowerPoint Presentation</vt:lpstr>
      <vt:lpstr>“Bias”  in Webster’s Dictionary</vt:lpstr>
      <vt:lpstr>Bias of Priene (600 - 540 BC) </vt:lpstr>
      <vt:lpstr>In the language of bias</vt:lpstr>
      <vt:lpstr>PowerPoint Presentation</vt:lpstr>
      <vt:lpstr>One More Big Picture Framework Item:  Classification Schemes for Overall Error and Bias</vt:lpstr>
      <vt:lpstr>“Causal Inference”</vt:lpstr>
      <vt:lpstr>Summary:  Framework and Classification for Error </vt:lpstr>
      <vt:lpstr>Error in Clinical and Epidemiologic Research:   General Aspects and Focus on Selection Bias </vt:lpstr>
      <vt:lpstr>Selection Bias </vt:lpstr>
      <vt:lpstr>Selection Bias: Mechanisms </vt:lpstr>
      <vt:lpstr>Error in Clinical and Epidemiologic Research:   General Aspects and Focus on Selection Bias </vt:lpstr>
      <vt:lpstr>Selection Bias in a Descriptive Study</vt:lpstr>
      <vt:lpstr>2020 U.S. Presidential Election</vt:lpstr>
      <vt:lpstr>PowerPoint Presentation</vt:lpstr>
      <vt:lpstr>PowerPoint Presentation</vt:lpstr>
      <vt:lpstr>PowerPoint Presentation</vt:lpstr>
      <vt:lpstr>PowerPoint Presentation</vt:lpstr>
      <vt:lpstr>PowerPoint Presentation</vt:lpstr>
      <vt:lpstr>PowerPoint Presentation</vt:lpstr>
      <vt:lpstr>Selection Bias (It is not just selection) </vt:lpstr>
      <vt:lpstr>PowerPoint Presentation</vt:lpstr>
      <vt:lpstr>Selection Bias: Analytic 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Guesses are informed by remembering basic rules for selection bias</vt:lpstr>
      <vt:lpstr>Why does selection that is influenced by  exposure and outcome induce bias?</vt:lpstr>
      <vt:lpstr>Error in Clinical and Epidemiologic Research:   General Aspects and Focus on Selection Bias </vt:lpstr>
      <vt:lpstr>PowerPoint Presentation</vt:lpstr>
      <vt:lpstr>Mechanisms of Unequal Selection Probabilities in Cross-Sectional Studies</vt:lpstr>
      <vt:lpstr>PowerPoint Presentation</vt:lpstr>
      <vt:lpstr>PowerPoint Presentation</vt:lpstr>
      <vt:lpstr>PowerPoint Presentation</vt:lpstr>
      <vt:lpstr>Effect of unequal response probabilities in a cross-sectional study</vt:lpstr>
      <vt:lpstr>Mechanisms of Unequal Selection Probabilities in Cross-Sectional Studies</vt:lpstr>
      <vt:lpstr>Mechanisms of Unequal Selection Probabilities in Cross-Sectional Studies</vt:lpstr>
      <vt:lpstr>Mechanisms of Unequal Selection Probabilities in Case-Control Studies</vt:lpstr>
      <vt:lpstr>Selection Bias in Case-Control Studies: Presence of Exposure &amp; Disease at Outset Also Invites Selection Bias</vt:lpstr>
      <vt:lpstr>Selection Bias in Case-Control Studies: Presence of Exposure &amp; Disease at Outset Also Invites Selection Bias</vt:lpstr>
      <vt:lpstr>Selection Bias in Case-Control Studies: Presence of Exposure &amp; Disease at Outset Also Invites Selection Bias</vt:lpstr>
      <vt:lpstr>Selection Bias in a Case-Control Study</vt:lpstr>
      <vt:lpstr>PowerPoint Presentation</vt:lpstr>
      <vt:lpstr>PowerPoint Presentation</vt:lpstr>
      <vt:lpstr>Mechanisms of Unequal Selection Probabilities in Case-Control Studies</vt:lpstr>
      <vt:lpstr>PowerPoint Presentation</vt:lpstr>
      <vt:lpstr>PowerPoint Presentation</vt:lpstr>
      <vt:lpstr>Mechanisms of Unequal Selection Probabilities in Cohort Studies:    Mechanism #1:  Selection at the Front End (“In-Selection”)</vt:lpstr>
      <vt:lpstr>For Selection Bias to Occur at Cohort Front End</vt:lpstr>
      <vt:lpstr>PowerPoint Presentation</vt:lpstr>
      <vt:lpstr>For Selection Bias to Occur at the Cohort Front End</vt:lpstr>
      <vt:lpstr>Mechanisms of Unequal Selection Probabilities in Cohort Studies:    Mechanism #2:  Retention During Follow-up (“Out-Selection”)</vt:lpstr>
      <vt:lpstr>PowerPoint Presentation</vt:lpstr>
      <vt:lpstr>Selection Bias Due to Losses to Follow-up</vt:lpstr>
      <vt:lpstr>Effect of Selection Bias in a Cohort Study: Assume no true difference in cirrhosis incidence between IDU and transfusion recipients (“under the null”)</vt:lpstr>
      <vt:lpstr>PowerPoint Presentation</vt:lpstr>
      <vt:lpstr>Competing Events and Selection Bias</vt:lpstr>
      <vt:lpstr>Selection Bias in a Randomized Trial</vt:lpstr>
      <vt:lpstr>Summary: Selection Bias</vt:lpstr>
      <vt:lpstr>Summary: Conditions for, Direct Evidence of, and Manifestations of Selection Bias</vt:lpstr>
      <vt:lpstr>Summary:  Managing Selection Bias</vt:lpstr>
      <vt:lpstr>Additional Material Slides</vt:lpstr>
      <vt:lpstr>PowerPoint Presentation</vt:lpstr>
      <vt:lpstr>Leukemia Among Observers  of a Nuclear Bomb Test</vt:lpstr>
      <vt:lpstr>Mechanisms of Unequal Selection Probabilities in Cross-Sectional Studies</vt:lpstr>
      <vt:lpstr>Selection Bias in a Cross-Sectional Study</vt:lpstr>
      <vt:lpstr>PowerPoint Presentation</vt:lpstr>
      <vt:lpstr>Effect of losses to follow-up in a cohort study</vt:lpstr>
      <vt:lpstr>PowerPoint Presentation</vt:lpstr>
      <vt:lpstr>Selection Bias in a Randomized Trial</vt:lpstr>
      <vt:lpstr>Selection Bias in a Randomized Trial: Assume no true difference in death between drug and placebo  (“under the null”)</vt:lpstr>
      <vt:lpstr>PowerPoint Presentation</vt:lpstr>
      <vt:lpstr>Competing Events in Randomized Trials</vt:lpstr>
      <vt:lpstr>Under Non-Null Conditions,  Even Less is Needed for Selection Bias</vt:lpstr>
      <vt:lpstr>Summary of Criteria Needed for Selection Bias to Occur </vt:lpstr>
      <vt:lpstr>Practical Value of the “Under the Null” and “Non-Null” Distinction </vt:lpstr>
      <vt:lpstr>Preventing and Managing Losses to Follow-up</vt:lpstr>
    </vt:vector>
  </TitlesOfParts>
  <Company>UCSF/PSG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Epidemiologic Methods</dc:title>
  <dc:creator>Jeff Martin</dc:creator>
  <cp:lastModifiedBy>Martin, Jeffrey</cp:lastModifiedBy>
  <cp:revision>984</cp:revision>
  <cp:lastPrinted>2021-10-19T02:26:09Z</cp:lastPrinted>
  <dcterms:created xsi:type="dcterms:W3CDTF">1999-10-19T18:58:44Z</dcterms:created>
  <dcterms:modified xsi:type="dcterms:W3CDTF">2022-10-18T07:46:57Z</dcterms:modified>
</cp:coreProperties>
</file>