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8.xml" ContentType="application/vnd.openxmlformats-officedocument.presentationml.tags+xml"/>
  <Override PartName="/ppt/notesSlides/notesSlide20.xml" ContentType="application/vnd.openxmlformats-officedocument.presentationml.notesSlide+xml"/>
  <Override PartName="/ppt/ink/inkAction1.xml" ContentType="application/vnd.ms-office.inkAction+xml"/>
  <Override PartName="/ppt/tags/tag9.xml" ContentType="application/vnd.openxmlformats-officedocument.presentationml.tags+xml"/>
  <Override PartName="/ppt/notesSlides/notesSlide21.xml" ContentType="application/vnd.openxmlformats-officedocument.presentationml.notesSlide+xml"/>
  <Override PartName="/ppt/ink/inkAction2.xml" ContentType="application/vnd.ms-office.inkAction+xml"/>
  <Override PartName="/ppt/notesSlides/notesSlide22.xml" ContentType="application/vnd.openxmlformats-officedocument.presentationml.notesSlide+xml"/>
  <Override PartName="/ppt/ink/inkAction3.xml" ContentType="application/vnd.ms-office.inkAction+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tags/tag10.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tags/tag11.xml" ContentType="application/vnd.openxmlformats-officedocument.presentationml.tags+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93"/>
  </p:notesMasterIdLst>
  <p:handoutMasterIdLst>
    <p:handoutMasterId r:id="rId94"/>
  </p:handoutMasterIdLst>
  <p:sldIdLst>
    <p:sldId id="785" r:id="rId2"/>
    <p:sldId id="824" r:id="rId3"/>
    <p:sldId id="921" r:id="rId4"/>
    <p:sldId id="922" r:id="rId5"/>
    <p:sldId id="925" r:id="rId6"/>
    <p:sldId id="926" r:id="rId7"/>
    <p:sldId id="927" r:id="rId8"/>
    <p:sldId id="932" r:id="rId9"/>
    <p:sldId id="935" r:id="rId10"/>
    <p:sldId id="936" r:id="rId11"/>
    <p:sldId id="938" r:id="rId12"/>
    <p:sldId id="939" r:id="rId13"/>
    <p:sldId id="940" r:id="rId14"/>
    <p:sldId id="941" r:id="rId15"/>
    <p:sldId id="937" r:id="rId16"/>
    <p:sldId id="944" r:id="rId17"/>
    <p:sldId id="942" r:id="rId18"/>
    <p:sldId id="945" r:id="rId19"/>
    <p:sldId id="1102" r:id="rId20"/>
    <p:sldId id="947" r:id="rId21"/>
    <p:sldId id="948" r:id="rId22"/>
    <p:sldId id="949" r:id="rId23"/>
    <p:sldId id="1091" r:id="rId24"/>
    <p:sldId id="1092" r:id="rId25"/>
    <p:sldId id="1054" r:id="rId26"/>
    <p:sldId id="1101" r:id="rId27"/>
    <p:sldId id="1093" r:id="rId28"/>
    <p:sldId id="1094" r:id="rId29"/>
    <p:sldId id="1057" r:id="rId30"/>
    <p:sldId id="1060" r:id="rId31"/>
    <p:sldId id="1063" r:id="rId32"/>
    <p:sldId id="1065" r:id="rId33"/>
    <p:sldId id="1067" r:id="rId34"/>
    <p:sldId id="1055" r:id="rId35"/>
    <p:sldId id="961" r:id="rId36"/>
    <p:sldId id="962" r:id="rId37"/>
    <p:sldId id="964" r:id="rId38"/>
    <p:sldId id="952" r:id="rId39"/>
    <p:sldId id="954" r:id="rId40"/>
    <p:sldId id="957" r:id="rId41"/>
    <p:sldId id="976" r:id="rId42"/>
    <p:sldId id="973" r:id="rId43"/>
    <p:sldId id="1050" r:id="rId44"/>
    <p:sldId id="975" r:id="rId45"/>
    <p:sldId id="979" r:id="rId46"/>
    <p:sldId id="977" r:id="rId47"/>
    <p:sldId id="1107" r:id="rId48"/>
    <p:sldId id="1108" r:id="rId49"/>
    <p:sldId id="1109" r:id="rId50"/>
    <p:sldId id="978" r:id="rId51"/>
    <p:sldId id="1100" r:id="rId52"/>
    <p:sldId id="1110" r:id="rId53"/>
    <p:sldId id="1111" r:id="rId54"/>
    <p:sldId id="1112" r:id="rId55"/>
    <p:sldId id="1104" r:id="rId56"/>
    <p:sldId id="1113" r:id="rId57"/>
    <p:sldId id="1105" r:id="rId58"/>
    <p:sldId id="1106" r:id="rId59"/>
    <p:sldId id="1114" r:id="rId60"/>
    <p:sldId id="1115" r:id="rId61"/>
    <p:sldId id="1116" r:id="rId62"/>
    <p:sldId id="1097" r:id="rId63"/>
    <p:sldId id="1098" r:id="rId64"/>
    <p:sldId id="1099" r:id="rId65"/>
    <p:sldId id="953" r:id="rId66"/>
    <p:sldId id="998" r:id="rId67"/>
    <p:sldId id="1008" r:id="rId68"/>
    <p:sldId id="1000" r:id="rId69"/>
    <p:sldId id="1005" r:id="rId70"/>
    <p:sldId id="1051" r:id="rId71"/>
    <p:sldId id="1006" r:id="rId72"/>
    <p:sldId id="1049" r:id="rId73"/>
    <p:sldId id="1117" r:id="rId74"/>
    <p:sldId id="1011" r:id="rId75"/>
    <p:sldId id="1019" r:id="rId76"/>
    <p:sldId id="1036" r:id="rId77"/>
    <p:sldId id="1038" r:id="rId78"/>
    <p:sldId id="1037" r:id="rId79"/>
    <p:sldId id="1039" r:id="rId80"/>
    <p:sldId id="1052" r:id="rId81"/>
    <p:sldId id="1044" r:id="rId82"/>
    <p:sldId id="1042" r:id="rId83"/>
    <p:sldId id="1045" r:id="rId84"/>
    <p:sldId id="1020" r:id="rId85"/>
    <p:sldId id="806" r:id="rId86"/>
    <p:sldId id="915" r:id="rId87"/>
    <p:sldId id="817" r:id="rId88"/>
    <p:sldId id="805" r:id="rId89"/>
    <p:sldId id="1047" r:id="rId90"/>
    <p:sldId id="1103" r:id="rId91"/>
    <p:sldId id="1048" r:id="rId92"/>
  </p:sldIdLst>
  <p:sldSz cx="9144000" cy="6858000" type="screen4x3"/>
  <p:notesSz cx="6858000" cy="9296400"/>
  <p:defaultTex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960">
          <p15:clr>
            <a:srgbClr val="A4A3A4"/>
          </p15:clr>
        </p15:guide>
      </p15:sldGuideLst>
    </p:ext>
    <p:ext uri="{2D200454-40CA-4A62-9FC3-DE9A4176ACB9}">
      <p15:notesGuideLst xmlns:p15="http://schemas.microsoft.com/office/powerpoint/2012/main">
        <p15:guide id="1" orient="horz" pos="2927">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Graff" initials="" lastIdx="35" clrIdx="0"/>
  <p:cmAuthor id="1" name="Rebecca Graff" initials="RG" lastIdx="3" clrIdx="1">
    <p:extLst>
      <p:ext uri="{19B8F6BF-5375-455C-9EA6-DF929625EA0E}">
        <p15:presenceInfo xmlns:p15="http://schemas.microsoft.com/office/powerpoint/2012/main" userId="a6ba10420d7fc8b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FFF00"/>
    <a:srgbClr val="FF9900"/>
    <a:srgbClr val="00CC00"/>
    <a:srgbClr val="FF3300"/>
    <a:srgbClr val="000068"/>
    <a:srgbClr val="000066"/>
    <a:srgbClr val="008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23" autoAdjust="0"/>
    <p:restoredTop sz="74301" autoAdjust="0"/>
  </p:normalViewPr>
  <p:slideViewPr>
    <p:cSldViewPr snapToGrid="0">
      <p:cViewPr varScale="1">
        <p:scale>
          <a:sx n="91" d="100"/>
          <a:sy n="91" d="100"/>
        </p:scale>
        <p:origin x="2192" y="184"/>
      </p:cViewPr>
      <p:guideLst>
        <p:guide orient="horz" pos="2112"/>
        <p:guide pos="9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notesViewPr>
    <p:cSldViewPr snapToGrid="0">
      <p:cViewPr varScale="1">
        <p:scale>
          <a:sx n="55" d="100"/>
          <a:sy n="55" d="100"/>
        </p:scale>
        <p:origin x="-1722" y="-90"/>
      </p:cViewPr>
      <p:guideLst>
        <p:guide orient="horz" pos="2927"/>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commentAuthors" Target="commentAuthor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 Id="rId9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2972421" cy="465138"/>
          </a:xfrm>
          <a:prstGeom prst="rect">
            <a:avLst/>
          </a:prstGeom>
          <a:noFill/>
          <a:ln w="9525">
            <a:noFill/>
            <a:miter lim="800000"/>
            <a:headEnd/>
            <a:tailEnd/>
          </a:ln>
          <a:effectLst/>
        </p:spPr>
        <p:txBody>
          <a:bodyPr vert="horz" wrap="square" lIns="92950" tIns="46476" rIns="92950" bIns="46476" numCol="1" anchor="t" anchorCtr="0" compatLnSpc="1">
            <a:prstTxWarp prst="textNoShape">
              <a:avLst/>
            </a:prstTxWarp>
          </a:bodyPr>
          <a:lstStyle>
            <a:lvl1pPr defTabSz="930081">
              <a:spcBef>
                <a:spcPct val="0"/>
              </a:spcBef>
              <a:buFontTx/>
              <a:buNone/>
              <a:defRPr sz="1200"/>
            </a:lvl1pPr>
          </a:lstStyle>
          <a:p>
            <a:pPr>
              <a:defRPr/>
            </a:pPr>
            <a:endParaRPr lang="en-US"/>
          </a:p>
        </p:txBody>
      </p:sp>
      <p:sp>
        <p:nvSpPr>
          <p:cNvPr id="5123" name="Rectangle 3"/>
          <p:cNvSpPr>
            <a:spLocks noGrp="1" noChangeArrowheads="1"/>
          </p:cNvSpPr>
          <p:nvPr>
            <p:ph type="dt" sz="quarter" idx="1"/>
          </p:nvPr>
        </p:nvSpPr>
        <p:spPr bwMode="auto">
          <a:xfrm>
            <a:off x="3885579" y="0"/>
            <a:ext cx="2972421" cy="465138"/>
          </a:xfrm>
          <a:prstGeom prst="rect">
            <a:avLst/>
          </a:prstGeom>
          <a:noFill/>
          <a:ln w="9525">
            <a:noFill/>
            <a:miter lim="800000"/>
            <a:headEnd/>
            <a:tailEnd/>
          </a:ln>
          <a:effectLst/>
        </p:spPr>
        <p:txBody>
          <a:bodyPr vert="horz" wrap="square" lIns="92950" tIns="46476" rIns="92950" bIns="46476" numCol="1" anchor="t" anchorCtr="0" compatLnSpc="1">
            <a:prstTxWarp prst="textNoShape">
              <a:avLst/>
            </a:prstTxWarp>
          </a:bodyPr>
          <a:lstStyle>
            <a:lvl1pPr algn="r" defTabSz="930081">
              <a:spcBef>
                <a:spcPct val="0"/>
              </a:spcBef>
              <a:buFontTx/>
              <a:buNone/>
              <a:defRPr sz="1200"/>
            </a:lvl1pPr>
          </a:lstStyle>
          <a:p>
            <a:pPr>
              <a:defRPr/>
            </a:pPr>
            <a:endParaRPr lang="en-US"/>
          </a:p>
        </p:txBody>
      </p:sp>
      <p:sp>
        <p:nvSpPr>
          <p:cNvPr id="5124" name="Rectangle 4"/>
          <p:cNvSpPr>
            <a:spLocks noGrp="1" noChangeArrowheads="1"/>
          </p:cNvSpPr>
          <p:nvPr>
            <p:ph type="ftr" sz="quarter" idx="2"/>
          </p:nvPr>
        </p:nvSpPr>
        <p:spPr bwMode="auto">
          <a:xfrm>
            <a:off x="1" y="8831264"/>
            <a:ext cx="2972421" cy="465137"/>
          </a:xfrm>
          <a:prstGeom prst="rect">
            <a:avLst/>
          </a:prstGeom>
          <a:noFill/>
          <a:ln w="9525">
            <a:noFill/>
            <a:miter lim="800000"/>
            <a:headEnd/>
            <a:tailEnd/>
          </a:ln>
          <a:effectLst/>
        </p:spPr>
        <p:txBody>
          <a:bodyPr vert="horz" wrap="square" lIns="92950" tIns="46476" rIns="92950" bIns="46476" numCol="1" anchor="b" anchorCtr="0" compatLnSpc="1">
            <a:prstTxWarp prst="textNoShape">
              <a:avLst/>
            </a:prstTxWarp>
          </a:bodyPr>
          <a:lstStyle>
            <a:lvl1pPr defTabSz="930081">
              <a:spcBef>
                <a:spcPct val="0"/>
              </a:spcBef>
              <a:buFontTx/>
              <a:buNone/>
              <a:defRPr sz="1200"/>
            </a:lvl1pPr>
          </a:lstStyle>
          <a:p>
            <a:pPr>
              <a:defRPr/>
            </a:pPr>
            <a:endParaRPr lang="en-US"/>
          </a:p>
        </p:txBody>
      </p:sp>
      <p:sp>
        <p:nvSpPr>
          <p:cNvPr id="5125" name="Rectangle 5"/>
          <p:cNvSpPr>
            <a:spLocks noGrp="1" noChangeArrowheads="1"/>
          </p:cNvSpPr>
          <p:nvPr>
            <p:ph type="sldNum" sz="quarter" idx="3"/>
          </p:nvPr>
        </p:nvSpPr>
        <p:spPr bwMode="auto">
          <a:xfrm>
            <a:off x="3885579" y="8831264"/>
            <a:ext cx="2972421" cy="465137"/>
          </a:xfrm>
          <a:prstGeom prst="rect">
            <a:avLst/>
          </a:prstGeom>
          <a:noFill/>
          <a:ln w="9525">
            <a:noFill/>
            <a:miter lim="800000"/>
            <a:headEnd/>
            <a:tailEnd/>
          </a:ln>
          <a:effectLst/>
        </p:spPr>
        <p:txBody>
          <a:bodyPr vert="horz" wrap="square" lIns="92950" tIns="46476" rIns="92950" bIns="46476" numCol="1" anchor="b" anchorCtr="0" compatLnSpc="1">
            <a:prstTxWarp prst="textNoShape">
              <a:avLst/>
            </a:prstTxWarp>
          </a:bodyPr>
          <a:lstStyle>
            <a:lvl1pPr algn="r" defTabSz="930081">
              <a:spcBef>
                <a:spcPct val="0"/>
              </a:spcBef>
              <a:buFontTx/>
              <a:buNone/>
              <a:defRPr sz="1200"/>
            </a:lvl1pPr>
          </a:lstStyle>
          <a:p>
            <a:pPr>
              <a:defRPr/>
            </a:pPr>
            <a:fld id="{411B3E41-D366-4F39-8F80-300A9B4185A2}" type="slidenum">
              <a:rPr lang="en-US"/>
              <a:pPr>
                <a:defRPr/>
              </a:pPr>
              <a:t>‹#›</a:t>
            </a:fld>
            <a:endParaRPr lang="en-US"/>
          </a:p>
        </p:txBody>
      </p:sp>
    </p:spTree>
    <p:extLst>
      <p:ext uri="{BB962C8B-B14F-4D97-AF65-F5344CB8AC3E}">
        <p14:creationId xmlns:p14="http://schemas.microsoft.com/office/powerpoint/2010/main" val="3883703283"/>
      </p:ext>
    </p:extLst>
  </p:cSld>
  <p:clrMap bg1="lt1" tx1="dk1" bg2="lt2" tx2="dk2" accent1="accent1" accent2="accent2" accent3="accent3" accent4="accent4" accent5="accent5" accent6="accent6" hlink="hlink" folHlink="folHlink"/>
  <p:hf hdr="0" ftr="0" dt="0"/>
</p:handoutMaster>
</file>

<file path=ppt/ink/inkAction1.xml><?xml version="1.0" encoding="utf-8"?>
<iact:actions xmlns:iact="http://schemas.microsoft.com/office/powerpoint/2014/inkAction" lengthUnit="cm" timeUnit="ms">
  <inkml:definitions xmlns:inkml="http://www.w3.org/2003/InkML">
    <inkml:context xml:id="ctx0">
      <inkml:inkSource xml:id="inkSrc0">
        <inkml:traceFormat>
          <inkml:channel name="X" type="integer" min="-2.14748E9" max="2.14748E9" units="cm"/>
          <inkml:channel name="Y" type="integer" min="-2.14748E9" max="2.14748E9" units="cm"/>
          <inkml:channel name="F" type="integer" max="32767"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2-01-05T02:37:02.934"/>
    </inkml:context>
    <inkml:brush xml:id="br0">
      <inkml:brushProperty name="width" value="0.05292" units="cm"/>
      <inkml:brushProperty name="height" value="0.05292" units="cm"/>
      <inkml:brushProperty name="color" value="#FF0000"/>
    </inkml:brush>
  </inkml:definitions>
  <iact:action type="add" startTime="10318">
    <iact:property name="dataType"/>
    <iact:actionData xml:id="d0">
      <inkml:trace xmlns:inkml="http://www.w3.org/2003/InkML" xml:id="stk0" contextRef="#ctx0" brushRef="#br0">11607 11659 24575 0,'19'10'0'15,"-3"14"0"0,-16-20 0 0,0 11 0 0,0-7 0 0,0 10 0 0,8-7 0 0,-6 13 0 0,6-14 0 0,-8 0 0 0,0-3 0 0,0 9 0 0,0-12 0 0,0 20 0 0,0-23 0 1,0 31 0-1,0-26 0 0,0 33 0 0,0-27 0 0,0 37-909 0,0-23 1 0,0 3 908 0,0 5 0 0,0 4 0 0,0 4 0 0,0 5 0 0,0-3 0 0,0 3 0 0,0-2 0 0,0-3 0 1,0 2 0-1,0-2 0 0,0-6 0 0,0-1 0 0,0-4-473 0,0 14 473 0,0-5 0 0,0-10 0 0,0-26 0 0,0 20 0 0,0-14 0 0,0 15 1771 0,0-13-1771 0,0 4 519 0,0-16-519 1,0 7 0-1,0-5 0 0,0 6 0 0,0 8 0 0,0-12 0 0,0 19 0 0,0-21 0 0,0 6 0 0,0 8 0 0,0-12 0 0,0 11 0 0,0-7 0 0,0-6 0 0,23 6 0 0,7-8 0 1,7 0 0-1,-12 0 0 0,-1 0 0 0,-20 0 0 0,11 0 0 0,-7 0 0 0,-6 0 0 0,6 0 0 0,8 0 0 0,-5 0 0 0,31 0 0 0,-5-8-648 0,-11 8 0 0,1-2 648 1,3-9 0-1,1-1 0 0,-4 10 0 0,0 0 0 0,18-14 0 0,-3 16 0 0,-23 0 0 0,22 0 0 0,-3 0 0 0,-9 0 0 0,-5 0 0 0,-17 0 0 0,-5 0 1296 0,6 0-1296 0,16 0 0 1,-18 0 0-1,17 0 0 0,-23 0 0 0,16 0 0 0,-12 0 0 0,11 0 0 0,-15 0 0 0,8 0 0 0,-6 0 0 0,22 0 0 0,-20 0 0 0,27 0 0 0,-4 0 0 0,19 0 0 0,-17 0 0 1,-6 0 0-1,-23-8 0 0,16 6 0 0,-12-6 0 0,12 8 0 0,-16-15 0 0,0-13 0 0,0-9 0 0,0 5 0 0,0-3 0 0,0-4 0 0,0-2-776 0,0-2 0 0,0 2 776 0,0 8 0 1,0 3 0-1,0-1 0 0,0-8 0 0,0 13 0 0,0-6 0 0,0-3 0 0,0-2 0 0,0 10 0 0,0 11 0 0,0 8 0 0,0 6 1552 0,0-6-1552 0,0 8 0 0,0-15 0 1,0 11 0-1,0-12 0 0,0 8 0 0,0 6 0 0,0-13 0 0,0 13 0 0,0-22 0 0,0 20 0 0,0-19 0 0,0 21 0 0,0-22 0 0,0 20 0 0,0-19 0 0,0 21 0 0,0-22 0 1,0 20 0-1,0-11 0 0,0 7 0 0,0 6 0 0,0-14 0 0,0 14 0 0,0-21 0 0,0 19 0 0,0-12 0 0,-16 8 0 0,12 6 0 0,-12-5 0 0,16 7 0 0,0-16 0 0,0 12 0 1,0-12 0-1,0 16 0 0,0-8 0 0,0 7 0 0,0-7 0 0,0 8 0 0,0-16 0 0,0 12 0 0,0-12 0 0,0 16 0 0,0-7 0 0,0 5 0 0,0-6 0 0,0 0 0 0,0-10 0 1,0 7 0-1,0-13 0 0,0 22 0 0,0-21 0 0,0 19 0 0,0-12 0 0,0 16 0 0,0-8 0 0,16 6 0 0,-12-6 0 0,-4 8 0 0,-4 0 0 0,-12 0 0 0,16-15 0 0,-7 11 0 1,5-12 0-1,-6 16 0 0,-8 0 0 0,12 0 0 0,-19 0 0 0,21 0 0 0,-22 0 0 0,5-8 0 0,-10 3 0 0,-1 0 0 0,-4-4 0 0,4 4 0 0,4 2 0 0,14 3 0 1,-12 0 0-1,15 0 0 0,-1 0 0 0,2 0 0 0,8 0 0 0,-16 0 0 0,12 0 0 0,-11 0 0 0,15 0 0 0,-8 0 0 0,6 0 0 0,-22 0 0 0,13 0 0 0,-23 0 0 0,22 0 0 1,-35 8 0-1,40-6 0 0,-21 2 0 0,1-1 0 0,21-3 0 0,-18 0 0 0,16 0 0 0,7 0 0 0,-7 0 0 0,-8 0 0 0,12 0 0 0,-12 0 0 0,9 0 0 0,5 0 0 0,-6 0 0 1,-8 0 0-1,12 0 0 0,-11 0 0 0,7 0 0 0,6 0 0 0,-14 0 0 0,14 0 0 0,-21 0 0 0,11 0 0 0,-29-7 0 0,3 5 0 0,1-6 0 0,12 8 0 0,17 0 0 0,8 0 0 1,-16 0 0-1,12 0 0 0,-11 0 0 0,15 0 0 0,-8 0 0 0,6 0 0 0,-22 0 0 0,20 0 0 0,-11 0 0 0,15 0 0 0,0 0 0 0,-8 0 0 0,6 0 0 0,-6 0 0 1</inkml:trace>
    </iact:actionData>
  </iact:action>
</iact:actions>
</file>

<file path=ppt/ink/inkAction2.xml><?xml version="1.0" encoding="utf-8"?>
<iact:actions xmlns:iact="http://schemas.microsoft.com/office/powerpoint/2014/inkAction" lengthUnit="cm" timeUnit="ms">
  <inkml:definitions xmlns:inkml="http://www.w3.org/2003/InkML">
    <inkml:context xml:id="ctx0">
      <inkml:inkSource xml:id="inkSrc0">
        <inkml:traceFormat>
          <inkml:channel name="X" type="integer" min="-2.14748E9" max="2.14748E9" units="cm"/>
          <inkml:channel name="Y" type="integer" min="-2.14748E9" max="2.14748E9" units="cm"/>
          <inkml:channel name="F" type="integer" max="32767"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2-01-05T02:40:35.068"/>
    </inkml:context>
    <inkml:brush xml:id="br0">
      <inkml:brushProperty name="width" value="0.05292" units="cm"/>
      <inkml:brushProperty name="height" value="0.05292" units="cm"/>
      <inkml:brushProperty name="color" value="#FF0000"/>
    </inkml:brush>
  </inkml:definitions>
  <iact:action type="add" startTime="8448">
    <iact:property name="dataType"/>
    <iact:actionData xml:id="d0">
      <inkml:trace xmlns:inkml="http://www.w3.org/2003/InkML" xml:id="stk0" contextRef="#ctx0" brushRef="#br0">11960 10019 24575 0,'0'10'0'12,"0"13"0"1,0-19 0 0,0 12 0 0,0-16 0 0,0 8 0 0,0 9 0 0,0-5 0 0,0 4 0 0,0-8 0 0,0-6 0 0,0 13 0 0,0-13 0-1,0 22 0 1,0-13 0 0,0 23 0 0,0-22 0 0,0 11 0 0,0-5 0 0,0 1 0 0,0-1 0 0,15-10 0 0,-11-8 0 0,12 8 0 0,-16-6 0-1,0 21 0 1,0-19 0 0,0 12 0 0,0-8 0 0,0 9 0 0,0-5 0 0,0 11 0 0,0-5 0 0,0-6 0 0,0 11 0 0,0-21 0 0,0 6 0-1,0 8 0 1,0-4 0 0,0 5 0 0,0-1 0 0,0-14 0 0,0 21 0 0,0-11 0 0,0 6 0 0,0-10 0 0,0 7 0 0,0-11 0 0,0 12 0-1,8-8 0 1,-6-6 0 0,5 29 0 0,-7-2 0 0,0 9 0 0,0-13 0 0,0 7 0 0,0-27 0 0,0 35 0 0,0-36 0 0,0 19 0 0,0-13 0-1,0 0 0 1,0 13 0 0,0-11 0 0,0 21 0 0,0 3 0 0,8-10 0 0,0 0 0 0,-4 6 0 0,12-1 0 0,-16-31 0 0,0 0 0 0,0 8 0-1,0-6 0 1,0 21 0 0,0-19 0 0,0 12 0 0,0 8 0 0,0-19 0 0,0 19 0 0,0-16 0 0,0-6 0 0,0 6 0 0,0-1 0 0,0-5 0-1,0 6 0 1,0 8 0 0,0-12 0 0,0 12 0 0,0-16 0 0,0 0 0 0,0 7 0 0,0 11 0 0,-16 17 0 0,12-5 0 0,-12-5 0 0,16-9 0-1,0-14 0 1,0 6 0 0,0-8 0 0,0 15 0 0,0-11 0 0,0 12 0 0,0-16 0 0,16 8 0 0,-12-6 0 0,20 6 0 0,-23-8 0 0,23 0 0-1,-20 0 0 1,12 0 0 0,-9 0 0 0,11 0 0 0,2 0 0 0,29 0-1349 0,-10 0 1349 0,-5 0 0 0,0 0 0 0,14 0 0 0,-5 0 0 0,-26 0 0 0,7 0 0-1,-20 0 0 1,11 0 0 0,-15 0 1349 0,8 0-1349 0,-6 0 0 0,6 0 0 0,8 0 0 0,-12 0 0 0,19 0 0 0,-21 0 0 0,14 0 0 0,-14 0 0-1,21 15 0 1,-19-11 0 0,20 12 0 0,-22-16 0 0,6 0 0 0,-8 0 0 0,15 0 0 0,-11 0 0 0,20 0 0 0,-7 0 0 0,-5 0 0 0,12 0 0-1,-23 0 0 1,15 0 0 0,2 0 0 0,1 0 0 0,23 0 0 0,-29 0 0 0,11 0 0 0,-24 0 0 0,0 0 0 0,15 0 0 0,-3-16 0 0,6 12 0-1,-2-11 0 1,1 15 0 0,-5 0 0 0,4 0 0 0,-16 0 0 0,7 0 0 0,-5 0 0 0,6 0 0 0,-8 0 0 0,16 0 0 0,-12 0 0 0,19 0 0-1,-21 0 0 1,22 0 0 0,-20 0 0 0,11 0 0 0,-7 0 0 0,-6 0 0 0,6 0 0 0,-8 0 0 0,8 0 0 0,-6 0 0 0,6-8 0 0,-8-10 0-1,0-2 0 1,0 3 0 0,0 1 0 0,0-9 0 0,0-13 0 0,0-7 0 0,0 18 0 0,0 3 0 0,0 22 0 0,0-13 0 0,0 13 0 0,0-6 0-1,0-8 0 1,0 12 0 0,0-11 0 0,0 7 0 0,0 6 0 0,0-6 0 0,0 8 0 0,0-16 0 0,0 12 0 0,0-11 0 0,0 7 0 0,0 6 0-1,0-6 0 1,0-8 0 0,0 5 0 0,0-7 0 0,0 2 0 0,0-1 0 0,0 5 0 0,0-12 0 0,0 23 0 0,15-23 0 0,-11 20 0 0,12-12 0-1,-16 9 0 1,0 5 0 0,0-22 0 0,0 20 0 0,0-19 0 0,0 21 0 0,0-14 0 0,0 14 0 0,0-21 0 0,0 19 0 0,0-20 0 0,0 22 0 0,0-6 0-1,0-7 0 1,0 3 0 0,0-6 0 0,0-5 0 0,0 11 0 0,0-6 0 0,0 3 0 0,0-27 0 0,0-7-885 0,4 11 0 0,0-2 885 0,-3 8 0-1,0 1 0 1,3 0 0 0,0 2 0 0,-4-1 0 0,0 7 0 0,0 7 0 0,0 4 0 0,0-5 1770 0,0 1-1770 0,0 14 0 0,0-6 0 0,0 8 0-1,0 0 0 1,0-16 0 0,0 13 0 0,0-13 0 0,0 8 0 0,0-10 0 0,15 7 0 0,-11-5 0 0,12 8 0 0,-16 6 0 0,0-6 0 0,0-7 0-1,0 11 0 1,0-20 0 0,0 22 0 0,0-6 0 0,0 1 0 0,0 5 0 0,0-6 0 0,0 8 0 0,0-16 0 0,-16 12 0 0,12-12 0 0,-11 16 0-1,15-7 0 1,0 5 0 0,0-22 0 0,0 20 0 0,0-11 0 0,0 15 0 0,0-8 0 0,-8 6 0 0,6-6 0 0,-6 8 0 0,8 0 0 0,0 0 0-1,-16 0 0 1,12 0 0 0,-11 0 0 0,7 0 0 0,6 0 0 0,-14 0 0 0,-9 0 0 0,-1 0 0 0,-1 0 0 0,-14 0 0 0,0 0 0 0,25 0 0-1,-2 0 0 1,6 0 0 0,-11 0 0 0,5 0 0 0,7 0 0 0,-13 0 0 0,6 0 0 0,-5 4 0 0,-5 0 0 0,-3-4 0 0,-2 2 0 0,-10 9 0-1,-2 1 0 1,-5-10 0 0,4 0 0 0,19 6 0 0,3 0 0 0,-23-8 0 0,39 0 0 0,-10 0 0 0,-2 0 0 0,-21 0 0 0,12 0 0 0,1 0 0-1,13 0 0 1,7 0 0 0,6 0 0 0,-22 0 0 0,-7 0 0 0,12 0 0 0,-30 0 0 0,25 0 0 0,12 0 0 0,-5 0 0 0,9 0 0 0,8 0 0 0</inkml:trace>
    </iact:actionData>
  </iact:action>
</iact:actions>
</file>

<file path=ppt/ink/inkAction3.xml><?xml version="1.0" encoding="utf-8"?>
<iact:actions xmlns:iact="http://schemas.microsoft.com/office/powerpoint/2014/inkAction" lengthUnit="cm" timeUnit="ms">
  <inkml:definitions xmlns:inkml="http://www.w3.org/2003/InkML">
    <inkml:context xml:id="ctx0">
      <inkml:inkSource xml:id="inkSrc0">
        <inkml:traceFormat>
          <inkml:channel name="X" type="integer" min="-2.14748E9" max="2.14748E9" units="cm"/>
          <inkml:channel name="Y" type="integer" min="-2.14748E9" max="2.14748E9" units="cm"/>
          <inkml:channel name="F" type="integer" max="32767"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1-04T23:35:03.913"/>
    </inkml:context>
    <inkml:brush xml:id="br0">
      <inkml:brushProperty name="width" value="0.05292" units="cm"/>
      <inkml:brushProperty name="height" value="0.05292" units="cm"/>
      <inkml:brushProperty name="color" value="#FF0000"/>
    </inkml:brush>
  </inkml:definitions>
  <iact:action type="add" startTime="13677">
    <iact:property name="dataType"/>
    <iact:actionData xml:id="d0">
      <inkml:trace xmlns:inkml="http://www.w3.org/2003/InkML" xml:id="stk0" contextRef="#ctx0" brushRef="#br0">7633 9270 24575 0,'39'39'0'12,"15"2"0"0,-21-14 0 0,3 0-1586 0,3 0 0 0,2 0 1586 0,6 5 0 0,-1 2 0 0,-5 0 0 0,2 0 0 0,9 0 0 0,0 1 0 0,-16-2 0 0,0 0 0 0,9-7 0 0,-1 1 0 0,-9 5 0 0,-1 2 0 0,6 0 0 0,1 1 0 0,-1-1 0 0,0 0 0 0,6 6 0 0,1-2-748 0,0-10 0 0,1 1 748 0,6 9 0 0,0 1 0 0,-5-4 0 0,-2-1 0 0,-5-5 0 0,-4-1 1056 1,4 10-1056-1,-6-14 0 0,-33-21 0 0,33 33 0 0,-6-6 0 0,11 12 0 0,-10-11 0 0,1 0 0 0,-4-3 0 0,1 1-245 0,10 11 1 0,2 1 244 0,6-1 0 0,-1 0 0 0,-4 1 0 0,0-1 0 0,3 1 0 0,2-1 0 0,5 0 0 0,1 0 0 0,-5 1 0 0,2-1 0 0,10 0 0 0,0 0 0 0,-6 1 0 0,-1-1 0 0,-4-6 0 0,-2 1 0 0,0 4 0 0,-2-1 342 0,-10-9 1 1,-1-1-343-1,5 5 0 0,0 0 0 0,-11-6 0 0,0-1-12 0,6 2 0 0,-2-2 12 0,10 16 0 0,-3-15 0 0,-12-3 2049 0,0-9-2049 0,11 12 1362 0,-8-13-1362 0,-3-2 29 0,-15-12-29 0,-12 0 0 0,-12-12 0 0,9 9 0 0,-9-20 0 0,0-4 0 0,9 9 0 0,-9-18 0 0,12 21 0 0,0-12 0 0,0 0 0 0,-12 0 0 0,9 13 0 0,-9-10 0 0,0 21 0 0,10-21 0 0,-10 9 0 1,12 0 0-1,-12-9 0 0,9 21 0 0,-9-21 0 0,0 21 0 0,9-21 0 0,-9 21 0 0,12-9 0 0,49 16 0 0,33 16-1357 0,-24-4 0 0,9 6 0 0,5 1 1 0,-2-1-1 0,-5-3 1357 0,9-3 0 0,-4-2 0 0,4 4 0 0,-10 2 0 0,9 6 0 0,-2 0 0 0,-13-3 0 0,-23-11 0 0,-23-9 0 0,-12 9 0 0,0-12 0 0,0 12 0 0,12-9 0 0,-9 9 6784 0,9 0-6784 0,0-9 0 1,-9 9 0-1,9-12 0 0,-12 0 0 0,0 12 0 0,0-9 0 0,0 9 0 0,0-12 0 0,-12 0 0 0,-27 11 0 0,-17 16 0 0,17-6 0 0,-3 0-694 0,-9 0 1 0,-3 0 693 0,0 5 0 0,-2-1 0 0,-11-4 0 0,-1-1 0 0,6 1 0 0,2 0 0 0,4 0 0 0,5-3 0 0,-18-3 0 0,30-3 0 0,27-12 0 0,12 0 0 0,-12 0 0 0,9 0 346 0,-9 0 1 0,12 0 0 0,0 0 0 1</inkml:trace>
    </iact:actionData>
  </iact:action>
  <iact:action type="add" startTime="16736">
    <iact:property name="dataType"/>
    <iact:actionData xml:id="d1">
      <inkml:trace xmlns:inkml="http://www.w3.org/2003/InkML" xml:id="stk1" contextRef="#ctx0" brushRef="#br0">13547 11876 24575 0,'-15'0'0'8,"3"-12"0"0,12 9 0 0,-12-9 0 0,-3 12 0 1,0 0 0-1,-9-12 0 0,-3-3 0 0,-27-12 0 0,15 14 0 1,-2 0-380-1,-1-2 0 0,0 3 380 0,-26-3 0 0,29 3 0 1,27 12 0-1,0 0 0 0,9 0 0 0,-9 0 0 0,-12 0 0 1,-18 0 0-1,4 0 0 0,-4 0-329 0,-5 0 0 0,-2 0 329 1,-4-1 0-1,-2 2 0 0,-4 4 0 0,-1 2 0 1,4-1 0-1,1 3 0 0,5 4 0 0,5 1 0 0,-9 0 0 1,30-2 0-1,24 0 0 0,0 3 0 0,12 0 0 0,-9-3 1418 1,9 0-1418-1,-12-9 0 0,0 9 0 0,0-12 0 0,0 12 0 1,12-9 0-1,-9 9 0 0,9 0 0 0,0-9 0 0,-9 21 0 1,21-21 0-1,-21 21 0 0,21-21 0 0,-9 32 0 1,23-17 0-1,-8 21 0 0,-3-24 0 0,-3-3 0 0,-21-12 0 1,9 12 0-1,0-9 0 0,-9 9 0 0,21 0 0 0,3-9 0 1,3 21 0-1,8-21 0 0,1 9 0 0,-9 0 0 0,21-9 0 1,-33 8 0-1,18-11 0 0,-33 0 0 0,9 0 0 0,0 12 0 1,-9-9 0-1,44 45 0 0,-2-3-985 0,0-12 0 0,3 3 985 1,-7 2 0-1,1 1 0 0,4-4 0 0,1-1 0 1,1 0 0-1,-4 1 0 0,-12-8 0 0,-4-1 0 0,23 13 0 1,-39-24 0-1,-12-3 0 0,0 0 0 0,0-9 0 0,0 21 1970 1,0-21-1970-1,0 21 0 0,0-21 0 0,0 9 0 0,0-12 0 1,0 0 0-1,-12 12 0 0,-27 2 0 0,-18 25-763 0,24-18 1 1,-2 0 762-1,-11 6 0 0,2 0-438 0,-16 15 438 1,26-22 0-1,3-2 0 0,4-3 0 0,3-3 0 0,21-12 0 1,-21 0 1489-1,21 0-1489 0,-21 0 474 0,21 0-474 0,-21 0 0 1,21 0 0-1,-21-12 0 0,9-3 0 0,-23-11 0 0,-4-1 0 1,0 0 0-1,3 12 0 0,24 3 0 0,3 12 0 0,12 0 0 1,-12 0 0-1,9-12 0 0,-9 9 0 0,12-9 0 1</inkml:trace>
    </iact:actionData>
  </iact:action>
  <iact:action type="add" startTime="18504">
    <iact:property name="dataType"/>
    <iact:actionData xml:id="d2">
      <inkml:trace xmlns:inkml="http://www.w3.org/2003/InkML" xml:id="stk2" contextRef="#ctx0" brushRef="#br0">11880 11151 24575 0,'15'35'0'8,"9"34"0"1,-16-6 0-1,-1 8-2293 1,2-17 1-1,0 0-1 1,0 3 2293-1,-3 4 0 1,-2 3 0 0,1-1 0-1,3 0 0 1,1-1 0-1,-2 1 0 1,-5-4 0-1,-2 0 0 1,1-1-352 0,2 0 0-1,2 0 1 1,-1-1 351-1,-4 18 0 1,0-1 0-1,0-21 0 1,0 0 0 0,0 0 0-1,0 21 0 1,0 1 0-1,0-22 0 1,0 1 0-1,0 0 0 1,0 0 0 0,0 0 0-1,0-1 0 1,0 1 0-1,0-1 0 1,0 1 0-1,0 4 0 1,0 0 0 0,0 0-285-1,0 0 1 1,0 1 0-1,0 0 284 1,0 0 0-1,0 0 0 1,0-1 0 0,0 18 0-1,0-3-309 1,0-3 1-1,0-8 308 1,0-3 2515-1,0 1-2515 1,12-57 2404-1,14 9-2404 1,40-12 0 0,-26 0 0-1,4 0 695 1,14 0 1-1,3 0-696 1,0 0 0-1,1 0 0 1,10 0 0 0,2 0 0-1,1 0 0 1,-1 0 0-1,-4 0 0 1,-2 0 0-1,-2 0 0 1,-1 0 0 0,-5 0 0-1,0 0 0 1,-5 0 0-1,0 0 9 1,0 0 1-1,-2 0-10 1,-12 0 0 0,-2 0 0-1,2 0 0 1,-4 0 0-1,-4 0 0 1,14 0 0-1,-44 0 0 1,21 0 2014 0,-21 0-2014-1,21 0 1060 1,-21 0-1060-1,9 0 0 1,0 0 0-1,-9 0 0 1,9 0 0 0,-12 0 0-1,12 0 0 1,-9 0 0-1,9 0 0 1,-12 0 0-1,0 0 0 1,12 0 0-1,15 0 0 1,15 0 0 0,23 0 0-1,-8 0 0 1,-17 0 0-1,-2 0 0 1,-5 0 0-1,2 0 0 1,-23-12 0 0,-9 9 0-1,21-9 0 1,-21 0 0-1,9 9 0 1,-12-9 0-1,0 12 0 1,12 0 0 0,-9 0 0-1,9 0 0 1,-12 0 0-1,0-12 0 1,0-3 0-1,0-12 0 1,0-23 0 0,0-19 0-1,0 23 0 1,0-4-813-1,0-3 1 1,0-1 812-1,0 0 0 1,0 0 0 0,0 1 0-1,0-1 0 1,-1 1 0-1,2-1 0 1,5-6 0-1,0 0 0 1,-5 11 0 0,1 0-1046-1,9-15 1 1,2-1 1045-1,-5 5 0 1,-1-2-1221-1,0-12 1 1,1-1 1220 0,4 0 0-1,0 0 0 1,-11 23 0-1,-1-2 0 1,2 2 0-1,9-17 0 1,1 1-101-1,-4-6 0 1,-1 1 101 0,1 11 0-1,-1 2 0 1,0 6 0-1,-2 1 89 1,-5-1 1-1,0 3-90 1,6 9 0 0,0 0 0-1,-4-9 0 1,-1-2 0-1,5 6 0 1,0-2 9-1,-5-9 0 1,-2-3-9 0,1 0 0-1,0 0 0 1,0-6 0-1,0-1 0 1,0 1 0-1,0 0 0 1,0 5 0 0,0 2 0-1,0 5 0 1,0 2 1000-1,0 5 1 1,0 4-1001-1,0-13 233 1,0 18-233 0,0 27 1202-1,-12 12-1202 1,9 0 2188-1,-9 0-2188 1,12 0 538-1,-12 0-538 1,9 0 0 0,-9 0 0-1,-12 0 0 1,-5 0 0-1,-37 0 0 1,27 0 0-1,-3 0-965 1,-10 0 1-1,-3 0 964 1,-6 0 0 0,-1 0 0-1,-5 0 0 1,0 0 0-1,6 0 0 1,-1 0 0-1,-9 0 0 1,-1 0 0 0,10 0 0-1,-1 0-1146 1,-10 0 1-1,-1 0 1145 1,7 0 0-1,0 0 0 1,-1 0 0 0,2 0 0-1,4 0 0 1,1 0 0-1,-4 0 0 1,-1 0 0-1,-2-1 0 1,1 2 0 0,10 5 0-1,1 0-822 1,-10-6 1-1,3 3 821 1,20 9 0-1,3 0-38 1,-2-10 0 0,3-1 38-1,-15 11 1512 1,28-12-1512-1,14 0 2261 1,0 0-2261-1,-3 12 2059 1,0-9-2059 0,-9 21 107-1,-3-9-107 1,-15-1 0-1,0 10 0 1,16-21 0-1,14 9 0 1,12-12 0 0</inkml:trace>
    </iact:actionData>
  </iact:action>
</iact:action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1" y="0"/>
            <a:ext cx="2972421" cy="465138"/>
          </a:xfrm>
          <a:prstGeom prst="rect">
            <a:avLst/>
          </a:prstGeom>
          <a:noFill/>
          <a:ln w="9525">
            <a:noFill/>
            <a:miter lim="800000"/>
            <a:headEnd/>
            <a:tailEnd/>
          </a:ln>
          <a:effectLst/>
        </p:spPr>
        <p:txBody>
          <a:bodyPr vert="horz" wrap="square" lIns="92950" tIns="46476" rIns="92950" bIns="46476" numCol="1" anchor="t" anchorCtr="0" compatLnSpc="1">
            <a:prstTxWarp prst="textNoShape">
              <a:avLst/>
            </a:prstTxWarp>
          </a:bodyPr>
          <a:lstStyle>
            <a:lvl1pPr defTabSz="930081">
              <a:spcBef>
                <a:spcPct val="0"/>
              </a:spcBef>
              <a:buFontTx/>
              <a:buNone/>
              <a:defRPr sz="1200"/>
            </a:lvl1pPr>
          </a:lstStyle>
          <a:p>
            <a:pPr>
              <a:defRPr/>
            </a:pPr>
            <a:endParaRPr lang="en-US"/>
          </a:p>
        </p:txBody>
      </p:sp>
      <p:sp>
        <p:nvSpPr>
          <p:cNvPr id="25603" name="Rectangle 3"/>
          <p:cNvSpPr>
            <a:spLocks noGrp="1" noChangeArrowheads="1"/>
          </p:cNvSpPr>
          <p:nvPr>
            <p:ph type="dt" idx="1"/>
          </p:nvPr>
        </p:nvSpPr>
        <p:spPr bwMode="auto">
          <a:xfrm>
            <a:off x="3885579" y="0"/>
            <a:ext cx="2972421" cy="465138"/>
          </a:xfrm>
          <a:prstGeom prst="rect">
            <a:avLst/>
          </a:prstGeom>
          <a:noFill/>
          <a:ln w="9525">
            <a:noFill/>
            <a:miter lim="800000"/>
            <a:headEnd/>
            <a:tailEnd/>
          </a:ln>
          <a:effectLst/>
        </p:spPr>
        <p:txBody>
          <a:bodyPr vert="horz" wrap="square" lIns="92950" tIns="46476" rIns="92950" bIns="46476" numCol="1" anchor="t" anchorCtr="0" compatLnSpc="1">
            <a:prstTxWarp prst="textNoShape">
              <a:avLst/>
            </a:prstTxWarp>
          </a:bodyPr>
          <a:lstStyle>
            <a:lvl1pPr algn="r" defTabSz="930081">
              <a:spcBef>
                <a:spcPct val="0"/>
              </a:spcBef>
              <a:buFontTx/>
              <a:buNone/>
              <a:defRPr sz="1200"/>
            </a:lvl1pPr>
          </a:lstStyle>
          <a:p>
            <a:pPr>
              <a:defRPr/>
            </a:pPr>
            <a:endParaRPr lang="en-US"/>
          </a:p>
        </p:txBody>
      </p:sp>
      <p:sp>
        <p:nvSpPr>
          <p:cNvPr id="60420"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5605" name="Rectangle 5"/>
          <p:cNvSpPr>
            <a:spLocks noGrp="1" noChangeArrowheads="1"/>
          </p:cNvSpPr>
          <p:nvPr>
            <p:ph type="body" sz="quarter" idx="3"/>
          </p:nvPr>
        </p:nvSpPr>
        <p:spPr bwMode="auto">
          <a:xfrm>
            <a:off x="914711" y="4416426"/>
            <a:ext cx="5028579" cy="4183063"/>
          </a:xfrm>
          <a:prstGeom prst="rect">
            <a:avLst/>
          </a:prstGeom>
          <a:noFill/>
          <a:ln w="9525">
            <a:noFill/>
            <a:miter lim="800000"/>
            <a:headEnd/>
            <a:tailEnd/>
          </a:ln>
          <a:effectLst/>
        </p:spPr>
        <p:txBody>
          <a:bodyPr vert="horz" wrap="square" lIns="92950" tIns="46476" rIns="92950" bIns="4647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606" name="Rectangle 6"/>
          <p:cNvSpPr>
            <a:spLocks noGrp="1" noChangeArrowheads="1"/>
          </p:cNvSpPr>
          <p:nvPr>
            <p:ph type="ftr" sz="quarter" idx="4"/>
          </p:nvPr>
        </p:nvSpPr>
        <p:spPr bwMode="auto">
          <a:xfrm>
            <a:off x="1" y="8831264"/>
            <a:ext cx="2972421" cy="465137"/>
          </a:xfrm>
          <a:prstGeom prst="rect">
            <a:avLst/>
          </a:prstGeom>
          <a:noFill/>
          <a:ln w="9525">
            <a:noFill/>
            <a:miter lim="800000"/>
            <a:headEnd/>
            <a:tailEnd/>
          </a:ln>
          <a:effectLst/>
        </p:spPr>
        <p:txBody>
          <a:bodyPr vert="horz" wrap="square" lIns="92950" tIns="46476" rIns="92950" bIns="46476" numCol="1" anchor="b" anchorCtr="0" compatLnSpc="1">
            <a:prstTxWarp prst="textNoShape">
              <a:avLst/>
            </a:prstTxWarp>
          </a:bodyPr>
          <a:lstStyle>
            <a:lvl1pPr defTabSz="930081">
              <a:spcBef>
                <a:spcPct val="0"/>
              </a:spcBef>
              <a:buFontTx/>
              <a:buNone/>
              <a:defRPr sz="1200"/>
            </a:lvl1pPr>
          </a:lstStyle>
          <a:p>
            <a:pPr>
              <a:defRPr/>
            </a:pPr>
            <a:endParaRPr lang="en-US"/>
          </a:p>
        </p:txBody>
      </p:sp>
      <p:sp>
        <p:nvSpPr>
          <p:cNvPr id="25607" name="Rectangle 7"/>
          <p:cNvSpPr>
            <a:spLocks noGrp="1" noChangeArrowheads="1"/>
          </p:cNvSpPr>
          <p:nvPr>
            <p:ph type="sldNum" sz="quarter" idx="5"/>
          </p:nvPr>
        </p:nvSpPr>
        <p:spPr bwMode="auto">
          <a:xfrm>
            <a:off x="3885579" y="8831264"/>
            <a:ext cx="2972421" cy="465137"/>
          </a:xfrm>
          <a:prstGeom prst="rect">
            <a:avLst/>
          </a:prstGeom>
          <a:noFill/>
          <a:ln w="9525">
            <a:noFill/>
            <a:miter lim="800000"/>
            <a:headEnd/>
            <a:tailEnd/>
          </a:ln>
          <a:effectLst/>
        </p:spPr>
        <p:txBody>
          <a:bodyPr vert="horz" wrap="square" lIns="92950" tIns="46476" rIns="92950" bIns="46476" numCol="1" anchor="b" anchorCtr="0" compatLnSpc="1">
            <a:prstTxWarp prst="textNoShape">
              <a:avLst/>
            </a:prstTxWarp>
          </a:bodyPr>
          <a:lstStyle>
            <a:lvl1pPr algn="r" defTabSz="930081">
              <a:spcBef>
                <a:spcPct val="0"/>
              </a:spcBef>
              <a:buFontTx/>
              <a:buNone/>
              <a:defRPr sz="1200"/>
            </a:lvl1pPr>
          </a:lstStyle>
          <a:p>
            <a:pPr>
              <a:defRPr/>
            </a:pPr>
            <a:fld id="{0804B553-72BD-4DD0-89C7-4B996FCF1228}" type="slidenum">
              <a:rPr lang="en-US"/>
              <a:pPr>
                <a:defRPr/>
              </a:pPr>
              <a:t>‹#›</a:t>
            </a:fld>
            <a:endParaRPr lang="en-US"/>
          </a:p>
        </p:txBody>
      </p:sp>
    </p:spTree>
    <p:extLst>
      <p:ext uri="{BB962C8B-B14F-4D97-AF65-F5344CB8AC3E}">
        <p14:creationId xmlns:p14="http://schemas.microsoft.com/office/powerpoint/2010/main" val="357852258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3D27D4-BC53-4761-9695-E64EA3648719}" type="slidenum">
              <a:rPr lang="en-US" smtClean="0">
                <a:latin typeface="Arial" charset="0"/>
              </a:rPr>
              <a:pPr fontAlgn="base">
                <a:spcBef>
                  <a:spcPct val="0"/>
                </a:spcBef>
                <a:spcAft>
                  <a:spcPct val="0"/>
                </a:spcAft>
              </a:pPr>
              <a:t>1</a:t>
            </a:fld>
            <a:endParaRPr lang="en-US">
              <a:latin typeface="Arial" charset="0"/>
            </a:endParaRPr>
          </a:p>
        </p:txBody>
      </p:sp>
      <p:sp>
        <p:nvSpPr>
          <p:cNvPr id="16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800" dirty="0"/>
          </a:p>
        </p:txBody>
      </p:sp>
    </p:spTree>
    <p:extLst>
      <p:ext uri="{BB962C8B-B14F-4D97-AF65-F5344CB8AC3E}">
        <p14:creationId xmlns:p14="http://schemas.microsoft.com/office/powerpoint/2010/main" val="3459621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Common effects represented by DAGs</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Assume that a genetic and environmental risk factor for lung cancer have no bearing on each other.</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There is no causal effect of A on Y</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The common effect </a:t>
            </a:r>
            <a:r>
              <a:rPr lang="en-US" sz="800" b="0" i="1" u="none" strike="noStrike" kern="1200" baseline="0" dirty="0">
                <a:solidFill>
                  <a:schemeClr val="tx1"/>
                </a:solidFill>
                <a:latin typeface="Times New Roman" pitchFamily="18" charset="0"/>
                <a:ea typeface="+mn-ea"/>
                <a:cs typeface="+mn-cs"/>
              </a:rPr>
              <a:t>L</a:t>
            </a:r>
            <a:r>
              <a:rPr lang="en-US" sz="800" b="0" i="0" u="none" strike="noStrike" kern="1200" baseline="0" dirty="0">
                <a:solidFill>
                  <a:schemeClr val="tx1"/>
                </a:solidFill>
                <a:latin typeface="Times New Roman" pitchFamily="18" charset="0"/>
                <a:ea typeface="+mn-ea"/>
                <a:cs typeface="+mn-cs"/>
              </a:rPr>
              <a:t> is referred to as a collider on the path A </a:t>
            </a:r>
            <a:r>
              <a:rPr lang="en-US" sz="800" b="0" i="0" u="none" strike="noStrike" kern="1200" baseline="0" dirty="0">
                <a:solidFill>
                  <a:schemeClr val="tx1"/>
                </a:solidFill>
                <a:latin typeface="Times New Roman" pitchFamily="18" charset="0"/>
                <a:ea typeface="+mn-ea"/>
                <a:cs typeface="+mn-cs"/>
                <a:sym typeface="Wingdings"/>
              </a:rPr>
              <a:t> L  Y because the two arrowheads collide on this node</a:t>
            </a:r>
            <a:endParaRPr lang="en-US" sz="800" b="0" i="1" u="none" strike="noStrike" kern="1200" baseline="0" dirty="0">
              <a:solidFill>
                <a:schemeClr val="tx1"/>
              </a:solidFill>
              <a:latin typeface="Times New Roman" pitchFamily="18" charset="0"/>
              <a:ea typeface="+mn-ea"/>
              <a:cs typeface="+mn-cs"/>
              <a:sym typeface="Wingdings"/>
            </a:endParaRPr>
          </a:p>
          <a:p>
            <a:pPr marL="171450" indent="-171450">
              <a:buFontTx/>
              <a:buChar char="-"/>
            </a:pPr>
            <a:r>
              <a:rPr lang="en-US" sz="800" b="0" i="0" u="none" strike="noStrike" kern="1200" baseline="0" dirty="0">
                <a:solidFill>
                  <a:schemeClr val="tx1"/>
                </a:solidFill>
                <a:latin typeface="Times New Roman" pitchFamily="18" charset="0"/>
                <a:ea typeface="+mn-ea"/>
                <a:cs typeface="+mn-cs"/>
                <a:sym typeface="Wingdings"/>
              </a:rPr>
              <a:t>What about the associational relationship?</a:t>
            </a:r>
            <a:endParaRPr lang="es-ES_tradnl" sz="800" b="0" i="0" u="none" strike="noStrike" kern="1200" baseline="0" dirty="0">
              <a:solidFill>
                <a:schemeClr val="tx1"/>
              </a:solidFill>
              <a:latin typeface="Times New Roman" pitchFamily="18" charset="0"/>
              <a:ea typeface="+mn-ea"/>
              <a:cs typeface="+mn-cs"/>
              <a:sym typeface="Wingdings"/>
            </a:endParaRPr>
          </a:p>
          <a:p>
            <a:pPr marL="628650" lvl="1" indent="-171450">
              <a:buFontTx/>
              <a:buChar char="-"/>
            </a:pPr>
            <a:r>
              <a:rPr lang="en-US" sz="800" b="0" i="0" u="none" strike="noStrike" kern="1200" baseline="0" dirty="0">
                <a:solidFill>
                  <a:schemeClr val="tx1"/>
                </a:solidFill>
                <a:latin typeface="Times New Roman" pitchFamily="18" charset="0"/>
                <a:ea typeface="+mn-ea"/>
                <a:cs typeface="+mn-cs"/>
                <a:sym typeface="Wingdings"/>
              </a:rPr>
              <a:t>An </a:t>
            </a:r>
            <a:r>
              <a:rPr lang="en-US" sz="800" b="0" i="0" u="none" strike="noStrike" kern="1200" baseline="0" dirty="0">
                <a:solidFill>
                  <a:schemeClr val="tx1"/>
                </a:solidFill>
                <a:latin typeface="Times New Roman" pitchFamily="18" charset="0"/>
                <a:ea typeface="+mn-ea"/>
                <a:cs typeface="+mn-cs"/>
              </a:rPr>
              <a:t>investigator decides to study the effect of the genetic risk factor on the risk of the environmental risk factor. She determines whether or not each individual has the genetic risk factor and records whether the same individual has the environmental risk factor. For a person without the genetic risk factor, is the environmental risk factor more or less likely to be present than for any other individual? Learning about the genetic risk factor not improve our ability to predict the outcome Y because the risk of the environmental factor in persons with or without the genetic risk factor is the same. In other words, we would intuitively conclude that A and Y are not associated. The knowledge that both A and Y cause lung cancer is irrelevant when considering the association between A and Y. </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Causal graph theory again confirms our intuition because it says that colliders, unlike other variables, block the flow of association along the path on which they lie. </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Thus A and Y are independent because the only path between them is blocked by the L.</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10</a:t>
            </a:fld>
            <a:endParaRPr lang="en-US"/>
          </a:p>
        </p:txBody>
      </p:sp>
    </p:spTree>
    <p:extLst>
      <p:ext uri="{BB962C8B-B14F-4D97-AF65-F5344CB8AC3E}">
        <p14:creationId xmlns:p14="http://schemas.microsoft.com/office/powerpoint/2010/main" val="2146147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sz="800" dirty="0"/>
              <a:t>Suppose </a:t>
            </a:r>
            <a:r>
              <a:rPr lang="en-US" sz="800" baseline="0" dirty="0"/>
              <a:t>the only mechanism through which smoking affects lung cancer risk is DNA damage to lung cells</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sz="800" baseline="0" dirty="0"/>
              <a:t>The effect of A on Y runs through B</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sz="800" baseline="0" dirty="0"/>
              <a:t>Is there a causal effect of A on Y?</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All of the arrows on the path from A to Y are pointing in the same direction, so A still causes Y.</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sz="800" b="0" i="0" u="none" strike="noStrike" kern="1200" baseline="0" dirty="0">
                <a:solidFill>
                  <a:schemeClr val="tx1"/>
                </a:solidFill>
                <a:latin typeface="Times New Roman" pitchFamily="18" charset="0"/>
                <a:ea typeface="+mn-ea"/>
                <a:cs typeface="+mn-cs"/>
              </a:rPr>
              <a:t>Association, unlike causation, is a symmetric relationship between two variables; thus, when present, association flows between two variables regardless of the direction of the causal arrows. In this DAG, one could equivalently say that the association flows from A to Y or from Y to A. For causation, however, the arrows must all flow in the same direction. Both A and B cause Y according to this DAG, but Y does not cause either.</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sz="800" baseline="0" dirty="0"/>
              <a:t>Are A and Y unconditionally associated?</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sz="800" baseline="0" dirty="0"/>
              <a:t>We know that A has an effect on Y, so that should indicate to use that there is an association between A and Y</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sz="800" baseline="0" dirty="0"/>
              <a:t>But what if we only  look at individuals who do (or do not) have DNA damage?</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sz="800" baseline="0" dirty="0"/>
              <a:t>Represented by a box around B. We’ve conditioned on the variable B.</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sz="800" baseline="0" dirty="0"/>
              <a:t>Is there an association between A and Y within levels of B or conditional on B? When we already have information on B, does information on A improve our ability to predict Y?</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sz="800" b="0" i="0" u="none" strike="noStrike" kern="1200" baseline="0" dirty="0">
                <a:solidFill>
                  <a:schemeClr val="tx1"/>
                </a:solidFill>
                <a:latin typeface="Times New Roman" pitchFamily="18" charset="0"/>
                <a:ea typeface="+mn-ea"/>
                <a:cs typeface="+mn-cs"/>
              </a:rPr>
              <a:t>Suppose we restrict the analysis to the subset of individuals with no DNA damage (B=0), as indicated by the box placed around B.</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sz="800" b="0" i="0" u="none" strike="noStrike" kern="1200" baseline="0" dirty="0">
                <a:solidFill>
                  <a:schemeClr val="tx1"/>
                </a:solidFill>
                <a:latin typeface="Times New Roman" pitchFamily="18" charset="0"/>
                <a:ea typeface="+mn-ea"/>
                <a:cs typeface="+mn-cs"/>
              </a:rPr>
              <a:t>Individuals with no DNA damage (B = 0) have a lower than average risk of lung cancer. Regardless of whether an individual with no DNA damage was treated (A = 1) or untreated (A = 0), we already know that he has a lower than average risk because he doesn’t have DNA damage.</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sz="800" b="0" i="0" u="none" strike="noStrike" kern="1200" baseline="0" dirty="0">
                <a:solidFill>
                  <a:schemeClr val="tx1"/>
                </a:solidFill>
                <a:latin typeface="Times New Roman" pitchFamily="18" charset="0"/>
                <a:ea typeface="+mn-ea"/>
                <a:cs typeface="+mn-cs"/>
              </a:rPr>
              <a:t>Because smoking affects lung cancer risk only through DNA damage, learning smoking status doesn’t contribute any additional information about lung cancer risk</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sz="800" b="0" i="0" u="none" strike="noStrike" kern="1200" baseline="0" dirty="0">
                <a:solidFill>
                  <a:schemeClr val="tx1"/>
                </a:solidFill>
                <a:latin typeface="Times New Roman" pitchFamily="18" charset="0"/>
                <a:ea typeface="+mn-ea"/>
                <a:cs typeface="+mn-cs"/>
              </a:rPr>
              <a:t>In the subset of individuals with low DNA damage, smoking and lung cancer are not associated, and it’s the same argument for those DNA damage.</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sz="800" b="0" i="0" u="none" strike="noStrike" kern="1200" baseline="0" dirty="0">
                <a:solidFill>
                  <a:schemeClr val="tx1"/>
                </a:solidFill>
                <a:latin typeface="Times New Roman" pitchFamily="18" charset="0"/>
                <a:ea typeface="+mn-ea"/>
                <a:cs typeface="+mn-cs"/>
              </a:rPr>
              <a:t>Graphically, we say that a box placed around variable B blocks the flow of association through the path A → B → Y .</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11</a:t>
            </a:fld>
            <a:endParaRPr lang="en-US"/>
          </a:p>
        </p:txBody>
      </p:sp>
    </p:spTree>
    <p:extLst>
      <p:ext uri="{BB962C8B-B14F-4D97-AF65-F5344CB8AC3E}">
        <p14:creationId xmlns:p14="http://schemas.microsoft.com/office/powerpoint/2010/main" val="2116888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Is A associated with Y conditional on L?</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Represented by the box around L.</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Suppose the investigator restricts the study to nonsmokers (L = 0).</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Learning that an individual has yellow fingers (A = 1) does not help predict his risk of lung cancer (Y = 1) because the entire argument for better prediction relied on the fact that people with yellow fingers are more likely to be smokers.</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This argument is irrelevant when the study is restricted to nonsmokers or, more generally, to people who smoke with a particular intensity. </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Even though A and Y are marginally associated, A and Y are conditionally independent given L because the risk of lung cancer is the same in the treated and the untreated within levels of L</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The flow between A and Y is interrupted because the path A ← L → Y is blocked by the box around L.</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12</a:t>
            </a:fld>
            <a:endParaRPr lang="en-US"/>
          </a:p>
        </p:txBody>
      </p:sp>
    </p:spTree>
    <p:extLst>
      <p:ext uri="{BB962C8B-B14F-4D97-AF65-F5344CB8AC3E}">
        <p14:creationId xmlns:p14="http://schemas.microsoft.com/office/powerpoint/2010/main" val="2116888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What happens to the relationship between A and Y if we condition on their common effect L?</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Suppose that the investigators, who are interested in estimating the effect of genetics on environment, restricted the study population to individuals with lung cancer (L = 1).</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The square around L indicates that they are conditioning on a particular value of L.</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Knowing that an individual with lung cancer does not have the genetic risk factor provides some information about the environmental risk factor because, in the absence of the genetic risk factor, it is more likely that another cause of lung cancer is present.</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Among individuals with lung cancer, the proportion of individuals with the environmental risk factor is increased among individuals without the genetic risk factor.</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Therefore, A and Y are inversely associated conditional on L = 1.</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The investigator will make a mistake if he concludes that A has a causal effect on Y just because A and Y are associated within levels of L.</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In the extreme, if the genetic and environmental factors were the only causes of lung cancer, then among individuals with lung cancer, the absence of one risk factor would perfectly predict the presence of the other.</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Causal graphs theory shows that indeed conditioning on a collider like L opens the path A → L ← Y, which was blocked when the collider was not conditioned on.</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Intuitively, whether two variables (the causes) are associated cannot be influenced by an event in the future (their effect), but two causes of a given effect generally become associated once we stratify on the common effect.</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Premise of selection bias under the null.</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13</a:t>
            </a:fld>
            <a:endParaRPr lang="en-US"/>
          </a:p>
        </p:txBody>
      </p:sp>
    </p:spTree>
    <p:extLst>
      <p:ext uri="{BB962C8B-B14F-4D97-AF65-F5344CB8AC3E}">
        <p14:creationId xmlns:p14="http://schemas.microsoft.com/office/powerpoint/2010/main" val="2116888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This causal diagram adds a consequence of the lung cancer, namely death from lung cancer</a:t>
            </a:r>
            <a:r>
              <a:rPr lang="es-ES_tradnl" sz="800" b="0" i="0" u="none" strike="noStrike" kern="1200" baseline="0" dirty="0">
                <a:solidFill>
                  <a:schemeClr val="tx1"/>
                </a:solidFill>
                <a:latin typeface="Times New Roman" pitchFamily="18" charset="0"/>
                <a:ea typeface="+mn-ea"/>
                <a:cs typeface="+mn-cs"/>
              </a:rPr>
              <a:t>.</a:t>
            </a:r>
          </a:p>
          <a:p>
            <a:pPr marL="171450" indent="-171450">
              <a:buFontTx/>
              <a:buChar char="-"/>
            </a:pPr>
            <a:r>
              <a:rPr lang="es-ES_tradnl" sz="800" b="0" i="0" u="none" strike="noStrike" kern="1200" baseline="0" dirty="0">
                <a:solidFill>
                  <a:schemeClr val="tx1"/>
                </a:solidFill>
                <a:latin typeface="Times New Roman" pitchFamily="18" charset="0"/>
                <a:ea typeface="+mn-ea"/>
                <a:cs typeface="+mn-cs"/>
              </a:rPr>
              <a:t>A and Y are </a:t>
            </a:r>
            <a:r>
              <a:rPr lang="es-ES_tradnl" sz="800" b="0" i="0" u="none" strike="noStrike" kern="1200" baseline="0" dirty="0" err="1">
                <a:solidFill>
                  <a:schemeClr val="tx1"/>
                </a:solidFill>
                <a:latin typeface="Times New Roman" pitchFamily="18" charset="0"/>
                <a:ea typeface="+mn-ea"/>
                <a:cs typeface="+mn-cs"/>
              </a:rPr>
              <a:t>also</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associated</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within</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levels</a:t>
            </a:r>
            <a:r>
              <a:rPr lang="es-ES_tradnl" sz="800" b="0" i="0" u="none" strike="noStrike" kern="1200" baseline="0" dirty="0">
                <a:solidFill>
                  <a:schemeClr val="tx1"/>
                </a:solidFill>
                <a:latin typeface="Times New Roman" pitchFamily="18" charset="0"/>
                <a:ea typeface="+mn-ea"/>
                <a:cs typeface="+mn-cs"/>
              </a:rPr>
              <a:t> of S </a:t>
            </a:r>
            <a:r>
              <a:rPr lang="es-ES_tradnl" sz="800" b="0" i="0" u="none" strike="noStrike" kern="1200" baseline="0" dirty="0" err="1">
                <a:solidFill>
                  <a:schemeClr val="tx1"/>
                </a:solidFill>
                <a:latin typeface="Times New Roman" pitchFamily="18" charset="0"/>
                <a:ea typeface="+mn-ea"/>
                <a:cs typeface="+mn-cs"/>
              </a:rPr>
              <a:t>because</a:t>
            </a:r>
            <a:r>
              <a:rPr lang="es-ES_tradnl" sz="800" b="0" i="0" u="none" strike="noStrike" kern="1200" baseline="0" dirty="0">
                <a:solidFill>
                  <a:schemeClr val="tx1"/>
                </a:solidFill>
                <a:latin typeface="Times New Roman" pitchFamily="18" charset="0"/>
                <a:ea typeface="+mn-ea"/>
                <a:cs typeface="+mn-cs"/>
              </a:rPr>
              <a:t> S </a:t>
            </a:r>
            <a:r>
              <a:rPr lang="es-ES_tradnl" sz="800" b="0" i="0" u="none" strike="noStrike" kern="1200" baseline="0" dirty="0" err="1">
                <a:solidFill>
                  <a:schemeClr val="tx1"/>
                </a:solidFill>
                <a:latin typeface="Times New Roman" pitchFamily="18" charset="0"/>
                <a:ea typeface="+mn-ea"/>
                <a:cs typeface="+mn-cs"/>
              </a:rPr>
              <a:t>is</a:t>
            </a:r>
            <a:r>
              <a:rPr lang="es-ES_tradnl" sz="800" b="0" i="0" u="none" strike="noStrike" kern="1200" baseline="0" dirty="0">
                <a:solidFill>
                  <a:schemeClr val="tx1"/>
                </a:solidFill>
                <a:latin typeface="Times New Roman" pitchFamily="18" charset="0"/>
                <a:ea typeface="+mn-ea"/>
                <a:cs typeface="+mn-cs"/>
              </a:rPr>
              <a:t> a </a:t>
            </a:r>
            <a:r>
              <a:rPr lang="es-ES_tradnl" sz="800" b="0" i="0" u="none" strike="noStrike" kern="1200" baseline="0" dirty="0" err="1">
                <a:solidFill>
                  <a:schemeClr val="tx1"/>
                </a:solidFill>
                <a:latin typeface="Times New Roman" pitchFamily="18" charset="0"/>
                <a:ea typeface="+mn-ea"/>
                <a:cs typeface="+mn-cs"/>
              </a:rPr>
              <a:t>common</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effect</a:t>
            </a:r>
            <a:r>
              <a:rPr lang="es-ES_tradnl" sz="800" b="0" i="0" u="none" strike="noStrike" kern="1200" baseline="0" dirty="0">
                <a:solidFill>
                  <a:schemeClr val="tx1"/>
                </a:solidFill>
                <a:latin typeface="Times New Roman" pitchFamily="18" charset="0"/>
                <a:ea typeface="+mn-ea"/>
                <a:cs typeface="+mn-cs"/>
              </a:rPr>
              <a:t> of A and Y.</a:t>
            </a:r>
          </a:p>
          <a:p>
            <a:pPr marL="171450" indent="-171450">
              <a:buFontTx/>
              <a:buChar char="-"/>
            </a:pPr>
            <a:r>
              <a:rPr lang="es-ES_tradnl" sz="800" b="0" i="0" u="none" strike="noStrike" kern="1200" baseline="0" dirty="0">
                <a:solidFill>
                  <a:schemeClr val="tx1"/>
                </a:solidFill>
                <a:latin typeface="Times New Roman" pitchFamily="18" charset="0"/>
                <a:ea typeface="+mn-ea"/>
                <a:cs typeface="+mn-cs"/>
              </a:rPr>
              <a:t>Causal </a:t>
            </a:r>
            <a:r>
              <a:rPr lang="es-ES_tradnl" sz="800" b="0" i="0" u="none" strike="noStrike" kern="1200" baseline="0" dirty="0" err="1">
                <a:solidFill>
                  <a:schemeClr val="tx1"/>
                </a:solidFill>
                <a:latin typeface="Times New Roman" pitchFamily="18" charset="0"/>
                <a:ea typeface="+mn-ea"/>
                <a:cs typeface="+mn-cs"/>
              </a:rPr>
              <a:t>graphs</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theory</a:t>
            </a:r>
            <a:r>
              <a:rPr lang="es-ES_tradnl" sz="800" b="0" i="0" u="none" strike="noStrike" kern="1200" baseline="0" dirty="0">
                <a:solidFill>
                  <a:schemeClr val="tx1"/>
                </a:solidFill>
                <a:latin typeface="Times New Roman" pitchFamily="18" charset="0"/>
                <a:ea typeface="+mn-ea"/>
                <a:cs typeface="+mn-cs"/>
              </a:rPr>
              <a:t> shows </a:t>
            </a:r>
            <a:r>
              <a:rPr lang="es-ES_tradnl" sz="800" b="0" i="0" u="none" strike="noStrike" kern="1200" baseline="0" dirty="0" err="1">
                <a:solidFill>
                  <a:schemeClr val="tx1"/>
                </a:solidFill>
                <a:latin typeface="Times New Roman" pitchFamily="18" charset="0"/>
                <a:ea typeface="+mn-ea"/>
                <a:cs typeface="+mn-cs"/>
              </a:rPr>
              <a:t>that</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conditioning</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on</a:t>
            </a:r>
            <a:r>
              <a:rPr lang="es-ES_tradnl" sz="800" b="0" i="0" u="none" strike="noStrike" kern="1200" baseline="0" dirty="0">
                <a:solidFill>
                  <a:schemeClr val="tx1"/>
                </a:solidFill>
                <a:latin typeface="Times New Roman" pitchFamily="18" charset="0"/>
                <a:ea typeface="+mn-ea"/>
                <a:cs typeface="+mn-cs"/>
              </a:rPr>
              <a:t> a variable S </a:t>
            </a:r>
            <a:r>
              <a:rPr lang="es-ES_tradnl" sz="800" b="0" i="0" u="none" strike="noStrike" kern="1200" baseline="0" dirty="0" err="1">
                <a:solidFill>
                  <a:schemeClr val="tx1"/>
                </a:solidFill>
                <a:latin typeface="Times New Roman" pitchFamily="18" charset="0"/>
                <a:ea typeface="+mn-ea"/>
                <a:cs typeface="+mn-cs"/>
              </a:rPr>
              <a:t>affected</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by</a:t>
            </a:r>
            <a:r>
              <a:rPr lang="es-ES_tradnl" sz="800" b="0" i="0" u="none" strike="noStrike" kern="1200" baseline="0" dirty="0">
                <a:solidFill>
                  <a:schemeClr val="tx1"/>
                </a:solidFill>
                <a:latin typeface="Times New Roman" pitchFamily="18" charset="0"/>
                <a:ea typeface="+mn-ea"/>
                <a:cs typeface="+mn-cs"/>
              </a:rPr>
              <a:t> a </a:t>
            </a:r>
            <a:r>
              <a:rPr lang="es-ES_tradnl" sz="800" b="0" i="0" u="none" strike="noStrike" kern="1200" baseline="0" dirty="0" err="1">
                <a:solidFill>
                  <a:schemeClr val="tx1"/>
                </a:solidFill>
                <a:latin typeface="Times New Roman" pitchFamily="18" charset="0"/>
                <a:ea typeface="+mn-ea"/>
                <a:cs typeface="+mn-cs"/>
              </a:rPr>
              <a:t>collider</a:t>
            </a:r>
            <a:r>
              <a:rPr lang="es-ES_tradnl" sz="800" b="0" i="0" u="none" strike="noStrike" kern="1200" baseline="0" dirty="0">
                <a:solidFill>
                  <a:schemeClr val="tx1"/>
                </a:solidFill>
                <a:latin typeface="Times New Roman" pitchFamily="18" charset="0"/>
                <a:ea typeface="+mn-ea"/>
                <a:cs typeface="+mn-cs"/>
              </a:rPr>
              <a:t> L </a:t>
            </a:r>
            <a:r>
              <a:rPr lang="es-ES_tradnl" sz="800" b="0" i="0" u="none" strike="noStrike" kern="1200" baseline="0" dirty="0" err="1">
                <a:solidFill>
                  <a:schemeClr val="tx1"/>
                </a:solidFill>
                <a:latin typeface="Times New Roman" pitchFamily="18" charset="0"/>
                <a:ea typeface="+mn-ea"/>
                <a:cs typeface="+mn-cs"/>
              </a:rPr>
              <a:t>also</a:t>
            </a:r>
            <a:r>
              <a:rPr lang="es-ES_tradnl" sz="800" b="0" i="0" u="none" strike="noStrike" kern="1200" baseline="0" dirty="0">
                <a:solidFill>
                  <a:schemeClr val="tx1"/>
                </a:solidFill>
                <a:latin typeface="Times New Roman" pitchFamily="18" charset="0"/>
                <a:ea typeface="+mn-ea"/>
                <a:cs typeface="+mn-cs"/>
              </a:rPr>
              <a:t> opens </a:t>
            </a:r>
            <a:r>
              <a:rPr lang="es-ES_tradnl" sz="800" b="0" i="0" u="none" strike="noStrike" kern="1200" baseline="0" dirty="0" err="1">
                <a:solidFill>
                  <a:schemeClr val="tx1"/>
                </a:solidFill>
                <a:latin typeface="Times New Roman" pitchFamily="18" charset="0"/>
                <a:ea typeface="+mn-ea"/>
                <a:cs typeface="+mn-cs"/>
              </a:rPr>
              <a:t>the</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path</a:t>
            </a:r>
            <a:r>
              <a:rPr lang="es-ES_tradnl" sz="800" b="0" i="0" u="none" strike="noStrike" kern="1200" baseline="0" dirty="0">
                <a:solidFill>
                  <a:schemeClr val="tx1"/>
                </a:solidFill>
                <a:latin typeface="Times New Roman" pitchFamily="18" charset="0"/>
                <a:ea typeface="+mn-ea"/>
                <a:cs typeface="+mn-cs"/>
              </a:rPr>
              <a:t> A → L ← Y</a:t>
            </a:r>
          </a:p>
          <a:p>
            <a:pPr marL="171450" indent="-171450">
              <a:buFontTx/>
              <a:buChar char="-"/>
            </a:pPr>
            <a:r>
              <a:rPr lang="es-ES_tradnl" sz="800" b="0" i="0" u="none" strike="noStrike" kern="1200" baseline="0" dirty="0" err="1">
                <a:solidFill>
                  <a:schemeClr val="tx1"/>
                </a:solidFill>
                <a:latin typeface="Times New Roman" pitchFamily="18" charset="0"/>
                <a:ea typeface="+mn-ea"/>
                <a:cs typeface="+mn-cs"/>
              </a:rPr>
              <a:t>This</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path</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is</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blocked</a:t>
            </a:r>
            <a:r>
              <a:rPr lang="es-ES_tradnl" sz="800" b="0" i="0" u="none" strike="noStrike" kern="1200" baseline="0" dirty="0">
                <a:solidFill>
                  <a:schemeClr val="tx1"/>
                </a:solidFill>
                <a:latin typeface="Times New Roman" pitchFamily="18" charset="0"/>
                <a:ea typeface="+mn-ea"/>
                <a:cs typeface="+mn-cs"/>
              </a:rPr>
              <a:t> in </a:t>
            </a:r>
            <a:r>
              <a:rPr lang="es-ES_tradnl" sz="800" b="0" i="0" u="none" strike="noStrike" kern="1200" baseline="0" dirty="0" err="1">
                <a:solidFill>
                  <a:schemeClr val="tx1"/>
                </a:solidFill>
                <a:latin typeface="Times New Roman" pitchFamily="18" charset="0"/>
                <a:ea typeface="+mn-ea"/>
                <a:cs typeface="+mn-cs"/>
              </a:rPr>
              <a:t>the</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absence</a:t>
            </a:r>
            <a:r>
              <a:rPr lang="es-ES_tradnl" sz="800" b="0" i="0" u="none" strike="noStrike" kern="1200" baseline="0" dirty="0">
                <a:solidFill>
                  <a:schemeClr val="tx1"/>
                </a:solidFill>
                <a:latin typeface="Times New Roman" pitchFamily="18" charset="0"/>
                <a:ea typeface="+mn-ea"/>
                <a:cs typeface="+mn-cs"/>
              </a:rPr>
              <a:t> of </a:t>
            </a:r>
            <a:r>
              <a:rPr lang="es-ES_tradnl" sz="800" b="0" i="0" u="none" strike="noStrike" kern="1200" baseline="0" dirty="0" err="1">
                <a:solidFill>
                  <a:schemeClr val="tx1"/>
                </a:solidFill>
                <a:latin typeface="Times New Roman" pitchFamily="18" charset="0"/>
                <a:ea typeface="+mn-ea"/>
                <a:cs typeface="+mn-cs"/>
              </a:rPr>
              <a:t>conditioning</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on</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either</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the</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collider</a:t>
            </a:r>
            <a:r>
              <a:rPr lang="es-ES_tradnl" sz="800" b="0" i="0" u="none" strike="noStrike" kern="1200" baseline="0" dirty="0">
                <a:solidFill>
                  <a:schemeClr val="tx1"/>
                </a:solidFill>
                <a:latin typeface="Times New Roman" pitchFamily="18" charset="0"/>
                <a:ea typeface="+mn-ea"/>
                <a:cs typeface="+mn-cs"/>
              </a:rPr>
              <a:t> L </a:t>
            </a:r>
            <a:r>
              <a:rPr lang="es-ES_tradnl" sz="800" b="0" i="0" u="none" strike="noStrike" kern="1200" baseline="0" dirty="0" err="1">
                <a:solidFill>
                  <a:schemeClr val="tx1"/>
                </a:solidFill>
                <a:latin typeface="Times New Roman" pitchFamily="18" charset="0"/>
                <a:ea typeface="+mn-ea"/>
                <a:cs typeface="+mn-cs"/>
              </a:rPr>
              <a:t>or</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its</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consequence</a:t>
            </a:r>
            <a:r>
              <a:rPr lang="es-ES_tradnl" sz="800" b="0" i="0" u="none" strike="noStrike" kern="1200" baseline="0" dirty="0">
                <a:solidFill>
                  <a:schemeClr val="tx1"/>
                </a:solidFill>
                <a:latin typeface="Times New Roman" pitchFamily="18" charset="0"/>
                <a:ea typeface="+mn-ea"/>
                <a:cs typeface="+mn-cs"/>
              </a:rPr>
              <a:t> S.</a:t>
            </a:r>
            <a:endParaRPr lang="en-US" sz="800" b="0" i="0" u="none" strike="noStrike" kern="1200" baseline="0" dirty="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14</a:t>
            </a:fld>
            <a:endParaRPr lang="en-US"/>
          </a:p>
        </p:txBody>
      </p:sp>
    </p:spTree>
    <p:extLst>
      <p:ext uri="{BB962C8B-B14F-4D97-AF65-F5344CB8AC3E}">
        <p14:creationId xmlns:p14="http://schemas.microsoft.com/office/powerpoint/2010/main" val="2116888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dirty="0"/>
              <a:t>Two variables may be associated by chance</a:t>
            </a:r>
            <a:r>
              <a:rPr lang="en-US" sz="800" baseline="0" dirty="0"/>
              <a:t>, but that’s not a structural source of association</a:t>
            </a:r>
          </a:p>
          <a:p>
            <a:pPr marL="628650" lvl="1" indent="-171450">
              <a:buFontTx/>
              <a:buChar char="-"/>
            </a:pPr>
            <a:r>
              <a:rPr lang="en-US" sz="800" baseline="0" dirty="0"/>
              <a:t>Increase the sample size and chance associations disappear, whereas structural associations will remain</a:t>
            </a:r>
          </a:p>
          <a:p>
            <a:pPr marL="628650" lvl="1" indent="-171450">
              <a:buFontTx/>
              <a:buChar char="-"/>
            </a:pPr>
            <a:r>
              <a:rPr lang="en-US" sz="800" baseline="0" dirty="0"/>
              <a:t>We don’t address chance since we’re focusing our discussion on bias. We’re essentially assuming a very large population.</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15</a:t>
            </a:fld>
            <a:endParaRPr lang="en-US"/>
          </a:p>
        </p:txBody>
      </p:sp>
    </p:spTree>
    <p:extLst>
      <p:ext uri="{BB962C8B-B14F-4D97-AF65-F5344CB8AC3E}">
        <p14:creationId xmlns:p14="http://schemas.microsoft.com/office/powerpoint/2010/main" val="2116888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imes New Roman" pitchFamily="18" charset="0"/>
              </a:defRPr>
            </a:lvl1pPr>
            <a:lvl2pPr marL="742950" indent="-285750" defTabSz="928688" eaLnBrk="0" hangingPunct="0">
              <a:spcBef>
                <a:spcPct val="30000"/>
              </a:spcBef>
              <a:defRPr sz="1200">
                <a:solidFill>
                  <a:schemeClr val="tx1"/>
                </a:solidFill>
                <a:latin typeface="Times New Roman" pitchFamily="18" charset="0"/>
              </a:defRPr>
            </a:lvl2pPr>
            <a:lvl3pPr marL="1143000" indent="-228600" defTabSz="928688" eaLnBrk="0" hangingPunct="0">
              <a:spcBef>
                <a:spcPct val="30000"/>
              </a:spcBef>
              <a:defRPr sz="1200">
                <a:solidFill>
                  <a:schemeClr val="tx1"/>
                </a:solidFill>
                <a:latin typeface="Times New Roman" pitchFamily="18" charset="0"/>
              </a:defRPr>
            </a:lvl3pPr>
            <a:lvl4pPr marL="1600200" indent="-228600" defTabSz="928688" eaLnBrk="0" hangingPunct="0">
              <a:spcBef>
                <a:spcPct val="30000"/>
              </a:spcBef>
              <a:defRPr sz="1200">
                <a:solidFill>
                  <a:schemeClr val="tx1"/>
                </a:solidFill>
                <a:latin typeface="Times New Roman" pitchFamily="18" charset="0"/>
              </a:defRPr>
            </a:lvl4pPr>
            <a:lvl5pPr marL="2057400" indent="-228600" defTabSz="928688" eaLnBrk="0" hangingPunct="0">
              <a:spcBef>
                <a:spcPct val="30000"/>
              </a:spcBef>
              <a:defRPr sz="1200">
                <a:solidFill>
                  <a:schemeClr val="tx1"/>
                </a:solidFill>
                <a:latin typeface="Times New Roman" pitchFamily="18" charset="0"/>
              </a:defRPr>
            </a:lvl5pPr>
            <a:lvl6pPr marL="2514600" indent="-228600" defTabSz="928688" eaLnBrk="0" fontAlgn="base" hangingPunct="0">
              <a:spcBef>
                <a:spcPct val="30000"/>
              </a:spcBef>
              <a:spcAft>
                <a:spcPct val="0"/>
              </a:spcAft>
              <a:defRPr sz="1200">
                <a:solidFill>
                  <a:schemeClr val="tx1"/>
                </a:solidFill>
                <a:latin typeface="Times New Roman" pitchFamily="18" charset="0"/>
              </a:defRPr>
            </a:lvl6pPr>
            <a:lvl7pPr marL="2971800" indent="-228600" defTabSz="928688" eaLnBrk="0" fontAlgn="base" hangingPunct="0">
              <a:spcBef>
                <a:spcPct val="30000"/>
              </a:spcBef>
              <a:spcAft>
                <a:spcPct val="0"/>
              </a:spcAft>
              <a:defRPr sz="1200">
                <a:solidFill>
                  <a:schemeClr val="tx1"/>
                </a:solidFill>
                <a:latin typeface="Times New Roman" pitchFamily="18" charset="0"/>
              </a:defRPr>
            </a:lvl7pPr>
            <a:lvl8pPr marL="3429000" indent="-228600" defTabSz="928688" eaLnBrk="0" fontAlgn="base" hangingPunct="0">
              <a:spcBef>
                <a:spcPct val="30000"/>
              </a:spcBef>
              <a:spcAft>
                <a:spcPct val="0"/>
              </a:spcAft>
              <a:defRPr sz="1200">
                <a:solidFill>
                  <a:schemeClr val="tx1"/>
                </a:solidFill>
                <a:latin typeface="Times New Roman" pitchFamily="18" charset="0"/>
              </a:defRPr>
            </a:lvl8pPr>
            <a:lvl9pPr marL="3886200" indent="-228600" defTabSz="928688"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052FD70-88AD-429F-8554-4F803C393B87}" type="slidenum">
              <a:rPr lang="en-US" altLang="en-US" smtClean="0"/>
              <a:pPr eaLnBrk="1" hangingPunct="1">
                <a:spcBef>
                  <a:spcPct val="0"/>
                </a:spcBef>
              </a:pPr>
              <a:t>16</a:t>
            </a:fld>
            <a:endParaRPr lang="en-US" alt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2501886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17</a:t>
            </a:fld>
            <a:endParaRPr lang="en-US"/>
          </a:p>
        </p:txBody>
      </p:sp>
    </p:spTree>
    <p:extLst>
      <p:ext uri="{BB962C8B-B14F-4D97-AF65-F5344CB8AC3E}">
        <p14:creationId xmlns:p14="http://schemas.microsoft.com/office/powerpoint/2010/main" val="21461479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V2 is a descendant of V1 (and V1 is an ancestor of V2) if there is a sequence of nodes connected by edges between V1 and V2 such that following the direction indicated by the arrows, one can reach V2 by starting at V1.</a:t>
            </a:r>
          </a:p>
          <a:p>
            <a:pPr marL="171450" indent="-171450">
              <a:buFontTx/>
              <a:buChar char="-"/>
            </a:pPr>
            <a:r>
              <a:rPr lang="en-US" sz="800" dirty="0"/>
              <a:t>Parents:</a:t>
            </a:r>
            <a:r>
              <a:rPr lang="en-US" sz="800" baseline="0" dirty="0"/>
              <a:t> the set of nodes with direct arrow into the variable of interest</a:t>
            </a: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18</a:t>
            </a:fld>
            <a:endParaRPr lang="en-US"/>
          </a:p>
        </p:txBody>
      </p:sp>
    </p:spTree>
    <p:extLst>
      <p:ext uri="{BB962C8B-B14F-4D97-AF65-F5344CB8AC3E}">
        <p14:creationId xmlns:p14="http://schemas.microsoft.com/office/powerpoint/2010/main" val="21461479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19</a:t>
            </a:fld>
            <a:endParaRPr lang="en-US"/>
          </a:p>
        </p:txBody>
      </p:sp>
    </p:spTree>
    <p:extLst>
      <p:ext uri="{BB962C8B-B14F-4D97-AF65-F5344CB8AC3E}">
        <p14:creationId xmlns:p14="http://schemas.microsoft.com/office/powerpoint/2010/main" val="283126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imes New Roman" pitchFamily="18" charset="0"/>
              </a:defRPr>
            </a:lvl1pPr>
            <a:lvl2pPr marL="742950" indent="-285750" defTabSz="928688" eaLnBrk="0" hangingPunct="0">
              <a:spcBef>
                <a:spcPct val="30000"/>
              </a:spcBef>
              <a:defRPr sz="1200">
                <a:solidFill>
                  <a:schemeClr val="tx1"/>
                </a:solidFill>
                <a:latin typeface="Times New Roman" pitchFamily="18" charset="0"/>
              </a:defRPr>
            </a:lvl2pPr>
            <a:lvl3pPr marL="1143000" indent="-228600" defTabSz="928688" eaLnBrk="0" hangingPunct="0">
              <a:spcBef>
                <a:spcPct val="30000"/>
              </a:spcBef>
              <a:defRPr sz="1200">
                <a:solidFill>
                  <a:schemeClr val="tx1"/>
                </a:solidFill>
                <a:latin typeface="Times New Roman" pitchFamily="18" charset="0"/>
              </a:defRPr>
            </a:lvl3pPr>
            <a:lvl4pPr marL="1600200" indent="-228600" defTabSz="928688" eaLnBrk="0" hangingPunct="0">
              <a:spcBef>
                <a:spcPct val="30000"/>
              </a:spcBef>
              <a:defRPr sz="1200">
                <a:solidFill>
                  <a:schemeClr val="tx1"/>
                </a:solidFill>
                <a:latin typeface="Times New Roman" pitchFamily="18" charset="0"/>
              </a:defRPr>
            </a:lvl4pPr>
            <a:lvl5pPr marL="2057400" indent="-228600" defTabSz="928688" eaLnBrk="0" hangingPunct="0">
              <a:spcBef>
                <a:spcPct val="30000"/>
              </a:spcBef>
              <a:defRPr sz="1200">
                <a:solidFill>
                  <a:schemeClr val="tx1"/>
                </a:solidFill>
                <a:latin typeface="Times New Roman" pitchFamily="18" charset="0"/>
              </a:defRPr>
            </a:lvl5pPr>
            <a:lvl6pPr marL="2514600" indent="-228600" defTabSz="928688" eaLnBrk="0" fontAlgn="base" hangingPunct="0">
              <a:spcBef>
                <a:spcPct val="30000"/>
              </a:spcBef>
              <a:spcAft>
                <a:spcPct val="0"/>
              </a:spcAft>
              <a:defRPr sz="1200">
                <a:solidFill>
                  <a:schemeClr val="tx1"/>
                </a:solidFill>
                <a:latin typeface="Times New Roman" pitchFamily="18" charset="0"/>
              </a:defRPr>
            </a:lvl6pPr>
            <a:lvl7pPr marL="2971800" indent="-228600" defTabSz="928688" eaLnBrk="0" fontAlgn="base" hangingPunct="0">
              <a:spcBef>
                <a:spcPct val="30000"/>
              </a:spcBef>
              <a:spcAft>
                <a:spcPct val="0"/>
              </a:spcAft>
              <a:defRPr sz="1200">
                <a:solidFill>
                  <a:schemeClr val="tx1"/>
                </a:solidFill>
                <a:latin typeface="Times New Roman" pitchFamily="18" charset="0"/>
              </a:defRPr>
            </a:lvl7pPr>
            <a:lvl8pPr marL="3429000" indent="-228600" defTabSz="928688" eaLnBrk="0" fontAlgn="base" hangingPunct="0">
              <a:spcBef>
                <a:spcPct val="30000"/>
              </a:spcBef>
              <a:spcAft>
                <a:spcPct val="0"/>
              </a:spcAft>
              <a:defRPr sz="1200">
                <a:solidFill>
                  <a:schemeClr val="tx1"/>
                </a:solidFill>
                <a:latin typeface="Times New Roman" pitchFamily="18" charset="0"/>
              </a:defRPr>
            </a:lvl8pPr>
            <a:lvl9pPr marL="3886200" indent="-228600" defTabSz="928688"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82709565-02B6-433C-8081-84B5311D3000}" type="slidenum">
              <a:rPr lang="en-US" altLang="en-US" smtClean="0"/>
              <a:pPr eaLnBrk="1" hangingPunct="1">
                <a:spcBef>
                  <a:spcPct val="0"/>
                </a:spcBef>
              </a:pPr>
              <a:t>2</a:t>
            </a:fld>
            <a:endParaRPr lang="en-US" alt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indent="0" eaLnBrk="1" hangingPunct="1">
              <a:buFont typeface="+mj-lt"/>
              <a:buNone/>
            </a:pPr>
            <a:endParaRPr lang="en-US" altLang="en-US" sz="800" dirty="0"/>
          </a:p>
        </p:txBody>
      </p:sp>
    </p:spTree>
    <p:extLst>
      <p:ext uri="{BB962C8B-B14F-4D97-AF65-F5344CB8AC3E}">
        <p14:creationId xmlns:p14="http://schemas.microsoft.com/office/powerpoint/2010/main" val="23947430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20</a:t>
            </a:fld>
            <a:endParaRPr lang="en-US"/>
          </a:p>
        </p:txBody>
      </p:sp>
    </p:spTree>
    <p:extLst>
      <p:ext uri="{BB962C8B-B14F-4D97-AF65-F5344CB8AC3E}">
        <p14:creationId xmlns:p14="http://schemas.microsoft.com/office/powerpoint/2010/main" val="2831262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21</a:t>
            </a:fld>
            <a:endParaRPr lang="en-US"/>
          </a:p>
        </p:txBody>
      </p:sp>
    </p:spTree>
    <p:extLst>
      <p:ext uri="{BB962C8B-B14F-4D97-AF65-F5344CB8AC3E}">
        <p14:creationId xmlns:p14="http://schemas.microsoft.com/office/powerpoint/2010/main" val="2831262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22</a:t>
            </a:fld>
            <a:endParaRPr lang="en-US"/>
          </a:p>
        </p:txBody>
      </p:sp>
    </p:spTree>
    <p:extLst>
      <p:ext uri="{BB962C8B-B14F-4D97-AF65-F5344CB8AC3E}">
        <p14:creationId xmlns:p14="http://schemas.microsoft.com/office/powerpoint/2010/main" val="2831262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3D27D4-BC53-4761-9695-E64EA3648719}" type="slidenum">
              <a:rPr lang="en-US" smtClean="0">
                <a:latin typeface="Arial" charset="0"/>
              </a:rPr>
              <a:pPr fontAlgn="base">
                <a:spcBef>
                  <a:spcPct val="0"/>
                </a:spcBef>
                <a:spcAft>
                  <a:spcPct val="0"/>
                </a:spcAft>
              </a:pPr>
              <a:t>23</a:t>
            </a:fld>
            <a:endParaRPr lang="en-US">
              <a:latin typeface="Arial" charset="0"/>
            </a:endParaRPr>
          </a:p>
        </p:txBody>
      </p:sp>
      <p:sp>
        <p:nvSpPr>
          <p:cNvPr id="16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800" dirty="0"/>
          </a:p>
        </p:txBody>
      </p:sp>
    </p:spTree>
    <p:extLst>
      <p:ext uri="{BB962C8B-B14F-4D97-AF65-F5344CB8AC3E}">
        <p14:creationId xmlns:p14="http://schemas.microsoft.com/office/powerpoint/2010/main" val="20412183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imes New Roman" pitchFamily="18" charset="0"/>
              </a:defRPr>
            </a:lvl1pPr>
            <a:lvl2pPr marL="742950" indent="-285750" defTabSz="928688" eaLnBrk="0" hangingPunct="0">
              <a:spcBef>
                <a:spcPct val="30000"/>
              </a:spcBef>
              <a:defRPr sz="1200">
                <a:solidFill>
                  <a:schemeClr val="tx1"/>
                </a:solidFill>
                <a:latin typeface="Times New Roman" pitchFamily="18" charset="0"/>
              </a:defRPr>
            </a:lvl2pPr>
            <a:lvl3pPr marL="1143000" indent="-228600" defTabSz="928688" eaLnBrk="0" hangingPunct="0">
              <a:spcBef>
                <a:spcPct val="30000"/>
              </a:spcBef>
              <a:defRPr sz="1200">
                <a:solidFill>
                  <a:schemeClr val="tx1"/>
                </a:solidFill>
                <a:latin typeface="Times New Roman" pitchFamily="18" charset="0"/>
              </a:defRPr>
            </a:lvl3pPr>
            <a:lvl4pPr marL="1600200" indent="-228600" defTabSz="928688" eaLnBrk="0" hangingPunct="0">
              <a:spcBef>
                <a:spcPct val="30000"/>
              </a:spcBef>
              <a:defRPr sz="1200">
                <a:solidFill>
                  <a:schemeClr val="tx1"/>
                </a:solidFill>
                <a:latin typeface="Times New Roman" pitchFamily="18" charset="0"/>
              </a:defRPr>
            </a:lvl4pPr>
            <a:lvl5pPr marL="2057400" indent="-228600" defTabSz="928688" eaLnBrk="0" hangingPunct="0">
              <a:spcBef>
                <a:spcPct val="30000"/>
              </a:spcBef>
              <a:defRPr sz="1200">
                <a:solidFill>
                  <a:schemeClr val="tx1"/>
                </a:solidFill>
                <a:latin typeface="Times New Roman" pitchFamily="18" charset="0"/>
              </a:defRPr>
            </a:lvl5pPr>
            <a:lvl6pPr marL="2514600" indent="-228600" defTabSz="928688" eaLnBrk="0" fontAlgn="base" hangingPunct="0">
              <a:spcBef>
                <a:spcPct val="30000"/>
              </a:spcBef>
              <a:spcAft>
                <a:spcPct val="0"/>
              </a:spcAft>
              <a:defRPr sz="1200">
                <a:solidFill>
                  <a:schemeClr val="tx1"/>
                </a:solidFill>
                <a:latin typeface="Times New Roman" pitchFamily="18" charset="0"/>
              </a:defRPr>
            </a:lvl6pPr>
            <a:lvl7pPr marL="2971800" indent="-228600" defTabSz="928688" eaLnBrk="0" fontAlgn="base" hangingPunct="0">
              <a:spcBef>
                <a:spcPct val="30000"/>
              </a:spcBef>
              <a:spcAft>
                <a:spcPct val="0"/>
              </a:spcAft>
              <a:defRPr sz="1200">
                <a:solidFill>
                  <a:schemeClr val="tx1"/>
                </a:solidFill>
                <a:latin typeface="Times New Roman" pitchFamily="18" charset="0"/>
              </a:defRPr>
            </a:lvl7pPr>
            <a:lvl8pPr marL="3429000" indent="-228600" defTabSz="928688" eaLnBrk="0" fontAlgn="base" hangingPunct="0">
              <a:spcBef>
                <a:spcPct val="30000"/>
              </a:spcBef>
              <a:spcAft>
                <a:spcPct val="0"/>
              </a:spcAft>
              <a:defRPr sz="1200">
                <a:solidFill>
                  <a:schemeClr val="tx1"/>
                </a:solidFill>
                <a:latin typeface="Times New Roman" pitchFamily="18" charset="0"/>
              </a:defRPr>
            </a:lvl8pPr>
            <a:lvl9pPr marL="3886200" indent="-228600" defTabSz="928688"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82709565-02B6-433C-8081-84B5311D3000}" type="slidenum">
              <a:rPr lang="en-US" altLang="en-US" smtClean="0"/>
              <a:pPr eaLnBrk="1" hangingPunct="1">
                <a:spcBef>
                  <a:spcPct val="0"/>
                </a:spcBef>
              </a:pPr>
              <a:t>24</a:t>
            </a:fld>
            <a:endParaRPr lang="en-US" alt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indent="0" eaLnBrk="1" hangingPunct="1">
              <a:buFont typeface="+mj-lt"/>
              <a:buNone/>
            </a:pPr>
            <a:endParaRPr lang="en-US" altLang="en-US" sz="800" dirty="0"/>
          </a:p>
        </p:txBody>
      </p:sp>
    </p:spTree>
    <p:extLst>
      <p:ext uri="{BB962C8B-B14F-4D97-AF65-F5344CB8AC3E}">
        <p14:creationId xmlns:p14="http://schemas.microsoft.com/office/powerpoint/2010/main" val="18193058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25</a:t>
            </a:fld>
            <a:endParaRPr lang="en-US"/>
          </a:p>
        </p:txBody>
      </p:sp>
    </p:spTree>
    <p:extLst>
      <p:ext uri="{BB962C8B-B14F-4D97-AF65-F5344CB8AC3E}">
        <p14:creationId xmlns:p14="http://schemas.microsoft.com/office/powerpoint/2010/main" val="24116446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Note that “d” connotes “directional”</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26</a:t>
            </a:fld>
            <a:endParaRPr lang="en-US"/>
          </a:p>
        </p:txBody>
      </p:sp>
    </p:spTree>
    <p:extLst>
      <p:ext uri="{BB962C8B-B14F-4D97-AF65-F5344CB8AC3E}">
        <p14:creationId xmlns:p14="http://schemas.microsoft.com/office/powerpoint/2010/main" val="7526161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27</a:t>
            </a:fld>
            <a:endParaRPr lang="en-US"/>
          </a:p>
        </p:txBody>
      </p:sp>
    </p:spTree>
    <p:extLst>
      <p:ext uri="{BB962C8B-B14F-4D97-AF65-F5344CB8AC3E}">
        <p14:creationId xmlns:p14="http://schemas.microsoft.com/office/powerpoint/2010/main" val="1531421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28</a:t>
            </a:fld>
            <a:endParaRPr lang="en-US"/>
          </a:p>
        </p:txBody>
      </p:sp>
    </p:spTree>
    <p:extLst>
      <p:ext uri="{BB962C8B-B14F-4D97-AF65-F5344CB8AC3E}">
        <p14:creationId xmlns:p14="http://schemas.microsoft.com/office/powerpoint/2010/main" val="14670674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804B553-72BD-4DD0-89C7-4B996FCF1228}" type="slidenum">
              <a:rPr lang="en-US" smtClean="0"/>
              <a:pPr>
                <a:defRPr/>
              </a:pPr>
              <a:t>29</a:t>
            </a:fld>
            <a:endParaRPr lang="en-US"/>
          </a:p>
        </p:txBody>
      </p:sp>
    </p:spTree>
    <p:extLst>
      <p:ext uri="{BB962C8B-B14F-4D97-AF65-F5344CB8AC3E}">
        <p14:creationId xmlns:p14="http://schemas.microsoft.com/office/powerpoint/2010/main" val="1693549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3</a:t>
            </a:fld>
            <a:endParaRPr lang="en-US"/>
          </a:p>
        </p:txBody>
      </p:sp>
    </p:spTree>
    <p:extLst>
      <p:ext uri="{BB962C8B-B14F-4D97-AF65-F5344CB8AC3E}">
        <p14:creationId xmlns:p14="http://schemas.microsoft.com/office/powerpoint/2010/main" val="31780488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804B553-72BD-4DD0-89C7-4B996FCF1228}" type="slidenum">
              <a:rPr lang="en-US" smtClean="0"/>
              <a:pPr>
                <a:defRPr/>
              </a:pPr>
              <a:t>30</a:t>
            </a:fld>
            <a:endParaRPr lang="en-US"/>
          </a:p>
        </p:txBody>
      </p:sp>
    </p:spTree>
    <p:extLst>
      <p:ext uri="{BB962C8B-B14F-4D97-AF65-F5344CB8AC3E}">
        <p14:creationId xmlns:p14="http://schemas.microsoft.com/office/powerpoint/2010/main" val="11458884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804B553-72BD-4DD0-89C7-4B996FCF1228}" type="slidenum">
              <a:rPr lang="en-US" smtClean="0"/>
              <a:pPr>
                <a:defRPr/>
              </a:pPr>
              <a:t>31</a:t>
            </a:fld>
            <a:endParaRPr lang="en-US"/>
          </a:p>
        </p:txBody>
      </p:sp>
    </p:spTree>
    <p:extLst>
      <p:ext uri="{BB962C8B-B14F-4D97-AF65-F5344CB8AC3E}">
        <p14:creationId xmlns:p14="http://schemas.microsoft.com/office/powerpoint/2010/main" val="41534284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0081" rtl="0" eaLnBrk="1" fontAlgn="base" latinLnBrk="0" hangingPunct="1">
              <a:lnSpc>
                <a:spcPct val="100000"/>
              </a:lnSpc>
              <a:spcBef>
                <a:spcPct val="0"/>
              </a:spcBef>
              <a:spcAft>
                <a:spcPct val="0"/>
              </a:spcAft>
              <a:buClrTx/>
              <a:buSzTx/>
              <a:buFontTx/>
              <a:buNone/>
              <a:tabLst/>
              <a:defRPr/>
            </a:pPr>
            <a:fld id="{0804B553-72BD-4DD0-89C7-4B996FCF122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081"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5351403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0081" rtl="0" eaLnBrk="1" fontAlgn="base" latinLnBrk="0" hangingPunct="1">
              <a:lnSpc>
                <a:spcPct val="100000"/>
              </a:lnSpc>
              <a:spcBef>
                <a:spcPct val="0"/>
              </a:spcBef>
              <a:spcAft>
                <a:spcPct val="0"/>
              </a:spcAft>
              <a:buClrTx/>
              <a:buSzTx/>
              <a:buFontTx/>
              <a:buNone/>
              <a:tabLst/>
              <a:defRPr/>
            </a:pPr>
            <a:fld id="{0804B553-72BD-4DD0-89C7-4B996FCF122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081"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1243455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34</a:t>
            </a:fld>
            <a:endParaRPr lang="en-US"/>
          </a:p>
        </p:txBody>
      </p:sp>
    </p:spTree>
    <p:extLst>
      <p:ext uri="{BB962C8B-B14F-4D97-AF65-F5344CB8AC3E}">
        <p14:creationId xmlns:p14="http://schemas.microsoft.com/office/powerpoint/2010/main" val="1243793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imes New Roman" pitchFamily="18" charset="0"/>
              </a:defRPr>
            </a:lvl1pPr>
            <a:lvl2pPr marL="742950" indent="-285750" defTabSz="928688" eaLnBrk="0" hangingPunct="0">
              <a:spcBef>
                <a:spcPct val="30000"/>
              </a:spcBef>
              <a:defRPr sz="1200">
                <a:solidFill>
                  <a:schemeClr val="tx1"/>
                </a:solidFill>
                <a:latin typeface="Times New Roman" pitchFamily="18" charset="0"/>
              </a:defRPr>
            </a:lvl2pPr>
            <a:lvl3pPr marL="1143000" indent="-228600" defTabSz="928688" eaLnBrk="0" hangingPunct="0">
              <a:spcBef>
                <a:spcPct val="30000"/>
              </a:spcBef>
              <a:defRPr sz="1200">
                <a:solidFill>
                  <a:schemeClr val="tx1"/>
                </a:solidFill>
                <a:latin typeface="Times New Roman" pitchFamily="18" charset="0"/>
              </a:defRPr>
            </a:lvl3pPr>
            <a:lvl4pPr marL="1600200" indent="-228600" defTabSz="928688" eaLnBrk="0" hangingPunct="0">
              <a:spcBef>
                <a:spcPct val="30000"/>
              </a:spcBef>
              <a:defRPr sz="1200">
                <a:solidFill>
                  <a:schemeClr val="tx1"/>
                </a:solidFill>
                <a:latin typeface="Times New Roman" pitchFamily="18" charset="0"/>
              </a:defRPr>
            </a:lvl4pPr>
            <a:lvl5pPr marL="2057400" indent="-228600" defTabSz="928688" eaLnBrk="0" hangingPunct="0">
              <a:spcBef>
                <a:spcPct val="30000"/>
              </a:spcBef>
              <a:defRPr sz="1200">
                <a:solidFill>
                  <a:schemeClr val="tx1"/>
                </a:solidFill>
                <a:latin typeface="Times New Roman" pitchFamily="18" charset="0"/>
              </a:defRPr>
            </a:lvl5pPr>
            <a:lvl6pPr marL="2514600" indent="-228600" defTabSz="928688" eaLnBrk="0" fontAlgn="base" hangingPunct="0">
              <a:spcBef>
                <a:spcPct val="30000"/>
              </a:spcBef>
              <a:spcAft>
                <a:spcPct val="0"/>
              </a:spcAft>
              <a:defRPr sz="1200">
                <a:solidFill>
                  <a:schemeClr val="tx1"/>
                </a:solidFill>
                <a:latin typeface="Times New Roman" pitchFamily="18" charset="0"/>
              </a:defRPr>
            </a:lvl6pPr>
            <a:lvl7pPr marL="2971800" indent="-228600" defTabSz="928688" eaLnBrk="0" fontAlgn="base" hangingPunct="0">
              <a:spcBef>
                <a:spcPct val="30000"/>
              </a:spcBef>
              <a:spcAft>
                <a:spcPct val="0"/>
              </a:spcAft>
              <a:defRPr sz="1200">
                <a:solidFill>
                  <a:schemeClr val="tx1"/>
                </a:solidFill>
                <a:latin typeface="Times New Roman" pitchFamily="18" charset="0"/>
              </a:defRPr>
            </a:lvl7pPr>
            <a:lvl8pPr marL="3429000" indent="-228600" defTabSz="928688" eaLnBrk="0" fontAlgn="base" hangingPunct="0">
              <a:spcBef>
                <a:spcPct val="30000"/>
              </a:spcBef>
              <a:spcAft>
                <a:spcPct val="0"/>
              </a:spcAft>
              <a:defRPr sz="1200">
                <a:solidFill>
                  <a:schemeClr val="tx1"/>
                </a:solidFill>
                <a:latin typeface="Times New Roman" pitchFamily="18" charset="0"/>
              </a:defRPr>
            </a:lvl8pPr>
            <a:lvl9pPr marL="3886200" indent="-228600" defTabSz="928688"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277B75C8-9C4F-43E4-8C7C-97F82E748B60}" type="slidenum">
              <a:rPr lang="en-US" altLang="en-US" smtClean="0"/>
              <a:pPr eaLnBrk="1" hangingPunct="1">
                <a:spcBef>
                  <a:spcPct val="0"/>
                </a:spcBef>
              </a:pPr>
              <a:t>35</a:t>
            </a:fld>
            <a:endParaRPr lang="en-US" alt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9579118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37</a:t>
            </a:fld>
            <a:endParaRPr lang="en-US"/>
          </a:p>
        </p:txBody>
      </p:sp>
    </p:spTree>
    <p:extLst>
      <p:ext uri="{BB962C8B-B14F-4D97-AF65-F5344CB8AC3E}">
        <p14:creationId xmlns:p14="http://schemas.microsoft.com/office/powerpoint/2010/main" val="8548209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38</a:t>
            </a:fld>
            <a:endParaRPr lang="en-US"/>
          </a:p>
        </p:txBody>
      </p:sp>
    </p:spTree>
    <p:extLst>
      <p:ext uri="{BB962C8B-B14F-4D97-AF65-F5344CB8AC3E}">
        <p14:creationId xmlns:p14="http://schemas.microsoft.com/office/powerpoint/2010/main" val="22932773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39</a:t>
            </a:fld>
            <a:endParaRPr lang="en-US"/>
          </a:p>
        </p:txBody>
      </p:sp>
    </p:spTree>
    <p:extLst>
      <p:ext uri="{BB962C8B-B14F-4D97-AF65-F5344CB8AC3E}">
        <p14:creationId xmlns:p14="http://schemas.microsoft.com/office/powerpoint/2010/main" val="2831262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dirty="0"/>
              <a:t>A causal effect can be identified when</a:t>
            </a:r>
            <a:r>
              <a:rPr lang="en-US" sz="800" baseline="0" dirty="0"/>
              <a:t> there are no common causes or there are common causes but we have enough information to block what all are called backdoor paths</a:t>
            </a:r>
          </a:p>
          <a:p>
            <a:pPr marL="628650" lvl="1" indent="-171450">
              <a:buFontTx/>
              <a:buChar char="-"/>
            </a:pPr>
            <a:r>
              <a:rPr lang="en-US" sz="800" baseline="0" dirty="0"/>
              <a:t>Here, the path A </a:t>
            </a:r>
            <a:r>
              <a:rPr lang="en-US" sz="800" baseline="0" dirty="0">
                <a:sym typeface="Wingdings"/>
              </a:rPr>
              <a:t> L  Y is an example of a backdoor path</a:t>
            </a:r>
          </a:p>
          <a:p>
            <a:pPr marL="628650" lvl="1" indent="-171450">
              <a:buFontTx/>
              <a:buChar char="-"/>
            </a:pPr>
            <a:r>
              <a:rPr lang="en-US" sz="800" baseline="0" dirty="0">
                <a:sym typeface="Wingdings"/>
              </a:rPr>
              <a:t>A backdoor path is a path between A and Y that includes an arrow into A</a:t>
            </a:r>
            <a:endParaRPr lang="en-US" sz="800" baseline="0" dirty="0"/>
          </a:p>
          <a:p>
            <a:pPr marL="171450" indent="-171450">
              <a:buFontTx/>
              <a:buChar char="-"/>
            </a:pPr>
            <a:r>
              <a:rPr lang="en-US" sz="800" baseline="0" dirty="0"/>
              <a:t>To identify the former component we need expert knowledge</a:t>
            </a:r>
          </a:p>
          <a:p>
            <a:pPr marL="628650" lvl="1" indent="-171450">
              <a:buFontTx/>
              <a:buChar char="-"/>
            </a:pPr>
            <a:r>
              <a:rPr lang="en-US" sz="800" baseline="0" dirty="0"/>
              <a:t>Statistical criteria are insufficient</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40</a:t>
            </a:fld>
            <a:endParaRPr lang="en-US"/>
          </a:p>
        </p:txBody>
      </p:sp>
    </p:spTree>
    <p:extLst>
      <p:ext uri="{BB962C8B-B14F-4D97-AF65-F5344CB8AC3E}">
        <p14:creationId xmlns:p14="http://schemas.microsoft.com/office/powerpoint/2010/main" val="1736608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dirty="0"/>
              <a:t>DAGs help to conceptualize research questions. They offer a framework for summarizing your knowledge and assumptions about the problem you’re trying to solve</a:t>
            </a:r>
          </a:p>
          <a:p>
            <a:pPr marL="171450" indent="-171450">
              <a:buFontTx/>
              <a:buChar char="-"/>
            </a:pPr>
            <a:r>
              <a:rPr lang="en-US" sz="800" dirty="0"/>
              <a:t>Because causal inference generally requires expert knowledge and untestable assumptions about relationships among exposure, outcome, and other variables, DAGs are important for making choices explicit.</a:t>
            </a:r>
          </a:p>
          <a:p>
            <a:pPr marL="171450" indent="-171450">
              <a:buFontTx/>
              <a:buChar char="-"/>
            </a:pPr>
            <a:r>
              <a:rPr lang="en-US" sz="800" dirty="0"/>
              <a:t>They also help to identify and classify sources of bias that could affect your ability to validly answer your research question.</a:t>
            </a:r>
          </a:p>
          <a:p>
            <a:pPr marL="171450" indent="-171450">
              <a:buFontTx/>
              <a:buChar char="-"/>
            </a:pPr>
            <a:r>
              <a:rPr lang="en-US" sz="800" dirty="0"/>
              <a:t>When you represent your study design and analysis in a DAG, you might see issues that you hadn’t otherwise identified</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4</a:t>
            </a:fld>
            <a:endParaRPr lang="en-US"/>
          </a:p>
        </p:txBody>
      </p:sp>
    </p:spTree>
    <p:extLst>
      <p:ext uri="{BB962C8B-B14F-4D97-AF65-F5344CB8AC3E}">
        <p14:creationId xmlns:p14="http://schemas.microsoft.com/office/powerpoint/2010/main" val="40276507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sz="800" dirty="0"/>
              <a:t>Conditional exchangeability on </a:t>
            </a:r>
            <a:r>
              <a:rPr lang="en-US" sz="800" i="1" dirty="0"/>
              <a:t>L</a:t>
            </a:r>
            <a:r>
              <a:rPr lang="en-US" sz="800" dirty="0"/>
              <a:t> holds if and only if </a:t>
            </a:r>
            <a:r>
              <a:rPr lang="en-US" sz="800" i="1" dirty="0"/>
              <a:t>L</a:t>
            </a:r>
            <a:r>
              <a:rPr lang="en-US" sz="800" dirty="0"/>
              <a:t> satisfies the backdoor criterion </a:t>
            </a:r>
            <a:endParaRPr lang="en-US" sz="800" dirty="0">
              <a:sym typeface="Wingdings"/>
            </a:endParaRPr>
          </a:p>
          <a:p>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41</a:t>
            </a:fld>
            <a:endParaRPr lang="en-US"/>
          </a:p>
        </p:txBody>
      </p:sp>
    </p:spTree>
    <p:extLst>
      <p:ext uri="{BB962C8B-B14F-4D97-AF65-F5344CB8AC3E}">
        <p14:creationId xmlns:p14="http://schemas.microsoft.com/office/powerpoint/2010/main" val="12139856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The effect of working as a firefighter A on the risk of death Y will be confounded if “being physically fit” L is a cause of both being an active firefighter and having a lower mortality risk.</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Does L satisfy the backdoor criterion?</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Yes</a:t>
            </a: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42</a:t>
            </a:fld>
            <a:endParaRPr lang="en-US"/>
          </a:p>
        </p:txBody>
      </p:sp>
    </p:spTree>
    <p:extLst>
      <p:ext uri="{BB962C8B-B14F-4D97-AF65-F5344CB8AC3E}">
        <p14:creationId xmlns:p14="http://schemas.microsoft.com/office/powerpoint/2010/main" val="17366083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43</a:t>
            </a:fld>
            <a:endParaRPr lang="en-US"/>
          </a:p>
        </p:txBody>
      </p:sp>
    </p:spTree>
    <p:extLst>
      <p:ext uri="{BB962C8B-B14F-4D97-AF65-F5344CB8AC3E}">
        <p14:creationId xmlns:p14="http://schemas.microsoft.com/office/powerpoint/2010/main" val="31103300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The effect of behavior exercise on the risk of death will be confounded if the behavior is associated with another factor like cigarette smoking that has a causal effect on Y and tends to co-occur with exercise.</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Does L satisfy the backdoor criterion?</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Yes</a:t>
            </a: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44</a:t>
            </a:fld>
            <a:endParaRPr lang="en-US"/>
          </a:p>
        </p:txBody>
      </p:sp>
    </p:spTree>
    <p:extLst>
      <p:ext uri="{BB962C8B-B14F-4D97-AF65-F5344CB8AC3E}">
        <p14:creationId xmlns:p14="http://schemas.microsoft.com/office/powerpoint/2010/main" val="17366083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Does education satisfy the backdoor criterion?</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Yes</a:t>
            </a:r>
          </a:p>
          <a:p>
            <a:pPr marL="171450" lvl="0" indent="-171450">
              <a:buFontTx/>
              <a:buChar char="-"/>
            </a:pPr>
            <a:r>
              <a:rPr lang="en-US" sz="800" b="0" i="0" u="none" strike="noStrike" kern="1200" baseline="0" dirty="0">
                <a:solidFill>
                  <a:schemeClr val="tx1"/>
                </a:solidFill>
                <a:latin typeface="Times New Roman" pitchFamily="18" charset="0"/>
                <a:ea typeface="+mn-ea"/>
                <a:cs typeface="+mn-cs"/>
              </a:rPr>
              <a:t>Does income satisfy the backdoor criterion?</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Yes</a:t>
            </a:r>
          </a:p>
          <a:p>
            <a:pPr marL="171450" lvl="0" indent="-171450">
              <a:buFontTx/>
              <a:buChar char="-"/>
            </a:pPr>
            <a:r>
              <a:rPr lang="en-US" sz="800" b="0" i="0" u="none" strike="noStrike" kern="1200" baseline="0" dirty="0">
                <a:solidFill>
                  <a:schemeClr val="tx1"/>
                </a:solidFill>
                <a:latin typeface="Times New Roman" pitchFamily="18" charset="0"/>
                <a:ea typeface="+mn-ea"/>
                <a:cs typeface="+mn-cs"/>
              </a:rPr>
              <a:t>One can adjust for either education or income to identify the effect of depression on mortality</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45</a:t>
            </a:fld>
            <a:endParaRPr lang="en-US"/>
          </a:p>
        </p:txBody>
      </p:sp>
    </p:spTree>
    <p:extLst>
      <p:ext uri="{BB962C8B-B14F-4D97-AF65-F5344CB8AC3E}">
        <p14:creationId xmlns:p14="http://schemas.microsoft.com/office/powerpoint/2010/main" val="17366083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dirty="0"/>
              <a:t>Do A and Y have any common causes in this scenario?</a:t>
            </a:r>
          </a:p>
          <a:p>
            <a:pPr marL="628650" lvl="1" indent="-171450">
              <a:buFontTx/>
              <a:buChar char="-"/>
            </a:pPr>
            <a:r>
              <a:rPr lang="en-US" sz="800" dirty="0"/>
              <a:t>No!</a:t>
            </a:r>
          </a:p>
          <a:p>
            <a:pPr marL="171450" indent="-171450">
              <a:buFontTx/>
              <a:buChar char="-"/>
            </a:pPr>
            <a:r>
              <a:rPr lang="en-US" sz="800" dirty="0"/>
              <a:t>L does not confound the effect of A on Y!</a:t>
            </a:r>
          </a:p>
          <a:p>
            <a:pPr marL="171450" indent="-171450">
              <a:buFontTx/>
              <a:buChar char="-"/>
            </a:pPr>
            <a:r>
              <a:rPr lang="en-US" sz="800" dirty="0"/>
              <a:t>In fact, adjusting for it would open up a non-causal path between A and Y</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Does L satisfy the backdoor criterion?</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No!</a:t>
            </a:r>
            <a:endParaRPr lang="en-US" sz="800" dirty="0"/>
          </a:p>
          <a:p>
            <a:pPr marL="171450" indent="-171450">
              <a:buFontTx/>
              <a:buChar char="-"/>
            </a:pPr>
            <a:r>
              <a:rPr lang="en-US" sz="800" dirty="0"/>
              <a:t>This is our first example</a:t>
            </a:r>
            <a:r>
              <a:rPr lang="en-US" sz="800" baseline="0" dirty="0"/>
              <a:t> of a scenario in which unconditional exchangeability holds, but conditional exchangeability does not</a:t>
            </a:r>
          </a:p>
          <a:p>
            <a:pPr marL="171450" indent="-171450">
              <a:buFontTx/>
              <a:buChar char="-"/>
            </a:pPr>
            <a:r>
              <a:rPr lang="en-US" sz="800" baseline="0" dirty="0"/>
              <a:t>Some people would call this selection bias since one is conditioning on a collider and others would still call it confounding since the bias results from an open backdoor path from A to Y</a:t>
            </a:r>
          </a:p>
          <a:p>
            <a:pPr marL="628650" lvl="1" indent="-171450">
              <a:buFontTx/>
              <a:buChar char="-"/>
            </a:pPr>
            <a:r>
              <a:rPr lang="en-US" sz="800" baseline="0" dirty="0"/>
              <a:t>The definition is just a matter of preference</a:t>
            </a:r>
          </a:p>
          <a:p>
            <a:pPr marL="628650" lvl="1" indent="-171450">
              <a:buFontTx/>
              <a:buChar char="-"/>
            </a:pPr>
            <a:r>
              <a:rPr lang="en-US" sz="800" baseline="0" dirty="0"/>
              <a:t>The conclusions are the same regarding identifiability of the causal effect</a:t>
            </a: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46</a:t>
            </a:fld>
            <a:endParaRPr lang="en-US"/>
          </a:p>
        </p:txBody>
      </p:sp>
    </p:spTree>
    <p:extLst>
      <p:ext uri="{BB962C8B-B14F-4D97-AF65-F5344CB8AC3E}">
        <p14:creationId xmlns:p14="http://schemas.microsoft.com/office/powerpoint/2010/main" val="1190742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dirty="0"/>
              <a:t>L fulfills the traditional definition of a confounder, but adjusting for it would introduce bias in this case</a:t>
            </a:r>
          </a:p>
          <a:p>
            <a:pPr marL="171450" indent="-171450">
              <a:buFontTx/>
              <a:buChar char="-"/>
            </a:pP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47</a:t>
            </a:fld>
            <a:endParaRPr lang="en-US"/>
          </a:p>
        </p:txBody>
      </p:sp>
    </p:spTree>
    <p:extLst>
      <p:ext uri="{BB962C8B-B14F-4D97-AF65-F5344CB8AC3E}">
        <p14:creationId xmlns:p14="http://schemas.microsoft.com/office/powerpoint/2010/main" val="32868946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48</a:t>
            </a:fld>
            <a:endParaRPr lang="en-US"/>
          </a:p>
        </p:txBody>
      </p:sp>
    </p:spTree>
    <p:extLst>
      <p:ext uri="{BB962C8B-B14F-4D97-AF65-F5344CB8AC3E}">
        <p14:creationId xmlns:p14="http://schemas.microsoft.com/office/powerpoint/2010/main" val="34431698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49</a:t>
            </a:fld>
            <a:endParaRPr lang="en-US"/>
          </a:p>
        </p:txBody>
      </p:sp>
    </p:spTree>
    <p:extLst>
      <p:ext uri="{BB962C8B-B14F-4D97-AF65-F5344CB8AC3E}">
        <p14:creationId xmlns:p14="http://schemas.microsoft.com/office/powerpoint/2010/main" val="28773500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Does L satisfy the backdoor criterion?</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No!</a:t>
            </a:r>
            <a:endParaRPr lang="en-US" sz="800" dirty="0"/>
          </a:p>
          <a:p>
            <a:pPr marL="171450" indent="-171450">
              <a:buFontTx/>
              <a:buChar char="-"/>
            </a:pPr>
            <a:r>
              <a:rPr lang="en-US" sz="800" baseline="0" dirty="0"/>
              <a:t>To deal with the bias, we’d have to find a way to measure a variable between U1 and A or Y or a variable between U2 and either A or L</a:t>
            </a:r>
          </a:p>
          <a:p>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50</a:t>
            </a:fld>
            <a:endParaRPr lang="en-US"/>
          </a:p>
        </p:txBody>
      </p:sp>
    </p:spTree>
    <p:extLst>
      <p:ext uri="{BB962C8B-B14F-4D97-AF65-F5344CB8AC3E}">
        <p14:creationId xmlns:p14="http://schemas.microsoft.com/office/powerpoint/2010/main" val="2070015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dirty="0"/>
              <a:t>Directed refers to the edges, or arrows, having an implied direction</a:t>
            </a:r>
          </a:p>
          <a:p>
            <a:pPr marL="628650" lvl="1" indent="-171450">
              <a:buFontTx/>
              <a:buChar char="-"/>
            </a:pPr>
            <a:r>
              <a:rPr lang="en-US" sz="800" dirty="0"/>
              <a:t>For example, the arrow</a:t>
            </a:r>
            <a:r>
              <a:rPr lang="en-US" sz="800" baseline="0" dirty="0"/>
              <a:t> from L is into A, meaning that L may cause A, but not the other way around</a:t>
            </a:r>
          </a:p>
          <a:p>
            <a:pPr marL="171450" lvl="0" indent="-171450">
              <a:buFontTx/>
              <a:buChar char="-"/>
            </a:pPr>
            <a:r>
              <a:rPr lang="en-US" sz="800" baseline="0" dirty="0"/>
              <a:t>Acyclic refers to the lack of cycles. A variable cannot cause itself</a:t>
            </a:r>
          </a:p>
          <a:p>
            <a:pPr marL="171450" lvl="0" indent="-171450">
              <a:buFontTx/>
              <a:buChar char="-"/>
            </a:pPr>
            <a:r>
              <a:rPr lang="en-US" sz="800" baseline="0" dirty="0"/>
              <a:t>The arrows are referred to as edges</a:t>
            </a:r>
          </a:p>
          <a:p>
            <a:pPr marL="171450" lvl="0" indent="-171450">
              <a:buFontTx/>
              <a:buChar char="-"/>
            </a:pPr>
            <a:r>
              <a:rPr lang="en-US" sz="800" baseline="0" dirty="0"/>
              <a:t>The random variables in a DAG are referred to as nodes</a:t>
            </a:r>
          </a:p>
          <a:p>
            <a:pPr marL="171450" lvl="0" indent="-171450">
              <a:buFontTx/>
              <a:buChar char="-"/>
            </a:pPr>
            <a:r>
              <a:rPr lang="en-US" sz="800" baseline="0" dirty="0"/>
              <a:t>A DAG is considered to be causal when the common causes of any pair of variables in the graph are also in the graph</a:t>
            </a:r>
          </a:p>
          <a:p>
            <a:pPr marL="628650" lvl="1" indent="-171450">
              <a:buFontTx/>
              <a:buChar char="-"/>
            </a:pPr>
            <a:r>
              <a:rPr lang="en-US" sz="800" baseline="0" dirty="0"/>
              <a:t>Causal DAGs need not include variables that </a:t>
            </a:r>
            <a:r>
              <a:rPr lang="en-US" sz="1200" kern="1200" dirty="0">
                <a:solidFill>
                  <a:schemeClr val="tx1"/>
                </a:solidFill>
                <a:effectLst/>
                <a:latin typeface="Times New Roman" pitchFamily="18" charset="0"/>
                <a:ea typeface="+mn-ea"/>
                <a:cs typeface="+mn-cs"/>
              </a:rPr>
              <a:t>are not of interest for the analysis and that are not common causes of other variables in the DAG</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5</a:t>
            </a:fld>
            <a:endParaRPr lang="en-US"/>
          </a:p>
        </p:txBody>
      </p:sp>
    </p:spTree>
    <p:extLst>
      <p:ext uri="{BB962C8B-B14F-4D97-AF65-F5344CB8AC3E}">
        <p14:creationId xmlns:p14="http://schemas.microsoft.com/office/powerpoint/2010/main" val="22496607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30081" rtl="0" eaLnBrk="1" fontAlgn="base" latinLnBrk="0" hangingPunct="1">
              <a:lnSpc>
                <a:spcPct val="100000"/>
              </a:lnSpc>
              <a:spcBef>
                <a:spcPct val="0"/>
              </a:spcBef>
              <a:spcAft>
                <a:spcPct val="0"/>
              </a:spcAft>
              <a:buClrTx/>
              <a:buSzTx/>
              <a:buFontTx/>
              <a:buNone/>
              <a:tabLst/>
              <a:defRPr/>
            </a:pPr>
            <a:fld id="{353D27D4-BC53-4761-9695-E64EA364871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0081" rtl="0" eaLnBrk="1" fontAlgn="base" latinLnBrk="0" hangingPunct="1">
                <a:lnSpc>
                  <a:spcPct val="100000"/>
                </a:lnSpc>
                <a:spcBef>
                  <a:spcPct val="0"/>
                </a:spcBef>
                <a:spcAft>
                  <a:spcPct val="0"/>
                </a:spcAft>
                <a:buClrTx/>
                <a:buSzTx/>
                <a:buFontTx/>
                <a:buNone/>
                <a:tabLst/>
                <a:defRPr/>
              </a:pPr>
              <a:t>52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6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800" dirty="0"/>
          </a:p>
        </p:txBody>
      </p:sp>
    </p:spTree>
    <p:extLst>
      <p:ext uri="{BB962C8B-B14F-4D97-AF65-F5344CB8AC3E}">
        <p14:creationId xmlns:p14="http://schemas.microsoft.com/office/powerpoint/2010/main" val="33748208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imes New Roman" pitchFamily="18" charset="0"/>
              </a:defRPr>
            </a:lvl1pPr>
            <a:lvl2pPr marL="742950" indent="-285750" defTabSz="928688" eaLnBrk="0" hangingPunct="0">
              <a:spcBef>
                <a:spcPct val="30000"/>
              </a:spcBef>
              <a:defRPr sz="1200">
                <a:solidFill>
                  <a:schemeClr val="tx1"/>
                </a:solidFill>
                <a:latin typeface="Times New Roman" pitchFamily="18" charset="0"/>
              </a:defRPr>
            </a:lvl2pPr>
            <a:lvl3pPr marL="1143000" indent="-228600" defTabSz="928688" eaLnBrk="0" hangingPunct="0">
              <a:spcBef>
                <a:spcPct val="30000"/>
              </a:spcBef>
              <a:defRPr sz="1200">
                <a:solidFill>
                  <a:schemeClr val="tx1"/>
                </a:solidFill>
                <a:latin typeface="Times New Roman" pitchFamily="18" charset="0"/>
              </a:defRPr>
            </a:lvl3pPr>
            <a:lvl4pPr marL="1600200" indent="-228600" defTabSz="928688" eaLnBrk="0" hangingPunct="0">
              <a:spcBef>
                <a:spcPct val="30000"/>
              </a:spcBef>
              <a:defRPr sz="1200">
                <a:solidFill>
                  <a:schemeClr val="tx1"/>
                </a:solidFill>
                <a:latin typeface="Times New Roman" pitchFamily="18" charset="0"/>
              </a:defRPr>
            </a:lvl4pPr>
            <a:lvl5pPr marL="2057400" indent="-228600" defTabSz="928688" eaLnBrk="0" hangingPunct="0">
              <a:spcBef>
                <a:spcPct val="30000"/>
              </a:spcBef>
              <a:defRPr sz="1200">
                <a:solidFill>
                  <a:schemeClr val="tx1"/>
                </a:solidFill>
                <a:latin typeface="Times New Roman" pitchFamily="18" charset="0"/>
              </a:defRPr>
            </a:lvl5pPr>
            <a:lvl6pPr marL="2514600" indent="-228600" defTabSz="928688" eaLnBrk="0" fontAlgn="base" hangingPunct="0">
              <a:spcBef>
                <a:spcPct val="30000"/>
              </a:spcBef>
              <a:spcAft>
                <a:spcPct val="0"/>
              </a:spcAft>
              <a:defRPr sz="1200">
                <a:solidFill>
                  <a:schemeClr val="tx1"/>
                </a:solidFill>
                <a:latin typeface="Times New Roman" pitchFamily="18" charset="0"/>
              </a:defRPr>
            </a:lvl6pPr>
            <a:lvl7pPr marL="2971800" indent="-228600" defTabSz="928688" eaLnBrk="0" fontAlgn="base" hangingPunct="0">
              <a:spcBef>
                <a:spcPct val="30000"/>
              </a:spcBef>
              <a:spcAft>
                <a:spcPct val="0"/>
              </a:spcAft>
              <a:defRPr sz="1200">
                <a:solidFill>
                  <a:schemeClr val="tx1"/>
                </a:solidFill>
                <a:latin typeface="Times New Roman" pitchFamily="18" charset="0"/>
              </a:defRPr>
            </a:lvl7pPr>
            <a:lvl8pPr marL="3429000" indent="-228600" defTabSz="928688" eaLnBrk="0" fontAlgn="base" hangingPunct="0">
              <a:spcBef>
                <a:spcPct val="30000"/>
              </a:spcBef>
              <a:spcAft>
                <a:spcPct val="0"/>
              </a:spcAft>
              <a:defRPr sz="1200">
                <a:solidFill>
                  <a:schemeClr val="tx1"/>
                </a:solidFill>
                <a:latin typeface="Times New Roman" pitchFamily="18" charset="0"/>
              </a:defRPr>
            </a:lvl8pPr>
            <a:lvl9pPr marL="3886200" indent="-228600" defTabSz="928688"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28688" rtl="0" eaLnBrk="1" fontAlgn="base" latinLnBrk="0" hangingPunct="1">
              <a:lnSpc>
                <a:spcPct val="100000"/>
              </a:lnSpc>
              <a:spcBef>
                <a:spcPct val="0"/>
              </a:spcBef>
              <a:spcAft>
                <a:spcPct val="0"/>
              </a:spcAft>
              <a:buClrTx/>
              <a:buSzTx/>
              <a:buFontTx/>
              <a:buNone/>
              <a:tabLst/>
              <a:defRPr/>
            </a:pPr>
            <a:fld id="{82709565-02B6-433C-8081-84B5311D3000}"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28688"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indent="0" eaLnBrk="1" hangingPunct="1">
              <a:buFont typeface="+mj-lt"/>
              <a:buNone/>
            </a:pPr>
            <a:endParaRPr lang="en-US" altLang="en-US" sz="800" dirty="0"/>
          </a:p>
        </p:txBody>
      </p:sp>
    </p:spTree>
    <p:extLst>
      <p:ext uri="{BB962C8B-B14F-4D97-AF65-F5344CB8AC3E}">
        <p14:creationId xmlns:p14="http://schemas.microsoft.com/office/powerpoint/2010/main" val="2557749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pPr marL="0" marR="0" lvl="0" indent="0" algn="r" defTabSz="930081" rtl="0" eaLnBrk="1" fontAlgn="base" latinLnBrk="0" hangingPunct="1">
              <a:lnSpc>
                <a:spcPct val="100000"/>
              </a:lnSpc>
              <a:spcBef>
                <a:spcPct val="0"/>
              </a:spcBef>
              <a:spcAft>
                <a:spcPct val="0"/>
              </a:spcAft>
              <a:buClrTx/>
              <a:buSzTx/>
              <a:buFontTx/>
              <a:buNone/>
              <a:tabLst/>
              <a:defRPr/>
            </a:pPr>
            <a:fld id="{0804B553-72BD-4DD0-89C7-4B996FCF122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081" rtl="0" eaLnBrk="1" fontAlgn="base" latinLnBrk="0" hangingPunct="1">
                <a:lnSpc>
                  <a:spcPct val="100000"/>
                </a:lnSpc>
                <a:spcBef>
                  <a:spcPct val="0"/>
                </a:spcBef>
                <a:spcAft>
                  <a:spcPct val="0"/>
                </a:spcAft>
                <a:buClrTx/>
                <a:buSzTx/>
                <a:buFontTx/>
                <a:buNone/>
                <a:tabLst/>
                <a:defRPr/>
              </a:pPr>
              <a:t>54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0687528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30081" rtl="0" eaLnBrk="1" fontAlgn="base" latinLnBrk="0" hangingPunct="1">
              <a:lnSpc>
                <a:spcPct val="100000"/>
              </a:lnSpc>
              <a:spcBef>
                <a:spcPct val="0"/>
              </a:spcBef>
              <a:spcAft>
                <a:spcPct val="0"/>
              </a:spcAft>
              <a:buClrTx/>
              <a:buSzTx/>
              <a:buFontTx/>
              <a:buNone/>
              <a:tabLst/>
              <a:defRPr/>
            </a:pPr>
            <a:fld id="{0804B553-72BD-4DD0-89C7-4B996FCF122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081" rtl="0" eaLnBrk="1" fontAlgn="base" latinLnBrk="0" hangingPunct="1">
                <a:lnSpc>
                  <a:spcPct val="100000"/>
                </a:lnSpc>
                <a:spcBef>
                  <a:spcPct val="0"/>
                </a:spcBef>
                <a:spcAft>
                  <a:spcPct val="0"/>
                </a:spcAft>
                <a:buClrTx/>
                <a:buSzTx/>
                <a:buFontTx/>
                <a:buNone/>
                <a:tabLst/>
                <a:defRPr/>
              </a:pPr>
              <a:t>55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76640774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sz="800" b="0" i="0" u="none" strike="noStrike" kern="1200" baseline="0" dirty="0">
                <a:solidFill>
                  <a:schemeClr val="tx1"/>
                </a:solidFill>
                <a:latin typeface="Times New Roman" pitchFamily="18" charset="0"/>
                <a:ea typeface="+mn-ea"/>
                <a:cs typeface="+mn-cs"/>
              </a:rPr>
              <a:t>There are no common causes of A and any other variable on account of treatment being randomly assigned</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Individuals in both randomized experiments and observational studies may be lost to follow-up or drop out of the study before their outcome is ascertained. </a:t>
            </a:r>
          </a:p>
        </p:txBody>
      </p:sp>
      <p:sp>
        <p:nvSpPr>
          <p:cNvPr id="4" name="Slide Number Placeholder 3"/>
          <p:cNvSpPr>
            <a:spLocks noGrp="1"/>
          </p:cNvSpPr>
          <p:nvPr>
            <p:ph type="sldNum" sz="quarter" idx="10"/>
          </p:nvPr>
        </p:nvSpPr>
        <p:spPr/>
        <p:txBody>
          <a:bodyPr/>
          <a:lstStyle/>
          <a:p>
            <a:pPr marL="0" marR="0" lvl="0" indent="0" algn="r" defTabSz="930081" rtl="0" eaLnBrk="1" fontAlgn="base" latinLnBrk="0" hangingPunct="1">
              <a:lnSpc>
                <a:spcPct val="100000"/>
              </a:lnSpc>
              <a:spcBef>
                <a:spcPct val="0"/>
              </a:spcBef>
              <a:spcAft>
                <a:spcPct val="0"/>
              </a:spcAft>
              <a:buClrTx/>
              <a:buSzTx/>
              <a:buFontTx/>
              <a:buNone/>
              <a:tabLst/>
              <a:defRPr/>
            </a:pPr>
            <a:fld id="{0804B553-72BD-4DD0-89C7-4B996FCF122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081" rtl="0" eaLnBrk="1" fontAlgn="base" latinLnBrk="0" hangingPunct="1">
                <a:lnSpc>
                  <a:spcPct val="100000"/>
                </a:lnSpc>
                <a:spcBef>
                  <a:spcPct val="0"/>
                </a:spcBef>
                <a:spcAft>
                  <a:spcPct val="0"/>
                </a:spcAft>
                <a:buClrTx/>
                <a:buSzTx/>
                <a:buFontTx/>
                <a:buNone/>
                <a:tabLst/>
                <a:defRPr/>
              </a:pPr>
              <a:t>56</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1958877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When individuals are lost to follow-up the risk of the outcome among those assigned to antiretrovirals and among those assigned to no therapy cannot be computed because the value of the outcome Y is unknown for the censored individuals (C = 1).</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Only the risks among the uncensored </a:t>
            </a:r>
            <a:r>
              <a:rPr lang="en-US" sz="800" b="0" i="0" u="none" strike="noStrike" kern="1200" baseline="0" dirty="0" err="1">
                <a:solidFill>
                  <a:schemeClr val="tx1"/>
                </a:solidFill>
                <a:latin typeface="Times New Roman" pitchFamily="18" charset="0"/>
                <a:ea typeface="+mn-ea"/>
                <a:cs typeface="+mn-cs"/>
              </a:rPr>
              <a:t>Pr</a:t>
            </a:r>
            <a:r>
              <a:rPr lang="en-US" sz="800" b="0" i="0" u="none" strike="noStrike" kern="1200" baseline="0" dirty="0">
                <a:solidFill>
                  <a:schemeClr val="tx1"/>
                </a:solidFill>
                <a:latin typeface="Times New Roman" pitchFamily="18" charset="0"/>
                <a:ea typeface="+mn-ea"/>
                <a:cs typeface="+mn-cs"/>
              </a:rPr>
              <a:t>[Y= 1|A = a, C = 0]  can be computed. </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Unfortunately, this restriction of the analysis to the uncensored individuals induces selection bias. </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Uncensored individuals who remained through the end of the study (C = 0) are not exchangeable with individuals that were lost (C = 1); conditioning on the collider C induces an association between A and Y</a:t>
            </a:r>
          </a:p>
        </p:txBody>
      </p:sp>
      <p:sp>
        <p:nvSpPr>
          <p:cNvPr id="4" name="Slide Number Placeholder 3"/>
          <p:cNvSpPr>
            <a:spLocks noGrp="1"/>
          </p:cNvSpPr>
          <p:nvPr>
            <p:ph type="sldNum" sz="quarter" idx="10"/>
          </p:nvPr>
        </p:nvSpPr>
        <p:spPr/>
        <p:txBody>
          <a:bodyPr/>
          <a:lstStyle/>
          <a:p>
            <a:pPr marL="0" marR="0" lvl="0" indent="0" algn="r" defTabSz="930081" rtl="0" eaLnBrk="1" fontAlgn="base" latinLnBrk="0" hangingPunct="1">
              <a:lnSpc>
                <a:spcPct val="100000"/>
              </a:lnSpc>
              <a:spcBef>
                <a:spcPct val="0"/>
              </a:spcBef>
              <a:spcAft>
                <a:spcPct val="0"/>
              </a:spcAft>
              <a:buClrTx/>
              <a:buSzTx/>
              <a:buFontTx/>
              <a:buNone/>
              <a:tabLst/>
              <a:defRPr/>
            </a:pPr>
            <a:fld id="{0804B553-72BD-4DD0-89C7-4B996FCF122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081" rtl="0" eaLnBrk="1" fontAlgn="base" latinLnBrk="0" hangingPunct="1">
                <a:lnSpc>
                  <a:spcPct val="100000"/>
                </a:lnSpc>
                <a:spcBef>
                  <a:spcPct val="0"/>
                </a:spcBef>
                <a:spcAft>
                  <a:spcPct val="0"/>
                </a:spcAft>
                <a:buClrTx/>
                <a:buSzTx/>
                <a:buFontTx/>
                <a:buNone/>
                <a:tabLst/>
                <a:defRPr/>
              </a:pPr>
              <a:t>57</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1006399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pPr>
            <a:r>
              <a:rPr lang="en-US" sz="800" b="0" i="0" u="none" strike="noStrike" kern="1200" baseline="0" dirty="0">
                <a:solidFill>
                  <a:schemeClr val="tx1"/>
                </a:solidFill>
                <a:latin typeface="Times New Roman" pitchFamily="18" charset="0"/>
                <a:ea typeface="+mn-ea"/>
                <a:cs typeface="+mn-cs"/>
              </a:rPr>
              <a:t>No bias arises in randomized experiments from selection into the study before treatment is assigned. </a:t>
            </a:r>
          </a:p>
          <a:p>
            <a:pPr marL="171450" lvl="0" indent="-171450">
              <a:buFontTx/>
              <a:buChar char="-"/>
            </a:pPr>
            <a:r>
              <a:rPr lang="en-US" sz="800" b="0" i="0" u="none" strike="noStrike" kern="1200" baseline="0" dirty="0">
                <a:solidFill>
                  <a:schemeClr val="tx1"/>
                </a:solidFill>
                <a:latin typeface="Times New Roman" pitchFamily="18" charset="0"/>
                <a:ea typeface="+mn-ea"/>
                <a:cs typeface="+mn-cs"/>
              </a:rPr>
              <a:t>Even though only volunteers are included in RCTs, they are not affected by volunteer bias because participants are randomly assigned to treatment only after agreeing to participate (C = 0).</a:t>
            </a:r>
          </a:p>
          <a:p>
            <a:pPr marL="171450" lvl="0" indent="-171450">
              <a:buFontTx/>
              <a:buChar char="-"/>
            </a:pPr>
            <a:r>
              <a:rPr lang="en-US" sz="800" b="0" i="0" u="none" strike="noStrike" kern="1200" baseline="0" dirty="0">
                <a:solidFill>
                  <a:schemeClr val="tx1"/>
                </a:solidFill>
                <a:latin typeface="Times New Roman" pitchFamily="18" charset="0"/>
                <a:ea typeface="+mn-ea"/>
                <a:cs typeface="+mn-cs"/>
              </a:rPr>
              <a:t>Generalizability or external validity will be affected, but the results from the randomized trial will be internally valid</a:t>
            </a:r>
          </a:p>
        </p:txBody>
      </p:sp>
      <p:sp>
        <p:nvSpPr>
          <p:cNvPr id="4" name="Slide Number Placeholder 3"/>
          <p:cNvSpPr>
            <a:spLocks noGrp="1"/>
          </p:cNvSpPr>
          <p:nvPr>
            <p:ph type="sldNum" sz="quarter" idx="10"/>
          </p:nvPr>
        </p:nvSpPr>
        <p:spPr/>
        <p:txBody>
          <a:bodyPr/>
          <a:lstStyle/>
          <a:p>
            <a:pPr marL="0" marR="0" lvl="0" indent="0" algn="r" defTabSz="930081" rtl="0" eaLnBrk="1" fontAlgn="base" latinLnBrk="0" hangingPunct="1">
              <a:lnSpc>
                <a:spcPct val="100000"/>
              </a:lnSpc>
              <a:spcBef>
                <a:spcPct val="0"/>
              </a:spcBef>
              <a:spcAft>
                <a:spcPct val="0"/>
              </a:spcAft>
              <a:buClrTx/>
              <a:buSzTx/>
              <a:buFontTx/>
              <a:buNone/>
              <a:tabLst/>
              <a:defRPr/>
            </a:pPr>
            <a:fld id="{0804B553-72BD-4DD0-89C7-4B996FCF122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081" rtl="0" eaLnBrk="1" fontAlgn="base" latinLnBrk="0" hangingPunct="1">
                <a:lnSpc>
                  <a:spcPct val="100000"/>
                </a:lnSpc>
                <a:spcBef>
                  <a:spcPct val="0"/>
                </a:spcBef>
                <a:spcAft>
                  <a:spcPct val="0"/>
                </a:spcAft>
                <a:buClrTx/>
                <a:buSzTx/>
                <a:buFontTx/>
                <a:buNone/>
                <a:tabLst/>
                <a:defRPr/>
              </a:pPr>
              <a:t>58</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75759166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dirty="0"/>
              <a:t>intention to treat is generally favored in randomized experiments to preserve the lack of confounding that is guaranteed by randomization in large enough samples</a:t>
            </a:r>
          </a:p>
          <a:p>
            <a:pPr marL="171450" indent="-171450">
              <a:buFontTx/>
              <a:buChar char="-"/>
            </a:pPr>
            <a:endParaRPr lang="en-US" sz="800" dirty="0"/>
          </a:p>
          <a:p>
            <a:endParaRPr lang="en-US" sz="800" dirty="0"/>
          </a:p>
        </p:txBody>
      </p:sp>
      <p:sp>
        <p:nvSpPr>
          <p:cNvPr id="4" name="Slide Number Placeholder 3"/>
          <p:cNvSpPr>
            <a:spLocks noGrp="1"/>
          </p:cNvSpPr>
          <p:nvPr>
            <p:ph type="sldNum" sz="quarter" idx="10"/>
          </p:nvPr>
        </p:nvSpPr>
        <p:spPr/>
        <p:txBody>
          <a:bodyPr/>
          <a:lstStyle/>
          <a:p>
            <a:pPr marL="0" marR="0" lvl="0" indent="0" algn="r" defTabSz="930081" rtl="0" eaLnBrk="1" fontAlgn="base" latinLnBrk="0" hangingPunct="1">
              <a:lnSpc>
                <a:spcPct val="100000"/>
              </a:lnSpc>
              <a:spcBef>
                <a:spcPct val="0"/>
              </a:spcBef>
              <a:spcAft>
                <a:spcPct val="0"/>
              </a:spcAft>
              <a:buClrTx/>
              <a:buSzTx/>
              <a:buFontTx/>
              <a:buNone/>
              <a:tabLst/>
              <a:defRPr/>
            </a:pPr>
            <a:fld id="{0804B553-72BD-4DD0-89C7-4B996FCF122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081" rtl="0" eaLnBrk="1" fontAlgn="base" latinLnBrk="0" hangingPunct="1">
                <a:lnSpc>
                  <a:spcPct val="100000"/>
                </a:lnSpc>
                <a:spcBef>
                  <a:spcPct val="0"/>
                </a:spcBef>
                <a:spcAft>
                  <a:spcPct val="0"/>
                </a:spcAft>
                <a:buClrTx/>
                <a:buSzTx/>
                <a:buFontTx/>
                <a:buNone/>
                <a:tabLst/>
                <a:defRPr/>
              </a:pPr>
              <a:t>59</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67870489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800" dirty="0"/>
          </a:p>
        </p:txBody>
      </p:sp>
      <p:sp>
        <p:nvSpPr>
          <p:cNvPr id="4" name="Slide Number Placeholder 3"/>
          <p:cNvSpPr>
            <a:spLocks noGrp="1"/>
          </p:cNvSpPr>
          <p:nvPr>
            <p:ph type="sldNum" sz="quarter" idx="10"/>
          </p:nvPr>
        </p:nvSpPr>
        <p:spPr/>
        <p:txBody>
          <a:bodyPr/>
          <a:lstStyle/>
          <a:p>
            <a:pPr marL="0" marR="0" lvl="0" indent="0" algn="r" defTabSz="930081" rtl="0" eaLnBrk="1" fontAlgn="base" latinLnBrk="0" hangingPunct="1">
              <a:lnSpc>
                <a:spcPct val="100000"/>
              </a:lnSpc>
              <a:spcBef>
                <a:spcPct val="0"/>
              </a:spcBef>
              <a:spcAft>
                <a:spcPct val="0"/>
              </a:spcAft>
              <a:buClrTx/>
              <a:buSzTx/>
              <a:buFontTx/>
              <a:buNone/>
              <a:tabLst/>
              <a:defRPr/>
            </a:pPr>
            <a:fld id="{0804B553-72BD-4DD0-89C7-4B996FCF122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081" rtl="0" eaLnBrk="1" fontAlgn="base" latinLnBrk="0" hangingPunct="1">
                <a:lnSpc>
                  <a:spcPct val="100000"/>
                </a:lnSpc>
                <a:spcBef>
                  <a:spcPct val="0"/>
                </a:spcBef>
                <a:spcAft>
                  <a:spcPct val="0"/>
                </a:spcAft>
                <a:buClrTx/>
                <a:buSzTx/>
                <a:buFontTx/>
                <a:buNone/>
                <a:tabLst/>
                <a:defRPr/>
              </a:pPr>
              <a:t>60</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02668939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pPr marL="0" marR="0" lvl="0" indent="0" algn="r" defTabSz="930081" rtl="0" eaLnBrk="1" fontAlgn="base" latinLnBrk="0" hangingPunct="1">
              <a:lnSpc>
                <a:spcPct val="100000"/>
              </a:lnSpc>
              <a:spcBef>
                <a:spcPct val="0"/>
              </a:spcBef>
              <a:spcAft>
                <a:spcPct val="0"/>
              </a:spcAft>
              <a:buClrTx/>
              <a:buSzTx/>
              <a:buFontTx/>
              <a:buNone/>
              <a:tabLst/>
              <a:defRPr/>
            </a:pPr>
            <a:fld id="{0804B553-72BD-4DD0-89C7-4B996FCF122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081" rtl="0" eaLnBrk="1" fontAlgn="base" latinLnBrk="0" hangingPunct="1">
                <a:lnSpc>
                  <a:spcPct val="100000"/>
                </a:lnSpc>
                <a:spcBef>
                  <a:spcPct val="0"/>
                </a:spcBef>
                <a:spcAft>
                  <a:spcPct val="0"/>
                </a:spcAft>
                <a:buClrTx/>
                <a:buSzTx/>
                <a:buFontTx/>
                <a:buNone/>
                <a:tabLst/>
                <a:defRPr/>
              </a:pPr>
              <a:t>61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068372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dirty="0"/>
              <a:t>E.g., effect of </a:t>
            </a:r>
            <a:r>
              <a:rPr lang="en-US" sz="800" baseline="0" dirty="0"/>
              <a:t>aspirin on the risk of stroke?</a:t>
            </a:r>
          </a:p>
          <a:p>
            <a:pPr marL="628650" lvl="1" indent="-171450">
              <a:buFontTx/>
              <a:buChar char="-"/>
            </a:pPr>
            <a:r>
              <a:rPr lang="en-US" sz="800" baseline="0" dirty="0"/>
              <a:t>An </a:t>
            </a:r>
            <a:r>
              <a:rPr lang="en-US" sz="800" dirty="0"/>
              <a:t>ideal randomized experiment is not affected by any sources of bias, so the only relevant variables are aspirin and stroke.</a:t>
            </a:r>
            <a:endParaRPr lang="en-US" sz="800" baseline="0" dirty="0"/>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sz="800" dirty="0"/>
              <a:t>E.g., effect of </a:t>
            </a:r>
            <a:r>
              <a:rPr lang="en-US" sz="800" baseline="0" dirty="0"/>
              <a:t>aspirin on the risk of stroke conditional on a history of heart disease?</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sz="800" baseline="0" dirty="0"/>
              <a:t>In a </a:t>
            </a:r>
            <a:r>
              <a:rPr lang="en-US" sz="800" dirty="0"/>
              <a:t>conditionally randomized ideal experiment, a history of heart disease affects the probability of randomization to aspirin as well as the probability of stroke </a:t>
            </a:r>
            <a:r>
              <a:rPr lang="en-US" sz="800" dirty="0">
                <a:sym typeface="Wingdings" pitchFamily="2" charset="2"/>
              </a:rPr>
              <a:t> </a:t>
            </a:r>
            <a:r>
              <a:rPr lang="en-US" sz="800" dirty="0"/>
              <a:t>edges from L into A and Y</a:t>
            </a:r>
            <a:endParaRPr lang="en-US" sz="800" baseline="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6</a:t>
            </a:fld>
            <a:endParaRPr lang="en-US"/>
          </a:p>
        </p:txBody>
      </p:sp>
    </p:spTree>
    <p:extLst>
      <p:ext uri="{BB962C8B-B14F-4D97-AF65-F5344CB8AC3E}">
        <p14:creationId xmlns:p14="http://schemas.microsoft.com/office/powerpoint/2010/main" val="214614795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3D27D4-BC53-4761-9695-E64EA3648719}" type="slidenum">
              <a:rPr lang="en-US" smtClean="0">
                <a:latin typeface="Arial" charset="0"/>
              </a:rPr>
              <a:pPr fontAlgn="base">
                <a:spcBef>
                  <a:spcPct val="0"/>
                </a:spcBef>
                <a:spcAft>
                  <a:spcPct val="0"/>
                </a:spcAft>
              </a:pPr>
              <a:t>62</a:t>
            </a:fld>
            <a:endParaRPr lang="en-US">
              <a:latin typeface="Arial" charset="0"/>
            </a:endParaRPr>
          </a:p>
        </p:txBody>
      </p:sp>
      <p:sp>
        <p:nvSpPr>
          <p:cNvPr id="16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800" dirty="0"/>
          </a:p>
        </p:txBody>
      </p:sp>
    </p:spTree>
    <p:extLst>
      <p:ext uri="{BB962C8B-B14F-4D97-AF65-F5344CB8AC3E}">
        <p14:creationId xmlns:p14="http://schemas.microsoft.com/office/powerpoint/2010/main" val="153038886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imes New Roman" pitchFamily="18" charset="0"/>
              </a:defRPr>
            </a:lvl1pPr>
            <a:lvl2pPr marL="742950" indent="-285750" defTabSz="928688" eaLnBrk="0" hangingPunct="0">
              <a:spcBef>
                <a:spcPct val="30000"/>
              </a:spcBef>
              <a:defRPr sz="1200">
                <a:solidFill>
                  <a:schemeClr val="tx1"/>
                </a:solidFill>
                <a:latin typeface="Times New Roman" pitchFamily="18" charset="0"/>
              </a:defRPr>
            </a:lvl2pPr>
            <a:lvl3pPr marL="1143000" indent="-228600" defTabSz="928688" eaLnBrk="0" hangingPunct="0">
              <a:spcBef>
                <a:spcPct val="30000"/>
              </a:spcBef>
              <a:defRPr sz="1200">
                <a:solidFill>
                  <a:schemeClr val="tx1"/>
                </a:solidFill>
                <a:latin typeface="Times New Roman" pitchFamily="18" charset="0"/>
              </a:defRPr>
            </a:lvl3pPr>
            <a:lvl4pPr marL="1600200" indent="-228600" defTabSz="928688" eaLnBrk="0" hangingPunct="0">
              <a:spcBef>
                <a:spcPct val="30000"/>
              </a:spcBef>
              <a:defRPr sz="1200">
                <a:solidFill>
                  <a:schemeClr val="tx1"/>
                </a:solidFill>
                <a:latin typeface="Times New Roman" pitchFamily="18" charset="0"/>
              </a:defRPr>
            </a:lvl4pPr>
            <a:lvl5pPr marL="2057400" indent="-228600" defTabSz="928688" eaLnBrk="0" hangingPunct="0">
              <a:spcBef>
                <a:spcPct val="30000"/>
              </a:spcBef>
              <a:defRPr sz="1200">
                <a:solidFill>
                  <a:schemeClr val="tx1"/>
                </a:solidFill>
                <a:latin typeface="Times New Roman" pitchFamily="18" charset="0"/>
              </a:defRPr>
            </a:lvl5pPr>
            <a:lvl6pPr marL="2514600" indent="-228600" defTabSz="928688" eaLnBrk="0" fontAlgn="base" hangingPunct="0">
              <a:spcBef>
                <a:spcPct val="30000"/>
              </a:spcBef>
              <a:spcAft>
                <a:spcPct val="0"/>
              </a:spcAft>
              <a:defRPr sz="1200">
                <a:solidFill>
                  <a:schemeClr val="tx1"/>
                </a:solidFill>
                <a:latin typeface="Times New Roman" pitchFamily="18" charset="0"/>
              </a:defRPr>
            </a:lvl6pPr>
            <a:lvl7pPr marL="2971800" indent="-228600" defTabSz="928688" eaLnBrk="0" fontAlgn="base" hangingPunct="0">
              <a:spcBef>
                <a:spcPct val="30000"/>
              </a:spcBef>
              <a:spcAft>
                <a:spcPct val="0"/>
              </a:spcAft>
              <a:defRPr sz="1200">
                <a:solidFill>
                  <a:schemeClr val="tx1"/>
                </a:solidFill>
                <a:latin typeface="Times New Roman" pitchFamily="18" charset="0"/>
              </a:defRPr>
            </a:lvl7pPr>
            <a:lvl8pPr marL="3429000" indent="-228600" defTabSz="928688" eaLnBrk="0" fontAlgn="base" hangingPunct="0">
              <a:spcBef>
                <a:spcPct val="30000"/>
              </a:spcBef>
              <a:spcAft>
                <a:spcPct val="0"/>
              </a:spcAft>
              <a:defRPr sz="1200">
                <a:solidFill>
                  <a:schemeClr val="tx1"/>
                </a:solidFill>
                <a:latin typeface="Times New Roman" pitchFamily="18" charset="0"/>
              </a:defRPr>
            </a:lvl8pPr>
            <a:lvl9pPr marL="3886200" indent="-228600" defTabSz="928688"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82709565-02B6-433C-8081-84B5311D3000}" type="slidenum">
              <a:rPr lang="en-US" altLang="en-US" smtClean="0"/>
              <a:pPr eaLnBrk="1" hangingPunct="1">
                <a:spcBef>
                  <a:spcPct val="0"/>
                </a:spcBef>
              </a:pPr>
              <a:t>63</a:t>
            </a:fld>
            <a:endParaRPr lang="en-US" alt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indent="0" eaLnBrk="1" hangingPunct="1">
              <a:buFont typeface="+mj-lt"/>
              <a:buNone/>
            </a:pPr>
            <a:endParaRPr lang="en-US" altLang="en-US" sz="800" dirty="0"/>
          </a:p>
        </p:txBody>
      </p:sp>
    </p:spTree>
    <p:extLst>
      <p:ext uri="{BB962C8B-B14F-4D97-AF65-F5344CB8AC3E}">
        <p14:creationId xmlns:p14="http://schemas.microsoft.com/office/powerpoint/2010/main" val="103278103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64</a:t>
            </a:fld>
            <a:endParaRPr lang="en-US"/>
          </a:p>
        </p:txBody>
      </p:sp>
    </p:spTree>
    <p:extLst>
      <p:ext uri="{BB962C8B-B14F-4D97-AF65-F5344CB8AC3E}">
        <p14:creationId xmlns:p14="http://schemas.microsoft.com/office/powerpoint/2010/main" val="27497747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65</a:t>
            </a:fld>
            <a:endParaRPr lang="en-US"/>
          </a:p>
        </p:txBody>
      </p:sp>
    </p:spTree>
    <p:extLst>
      <p:ext uri="{BB962C8B-B14F-4D97-AF65-F5344CB8AC3E}">
        <p14:creationId xmlns:p14="http://schemas.microsoft.com/office/powerpoint/2010/main" val="60031810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dirty="0"/>
              <a:t>Two sources of</a:t>
            </a:r>
            <a:r>
              <a:rPr lang="en-US" sz="800" baseline="0" dirty="0"/>
              <a:t> association:</a:t>
            </a:r>
          </a:p>
          <a:p>
            <a:pPr marL="628650" lvl="1" indent="-171450">
              <a:buFontTx/>
              <a:buChar char="-"/>
            </a:pPr>
            <a:r>
              <a:rPr lang="en-US" sz="800" baseline="0" dirty="0"/>
              <a:t>the causal effect of A on Y</a:t>
            </a:r>
          </a:p>
          <a:p>
            <a:pPr marL="628650" lvl="1" indent="-171450">
              <a:buFontTx/>
              <a:buChar char="-"/>
            </a:pPr>
            <a:r>
              <a:rPr lang="en-US" sz="800" baseline="0" dirty="0"/>
              <a:t>The open path between A and Y resulting from conditioning on a common effect</a:t>
            </a:r>
          </a:p>
          <a:p>
            <a:pPr marL="171450" lvl="0" indent="-171450">
              <a:buFontTx/>
              <a:buChar char="-"/>
            </a:pPr>
            <a:r>
              <a:rPr lang="en-US" sz="800" baseline="0" dirty="0"/>
              <a:t>The examples DAGs herein just that – examples</a:t>
            </a:r>
          </a:p>
          <a:p>
            <a:pPr marL="628650" lvl="1" indent="-171450">
              <a:buFontTx/>
              <a:buChar char="-"/>
            </a:pPr>
            <a:r>
              <a:rPr lang="en-US" sz="800" baseline="0" dirty="0"/>
              <a:t>Even within types of bias, there isn’t only one structure that represents the bias in all its forms</a:t>
            </a:r>
          </a:p>
          <a:p>
            <a:pPr marL="628650" lvl="1" indent="-171450">
              <a:buFontTx/>
              <a:buChar char="-"/>
            </a:pPr>
            <a:r>
              <a:rPr lang="en-US" sz="800" baseline="0" dirty="0"/>
              <a:t>Depends on the causal questions, the nodes and relationships among them can change.</a:t>
            </a:r>
          </a:p>
          <a:p>
            <a:pPr marL="171450" lvl="0" indent="-171450">
              <a:buFontTx/>
              <a:buChar char="-"/>
            </a:pPr>
            <a:r>
              <a:rPr lang="en-US" sz="800" baseline="0" dirty="0"/>
              <a:t>Selection bias can also be a common effect of a cause of exposure and the outcome itself or a common effect of the exposure itself and a cause of the outcome</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66</a:t>
            </a:fld>
            <a:endParaRPr lang="en-US"/>
          </a:p>
        </p:txBody>
      </p:sp>
    </p:spTree>
    <p:extLst>
      <p:ext uri="{BB962C8B-B14F-4D97-AF65-F5344CB8AC3E}">
        <p14:creationId xmlns:p14="http://schemas.microsoft.com/office/powerpoint/2010/main" val="373020077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kern="1200" dirty="0">
                <a:solidFill>
                  <a:schemeClr val="tx1"/>
                </a:solidFill>
                <a:effectLst/>
                <a:latin typeface="Times New Roman" pitchFamily="18" charset="0"/>
                <a:ea typeface="+mn-ea"/>
                <a:cs typeface="+mn-cs"/>
              </a:rPr>
              <a:t>The arrow from disease status Y to selection C indicates that cases in the population are more likely to be selected than non-cases, which is the defining feature of a case-control study.</a:t>
            </a:r>
          </a:p>
          <a:p>
            <a:pPr marL="171450" indent="-171450">
              <a:buFontTx/>
              <a:buChar char="-"/>
            </a:pPr>
            <a:r>
              <a:rPr lang="en-US" sz="1200" kern="1200" dirty="0">
                <a:solidFill>
                  <a:schemeClr val="tx1"/>
                </a:solidFill>
                <a:effectLst/>
                <a:latin typeface="Times New Roman" pitchFamily="18" charset="0"/>
                <a:ea typeface="+mn-ea"/>
                <a:cs typeface="+mn-cs"/>
              </a:rPr>
              <a:t>In this particular case-control study, the investigator decided to select controls (C = 0) preferentially among women with a hip fracture.</a:t>
            </a:r>
          </a:p>
          <a:p>
            <a:pPr marL="171450" indent="-171450">
              <a:buFontTx/>
              <a:buChar char="-"/>
            </a:pPr>
            <a:r>
              <a:rPr lang="en-US" sz="1200" kern="1200" dirty="0">
                <a:solidFill>
                  <a:schemeClr val="tx1"/>
                </a:solidFill>
                <a:effectLst/>
                <a:latin typeface="Times New Roman" pitchFamily="18" charset="0"/>
                <a:ea typeface="+mn-ea"/>
                <a:cs typeface="+mn-cs"/>
              </a:rPr>
              <a:t>Because treatment A has a protective causal effect on hip fracture, the selection of controls with hip fracture implies that treatment A now has a causal effect on selection C.</a:t>
            </a:r>
          </a:p>
          <a:p>
            <a:pPr marL="171450" indent="-171450">
              <a:buFontTx/>
              <a:buChar char="-"/>
            </a:pPr>
            <a:r>
              <a:rPr lang="en-US" sz="1200" kern="1200" dirty="0">
                <a:solidFill>
                  <a:schemeClr val="tx1"/>
                </a:solidFill>
                <a:effectLst/>
                <a:latin typeface="Times New Roman" pitchFamily="18" charset="0"/>
                <a:ea typeface="+mn-ea"/>
                <a:cs typeface="+mn-cs"/>
              </a:rPr>
              <a:t>In a case-control study, the odds ratio is by definition conditional on having been selected into the study (C = 0). If individuals with hip fracture are oversampled as controls, then the probability of control selection depends on a consequence of treatment A (as represented by the path from A to C) and “inappropriate control selection” bias will occur. </a:t>
            </a:r>
          </a:p>
          <a:p>
            <a:pPr marL="171450" indent="-171450">
              <a:buFontTx/>
              <a:buChar char="-"/>
            </a:pPr>
            <a:r>
              <a:rPr lang="en-US" sz="1200" kern="1200" dirty="0">
                <a:solidFill>
                  <a:schemeClr val="tx1"/>
                </a:solidFill>
                <a:effectLst/>
                <a:latin typeface="Times New Roman" pitchFamily="18" charset="0"/>
                <a:ea typeface="+mn-ea"/>
                <a:cs typeface="+mn-cs"/>
              </a:rPr>
              <a:t>Again, this bias arises because we are conditioning on a common effect C of treatment and outcome. </a:t>
            </a:r>
          </a:p>
          <a:p>
            <a:pPr marL="171450" indent="-171450">
              <a:buFontTx/>
              <a:buChar char="-"/>
            </a:pPr>
            <a:r>
              <a:rPr lang="en-US" sz="1200" kern="1200" dirty="0">
                <a:solidFill>
                  <a:schemeClr val="tx1"/>
                </a:solidFill>
                <a:effectLst/>
                <a:latin typeface="Times New Roman" pitchFamily="18" charset="0"/>
                <a:ea typeface="+mn-ea"/>
                <a:cs typeface="+mn-cs"/>
              </a:rPr>
              <a:t>A heuristic explanation of this bias :</a:t>
            </a:r>
          </a:p>
          <a:p>
            <a:pPr marL="628650" lvl="1" indent="-171450">
              <a:buFontTx/>
              <a:buChar char="-"/>
            </a:pPr>
            <a:r>
              <a:rPr lang="en-US" sz="1200" kern="1200" dirty="0">
                <a:solidFill>
                  <a:schemeClr val="tx1"/>
                </a:solidFill>
                <a:effectLst/>
                <a:latin typeface="Times New Roman" pitchFamily="18" charset="0"/>
                <a:ea typeface="+mn-ea"/>
                <a:cs typeface="+mn-cs"/>
              </a:rPr>
              <a:t>Among individuals selected for the study (C = 0), controls are more likely than cases to have had a hip fracture. </a:t>
            </a:r>
          </a:p>
          <a:p>
            <a:pPr marL="628650" lvl="1" indent="-171450">
              <a:buFontTx/>
              <a:buChar char="-"/>
            </a:pPr>
            <a:r>
              <a:rPr lang="en-US" sz="1200" kern="1200" dirty="0">
                <a:solidFill>
                  <a:schemeClr val="tx1"/>
                </a:solidFill>
                <a:effectLst/>
                <a:latin typeface="Times New Roman" pitchFamily="18" charset="0"/>
                <a:ea typeface="+mn-ea"/>
                <a:cs typeface="+mn-cs"/>
              </a:rPr>
              <a:t>Therefore, because estrogens lower the incidence of hip fractures, a control is less likely to be on estrogens than a case, and hence the A-Y odds ratio conditional on C = 0 would be greater than the causal odds ratio in the population.</a:t>
            </a:r>
          </a:p>
          <a:p>
            <a:pPr marL="171450" indent="-171450">
              <a:buFontTx/>
              <a:buChar char="-"/>
            </a:pPr>
            <a:endParaRPr lang="en-US" sz="1200" kern="1200" dirty="0">
              <a:solidFill>
                <a:schemeClr val="tx1"/>
              </a:solidFill>
              <a:effectLst/>
              <a:latin typeface="Times New Roman" pitchFamily="18" charset="0"/>
              <a:ea typeface="+mn-ea"/>
              <a:cs typeface="+mn-cs"/>
            </a:endParaRPr>
          </a:p>
          <a:p>
            <a:pPr marL="171450" indent="-171450">
              <a:buFontTx/>
              <a:buChar char="-"/>
            </a:pPr>
            <a:endParaRPr lang="en-US" sz="1200" kern="1200" dirty="0">
              <a:solidFill>
                <a:schemeClr val="tx1"/>
              </a:solidFill>
              <a:effectLst/>
              <a:latin typeface="Times New Roman" pitchFamily="18" charset="0"/>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0804B553-72BD-4DD0-89C7-4B996FCF1228}" type="slidenum">
              <a:rPr lang="en-US" smtClean="0"/>
              <a:pPr>
                <a:defRPr/>
              </a:pPr>
              <a:t>67</a:t>
            </a:fld>
            <a:endParaRPr lang="en-US"/>
          </a:p>
        </p:txBody>
      </p:sp>
    </p:spTree>
    <p:extLst>
      <p:ext uri="{BB962C8B-B14F-4D97-AF65-F5344CB8AC3E}">
        <p14:creationId xmlns:p14="http://schemas.microsoft.com/office/powerpoint/2010/main" val="110101802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DAG from DAGs for RCT lecture</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Example of what the structure of differential loss to follow-up (i.e., informative censoring) can look like</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sz="800" baseline="0" dirty="0"/>
              <a:t>Differential loss to follow-up can take on many forms</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sz="800" baseline="0" dirty="0"/>
              <a:t>In addition, other types of bias can take on the same form</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68</a:t>
            </a:fld>
            <a:endParaRPr lang="en-US"/>
          </a:p>
        </p:txBody>
      </p:sp>
    </p:spTree>
    <p:extLst>
      <p:ext uri="{BB962C8B-B14F-4D97-AF65-F5344CB8AC3E}">
        <p14:creationId xmlns:p14="http://schemas.microsoft.com/office/powerpoint/2010/main" val="263541578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The variable C can represent missing data on the outcome for any reason, not just as a result of loss to follow up.</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For example, individuals could have missing data because they are reluctant to provide information or because they miss study visits.</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Regardless of the reasons why data on Y are missing, restricting the analysis to individuals with complete data (C = 0) may result in bias.</a:t>
            </a: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69</a:t>
            </a:fld>
            <a:endParaRPr lang="en-US"/>
          </a:p>
        </p:txBody>
      </p:sp>
    </p:spTree>
    <p:extLst>
      <p:ext uri="{BB962C8B-B14F-4D97-AF65-F5344CB8AC3E}">
        <p14:creationId xmlns:p14="http://schemas.microsoft.com/office/powerpoint/2010/main" val="421897676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70</a:t>
            </a:fld>
            <a:endParaRPr lang="en-US"/>
          </a:p>
        </p:txBody>
      </p:sp>
    </p:spTree>
    <p:extLst>
      <p:ext uri="{BB962C8B-B14F-4D97-AF65-F5344CB8AC3E}">
        <p14:creationId xmlns:p14="http://schemas.microsoft.com/office/powerpoint/2010/main" val="117412283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The study is restricted to individuals who are at work (C = 0) at the time of outcome ascertainment.</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Being exposed to the chemical reduces the probability of being at work in the near future (e.g., exposure can cause disabling asthma)</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71</a:t>
            </a:fld>
            <a:endParaRPr lang="en-US"/>
          </a:p>
        </p:txBody>
      </p:sp>
    </p:spTree>
    <p:extLst>
      <p:ext uri="{BB962C8B-B14F-4D97-AF65-F5344CB8AC3E}">
        <p14:creationId xmlns:p14="http://schemas.microsoft.com/office/powerpoint/2010/main" val="198016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dirty="0"/>
              <a:t>When incorporating expert knowledge into DAGs, the information is in the missing arrows.</a:t>
            </a:r>
          </a:p>
          <a:p>
            <a:pPr marL="171450" indent="-171450">
              <a:buFontTx/>
              <a:buChar char="-"/>
            </a:pPr>
            <a:r>
              <a:rPr lang="en-US" sz="800" dirty="0"/>
              <a:t>What is termed a complete DAG does not exclude any possible causal effect</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sz="800" dirty="0"/>
              <a:t>E.g., conditionally randomized experiment that</a:t>
            </a:r>
            <a:r>
              <a:rPr lang="en-US" sz="800" baseline="0" dirty="0"/>
              <a:t> randomized aspirin according to a history of heart disease </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sz="800" dirty="0"/>
              <a:t>What is termed an incomplete DAG, which is to say a DAG that doesn’t have all possible arrows, encodes expert knowledge in the form of missing arrows.</a:t>
            </a:r>
          </a:p>
          <a:p>
            <a:pPr marL="628650" lvl="1" indent="-171450">
              <a:buFontTx/>
              <a:buChar char="-"/>
            </a:pPr>
            <a:r>
              <a:rPr lang="en-US" sz="800" dirty="0"/>
              <a:t>This second DAG, for example, encodes the knowledge that the variable L does not affect the variable Y</a:t>
            </a:r>
          </a:p>
          <a:p>
            <a:pPr marL="628650" lvl="1" indent="-171450">
              <a:buFontTx/>
              <a:buChar char="-"/>
            </a:pPr>
            <a:r>
              <a:rPr lang="en-US" sz="800" dirty="0"/>
              <a:t>E.g., conditionally randomized experiment that</a:t>
            </a:r>
            <a:r>
              <a:rPr lang="en-US" sz="800" baseline="0" dirty="0"/>
              <a:t> randomized </a:t>
            </a:r>
            <a:r>
              <a:rPr lang="en-US" sz="800" dirty="0"/>
              <a:t>according to day of the week? Then day of the week would affect exposure, but we would encode our expert knowledge that day of the week doesn’t affect stroke risk by omitting an arrow from L to Y</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7</a:t>
            </a:fld>
            <a:endParaRPr lang="en-US"/>
          </a:p>
        </p:txBody>
      </p:sp>
    </p:spTree>
    <p:extLst>
      <p:ext uri="{BB962C8B-B14F-4D97-AF65-F5344CB8AC3E}">
        <p14:creationId xmlns:p14="http://schemas.microsoft.com/office/powerpoint/2010/main" val="214614795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dirty="0"/>
              <a:t>This creates a potential collider bias because exposed individuals who do not have the event prior to T</a:t>
            </a:r>
            <a:r>
              <a:rPr lang="en-US" sz="800" baseline="-25000" dirty="0"/>
              <a:t>0</a:t>
            </a:r>
            <a:r>
              <a:rPr lang="en-US" sz="800" dirty="0"/>
              <a:t> may have other characteristics (L) that protected them from an early event and also bias associations with later event rates.</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72</a:t>
            </a:fld>
            <a:endParaRPr lang="en-US"/>
          </a:p>
        </p:txBody>
      </p:sp>
    </p:spTree>
    <p:extLst>
      <p:ext uri="{BB962C8B-B14F-4D97-AF65-F5344CB8AC3E}">
        <p14:creationId xmlns:p14="http://schemas.microsoft.com/office/powerpoint/2010/main" val="198016072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dirty="0"/>
              <a:t>Stratification boxes nodes</a:t>
            </a:r>
          </a:p>
          <a:p>
            <a:pPr marL="171450" indent="-171450">
              <a:buFontTx/>
              <a:buChar char="-"/>
            </a:pPr>
            <a:r>
              <a:rPr lang="en-US" sz="800" dirty="0"/>
              <a:t>In this DAG representing differential loss to follow-up, we can stratify on L to deal with the selection bias</a:t>
            </a:r>
          </a:p>
          <a:p>
            <a:pPr marL="171450" indent="-171450">
              <a:buFontTx/>
              <a:buChar char="-"/>
            </a:pP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73</a:t>
            </a:fld>
            <a:endParaRPr lang="en-US"/>
          </a:p>
        </p:txBody>
      </p:sp>
    </p:spTree>
    <p:extLst>
      <p:ext uri="{BB962C8B-B14F-4D97-AF65-F5344CB8AC3E}">
        <p14:creationId xmlns:p14="http://schemas.microsoft.com/office/powerpoint/2010/main" val="121706702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dirty="0"/>
              <a:t>Differential loss to follow-up can also take on this structure</a:t>
            </a:r>
          </a:p>
          <a:p>
            <a:pPr marL="171450" indent="-171450">
              <a:buFontTx/>
              <a:buChar char="-"/>
            </a:pPr>
            <a:r>
              <a:rPr lang="en-US" sz="800" dirty="0"/>
              <a:t>C is a descendant of L, so we already have an open pathway between A and Y</a:t>
            </a:r>
          </a:p>
          <a:p>
            <a:pPr marL="171450" indent="-171450">
              <a:buFontTx/>
              <a:buChar char="-"/>
            </a:pPr>
            <a:r>
              <a:rPr lang="en-US" sz="800" dirty="0"/>
              <a:t>To close the pathway, we can remove any arrows into C </a:t>
            </a:r>
            <a:r>
              <a:rPr lang="en-US" sz="800" dirty="0">
                <a:sym typeface="Wingdings" pitchFamily="2" charset="2"/>
              </a:rPr>
              <a:t>via inverse probability censoring weighting</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sz="800" dirty="0"/>
              <a:t>Inverse probability weighting appropriately adjusts for selection bias in this situation because this approach is not based on estimating effect measures conditional on the covariates L, but rather on estimating unconditional effect measures after reweighting the subjects according to their exposure and their values of L.</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sz="800" dirty="0"/>
              <a:t>Stratification boxes nodes, whereas IPW removes arrows</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74</a:t>
            </a:fld>
            <a:endParaRPr lang="en-US"/>
          </a:p>
        </p:txBody>
      </p:sp>
    </p:spTree>
    <p:extLst>
      <p:ext uri="{BB962C8B-B14F-4D97-AF65-F5344CB8AC3E}">
        <p14:creationId xmlns:p14="http://schemas.microsoft.com/office/powerpoint/2010/main" val="198016072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altLang="en-US" sz="800" dirty="0"/>
              <a:t>Also called information bias</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75</a:t>
            </a:fld>
            <a:endParaRPr lang="en-US"/>
          </a:p>
        </p:txBody>
      </p:sp>
    </p:spTree>
    <p:extLst>
      <p:ext uri="{BB962C8B-B14F-4D97-AF65-F5344CB8AC3E}">
        <p14:creationId xmlns:p14="http://schemas.microsoft.com/office/powerpoint/2010/main" val="60031810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76</a:t>
            </a:fld>
            <a:endParaRPr lang="en-US"/>
          </a:p>
        </p:txBody>
      </p:sp>
    </p:spTree>
    <p:extLst>
      <p:ext uri="{BB962C8B-B14F-4D97-AF65-F5344CB8AC3E}">
        <p14:creationId xmlns:p14="http://schemas.microsoft.com/office/powerpoint/2010/main" val="373020077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77</a:t>
            </a:fld>
            <a:endParaRPr lang="en-US"/>
          </a:p>
        </p:txBody>
      </p:sp>
    </p:spTree>
    <p:extLst>
      <p:ext uri="{BB962C8B-B14F-4D97-AF65-F5344CB8AC3E}">
        <p14:creationId xmlns:p14="http://schemas.microsoft.com/office/powerpoint/2010/main" val="198016072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E.g., A = cholesterol-lowering drugs, Y = liver disease</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According to the rules of d-separation, the measurement errors </a:t>
            </a:r>
            <a:r>
              <a:rPr lang="en-US" sz="800" b="0" i="0" u="none" strike="noStrike" kern="1200" baseline="0" dirty="0" err="1">
                <a:solidFill>
                  <a:schemeClr val="tx1"/>
                </a:solidFill>
                <a:latin typeface="Times New Roman" pitchFamily="18" charset="0"/>
                <a:ea typeface="+mn-ea"/>
                <a:cs typeface="+mn-cs"/>
              </a:rPr>
              <a:t>Ua</a:t>
            </a:r>
            <a:r>
              <a:rPr lang="en-US" sz="800" b="0" i="0" u="none" strike="noStrike" kern="1200" baseline="0" dirty="0">
                <a:solidFill>
                  <a:schemeClr val="tx1"/>
                </a:solidFill>
                <a:latin typeface="Times New Roman" pitchFamily="18" charset="0"/>
                <a:ea typeface="+mn-ea"/>
                <a:cs typeface="+mn-cs"/>
              </a:rPr>
              <a:t> and </a:t>
            </a:r>
            <a:r>
              <a:rPr lang="en-US" sz="800" b="0" i="0" u="none" strike="noStrike" kern="1200" baseline="0" dirty="0" err="1">
                <a:solidFill>
                  <a:schemeClr val="tx1"/>
                </a:solidFill>
                <a:latin typeface="Times New Roman" pitchFamily="18" charset="0"/>
                <a:ea typeface="+mn-ea"/>
                <a:cs typeface="+mn-cs"/>
              </a:rPr>
              <a:t>Uy</a:t>
            </a:r>
            <a:r>
              <a:rPr lang="en-US" sz="800" b="0" i="0" u="none" strike="noStrike" kern="1200" baseline="0" dirty="0">
                <a:solidFill>
                  <a:schemeClr val="tx1"/>
                </a:solidFill>
                <a:latin typeface="Times New Roman" pitchFamily="18" charset="0"/>
                <a:ea typeface="+mn-ea"/>
                <a:cs typeface="+mn-cs"/>
              </a:rPr>
              <a:t> are independent because the path between them is blocked by colliders (either A* or Y*)</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E.g., haphazard data entry errors</a:t>
            </a:r>
          </a:p>
          <a:p>
            <a:pPr marL="171450" lvl="0" indent="-171450">
              <a:buFontTx/>
              <a:buChar char="-"/>
            </a:pPr>
            <a:r>
              <a:rPr lang="en-US" sz="800" b="0" i="0" u="none" strike="noStrike" kern="1200" baseline="0" dirty="0">
                <a:solidFill>
                  <a:schemeClr val="tx1"/>
                </a:solidFill>
                <a:latin typeface="Times New Roman" pitchFamily="18" charset="0"/>
                <a:ea typeface="+mn-ea"/>
                <a:cs typeface="+mn-cs"/>
              </a:rPr>
              <a:t>In other settings, however, the measurement errors for exposure and outcome may be dependent, as depicted in the second figure</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For example, dependent measurement errors will occur if the information were obtained retrospectively by phone interview and an individual’s ability to recall her medical history (</a:t>
            </a:r>
            <a:r>
              <a:rPr lang="en-US" sz="800" b="0" i="0" u="none" strike="noStrike" kern="1200" baseline="0" dirty="0" err="1">
                <a:solidFill>
                  <a:schemeClr val="tx1"/>
                </a:solidFill>
                <a:latin typeface="Times New Roman" pitchFamily="18" charset="0"/>
                <a:ea typeface="+mn-ea"/>
                <a:cs typeface="+mn-cs"/>
              </a:rPr>
              <a:t>Uay</a:t>
            </a:r>
            <a:r>
              <a:rPr lang="en-US" sz="800" b="0" i="0" u="none" strike="noStrike" kern="1200" baseline="0" dirty="0">
                <a:solidFill>
                  <a:schemeClr val="tx1"/>
                </a:solidFill>
                <a:latin typeface="Times New Roman" pitchFamily="18" charset="0"/>
                <a:ea typeface="+mn-ea"/>
                <a:cs typeface="+mn-cs"/>
              </a:rPr>
              <a:t>) affected the measurement of both A and Y.</a:t>
            </a:r>
          </a:p>
          <a:p>
            <a:pPr marL="171450" lvl="0" indent="-171450">
              <a:buFontTx/>
              <a:buChar char="-"/>
            </a:pPr>
            <a:r>
              <a:rPr lang="en-US" sz="800" b="0" i="0" u="none" strike="noStrike" kern="1200" baseline="0" dirty="0">
                <a:solidFill>
                  <a:schemeClr val="tx1"/>
                </a:solidFill>
                <a:latin typeface="Times New Roman" pitchFamily="18" charset="0"/>
                <a:ea typeface="+mn-ea"/>
                <a:cs typeface="+mn-cs"/>
              </a:rPr>
              <a:t>Both Figures represent settings in which the error for treatment </a:t>
            </a:r>
            <a:r>
              <a:rPr lang="en-US" sz="800" b="0" i="0" u="none" strike="noStrike" kern="1200" baseline="0" dirty="0" err="1">
                <a:solidFill>
                  <a:schemeClr val="tx1"/>
                </a:solidFill>
                <a:latin typeface="Times New Roman" pitchFamily="18" charset="0"/>
                <a:ea typeface="+mn-ea"/>
                <a:cs typeface="+mn-cs"/>
              </a:rPr>
              <a:t>Ua</a:t>
            </a:r>
            <a:r>
              <a:rPr lang="en-US" sz="800" b="0" i="0" u="none" strike="noStrike" kern="1200" baseline="0" dirty="0">
                <a:solidFill>
                  <a:schemeClr val="tx1"/>
                </a:solidFill>
                <a:latin typeface="Times New Roman" pitchFamily="18" charset="0"/>
                <a:ea typeface="+mn-ea"/>
                <a:cs typeface="+mn-cs"/>
              </a:rPr>
              <a:t> is independent of the true value of the outcome Y, and the error for the outcome </a:t>
            </a:r>
            <a:r>
              <a:rPr lang="en-US" sz="800" b="0" i="0" u="none" strike="noStrike" kern="1200" baseline="0" dirty="0" err="1">
                <a:solidFill>
                  <a:schemeClr val="tx1"/>
                </a:solidFill>
                <a:latin typeface="Times New Roman" pitchFamily="18" charset="0"/>
                <a:ea typeface="+mn-ea"/>
                <a:cs typeface="+mn-cs"/>
              </a:rPr>
              <a:t>Uy</a:t>
            </a:r>
            <a:r>
              <a:rPr lang="en-US" sz="800" b="0" i="0" u="none" strike="noStrike" kern="1200" baseline="0" dirty="0">
                <a:solidFill>
                  <a:schemeClr val="tx1"/>
                </a:solidFill>
                <a:latin typeface="Times New Roman" pitchFamily="18" charset="0"/>
                <a:ea typeface="+mn-ea"/>
                <a:cs typeface="+mn-cs"/>
              </a:rPr>
              <a:t> is independent of the true value of treatment A.</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We then say that the measurement error for treatment is nondifferential with respect to the outcome and that the measurement error for the outcome is nondifferential with respect to the treatment.</a:t>
            </a:r>
          </a:p>
          <a:p>
            <a:pPr marL="171450" lvl="0" indent="-171450">
              <a:buFontTx/>
              <a:buChar char="-"/>
            </a:pPr>
            <a:r>
              <a:rPr lang="en-US" sz="800" b="0" i="0" u="none" strike="noStrike" kern="1200" baseline="0" dirty="0">
                <a:solidFill>
                  <a:schemeClr val="tx1"/>
                </a:solidFill>
                <a:latin typeface="Times New Roman" pitchFamily="18" charset="0"/>
                <a:ea typeface="+mn-ea"/>
                <a:cs typeface="+mn-cs"/>
              </a:rPr>
              <a:t>Note that the mismeasured variables are NOT boxed</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We aren’t conditioning on mismeasurement</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78</a:t>
            </a:fld>
            <a:endParaRPr lang="en-US"/>
          </a:p>
        </p:txBody>
      </p:sp>
    </p:spTree>
    <p:extLst>
      <p:ext uri="{BB962C8B-B14F-4D97-AF65-F5344CB8AC3E}">
        <p14:creationId xmlns:p14="http://schemas.microsoft.com/office/powerpoint/2010/main" val="198016072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In the first figure, measurement errors of treatment and outcome are independent but differential, such that the true value of the outcome affects the measurement of the treatment</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sz="800" b="0" i="0" u="none" strike="noStrike" kern="1200" baseline="0" dirty="0">
                <a:solidFill>
                  <a:schemeClr val="tx1"/>
                </a:solidFill>
                <a:latin typeface="Times New Roman" pitchFamily="18" charset="0"/>
                <a:ea typeface="+mn-ea"/>
                <a:cs typeface="+mn-cs"/>
              </a:rPr>
              <a:t>E.g., A = drug use, Y = dementia</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A ascertained by interviewing demented study participants</a:t>
            </a:r>
          </a:p>
          <a:p>
            <a:pPr marL="171450" lvl="0" indent="-171450">
              <a:buFontTx/>
              <a:buChar char="-"/>
            </a:pPr>
            <a:r>
              <a:rPr lang="en-US" sz="800" b="0" i="0" u="none" strike="noStrike" kern="1200" baseline="0" dirty="0">
                <a:solidFill>
                  <a:schemeClr val="tx1"/>
                </a:solidFill>
                <a:latin typeface="Times New Roman" pitchFamily="18" charset="0"/>
                <a:ea typeface="+mn-ea"/>
                <a:cs typeface="+mn-cs"/>
              </a:rPr>
              <a:t>The second figure, shows an example of independent but differential measurement error in which the true value of the treatment affects the measurement of the outcome (i.e., an arrow from A to </a:t>
            </a:r>
            <a:r>
              <a:rPr lang="en-US" sz="800" b="0" i="0" u="none" strike="noStrike" kern="1200" baseline="0" dirty="0" err="1">
                <a:solidFill>
                  <a:schemeClr val="tx1"/>
                </a:solidFill>
                <a:latin typeface="Times New Roman" pitchFamily="18" charset="0"/>
                <a:ea typeface="+mn-ea"/>
                <a:cs typeface="+mn-cs"/>
              </a:rPr>
              <a:t>Uy</a:t>
            </a:r>
            <a:r>
              <a:rPr lang="en-US" sz="800" b="0" i="0" u="none" strike="noStrike" kern="1200" baseline="0" dirty="0">
                <a:solidFill>
                  <a:schemeClr val="tx1"/>
                </a:solidFill>
                <a:latin typeface="Times New Roman" pitchFamily="18" charset="0"/>
                <a:ea typeface="+mn-ea"/>
                <a:cs typeface="+mn-cs"/>
              </a:rPr>
              <a:t>). </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E.g., A differential measurement error of the outcome will occur if physicians, suspecting that drug use A causes liver toxicity Y, monitored patients receiving drug more closely than other patients.</a:t>
            </a:r>
          </a:p>
          <a:p>
            <a:pPr marL="171450" lvl="0" indent="-171450">
              <a:buFontTx/>
              <a:buChar char="-"/>
            </a:pPr>
            <a:r>
              <a:rPr lang="en-US" sz="800" b="0" i="0" u="none" strike="noStrike" kern="1200" baseline="0" dirty="0">
                <a:solidFill>
                  <a:schemeClr val="tx1"/>
                </a:solidFill>
                <a:latin typeface="Times New Roman" pitchFamily="18" charset="0"/>
                <a:ea typeface="+mn-ea"/>
                <a:cs typeface="+mn-cs"/>
              </a:rPr>
              <a:t>Note that the mismeasured variables are NOT boxed</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We aren’t conditioning on mismeasurement</a:t>
            </a:r>
          </a:p>
          <a:p>
            <a:pPr marL="171450" lvl="0" indent="-171450">
              <a:buFontTx/>
              <a:buChar char="-"/>
            </a:pPr>
            <a:endParaRPr lang="en-US" sz="800" b="0" i="0" u="none" strike="noStrike" kern="1200" baseline="0" dirty="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79</a:t>
            </a:fld>
            <a:endParaRPr lang="en-US"/>
          </a:p>
        </p:txBody>
      </p:sp>
    </p:spTree>
    <p:extLst>
      <p:ext uri="{BB962C8B-B14F-4D97-AF65-F5344CB8AC3E}">
        <p14:creationId xmlns:p14="http://schemas.microsoft.com/office/powerpoint/2010/main" val="198016072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80</a:t>
            </a:fld>
            <a:endParaRPr lang="en-US"/>
          </a:p>
        </p:txBody>
      </p:sp>
    </p:spTree>
    <p:extLst>
      <p:ext uri="{BB962C8B-B14F-4D97-AF65-F5344CB8AC3E}">
        <p14:creationId xmlns:p14="http://schemas.microsoft.com/office/powerpoint/2010/main" val="324131158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A bias with the same structure might arise if blood levels of drug A*  are used in place of actual drug use A, and blood levels are measured after liver toxicity Y is present–because liver toxicity affects the measured blood levels of the drug.</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The resulting measurement bias is often referred to as reverse causation bias</a:t>
            </a: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81</a:t>
            </a:fld>
            <a:endParaRPr lang="en-US"/>
          </a:p>
        </p:txBody>
      </p:sp>
    </p:spTree>
    <p:extLst>
      <p:ext uri="{BB962C8B-B14F-4D97-AF65-F5344CB8AC3E}">
        <p14:creationId xmlns:p14="http://schemas.microsoft.com/office/powerpoint/2010/main" val="1816196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dirty="0"/>
              <a:t>DAG that represents a true causal effect.</a:t>
            </a:r>
          </a:p>
          <a:p>
            <a:pPr marL="171450" indent="-171450">
              <a:buFontTx/>
              <a:buChar char="-"/>
            </a:pPr>
            <a:r>
              <a:rPr lang="en-US" sz="800" dirty="0"/>
              <a:t>E.g., smoking has a harmful causal effect on the risk</a:t>
            </a:r>
            <a:r>
              <a:rPr lang="en-US" sz="800" baseline="0" dirty="0"/>
              <a:t> of lung cancer</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sz="800" baseline="0" dirty="0"/>
              <a:t>What should the graph look like that represents an </a:t>
            </a:r>
            <a:r>
              <a:rPr lang="en-US" sz="800" baseline="0" dirty="0">
                <a:sym typeface="Wingdings"/>
              </a:rPr>
              <a:t>experiment in which cigarette smoking is randomly, and unconditionally, assigned?</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sz="800" baseline="0" dirty="0">
                <a:sym typeface="Wingdings"/>
              </a:rPr>
              <a:t>Essentially back to our marginally randomized ideal experiment.</a:t>
            </a:r>
            <a:endParaRPr lang="en-US" sz="800" baseline="0" dirty="0"/>
          </a:p>
          <a:p>
            <a:pPr marL="171450" indent="-171450">
              <a:buFontTx/>
              <a:buChar char="-"/>
            </a:pPr>
            <a:r>
              <a:rPr lang="en-US" sz="800" baseline="0" dirty="0">
                <a:sym typeface="Wingdings"/>
              </a:rPr>
              <a:t>In general, when one knows that A has a causal effect on Y, then one should also generally expect A and Y to be associated</a:t>
            </a:r>
          </a:p>
          <a:p>
            <a:pPr marL="171450" indent="-171450">
              <a:buFontTx/>
              <a:buChar char="-"/>
            </a:pPr>
            <a:r>
              <a:rPr lang="en-US" sz="800" b="0" i="0" u="none" strike="noStrike" kern="1200" baseline="0" dirty="0">
                <a:solidFill>
                  <a:schemeClr val="tx1"/>
                </a:solidFill>
                <a:latin typeface="Times New Roman" pitchFamily="18" charset="0"/>
                <a:ea typeface="+mn-ea"/>
                <a:cs typeface="+mn-cs"/>
                <a:sym typeface="Wingdings"/>
              </a:rPr>
              <a:t>Consistent with the fact that </a:t>
            </a:r>
            <a:r>
              <a:rPr lang="en-US" sz="800" b="0" i="0" u="none" strike="noStrike" kern="1200" baseline="0" dirty="0">
                <a:solidFill>
                  <a:schemeClr val="tx1"/>
                </a:solidFill>
                <a:latin typeface="Times New Roman" pitchFamily="18" charset="0"/>
                <a:ea typeface="+mn-ea"/>
                <a:cs typeface="+mn-cs"/>
              </a:rPr>
              <a:t>in an ideal randomized experiment with unconditional exchangeability, causation implies association and vice versa</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8</a:t>
            </a:fld>
            <a:endParaRPr lang="en-US"/>
          </a:p>
        </p:txBody>
      </p:sp>
    </p:spTree>
    <p:extLst>
      <p:ext uri="{BB962C8B-B14F-4D97-AF65-F5344CB8AC3E}">
        <p14:creationId xmlns:p14="http://schemas.microsoft.com/office/powerpoint/2010/main" val="214614795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These figures depict measurement errors that are both dependent and differential, which may result from a combination of the settings described above.</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82</a:t>
            </a:fld>
            <a:endParaRPr lang="en-US"/>
          </a:p>
        </p:txBody>
      </p:sp>
    </p:spTree>
    <p:extLst>
      <p:ext uri="{BB962C8B-B14F-4D97-AF65-F5344CB8AC3E}">
        <p14:creationId xmlns:p14="http://schemas.microsoft.com/office/powerpoint/2010/main" val="198016072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kern="1200" baseline="0" dirty="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83</a:t>
            </a:fld>
            <a:endParaRPr lang="en-US"/>
          </a:p>
        </p:txBody>
      </p:sp>
    </p:spTree>
    <p:extLst>
      <p:ext uri="{BB962C8B-B14F-4D97-AF65-F5344CB8AC3E}">
        <p14:creationId xmlns:p14="http://schemas.microsoft.com/office/powerpoint/2010/main" val="198016072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84</a:t>
            </a:fld>
            <a:endParaRPr lang="en-US"/>
          </a:p>
        </p:txBody>
      </p:sp>
    </p:spTree>
    <p:extLst>
      <p:ext uri="{BB962C8B-B14F-4D97-AF65-F5344CB8AC3E}">
        <p14:creationId xmlns:p14="http://schemas.microsoft.com/office/powerpoint/2010/main" val="60031810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804B553-72BD-4DD0-89C7-4B996FCF1228}" type="slidenum">
              <a:rPr lang="en-US" smtClean="0"/>
              <a:pPr>
                <a:defRPr/>
              </a:pPr>
              <a:t>89</a:t>
            </a:fld>
            <a:endParaRPr lang="en-US"/>
          </a:p>
        </p:txBody>
      </p:sp>
    </p:spTree>
    <p:extLst>
      <p:ext uri="{BB962C8B-B14F-4D97-AF65-F5344CB8AC3E}">
        <p14:creationId xmlns:p14="http://schemas.microsoft.com/office/powerpoint/2010/main" val="393370249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30000"/>
              </a:spcBef>
              <a:spcAft>
                <a:spcPct val="0"/>
              </a:spcAft>
              <a:buClrTx/>
              <a:buSzTx/>
              <a:buFontTx/>
              <a:buChar char="-"/>
              <a:tabLst/>
              <a:defRPr/>
            </a:pPr>
            <a:endParaRPr lang="en-US" altLang="en-US"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91</a:t>
            </a:fld>
            <a:endParaRPr lang="en-US"/>
          </a:p>
        </p:txBody>
      </p:sp>
    </p:spTree>
    <p:extLst>
      <p:ext uri="{BB962C8B-B14F-4D97-AF65-F5344CB8AC3E}">
        <p14:creationId xmlns:p14="http://schemas.microsoft.com/office/powerpoint/2010/main" val="600318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DAG showing a common cause of two other variables.</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Outcome remains lung cancer, exposure of interest is yellow fingers.</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Yellow fingers has no causal effect on lung cancer, as reflected by the lacking arrow between A and Y</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There is no causal effect of A and Y</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Cigarette smoking, as represented by L, has a causal effect on both having yellow fingers and the risk of lung cancer. It is a common cause of A and Y.</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In the observational setting</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An investigator asks to see the fingers of a large number of people and records if they are diagnosed with lung cancer during the next five years. </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Someone who has yellow fingers is more likely to be a smoker, and therefore is more likely to develop lung cancer. </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A and Y are thus expected to be associated because the cancer risk in those with yellow fingers is different from the cancer risk in those without yellow fingers.</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Having information about A improves our ability to predict Y, even though A does not cause Y</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Are individuals with A = 1 exchangeable with the individuals for whom A = 0? No. There is a lack of exchangeability, and thus confounding of relationship between A and Y by L</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That’s reflected in the DAG by a pathway from A to L to Y</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9</a:t>
            </a:fld>
            <a:endParaRPr lang="en-US"/>
          </a:p>
        </p:txBody>
      </p:sp>
    </p:spTree>
    <p:extLst>
      <p:ext uri="{BB962C8B-B14F-4D97-AF65-F5344CB8AC3E}">
        <p14:creationId xmlns:p14="http://schemas.microsoft.com/office/powerpoint/2010/main" val="21461479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8"/>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9"/>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dirty="0"/>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a:t>Click to edit Master subtitle style</a:t>
            </a:r>
          </a:p>
        </p:txBody>
      </p:sp>
      <p:sp>
        <p:nvSpPr>
          <p:cNvPr id="6" name="Date Placeholder 3"/>
          <p:cNvSpPr>
            <a:spLocks noGrp="1"/>
          </p:cNvSpPr>
          <p:nvPr>
            <p:ph type="dt" sz="half" idx="10"/>
          </p:nvPr>
        </p:nvSpPr>
        <p:spPr/>
        <p:txBody>
          <a:bodyPr/>
          <a:lstStyle>
            <a:lvl1pPr>
              <a:defRPr/>
            </a:lvl1pPr>
          </a:lstStyle>
          <a:p>
            <a:pPr>
              <a:defRPr/>
            </a:pPr>
            <a:fld id="{9AB97FA7-874E-D548-9FFE-DA6F63440D6D}" type="datetime1">
              <a:rPr lang="en-US" smtClean="0"/>
              <a:t>1/20/22</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89999880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CC38339-0CBD-4B42-8B0C-5C132D2D6714}" type="datetime1">
              <a:rPr lang="en-US" smtClean="0"/>
              <a:t>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895178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8"/>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fld id="{4D113479-5A60-C348-B9E9-DCE1950A81B0}" type="datetime1">
              <a:rPr lang="en-US" smtClean="0"/>
              <a:t>1/20/22</a:t>
            </a:fld>
            <a:endParaRPr 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endParaRPr lang="en-US"/>
          </a:p>
        </p:txBody>
      </p:sp>
    </p:spTree>
    <p:extLst>
      <p:ext uri="{BB962C8B-B14F-4D97-AF65-F5344CB8AC3E}">
        <p14:creationId xmlns:p14="http://schemas.microsoft.com/office/powerpoint/2010/main" val="1193723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1B33A0F-F8A8-F34E-8E6D-2B6FAB13776B}" type="datetime1">
              <a:rPr lang="en-US" smtClean="0"/>
              <a:t>1/20/22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473931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F738354-A79B-5E47-AA17-A97F359EDDDE}" type="datetime1">
              <a:rPr lang="en-US" smtClean="0"/>
              <a:t>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620616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8"/>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1"/>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fld id="{31C7B825-1CE1-5E4A-AB1C-EEF25DCC30BC}" type="datetime1">
              <a:rPr lang="en-US" smtClean="0"/>
              <a:t>1/20/22</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48095661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F1062FF-5D0F-D046-8A37-E869D447302E}" type="datetime1">
              <a:rPr lang="en-US" smtClean="0"/>
              <a:t>1/20/22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662703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4626B73-EC02-8544-B582-34B717058B75}" type="datetime1">
              <a:rPr lang="en-US" smtClean="0"/>
              <a:t>1/20/22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070018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6C5705D-330C-3C46-AF5B-9F8C2A716ADD}" type="datetime1">
              <a:rPr lang="en-US" smtClean="0"/>
              <a:t>1/20/22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68247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D1F2833C-67ED-DF43-A6D4-C066E1C767F5}" type="datetime1">
              <a:rPr lang="en-US" smtClean="0"/>
              <a:t>1/20/22</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81438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11"/>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fld id="{1575AA3E-1826-8C47-9C1E-8A3673D668AF}" type="datetime1">
              <a:rPr lang="en-US" smtClean="0"/>
              <a:t>1/20/22</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115692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10"/>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fld id="{5C1F3799-DEE1-B94A-A6E8-699BEF2CA94A}" type="datetime1">
              <a:rPr lang="en-US" smtClean="0"/>
              <a:t>1/20/22</a:t>
            </a:fld>
            <a:endParaRPr lang="en-US"/>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a:p>
        </p:txBody>
      </p:sp>
      <p:sp>
        <p:nvSpPr>
          <p:cNvPr id="9" name="Slide Number Placeholder 6"/>
          <p:cNvSpPr>
            <a:spLocks noGrp="1"/>
          </p:cNvSpPr>
          <p:nvPr>
            <p:ph type="sldNum" sz="quarter" idx="12"/>
          </p:nvPr>
        </p:nvSpPr>
        <p:spPr>
          <a:xfrm>
            <a:off x="8339138" y="1169988"/>
            <a:ext cx="733425" cy="201612"/>
          </a:xfrm>
          <a:prstGeom prst="rect">
            <a:avLst/>
          </a:prstGeom>
        </p:spPr>
        <p:txBody>
          <a:bodyPr/>
          <a:lstStyle>
            <a:lvl1pPr>
              <a:defRPr/>
            </a:lvl1pPr>
          </a:lstStyle>
          <a:p>
            <a:pPr>
              <a:defRPr/>
            </a:pPr>
            <a:fld id="{BCC4FDC5-323E-4770-86DB-DB7061AC966B}" type="slidenum">
              <a:rPr lang="en-US"/>
              <a:pPr>
                <a:defRPr/>
              </a:pPr>
              <a:t>‹#›</a:t>
            </a:fld>
            <a:endParaRPr lang="en-US"/>
          </a:p>
        </p:txBody>
      </p:sp>
    </p:spTree>
    <p:extLst>
      <p:ext uri="{BB962C8B-B14F-4D97-AF65-F5344CB8AC3E}">
        <p14:creationId xmlns:p14="http://schemas.microsoft.com/office/powerpoint/2010/main" val="15556318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n-US"/>
              <a:t>Click to edit Master title style</a:t>
            </a:r>
          </a:p>
        </p:txBody>
      </p:sp>
      <p:sp>
        <p:nvSpPr>
          <p:cNvPr id="1029" name="Text Placeholder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a:solidFill>
                  <a:schemeClr val="tx1">
                    <a:tint val="95000"/>
                  </a:schemeClr>
                </a:solidFill>
                <a:latin typeface="+mn-lt"/>
              </a:defRPr>
            </a:lvl1pPr>
            <a:extLst/>
          </a:lstStyle>
          <a:p>
            <a:pPr>
              <a:defRPr/>
            </a:pPr>
            <a:fld id="{BBF9353C-E390-9D43-A347-DBC56F5C3C83}" type="datetime1">
              <a:rPr lang="en-US" smtClean="0"/>
              <a:t>1/20/22</a:t>
            </a:fld>
            <a:endParaRPr lang="en-US"/>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a:solidFill>
                  <a:schemeClr val="tx1">
                    <a:tint val="95000"/>
                  </a:schemeClr>
                </a:solidFill>
                <a:latin typeface="+mn-lt"/>
              </a:defRPr>
            </a:lvl1pPr>
            <a:extLst/>
          </a:lstStyle>
          <a:p>
            <a:pPr>
              <a:defRPr/>
            </a:pPr>
            <a:endParaRPr lang="en-US"/>
          </a:p>
        </p:txBody>
      </p:sp>
    </p:spTree>
    <p:extLst>
      <p:ext uri="{BB962C8B-B14F-4D97-AF65-F5344CB8AC3E}">
        <p14:creationId xmlns:p14="http://schemas.microsoft.com/office/powerpoint/2010/main" val="306008000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hdr="0" ftr="0" dt="0"/>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8.xml"/><Relationship Id="rId5" Type="http://schemas.microsoft.com/office/2011/relationships/inkAction" Target="../ink/inkAction1.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9.xml"/><Relationship Id="rId5" Type="http://schemas.microsoft.com/office/2011/relationships/inkAction" Target="../ink/inkAction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11/relationships/inkAction" Target="../ink/inkAction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6.xml"/><Relationship Id="rId1" Type="http://schemas.openxmlformats.org/officeDocument/2006/relationships/tags" Target="../tags/tag10.xml"/><Relationship Id="rId4" Type="http://schemas.openxmlformats.org/officeDocument/2006/relationships/image" Target="../media/image14.png"/></Relationships>
</file>

<file path=ppt/slides/_rels/slide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6.xml"/><Relationship Id="rId1" Type="http://schemas.openxmlformats.org/officeDocument/2006/relationships/tags" Target="../tags/tag11.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4.pn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7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4.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8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jpg"/><Relationship Id="rId7" Type="http://schemas.openxmlformats.org/officeDocument/2006/relationships/image" Target="../media/image36.png"/><Relationship Id="rId2" Type="http://schemas.openxmlformats.org/officeDocument/2006/relationships/notesSlide" Target="../notesSlides/notesSlide83.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6.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
          <p:cNvSpPr>
            <a:spLocks noGrp="1" noChangeArrowheads="1"/>
          </p:cNvSpPr>
          <p:nvPr>
            <p:ph type="subTitle" idx="1"/>
          </p:nvPr>
        </p:nvSpPr>
        <p:spPr>
          <a:xfrm>
            <a:off x="76200" y="5116286"/>
            <a:ext cx="8839200" cy="1560285"/>
          </a:xfrm>
        </p:spPr>
        <p:txBody>
          <a:bodyPr/>
          <a:lstStyle/>
          <a:p>
            <a:pPr marL="457200" indent="-457200" eaLnBrk="1" hangingPunct="1"/>
            <a:r>
              <a:rPr lang="en-US" sz="3600" dirty="0"/>
              <a:t>Rebecca E. Graff, ScD</a:t>
            </a:r>
          </a:p>
          <a:p>
            <a:pPr marL="457200" indent="-457200" eaLnBrk="1" hangingPunct="1"/>
            <a:r>
              <a:rPr lang="en-US" sz="2400" dirty="0"/>
              <a:t>Assistant Professor, Department of Epidemiology &amp; Biostatistics</a:t>
            </a:r>
          </a:p>
          <a:p>
            <a:pPr marL="457200" indent="-457200" eaLnBrk="1" hangingPunct="1"/>
            <a:r>
              <a:rPr lang="en-US" sz="2400" dirty="0"/>
              <a:t>Based on Slides from Maria </a:t>
            </a:r>
            <a:r>
              <a:rPr lang="en-US" sz="2400" dirty="0" err="1"/>
              <a:t>Glymour</a:t>
            </a:r>
            <a:r>
              <a:rPr lang="en-US" sz="2400" dirty="0"/>
              <a:t> and Miguel </a:t>
            </a:r>
            <a:r>
              <a:rPr lang="en-US" sz="2400" dirty="0" err="1"/>
              <a:t>Hernán</a:t>
            </a:r>
            <a:endParaRPr lang="en-US" sz="2400" dirty="0"/>
          </a:p>
        </p:txBody>
      </p:sp>
      <p:sp>
        <p:nvSpPr>
          <p:cNvPr id="15363" name="Text Box 5"/>
          <p:cNvSpPr txBox="1">
            <a:spLocks noChangeArrowheads="1"/>
          </p:cNvSpPr>
          <p:nvPr/>
        </p:nvSpPr>
        <p:spPr bwMode="auto">
          <a:xfrm>
            <a:off x="0" y="781731"/>
            <a:ext cx="9143999" cy="2800767"/>
          </a:xfrm>
          <a:prstGeom prst="rect">
            <a:avLst/>
          </a:prstGeom>
          <a:noFill/>
          <a:ln w="9525">
            <a:noFill/>
            <a:miter lim="800000"/>
            <a:headEnd/>
            <a:tailEnd/>
          </a:ln>
        </p:spPr>
        <p:txBody>
          <a:bodyPr wrap="square">
            <a:spAutoFit/>
          </a:bodyPr>
          <a:lstStyle/>
          <a:p>
            <a:pPr algn="ctr" eaLnBrk="1" hangingPunct="1">
              <a:spcBef>
                <a:spcPct val="0"/>
              </a:spcBef>
              <a:buFontTx/>
              <a:buNone/>
            </a:pPr>
            <a:endParaRPr lang="en-US" altLang="en-US" sz="4800" b="1" dirty="0">
              <a:solidFill>
                <a:srgbClr val="FFC000"/>
              </a:solidFill>
              <a:latin typeface="+mj-lt"/>
            </a:endParaRPr>
          </a:p>
          <a:p>
            <a:pPr algn="ctr" eaLnBrk="1" hangingPunct="1">
              <a:spcBef>
                <a:spcPct val="0"/>
              </a:spcBef>
              <a:buFontTx/>
              <a:buNone/>
            </a:pPr>
            <a:r>
              <a:rPr lang="en-US" altLang="en-US" sz="4800" b="1" dirty="0">
                <a:solidFill>
                  <a:srgbClr val="FFC000"/>
                </a:solidFill>
                <a:latin typeface="+mj-lt"/>
              </a:rPr>
              <a:t>Directed Acyclic Graphs – Part I</a:t>
            </a:r>
          </a:p>
          <a:p>
            <a:pPr algn="ctr" eaLnBrk="1" hangingPunct="1">
              <a:spcBef>
                <a:spcPct val="0"/>
              </a:spcBef>
              <a:buFontTx/>
              <a:buNone/>
            </a:pPr>
            <a:r>
              <a:rPr lang="en-US" altLang="en-US" sz="3200" dirty="0">
                <a:solidFill>
                  <a:srgbClr val="FFC000"/>
                </a:solidFill>
                <a:latin typeface="+mj-lt"/>
              </a:rPr>
              <a:t>Epidemiology 207 - Epidemiology Methods II</a:t>
            </a:r>
          </a:p>
          <a:p>
            <a:pPr algn="ctr" eaLnBrk="1" hangingPunct="1">
              <a:spcBef>
                <a:spcPct val="0"/>
              </a:spcBef>
              <a:buFontTx/>
              <a:buNone/>
            </a:pPr>
            <a:endParaRPr lang="en-US" altLang="en-US" sz="4800" b="1" dirty="0">
              <a:solidFill>
                <a:srgbClr val="FFC000"/>
              </a:solidFill>
              <a:latin typeface="+mj-lt"/>
            </a:endParaRPr>
          </a:p>
        </p:txBody>
      </p:sp>
      <p:pic>
        <p:nvPicPr>
          <p:cNvPr id="5" name="Picture 4">
            <a:extLst>
              <a:ext uri="{FF2B5EF4-FFF2-40B4-BE49-F238E27FC236}">
                <a16:creationId xmlns:a16="http://schemas.microsoft.com/office/drawing/2014/main" id="{F022EB06-A601-0646-BFCD-9925E8581EF4}"/>
              </a:ext>
            </a:extLst>
          </p:cNvPr>
          <p:cNvPicPr>
            <a:picLocks noChangeAspect="1"/>
          </p:cNvPicPr>
          <p:nvPr/>
        </p:nvPicPr>
        <p:blipFill rotWithShape="1">
          <a:blip r:embed="rId3"/>
          <a:srcRect b="16672"/>
          <a:stretch/>
        </p:blipFill>
        <p:spPr>
          <a:xfrm>
            <a:off x="7782747" y="3429000"/>
            <a:ext cx="1208853" cy="1509667"/>
          </a:xfrm>
          <a:prstGeom prst="rect">
            <a:avLst/>
          </a:prstGeom>
        </p:spPr>
      </p:pic>
    </p:spTree>
    <p:extLst>
      <p:ext uri="{BB962C8B-B14F-4D97-AF65-F5344CB8AC3E}">
        <p14:creationId xmlns:p14="http://schemas.microsoft.com/office/powerpoint/2010/main" val="5001376"/>
      </p:ext>
    </p:extLst>
  </p:cSld>
  <p:clrMapOvr>
    <a:masterClrMapping/>
  </p:clrMapOvr>
  <mc:AlternateContent xmlns:mc="http://schemas.openxmlformats.org/markup-compatibility/2006" xmlns:p14="http://schemas.microsoft.com/office/powerpoint/2010/main">
    <mc:Choice Requires="p14">
      <p:transition spd="slow" p14:dur="2000" advTm="8644"/>
    </mc:Choice>
    <mc:Fallback xmlns="">
      <p:transition spd="slow" advTm="864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523514" cy="1252728"/>
          </a:xfrm>
        </p:spPr>
        <p:txBody>
          <a:bodyPr>
            <a:normAutofit/>
          </a:bodyPr>
          <a:lstStyle/>
          <a:p>
            <a:r>
              <a:rPr lang="en-US" dirty="0"/>
              <a:t>Common Effects</a:t>
            </a:r>
          </a:p>
        </p:txBody>
      </p:sp>
      <p:sp>
        <p:nvSpPr>
          <p:cNvPr id="3" name="Content Placeholder 2"/>
          <p:cNvSpPr>
            <a:spLocks noGrp="1"/>
          </p:cNvSpPr>
          <p:nvPr>
            <p:ph idx="1"/>
          </p:nvPr>
        </p:nvSpPr>
        <p:spPr/>
        <p:txBody>
          <a:bodyPr/>
          <a:lstStyle/>
          <a:p>
            <a:pPr marL="566737" indent="-457200"/>
            <a:r>
              <a:rPr lang="en-US" dirty="0"/>
              <a:t>For example:</a:t>
            </a:r>
          </a:p>
          <a:p>
            <a:pPr marL="858837" lvl="1" indent="-457200"/>
            <a:r>
              <a:rPr lang="en-US" i="1" dirty="0"/>
              <a:t>A</a:t>
            </a:r>
            <a:r>
              <a:rPr lang="en-US" dirty="0"/>
              <a:t>: Genetic factor</a:t>
            </a:r>
          </a:p>
          <a:p>
            <a:pPr marL="858837" lvl="1" indent="-457200"/>
            <a:r>
              <a:rPr lang="en-US" i="1" dirty="0"/>
              <a:t>Y</a:t>
            </a:r>
            <a:r>
              <a:rPr lang="en-US" dirty="0"/>
              <a:t>: Environmental factor</a:t>
            </a:r>
          </a:p>
          <a:p>
            <a:pPr marL="858837" lvl="1" indent="-457200"/>
            <a:r>
              <a:rPr lang="en-US" i="1" dirty="0"/>
              <a:t>L</a:t>
            </a:r>
            <a:r>
              <a:rPr lang="en-US" dirty="0"/>
              <a:t>: Lung cancer</a:t>
            </a:r>
          </a:p>
          <a:p>
            <a:pPr marL="858837" lvl="1" indent="-457200"/>
            <a:endParaRPr lang="en-US" i="1" dirty="0"/>
          </a:p>
          <a:p>
            <a:pPr marL="401637" lvl="1" indent="0">
              <a:buNone/>
            </a:pPr>
            <a:endParaRPr lang="en-US" i="1" dirty="0"/>
          </a:p>
          <a:p>
            <a:pPr marL="1588" lvl="1" indent="0" algn="ctr">
              <a:buNone/>
            </a:pPr>
            <a:r>
              <a:rPr lang="en-US" dirty="0" err="1"/>
              <a:t>Pr</a:t>
            </a:r>
            <a:r>
              <a:rPr lang="en-US" dirty="0"/>
              <a:t>(</a:t>
            </a:r>
            <a:r>
              <a:rPr lang="en-US" i="1" dirty="0" err="1"/>
              <a:t>Y</a:t>
            </a:r>
            <a:r>
              <a:rPr lang="en-US" i="1" baseline="30000" dirty="0" err="1"/>
              <a:t>a</a:t>
            </a:r>
            <a:r>
              <a:rPr lang="en-US" i="1" baseline="30000" dirty="0"/>
              <a:t>=1 </a:t>
            </a:r>
            <a:r>
              <a:rPr lang="en-US" dirty="0"/>
              <a:t>= 1) = </a:t>
            </a:r>
            <a:r>
              <a:rPr lang="en-US" dirty="0" err="1"/>
              <a:t>Pr</a:t>
            </a:r>
            <a:r>
              <a:rPr lang="en-US" dirty="0"/>
              <a:t>(</a:t>
            </a:r>
            <a:r>
              <a:rPr lang="en-US" i="1" dirty="0" err="1"/>
              <a:t>Y</a:t>
            </a:r>
            <a:r>
              <a:rPr lang="en-US" i="1" baseline="30000" dirty="0" err="1"/>
              <a:t>a</a:t>
            </a:r>
            <a:r>
              <a:rPr lang="en-US" i="1" baseline="30000" dirty="0"/>
              <a:t>=0 </a:t>
            </a:r>
            <a:r>
              <a:rPr lang="en-US" dirty="0"/>
              <a:t>= 1)</a:t>
            </a:r>
            <a:endParaRPr lang="en-US" i="1" dirty="0"/>
          </a:p>
          <a:p>
            <a:pPr marL="1588" lvl="1" indent="0" algn="ctr">
              <a:buClr>
                <a:srgbClr val="60B5CC"/>
              </a:buClr>
              <a:buNone/>
            </a:pP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1) = </a:t>
            </a: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0)</a:t>
            </a:r>
          </a:p>
        </p:txBody>
      </p:sp>
      <p:sp>
        <p:nvSpPr>
          <p:cNvPr id="6"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10</a:t>
            </a:fld>
            <a:endParaRPr lang="en-US" sz="1200" dirty="0">
              <a:latin typeface="Corbel"/>
              <a:cs typeface="Corbel"/>
            </a:endParaRPr>
          </a:p>
        </p:txBody>
      </p:sp>
      <p:pic>
        <p:nvPicPr>
          <p:cNvPr id="5" name="Picture 4" descr="Screen Shot 2020-02-01 at 2.54.3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1143" y="4067629"/>
            <a:ext cx="4178300" cy="863600"/>
          </a:xfrm>
          <a:prstGeom prst="rect">
            <a:avLst/>
          </a:prstGeom>
        </p:spPr>
      </p:pic>
      <p:cxnSp>
        <p:nvCxnSpPr>
          <p:cNvPr id="8" name="Straight Arrow Connector 7"/>
          <p:cNvCxnSpPr/>
          <p:nvPr/>
        </p:nvCxnSpPr>
        <p:spPr>
          <a:xfrm flipH="1">
            <a:off x="6295571" y="3338286"/>
            <a:ext cx="889000" cy="925286"/>
          </a:xfrm>
          <a:prstGeom prst="straightConnector1">
            <a:avLst/>
          </a:prstGeom>
          <a:ln w="38100" cmpd="sng">
            <a:tailEnd type="arrow"/>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093857" y="2812143"/>
            <a:ext cx="1377300" cy="523220"/>
          </a:xfrm>
          <a:prstGeom prst="rect">
            <a:avLst/>
          </a:prstGeom>
          <a:noFill/>
        </p:spPr>
        <p:txBody>
          <a:bodyPr wrap="none" rtlCol="0">
            <a:spAutoFit/>
          </a:bodyPr>
          <a:lstStyle/>
          <a:p>
            <a:pPr>
              <a:buNone/>
            </a:pPr>
            <a:r>
              <a:rPr lang="en-US" b="1" dirty="0">
                <a:latin typeface="Corbel"/>
                <a:cs typeface="Corbel"/>
              </a:rPr>
              <a:t>Collider</a:t>
            </a:r>
          </a:p>
        </p:txBody>
      </p:sp>
    </p:spTree>
    <p:custDataLst>
      <p:tags r:id="rId1"/>
    </p:custDataLst>
    <p:extLst>
      <p:ext uri="{BB962C8B-B14F-4D97-AF65-F5344CB8AC3E}">
        <p14:creationId xmlns:p14="http://schemas.microsoft.com/office/powerpoint/2010/main" val="3437544671"/>
      </p:ext>
    </p:extLst>
  </p:cSld>
  <p:clrMapOvr>
    <a:masterClrMapping/>
  </p:clrMapOvr>
  <mc:AlternateContent xmlns:mc="http://schemas.openxmlformats.org/markup-compatibility/2006" xmlns:p14="http://schemas.microsoft.com/office/powerpoint/2010/main">
    <mc:Choice Requires="p14">
      <p:transition spd="slow" p14:dur="2000" advTm="128319"/>
    </mc:Choice>
    <mc:Fallback xmlns="">
      <p:transition spd="slow" advTm="1283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Conditioning on Mediators</a:t>
            </a:r>
          </a:p>
        </p:txBody>
      </p:sp>
      <p:sp>
        <p:nvSpPr>
          <p:cNvPr id="3" name="Content Placeholder 2"/>
          <p:cNvSpPr>
            <a:spLocks noGrp="1"/>
          </p:cNvSpPr>
          <p:nvPr>
            <p:ph idx="1"/>
          </p:nvPr>
        </p:nvSpPr>
        <p:spPr/>
        <p:txBody>
          <a:bodyPr/>
          <a:lstStyle/>
          <a:p>
            <a:pPr marL="566737" indent="-457200"/>
            <a:r>
              <a:rPr lang="en-US" dirty="0"/>
              <a:t>For example:</a:t>
            </a:r>
          </a:p>
          <a:p>
            <a:pPr marL="858837" lvl="1" indent="-457200"/>
            <a:r>
              <a:rPr lang="en-US" i="1" dirty="0"/>
              <a:t>A</a:t>
            </a:r>
            <a:r>
              <a:rPr lang="en-US" dirty="0"/>
              <a:t>: Cigarette smoking</a:t>
            </a:r>
          </a:p>
          <a:p>
            <a:pPr marL="858837" lvl="1" indent="-457200"/>
            <a:r>
              <a:rPr lang="en-US" i="1" dirty="0"/>
              <a:t>Y</a:t>
            </a:r>
            <a:r>
              <a:rPr lang="en-US" dirty="0"/>
              <a:t>: Lung cancer</a:t>
            </a:r>
          </a:p>
          <a:p>
            <a:pPr marL="858837" lvl="1" indent="-457200"/>
            <a:r>
              <a:rPr lang="en-US" i="1" dirty="0"/>
              <a:t>B</a:t>
            </a:r>
            <a:r>
              <a:rPr lang="en-US" dirty="0"/>
              <a:t>: DNA damage to lung cells</a:t>
            </a:r>
          </a:p>
          <a:p>
            <a:pPr marL="858837" lvl="1" indent="-457200"/>
            <a:endParaRPr lang="en-US" dirty="0"/>
          </a:p>
          <a:p>
            <a:pPr marL="858837" lvl="1" indent="-457200"/>
            <a:endParaRPr lang="en-US" dirty="0"/>
          </a:p>
          <a:p>
            <a:pPr marL="1588" lvl="1" indent="0" algn="ctr">
              <a:buNone/>
            </a:pPr>
            <a:r>
              <a:rPr lang="en-US" dirty="0" err="1"/>
              <a:t>Pr</a:t>
            </a:r>
            <a:r>
              <a:rPr lang="en-US" dirty="0"/>
              <a:t>(</a:t>
            </a:r>
            <a:r>
              <a:rPr lang="en-US" i="1" dirty="0" err="1"/>
              <a:t>Y</a:t>
            </a:r>
            <a:r>
              <a:rPr lang="en-US" i="1" baseline="30000" dirty="0" err="1"/>
              <a:t>a</a:t>
            </a:r>
            <a:r>
              <a:rPr lang="en-US" i="1" baseline="30000" dirty="0"/>
              <a:t>=1 </a:t>
            </a:r>
            <a:r>
              <a:rPr lang="en-US" dirty="0"/>
              <a:t>= 1) ≠ </a:t>
            </a:r>
            <a:r>
              <a:rPr lang="en-US" dirty="0" err="1"/>
              <a:t>Pr</a:t>
            </a:r>
            <a:r>
              <a:rPr lang="en-US" dirty="0"/>
              <a:t>(</a:t>
            </a:r>
            <a:r>
              <a:rPr lang="en-US" i="1" dirty="0" err="1"/>
              <a:t>Y</a:t>
            </a:r>
            <a:r>
              <a:rPr lang="en-US" i="1" baseline="30000" dirty="0" err="1"/>
              <a:t>a</a:t>
            </a:r>
            <a:r>
              <a:rPr lang="en-US" i="1" baseline="30000" dirty="0"/>
              <a:t>=0 </a:t>
            </a:r>
            <a:r>
              <a:rPr lang="en-US" dirty="0"/>
              <a:t>= 1)</a:t>
            </a:r>
            <a:endParaRPr lang="en-US" i="1" dirty="0"/>
          </a:p>
          <a:p>
            <a:pPr marL="1588" lvl="1" indent="0" algn="ctr">
              <a:buClr>
                <a:srgbClr val="60B5CC"/>
              </a:buClr>
              <a:buNone/>
            </a:pP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1) ≠ </a:t>
            </a: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0)</a:t>
            </a:r>
          </a:p>
          <a:p>
            <a:pPr marL="1588" lvl="1" indent="0" algn="ctr">
              <a:buClr>
                <a:srgbClr val="60B5CC"/>
              </a:buClr>
              <a:buNone/>
            </a:pP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1, </a:t>
            </a:r>
            <a:r>
              <a:rPr lang="en-US" i="1" dirty="0">
                <a:solidFill>
                  <a:prstClr val="black"/>
                </a:solidFill>
              </a:rPr>
              <a:t>B</a:t>
            </a:r>
            <a:r>
              <a:rPr lang="en-US" dirty="0">
                <a:solidFill>
                  <a:prstClr val="black"/>
                </a:solidFill>
              </a:rPr>
              <a:t> = </a:t>
            </a:r>
            <a:r>
              <a:rPr lang="en-US" i="1" dirty="0">
                <a:solidFill>
                  <a:prstClr val="black"/>
                </a:solidFill>
              </a:rPr>
              <a:t>b</a:t>
            </a:r>
            <a:r>
              <a:rPr lang="en-US" dirty="0">
                <a:solidFill>
                  <a:prstClr val="black"/>
                </a:solidFill>
              </a:rPr>
              <a:t>) = </a:t>
            </a: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0, </a:t>
            </a:r>
            <a:r>
              <a:rPr lang="en-US" i="1" dirty="0">
                <a:solidFill>
                  <a:prstClr val="black"/>
                </a:solidFill>
              </a:rPr>
              <a:t>B</a:t>
            </a:r>
            <a:r>
              <a:rPr lang="en-US" dirty="0">
                <a:solidFill>
                  <a:prstClr val="black"/>
                </a:solidFill>
              </a:rPr>
              <a:t> = </a:t>
            </a:r>
            <a:r>
              <a:rPr lang="en-US" i="1" dirty="0">
                <a:solidFill>
                  <a:prstClr val="black"/>
                </a:solidFill>
              </a:rPr>
              <a:t>b</a:t>
            </a:r>
            <a:r>
              <a:rPr lang="en-US" dirty="0">
                <a:solidFill>
                  <a:prstClr val="black"/>
                </a:solidFill>
              </a:rPr>
              <a:t>)</a:t>
            </a:r>
            <a:endParaRPr lang="en-US" dirty="0"/>
          </a:p>
          <a:p>
            <a:pPr marL="1588" lvl="1" indent="0" algn="ctr">
              <a:buClr>
                <a:srgbClr val="60B5CC"/>
              </a:buClr>
              <a:buNone/>
            </a:pPr>
            <a:endParaRPr lang="en-US" dirty="0"/>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11</a:t>
            </a:fld>
            <a:endParaRPr lang="en-US" sz="1200" dirty="0">
              <a:latin typeface="Corbel"/>
              <a:cs typeface="Corbel"/>
            </a:endParaRPr>
          </a:p>
        </p:txBody>
      </p:sp>
      <p:grpSp>
        <p:nvGrpSpPr>
          <p:cNvPr id="20" name="Group 19">
            <a:extLst>
              <a:ext uri="{FF2B5EF4-FFF2-40B4-BE49-F238E27FC236}">
                <a16:creationId xmlns:a16="http://schemas.microsoft.com/office/drawing/2014/main" id="{D821579E-9874-0549-AFCF-16824C533397}"/>
              </a:ext>
            </a:extLst>
          </p:cNvPr>
          <p:cNvGrpSpPr/>
          <p:nvPr/>
        </p:nvGrpSpPr>
        <p:grpSpPr>
          <a:xfrm>
            <a:off x="3244780" y="4177861"/>
            <a:ext cx="2654440" cy="523220"/>
            <a:chOff x="3244780" y="4177861"/>
            <a:chExt cx="2654440" cy="523220"/>
          </a:xfrm>
        </p:grpSpPr>
        <p:sp>
          <p:nvSpPr>
            <p:cNvPr id="9" name="TextBox 8">
              <a:extLst>
                <a:ext uri="{FF2B5EF4-FFF2-40B4-BE49-F238E27FC236}">
                  <a16:creationId xmlns:a16="http://schemas.microsoft.com/office/drawing/2014/main" id="{72EE868A-94E5-E245-BDC3-683BDAAA6B31}"/>
                </a:ext>
              </a:extLst>
            </p:cNvPr>
            <p:cNvSpPr txBox="1"/>
            <p:nvPr/>
          </p:nvSpPr>
          <p:spPr>
            <a:xfrm>
              <a:off x="3244780" y="4177861"/>
              <a:ext cx="444352" cy="523220"/>
            </a:xfrm>
            <a:prstGeom prst="rect">
              <a:avLst/>
            </a:prstGeom>
            <a:noFill/>
          </p:spPr>
          <p:txBody>
            <a:bodyPr wrap="none" rtlCol="0">
              <a:spAutoFit/>
            </a:bodyPr>
            <a:lstStyle/>
            <a:p>
              <a:pPr>
                <a:buNone/>
              </a:pPr>
              <a:r>
                <a:rPr lang="en-US" dirty="0"/>
                <a:t>A</a:t>
              </a:r>
            </a:p>
          </p:txBody>
        </p:sp>
        <p:sp>
          <p:nvSpPr>
            <p:cNvPr id="11" name="TextBox 10">
              <a:extLst>
                <a:ext uri="{FF2B5EF4-FFF2-40B4-BE49-F238E27FC236}">
                  <a16:creationId xmlns:a16="http://schemas.microsoft.com/office/drawing/2014/main" id="{8677B9F1-B558-9E45-88CB-C4AD168EA8F9}"/>
                </a:ext>
              </a:extLst>
            </p:cNvPr>
            <p:cNvSpPr txBox="1"/>
            <p:nvPr/>
          </p:nvSpPr>
          <p:spPr>
            <a:xfrm>
              <a:off x="4360243" y="4177861"/>
              <a:ext cx="423514" cy="523220"/>
            </a:xfrm>
            <a:prstGeom prst="rect">
              <a:avLst/>
            </a:prstGeom>
            <a:noFill/>
          </p:spPr>
          <p:txBody>
            <a:bodyPr wrap="none" rtlCol="0">
              <a:spAutoFit/>
            </a:bodyPr>
            <a:lstStyle/>
            <a:p>
              <a:pPr>
                <a:buNone/>
              </a:pPr>
              <a:r>
                <a:rPr lang="en-US" dirty="0"/>
                <a:t>B</a:t>
              </a:r>
            </a:p>
          </p:txBody>
        </p:sp>
        <p:sp>
          <p:nvSpPr>
            <p:cNvPr id="12" name="TextBox 11">
              <a:extLst>
                <a:ext uri="{FF2B5EF4-FFF2-40B4-BE49-F238E27FC236}">
                  <a16:creationId xmlns:a16="http://schemas.microsoft.com/office/drawing/2014/main" id="{16E83846-F6D4-7648-A3A2-2316064914E3}"/>
                </a:ext>
              </a:extLst>
            </p:cNvPr>
            <p:cNvSpPr txBox="1"/>
            <p:nvPr/>
          </p:nvSpPr>
          <p:spPr>
            <a:xfrm>
              <a:off x="5454868" y="4177861"/>
              <a:ext cx="444352" cy="523220"/>
            </a:xfrm>
            <a:prstGeom prst="rect">
              <a:avLst/>
            </a:prstGeom>
            <a:noFill/>
          </p:spPr>
          <p:txBody>
            <a:bodyPr wrap="none" rtlCol="0">
              <a:spAutoFit/>
            </a:bodyPr>
            <a:lstStyle/>
            <a:p>
              <a:pPr>
                <a:buNone/>
              </a:pPr>
              <a:r>
                <a:rPr lang="en-US" dirty="0"/>
                <a:t>Y</a:t>
              </a:r>
            </a:p>
          </p:txBody>
        </p:sp>
        <p:cxnSp>
          <p:nvCxnSpPr>
            <p:cNvPr id="14" name="Straight Connector 13">
              <a:extLst>
                <a:ext uri="{FF2B5EF4-FFF2-40B4-BE49-F238E27FC236}">
                  <a16:creationId xmlns:a16="http://schemas.microsoft.com/office/drawing/2014/main" id="{92537BC5-DB4E-204E-B139-49693EFDF228}"/>
                </a:ext>
              </a:extLst>
            </p:cNvPr>
            <p:cNvCxnSpPr>
              <a:stCxn id="9" idx="3"/>
              <a:endCxn id="11" idx="1"/>
            </p:cNvCxnSpPr>
            <p:nvPr/>
          </p:nvCxnSpPr>
          <p:spPr>
            <a:xfrm>
              <a:off x="3689132" y="4439471"/>
              <a:ext cx="671111"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3E127C8-082F-1A41-9E5D-4FC179F89C4B}"/>
                </a:ext>
              </a:extLst>
            </p:cNvPr>
            <p:cNvCxnSpPr>
              <a:cxnSpLocks/>
              <a:stCxn id="11" idx="3"/>
              <a:endCxn id="12" idx="1"/>
            </p:cNvCxnSpPr>
            <p:nvPr/>
          </p:nvCxnSpPr>
          <p:spPr>
            <a:xfrm>
              <a:off x="4783757" y="4439471"/>
              <a:ext cx="671111"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sp>
        <p:nvSpPr>
          <p:cNvPr id="18" name="Rectangle 17">
            <a:extLst>
              <a:ext uri="{FF2B5EF4-FFF2-40B4-BE49-F238E27FC236}">
                <a16:creationId xmlns:a16="http://schemas.microsoft.com/office/drawing/2014/main" id="{F22981DB-D7EC-DD43-A662-A52CE41D36B4}"/>
              </a:ext>
            </a:extLst>
          </p:cNvPr>
          <p:cNvSpPr/>
          <p:nvPr/>
        </p:nvSpPr>
        <p:spPr>
          <a:xfrm>
            <a:off x="4352634" y="4177861"/>
            <a:ext cx="423514" cy="523220"/>
          </a:xfrm>
          <a:prstGeom prst="rect">
            <a:avLst/>
          </a:prstGeom>
          <a:noFill/>
          <a:ln w="317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586558837"/>
      </p:ext>
    </p:extLst>
  </p:cSld>
  <p:clrMapOvr>
    <a:masterClrMapping/>
  </p:clrMapOvr>
  <mc:AlternateContent xmlns:mc="http://schemas.openxmlformats.org/markup-compatibility/2006" xmlns:p14="http://schemas.microsoft.com/office/powerpoint/2010/main">
    <mc:Choice Requires="p14">
      <p:transition spd="slow" p14:dur="2000" advTm="177535"/>
    </mc:Choice>
    <mc:Fallback xmlns="">
      <p:transition spd="slow" advTm="1775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69086" cy="1252728"/>
          </a:xfrm>
        </p:spPr>
        <p:txBody>
          <a:bodyPr>
            <a:normAutofit/>
          </a:bodyPr>
          <a:lstStyle/>
          <a:p>
            <a:r>
              <a:rPr lang="en-US" dirty="0"/>
              <a:t>Conditioning on Common Causes</a:t>
            </a:r>
          </a:p>
        </p:txBody>
      </p:sp>
      <p:sp>
        <p:nvSpPr>
          <p:cNvPr id="3" name="Content Placeholder 2"/>
          <p:cNvSpPr>
            <a:spLocks noGrp="1"/>
          </p:cNvSpPr>
          <p:nvPr>
            <p:ph idx="1"/>
          </p:nvPr>
        </p:nvSpPr>
        <p:spPr/>
        <p:txBody>
          <a:bodyPr/>
          <a:lstStyle/>
          <a:p>
            <a:pPr marL="566737" indent="-457200"/>
            <a:r>
              <a:rPr lang="en-US" dirty="0"/>
              <a:t>For example:</a:t>
            </a:r>
          </a:p>
          <a:p>
            <a:pPr marL="858837" lvl="1" indent="-457200"/>
            <a:r>
              <a:rPr lang="en-US" i="1" dirty="0"/>
              <a:t>A</a:t>
            </a:r>
            <a:r>
              <a:rPr lang="en-US" dirty="0"/>
              <a:t>: Yellow fingers</a:t>
            </a:r>
          </a:p>
          <a:p>
            <a:pPr marL="858837" lvl="1" indent="-457200"/>
            <a:r>
              <a:rPr lang="en-US" i="1" dirty="0"/>
              <a:t>Y</a:t>
            </a:r>
            <a:r>
              <a:rPr lang="en-US" dirty="0"/>
              <a:t>: Lung cancer</a:t>
            </a:r>
          </a:p>
          <a:p>
            <a:pPr marL="858837" lvl="1" indent="-457200"/>
            <a:r>
              <a:rPr lang="en-US" i="1" dirty="0"/>
              <a:t>L</a:t>
            </a:r>
            <a:r>
              <a:rPr lang="en-US" dirty="0"/>
              <a:t>: Cigarette smoking</a:t>
            </a:r>
          </a:p>
          <a:p>
            <a:pPr marL="858837" lvl="1" indent="-457200"/>
            <a:endParaRPr lang="en-US" dirty="0"/>
          </a:p>
          <a:p>
            <a:pPr marL="858837" lvl="1" indent="-457200"/>
            <a:endParaRPr lang="en-US" dirty="0"/>
          </a:p>
          <a:p>
            <a:pPr marL="1588" lvl="1" indent="0" algn="ctr">
              <a:buNone/>
            </a:pPr>
            <a:r>
              <a:rPr lang="en-US" dirty="0" err="1"/>
              <a:t>Pr</a:t>
            </a:r>
            <a:r>
              <a:rPr lang="en-US" dirty="0"/>
              <a:t>(</a:t>
            </a:r>
            <a:r>
              <a:rPr lang="en-US" i="1" dirty="0" err="1"/>
              <a:t>Y</a:t>
            </a:r>
            <a:r>
              <a:rPr lang="en-US" i="1" baseline="30000" dirty="0" err="1"/>
              <a:t>a</a:t>
            </a:r>
            <a:r>
              <a:rPr lang="en-US" i="1" baseline="30000" dirty="0"/>
              <a:t>=1 </a:t>
            </a:r>
            <a:r>
              <a:rPr lang="en-US" dirty="0"/>
              <a:t>= 1) = </a:t>
            </a:r>
            <a:r>
              <a:rPr lang="en-US" dirty="0" err="1"/>
              <a:t>Pr</a:t>
            </a:r>
            <a:r>
              <a:rPr lang="en-US" dirty="0"/>
              <a:t>(</a:t>
            </a:r>
            <a:r>
              <a:rPr lang="en-US" i="1" dirty="0" err="1"/>
              <a:t>Y</a:t>
            </a:r>
            <a:r>
              <a:rPr lang="en-US" i="1" baseline="30000" dirty="0" err="1"/>
              <a:t>a</a:t>
            </a:r>
            <a:r>
              <a:rPr lang="en-US" i="1" baseline="30000" dirty="0"/>
              <a:t>=0 </a:t>
            </a:r>
            <a:r>
              <a:rPr lang="en-US" dirty="0"/>
              <a:t>= 1)</a:t>
            </a:r>
            <a:endParaRPr lang="en-US" i="1" dirty="0"/>
          </a:p>
          <a:p>
            <a:pPr marL="1588" lvl="1" indent="0" algn="ctr">
              <a:buClr>
                <a:srgbClr val="60B5CC"/>
              </a:buClr>
              <a:buNone/>
            </a:pP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1) ≠ </a:t>
            </a: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0)</a:t>
            </a:r>
          </a:p>
          <a:p>
            <a:pPr marL="1588" lvl="1" indent="0" algn="ctr">
              <a:buClr>
                <a:srgbClr val="60B5CC"/>
              </a:buClr>
              <a:buNone/>
            </a:pP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1, </a:t>
            </a:r>
            <a:r>
              <a:rPr lang="en-US" i="1" dirty="0">
                <a:solidFill>
                  <a:prstClr val="black"/>
                </a:solidFill>
              </a:rPr>
              <a:t>L</a:t>
            </a:r>
            <a:r>
              <a:rPr lang="en-US" dirty="0">
                <a:solidFill>
                  <a:prstClr val="black"/>
                </a:solidFill>
              </a:rPr>
              <a:t> = </a:t>
            </a:r>
            <a:r>
              <a:rPr lang="en-US" i="1" dirty="0">
                <a:solidFill>
                  <a:prstClr val="black"/>
                </a:solidFill>
              </a:rPr>
              <a:t>l</a:t>
            </a:r>
            <a:r>
              <a:rPr lang="en-US" dirty="0">
                <a:solidFill>
                  <a:prstClr val="black"/>
                </a:solidFill>
              </a:rPr>
              <a:t>) = </a:t>
            </a: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0, </a:t>
            </a:r>
            <a:r>
              <a:rPr lang="en-US" i="1" dirty="0">
                <a:solidFill>
                  <a:prstClr val="black"/>
                </a:solidFill>
              </a:rPr>
              <a:t>L</a:t>
            </a:r>
            <a:r>
              <a:rPr lang="en-US" dirty="0">
                <a:solidFill>
                  <a:prstClr val="black"/>
                </a:solidFill>
              </a:rPr>
              <a:t> = </a:t>
            </a:r>
            <a:r>
              <a:rPr lang="en-US" i="1" dirty="0">
                <a:solidFill>
                  <a:prstClr val="black"/>
                </a:solidFill>
              </a:rPr>
              <a:t>l</a:t>
            </a:r>
            <a:r>
              <a:rPr lang="en-US" dirty="0">
                <a:solidFill>
                  <a:prstClr val="black"/>
                </a:solidFill>
              </a:rPr>
              <a:t>)</a:t>
            </a:r>
            <a:endParaRPr lang="en-US" dirty="0"/>
          </a:p>
          <a:p>
            <a:pPr marL="1588" lvl="1" indent="0" algn="ctr">
              <a:buClr>
                <a:srgbClr val="60B5CC"/>
              </a:buClr>
              <a:buNone/>
            </a:pPr>
            <a:endParaRPr lang="en-US" dirty="0"/>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12</a:t>
            </a:fld>
            <a:endParaRPr lang="en-US" sz="1200" dirty="0">
              <a:latin typeface="Corbel"/>
              <a:cs typeface="Corbel"/>
            </a:endParaRPr>
          </a:p>
        </p:txBody>
      </p:sp>
      <p:pic>
        <p:nvPicPr>
          <p:cNvPr id="7" name="Picture 6" descr="Screen Shot 2020-02-01 at 3.13.1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4092122"/>
            <a:ext cx="3048000" cy="850900"/>
          </a:xfrm>
          <a:prstGeom prst="rect">
            <a:avLst/>
          </a:prstGeom>
        </p:spPr>
      </p:pic>
    </p:spTree>
    <p:custDataLst>
      <p:tags r:id="rId1"/>
    </p:custDataLst>
    <p:extLst>
      <p:ext uri="{BB962C8B-B14F-4D97-AF65-F5344CB8AC3E}">
        <p14:creationId xmlns:p14="http://schemas.microsoft.com/office/powerpoint/2010/main" val="469072039"/>
      </p:ext>
    </p:extLst>
  </p:cSld>
  <p:clrMapOvr>
    <a:masterClrMapping/>
  </p:clrMapOvr>
  <mc:AlternateContent xmlns:mc="http://schemas.openxmlformats.org/markup-compatibility/2006" xmlns:p14="http://schemas.microsoft.com/office/powerpoint/2010/main">
    <mc:Choice Requires="p14">
      <p:transition spd="slow" p14:dur="2000" advTm="87680"/>
    </mc:Choice>
    <mc:Fallback xmlns="">
      <p:transition spd="slow" advTm="876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69086" cy="1252728"/>
          </a:xfrm>
        </p:spPr>
        <p:txBody>
          <a:bodyPr>
            <a:normAutofit/>
          </a:bodyPr>
          <a:lstStyle/>
          <a:p>
            <a:r>
              <a:rPr lang="en-US" dirty="0"/>
              <a:t>Conditioning on Common Effects</a:t>
            </a:r>
          </a:p>
        </p:txBody>
      </p:sp>
      <p:sp>
        <p:nvSpPr>
          <p:cNvPr id="3" name="Content Placeholder 2"/>
          <p:cNvSpPr>
            <a:spLocks noGrp="1"/>
          </p:cNvSpPr>
          <p:nvPr>
            <p:ph idx="1"/>
          </p:nvPr>
        </p:nvSpPr>
        <p:spPr/>
        <p:txBody>
          <a:bodyPr/>
          <a:lstStyle/>
          <a:p>
            <a:pPr marL="566737" indent="-457200"/>
            <a:r>
              <a:rPr lang="en-US" dirty="0"/>
              <a:t>For example:</a:t>
            </a:r>
          </a:p>
          <a:p>
            <a:pPr marL="858837" lvl="1" indent="-457200"/>
            <a:r>
              <a:rPr lang="en-US" i="1" dirty="0"/>
              <a:t>A</a:t>
            </a:r>
            <a:r>
              <a:rPr lang="en-US" dirty="0"/>
              <a:t>: Genetic risk factor</a:t>
            </a:r>
          </a:p>
          <a:p>
            <a:pPr marL="858837" lvl="1" indent="-457200"/>
            <a:r>
              <a:rPr lang="en-US" i="1" dirty="0"/>
              <a:t>Y</a:t>
            </a:r>
            <a:r>
              <a:rPr lang="en-US" dirty="0"/>
              <a:t>: Environmental risk factor</a:t>
            </a:r>
          </a:p>
          <a:p>
            <a:pPr marL="858837" lvl="1" indent="-457200"/>
            <a:r>
              <a:rPr lang="en-US" i="1" dirty="0"/>
              <a:t>L</a:t>
            </a:r>
            <a:r>
              <a:rPr lang="en-US" dirty="0"/>
              <a:t>: Lung cancer</a:t>
            </a:r>
          </a:p>
          <a:p>
            <a:pPr marL="858837" lvl="1" indent="-457200"/>
            <a:endParaRPr lang="en-US" dirty="0"/>
          </a:p>
          <a:p>
            <a:pPr marL="858837" lvl="1" indent="-457200"/>
            <a:endParaRPr lang="en-US" dirty="0"/>
          </a:p>
          <a:p>
            <a:pPr marL="1588" lvl="1" indent="0" algn="ctr">
              <a:buNone/>
            </a:pPr>
            <a:r>
              <a:rPr lang="en-US" dirty="0" err="1"/>
              <a:t>Pr</a:t>
            </a:r>
            <a:r>
              <a:rPr lang="en-US" dirty="0"/>
              <a:t>(</a:t>
            </a:r>
            <a:r>
              <a:rPr lang="en-US" i="1" dirty="0" err="1"/>
              <a:t>Y</a:t>
            </a:r>
            <a:r>
              <a:rPr lang="en-US" i="1" baseline="30000" dirty="0" err="1"/>
              <a:t>a</a:t>
            </a:r>
            <a:r>
              <a:rPr lang="en-US" i="1" baseline="30000" dirty="0"/>
              <a:t>=1 </a:t>
            </a:r>
            <a:r>
              <a:rPr lang="en-US" dirty="0"/>
              <a:t>= 1) = </a:t>
            </a:r>
            <a:r>
              <a:rPr lang="en-US" dirty="0" err="1"/>
              <a:t>Pr</a:t>
            </a:r>
            <a:r>
              <a:rPr lang="en-US" dirty="0"/>
              <a:t>(</a:t>
            </a:r>
            <a:r>
              <a:rPr lang="en-US" i="1" dirty="0" err="1"/>
              <a:t>Y</a:t>
            </a:r>
            <a:r>
              <a:rPr lang="en-US" i="1" baseline="30000" dirty="0" err="1"/>
              <a:t>a</a:t>
            </a:r>
            <a:r>
              <a:rPr lang="en-US" i="1" baseline="30000" dirty="0"/>
              <a:t>=0 </a:t>
            </a:r>
            <a:r>
              <a:rPr lang="en-US" dirty="0"/>
              <a:t>= 1)</a:t>
            </a:r>
            <a:endParaRPr lang="en-US" i="1" dirty="0"/>
          </a:p>
          <a:p>
            <a:pPr marL="1588" lvl="1" indent="0" algn="ctr">
              <a:buClr>
                <a:srgbClr val="60B5CC"/>
              </a:buClr>
              <a:buNone/>
            </a:pP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1) = </a:t>
            </a: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0)</a:t>
            </a:r>
          </a:p>
          <a:p>
            <a:pPr marL="1588" lvl="1" indent="0" algn="ctr">
              <a:buClr>
                <a:srgbClr val="60B5CC"/>
              </a:buClr>
              <a:buNone/>
            </a:pP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1, </a:t>
            </a:r>
            <a:r>
              <a:rPr lang="en-US" i="1" dirty="0">
                <a:solidFill>
                  <a:prstClr val="black"/>
                </a:solidFill>
              </a:rPr>
              <a:t>L</a:t>
            </a:r>
            <a:r>
              <a:rPr lang="en-US" dirty="0">
                <a:solidFill>
                  <a:prstClr val="black"/>
                </a:solidFill>
              </a:rPr>
              <a:t> = </a:t>
            </a:r>
            <a:r>
              <a:rPr lang="en-US" i="1" dirty="0">
                <a:solidFill>
                  <a:prstClr val="black"/>
                </a:solidFill>
              </a:rPr>
              <a:t>l</a:t>
            </a:r>
            <a:r>
              <a:rPr lang="en-US" dirty="0">
                <a:solidFill>
                  <a:prstClr val="black"/>
                </a:solidFill>
              </a:rPr>
              <a:t>) ≠ </a:t>
            </a: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0, </a:t>
            </a:r>
            <a:r>
              <a:rPr lang="en-US" i="1" dirty="0">
                <a:solidFill>
                  <a:prstClr val="black"/>
                </a:solidFill>
              </a:rPr>
              <a:t>L</a:t>
            </a:r>
            <a:r>
              <a:rPr lang="en-US" dirty="0">
                <a:solidFill>
                  <a:prstClr val="black"/>
                </a:solidFill>
              </a:rPr>
              <a:t> = </a:t>
            </a:r>
            <a:r>
              <a:rPr lang="en-US" i="1" dirty="0">
                <a:solidFill>
                  <a:prstClr val="black"/>
                </a:solidFill>
              </a:rPr>
              <a:t>l</a:t>
            </a:r>
            <a:r>
              <a:rPr lang="en-US" dirty="0">
                <a:solidFill>
                  <a:prstClr val="black"/>
                </a:solidFill>
              </a:rPr>
              <a:t>)</a:t>
            </a:r>
            <a:endParaRPr lang="en-US" dirty="0"/>
          </a:p>
          <a:p>
            <a:pPr marL="1588" lvl="1" indent="0" algn="ctr">
              <a:buClr>
                <a:srgbClr val="60B5CC"/>
              </a:buClr>
              <a:buNone/>
            </a:pPr>
            <a:endParaRPr lang="en-US" dirty="0"/>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13</a:t>
            </a:fld>
            <a:endParaRPr lang="en-US" sz="1200" dirty="0">
              <a:latin typeface="Corbel"/>
              <a:cs typeface="Corbel"/>
            </a:endParaRPr>
          </a:p>
        </p:txBody>
      </p:sp>
      <p:pic>
        <p:nvPicPr>
          <p:cNvPr id="5" name="Picture 4" descr="Screen Shot 2020-02-01 at 3.13.2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3000" y="4073979"/>
            <a:ext cx="4318000" cy="850900"/>
          </a:xfrm>
          <a:prstGeom prst="rect">
            <a:avLst/>
          </a:prstGeom>
        </p:spPr>
      </p:pic>
      <p:sp>
        <p:nvSpPr>
          <p:cNvPr id="6" name="TextBox 5"/>
          <p:cNvSpPr txBox="1"/>
          <p:nvPr/>
        </p:nvSpPr>
        <p:spPr>
          <a:xfrm>
            <a:off x="5678713" y="2013858"/>
            <a:ext cx="3156858" cy="1902059"/>
          </a:xfrm>
          <a:prstGeom prst="rect">
            <a:avLst/>
          </a:prstGeom>
          <a:noFill/>
          <a:ln>
            <a:solidFill>
              <a:schemeClr val="tx1"/>
            </a:solidFill>
          </a:ln>
        </p:spPr>
        <p:txBody>
          <a:bodyPr wrap="square" rtlCol="0">
            <a:spAutoFit/>
          </a:bodyPr>
          <a:lstStyle/>
          <a:p>
            <a:pPr algn="ctr">
              <a:buNone/>
            </a:pPr>
            <a:r>
              <a:rPr lang="en-US" b="1" dirty="0">
                <a:solidFill>
                  <a:srgbClr val="FF0000"/>
                </a:solidFill>
                <a:latin typeface="Corbel"/>
                <a:cs typeface="Corbel"/>
              </a:rPr>
              <a:t>Selection Bias!</a:t>
            </a:r>
          </a:p>
          <a:p>
            <a:pPr algn="ctr">
              <a:buNone/>
            </a:pPr>
            <a:r>
              <a:rPr lang="en-US" dirty="0">
                <a:latin typeface="Corbel"/>
                <a:cs typeface="Corbel"/>
              </a:rPr>
              <a:t>Results in lack of conditional exchangeability</a:t>
            </a:r>
          </a:p>
        </p:txBody>
      </p:sp>
    </p:spTree>
    <p:custDataLst>
      <p:tags r:id="rId1"/>
    </p:custDataLst>
    <p:extLst>
      <p:ext uri="{BB962C8B-B14F-4D97-AF65-F5344CB8AC3E}">
        <p14:creationId xmlns:p14="http://schemas.microsoft.com/office/powerpoint/2010/main" val="2405271232"/>
      </p:ext>
    </p:extLst>
  </p:cSld>
  <p:clrMapOvr>
    <a:masterClrMapping/>
  </p:clrMapOvr>
  <mc:AlternateContent xmlns:mc="http://schemas.openxmlformats.org/markup-compatibility/2006" xmlns:p14="http://schemas.microsoft.com/office/powerpoint/2010/main">
    <mc:Choice Requires="p14">
      <p:transition spd="slow" p14:dur="2000" advTm="134723"/>
    </mc:Choice>
    <mc:Fallback xmlns="">
      <p:transition spd="slow" advTm="1347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69086" cy="1252728"/>
          </a:xfrm>
        </p:spPr>
        <p:txBody>
          <a:bodyPr>
            <a:normAutofit/>
          </a:bodyPr>
          <a:lstStyle/>
          <a:p>
            <a:r>
              <a:rPr lang="en-US" dirty="0"/>
              <a:t>Consequences of Colliders</a:t>
            </a:r>
          </a:p>
        </p:txBody>
      </p:sp>
      <p:sp>
        <p:nvSpPr>
          <p:cNvPr id="3" name="Content Placeholder 2"/>
          <p:cNvSpPr>
            <a:spLocks noGrp="1"/>
          </p:cNvSpPr>
          <p:nvPr>
            <p:ph idx="1"/>
          </p:nvPr>
        </p:nvSpPr>
        <p:spPr/>
        <p:txBody>
          <a:bodyPr/>
          <a:lstStyle/>
          <a:p>
            <a:pPr marL="566737" indent="-457200"/>
            <a:r>
              <a:rPr lang="en-US" dirty="0"/>
              <a:t>For example:</a:t>
            </a:r>
          </a:p>
          <a:p>
            <a:pPr marL="858837" lvl="1" indent="-457200"/>
            <a:r>
              <a:rPr lang="en-US" i="1" dirty="0"/>
              <a:t>A</a:t>
            </a:r>
            <a:r>
              <a:rPr lang="en-US" dirty="0"/>
              <a:t>: Genetic risk factor</a:t>
            </a:r>
          </a:p>
          <a:p>
            <a:pPr marL="858837" lvl="1" indent="-457200"/>
            <a:r>
              <a:rPr lang="en-US" i="1" dirty="0"/>
              <a:t>Y</a:t>
            </a:r>
            <a:r>
              <a:rPr lang="en-US" dirty="0"/>
              <a:t>: Environmental risk factor</a:t>
            </a:r>
          </a:p>
          <a:p>
            <a:pPr marL="858837" lvl="1" indent="-457200"/>
            <a:r>
              <a:rPr lang="en-US" i="1" dirty="0"/>
              <a:t>L</a:t>
            </a:r>
            <a:r>
              <a:rPr lang="en-US" dirty="0"/>
              <a:t>: Lung cancer</a:t>
            </a:r>
          </a:p>
          <a:p>
            <a:pPr marL="858837" lvl="1" indent="-457200"/>
            <a:r>
              <a:rPr lang="en-US" i="1" dirty="0"/>
              <a:t>S</a:t>
            </a:r>
            <a:r>
              <a:rPr lang="en-US" dirty="0"/>
              <a:t>: Death from lung cancer</a:t>
            </a:r>
          </a:p>
          <a:p>
            <a:pPr marL="858837" lvl="1" indent="-457200"/>
            <a:endParaRPr lang="en-US" dirty="0"/>
          </a:p>
          <a:p>
            <a:pPr marL="858837" lvl="1" indent="-457200"/>
            <a:endParaRPr lang="en-US" dirty="0"/>
          </a:p>
          <a:p>
            <a:pPr marL="0" lvl="1" indent="0" algn="ctr">
              <a:buNone/>
            </a:pP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1, </a:t>
            </a:r>
            <a:r>
              <a:rPr lang="en-US" i="1" dirty="0">
                <a:solidFill>
                  <a:prstClr val="black"/>
                </a:solidFill>
              </a:rPr>
              <a:t>S</a:t>
            </a:r>
            <a:r>
              <a:rPr lang="en-US" dirty="0">
                <a:solidFill>
                  <a:prstClr val="black"/>
                </a:solidFill>
              </a:rPr>
              <a:t> = </a:t>
            </a:r>
            <a:r>
              <a:rPr lang="en-US" i="1" dirty="0">
                <a:solidFill>
                  <a:prstClr val="black"/>
                </a:solidFill>
              </a:rPr>
              <a:t>s</a:t>
            </a:r>
            <a:r>
              <a:rPr lang="en-US" dirty="0">
                <a:solidFill>
                  <a:prstClr val="black"/>
                </a:solidFill>
              </a:rPr>
              <a:t>) ≠ </a:t>
            </a: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0, </a:t>
            </a:r>
            <a:r>
              <a:rPr lang="en-US" i="1" dirty="0">
                <a:solidFill>
                  <a:prstClr val="black"/>
                </a:solidFill>
              </a:rPr>
              <a:t>S</a:t>
            </a:r>
            <a:r>
              <a:rPr lang="en-US" dirty="0">
                <a:solidFill>
                  <a:prstClr val="black"/>
                </a:solidFill>
              </a:rPr>
              <a:t> = </a:t>
            </a:r>
            <a:r>
              <a:rPr lang="en-US" i="1" dirty="0">
                <a:solidFill>
                  <a:prstClr val="black"/>
                </a:solidFill>
              </a:rPr>
              <a:t>s</a:t>
            </a:r>
            <a:r>
              <a:rPr lang="en-US" dirty="0">
                <a:solidFill>
                  <a:prstClr val="black"/>
                </a:solidFill>
              </a:rPr>
              <a:t>)</a:t>
            </a:r>
            <a:endParaRPr lang="en-US" dirty="0"/>
          </a:p>
          <a:p>
            <a:pPr marL="858837" lvl="1" indent="-457200"/>
            <a:endParaRPr lang="en-US" dirty="0"/>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14</a:t>
            </a:fld>
            <a:endParaRPr lang="en-US" sz="1200" dirty="0">
              <a:latin typeface="Corbel"/>
              <a:cs typeface="Corbel"/>
            </a:endParaRPr>
          </a:p>
        </p:txBody>
      </p:sp>
      <p:pic>
        <p:nvPicPr>
          <p:cNvPr id="5" name="Picture 4" descr="Screen Shot 2020-02-01 at 3.13.3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0395" y="4524826"/>
            <a:ext cx="6159500" cy="965200"/>
          </a:xfrm>
          <a:prstGeom prst="rect">
            <a:avLst/>
          </a:prstGeom>
        </p:spPr>
      </p:pic>
    </p:spTree>
    <p:extLst>
      <p:ext uri="{BB962C8B-B14F-4D97-AF65-F5344CB8AC3E}">
        <p14:creationId xmlns:p14="http://schemas.microsoft.com/office/powerpoint/2010/main" val="2716763435"/>
      </p:ext>
    </p:extLst>
  </p:cSld>
  <p:clrMapOvr>
    <a:masterClrMapping/>
  </p:clrMapOvr>
  <mc:AlternateContent xmlns:mc="http://schemas.openxmlformats.org/markup-compatibility/2006" xmlns:p14="http://schemas.microsoft.com/office/powerpoint/2010/main">
    <mc:Choice Requires="p14">
      <p:transition spd="slow" p14:dur="2000" advTm="35196"/>
    </mc:Choice>
    <mc:Fallback xmlns="">
      <p:transition spd="slow" advTm="35196"/>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 of Association</a:t>
            </a:r>
          </a:p>
        </p:txBody>
      </p:sp>
      <p:sp>
        <p:nvSpPr>
          <p:cNvPr id="3" name="Content Placeholder 2"/>
          <p:cNvSpPr>
            <a:spLocks noGrp="1"/>
          </p:cNvSpPr>
          <p:nvPr>
            <p:ph idx="1"/>
          </p:nvPr>
        </p:nvSpPr>
        <p:spPr/>
        <p:txBody>
          <a:bodyPr/>
          <a:lstStyle/>
          <a:p>
            <a:pPr marL="119062" indent="0">
              <a:buNone/>
            </a:pPr>
            <a:r>
              <a:rPr lang="en-US" dirty="0"/>
              <a:t>Statistical association between two variables </a:t>
            </a:r>
            <a:r>
              <a:rPr lang="en-US" i="1" dirty="0"/>
              <a:t>A</a:t>
            </a:r>
            <a:r>
              <a:rPr lang="en-US" dirty="0"/>
              <a:t> and </a:t>
            </a:r>
            <a:r>
              <a:rPr lang="en-US" i="1" dirty="0"/>
              <a:t>Y</a:t>
            </a:r>
            <a:r>
              <a:rPr lang="en-US" dirty="0"/>
              <a:t> may be due to:</a:t>
            </a:r>
          </a:p>
          <a:p>
            <a:pPr marL="633412" indent="-514350">
              <a:buFont typeface="+mj-lt"/>
              <a:buAutoNum type="arabicPeriod"/>
            </a:pPr>
            <a:r>
              <a:rPr lang="en-US" i="1" dirty="0"/>
              <a:t>R</a:t>
            </a:r>
            <a:r>
              <a:rPr lang="en-US" dirty="0"/>
              <a:t>andom fluctuation</a:t>
            </a:r>
          </a:p>
          <a:p>
            <a:pPr marL="633412" indent="-514350">
              <a:buFont typeface="+mj-lt"/>
              <a:buAutoNum type="arabicPeriod"/>
            </a:pPr>
            <a:r>
              <a:rPr lang="en-US" b="1" i="1" dirty="0"/>
              <a:t> A</a:t>
            </a:r>
            <a:r>
              <a:rPr lang="en-US" b="1" dirty="0"/>
              <a:t> causing </a:t>
            </a:r>
            <a:r>
              <a:rPr lang="en-US" b="1" i="1" dirty="0"/>
              <a:t>Y</a:t>
            </a:r>
          </a:p>
          <a:p>
            <a:pPr marL="633412" indent="-514350">
              <a:buFont typeface="+mj-lt"/>
              <a:buAutoNum type="arabicPeriod"/>
            </a:pPr>
            <a:r>
              <a:rPr lang="en-US" i="1" dirty="0"/>
              <a:t>Y</a:t>
            </a:r>
            <a:r>
              <a:rPr lang="en-US" dirty="0"/>
              <a:t> causing </a:t>
            </a:r>
            <a:r>
              <a:rPr lang="en-US" i="1" dirty="0"/>
              <a:t>A</a:t>
            </a:r>
          </a:p>
          <a:p>
            <a:pPr marL="633412" indent="-514350">
              <a:buFont typeface="+mj-lt"/>
              <a:buAutoNum type="arabicPeriod"/>
            </a:pPr>
            <a:r>
              <a:rPr lang="en-US" i="1" dirty="0"/>
              <a:t>A</a:t>
            </a:r>
            <a:r>
              <a:rPr lang="en-US" dirty="0"/>
              <a:t> and </a:t>
            </a:r>
            <a:r>
              <a:rPr lang="en-US" i="1" dirty="0"/>
              <a:t>Y</a:t>
            </a:r>
            <a:r>
              <a:rPr lang="en-US" dirty="0"/>
              <a:t> sharing a common cause</a:t>
            </a:r>
          </a:p>
          <a:p>
            <a:pPr marL="633412" indent="-514350">
              <a:buFont typeface="+mj-lt"/>
              <a:buAutoNum type="arabicPeriod"/>
            </a:pPr>
            <a:r>
              <a:rPr lang="en-US" i="1" dirty="0"/>
              <a:t>C</a:t>
            </a:r>
            <a:r>
              <a:rPr lang="en-US" dirty="0"/>
              <a:t>onditioning on a common effect of </a:t>
            </a:r>
            <a:r>
              <a:rPr lang="en-US" i="1" dirty="0"/>
              <a:t>A</a:t>
            </a:r>
            <a:r>
              <a:rPr lang="en-US" dirty="0"/>
              <a:t> and </a:t>
            </a:r>
            <a:r>
              <a:rPr lang="en-US" i="1" dirty="0"/>
              <a:t>Y</a:t>
            </a:r>
            <a:endParaRPr lang="en-US" dirty="0"/>
          </a:p>
          <a:p>
            <a:pPr marL="119062" indent="0">
              <a:buNone/>
            </a:pPr>
            <a:endParaRPr lang="en-US" dirty="0"/>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15</a:t>
            </a:fld>
            <a:endParaRPr lang="en-US" sz="1200" dirty="0">
              <a:latin typeface="Corbel"/>
              <a:cs typeface="Corbel"/>
            </a:endParaRPr>
          </a:p>
        </p:txBody>
      </p:sp>
    </p:spTree>
    <p:extLst>
      <p:ext uri="{BB962C8B-B14F-4D97-AF65-F5344CB8AC3E}">
        <p14:creationId xmlns:p14="http://schemas.microsoft.com/office/powerpoint/2010/main" val="3838527983"/>
      </p:ext>
    </p:extLst>
  </p:cSld>
  <p:clrMapOvr>
    <a:masterClrMapping/>
  </p:clrMapOvr>
  <mc:AlternateContent xmlns:mc="http://schemas.openxmlformats.org/markup-compatibility/2006" xmlns:p14="http://schemas.microsoft.com/office/powerpoint/2010/main">
    <mc:Choice Requires="p14">
      <p:transition spd="slow" p14:dur="2000" advTm="44898"/>
    </mc:Choice>
    <mc:Fallback xmlns="">
      <p:transition spd="slow" advTm="44898"/>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a:t>How we can use this</a:t>
            </a:r>
          </a:p>
        </p:txBody>
      </p:sp>
      <p:sp>
        <p:nvSpPr>
          <p:cNvPr id="21507" name="Rectangle 3"/>
          <p:cNvSpPr>
            <a:spLocks noGrp="1" noChangeArrowheads="1"/>
          </p:cNvSpPr>
          <p:nvPr>
            <p:ph idx="1"/>
          </p:nvPr>
        </p:nvSpPr>
        <p:spPr/>
        <p:txBody>
          <a:bodyPr/>
          <a:lstStyle/>
          <a:p>
            <a:pPr eaLnBrk="1" hangingPunct="1"/>
            <a:r>
              <a:rPr lang="en-US" altLang="en-US" dirty="0"/>
              <a:t>Eliminating four of these explanations is usually the goal of an analysis</a:t>
            </a:r>
          </a:p>
          <a:p>
            <a:pPr eaLnBrk="1" hangingPunct="1"/>
            <a:r>
              <a:rPr lang="en-US" altLang="en-US" dirty="0"/>
              <a:t>Knowing these five sources of statistical association helps identify the (set of) causal structure(s) that could have generated the observed statistical associations</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16</a:t>
            </a:fld>
            <a:endParaRPr lang="en-US" sz="1200" dirty="0">
              <a:latin typeface="Corbel"/>
              <a:cs typeface="Corbel"/>
            </a:endParaRPr>
          </a:p>
        </p:txBody>
      </p:sp>
    </p:spTree>
    <p:extLst>
      <p:ext uri="{BB962C8B-B14F-4D97-AF65-F5344CB8AC3E}">
        <p14:creationId xmlns:p14="http://schemas.microsoft.com/office/powerpoint/2010/main" val="1276991983"/>
      </p:ext>
    </p:extLst>
  </p:cSld>
  <p:clrMapOvr>
    <a:masterClrMapping/>
  </p:clrMapOvr>
  <mc:AlternateContent xmlns:mc="http://schemas.openxmlformats.org/markup-compatibility/2006" xmlns:p14="http://schemas.microsoft.com/office/powerpoint/2010/main">
    <mc:Choice Requires="p14">
      <p:transition spd="slow" p14:dur="2000" advTm="22960"/>
    </mc:Choice>
    <mc:Fallback xmlns="">
      <p:transition spd="slow" advTm="2296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D-separation</a:t>
            </a:r>
          </a:p>
        </p:txBody>
      </p:sp>
      <p:sp>
        <p:nvSpPr>
          <p:cNvPr id="3" name="Content Placeholder 2"/>
          <p:cNvSpPr>
            <a:spLocks noGrp="1"/>
          </p:cNvSpPr>
          <p:nvPr>
            <p:ph idx="1"/>
          </p:nvPr>
        </p:nvSpPr>
        <p:spPr/>
        <p:txBody>
          <a:bodyPr/>
          <a:lstStyle/>
          <a:p>
            <a:pPr marL="574675" indent="-457200"/>
            <a:r>
              <a:rPr lang="en-US" dirty="0"/>
              <a:t>Set of graphical rules to decide whether two variables are</a:t>
            </a:r>
          </a:p>
          <a:p>
            <a:pPr marL="866775" lvl="1" indent="-457200"/>
            <a:r>
              <a:rPr lang="en-US" dirty="0"/>
              <a:t>D-separated: independent</a:t>
            </a:r>
          </a:p>
          <a:p>
            <a:pPr marL="866775" lvl="1" indent="-457200"/>
            <a:r>
              <a:rPr lang="en-US" dirty="0"/>
              <a:t>D-connected: associated (in general)</a:t>
            </a:r>
          </a:p>
          <a:p>
            <a:pPr marL="574675" indent="-457200"/>
            <a:r>
              <a:rPr lang="en-US" dirty="0"/>
              <a:t>If two variables are d-separated</a:t>
            </a:r>
          </a:p>
          <a:p>
            <a:pPr marL="866775" lvl="1" indent="-457200"/>
            <a:r>
              <a:rPr lang="en-US" dirty="0"/>
              <a:t>Without conditioning on any other variables in the DAG, then they are marginally independent</a:t>
            </a:r>
          </a:p>
          <a:p>
            <a:pPr marL="866775" lvl="1" indent="-457200"/>
            <a:r>
              <a:rPr lang="en-US" dirty="0"/>
              <a:t>After conditioning on a set of other variables, then they are conditionally independent</a:t>
            </a:r>
          </a:p>
          <a:p>
            <a:pPr marL="866775" lvl="1" indent="-457200"/>
            <a:endParaRPr lang="en-US" dirty="0"/>
          </a:p>
        </p:txBody>
      </p:sp>
      <p:sp>
        <p:nvSpPr>
          <p:cNvPr id="6"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17</a:t>
            </a:fld>
            <a:endParaRPr lang="en-US" sz="1200" dirty="0">
              <a:latin typeface="Corbel"/>
              <a:cs typeface="Corbel"/>
            </a:endParaRPr>
          </a:p>
        </p:txBody>
      </p:sp>
    </p:spTree>
    <p:extLst>
      <p:ext uri="{BB962C8B-B14F-4D97-AF65-F5344CB8AC3E}">
        <p14:creationId xmlns:p14="http://schemas.microsoft.com/office/powerpoint/2010/main" val="2698272109"/>
      </p:ext>
    </p:extLst>
  </p:cSld>
  <p:clrMapOvr>
    <a:masterClrMapping/>
  </p:clrMapOvr>
  <mc:AlternateContent xmlns:mc="http://schemas.openxmlformats.org/markup-compatibility/2006" xmlns:p14="http://schemas.microsoft.com/office/powerpoint/2010/main">
    <mc:Choice Requires="p14">
      <p:transition spd="slow" p14:dur="2000" advTm="33176"/>
    </mc:Choice>
    <mc:Fallback xmlns="">
      <p:transition spd="slow" advTm="33176"/>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More Terminology</a:t>
            </a:r>
          </a:p>
        </p:txBody>
      </p:sp>
      <p:sp>
        <p:nvSpPr>
          <p:cNvPr id="3" name="Content Placeholder 2"/>
          <p:cNvSpPr>
            <a:spLocks noGrp="1"/>
          </p:cNvSpPr>
          <p:nvPr>
            <p:ph idx="1"/>
          </p:nvPr>
        </p:nvSpPr>
        <p:spPr/>
        <p:txBody>
          <a:bodyPr/>
          <a:lstStyle/>
          <a:p>
            <a:pPr marL="574675" indent="-457200"/>
            <a:r>
              <a:rPr lang="en-US" dirty="0"/>
              <a:t>Ancestors / Descendants</a:t>
            </a:r>
          </a:p>
          <a:p>
            <a:pPr marL="866775" lvl="1" indent="-457200"/>
            <a:r>
              <a:rPr lang="en-US" dirty="0"/>
              <a:t>Parents / Children</a:t>
            </a:r>
          </a:p>
          <a:p>
            <a:pPr marL="574675" indent="-457200"/>
            <a:r>
              <a:rPr lang="en-US" dirty="0"/>
              <a:t>Path: a route that connects two variables by following a sequence of edges such that the route visits no variable more than once</a:t>
            </a:r>
          </a:p>
          <a:p>
            <a:pPr marL="866775" lvl="1" indent="-457200"/>
            <a:r>
              <a:rPr lang="en-US" dirty="0"/>
              <a:t>A </a:t>
            </a:r>
            <a:r>
              <a:rPr lang="en-US" u="sng" dirty="0"/>
              <a:t>causal path</a:t>
            </a:r>
            <a:r>
              <a:rPr lang="en-US" dirty="0"/>
              <a:t> consists entirely of edges with their arrows pointing in the same direction</a:t>
            </a:r>
          </a:p>
          <a:p>
            <a:pPr marL="574675" indent="-457200"/>
            <a:r>
              <a:rPr lang="en-US" dirty="0"/>
              <a:t>Paths can be either blocked or open according to the following graphical rules</a:t>
            </a:r>
          </a:p>
        </p:txBody>
      </p:sp>
      <p:sp>
        <p:nvSpPr>
          <p:cNvPr id="6"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18</a:t>
            </a:fld>
            <a:endParaRPr lang="en-US" sz="1200" dirty="0">
              <a:latin typeface="Corbel"/>
              <a:cs typeface="Corbel"/>
            </a:endParaRPr>
          </a:p>
        </p:txBody>
      </p:sp>
    </p:spTree>
    <p:extLst>
      <p:ext uri="{BB962C8B-B14F-4D97-AF65-F5344CB8AC3E}">
        <p14:creationId xmlns:p14="http://schemas.microsoft.com/office/powerpoint/2010/main" val="4272410723"/>
      </p:ext>
    </p:extLst>
  </p:cSld>
  <p:clrMapOvr>
    <a:masterClrMapping/>
  </p:clrMapOvr>
  <mc:AlternateContent xmlns:mc="http://schemas.openxmlformats.org/markup-compatibility/2006" xmlns:p14="http://schemas.microsoft.com/office/powerpoint/2010/main">
    <mc:Choice Requires="p14">
      <p:transition spd="slow" p14:dur="2000" advTm="64504"/>
    </mc:Choice>
    <mc:Fallback xmlns="">
      <p:transition spd="slow" advTm="64504"/>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FAFF5ED-4010-AC4A-A113-D5F0280FC175}"/>
              </a:ext>
            </a:extLst>
          </p:cNvPr>
          <p:cNvGrpSpPr/>
          <p:nvPr/>
        </p:nvGrpSpPr>
        <p:grpSpPr>
          <a:xfrm>
            <a:off x="1639716" y="4185353"/>
            <a:ext cx="5864569" cy="1045744"/>
            <a:chOff x="1605597" y="4185353"/>
            <a:chExt cx="5864569" cy="1045744"/>
          </a:xfrm>
        </p:grpSpPr>
        <p:pic>
          <p:nvPicPr>
            <p:cNvPr id="13" name="Picture 12" descr="Screen Shot 2020-02-01 at 2.05.46 PM.png">
              <a:extLst>
                <a:ext uri="{FF2B5EF4-FFF2-40B4-BE49-F238E27FC236}">
                  <a16:creationId xmlns:a16="http://schemas.microsoft.com/office/drawing/2014/main" id="{86F69350-0664-5B40-B55D-002297A732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5597" y="4213655"/>
              <a:ext cx="2376901" cy="409315"/>
            </a:xfrm>
            <a:prstGeom prst="rect">
              <a:avLst/>
            </a:prstGeom>
          </p:spPr>
        </p:pic>
        <p:sp>
          <p:nvSpPr>
            <p:cNvPr id="14" name="TextBox 13">
              <a:extLst>
                <a:ext uri="{FF2B5EF4-FFF2-40B4-BE49-F238E27FC236}">
                  <a16:creationId xmlns:a16="http://schemas.microsoft.com/office/drawing/2014/main" id="{D410A079-472D-9046-B77C-D0B87C4FF56F}"/>
                </a:ext>
              </a:extLst>
            </p:cNvPr>
            <p:cNvSpPr txBox="1"/>
            <p:nvPr/>
          </p:nvSpPr>
          <p:spPr>
            <a:xfrm>
              <a:off x="1605597" y="4707877"/>
              <a:ext cx="2376901" cy="523220"/>
            </a:xfrm>
            <a:prstGeom prst="rect">
              <a:avLst/>
            </a:prstGeom>
            <a:noFill/>
          </p:spPr>
          <p:txBody>
            <a:bodyPr wrap="square" rtlCol="0">
              <a:spAutoFit/>
            </a:bodyPr>
            <a:lstStyle/>
            <a:p>
              <a:pPr algn="ctr">
                <a:buNone/>
              </a:pPr>
              <a:r>
                <a:rPr lang="en-US" dirty="0"/>
                <a:t>Open path</a:t>
              </a:r>
            </a:p>
          </p:txBody>
        </p:sp>
        <p:sp>
          <p:nvSpPr>
            <p:cNvPr id="15" name="TextBox 14">
              <a:extLst>
                <a:ext uri="{FF2B5EF4-FFF2-40B4-BE49-F238E27FC236}">
                  <a16:creationId xmlns:a16="http://schemas.microsoft.com/office/drawing/2014/main" id="{A1CD393F-9194-3745-8B96-C95F0358CD3E}"/>
                </a:ext>
              </a:extLst>
            </p:cNvPr>
            <p:cNvSpPr txBox="1"/>
            <p:nvPr/>
          </p:nvSpPr>
          <p:spPr>
            <a:xfrm>
              <a:off x="5093265" y="4707877"/>
              <a:ext cx="2376901" cy="523220"/>
            </a:xfrm>
            <a:prstGeom prst="rect">
              <a:avLst/>
            </a:prstGeom>
            <a:noFill/>
          </p:spPr>
          <p:txBody>
            <a:bodyPr wrap="square" rtlCol="0">
              <a:spAutoFit/>
            </a:bodyPr>
            <a:lstStyle/>
            <a:p>
              <a:pPr algn="ctr">
                <a:buNone/>
              </a:pPr>
              <a:r>
                <a:rPr lang="en-US" dirty="0"/>
                <a:t>Blocked path</a:t>
              </a:r>
            </a:p>
          </p:txBody>
        </p:sp>
        <p:grpSp>
          <p:nvGrpSpPr>
            <p:cNvPr id="16" name="Group 15">
              <a:extLst>
                <a:ext uri="{FF2B5EF4-FFF2-40B4-BE49-F238E27FC236}">
                  <a16:creationId xmlns:a16="http://schemas.microsoft.com/office/drawing/2014/main" id="{15FA72B8-EB97-1F42-8A12-D816E179305B}"/>
                </a:ext>
              </a:extLst>
            </p:cNvPr>
            <p:cNvGrpSpPr/>
            <p:nvPr/>
          </p:nvGrpSpPr>
          <p:grpSpPr>
            <a:xfrm>
              <a:off x="5093265" y="4185353"/>
              <a:ext cx="2376901" cy="465918"/>
              <a:chOff x="5414309" y="4227556"/>
              <a:chExt cx="2376901" cy="465918"/>
            </a:xfrm>
          </p:grpSpPr>
          <p:pic>
            <p:nvPicPr>
              <p:cNvPr id="17" name="Picture 16" descr="Screen Shot 2020-02-01 at 2.05.46 PM.png">
                <a:extLst>
                  <a:ext uri="{FF2B5EF4-FFF2-40B4-BE49-F238E27FC236}">
                    <a16:creationId xmlns:a16="http://schemas.microsoft.com/office/drawing/2014/main" id="{2C016269-0468-5A43-8737-8354349CE1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309" y="4227556"/>
                <a:ext cx="2376901" cy="409315"/>
              </a:xfrm>
              <a:prstGeom prst="rect">
                <a:avLst/>
              </a:prstGeom>
            </p:spPr>
          </p:pic>
          <p:pic>
            <p:nvPicPr>
              <p:cNvPr id="18" name="Picture 17" descr="Screen Shot 2020-02-01 at 2.05.46 PM.png">
                <a:extLst>
                  <a:ext uri="{FF2B5EF4-FFF2-40B4-BE49-F238E27FC236}">
                    <a16:creationId xmlns:a16="http://schemas.microsoft.com/office/drawing/2014/main" id="{9DA832AE-B549-054C-9D41-0DD5B1A80874}"/>
                  </a:ext>
                </a:extLst>
              </p:cNvPr>
              <p:cNvPicPr>
                <a:picLocks noChangeAspect="1"/>
              </p:cNvPicPr>
              <p:nvPr/>
            </p:nvPicPr>
            <p:blipFill rotWithShape="1">
              <a:blip r:embed="rId3">
                <a:extLst>
                  <a:ext uri="{28A0092B-C50C-407E-A947-70E740481C1C}">
                    <a14:useLocalDpi xmlns:a14="http://schemas.microsoft.com/office/drawing/2010/main" val="0"/>
                  </a:ext>
                </a:extLst>
              </a:blip>
              <a:srcRect l="12111" t="1" r="56661" b="-2884"/>
              <a:stretch/>
            </p:blipFill>
            <p:spPr>
              <a:xfrm rot="10800000">
                <a:off x="6682753" y="4272357"/>
                <a:ext cx="846685" cy="421117"/>
              </a:xfrm>
              <a:prstGeom prst="rect">
                <a:avLst/>
              </a:prstGeom>
            </p:spPr>
          </p:pic>
        </p:grpSp>
      </p:grpSp>
      <p:sp>
        <p:nvSpPr>
          <p:cNvPr id="2" name="Title 1"/>
          <p:cNvSpPr>
            <a:spLocks noGrp="1"/>
          </p:cNvSpPr>
          <p:nvPr>
            <p:ph type="title"/>
          </p:nvPr>
        </p:nvSpPr>
        <p:spPr/>
        <p:txBody>
          <a:bodyPr/>
          <a:lstStyle/>
          <a:p>
            <a:r>
              <a:rPr lang="en-US" dirty="0"/>
              <a:t>Rule 1</a:t>
            </a:r>
          </a:p>
        </p:txBody>
      </p:sp>
      <p:sp>
        <p:nvSpPr>
          <p:cNvPr id="3" name="Content Placeholder 2"/>
          <p:cNvSpPr>
            <a:spLocks noGrp="1"/>
          </p:cNvSpPr>
          <p:nvPr>
            <p:ph idx="1"/>
          </p:nvPr>
        </p:nvSpPr>
        <p:spPr/>
        <p:txBody>
          <a:bodyPr/>
          <a:lstStyle/>
          <a:p>
            <a:r>
              <a:rPr lang="en-US" dirty="0"/>
              <a:t>If there are no variables being conditioned on, a path is blocked if and only if two arrowheads on the path collide at some variable on the path</a:t>
            </a:r>
          </a:p>
          <a:p>
            <a:pPr marL="119062" indent="0" algn="ctr">
              <a:buNone/>
            </a:pPr>
            <a:endParaRPr lang="en-US" dirty="0">
              <a:sym typeface="Wingdings"/>
            </a:endParaRPr>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19</a:t>
            </a:fld>
            <a:endParaRPr lang="en-US" sz="1200" dirty="0">
              <a:latin typeface="Corbel"/>
              <a:cs typeface="Corbel"/>
            </a:endParaRPr>
          </a:p>
        </p:txBody>
      </p:sp>
    </p:spTree>
    <p:extLst>
      <p:ext uri="{BB962C8B-B14F-4D97-AF65-F5344CB8AC3E}">
        <p14:creationId xmlns:p14="http://schemas.microsoft.com/office/powerpoint/2010/main" val="1614129793"/>
      </p:ext>
    </p:extLst>
  </p:cSld>
  <p:clrMapOvr>
    <a:masterClrMapping/>
  </p:clrMapOvr>
  <mc:AlternateContent xmlns:mc="http://schemas.openxmlformats.org/markup-compatibility/2006" xmlns:p14="http://schemas.microsoft.com/office/powerpoint/2010/main">
    <mc:Choice Requires="p14">
      <p:transition spd="slow" p14:dur="2000" advTm="29119"/>
    </mc:Choice>
    <mc:Fallback xmlns="">
      <p:transition spd="slow" advTm="2911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fontScale="90000"/>
          </a:bodyPr>
          <a:lstStyle/>
          <a:p>
            <a:pPr eaLnBrk="1" hangingPunct="1"/>
            <a:r>
              <a:rPr lang="en-US" altLang="en-US" dirty="0"/>
              <a:t>Learning Objectives (Weeks 2 &amp; 3)</a:t>
            </a:r>
          </a:p>
        </p:txBody>
      </p:sp>
      <p:sp>
        <p:nvSpPr>
          <p:cNvPr id="3075" name="Rectangle 3"/>
          <p:cNvSpPr>
            <a:spLocks noGrp="1" noChangeArrowheads="1"/>
          </p:cNvSpPr>
          <p:nvPr>
            <p:ph type="body" idx="4294967295"/>
          </p:nvPr>
        </p:nvSpPr>
        <p:spPr>
          <a:xfrm>
            <a:off x="324125" y="1584562"/>
            <a:ext cx="8511446" cy="4565867"/>
          </a:xfrm>
        </p:spPr>
        <p:txBody>
          <a:bodyPr/>
          <a:lstStyle/>
          <a:p>
            <a:pPr eaLnBrk="1" hangingPunct="1"/>
            <a:r>
              <a:rPr lang="en-US" altLang="en-US" dirty="0"/>
              <a:t>Overview of DAGs</a:t>
            </a:r>
          </a:p>
          <a:p>
            <a:pPr eaLnBrk="1" hangingPunct="1"/>
            <a:r>
              <a:rPr lang="en-US" altLang="en-US" dirty="0"/>
              <a:t>Research Design Interlude</a:t>
            </a:r>
          </a:p>
          <a:p>
            <a:pPr eaLnBrk="1" hangingPunct="1"/>
            <a:r>
              <a:rPr lang="en-US" altLang="en-US" dirty="0"/>
              <a:t>DAGs for Common Problems in Epidemiology</a:t>
            </a:r>
          </a:p>
          <a:p>
            <a:pPr lvl="1" eaLnBrk="1" hangingPunct="1"/>
            <a:r>
              <a:rPr lang="en-US" altLang="en-US" dirty="0"/>
              <a:t>Confounding</a:t>
            </a:r>
          </a:p>
          <a:p>
            <a:pPr lvl="1" eaLnBrk="1" hangingPunct="1"/>
            <a:r>
              <a:rPr lang="en-US" altLang="en-US" dirty="0"/>
              <a:t>Bias in RCTs</a:t>
            </a:r>
          </a:p>
          <a:p>
            <a:pPr lvl="1" eaLnBrk="1" hangingPunct="1"/>
            <a:r>
              <a:rPr lang="en-US" altLang="en-US" dirty="0"/>
              <a:t>Selection Bias</a:t>
            </a:r>
          </a:p>
          <a:p>
            <a:pPr lvl="1" eaLnBrk="1" hangingPunct="1"/>
            <a:r>
              <a:rPr lang="en-US" altLang="en-US" dirty="0"/>
              <a:t>Measurement Bias</a:t>
            </a:r>
          </a:p>
          <a:p>
            <a:pPr eaLnBrk="1" hangingPunct="1"/>
            <a:r>
              <a:rPr lang="en-US" altLang="en-US" dirty="0"/>
              <a:t>Limitations of DAGs</a:t>
            </a:r>
          </a:p>
          <a:p>
            <a:pPr marL="862012" indent="-742950" eaLnBrk="1" hangingPunct="1">
              <a:buFont typeface="+mj-lt"/>
              <a:buAutoNum type="arabicPeriod"/>
            </a:pPr>
            <a:endParaRPr lang="en-US" altLang="en-US" dirty="0"/>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2</a:t>
            </a:fld>
            <a:endParaRPr lang="en-US" sz="1200" dirty="0">
              <a:latin typeface="Corbel"/>
              <a:cs typeface="Corbel"/>
            </a:endParaRPr>
          </a:p>
        </p:txBody>
      </p:sp>
    </p:spTree>
    <p:extLst>
      <p:ext uri="{BB962C8B-B14F-4D97-AF65-F5344CB8AC3E}">
        <p14:creationId xmlns:p14="http://schemas.microsoft.com/office/powerpoint/2010/main" val="2712582541"/>
      </p:ext>
    </p:extLst>
  </p:cSld>
  <p:clrMapOvr>
    <a:masterClrMapping/>
  </p:clrMapOvr>
  <mc:AlternateContent xmlns:mc="http://schemas.openxmlformats.org/markup-compatibility/2006" xmlns:p14="http://schemas.microsoft.com/office/powerpoint/2010/main">
    <mc:Choice Requires="p14">
      <p:transition spd="slow" p14:dur="2000" advTm="18978"/>
    </mc:Choice>
    <mc:Fallback xmlns="">
      <p:transition spd="slow" advTm="18978"/>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20-02-01 at 2.05.46 PM.png">
            <a:extLst>
              <a:ext uri="{FF2B5EF4-FFF2-40B4-BE49-F238E27FC236}">
                <a16:creationId xmlns:a16="http://schemas.microsoft.com/office/drawing/2014/main" id="{7586C24F-8A4D-7948-9CB2-335CD76372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7501" y="4213655"/>
            <a:ext cx="2376901" cy="409315"/>
          </a:xfrm>
          <a:prstGeom prst="rect">
            <a:avLst/>
          </a:prstGeom>
        </p:spPr>
      </p:pic>
      <p:sp>
        <p:nvSpPr>
          <p:cNvPr id="2" name="Title 1"/>
          <p:cNvSpPr>
            <a:spLocks noGrp="1"/>
          </p:cNvSpPr>
          <p:nvPr>
            <p:ph type="title"/>
          </p:nvPr>
        </p:nvSpPr>
        <p:spPr/>
        <p:txBody>
          <a:bodyPr/>
          <a:lstStyle/>
          <a:p>
            <a:r>
              <a:rPr lang="en-US" dirty="0"/>
              <a:t>Rule 2</a:t>
            </a:r>
          </a:p>
        </p:txBody>
      </p:sp>
      <p:sp>
        <p:nvSpPr>
          <p:cNvPr id="3" name="Content Placeholder 2"/>
          <p:cNvSpPr>
            <a:spLocks noGrp="1"/>
          </p:cNvSpPr>
          <p:nvPr>
            <p:ph idx="1"/>
          </p:nvPr>
        </p:nvSpPr>
        <p:spPr/>
        <p:txBody>
          <a:bodyPr/>
          <a:lstStyle/>
          <a:p>
            <a:r>
              <a:rPr lang="en-US" dirty="0"/>
              <a:t>Any path that contains a </a:t>
            </a:r>
            <a:r>
              <a:rPr lang="en-US" dirty="0" err="1"/>
              <a:t>noncollider</a:t>
            </a:r>
            <a:r>
              <a:rPr lang="en-US" dirty="0"/>
              <a:t> that has been conditioned on is blocked</a:t>
            </a:r>
          </a:p>
          <a:p>
            <a:r>
              <a:rPr lang="en-US" dirty="0">
                <a:sym typeface="Wingdings"/>
              </a:rPr>
              <a:t>We use a box around a variable to indicate that we are conditioning on it</a:t>
            </a:r>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20</a:t>
            </a:fld>
            <a:endParaRPr lang="en-US" sz="1200" dirty="0">
              <a:latin typeface="Corbel"/>
              <a:cs typeface="Corbel"/>
            </a:endParaRPr>
          </a:p>
        </p:txBody>
      </p:sp>
      <p:sp>
        <p:nvSpPr>
          <p:cNvPr id="8" name="TextBox 7">
            <a:extLst>
              <a:ext uri="{FF2B5EF4-FFF2-40B4-BE49-F238E27FC236}">
                <a16:creationId xmlns:a16="http://schemas.microsoft.com/office/drawing/2014/main" id="{13880DA8-1229-9544-AF95-CE56516E076B}"/>
              </a:ext>
            </a:extLst>
          </p:cNvPr>
          <p:cNvSpPr txBox="1"/>
          <p:nvPr/>
        </p:nvSpPr>
        <p:spPr>
          <a:xfrm>
            <a:off x="3257501" y="4707877"/>
            <a:ext cx="2376901" cy="523220"/>
          </a:xfrm>
          <a:prstGeom prst="rect">
            <a:avLst/>
          </a:prstGeom>
          <a:noFill/>
        </p:spPr>
        <p:txBody>
          <a:bodyPr wrap="square" rtlCol="0">
            <a:spAutoFit/>
          </a:bodyPr>
          <a:lstStyle/>
          <a:p>
            <a:pPr algn="ctr">
              <a:buNone/>
            </a:pPr>
            <a:r>
              <a:rPr lang="en-US" dirty="0"/>
              <a:t>Blocked path</a:t>
            </a:r>
          </a:p>
        </p:txBody>
      </p:sp>
      <mc:AlternateContent xmlns:mc="http://schemas.openxmlformats.org/markup-compatibility/2006" xmlns:p14="http://schemas.microsoft.com/office/powerpoint/2010/main" xmlns:iact="http://schemas.microsoft.com/office/powerpoint/2014/inkAction">
        <mc:Choice Requires="p14 iact">
          <p:contentPart p14:bwMode="auto" r:id="rId5">
            <p14:nvContentPartPr>
              <p14:cNvPr id="11" name="Ink 10">
                <a:extLst>
                  <a:ext uri="{FF2B5EF4-FFF2-40B4-BE49-F238E27FC236}">
                    <a16:creationId xmlns:a16="http://schemas.microsoft.com/office/drawing/2014/main" id="{73C66BCB-7D57-2A44-8AD5-CF14ECF9B842}"/>
                  </a:ext>
                </a:extLst>
              </p14:cNvPr>
              <p14:cNvContentPartPr/>
              <p14:nvPr>
                <p:extLst>
                  <p:ext uri="{42D2F446-02D8-4167-A562-619A0277C38B}">
                    <p15:isNarration xmlns:p15="http://schemas.microsoft.com/office/powerpoint/2012/main" val="1"/>
                  </p:ext>
                </p:extLst>
              </p14:nvPr>
            </p14:nvContentPartPr>
            <p14:xfrm>
              <a:off x="4178520" y="4172040"/>
              <a:ext cx="387720" cy="470160"/>
            </p14:xfrm>
          </p:contentPart>
        </mc:Choice>
        <mc:Fallback xmlns="">
          <p:pic>
            <p:nvPicPr>
              <p:cNvPr id="11" name="Ink 10">
                <a:extLst>
                  <a:ext uri="{FF2B5EF4-FFF2-40B4-BE49-F238E27FC236}">
                    <a16:creationId xmlns:a16="http://schemas.microsoft.com/office/drawing/2014/main" id="{73C66BCB-7D57-2A44-8AD5-CF14ECF9B842}"/>
                  </a:ext>
                </a:extLst>
              </p:cNvPr>
              <p:cNvPicPr>
                <a:picLocks noGrp="1" noRot="1" noChangeAspect="1" noMove="1" noResize="1" noEditPoints="1" noAdjustHandles="1" noChangeArrowheads="1" noChangeShapeType="1"/>
              </p:cNvPicPr>
              <p:nvPr/>
            </p:nvPicPr>
            <p:blipFill>
              <a:blip r:embed="rId8"/>
              <a:stretch>
                <a:fillRect/>
              </a:stretch>
            </p:blipFill>
            <p:spPr>
              <a:xfrm>
                <a:off x="4169160" y="4162680"/>
                <a:ext cx="406440" cy="488880"/>
              </a:xfrm>
              <a:prstGeom prst="rect">
                <a:avLst/>
              </a:prstGeom>
            </p:spPr>
          </p:pic>
        </mc:Fallback>
      </mc:AlternateContent>
    </p:spTree>
    <p:custDataLst>
      <p:tags r:id="rId1"/>
    </p:custDataLst>
    <p:extLst>
      <p:ext uri="{BB962C8B-B14F-4D97-AF65-F5344CB8AC3E}">
        <p14:creationId xmlns:p14="http://schemas.microsoft.com/office/powerpoint/2010/main" val="1318646513"/>
      </p:ext>
    </p:extLst>
  </p:cSld>
  <p:clrMapOvr>
    <a:masterClrMapping/>
  </p:clrMapOvr>
  <mc:AlternateContent xmlns:mc="http://schemas.openxmlformats.org/markup-compatibility/2006" xmlns:p14="http://schemas.microsoft.com/office/powerpoint/2010/main">
    <mc:Choice Requires="p14">
      <p:transition spd="slow" p14:dur="2000" advTm="25069"/>
    </mc:Choice>
    <mc:Fallback xmlns="">
      <p:transition spd="slow" advTm="250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md type="call" cmd="playFrom(0.0)">
                                      <p:cBhvr>
                                        <p:cTn id="7" dur="1" fill="hold"/>
                                        <p:tgtEl>
                                          <p:spTgt spid="11"/>
                                        </p:tgtEl>
                                      </p:cBhvr>
                                    </p:cmd>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 3</a:t>
            </a:r>
          </a:p>
        </p:txBody>
      </p:sp>
      <p:sp>
        <p:nvSpPr>
          <p:cNvPr id="3" name="Content Placeholder 2"/>
          <p:cNvSpPr>
            <a:spLocks noGrp="1"/>
          </p:cNvSpPr>
          <p:nvPr>
            <p:ph idx="1"/>
          </p:nvPr>
        </p:nvSpPr>
        <p:spPr/>
        <p:txBody>
          <a:bodyPr/>
          <a:lstStyle/>
          <a:p>
            <a:r>
              <a:rPr lang="en-US" dirty="0"/>
              <a:t>A collider that has been conditioned on does not block a path</a:t>
            </a:r>
          </a:p>
          <a:p>
            <a:endParaRPr lang="en-US" dirty="0">
              <a:sym typeface="Wingdings"/>
            </a:endParaRPr>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21</a:t>
            </a:fld>
            <a:endParaRPr lang="en-US" sz="1200" dirty="0">
              <a:latin typeface="Corbel"/>
              <a:cs typeface="Corbel"/>
            </a:endParaRPr>
          </a:p>
        </p:txBody>
      </p:sp>
      <p:sp>
        <p:nvSpPr>
          <p:cNvPr id="9" name="TextBox 8">
            <a:extLst>
              <a:ext uri="{FF2B5EF4-FFF2-40B4-BE49-F238E27FC236}">
                <a16:creationId xmlns:a16="http://schemas.microsoft.com/office/drawing/2014/main" id="{D0A97314-CE4D-6049-856A-1E6AD5CE87CA}"/>
              </a:ext>
            </a:extLst>
          </p:cNvPr>
          <p:cNvSpPr txBox="1"/>
          <p:nvPr/>
        </p:nvSpPr>
        <p:spPr>
          <a:xfrm>
            <a:off x="3383549" y="4144418"/>
            <a:ext cx="2376901" cy="523220"/>
          </a:xfrm>
          <a:prstGeom prst="rect">
            <a:avLst/>
          </a:prstGeom>
          <a:noFill/>
        </p:spPr>
        <p:txBody>
          <a:bodyPr wrap="square" rtlCol="0">
            <a:spAutoFit/>
          </a:bodyPr>
          <a:lstStyle/>
          <a:p>
            <a:pPr algn="ctr">
              <a:buNone/>
            </a:pPr>
            <a:r>
              <a:rPr lang="en-US" dirty="0"/>
              <a:t>Open path</a:t>
            </a:r>
          </a:p>
        </p:txBody>
      </p:sp>
      <p:pic>
        <p:nvPicPr>
          <p:cNvPr id="10" name="Picture 9" descr="Screen Shot 2020-02-01 at 2.05.46 PM.png">
            <a:extLst>
              <a:ext uri="{FF2B5EF4-FFF2-40B4-BE49-F238E27FC236}">
                <a16:creationId xmlns:a16="http://schemas.microsoft.com/office/drawing/2014/main" id="{3266C0F0-9EAA-1545-8CDD-1767CE2790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3549" y="3621894"/>
            <a:ext cx="2376901" cy="409315"/>
          </a:xfrm>
          <a:prstGeom prst="rect">
            <a:avLst/>
          </a:prstGeom>
        </p:spPr>
      </p:pic>
      <p:pic>
        <p:nvPicPr>
          <p:cNvPr id="11" name="Picture 10" descr="Screen Shot 2020-02-01 at 2.05.46 PM.png">
            <a:extLst>
              <a:ext uri="{FF2B5EF4-FFF2-40B4-BE49-F238E27FC236}">
                <a16:creationId xmlns:a16="http://schemas.microsoft.com/office/drawing/2014/main" id="{ED3EC075-BA7C-9747-BB0E-821C9EF29B7D}"/>
              </a:ext>
            </a:extLst>
          </p:cNvPr>
          <p:cNvPicPr>
            <a:picLocks noChangeAspect="1"/>
          </p:cNvPicPr>
          <p:nvPr/>
        </p:nvPicPr>
        <p:blipFill rotWithShape="1">
          <a:blip r:embed="rId4">
            <a:extLst>
              <a:ext uri="{28A0092B-C50C-407E-A947-70E740481C1C}">
                <a14:useLocalDpi xmlns:a14="http://schemas.microsoft.com/office/drawing/2010/main" val="0"/>
              </a:ext>
            </a:extLst>
          </a:blip>
          <a:srcRect l="12111" t="1" r="56661" b="-2884"/>
          <a:stretch/>
        </p:blipFill>
        <p:spPr>
          <a:xfrm rot="10800000">
            <a:off x="4651993" y="3666695"/>
            <a:ext cx="846685" cy="421117"/>
          </a:xfrm>
          <a:prstGeom prst="rect">
            <a:avLst/>
          </a:prstGeom>
        </p:spPr>
      </p:pic>
      <mc:AlternateContent xmlns:mc="http://schemas.openxmlformats.org/markup-compatibility/2006" xmlns:p14="http://schemas.microsoft.com/office/powerpoint/2010/main" xmlns:iact="http://schemas.microsoft.com/office/powerpoint/2014/inkAction">
        <mc:Choice Requires="p14 iact">
          <p:contentPart p14:bwMode="auto" r:id="rId5">
            <p14:nvContentPartPr>
              <p14:cNvPr id="12" name="Ink 11">
                <a:extLst>
                  <a:ext uri="{FF2B5EF4-FFF2-40B4-BE49-F238E27FC236}">
                    <a16:creationId xmlns:a16="http://schemas.microsoft.com/office/drawing/2014/main" id="{A3B5AFD5-6FDC-E043-98C3-34E66FD41571}"/>
                  </a:ext>
                </a:extLst>
              </p14:cNvPr>
              <p14:cNvContentPartPr/>
              <p14:nvPr>
                <p:extLst>
                  <p:ext uri="{42D2F446-02D8-4167-A562-619A0277C38B}">
                    <p15:isNarration xmlns:p15="http://schemas.microsoft.com/office/powerpoint/2012/main" val="1"/>
                  </p:ext>
                </p:extLst>
              </p14:nvPr>
            </p14:nvContentPartPr>
            <p14:xfrm>
              <a:off x="4305600" y="3606840"/>
              <a:ext cx="432000" cy="546480"/>
            </p14:xfrm>
          </p:contentPart>
        </mc:Choice>
        <mc:Fallback xmlns="">
          <p:pic>
            <p:nvPicPr>
              <p:cNvPr id="12" name="Ink 11">
                <a:extLst>
                  <a:ext uri="{FF2B5EF4-FFF2-40B4-BE49-F238E27FC236}">
                    <a16:creationId xmlns:a16="http://schemas.microsoft.com/office/drawing/2014/main" id="{A3B5AFD5-6FDC-E043-98C3-34E66FD41571}"/>
                  </a:ext>
                </a:extLst>
              </p:cNvPr>
              <p:cNvPicPr>
                <a:picLocks noGrp="1" noRot="1" noChangeAspect="1" noMove="1" noResize="1" noEditPoints="1" noAdjustHandles="1" noChangeArrowheads="1" noChangeShapeType="1"/>
              </p:cNvPicPr>
              <p:nvPr/>
            </p:nvPicPr>
            <p:blipFill>
              <a:blip r:embed="rId8"/>
              <a:stretch>
                <a:fillRect/>
              </a:stretch>
            </p:blipFill>
            <p:spPr>
              <a:xfrm>
                <a:off x="4296240" y="3597480"/>
                <a:ext cx="450720" cy="565200"/>
              </a:xfrm>
              <a:prstGeom prst="rect">
                <a:avLst/>
              </a:prstGeom>
            </p:spPr>
          </p:pic>
        </mc:Fallback>
      </mc:AlternateContent>
    </p:spTree>
    <p:custDataLst>
      <p:tags r:id="rId1"/>
    </p:custDataLst>
    <p:extLst>
      <p:ext uri="{BB962C8B-B14F-4D97-AF65-F5344CB8AC3E}">
        <p14:creationId xmlns:p14="http://schemas.microsoft.com/office/powerpoint/2010/main" val="775334297"/>
      </p:ext>
    </p:extLst>
  </p:cSld>
  <p:clrMapOvr>
    <a:masterClrMapping/>
  </p:clrMapOvr>
  <mc:AlternateContent xmlns:mc="http://schemas.openxmlformats.org/markup-compatibility/2006" xmlns:p14="http://schemas.microsoft.com/office/powerpoint/2010/main">
    <mc:Choice Requires="p14">
      <p:transition spd="slow" p14:dur="2000" advTm="19936"/>
    </mc:Choice>
    <mc:Fallback xmlns="">
      <p:transition spd="slow" advTm="199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md type="call" cmd="playFrom(0.0)">
                                      <p:cBhvr>
                                        <p:cTn id="7" dur="1" fill="hold"/>
                                        <p:tgtEl>
                                          <p:spTgt spid="12"/>
                                        </p:tgtEl>
                                      </p:cBhvr>
                                    </p:cmd>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1C5A910-1EA9-974B-9A8C-A493F9C86A80}"/>
              </a:ext>
            </a:extLst>
          </p:cNvPr>
          <p:cNvSpPr txBox="1"/>
          <p:nvPr/>
        </p:nvSpPr>
        <p:spPr>
          <a:xfrm>
            <a:off x="4572000" y="3505015"/>
            <a:ext cx="2376901" cy="523220"/>
          </a:xfrm>
          <a:prstGeom prst="rect">
            <a:avLst/>
          </a:prstGeom>
          <a:noFill/>
        </p:spPr>
        <p:txBody>
          <a:bodyPr wrap="square" rtlCol="0">
            <a:spAutoFit/>
          </a:bodyPr>
          <a:lstStyle/>
          <a:p>
            <a:pPr algn="ctr">
              <a:buNone/>
            </a:pPr>
            <a:r>
              <a:rPr lang="en-US" dirty="0"/>
              <a:t>Open path</a:t>
            </a:r>
          </a:p>
        </p:txBody>
      </p:sp>
      <p:pic>
        <p:nvPicPr>
          <p:cNvPr id="8" name="Picture 7" descr="Screen Shot 2020-02-01 at 2.05.46 PM.png">
            <a:extLst>
              <a:ext uri="{FF2B5EF4-FFF2-40B4-BE49-F238E27FC236}">
                <a16:creationId xmlns:a16="http://schemas.microsoft.com/office/drawing/2014/main" id="{C3918C3C-C56B-3146-A8AB-0B221DFBAB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0229" y="3561968"/>
            <a:ext cx="2376901" cy="409315"/>
          </a:xfrm>
          <a:prstGeom prst="rect">
            <a:avLst/>
          </a:prstGeom>
        </p:spPr>
      </p:pic>
      <p:pic>
        <p:nvPicPr>
          <p:cNvPr id="11" name="Picture 10" descr="Screen Shot 2020-02-01 at 2.05.46 PM.png">
            <a:extLst>
              <a:ext uri="{FF2B5EF4-FFF2-40B4-BE49-F238E27FC236}">
                <a16:creationId xmlns:a16="http://schemas.microsoft.com/office/drawing/2014/main" id="{B6E48C46-7D57-DB4E-9945-869A2A409D7E}"/>
              </a:ext>
            </a:extLst>
          </p:cNvPr>
          <p:cNvPicPr>
            <a:picLocks noChangeAspect="1"/>
          </p:cNvPicPr>
          <p:nvPr/>
        </p:nvPicPr>
        <p:blipFill rotWithShape="1">
          <a:blip r:embed="rId3">
            <a:extLst>
              <a:ext uri="{28A0092B-C50C-407E-A947-70E740481C1C}">
                <a14:useLocalDpi xmlns:a14="http://schemas.microsoft.com/office/drawing/2010/main" val="0"/>
              </a:ext>
            </a:extLst>
          </a:blip>
          <a:srcRect l="12111" t="1" r="56661" b="-2884"/>
          <a:stretch/>
        </p:blipFill>
        <p:spPr>
          <a:xfrm rot="10800000">
            <a:off x="3628673" y="3606769"/>
            <a:ext cx="846685" cy="421117"/>
          </a:xfrm>
          <a:prstGeom prst="rect">
            <a:avLst/>
          </a:prstGeom>
        </p:spPr>
      </p:pic>
      <p:sp>
        <p:nvSpPr>
          <p:cNvPr id="2" name="Title 1"/>
          <p:cNvSpPr>
            <a:spLocks noGrp="1"/>
          </p:cNvSpPr>
          <p:nvPr>
            <p:ph type="title"/>
          </p:nvPr>
        </p:nvSpPr>
        <p:spPr/>
        <p:txBody>
          <a:bodyPr/>
          <a:lstStyle/>
          <a:p>
            <a:r>
              <a:rPr lang="en-US" dirty="0"/>
              <a:t>Rule 4</a:t>
            </a:r>
          </a:p>
        </p:txBody>
      </p:sp>
      <p:sp>
        <p:nvSpPr>
          <p:cNvPr id="3" name="Content Placeholder 2"/>
          <p:cNvSpPr>
            <a:spLocks noGrp="1"/>
          </p:cNvSpPr>
          <p:nvPr>
            <p:ph idx="1"/>
          </p:nvPr>
        </p:nvSpPr>
        <p:spPr/>
        <p:txBody>
          <a:bodyPr/>
          <a:lstStyle/>
          <a:p>
            <a:r>
              <a:rPr lang="en-US" dirty="0"/>
              <a:t> A collider that has a descendant (e.g., child) that has been conditioned on does not block a path</a:t>
            </a:r>
          </a:p>
          <a:p>
            <a:endParaRPr lang="en-US" dirty="0">
              <a:sym typeface="Wingdings"/>
            </a:endParaRPr>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22</a:t>
            </a:fld>
            <a:endParaRPr lang="en-US" sz="1200" dirty="0">
              <a:latin typeface="Corbel"/>
              <a:cs typeface="Corbel"/>
            </a:endParaRPr>
          </a:p>
        </p:txBody>
      </p:sp>
      <mc:AlternateContent xmlns:mc="http://schemas.openxmlformats.org/markup-compatibility/2006" xmlns:p14="http://schemas.microsoft.com/office/powerpoint/2010/main" xmlns:iact="http://schemas.microsoft.com/office/powerpoint/2014/inkAction">
        <mc:Choice Requires="p14 iact">
          <p:contentPart p14:bwMode="auto" r:id="rId4">
            <p14:nvContentPartPr>
              <p14:cNvPr id="9" name="Ink 8">
                <a:extLst>
                  <a:ext uri="{FF2B5EF4-FFF2-40B4-BE49-F238E27FC236}">
                    <a16:creationId xmlns:a16="http://schemas.microsoft.com/office/drawing/2014/main" id="{14271826-BEC6-CA43-AAE8-CCCF4FEDD0F3}"/>
                  </a:ext>
                </a:extLst>
              </p14:cNvPr>
              <p14:cNvContentPartPr/>
              <p14:nvPr>
                <p:extLst>
                  <p:ext uri="{42D2F446-02D8-4167-A562-619A0277C38B}">
                    <p15:isNarration xmlns:p15="http://schemas.microsoft.com/office/powerpoint/2012/main" val="1"/>
                  </p:ext>
                </p:extLst>
              </p14:nvPr>
            </p14:nvContentPartPr>
            <p14:xfrm>
              <a:off x="3532030" y="4027886"/>
              <a:ext cx="2410200" cy="1760760"/>
            </p14:xfrm>
          </p:contentPart>
        </mc:Choice>
        <mc:Fallback xmlns="">
          <p:pic>
            <p:nvPicPr>
              <p:cNvPr id="9" name="Ink 8">
                <a:extLst>
                  <a:ext uri="{FF2B5EF4-FFF2-40B4-BE49-F238E27FC236}">
                    <a16:creationId xmlns:a16="http://schemas.microsoft.com/office/drawing/2014/main" id="{14271826-BEC6-CA43-AAE8-CCCF4FEDD0F3}"/>
                  </a:ext>
                </a:extLst>
              </p:cNvPr>
              <p:cNvPicPr>
                <a:picLocks noGrp="1" noRot="1" noChangeAspect="1" noMove="1" noResize="1" noEditPoints="1" noAdjustHandles="1" noChangeArrowheads="1" noChangeShapeType="1"/>
              </p:cNvPicPr>
              <p:nvPr/>
            </p:nvPicPr>
            <p:blipFill>
              <a:blip r:embed="rId7"/>
              <a:stretch>
                <a:fillRect/>
              </a:stretch>
            </p:blipFill>
            <p:spPr>
              <a:xfrm>
                <a:off x="3522670" y="4018526"/>
                <a:ext cx="2428920" cy="1779480"/>
              </a:xfrm>
              <a:prstGeom prst="rect">
                <a:avLst/>
              </a:prstGeom>
            </p:spPr>
          </p:pic>
        </mc:Fallback>
      </mc:AlternateContent>
    </p:spTree>
    <p:extLst>
      <p:ext uri="{BB962C8B-B14F-4D97-AF65-F5344CB8AC3E}">
        <p14:creationId xmlns:p14="http://schemas.microsoft.com/office/powerpoint/2010/main" val="160538932"/>
      </p:ext>
    </p:extLst>
  </p:cSld>
  <p:clrMapOvr>
    <a:masterClrMapping/>
  </p:clrMapOvr>
  <mc:AlternateContent xmlns:mc="http://schemas.openxmlformats.org/markup-compatibility/2006" xmlns:p14="http://schemas.microsoft.com/office/powerpoint/2010/main">
    <mc:Choice Requires="p14">
      <p:transition spd="slow" p14:dur="2000" advTm="35193"/>
    </mc:Choice>
    <mc:Fallback xmlns="">
      <p:transition spd="slow" advTm="351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md type="call" cmd="playFrom(0.0)">
                                      <p:cBhvr>
                                        <p:cTn id="7" dur="1" fill="hold"/>
                                        <p:tgtEl>
                                          <p:spTgt spid="9"/>
                                        </p:tgtEl>
                                      </p:cBhvr>
                                    </p:cmd>
                                  </p:childTnLst>
                                </p:cTn>
                              </p:par>
                              <p:par>
                                <p:cTn id="8" presetID="1" presetClass="entr" presetSubtype="0" fill="hold" grpId="0" nodeType="withEffect">
                                  <p:stCondLst>
                                    <p:cond delay="2000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
          <p:cNvSpPr>
            <a:spLocks noGrp="1" noChangeArrowheads="1"/>
          </p:cNvSpPr>
          <p:nvPr>
            <p:ph type="subTitle" idx="1"/>
          </p:nvPr>
        </p:nvSpPr>
        <p:spPr>
          <a:xfrm>
            <a:off x="76200" y="5116286"/>
            <a:ext cx="8839200" cy="1560285"/>
          </a:xfrm>
        </p:spPr>
        <p:txBody>
          <a:bodyPr/>
          <a:lstStyle/>
          <a:p>
            <a:pPr marL="457200" indent="-457200" eaLnBrk="1" hangingPunct="1"/>
            <a:r>
              <a:rPr lang="en-US" sz="3600" dirty="0"/>
              <a:t>Rebecca E. Graff, ScD</a:t>
            </a:r>
          </a:p>
          <a:p>
            <a:pPr marL="457200" indent="-457200" eaLnBrk="1" hangingPunct="1"/>
            <a:r>
              <a:rPr lang="en-US" sz="2400" dirty="0"/>
              <a:t>Assistant Professor, Department of Epidemiology &amp; Biostatistics</a:t>
            </a:r>
          </a:p>
          <a:p>
            <a:pPr marL="457200" indent="-457200" eaLnBrk="1" hangingPunct="1"/>
            <a:r>
              <a:rPr lang="en-US" sz="2400" dirty="0"/>
              <a:t>Based on Slides from Maria </a:t>
            </a:r>
            <a:r>
              <a:rPr lang="en-US" sz="2400" dirty="0" err="1"/>
              <a:t>Glymour</a:t>
            </a:r>
            <a:r>
              <a:rPr lang="en-US" sz="2400" dirty="0"/>
              <a:t> and Miguel </a:t>
            </a:r>
            <a:r>
              <a:rPr lang="en-US" sz="2400" dirty="0" err="1"/>
              <a:t>Hernán</a:t>
            </a:r>
            <a:endParaRPr lang="en-US" sz="2400" dirty="0"/>
          </a:p>
        </p:txBody>
      </p:sp>
      <p:sp>
        <p:nvSpPr>
          <p:cNvPr id="15363" name="Text Box 5"/>
          <p:cNvSpPr txBox="1">
            <a:spLocks noChangeArrowheads="1"/>
          </p:cNvSpPr>
          <p:nvPr/>
        </p:nvSpPr>
        <p:spPr bwMode="auto">
          <a:xfrm>
            <a:off x="0" y="781731"/>
            <a:ext cx="9143999" cy="2800767"/>
          </a:xfrm>
          <a:prstGeom prst="rect">
            <a:avLst/>
          </a:prstGeom>
          <a:noFill/>
          <a:ln w="9525">
            <a:noFill/>
            <a:miter lim="800000"/>
            <a:headEnd/>
            <a:tailEnd/>
          </a:ln>
        </p:spPr>
        <p:txBody>
          <a:bodyPr wrap="square">
            <a:spAutoFit/>
          </a:bodyPr>
          <a:lstStyle/>
          <a:p>
            <a:pPr algn="ctr" eaLnBrk="1" hangingPunct="1">
              <a:spcBef>
                <a:spcPct val="0"/>
              </a:spcBef>
              <a:buFontTx/>
              <a:buNone/>
            </a:pPr>
            <a:endParaRPr lang="en-US" altLang="en-US" sz="4800" b="1" dirty="0">
              <a:solidFill>
                <a:srgbClr val="FFC000"/>
              </a:solidFill>
              <a:latin typeface="+mj-lt"/>
            </a:endParaRPr>
          </a:p>
          <a:p>
            <a:pPr algn="ctr" eaLnBrk="1" hangingPunct="1">
              <a:spcBef>
                <a:spcPct val="0"/>
              </a:spcBef>
              <a:buFontTx/>
              <a:buNone/>
            </a:pPr>
            <a:r>
              <a:rPr lang="en-US" altLang="en-US" sz="4800" b="1" dirty="0">
                <a:solidFill>
                  <a:srgbClr val="FFC000"/>
                </a:solidFill>
                <a:latin typeface="+mj-lt"/>
              </a:rPr>
              <a:t>Directed Acyclic Graphs – Part II</a:t>
            </a:r>
          </a:p>
          <a:p>
            <a:pPr algn="ctr" eaLnBrk="1" hangingPunct="1">
              <a:spcBef>
                <a:spcPct val="0"/>
              </a:spcBef>
              <a:buFontTx/>
              <a:buNone/>
            </a:pPr>
            <a:r>
              <a:rPr lang="en-US" altLang="en-US" sz="3200" dirty="0">
                <a:solidFill>
                  <a:srgbClr val="FFC000"/>
                </a:solidFill>
                <a:latin typeface="+mj-lt"/>
              </a:rPr>
              <a:t>Epidemiology 207 - Epidemiology Methods II</a:t>
            </a:r>
          </a:p>
          <a:p>
            <a:pPr algn="ctr" eaLnBrk="1" hangingPunct="1">
              <a:spcBef>
                <a:spcPct val="0"/>
              </a:spcBef>
              <a:buFontTx/>
              <a:buNone/>
            </a:pPr>
            <a:endParaRPr lang="en-US" altLang="en-US" sz="4800" b="1" dirty="0">
              <a:solidFill>
                <a:srgbClr val="FFC000"/>
              </a:solidFill>
              <a:latin typeface="+mj-lt"/>
            </a:endParaRPr>
          </a:p>
        </p:txBody>
      </p:sp>
      <p:pic>
        <p:nvPicPr>
          <p:cNvPr id="5" name="Picture 4">
            <a:extLst>
              <a:ext uri="{FF2B5EF4-FFF2-40B4-BE49-F238E27FC236}">
                <a16:creationId xmlns:a16="http://schemas.microsoft.com/office/drawing/2014/main" id="{F022EB06-A601-0646-BFCD-9925E8581EF4}"/>
              </a:ext>
            </a:extLst>
          </p:cNvPr>
          <p:cNvPicPr>
            <a:picLocks noChangeAspect="1"/>
          </p:cNvPicPr>
          <p:nvPr/>
        </p:nvPicPr>
        <p:blipFill rotWithShape="1">
          <a:blip r:embed="rId3"/>
          <a:srcRect b="16672"/>
          <a:stretch/>
        </p:blipFill>
        <p:spPr>
          <a:xfrm>
            <a:off x="7782747" y="3429000"/>
            <a:ext cx="1208853" cy="1509667"/>
          </a:xfrm>
          <a:prstGeom prst="rect">
            <a:avLst/>
          </a:prstGeom>
        </p:spPr>
      </p:pic>
    </p:spTree>
    <p:extLst>
      <p:ext uri="{BB962C8B-B14F-4D97-AF65-F5344CB8AC3E}">
        <p14:creationId xmlns:p14="http://schemas.microsoft.com/office/powerpoint/2010/main" val="1144326352"/>
      </p:ext>
    </p:extLst>
  </p:cSld>
  <p:clrMapOvr>
    <a:masterClrMapping/>
  </p:clrMapOvr>
  <mc:AlternateContent xmlns:mc="http://schemas.openxmlformats.org/markup-compatibility/2006" xmlns:p14="http://schemas.microsoft.com/office/powerpoint/2010/main">
    <mc:Choice Requires="p14">
      <p:transition spd="slow" p14:dur="2000" advTm="8644"/>
    </mc:Choice>
    <mc:Fallback xmlns="">
      <p:transition spd="slow" advTm="8644"/>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fontScale="90000"/>
          </a:bodyPr>
          <a:lstStyle/>
          <a:p>
            <a:pPr eaLnBrk="1" hangingPunct="1"/>
            <a:r>
              <a:rPr lang="en-US" altLang="en-US" dirty="0"/>
              <a:t>Learning Objectives (Weeks 2 &amp; 3)</a:t>
            </a:r>
          </a:p>
        </p:txBody>
      </p:sp>
      <p:sp>
        <p:nvSpPr>
          <p:cNvPr id="3075" name="Rectangle 3"/>
          <p:cNvSpPr>
            <a:spLocks noGrp="1" noChangeArrowheads="1"/>
          </p:cNvSpPr>
          <p:nvPr>
            <p:ph type="body" idx="4294967295"/>
          </p:nvPr>
        </p:nvSpPr>
        <p:spPr>
          <a:xfrm>
            <a:off x="324125" y="1584562"/>
            <a:ext cx="8511446" cy="4565867"/>
          </a:xfrm>
        </p:spPr>
        <p:txBody>
          <a:bodyPr/>
          <a:lstStyle/>
          <a:p>
            <a:pPr eaLnBrk="1" hangingPunct="1"/>
            <a:r>
              <a:rPr lang="en-US" altLang="en-US" dirty="0"/>
              <a:t>Overview of DAGs</a:t>
            </a:r>
          </a:p>
          <a:p>
            <a:pPr eaLnBrk="1" hangingPunct="1"/>
            <a:r>
              <a:rPr lang="en-US" altLang="en-US" dirty="0"/>
              <a:t>Research Design Interlude</a:t>
            </a:r>
          </a:p>
          <a:p>
            <a:pPr eaLnBrk="1" hangingPunct="1"/>
            <a:r>
              <a:rPr lang="en-US" altLang="en-US" dirty="0"/>
              <a:t>DAGs for Common Problems in Epidemiology</a:t>
            </a:r>
          </a:p>
          <a:p>
            <a:pPr lvl="1" eaLnBrk="1" hangingPunct="1"/>
            <a:r>
              <a:rPr lang="en-US" altLang="en-US" dirty="0"/>
              <a:t>Confounding</a:t>
            </a:r>
          </a:p>
          <a:p>
            <a:pPr lvl="1" eaLnBrk="1" hangingPunct="1"/>
            <a:r>
              <a:rPr lang="en-US" altLang="en-US" dirty="0"/>
              <a:t>Bias in RCTs</a:t>
            </a:r>
          </a:p>
          <a:p>
            <a:pPr lvl="1" eaLnBrk="1" hangingPunct="1"/>
            <a:r>
              <a:rPr lang="en-US" altLang="en-US" dirty="0"/>
              <a:t>Selection Bias</a:t>
            </a:r>
          </a:p>
          <a:p>
            <a:pPr lvl="1" eaLnBrk="1" hangingPunct="1"/>
            <a:r>
              <a:rPr lang="en-US" altLang="en-US" dirty="0"/>
              <a:t>Measurement Bias</a:t>
            </a:r>
          </a:p>
          <a:p>
            <a:pPr eaLnBrk="1" hangingPunct="1"/>
            <a:r>
              <a:rPr lang="en-US" altLang="en-US" dirty="0"/>
              <a:t>Limitations of DAGs</a:t>
            </a:r>
          </a:p>
          <a:p>
            <a:pPr marL="862012" indent="-742950" eaLnBrk="1" hangingPunct="1">
              <a:buFont typeface="+mj-lt"/>
              <a:buAutoNum type="arabicPeriod"/>
            </a:pPr>
            <a:endParaRPr lang="en-US" altLang="en-US" dirty="0"/>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24</a:t>
            </a:fld>
            <a:endParaRPr lang="en-US" sz="1200" dirty="0">
              <a:latin typeface="Corbel"/>
              <a:cs typeface="Corbel"/>
            </a:endParaRPr>
          </a:p>
        </p:txBody>
      </p:sp>
    </p:spTree>
    <p:extLst>
      <p:ext uri="{BB962C8B-B14F-4D97-AF65-F5344CB8AC3E}">
        <p14:creationId xmlns:p14="http://schemas.microsoft.com/office/powerpoint/2010/main" val="32949263"/>
      </p:ext>
    </p:extLst>
  </p:cSld>
  <p:clrMapOvr>
    <a:masterClrMapping/>
  </p:clrMapOvr>
  <mc:AlternateContent xmlns:mc="http://schemas.openxmlformats.org/markup-compatibility/2006" xmlns:p14="http://schemas.microsoft.com/office/powerpoint/2010/main">
    <mc:Choice Requires="p14">
      <p:transition spd="slow" p14:dur="2000" advTm="17257"/>
    </mc:Choice>
    <mc:Fallback xmlns="">
      <p:transition spd="slow" advTm="17257"/>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DAG Intuition</a:t>
            </a:r>
          </a:p>
        </p:txBody>
      </p:sp>
    </p:spTree>
    <p:extLst>
      <p:ext uri="{BB962C8B-B14F-4D97-AF65-F5344CB8AC3E}">
        <p14:creationId xmlns:p14="http://schemas.microsoft.com/office/powerpoint/2010/main" val="7594159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D-separation</a:t>
            </a:r>
          </a:p>
        </p:txBody>
      </p:sp>
    </p:spTree>
    <p:extLst>
      <p:ext uri="{BB962C8B-B14F-4D97-AF65-F5344CB8AC3E}">
        <p14:creationId xmlns:p14="http://schemas.microsoft.com/office/powerpoint/2010/main" val="40281604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526835"/>
            <a:ext cx="8013192" cy="1636776"/>
          </a:xfrm>
        </p:spPr>
        <p:txBody>
          <a:bodyPr/>
          <a:lstStyle/>
          <a:p>
            <a:pPr eaLnBrk="1" hangingPunct="1"/>
            <a:r>
              <a:rPr lang="en-US" altLang="en-US" dirty="0"/>
              <a:t>Questions from the Recorded Lecture?</a:t>
            </a:r>
          </a:p>
        </p:txBody>
      </p:sp>
    </p:spTree>
    <p:extLst>
      <p:ext uri="{BB962C8B-B14F-4D97-AF65-F5344CB8AC3E}">
        <p14:creationId xmlns:p14="http://schemas.microsoft.com/office/powerpoint/2010/main" val="16863701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Exercises</a:t>
            </a:r>
          </a:p>
        </p:txBody>
      </p:sp>
    </p:spTree>
    <p:extLst>
      <p:ext uri="{BB962C8B-B14F-4D97-AF65-F5344CB8AC3E}">
        <p14:creationId xmlns:p14="http://schemas.microsoft.com/office/powerpoint/2010/main" val="9195494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FBB724-7C55-474F-91CC-F85FAE73FA56}"/>
              </a:ext>
            </a:extLst>
          </p:cNvPr>
          <p:cNvSpPr>
            <a:spLocks noGrp="1"/>
          </p:cNvSpPr>
          <p:nvPr>
            <p:ph type="title"/>
          </p:nvPr>
        </p:nvSpPr>
        <p:spPr/>
        <p:txBody>
          <a:bodyPr/>
          <a:lstStyle/>
          <a:p>
            <a:r>
              <a:rPr lang="en-US" dirty="0"/>
              <a:t>Causation</a:t>
            </a:r>
          </a:p>
        </p:txBody>
      </p:sp>
      <p:sp>
        <p:nvSpPr>
          <p:cNvPr id="5" name="Content Placeholder 4">
            <a:extLst>
              <a:ext uri="{FF2B5EF4-FFF2-40B4-BE49-F238E27FC236}">
                <a16:creationId xmlns:a16="http://schemas.microsoft.com/office/drawing/2014/main" id="{6FBA3881-D2BD-2548-8207-3FB4E5DA668D}"/>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r>
              <a:rPr lang="en-US" dirty="0"/>
              <a:t>What </a:t>
            </a:r>
            <a:r>
              <a:rPr lang="en-US" b="1" dirty="0"/>
              <a:t>causal</a:t>
            </a:r>
            <a:r>
              <a:rPr lang="en-US" dirty="0"/>
              <a:t> statement represents the relationship between </a:t>
            </a:r>
            <a:r>
              <a:rPr lang="en-US" b="1" i="1" dirty="0"/>
              <a:t>A</a:t>
            </a:r>
            <a:r>
              <a:rPr lang="en-US" b="1" dirty="0"/>
              <a:t> and </a:t>
            </a:r>
            <a:r>
              <a:rPr lang="en-US" b="1" i="1" dirty="0"/>
              <a:t>Y</a:t>
            </a:r>
            <a:r>
              <a:rPr lang="en-US" dirty="0"/>
              <a:t>?</a:t>
            </a:r>
          </a:p>
        </p:txBody>
      </p:sp>
      <p:sp>
        <p:nvSpPr>
          <p:cNvPr id="7" name="TextBox 6">
            <a:extLst>
              <a:ext uri="{FF2B5EF4-FFF2-40B4-BE49-F238E27FC236}">
                <a16:creationId xmlns:a16="http://schemas.microsoft.com/office/drawing/2014/main" id="{1BF43B29-2710-ED4A-A80D-A2439955EA42}"/>
              </a:ext>
            </a:extLst>
          </p:cNvPr>
          <p:cNvSpPr txBox="1"/>
          <p:nvPr/>
        </p:nvSpPr>
        <p:spPr>
          <a:xfrm>
            <a:off x="3204728" y="2569778"/>
            <a:ext cx="444352" cy="523220"/>
          </a:xfrm>
          <a:prstGeom prst="rect">
            <a:avLst/>
          </a:prstGeom>
          <a:noFill/>
        </p:spPr>
        <p:txBody>
          <a:bodyPr wrap="none" rtlCol="0">
            <a:spAutoFit/>
          </a:bodyPr>
          <a:lstStyle/>
          <a:p>
            <a:pPr>
              <a:buNone/>
            </a:pPr>
            <a:r>
              <a:rPr lang="en-US" dirty="0"/>
              <a:t>A</a:t>
            </a:r>
          </a:p>
        </p:txBody>
      </p:sp>
      <p:sp>
        <p:nvSpPr>
          <p:cNvPr id="8" name="TextBox 7">
            <a:extLst>
              <a:ext uri="{FF2B5EF4-FFF2-40B4-BE49-F238E27FC236}">
                <a16:creationId xmlns:a16="http://schemas.microsoft.com/office/drawing/2014/main" id="{4D6AFAEE-A5E4-EB43-977E-743C34BE64DF}"/>
              </a:ext>
            </a:extLst>
          </p:cNvPr>
          <p:cNvSpPr txBox="1"/>
          <p:nvPr/>
        </p:nvSpPr>
        <p:spPr>
          <a:xfrm>
            <a:off x="4324097" y="2569778"/>
            <a:ext cx="423514" cy="523220"/>
          </a:xfrm>
          <a:prstGeom prst="rect">
            <a:avLst/>
          </a:prstGeom>
          <a:noFill/>
        </p:spPr>
        <p:txBody>
          <a:bodyPr wrap="none" rtlCol="0">
            <a:spAutoFit/>
          </a:bodyPr>
          <a:lstStyle/>
          <a:p>
            <a:pPr>
              <a:buNone/>
            </a:pPr>
            <a:r>
              <a:rPr lang="en-US" dirty="0"/>
              <a:t>B</a:t>
            </a:r>
          </a:p>
        </p:txBody>
      </p:sp>
      <p:sp>
        <p:nvSpPr>
          <p:cNvPr id="9" name="TextBox 8">
            <a:extLst>
              <a:ext uri="{FF2B5EF4-FFF2-40B4-BE49-F238E27FC236}">
                <a16:creationId xmlns:a16="http://schemas.microsoft.com/office/drawing/2014/main" id="{29D1BABF-6E30-E74E-BDF2-79233CAEDA49}"/>
              </a:ext>
            </a:extLst>
          </p:cNvPr>
          <p:cNvSpPr txBox="1"/>
          <p:nvPr/>
        </p:nvSpPr>
        <p:spPr>
          <a:xfrm>
            <a:off x="5422628" y="2569778"/>
            <a:ext cx="444352" cy="523220"/>
          </a:xfrm>
          <a:prstGeom prst="rect">
            <a:avLst/>
          </a:prstGeom>
          <a:noFill/>
        </p:spPr>
        <p:txBody>
          <a:bodyPr wrap="none" rtlCol="0">
            <a:spAutoFit/>
          </a:bodyPr>
          <a:lstStyle/>
          <a:p>
            <a:pPr>
              <a:buNone/>
            </a:pPr>
            <a:r>
              <a:rPr lang="en-US" dirty="0"/>
              <a:t>Y</a:t>
            </a:r>
          </a:p>
        </p:txBody>
      </p:sp>
      <p:cxnSp>
        <p:nvCxnSpPr>
          <p:cNvPr id="10" name="Straight Connector 9">
            <a:extLst>
              <a:ext uri="{FF2B5EF4-FFF2-40B4-BE49-F238E27FC236}">
                <a16:creationId xmlns:a16="http://schemas.microsoft.com/office/drawing/2014/main" id="{26634B45-F195-9940-9E25-BD816FD79A23}"/>
              </a:ext>
            </a:extLst>
          </p:cNvPr>
          <p:cNvCxnSpPr>
            <a:stCxn id="7" idx="3"/>
            <a:endCxn id="8" idx="1"/>
          </p:cNvCxnSpPr>
          <p:nvPr/>
        </p:nvCxnSpPr>
        <p:spPr>
          <a:xfrm>
            <a:off x="3649080"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06ED7E4-1ECE-A34E-8879-8169286D673E}"/>
              </a:ext>
            </a:extLst>
          </p:cNvPr>
          <p:cNvCxnSpPr>
            <a:cxnSpLocks/>
            <a:stCxn id="8" idx="3"/>
            <a:endCxn id="9" idx="1"/>
          </p:cNvCxnSpPr>
          <p:nvPr/>
        </p:nvCxnSpPr>
        <p:spPr>
          <a:xfrm>
            <a:off x="47476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29B3975-43D9-7545-A904-4497DE7792D6}"/>
              </a:ext>
            </a:extLst>
          </p:cNvPr>
          <p:cNvSpPr txBox="1"/>
          <p:nvPr/>
        </p:nvSpPr>
        <p:spPr>
          <a:xfrm>
            <a:off x="2125433" y="2569778"/>
            <a:ext cx="404278" cy="523220"/>
          </a:xfrm>
          <a:prstGeom prst="rect">
            <a:avLst/>
          </a:prstGeom>
          <a:noFill/>
        </p:spPr>
        <p:txBody>
          <a:bodyPr wrap="none" rtlCol="0">
            <a:spAutoFit/>
          </a:bodyPr>
          <a:lstStyle/>
          <a:p>
            <a:pPr>
              <a:buNone/>
            </a:pPr>
            <a:r>
              <a:rPr lang="en-US" dirty="0"/>
              <a:t>L</a:t>
            </a:r>
          </a:p>
        </p:txBody>
      </p:sp>
      <p:cxnSp>
        <p:nvCxnSpPr>
          <p:cNvPr id="13" name="Straight Connector 12">
            <a:extLst>
              <a:ext uri="{FF2B5EF4-FFF2-40B4-BE49-F238E27FC236}">
                <a16:creationId xmlns:a16="http://schemas.microsoft.com/office/drawing/2014/main" id="{49FDFD30-25FE-9D4E-8F68-96884781E01C}"/>
              </a:ext>
            </a:extLst>
          </p:cNvPr>
          <p:cNvCxnSpPr>
            <a:cxnSpLocks/>
            <a:endCxn id="7" idx="1"/>
          </p:cNvCxnSpPr>
          <p:nvPr/>
        </p:nvCxnSpPr>
        <p:spPr>
          <a:xfrm>
            <a:off x="25297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7" name="Curved Connector 16">
            <a:extLst>
              <a:ext uri="{FF2B5EF4-FFF2-40B4-BE49-F238E27FC236}">
                <a16:creationId xmlns:a16="http://schemas.microsoft.com/office/drawing/2014/main" id="{1DB2FA05-6381-FE4C-A762-45D13758E989}"/>
              </a:ext>
            </a:extLst>
          </p:cNvPr>
          <p:cNvCxnSpPr>
            <a:cxnSpLocks/>
            <a:stCxn id="12" idx="2"/>
            <a:endCxn id="9" idx="2"/>
          </p:cNvCxnSpPr>
          <p:nvPr/>
        </p:nvCxnSpPr>
        <p:spPr>
          <a:xfrm rot="16200000" flipH="1">
            <a:off x="3986188" y="1434382"/>
            <a:ext cx="12700" cy="3317232"/>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A0E94DE-AF37-E24C-8876-C7DEDB644D9C}"/>
              </a:ext>
            </a:extLst>
          </p:cNvPr>
          <p:cNvSpPr txBox="1"/>
          <p:nvPr/>
        </p:nvSpPr>
        <p:spPr>
          <a:xfrm>
            <a:off x="6541996" y="2569778"/>
            <a:ext cx="423514" cy="523220"/>
          </a:xfrm>
          <a:prstGeom prst="rect">
            <a:avLst/>
          </a:prstGeom>
          <a:noFill/>
          <a:ln w="25400">
            <a:solidFill>
              <a:schemeClr val="tx1"/>
            </a:solidFill>
          </a:ln>
        </p:spPr>
        <p:txBody>
          <a:bodyPr wrap="square" rtlCol="0">
            <a:spAutoFit/>
          </a:bodyPr>
          <a:lstStyle/>
          <a:p>
            <a:pPr>
              <a:buNone/>
            </a:pPr>
            <a:r>
              <a:rPr lang="en-US" dirty="0"/>
              <a:t>C</a:t>
            </a:r>
          </a:p>
        </p:txBody>
      </p:sp>
      <p:cxnSp>
        <p:nvCxnSpPr>
          <p:cNvPr id="28" name="Straight Connector 27">
            <a:extLst>
              <a:ext uri="{FF2B5EF4-FFF2-40B4-BE49-F238E27FC236}">
                <a16:creationId xmlns:a16="http://schemas.microsoft.com/office/drawing/2014/main" id="{0AC2138C-397D-944E-ADA7-1287C3909812}"/>
              </a:ext>
            </a:extLst>
          </p:cNvPr>
          <p:cNvCxnSpPr>
            <a:cxnSpLocks/>
            <a:stCxn id="9" idx="3"/>
            <a:endCxn id="25" idx="1"/>
          </p:cNvCxnSpPr>
          <p:nvPr/>
        </p:nvCxnSpPr>
        <p:spPr>
          <a:xfrm>
            <a:off x="5866980" y="2831388"/>
            <a:ext cx="675016"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1" name="Curved Connector 30">
            <a:extLst>
              <a:ext uri="{FF2B5EF4-FFF2-40B4-BE49-F238E27FC236}">
                <a16:creationId xmlns:a16="http://schemas.microsoft.com/office/drawing/2014/main" id="{40B18570-4BAC-B747-A746-C6FFFFCC7C00}"/>
              </a:ext>
            </a:extLst>
          </p:cNvPr>
          <p:cNvCxnSpPr>
            <a:cxnSpLocks/>
            <a:stCxn id="7" idx="0"/>
            <a:endCxn id="25" idx="0"/>
          </p:cNvCxnSpPr>
          <p:nvPr/>
        </p:nvCxnSpPr>
        <p:spPr>
          <a:xfrm rot="5400000" flipH="1" flipV="1">
            <a:off x="5090328" y="906354"/>
            <a:ext cx="12700" cy="3326849"/>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9637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DAGs</a:t>
            </a:r>
          </a:p>
        </p:txBody>
      </p:sp>
    </p:spTree>
    <p:extLst>
      <p:ext uri="{BB962C8B-B14F-4D97-AF65-F5344CB8AC3E}">
        <p14:creationId xmlns:p14="http://schemas.microsoft.com/office/powerpoint/2010/main" val="1016280931"/>
      </p:ext>
    </p:extLst>
  </p:cSld>
  <p:clrMapOvr>
    <a:masterClrMapping/>
  </p:clrMapOvr>
  <mc:AlternateContent xmlns:mc="http://schemas.openxmlformats.org/markup-compatibility/2006" xmlns:p14="http://schemas.microsoft.com/office/powerpoint/2010/main">
    <mc:Choice Requires="p14">
      <p:transition spd="slow" p14:dur="2000" advTm="5780"/>
    </mc:Choice>
    <mc:Fallback xmlns="">
      <p:transition spd="slow" advTm="578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FBB724-7C55-474F-91CC-F85FAE73FA56}"/>
              </a:ext>
            </a:extLst>
          </p:cNvPr>
          <p:cNvSpPr>
            <a:spLocks noGrp="1"/>
          </p:cNvSpPr>
          <p:nvPr>
            <p:ph type="title"/>
          </p:nvPr>
        </p:nvSpPr>
        <p:spPr/>
        <p:txBody>
          <a:bodyPr/>
          <a:lstStyle/>
          <a:p>
            <a:r>
              <a:rPr lang="en-US" dirty="0"/>
              <a:t>Association I</a:t>
            </a:r>
          </a:p>
        </p:txBody>
      </p:sp>
      <p:sp>
        <p:nvSpPr>
          <p:cNvPr id="5" name="Content Placeholder 4">
            <a:extLst>
              <a:ext uri="{FF2B5EF4-FFF2-40B4-BE49-F238E27FC236}">
                <a16:creationId xmlns:a16="http://schemas.microsoft.com/office/drawing/2014/main" id="{6FBA3881-D2BD-2548-8207-3FB4E5DA668D}"/>
              </a:ext>
            </a:extLst>
          </p:cNvPr>
          <p:cNvSpPr>
            <a:spLocks noGrp="1"/>
          </p:cNvSpPr>
          <p:nvPr>
            <p:ph idx="1"/>
          </p:nvPr>
        </p:nvSpPr>
        <p:spPr/>
        <p:txBody>
          <a:bodyPr/>
          <a:lstStyle/>
          <a:p>
            <a:endParaRPr lang="en-US" dirty="0"/>
          </a:p>
          <a:p>
            <a:endParaRPr lang="en-US" dirty="0"/>
          </a:p>
          <a:p>
            <a:endParaRPr lang="en-US" dirty="0"/>
          </a:p>
          <a:p>
            <a:endParaRPr lang="en-US" dirty="0"/>
          </a:p>
          <a:p>
            <a:pPr marL="119062" indent="0">
              <a:buNone/>
            </a:pPr>
            <a:endParaRPr lang="en-US" dirty="0"/>
          </a:p>
          <a:p>
            <a:r>
              <a:rPr lang="en-US" dirty="0"/>
              <a:t>What </a:t>
            </a:r>
            <a:r>
              <a:rPr lang="en-US" b="1" dirty="0"/>
              <a:t>marginal associational </a:t>
            </a:r>
            <a:r>
              <a:rPr lang="en-US" dirty="0"/>
              <a:t>statement represents the relationship between </a:t>
            </a:r>
            <a:r>
              <a:rPr lang="en-US" b="1" i="1" dirty="0"/>
              <a:t>A</a:t>
            </a:r>
            <a:r>
              <a:rPr lang="en-US" b="1" dirty="0"/>
              <a:t> and </a:t>
            </a:r>
            <a:r>
              <a:rPr lang="en-US" b="1" i="1" dirty="0"/>
              <a:t>Y</a:t>
            </a:r>
            <a:r>
              <a:rPr lang="en-US" dirty="0"/>
              <a:t>?</a:t>
            </a:r>
          </a:p>
        </p:txBody>
      </p:sp>
      <p:sp>
        <p:nvSpPr>
          <p:cNvPr id="6" name="TextBox 5">
            <a:extLst>
              <a:ext uri="{FF2B5EF4-FFF2-40B4-BE49-F238E27FC236}">
                <a16:creationId xmlns:a16="http://schemas.microsoft.com/office/drawing/2014/main" id="{4FE1B372-404C-7B47-909C-C236FBA7F31A}"/>
              </a:ext>
            </a:extLst>
          </p:cNvPr>
          <p:cNvSpPr txBox="1"/>
          <p:nvPr/>
        </p:nvSpPr>
        <p:spPr>
          <a:xfrm>
            <a:off x="3204728" y="2569778"/>
            <a:ext cx="444352" cy="523220"/>
          </a:xfrm>
          <a:prstGeom prst="rect">
            <a:avLst/>
          </a:prstGeom>
          <a:noFill/>
        </p:spPr>
        <p:txBody>
          <a:bodyPr wrap="none" rtlCol="0">
            <a:spAutoFit/>
          </a:bodyPr>
          <a:lstStyle/>
          <a:p>
            <a:pPr>
              <a:buNone/>
            </a:pPr>
            <a:r>
              <a:rPr lang="en-US" dirty="0"/>
              <a:t>A</a:t>
            </a:r>
          </a:p>
        </p:txBody>
      </p:sp>
      <p:sp>
        <p:nvSpPr>
          <p:cNvPr id="7" name="TextBox 6">
            <a:extLst>
              <a:ext uri="{FF2B5EF4-FFF2-40B4-BE49-F238E27FC236}">
                <a16:creationId xmlns:a16="http://schemas.microsoft.com/office/drawing/2014/main" id="{84D5BEF8-67E6-0444-B373-1B36B4BA6D4B}"/>
              </a:ext>
            </a:extLst>
          </p:cNvPr>
          <p:cNvSpPr txBox="1"/>
          <p:nvPr/>
        </p:nvSpPr>
        <p:spPr>
          <a:xfrm>
            <a:off x="4324097" y="2569778"/>
            <a:ext cx="423514" cy="523220"/>
          </a:xfrm>
          <a:prstGeom prst="rect">
            <a:avLst/>
          </a:prstGeom>
          <a:noFill/>
        </p:spPr>
        <p:txBody>
          <a:bodyPr wrap="none" rtlCol="0">
            <a:spAutoFit/>
          </a:bodyPr>
          <a:lstStyle/>
          <a:p>
            <a:pPr>
              <a:buNone/>
            </a:pPr>
            <a:r>
              <a:rPr lang="en-US" dirty="0"/>
              <a:t>B</a:t>
            </a:r>
          </a:p>
        </p:txBody>
      </p:sp>
      <p:sp>
        <p:nvSpPr>
          <p:cNvPr id="8" name="TextBox 7">
            <a:extLst>
              <a:ext uri="{FF2B5EF4-FFF2-40B4-BE49-F238E27FC236}">
                <a16:creationId xmlns:a16="http://schemas.microsoft.com/office/drawing/2014/main" id="{8658786D-34D9-8F4A-8D1F-13CA1E94CABE}"/>
              </a:ext>
            </a:extLst>
          </p:cNvPr>
          <p:cNvSpPr txBox="1"/>
          <p:nvPr/>
        </p:nvSpPr>
        <p:spPr>
          <a:xfrm>
            <a:off x="5422628" y="2569778"/>
            <a:ext cx="444352" cy="523220"/>
          </a:xfrm>
          <a:prstGeom prst="rect">
            <a:avLst/>
          </a:prstGeom>
          <a:noFill/>
        </p:spPr>
        <p:txBody>
          <a:bodyPr wrap="none" rtlCol="0">
            <a:spAutoFit/>
          </a:bodyPr>
          <a:lstStyle/>
          <a:p>
            <a:pPr>
              <a:buNone/>
            </a:pPr>
            <a:r>
              <a:rPr lang="en-US" dirty="0"/>
              <a:t>Y</a:t>
            </a:r>
          </a:p>
        </p:txBody>
      </p:sp>
      <p:cxnSp>
        <p:nvCxnSpPr>
          <p:cNvPr id="9" name="Straight Connector 8">
            <a:extLst>
              <a:ext uri="{FF2B5EF4-FFF2-40B4-BE49-F238E27FC236}">
                <a16:creationId xmlns:a16="http://schemas.microsoft.com/office/drawing/2014/main" id="{3301B2FB-4C5C-1545-AE1A-1AF9CD5C806A}"/>
              </a:ext>
            </a:extLst>
          </p:cNvPr>
          <p:cNvCxnSpPr>
            <a:stCxn id="6" idx="3"/>
            <a:endCxn id="7" idx="1"/>
          </p:cNvCxnSpPr>
          <p:nvPr/>
        </p:nvCxnSpPr>
        <p:spPr>
          <a:xfrm>
            <a:off x="3649080"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9D5F4B9-3348-564A-9E97-D07BC2538792}"/>
              </a:ext>
            </a:extLst>
          </p:cNvPr>
          <p:cNvCxnSpPr>
            <a:cxnSpLocks/>
            <a:stCxn id="7" idx="3"/>
            <a:endCxn id="8" idx="1"/>
          </p:cNvCxnSpPr>
          <p:nvPr/>
        </p:nvCxnSpPr>
        <p:spPr>
          <a:xfrm>
            <a:off x="47476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C7290B8-7F1B-0841-8B0E-42399C9D364A}"/>
              </a:ext>
            </a:extLst>
          </p:cNvPr>
          <p:cNvSpPr txBox="1"/>
          <p:nvPr/>
        </p:nvSpPr>
        <p:spPr>
          <a:xfrm>
            <a:off x="2125433" y="2569778"/>
            <a:ext cx="404278" cy="523220"/>
          </a:xfrm>
          <a:prstGeom prst="rect">
            <a:avLst/>
          </a:prstGeom>
          <a:noFill/>
        </p:spPr>
        <p:txBody>
          <a:bodyPr wrap="none" rtlCol="0">
            <a:spAutoFit/>
          </a:bodyPr>
          <a:lstStyle/>
          <a:p>
            <a:pPr>
              <a:buNone/>
            </a:pPr>
            <a:r>
              <a:rPr lang="en-US" dirty="0"/>
              <a:t>L</a:t>
            </a:r>
          </a:p>
        </p:txBody>
      </p:sp>
      <p:cxnSp>
        <p:nvCxnSpPr>
          <p:cNvPr id="12" name="Straight Connector 11">
            <a:extLst>
              <a:ext uri="{FF2B5EF4-FFF2-40B4-BE49-F238E27FC236}">
                <a16:creationId xmlns:a16="http://schemas.microsoft.com/office/drawing/2014/main" id="{EA19FADD-4289-DB48-9296-F9F80ED88DC5}"/>
              </a:ext>
            </a:extLst>
          </p:cNvPr>
          <p:cNvCxnSpPr>
            <a:cxnSpLocks/>
            <a:endCxn id="6" idx="1"/>
          </p:cNvCxnSpPr>
          <p:nvPr/>
        </p:nvCxnSpPr>
        <p:spPr>
          <a:xfrm>
            <a:off x="25297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3" name="Curved Connector 12">
            <a:extLst>
              <a:ext uri="{FF2B5EF4-FFF2-40B4-BE49-F238E27FC236}">
                <a16:creationId xmlns:a16="http://schemas.microsoft.com/office/drawing/2014/main" id="{9C7F66EE-C9A0-AB42-A994-021764B9D774}"/>
              </a:ext>
            </a:extLst>
          </p:cNvPr>
          <p:cNvCxnSpPr>
            <a:cxnSpLocks/>
            <a:stCxn id="11" idx="2"/>
            <a:endCxn id="8" idx="2"/>
          </p:cNvCxnSpPr>
          <p:nvPr/>
        </p:nvCxnSpPr>
        <p:spPr>
          <a:xfrm rot="16200000" flipH="1">
            <a:off x="3986188" y="1434382"/>
            <a:ext cx="12700" cy="3317232"/>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937CC9F-37AD-3E48-B926-F5B0CD42A49D}"/>
              </a:ext>
            </a:extLst>
          </p:cNvPr>
          <p:cNvSpPr txBox="1"/>
          <p:nvPr/>
        </p:nvSpPr>
        <p:spPr>
          <a:xfrm>
            <a:off x="6541996" y="2569778"/>
            <a:ext cx="423514" cy="523220"/>
          </a:xfrm>
          <a:prstGeom prst="rect">
            <a:avLst/>
          </a:prstGeom>
          <a:noFill/>
          <a:ln w="25400">
            <a:solidFill>
              <a:schemeClr val="tx1"/>
            </a:solidFill>
          </a:ln>
        </p:spPr>
        <p:txBody>
          <a:bodyPr wrap="square" rtlCol="0">
            <a:spAutoFit/>
          </a:bodyPr>
          <a:lstStyle/>
          <a:p>
            <a:pPr>
              <a:buNone/>
            </a:pPr>
            <a:r>
              <a:rPr lang="en-US" dirty="0"/>
              <a:t>C</a:t>
            </a:r>
          </a:p>
        </p:txBody>
      </p:sp>
      <p:cxnSp>
        <p:nvCxnSpPr>
          <p:cNvPr id="15" name="Straight Connector 14">
            <a:extLst>
              <a:ext uri="{FF2B5EF4-FFF2-40B4-BE49-F238E27FC236}">
                <a16:creationId xmlns:a16="http://schemas.microsoft.com/office/drawing/2014/main" id="{A7132FC4-BF3D-E44F-B45B-80488BAD3960}"/>
              </a:ext>
            </a:extLst>
          </p:cNvPr>
          <p:cNvCxnSpPr>
            <a:cxnSpLocks/>
            <a:stCxn id="8" idx="3"/>
            <a:endCxn id="14" idx="1"/>
          </p:cNvCxnSpPr>
          <p:nvPr/>
        </p:nvCxnSpPr>
        <p:spPr>
          <a:xfrm>
            <a:off x="5866980" y="2831388"/>
            <a:ext cx="675016"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6" name="Curved Connector 15">
            <a:extLst>
              <a:ext uri="{FF2B5EF4-FFF2-40B4-BE49-F238E27FC236}">
                <a16:creationId xmlns:a16="http://schemas.microsoft.com/office/drawing/2014/main" id="{4D257D8F-7DF3-7F47-A831-5542EA959E31}"/>
              </a:ext>
            </a:extLst>
          </p:cNvPr>
          <p:cNvCxnSpPr>
            <a:cxnSpLocks/>
            <a:stCxn id="6" idx="0"/>
            <a:endCxn id="14" idx="0"/>
          </p:cNvCxnSpPr>
          <p:nvPr/>
        </p:nvCxnSpPr>
        <p:spPr>
          <a:xfrm rot="5400000" flipH="1" flipV="1">
            <a:off x="5090328" y="906354"/>
            <a:ext cx="12700" cy="3326849"/>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58387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FBB724-7C55-474F-91CC-F85FAE73FA56}"/>
              </a:ext>
            </a:extLst>
          </p:cNvPr>
          <p:cNvSpPr>
            <a:spLocks noGrp="1"/>
          </p:cNvSpPr>
          <p:nvPr>
            <p:ph type="title"/>
          </p:nvPr>
        </p:nvSpPr>
        <p:spPr/>
        <p:txBody>
          <a:bodyPr/>
          <a:lstStyle/>
          <a:p>
            <a:r>
              <a:rPr lang="en-US" dirty="0"/>
              <a:t>Association II</a:t>
            </a:r>
          </a:p>
        </p:txBody>
      </p:sp>
      <p:sp>
        <p:nvSpPr>
          <p:cNvPr id="5" name="Content Placeholder 4">
            <a:extLst>
              <a:ext uri="{FF2B5EF4-FFF2-40B4-BE49-F238E27FC236}">
                <a16:creationId xmlns:a16="http://schemas.microsoft.com/office/drawing/2014/main" id="{6FBA3881-D2BD-2548-8207-3FB4E5DA668D}"/>
              </a:ext>
            </a:extLst>
          </p:cNvPr>
          <p:cNvSpPr>
            <a:spLocks noGrp="1"/>
          </p:cNvSpPr>
          <p:nvPr>
            <p:ph idx="1"/>
          </p:nvPr>
        </p:nvSpPr>
        <p:spPr/>
        <p:txBody>
          <a:bodyPr/>
          <a:lstStyle/>
          <a:p>
            <a:endParaRPr lang="en-US" dirty="0"/>
          </a:p>
          <a:p>
            <a:endParaRPr lang="en-US" dirty="0"/>
          </a:p>
          <a:p>
            <a:endParaRPr lang="en-US" dirty="0"/>
          </a:p>
          <a:p>
            <a:endParaRPr lang="en-US" dirty="0"/>
          </a:p>
          <a:p>
            <a:pPr marL="119062" indent="0">
              <a:buNone/>
            </a:pPr>
            <a:endParaRPr lang="en-US" dirty="0"/>
          </a:p>
          <a:p>
            <a:r>
              <a:rPr lang="en-US" dirty="0"/>
              <a:t>What </a:t>
            </a:r>
            <a:r>
              <a:rPr lang="en-US" b="1" dirty="0"/>
              <a:t>marginal associational </a:t>
            </a:r>
            <a:r>
              <a:rPr lang="en-US" dirty="0"/>
              <a:t>statement represents the relationship between </a:t>
            </a:r>
            <a:r>
              <a:rPr lang="en-US" b="1" i="1" dirty="0"/>
              <a:t>L</a:t>
            </a:r>
            <a:r>
              <a:rPr lang="en-US" b="1" dirty="0"/>
              <a:t> and </a:t>
            </a:r>
            <a:r>
              <a:rPr lang="en-US" b="1" i="1" dirty="0"/>
              <a:t>C</a:t>
            </a:r>
            <a:r>
              <a:rPr lang="en-US" dirty="0"/>
              <a:t>?</a:t>
            </a:r>
          </a:p>
        </p:txBody>
      </p:sp>
      <p:sp>
        <p:nvSpPr>
          <p:cNvPr id="6" name="TextBox 5">
            <a:extLst>
              <a:ext uri="{FF2B5EF4-FFF2-40B4-BE49-F238E27FC236}">
                <a16:creationId xmlns:a16="http://schemas.microsoft.com/office/drawing/2014/main" id="{4FE1B372-404C-7B47-909C-C236FBA7F31A}"/>
              </a:ext>
            </a:extLst>
          </p:cNvPr>
          <p:cNvSpPr txBox="1"/>
          <p:nvPr/>
        </p:nvSpPr>
        <p:spPr>
          <a:xfrm>
            <a:off x="3204728" y="2569778"/>
            <a:ext cx="444352" cy="523220"/>
          </a:xfrm>
          <a:prstGeom prst="rect">
            <a:avLst/>
          </a:prstGeom>
          <a:noFill/>
        </p:spPr>
        <p:txBody>
          <a:bodyPr wrap="none" rtlCol="0">
            <a:spAutoFit/>
          </a:bodyPr>
          <a:lstStyle/>
          <a:p>
            <a:pPr>
              <a:buNone/>
            </a:pPr>
            <a:r>
              <a:rPr lang="en-US" dirty="0"/>
              <a:t>A</a:t>
            </a:r>
          </a:p>
        </p:txBody>
      </p:sp>
      <p:sp>
        <p:nvSpPr>
          <p:cNvPr id="7" name="TextBox 6">
            <a:extLst>
              <a:ext uri="{FF2B5EF4-FFF2-40B4-BE49-F238E27FC236}">
                <a16:creationId xmlns:a16="http://schemas.microsoft.com/office/drawing/2014/main" id="{84D5BEF8-67E6-0444-B373-1B36B4BA6D4B}"/>
              </a:ext>
            </a:extLst>
          </p:cNvPr>
          <p:cNvSpPr txBox="1"/>
          <p:nvPr/>
        </p:nvSpPr>
        <p:spPr>
          <a:xfrm>
            <a:off x="4324097" y="2569778"/>
            <a:ext cx="423514" cy="523220"/>
          </a:xfrm>
          <a:prstGeom prst="rect">
            <a:avLst/>
          </a:prstGeom>
          <a:noFill/>
        </p:spPr>
        <p:txBody>
          <a:bodyPr wrap="none" rtlCol="0">
            <a:spAutoFit/>
          </a:bodyPr>
          <a:lstStyle/>
          <a:p>
            <a:pPr>
              <a:buNone/>
            </a:pPr>
            <a:r>
              <a:rPr lang="en-US" dirty="0"/>
              <a:t>B</a:t>
            </a:r>
          </a:p>
        </p:txBody>
      </p:sp>
      <p:sp>
        <p:nvSpPr>
          <p:cNvPr id="8" name="TextBox 7">
            <a:extLst>
              <a:ext uri="{FF2B5EF4-FFF2-40B4-BE49-F238E27FC236}">
                <a16:creationId xmlns:a16="http://schemas.microsoft.com/office/drawing/2014/main" id="{8658786D-34D9-8F4A-8D1F-13CA1E94CABE}"/>
              </a:ext>
            </a:extLst>
          </p:cNvPr>
          <p:cNvSpPr txBox="1"/>
          <p:nvPr/>
        </p:nvSpPr>
        <p:spPr>
          <a:xfrm>
            <a:off x="5422628" y="2569778"/>
            <a:ext cx="444352" cy="523220"/>
          </a:xfrm>
          <a:prstGeom prst="rect">
            <a:avLst/>
          </a:prstGeom>
          <a:noFill/>
        </p:spPr>
        <p:txBody>
          <a:bodyPr wrap="none" rtlCol="0">
            <a:spAutoFit/>
          </a:bodyPr>
          <a:lstStyle/>
          <a:p>
            <a:pPr>
              <a:buNone/>
            </a:pPr>
            <a:r>
              <a:rPr lang="en-US" dirty="0"/>
              <a:t>Y</a:t>
            </a:r>
          </a:p>
        </p:txBody>
      </p:sp>
      <p:cxnSp>
        <p:nvCxnSpPr>
          <p:cNvPr id="9" name="Straight Connector 8">
            <a:extLst>
              <a:ext uri="{FF2B5EF4-FFF2-40B4-BE49-F238E27FC236}">
                <a16:creationId xmlns:a16="http://schemas.microsoft.com/office/drawing/2014/main" id="{3301B2FB-4C5C-1545-AE1A-1AF9CD5C806A}"/>
              </a:ext>
            </a:extLst>
          </p:cNvPr>
          <p:cNvCxnSpPr>
            <a:stCxn id="6" idx="3"/>
            <a:endCxn id="7" idx="1"/>
          </p:cNvCxnSpPr>
          <p:nvPr/>
        </p:nvCxnSpPr>
        <p:spPr>
          <a:xfrm>
            <a:off x="3649080"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9D5F4B9-3348-564A-9E97-D07BC2538792}"/>
              </a:ext>
            </a:extLst>
          </p:cNvPr>
          <p:cNvCxnSpPr>
            <a:cxnSpLocks/>
            <a:stCxn id="7" idx="3"/>
            <a:endCxn id="8" idx="1"/>
          </p:cNvCxnSpPr>
          <p:nvPr/>
        </p:nvCxnSpPr>
        <p:spPr>
          <a:xfrm>
            <a:off x="47476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C7290B8-7F1B-0841-8B0E-42399C9D364A}"/>
              </a:ext>
            </a:extLst>
          </p:cNvPr>
          <p:cNvSpPr txBox="1"/>
          <p:nvPr/>
        </p:nvSpPr>
        <p:spPr>
          <a:xfrm>
            <a:off x="2125433" y="2569778"/>
            <a:ext cx="404278" cy="523220"/>
          </a:xfrm>
          <a:prstGeom prst="rect">
            <a:avLst/>
          </a:prstGeom>
          <a:noFill/>
        </p:spPr>
        <p:txBody>
          <a:bodyPr wrap="none" rtlCol="0">
            <a:spAutoFit/>
          </a:bodyPr>
          <a:lstStyle/>
          <a:p>
            <a:pPr>
              <a:buNone/>
            </a:pPr>
            <a:r>
              <a:rPr lang="en-US" dirty="0"/>
              <a:t>L</a:t>
            </a:r>
          </a:p>
        </p:txBody>
      </p:sp>
      <p:cxnSp>
        <p:nvCxnSpPr>
          <p:cNvPr id="12" name="Straight Connector 11">
            <a:extLst>
              <a:ext uri="{FF2B5EF4-FFF2-40B4-BE49-F238E27FC236}">
                <a16:creationId xmlns:a16="http://schemas.microsoft.com/office/drawing/2014/main" id="{EA19FADD-4289-DB48-9296-F9F80ED88DC5}"/>
              </a:ext>
            </a:extLst>
          </p:cNvPr>
          <p:cNvCxnSpPr>
            <a:cxnSpLocks/>
            <a:endCxn id="6" idx="1"/>
          </p:cNvCxnSpPr>
          <p:nvPr/>
        </p:nvCxnSpPr>
        <p:spPr>
          <a:xfrm>
            <a:off x="25297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3" name="Curved Connector 12">
            <a:extLst>
              <a:ext uri="{FF2B5EF4-FFF2-40B4-BE49-F238E27FC236}">
                <a16:creationId xmlns:a16="http://schemas.microsoft.com/office/drawing/2014/main" id="{9C7F66EE-C9A0-AB42-A994-021764B9D774}"/>
              </a:ext>
            </a:extLst>
          </p:cNvPr>
          <p:cNvCxnSpPr>
            <a:cxnSpLocks/>
            <a:stCxn id="11" idx="2"/>
            <a:endCxn id="8" idx="2"/>
          </p:cNvCxnSpPr>
          <p:nvPr/>
        </p:nvCxnSpPr>
        <p:spPr>
          <a:xfrm rot="16200000" flipH="1">
            <a:off x="3986188" y="1434382"/>
            <a:ext cx="12700" cy="3317232"/>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937CC9F-37AD-3E48-B926-F5B0CD42A49D}"/>
              </a:ext>
            </a:extLst>
          </p:cNvPr>
          <p:cNvSpPr txBox="1"/>
          <p:nvPr/>
        </p:nvSpPr>
        <p:spPr>
          <a:xfrm>
            <a:off x="6541996" y="2569778"/>
            <a:ext cx="423514" cy="523220"/>
          </a:xfrm>
          <a:prstGeom prst="rect">
            <a:avLst/>
          </a:prstGeom>
          <a:noFill/>
          <a:ln w="25400">
            <a:solidFill>
              <a:schemeClr val="tx1"/>
            </a:solidFill>
          </a:ln>
        </p:spPr>
        <p:txBody>
          <a:bodyPr wrap="square" rtlCol="0">
            <a:spAutoFit/>
          </a:bodyPr>
          <a:lstStyle/>
          <a:p>
            <a:pPr>
              <a:buNone/>
            </a:pPr>
            <a:r>
              <a:rPr lang="en-US" dirty="0"/>
              <a:t>C</a:t>
            </a:r>
          </a:p>
        </p:txBody>
      </p:sp>
      <p:cxnSp>
        <p:nvCxnSpPr>
          <p:cNvPr id="15" name="Straight Connector 14">
            <a:extLst>
              <a:ext uri="{FF2B5EF4-FFF2-40B4-BE49-F238E27FC236}">
                <a16:creationId xmlns:a16="http://schemas.microsoft.com/office/drawing/2014/main" id="{A7132FC4-BF3D-E44F-B45B-80488BAD3960}"/>
              </a:ext>
            </a:extLst>
          </p:cNvPr>
          <p:cNvCxnSpPr>
            <a:cxnSpLocks/>
            <a:stCxn id="8" idx="3"/>
            <a:endCxn id="14" idx="1"/>
          </p:cNvCxnSpPr>
          <p:nvPr/>
        </p:nvCxnSpPr>
        <p:spPr>
          <a:xfrm>
            <a:off x="5866980" y="2831388"/>
            <a:ext cx="675016"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6" name="Curved Connector 15">
            <a:extLst>
              <a:ext uri="{FF2B5EF4-FFF2-40B4-BE49-F238E27FC236}">
                <a16:creationId xmlns:a16="http://schemas.microsoft.com/office/drawing/2014/main" id="{4D257D8F-7DF3-7F47-A831-5542EA959E31}"/>
              </a:ext>
            </a:extLst>
          </p:cNvPr>
          <p:cNvCxnSpPr>
            <a:cxnSpLocks/>
            <a:stCxn id="6" idx="0"/>
            <a:endCxn id="14" idx="0"/>
          </p:cNvCxnSpPr>
          <p:nvPr/>
        </p:nvCxnSpPr>
        <p:spPr>
          <a:xfrm rot="5400000" flipH="1" flipV="1">
            <a:off x="5090328" y="906354"/>
            <a:ext cx="12700" cy="3326849"/>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86866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FBB724-7C55-474F-91CC-F85FAE73FA56}"/>
              </a:ext>
            </a:extLst>
          </p:cNvPr>
          <p:cNvSpPr>
            <a:spLocks noGrp="1"/>
          </p:cNvSpPr>
          <p:nvPr>
            <p:ph type="title"/>
          </p:nvPr>
        </p:nvSpPr>
        <p:spPr/>
        <p:txBody>
          <a:bodyPr/>
          <a:lstStyle/>
          <a:p>
            <a:r>
              <a:rPr lang="en-US" dirty="0"/>
              <a:t>Association III</a:t>
            </a:r>
          </a:p>
        </p:txBody>
      </p:sp>
      <p:sp>
        <p:nvSpPr>
          <p:cNvPr id="5" name="Content Placeholder 4">
            <a:extLst>
              <a:ext uri="{FF2B5EF4-FFF2-40B4-BE49-F238E27FC236}">
                <a16:creationId xmlns:a16="http://schemas.microsoft.com/office/drawing/2014/main" id="{6FBA3881-D2BD-2548-8207-3FB4E5DA668D}"/>
              </a:ext>
            </a:extLst>
          </p:cNvPr>
          <p:cNvSpPr>
            <a:spLocks noGrp="1"/>
          </p:cNvSpPr>
          <p:nvPr>
            <p:ph idx="1"/>
          </p:nvPr>
        </p:nvSpPr>
        <p:spPr/>
        <p:txBody>
          <a:bodyPr/>
          <a:lstStyle/>
          <a:p>
            <a:endParaRPr lang="en-US" dirty="0"/>
          </a:p>
          <a:p>
            <a:endParaRPr lang="en-US" dirty="0"/>
          </a:p>
          <a:p>
            <a:endParaRPr lang="en-US" dirty="0"/>
          </a:p>
          <a:p>
            <a:endParaRPr lang="en-US" dirty="0"/>
          </a:p>
          <a:p>
            <a:pPr marL="119062" indent="0">
              <a:buNone/>
            </a:pPr>
            <a:endParaRPr lang="en-US" dirty="0"/>
          </a:p>
          <a:p>
            <a:r>
              <a:rPr lang="en-US" dirty="0"/>
              <a:t>What </a:t>
            </a:r>
            <a:r>
              <a:rPr lang="en-US" b="1" dirty="0"/>
              <a:t>associational</a:t>
            </a:r>
            <a:r>
              <a:rPr lang="en-US" dirty="0"/>
              <a:t> statement represents the relationship between </a:t>
            </a:r>
            <a:r>
              <a:rPr lang="en-US" b="1" i="1" dirty="0"/>
              <a:t>L</a:t>
            </a:r>
            <a:r>
              <a:rPr lang="en-US" b="1" dirty="0"/>
              <a:t> and </a:t>
            </a:r>
            <a:r>
              <a:rPr lang="en-US" b="1" i="1" dirty="0"/>
              <a:t>Y</a:t>
            </a:r>
            <a:r>
              <a:rPr lang="en-US" dirty="0"/>
              <a:t>, </a:t>
            </a:r>
            <a:r>
              <a:rPr lang="en-US" b="1" dirty="0"/>
              <a:t>conditional on A</a:t>
            </a:r>
            <a:r>
              <a:rPr lang="en-US" dirty="0"/>
              <a:t>?</a:t>
            </a:r>
          </a:p>
        </p:txBody>
      </p:sp>
      <p:sp>
        <p:nvSpPr>
          <p:cNvPr id="6" name="TextBox 5">
            <a:extLst>
              <a:ext uri="{FF2B5EF4-FFF2-40B4-BE49-F238E27FC236}">
                <a16:creationId xmlns:a16="http://schemas.microsoft.com/office/drawing/2014/main" id="{4FE1B372-404C-7B47-909C-C236FBA7F31A}"/>
              </a:ext>
            </a:extLst>
          </p:cNvPr>
          <p:cNvSpPr txBox="1"/>
          <p:nvPr/>
        </p:nvSpPr>
        <p:spPr>
          <a:xfrm>
            <a:off x="3204728" y="2569778"/>
            <a:ext cx="444352"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mn-cs"/>
              </a:rPr>
              <a:t>A</a:t>
            </a:r>
          </a:p>
        </p:txBody>
      </p:sp>
      <p:sp>
        <p:nvSpPr>
          <p:cNvPr id="7" name="TextBox 6">
            <a:extLst>
              <a:ext uri="{FF2B5EF4-FFF2-40B4-BE49-F238E27FC236}">
                <a16:creationId xmlns:a16="http://schemas.microsoft.com/office/drawing/2014/main" id="{84D5BEF8-67E6-0444-B373-1B36B4BA6D4B}"/>
              </a:ext>
            </a:extLst>
          </p:cNvPr>
          <p:cNvSpPr txBox="1"/>
          <p:nvPr/>
        </p:nvSpPr>
        <p:spPr>
          <a:xfrm>
            <a:off x="4324097" y="2569778"/>
            <a:ext cx="423514"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mn-cs"/>
              </a:rPr>
              <a:t>B</a:t>
            </a:r>
          </a:p>
        </p:txBody>
      </p:sp>
      <p:sp>
        <p:nvSpPr>
          <p:cNvPr id="8" name="TextBox 7">
            <a:extLst>
              <a:ext uri="{FF2B5EF4-FFF2-40B4-BE49-F238E27FC236}">
                <a16:creationId xmlns:a16="http://schemas.microsoft.com/office/drawing/2014/main" id="{8658786D-34D9-8F4A-8D1F-13CA1E94CABE}"/>
              </a:ext>
            </a:extLst>
          </p:cNvPr>
          <p:cNvSpPr txBox="1"/>
          <p:nvPr/>
        </p:nvSpPr>
        <p:spPr>
          <a:xfrm>
            <a:off x="5422628" y="2569778"/>
            <a:ext cx="444352"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mn-cs"/>
              </a:rPr>
              <a:t>Y</a:t>
            </a:r>
          </a:p>
        </p:txBody>
      </p:sp>
      <p:cxnSp>
        <p:nvCxnSpPr>
          <p:cNvPr id="9" name="Straight Connector 8">
            <a:extLst>
              <a:ext uri="{FF2B5EF4-FFF2-40B4-BE49-F238E27FC236}">
                <a16:creationId xmlns:a16="http://schemas.microsoft.com/office/drawing/2014/main" id="{3301B2FB-4C5C-1545-AE1A-1AF9CD5C806A}"/>
              </a:ext>
            </a:extLst>
          </p:cNvPr>
          <p:cNvCxnSpPr>
            <a:stCxn id="6" idx="3"/>
            <a:endCxn id="7" idx="1"/>
          </p:cNvCxnSpPr>
          <p:nvPr/>
        </p:nvCxnSpPr>
        <p:spPr>
          <a:xfrm>
            <a:off x="3649080"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9D5F4B9-3348-564A-9E97-D07BC2538792}"/>
              </a:ext>
            </a:extLst>
          </p:cNvPr>
          <p:cNvCxnSpPr>
            <a:cxnSpLocks/>
            <a:stCxn id="7" idx="3"/>
            <a:endCxn id="8" idx="1"/>
          </p:cNvCxnSpPr>
          <p:nvPr/>
        </p:nvCxnSpPr>
        <p:spPr>
          <a:xfrm>
            <a:off x="47476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C7290B8-7F1B-0841-8B0E-42399C9D364A}"/>
              </a:ext>
            </a:extLst>
          </p:cNvPr>
          <p:cNvSpPr txBox="1"/>
          <p:nvPr/>
        </p:nvSpPr>
        <p:spPr>
          <a:xfrm>
            <a:off x="2125433" y="2569778"/>
            <a:ext cx="404278"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mn-cs"/>
              </a:rPr>
              <a:t>L</a:t>
            </a:r>
          </a:p>
        </p:txBody>
      </p:sp>
      <p:cxnSp>
        <p:nvCxnSpPr>
          <p:cNvPr id="12" name="Straight Connector 11">
            <a:extLst>
              <a:ext uri="{FF2B5EF4-FFF2-40B4-BE49-F238E27FC236}">
                <a16:creationId xmlns:a16="http://schemas.microsoft.com/office/drawing/2014/main" id="{EA19FADD-4289-DB48-9296-F9F80ED88DC5}"/>
              </a:ext>
            </a:extLst>
          </p:cNvPr>
          <p:cNvCxnSpPr>
            <a:cxnSpLocks/>
            <a:endCxn id="6" idx="1"/>
          </p:cNvCxnSpPr>
          <p:nvPr/>
        </p:nvCxnSpPr>
        <p:spPr>
          <a:xfrm>
            <a:off x="25297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3" name="Curved Connector 12">
            <a:extLst>
              <a:ext uri="{FF2B5EF4-FFF2-40B4-BE49-F238E27FC236}">
                <a16:creationId xmlns:a16="http://schemas.microsoft.com/office/drawing/2014/main" id="{9C7F66EE-C9A0-AB42-A994-021764B9D774}"/>
              </a:ext>
            </a:extLst>
          </p:cNvPr>
          <p:cNvCxnSpPr>
            <a:cxnSpLocks/>
            <a:stCxn id="11" idx="2"/>
            <a:endCxn id="8" idx="2"/>
          </p:cNvCxnSpPr>
          <p:nvPr/>
        </p:nvCxnSpPr>
        <p:spPr>
          <a:xfrm rot="16200000" flipH="1">
            <a:off x="3986188" y="1434382"/>
            <a:ext cx="12700" cy="3317232"/>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937CC9F-37AD-3E48-B926-F5B0CD42A49D}"/>
              </a:ext>
            </a:extLst>
          </p:cNvPr>
          <p:cNvSpPr txBox="1"/>
          <p:nvPr/>
        </p:nvSpPr>
        <p:spPr>
          <a:xfrm>
            <a:off x="6541996" y="2569778"/>
            <a:ext cx="423514" cy="523220"/>
          </a:xfrm>
          <a:prstGeom prst="rect">
            <a:avLst/>
          </a:prstGeom>
          <a:noFill/>
          <a:ln w="25400">
            <a:solidFill>
              <a:schemeClr val="tx1"/>
            </a:solidFill>
          </a:ln>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mn-cs"/>
              </a:rPr>
              <a:t>C</a:t>
            </a:r>
          </a:p>
        </p:txBody>
      </p:sp>
      <p:cxnSp>
        <p:nvCxnSpPr>
          <p:cNvPr id="15" name="Straight Connector 14">
            <a:extLst>
              <a:ext uri="{FF2B5EF4-FFF2-40B4-BE49-F238E27FC236}">
                <a16:creationId xmlns:a16="http://schemas.microsoft.com/office/drawing/2014/main" id="{A7132FC4-BF3D-E44F-B45B-80488BAD3960}"/>
              </a:ext>
            </a:extLst>
          </p:cNvPr>
          <p:cNvCxnSpPr>
            <a:cxnSpLocks/>
            <a:stCxn id="8" idx="3"/>
            <a:endCxn id="14" idx="1"/>
          </p:cNvCxnSpPr>
          <p:nvPr/>
        </p:nvCxnSpPr>
        <p:spPr>
          <a:xfrm>
            <a:off x="5866980" y="2831388"/>
            <a:ext cx="675016"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6" name="Curved Connector 15">
            <a:extLst>
              <a:ext uri="{FF2B5EF4-FFF2-40B4-BE49-F238E27FC236}">
                <a16:creationId xmlns:a16="http://schemas.microsoft.com/office/drawing/2014/main" id="{4D257D8F-7DF3-7F47-A831-5542EA959E31}"/>
              </a:ext>
            </a:extLst>
          </p:cNvPr>
          <p:cNvCxnSpPr>
            <a:cxnSpLocks/>
            <a:stCxn id="6" idx="0"/>
            <a:endCxn id="14" idx="0"/>
          </p:cNvCxnSpPr>
          <p:nvPr/>
        </p:nvCxnSpPr>
        <p:spPr>
          <a:xfrm rot="5400000" flipH="1" flipV="1">
            <a:off x="5090328" y="906354"/>
            <a:ext cx="12700" cy="3326849"/>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60494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FBB724-7C55-474F-91CC-F85FAE73FA56}"/>
              </a:ext>
            </a:extLst>
          </p:cNvPr>
          <p:cNvSpPr>
            <a:spLocks noGrp="1"/>
          </p:cNvSpPr>
          <p:nvPr>
            <p:ph type="title"/>
          </p:nvPr>
        </p:nvSpPr>
        <p:spPr/>
        <p:txBody>
          <a:bodyPr/>
          <a:lstStyle/>
          <a:p>
            <a:r>
              <a:rPr lang="en-US" dirty="0"/>
              <a:t>Association IV</a:t>
            </a:r>
          </a:p>
        </p:txBody>
      </p:sp>
      <p:sp>
        <p:nvSpPr>
          <p:cNvPr id="5" name="Content Placeholder 4">
            <a:extLst>
              <a:ext uri="{FF2B5EF4-FFF2-40B4-BE49-F238E27FC236}">
                <a16:creationId xmlns:a16="http://schemas.microsoft.com/office/drawing/2014/main" id="{6FBA3881-D2BD-2548-8207-3FB4E5DA668D}"/>
              </a:ext>
            </a:extLst>
          </p:cNvPr>
          <p:cNvSpPr>
            <a:spLocks noGrp="1"/>
          </p:cNvSpPr>
          <p:nvPr>
            <p:ph idx="1"/>
          </p:nvPr>
        </p:nvSpPr>
        <p:spPr/>
        <p:txBody>
          <a:bodyPr/>
          <a:lstStyle/>
          <a:p>
            <a:endParaRPr lang="en-US" dirty="0"/>
          </a:p>
          <a:p>
            <a:endParaRPr lang="en-US" dirty="0"/>
          </a:p>
          <a:p>
            <a:endParaRPr lang="en-US" dirty="0"/>
          </a:p>
          <a:p>
            <a:endParaRPr lang="en-US" dirty="0"/>
          </a:p>
          <a:p>
            <a:pPr marL="119062" indent="0">
              <a:buNone/>
            </a:pPr>
            <a:endParaRPr lang="en-US" dirty="0"/>
          </a:p>
          <a:p>
            <a:r>
              <a:rPr lang="en-US" dirty="0"/>
              <a:t>What </a:t>
            </a:r>
            <a:r>
              <a:rPr lang="en-US" b="1" dirty="0"/>
              <a:t>associational</a:t>
            </a:r>
            <a:r>
              <a:rPr lang="en-US" dirty="0"/>
              <a:t> statement represents the relationship between </a:t>
            </a:r>
            <a:r>
              <a:rPr lang="en-US" b="1" i="1" dirty="0"/>
              <a:t>L</a:t>
            </a:r>
            <a:r>
              <a:rPr lang="en-US" b="1" dirty="0"/>
              <a:t> and </a:t>
            </a:r>
            <a:r>
              <a:rPr lang="en-US" b="1" i="1" dirty="0"/>
              <a:t>B</a:t>
            </a:r>
            <a:r>
              <a:rPr lang="en-US" dirty="0"/>
              <a:t>, </a:t>
            </a:r>
            <a:r>
              <a:rPr lang="en-US" b="1" dirty="0"/>
              <a:t>conditional on A</a:t>
            </a:r>
            <a:r>
              <a:rPr lang="en-US" dirty="0"/>
              <a:t>?</a:t>
            </a:r>
          </a:p>
        </p:txBody>
      </p:sp>
      <p:sp>
        <p:nvSpPr>
          <p:cNvPr id="6" name="TextBox 5">
            <a:extLst>
              <a:ext uri="{FF2B5EF4-FFF2-40B4-BE49-F238E27FC236}">
                <a16:creationId xmlns:a16="http://schemas.microsoft.com/office/drawing/2014/main" id="{4FE1B372-404C-7B47-909C-C236FBA7F31A}"/>
              </a:ext>
            </a:extLst>
          </p:cNvPr>
          <p:cNvSpPr txBox="1"/>
          <p:nvPr/>
        </p:nvSpPr>
        <p:spPr>
          <a:xfrm>
            <a:off x="3204728" y="2569778"/>
            <a:ext cx="444352"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mn-cs"/>
              </a:rPr>
              <a:t>A</a:t>
            </a:r>
          </a:p>
        </p:txBody>
      </p:sp>
      <p:sp>
        <p:nvSpPr>
          <p:cNvPr id="7" name="TextBox 6">
            <a:extLst>
              <a:ext uri="{FF2B5EF4-FFF2-40B4-BE49-F238E27FC236}">
                <a16:creationId xmlns:a16="http://schemas.microsoft.com/office/drawing/2014/main" id="{84D5BEF8-67E6-0444-B373-1B36B4BA6D4B}"/>
              </a:ext>
            </a:extLst>
          </p:cNvPr>
          <p:cNvSpPr txBox="1"/>
          <p:nvPr/>
        </p:nvSpPr>
        <p:spPr>
          <a:xfrm>
            <a:off x="4324097" y="2569778"/>
            <a:ext cx="423514"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mn-cs"/>
              </a:rPr>
              <a:t>B</a:t>
            </a:r>
          </a:p>
        </p:txBody>
      </p:sp>
      <p:sp>
        <p:nvSpPr>
          <p:cNvPr id="8" name="TextBox 7">
            <a:extLst>
              <a:ext uri="{FF2B5EF4-FFF2-40B4-BE49-F238E27FC236}">
                <a16:creationId xmlns:a16="http://schemas.microsoft.com/office/drawing/2014/main" id="{8658786D-34D9-8F4A-8D1F-13CA1E94CABE}"/>
              </a:ext>
            </a:extLst>
          </p:cNvPr>
          <p:cNvSpPr txBox="1"/>
          <p:nvPr/>
        </p:nvSpPr>
        <p:spPr>
          <a:xfrm>
            <a:off x="5422628" y="2569778"/>
            <a:ext cx="444352"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mn-cs"/>
              </a:rPr>
              <a:t>Y</a:t>
            </a:r>
          </a:p>
        </p:txBody>
      </p:sp>
      <p:cxnSp>
        <p:nvCxnSpPr>
          <p:cNvPr id="9" name="Straight Connector 8">
            <a:extLst>
              <a:ext uri="{FF2B5EF4-FFF2-40B4-BE49-F238E27FC236}">
                <a16:creationId xmlns:a16="http://schemas.microsoft.com/office/drawing/2014/main" id="{3301B2FB-4C5C-1545-AE1A-1AF9CD5C806A}"/>
              </a:ext>
            </a:extLst>
          </p:cNvPr>
          <p:cNvCxnSpPr>
            <a:stCxn id="6" idx="3"/>
            <a:endCxn id="7" idx="1"/>
          </p:cNvCxnSpPr>
          <p:nvPr/>
        </p:nvCxnSpPr>
        <p:spPr>
          <a:xfrm>
            <a:off x="3649080"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9D5F4B9-3348-564A-9E97-D07BC2538792}"/>
              </a:ext>
            </a:extLst>
          </p:cNvPr>
          <p:cNvCxnSpPr>
            <a:cxnSpLocks/>
            <a:stCxn id="7" idx="3"/>
            <a:endCxn id="8" idx="1"/>
          </p:cNvCxnSpPr>
          <p:nvPr/>
        </p:nvCxnSpPr>
        <p:spPr>
          <a:xfrm>
            <a:off x="47476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C7290B8-7F1B-0841-8B0E-42399C9D364A}"/>
              </a:ext>
            </a:extLst>
          </p:cNvPr>
          <p:cNvSpPr txBox="1"/>
          <p:nvPr/>
        </p:nvSpPr>
        <p:spPr>
          <a:xfrm>
            <a:off x="2125433" y="2569778"/>
            <a:ext cx="404278"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mn-cs"/>
              </a:rPr>
              <a:t>L</a:t>
            </a:r>
          </a:p>
        </p:txBody>
      </p:sp>
      <p:cxnSp>
        <p:nvCxnSpPr>
          <p:cNvPr id="12" name="Straight Connector 11">
            <a:extLst>
              <a:ext uri="{FF2B5EF4-FFF2-40B4-BE49-F238E27FC236}">
                <a16:creationId xmlns:a16="http://schemas.microsoft.com/office/drawing/2014/main" id="{EA19FADD-4289-DB48-9296-F9F80ED88DC5}"/>
              </a:ext>
            </a:extLst>
          </p:cNvPr>
          <p:cNvCxnSpPr>
            <a:cxnSpLocks/>
            <a:endCxn id="6" idx="1"/>
          </p:cNvCxnSpPr>
          <p:nvPr/>
        </p:nvCxnSpPr>
        <p:spPr>
          <a:xfrm>
            <a:off x="25297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3" name="Curved Connector 12">
            <a:extLst>
              <a:ext uri="{FF2B5EF4-FFF2-40B4-BE49-F238E27FC236}">
                <a16:creationId xmlns:a16="http://schemas.microsoft.com/office/drawing/2014/main" id="{9C7F66EE-C9A0-AB42-A994-021764B9D774}"/>
              </a:ext>
            </a:extLst>
          </p:cNvPr>
          <p:cNvCxnSpPr>
            <a:cxnSpLocks/>
            <a:stCxn id="11" idx="2"/>
            <a:endCxn id="8" idx="2"/>
          </p:cNvCxnSpPr>
          <p:nvPr/>
        </p:nvCxnSpPr>
        <p:spPr>
          <a:xfrm rot="16200000" flipH="1">
            <a:off x="3986188" y="1434382"/>
            <a:ext cx="12700" cy="3317232"/>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937CC9F-37AD-3E48-B926-F5B0CD42A49D}"/>
              </a:ext>
            </a:extLst>
          </p:cNvPr>
          <p:cNvSpPr txBox="1"/>
          <p:nvPr/>
        </p:nvSpPr>
        <p:spPr>
          <a:xfrm>
            <a:off x="6541996" y="2569778"/>
            <a:ext cx="423514" cy="523220"/>
          </a:xfrm>
          <a:prstGeom prst="rect">
            <a:avLst/>
          </a:prstGeom>
          <a:noFill/>
          <a:ln w="25400">
            <a:solidFill>
              <a:schemeClr val="tx1"/>
            </a:solidFill>
          </a:ln>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mn-cs"/>
              </a:rPr>
              <a:t>C</a:t>
            </a:r>
          </a:p>
        </p:txBody>
      </p:sp>
      <p:cxnSp>
        <p:nvCxnSpPr>
          <p:cNvPr id="15" name="Straight Connector 14">
            <a:extLst>
              <a:ext uri="{FF2B5EF4-FFF2-40B4-BE49-F238E27FC236}">
                <a16:creationId xmlns:a16="http://schemas.microsoft.com/office/drawing/2014/main" id="{A7132FC4-BF3D-E44F-B45B-80488BAD3960}"/>
              </a:ext>
            </a:extLst>
          </p:cNvPr>
          <p:cNvCxnSpPr>
            <a:cxnSpLocks/>
            <a:stCxn id="8" idx="3"/>
            <a:endCxn id="14" idx="1"/>
          </p:cNvCxnSpPr>
          <p:nvPr/>
        </p:nvCxnSpPr>
        <p:spPr>
          <a:xfrm>
            <a:off x="5866980" y="2831388"/>
            <a:ext cx="675016"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6" name="Curved Connector 15">
            <a:extLst>
              <a:ext uri="{FF2B5EF4-FFF2-40B4-BE49-F238E27FC236}">
                <a16:creationId xmlns:a16="http://schemas.microsoft.com/office/drawing/2014/main" id="{4D257D8F-7DF3-7F47-A831-5542EA959E31}"/>
              </a:ext>
            </a:extLst>
          </p:cNvPr>
          <p:cNvCxnSpPr>
            <a:cxnSpLocks/>
            <a:stCxn id="6" idx="0"/>
            <a:endCxn id="14" idx="0"/>
          </p:cNvCxnSpPr>
          <p:nvPr/>
        </p:nvCxnSpPr>
        <p:spPr>
          <a:xfrm rot="5400000" flipH="1" flipV="1">
            <a:off x="5090328" y="906354"/>
            <a:ext cx="12700" cy="3326849"/>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03814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Design Interlude</a:t>
            </a:r>
          </a:p>
        </p:txBody>
      </p:sp>
    </p:spTree>
    <p:extLst>
      <p:ext uri="{BB962C8B-B14F-4D97-AF65-F5344CB8AC3E}">
        <p14:creationId xmlns:p14="http://schemas.microsoft.com/office/powerpoint/2010/main" val="16887750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a:t>Research Design</a:t>
            </a:r>
          </a:p>
        </p:txBody>
      </p:sp>
      <p:sp>
        <p:nvSpPr>
          <p:cNvPr id="37891" name="Rectangle 3"/>
          <p:cNvSpPr>
            <a:spLocks noGrp="1" noChangeArrowheads="1"/>
          </p:cNvSpPr>
          <p:nvPr>
            <p:ph idx="1"/>
          </p:nvPr>
        </p:nvSpPr>
        <p:spPr/>
        <p:txBody>
          <a:bodyPr/>
          <a:lstStyle/>
          <a:p>
            <a:pPr eaLnBrk="1" hangingPunct="1">
              <a:lnSpc>
                <a:spcPct val="90000"/>
              </a:lnSpc>
            </a:pPr>
            <a:r>
              <a:rPr lang="en-US" altLang="en-US" dirty="0"/>
              <a:t>You are interested in estimating the effect of </a:t>
            </a:r>
            <a:r>
              <a:rPr lang="en-US" altLang="en-US" i="1" dirty="0"/>
              <a:t>A</a:t>
            </a:r>
            <a:r>
              <a:rPr lang="en-US" altLang="en-US" dirty="0"/>
              <a:t> on </a:t>
            </a:r>
            <a:r>
              <a:rPr lang="en-US" altLang="en-US" i="1" dirty="0"/>
              <a:t>Y</a:t>
            </a:r>
            <a:endParaRPr lang="en-US" altLang="en-US" dirty="0"/>
          </a:p>
          <a:p>
            <a:pPr eaLnBrk="1" hangingPunct="1">
              <a:lnSpc>
                <a:spcPct val="90000"/>
              </a:lnSpc>
            </a:pPr>
            <a:r>
              <a:rPr lang="en-US" altLang="en-US" dirty="0"/>
              <a:t>Imagine the most plausible the ways the world might work</a:t>
            </a:r>
          </a:p>
          <a:p>
            <a:pPr eaLnBrk="1" hangingPunct="1">
              <a:lnSpc>
                <a:spcPct val="90000"/>
              </a:lnSpc>
            </a:pPr>
            <a:r>
              <a:rPr lang="en-US" altLang="en-US" dirty="0"/>
              <a:t>If the world worked like this or like that, would your analysis plan successfully identify the effect of </a:t>
            </a:r>
            <a:r>
              <a:rPr lang="en-US" altLang="en-US" i="1" dirty="0"/>
              <a:t>A</a:t>
            </a:r>
            <a:r>
              <a:rPr lang="en-US" altLang="en-US" dirty="0"/>
              <a:t> on </a:t>
            </a:r>
            <a:r>
              <a:rPr lang="en-US" altLang="en-US" i="1" dirty="0"/>
              <a:t>Y?</a:t>
            </a:r>
          </a:p>
          <a:p>
            <a:pPr eaLnBrk="1" hangingPunct="1">
              <a:lnSpc>
                <a:spcPct val="90000"/>
              </a:lnSpc>
            </a:pPr>
            <a:r>
              <a:rPr lang="en-US" altLang="en-US" dirty="0"/>
              <a:t>What assumptions do you have to make to interpret your statistical association as a causal effect?</a:t>
            </a:r>
          </a:p>
        </p:txBody>
      </p:sp>
      <p:sp>
        <p:nvSpPr>
          <p:cNvPr id="6"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35</a:t>
            </a:fld>
            <a:endParaRPr lang="en-US" sz="1200" dirty="0">
              <a:latin typeface="Corbel"/>
              <a:cs typeface="Corbel"/>
            </a:endParaRPr>
          </a:p>
        </p:txBody>
      </p:sp>
    </p:spTree>
    <p:extLst>
      <p:ext uri="{BB962C8B-B14F-4D97-AF65-F5344CB8AC3E}">
        <p14:creationId xmlns:p14="http://schemas.microsoft.com/office/powerpoint/2010/main" val="2094617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Quizlet: Can you test which DAG is correct if you have data on these variables?</a:t>
            </a:r>
            <a:endParaRPr lang="en-US" dirty="0"/>
          </a:p>
        </p:txBody>
      </p:sp>
      <p:sp>
        <p:nvSpPr>
          <p:cNvPr id="10" name="Text Box 27"/>
          <p:cNvSpPr txBox="1">
            <a:spLocks noChangeArrowheads="1"/>
          </p:cNvSpPr>
          <p:nvPr/>
        </p:nvSpPr>
        <p:spPr bwMode="auto">
          <a:xfrm>
            <a:off x="1824262" y="3527940"/>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4</a:t>
            </a:r>
          </a:p>
        </p:txBody>
      </p:sp>
      <p:cxnSp>
        <p:nvCxnSpPr>
          <p:cNvPr id="11" name="AutoShape 28"/>
          <p:cNvCxnSpPr>
            <a:cxnSpLocks noChangeShapeType="1"/>
            <a:stCxn id="10" idx="2"/>
            <a:endCxn id="19" idx="0"/>
          </p:cNvCxnSpPr>
          <p:nvPr/>
        </p:nvCxnSpPr>
        <p:spPr bwMode="auto">
          <a:xfrm>
            <a:off x="2096519" y="3924815"/>
            <a:ext cx="21432" cy="489409"/>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2" name="AutoShape 29"/>
          <p:cNvCxnSpPr>
            <a:cxnSpLocks noChangeShapeType="1"/>
            <a:stCxn id="13" idx="2"/>
            <a:endCxn id="10" idx="0"/>
          </p:cNvCxnSpPr>
          <p:nvPr/>
        </p:nvCxnSpPr>
        <p:spPr bwMode="auto">
          <a:xfrm>
            <a:off x="1593282" y="3006447"/>
            <a:ext cx="503237" cy="52149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13" name="Text Box 30"/>
          <p:cNvSpPr txBox="1">
            <a:spLocks noChangeArrowheads="1"/>
          </p:cNvSpPr>
          <p:nvPr/>
        </p:nvSpPr>
        <p:spPr bwMode="auto">
          <a:xfrm>
            <a:off x="1321025" y="2609572"/>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2</a:t>
            </a:r>
          </a:p>
        </p:txBody>
      </p:sp>
      <p:sp>
        <p:nvSpPr>
          <p:cNvPr id="16" name="Text Box 33"/>
          <p:cNvSpPr txBox="1">
            <a:spLocks noChangeArrowheads="1"/>
          </p:cNvSpPr>
          <p:nvPr/>
        </p:nvSpPr>
        <p:spPr bwMode="auto">
          <a:xfrm>
            <a:off x="2417993" y="2609572"/>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3</a:t>
            </a:r>
          </a:p>
        </p:txBody>
      </p:sp>
      <p:cxnSp>
        <p:nvCxnSpPr>
          <p:cNvPr id="17" name="AutoShape 34"/>
          <p:cNvCxnSpPr>
            <a:cxnSpLocks noChangeShapeType="1"/>
            <a:stCxn id="16" idx="2"/>
            <a:endCxn id="10" idx="0"/>
          </p:cNvCxnSpPr>
          <p:nvPr/>
        </p:nvCxnSpPr>
        <p:spPr bwMode="auto">
          <a:xfrm flipH="1">
            <a:off x="2096519" y="3006447"/>
            <a:ext cx="593731" cy="52149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18" name="Text Box 30"/>
          <p:cNvSpPr txBox="1">
            <a:spLocks noChangeArrowheads="1"/>
          </p:cNvSpPr>
          <p:nvPr/>
        </p:nvSpPr>
        <p:spPr bwMode="auto">
          <a:xfrm>
            <a:off x="1824261" y="1670565"/>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1</a:t>
            </a:r>
          </a:p>
        </p:txBody>
      </p:sp>
      <p:sp>
        <p:nvSpPr>
          <p:cNvPr id="19" name="Text Box 27"/>
          <p:cNvSpPr txBox="1">
            <a:spLocks noChangeArrowheads="1"/>
          </p:cNvSpPr>
          <p:nvPr/>
        </p:nvSpPr>
        <p:spPr bwMode="auto">
          <a:xfrm>
            <a:off x="1845694" y="4414224"/>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5</a:t>
            </a:r>
          </a:p>
        </p:txBody>
      </p:sp>
      <p:cxnSp>
        <p:nvCxnSpPr>
          <p:cNvPr id="22" name="AutoShape 29"/>
          <p:cNvCxnSpPr>
            <a:cxnSpLocks noChangeShapeType="1"/>
            <a:stCxn id="18" idx="2"/>
            <a:endCxn id="13" idx="0"/>
          </p:cNvCxnSpPr>
          <p:nvPr/>
        </p:nvCxnSpPr>
        <p:spPr bwMode="auto">
          <a:xfrm flipH="1">
            <a:off x="1593282" y="2067440"/>
            <a:ext cx="503236" cy="542132"/>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4" name="AutoShape 29"/>
          <p:cNvCxnSpPr>
            <a:cxnSpLocks noChangeShapeType="1"/>
            <a:stCxn id="18" idx="2"/>
            <a:endCxn id="16" idx="0"/>
          </p:cNvCxnSpPr>
          <p:nvPr/>
        </p:nvCxnSpPr>
        <p:spPr bwMode="auto">
          <a:xfrm>
            <a:off x="2096518" y="2067440"/>
            <a:ext cx="593732" cy="542132"/>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31" name="Text Box 27"/>
          <p:cNvSpPr txBox="1">
            <a:spLocks noChangeArrowheads="1"/>
          </p:cNvSpPr>
          <p:nvPr/>
        </p:nvSpPr>
        <p:spPr bwMode="auto">
          <a:xfrm>
            <a:off x="4395151" y="3527940"/>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4</a:t>
            </a:r>
          </a:p>
        </p:txBody>
      </p:sp>
      <p:cxnSp>
        <p:nvCxnSpPr>
          <p:cNvPr id="32" name="AutoShape 28"/>
          <p:cNvCxnSpPr>
            <a:cxnSpLocks noChangeShapeType="1"/>
            <a:stCxn id="38" idx="0"/>
            <a:endCxn id="31" idx="2"/>
          </p:cNvCxnSpPr>
          <p:nvPr/>
        </p:nvCxnSpPr>
        <p:spPr bwMode="auto">
          <a:xfrm flipH="1" flipV="1">
            <a:off x="4667408" y="3924815"/>
            <a:ext cx="21432" cy="489409"/>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33" name="AutoShape 29"/>
          <p:cNvCxnSpPr>
            <a:cxnSpLocks noChangeShapeType="1"/>
            <a:stCxn id="34" idx="2"/>
            <a:endCxn id="31" idx="0"/>
          </p:cNvCxnSpPr>
          <p:nvPr/>
        </p:nvCxnSpPr>
        <p:spPr bwMode="auto">
          <a:xfrm>
            <a:off x="4164171" y="3006447"/>
            <a:ext cx="503237" cy="52149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34" name="Text Box 30"/>
          <p:cNvSpPr txBox="1">
            <a:spLocks noChangeArrowheads="1"/>
          </p:cNvSpPr>
          <p:nvPr/>
        </p:nvSpPr>
        <p:spPr bwMode="auto">
          <a:xfrm>
            <a:off x="3891914" y="2609572"/>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2</a:t>
            </a:r>
          </a:p>
        </p:txBody>
      </p:sp>
      <p:sp>
        <p:nvSpPr>
          <p:cNvPr id="35" name="Text Box 33"/>
          <p:cNvSpPr txBox="1">
            <a:spLocks noChangeArrowheads="1"/>
          </p:cNvSpPr>
          <p:nvPr/>
        </p:nvSpPr>
        <p:spPr bwMode="auto">
          <a:xfrm>
            <a:off x="4988882" y="2609572"/>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3</a:t>
            </a:r>
          </a:p>
        </p:txBody>
      </p:sp>
      <p:cxnSp>
        <p:nvCxnSpPr>
          <p:cNvPr id="36" name="AutoShape 34"/>
          <p:cNvCxnSpPr>
            <a:cxnSpLocks noChangeShapeType="1"/>
            <a:stCxn id="35" idx="2"/>
            <a:endCxn id="31" idx="0"/>
          </p:cNvCxnSpPr>
          <p:nvPr/>
        </p:nvCxnSpPr>
        <p:spPr bwMode="auto">
          <a:xfrm flipH="1">
            <a:off x="4667408" y="3006447"/>
            <a:ext cx="593731" cy="52149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37" name="Text Box 30"/>
          <p:cNvSpPr txBox="1">
            <a:spLocks noChangeArrowheads="1"/>
          </p:cNvSpPr>
          <p:nvPr/>
        </p:nvSpPr>
        <p:spPr bwMode="auto">
          <a:xfrm>
            <a:off x="4395150" y="1670565"/>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1</a:t>
            </a:r>
          </a:p>
        </p:txBody>
      </p:sp>
      <p:sp>
        <p:nvSpPr>
          <p:cNvPr id="38" name="Text Box 27"/>
          <p:cNvSpPr txBox="1">
            <a:spLocks noChangeArrowheads="1"/>
          </p:cNvSpPr>
          <p:nvPr/>
        </p:nvSpPr>
        <p:spPr bwMode="auto">
          <a:xfrm>
            <a:off x="4416583" y="4414224"/>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5</a:t>
            </a:r>
          </a:p>
        </p:txBody>
      </p:sp>
      <p:cxnSp>
        <p:nvCxnSpPr>
          <p:cNvPr id="39" name="AutoShape 29"/>
          <p:cNvCxnSpPr>
            <a:cxnSpLocks noChangeShapeType="1"/>
            <a:stCxn id="37" idx="2"/>
            <a:endCxn id="34" idx="0"/>
          </p:cNvCxnSpPr>
          <p:nvPr/>
        </p:nvCxnSpPr>
        <p:spPr bwMode="auto">
          <a:xfrm flipH="1">
            <a:off x="4164171" y="2067440"/>
            <a:ext cx="503236" cy="542132"/>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40" name="AutoShape 29"/>
          <p:cNvCxnSpPr>
            <a:cxnSpLocks noChangeShapeType="1"/>
            <a:stCxn id="37" idx="2"/>
            <a:endCxn id="35" idx="0"/>
          </p:cNvCxnSpPr>
          <p:nvPr/>
        </p:nvCxnSpPr>
        <p:spPr bwMode="auto">
          <a:xfrm>
            <a:off x="4667407" y="2067440"/>
            <a:ext cx="593732" cy="542132"/>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44" name="TextBox 43"/>
          <p:cNvSpPr txBox="1"/>
          <p:nvPr/>
        </p:nvSpPr>
        <p:spPr>
          <a:xfrm>
            <a:off x="435429" y="5159436"/>
            <a:ext cx="7692571" cy="1384995"/>
          </a:xfrm>
          <a:prstGeom prst="rect">
            <a:avLst/>
          </a:prstGeom>
          <a:noFill/>
        </p:spPr>
        <p:txBody>
          <a:bodyPr wrap="square" rtlCol="0">
            <a:spAutoFit/>
          </a:bodyPr>
          <a:lstStyle/>
          <a:p>
            <a:pPr>
              <a:buNone/>
            </a:pPr>
            <a:r>
              <a:rPr lang="en-US" dirty="0"/>
              <a:t>If you know that one of these two causal structures generated the data, and you have perfect measures of all 5 variables, can you tell which one is correct?</a:t>
            </a:r>
          </a:p>
        </p:txBody>
      </p:sp>
      <p:sp>
        <p:nvSpPr>
          <p:cNvPr id="2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36</a:t>
            </a:fld>
            <a:endParaRPr lang="en-US" sz="1200" dirty="0">
              <a:latin typeface="Corbel"/>
              <a:cs typeface="Corbel"/>
            </a:endParaRPr>
          </a:p>
        </p:txBody>
      </p:sp>
    </p:spTree>
    <p:extLst>
      <p:ext uri="{BB962C8B-B14F-4D97-AF65-F5344CB8AC3E}">
        <p14:creationId xmlns:p14="http://schemas.microsoft.com/office/powerpoint/2010/main" val="29346978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Quizlet: Can you test which DAG is correct if you have data on these variables?</a:t>
            </a:r>
            <a:endParaRPr lang="en-US" dirty="0"/>
          </a:p>
        </p:txBody>
      </p:sp>
      <p:sp>
        <p:nvSpPr>
          <p:cNvPr id="10" name="Text Box 27"/>
          <p:cNvSpPr txBox="1">
            <a:spLocks noChangeArrowheads="1"/>
          </p:cNvSpPr>
          <p:nvPr/>
        </p:nvSpPr>
        <p:spPr bwMode="auto">
          <a:xfrm>
            <a:off x="1824262" y="3527940"/>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4</a:t>
            </a:r>
          </a:p>
        </p:txBody>
      </p:sp>
      <p:cxnSp>
        <p:nvCxnSpPr>
          <p:cNvPr id="11" name="AutoShape 28"/>
          <p:cNvCxnSpPr>
            <a:cxnSpLocks noChangeShapeType="1"/>
            <a:stCxn id="10" idx="2"/>
            <a:endCxn id="19" idx="0"/>
          </p:cNvCxnSpPr>
          <p:nvPr/>
        </p:nvCxnSpPr>
        <p:spPr bwMode="auto">
          <a:xfrm>
            <a:off x="2096519" y="3924815"/>
            <a:ext cx="21432" cy="489409"/>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2" name="AutoShape 29"/>
          <p:cNvCxnSpPr>
            <a:cxnSpLocks noChangeShapeType="1"/>
            <a:stCxn id="13" idx="2"/>
            <a:endCxn id="10" idx="0"/>
          </p:cNvCxnSpPr>
          <p:nvPr/>
        </p:nvCxnSpPr>
        <p:spPr bwMode="auto">
          <a:xfrm>
            <a:off x="1593282" y="3006447"/>
            <a:ext cx="503237" cy="52149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13" name="Text Box 30"/>
          <p:cNvSpPr txBox="1">
            <a:spLocks noChangeArrowheads="1"/>
          </p:cNvSpPr>
          <p:nvPr/>
        </p:nvSpPr>
        <p:spPr bwMode="auto">
          <a:xfrm>
            <a:off x="1321025" y="2609572"/>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2</a:t>
            </a:r>
          </a:p>
        </p:txBody>
      </p:sp>
      <p:sp>
        <p:nvSpPr>
          <p:cNvPr id="16" name="Text Box 33"/>
          <p:cNvSpPr txBox="1">
            <a:spLocks noChangeArrowheads="1"/>
          </p:cNvSpPr>
          <p:nvPr/>
        </p:nvSpPr>
        <p:spPr bwMode="auto">
          <a:xfrm>
            <a:off x="2417993" y="2609572"/>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3</a:t>
            </a:r>
          </a:p>
        </p:txBody>
      </p:sp>
      <p:cxnSp>
        <p:nvCxnSpPr>
          <p:cNvPr id="17" name="AutoShape 34"/>
          <p:cNvCxnSpPr>
            <a:cxnSpLocks noChangeShapeType="1"/>
            <a:stCxn id="16" idx="2"/>
            <a:endCxn id="10" idx="0"/>
          </p:cNvCxnSpPr>
          <p:nvPr/>
        </p:nvCxnSpPr>
        <p:spPr bwMode="auto">
          <a:xfrm flipH="1">
            <a:off x="2096519" y="3006447"/>
            <a:ext cx="593731" cy="52149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18" name="Text Box 30"/>
          <p:cNvSpPr txBox="1">
            <a:spLocks noChangeArrowheads="1"/>
          </p:cNvSpPr>
          <p:nvPr/>
        </p:nvSpPr>
        <p:spPr bwMode="auto">
          <a:xfrm>
            <a:off x="1824261" y="1670565"/>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1</a:t>
            </a:r>
          </a:p>
        </p:txBody>
      </p:sp>
      <p:sp>
        <p:nvSpPr>
          <p:cNvPr id="19" name="Text Box 27"/>
          <p:cNvSpPr txBox="1">
            <a:spLocks noChangeArrowheads="1"/>
          </p:cNvSpPr>
          <p:nvPr/>
        </p:nvSpPr>
        <p:spPr bwMode="auto">
          <a:xfrm>
            <a:off x="1845694" y="4414224"/>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5</a:t>
            </a:r>
          </a:p>
        </p:txBody>
      </p:sp>
      <p:cxnSp>
        <p:nvCxnSpPr>
          <p:cNvPr id="22" name="AutoShape 29"/>
          <p:cNvCxnSpPr>
            <a:cxnSpLocks noChangeShapeType="1"/>
            <a:stCxn id="18" idx="2"/>
            <a:endCxn id="13" idx="0"/>
          </p:cNvCxnSpPr>
          <p:nvPr/>
        </p:nvCxnSpPr>
        <p:spPr bwMode="auto">
          <a:xfrm flipH="1">
            <a:off x="1593282" y="2067440"/>
            <a:ext cx="503236" cy="542132"/>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4" name="AutoShape 29"/>
          <p:cNvCxnSpPr>
            <a:cxnSpLocks noChangeShapeType="1"/>
            <a:stCxn id="18" idx="2"/>
            <a:endCxn id="16" idx="0"/>
          </p:cNvCxnSpPr>
          <p:nvPr/>
        </p:nvCxnSpPr>
        <p:spPr bwMode="auto">
          <a:xfrm>
            <a:off x="2096518" y="2067440"/>
            <a:ext cx="593732" cy="542132"/>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31" name="Text Box 27"/>
          <p:cNvSpPr txBox="1">
            <a:spLocks noChangeArrowheads="1"/>
          </p:cNvSpPr>
          <p:nvPr/>
        </p:nvSpPr>
        <p:spPr bwMode="auto">
          <a:xfrm>
            <a:off x="4395151" y="3527940"/>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4</a:t>
            </a:r>
          </a:p>
        </p:txBody>
      </p:sp>
      <p:cxnSp>
        <p:nvCxnSpPr>
          <p:cNvPr id="32" name="AutoShape 28"/>
          <p:cNvCxnSpPr>
            <a:cxnSpLocks noChangeShapeType="1"/>
            <a:stCxn id="38" idx="0"/>
            <a:endCxn id="31" idx="2"/>
          </p:cNvCxnSpPr>
          <p:nvPr/>
        </p:nvCxnSpPr>
        <p:spPr bwMode="auto">
          <a:xfrm flipH="1" flipV="1">
            <a:off x="4667408" y="3924815"/>
            <a:ext cx="21432" cy="489409"/>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33" name="AutoShape 29"/>
          <p:cNvCxnSpPr>
            <a:cxnSpLocks noChangeShapeType="1"/>
            <a:stCxn id="34" idx="2"/>
            <a:endCxn id="31" idx="0"/>
          </p:cNvCxnSpPr>
          <p:nvPr/>
        </p:nvCxnSpPr>
        <p:spPr bwMode="auto">
          <a:xfrm>
            <a:off x="4164171" y="3006447"/>
            <a:ext cx="503237" cy="52149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34" name="Text Box 30"/>
          <p:cNvSpPr txBox="1">
            <a:spLocks noChangeArrowheads="1"/>
          </p:cNvSpPr>
          <p:nvPr/>
        </p:nvSpPr>
        <p:spPr bwMode="auto">
          <a:xfrm>
            <a:off x="3891914" y="2609572"/>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2</a:t>
            </a:r>
          </a:p>
        </p:txBody>
      </p:sp>
      <p:sp>
        <p:nvSpPr>
          <p:cNvPr id="35" name="Text Box 33"/>
          <p:cNvSpPr txBox="1">
            <a:spLocks noChangeArrowheads="1"/>
          </p:cNvSpPr>
          <p:nvPr/>
        </p:nvSpPr>
        <p:spPr bwMode="auto">
          <a:xfrm>
            <a:off x="4988882" y="2609572"/>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3</a:t>
            </a:r>
          </a:p>
        </p:txBody>
      </p:sp>
      <p:cxnSp>
        <p:nvCxnSpPr>
          <p:cNvPr id="36" name="AutoShape 34"/>
          <p:cNvCxnSpPr>
            <a:cxnSpLocks noChangeShapeType="1"/>
            <a:stCxn id="35" idx="2"/>
            <a:endCxn id="31" idx="0"/>
          </p:cNvCxnSpPr>
          <p:nvPr/>
        </p:nvCxnSpPr>
        <p:spPr bwMode="auto">
          <a:xfrm flipH="1">
            <a:off x="4667408" y="3006447"/>
            <a:ext cx="593731" cy="52149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37" name="Text Box 30"/>
          <p:cNvSpPr txBox="1">
            <a:spLocks noChangeArrowheads="1"/>
          </p:cNvSpPr>
          <p:nvPr/>
        </p:nvSpPr>
        <p:spPr bwMode="auto">
          <a:xfrm>
            <a:off x="4395150" y="1670565"/>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1</a:t>
            </a:r>
          </a:p>
        </p:txBody>
      </p:sp>
      <p:sp>
        <p:nvSpPr>
          <p:cNvPr id="38" name="Text Box 27"/>
          <p:cNvSpPr txBox="1">
            <a:spLocks noChangeArrowheads="1"/>
          </p:cNvSpPr>
          <p:nvPr/>
        </p:nvSpPr>
        <p:spPr bwMode="auto">
          <a:xfrm>
            <a:off x="4416583" y="4414224"/>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5</a:t>
            </a:r>
          </a:p>
        </p:txBody>
      </p:sp>
      <p:cxnSp>
        <p:nvCxnSpPr>
          <p:cNvPr id="39" name="AutoShape 29"/>
          <p:cNvCxnSpPr>
            <a:cxnSpLocks noChangeShapeType="1"/>
            <a:stCxn id="37" idx="2"/>
            <a:endCxn id="34" idx="0"/>
          </p:cNvCxnSpPr>
          <p:nvPr/>
        </p:nvCxnSpPr>
        <p:spPr bwMode="auto">
          <a:xfrm flipH="1">
            <a:off x="4164171" y="2067440"/>
            <a:ext cx="503236" cy="542132"/>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40" name="AutoShape 29"/>
          <p:cNvCxnSpPr>
            <a:cxnSpLocks noChangeShapeType="1"/>
            <a:stCxn id="37" idx="2"/>
            <a:endCxn id="35" idx="0"/>
          </p:cNvCxnSpPr>
          <p:nvPr/>
        </p:nvCxnSpPr>
        <p:spPr bwMode="auto">
          <a:xfrm>
            <a:off x="4667407" y="2067440"/>
            <a:ext cx="593732" cy="542132"/>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44" name="TextBox 43"/>
          <p:cNvSpPr txBox="1"/>
          <p:nvPr/>
        </p:nvSpPr>
        <p:spPr>
          <a:xfrm>
            <a:off x="435429" y="5159436"/>
            <a:ext cx="7692571" cy="1384995"/>
          </a:xfrm>
          <a:prstGeom prst="rect">
            <a:avLst/>
          </a:prstGeom>
          <a:noFill/>
        </p:spPr>
        <p:txBody>
          <a:bodyPr wrap="square" rtlCol="0">
            <a:spAutoFit/>
          </a:bodyPr>
          <a:lstStyle/>
          <a:p>
            <a:pPr>
              <a:buNone/>
            </a:pPr>
            <a:r>
              <a:rPr lang="en-US" dirty="0"/>
              <a:t>If you know that one of these three causal structures generated the data, and you have perfect measures of all 5 variables, can you tell which one is correct?</a:t>
            </a:r>
          </a:p>
        </p:txBody>
      </p:sp>
      <p:sp>
        <p:nvSpPr>
          <p:cNvPr id="41" name="Text Box 30">
            <a:extLst>
              <a:ext uri="{FF2B5EF4-FFF2-40B4-BE49-F238E27FC236}">
                <a16:creationId xmlns:a16="http://schemas.microsoft.com/office/drawing/2014/main" id="{FBFFC650-C170-4BFA-AC04-1DEC4A695E09}"/>
              </a:ext>
            </a:extLst>
          </p:cNvPr>
          <p:cNvSpPr txBox="1">
            <a:spLocks noChangeArrowheads="1"/>
          </p:cNvSpPr>
          <p:nvPr/>
        </p:nvSpPr>
        <p:spPr bwMode="auto">
          <a:xfrm>
            <a:off x="7590159" y="1635977"/>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1</a:t>
            </a:r>
          </a:p>
        </p:txBody>
      </p:sp>
      <p:sp>
        <p:nvSpPr>
          <p:cNvPr id="50" name="Text Box 27">
            <a:extLst>
              <a:ext uri="{FF2B5EF4-FFF2-40B4-BE49-F238E27FC236}">
                <a16:creationId xmlns:a16="http://schemas.microsoft.com/office/drawing/2014/main" id="{3E21F005-97F6-4C0F-8D3C-0EC6F2ECF356}"/>
              </a:ext>
            </a:extLst>
          </p:cNvPr>
          <p:cNvSpPr txBox="1">
            <a:spLocks noChangeArrowheads="1"/>
          </p:cNvSpPr>
          <p:nvPr/>
        </p:nvSpPr>
        <p:spPr bwMode="auto">
          <a:xfrm>
            <a:off x="7590160" y="3493352"/>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4</a:t>
            </a:r>
          </a:p>
        </p:txBody>
      </p:sp>
      <p:cxnSp>
        <p:nvCxnSpPr>
          <p:cNvPr id="51" name="AutoShape 29">
            <a:extLst>
              <a:ext uri="{FF2B5EF4-FFF2-40B4-BE49-F238E27FC236}">
                <a16:creationId xmlns:a16="http://schemas.microsoft.com/office/drawing/2014/main" id="{E8B0B807-241D-4896-9F15-8C2C05DC1C73}"/>
              </a:ext>
            </a:extLst>
          </p:cNvPr>
          <p:cNvCxnSpPr>
            <a:cxnSpLocks noChangeShapeType="1"/>
            <a:stCxn id="52" idx="2"/>
            <a:endCxn id="50" idx="0"/>
          </p:cNvCxnSpPr>
          <p:nvPr/>
        </p:nvCxnSpPr>
        <p:spPr bwMode="auto">
          <a:xfrm>
            <a:off x="7359180" y="2971859"/>
            <a:ext cx="503237" cy="52149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52" name="Text Box 30">
            <a:extLst>
              <a:ext uri="{FF2B5EF4-FFF2-40B4-BE49-F238E27FC236}">
                <a16:creationId xmlns:a16="http://schemas.microsoft.com/office/drawing/2014/main" id="{9D6BA7EA-4B31-4AEF-991E-8FB6C2D0126E}"/>
              </a:ext>
            </a:extLst>
          </p:cNvPr>
          <p:cNvSpPr txBox="1">
            <a:spLocks noChangeArrowheads="1"/>
          </p:cNvSpPr>
          <p:nvPr/>
        </p:nvSpPr>
        <p:spPr bwMode="auto">
          <a:xfrm>
            <a:off x="7086923" y="2574984"/>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2</a:t>
            </a:r>
          </a:p>
        </p:txBody>
      </p:sp>
      <p:sp>
        <p:nvSpPr>
          <p:cNvPr id="53" name="Text Box 33">
            <a:extLst>
              <a:ext uri="{FF2B5EF4-FFF2-40B4-BE49-F238E27FC236}">
                <a16:creationId xmlns:a16="http://schemas.microsoft.com/office/drawing/2014/main" id="{26CBF7C5-8E91-485C-9E5E-A986E135AD76}"/>
              </a:ext>
            </a:extLst>
          </p:cNvPr>
          <p:cNvSpPr txBox="1">
            <a:spLocks noChangeArrowheads="1"/>
          </p:cNvSpPr>
          <p:nvPr/>
        </p:nvSpPr>
        <p:spPr bwMode="auto">
          <a:xfrm>
            <a:off x="8183891" y="2574984"/>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3</a:t>
            </a:r>
          </a:p>
        </p:txBody>
      </p:sp>
      <p:cxnSp>
        <p:nvCxnSpPr>
          <p:cNvPr id="54" name="AutoShape 34">
            <a:extLst>
              <a:ext uri="{FF2B5EF4-FFF2-40B4-BE49-F238E27FC236}">
                <a16:creationId xmlns:a16="http://schemas.microsoft.com/office/drawing/2014/main" id="{47F65B11-507E-4AD9-8067-62265BC23E17}"/>
              </a:ext>
            </a:extLst>
          </p:cNvPr>
          <p:cNvCxnSpPr>
            <a:cxnSpLocks noChangeShapeType="1"/>
            <a:stCxn id="53" idx="2"/>
            <a:endCxn id="50" idx="0"/>
          </p:cNvCxnSpPr>
          <p:nvPr/>
        </p:nvCxnSpPr>
        <p:spPr bwMode="auto">
          <a:xfrm flipH="1">
            <a:off x="7862417" y="2971859"/>
            <a:ext cx="593731" cy="52149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55" name="Text Box 30">
            <a:extLst>
              <a:ext uri="{FF2B5EF4-FFF2-40B4-BE49-F238E27FC236}">
                <a16:creationId xmlns:a16="http://schemas.microsoft.com/office/drawing/2014/main" id="{1E6C34AD-9163-41B9-B403-643D913BC69B}"/>
              </a:ext>
            </a:extLst>
          </p:cNvPr>
          <p:cNvSpPr txBox="1">
            <a:spLocks noChangeArrowheads="1"/>
          </p:cNvSpPr>
          <p:nvPr/>
        </p:nvSpPr>
        <p:spPr bwMode="auto">
          <a:xfrm>
            <a:off x="7590159" y="1635977"/>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1</a:t>
            </a:r>
          </a:p>
        </p:txBody>
      </p:sp>
      <p:sp>
        <p:nvSpPr>
          <p:cNvPr id="56" name="Text Box 27">
            <a:extLst>
              <a:ext uri="{FF2B5EF4-FFF2-40B4-BE49-F238E27FC236}">
                <a16:creationId xmlns:a16="http://schemas.microsoft.com/office/drawing/2014/main" id="{79DAE55E-EA38-4692-A1E1-4CCB36A92A26}"/>
              </a:ext>
            </a:extLst>
          </p:cNvPr>
          <p:cNvSpPr txBox="1">
            <a:spLocks noChangeArrowheads="1"/>
          </p:cNvSpPr>
          <p:nvPr/>
        </p:nvSpPr>
        <p:spPr bwMode="auto">
          <a:xfrm>
            <a:off x="7611592" y="4379636"/>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5</a:t>
            </a:r>
          </a:p>
        </p:txBody>
      </p:sp>
      <p:cxnSp>
        <p:nvCxnSpPr>
          <p:cNvPr id="57" name="AutoShape 29">
            <a:extLst>
              <a:ext uri="{FF2B5EF4-FFF2-40B4-BE49-F238E27FC236}">
                <a16:creationId xmlns:a16="http://schemas.microsoft.com/office/drawing/2014/main" id="{8A5F8681-7BD9-4A2A-A734-8F681D2B46C3}"/>
              </a:ext>
            </a:extLst>
          </p:cNvPr>
          <p:cNvCxnSpPr>
            <a:cxnSpLocks noChangeShapeType="1"/>
            <a:stCxn id="55" idx="2"/>
            <a:endCxn id="52" idx="0"/>
          </p:cNvCxnSpPr>
          <p:nvPr/>
        </p:nvCxnSpPr>
        <p:spPr bwMode="auto">
          <a:xfrm flipH="1">
            <a:off x="7359180" y="2032852"/>
            <a:ext cx="503236" cy="542132"/>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58" name="AutoShape 29">
            <a:extLst>
              <a:ext uri="{FF2B5EF4-FFF2-40B4-BE49-F238E27FC236}">
                <a16:creationId xmlns:a16="http://schemas.microsoft.com/office/drawing/2014/main" id="{82A7CB22-3D06-4B7A-8512-7EC6AD22A2AD}"/>
              </a:ext>
            </a:extLst>
          </p:cNvPr>
          <p:cNvCxnSpPr>
            <a:cxnSpLocks noChangeShapeType="1"/>
            <a:stCxn id="55" idx="2"/>
            <a:endCxn id="53" idx="0"/>
          </p:cNvCxnSpPr>
          <p:nvPr/>
        </p:nvCxnSpPr>
        <p:spPr bwMode="auto">
          <a:xfrm>
            <a:off x="7862416" y="2032852"/>
            <a:ext cx="593732" cy="542132"/>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59" name="Text Box 27">
            <a:extLst>
              <a:ext uri="{FF2B5EF4-FFF2-40B4-BE49-F238E27FC236}">
                <a16:creationId xmlns:a16="http://schemas.microsoft.com/office/drawing/2014/main" id="{C2CDB8FD-EA53-4A63-8B10-79A1B27A5AF5}"/>
              </a:ext>
            </a:extLst>
          </p:cNvPr>
          <p:cNvSpPr txBox="1">
            <a:spLocks noChangeArrowheads="1"/>
          </p:cNvSpPr>
          <p:nvPr/>
        </p:nvSpPr>
        <p:spPr bwMode="auto">
          <a:xfrm>
            <a:off x="6454469" y="3625477"/>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U</a:t>
            </a:r>
            <a:endParaRPr lang="en-US" altLang="en-US" sz="2000" b="1" baseline="-25000" dirty="0"/>
          </a:p>
        </p:txBody>
      </p:sp>
      <p:cxnSp>
        <p:nvCxnSpPr>
          <p:cNvPr id="60" name="AutoShape 29">
            <a:extLst>
              <a:ext uri="{FF2B5EF4-FFF2-40B4-BE49-F238E27FC236}">
                <a16:creationId xmlns:a16="http://schemas.microsoft.com/office/drawing/2014/main" id="{2F222610-44C0-4086-932A-F05F25C0BC8C}"/>
              </a:ext>
            </a:extLst>
          </p:cNvPr>
          <p:cNvCxnSpPr>
            <a:cxnSpLocks noChangeShapeType="1"/>
            <a:stCxn id="59" idx="3"/>
            <a:endCxn id="52" idx="2"/>
          </p:cNvCxnSpPr>
          <p:nvPr/>
        </p:nvCxnSpPr>
        <p:spPr bwMode="auto">
          <a:xfrm flipV="1">
            <a:off x="6998982" y="2971859"/>
            <a:ext cx="360198" cy="852056"/>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61" name="AutoShape 29">
            <a:extLst>
              <a:ext uri="{FF2B5EF4-FFF2-40B4-BE49-F238E27FC236}">
                <a16:creationId xmlns:a16="http://schemas.microsoft.com/office/drawing/2014/main" id="{C8C12180-9F91-4C20-B472-A546078A8882}"/>
              </a:ext>
            </a:extLst>
          </p:cNvPr>
          <p:cNvCxnSpPr>
            <a:cxnSpLocks noChangeShapeType="1"/>
            <a:stCxn id="59" idx="3"/>
            <a:endCxn id="56" idx="1"/>
          </p:cNvCxnSpPr>
          <p:nvPr/>
        </p:nvCxnSpPr>
        <p:spPr bwMode="auto">
          <a:xfrm>
            <a:off x="6998982" y="3823915"/>
            <a:ext cx="612610" cy="754159"/>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42"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37</a:t>
            </a:fld>
            <a:endParaRPr lang="en-US" sz="1200" dirty="0">
              <a:latin typeface="Corbel"/>
              <a:cs typeface="Corbel"/>
            </a:endParaRPr>
          </a:p>
        </p:txBody>
      </p:sp>
    </p:spTree>
    <p:extLst>
      <p:ext uri="{BB962C8B-B14F-4D97-AF65-F5344CB8AC3E}">
        <p14:creationId xmlns:p14="http://schemas.microsoft.com/office/powerpoint/2010/main" val="39061428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DAGs for Common Problems in Epidemiology</a:t>
            </a:r>
          </a:p>
        </p:txBody>
      </p:sp>
      <p:sp>
        <p:nvSpPr>
          <p:cNvPr id="3" name="Text Placeholder 2"/>
          <p:cNvSpPr>
            <a:spLocks noGrp="1"/>
          </p:cNvSpPr>
          <p:nvPr>
            <p:ph type="body" idx="1"/>
          </p:nvPr>
        </p:nvSpPr>
        <p:spPr/>
        <p:txBody>
          <a:bodyPr/>
          <a:lstStyle/>
          <a:p>
            <a:r>
              <a:rPr lang="en-US" sz="2800" dirty="0"/>
              <a:t>Confounding</a:t>
            </a:r>
          </a:p>
        </p:txBody>
      </p:sp>
    </p:spTree>
    <p:extLst>
      <p:ext uri="{BB962C8B-B14F-4D97-AF65-F5344CB8AC3E}">
        <p14:creationId xmlns:p14="http://schemas.microsoft.com/office/powerpoint/2010/main" val="602885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Confounding is When</a:t>
            </a:r>
            <a:r>
              <a:rPr lang="mr-IN" dirty="0"/>
              <a:t>…</a:t>
            </a:r>
            <a:endParaRPr lang="en-US" dirty="0"/>
          </a:p>
        </p:txBody>
      </p:sp>
      <p:sp>
        <p:nvSpPr>
          <p:cNvPr id="3" name="Content Placeholder 2"/>
          <p:cNvSpPr>
            <a:spLocks noGrp="1"/>
          </p:cNvSpPr>
          <p:nvPr>
            <p:ph idx="1"/>
          </p:nvPr>
        </p:nvSpPr>
        <p:spPr/>
        <p:txBody>
          <a:bodyPr/>
          <a:lstStyle/>
          <a:p>
            <a:r>
              <a:rPr lang="en-US" dirty="0"/>
              <a:t>Exposure and outcome have common causes</a:t>
            </a:r>
          </a:p>
          <a:p>
            <a:r>
              <a:rPr lang="en-US" dirty="0">
                <a:sym typeface="Wingdings"/>
              </a:rPr>
              <a:t>The exposed are not exchangeable with the unexposed</a:t>
            </a:r>
          </a:p>
          <a:p>
            <a:r>
              <a:rPr lang="en-US" dirty="0">
                <a:sym typeface="Wingdings"/>
              </a:rPr>
              <a:t>Association is not causation</a:t>
            </a:r>
          </a:p>
          <a:p>
            <a:pPr marL="119062" indent="0">
              <a:buNone/>
            </a:pPr>
            <a:endParaRPr lang="en-US" dirty="0">
              <a:sym typeface="Wingdings"/>
            </a:endParaRPr>
          </a:p>
          <a:p>
            <a:pPr marL="119062" indent="0">
              <a:buNone/>
            </a:pPr>
            <a:r>
              <a:rPr lang="en-US" dirty="0">
                <a:sym typeface="Wingdings"/>
              </a:rPr>
              <a:t>All equivalent characterizations!</a:t>
            </a:r>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39</a:t>
            </a:fld>
            <a:endParaRPr lang="en-US" sz="1200" dirty="0">
              <a:latin typeface="Corbel"/>
              <a:cs typeface="Corbel"/>
            </a:endParaRPr>
          </a:p>
        </p:txBody>
      </p:sp>
    </p:spTree>
    <p:extLst>
      <p:ext uri="{BB962C8B-B14F-4D97-AF65-F5344CB8AC3E}">
        <p14:creationId xmlns:p14="http://schemas.microsoft.com/office/powerpoint/2010/main" val="1022156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Causal Diagrams?</a:t>
            </a:r>
          </a:p>
        </p:txBody>
      </p:sp>
      <p:sp>
        <p:nvSpPr>
          <p:cNvPr id="4" name="Content Placeholder 3"/>
          <p:cNvSpPr>
            <a:spLocks noGrp="1"/>
          </p:cNvSpPr>
          <p:nvPr>
            <p:ph idx="1"/>
          </p:nvPr>
        </p:nvSpPr>
        <p:spPr/>
        <p:txBody>
          <a:bodyPr/>
          <a:lstStyle/>
          <a:p>
            <a:r>
              <a:rPr lang="en-US" dirty="0"/>
              <a:t>Conceptualize research questions</a:t>
            </a:r>
          </a:p>
          <a:p>
            <a:r>
              <a:rPr lang="en-US" dirty="0"/>
              <a:t>Show your assumptions about relationships among variables</a:t>
            </a:r>
          </a:p>
          <a:p>
            <a:r>
              <a:rPr lang="en-US" dirty="0"/>
              <a:t>Identify and classify sources of bias</a:t>
            </a:r>
          </a:p>
          <a:p>
            <a:r>
              <a:rPr lang="en-US" dirty="0"/>
              <a:t>Identify issues in study design and analysis</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4</a:t>
            </a:fld>
            <a:endParaRPr lang="en-US" sz="1200" dirty="0">
              <a:latin typeface="Corbel"/>
              <a:cs typeface="Corbel"/>
            </a:endParaRPr>
          </a:p>
        </p:txBody>
      </p:sp>
    </p:spTree>
    <p:extLst>
      <p:ext uri="{BB962C8B-B14F-4D97-AF65-F5344CB8AC3E}">
        <p14:creationId xmlns:p14="http://schemas.microsoft.com/office/powerpoint/2010/main" val="1804122158"/>
      </p:ext>
    </p:extLst>
  </p:cSld>
  <p:clrMapOvr>
    <a:masterClrMapping/>
  </p:clrMapOvr>
  <mc:AlternateContent xmlns:mc="http://schemas.openxmlformats.org/markup-compatibility/2006" xmlns:p14="http://schemas.microsoft.com/office/powerpoint/2010/main">
    <mc:Choice Requires="p14">
      <p:transition spd="slow" p14:dur="2000" advTm="53557"/>
    </mc:Choice>
    <mc:Fallback xmlns="">
      <p:transition spd="slow" advTm="53557"/>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Identifiability of Causal Effects</a:t>
            </a:r>
          </a:p>
        </p:txBody>
      </p:sp>
      <p:sp>
        <p:nvSpPr>
          <p:cNvPr id="3" name="Content Placeholder 2"/>
          <p:cNvSpPr>
            <a:spLocks noGrp="1"/>
          </p:cNvSpPr>
          <p:nvPr>
            <p:ph idx="1"/>
          </p:nvPr>
        </p:nvSpPr>
        <p:spPr>
          <a:xfrm>
            <a:off x="457200" y="2431143"/>
            <a:ext cx="8229600" cy="3969657"/>
          </a:xfrm>
        </p:spPr>
        <p:txBody>
          <a:bodyPr/>
          <a:lstStyle/>
          <a:p>
            <a:r>
              <a:rPr lang="en-US" dirty="0"/>
              <a:t>Two components of an unconditional association between exposure and outcome:</a:t>
            </a:r>
          </a:p>
          <a:p>
            <a:pPr marL="971550" lvl="1" indent="-514350">
              <a:buFont typeface="+mj-lt"/>
              <a:buAutoNum type="arabicPeriod"/>
            </a:pPr>
            <a:r>
              <a:rPr lang="en-US" dirty="0"/>
              <a:t>Effect of exposure on outcome</a:t>
            </a:r>
          </a:p>
          <a:p>
            <a:pPr marL="971550" lvl="1" indent="-514350">
              <a:buFont typeface="+mj-lt"/>
              <a:buAutoNum type="arabicPeriod"/>
            </a:pPr>
            <a:r>
              <a:rPr lang="en-US" dirty="0"/>
              <a:t>Result of common causes</a:t>
            </a:r>
          </a:p>
          <a:p>
            <a:pPr marL="679450" indent="-514350"/>
            <a:endParaRPr lang="en-US" dirty="0"/>
          </a:p>
          <a:p>
            <a:pPr marL="679450" indent="-514350"/>
            <a:r>
              <a:rPr lang="en-US" dirty="0"/>
              <a:t>Can we identify the former component?</a:t>
            </a:r>
          </a:p>
        </p:txBody>
      </p:sp>
      <p:pic>
        <p:nvPicPr>
          <p:cNvPr id="4" name="Picture 3" descr="Screen Shot 2020-02-01 at 1.50.1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9242" y="1740805"/>
            <a:ext cx="3967587" cy="726622"/>
          </a:xfrm>
          <a:prstGeom prst="rect">
            <a:avLst/>
          </a:prstGeom>
        </p:spPr>
      </p:pic>
      <p:sp>
        <p:nvSpPr>
          <p:cNvPr id="8"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40</a:t>
            </a:fld>
            <a:endParaRPr lang="en-US" sz="1200" dirty="0">
              <a:latin typeface="Corbel"/>
              <a:cs typeface="Corbel"/>
            </a:endParaRPr>
          </a:p>
        </p:txBody>
      </p:sp>
    </p:spTree>
    <p:extLst>
      <p:ext uri="{BB962C8B-B14F-4D97-AF65-F5344CB8AC3E}">
        <p14:creationId xmlns:p14="http://schemas.microsoft.com/office/powerpoint/2010/main" val="371145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Backdoor Criterion</a:t>
            </a:r>
          </a:p>
        </p:txBody>
      </p:sp>
      <p:sp>
        <p:nvSpPr>
          <p:cNvPr id="3" name="Content Placeholder 2"/>
          <p:cNvSpPr>
            <a:spLocks noGrp="1"/>
          </p:cNvSpPr>
          <p:nvPr>
            <p:ph idx="1"/>
          </p:nvPr>
        </p:nvSpPr>
        <p:spPr/>
        <p:txBody>
          <a:bodyPr/>
          <a:lstStyle/>
          <a:p>
            <a:r>
              <a:rPr lang="en-US" dirty="0"/>
              <a:t>A set of variables </a:t>
            </a:r>
            <a:r>
              <a:rPr lang="en-US" i="1" dirty="0"/>
              <a:t>L</a:t>
            </a:r>
            <a:r>
              <a:rPr lang="en-US" dirty="0"/>
              <a:t> satisfies the backdoor criterion relative to </a:t>
            </a:r>
            <a:r>
              <a:rPr lang="en-US" i="1" dirty="0"/>
              <a:t>A </a:t>
            </a:r>
            <a:r>
              <a:rPr lang="en-US" dirty="0"/>
              <a:t>and </a:t>
            </a:r>
            <a:r>
              <a:rPr lang="en-US" i="1" dirty="0"/>
              <a:t>Y </a:t>
            </a:r>
            <a:r>
              <a:rPr lang="en-US" dirty="0"/>
              <a:t>in a DAG if:</a:t>
            </a:r>
          </a:p>
          <a:p>
            <a:pPr lvl="1"/>
            <a:r>
              <a:rPr lang="en-US" dirty="0"/>
              <a:t>No variable in </a:t>
            </a:r>
            <a:r>
              <a:rPr lang="en-US" i="1" dirty="0"/>
              <a:t>L</a:t>
            </a:r>
            <a:r>
              <a:rPr lang="en-US" dirty="0"/>
              <a:t> is a descendant of </a:t>
            </a:r>
            <a:r>
              <a:rPr lang="en-US" i="1" dirty="0"/>
              <a:t>A</a:t>
            </a:r>
          </a:p>
          <a:p>
            <a:pPr lvl="1"/>
            <a:r>
              <a:rPr lang="en-US" dirty="0"/>
              <a:t>All backdoor paths between </a:t>
            </a:r>
            <a:r>
              <a:rPr lang="en-US" i="1" dirty="0"/>
              <a:t>A</a:t>
            </a:r>
            <a:r>
              <a:rPr lang="en-US" dirty="0"/>
              <a:t> and </a:t>
            </a:r>
            <a:r>
              <a:rPr lang="en-US" i="1" dirty="0"/>
              <a:t>Y</a:t>
            </a:r>
            <a:r>
              <a:rPr lang="en-US" dirty="0"/>
              <a:t> are blocked by conditioning on </a:t>
            </a:r>
            <a:r>
              <a:rPr lang="en-US" i="1" dirty="0"/>
              <a:t>L</a:t>
            </a:r>
          </a:p>
          <a:p>
            <a:r>
              <a:rPr lang="en-US" dirty="0">
                <a:sym typeface="Wingdings"/>
              </a:rPr>
              <a:t>If a set of variables </a:t>
            </a:r>
            <a:r>
              <a:rPr lang="en-US" i="1" dirty="0">
                <a:sym typeface="Wingdings"/>
              </a:rPr>
              <a:t>L</a:t>
            </a:r>
            <a:r>
              <a:rPr lang="en-US" dirty="0">
                <a:sym typeface="Wingdings"/>
              </a:rPr>
              <a:t> satisfies the </a:t>
            </a:r>
            <a:r>
              <a:rPr lang="en-US" dirty="0"/>
              <a:t>backdoor criterion, then the causal effect of </a:t>
            </a:r>
            <a:r>
              <a:rPr lang="en-US" i="1" dirty="0"/>
              <a:t>A</a:t>
            </a:r>
            <a:r>
              <a:rPr lang="en-US" dirty="0"/>
              <a:t> on </a:t>
            </a:r>
            <a:r>
              <a:rPr lang="en-US" i="1" dirty="0"/>
              <a:t>Y</a:t>
            </a:r>
            <a:r>
              <a:rPr lang="en-US" dirty="0"/>
              <a:t> is identifiable</a:t>
            </a:r>
            <a:endParaRPr lang="en-US" dirty="0">
              <a:sym typeface="Wingdings"/>
            </a:endParaRPr>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41</a:t>
            </a:fld>
            <a:endParaRPr lang="en-US" sz="1200" dirty="0">
              <a:latin typeface="Corbel"/>
              <a:cs typeface="Corbel"/>
            </a:endParaRPr>
          </a:p>
        </p:txBody>
      </p:sp>
    </p:spTree>
    <p:extLst>
      <p:ext uri="{BB962C8B-B14F-4D97-AF65-F5344CB8AC3E}">
        <p14:creationId xmlns:p14="http://schemas.microsoft.com/office/powerpoint/2010/main" val="10681688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Healthy Worker Bias</a:t>
            </a:r>
          </a:p>
        </p:txBody>
      </p:sp>
      <p:sp>
        <p:nvSpPr>
          <p:cNvPr id="3" name="Content Placeholder 2"/>
          <p:cNvSpPr>
            <a:spLocks noGrp="1"/>
          </p:cNvSpPr>
          <p:nvPr>
            <p:ph idx="1"/>
          </p:nvPr>
        </p:nvSpPr>
        <p:spPr>
          <a:xfrm>
            <a:off x="457200" y="2431143"/>
            <a:ext cx="8229600" cy="3969657"/>
          </a:xfrm>
        </p:spPr>
        <p:txBody>
          <a:bodyPr/>
          <a:lstStyle/>
          <a:p>
            <a:r>
              <a:rPr lang="en-US" dirty="0"/>
              <a:t>For example:</a:t>
            </a:r>
          </a:p>
          <a:p>
            <a:pPr marL="858837" lvl="1" indent="-457200"/>
            <a:r>
              <a:rPr lang="en-US" i="1" dirty="0"/>
              <a:t>A</a:t>
            </a:r>
            <a:r>
              <a:rPr lang="en-US" dirty="0"/>
              <a:t>: Working as a firefighter</a:t>
            </a:r>
          </a:p>
          <a:p>
            <a:pPr marL="858837" lvl="1" indent="-457200"/>
            <a:r>
              <a:rPr lang="en-US" i="1" dirty="0"/>
              <a:t>Y</a:t>
            </a:r>
            <a:r>
              <a:rPr lang="en-US" dirty="0"/>
              <a:t>: Death</a:t>
            </a:r>
          </a:p>
          <a:p>
            <a:pPr marL="858837" lvl="1" indent="-457200"/>
            <a:r>
              <a:rPr lang="en-US" i="1" dirty="0"/>
              <a:t>L</a:t>
            </a:r>
            <a:r>
              <a:rPr lang="en-US" dirty="0"/>
              <a:t>: Physical fitness</a:t>
            </a:r>
          </a:p>
          <a:p>
            <a:pPr lvl="1"/>
            <a:endParaRPr lang="en-US" dirty="0"/>
          </a:p>
        </p:txBody>
      </p:sp>
      <p:pic>
        <p:nvPicPr>
          <p:cNvPr id="4" name="Picture 3" descr="Screen Shot 2020-02-01 at 1.50.1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9242" y="1740805"/>
            <a:ext cx="3967587" cy="726622"/>
          </a:xfrm>
          <a:prstGeom prst="rect">
            <a:avLst/>
          </a:prstGeom>
        </p:spPr>
      </p:pic>
      <p:sp>
        <p:nvSpPr>
          <p:cNvPr id="8"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42</a:t>
            </a:fld>
            <a:endParaRPr lang="en-US" sz="1200" dirty="0">
              <a:latin typeface="Corbel"/>
              <a:cs typeface="Corbel"/>
            </a:endParaRPr>
          </a:p>
        </p:txBody>
      </p:sp>
    </p:spTree>
    <p:extLst>
      <p:ext uri="{BB962C8B-B14F-4D97-AF65-F5344CB8AC3E}">
        <p14:creationId xmlns:p14="http://schemas.microsoft.com/office/powerpoint/2010/main" val="15248594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a:t>
            </a:r>
          </a:p>
        </p:txBody>
      </p:sp>
      <p:sp>
        <p:nvSpPr>
          <p:cNvPr id="8"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43</a:t>
            </a:fld>
            <a:endParaRPr lang="en-US" sz="1200" dirty="0">
              <a:latin typeface="Corbel"/>
              <a:cs typeface="Corbel"/>
            </a:endParaRPr>
          </a:p>
        </p:txBody>
      </p:sp>
      <p:sp>
        <p:nvSpPr>
          <p:cNvPr id="6" name="Content Placeholder 5">
            <a:extLst>
              <a:ext uri="{FF2B5EF4-FFF2-40B4-BE49-F238E27FC236}">
                <a16:creationId xmlns:a16="http://schemas.microsoft.com/office/drawing/2014/main" id="{59AB6C0F-727A-2D4C-8F1B-7B8F7CF494A1}"/>
              </a:ext>
            </a:extLst>
          </p:cNvPr>
          <p:cNvSpPr>
            <a:spLocks noGrp="1"/>
          </p:cNvSpPr>
          <p:nvPr>
            <p:ph idx="1"/>
          </p:nvPr>
        </p:nvSpPr>
        <p:spPr/>
        <p:txBody>
          <a:bodyPr/>
          <a:lstStyle/>
          <a:p>
            <a:r>
              <a:rPr lang="en-US" dirty="0"/>
              <a:t>How might you draw a DAG representing confounding by indication?</a:t>
            </a:r>
          </a:p>
          <a:p>
            <a:pPr marL="858837" lvl="1" indent="-457200"/>
            <a:r>
              <a:rPr lang="en-US" i="1" dirty="0"/>
              <a:t>A</a:t>
            </a:r>
            <a:r>
              <a:rPr lang="en-US" dirty="0"/>
              <a:t>: Aspirin</a:t>
            </a:r>
          </a:p>
          <a:p>
            <a:pPr marL="858837" lvl="1" indent="-457200"/>
            <a:r>
              <a:rPr lang="en-US" i="1" dirty="0"/>
              <a:t>Y</a:t>
            </a:r>
            <a:r>
              <a:rPr lang="en-US" dirty="0"/>
              <a:t>: Stroke</a:t>
            </a:r>
          </a:p>
          <a:p>
            <a:pPr marL="858837" lvl="1" indent="-457200"/>
            <a:r>
              <a:rPr lang="en-US" i="1" dirty="0"/>
              <a:t>L</a:t>
            </a:r>
            <a:r>
              <a:rPr lang="en-US" dirty="0"/>
              <a:t>: Heart disease</a:t>
            </a:r>
          </a:p>
          <a:p>
            <a:pPr marL="858837" lvl="1" indent="-457200"/>
            <a:r>
              <a:rPr lang="en-US" i="1" dirty="0"/>
              <a:t>U</a:t>
            </a:r>
            <a:r>
              <a:rPr lang="en-US" dirty="0"/>
              <a:t>: Atherosclerosis</a:t>
            </a:r>
          </a:p>
        </p:txBody>
      </p:sp>
    </p:spTree>
    <p:extLst>
      <p:ext uri="{BB962C8B-B14F-4D97-AF65-F5344CB8AC3E}">
        <p14:creationId xmlns:p14="http://schemas.microsoft.com/office/powerpoint/2010/main" val="4666486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Confounding by Lifestyle</a:t>
            </a:r>
          </a:p>
        </p:txBody>
      </p:sp>
      <p:sp>
        <p:nvSpPr>
          <p:cNvPr id="3" name="Content Placeholder 2"/>
          <p:cNvSpPr>
            <a:spLocks noGrp="1"/>
          </p:cNvSpPr>
          <p:nvPr>
            <p:ph idx="1"/>
          </p:nvPr>
        </p:nvSpPr>
        <p:spPr>
          <a:xfrm>
            <a:off x="457200" y="3410857"/>
            <a:ext cx="8229600" cy="2989943"/>
          </a:xfrm>
        </p:spPr>
        <p:txBody>
          <a:bodyPr/>
          <a:lstStyle/>
          <a:p>
            <a:r>
              <a:rPr lang="en-US" dirty="0"/>
              <a:t>For example:</a:t>
            </a:r>
          </a:p>
          <a:p>
            <a:pPr marL="858837" lvl="1" indent="-457200"/>
            <a:r>
              <a:rPr lang="en-US" i="1" dirty="0"/>
              <a:t>A</a:t>
            </a:r>
            <a:r>
              <a:rPr lang="en-US" dirty="0"/>
              <a:t>: Exercise</a:t>
            </a:r>
          </a:p>
          <a:p>
            <a:pPr marL="858837" lvl="1" indent="-457200"/>
            <a:r>
              <a:rPr lang="en-US" i="1" dirty="0"/>
              <a:t>Y</a:t>
            </a:r>
            <a:r>
              <a:rPr lang="en-US" dirty="0"/>
              <a:t>: Death</a:t>
            </a:r>
          </a:p>
          <a:p>
            <a:pPr marL="858837" lvl="1" indent="-457200"/>
            <a:r>
              <a:rPr lang="en-US" i="1" dirty="0"/>
              <a:t>L</a:t>
            </a:r>
            <a:r>
              <a:rPr lang="en-US" dirty="0"/>
              <a:t>: Cigarette smoking</a:t>
            </a:r>
          </a:p>
          <a:p>
            <a:pPr marL="858837" lvl="1" indent="-457200"/>
            <a:r>
              <a:rPr lang="en-US" i="1" dirty="0"/>
              <a:t>U</a:t>
            </a:r>
            <a:r>
              <a:rPr lang="en-US" dirty="0"/>
              <a:t>: Personality or social factors</a:t>
            </a:r>
          </a:p>
          <a:p>
            <a:pPr lvl="1"/>
            <a:endParaRPr lang="en-US" dirty="0"/>
          </a:p>
        </p:txBody>
      </p:sp>
      <p:pic>
        <p:nvPicPr>
          <p:cNvPr id="5" name="Picture 4" descr="Screen Shot 2020-02-01 at 8.58.5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3450" y="1654628"/>
            <a:ext cx="2785836" cy="1739135"/>
          </a:xfrm>
          <a:prstGeom prst="rect">
            <a:avLst/>
          </a:prstGeom>
        </p:spPr>
      </p:pic>
      <p:sp>
        <p:nvSpPr>
          <p:cNvPr id="7"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44</a:t>
            </a:fld>
            <a:endParaRPr lang="en-US" sz="1200" dirty="0">
              <a:latin typeface="Corbel"/>
              <a:cs typeface="Corbel"/>
            </a:endParaRPr>
          </a:p>
        </p:txBody>
      </p:sp>
    </p:spTree>
    <p:extLst>
      <p:ext uri="{BB962C8B-B14F-4D97-AF65-F5344CB8AC3E}">
        <p14:creationId xmlns:p14="http://schemas.microsoft.com/office/powerpoint/2010/main" val="13237929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Confounding by Early Life Factors</a:t>
            </a:r>
          </a:p>
        </p:txBody>
      </p:sp>
      <p:sp>
        <p:nvSpPr>
          <p:cNvPr id="3" name="Content Placeholder 2"/>
          <p:cNvSpPr>
            <a:spLocks noGrp="1"/>
          </p:cNvSpPr>
          <p:nvPr>
            <p:ph idx="1"/>
          </p:nvPr>
        </p:nvSpPr>
        <p:spPr>
          <a:xfrm>
            <a:off x="457200" y="2884715"/>
            <a:ext cx="8229600" cy="3516086"/>
          </a:xfrm>
        </p:spPr>
        <p:txBody>
          <a:bodyPr/>
          <a:lstStyle/>
          <a:p>
            <a:r>
              <a:rPr lang="en-US" dirty="0"/>
              <a:t>For example:</a:t>
            </a:r>
          </a:p>
          <a:p>
            <a:pPr marL="858837" lvl="1" indent="-457200"/>
            <a:r>
              <a:rPr lang="en-US" i="1" dirty="0"/>
              <a:t>A</a:t>
            </a:r>
            <a:r>
              <a:rPr lang="en-US" dirty="0"/>
              <a:t>: Depression</a:t>
            </a:r>
          </a:p>
          <a:p>
            <a:pPr marL="858837" lvl="1" indent="-457200"/>
            <a:r>
              <a:rPr lang="en-US" i="1" dirty="0"/>
              <a:t>Y</a:t>
            </a:r>
            <a:r>
              <a:rPr lang="en-US" dirty="0"/>
              <a:t>: Death</a:t>
            </a:r>
          </a:p>
          <a:p>
            <a:pPr marL="858837" lvl="1" indent="-457200"/>
            <a:r>
              <a:rPr lang="en-US" i="1" dirty="0"/>
              <a:t>L</a:t>
            </a:r>
            <a:r>
              <a:rPr lang="en-US" i="1" baseline="-25000" dirty="0"/>
              <a:t>1</a:t>
            </a:r>
            <a:r>
              <a:rPr lang="en-US" dirty="0"/>
              <a:t>: Education</a:t>
            </a:r>
          </a:p>
          <a:p>
            <a:pPr marL="858837" lvl="1" indent="-457200"/>
            <a:r>
              <a:rPr lang="en-US" i="1" dirty="0"/>
              <a:t>L</a:t>
            </a:r>
            <a:r>
              <a:rPr lang="en-US" i="1" baseline="-25000" dirty="0"/>
              <a:t>2</a:t>
            </a:r>
            <a:r>
              <a:rPr lang="en-US" dirty="0"/>
              <a:t>: Income</a:t>
            </a:r>
          </a:p>
          <a:p>
            <a:pPr lvl="1"/>
            <a:endParaRPr lang="en-US" dirty="0"/>
          </a:p>
        </p:txBody>
      </p:sp>
      <p:pic>
        <p:nvPicPr>
          <p:cNvPr id="7" name="Picture 6" descr="Screen Shot 2020-02-01 at 1.50.1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9242" y="2049236"/>
            <a:ext cx="3967587" cy="726622"/>
          </a:xfrm>
          <a:prstGeom prst="rect">
            <a:avLst/>
          </a:prstGeom>
        </p:spPr>
      </p:pic>
      <p:sp>
        <p:nvSpPr>
          <p:cNvPr id="4" name="TextBox 3"/>
          <p:cNvSpPr txBox="1"/>
          <p:nvPr/>
        </p:nvSpPr>
        <p:spPr>
          <a:xfrm>
            <a:off x="2957286" y="2394857"/>
            <a:ext cx="287258" cy="338554"/>
          </a:xfrm>
          <a:prstGeom prst="rect">
            <a:avLst/>
          </a:prstGeom>
          <a:noFill/>
        </p:spPr>
        <p:txBody>
          <a:bodyPr wrap="none" rtlCol="0">
            <a:spAutoFit/>
          </a:bodyPr>
          <a:lstStyle/>
          <a:p>
            <a:pPr>
              <a:buNone/>
            </a:pPr>
            <a:r>
              <a:rPr lang="en-US" sz="1600" dirty="0"/>
              <a:t>1</a:t>
            </a:r>
          </a:p>
        </p:txBody>
      </p:sp>
      <p:sp>
        <p:nvSpPr>
          <p:cNvPr id="9" name="Rectangle 8"/>
          <p:cNvSpPr/>
          <p:nvPr/>
        </p:nvSpPr>
        <p:spPr>
          <a:xfrm>
            <a:off x="3011714" y="2050142"/>
            <a:ext cx="3102429" cy="27214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a:endCxn id="8" idx="1"/>
          </p:cNvCxnSpPr>
          <p:nvPr/>
        </p:nvCxnSpPr>
        <p:spPr>
          <a:xfrm flipV="1">
            <a:off x="3120571" y="1823643"/>
            <a:ext cx="1113973" cy="389786"/>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34544" y="1531255"/>
            <a:ext cx="572125" cy="584776"/>
          </a:xfrm>
          <a:prstGeom prst="rect">
            <a:avLst/>
          </a:prstGeom>
          <a:noFill/>
        </p:spPr>
        <p:txBody>
          <a:bodyPr wrap="none" rtlCol="0">
            <a:spAutoFit/>
          </a:bodyPr>
          <a:lstStyle/>
          <a:p>
            <a:pPr>
              <a:buNone/>
            </a:pPr>
            <a:r>
              <a:rPr lang="en-US" sz="3200" dirty="0"/>
              <a:t>L</a:t>
            </a:r>
            <a:r>
              <a:rPr lang="en-US" sz="3200" baseline="-25000" dirty="0"/>
              <a:t>2</a:t>
            </a:r>
          </a:p>
        </p:txBody>
      </p:sp>
      <p:sp>
        <p:nvSpPr>
          <p:cNvPr id="15" name="Rectangle 14"/>
          <p:cNvSpPr/>
          <p:nvPr/>
        </p:nvSpPr>
        <p:spPr>
          <a:xfrm>
            <a:off x="3109685" y="2256972"/>
            <a:ext cx="464457" cy="17417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711390" y="2209799"/>
            <a:ext cx="464457" cy="17417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Arrow Connector 11"/>
          <p:cNvCxnSpPr>
            <a:stCxn id="8" idx="3"/>
          </p:cNvCxnSpPr>
          <p:nvPr/>
        </p:nvCxnSpPr>
        <p:spPr>
          <a:xfrm>
            <a:off x="4806669" y="1823643"/>
            <a:ext cx="1234902" cy="462357"/>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9"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45</a:t>
            </a:fld>
            <a:endParaRPr lang="en-US" sz="1200" dirty="0">
              <a:latin typeface="Corbel"/>
              <a:cs typeface="Corbel"/>
            </a:endParaRPr>
          </a:p>
        </p:txBody>
      </p:sp>
    </p:spTree>
    <p:extLst>
      <p:ext uri="{BB962C8B-B14F-4D97-AF65-F5344CB8AC3E}">
        <p14:creationId xmlns:p14="http://schemas.microsoft.com/office/powerpoint/2010/main" val="12439352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 Careful with Adjustment!</a:t>
            </a:r>
          </a:p>
        </p:txBody>
      </p:sp>
      <p:sp>
        <p:nvSpPr>
          <p:cNvPr id="3" name="Content Placeholder 2"/>
          <p:cNvSpPr>
            <a:spLocks noGrp="1"/>
          </p:cNvSpPr>
          <p:nvPr>
            <p:ph idx="1"/>
          </p:nvPr>
        </p:nvSpPr>
        <p:spPr>
          <a:xfrm>
            <a:off x="457200" y="3846286"/>
            <a:ext cx="8229600" cy="2554514"/>
          </a:xfrm>
        </p:spPr>
        <p:txBody>
          <a:bodyPr numCol="2"/>
          <a:lstStyle/>
          <a:p>
            <a:r>
              <a:rPr lang="en-US" dirty="0"/>
              <a:t>For example:</a:t>
            </a:r>
          </a:p>
          <a:p>
            <a:pPr marL="858837" lvl="1" indent="-457200"/>
            <a:r>
              <a:rPr lang="en-US" i="1" dirty="0"/>
              <a:t>A</a:t>
            </a:r>
            <a:r>
              <a:rPr lang="en-US" dirty="0"/>
              <a:t>: Physical activity</a:t>
            </a:r>
          </a:p>
          <a:p>
            <a:pPr marL="858837" lvl="1" indent="-457200"/>
            <a:r>
              <a:rPr lang="en-US" i="1" dirty="0"/>
              <a:t>Y</a:t>
            </a:r>
            <a:r>
              <a:rPr lang="en-US" dirty="0"/>
              <a:t>: Cervical cancer</a:t>
            </a:r>
          </a:p>
          <a:p>
            <a:pPr marL="858837" lvl="1" indent="-457200"/>
            <a:r>
              <a:rPr lang="en-US" i="1" dirty="0"/>
              <a:t>L</a:t>
            </a:r>
            <a:r>
              <a:rPr lang="en-US" dirty="0"/>
              <a:t>: Pap smear</a:t>
            </a:r>
          </a:p>
          <a:p>
            <a:pPr marL="858837" lvl="1" indent="-457200"/>
            <a:endParaRPr lang="en-US" sz="3200" i="1" dirty="0"/>
          </a:p>
          <a:p>
            <a:pPr marL="858837" lvl="1" indent="-457200"/>
            <a:r>
              <a:rPr lang="en-US" i="1" dirty="0"/>
              <a:t>U</a:t>
            </a:r>
            <a:r>
              <a:rPr lang="en-US" i="1" baseline="-25000" dirty="0"/>
              <a:t>1</a:t>
            </a:r>
            <a:r>
              <a:rPr lang="en-US" dirty="0"/>
              <a:t>: Pre-cancer lesion</a:t>
            </a:r>
          </a:p>
          <a:p>
            <a:pPr marL="858837" lvl="1" indent="-457200"/>
            <a:r>
              <a:rPr lang="en-US" i="1" dirty="0"/>
              <a:t>U</a:t>
            </a:r>
            <a:r>
              <a:rPr lang="en-US" i="1" baseline="-25000" dirty="0"/>
              <a:t>2</a:t>
            </a:r>
            <a:r>
              <a:rPr lang="en-US" dirty="0"/>
              <a:t>: Health-conscious personality</a:t>
            </a:r>
          </a:p>
          <a:p>
            <a:pPr marL="858837" lvl="1" indent="-457200"/>
            <a:endParaRPr lang="en-US" dirty="0"/>
          </a:p>
        </p:txBody>
      </p:sp>
      <p:pic>
        <p:nvPicPr>
          <p:cNvPr id="4" name="Picture 3" descr="Screen Shot 2020-02-01 at 9.20.5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3600" y="1714499"/>
            <a:ext cx="2336800" cy="2159000"/>
          </a:xfrm>
          <a:prstGeom prst="rect">
            <a:avLst/>
          </a:prstGeom>
        </p:spPr>
      </p:pic>
      <p:sp>
        <p:nvSpPr>
          <p:cNvPr id="6"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46</a:t>
            </a:fld>
            <a:endParaRPr lang="en-US" sz="1200" dirty="0">
              <a:latin typeface="Corbel"/>
              <a:cs typeface="Corbel"/>
            </a:endParaRPr>
          </a:p>
        </p:txBody>
      </p:sp>
    </p:spTree>
    <p:extLst>
      <p:ext uri="{BB962C8B-B14F-4D97-AF65-F5344CB8AC3E}">
        <p14:creationId xmlns:p14="http://schemas.microsoft.com/office/powerpoint/2010/main" val="15519955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L a “confounder”?</a:t>
            </a:r>
          </a:p>
        </p:txBody>
      </p:sp>
      <p:sp>
        <p:nvSpPr>
          <p:cNvPr id="3" name="Content Placeholder 2"/>
          <p:cNvSpPr>
            <a:spLocks noGrp="1"/>
          </p:cNvSpPr>
          <p:nvPr>
            <p:ph idx="1"/>
          </p:nvPr>
        </p:nvSpPr>
        <p:spPr>
          <a:xfrm>
            <a:off x="457200" y="3846286"/>
            <a:ext cx="8229600" cy="2554514"/>
          </a:xfrm>
        </p:spPr>
        <p:txBody>
          <a:bodyPr numCol="1"/>
          <a:lstStyle/>
          <a:p>
            <a:pPr marL="566737" indent="-457200"/>
            <a:r>
              <a:rPr lang="en-US" dirty="0"/>
              <a:t>Is </a:t>
            </a:r>
            <a:r>
              <a:rPr lang="en-US" i="1" dirty="0"/>
              <a:t>L</a:t>
            </a:r>
            <a:r>
              <a:rPr lang="en-US" dirty="0"/>
              <a:t> associated with </a:t>
            </a:r>
            <a:r>
              <a:rPr lang="en-US" i="1" dirty="0"/>
              <a:t>A</a:t>
            </a:r>
            <a:r>
              <a:rPr lang="en-US" dirty="0"/>
              <a:t>?</a:t>
            </a:r>
          </a:p>
          <a:p>
            <a:pPr marL="566737" indent="-457200"/>
            <a:r>
              <a:rPr lang="en-US" dirty="0"/>
              <a:t>Is </a:t>
            </a:r>
            <a:r>
              <a:rPr lang="en-US" i="1" dirty="0"/>
              <a:t>L</a:t>
            </a:r>
            <a:r>
              <a:rPr lang="en-US" dirty="0"/>
              <a:t> associated with </a:t>
            </a:r>
            <a:r>
              <a:rPr lang="en-US" i="1" dirty="0"/>
              <a:t>Y</a:t>
            </a:r>
            <a:r>
              <a:rPr lang="en-US" dirty="0"/>
              <a:t> conditional on </a:t>
            </a:r>
            <a:r>
              <a:rPr lang="en-US" i="1" dirty="0"/>
              <a:t>A</a:t>
            </a:r>
            <a:r>
              <a:rPr lang="en-US" dirty="0"/>
              <a:t>?</a:t>
            </a:r>
          </a:p>
          <a:p>
            <a:pPr marL="566737" indent="-457200"/>
            <a:r>
              <a:rPr lang="en-US" dirty="0"/>
              <a:t>Is </a:t>
            </a:r>
            <a:r>
              <a:rPr lang="en-US" i="1" dirty="0"/>
              <a:t>L</a:t>
            </a:r>
            <a:r>
              <a:rPr lang="en-US" dirty="0"/>
              <a:t> on the causal pathway from </a:t>
            </a:r>
            <a:r>
              <a:rPr lang="en-US" i="1" dirty="0"/>
              <a:t>A </a:t>
            </a:r>
            <a:r>
              <a:rPr lang="en-US" dirty="0"/>
              <a:t>to</a:t>
            </a:r>
            <a:r>
              <a:rPr lang="en-US" i="1" dirty="0"/>
              <a:t> Y</a:t>
            </a:r>
            <a:r>
              <a:rPr lang="en-US" dirty="0"/>
              <a:t>?</a:t>
            </a:r>
          </a:p>
        </p:txBody>
      </p:sp>
      <p:pic>
        <p:nvPicPr>
          <p:cNvPr id="4" name="Picture 3" descr="Screen Shot 2020-02-01 at 9.20.5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3600" y="1714499"/>
            <a:ext cx="2336800" cy="2159000"/>
          </a:xfrm>
          <a:prstGeom prst="rect">
            <a:avLst/>
          </a:prstGeom>
        </p:spPr>
      </p:pic>
      <p:sp>
        <p:nvSpPr>
          <p:cNvPr id="6"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47</a:t>
            </a:fld>
            <a:endParaRPr lang="en-US" sz="1200" dirty="0">
              <a:latin typeface="Corbel"/>
              <a:cs typeface="Corbel"/>
            </a:endParaRPr>
          </a:p>
        </p:txBody>
      </p:sp>
      <p:sp>
        <p:nvSpPr>
          <p:cNvPr id="5" name="TextBox 4">
            <a:extLst>
              <a:ext uri="{FF2B5EF4-FFF2-40B4-BE49-F238E27FC236}">
                <a16:creationId xmlns:a16="http://schemas.microsoft.com/office/drawing/2014/main" id="{294D57F0-FBD8-874F-A98A-C79B8F5FC318}"/>
              </a:ext>
            </a:extLst>
          </p:cNvPr>
          <p:cNvSpPr txBox="1"/>
          <p:nvPr/>
        </p:nvSpPr>
        <p:spPr>
          <a:xfrm>
            <a:off x="7851379" y="3922486"/>
            <a:ext cx="705642" cy="523220"/>
          </a:xfrm>
          <a:prstGeom prst="rect">
            <a:avLst/>
          </a:prstGeom>
          <a:noFill/>
        </p:spPr>
        <p:txBody>
          <a:bodyPr wrap="none" rtlCol="0">
            <a:spAutoFit/>
          </a:bodyPr>
          <a:lstStyle/>
          <a:p>
            <a:pPr>
              <a:buNone/>
            </a:pPr>
            <a:r>
              <a:rPr lang="en-US" dirty="0">
                <a:latin typeface="Corbel" panose="020B0503020204020204" pitchFamily="34" charset="0"/>
              </a:rPr>
              <a:t>Yes</a:t>
            </a:r>
          </a:p>
        </p:txBody>
      </p:sp>
      <p:sp>
        <p:nvSpPr>
          <p:cNvPr id="7" name="TextBox 6">
            <a:extLst>
              <a:ext uri="{FF2B5EF4-FFF2-40B4-BE49-F238E27FC236}">
                <a16:creationId xmlns:a16="http://schemas.microsoft.com/office/drawing/2014/main" id="{3950D627-972D-F246-B1A1-4C2BDE7D3CED}"/>
              </a:ext>
            </a:extLst>
          </p:cNvPr>
          <p:cNvSpPr txBox="1"/>
          <p:nvPr/>
        </p:nvSpPr>
        <p:spPr>
          <a:xfrm>
            <a:off x="7851379" y="4430486"/>
            <a:ext cx="705642" cy="523220"/>
          </a:xfrm>
          <a:prstGeom prst="rect">
            <a:avLst/>
          </a:prstGeom>
          <a:noFill/>
        </p:spPr>
        <p:txBody>
          <a:bodyPr wrap="none" rtlCol="0">
            <a:spAutoFit/>
          </a:bodyPr>
          <a:lstStyle/>
          <a:p>
            <a:pPr>
              <a:buNone/>
            </a:pPr>
            <a:r>
              <a:rPr lang="en-US" dirty="0">
                <a:latin typeface="Corbel" panose="020B0503020204020204" pitchFamily="34" charset="0"/>
              </a:rPr>
              <a:t>Yes</a:t>
            </a:r>
          </a:p>
        </p:txBody>
      </p:sp>
      <p:sp>
        <p:nvSpPr>
          <p:cNvPr id="8" name="TextBox 7">
            <a:extLst>
              <a:ext uri="{FF2B5EF4-FFF2-40B4-BE49-F238E27FC236}">
                <a16:creationId xmlns:a16="http://schemas.microsoft.com/office/drawing/2014/main" id="{B260147C-6326-0D43-B1A0-1D9B1E9FBEB2}"/>
              </a:ext>
            </a:extLst>
          </p:cNvPr>
          <p:cNvSpPr txBox="1"/>
          <p:nvPr/>
        </p:nvSpPr>
        <p:spPr>
          <a:xfrm>
            <a:off x="7851379" y="4925786"/>
            <a:ext cx="625492" cy="523220"/>
          </a:xfrm>
          <a:prstGeom prst="rect">
            <a:avLst/>
          </a:prstGeom>
          <a:noFill/>
        </p:spPr>
        <p:txBody>
          <a:bodyPr wrap="none" rtlCol="0">
            <a:spAutoFit/>
          </a:bodyPr>
          <a:lstStyle/>
          <a:p>
            <a:pPr>
              <a:buNone/>
            </a:pPr>
            <a:r>
              <a:rPr lang="en-US" dirty="0">
                <a:latin typeface="Corbel" panose="020B0503020204020204" pitchFamily="34" charset="0"/>
              </a:rPr>
              <a:t>No</a:t>
            </a:r>
          </a:p>
        </p:txBody>
      </p:sp>
    </p:spTree>
    <p:extLst>
      <p:ext uri="{BB962C8B-B14F-4D97-AF65-F5344CB8AC3E}">
        <p14:creationId xmlns:p14="http://schemas.microsoft.com/office/powerpoint/2010/main" val="175783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L a “confounder”?</a:t>
            </a:r>
          </a:p>
        </p:txBody>
      </p:sp>
      <p:sp>
        <p:nvSpPr>
          <p:cNvPr id="3" name="Content Placeholder 2"/>
          <p:cNvSpPr>
            <a:spLocks noGrp="1"/>
          </p:cNvSpPr>
          <p:nvPr>
            <p:ph idx="1"/>
          </p:nvPr>
        </p:nvSpPr>
        <p:spPr>
          <a:xfrm>
            <a:off x="457200" y="2032000"/>
            <a:ext cx="8229600" cy="4368800"/>
          </a:xfrm>
        </p:spPr>
        <p:txBody>
          <a:bodyPr numCol="1"/>
          <a:lstStyle/>
          <a:p>
            <a:pPr marL="566737" indent="-457200"/>
            <a:r>
              <a:rPr lang="en-US" sz="2800" dirty="0"/>
              <a:t>Is the conditional (within levels of </a:t>
            </a:r>
            <a:r>
              <a:rPr lang="en-US" sz="2800" i="1" dirty="0"/>
              <a:t>L</a:t>
            </a:r>
            <a:r>
              <a:rPr lang="en-US" sz="2800" dirty="0"/>
              <a:t>) association between </a:t>
            </a:r>
            <a:r>
              <a:rPr lang="en-US" sz="2800" i="1" dirty="0"/>
              <a:t>A</a:t>
            </a:r>
            <a:r>
              <a:rPr lang="en-US" sz="2800" dirty="0"/>
              <a:t> and </a:t>
            </a:r>
            <a:r>
              <a:rPr lang="en-US" sz="2800" i="1" dirty="0"/>
              <a:t>Y </a:t>
            </a:r>
            <a:r>
              <a:rPr lang="en-US" sz="2800" dirty="0"/>
              <a:t>different from the unconditional association measure?</a:t>
            </a:r>
          </a:p>
          <a:p>
            <a:pPr marL="858837" lvl="1" indent="-457200"/>
            <a:r>
              <a:rPr lang="en-US" sz="2400" dirty="0"/>
              <a:t>E.g., the adjusted odds ratio changes by &gt;10% compared to the unadjusted odds ratio</a:t>
            </a:r>
          </a:p>
          <a:p>
            <a:pPr marL="566737" indent="-457200"/>
            <a:r>
              <a:rPr lang="en-US" sz="2800" dirty="0"/>
              <a:t>Differences between conditional and unconditional association measures may exist in the absence of common causes when</a:t>
            </a:r>
          </a:p>
          <a:p>
            <a:pPr marL="858837" lvl="1" indent="-457200"/>
            <a:r>
              <a:rPr lang="en-US" sz="2400" dirty="0"/>
              <a:t>Using non-collapsible measures</a:t>
            </a:r>
          </a:p>
          <a:p>
            <a:pPr marL="858837" lvl="1" indent="-457200"/>
            <a:r>
              <a:rPr lang="en-US" sz="2400" dirty="0"/>
              <a:t>Conditioning on common effects</a:t>
            </a:r>
          </a:p>
          <a:p>
            <a:pPr marL="858837" lvl="1" indent="-457200"/>
            <a:endParaRPr lang="en-US" sz="2400" dirty="0"/>
          </a:p>
          <a:p>
            <a:pPr marL="566737" indent="-457200"/>
            <a:endParaRPr lang="en-US" sz="2800" dirty="0"/>
          </a:p>
        </p:txBody>
      </p:sp>
      <p:sp>
        <p:nvSpPr>
          <p:cNvPr id="6"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48</a:t>
            </a:fld>
            <a:endParaRPr lang="en-US" sz="1200" dirty="0">
              <a:latin typeface="Corbel"/>
              <a:cs typeface="Corbel"/>
            </a:endParaRPr>
          </a:p>
        </p:txBody>
      </p:sp>
    </p:spTree>
    <p:extLst>
      <p:ext uri="{BB962C8B-B14F-4D97-AF65-F5344CB8AC3E}">
        <p14:creationId xmlns:p14="http://schemas.microsoft.com/office/powerpoint/2010/main" val="32750537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L a “confounder”?</a:t>
            </a:r>
          </a:p>
        </p:txBody>
      </p:sp>
      <p:sp>
        <p:nvSpPr>
          <p:cNvPr id="3" name="Content Placeholder 2"/>
          <p:cNvSpPr>
            <a:spLocks noGrp="1"/>
          </p:cNvSpPr>
          <p:nvPr>
            <p:ph idx="1"/>
          </p:nvPr>
        </p:nvSpPr>
        <p:spPr>
          <a:xfrm>
            <a:off x="457200" y="2032000"/>
            <a:ext cx="8229600" cy="4368800"/>
          </a:xfrm>
        </p:spPr>
        <p:txBody>
          <a:bodyPr numCol="1"/>
          <a:lstStyle/>
          <a:p>
            <a:pPr marL="566737" indent="-457200"/>
            <a:r>
              <a:rPr lang="en-US" sz="2800" dirty="0"/>
              <a:t>Be careful with the “standard” definitions!</a:t>
            </a:r>
          </a:p>
          <a:p>
            <a:pPr marL="566737" indent="-457200"/>
            <a:r>
              <a:rPr lang="en-US" sz="2800" dirty="0"/>
              <a:t>We need expert knowledge to determine if we should adjust for a variable</a:t>
            </a:r>
          </a:p>
          <a:p>
            <a:pPr marL="566737" indent="-457200"/>
            <a:endParaRPr lang="en-US" sz="2800" dirty="0"/>
          </a:p>
          <a:p>
            <a:pPr marL="566737" indent="-457200"/>
            <a:r>
              <a:rPr lang="en-US" sz="2800" dirty="0"/>
              <a:t>*But* if our expert knowledge reduces the number of possible causal structures, then consider the methods on the prior two slides to decide whether a variable is a confounder (Ahem, HW Q9!)</a:t>
            </a:r>
          </a:p>
        </p:txBody>
      </p:sp>
      <p:sp>
        <p:nvSpPr>
          <p:cNvPr id="6"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49</a:t>
            </a:fld>
            <a:endParaRPr lang="en-US" sz="1200" dirty="0">
              <a:latin typeface="Corbel"/>
              <a:cs typeface="Corbel"/>
            </a:endParaRPr>
          </a:p>
        </p:txBody>
      </p:sp>
    </p:spTree>
    <p:extLst>
      <p:ext uri="{BB962C8B-B14F-4D97-AF65-F5344CB8AC3E}">
        <p14:creationId xmlns:p14="http://schemas.microsoft.com/office/powerpoint/2010/main" val="1198466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Terminology</a:t>
            </a:r>
          </a:p>
        </p:txBody>
      </p:sp>
      <p:sp>
        <p:nvSpPr>
          <p:cNvPr id="3" name="Content Placeholder 2"/>
          <p:cNvSpPr>
            <a:spLocks noGrp="1"/>
          </p:cNvSpPr>
          <p:nvPr>
            <p:ph idx="1"/>
          </p:nvPr>
        </p:nvSpPr>
        <p:spPr>
          <a:xfrm>
            <a:off x="457200" y="2594429"/>
            <a:ext cx="8229600" cy="3806371"/>
          </a:xfrm>
        </p:spPr>
        <p:txBody>
          <a:bodyPr/>
          <a:lstStyle/>
          <a:p>
            <a:r>
              <a:rPr lang="en-US" dirty="0"/>
              <a:t>Directed: Edges imply a direction</a:t>
            </a:r>
          </a:p>
          <a:p>
            <a:r>
              <a:rPr lang="en-US" dirty="0"/>
              <a:t>Acyclic: No cycles; a variable cannot cause itself</a:t>
            </a:r>
          </a:p>
          <a:p>
            <a:endParaRPr lang="en-US" sz="1600" dirty="0"/>
          </a:p>
          <a:p>
            <a:r>
              <a:rPr lang="en-US" dirty="0"/>
              <a:t>Edge: Arrow</a:t>
            </a:r>
          </a:p>
          <a:p>
            <a:r>
              <a:rPr lang="en-US" dirty="0"/>
              <a:t>Node: Random variable</a:t>
            </a:r>
          </a:p>
          <a:p>
            <a:r>
              <a:rPr lang="en-US" u="sng" dirty="0"/>
              <a:t>Causal</a:t>
            </a:r>
            <a:r>
              <a:rPr lang="en-US" dirty="0"/>
              <a:t> DAG: Common causes of any pair of variables are also in the graph </a:t>
            </a:r>
          </a:p>
        </p:txBody>
      </p:sp>
      <p:pic>
        <p:nvPicPr>
          <p:cNvPr id="4" name="Picture 3" descr="Screen Shot 2020-02-01 at 1.50.1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7600" y="1722664"/>
            <a:ext cx="4368800" cy="800100"/>
          </a:xfrm>
          <a:prstGeom prst="rect">
            <a:avLst/>
          </a:prstGeom>
        </p:spPr>
      </p:pic>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5</a:t>
            </a:fld>
            <a:endParaRPr lang="en-US" sz="1200" dirty="0">
              <a:latin typeface="Corbel"/>
              <a:cs typeface="Corbel"/>
            </a:endParaRPr>
          </a:p>
        </p:txBody>
      </p:sp>
    </p:spTree>
    <p:extLst>
      <p:ext uri="{BB962C8B-B14F-4D97-AF65-F5344CB8AC3E}">
        <p14:creationId xmlns:p14="http://schemas.microsoft.com/office/powerpoint/2010/main" val="4060686294"/>
      </p:ext>
    </p:extLst>
  </p:cSld>
  <p:clrMapOvr>
    <a:masterClrMapping/>
  </p:clrMapOvr>
  <mc:AlternateContent xmlns:mc="http://schemas.openxmlformats.org/markup-compatibility/2006" xmlns:p14="http://schemas.microsoft.com/office/powerpoint/2010/main">
    <mc:Choice Requires="p14">
      <p:transition spd="slow" p14:dur="2000" advTm="58018"/>
    </mc:Choice>
    <mc:Fallback xmlns="">
      <p:transition spd="slow" advTm="58018"/>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Intractable Confounding</a:t>
            </a:r>
          </a:p>
        </p:txBody>
      </p:sp>
      <p:sp>
        <p:nvSpPr>
          <p:cNvPr id="3" name="Content Placeholder 2"/>
          <p:cNvSpPr>
            <a:spLocks noGrp="1"/>
          </p:cNvSpPr>
          <p:nvPr>
            <p:ph idx="1"/>
          </p:nvPr>
        </p:nvSpPr>
        <p:spPr>
          <a:xfrm>
            <a:off x="457200" y="4318000"/>
            <a:ext cx="8229600" cy="2082800"/>
          </a:xfrm>
        </p:spPr>
        <p:txBody>
          <a:bodyPr/>
          <a:lstStyle/>
          <a:p>
            <a:r>
              <a:rPr lang="en-US" dirty="0"/>
              <a:t>Open backdoor path </a:t>
            </a:r>
            <a:r>
              <a:rPr lang="en-US" i="1" dirty="0"/>
              <a:t>A</a:t>
            </a:r>
            <a:r>
              <a:rPr lang="en-US" dirty="0"/>
              <a:t> </a:t>
            </a:r>
            <a:r>
              <a:rPr lang="en-US" dirty="0">
                <a:sym typeface="Wingdings"/>
              </a:rPr>
              <a:t> </a:t>
            </a:r>
            <a:r>
              <a:rPr lang="en-US" i="1" dirty="0">
                <a:sym typeface="Wingdings"/>
              </a:rPr>
              <a:t>L</a:t>
            </a:r>
            <a:r>
              <a:rPr lang="en-US" dirty="0">
                <a:sym typeface="Wingdings"/>
              </a:rPr>
              <a:t>  </a:t>
            </a:r>
            <a:r>
              <a:rPr lang="en-US" i="1" dirty="0">
                <a:sym typeface="Wingdings"/>
              </a:rPr>
              <a:t>U</a:t>
            </a:r>
            <a:r>
              <a:rPr lang="en-US" i="1" baseline="-25000" dirty="0">
                <a:sym typeface="Wingdings"/>
              </a:rPr>
              <a:t>1</a:t>
            </a:r>
            <a:r>
              <a:rPr lang="en-US" dirty="0">
                <a:sym typeface="Wingdings"/>
              </a:rPr>
              <a:t>  </a:t>
            </a:r>
            <a:r>
              <a:rPr lang="en-US" i="1" dirty="0">
                <a:sym typeface="Wingdings"/>
              </a:rPr>
              <a:t>Y</a:t>
            </a:r>
            <a:endParaRPr lang="en-US" i="1" dirty="0"/>
          </a:p>
          <a:p>
            <a:r>
              <a:rPr lang="en-US" dirty="0"/>
              <a:t>But what happens if we adjust for </a:t>
            </a:r>
            <a:r>
              <a:rPr lang="en-US" i="1" dirty="0"/>
              <a:t>L</a:t>
            </a:r>
            <a:r>
              <a:rPr lang="en-US" dirty="0"/>
              <a:t>?</a:t>
            </a:r>
          </a:p>
          <a:p>
            <a:pPr lvl="1"/>
            <a:r>
              <a:rPr lang="en-US" dirty="0"/>
              <a:t>Open the path </a:t>
            </a:r>
            <a:r>
              <a:rPr lang="en-US" i="1" dirty="0"/>
              <a:t>A</a:t>
            </a:r>
            <a:r>
              <a:rPr lang="en-US" dirty="0"/>
              <a:t> </a:t>
            </a:r>
            <a:r>
              <a:rPr lang="en-US" dirty="0">
                <a:sym typeface="Wingdings"/>
              </a:rPr>
              <a:t> </a:t>
            </a:r>
            <a:r>
              <a:rPr lang="en-US" i="1" dirty="0">
                <a:sym typeface="Wingdings"/>
              </a:rPr>
              <a:t>U</a:t>
            </a:r>
            <a:r>
              <a:rPr lang="en-US" i="1" baseline="-25000" dirty="0">
                <a:sym typeface="Wingdings"/>
              </a:rPr>
              <a:t>2 </a:t>
            </a:r>
            <a:r>
              <a:rPr lang="en-US" dirty="0">
                <a:sym typeface="Wingdings"/>
              </a:rPr>
              <a:t> </a:t>
            </a:r>
            <a:r>
              <a:rPr lang="en-US" i="1" dirty="0">
                <a:sym typeface="Wingdings"/>
              </a:rPr>
              <a:t>L</a:t>
            </a:r>
            <a:r>
              <a:rPr lang="en-US" dirty="0">
                <a:sym typeface="Wingdings"/>
              </a:rPr>
              <a:t>  </a:t>
            </a:r>
            <a:r>
              <a:rPr lang="en-US" i="1" dirty="0">
                <a:sym typeface="Wingdings"/>
              </a:rPr>
              <a:t>U</a:t>
            </a:r>
            <a:r>
              <a:rPr lang="en-US" i="1" baseline="-25000" dirty="0">
                <a:sym typeface="Wingdings"/>
              </a:rPr>
              <a:t>1</a:t>
            </a:r>
            <a:r>
              <a:rPr lang="en-US" dirty="0">
                <a:sym typeface="Wingdings"/>
              </a:rPr>
              <a:t>  </a:t>
            </a:r>
            <a:r>
              <a:rPr lang="en-US" i="1" dirty="0">
                <a:sym typeface="Wingdings"/>
              </a:rPr>
              <a:t>Y</a:t>
            </a:r>
            <a:endParaRPr lang="en-US" i="1" dirty="0"/>
          </a:p>
          <a:p>
            <a:pPr lvl="1"/>
            <a:endParaRPr lang="en-US" dirty="0"/>
          </a:p>
        </p:txBody>
      </p:sp>
      <p:pic>
        <p:nvPicPr>
          <p:cNvPr id="6" name="Picture 5" descr="Screen Shot 2020-02-01 at 9.30.5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6548" y="1949076"/>
            <a:ext cx="2362200" cy="2108200"/>
          </a:xfrm>
          <a:prstGeom prst="rect">
            <a:avLst/>
          </a:prstGeom>
        </p:spPr>
      </p:pic>
      <p:sp>
        <p:nvSpPr>
          <p:cNvPr id="7"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50</a:t>
            </a:fld>
            <a:endParaRPr lang="en-US" sz="1200" dirty="0">
              <a:latin typeface="Corbel"/>
              <a:cs typeface="Corbel"/>
            </a:endParaRPr>
          </a:p>
        </p:txBody>
      </p:sp>
    </p:spTree>
    <p:extLst>
      <p:ext uri="{BB962C8B-B14F-4D97-AF65-F5344CB8AC3E}">
        <p14:creationId xmlns:p14="http://schemas.microsoft.com/office/powerpoint/2010/main" val="417104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A4F05-9CE0-C446-8EC8-742FA99A5C0F}"/>
              </a:ext>
            </a:extLst>
          </p:cNvPr>
          <p:cNvSpPr>
            <a:spLocks noGrp="1"/>
          </p:cNvSpPr>
          <p:nvPr>
            <p:ph type="title"/>
          </p:nvPr>
        </p:nvSpPr>
        <p:spPr/>
        <p:txBody>
          <a:bodyPr/>
          <a:lstStyle/>
          <a:p>
            <a:r>
              <a:rPr lang="en-US" dirty="0"/>
              <a:t>Until Next Time…</a:t>
            </a:r>
          </a:p>
        </p:txBody>
      </p:sp>
      <p:sp>
        <p:nvSpPr>
          <p:cNvPr id="3" name="Content Placeholder 2">
            <a:extLst>
              <a:ext uri="{FF2B5EF4-FFF2-40B4-BE49-F238E27FC236}">
                <a16:creationId xmlns:a16="http://schemas.microsoft.com/office/drawing/2014/main" id="{203A3429-5718-F74A-AFA0-C4E9FD0E1C2C}"/>
              </a:ext>
            </a:extLst>
          </p:cNvPr>
          <p:cNvSpPr>
            <a:spLocks noGrp="1"/>
          </p:cNvSpPr>
          <p:nvPr>
            <p:ph idx="1"/>
          </p:nvPr>
        </p:nvSpPr>
        <p:spPr/>
        <p:txBody>
          <a:bodyPr/>
          <a:lstStyle/>
          <a:p>
            <a:r>
              <a:rPr lang="en-US" dirty="0"/>
              <a:t>Finish Homework #1</a:t>
            </a:r>
          </a:p>
          <a:p>
            <a:r>
              <a:rPr lang="en-US" dirty="0"/>
              <a:t>Get Started on Homework #2</a:t>
            </a:r>
          </a:p>
          <a:p>
            <a:r>
              <a:rPr lang="en-US" dirty="0"/>
              <a:t>Read Chapters 8.1-8.3 and 9.1-9.3 in </a:t>
            </a:r>
            <a:r>
              <a:rPr lang="en-US" dirty="0" err="1"/>
              <a:t>Hernán</a:t>
            </a:r>
            <a:r>
              <a:rPr lang="en-US" dirty="0"/>
              <a:t> &amp; Robins</a:t>
            </a:r>
          </a:p>
          <a:p>
            <a:r>
              <a:rPr lang="en-US" dirty="0"/>
              <a:t>Watch “Directed Acyclic Graphs – Part III”</a:t>
            </a:r>
          </a:p>
          <a:p>
            <a:r>
              <a:rPr lang="en-US" dirty="0"/>
              <a:t>Office Hours: </a:t>
            </a:r>
            <a:r>
              <a:rPr lang="en-US" u="sng" dirty="0"/>
              <a:t>Tuesday</a:t>
            </a:r>
            <a:r>
              <a:rPr lang="en-US" dirty="0"/>
              <a:t> @ </a:t>
            </a:r>
            <a:r>
              <a:rPr lang="en-US" u="sng" dirty="0"/>
              <a:t>1:10pm</a:t>
            </a:r>
            <a:r>
              <a:rPr lang="en-US" dirty="0"/>
              <a:t> on Zoom</a:t>
            </a:r>
          </a:p>
          <a:p>
            <a:endParaRPr lang="en-US" dirty="0"/>
          </a:p>
          <a:p>
            <a:r>
              <a:rPr lang="en-US" dirty="0"/>
              <a:t>Class 1/20 will be virtual</a:t>
            </a:r>
          </a:p>
        </p:txBody>
      </p:sp>
    </p:spTree>
    <p:extLst>
      <p:ext uri="{BB962C8B-B14F-4D97-AF65-F5344CB8AC3E}">
        <p14:creationId xmlns:p14="http://schemas.microsoft.com/office/powerpoint/2010/main" val="20042645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
          <p:cNvSpPr>
            <a:spLocks noGrp="1" noChangeArrowheads="1"/>
          </p:cNvSpPr>
          <p:nvPr>
            <p:ph type="subTitle" idx="1"/>
          </p:nvPr>
        </p:nvSpPr>
        <p:spPr>
          <a:xfrm>
            <a:off x="76200" y="5116286"/>
            <a:ext cx="8839200" cy="1560285"/>
          </a:xfrm>
        </p:spPr>
        <p:txBody>
          <a:bodyPr/>
          <a:lstStyle/>
          <a:p>
            <a:pPr marL="457200" indent="-457200" eaLnBrk="1" hangingPunct="1"/>
            <a:r>
              <a:rPr lang="en-US" sz="3600" dirty="0"/>
              <a:t>Rebecca E. Graff, ScD</a:t>
            </a:r>
          </a:p>
          <a:p>
            <a:pPr marL="457200" indent="-457200" eaLnBrk="1" hangingPunct="1"/>
            <a:r>
              <a:rPr lang="en-US" sz="2400" dirty="0"/>
              <a:t>Assistant Professor, Department of Epidemiology &amp; Biostatistics</a:t>
            </a:r>
          </a:p>
          <a:p>
            <a:pPr marL="457200" indent="-457200" eaLnBrk="1" hangingPunct="1"/>
            <a:r>
              <a:rPr lang="en-US" sz="2400" dirty="0"/>
              <a:t>Based on Slides from Maria </a:t>
            </a:r>
            <a:r>
              <a:rPr lang="en-US" sz="2400" dirty="0" err="1"/>
              <a:t>Glymour</a:t>
            </a:r>
            <a:r>
              <a:rPr lang="en-US" sz="2400" dirty="0"/>
              <a:t> and Miguel </a:t>
            </a:r>
            <a:r>
              <a:rPr lang="en-US" sz="2400" dirty="0" err="1"/>
              <a:t>Hernán</a:t>
            </a:r>
            <a:endParaRPr lang="en-US" sz="2400" dirty="0"/>
          </a:p>
        </p:txBody>
      </p:sp>
      <p:sp>
        <p:nvSpPr>
          <p:cNvPr id="15363" name="Text Box 5"/>
          <p:cNvSpPr txBox="1">
            <a:spLocks noChangeArrowheads="1"/>
          </p:cNvSpPr>
          <p:nvPr/>
        </p:nvSpPr>
        <p:spPr bwMode="auto">
          <a:xfrm>
            <a:off x="0" y="781731"/>
            <a:ext cx="9143999" cy="2800767"/>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800" b="1" i="0" u="none" strike="noStrike" kern="1200" cap="none" spc="0" normalizeH="0" baseline="0" noProof="0" dirty="0">
              <a:ln>
                <a:noFill/>
              </a:ln>
              <a:solidFill>
                <a:srgbClr val="FFC000"/>
              </a:solidFill>
              <a:effectLst/>
              <a:uLnTx/>
              <a:uFillTx/>
              <a:latin typeface="Corbe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a:ln>
                  <a:noFill/>
                </a:ln>
                <a:solidFill>
                  <a:srgbClr val="FFC000"/>
                </a:solidFill>
                <a:effectLst/>
                <a:uLnTx/>
                <a:uFillTx/>
                <a:latin typeface="Corbel"/>
                <a:ea typeface="+mn-ea"/>
                <a:cs typeface="+mn-cs"/>
              </a:rPr>
              <a:t>Directed Acyclic Graphs – Part III</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FFC000"/>
                </a:solidFill>
                <a:effectLst/>
                <a:uLnTx/>
                <a:uFillTx/>
                <a:latin typeface="Corbel"/>
                <a:ea typeface="+mn-ea"/>
                <a:cs typeface="+mn-cs"/>
              </a:rPr>
              <a:t>Epidemiology 207 - Epidemiology Methods II</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800" b="1" i="0" u="none" strike="noStrike" kern="1200" cap="none" spc="0" normalizeH="0" baseline="0" noProof="0" dirty="0">
              <a:ln>
                <a:noFill/>
              </a:ln>
              <a:solidFill>
                <a:srgbClr val="FFC000"/>
              </a:solidFill>
              <a:effectLst/>
              <a:uLnTx/>
              <a:uFillTx/>
              <a:latin typeface="Corbel"/>
              <a:ea typeface="+mn-ea"/>
              <a:cs typeface="+mn-cs"/>
            </a:endParaRPr>
          </a:p>
        </p:txBody>
      </p:sp>
      <p:pic>
        <p:nvPicPr>
          <p:cNvPr id="5" name="Picture 4">
            <a:extLst>
              <a:ext uri="{FF2B5EF4-FFF2-40B4-BE49-F238E27FC236}">
                <a16:creationId xmlns:a16="http://schemas.microsoft.com/office/drawing/2014/main" id="{F022EB06-A601-0646-BFCD-9925E8581EF4}"/>
              </a:ext>
            </a:extLst>
          </p:cNvPr>
          <p:cNvPicPr>
            <a:picLocks noChangeAspect="1"/>
          </p:cNvPicPr>
          <p:nvPr/>
        </p:nvPicPr>
        <p:blipFill rotWithShape="1">
          <a:blip r:embed="rId3"/>
          <a:srcRect b="16672"/>
          <a:stretch/>
        </p:blipFill>
        <p:spPr>
          <a:xfrm>
            <a:off x="7782747" y="3429000"/>
            <a:ext cx="1208853" cy="1509667"/>
          </a:xfrm>
          <a:prstGeom prst="rect">
            <a:avLst/>
          </a:prstGeom>
        </p:spPr>
      </p:pic>
    </p:spTree>
    <p:extLst>
      <p:ext uri="{BB962C8B-B14F-4D97-AF65-F5344CB8AC3E}">
        <p14:creationId xmlns:p14="http://schemas.microsoft.com/office/powerpoint/2010/main" val="522473232"/>
      </p:ext>
    </p:extLst>
  </p:cSld>
  <p:clrMapOvr>
    <a:masterClrMapping/>
  </p:clrMapOvr>
  <mc:AlternateContent xmlns:mc="http://schemas.openxmlformats.org/markup-compatibility/2006" xmlns:p14="http://schemas.microsoft.com/office/powerpoint/2010/main">
    <mc:Choice Requires="p14">
      <p:transition spd="slow" p14:dur="2000" advTm="9219"/>
    </mc:Choice>
    <mc:Fallback xmlns="">
      <p:transition spd="slow" advTm="9219"/>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fontScale="90000"/>
          </a:bodyPr>
          <a:lstStyle/>
          <a:p>
            <a:pPr eaLnBrk="1" hangingPunct="1"/>
            <a:r>
              <a:rPr lang="en-US" altLang="en-US" dirty="0"/>
              <a:t>Learning Objectives (Weeks 2 &amp; 3)</a:t>
            </a:r>
          </a:p>
        </p:txBody>
      </p:sp>
      <p:sp>
        <p:nvSpPr>
          <p:cNvPr id="3075" name="Rectangle 3"/>
          <p:cNvSpPr>
            <a:spLocks noGrp="1" noChangeArrowheads="1"/>
          </p:cNvSpPr>
          <p:nvPr>
            <p:ph type="body" idx="4294967295"/>
          </p:nvPr>
        </p:nvSpPr>
        <p:spPr>
          <a:xfrm>
            <a:off x="324125" y="1584562"/>
            <a:ext cx="8511446" cy="4565867"/>
          </a:xfrm>
        </p:spPr>
        <p:txBody>
          <a:bodyPr/>
          <a:lstStyle/>
          <a:p>
            <a:pPr eaLnBrk="1" hangingPunct="1"/>
            <a:r>
              <a:rPr lang="en-US" altLang="en-US" dirty="0"/>
              <a:t>Overview of DAGs</a:t>
            </a:r>
          </a:p>
          <a:p>
            <a:pPr eaLnBrk="1" hangingPunct="1"/>
            <a:r>
              <a:rPr lang="en-US" altLang="en-US" dirty="0"/>
              <a:t>Research Design Interlude</a:t>
            </a:r>
          </a:p>
          <a:p>
            <a:pPr eaLnBrk="1" hangingPunct="1"/>
            <a:r>
              <a:rPr lang="en-US" altLang="en-US" dirty="0"/>
              <a:t>DAGs for Common Problems in Epidemiology</a:t>
            </a:r>
          </a:p>
          <a:p>
            <a:pPr lvl="1" eaLnBrk="1" hangingPunct="1"/>
            <a:r>
              <a:rPr lang="en-US" altLang="en-US" dirty="0"/>
              <a:t>Confounding</a:t>
            </a:r>
          </a:p>
          <a:p>
            <a:pPr lvl="1" eaLnBrk="1" hangingPunct="1"/>
            <a:r>
              <a:rPr lang="en-US" altLang="en-US" dirty="0"/>
              <a:t>Bias in RCTs</a:t>
            </a:r>
          </a:p>
          <a:p>
            <a:pPr lvl="1" eaLnBrk="1" hangingPunct="1"/>
            <a:r>
              <a:rPr lang="en-US" altLang="en-US" dirty="0"/>
              <a:t>Selection Bias</a:t>
            </a:r>
          </a:p>
          <a:p>
            <a:pPr lvl="1" eaLnBrk="1" hangingPunct="1"/>
            <a:r>
              <a:rPr lang="en-US" altLang="en-US" dirty="0"/>
              <a:t>Measurement Bias</a:t>
            </a:r>
          </a:p>
          <a:p>
            <a:pPr eaLnBrk="1" hangingPunct="1"/>
            <a:r>
              <a:rPr lang="en-US" altLang="en-US" dirty="0"/>
              <a:t>Limitations of DAGs</a:t>
            </a:r>
          </a:p>
          <a:p>
            <a:pPr marL="862012" indent="-742950" eaLnBrk="1" hangingPunct="1">
              <a:buFont typeface="+mj-lt"/>
              <a:buAutoNum type="arabicPeriod"/>
            </a:pPr>
            <a:endParaRPr lang="en-US" altLang="en-US" dirty="0"/>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115B76B1-0873-4B31-A30C-3952D810BB69}" type="slidenum">
              <a:rPr kumimoji="0" lang="en-US" sz="1200" b="0" i="0" u="none" strike="noStrike" kern="1200" cap="none" spc="0" normalizeH="0" baseline="0" noProof="0" smtClean="0">
                <a:ln>
                  <a:noFill/>
                </a:ln>
                <a:solidFill>
                  <a:prstClr val="black"/>
                </a:solidFill>
                <a:effectLst/>
                <a:uLnTx/>
                <a:uFillTx/>
                <a:latin typeface="Corbel"/>
                <a:ea typeface="+mn-ea"/>
                <a:cs typeface="Corbel"/>
              </a:rPr>
              <a:pPr marL="0" marR="0" lvl="0" indent="0" algn="r" defTabSz="914400" rtl="0" eaLnBrk="1" fontAlgn="base" latinLnBrk="0" hangingPunct="1">
                <a:lnSpc>
                  <a:spcPct val="100000"/>
                </a:lnSpc>
                <a:spcBef>
                  <a:spcPct val="20000"/>
                </a:spcBef>
                <a:spcAft>
                  <a:spcPct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orbel"/>
              <a:ea typeface="+mn-ea"/>
              <a:cs typeface="Corbel"/>
            </a:endParaRPr>
          </a:p>
        </p:txBody>
      </p:sp>
    </p:spTree>
    <p:extLst>
      <p:ext uri="{BB962C8B-B14F-4D97-AF65-F5344CB8AC3E}">
        <p14:creationId xmlns:p14="http://schemas.microsoft.com/office/powerpoint/2010/main" val="1842288480"/>
      </p:ext>
    </p:extLst>
  </p:cSld>
  <p:clrMapOvr>
    <a:masterClrMapping/>
  </p:clrMapOvr>
  <mc:AlternateContent xmlns:mc="http://schemas.openxmlformats.org/markup-compatibility/2006" xmlns:p14="http://schemas.microsoft.com/office/powerpoint/2010/main">
    <mc:Choice Requires="p14">
      <p:transition spd="slow" p14:dur="2000" advTm="19400"/>
    </mc:Choice>
    <mc:Fallback xmlns="">
      <p:transition spd="slow" advTm="1940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DAGs for Common Problems in Epidemiology</a:t>
            </a:r>
          </a:p>
        </p:txBody>
      </p:sp>
      <p:sp>
        <p:nvSpPr>
          <p:cNvPr id="3" name="Text Placeholder 2"/>
          <p:cNvSpPr>
            <a:spLocks noGrp="1"/>
          </p:cNvSpPr>
          <p:nvPr>
            <p:ph type="body" idx="1"/>
          </p:nvPr>
        </p:nvSpPr>
        <p:spPr/>
        <p:txBody>
          <a:bodyPr/>
          <a:lstStyle/>
          <a:p>
            <a:r>
              <a:rPr lang="en-US" sz="2800" dirty="0"/>
              <a:t>Bias in RCTs</a:t>
            </a:r>
          </a:p>
        </p:txBody>
      </p:sp>
    </p:spTree>
    <p:extLst>
      <p:ext uri="{BB962C8B-B14F-4D97-AF65-F5344CB8AC3E}">
        <p14:creationId xmlns:p14="http://schemas.microsoft.com/office/powerpoint/2010/main" val="483277028"/>
      </p:ext>
    </p:extLst>
  </p:cSld>
  <p:clrMapOvr>
    <a:masterClrMapping/>
  </p:clrMapOvr>
  <mc:AlternateContent xmlns:mc="http://schemas.openxmlformats.org/markup-compatibility/2006" xmlns:p14="http://schemas.microsoft.com/office/powerpoint/2010/main">
    <mc:Choice Requires="p14">
      <p:transition spd="slow" p14:dur="2000" advTm="2322"/>
    </mc:Choice>
    <mc:Fallback xmlns="">
      <p:transition spd="slow" advTm="2322"/>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RCT</a:t>
            </a:r>
            <a:endParaRPr lang="en-US" dirty="0"/>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115B76B1-0873-4B31-A30C-3952D810BB69}" type="slidenum">
              <a:rPr kumimoji="0" lang="en-US" sz="1200" b="0" i="0" u="none" strike="noStrike" kern="1200" cap="none" spc="0" normalizeH="0" baseline="0" noProof="0" smtClean="0">
                <a:ln>
                  <a:noFill/>
                </a:ln>
                <a:solidFill>
                  <a:prstClr val="black"/>
                </a:solidFill>
                <a:effectLst/>
                <a:uLnTx/>
                <a:uFillTx/>
                <a:latin typeface="Corbel"/>
                <a:ea typeface="+mn-ea"/>
                <a:cs typeface="Corbel"/>
              </a:rPr>
              <a:pPr marL="0" marR="0" lvl="0" indent="0" algn="r" defTabSz="914400" rtl="0" eaLnBrk="1" fontAlgn="base" latinLnBrk="0" hangingPunct="1">
                <a:lnSpc>
                  <a:spcPct val="100000"/>
                </a:lnSpc>
                <a:spcBef>
                  <a:spcPct val="20000"/>
                </a:spcBef>
                <a:spcAft>
                  <a:spcPct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orbel"/>
              <a:ea typeface="+mn-ea"/>
              <a:cs typeface="Corbel"/>
            </a:endParaRPr>
          </a:p>
        </p:txBody>
      </p:sp>
      <p:sp>
        <p:nvSpPr>
          <p:cNvPr id="5" name="Content Placeholder 2"/>
          <p:cNvSpPr txBox="1">
            <a:spLocks/>
          </p:cNvSpPr>
          <p:nvPr/>
        </p:nvSpPr>
        <p:spPr>
          <a:xfrm>
            <a:off x="457200" y="1905000"/>
            <a:ext cx="8229600" cy="4372429"/>
          </a:xfrm>
          <a:prstGeom prst="rect">
            <a:avLst/>
          </a:prstGeom>
        </p:spPr>
        <p:txBody>
          <a:bodyPr/>
          <a:lst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438150" marR="0" lvl="0" indent="-319088" algn="l" defTabSz="914400" rtl="0" eaLnBrk="0" fontAlgn="base" latinLnBrk="0" hangingPunct="0">
              <a:lnSpc>
                <a:spcPct val="100000"/>
              </a:lnSpc>
              <a:spcBef>
                <a:spcPct val="0"/>
              </a:spcBef>
              <a:spcAft>
                <a:spcPct val="0"/>
              </a:spcAft>
              <a:buClr>
                <a:srgbClr val="F0AD00"/>
              </a:buClr>
              <a:buSzPct val="80000"/>
              <a:buFont typeface="Wingdings 2" pitchFamily="18" charset="2"/>
              <a:buChar char=""/>
              <a:tabLst/>
              <a:defRPr/>
            </a:pPr>
            <a:r>
              <a:rPr kumimoji="0" lang="en-US" sz="3200" b="0" i="1" u="none" strike="noStrike" kern="1200" cap="none" spc="0" normalizeH="0" baseline="0" noProof="0" dirty="0">
                <a:ln>
                  <a:noFill/>
                </a:ln>
                <a:solidFill>
                  <a:prstClr val="black"/>
                </a:solidFill>
                <a:effectLst/>
                <a:uLnTx/>
                <a:uFillTx/>
                <a:latin typeface="Corbel"/>
                <a:ea typeface="+mn-ea"/>
                <a:cs typeface="+mn-cs"/>
              </a:rPr>
              <a:t>A:</a:t>
            </a:r>
            <a:r>
              <a:rPr kumimoji="0" lang="en-US" sz="3200" b="0" i="0" u="none" strike="noStrike" kern="1200" cap="none" spc="0" normalizeH="0" baseline="0" noProof="0" dirty="0">
                <a:ln>
                  <a:noFill/>
                </a:ln>
                <a:solidFill>
                  <a:prstClr val="black"/>
                </a:solidFill>
                <a:effectLst/>
                <a:uLnTx/>
                <a:uFillTx/>
                <a:latin typeface="Corbel"/>
                <a:ea typeface="+mn-ea"/>
                <a:cs typeface="+mn-cs"/>
              </a:rPr>
              <a:t> ART Treatment Arm</a:t>
            </a:r>
          </a:p>
          <a:p>
            <a:pPr marL="438150" marR="0" lvl="0" indent="-319088" algn="l" defTabSz="914400" rtl="0" eaLnBrk="0" fontAlgn="base" latinLnBrk="0" hangingPunct="0">
              <a:lnSpc>
                <a:spcPct val="100000"/>
              </a:lnSpc>
              <a:spcBef>
                <a:spcPct val="0"/>
              </a:spcBef>
              <a:spcAft>
                <a:spcPct val="0"/>
              </a:spcAft>
              <a:buClr>
                <a:srgbClr val="F0AD00"/>
              </a:buClr>
              <a:buSzPct val="80000"/>
              <a:buFont typeface="Wingdings 2" pitchFamily="18" charset="2"/>
              <a:buChar char=""/>
              <a:tabLst/>
              <a:defRPr/>
            </a:pPr>
            <a:r>
              <a:rPr kumimoji="0" lang="en-US" sz="3200" b="0" i="1" u="none" strike="noStrike" kern="1200" cap="none" spc="0" normalizeH="0" baseline="0" noProof="0" dirty="0">
                <a:ln>
                  <a:noFill/>
                </a:ln>
                <a:solidFill>
                  <a:prstClr val="black"/>
                </a:solidFill>
                <a:effectLst/>
                <a:uLnTx/>
                <a:uFillTx/>
                <a:latin typeface="Corbel"/>
                <a:ea typeface="+mn-ea"/>
                <a:cs typeface="+mn-cs"/>
              </a:rPr>
              <a:t>Y</a:t>
            </a:r>
            <a:r>
              <a:rPr kumimoji="0" lang="en-US" sz="3200" b="0" i="0" u="none" strike="noStrike" kern="1200" cap="none" spc="0" normalizeH="0" baseline="0" noProof="0" dirty="0">
                <a:ln>
                  <a:noFill/>
                </a:ln>
                <a:solidFill>
                  <a:prstClr val="black"/>
                </a:solidFill>
                <a:effectLst/>
                <a:uLnTx/>
                <a:uFillTx/>
                <a:latin typeface="Corbel"/>
                <a:ea typeface="+mn-ea"/>
                <a:cs typeface="+mn-cs"/>
              </a:rPr>
              <a:t>: 3-year Risk of Death</a:t>
            </a:r>
          </a:p>
          <a:p>
            <a:pPr marL="438150" marR="0" lvl="0" indent="-319088" algn="l" defTabSz="914400" rtl="0" eaLnBrk="0" fontAlgn="base" latinLnBrk="0" hangingPunct="0">
              <a:lnSpc>
                <a:spcPct val="100000"/>
              </a:lnSpc>
              <a:spcBef>
                <a:spcPct val="0"/>
              </a:spcBef>
              <a:spcAft>
                <a:spcPct val="0"/>
              </a:spcAft>
              <a:buClr>
                <a:srgbClr val="F0AD00"/>
              </a:buClr>
              <a:buSzPct val="80000"/>
              <a:buFont typeface="Wingdings 2" pitchFamily="18" charset="2"/>
              <a:buChar char=""/>
              <a:tabLst/>
              <a:defRPr/>
            </a:pPr>
            <a:r>
              <a:rPr kumimoji="0" lang="en-US" sz="3200" b="0" i="1" u="none" strike="noStrike" kern="1200" cap="none" spc="0" normalizeH="0" baseline="0" noProof="0" dirty="0">
                <a:ln>
                  <a:noFill/>
                </a:ln>
                <a:solidFill>
                  <a:prstClr val="black"/>
                </a:solidFill>
                <a:effectLst/>
                <a:uLnTx/>
                <a:uFillTx/>
                <a:latin typeface="Corbel"/>
                <a:ea typeface="+mn-ea"/>
                <a:cs typeface="+mn-cs"/>
              </a:rPr>
              <a:t>U</a:t>
            </a:r>
            <a:r>
              <a:rPr kumimoji="0" lang="en-US" sz="3200" b="0" i="0" u="none" strike="noStrike" kern="1200" cap="none" spc="0" normalizeH="0" baseline="0" noProof="0" dirty="0">
                <a:ln>
                  <a:noFill/>
                </a:ln>
                <a:solidFill>
                  <a:prstClr val="black"/>
                </a:solidFill>
                <a:effectLst/>
                <a:uLnTx/>
                <a:uFillTx/>
                <a:latin typeface="Corbel"/>
                <a:ea typeface="+mn-ea"/>
                <a:cs typeface="+mn-cs"/>
              </a:rPr>
              <a:t>: Level of Immunosuppression</a:t>
            </a:r>
          </a:p>
          <a:p>
            <a:pPr marL="438150" marR="0" lvl="0" indent="-319088" algn="l" defTabSz="914400" rtl="0" eaLnBrk="0" fontAlgn="base" latinLnBrk="0" hangingPunct="0">
              <a:lnSpc>
                <a:spcPct val="100000"/>
              </a:lnSpc>
              <a:spcBef>
                <a:spcPct val="0"/>
              </a:spcBef>
              <a:spcAft>
                <a:spcPct val="0"/>
              </a:spcAft>
              <a:buClr>
                <a:srgbClr val="F0AD00"/>
              </a:buClr>
              <a:buSzPct val="80000"/>
              <a:buFont typeface="Wingdings 2" pitchFamily="18" charset="2"/>
              <a:buChar char=""/>
              <a:tabLst/>
              <a:defRPr/>
            </a:pPr>
            <a:r>
              <a:rPr kumimoji="0" lang="en-US" sz="3200" b="0" i="1" u="none" strike="noStrike" kern="1200" cap="none" spc="0" normalizeH="0" baseline="0" noProof="0" dirty="0">
                <a:ln>
                  <a:noFill/>
                </a:ln>
                <a:solidFill>
                  <a:prstClr val="black"/>
                </a:solidFill>
                <a:effectLst/>
                <a:uLnTx/>
                <a:uFillTx/>
                <a:latin typeface="Corbel"/>
                <a:ea typeface="+mn-ea"/>
                <a:cs typeface="+mn-cs"/>
              </a:rPr>
              <a:t>L</a:t>
            </a:r>
            <a:r>
              <a:rPr kumimoji="0" lang="en-US" sz="3200" b="0" i="0" u="none" strike="noStrike" kern="1200" cap="none" spc="0" normalizeH="0" baseline="0" noProof="0" dirty="0">
                <a:ln>
                  <a:noFill/>
                </a:ln>
                <a:solidFill>
                  <a:prstClr val="black"/>
                </a:solidFill>
                <a:effectLst/>
                <a:uLnTx/>
                <a:uFillTx/>
                <a:latin typeface="Corbel"/>
                <a:ea typeface="+mn-ea"/>
                <a:cs typeface="+mn-cs"/>
              </a:rPr>
              <a:t>: Symptoms, CD4 Count, etc.</a:t>
            </a:r>
          </a:p>
          <a:p>
            <a:pPr marL="438150" marR="0" lvl="0" indent="-319088" algn="l" defTabSz="914400" rtl="0" eaLnBrk="0" fontAlgn="base" latinLnBrk="0" hangingPunct="0">
              <a:lnSpc>
                <a:spcPct val="100000"/>
              </a:lnSpc>
              <a:spcBef>
                <a:spcPct val="0"/>
              </a:spcBef>
              <a:spcAft>
                <a:spcPct val="0"/>
              </a:spcAft>
              <a:buClr>
                <a:srgbClr val="F0AD00"/>
              </a:buClr>
              <a:buSzPct val="80000"/>
              <a:buFont typeface="Wingdings 2" pitchFamily="18" charset="2"/>
              <a:buChar char=""/>
              <a:tabLst/>
              <a:defRPr/>
            </a:pPr>
            <a:r>
              <a:rPr kumimoji="0" lang="en-US" sz="3200" b="0" i="1" u="none" strike="noStrike" kern="1200" cap="none" spc="0" normalizeH="0" baseline="0" noProof="0" dirty="0">
                <a:ln>
                  <a:noFill/>
                </a:ln>
                <a:solidFill>
                  <a:prstClr val="black"/>
                </a:solidFill>
                <a:effectLst/>
                <a:uLnTx/>
                <a:uFillTx/>
                <a:latin typeface="Corbel"/>
                <a:ea typeface="+mn-ea"/>
                <a:cs typeface="+mn-cs"/>
              </a:rPr>
              <a:t>C</a:t>
            </a:r>
            <a:r>
              <a:rPr kumimoji="0" lang="en-US" sz="3200" b="0" i="0" u="none" strike="noStrike" kern="1200" cap="none" spc="0" normalizeH="0" baseline="0" noProof="0" dirty="0">
                <a:ln>
                  <a:noFill/>
                </a:ln>
                <a:solidFill>
                  <a:prstClr val="black"/>
                </a:solidFill>
                <a:effectLst/>
                <a:uLnTx/>
                <a:uFillTx/>
                <a:latin typeface="Corbel"/>
                <a:ea typeface="+mn-ea"/>
                <a:cs typeface="+mn-cs"/>
              </a:rPr>
              <a:t>: Loss to Follow-up</a:t>
            </a:r>
          </a:p>
          <a:p>
            <a:pPr marL="438150" marR="0" lvl="0" indent="-319088" algn="l" defTabSz="914400" rtl="0" eaLnBrk="0" fontAlgn="base" latinLnBrk="0" hangingPunct="0">
              <a:lnSpc>
                <a:spcPct val="100000"/>
              </a:lnSpc>
              <a:spcBef>
                <a:spcPct val="0"/>
              </a:spcBef>
              <a:spcAft>
                <a:spcPct val="0"/>
              </a:spcAft>
              <a:buClr>
                <a:srgbClr val="F0AD00"/>
              </a:buClr>
              <a:buSzPct val="80000"/>
              <a:buFont typeface="Wingdings 2" pitchFamily="18" charset="2"/>
              <a:buChar char=""/>
              <a:tabLst/>
              <a:defRPr/>
            </a:pPr>
            <a:endParaRPr kumimoji="0" lang="en-US" sz="3200" b="0" i="1" u="none" strike="noStrike" kern="1200" cap="none" spc="0" normalizeH="0" baseline="0" noProof="0" dirty="0">
              <a:ln>
                <a:noFill/>
              </a:ln>
              <a:solidFill>
                <a:prstClr val="black"/>
              </a:solidFill>
              <a:effectLst/>
              <a:uLnTx/>
              <a:uFillTx/>
              <a:latin typeface="Corbel"/>
              <a:ea typeface="+mn-ea"/>
              <a:cs typeface="+mn-cs"/>
            </a:endParaRPr>
          </a:p>
          <a:p>
            <a:pPr marL="438150" marR="0" lvl="0" indent="-319088" algn="l" defTabSz="914400" rtl="0" eaLnBrk="0" fontAlgn="base" latinLnBrk="0" hangingPunct="0">
              <a:lnSpc>
                <a:spcPct val="100000"/>
              </a:lnSpc>
              <a:spcBef>
                <a:spcPct val="0"/>
              </a:spcBef>
              <a:spcAft>
                <a:spcPct val="0"/>
              </a:spcAft>
              <a:buClr>
                <a:srgbClr val="F0AD00"/>
              </a:buClr>
              <a:buSzPct val="80000"/>
              <a:buFont typeface="Wingdings 2" pitchFamily="18" charset="2"/>
              <a:buChar char=""/>
              <a:tabLst/>
              <a:defRPr/>
            </a:pPr>
            <a:endParaRPr kumimoji="0" lang="en-US" sz="3200" b="0" i="1" u="none" strike="noStrike" kern="1200" cap="none" spc="0" normalizeH="0" baseline="0" noProof="0" dirty="0">
              <a:ln>
                <a:noFill/>
              </a:ln>
              <a:solidFill>
                <a:prstClr val="black"/>
              </a:solidFill>
              <a:effectLst/>
              <a:uLnTx/>
              <a:uFillTx/>
              <a:latin typeface="Corbel"/>
              <a:ea typeface="+mn-ea"/>
              <a:cs typeface="+mn-cs"/>
            </a:endParaRPr>
          </a:p>
        </p:txBody>
      </p:sp>
      <p:pic>
        <p:nvPicPr>
          <p:cNvPr id="6" name="Picture 5" descr="Screen Shot 2020-02-01 at 10.28.0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6609" y="4543098"/>
            <a:ext cx="4290783" cy="1869091"/>
          </a:xfrm>
          <a:prstGeom prst="rect">
            <a:avLst/>
          </a:prstGeom>
        </p:spPr>
      </p:pic>
    </p:spTree>
    <p:extLst>
      <p:ext uri="{BB962C8B-B14F-4D97-AF65-F5344CB8AC3E}">
        <p14:creationId xmlns:p14="http://schemas.microsoft.com/office/powerpoint/2010/main" val="3546947238"/>
      </p:ext>
    </p:extLst>
  </p:cSld>
  <p:clrMapOvr>
    <a:masterClrMapping/>
  </p:clrMapOvr>
  <mc:AlternateContent xmlns:mc="http://schemas.openxmlformats.org/markup-compatibility/2006" xmlns:p14="http://schemas.microsoft.com/office/powerpoint/2010/main">
    <mc:Choice Requires="p14">
      <p:transition spd="slow" p14:dur="2000" advTm="58860"/>
    </mc:Choice>
    <mc:Fallback xmlns="">
      <p:transition spd="slow" advTm="5886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Confounding &amp; Selection Bias</a:t>
            </a:r>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115B76B1-0873-4B31-A30C-3952D810BB69}" type="slidenum">
              <a:rPr kumimoji="0" lang="en-US" sz="1200" b="0" i="0" u="none" strike="noStrike" kern="1200" cap="none" spc="0" normalizeH="0" baseline="0" noProof="0" smtClean="0">
                <a:ln>
                  <a:noFill/>
                </a:ln>
                <a:solidFill>
                  <a:prstClr val="black"/>
                </a:solidFill>
                <a:effectLst/>
                <a:uLnTx/>
                <a:uFillTx/>
                <a:latin typeface="Corbel"/>
                <a:ea typeface="+mn-ea"/>
                <a:cs typeface="Corbel"/>
              </a:rPr>
              <a:pPr marL="0" marR="0" lvl="0" indent="0" algn="r" defTabSz="914400" rtl="0" eaLnBrk="1" fontAlgn="base" latinLnBrk="0" hangingPunct="1">
                <a:lnSpc>
                  <a:spcPct val="100000"/>
                </a:lnSpc>
                <a:spcBef>
                  <a:spcPct val="20000"/>
                </a:spcBef>
                <a:spcAft>
                  <a:spcPct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Corbel"/>
              <a:ea typeface="+mn-ea"/>
              <a:cs typeface="Corbel"/>
            </a:endParaRPr>
          </a:p>
        </p:txBody>
      </p:sp>
      <p:sp>
        <p:nvSpPr>
          <p:cNvPr id="5" name="Content Placeholder 2"/>
          <p:cNvSpPr txBox="1">
            <a:spLocks/>
          </p:cNvSpPr>
          <p:nvPr/>
        </p:nvSpPr>
        <p:spPr>
          <a:xfrm>
            <a:off x="457200" y="3165230"/>
            <a:ext cx="8229600" cy="3112199"/>
          </a:xfrm>
          <a:prstGeom prst="rect">
            <a:avLst/>
          </a:prstGeom>
        </p:spPr>
        <p:txBody>
          <a:bodyPr/>
          <a:lst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438150" marR="0" lvl="0" indent="-319088" algn="l" defTabSz="914400" rtl="0" eaLnBrk="0" fontAlgn="base" latinLnBrk="0" hangingPunct="0">
              <a:lnSpc>
                <a:spcPct val="100000"/>
              </a:lnSpc>
              <a:spcBef>
                <a:spcPct val="0"/>
              </a:spcBef>
              <a:spcAft>
                <a:spcPct val="0"/>
              </a:spcAft>
              <a:buClr>
                <a:srgbClr val="F0AD00"/>
              </a:buClr>
              <a:buSzPct val="80000"/>
              <a:buFont typeface="Wingdings 2" pitchFamily="18" charset="2"/>
              <a:buChar char=""/>
              <a:tabLst/>
              <a:defRPr/>
            </a:pPr>
            <a:r>
              <a:rPr kumimoji="0" lang="en-US" sz="3200" b="0" i="0" u="none" strike="noStrike" kern="1200" cap="none" spc="0" normalizeH="0" baseline="0" noProof="0" dirty="0">
                <a:ln>
                  <a:noFill/>
                </a:ln>
                <a:solidFill>
                  <a:prstClr val="black"/>
                </a:solidFill>
                <a:effectLst/>
                <a:uLnTx/>
                <a:uFillTx/>
                <a:latin typeface="Corbel"/>
                <a:ea typeface="+mn-ea"/>
                <a:cs typeface="+mn-cs"/>
              </a:rPr>
              <a:t>Can confounding occur in this marginally randomized RCT?</a:t>
            </a:r>
          </a:p>
          <a:p>
            <a:pPr marL="730250" marR="0" lvl="1" indent="-273050" algn="l" defTabSz="914400" rtl="0" eaLnBrk="0" fontAlgn="base" latinLnBrk="0" hangingPunct="0">
              <a:lnSpc>
                <a:spcPct val="100000"/>
              </a:lnSpc>
              <a:spcBef>
                <a:spcPct val="20000"/>
              </a:spcBef>
              <a:spcAft>
                <a:spcPct val="0"/>
              </a:spcAft>
              <a:buClr>
                <a:srgbClr val="60B5CC"/>
              </a:buClr>
              <a:buSzPct val="90000"/>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Corbel"/>
                <a:ea typeface="+mn-ea"/>
                <a:cs typeface="+mn-cs"/>
              </a:rPr>
              <a:t>No</a:t>
            </a:r>
          </a:p>
          <a:p>
            <a:pPr marL="438150" marR="0" lvl="0" indent="-319088" algn="l" defTabSz="914400" rtl="0" eaLnBrk="0" fontAlgn="base" latinLnBrk="0" hangingPunct="0">
              <a:lnSpc>
                <a:spcPct val="100000"/>
              </a:lnSpc>
              <a:spcBef>
                <a:spcPct val="0"/>
              </a:spcBef>
              <a:spcAft>
                <a:spcPct val="0"/>
              </a:spcAft>
              <a:buClr>
                <a:srgbClr val="F0AD00"/>
              </a:buClr>
              <a:buSzPct val="80000"/>
              <a:buFont typeface="Wingdings 2" pitchFamily="18" charset="2"/>
              <a:buChar char=""/>
              <a:tabLst/>
              <a:defRPr/>
            </a:pPr>
            <a:r>
              <a:rPr kumimoji="0" lang="en-US" sz="3200" b="0" i="0" u="none" strike="noStrike" kern="1200" cap="none" spc="0" normalizeH="0" baseline="0" noProof="0" dirty="0">
                <a:ln>
                  <a:noFill/>
                </a:ln>
                <a:solidFill>
                  <a:prstClr val="black"/>
                </a:solidFill>
                <a:effectLst/>
                <a:uLnTx/>
                <a:uFillTx/>
                <a:latin typeface="Corbel"/>
                <a:ea typeface="+mn-ea"/>
                <a:cs typeface="+mn-cs"/>
              </a:rPr>
              <a:t>Can selection bias occur in this marginally randomized RCT?</a:t>
            </a:r>
          </a:p>
          <a:p>
            <a:pPr marL="730250" marR="0" lvl="1" indent="-273050" algn="l" defTabSz="914400" rtl="0" eaLnBrk="0" fontAlgn="base" latinLnBrk="0" hangingPunct="0">
              <a:lnSpc>
                <a:spcPct val="100000"/>
              </a:lnSpc>
              <a:spcBef>
                <a:spcPct val="20000"/>
              </a:spcBef>
              <a:spcAft>
                <a:spcPct val="0"/>
              </a:spcAft>
              <a:buClr>
                <a:srgbClr val="60B5CC"/>
              </a:buClr>
              <a:buSzPct val="90000"/>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Corbel"/>
                <a:ea typeface="+mn-ea"/>
                <a:cs typeface="+mn-cs"/>
              </a:rPr>
              <a:t>Yes</a:t>
            </a:r>
          </a:p>
        </p:txBody>
      </p:sp>
      <p:pic>
        <p:nvPicPr>
          <p:cNvPr id="6" name="Picture 5" descr="Screen Shot 2020-02-01 at 10.28.0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6403" y="1705429"/>
            <a:ext cx="3351195" cy="1459801"/>
          </a:xfrm>
          <a:prstGeom prst="rect">
            <a:avLst/>
          </a:prstGeom>
        </p:spPr>
      </p:pic>
    </p:spTree>
    <p:custDataLst>
      <p:tags r:id="rId1"/>
    </p:custDataLst>
    <p:extLst>
      <p:ext uri="{BB962C8B-B14F-4D97-AF65-F5344CB8AC3E}">
        <p14:creationId xmlns:p14="http://schemas.microsoft.com/office/powerpoint/2010/main" val="200476083"/>
      </p:ext>
    </p:extLst>
  </p:cSld>
  <p:clrMapOvr>
    <a:masterClrMapping/>
  </p:clrMapOvr>
  <mc:AlternateContent xmlns:mc="http://schemas.openxmlformats.org/markup-compatibility/2006" xmlns:p14="http://schemas.microsoft.com/office/powerpoint/2010/main">
    <mc:Choice Requires="p14">
      <p:transition spd="slow" p14:dur="2000" advTm="41625"/>
    </mc:Choice>
    <mc:Fallback xmlns="">
      <p:transition spd="slow" advTm="4162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on Selection Bias in RCTs</a:t>
            </a:r>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115B76B1-0873-4B31-A30C-3952D810BB69}" type="slidenum">
              <a:rPr kumimoji="0" lang="en-US" sz="1200" b="0" i="0" u="none" strike="noStrike" kern="1200" cap="none" spc="0" normalizeH="0" baseline="0" noProof="0" smtClean="0">
                <a:ln>
                  <a:noFill/>
                </a:ln>
                <a:solidFill>
                  <a:prstClr val="black"/>
                </a:solidFill>
                <a:effectLst/>
                <a:uLnTx/>
                <a:uFillTx/>
                <a:latin typeface="Corbel"/>
                <a:ea typeface="+mn-ea"/>
                <a:cs typeface="Corbel"/>
              </a:rPr>
              <a:pPr marL="0" marR="0" lvl="0" indent="0" algn="r" defTabSz="914400" rtl="0" eaLnBrk="1" fontAlgn="base" latinLnBrk="0" hangingPunct="1">
                <a:lnSpc>
                  <a:spcPct val="100000"/>
                </a:lnSpc>
                <a:spcBef>
                  <a:spcPct val="20000"/>
                </a:spcBef>
                <a:spcAft>
                  <a:spcPct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orbel"/>
              <a:ea typeface="+mn-ea"/>
              <a:cs typeface="Corbel"/>
            </a:endParaRPr>
          </a:p>
        </p:txBody>
      </p:sp>
      <p:pic>
        <p:nvPicPr>
          <p:cNvPr id="6" name="Picture 5" descr="Screen Shot 2020-02-01 at 10.28.0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1" y="1705429"/>
            <a:ext cx="3657600" cy="1593273"/>
          </a:xfrm>
          <a:prstGeom prst="rect">
            <a:avLst/>
          </a:prstGeom>
        </p:spPr>
      </p:pic>
      <p:sp>
        <p:nvSpPr>
          <p:cNvPr id="7" name="Content Placeholder 2">
            <a:extLst>
              <a:ext uri="{FF2B5EF4-FFF2-40B4-BE49-F238E27FC236}">
                <a16:creationId xmlns:a16="http://schemas.microsoft.com/office/drawing/2014/main" id="{9AED8948-D639-D64D-A96D-E7709332D3AE}"/>
              </a:ext>
            </a:extLst>
          </p:cNvPr>
          <p:cNvSpPr txBox="1">
            <a:spLocks/>
          </p:cNvSpPr>
          <p:nvPr/>
        </p:nvSpPr>
        <p:spPr>
          <a:xfrm>
            <a:off x="457200" y="1954516"/>
            <a:ext cx="8229600" cy="2237657"/>
          </a:xfrm>
          <a:prstGeom prst="rect">
            <a:avLst/>
          </a:prstGeom>
        </p:spPr>
        <p:txBody>
          <a:bodyPr/>
          <a:lst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9062" marR="0" lvl="0" indent="0" algn="l" defTabSz="914400" rtl="0" eaLnBrk="0" fontAlgn="base" latinLnBrk="0" hangingPunct="0">
              <a:lnSpc>
                <a:spcPct val="100000"/>
              </a:lnSpc>
              <a:spcBef>
                <a:spcPct val="0"/>
              </a:spcBef>
              <a:spcAft>
                <a:spcPct val="0"/>
              </a:spcAft>
              <a:buClr>
                <a:srgbClr val="F0AD00"/>
              </a:buClr>
              <a:buSzPct val="80000"/>
              <a:buFont typeface="Wingdings 2" pitchFamily="18" charset="2"/>
              <a:buNone/>
              <a:tabLst/>
              <a:defRPr/>
            </a:pPr>
            <a:r>
              <a:rPr kumimoji="0" lang="en-US" sz="3200" b="0" i="0" u="none" strike="noStrike" kern="1200" cap="none" spc="0" normalizeH="0" baseline="0" noProof="0" dirty="0">
                <a:ln>
                  <a:noFill/>
                </a:ln>
                <a:solidFill>
                  <a:prstClr val="black"/>
                </a:solidFill>
                <a:effectLst/>
                <a:uLnTx/>
                <a:uFillTx/>
                <a:latin typeface="Corbel"/>
                <a:ea typeface="+mn-ea"/>
                <a:cs typeface="+mn-cs"/>
              </a:rPr>
              <a:t>⛔️ </a:t>
            </a:r>
            <a:r>
              <a:rPr kumimoji="0" lang="en-US" sz="3200" b="0" i="0" u="none" strike="noStrike" kern="1200" cap="none" spc="0" normalizeH="0" baseline="0" noProof="0" dirty="0" err="1">
                <a:ln>
                  <a:noFill/>
                </a:ln>
                <a:solidFill>
                  <a:prstClr val="black"/>
                </a:solidFill>
                <a:effectLst/>
                <a:uLnTx/>
                <a:uFillTx/>
                <a:latin typeface="Corbel"/>
                <a:ea typeface="+mn-ea"/>
                <a:cs typeface="+mn-cs"/>
              </a:rPr>
              <a:t>Pr</a:t>
            </a:r>
            <a:r>
              <a:rPr kumimoji="0" lang="en-US" sz="3200" b="0" i="0" u="none" strike="noStrike" kern="1200" cap="none" spc="0" normalizeH="0" baseline="0" noProof="0" dirty="0">
                <a:ln>
                  <a:noFill/>
                </a:ln>
                <a:solidFill>
                  <a:prstClr val="black"/>
                </a:solidFill>
                <a:effectLst/>
                <a:uLnTx/>
                <a:uFillTx/>
                <a:latin typeface="Corbel"/>
                <a:ea typeface="+mn-ea"/>
                <a:cs typeface="+mn-cs"/>
              </a:rPr>
              <a:t>(</a:t>
            </a:r>
            <a:r>
              <a:rPr kumimoji="0" lang="en-US" sz="3200" b="0" i="1" u="none" strike="noStrike" kern="1200" cap="none" spc="0" normalizeH="0" baseline="0" noProof="0" dirty="0">
                <a:ln>
                  <a:noFill/>
                </a:ln>
                <a:solidFill>
                  <a:prstClr val="black"/>
                </a:solidFill>
                <a:effectLst/>
                <a:uLnTx/>
                <a:uFillTx/>
                <a:latin typeface="Corbel"/>
                <a:ea typeface="+mn-ea"/>
                <a:cs typeface="+mn-cs"/>
              </a:rPr>
              <a:t>Y</a:t>
            </a:r>
            <a:r>
              <a:rPr kumimoji="0" lang="en-US" sz="3200" b="0" i="1" u="none" strike="noStrike" kern="1200" cap="none" spc="0" normalizeH="0" baseline="30000" noProof="0" dirty="0">
                <a:ln>
                  <a:noFill/>
                </a:ln>
                <a:solidFill>
                  <a:prstClr val="black"/>
                </a:solidFill>
                <a:effectLst/>
                <a:uLnTx/>
                <a:uFillTx/>
                <a:latin typeface="Corbel"/>
                <a:ea typeface="+mn-ea"/>
                <a:cs typeface="+mn-cs"/>
              </a:rPr>
              <a:t> </a:t>
            </a:r>
            <a:r>
              <a:rPr kumimoji="0" lang="en-US" sz="3200" b="0" i="0" u="none" strike="noStrike" kern="1200" cap="none" spc="0" normalizeH="0" baseline="0" noProof="0" dirty="0">
                <a:ln>
                  <a:noFill/>
                </a:ln>
                <a:solidFill>
                  <a:prstClr val="black"/>
                </a:solidFill>
                <a:effectLst/>
                <a:uLnTx/>
                <a:uFillTx/>
                <a:latin typeface="Corbel"/>
                <a:ea typeface="+mn-ea"/>
                <a:cs typeface="+mn-cs"/>
              </a:rPr>
              <a:t>= 1 | </a:t>
            </a:r>
            <a:r>
              <a:rPr kumimoji="0" lang="en-US" sz="3200" b="0" i="1" u="none" strike="noStrike" kern="1200" cap="none" spc="0" normalizeH="0" baseline="0" noProof="0" dirty="0">
                <a:ln>
                  <a:noFill/>
                </a:ln>
                <a:solidFill>
                  <a:prstClr val="black"/>
                </a:solidFill>
                <a:effectLst/>
                <a:uLnTx/>
                <a:uFillTx/>
                <a:latin typeface="Corbel"/>
                <a:ea typeface="+mn-ea"/>
                <a:cs typeface="+mn-cs"/>
              </a:rPr>
              <a:t>A</a:t>
            </a:r>
            <a:r>
              <a:rPr kumimoji="0" lang="en-US" sz="3200" b="0" i="0" u="none" strike="noStrike" kern="1200" cap="none" spc="0" normalizeH="0" baseline="0" noProof="0" dirty="0">
                <a:ln>
                  <a:noFill/>
                </a:ln>
                <a:solidFill>
                  <a:prstClr val="black"/>
                </a:solidFill>
                <a:effectLst/>
                <a:uLnTx/>
                <a:uFillTx/>
                <a:latin typeface="Corbel"/>
                <a:ea typeface="+mn-ea"/>
                <a:cs typeface="+mn-cs"/>
              </a:rPr>
              <a:t> = a)</a:t>
            </a:r>
          </a:p>
          <a:p>
            <a:pPr marL="119062" marR="0" lvl="0" indent="0" algn="l" defTabSz="914400" rtl="0" eaLnBrk="0" fontAlgn="base" latinLnBrk="0" hangingPunct="0">
              <a:lnSpc>
                <a:spcPct val="100000"/>
              </a:lnSpc>
              <a:spcBef>
                <a:spcPct val="0"/>
              </a:spcBef>
              <a:spcAft>
                <a:spcPct val="0"/>
              </a:spcAft>
              <a:buClr>
                <a:srgbClr val="F0AD00"/>
              </a:buClr>
              <a:buSzPct val="80000"/>
              <a:buFont typeface="Wingdings 2" pitchFamily="18" charset="2"/>
              <a:buNone/>
              <a:tabLst/>
              <a:defRPr/>
            </a:pPr>
            <a:r>
              <a:rPr kumimoji="0" lang="en-US" sz="3200" b="0" i="0" u="none" strike="noStrike" kern="1200" cap="none" spc="0" normalizeH="0" baseline="0" noProof="0" dirty="0">
                <a:ln>
                  <a:noFill/>
                </a:ln>
                <a:solidFill>
                  <a:prstClr val="black"/>
                </a:solidFill>
                <a:effectLst/>
                <a:uLnTx/>
                <a:uFillTx/>
                <a:latin typeface="Corbel"/>
                <a:ea typeface="+mn-ea"/>
                <a:cs typeface="+mn-cs"/>
              </a:rPr>
              <a:t>✅ </a:t>
            </a:r>
            <a:r>
              <a:rPr kumimoji="0" lang="en-US" sz="3200" b="0" i="0" u="none" strike="noStrike" kern="1200" cap="none" spc="0" normalizeH="0" baseline="0" noProof="0" dirty="0" err="1">
                <a:ln>
                  <a:noFill/>
                </a:ln>
                <a:solidFill>
                  <a:prstClr val="black"/>
                </a:solidFill>
                <a:effectLst/>
                <a:uLnTx/>
                <a:uFillTx/>
                <a:latin typeface="Corbel"/>
                <a:ea typeface="+mn-ea"/>
                <a:cs typeface="+mn-cs"/>
              </a:rPr>
              <a:t>Pr</a:t>
            </a:r>
            <a:r>
              <a:rPr kumimoji="0" lang="en-US" sz="3200" b="0" i="0" u="none" strike="noStrike" kern="1200" cap="none" spc="0" normalizeH="0" baseline="0" noProof="0" dirty="0">
                <a:ln>
                  <a:noFill/>
                </a:ln>
                <a:solidFill>
                  <a:prstClr val="black"/>
                </a:solidFill>
                <a:effectLst/>
                <a:uLnTx/>
                <a:uFillTx/>
                <a:latin typeface="Corbel"/>
                <a:ea typeface="+mn-ea"/>
                <a:cs typeface="+mn-cs"/>
              </a:rPr>
              <a:t>(</a:t>
            </a:r>
            <a:r>
              <a:rPr kumimoji="0" lang="en-US" sz="3200" b="0" i="1" u="none" strike="noStrike" kern="1200" cap="none" spc="0" normalizeH="0" baseline="0" noProof="0" dirty="0">
                <a:ln>
                  <a:noFill/>
                </a:ln>
                <a:solidFill>
                  <a:prstClr val="black"/>
                </a:solidFill>
                <a:effectLst/>
                <a:uLnTx/>
                <a:uFillTx/>
                <a:latin typeface="Corbel"/>
                <a:ea typeface="+mn-ea"/>
                <a:cs typeface="+mn-cs"/>
              </a:rPr>
              <a:t>Y</a:t>
            </a:r>
            <a:r>
              <a:rPr kumimoji="0" lang="en-US" sz="3200" b="0" i="1" u="none" strike="noStrike" kern="1200" cap="none" spc="0" normalizeH="0" baseline="30000" noProof="0" dirty="0">
                <a:ln>
                  <a:noFill/>
                </a:ln>
                <a:solidFill>
                  <a:prstClr val="black"/>
                </a:solidFill>
                <a:effectLst/>
                <a:uLnTx/>
                <a:uFillTx/>
                <a:latin typeface="Corbel"/>
                <a:ea typeface="+mn-ea"/>
                <a:cs typeface="+mn-cs"/>
              </a:rPr>
              <a:t> </a:t>
            </a:r>
            <a:r>
              <a:rPr kumimoji="0" lang="en-US" sz="3200" b="0" i="0" u="none" strike="noStrike" kern="1200" cap="none" spc="0" normalizeH="0" baseline="0" noProof="0" dirty="0">
                <a:ln>
                  <a:noFill/>
                </a:ln>
                <a:solidFill>
                  <a:prstClr val="black"/>
                </a:solidFill>
                <a:effectLst/>
                <a:uLnTx/>
                <a:uFillTx/>
                <a:latin typeface="Corbel"/>
                <a:ea typeface="+mn-ea"/>
                <a:cs typeface="+mn-cs"/>
              </a:rPr>
              <a:t>= 1 | </a:t>
            </a:r>
            <a:r>
              <a:rPr kumimoji="0" lang="en-US" sz="3200" b="0" i="1" u="none" strike="noStrike" kern="1200" cap="none" spc="0" normalizeH="0" baseline="0" noProof="0" dirty="0">
                <a:ln>
                  <a:noFill/>
                </a:ln>
                <a:solidFill>
                  <a:prstClr val="black"/>
                </a:solidFill>
                <a:effectLst/>
                <a:uLnTx/>
                <a:uFillTx/>
                <a:latin typeface="Corbel"/>
                <a:ea typeface="+mn-ea"/>
                <a:cs typeface="+mn-cs"/>
              </a:rPr>
              <a:t>A</a:t>
            </a:r>
            <a:r>
              <a:rPr kumimoji="0" lang="en-US" sz="3200" b="0" i="0" u="none" strike="noStrike" kern="1200" cap="none" spc="0" normalizeH="0" baseline="0" noProof="0" dirty="0">
                <a:ln>
                  <a:noFill/>
                </a:ln>
                <a:solidFill>
                  <a:prstClr val="black"/>
                </a:solidFill>
                <a:effectLst/>
                <a:uLnTx/>
                <a:uFillTx/>
                <a:latin typeface="Corbel"/>
                <a:ea typeface="+mn-ea"/>
                <a:cs typeface="+mn-cs"/>
              </a:rPr>
              <a:t> = a, </a:t>
            </a:r>
            <a:r>
              <a:rPr kumimoji="0" lang="en-US" sz="3200" b="0" i="1" u="none" strike="noStrike" kern="1200" cap="none" spc="0" normalizeH="0" baseline="0" noProof="0" dirty="0">
                <a:ln>
                  <a:noFill/>
                </a:ln>
                <a:solidFill>
                  <a:prstClr val="black"/>
                </a:solidFill>
                <a:effectLst/>
                <a:uLnTx/>
                <a:uFillTx/>
                <a:latin typeface="Corbel"/>
                <a:ea typeface="+mn-ea"/>
                <a:cs typeface="+mn-cs"/>
              </a:rPr>
              <a:t>C</a:t>
            </a:r>
            <a:r>
              <a:rPr kumimoji="0" lang="en-US" sz="3200" b="0" i="0" u="none" strike="noStrike" kern="1200" cap="none" spc="0" normalizeH="0" baseline="0" noProof="0" dirty="0">
                <a:ln>
                  <a:noFill/>
                </a:ln>
                <a:solidFill>
                  <a:prstClr val="black"/>
                </a:solidFill>
                <a:effectLst/>
                <a:uLnTx/>
                <a:uFillTx/>
                <a:latin typeface="Corbel"/>
                <a:ea typeface="+mn-ea"/>
                <a:cs typeface="+mn-cs"/>
              </a:rPr>
              <a:t> = 0)</a:t>
            </a:r>
          </a:p>
          <a:p>
            <a:pPr marL="119062" marR="0" lvl="0" indent="0" algn="l" defTabSz="914400" rtl="0" eaLnBrk="0" fontAlgn="base" latinLnBrk="0" hangingPunct="0">
              <a:lnSpc>
                <a:spcPct val="100000"/>
              </a:lnSpc>
              <a:spcBef>
                <a:spcPct val="0"/>
              </a:spcBef>
              <a:spcAft>
                <a:spcPct val="0"/>
              </a:spcAft>
              <a:buClr>
                <a:srgbClr val="F0AD00"/>
              </a:buClr>
              <a:buSzPct val="80000"/>
              <a:buFont typeface="Wingdings 2" pitchFamily="18" charset="2"/>
              <a:buNone/>
              <a:tabLst/>
              <a:defRPr/>
            </a:pPr>
            <a:endParaRPr kumimoji="0" lang="en-US" sz="3200" b="0" i="0" u="none" strike="noStrike" kern="1200" cap="none" spc="0" normalizeH="0" baseline="0" noProof="0" dirty="0">
              <a:ln>
                <a:noFill/>
              </a:ln>
              <a:solidFill>
                <a:prstClr val="black"/>
              </a:solidFill>
              <a:effectLst/>
              <a:uLnTx/>
              <a:uFillTx/>
              <a:latin typeface="Corbel"/>
              <a:ea typeface="+mn-ea"/>
              <a:cs typeface="+mn-cs"/>
            </a:endParaRPr>
          </a:p>
          <a:p>
            <a:pPr marL="438150" marR="0" lvl="0" indent="-319088" algn="l" defTabSz="914400" rtl="0" eaLnBrk="0" fontAlgn="base" latinLnBrk="0" hangingPunct="0">
              <a:lnSpc>
                <a:spcPct val="100000"/>
              </a:lnSpc>
              <a:spcBef>
                <a:spcPct val="0"/>
              </a:spcBef>
              <a:spcAft>
                <a:spcPct val="0"/>
              </a:spcAft>
              <a:buClr>
                <a:srgbClr val="F0AD00"/>
              </a:buClr>
              <a:buSzPct val="80000"/>
              <a:buFont typeface="Wingdings 2" pitchFamily="18" charset="2"/>
              <a:buChar char=""/>
              <a:tabLst/>
              <a:defRPr/>
            </a:pPr>
            <a:r>
              <a:rPr kumimoji="0" lang="en-US" sz="3200" b="0" i="0" u="none" strike="noStrike" kern="1200" cap="none" spc="0" normalizeH="0" baseline="0" noProof="0" dirty="0">
                <a:ln>
                  <a:noFill/>
                </a:ln>
                <a:solidFill>
                  <a:prstClr val="black"/>
                </a:solidFill>
                <a:effectLst/>
                <a:uLnTx/>
                <a:uFillTx/>
                <a:latin typeface="Corbel"/>
                <a:ea typeface="+mn-ea"/>
                <a:cs typeface="+mn-cs"/>
              </a:rPr>
              <a:t>Randomization protects against confounding, but not necessarily against selection bias</a:t>
            </a:r>
          </a:p>
          <a:p>
            <a:pPr marL="119062" marR="0" lvl="0" indent="0" algn="l" defTabSz="914400" rtl="0" eaLnBrk="0" fontAlgn="base" latinLnBrk="0" hangingPunct="0">
              <a:lnSpc>
                <a:spcPct val="100000"/>
              </a:lnSpc>
              <a:spcBef>
                <a:spcPct val="0"/>
              </a:spcBef>
              <a:spcAft>
                <a:spcPct val="0"/>
              </a:spcAft>
              <a:buClr>
                <a:srgbClr val="F0AD00"/>
              </a:buClr>
              <a:buSzPct val="80000"/>
              <a:buFont typeface="Wingdings 2" pitchFamily="18" charset="2"/>
              <a:buNone/>
              <a:tabLst/>
              <a:defRPr/>
            </a:pPr>
            <a:endParaRPr kumimoji="0" lang="en-US" sz="3200" b="0" i="0" u="none" strike="noStrike" kern="1200" cap="none" spc="0" normalizeH="0" baseline="0" noProof="0" dirty="0">
              <a:ln>
                <a:noFill/>
              </a:ln>
              <a:solidFill>
                <a:prstClr val="black"/>
              </a:solidFill>
              <a:effectLst/>
              <a:uLnTx/>
              <a:uFillTx/>
              <a:latin typeface="Corbel"/>
              <a:ea typeface="+mn-ea"/>
              <a:cs typeface="+mn-cs"/>
            </a:endParaRPr>
          </a:p>
          <a:p>
            <a:pPr marL="119062" marR="0" lvl="0" indent="0" algn="l" defTabSz="914400" rtl="0" eaLnBrk="0" fontAlgn="base" latinLnBrk="0" hangingPunct="0">
              <a:lnSpc>
                <a:spcPct val="100000"/>
              </a:lnSpc>
              <a:spcBef>
                <a:spcPct val="0"/>
              </a:spcBef>
              <a:spcAft>
                <a:spcPct val="0"/>
              </a:spcAft>
              <a:buClr>
                <a:srgbClr val="F0AD00"/>
              </a:buClr>
              <a:buSzPct val="80000"/>
              <a:buFont typeface="Wingdings 2" pitchFamily="18" charset="2"/>
              <a:buNone/>
              <a:tabLst/>
              <a:defRPr/>
            </a:pPr>
            <a:endParaRPr kumimoji="0" lang="en-US" sz="3200" b="0" i="0" u="none" strike="noStrike" kern="1200" cap="none" spc="0" normalizeH="0" baseline="0" noProof="0" dirty="0">
              <a:ln>
                <a:noFill/>
              </a:ln>
              <a:solidFill>
                <a:prstClr val="black"/>
              </a:solidFill>
              <a:effectLst/>
              <a:uLnTx/>
              <a:uFillTx/>
              <a:latin typeface="Corbel"/>
              <a:ea typeface="+mn-ea"/>
              <a:cs typeface="+mn-cs"/>
            </a:endParaRPr>
          </a:p>
        </p:txBody>
      </p:sp>
      <p:sp>
        <p:nvSpPr>
          <p:cNvPr id="8" name="Content Placeholder 2">
            <a:extLst>
              <a:ext uri="{FF2B5EF4-FFF2-40B4-BE49-F238E27FC236}">
                <a16:creationId xmlns:a16="http://schemas.microsoft.com/office/drawing/2014/main" id="{3F7439A7-11CB-F24D-8D02-AA6741BA7B99}"/>
              </a:ext>
            </a:extLst>
          </p:cNvPr>
          <p:cNvSpPr txBox="1">
            <a:spLocks/>
          </p:cNvSpPr>
          <p:nvPr/>
        </p:nvSpPr>
        <p:spPr>
          <a:xfrm>
            <a:off x="609600" y="4192172"/>
            <a:ext cx="8229600" cy="2237657"/>
          </a:xfrm>
          <a:prstGeom prst="rect">
            <a:avLst/>
          </a:prstGeom>
        </p:spPr>
        <p:txBody>
          <a:bodyPr/>
          <a:lst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438150" marR="0" lvl="0" indent="-319088" algn="l" defTabSz="914400" rtl="0" eaLnBrk="0" fontAlgn="base" latinLnBrk="0" hangingPunct="0">
              <a:lnSpc>
                <a:spcPct val="100000"/>
              </a:lnSpc>
              <a:spcBef>
                <a:spcPct val="0"/>
              </a:spcBef>
              <a:spcAft>
                <a:spcPct val="0"/>
              </a:spcAft>
              <a:buClr>
                <a:srgbClr val="F0AD00"/>
              </a:buClr>
              <a:buSzPct val="80000"/>
              <a:buFont typeface="Wingdings 2" pitchFamily="18" charset="2"/>
              <a:buChar char=""/>
              <a:tabLst/>
              <a:defRPr/>
            </a:pPr>
            <a:endParaRPr kumimoji="0" lang="en-US" sz="3200" b="0" i="0" u="none" strike="noStrike" kern="1200" cap="none" spc="0" normalizeH="0" baseline="0" noProof="0" dirty="0">
              <a:ln>
                <a:noFill/>
              </a:ln>
              <a:solidFill>
                <a:prstClr val="black"/>
              </a:solidFill>
              <a:effectLst/>
              <a:uLnTx/>
              <a:uFillTx/>
              <a:latin typeface="Corbel"/>
              <a:ea typeface="+mn-ea"/>
              <a:cs typeface="+mn-cs"/>
            </a:endParaRPr>
          </a:p>
        </p:txBody>
      </p:sp>
    </p:spTree>
    <p:extLst>
      <p:ext uri="{BB962C8B-B14F-4D97-AF65-F5344CB8AC3E}">
        <p14:creationId xmlns:p14="http://schemas.microsoft.com/office/powerpoint/2010/main" val="3450989219"/>
      </p:ext>
    </p:extLst>
  </p:cSld>
  <p:clrMapOvr>
    <a:masterClrMapping/>
  </p:clrMapOvr>
  <mc:AlternateContent xmlns:mc="http://schemas.openxmlformats.org/markup-compatibility/2006" xmlns:p14="http://schemas.microsoft.com/office/powerpoint/2010/main">
    <mc:Choice Requires="p14">
      <p:transition spd="slow" p14:dur="2000" advTm="138296"/>
    </mc:Choice>
    <mc:Fallback xmlns="">
      <p:transition spd="slow" advTm="138296"/>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Selection Before Randomization</a:t>
            </a:r>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115B76B1-0873-4B31-A30C-3952D810BB69}" type="slidenum">
              <a:rPr kumimoji="0" lang="en-US" sz="1200" b="0" i="0" u="none" strike="noStrike" kern="1200" cap="none" spc="0" normalizeH="0" baseline="0" noProof="0" smtClean="0">
                <a:ln>
                  <a:noFill/>
                </a:ln>
                <a:solidFill>
                  <a:prstClr val="black"/>
                </a:solidFill>
                <a:effectLst/>
                <a:uLnTx/>
                <a:uFillTx/>
                <a:latin typeface="Corbel"/>
                <a:ea typeface="+mn-ea"/>
                <a:cs typeface="Corbel"/>
              </a:rPr>
              <a:pPr marL="0" marR="0" lvl="0" indent="0" algn="r" defTabSz="914400" rtl="0" eaLnBrk="1" fontAlgn="base" latinLnBrk="0" hangingPunct="1">
                <a:lnSpc>
                  <a:spcPct val="100000"/>
                </a:lnSpc>
                <a:spcBef>
                  <a:spcPct val="20000"/>
                </a:spcBef>
                <a:spcAft>
                  <a:spcPct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orbel"/>
              <a:ea typeface="+mn-ea"/>
              <a:cs typeface="Corbel"/>
            </a:endParaRPr>
          </a:p>
        </p:txBody>
      </p:sp>
      <p:sp>
        <p:nvSpPr>
          <p:cNvPr id="8" name="Content Placeholder 2">
            <a:extLst>
              <a:ext uri="{FF2B5EF4-FFF2-40B4-BE49-F238E27FC236}">
                <a16:creationId xmlns:a16="http://schemas.microsoft.com/office/drawing/2014/main" id="{9FE03CC8-B1C1-E64E-B459-DAD5996B029A}"/>
              </a:ext>
            </a:extLst>
          </p:cNvPr>
          <p:cNvSpPr txBox="1">
            <a:spLocks/>
          </p:cNvSpPr>
          <p:nvPr/>
        </p:nvSpPr>
        <p:spPr>
          <a:xfrm>
            <a:off x="457200" y="1905000"/>
            <a:ext cx="8229600" cy="4372429"/>
          </a:xfrm>
          <a:prstGeom prst="rect">
            <a:avLst/>
          </a:prstGeom>
        </p:spPr>
        <p:txBody>
          <a:bodyPr/>
          <a:lst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438150" marR="0" lvl="0" indent="-319088" algn="l" defTabSz="914400" rtl="0" eaLnBrk="0" fontAlgn="base" latinLnBrk="0" hangingPunct="0">
              <a:lnSpc>
                <a:spcPct val="100000"/>
              </a:lnSpc>
              <a:spcBef>
                <a:spcPct val="0"/>
              </a:spcBef>
              <a:spcAft>
                <a:spcPct val="0"/>
              </a:spcAft>
              <a:buClr>
                <a:srgbClr val="F0AD00"/>
              </a:buClr>
              <a:buSzPct val="80000"/>
              <a:buFont typeface="Wingdings 2" pitchFamily="18" charset="2"/>
              <a:buChar char=""/>
              <a:tabLst/>
              <a:defRPr/>
            </a:pPr>
            <a:r>
              <a:rPr kumimoji="0" lang="en-US" sz="3200" b="0" i="1" u="none" strike="noStrike" kern="1200" cap="none" spc="0" normalizeH="0" baseline="0" noProof="0" dirty="0">
                <a:ln>
                  <a:noFill/>
                </a:ln>
                <a:solidFill>
                  <a:prstClr val="black"/>
                </a:solidFill>
                <a:effectLst/>
                <a:uLnTx/>
                <a:uFillTx/>
                <a:latin typeface="Corbel"/>
                <a:ea typeface="+mn-ea"/>
                <a:cs typeface="+mn-cs"/>
              </a:rPr>
              <a:t>A:</a:t>
            </a:r>
            <a:r>
              <a:rPr kumimoji="0" lang="en-US" sz="3200" b="0" i="0" u="none" strike="noStrike" kern="1200" cap="none" spc="0" normalizeH="0" baseline="0" noProof="0" dirty="0">
                <a:ln>
                  <a:noFill/>
                </a:ln>
                <a:solidFill>
                  <a:prstClr val="black"/>
                </a:solidFill>
                <a:effectLst/>
                <a:uLnTx/>
                <a:uFillTx/>
                <a:latin typeface="Corbel"/>
                <a:ea typeface="+mn-ea"/>
                <a:cs typeface="+mn-cs"/>
              </a:rPr>
              <a:t> ART Treatment Arm</a:t>
            </a:r>
          </a:p>
          <a:p>
            <a:pPr marL="438150" marR="0" lvl="0" indent="-319088" algn="l" defTabSz="914400" rtl="0" eaLnBrk="0" fontAlgn="base" latinLnBrk="0" hangingPunct="0">
              <a:lnSpc>
                <a:spcPct val="100000"/>
              </a:lnSpc>
              <a:spcBef>
                <a:spcPct val="0"/>
              </a:spcBef>
              <a:spcAft>
                <a:spcPct val="0"/>
              </a:spcAft>
              <a:buClr>
                <a:srgbClr val="F0AD00"/>
              </a:buClr>
              <a:buSzPct val="80000"/>
              <a:buFont typeface="Wingdings 2" pitchFamily="18" charset="2"/>
              <a:buChar char=""/>
              <a:tabLst/>
              <a:defRPr/>
            </a:pPr>
            <a:r>
              <a:rPr kumimoji="0" lang="en-US" sz="3200" b="0" i="1" u="none" strike="noStrike" kern="1200" cap="none" spc="0" normalizeH="0" baseline="0" noProof="0" dirty="0">
                <a:ln>
                  <a:noFill/>
                </a:ln>
                <a:solidFill>
                  <a:prstClr val="black"/>
                </a:solidFill>
                <a:effectLst/>
                <a:uLnTx/>
                <a:uFillTx/>
                <a:latin typeface="Corbel"/>
                <a:ea typeface="+mn-ea"/>
                <a:cs typeface="+mn-cs"/>
              </a:rPr>
              <a:t>Y</a:t>
            </a:r>
            <a:r>
              <a:rPr kumimoji="0" lang="en-US" sz="3200" b="0" i="0" u="none" strike="noStrike" kern="1200" cap="none" spc="0" normalizeH="0" baseline="0" noProof="0" dirty="0">
                <a:ln>
                  <a:noFill/>
                </a:ln>
                <a:solidFill>
                  <a:prstClr val="black"/>
                </a:solidFill>
                <a:effectLst/>
                <a:uLnTx/>
                <a:uFillTx/>
                <a:latin typeface="Corbel"/>
                <a:ea typeface="+mn-ea"/>
                <a:cs typeface="+mn-cs"/>
              </a:rPr>
              <a:t>: 3-year Risk of Death</a:t>
            </a:r>
          </a:p>
          <a:p>
            <a:pPr marL="438150" marR="0" lvl="0" indent="-319088" algn="l" defTabSz="914400" rtl="0" eaLnBrk="0" fontAlgn="base" latinLnBrk="0" hangingPunct="0">
              <a:lnSpc>
                <a:spcPct val="100000"/>
              </a:lnSpc>
              <a:spcBef>
                <a:spcPct val="0"/>
              </a:spcBef>
              <a:spcAft>
                <a:spcPct val="0"/>
              </a:spcAft>
              <a:buClr>
                <a:srgbClr val="F0AD00"/>
              </a:buClr>
              <a:buSzPct val="80000"/>
              <a:buFont typeface="Wingdings 2" pitchFamily="18" charset="2"/>
              <a:buChar char=""/>
              <a:tabLst/>
              <a:defRPr/>
            </a:pPr>
            <a:r>
              <a:rPr kumimoji="0" lang="en-US" sz="3200" b="0" i="1" u="none" strike="noStrike" kern="1200" cap="none" spc="0" normalizeH="0" baseline="0" noProof="0" dirty="0">
                <a:ln>
                  <a:noFill/>
                </a:ln>
                <a:solidFill>
                  <a:prstClr val="black"/>
                </a:solidFill>
                <a:effectLst/>
                <a:uLnTx/>
                <a:uFillTx/>
                <a:latin typeface="Corbel"/>
                <a:ea typeface="+mn-ea"/>
                <a:cs typeface="+mn-cs"/>
              </a:rPr>
              <a:t>U</a:t>
            </a:r>
            <a:r>
              <a:rPr kumimoji="0" lang="en-US" sz="3200" b="0" i="0" u="none" strike="noStrike" kern="1200" cap="none" spc="0" normalizeH="0" baseline="0" noProof="0" dirty="0">
                <a:ln>
                  <a:noFill/>
                </a:ln>
                <a:solidFill>
                  <a:prstClr val="black"/>
                </a:solidFill>
                <a:effectLst/>
                <a:uLnTx/>
                <a:uFillTx/>
                <a:latin typeface="Corbel"/>
                <a:ea typeface="+mn-ea"/>
                <a:cs typeface="+mn-cs"/>
              </a:rPr>
              <a:t>: Level of Immunosuppression</a:t>
            </a:r>
          </a:p>
          <a:p>
            <a:pPr marL="438150" marR="0" lvl="0" indent="-319088" algn="l" defTabSz="914400" rtl="0" eaLnBrk="0" fontAlgn="base" latinLnBrk="0" hangingPunct="0">
              <a:lnSpc>
                <a:spcPct val="100000"/>
              </a:lnSpc>
              <a:spcBef>
                <a:spcPct val="0"/>
              </a:spcBef>
              <a:spcAft>
                <a:spcPct val="0"/>
              </a:spcAft>
              <a:buClr>
                <a:srgbClr val="F0AD00"/>
              </a:buClr>
              <a:buSzPct val="80000"/>
              <a:buFont typeface="Wingdings 2" pitchFamily="18" charset="2"/>
              <a:buChar char=""/>
              <a:tabLst/>
              <a:defRPr/>
            </a:pPr>
            <a:r>
              <a:rPr kumimoji="0" lang="en-US" sz="3200" b="0" i="1" u="none" strike="noStrike" kern="1200" cap="none" spc="0" normalizeH="0" baseline="0" noProof="0" dirty="0">
                <a:ln>
                  <a:noFill/>
                </a:ln>
                <a:solidFill>
                  <a:prstClr val="black"/>
                </a:solidFill>
                <a:effectLst/>
                <a:uLnTx/>
                <a:uFillTx/>
                <a:latin typeface="Corbel"/>
                <a:ea typeface="+mn-ea"/>
                <a:cs typeface="+mn-cs"/>
              </a:rPr>
              <a:t>L</a:t>
            </a:r>
            <a:r>
              <a:rPr kumimoji="0" lang="en-US" sz="3200" b="0" i="0" u="none" strike="noStrike" kern="1200" cap="none" spc="0" normalizeH="0" baseline="0" noProof="0" dirty="0">
                <a:ln>
                  <a:noFill/>
                </a:ln>
                <a:solidFill>
                  <a:prstClr val="black"/>
                </a:solidFill>
                <a:effectLst/>
                <a:uLnTx/>
                <a:uFillTx/>
                <a:latin typeface="Corbel"/>
                <a:ea typeface="+mn-ea"/>
                <a:cs typeface="+mn-cs"/>
              </a:rPr>
              <a:t>: Symptoms, CD4 Count, etc.</a:t>
            </a:r>
          </a:p>
          <a:p>
            <a:pPr marL="438150" marR="0" lvl="0" indent="-319088" algn="l" defTabSz="914400" rtl="0" eaLnBrk="0" fontAlgn="base" latinLnBrk="0" hangingPunct="0">
              <a:lnSpc>
                <a:spcPct val="100000"/>
              </a:lnSpc>
              <a:spcBef>
                <a:spcPct val="0"/>
              </a:spcBef>
              <a:spcAft>
                <a:spcPct val="0"/>
              </a:spcAft>
              <a:buClr>
                <a:srgbClr val="F0AD00"/>
              </a:buClr>
              <a:buSzPct val="80000"/>
              <a:buFont typeface="Wingdings 2" pitchFamily="18" charset="2"/>
              <a:buChar char=""/>
              <a:tabLst/>
              <a:defRPr/>
            </a:pPr>
            <a:r>
              <a:rPr kumimoji="0" lang="en-US" sz="3200" b="0" i="1" u="none" strike="noStrike" kern="1200" cap="none" spc="0" normalizeH="0" baseline="0" noProof="0" dirty="0">
                <a:ln>
                  <a:noFill/>
                </a:ln>
                <a:solidFill>
                  <a:prstClr val="black"/>
                </a:solidFill>
                <a:effectLst/>
                <a:uLnTx/>
                <a:uFillTx/>
                <a:latin typeface="Corbel"/>
                <a:ea typeface="+mn-ea"/>
                <a:cs typeface="+mn-cs"/>
              </a:rPr>
              <a:t>C</a:t>
            </a:r>
            <a:r>
              <a:rPr kumimoji="0" lang="en-US" sz="3200" b="0" i="0" u="none" strike="noStrike" kern="1200" cap="none" spc="0" normalizeH="0" baseline="0" noProof="0" dirty="0">
                <a:ln>
                  <a:noFill/>
                </a:ln>
                <a:solidFill>
                  <a:prstClr val="black"/>
                </a:solidFill>
                <a:effectLst/>
                <a:uLnTx/>
                <a:uFillTx/>
                <a:latin typeface="Corbel"/>
                <a:ea typeface="+mn-ea"/>
                <a:cs typeface="+mn-cs"/>
              </a:rPr>
              <a:t>: Volunteer Status</a:t>
            </a:r>
          </a:p>
          <a:p>
            <a:pPr marL="438150" marR="0" lvl="0" indent="-319088" algn="l" defTabSz="914400" rtl="0" eaLnBrk="0" fontAlgn="base" latinLnBrk="0" hangingPunct="0">
              <a:lnSpc>
                <a:spcPct val="100000"/>
              </a:lnSpc>
              <a:spcBef>
                <a:spcPct val="0"/>
              </a:spcBef>
              <a:spcAft>
                <a:spcPct val="0"/>
              </a:spcAft>
              <a:buClr>
                <a:srgbClr val="F0AD00"/>
              </a:buClr>
              <a:buSzPct val="80000"/>
              <a:buFont typeface="Wingdings 2" pitchFamily="18" charset="2"/>
              <a:buChar char=""/>
              <a:tabLst/>
              <a:defRPr/>
            </a:pPr>
            <a:endParaRPr kumimoji="0" lang="en-US" sz="3200" b="0" i="1" u="none" strike="noStrike" kern="1200" cap="none" spc="0" normalizeH="0" baseline="0" noProof="0" dirty="0">
              <a:ln>
                <a:noFill/>
              </a:ln>
              <a:solidFill>
                <a:prstClr val="black"/>
              </a:solidFill>
              <a:effectLst/>
              <a:uLnTx/>
              <a:uFillTx/>
              <a:latin typeface="Corbel"/>
              <a:ea typeface="+mn-ea"/>
              <a:cs typeface="+mn-cs"/>
            </a:endParaRPr>
          </a:p>
          <a:p>
            <a:pPr marL="438150" marR="0" lvl="0" indent="-319088" algn="l" defTabSz="914400" rtl="0" eaLnBrk="0" fontAlgn="base" latinLnBrk="0" hangingPunct="0">
              <a:lnSpc>
                <a:spcPct val="100000"/>
              </a:lnSpc>
              <a:spcBef>
                <a:spcPct val="0"/>
              </a:spcBef>
              <a:spcAft>
                <a:spcPct val="0"/>
              </a:spcAft>
              <a:buClr>
                <a:srgbClr val="F0AD00"/>
              </a:buClr>
              <a:buSzPct val="80000"/>
              <a:buFont typeface="Wingdings 2" pitchFamily="18" charset="2"/>
              <a:buChar char=""/>
              <a:tabLst/>
              <a:defRPr/>
            </a:pPr>
            <a:endParaRPr kumimoji="0" lang="en-US" sz="3200" b="0" i="1" u="none" strike="noStrike" kern="1200" cap="none" spc="0" normalizeH="0" baseline="0" noProof="0" dirty="0">
              <a:ln>
                <a:noFill/>
              </a:ln>
              <a:solidFill>
                <a:prstClr val="black"/>
              </a:solidFill>
              <a:effectLst/>
              <a:uLnTx/>
              <a:uFillTx/>
              <a:latin typeface="Corbel"/>
              <a:ea typeface="+mn-ea"/>
              <a:cs typeface="+mn-cs"/>
            </a:endParaRPr>
          </a:p>
        </p:txBody>
      </p:sp>
      <p:grpSp>
        <p:nvGrpSpPr>
          <p:cNvPr id="41" name="Group 40">
            <a:extLst>
              <a:ext uri="{FF2B5EF4-FFF2-40B4-BE49-F238E27FC236}">
                <a16:creationId xmlns:a16="http://schemas.microsoft.com/office/drawing/2014/main" id="{15DB7BBE-3FEE-D149-8F25-0ACDBDB8104A}"/>
              </a:ext>
            </a:extLst>
          </p:cNvPr>
          <p:cNvGrpSpPr/>
          <p:nvPr/>
        </p:nvGrpSpPr>
        <p:grpSpPr>
          <a:xfrm>
            <a:off x="2126875" y="4848268"/>
            <a:ext cx="4890250" cy="1611614"/>
            <a:chOff x="1510544" y="4848268"/>
            <a:chExt cx="4890250" cy="1611614"/>
          </a:xfrm>
        </p:grpSpPr>
        <p:sp>
          <p:nvSpPr>
            <p:cNvPr id="9" name="TextBox 8">
              <a:extLst>
                <a:ext uri="{FF2B5EF4-FFF2-40B4-BE49-F238E27FC236}">
                  <a16:creationId xmlns:a16="http://schemas.microsoft.com/office/drawing/2014/main" id="{D215894A-38FF-D940-97EC-1EE5444C3F9D}"/>
                </a:ext>
              </a:extLst>
            </p:cNvPr>
            <p:cNvSpPr txBox="1"/>
            <p:nvPr/>
          </p:nvSpPr>
          <p:spPr>
            <a:xfrm>
              <a:off x="4751288" y="4848268"/>
              <a:ext cx="412377"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mn-cs"/>
                </a:rPr>
                <a:t>A</a:t>
              </a:r>
            </a:p>
          </p:txBody>
        </p:sp>
        <p:sp>
          <p:nvSpPr>
            <p:cNvPr id="10" name="TextBox 9">
              <a:extLst>
                <a:ext uri="{FF2B5EF4-FFF2-40B4-BE49-F238E27FC236}">
                  <a16:creationId xmlns:a16="http://schemas.microsoft.com/office/drawing/2014/main" id="{03F9D4DE-FA58-5140-ACFC-284931DC56F5}"/>
                </a:ext>
              </a:extLst>
            </p:cNvPr>
            <p:cNvSpPr txBox="1"/>
            <p:nvPr/>
          </p:nvSpPr>
          <p:spPr>
            <a:xfrm>
              <a:off x="5988417" y="4848268"/>
              <a:ext cx="412377"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mn-cs"/>
                </a:rPr>
                <a:t>Y</a:t>
              </a:r>
            </a:p>
          </p:txBody>
        </p:sp>
        <p:sp>
          <p:nvSpPr>
            <p:cNvPr id="11" name="TextBox 10">
              <a:extLst>
                <a:ext uri="{FF2B5EF4-FFF2-40B4-BE49-F238E27FC236}">
                  <a16:creationId xmlns:a16="http://schemas.microsoft.com/office/drawing/2014/main" id="{5351ABDD-67D1-2248-AF94-1513D2E6338D}"/>
                </a:ext>
              </a:extLst>
            </p:cNvPr>
            <p:cNvSpPr txBox="1"/>
            <p:nvPr/>
          </p:nvSpPr>
          <p:spPr>
            <a:xfrm>
              <a:off x="3388652" y="4848268"/>
              <a:ext cx="412377" cy="523220"/>
            </a:xfrm>
            <a:prstGeom prst="rect">
              <a:avLst/>
            </a:prstGeom>
            <a:noFill/>
            <a:ln w="12700">
              <a:solidFill>
                <a:schemeClr val="tx1"/>
              </a:solidFill>
            </a:ln>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mn-cs"/>
                </a:rPr>
                <a:t>C</a:t>
              </a:r>
            </a:p>
          </p:txBody>
        </p:sp>
        <p:sp>
          <p:nvSpPr>
            <p:cNvPr id="12" name="TextBox 11">
              <a:extLst>
                <a:ext uri="{FF2B5EF4-FFF2-40B4-BE49-F238E27FC236}">
                  <a16:creationId xmlns:a16="http://schemas.microsoft.com/office/drawing/2014/main" id="{E2F7FDF2-CB5B-6848-98E8-3EA1991EED4A}"/>
                </a:ext>
              </a:extLst>
            </p:cNvPr>
            <p:cNvSpPr txBox="1"/>
            <p:nvPr/>
          </p:nvSpPr>
          <p:spPr>
            <a:xfrm>
              <a:off x="1510544" y="5936662"/>
              <a:ext cx="412377"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mn-cs"/>
                </a:rPr>
                <a:t>U</a:t>
              </a:r>
            </a:p>
          </p:txBody>
        </p:sp>
        <p:sp>
          <p:nvSpPr>
            <p:cNvPr id="13" name="TextBox 12">
              <a:extLst>
                <a:ext uri="{FF2B5EF4-FFF2-40B4-BE49-F238E27FC236}">
                  <a16:creationId xmlns:a16="http://schemas.microsoft.com/office/drawing/2014/main" id="{55AEBBFB-C21A-6C4C-AB51-97967F98650A}"/>
                </a:ext>
              </a:extLst>
            </p:cNvPr>
            <p:cNvSpPr txBox="1"/>
            <p:nvPr/>
          </p:nvSpPr>
          <p:spPr>
            <a:xfrm>
              <a:off x="2474253" y="5386152"/>
              <a:ext cx="412377"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mn-cs"/>
                </a:rPr>
                <a:t>L</a:t>
              </a:r>
            </a:p>
          </p:txBody>
        </p:sp>
        <p:cxnSp>
          <p:nvCxnSpPr>
            <p:cNvPr id="15" name="Straight Arrow Connector 14">
              <a:extLst>
                <a:ext uri="{FF2B5EF4-FFF2-40B4-BE49-F238E27FC236}">
                  <a16:creationId xmlns:a16="http://schemas.microsoft.com/office/drawing/2014/main" id="{83FA50A5-6BB6-BA4D-8EA7-F2969EF2F392}"/>
                </a:ext>
              </a:extLst>
            </p:cNvPr>
            <p:cNvCxnSpPr>
              <a:cxnSpLocks/>
              <a:stCxn id="12" idx="3"/>
            </p:cNvCxnSpPr>
            <p:nvPr/>
          </p:nvCxnSpPr>
          <p:spPr>
            <a:xfrm flipV="1">
              <a:off x="1922921" y="5774678"/>
              <a:ext cx="551332" cy="423594"/>
            </a:xfrm>
            <a:prstGeom prst="straightConnector1">
              <a:avLst/>
            </a:prstGeom>
            <a:ln w="25400">
              <a:solidFill>
                <a:schemeClr val="tx1"/>
              </a:solidFill>
              <a:headEnd w="lg" len="med"/>
              <a:tailEnd type="stealth"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DB03596-EA2C-3E46-BDB6-1D63D3BC3C17}"/>
                </a:ext>
              </a:extLst>
            </p:cNvPr>
            <p:cNvCxnSpPr>
              <a:cxnSpLocks/>
              <a:stCxn id="13" idx="3"/>
            </p:cNvCxnSpPr>
            <p:nvPr/>
          </p:nvCxnSpPr>
          <p:spPr>
            <a:xfrm flipV="1">
              <a:off x="2886630" y="5353560"/>
              <a:ext cx="502022" cy="294202"/>
            </a:xfrm>
            <a:prstGeom prst="straightConnector1">
              <a:avLst/>
            </a:prstGeom>
            <a:ln w="25400">
              <a:solidFill>
                <a:schemeClr val="tx1"/>
              </a:solidFill>
              <a:headEnd w="lg" len="med"/>
              <a:tailEnd type="stealth" w="lg" len="lg"/>
            </a:ln>
          </p:spPr>
          <p:style>
            <a:lnRef idx="1">
              <a:schemeClr val="accent1"/>
            </a:lnRef>
            <a:fillRef idx="0">
              <a:schemeClr val="accent1"/>
            </a:fillRef>
            <a:effectRef idx="0">
              <a:schemeClr val="accent1"/>
            </a:effectRef>
            <a:fontRef idx="minor">
              <a:schemeClr val="tx1"/>
            </a:fontRef>
          </p:style>
        </p:cxnSp>
        <p:cxnSp>
          <p:nvCxnSpPr>
            <p:cNvPr id="37" name="Curved Connector 36">
              <a:extLst>
                <a:ext uri="{FF2B5EF4-FFF2-40B4-BE49-F238E27FC236}">
                  <a16:creationId xmlns:a16="http://schemas.microsoft.com/office/drawing/2014/main" id="{BEFE6197-12CA-1243-B547-6AB331291255}"/>
                </a:ext>
              </a:extLst>
            </p:cNvPr>
            <p:cNvCxnSpPr>
              <a:cxnSpLocks/>
              <a:stCxn id="12" idx="3"/>
              <a:endCxn id="10" idx="2"/>
            </p:cNvCxnSpPr>
            <p:nvPr/>
          </p:nvCxnSpPr>
          <p:spPr>
            <a:xfrm flipV="1">
              <a:off x="1922921" y="5371488"/>
              <a:ext cx="4271685" cy="826784"/>
            </a:xfrm>
            <a:prstGeom prst="curvedConnector2">
              <a:avLst/>
            </a:prstGeom>
            <a:ln w="25400">
              <a:solidFill>
                <a:schemeClr val="tx1"/>
              </a:solidFill>
              <a:headEnd w="lg" len="med"/>
              <a:tailEnd type="stealth"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14079147-7906-7F4F-BC7F-C03EA4DB7550}"/>
                </a:ext>
              </a:extLst>
            </p:cNvPr>
            <p:cNvCxnSpPr>
              <a:cxnSpLocks/>
              <a:stCxn id="9" idx="3"/>
              <a:endCxn id="10" idx="1"/>
            </p:cNvCxnSpPr>
            <p:nvPr/>
          </p:nvCxnSpPr>
          <p:spPr>
            <a:xfrm>
              <a:off x="5163665" y="5109878"/>
              <a:ext cx="824752" cy="0"/>
            </a:xfrm>
            <a:prstGeom prst="straightConnector1">
              <a:avLst/>
            </a:prstGeom>
            <a:ln w="25400">
              <a:solidFill>
                <a:schemeClr val="tx1"/>
              </a:solidFill>
              <a:headEnd w="lg" len="med"/>
              <a:tailEnd type="stealth"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00183074"/>
      </p:ext>
    </p:extLst>
  </p:cSld>
  <p:clrMapOvr>
    <a:masterClrMapping/>
  </p:clrMapOvr>
  <mc:AlternateContent xmlns:mc="http://schemas.openxmlformats.org/markup-compatibility/2006" xmlns:p14="http://schemas.microsoft.com/office/powerpoint/2010/main">
    <mc:Choice Requires="p14">
      <p:transition spd="slow" p14:dur="2000" advTm="56476"/>
    </mc:Choice>
    <mc:Fallback xmlns="">
      <p:transition spd="slow" advTm="56476"/>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Noncompliance</a:t>
            </a:r>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115B76B1-0873-4B31-A30C-3952D810BB69}" type="slidenum">
              <a:rPr kumimoji="0" lang="en-US" sz="1200" b="0" i="0" u="none" strike="noStrike" kern="1200" cap="none" spc="0" normalizeH="0" baseline="0" noProof="0" smtClean="0">
                <a:ln>
                  <a:noFill/>
                </a:ln>
                <a:solidFill>
                  <a:prstClr val="black"/>
                </a:solidFill>
                <a:effectLst/>
                <a:uLnTx/>
                <a:uFillTx/>
                <a:latin typeface="Corbel"/>
                <a:ea typeface="+mn-ea"/>
                <a:cs typeface="Corbel"/>
              </a:rPr>
              <a:pPr marL="0" marR="0" lvl="0" indent="0" algn="r" defTabSz="914400" rtl="0" eaLnBrk="1" fontAlgn="base" latinLnBrk="0" hangingPunct="1">
                <a:lnSpc>
                  <a:spcPct val="100000"/>
                </a:lnSpc>
                <a:spcBef>
                  <a:spcPct val="20000"/>
                </a:spcBef>
                <a:spcAft>
                  <a:spcPct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orbel"/>
              <a:ea typeface="+mn-ea"/>
              <a:cs typeface="Corbel"/>
            </a:endParaRPr>
          </a:p>
        </p:txBody>
      </p:sp>
      <p:pic>
        <p:nvPicPr>
          <p:cNvPr id="5" name="Picture 4" descr="Screen Shot 2020-02-02 at 8.46.5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9247" y="1710871"/>
            <a:ext cx="3339509" cy="1645555"/>
          </a:xfrm>
          <a:prstGeom prst="rect">
            <a:avLst/>
          </a:prstGeom>
        </p:spPr>
      </p:pic>
      <p:sp>
        <p:nvSpPr>
          <p:cNvPr id="6" name="Content Placeholder 2"/>
          <p:cNvSpPr txBox="1">
            <a:spLocks/>
          </p:cNvSpPr>
          <p:nvPr/>
        </p:nvSpPr>
        <p:spPr>
          <a:xfrm>
            <a:off x="457200" y="1905000"/>
            <a:ext cx="8229600" cy="4372429"/>
          </a:xfrm>
          <a:prstGeom prst="rect">
            <a:avLst/>
          </a:prstGeom>
        </p:spPr>
        <p:txBody>
          <a:bodyPr/>
          <a:lst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438150" marR="0" lvl="0" indent="-319088" algn="l" defTabSz="914400" rtl="0" eaLnBrk="0" fontAlgn="base" latinLnBrk="0" hangingPunct="0">
              <a:lnSpc>
                <a:spcPct val="100000"/>
              </a:lnSpc>
              <a:spcBef>
                <a:spcPct val="0"/>
              </a:spcBef>
              <a:spcAft>
                <a:spcPct val="0"/>
              </a:spcAft>
              <a:buClr>
                <a:srgbClr val="F0AD00"/>
              </a:buClr>
              <a:buSzPct val="80000"/>
              <a:buFont typeface="Wingdings 2" pitchFamily="18" charset="2"/>
              <a:buChar char=""/>
              <a:tabLst/>
              <a:defRPr/>
            </a:pPr>
            <a:r>
              <a:rPr kumimoji="0" lang="en-US" sz="3200" b="0" i="0" u="none" strike="noStrike" kern="1200" cap="none" spc="0" normalizeH="0" baseline="0" noProof="0" dirty="0">
                <a:ln>
                  <a:noFill/>
                </a:ln>
                <a:solidFill>
                  <a:prstClr val="black"/>
                </a:solidFill>
                <a:effectLst/>
                <a:uLnTx/>
                <a:uFillTx/>
                <a:latin typeface="Corbel"/>
                <a:ea typeface="+mn-ea"/>
                <a:cs typeface="+mn-cs"/>
              </a:rPr>
              <a:t>For example:</a:t>
            </a:r>
          </a:p>
          <a:p>
            <a:pPr marL="858837" marR="0" lvl="1" indent="-457200" algn="l" defTabSz="914400" rtl="0" eaLnBrk="0" fontAlgn="base" latinLnBrk="0" hangingPunct="0">
              <a:lnSpc>
                <a:spcPct val="100000"/>
              </a:lnSpc>
              <a:spcBef>
                <a:spcPct val="20000"/>
              </a:spcBef>
              <a:spcAft>
                <a:spcPct val="0"/>
              </a:spcAft>
              <a:buClr>
                <a:srgbClr val="60B5CC"/>
              </a:buClr>
              <a:buSzPct val="90000"/>
              <a:buFont typeface="Wingdings" pitchFamily="2" charset="2"/>
              <a:buChar char=""/>
              <a:tabLst/>
              <a:defRPr/>
            </a:pPr>
            <a:r>
              <a:rPr kumimoji="0" lang="en-US" sz="2800" b="0" i="1" u="none" strike="noStrike" kern="1200" cap="none" spc="0" normalizeH="0" baseline="0" noProof="0" dirty="0">
                <a:ln>
                  <a:noFill/>
                </a:ln>
                <a:solidFill>
                  <a:prstClr val="black"/>
                </a:solidFill>
                <a:effectLst/>
                <a:uLnTx/>
                <a:uFillTx/>
                <a:latin typeface="Corbel"/>
                <a:ea typeface="+mn-ea"/>
                <a:cs typeface="+mn-cs"/>
              </a:rPr>
              <a:t>Z:</a:t>
            </a:r>
            <a:r>
              <a:rPr kumimoji="0" lang="en-US" sz="2800" b="0" i="0" u="none" strike="noStrike" kern="1200" cap="none" spc="0" normalizeH="0" baseline="0" noProof="0" dirty="0">
                <a:ln>
                  <a:noFill/>
                </a:ln>
                <a:solidFill>
                  <a:prstClr val="black"/>
                </a:solidFill>
                <a:effectLst/>
                <a:uLnTx/>
                <a:uFillTx/>
                <a:latin typeface="Corbel"/>
                <a:ea typeface="+mn-ea"/>
                <a:cs typeface="+mn-cs"/>
              </a:rPr>
              <a:t> Exposure assignment</a:t>
            </a:r>
            <a:endParaRPr kumimoji="0" lang="en-US" sz="2800" b="0" i="1" u="none" strike="noStrike" kern="1200" cap="none" spc="0" normalizeH="0" baseline="0" noProof="0" dirty="0">
              <a:ln>
                <a:noFill/>
              </a:ln>
              <a:solidFill>
                <a:prstClr val="black"/>
              </a:solidFill>
              <a:effectLst/>
              <a:uLnTx/>
              <a:uFillTx/>
              <a:latin typeface="Corbel"/>
              <a:ea typeface="+mn-ea"/>
              <a:cs typeface="+mn-cs"/>
            </a:endParaRPr>
          </a:p>
          <a:p>
            <a:pPr marL="858837" marR="0" lvl="1" indent="-457200" algn="l" defTabSz="914400" rtl="0" eaLnBrk="0" fontAlgn="base" latinLnBrk="0" hangingPunct="0">
              <a:lnSpc>
                <a:spcPct val="100000"/>
              </a:lnSpc>
              <a:spcBef>
                <a:spcPct val="20000"/>
              </a:spcBef>
              <a:spcAft>
                <a:spcPct val="0"/>
              </a:spcAft>
              <a:buClr>
                <a:srgbClr val="60B5CC"/>
              </a:buClr>
              <a:buSzPct val="90000"/>
              <a:buFont typeface="Wingdings" pitchFamily="2" charset="2"/>
              <a:buChar char=""/>
              <a:tabLst/>
              <a:defRPr/>
            </a:pPr>
            <a:r>
              <a:rPr kumimoji="0" lang="en-US" sz="2800" b="0" i="1" u="none" strike="noStrike" kern="1200" cap="none" spc="0" normalizeH="0" baseline="0" noProof="0" dirty="0">
                <a:ln>
                  <a:noFill/>
                </a:ln>
                <a:solidFill>
                  <a:prstClr val="black"/>
                </a:solidFill>
                <a:effectLst/>
                <a:uLnTx/>
                <a:uFillTx/>
                <a:latin typeface="Corbel"/>
                <a:ea typeface="+mn-ea"/>
                <a:cs typeface="+mn-cs"/>
              </a:rPr>
              <a:t>A</a:t>
            </a:r>
            <a:r>
              <a:rPr kumimoji="0" lang="en-US" sz="2800" b="0" i="0" u="none" strike="noStrike" kern="1200" cap="none" spc="0" normalizeH="0" baseline="0" noProof="0" dirty="0">
                <a:ln>
                  <a:noFill/>
                </a:ln>
                <a:solidFill>
                  <a:prstClr val="black"/>
                </a:solidFill>
                <a:effectLst/>
                <a:uLnTx/>
                <a:uFillTx/>
                <a:latin typeface="Corbel"/>
                <a:ea typeface="+mn-ea"/>
                <a:cs typeface="+mn-cs"/>
              </a:rPr>
              <a:t>: Exposure</a:t>
            </a:r>
          </a:p>
          <a:p>
            <a:pPr marL="858837" marR="0" lvl="1" indent="-457200" algn="l" defTabSz="914400" rtl="0" eaLnBrk="0" fontAlgn="base" latinLnBrk="0" hangingPunct="0">
              <a:lnSpc>
                <a:spcPct val="100000"/>
              </a:lnSpc>
              <a:spcBef>
                <a:spcPct val="20000"/>
              </a:spcBef>
              <a:spcAft>
                <a:spcPct val="0"/>
              </a:spcAft>
              <a:buClr>
                <a:srgbClr val="60B5CC"/>
              </a:buClr>
              <a:buSzPct val="90000"/>
              <a:buFont typeface="Wingdings" pitchFamily="2" charset="2"/>
              <a:buChar char=""/>
              <a:tabLst/>
              <a:defRPr/>
            </a:pPr>
            <a:r>
              <a:rPr kumimoji="0" lang="en-US" sz="2800" b="0" i="1" u="none" strike="noStrike" kern="1200" cap="none" spc="0" normalizeH="0" baseline="0" noProof="0" dirty="0">
                <a:ln>
                  <a:noFill/>
                </a:ln>
                <a:solidFill>
                  <a:prstClr val="black"/>
                </a:solidFill>
                <a:effectLst/>
                <a:uLnTx/>
                <a:uFillTx/>
                <a:latin typeface="Corbel"/>
                <a:ea typeface="+mn-ea"/>
                <a:cs typeface="+mn-cs"/>
              </a:rPr>
              <a:t>Y</a:t>
            </a:r>
            <a:r>
              <a:rPr kumimoji="0" lang="en-US" sz="2800" b="0" i="0" u="none" strike="noStrike" kern="1200" cap="none" spc="0" normalizeH="0" baseline="0" noProof="0" dirty="0">
                <a:ln>
                  <a:noFill/>
                </a:ln>
                <a:solidFill>
                  <a:prstClr val="black"/>
                </a:solidFill>
                <a:effectLst/>
                <a:uLnTx/>
                <a:uFillTx/>
                <a:latin typeface="Corbel"/>
                <a:ea typeface="+mn-ea"/>
                <a:cs typeface="+mn-cs"/>
              </a:rPr>
              <a:t>: Outcome</a:t>
            </a:r>
          </a:p>
          <a:p>
            <a:pPr marL="858837" marR="0" lvl="1" indent="-457200" algn="l" defTabSz="914400" rtl="0" eaLnBrk="0" fontAlgn="base" latinLnBrk="0" hangingPunct="0">
              <a:lnSpc>
                <a:spcPct val="100000"/>
              </a:lnSpc>
              <a:spcBef>
                <a:spcPct val="20000"/>
              </a:spcBef>
              <a:spcAft>
                <a:spcPct val="0"/>
              </a:spcAft>
              <a:buClr>
                <a:srgbClr val="60B5CC"/>
              </a:buClr>
              <a:buSzPct val="90000"/>
              <a:buFont typeface="Wingdings" pitchFamily="2" charset="2"/>
              <a:buChar char=""/>
              <a:tabLst/>
              <a:defRPr/>
            </a:pPr>
            <a:r>
              <a:rPr kumimoji="0" lang="en-US" sz="2800" b="0" i="1" u="none" strike="noStrike" kern="1200" cap="none" spc="0" normalizeH="0" baseline="0" noProof="0" dirty="0">
                <a:ln>
                  <a:noFill/>
                </a:ln>
                <a:solidFill>
                  <a:prstClr val="black"/>
                </a:solidFill>
                <a:effectLst/>
                <a:uLnTx/>
                <a:uFillTx/>
                <a:latin typeface="Corbel"/>
                <a:ea typeface="+mn-ea"/>
                <a:cs typeface="+mn-cs"/>
              </a:rPr>
              <a:t>U:</a:t>
            </a:r>
            <a:r>
              <a:rPr kumimoji="0" lang="en-US" sz="2800" b="0" i="0" u="none" strike="noStrike" kern="1200" cap="none" spc="0" normalizeH="0" baseline="0" noProof="0" dirty="0">
                <a:ln>
                  <a:noFill/>
                </a:ln>
                <a:solidFill>
                  <a:prstClr val="black"/>
                </a:solidFill>
                <a:effectLst/>
                <a:uLnTx/>
                <a:uFillTx/>
                <a:latin typeface="Corbel"/>
                <a:ea typeface="+mn-ea"/>
                <a:cs typeface="+mn-cs"/>
              </a:rPr>
              <a:t> Factors affecting adherence and the outcome</a:t>
            </a:r>
          </a:p>
          <a:p>
            <a:pPr marL="566737" marR="0" lvl="0" indent="-457200" algn="l" defTabSz="914400" rtl="0" eaLnBrk="0" fontAlgn="base" latinLnBrk="0" hangingPunct="0">
              <a:lnSpc>
                <a:spcPct val="100000"/>
              </a:lnSpc>
              <a:spcBef>
                <a:spcPct val="0"/>
              </a:spcBef>
              <a:spcAft>
                <a:spcPct val="0"/>
              </a:spcAft>
              <a:buClr>
                <a:srgbClr val="F0AD00"/>
              </a:buClr>
              <a:buSzPct val="80000"/>
              <a:buFont typeface="Wingdings 2" pitchFamily="18" charset="2"/>
              <a:buChar char=""/>
              <a:tabLst/>
              <a:defRPr/>
            </a:pPr>
            <a:r>
              <a:rPr kumimoji="0" lang="en-US" sz="3200" b="0" i="0" u="none" strike="noStrike" kern="1200" cap="none" spc="0" normalizeH="0" baseline="0" noProof="0" dirty="0">
                <a:ln>
                  <a:noFill/>
                </a:ln>
                <a:solidFill>
                  <a:prstClr val="black"/>
                </a:solidFill>
                <a:effectLst/>
                <a:uLnTx/>
                <a:uFillTx/>
                <a:latin typeface="Corbel"/>
                <a:ea typeface="+mn-ea"/>
                <a:cs typeface="+mn-cs"/>
              </a:rPr>
              <a:t>What kind of analysis looks at the effect of </a:t>
            </a:r>
            <a:r>
              <a:rPr kumimoji="0" lang="en-US" sz="3200" b="0" i="1" u="none" strike="noStrike" kern="1200" cap="none" spc="0" normalizeH="0" baseline="0" noProof="0" dirty="0">
                <a:ln>
                  <a:noFill/>
                </a:ln>
                <a:solidFill>
                  <a:prstClr val="black"/>
                </a:solidFill>
                <a:effectLst/>
                <a:uLnTx/>
                <a:uFillTx/>
                <a:latin typeface="Corbel"/>
                <a:ea typeface="+mn-ea"/>
                <a:cs typeface="+mn-cs"/>
              </a:rPr>
              <a:t>A</a:t>
            </a:r>
            <a:r>
              <a:rPr kumimoji="0" lang="en-US" sz="3200" b="0" i="0" u="none" strike="noStrike" kern="1200" cap="none" spc="0" normalizeH="0" baseline="0" noProof="0" dirty="0">
                <a:ln>
                  <a:noFill/>
                </a:ln>
                <a:solidFill>
                  <a:prstClr val="black"/>
                </a:solidFill>
                <a:effectLst/>
                <a:uLnTx/>
                <a:uFillTx/>
                <a:latin typeface="Corbel"/>
                <a:ea typeface="+mn-ea"/>
                <a:cs typeface="+mn-cs"/>
              </a:rPr>
              <a:t> on </a:t>
            </a:r>
            <a:r>
              <a:rPr kumimoji="0" lang="en-US" sz="3200" b="0" i="1" u="none" strike="noStrike" kern="1200" cap="none" spc="0" normalizeH="0" baseline="0" noProof="0" dirty="0">
                <a:ln>
                  <a:noFill/>
                </a:ln>
                <a:solidFill>
                  <a:prstClr val="black"/>
                </a:solidFill>
                <a:effectLst/>
                <a:uLnTx/>
                <a:uFillTx/>
                <a:latin typeface="Corbel"/>
                <a:ea typeface="+mn-ea"/>
                <a:cs typeface="+mn-cs"/>
              </a:rPr>
              <a:t>Y</a:t>
            </a:r>
            <a:r>
              <a:rPr kumimoji="0" lang="en-US" sz="3200" b="0" i="0" u="none" strike="noStrike" kern="1200" cap="none" spc="0" normalizeH="0" baseline="0" noProof="0" dirty="0">
                <a:ln>
                  <a:noFill/>
                </a:ln>
                <a:solidFill>
                  <a:prstClr val="black"/>
                </a:solidFill>
                <a:effectLst/>
                <a:uLnTx/>
                <a:uFillTx/>
                <a:latin typeface="Corbel"/>
                <a:ea typeface="+mn-ea"/>
                <a:cs typeface="+mn-cs"/>
              </a:rPr>
              <a:t>?</a:t>
            </a:r>
            <a:endParaRPr kumimoji="0" lang="en-US" sz="3200" b="0" i="1" u="none" strike="noStrike" kern="1200" cap="none" spc="0" normalizeH="0" baseline="0" noProof="0" dirty="0">
              <a:ln>
                <a:noFill/>
              </a:ln>
              <a:solidFill>
                <a:prstClr val="black"/>
              </a:solidFill>
              <a:effectLst/>
              <a:uLnTx/>
              <a:uFillTx/>
              <a:latin typeface="Corbel"/>
              <a:ea typeface="+mn-ea"/>
              <a:cs typeface="+mn-cs"/>
            </a:endParaRPr>
          </a:p>
          <a:p>
            <a:pPr marL="566737" marR="0" lvl="0" indent="-457200" algn="l" defTabSz="914400" rtl="0" eaLnBrk="0" fontAlgn="base" latinLnBrk="0" hangingPunct="0">
              <a:lnSpc>
                <a:spcPct val="100000"/>
              </a:lnSpc>
              <a:spcBef>
                <a:spcPct val="0"/>
              </a:spcBef>
              <a:spcAft>
                <a:spcPct val="0"/>
              </a:spcAft>
              <a:buClr>
                <a:srgbClr val="F0AD00"/>
              </a:buClr>
              <a:buSzPct val="80000"/>
              <a:buFont typeface="Wingdings 2" pitchFamily="18" charset="2"/>
              <a:buChar char=""/>
              <a:tabLst/>
              <a:defRPr/>
            </a:pPr>
            <a:r>
              <a:rPr kumimoji="0" lang="en-US" sz="3200" b="0" i="0" u="none" strike="noStrike" kern="1200" cap="none" spc="0" normalizeH="0" baseline="0" noProof="0" dirty="0">
                <a:ln>
                  <a:noFill/>
                </a:ln>
                <a:solidFill>
                  <a:prstClr val="black"/>
                </a:solidFill>
                <a:effectLst/>
                <a:uLnTx/>
                <a:uFillTx/>
                <a:latin typeface="Corbel"/>
                <a:ea typeface="+mn-ea"/>
                <a:cs typeface="+mn-cs"/>
              </a:rPr>
              <a:t>What kind of analysis looks at the effect of </a:t>
            </a:r>
            <a:r>
              <a:rPr kumimoji="0" lang="en-US" sz="3200" b="0" i="1" u="none" strike="noStrike" kern="1200" cap="none" spc="0" normalizeH="0" baseline="0" noProof="0" dirty="0">
                <a:ln>
                  <a:noFill/>
                </a:ln>
                <a:solidFill>
                  <a:prstClr val="black"/>
                </a:solidFill>
                <a:effectLst/>
                <a:uLnTx/>
                <a:uFillTx/>
                <a:latin typeface="Corbel"/>
                <a:ea typeface="+mn-ea"/>
                <a:cs typeface="+mn-cs"/>
              </a:rPr>
              <a:t>Z</a:t>
            </a:r>
            <a:r>
              <a:rPr kumimoji="0" lang="en-US" sz="3200" b="0" i="0" u="none" strike="noStrike" kern="1200" cap="none" spc="0" normalizeH="0" baseline="0" noProof="0" dirty="0">
                <a:ln>
                  <a:noFill/>
                </a:ln>
                <a:solidFill>
                  <a:prstClr val="black"/>
                </a:solidFill>
                <a:effectLst/>
                <a:uLnTx/>
                <a:uFillTx/>
                <a:latin typeface="Corbel"/>
                <a:ea typeface="+mn-ea"/>
                <a:cs typeface="+mn-cs"/>
              </a:rPr>
              <a:t> on </a:t>
            </a:r>
            <a:r>
              <a:rPr kumimoji="0" lang="en-US" sz="3200" b="0" i="1" u="none" strike="noStrike" kern="1200" cap="none" spc="0" normalizeH="0" baseline="0" noProof="0" dirty="0">
                <a:ln>
                  <a:noFill/>
                </a:ln>
                <a:solidFill>
                  <a:prstClr val="black"/>
                </a:solidFill>
                <a:effectLst/>
                <a:uLnTx/>
                <a:uFillTx/>
                <a:latin typeface="Corbel"/>
                <a:ea typeface="+mn-ea"/>
                <a:cs typeface="+mn-cs"/>
              </a:rPr>
              <a:t>Y</a:t>
            </a:r>
            <a:r>
              <a:rPr kumimoji="0" lang="en-US" sz="3200" b="0" i="0" u="none" strike="noStrike" kern="1200" cap="none" spc="0" normalizeH="0" baseline="0" noProof="0" dirty="0">
                <a:ln>
                  <a:noFill/>
                </a:ln>
                <a:solidFill>
                  <a:prstClr val="black"/>
                </a:solidFill>
                <a:effectLst/>
                <a:uLnTx/>
                <a:uFillTx/>
                <a:latin typeface="Corbel"/>
                <a:ea typeface="+mn-ea"/>
                <a:cs typeface="+mn-cs"/>
              </a:rPr>
              <a:t>?</a:t>
            </a:r>
          </a:p>
          <a:p>
            <a:pPr marL="566737" marR="0" lvl="0" indent="-457200" algn="l" defTabSz="914400" rtl="0" eaLnBrk="0" fontAlgn="base" latinLnBrk="0" hangingPunct="0">
              <a:lnSpc>
                <a:spcPct val="100000"/>
              </a:lnSpc>
              <a:spcBef>
                <a:spcPct val="0"/>
              </a:spcBef>
              <a:spcAft>
                <a:spcPct val="0"/>
              </a:spcAft>
              <a:buClr>
                <a:srgbClr val="F0AD00"/>
              </a:buClr>
              <a:buSzPct val="80000"/>
              <a:buFont typeface="Wingdings 2" pitchFamily="18" charset="2"/>
              <a:buChar char=""/>
              <a:tabLst/>
              <a:defRPr/>
            </a:pPr>
            <a:endParaRPr kumimoji="0" lang="en-US" sz="3200" b="0" i="1" u="none" strike="noStrike" kern="1200" cap="none" spc="0" normalizeH="0" baseline="0" noProof="0" dirty="0">
              <a:ln>
                <a:noFill/>
              </a:ln>
              <a:solidFill>
                <a:prstClr val="black"/>
              </a:solidFill>
              <a:effectLst/>
              <a:uLnTx/>
              <a:uFillTx/>
              <a:latin typeface="Corbel"/>
              <a:ea typeface="+mn-ea"/>
              <a:cs typeface="+mn-cs"/>
            </a:endParaRPr>
          </a:p>
        </p:txBody>
      </p:sp>
      <p:sp>
        <p:nvSpPr>
          <p:cNvPr id="3" name="TextBox 2">
            <a:extLst>
              <a:ext uri="{FF2B5EF4-FFF2-40B4-BE49-F238E27FC236}">
                <a16:creationId xmlns:a16="http://schemas.microsoft.com/office/drawing/2014/main" id="{217857D1-04B1-9044-BC49-0B247A06E347}"/>
              </a:ext>
            </a:extLst>
          </p:cNvPr>
          <p:cNvSpPr txBox="1"/>
          <p:nvPr/>
        </p:nvSpPr>
        <p:spPr>
          <a:xfrm>
            <a:off x="2205322" y="4966446"/>
            <a:ext cx="2143536"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sym typeface="Wingdings" pitchFamily="2" charset="2"/>
              </a:rPr>
              <a:t> as-treated</a:t>
            </a:r>
            <a:endParaRPr kumimoji="0" lang="en-US" sz="28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p:txBody>
      </p:sp>
      <p:sp>
        <p:nvSpPr>
          <p:cNvPr id="7" name="TextBox 6">
            <a:extLst>
              <a:ext uri="{FF2B5EF4-FFF2-40B4-BE49-F238E27FC236}">
                <a16:creationId xmlns:a16="http://schemas.microsoft.com/office/drawing/2014/main" id="{93B80797-CFA7-6A44-9221-D10694557434}"/>
              </a:ext>
            </a:extLst>
          </p:cNvPr>
          <p:cNvSpPr txBox="1"/>
          <p:nvPr/>
        </p:nvSpPr>
        <p:spPr>
          <a:xfrm>
            <a:off x="2205322" y="5934634"/>
            <a:ext cx="323838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sym typeface="Wingdings" pitchFamily="2" charset="2"/>
              </a:rPr>
              <a:t> intention-to-treat</a:t>
            </a:r>
            <a:endParaRPr kumimoji="0" lang="en-US" sz="28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p:txBody>
      </p:sp>
    </p:spTree>
    <p:custDataLst>
      <p:tags r:id="rId1"/>
    </p:custDataLst>
    <p:extLst>
      <p:ext uri="{BB962C8B-B14F-4D97-AF65-F5344CB8AC3E}">
        <p14:creationId xmlns:p14="http://schemas.microsoft.com/office/powerpoint/2010/main" val="2225285772"/>
      </p:ext>
    </p:extLst>
  </p:cSld>
  <p:clrMapOvr>
    <a:masterClrMapping/>
  </p:clrMapOvr>
  <mc:AlternateContent xmlns:mc="http://schemas.openxmlformats.org/markup-compatibility/2006" xmlns:p14="http://schemas.microsoft.com/office/powerpoint/2010/main">
    <mc:Choice Requires="p14">
      <p:transition spd="slow" p14:dur="2000" advTm="73126"/>
    </mc:Choice>
    <mc:Fallback xmlns="">
      <p:transition spd="slow" advTm="731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Ideal Randomized Experiments</a:t>
            </a:r>
          </a:p>
        </p:txBody>
      </p:sp>
      <p:sp>
        <p:nvSpPr>
          <p:cNvPr id="3" name="Content Placeholder 2"/>
          <p:cNvSpPr>
            <a:spLocks noGrp="1"/>
          </p:cNvSpPr>
          <p:nvPr>
            <p:ph idx="1"/>
          </p:nvPr>
        </p:nvSpPr>
        <p:spPr/>
        <p:txBody>
          <a:bodyPr/>
          <a:lstStyle/>
          <a:p>
            <a:r>
              <a:rPr lang="en-US" dirty="0"/>
              <a:t>What does the DAG look like for a marginally randomized experiment?</a:t>
            </a:r>
          </a:p>
          <a:p>
            <a:endParaRPr lang="en-US" dirty="0"/>
          </a:p>
          <a:p>
            <a:endParaRPr lang="en-US" sz="1600" dirty="0"/>
          </a:p>
          <a:p>
            <a:endParaRPr lang="en-US" dirty="0"/>
          </a:p>
          <a:p>
            <a:r>
              <a:rPr lang="en-US" dirty="0"/>
              <a:t>What does the DAG look like for a conditionally randomized experiment?</a:t>
            </a:r>
          </a:p>
        </p:txBody>
      </p:sp>
      <p:pic>
        <p:nvPicPr>
          <p:cNvPr id="4" name="Picture 3" descr="Screen Shot 2020-02-01 at 1.50.1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7600" y="5387521"/>
            <a:ext cx="4368800" cy="800100"/>
          </a:xfrm>
          <a:prstGeom prst="rect">
            <a:avLst/>
          </a:prstGeom>
        </p:spPr>
      </p:pic>
      <p:pic>
        <p:nvPicPr>
          <p:cNvPr id="5" name="Picture 4" descr="Screen Shot 2020-02-01 at 2.01.02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4401" y="3094263"/>
            <a:ext cx="2235200" cy="596900"/>
          </a:xfrm>
          <a:prstGeom prst="rect">
            <a:avLst/>
          </a:prstGeom>
        </p:spPr>
      </p:pic>
      <p:sp>
        <p:nvSpPr>
          <p:cNvPr id="6"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6</a:t>
            </a:fld>
            <a:endParaRPr lang="en-US" sz="1200" dirty="0">
              <a:latin typeface="Corbel"/>
              <a:cs typeface="Corbel"/>
            </a:endParaRPr>
          </a:p>
        </p:txBody>
      </p:sp>
    </p:spTree>
    <p:custDataLst>
      <p:tags r:id="rId1"/>
    </p:custDataLst>
    <p:extLst>
      <p:ext uri="{BB962C8B-B14F-4D97-AF65-F5344CB8AC3E}">
        <p14:creationId xmlns:p14="http://schemas.microsoft.com/office/powerpoint/2010/main" val="2266114939"/>
      </p:ext>
    </p:extLst>
  </p:cSld>
  <p:clrMapOvr>
    <a:masterClrMapping/>
  </p:clrMapOvr>
  <mc:AlternateContent xmlns:mc="http://schemas.openxmlformats.org/markup-compatibility/2006" xmlns:p14="http://schemas.microsoft.com/office/powerpoint/2010/main">
    <mc:Choice Requires="p14">
      <p:transition spd="slow" p14:dur="2000" advTm="69233"/>
    </mc:Choice>
    <mc:Fallback xmlns="">
      <p:transition spd="slow" advTm="6923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Unblinding</a:t>
            </a:r>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115B76B1-0873-4B31-A30C-3952D810BB69}" type="slidenum">
              <a:rPr kumimoji="0" lang="en-US" sz="1200" b="0" i="0" u="none" strike="noStrike" kern="1200" cap="none" spc="0" normalizeH="0" baseline="0" noProof="0" smtClean="0">
                <a:ln>
                  <a:noFill/>
                </a:ln>
                <a:solidFill>
                  <a:prstClr val="black"/>
                </a:solidFill>
                <a:effectLst/>
                <a:uLnTx/>
                <a:uFillTx/>
                <a:latin typeface="Corbel"/>
                <a:ea typeface="+mn-ea"/>
                <a:cs typeface="Corbel"/>
              </a:rPr>
              <a:pPr marL="0" marR="0" lvl="0" indent="0" algn="r" defTabSz="914400" rtl="0" eaLnBrk="1" fontAlgn="base" latinLnBrk="0" hangingPunct="1">
                <a:lnSpc>
                  <a:spcPct val="100000"/>
                </a:lnSpc>
                <a:spcBef>
                  <a:spcPct val="20000"/>
                </a:spcBef>
                <a:spcAft>
                  <a:spcPct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orbel"/>
              <a:ea typeface="+mn-ea"/>
              <a:cs typeface="Corbel"/>
            </a:endParaRPr>
          </a:p>
        </p:txBody>
      </p:sp>
      <p:sp>
        <p:nvSpPr>
          <p:cNvPr id="5" name="Content Placeholder 2"/>
          <p:cNvSpPr txBox="1">
            <a:spLocks/>
          </p:cNvSpPr>
          <p:nvPr/>
        </p:nvSpPr>
        <p:spPr>
          <a:xfrm>
            <a:off x="457200" y="1905000"/>
            <a:ext cx="8229600" cy="4372429"/>
          </a:xfrm>
          <a:prstGeom prst="rect">
            <a:avLst/>
          </a:prstGeom>
        </p:spPr>
        <p:txBody>
          <a:bodyPr/>
          <a:lst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438150" marR="0" lvl="0" indent="-319088" algn="l" defTabSz="914400" rtl="0" eaLnBrk="0" fontAlgn="base" latinLnBrk="0" hangingPunct="0">
              <a:lnSpc>
                <a:spcPct val="100000"/>
              </a:lnSpc>
              <a:spcBef>
                <a:spcPct val="0"/>
              </a:spcBef>
              <a:spcAft>
                <a:spcPct val="0"/>
              </a:spcAft>
              <a:buClr>
                <a:srgbClr val="F0AD00"/>
              </a:buClr>
              <a:buSzPct val="80000"/>
              <a:buFont typeface="Wingdings 2" pitchFamily="18" charset="2"/>
              <a:buChar char=""/>
              <a:tabLst/>
              <a:defRPr/>
            </a:pPr>
            <a:r>
              <a:rPr kumimoji="0" lang="en-US" sz="3200" b="0" i="0" u="none" strike="noStrike" kern="1200" cap="none" spc="0" normalizeH="0" baseline="0" noProof="0" dirty="0">
                <a:ln>
                  <a:noFill/>
                </a:ln>
                <a:solidFill>
                  <a:prstClr val="black"/>
                </a:solidFill>
                <a:effectLst/>
                <a:uLnTx/>
                <a:uFillTx/>
                <a:latin typeface="Corbel"/>
                <a:ea typeface="+mn-ea"/>
                <a:cs typeface="+mn-cs"/>
              </a:rPr>
              <a:t>How might you draw a DAG representing unblinding?</a:t>
            </a:r>
          </a:p>
          <a:p>
            <a:pPr marL="858837" marR="0" lvl="1" indent="-457200" algn="l" defTabSz="914400" rtl="0" eaLnBrk="0" fontAlgn="base" latinLnBrk="0" hangingPunct="0">
              <a:lnSpc>
                <a:spcPct val="100000"/>
              </a:lnSpc>
              <a:spcBef>
                <a:spcPct val="20000"/>
              </a:spcBef>
              <a:spcAft>
                <a:spcPct val="0"/>
              </a:spcAft>
              <a:buClr>
                <a:srgbClr val="60B5CC"/>
              </a:buClr>
              <a:buSzPct val="90000"/>
              <a:buFont typeface="Wingdings" pitchFamily="2" charset="2"/>
              <a:buChar char=""/>
              <a:tabLst/>
              <a:defRPr/>
            </a:pPr>
            <a:r>
              <a:rPr kumimoji="0" lang="en-US" sz="2800" b="0" i="1" u="none" strike="noStrike" kern="1200" cap="none" spc="0" normalizeH="0" baseline="0" noProof="0" dirty="0">
                <a:ln>
                  <a:noFill/>
                </a:ln>
                <a:solidFill>
                  <a:prstClr val="black"/>
                </a:solidFill>
                <a:effectLst/>
                <a:uLnTx/>
                <a:uFillTx/>
                <a:latin typeface="Corbel"/>
                <a:ea typeface="+mn-ea"/>
                <a:cs typeface="+mn-cs"/>
              </a:rPr>
              <a:t>Z:</a:t>
            </a:r>
            <a:r>
              <a:rPr kumimoji="0" lang="en-US" sz="2800" b="0" i="0" u="none" strike="noStrike" kern="1200" cap="none" spc="0" normalizeH="0" baseline="0" noProof="0" dirty="0">
                <a:ln>
                  <a:noFill/>
                </a:ln>
                <a:solidFill>
                  <a:prstClr val="black"/>
                </a:solidFill>
                <a:effectLst/>
                <a:uLnTx/>
                <a:uFillTx/>
                <a:latin typeface="Corbel"/>
                <a:ea typeface="+mn-ea"/>
                <a:cs typeface="+mn-cs"/>
              </a:rPr>
              <a:t> Exposure assignment</a:t>
            </a:r>
            <a:endParaRPr kumimoji="0" lang="en-US" sz="2800" b="0" i="1" u="none" strike="noStrike" kern="1200" cap="none" spc="0" normalizeH="0" baseline="0" noProof="0" dirty="0">
              <a:ln>
                <a:noFill/>
              </a:ln>
              <a:solidFill>
                <a:prstClr val="black"/>
              </a:solidFill>
              <a:effectLst/>
              <a:uLnTx/>
              <a:uFillTx/>
              <a:latin typeface="Corbel"/>
              <a:ea typeface="+mn-ea"/>
              <a:cs typeface="+mn-cs"/>
            </a:endParaRPr>
          </a:p>
          <a:p>
            <a:pPr marL="858837" marR="0" lvl="1" indent="-457200" algn="l" defTabSz="914400" rtl="0" eaLnBrk="0" fontAlgn="base" latinLnBrk="0" hangingPunct="0">
              <a:lnSpc>
                <a:spcPct val="100000"/>
              </a:lnSpc>
              <a:spcBef>
                <a:spcPct val="20000"/>
              </a:spcBef>
              <a:spcAft>
                <a:spcPct val="0"/>
              </a:spcAft>
              <a:buClr>
                <a:srgbClr val="60B5CC"/>
              </a:buClr>
              <a:buSzPct val="90000"/>
              <a:buFont typeface="Wingdings" pitchFamily="2" charset="2"/>
              <a:buChar char=""/>
              <a:tabLst/>
              <a:defRPr/>
            </a:pPr>
            <a:r>
              <a:rPr kumimoji="0" lang="en-US" sz="2800" b="0" i="1" u="none" strike="noStrike" kern="1200" cap="none" spc="0" normalizeH="0" baseline="0" noProof="0" dirty="0">
                <a:ln>
                  <a:noFill/>
                </a:ln>
                <a:solidFill>
                  <a:prstClr val="black"/>
                </a:solidFill>
                <a:effectLst/>
                <a:uLnTx/>
                <a:uFillTx/>
                <a:latin typeface="Corbel"/>
                <a:ea typeface="+mn-ea"/>
                <a:cs typeface="+mn-cs"/>
              </a:rPr>
              <a:t>A</a:t>
            </a:r>
            <a:r>
              <a:rPr kumimoji="0" lang="en-US" sz="2800" b="0" i="0" u="none" strike="noStrike" kern="1200" cap="none" spc="0" normalizeH="0" baseline="0" noProof="0" dirty="0">
                <a:ln>
                  <a:noFill/>
                </a:ln>
                <a:solidFill>
                  <a:prstClr val="black"/>
                </a:solidFill>
                <a:effectLst/>
                <a:uLnTx/>
                <a:uFillTx/>
                <a:latin typeface="Corbel"/>
                <a:ea typeface="+mn-ea"/>
                <a:cs typeface="+mn-cs"/>
              </a:rPr>
              <a:t>: Exposure</a:t>
            </a:r>
          </a:p>
          <a:p>
            <a:pPr marL="858837" marR="0" lvl="1" indent="-457200" algn="l" defTabSz="914400" rtl="0" eaLnBrk="0" fontAlgn="base" latinLnBrk="0" hangingPunct="0">
              <a:lnSpc>
                <a:spcPct val="100000"/>
              </a:lnSpc>
              <a:spcBef>
                <a:spcPct val="20000"/>
              </a:spcBef>
              <a:spcAft>
                <a:spcPct val="0"/>
              </a:spcAft>
              <a:buClr>
                <a:srgbClr val="60B5CC"/>
              </a:buClr>
              <a:buSzPct val="90000"/>
              <a:buFont typeface="Wingdings" pitchFamily="2" charset="2"/>
              <a:buChar char=""/>
              <a:tabLst/>
              <a:defRPr/>
            </a:pPr>
            <a:r>
              <a:rPr kumimoji="0" lang="en-US" sz="2800" b="0" i="1" u="none" strike="noStrike" kern="1200" cap="none" spc="0" normalizeH="0" baseline="0" noProof="0" dirty="0">
                <a:ln>
                  <a:noFill/>
                </a:ln>
                <a:solidFill>
                  <a:prstClr val="black"/>
                </a:solidFill>
                <a:effectLst/>
                <a:uLnTx/>
                <a:uFillTx/>
                <a:latin typeface="Corbel"/>
                <a:ea typeface="+mn-ea"/>
                <a:cs typeface="+mn-cs"/>
              </a:rPr>
              <a:t>Y</a:t>
            </a:r>
            <a:r>
              <a:rPr kumimoji="0" lang="en-US" sz="2800" b="0" i="0" u="none" strike="noStrike" kern="1200" cap="none" spc="0" normalizeH="0" baseline="0" noProof="0" dirty="0">
                <a:ln>
                  <a:noFill/>
                </a:ln>
                <a:solidFill>
                  <a:prstClr val="black"/>
                </a:solidFill>
                <a:effectLst/>
                <a:uLnTx/>
                <a:uFillTx/>
                <a:latin typeface="Corbel"/>
                <a:ea typeface="+mn-ea"/>
                <a:cs typeface="+mn-cs"/>
              </a:rPr>
              <a:t>: Outcome</a:t>
            </a:r>
          </a:p>
          <a:p>
            <a:pPr marL="858837" marR="0" lvl="1" indent="-457200" algn="l" defTabSz="914400" rtl="0" eaLnBrk="0" fontAlgn="base" latinLnBrk="0" hangingPunct="0">
              <a:lnSpc>
                <a:spcPct val="100000"/>
              </a:lnSpc>
              <a:spcBef>
                <a:spcPct val="20000"/>
              </a:spcBef>
              <a:spcAft>
                <a:spcPct val="0"/>
              </a:spcAft>
              <a:buClr>
                <a:srgbClr val="60B5CC"/>
              </a:buClr>
              <a:buSzPct val="90000"/>
              <a:buFont typeface="Wingdings" pitchFamily="2" charset="2"/>
              <a:buChar char=""/>
              <a:tabLst/>
              <a:defRPr/>
            </a:pPr>
            <a:r>
              <a:rPr kumimoji="0" lang="en-US" sz="2800" b="0" i="1" u="none" strike="noStrike" kern="1200" cap="none" spc="0" normalizeH="0" baseline="0" noProof="0" dirty="0">
                <a:ln>
                  <a:noFill/>
                </a:ln>
                <a:solidFill>
                  <a:prstClr val="black"/>
                </a:solidFill>
                <a:effectLst/>
                <a:uLnTx/>
                <a:uFillTx/>
                <a:latin typeface="Corbel"/>
                <a:ea typeface="+mn-ea"/>
                <a:cs typeface="+mn-cs"/>
              </a:rPr>
              <a:t>U:</a:t>
            </a:r>
            <a:r>
              <a:rPr kumimoji="0" lang="en-US" sz="2800" b="0" i="0" u="none" strike="noStrike" kern="1200" cap="none" spc="0" normalizeH="0" baseline="0" noProof="0" dirty="0">
                <a:ln>
                  <a:noFill/>
                </a:ln>
                <a:solidFill>
                  <a:prstClr val="black"/>
                </a:solidFill>
                <a:effectLst/>
                <a:uLnTx/>
                <a:uFillTx/>
                <a:latin typeface="Corbel"/>
                <a:ea typeface="+mn-ea"/>
                <a:cs typeface="+mn-cs"/>
              </a:rPr>
              <a:t> Blinded status</a:t>
            </a:r>
          </a:p>
          <a:p>
            <a:pPr marL="438150" marR="0" lvl="0" indent="-319088" algn="l" defTabSz="914400" rtl="0" eaLnBrk="0" fontAlgn="base" latinLnBrk="0" hangingPunct="0">
              <a:lnSpc>
                <a:spcPct val="100000"/>
              </a:lnSpc>
              <a:spcBef>
                <a:spcPct val="0"/>
              </a:spcBef>
              <a:spcAft>
                <a:spcPct val="0"/>
              </a:spcAft>
              <a:buClr>
                <a:srgbClr val="F0AD00"/>
              </a:buClr>
              <a:buSzPct val="80000"/>
              <a:buFont typeface="Wingdings 2" pitchFamily="18" charset="2"/>
              <a:buChar char=""/>
              <a:tabLst/>
              <a:defRPr/>
            </a:pPr>
            <a:endParaRPr kumimoji="0" lang="en-US" sz="3200" b="0" i="1" u="none" strike="noStrike" kern="1200" cap="none" spc="0" normalizeH="0" baseline="0" noProof="0" dirty="0">
              <a:ln>
                <a:noFill/>
              </a:ln>
              <a:solidFill>
                <a:prstClr val="black"/>
              </a:solidFill>
              <a:effectLst/>
              <a:uLnTx/>
              <a:uFillTx/>
              <a:latin typeface="Corbel"/>
              <a:ea typeface="+mn-ea"/>
              <a:cs typeface="+mn-cs"/>
            </a:endParaRPr>
          </a:p>
        </p:txBody>
      </p:sp>
    </p:spTree>
    <p:extLst>
      <p:ext uri="{BB962C8B-B14F-4D97-AF65-F5344CB8AC3E}">
        <p14:creationId xmlns:p14="http://schemas.microsoft.com/office/powerpoint/2010/main" val="2629619369"/>
      </p:ext>
    </p:extLst>
  </p:cSld>
  <p:clrMapOvr>
    <a:masterClrMapping/>
  </p:clrMapOvr>
  <mc:AlternateContent xmlns:mc="http://schemas.openxmlformats.org/markup-compatibility/2006" xmlns:p14="http://schemas.microsoft.com/office/powerpoint/2010/main">
    <mc:Choice Requires="p14">
      <p:transition spd="slow" p14:dur="2000" advTm="47811"/>
    </mc:Choice>
    <mc:Fallback xmlns="">
      <p:transition spd="slow" advTm="47811"/>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Unblinding</a:t>
            </a:r>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115B76B1-0873-4B31-A30C-3952D810BB69}" type="slidenum">
              <a:rPr kumimoji="0" lang="en-US" sz="1200" b="0" i="0" u="none" strike="noStrike" kern="1200" cap="none" spc="0" normalizeH="0" baseline="0" noProof="0" smtClean="0">
                <a:ln>
                  <a:noFill/>
                </a:ln>
                <a:solidFill>
                  <a:prstClr val="black"/>
                </a:solidFill>
                <a:effectLst/>
                <a:uLnTx/>
                <a:uFillTx/>
                <a:latin typeface="Corbel"/>
                <a:ea typeface="+mn-ea"/>
                <a:cs typeface="Corbel"/>
              </a:rPr>
              <a:pPr marL="0" marR="0" lvl="0" indent="0" algn="r" defTabSz="914400" rtl="0" eaLnBrk="1" fontAlgn="base" latinLnBrk="0" hangingPunct="1">
                <a:lnSpc>
                  <a:spcPct val="100000"/>
                </a:lnSpc>
                <a:spcBef>
                  <a:spcPct val="20000"/>
                </a:spcBef>
                <a:spcAft>
                  <a:spcPct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Corbel"/>
              <a:ea typeface="+mn-ea"/>
              <a:cs typeface="Corbel"/>
            </a:endParaRPr>
          </a:p>
        </p:txBody>
      </p:sp>
      <p:pic>
        <p:nvPicPr>
          <p:cNvPr id="3" name="Picture 2" descr="Screen Shot 2020-02-02 at 8.46.5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7291" y="3280919"/>
            <a:ext cx="3339509" cy="1645555"/>
          </a:xfrm>
          <a:prstGeom prst="rect">
            <a:avLst/>
          </a:prstGeom>
        </p:spPr>
      </p:pic>
      <p:cxnSp>
        <p:nvCxnSpPr>
          <p:cNvPr id="6" name="Straight Arrow Connector 20"/>
          <p:cNvCxnSpPr/>
          <p:nvPr/>
        </p:nvCxnSpPr>
        <p:spPr>
          <a:xfrm rot="5400000" flipH="1" flipV="1">
            <a:off x="7230934" y="2029060"/>
            <a:ext cx="12700" cy="2456543"/>
          </a:xfrm>
          <a:prstGeom prst="curvedConnector3">
            <a:avLst>
              <a:gd name="adj1" fmla="val 3085717"/>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465285" y="2050143"/>
            <a:ext cx="184666"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mn-cs"/>
              </a:rPr>
              <a:t> </a:t>
            </a:r>
          </a:p>
        </p:txBody>
      </p:sp>
      <p:sp>
        <p:nvSpPr>
          <p:cNvPr id="11" name="TextBox 10"/>
          <p:cNvSpPr txBox="1"/>
          <p:nvPr/>
        </p:nvSpPr>
        <p:spPr>
          <a:xfrm>
            <a:off x="5921828" y="2050143"/>
            <a:ext cx="184666"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mn-cs"/>
              </a:rPr>
              <a:t> </a:t>
            </a:r>
          </a:p>
        </p:txBody>
      </p:sp>
      <p:sp>
        <p:nvSpPr>
          <p:cNvPr id="10" name="Content Placeholder 2">
            <a:extLst>
              <a:ext uri="{FF2B5EF4-FFF2-40B4-BE49-F238E27FC236}">
                <a16:creationId xmlns:a16="http://schemas.microsoft.com/office/drawing/2014/main" id="{B02BBA89-B3FD-BB4B-AAED-999D254B516F}"/>
              </a:ext>
            </a:extLst>
          </p:cNvPr>
          <p:cNvSpPr txBox="1">
            <a:spLocks/>
          </p:cNvSpPr>
          <p:nvPr/>
        </p:nvSpPr>
        <p:spPr>
          <a:xfrm>
            <a:off x="457200" y="1905000"/>
            <a:ext cx="8229600" cy="4372429"/>
          </a:xfrm>
          <a:prstGeom prst="rect">
            <a:avLst/>
          </a:prstGeom>
        </p:spPr>
        <p:txBody>
          <a:bodyPr/>
          <a:lst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438150" marR="0" lvl="0" indent="-319088" algn="l" defTabSz="914400" rtl="0" eaLnBrk="0" fontAlgn="base" latinLnBrk="0" hangingPunct="0">
              <a:lnSpc>
                <a:spcPct val="100000"/>
              </a:lnSpc>
              <a:spcBef>
                <a:spcPct val="0"/>
              </a:spcBef>
              <a:spcAft>
                <a:spcPct val="0"/>
              </a:spcAft>
              <a:buClr>
                <a:srgbClr val="F0AD00"/>
              </a:buClr>
              <a:buSzPct val="80000"/>
              <a:buFont typeface="Wingdings 2" pitchFamily="18" charset="2"/>
              <a:buChar char=""/>
              <a:tabLst/>
              <a:defRPr/>
            </a:pPr>
            <a:r>
              <a:rPr kumimoji="0" lang="en-US" sz="3200" b="0" i="0" u="none" strike="noStrike" kern="1200" cap="none" spc="0" normalizeH="0" baseline="0" noProof="0" dirty="0">
                <a:ln>
                  <a:noFill/>
                </a:ln>
                <a:solidFill>
                  <a:prstClr val="black"/>
                </a:solidFill>
                <a:effectLst/>
                <a:uLnTx/>
                <a:uFillTx/>
                <a:latin typeface="Corbel"/>
                <a:ea typeface="+mn-ea"/>
                <a:cs typeface="+mn-cs"/>
              </a:rPr>
              <a:t>How might you draw a DAG representing unblinding?</a:t>
            </a:r>
          </a:p>
          <a:p>
            <a:pPr marL="858837" marR="0" lvl="1" indent="-457200" algn="l" defTabSz="914400" rtl="0" eaLnBrk="0" fontAlgn="base" latinLnBrk="0" hangingPunct="0">
              <a:lnSpc>
                <a:spcPct val="100000"/>
              </a:lnSpc>
              <a:spcBef>
                <a:spcPct val="20000"/>
              </a:spcBef>
              <a:spcAft>
                <a:spcPct val="0"/>
              </a:spcAft>
              <a:buClr>
                <a:srgbClr val="60B5CC"/>
              </a:buClr>
              <a:buSzPct val="90000"/>
              <a:buFont typeface="Wingdings" pitchFamily="2" charset="2"/>
              <a:buChar char=""/>
              <a:tabLst/>
              <a:defRPr/>
            </a:pPr>
            <a:r>
              <a:rPr kumimoji="0" lang="en-US" sz="2800" b="0" i="1" u="none" strike="noStrike" kern="1200" cap="none" spc="0" normalizeH="0" baseline="0" noProof="0" dirty="0">
                <a:ln>
                  <a:noFill/>
                </a:ln>
                <a:solidFill>
                  <a:prstClr val="black"/>
                </a:solidFill>
                <a:effectLst/>
                <a:uLnTx/>
                <a:uFillTx/>
                <a:latin typeface="Corbel"/>
                <a:ea typeface="+mn-ea"/>
                <a:cs typeface="+mn-cs"/>
              </a:rPr>
              <a:t>Z:</a:t>
            </a:r>
            <a:r>
              <a:rPr kumimoji="0" lang="en-US" sz="2800" b="0" i="0" u="none" strike="noStrike" kern="1200" cap="none" spc="0" normalizeH="0" baseline="0" noProof="0" dirty="0">
                <a:ln>
                  <a:noFill/>
                </a:ln>
                <a:solidFill>
                  <a:prstClr val="black"/>
                </a:solidFill>
                <a:effectLst/>
                <a:uLnTx/>
                <a:uFillTx/>
                <a:latin typeface="Corbel"/>
                <a:ea typeface="+mn-ea"/>
                <a:cs typeface="+mn-cs"/>
              </a:rPr>
              <a:t> Exposure assignment</a:t>
            </a:r>
            <a:endParaRPr kumimoji="0" lang="en-US" sz="2800" b="0" i="1" u="none" strike="noStrike" kern="1200" cap="none" spc="0" normalizeH="0" baseline="0" noProof="0" dirty="0">
              <a:ln>
                <a:noFill/>
              </a:ln>
              <a:solidFill>
                <a:prstClr val="black"/>
              </a:solidFill>
              <a:effectLst/>
              <a:uLnTx/>
              <a:uFillTx/>
              <a:latin typeface="Corbel"/>
              <a:ea typeface="+mn-ea"/>
              <a:cs typeface="+mn-cs"/>
            </a:endParaRPr>
          </a:p>
          <a:p>
            <a:pPr marL="858837" marR="0" lvl="1" indent="-457200" algn="l" defTabSz="914400" rtl="0" eaLnBrk="0" fontAlgn="base" latinLnBrk="0" hangingPunct="0">
              <a:lnSpc>
                <a:spcPct val="100000"/>
              </a:lnSpc>
              <a:spcBef>
                <a:spcPct val="20000"/>
              </a:spcBef>
              <a:spcAft>
                <a:spcPct val="0"/>
              </a:spcAft>
              <a:buClr>
                <a:srgbClr val="60B5CC"/>
              </a:buClr>
              <a:buSzPct val="90000"/>
              <a:buFont typeface="Wingdings" pitchFamily="2" charset="2"/>
              <a:buChar char=""/>
              <a:tabLst/>
              <a:defRPr/>
            </a:pPr>
            <a:r>
              <a:rPr kumimoji="0" lang="en-US" sz="2800" b="0" i="1" u="none" strike="noStrike" kern="1200" cap="none" spc="0" normalizeH="0" baseline="0" noProof="0" dirty="0">
                <a:ln>
                  <a:noFill/>
                </a:ln>
                <a:solidFill>
                  <a:prstClr val="black"/>
                </a:solidFill>
                <a:effectLst/>
                <a:uLnTx/>
                <a:uFillTx/>
                <a:latin typeface="Corbel"/>
                <a:ea typeface="+mn-ea"/>
                <a:cs typeface="+mn-cs"/>
              </a:rPr>
              <a:t>A</a:t>
            </a:r>
            <a:r>
              <a:rPr kumimoji="0" lang="en-US" sz="2800" b="0" i="0" u="none" strike="noStrike" kern="1200" cap="none" spc="0" normalizeH="0" baseline="0" noProof="0" dirty="0">
                <a:ln>
                  <a:noFill/>
                </a:ln>
                <a:solidFill>
                  <a:prstClr val="black"/>
                </a:solidFill>
                <a:effectLst/>
                <a:uLnTx/>
                <a:uFillTx/>
                <a:latin typeface="Corbel"/>
                <a:ea typeface="+mn-ea"/>
                <a:cs typeface="+mn-cs"/>
              </a:rPr>
              <a:t>: Exposure</a:t>
            </a:r>
          </a:p>
          <a:p>
            <a:pPr marL="858837" marR="0" lvl="1" indent="-457200" algn="l" defTabSz="914400" rtl="0" eaLnBrk="0" fontAlgn="base" latinLnBrk="0" hangingPunct="0">
              <a:lnSpc>
                <a:spcPct val="100000"/>
              </a:lnSpc>
              <a:spcBef>
                <a:spcPct val="20000"/>
              </a:spcBef>
              <a:spcAft>
                <a:spcPct val="0"/>
              </a:spcAft>
              <a:buClr>
                <a:srgbClr val="60B5CC"/>
              </a:buClr>
              <a:buSzPct val="90000"/>
              <a:buFont typeface="Wingdings" pitchFamily="2" charset="2"/>
              <a:buChar char=""/>
              <a:tabLst/>
              <a:defRPr/>
            </a:pPr>
            <a:r>
              <a:rPr kumimoji="0" lang="en-US" sz="2800" b="0" i="1" u="none" strike="noStrike" kern="1200" cap="none" spc="0" normalizeH="0" baseline="0" noProof="0" dirty="0">
                <a:ln>
                  <a:noFill/>
                </a:ln>
                <a:solidFill>
                  <a:prstClr val="black"/>
                </a:solidFill>
                <a:effectLst/>
                <a:uLnTx/>
                <a:uFillTx/>
                <a:latin typeface="Corbel"/>
                <a:ea typeface="+mn-ea"/>
                <a:cs typeface="+mn-cs"/>
              </a:rPr>
              <a:t>Y</a:t>
            </a:r>
            <a:r>
              <a:rPr kumimoji="0" lang="en-US" sz="2800" b="0" i="0" u="none" strike="noStrike" kern="1200" cap="none" spc="0" normalizeH="0" baseline="0" noProof="0" dirty="0">
                <a:ln>
                  <a:noFill/>
                </a:ln>
                <a:solidFill>
                  <a:prstClr val="black"/>
                </a:solidFill>
                <a:effectLst/>
                <a:uLnTx/>
                <a:uFillTx/>
                <a:latin typeface="Corbel"/>
                <a:ea typeface="+mn-ea"/>
                <a:cs typeface="+mn-cs"/>
              </a:rPr>
              <a:t>: Outcome</a:t>
            </a:r>
          </a:p>
          <a:p>
            <a:pPr marL="858837" marR="0" lvl="1" indent="-457200" algn="l" defTabSz="914400" rtl="0" eaLnBrk="0" fontAlgn="base" latinLnBrk="0" hangingPunct="0">
              <a:lnSpc>
                <a:spcPct val="100000"/>
              </a:lnSpc>
              <a:spcBef>
                <a:spcPct val="20000"/>
              </a:spcBef>
              <a:spcAft>
                <a:spcPct val="0"/>
              </a:spcAft>
              <a:buClr>
                <a:srgbClr val="60B5CC"/>
              </a:buClr>
              <a:buSzPct val="90000"/>
              <a:buFont typeface="Wingdings" pitchFamily="2" charset="2"/>
              <a:buChar char=""/>
              <a:tabLst/>
              <a:defRPr/>
            </a:pPr>
            <a:r>
              <a:rPr kumimoji="0" lang="en-US" sz="2800" b="0" i="1" u="none" strike="noStrike" kern="1200" cap="none" spc="0" normalizeH="0" baseline="0" noProof="0" dirty="0">
                <a:ln>
                  <a:noFill/>
                </a:ln>
                <a:solidFill>
                  <a:prstClr val="black"/>
                </a:solidFill>
                <a:effectLst/>
                <a:uLnTx/>
                <a:uFillTx/>
                <a:latin typeface="Corbel"/>
                <a:ea typeface="+mn-ea"/>
                <a:cs typeface="+mn-cs"/>
              </a:rPr>
              <a:t>U:</a:t>
            </a:r>
            <a:r>
              <a:rPr kumimoji="0" lang="en-US" sz="2800" b="0" i="0" u="none" strike="noStrike" kern="1200" cap="none" spc="0" normalizeH="0" baseline="0" noProof="0" dirty="0">
                <a:ln>
                  <a:noFill/>
                </a:ln>
                <a:solidFill>
                  <a:prstClr val="black"/>
                </a:solidFill>
                <a:effectLst/>
                <a:uLnTx/>
                <a:uFillTx/>
                <a:latin typeface="Corbel"/>
                <a:ea typeface="+mn-ea"/>
                <a:cs typeface="+mn-cs"/>
              </a:rPr>
              <a:t> Blinded status</a:t>
            </a:r>
          </a:p>
          <a:p>
            <a:pPr marL="438150" marR="0" lvl="0" indent="-319088" algn="l" defTabSz="914400" rtl="0" eaLnBrk="0" fontAlgn="base" latinLnBrk="0" hangingPunct="0">
              <a:lnSpc>
                <a:spcPct val="100000"/>
              </a:lnSpc>
              <a:spcBef>
                <a:spcPct val="0"/>
              </a:spcBef>
              <a:spcAft>
                <a:spcPct val="0"/>
              </a:spcAft>
              <a:buClr>
                <a:srgbClr val="F0AD00"/>
              </a:buClr>
              <a:buSzPct val="80000"/>
              <a:buFont typeface="Wingdings 2" pitchFamily="18" charset="2"/>
              <a:buChar char=""/>
              <a:tabLst/>
              <a:defRPr/>
            </a:pPr>
            <a:endParaRPr kumimoji="0" lang="en-US" sz="3200" b="0" i="1" u="none" strike="noStrike" kern="1200" cap="none" spc="0" normalizeH="0" baseline="0" noProof="0" dirty="0">
              <a:ln>
                <a:noFill/>
              </a:ln>
              <a:solidFill>
                <a:prstClr val="black"/>
              </a:solidFill>
              <a:effectLst/>
              <a:uLnTx/>
              <a:uFillTx/>
              <a:latin typeface="Corbel"/>
              <a:ea typeface="+mn-ea"/>
              <a:cs typeface="+mn-cs"/>
            </a:endParaRPr>
          </a:p>
        </p:txBody>
      </p:sp>
    </p:spTree>
    <p:extLst>
      <p:ext uri="{BB962C8B-B14F-4D97-AF65-F5344CB8AC3E}">
        <p14:creationId xmlns:p14="http://schemas.microsoft.com/office/powerpoint/2010/main" val="555113701"/>
      </p:ext>
    </p:extLst>
  </p:cSld>
  <p:clrMapOvr>
    <a:masterClrMapping/>
  </p:clrMapOvr>
  <mc:AlternateContent xmlns:mc="http://schemas.openxmlformats.org/markup-compatibility/2006" xmlns:p14="http://schemas.microsoft.com/office/powerpoint/2010/main">
    <mc:Choice Requires="p14">
      <p:transition spd="slow" p14:dur="2000" advTm="73456"/>
    </mc:Choice>
    <mc:Fallback xmlns="">
      <p:transition spd="slow" advTm="73456"/>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
          <p:cNvSpPr>
            <a:spLocks noGrp="1" noChangeArrowheads="1"/>
          </p:cNvSpPr>
          <p:nvPr>
            <p:ph type="subTitle" idx="1"/>
          </p:nvPr>
        </p:nvSpPr>
        <p:spPr>
          <a:xfrm>
            <a:off x="76200" y="5116286"/>
            <a:ext cx="8839200" cy="1560285"/>
          </a:xfrm>
        </p:spPr>
        <p:txBody>
          <a:bodyPr/>
          <a:lstStyle/>
          <a:p>
            <a:pPr marL="457200" indent="-457200" eaLnBrk="1" hangingPunct="1"/>
            <a:r>
              <a:rPr lang="en-US" sz="3600" dirty="0"/>
              <a:t>Rebecca E. Graff, ScD</a:t>
            </a:r>
          </a:p>
          <a:p>
            <a:pPr marL="457200" indent="-457200" eaLnBrk="1" hangingPunct="1"/>
            <a:r>
              <a:rPr lang="en-US" sz="2400" dirty="0"/>
              <a:t>Assistant Professor, Department of Epidemiology &amp; Biostatistics</a:t>
            </a:r>
          </a:p>
          <a:p>
            <a:pPr marL="457200" indent="-457200" eaLnBrk="1" hangingPunct="1"/>
            <a:r>
              <a:rPr lang="en-US" sz="2400" dirty="0"/>
              <a:t>Based on Slides from Maria </a:t>
            </a:r>
            <a:r>
              <a:rPr lang="en-US" sz="2400" dirty="0" err="1"/>
              <a:t>Glymour</a:t>
            </a:r>
            <a:r>
              <a:rPr lang="en-US" sz="2400" dirty="0"/>
              <a:t> and Miguel </a:t>
            </a:r>
            <a:r>
              <a:rPr lang="en-US" sz="2400" dirty="0" err="1"/>
              <a:t>Hernán</a:t>
            </a:r>
            <a:endParaRPr lang="en-US" sz="2400" dirty="0"/>
          </a:p>
        </p:txBody>
      </p:sp>
      <p:sp>
        <p:nvSpPr>
          <p:cNvPr id="15363" name="Text Box 5"/>
          <p:cNvSpPr txBox="1">
            <a:spLocks noChangeArrowheads="1"/>
          </p:cNvSpPr>
          <p:nvPr/>
        </p:nvSpPr>
        <p:spPr bwMode="auto">
          <a:xfrm>
            <a:off x="0" y="781731"/>
            <a:ext cx="9143999" cy="2800767"/>
          </a:xfrm>
          <a:prstGeom prst="rect">
            <a:avLst/>
          </a:prstGeom>
          <a:noFill/>
          <a:ln w="9525">
            <a:noFill/>
            <a:miter lim="800000"/>
            <a:headEnd/>
            <a:tailEnd/>
          </a:ln>
        </p:spPr>
        <p:txBody>
          <a:bodyPr wrap="square">
            <a:spAutoFit/>
          </a:bodyPr>
          <a:lstStyle/>
          <a:p>
            <a:pPr algn="ctr" eaLnBrk="1" hangingPunct="1">
              <a:spcBef>
                <a:spcPct val="0"/>
              </a:spcBef>
              <a:buFontTx/>
              <a:buNone/>
            </a:pPr>
            <a:endParaRPr lang="en-US" altLang="en-US" sz="4800" b="1" dirty="0">
              <a:solidFill>
                <a:srgbClr val="FFC000"/>
              </a:solidFill>
              <a:latin typeface="+mj-lt"/>
            </a:endParaRPr>
          </a:p>
          <a:p>
            <a:pPr algn="ctr" eaLnBrk="1" hangingPunct="1">
              <a:spcBef>
                <a:spcPct val="0"/>
              </a:spcBef>
              <a:buFontTx/>
              <a:buNone/>
            </a:pPr>
            <a:r>
              <a:rPr lang="en-US" altLang="en-US" sz="4800" b="1" dirty="0">
                <a:solidFill>
                  <a:srgbClr val="FFC000"/>
                </a:solidFill>
                <a:latin typeface="+mj-lt"/>
              </a:rPr>
              <a:t>Directed Acyclic Graphs – Part IV</a:t>
            </a:r>
          </a:p>
          <a:p>
            <a:pPr algn="ctr" eaLnBrk="1" hangingPunct="1">
              <a:spcBef>
                <a:spcPct val="0"/>
              </a:spcBef>
              <a:buFontTx/>
              <a:buNone/>
            </a:pPr>
            <a:r>
              <a:rPr lang="en-US" altLang="en-US" sz="3200" dirty="0">
                <a:solidFill>
                  <a:srgbClr val="FFC000"/>
                </a:solidFill>
                <a:latin typeface="+mj-lt"/>
              </a:rPr>
              <a:t>Epidemiology 207 - Epidemiology Methods II</a:t>
            </a:r>
          </a:p>
          <a:p>
            <a:pPr algn="ctr" eaLnBrk="1" hangingPunct="1">
              <a:spcBef>
                <a:spcPct val="0"/>
              </a:spcBef>
              <a:buFontTx/>
              <a:buNone/>
            </a:pPr>
            <a:endParaRPr lang="en-US" altLang="en-US" sz="4800" b="1" dirty="0">
              <a:solidFill>
                <a:srgbClr val="FFC000"/>
              </a:solidFill>
              <a:latin typeface="+mj-lt"/>
            </a:endParaRPr>
          </a:p>
        </p:txBody>
      </p:sp>
      <p:pic>
        <p:nvPicPr>
          <p:cNvPr id="5" name="Picture 4">
            <a:extLst>
              <a:ext uri="{FF2B5EF4-FFF2-40B4-BE49-F238E27FC236}">
                <a16:creationId xmlns:a16="http://schemas.microsoft.com/office/drawing/2014/main" id="{F022EB06-A601-0646-BFCD-9925E8581EF4}"/>
              </a:ext>
            </a:extLst>
          </p:cNvPr>
          <p:cNvPicPr>
            <a:picLocks noChangeAspect="1"/>
          </p:cNvPicPr>
          <p:nvPr/>
        </p:nvPicPr>
        <p:blipFill rotWithShape="1">
          <a:blip r:embed="rId3"/>
          <a:srcRect b="16672"/>
          <a:stretch/>
        </p:blipFill>
        <p:spPr>
          <a:xfrm>
            <a:off x="7782747" y="3429000"/>
            <a:ext cx="1208853" cy="1509667"/>
          </a:xfrm>
          <a:prstGeom prst="rect">
            <a:avLst/>
          </a:prstGeom>
        </p:spPr>
      </p:pic>
    </p:spTree>
    <p:extLst>
      <p:ext uri="{BB962C8B-B14F-4D97-AF65-F5344CB8AC3E}">
        <p14:creationId xmlns:p14="http://schemas.microsoft.com/office/powerpoint/2010/main" val="3026836792"/>
      </p:ext>
    </p:extLst>
  </p:cSld>
  <p:clrMapOvr>
    <a:masterClrMapping/>
  </p:clrMapOvr>
  <mc:AlternateContent xmlns:mc="http://schemas.openxmlformats.org/markup-compatibility/2006" xmlns:p14="http://schemas.microsoft.com/office/powerpoint/2010/main">
    <mc:Choice Requires="p14">
      <p:transition spd="slow" p14:dur="2000" advTm="8644"/>
    </mc:Choice>
    <mc:Fallback xmlns="">
      <p:transition spd="slow" advTm="8644"/>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fontScale="90000"/>
          </a:bodyPr>
          <a:lstStyle/>
          <a:p>
            <a:pPr eaLnBrk="1" hangingPunct="1"/>
            <a:r>
              <a:rPr lang="en-US" altLang="en-US" dirty="0"/>
              <a:t>Learning Objectives (Weeks 2 &amp; 3)</a:t>
            </a:r>
          </a:p>
        </p:txBody>
      </p:sp>
      <p:sp>
        <p:nvSpPr>
          <p:cNvPr id="3075" name="Rectangle 3"/>
          <p:cNvSpPr>
            <a:spLocks noGrp="1" noChangeArrowheads="1"/>
          </p:cNvSpPr>
          <p:nvPr>
            <p:ph type="body" idx="4294967295"/>
          </p:nvPr>
        </p:nvSpPr>
        <p:spPr>
          <a:xfrm>
            <a:off x="324125" y="1584562"/>
            <a:ext cx="8511446" cy="4565867"/>
          </a:xfrm>
        </p:spPr>
        <p:txBody>
          <a:bodyPr/>
          <a:lstStyle/>
          <a:p>
            <a:pPr eaLnBrk="1" hangingPunct="1"/>
            <a:r>
              <a:rPr lang="en-US" altLang="en-US" dirty="0"/>
              <a:t>Overview of DAGs</a:t>
            </a:r>
          </a:p>
          <a:p>
            <a:pPr eaLnBrk="1" hangingPunct="1"/>
            <a:r>
              <a:rPr lang="en-US" altLang="en-US" dirty="0"/>
              <a:t>Research Design Interlude</a:t>
            </a:r>
          </a:p>
          <a:p>
            <a:pPr eaLnBrk="1" hangingPunct="1"/>
            <a:r>
              <a:rPr lang="en-US" altLang="en-US" dirty="0"/>
              <a:t>DAGs for Common Problems in Epidemiology</a:t>
            </a:r>
          </a:p>
          <a:p>
            <a:pPr lvl="1" eaLnBrk="1" hangingPunct="1"/>
            <a:r>
              <a:rPr lang="en-US" altLang="en-US" dirty="0"/>
              <a:t>Confounding</a:t>
            </a:r>
          </a:p>
          <a:p>
            <a:pPr lvl="1" eaLnBrk="1" hangingPunct="1"/>
            <a:r>
              <a:rPr lang="en-US" altLang="en-US" dirty="0"/>
              <a:t>Bias in RCTs</a:t>
            </a:r>
          </a:p>
          <a:p>
            <a:pPr lvl="1" eaLnBrk="1" hangingPunct="1"/>
            <a:r>
              <a:rPr lang="en-US" altLang="en-US" dirty="0"/>
              <a:t>Selection Bias</a:t>
            </a:r>
          </a:p>
          <a:p>
            <a:pPr lvl="1" eaLnBrk="1" hangingPunct="1"/>
            <a:r>
              <a:rPr lang="en-US" altLang="en-US" dirty="0"/>
              <a:t>Measurement Bias</a:t>
            </a:r>
          </a:p>
          <a:p>
            <a:pPr eaLnBrk="1" hangingPunct="1"/>
            <a:r>
              <a:rPr lang="en-US" altLang="en-US" dirty="0"/>
              <a:t>Limitations of DAGs</a:t>
            </a:r>
          </a:p>
          <a:p>
            <a:pPr marL="862012" indent="-742950" eaLnBrk="1" hangingPunct="1">
              <a:buFont typeface="+mj-lt"/>
              <a:buAutoNum type="arabicPeriod"/>
            </a:pPr>
            <a:endParaRPr lang="en-US" altLang="en-US" dirty="0"/>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63</a:t>
            </a:fld>
            <a:endParaRPr lang="en-US" sz="1200" dirty="0">
              <a:latin typeface="Corbel"/>
              <a:cs typeface="Corbel"/>
            </a:endParaRPr>
          </a:p>
        </p:txBody>
      </p:sp>
    </p:spTree>
    <p:extLst>
      <p:ext uri="{BB962C8B-B14F-4D97-AF65-F5344CB8AC3E}">
        <p14:creationId xmlns:p14="http://schemas.microsoft.com/office/powerpoint/2010/main" val="1452752293"/>
      </p:ext>
    </p:extLst>
  </p:cSld>
  <p:clrMapOvr>
    <a:masterClrMapping/>
  </p:clrMapOvr>
  <mc:AlternateContent xmlns:mc="http://schemas.openxmlformats.org/markup-compatibility/2006" xmlns:p14="http://schemas.microsoft.com/office/powerpoint/2010/main">
    <mc:Choice Requires="p14">
      <p:transition spd="slow" p14:dur="2000" advTm="17257"/>
    </mc:Choice>
    <mc:Fallback xmlns="">
      <p:transition spd="slow" advTm="17257"/>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526835"/>
            <a:ext cx="8013192" cy="1636776"/>
          </a:xfrm>
        </p:spPr>
        <p:txBody>
          <a:bodyPr/>
          <a:lstStyle/>
          <a:p>
            <a:pPr eaLnBrk="1" hangingPunct="1"/>
            <a:r>
              <a:rPr lang="en-US" altLang="en-US" dirty="0"/>
              <a:t>Questions from the Recorded Lecture?</a:t>
            </a:r>
          </a:p>
        </p:txBody>
      </p:sp>
    </p:spTree>
    <p:extLst>
      <p:ext uri="{BB962C8B-B14F-4D97-AF65-F5344CB8AC3E}">
        <p14:creationId xmlns:p14="http://schemas.microsoft.com/office/powerpoint/2010/main" val="38957443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DAGs for Common Problems in Epidemiology</a:t>
            </a:r>
          </a:p>
        </p:txBody>
      </p:sp>
      <p:sp>
        <p:nvSpPr>
          <p:cNvPr id="3" name="Text Placeholder 2"/>
          <p:cNvSpPr>
            <a:spLocks noGrp="1"/>
          </p:cNvSpPr>
          <p:nvPr>
            <p:ph type="body" idx="1"/>
          </p:nvPr>
        </p:nvSpPr>
        <p:spPr/>
        <p:txBody>
          <a:bodyPr/>
          <a:lstStyle/>
          <a:p>
            <a:r>
              <a:rPr lang="en-US" sz="2800" dirty="0"/>
              <a:t>Selection Bias</a:t>
            </a:r>
          </a:p>
        </p:txBody>
      </p:sp>
    </p:spTree>
    <p:extLst>
      <p:ext uri="{BB962C8B-B14F-4D97-AF65-F5344CB8AC3E}">
        <p14:creationId xmlns:p14="http://schemas.microsoft.com/office/powerpoint/2010/main" val="12467537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Selection Bias?</a:t>
            </a:r>
          </a:p>
        </p:txBody>
      </p:sp>
      <p:sp>
        <p:nvSpPr>
          <p:cNvPr id="3" name="Content Placeholder 2"/>
          <p:cNvSpPr>
            <a:spLocks noGrp="1"/>
          </p:cNvSpPr>
          <p:nvPr>
            <p:ph idx="1"/>
          </p:nvPr>
        </p:nvSpPr>
        <p:spPr/>
        <p:txBody>
          <a:bodyPr/>
          <a:lstStyle/>
          <a:p>
            <a:r>
              <a:rPr lang="en-US" dirty="0"/>
              <a:t>Bias due to the process used to select subjects into the study or into the analysis</a:t>
            </a:r>
          </a:p>
          <a:p>
            <a:r>
              <a:rPr lang="en-US" dirty="0"/>
              <a:t>Consequence of  conditioning on a common effect of exposure and outcome</a:t>
            </a:r>
          </a:p>
          <a:p>
            <a:pPr lvl="1"/>
            <a:r>
              <a:rPr lang="en-US" dirty="0"/>
              <a:t>Or on a common effect of a cause of the exposure and a cause of the outcome</a:t>
            </a:r>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66</a:t>
            </a:fld>
            <a:endParaRPr lang="en-US" sz="1200" dirty="0">
              <a:latin typeface="Corbel"/>
              <a:cs typeface="Corbel"/>
            </a:endParaRPr>
          </a:p>
        </p:txBody>
      </p:sp>
      <p:pic>
        <p:nvPicPr>
          <p:cNvPr id="6" name="Picture 5" descr="Screen Shot 2020-02-01 at 10.18.2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433" y="5099957"/>
            <a:ext cx="3621414" cy="1068614"/>
          </a:xfrm>
          <a:prstGeom prst="rect">
            <a:avLst/>
          </a:prstGeom>
        </p:spPr>
      </p:pic>
      <p:pic>
        <p:nvPicPr>
          <p:cNvPr id="7" name="Picture 6" descr="Screen Shot 2020-02-01 at 10.20.1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6233" y="5046435"/>
            <a:ext cx="4940766" cy="1067708"/>
          </a:xfrm>
          <a:prstGeom prst="rect">
            <a:avLst/>
          </a:prstGeom>
        </p:spPr>
      </p:pic>
    </p:spTree>
    <p:extLst>
      <p:ext uri="{BB962C8B-B14F-4D97-AF65-F5344CB8AC3E}">
        <p14:creationId xmlns:p14="http://schemas.microsoft.com/office/powerpoint/2010/main" val="33659235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Inappropriate Selection of Controls</a:t>
            </a:r>
          </a:p>
        </p:txBody>
      </p:sp>
      <p:sp>
        <p:nvSpPr>
          <p:cNvPr id="3" name="Content Placeholder 2"/>
          <p:cNvSpPr>
            <a:spLocks noGrp="1"/>
          </p:cNvSpPr>
          <p:nvPr>
            <p:ph idx="1"/>
          </p:nvPr>
        </p:nvSpPr>
        <p:spPr>
          <a:xfrm>
            <a:off x="457200" y="3229429"/>
            <a:ext cx="8229600" cy="3171371"/>
          </a:xfrm>
        </p:spPr>
        <p:txBody>
          <a:bodyPr/>
          <a:lstStyle/>
          <a:p>
            <a:r>
              <a:rPr lang="en-US" dirty="0"/>
              <a:t>For example:</a:t>
            </a:r>
          </a:p>
          <a:p>
            <a:pPr marL="858837" lvl="1" indent="-457200"/>
            <a:r>
              <a:rPr lang="en-US" i="1" dirty="0"/>
              <a:t>A</a:t>
            </a:r>
            <a:r>
              <a:rPr lang="en-US" dirty="0"/>
              <a:t>: Postmenopausal hormones</a:t>
            </a:r>
          </a:p>
          <a:p>
            <a:pPr marL="858837" lvl="1" indent="-457200"/>
            <a:r>
              <a:rPr lang="en-US" i="1" dirty="0"/>
              <a:t>Y</a:t>
            </a:r>
            <a:r>
              <a:rPr lang="en-US" dirty="0"/>
              <a:t>: Coronary heart disease</a:t>
            </a:r>
          </a:p>
          <a:p>
            <a:pPr marL="858837" lvl="1" indent="-457200"/>
            <a:r>
              <a:rPr lang="en-US" i="1" dirty="0"/>
              <a:t>F</a:t>
            </a:r>
            <a:r>
              <a:rPr lang="en-US" dirty="0"/>
              <a:t>: Hip fracture</a:t>
            </a:r>
          </a:p>
          <a:p>
            <a:pPr marL="858837" lvl="1" indent="-457200"/>
            <a:r>
              <a:rPr lang="en-US" i="1" dirty="0"/>
              <a:t>C</a:t>
            </a:r>
            <a:r>
              <a:rPr lang="en-US" dirty="0"/>
              <a:t>: Selection into study</a:t>
            </a:r>
          </a:p>
          <a:p>
            <a:pPr lvl="1"/>
            <a:endParaRPr lang="en-US" dirty="0"/>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67</a:t>
            </a:fld>
            <a:endParaRPr lang="en-US" sz="1200" dirty="0">
              <a:latin typeface="Corbel"/>
              <a:cs typeface="Corbel"/>
            </a:endParaRPr>
          </a:p>
        </p:txBody>
      </p:sp>
      <p:pic>
        <p:nvPicPr>
          <p:cNvPr id="5" name="Picture 4" descr="Screen Shot 2020-02-01 at 10.15.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6422" y="1683657"/>
            <a:ext cx="3264294" cy="1436914"/>
          </a:xfrm>
          <a:prstGeom prst="rect">
            <a:avLst/>
          </a:prstGeom>
        </p:spPr>
      </p:pic>
    </p:spTree>
    <p:extLst>
      <p:ext uri="{BB962C8B-B14F-4D97-AF65-F5344CB8AC3E}">
        <p14:creationId xmlns:p14="http://schemas.microsoft.com/office/powerpoint/2010/main" val="10061282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Differential Loss to Follow-up</a:t>
            </a:r>
          </a:p>
        </p:txBody>
      </p:sp>
      <p:sp>
        <p:nvSpPr>
          <p:cNvPr id="3" name="Content Placeholder 2"/>
          <p:cNvSpPr>
            <a:spLocks noGrp="1"/>
          </p:cNvSpPr>
          <p:nvPr>
            <p:ph idx="1"/>
          </p:nvPr>
        </p:nvSpPr>
        <p:spPr>
          <a:xfrm>
            <a:off x="457200" y="3229429"/>
            <a:ext cx="8229600" cy="3171371"/>
          </a:xfrm>
        </p:spPr>
        <p:txBody>
          <a:bodyPr/>
          <a:lstStyle/>
          <a:p>
            <a:r>
              <a:rPr lang="en-US" dirty="0"/>
              <a:t>For example:</a:t>
            </a:r>
          </a:p>
          <a:p>
            <a:pPr marL="858837" lvl="1" indent="-457200"/>
            <a:r>
              <a:rPr lang="en-US" i="1" dirty="0"/>
              <a:t>A</a:t>
            </a:r>
            <a:r>
              <a:rPr lang="en-US" dirty="0"/>
              <a:t>: Antiretroviral therapy</a:t>
            </a:r>
          </a:p>
          <a:p>
            <a:pPr marL="858837" lvl="1" indent="-457200"/>
            <a:r>
              <a:rPr lang="en-US" i="1" dirty="0"/>
              <a:t>Y</a:t>
            </a:r>
            <a:r>
              <a:rPr lang="en-US" dirty="0"/>
              <a:t>: AIDS</a:t>
            </a:r>
          </a:p>
          <a:p>
            <a:pPr marL="858837" lvl="1" indent="-457200"/>
            <a:r>
              <a:rPr lang="en-US" i="1" dirty="0"/>
              <a:t>C</a:t>
            </a:r>
            <a:r>
              <a:rPr lang="en-US" dirty="0"/>
              <a:t>: Censoring</a:t>
            </a:r>
          </a:p>
          <a:p>
            <a:pPr marL="858837" lvl="1" indent="-457200"/>
            <a:r>
              <a:rPr lang="en-US" i="1" dirty="0"/>
              <a:t>L</a:t>
            </a:r>
            <a:r>
              <a:rPr lang="en-US" dirty="0"/>
              <a:t>: Symptoms, CD4, viral load</a:t>
            </a:r>
          </a:p>
          <a:p>
            <a:pPr marL="858837" lvl="1" indent="-457200"/>
            <a:r>
              <a:rPr lang="en-US" i="1" dirty="0"/>
              <a:t>U</a:t>
            </a:r>
            <a:r>
              <a:rPr lang="en-US" dirty="0"/>
              <a:t>: Immunologic status</a:t>
            </a:r>
          </a:p>
          <a:p>
            <a:pPr lvl="1"/>
            <a:endParaRPr lang="en-US" dirty="0"/>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68</a:t>
            </a:fld>
            <a:endParaRPr lang="en-US" sz="1200" dirty="0">
              <a:latin typeface="Corbel"/>
              <a:cs typeface="Corbel"/>
            </a:endParaRPr>
          </a:p>
        </p:txBody>
      </p:sp>
      <p:pic>
        <p:nvPicPr>
          <p:cNvPr id="7" name="Picture 6" descr="Screen Shot 2020-02-01 at 10.28.0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8431" y="1664604"/>
            <a:ext cx="3967139" cy="1728110"/>
          </a:xfrm>
          <a:prstGeom prst="rect">
            <a:avLst/>
          </a:prstGeom>
        </p:spPr>
      </p:pic>
    </p:spTree>
    <p:extLst>
      <p:ext uri="{BB962C8B-B14F-4D97-AF65-F5344CB8AC3E}">
        <p14:creationId xmlns:p14="http://schemas.microsoft.com/office/powerpoint/2010/main" val="21942310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Non-response / Missing Data Bias</a:t>
            </a:r>
          </a:p>
        </p:txBody>
      </p:sp>
      <p:sp>
        <p:nvSpPr>
          <p:cNvPr id="8"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69</a:t>
            </a:fld>
            <a:endParaRPr lang="en-US" sz="1200" dirty="0">
              <a:latin typeface="Corbel"/>
              <a:cs typeface="Corbel"/>
            </a:endParaRPr>
          </a:p>
        </p:txBody>
      </p:sp>
      <p:sp>
        <p:nvSpPr>
          <p:cNvPr id="9" name="Content Placeholder 2"/>
          <p:cNvSpPr>
            <a:spLocks noGrp="1"/>
          </p:cNvSpPr>
          <p:nvPr>
            <p:ph idx="1"/>
          </p:nvPr>
        </p:nvSpPr>
        <p:spPr>
          <a:xfrm>
            <a:off x="457200" y="3229429"/>
            <a:ext cx="8229600" cy="3171371"/>
          </a:xfrm>
        </p:spPr>
        <p:txBody>
          <a:bodyPr/>
          <a:lstStyle/>
          <a:p>
            <a:r>
              <a:rPr lang="en-US" dirty="0"/>
              <a:t>For example:</a:t>
            </a:r>
          </a:p>
          <a:p>
            <a:pPr marL="858837" lvl="1" indent="-457200"/>
            <a:r>
              <a:rPr lang="en-US" i="1" dirty="0"/>
              <a:t>A</a:t>
            </a:r>
            <a:r>
              <a:rPr lang="en-US" dirty="0"/>
              <a:t>: Antiretroviral therapy</a:t>
            </a:r>
          </a:p>
          <a:p>
            <a:pPr marL="858837" lvl="1" indent="-457200"/>
            <a:r>
              <a:rPr lang="en-US" i="1" dirty="0"/>
              <a:t>Y</a:t>
            </a:r>
            <a:r>
              <a:rPr lang="en-US" dirty="0"/>
              <a:t>: AIDS</a:t>
            </a:r>
          </a:p>
          <a:p>
            <a:pPr marL="858837" lvl="1" indent="-457200"/>
            <a:r>
              <a:rPr lang="en-US" i="1" dirty="0"/>
              <a:t>C</a:t>
            </a:r>
            <a:r>
              <a:rPr lang="en-US" dirty="0"/>
              <a:t>: Reluctance to answer questions</a:t>
            </a:r>
          </a:p>
          <a:p>
            <a:pPr marL="858837" lvl="1" indent="-457200"/>
            <a:r>
              <a:rPr lang="en-US" i="1" dirty="0"/>
              <a:t>L</a:t>
            </a:r>
            <a:r>
              <a:rPr lang="en-US" dirty="0"/>
              <a:t>: Symptoms, CD4, viral load</a:t>
            </a:r>
          </a:p>
          <a:p>
            <a:pPr marL="858837" lvl="1" indent="-457200"/>
            <a:r>
              <a:rPr lang="en-US" i="1" dirty="0"/>
              <a:t>U</a:t>
            </a:r>
            <a:r>
              <a:rPr lang="en-US" dirty="0"/>
              <a:t>: Immunologic status</a:t>
            </a:r>
          </a:p>
          <a:p>
            <a:pPr lvl="1"/>
            <a:endParaRPr lang="en-US" dirty="0"/>
          </a:p>
        </p:txBody>
      </p:sp>
      <p:pic>
        <p:nvPicPr>
          <p:cNvPr id="10" name="Picture 9" descr="Screen Shot 2020-02-01 at 10.28.0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8431" y="1664604"/>
            <a:ext cx="3967139" cy="1728110"/>
          </a:xfrm>
          <a:prstGeom prst="rect">
            <a:avLst/>
          </a:prstGeom>
        </p:spPr>
      </p:pic>
    </p:spTree>
    <p:extLst>
      <p:ext uri="{BB962C8B-B14F-4D97-AF65-F5344CB8AC3E}">
        <p14:creationId xmlns:p14="http://schemas.microsoft.com/office/powerpoint/2010/main" val="1245089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Incorporating Expert Knowledge</a:t>
            </a:r>
          </a:p>
        </p:txBody>
      </p:sp>
      <p:sp>
        <p:nvSpPr>
          <p:cNvPr id="3" name="Content Placeholder 2"/>
          <p:cNvSpPr>
            <a:spLocks noGrp="1"/>
          </p:cNvSpPr>
          <p:nvPr>
            <p:ph idx="1"/>
          </p:nvPr>
        </p:nvSpPr>
        <p:spPr>
          <a:xfrm>
            <a:off x="457200" y="1774825"/>
            <a:ext cx="4223657" cy="4625975"/>
          </a:xfrm>
        </p:spPr>
        <p:txBody>
          <a:bodyPr/>
          <a:lstStyle/>
          <a:p>
            <a:r>
              <a:rPr lang="en-US" dirty="0"/>
              <a:t>Complete DAGs do not exclude any possible causal effect</a:t>
            </a:r>
          </a:p>
          <a:p>
            <a:endParaRPr lang="en-US" sz="1600" dirty="0"/>
          </a:p>
          <a:p>
            <a:r>
              <a:rPr lang="en-US" dirty="0"/>
              <a:t>Incomplete DAGs encode expert knowledge in the form of missing arrows</a:t>
            </a:r>
          </a:p>
        </p:txBody>
      </p:sp>
      <p:pic>
        <p:nvPicPr>
          <p:cNvPr id="4" name="Picture 3" descr="Screen Shot 2020-02-01 at 1.50.1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3384" y="2194378"/>
            <a:ext cx="3967587" cy="726622"/>
          </a:xfrm>
          <a:prstGeom prst="rect">
            <a:avLst/>
          </a:prstGeom>
        </p:spPr>
      </p:pic>
      <p:sp>
        <p:nvSpPr>
          <p:cNvPr id="6"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7</a:t>
            </a:fld>
            <a:endParaRPr lang="en-US" sz="1200" dirty="0">
              <a:latin typeface="Corbel"/>
              <a:cs typeface="Corbel"/>
            </a:endParaRPr>
          </a:p>
        </p:txBody>
      </p:sp>
      <p:pic>
        <p:nvPicPr>
          <p:cNvPr id="7" name="Picture 6" descr="Screen Shot 2020-02-01 at 2.05.4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8573" y="4282620"/>
            <a:ext cx="3955141" cy="681097"/>
          </a:xfrm>
          <a:prstGeom prst="rect">
            <a:avLst/>
          </a:prstGeom>
        </p:spPr>
      </p:pic>
    </p:spTree>
    <p:extLst>
      <p:ext uri="{BB962C8B-B14F-4D97-AF65-F5344CB8AC3E}">
        <p14:creationId xmlns:p14="http://schemas.microsoft.com/office/powerpoint/2010/main" val="2214553326"/>
      </p:ext>
    </p:extLst>
  </p:cSld>
  <p:clrMapOvr>
    <a:masterClrMapping/>
  </p:clrMapOvr>
  <mc:AlternateContent xmlns:mc="http://schemas.openxmlformats.org/markup-compatibility/2006" xmlns:p14="http://schemas.microsoft.com/office/powerpoint/2010/main">
    <mc:Choice Requires="p14">
      <p:transition spd="slow" p14:dur="2000" advTm="72652"/>
    </mc:Choice>
    <mc:Fallback xmlns="">
      <p:transition spd="slow" advTm="72652"/>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a:t>
            </a:r>
          </a:p>
        </p:txBody>
      </p:sp>
      <p:sp>
        <p:nvSpPr>
          <p:cNvPr id="8"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70</a:t>
            </a:fld>
            <a:endParaRPr lang="en-US" sz="1200" dirty="0">
              <a:latin typeface="Corbel"/>
              <a:cs typeface="Corbel"/>
            </a:endParaRPr>
          </a:p>
        </p:txBody>
      </p:sp>
      <p:sp>
        <p:nvSpPr>
          <p:cNvPr id="6" name="Content Placeholder 5">
            <a:extLst>
              <a:ext uri="{FF2B5EF4-FFF2-40B4-BE49-F238E27FC236}">
                <a16:creationId xmlns:a16="http://schemas.microsoft.com/office/drawing/2014/main" id="{59AB6C0F-727A-2D4C-8F1B-7B8F7CF494A1}"/>
              </a:ext>
            </a:extLst>
          </p:cNvPr>
          <p:cNvSpPr>
            <a:spLocks noGrp="1"/>
          </p:cNvSpPr>
          <p:nvPr>
            <p:ph idx="1"/>
          </p:nvPr>
        </p:nvSpPr>
        <p:spPr/>
        <p:txBody>
          <a:bodyPr/>
          <a:lstStyle/>
          <a:p>
            <a:r>
              <a:rPr lang="en-US" dirty="0"/>
              <a:t>How might you draw a DAG representing volunteer (self-selection) bias?</a:t>
            </a:r>
          </a:p>
          <a:p>
            <a:pPr marL="858837" lvl="1" indent="-457200"/>
            <a:r>
              <a:rPr lang="en-US" i="1" dirty="0"/>
              <a:t>A</a:t>
            </a:r>
            <a:r>
              <a:rPr lang="en-US" dirty="0"/>
              <a:t>: Smoking</a:t>
            </a:r>
          </a:p>
          <a:p>
            <a:pPr marL="858837" lvl="1" indent="-457200"/>
            <a:r>
              <a:rPr lang="en-US" i="1" dirty="0"/>
              <a:t>Y</a:t>
            </a:r>
            <a:r>
              <a:rPr lang="en-US" dirty="0"/>
              <a:t>: Coronary heart disease</a:t>
            </a:r>
          </a:p>
          <a:p>
            <a:pPr marL="858837" lvl="1" indent="-457200"/>
            <a:r>
              <a:rPr lang="en-US" i="1" dirty="0"/>
              <a:t>C</a:t>
            </a:r>
            <a:r>
              <a:rPr lang="en-US" dirty="0"/>
              <a:t>: Volunteered to participate</a:t>
            </a:r>
          </a:p>
          <a:p>
            <a:pPr marL="858837" lvl="1" indent="-457200"/>
            <a:r>
              <a:rPr lang="en-US" i="1" dirty="0"/>
              <a:t>L</a:t>
            </a:r>
            <a:r>
              <a:rPr lang="en-US" dirty="0"/>
              <a:t>: Heart disease awareness</a:t>
            </a:r>
          </a:p>
          <a:p>
            <a:pPr marL="858837" lvl="1" indent="-457200"/>
            <a:r>
              <a:rPr lang="en-US" i="1" dirty="0"/>
              <a:t>U</a:t>
            </a:r>
            <a:r>
              <a:rPr lang="en-US" dirty="0"/>
              <a:t>: Family history of heart disease</a:t>
            </a:r>
          </a:p>
        </p:txBody>
      </p:sp>
    </p:spTree>
    <p:extLst>
      <p:ext uri="{BB962C8B-B14F-4D97-AF65-F5344CB8AC3E}">
        <p14:creationId xmlns:p14="http://schemas.microsoft.com/office/powerpoint/2010/main" val="19079577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Healthy Worker Bias</a:t>
            </a:r>
          </a:p>
        </p:txBody>
      </p:sp>
      <p:pic>
        <p:nvPicPr>
          <p:cNvPr id="4" name="Picture 3" descr="Screen Shot 2020-02-01 at 10.28.0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8431" y="1664604"/>
            <a:ext cx="3967139" cy="1728110"/>
          </a:xfrm>
          <a:prstGeom prst="rect">
            <a:avLst/>
          </a:prstGeom>
        </p:spPr>
      </p:pic>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71</a:t>
            </a:fld>
            <a:endParaRPr lang="en-US" sz="1200" dirty="0">
              <a:latin typeface="Corbel"/>
              <a:cs typeface="Corbel"/>
            </a:endParaRPr>
          </a:p>
        </p:txBody>
      </p:sp>
      <p:sp>
        <p:nvSpPr>
          <p:cNvPr id="6" name="Content Placeholder 2"/>
          <p:cNvSpPr>
            <a:spLocks noGrp="1"/>
          </p:cNvSpPr>
          <p:nvPr>
            <p:ph idx="1"/>
          </p:nvPr>
        </p:nvSpPr>
        <p:spPr>
          <a:xfrm>
            <a:off x="457200" y="3229429"/>
            <a:ext cx="8229600" cy="3171371"/>
          </a:xfrm>
        </p:spPr>
        <p:txBody>
          <a:bodyPr/>
          <a:lstStyle/>
          <a:p>
            <a:r>
              <a:rPr lang="en-US" dirty="0"/>
              <a:t>For example:</a:t>
            </a:r>
          </a:p>
          <a:p>
            <a:pPr marL="858837" lvl="1" indent="-457200"/>
            <a:r>
              <a:rPr lang="en-US" i="1" dirty="0"/>
              <a:t>A</a:t>
            </a:r>
            <a:r>
              <a:rPr lang="en-US" dirty="0"/>
              <a:t>: Chemical exposure</a:t>
            </a:r>
          </a:p>
          <a:p>
            <a:pPr marL="858837" lvl="1" indent="-457200"/>
            <a:r>
              <a:rPr lang="en-US" i="1" dirty="0"/>
              <a:t>Y</a:t>
            </a:r>
            <a:r>
              <a:rPr lang="en-US" dirty="0"/>
              <a:t>: Death</a:t>
            </a:r>
          </a:p>
          <a:p>
            <a:pPr marL="858837" lvl="1" indent="-457200"/>
            <a:r>
              <a:rPr lang="en-US" i="1" dirty="0"/>
              <a:t>C</a:t>
            </a:r>
            <a:r>
              <a:rPr lang="en-US" dirty="0"/>
              <a:t>: Being at work</a:t>
            </a:r>
          </a:p>
          <a:p>
            <a:pPr marL="858837" lvl="1" indent="-457200"/>
            <a:r>
              <a:rPr lang="en-US" i="1" dirty="0"/>
              <a:t>L</a:t>
            </a:r>
            <a:r>
              <a:rPr lang="en-US" dirty="0"/>
              <a:t>: Physical exam</a:t>
            </a:r>
          </a:p>
          <a:p>
            <a:pPr marL="858837" lvl="1" indent="-457200"/>
            <a:r>
              <a:rPr lang="en-US" i="1" dirty="0"/>
              <a:t>U</a:t>
            </a:r>
            <a:r>
              <a:rPr lang="en-US" dirty="0"/>
              <a:t>: Health status</a:t>
            </a:r>
          </a:p>
          <a:p>
            <a:pPr lvl="1"/>
            <a:endParaRPr lang="en-US" dirty="0"/>
          </a:p>
        </p:txBody>
      </p:sp>
    </p:spTree>
    <p:extLst>
      <p:ext uri="{BB962C8B-B14F-4D97-AF65-F5344CB8AC3E}">
        <p14:creationId xmlns:p14="http://schemas.microsoft.com/office/powerpoint/2010/main" val="40623469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Prevalent User Bias</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72</a:t>
            </a:fld>
            <a:endParaRPr lang="en-US" sz="1200" dirty="0">
              <a:latin typeface="Corbel"/>
              <a:cs typeface="Corbel"/>
            </a:endParaRPr>
          </a:p>
        </p:txBody>
      </p:sp>
      <p:sp>
        <p:nvSpPr>
          <p:cNvPr id="6" name="Content Placeholder 2"/>
          <p:cNvSpPr>
            <a:spLocks noGrp="1"/>
          </p:cNvSpPr>
          <p:nvPr>
            <p:ph idx="1"/>
          </p:nvPr>
        </p:nvSpPr>
        <p:spPr>
          <a:xfrm>
            <a:off x="457200" y="3229429"/>
            <a:ext cx="8229600" cy="3171371"/>
          </a:xfrm>
        </p:spPr>
        <p:txBody>
          <a:bodyPr/>
          <a:lstStyle/>
          <a:p>
            <a:r>
              <a:rPr lang="en-US" dirty="0"/>
              <a:t>For example:</a:t>
            </a:r>
          </a:p>
          <a:p>
            <a:pPr marL="858837" lvl="1" indent="-457200"/>
            <a:r>
              <a:rPr lang="en-US" i="1" dirty="0"/>
              <a:t>A</a:t>
            </a:r>
            <a:r>
              <a:rPr lang="en-US" dirty="0"/>
              <a:t>: Aspirin use</a:t>
            </a:r>
          </a:p>
          <a:p>
            <a:pPr marL="858837" lvl="1" indent="-457200"/>
            <a:r>
              <a:rPr lang="en-US" i="1" dirty="0"/>
              <a:t>Y</a:t>
            </a:r>
            <a:r>
              <a:rPr lang="en-US" i="1" baseline="-25000" dirty="0"/>
              <a:t>-1</a:t>
            </a:r>
            <a:r>
              <a:rPr lang="en-US" dirty="0"/>
              <a:t>: Death before time 0</a:t>
            </a:r>
          </a:p>
          <a:p>
            <a:pPr marL="858837" lvl="1" indent="-457200"/>
            <a:r>
              <a:rPr lang="en-US" i="1" dirty="0"/>
              <a:t>Y</a:t>
            </a:r>
            <a:r>
              <a:rPr lang="en-US" i="1" baseline="-25000" dirty="0"/>
              <a:t>1</a:t>
            </a:r>
            <a:r>
              <a:rPr lang="en-US" dirty="0"/>
              <a:t>: Death after time 0</a:t>
            </a:r>
          </a:p>
          <a:p>
            <a:pPr marL="858837" lvl="1" indent="-457200"/>
            <a:r>
              <a:rPr lang="en-US" i="1" dirty="0"/>
              <a:t>C</a:t>
            </a:r>
            <a:r>
              <a:rPr lang="en-US" dirty="0"/>
              <a:t>: Selection into study</a:t>
            </a:r>
          </a:p>
          <a:p>
            <a:pPr marL="858837" lvl="1" indent="-457200"/>
            <a:r>
              <a:rPr lang="en-US" i="1" dirty="0"/>
              <a:t>L</a:t>
            </a:r>
            <a:r>
              <a:rPr lang="en-US" dirty="0"/>
              <a:t>: Exercise</a:t>
            </a:r>
          </a:p>
          <a:p>
            <a:pPr lvl="1"/>
            <a:endParaRPr lang="en-US" dirty="0"/>
          </a:p>
        </p:txBody>
      </p:sp>
      <p:sp>
        <p:nvSpPr>
          <p:cNvPr id="7" name="TextBox 6"/>
          <p:cNvSpPr txBox="1"/>
          <p:nvPr/>
        </p:nvSpPr>
        <p:spPr>
          <a:xfrm>
            <a:off x="2202388" y="1876633"/>
            <a:ext cx="415498" cy="461665"/>
          </a:xfrm>
          <a:prstGeom prst="rect">
            <a:avLst/>
          </a:prstGeom>
          <a:noFill/>
        </p:spPr>
        <p:txBody>
          <a:bodyPr wrap="none" rtlCol="0">
            <a:spAutoFit/>
          </a:bodyPr>
          <a:lstStyle/>
          <a:p>
            <a:pPr>
              <a:buNone/>
            </a:pPr>
            <a:r>
              <a:rPr lang="en-US" sz="2400" dirty="0"/>
              <a:t>A</a:t>
            </a:r>
          </a:p>
        </p:txBody>
      </p:sp>
      <p:sp>
        <p:nvSpPr>
          <p:cNvPr id="8" name="TextBox 7"/>
          <p:cNvSpPr txBox="1"/>
          <p:nvPr/>
        </p:nvSpPr>
        <p:spPr>
          <a:xfrm>
            <a:off x="3664702" y="1876633"/>
            <a:ext cx="664341" cy="461665"/>
          </a:xfrm>
          <a:prstGeom prst="rect">
            <a:avLst/>
          </a:prstGeom>
          <a:noFill/>
        </p:spPr>
        <p:txBody>
          <a:bodyPr wrap="square" rtlCol="0">
            <a:spAutoFit/>
          </a:bodyPr>
          <a:lstStyle/>
          <a:p>
            <a:pPr algn="ctr">
              <a:buNone/>
            </a:pPr>
            <a:r>
              <a:rPr lang="en-US" sz="2400" dirty="0"/>
              <a:t>Y</a:t>
            </a:r>
            <a:r>
              <a:rPr lang="en-US" sz="2400" baseline="-25000" dirty="0"/>
              <a:t>-1</a:t>
            </a:r>
          </a:p>
        </p:txBody>
      </p:sp>
      <p:sp>
        <p:nvSpPr>
          <p:cNvPr id="10" name="TextBox 9"/>
          <p:cNvSpPr txBox="1"/>
          <p:nvPr/>
        </p:nvSpPr>
        <p:spPr>
          <a:xfrm>
            <a:off x="5035303" y="1884436"/>
            <a:ext cx="479972" cy="461665"/>
          </a:xfrm>
          <a:prstGeom prst="rect">
            <a:avLst/>
          </a:prstGeom>
          <a:noFill/>
          <a:ln w="19050">
            <a:solidFill>
              <a:schemeClr val="tx1"/>
            </a:solidFill>
          </a:ln>
        </p:spPr>
        <p:txBody>
          <a:bodyPr wrap="square" rtlCol="0">
            <a:spAutoFit/>
          </a:bodyPr>
          <a:lstStyle/>
          <a:p>
            <a:pPr algn="ctr">
              <a:buNone/>
            </a:pPr>
            <a:r>
              <a:rPr lang="en-US" sz="2400" dirty="0"/>
              <a:t>C</a:t>
            </a:r>
          </a:p>
        </p:txBody>
      </p:sp>
      <p:sp>
        <p:nvSpPr>
          <p:cNvPr id="11" name="TextBox 10"/>
          <p:cNvSpPr txBox="1"/>
          <p:nvPr/>
        </p:nvSpPr>
        <p:spPr>
          <a:xfrm>
            <a:off x="2205978" y="2820533"/>
            <a:ext cx="364202" cy="461665"/>
          </a:xfrm>
          <a:prstGeom prst="rect">
            <a:avLst/>
          </a:prstGeom>
          <a:noFill/>
        </p:spPr>
        <p:txBody>
          <a:bodyPr wrap="none" rtlCol="0">
            <a:spAutoFit/>
          </a:bodyPr>
          <a:lstStyle/>
          <a:p>
            <a:pPr>
              <a:buNone/>
            </a:pPr>
            <a:r>
              <a:rPr lang="en-US" sz="2400" dirty="0"/>
              <a:t>L</a:t>
            </a:r>
          </a:p>
        </p:txBody>
      </p:sp>
      <p:cxnSp>
        <p:nvCxnSpPr>
          <p:cNvPr id="12" name="Straight Arrow Connector 11"/>
          <p:cNvCxnSpPr>
            <a:stCxn id="7" idx="3"/>
            <a:endCxn id="8" idx="1"/>
          </p:cNvCxnSpPr>
          <p:nvPr/>
        </p:nvCxnSpPr>
        <p:spPr>
          <a:xfrm>
            <a:off x="2617886" y="2107466"/>
            <a:ext cx="1046816" cy="0"/>
          </a:xfrm>
          <a:prstGeom prst="straightConnector1">
            <a:avLst/>
          </a:prstGeom>
          <a:ln w="15875">
            <a:solidFill>
              <a:schemeClr val="tx1"/>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1" idx="3"/>
            <a:endCxn id="8" idx="1"/>
          </p:cNvCxnSpPr>
          <p:nvPr/>
        </p:nvCxnSpPr>
        <p:spPr>
          <a:xfrm flipV="1">
            <a:off x="2570180" y="2107466"/>
            <a:ext cx="1094522" cy="943900"/>
          </a:xfrm>
          <a:prstGeom prst="straightConnector1">
            <a:avLst/>
          </a:prstGeom>
          <a:ln w="15875">
            <a:solidFill>
              <a:schemeClr val="tx1"/>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16" name="Straight Arrow Connector 20"/>
          <p:cNvCxnSpPr>
            <a:stCxn id="11" idx="3"/>
            <a:endCxn id="36" idx="2"/>
          </p:cNvCxnSpPr>
          <p:nvPr/>
        </p:nvCxnSpPr>
        <p:spPr>
          <a:xfrm flipV="1">
            <a:off x="2570180" y="2338298"/>
            <a:ext cx="4039263" cy="713068"/>
          </a:xfrm>
          <a:prstGeom prst="curvedConnector2">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8" idx="3"/>
            <a:endCxn id="10" idx="1"/>
          </p:cNvCxnSpPr>
          <p:nvPr/>
        </p:nvCxnSpPr>
        <p:spPr>
          <a:xfrm>
            <a:off x="4329043" y="2107466"/>
            <a:ext cx="706260" cy="7803"/>
          </a:xfrm>
          <a:prstGeom prst="straightConnector1">
            <a:avLst/>
          </a:prstGeom>
          <a:ln w="15875">
            <a:solidFill>
              <a:schemeClr val="tx1"/>
            </a:solidFill>
            <a:tailEnd type="stealth" w="lg" len="med"/>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277272" y="1876633"/>
            <a:ext cx="664341" cy="461665"/>
          </a:xfrm>
          <a:prstGeom prst="rect">
            <a:avLst/>
          </a:prstGeom>
          <a:noFill/>
        </p:spPr>
        <p:txBody>
          <a:bodyPr wrap="square" rtlCol="0">
            <a:spAutoFit/>
          </a:bodyPr>
          <a:lstStyle/>
          <a:p>
            <a:pPr algn="ctr">
              <a:buNone/>
            </a:pPr>
            <a:r>
              <a:rPr lang="en-US" sz="2400" dirty="0"/>
              <a:t>Y</a:t>
            </a:r>
            <a:r>
              <a:rPr lang="en-US" sz="2400" baseline="-25000" dirty="0"/>
              <a:t>1</a:t>
            </a:r>
          </a:p>
        </p:txBody>
      </p:sp>
      <p:cxnSp>
        <p:nvCxnSpPr>
          <p:cNvPr id="43" name="Straight Arrow Connector 20"/>
          <p:cNvCxnSpPr>
            <a:stCxn id="7" idx="0"/>
            <a:endCxn id="36" idx="0"/>
          </p:cNvCxnSpPr>
          <p:nvPr/>
        </p:nvCxnSpPr>
        <p:spPr>
          <a:xfrm rot="5400000" flipH="1" flipV="1">
            <a:off x="4509790" y="-223020"/>
            <a:ext cx="12700" cy="4199306"/>
          </a:xfrm>
          <a:prstGeom prst="curvedConnector3">
            <a:avLst>
              <a:gd name="adj1" fmla="val 1800000"/>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04360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Adjusting for Selection Bias</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73</a:t>
            </a:fld>
            <a:endParaRPr lang="en-US" sz="1200" dirty="0">
              <a:latin typeface="Corbel"/>
              <a:cs typeface="Corbel"/>
            </a:endParaRPr>
          </a:p>
        </p:txBody>
      </p:sp>
      <p:sp>
        <p:nvSpPr>
          <p:cNvPr id="3" name="Content Placeholder 2"/>
          <p:cNvSpPr>
            <a:spLocks noGrp="1"/>
          </p:cNvSpPr>
          <p:nvPr>
            <p:ph idx="1"/>
          </p:nvPr>
        </p:nvSpPr>
        <p:spPr>
          <a:xfrm>
            <a:off x="457200" y="1774826"/>
            <a:ext cx="8229600" cy="4393746"/>
          </a:xfrm>
        </p:spPr>
        <p:txBody>
          <a:bodyPr/>
          <a:lstStyle/>
          <a:p>
            <a:r>
              <a:rPr lang="en-US" dirty="0"/>
              <a:t>Design</a:t>
            </a:r>
          </a:p>
          <a:p>
            <a:pPr lvl="1"/>
            <a:r>
              <a:rPr lang="en-US" dirty="0"/>
              <a:t>E.g., sampling controls that represent the exposure distribution in the population</a:t>
            </a:r>
          </a:p>
          <a:p>
            <a:r>
              <a:rPr lang="en-US" dirty="0"/>
              <a:t>Analysis</a:t>
            </a:r>
          </a:p>
          <a:p>
            <a:pPr lvl="1"/>
            <a:r>
              <a:rPr lang="en-US" dirty="0"/>
              <a:t>Stratification</a:t>
            </a:r>
          </a:p>
          <a:p>
            <a:pPr lvl="1"/>
            <a:endParaRPr lang="en-US" dirty="0"/>
          </a:p>
        </p:txBody>
      </p:sp>
      <p:pic>
        <p:nvPicPr>
          <p:cNvPr id="6" name="Picture 5" descr="Screen Shot 2020-02-01 at 10.28.04 PM.png">
            <a:extLst>
              <a:ext uri="{FF2B5EF4-FFF2-40B4-BE49-F238E27FC236}">
                <a16:creationId xmlns:a16="http://schemas.microsoft.com/office/drawing/2014/main" id="{41BFB7F6-E7CB-4143-AA40-7326499D76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8431" y="4440462"/>
            <a:ext cx="3967139" cy="1728110"/>
          </a:xfrm>
          <a:prstGeom prst="rect">
            <a:avLst/>
          </a:prstGeom>
        </p:spPr>
      </p:pic>
      <p:sp>
        <p:nvSpPr>
          <p:cNvPr id="7" name="Rectangle 6">
            <a:extLst>
              <a:ext uri="{FF2B5EF4-FFF2-40B4-BE49-F238E27FC236}">
                <a16:creationId xmlns:a16="http://schemas.microsoft.com/office/drawing/2014/main" id="{75E061DF-C8BC-D24D-999A-02FC99361129}"/>
              </a:ext>
            </a:extLst>
          </p:cNvPr>
          <p:cNvSpPr/>
          <p:nvPr/>
        </p:nvSpPr>
        <p:spPr>
          <a:xfrm>
            <a:off x="2616567" y="4543865"/>
            <a:ext cx="351717" cy="33762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3201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20-02-01 at 10.54.1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0607" y="4955358"/>
            <a:ext cx="2476500" cy="723900"/>
          </a:xfrm>
          <a:prstGeom prst="rect">
            <a:avLst/>
          </a:prstGeom>
        </p:spPr>
      </p:pic>
      <p:sp>
        <p:nvSpPr>
          <p:cNvPr id="2" name="Title 1"/>
          <p:cNvSpPr>
            <a:spLocks noGrp="1"/>
          </p:cNvSpPr>
          <p:nvPr>
            <p:ph type="title"/>
          </p:nvPr>
        </p:nvSpPr>
        <p:spPr/>
        <p:txBody>
          <a:bodyPr/>
          <a:lstStyle/>
          <a:p>
            <a:r>
              <a:rPr lang="en-US" dirty="0"/>
              <a:t>Adjusting for Selection Bias</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74</a:t>
            </a:fld>
            <a:endParaRPr lang="en-US" sz="1200" dirty="0">
              <a:latin typeface="Corbel"/>
              <a:cs typeface="Corbel"/>
            </a:endParaRPr>
          </a:p>
        </p:txBody>
      </p:sp>
      <p:sp>
        <p:nvSpPr>
          <p:cNvPr id="3" name="Content Placeholder 2"/>
          <p:cNvSpPr>
            <a:spLocks noGrp="1"/>
          </p:cNvSpPr>
          <p:nvPr>
            <p:ph idx="1"/>
          </p:nvPr>
        </p:nvSpPr>
        <p:spPr>
          <a:xfrm>
            <a:off x="457199" y="1774826"/>
            <a:ext cx="8480425" cy="4393746"/>
          </a:xfrm>
        </p:spPr>
        <p:txBody>
          <a:bodyPr/>
          <a:lstStyle/>
          <a:p>
            <a:r>
              <a:rPr lang="en-US" dirty="0"/>
              <a:t>But what about this DAG?</a:t>
            </a:r>
          </a:p>
          <a:p>
            <a:endParaRPr lang="en-US" dirty="0"/>
          </a:p>
          <a:p>
            <a:endParaRPr lang="en-US" dirty="0"/>
          </a:p>
          <a:p>
            <a:endParaRPr lang="en-US" dirty="0"/>
          </a:p>
          <a:p>
            <a:pPr lvl="1"/>
            <a:r>
              <a:rPr lang="en-US" dirty="0"/>
              <a:t>Stratification doesn’t work!</a:t>
            </a:r>
          </a:p>
          <a:p>
            <a:r>
              <a:rPr lang="en-US" dirty="0"/>
              <a:t>Inverse Probability Censoring Weighting</a:t>
            </a:r>
          </a:p>
          <a:p>
            <a:pPr lvl="2"/>
            <a:r>
              <a:rPr lang="en-US" dirty="0"/>
              <a:t>Same concept as IPW</a:t>
            </a:r>
          </a:p>
          <a:p>
            <a:pPr lvl="2"/>
            <a:r>
              <a:rPr lang="en-US" dirty="0"/>
              <a:t>But treat censoring as the “exposure”</a:t>
            </a:r>
          </a:p>
          <a:p>
            <a:pPr lvl="2"/>
            <a:r>
              <a:rPr lang="en-US" dirty="0"/>
              <a:t>Everyone in the pseudo-population is uncensored</a:t>
            </a:r>
          </a:p>
        </p:txBody>
      </p:sp>
      <p:pic>
        <p:nvPicPr>
          <p:cNvPr id="7" name="Picture 6">
            <a:extLst>
              <a:ext uri="{FF2B5EF4-FFF2-40B4-BE49-F238E27FC236}">
                <a16:creationId xmlns:a16="http://schemas.microsoft.com/office/drawing/2014/main" id="{3605D4CE-D572-F24F-8A5C-A7139903E6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2241" y="2412410"/>
            <a:ext cx="3559517" cy="1363711"/>
          </a:xfrm>
          <a:prstGeom prst="rect">
            <a:avLst/>
          </a:prstGeom>
        </p:spPr>
      </p:pic>
    </p:spTree>
    <p:extLst>
      <p:ext uri="{BB962C8B-B14F-4D97-AF65-F5344CB8AC3E}">
        <p14:creationId xmlns:p14="http://schemas.microsoft.com/office/powerpoint/2010/main" val="34624818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DAGs for Common Problems in Epidemiology</a:t>
            </a:r>
          </a:p>
        </p:txBody>
      </p:sp>
      <p:sp>
        <p:nvSpPr>
          <p:cNvPr id="3" name="Text Placeholder 2"/>
          <p:cNvSpPr>
            <a:spLocks noGrp="1"/>
          </p:cNvSpPr>
          <p:nvPr>
            <p:ph type="body" idx="1"/>
          </p:nvPr>
        </p:nvSpPr>
        <p:spPr/>
        <p:txBody>
          <a:bodyPr/>
          <a:lstStyle/>
          <a:p>
            <a:r>
              <a:rPr lang="en-US" sz="2800" dirty="0"/>
              <a:t>Measurement Bias</a:t>
            </a:r>
          </a:p>
        </p:txBody>
      </p:sp>
    </p:spTree>
    <p:extLst>
      <p:ext uri="{BB962C8B-B14F-4D97-AF65-F5344CB8AC3E}">
        <p14:creationId xmlns:p14="http://schemas.microsoft.com/office/powerpoint/2010/main" val="36219842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Measurement Bias?</a:t>
            </a:r>
          </a:p>
        </p:txBody>
      </p:sp>
      <p:sp>
        <p:nvSpPr>
          <p:cNvPr id="3" name="Content Placeholder 2"/>
          <p:cNvSpPr>
            <a:spLocks noGrp="1"/>
          </p:cNvSpPr>
          <p:nvPr>
            <p:ph idx="1"/>
          </p:nvPr>
        </p:nvSpPr>
        <p:spPr/>
        <p:txBody>
          <a:bodyPr/>
          <a:lstStyle/>
          <a:p>
            <a:r>
              <a:rPr lang="en-US" dirty="0"/>
              <a:t>Bias due measurement of study variables with error, such that the observed associational measure does not equal the causal measure</a:t>
            </a:r>
          </a:p>
          <a:p>
            <a:r>
              <a:rPr lang="en-US" dirty="0"/>
              <a:t>No single structure describing measurement bias</a:t>
            </a:r>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76</a:t>
            </a:fld>
            <a:endParaRPr lang="en-US" sz="1200" dirty="0">
              <a:latin typeface="Corbel"/>
              <a:cs typeface="Corbel"/>
            </a:endParaRPr>
          </a:p>
        </p:txBody>
      </p:sp>
    </p:spTree>
    <p:extLst>
      <p:ext uri="{BB962C8B-B14F-4D97-AF65-F5344CB8AC3E}">
        <p14:creationId xmlns:p14="http://schemas.microsoft.com/office/powerpoint/2010/main" val="4835209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Relevant Variables</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77</a:t>
            </a:fld>
            <a:endParaRPr lang="en-US" sz="1200" dirty="0">
              <a:latin typeface="Corbel"/>
              <a:cs typeface="Corbel"/>
            </a:endParaRPr>
          </a:p>
        </p:txBody>
      </p:sp>
      <p:sp>
        <p:nvSpPr>
          <p:cNvPr id="3" name="Content Placeholder 2"/>
          <p:cNvSpPr>
            <a:spLocks noGrp="1"/>
          </p:cNvSpPr>
          <p:nvPr>
            <p:ph idx="1"/>
          </p:nvPr>
        </p:nvSpPr>
        <p:spPr>
          <a:xfrm>
            <a:off x="457200" y="1774826"/>
            <a:ext cx="8229600" cy="4393746"/>
          </a:xfrm>
        </p:spPr>
        <p:txBody>
          <a:bodyPr/>
          <a:lstStyle/>
          <a:p>
            <a:r>
              <a:rPr lang="en-US" dirty="0"/>
              <a:t>For example:</a:t>
            </a:r>
          </a:p>
          <a:p>
            <a:pPr marL="858837" lvl="1" indent="-457200"/>
            <a:r>
              <a:rPr lang="en-US" i="1" dirty="0"/>
              <a:t>A</a:t>
            </a:r>
            <a:r>
              <a:rPr lang="en-US" dirty="0"/>
              <a:t>: Exposure</a:t>
            </a:r>
          </a:p>
          <a:p>
            <a:pPr marL="858837" lvl="1" indent="-457200"/>
            <a:r>
              <a:rPr lang="en-US" i="1" dirty="0"/>
              <a:t>A*</a:t>
            </a:r>
            <a:r>
              <a:rPr lang="en-US" dirty="0"/>
              <a:t>: Exposure measurement</a:t>
            </a:r>
          </a:p>
          <a:p>
            <a:pPr marL="858837" lvl="1" indent="-457200"/>
            <a:r>
              <a:rPr lang="en-US" i="1" dirty="0"/>
              <a:t>U</a:t>
            </a:r>
            <a:r>
              <a:rPr lang="en-US" i="1" baseline="-25000" dirty="0"/>
              <a:t>A</a:t>
            </a:r>
            <a:r>
              <a:rPr lang="en-US" dirty="0"/>
              <a:t>: Factors other than </a:t>
            </a:r>
            <a:r>
              <a:rPr lang="en-US" i="1" dirty="0"/>
              <a:t>A</a:t>
            </a:r>
            <a:r>
              <a:rPr lang="en-US" dirty="0"/>
              <a:t> that determine the value of </a:t>
            </a:r>
            <a:r>
              <a:rPr lang="en-US" i="1" dirty="0"/>
              <a:t>A*</a:t>
            </a:r>
            <a:r>
              <a:rPr lang="en-US" dirty="0"/>
              <a:t> (i.e., measurement error)</a:t>
            </a:r>
          </a:p>
          <a:p>
            <a:pPr marL="858837" lvl="1" indent="-457200"/>
            <a:r>
              <a:rPr lang="en-US" i="1" dirty="0"/>
              <a:t>Y</a:t>
            </a:r>
            <a:r>
              <a:rPr lang="en-US" dirty="0"/>
              <a:t>: Outcome</a:t>
            </a:r>
          </a:p>
          <a:p>
            <a:pPr marL="858837" lvl="1" indent="-457200"/>
            <a:r>
              <a:rPr lang="en-US" i="1" dirty="0"/>
              <a:t>Y*</a:t>
            </a:r>
            <a:r>
              <a:rPr lang="en-US" dirty="0"/>
              <a:t>: Outcome measurement</a:t>
            </a:r>
          </a:p>
          <a:p>
            <a:pPr marL="858837" lvl="1" indent="-457200"/>
            <a:r>
              <a:rPr lang="en-US" i="1" dirty="0"/>
              <a:t>U</a:t>
            </a:r>
            <a:r>
              <a:rPr lang="en-US" i="1" baseline="-25000" dirty="0"/>
              <a:t>Y</a:t>
            </a:r>
            <a:r>
              <a:rPr lang="en-US" dirty="0"/>
              <a:t>: Factors other than </a:t>
            </a:r>
            <a:r>
              <a:rPr lang="en-US" i="1" dirty="0"/>
              <a:t>Y</a:t>
            </a:r>
            <a:r>
              <a:rPr lang="en-US" dirty="0"/>
              <a:t> that determine the value of </a:t>
            </a:r>
            <a:r>
              <a:rPr lang="en-US" i="1" dirty="0"/>
              <a:t>Y*</a:t>
            </a:r>
            <a:r>
              <a:rPr lang="en-US" dirty="0"/>
              <a:t> (i.e., measurement error)</a:t>
            </a:r>
          </a:p>
          <a:p>
            <a:pPr marL="401637" lvl="1" indent="0">
              <a:buNone/>
            </a:pPr>
            <a:endParaRPr lang="en-US" dirty="0"/>
          </a:p>
        </p:txBody>
      </p:sp>
    </p:spTree>
    <p:extLst>
      <p:ext uri="{BB962C8B-B14F-4D97-AF65-F5344CB8AC3E}">
        <p14:creationId xmlns:p14="http://schemas.microsoft.com/office/powerpoint/2010/main" val="123211026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Nondifferential</a:t>
            </a:r>
            <a:r>
              <a:rPr lang="en-US" dirty="0"/>
              <a:t> Measurement Error</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78</a:t>
            </a:fld>
            <a:endParaRPr lang="en-US" sz="1200" dirty="0">
              <a:latin typeface="Corbel"/>
              <a:cs typeface="Corbel"/>
            </a:endParaRPr>
          </a:p>
        </p:txBody>
      </p:sp>
      <p:pic>
        <p:nvPicPr>
          <p:cNvPr id="6" name="Picture 5" descr="Screen Shot 2020-02-02 at 2.46.4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877" y="1827893"/>
            <a:ext cx="2197100" cy="1968500"/>
          </a:xfrm>
          <a:prstGeom prst="rect">
            <a:avLst/>
          </a:prstGeom>
        </p:spPr>
      </p:pic>
      <p:pic>
        <p:nvPicPr>
          <p:cNvPr id="7" name="Picture 6" descr="Screen Shot 2020-02-02 at 2.46.5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677" y="3926115"/>
            <a:ext cx="2349500" cy="2743200"/>
          </a:xfrm>
          <a:prstGeom prst="rect">
            <a:avLst/>
          </a:prstGeom>
        </p:spPr>
      </p:pic>
      <p:sp>
        <p:nvSpPr>
          <p:cNvPr id="8" name="Content Placeholder 2"/>
          <p:cNvSpPr>
            <a:spLocks noGrp="1"/>
          </p:cNvSpPr>
          <p:nvPr>
            <p:ph idx="1"/>
          </p:nvPr>
        </p:nvSpPr>
        <p:spPr>
          <a:xfrm>
            <a:off x="3066142" y="1774825"/>
            <a:ext cx="5620657" cy="4625975"/>
          </a:xfrm>
        </p:spPr>
        <p:txBody>
          <a:bodyPr/>
          <a:lstStyle/>
          <a:p>
            <a:r>
              <a:rPr lang="en-US" dirty="0"/>
              <a:t>Independent </a:t>
            </a:r>
            <a:r>
              <a:rPr lang="en-US" dirty="0" err="1"/>
              <a:t>nondifferential</a:t>
            </a:r>
            <a:r>
              <a:rPr lang="en-US" dirty="0"/>
              <a:t> measurement error</a:t>
            </a:r>
          </a:p>
          <a:p>
            <a:endParaRPr lang="en-US" dirty="0"/>
          </a:p>
          <a:p>
            <a:endParaRPr lang="en-US" sz="4600" dirty="0"/>
          </a:p>
          <a:p>
            <a:r>
              <a:rPr lang="en-US" dirty="0"/>
              <a:t>Dependent </a:t>
            </a:r>
            <a:r>
              <a:rPr lang="en-US" dirty="0" err="1"/>
              <a:t>nondifferential</a:t>
            </a:r>
            <a:r>
              <a:rPr lang="en-US" dirty="0"/>
              <a:t> measurement error</a:t>
            </a:r>
          </a:p>
          <a:p>
            <a:endParaRPr lang="en-US" dirty="0"/>
          </a:p>
        </p:txBody>
      </p:sp>
    </p:spTree>
    <p:extLst>
      <p:ext uri="{BB962C8B-B14F-4D97-AF65-F5344CB8AC3E}">
        <p14:creationId xmlns:p14="http://schemas.microsoft.com/office/powerpoint/2010/main" val="307482401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Independent Differential Measurement Error</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79</a:t>
            </a:fld>
            <a:endParaRPr lang="en-US" sz="1200" dirty="0">
              <a:latin typeface="Corbel"/>
              <a:cs typeface="Corbel"/>
            </a:endParaRPr>
          </a:p>
        </p:txBody>
      </p:sp>
      <p:sp>
        <p:nvSpPr>
          <p:cNvPr id="8" name="Content Placeholder 2"/>
          <p:cNvSpPr>
            <a:spLocks noGrp="1"/>
          </p:cNvSpPr>
          <p:nvPr>
            <p:ph idx="1"/>
          </p:nvPr>
        </p:nvSpPr>
        <p:spPr>
          <a:xfrm>
            <a:off x="3066142" y="1774825"/>
            <a:ext cx="5620657" cy="4625975"/>
          </a:xfrm>
        </p:spPr>
        <p:txBody>
          <a:bodyPr/>
          <a:lstStyle/>
          <a:p>
            <a:r>
              <a:rPr lang="en-US" dirty="0"/>
              <a:t>Independent differential measurement error of exposure</a:t>
            </a:r>
          </a:p>
          <a:p>
            <a:endParaRPr lang="en-US" sz="4600" dirty="0"/>
          </a:p>
          <a:p>
            <a:r>
              <a:rPr lang="en-US" dirty="0"/>
              <a:t>Independent differential measurement error of outcome</a:t>
            </a:r>
          </a:p>
          <a:p>
            <a:endParaRPr lang="en-US" dirty="0"/>
          </a:p>
        </p:txBody>
      </p:sp>
      <p:pic>
        <p:nvPicPr>
          <p:cNvPr id="3" name="Picture 2" descr="Screen Shot 2020-02-02 at 2.55.0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387" y="1862365"/>
            <a:ext cx="2209800" cy="2044700"/>
          </a:xfrm>
          <a:prstGeom prst="rect">
            <a:avLst/>
          </a:prstGeom>
        </p:spPr>
      </p:pic>
      <p:pic>
        <p:nvPicPr>
          <p:cNvPr id="4" name="Picture 3" descr="Screen Shot 2020-02-02 at 3.01.4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944" y="4046765"/>
            <a:ext cx="2184400" cy="1993900"/>
          </a:xfrm>
          <a:prstGeom prst="rect">
            <a:avLst/>
          </a:prstGeom>
        </p:spPr>
      </p:pic>
    </p:spTree>
    <p:extLst>
      <p:ext uri="{BB962C8B-B14F-4D97-AF65-F5344CB8AC3E}">
        <p14:creationId xmlns:p14="http://schemas.microsoft.com/office/powerpoint/2010/main" val="4089915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523514" cy="1252728"/>
          </a:xfrm>
        </p:spPr>
        <p:txBody>
          <a:bodyPr>
            <a:normAutofit/>
          </a:bodyPr>
          <a:lstStyle/>
          <a:p>
            <a:r>
              <a:rPr lang="en-US" dirty="0"/>
              <a:t>Causal Effects and Association</a:t>
            </a:r>
          </a:p>
        </p:txBody>
      </p:sp>
      <p:sp>
        <p:nvSpPr>
          <p:cNvPr id="3" name="Content Placeholder 2"/>
          <p:cNvSpPr>
            <a:spLocks noGrp="1"/>
          </p:cNvSpPr>
          <p:nvPr>
            <p:ph idx="1"/>
          </p:nvPr>
        </p:nvSpPr>
        <p:spPr/>
        <p:txBody>
          <a:bodyPr/>
          <a:lstStyle/>
          <a:p>
            <a:pPr marL="566737" indent="-457200"/>
            <a:r>
              <a:rPr lang="en-US" dirty="0"/>
              <a:t>For example:</a:t>
            </a:r>
          </a:p>
          <a:p>
            <a:pPr marL="858837" lvl="1" indent="-457200"/>
            <a:r>
              <a:rPr lang="en-US" i="1" dirty="0"/>
              <a:t>A</a:t>
            </a:r>
            <a:r>
              <a:rPr lang="en-US" dirty="0"/>
              <a:t>: Cigarette smoking</a:t>
            </a:r>
          </a:p>
          <a:p>
            <a:pPr marL="858837" lvl="1" indent="-457200"/>
            <a:r>
              <a:rPr lang="en-US" i="1" dirty="0"/>
              <a:t>Y</a:t>
            </a:r>
            <a:r>
              <a:rPr lang="en-US" dirty="0"/>
              <a:t>: Lung cancer</a:t>
            </a:r>
          </a:p>
          <a:p>
            <a:pPr marL="858837" lvl="1" indent="-457200"/>
            <a:endParaRPr lang="en-US" i="1" dirty="0"/>
          </a:p>
          <a:p>
            <a:pPr marL="858837" lvl="1" indent="-457200"/>
            <a:endParaRPr lang="en-US" i="1" dirty="0"/>
          </a:p>
          <a:p>
            <a:pPr marL="401637" lvl="1" indent="0">
              <a:buNone/>
            </a:pPr>
            <a:endParaRPr lang="en-US" i="1" dirty="0"/>
          </a:p>
          <a:p>
            <a:pPr marL="1588" lvl="1" indent="0" algn="ctr">
              <a:buNone/>
            </a:pPr>
            <a:r>
              <a:rPr lang="en-US" dirty="0" err="1"/>
              <a:t>Pr</a:t>
            </a:r>
            <a:r>
              <a:rPr lang="en-US" dirty="0"/>
              <a:t>(</a:t>
            </a:r>
            <a:r>
              <a:rPr lang="en-US" i="1" dirty="0" err="1"/>
              <a:t>Y</a:t>
            </a:r>
            <a:r>
              <a:rPr lang="en-US" i="1" baseline="30000" dirty="0" err="1"/>
              <a:t>a</a:t>
            </a:r>
            <a:r>
              <a:rPr lang="en-US" i="1" baseline="30000" dirty="0"/>
              <a:t>=1 </a:t>
            </a:r>
            <a:r>
              <a:rPr lang="en-US" dirty="0"/>
              <a:t>= 1) ≠ </a:t>
            </a:r>
            <a:r>
              <a:rPr lang="en-US" dirty="0" err="1"/>
              <a:t>Pr</a:t>
            </a:r>
            <a:r>
              <a:rPr lang="en-US" dirty="0"/>
              <a:t>(</a:t>
            </a:r>
            <a:r>
              <a:rPr lang="en-US" i="1" dirty="0" err="1"/>
              <a:t>Y</a:t>
            </a:r>
            <a:r>
              <a:rPr lang="en-US" i="1" baseline="30000" dirty="0" err="1"/>
              <a:t>a</a:t>
            </a:r>
            <a:r>
              <a:rPr lang="en-US" i="1" baseline="30000" dirty="0"/>
              <a:t>=0 </a:t>
            </a:r>
            <a:r>
              <a:rPr lang="en-US" dirty="0"/>
              <a:t>= 1)</a:t>
            </a:r>
            <a:endParaRPr lang="en-US" i="1" dirty="0"/>
          </a:p>
          <a:p>
            <a:pPr marL="1588" lvl="1" indent="0" algn="ctr">
              <a:buClr>
                <a:srgbClr val="60B5CC"/>
              </a:buClr>
              <a:buNone/>
            </a:pP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1) ≠ </a:t>
            </a: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0)</a:t>
            </a:r>
          </a:p>
          <a:p>
            <a:pPr marL="858837" lvl="1" indent="-457200"/>
            <a:endParaRPr lang="en-US" i="1" dirty="0"/>
          </a:p>
        </p:txBody>
      </p:sp>
      <p:sp>
        <p:nvSpPr>
          <p:cNvPr id="6"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8</a:t>
            </a:fld>
            <a:endParaRPr lang="en-US" sz="1200" dirty="0">
              <a:latin typeface="Corbel"/>
              <a:cs typeface="Corbel"/>
            </a:endParaRPr>
          </a:p>
        </p:txBody>
      </p:sp>
      <p:pic>
        <p:nvPicPr>
          <p:cNvPr id="5" name="Picture 4" descr="Screen Shot 2020-02-01 at 2.01.0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4401" y="4037693"/>
            <a:ext cx="2235200" cy="596900"/>
          </a:xfrm>
          <a:prstGeom prst="rect">
            <a:avLst/>
          </a:prstGeom>
        </p:spPr>
      </p:pic>
    </p:spTree>
    <p:custDataLst>
      <p:tags r:id="rId1"/>
    </p:custDataLst>
    <p:extLst>
      <p:ext uri="{BB962C8B-B14F-4D97-AF65-F5344CB8AC3E}">
        <p14:creationId xmlns:p14="http://schemas.microsoft.com/office/powerpoint/2010/main" val="4067961793"/>
      </p:ext>
    </p:extLst>
  </p:cSld>
  <p:clrMapOvr>
    <a:masterClrMapping/>
  </p:clrMapOvr>
  <mc:AlternateContent xmlns:mc="http://schemas.openxmlformats.org/markup-compatibility/2006" xmlns:p14="http://schemas.microsoft.com/office/powerpoint/2010/main">
    <mc:Choice Requires="p14">
      <p:transition spd="slow" p14:dur="2000" advTm="88027"/>
    </mc:Choice>
    <mc:Fallback xmlns="">
      <p:transition spd="slow" advTm="8802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a:t>
            </a:r>
          </a:p>
        </p:txBody>
      </p:sp>
      <p:sp>
        <p:nvSpPr>
          <p:cNvPr id="3" name="Content Placeholder 2"/>
          <p:cNvSpPr>
            <a:spLocks noGrp="1"/>
          </p:cNvSpPr>
          <p:nvPr>
            <p:ph idx="1"/>
          </p:nvPr>
        </p:nvSpPr>
        <p:spPr/>
        <p:txBody>
          <a:bodyPr/>
          <a:lstStyle/>
          <a:p>
            <a:r>
              <a:rPr lang="en-US" dirty="0"/>
              <a:t>How might you draw a DAG representing recall bias?</a:t>
            </a:r>
          </a:p>
          <a:p>
            <a:pPr lvl="1"/>
            <a:r>
              <a:rPr lang="en-US" i="1" dirty="0"/>
              <a:t>A</a:t>
            </a:r>
            <a:r>
              <a:rPr lang="en-US" dirty="0"/>
              <a:t>: Alcohol use</a:t>
            </a:r>
          </a:p>
          <a:p>
            <a:pPr lvl="1"/>
            <a:r>
              <a:rPr lang="en-US" i="1" dirty="0"/>
              <a:t>A*</a:t>
            </a:r>
            <a:r>
              <a:rPr lang="en-US" dirty="0"/>
              <a:t>: Recalled alcohol use</a:t>
            </a:r>
          </a:p>
          <a:p>
            <a:pPr lvl="1"/>
            <a:r>
              <a:rPr lang="en-US" i="1" dirty="0"/>
              <a:t>U</a:t>
            </a:r>
            <a:r>
              <a:rPr lang="en-US" i="1" baseline="-25000" dirty="0"/>
              <a:t>A</a:t>
            </a:r>
            <a:r>
              <a:rPr lang="en-US" dirty="0"/>
              <a:t>: Factors other than </a:t>
            </a:r>
            <a:r>
              <a:rPr lang="en-US" i="1" dirty="0"/>
              <a:t>A</a:t>
            </a:r>
            <a:r>
              <a:rPr lang="en-US" dirty="0"/>
              <a:t> that determine the value of </a:t>
            </a:r>
            <a:r>
              <a:rPr lang="en-US" i="1" dirty="0"/>
              <a:t>A*</a:t>
            </a:r>
            <a:r>
              <a:rPr lang="en-US" dirty="0"/>
              <a:t> (i.e., measurement error)</a:t>
            </a:r>
          </a:p>
          <a:p>
            <a:pPr lvl="1"/>
            <a:r>
              <a:rPr lang="en-US" i="1" dirty="0"/>
              <a:t>Y:</a:t>
            </a:r>
            <a:r>
              <a:rPr lang="en-US" dirty="0"/>
              <a:t> Birth defects</a:t>
            </a:r>
          </a:p>
          <a:p>
            <a:pPr lvl="1"/>
            <a:r>
              <a:rPr lang="en-US" i="1" dirty="0"/>
              <a:t>U</a:t>
            </a:r>
            <a:r>
              <a:rPr lang="en-US" i="1" baseline="-25000" dirty="0"/>
              <a:t>Y</a:t>
            </a:r>
            <a:r>
              <a:rPr lang="en-US" dirty="0"/>
              <a:t>: Factors other than </a:t>
            </a:r>
            <a:r>
              <a:rPr lang="en-US" i="1" dirty="0"/>
              <a:t>Y</a:t>
            </a:r>
            <a:r>
              <a:rPr lang="en-US" dirty="0"/>
              <a:t> that determine the value of </a:t>
            </a:r>
            <a:r>
              <a:rPr lang="en-US" i="1" dirty="0"/>
              <a:t>Y*</a:t>
            </a:r>
            <a:r>
              <a:rPr lang="en-US" dirty="0"/>
              <a:t> (i.e., measurement error)</a:t>
            </a:r>
          </a:p>
          <a:p>
            <a:pPr lvl="1"/>
            <a:endParaRPr lang="en-US" dirty="0"/>
          </a:p>
          <a:p>
            <a:endParaRPr lang="en-US" dirty="0"/>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80</a:t>
            </a:fld>
            <a:endParaRPr lang="en-US" sz="1200" dirty="0">
              <a:latin typeface="Corbel"/>
              <a:cs typeface="Corbel"/>
            </a:endParaRPr>
          </a:p>
        </p:txBody>
      </p:sp>
    </p:spTree>
    <p:extLst>
      <p:ext uri="{BB962C8B-B14F-4D97-AF65-F5344CB8AC3E}">
        <p14:creationId xmlns:p14="http://schemas.microsoft.com/office/powerpoint/2010/main" val="248872320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Reverse Causation Bias</a:t>
            </a:r>
          </a:p>
        </p:txBody>
      </p:sp>
      <p:sp>
        <p:nvSpPr>
          <p:cNvPr id="3" name="Content Placeholder 2"/>
          <p:cNvSpPr>
            <a:spLocks noGrp="1"/>
          </p:cNvSpPr>
          <p:nvPr>
            <p:ph idx="1"/>
          </p:nvPr>
        </p:nvSpPr>
        <p:spPr/>
        <p:txBody>
          <a:bodyPr/>
          <a:lstStyle/>
          <a:p>
            <a:r>
              <a:rPr lang="en-US" dirty="0"/>
              <a:t>For example:</a:t>
            </a:r>
          </a:p>
          <a:p>
            <a:pPr lvl="1"/>
            <a:r>
              <a:rPr lang="en-US" i="1" dirty="0"/>
              <a:t>A</a:t>
            </a:r>
            <a:r>
              <a:rPr lang="en-US" dirty="0"/>
              <a:t>: Drug A </a:t>
            </a:r>
          </a:p>
          <a:p>
            <a:pPr lvl="1"/>
            <a:r>
              <a:rPr lang="en-US" i="1" dirty="0"/>
              <a:t>A*</a:t>
            </a:r>
            <a:r>
              <a:rPr lang="en-US" dirty="0"/>
              <a:t>: Blood levels of drug A</a:t>
            </a:r>
          </a:p>
          <a:p>
            <a:pPr lvl="1"/>
            <a:r>
              <a:rPr lang="en-US" i="1" dirty="0"/>
              <a:t>Y:</a:t>
            </a:r>
            <a:r>
              <a:rPr lang="en-US" dirty="0"/>
              <a:t> Liver toxicity</a:t>
            </a:r>
          </a:p>
        </p:txBody>
      </p:sp>
      <p:pic>
        <p:nvPicPr>
          <p:cNvPr id="4" name="Picture 3" descr="Screen Shot 2020-02-02 at 2.55.0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2101" y="1735364"/>
            <a:ext cx="2209800" cy="2044700"/>
          </a:xfrm>
          <a:prstGeom prst="rect">
            <a:avLst/>
          </a:prstGeom>
        </p:spPr>
      </p:pic>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81</a:t>
            </a:fld>
            <a:endParaRPr lang="en-US" sz="1200" dirty="0">
              <a:latin typeface="Corbel"/>
              <a:cs typeface="Corbel"/>
            </a:endParaRPr>
          </a:p>
        </p:txBody>
      </p:sp>
    </p:spTree>
    <p:extLst>
      <p:ext uri="{BB962C8B-B14F-4D97-AF65-F5344CB8AC3E}">
        <p14:creationId xmlns:p14="http://schemas.microsoft.com/office/powerpoint/2010/main" val="417957970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Dependent Differential Measurement Error</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82</a:t>
            </a:fld>
            <a:endParaRPr lang="en-US" sz="1200" dirty="0">
              <a:latin typeface="Corbel"/>
              <a:cs typeface="Corbel"/>
            </a:endParaRPr>
          </a:p>
        </p:txBody>
      </p:sp>
      <p:sp>
        <p:nvSpPr>
          <p:cNvPr id="8" name="Content Placeholder 2"/>
          <p:cNvSpPr>
            <a:spLocks noGrp="1"/>
          </p:cNvSpPr>
          <p:nvPr>
            <p:ph idx="1"/>
          </p:nvPr>
        </p:nvSpPr>
        <p:spPr>
          <a:xfrm>
            <a:off x="3066142" y="1774825"/>
            <a:ext cx="5620657" cy="4625975"/>
          </a:xfrm>
        </p:spPr>
        <p:txBody>
          <a:bodyPr/>
          <a:lstStyle/>
          <a:p>
            <a:r>
              <a:rPr lang="en-US" dirty="0"/>
              <a:t>Dependent differential measurement error of exposure</a:t>
            </a:r>
          </a:p>
          <a:p>
            <a:endParaRPr lang="en-US" sz="5000" dirty="0"/>
          </a:p>
          <a:p>
            <a:r>
              <a:rPr lang="en-US" dirty="0"/>
              <a:t>Dependent differential measurement error of outcome</a:t>
            </a:r>
          </a:p>
          <a:p>
            <a:endParaRPr lang="en-US" dirty="0"/>
          </a:p>
        </p:txBody>
      </p:sp>
      <p:pic>
        <p:nvPicPr>
          <p:cNvPr id="6" name="Picture 5" descr="Screen Shot 2020-02-02 at 3.04.2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321" y="1653721"/>
            <a:ext cx="2018393" cy="2433605"/>
          </a:xfrm>
          <a:prstGeom prst="rect">
            <a:avLst/>
          </a:prstGeom>
        </p:spPr>
      </p:pic>
      <p:pic>
        <p:nvPicPr>
          <p:cNvPr id="7" name="Picture 6" descr="Screen Shot 2020-02-02 at 3.04.2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421" y="4125136"/>
            <a:ext cx="1980293" cy="2460719"/>
          </a:xfrm>
          <a:prstGeom prst="rect">
            <a:avLst/>
          </a:prstGeom>
        </p:spPr>
      </p:pic>
    </p:spTree>
    <p:extLst>
      <p:ext uri="{BB962C8B-B14F-4D97-AF65-F5344CB8AC3E}">
        <p14:creationId xmlns:p14="http://schemas.microsoft.com/office/powerpoint/2010/main" val="265440152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Mismeasured</a:t>
            </a:r>
            <a:r>
              <a:rPr lang="en-US" dirty="0"/>
              <a:t> Confounders</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83</a:t>
            </a:fld>
            <a:endParaRPr lang="en-US" sz="1200" dirty="0">
              <a:latin typeface="Corbel"/>
              <a:cs typeface="Corbel"/>
            </a:endParaRPr>
          </a:p>
        </p:txBody>
      </p:sp>
      <p:pic>
        <p:nvPicPr>
          <p:cNvPr id="9" name="Picture 8" descr="Screen Shot 2020-02-02 at 8.42.0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2846" y="2067377"/>
            <a:ext cx="3380014" cy="2782537"/>
          </a:xfrm>
          <a:prstGeom prst="rect">
            <a:avLst/>
          </a:prstGeom>
        </p:spPr>
      </p:pic>
      <p:pic>
        <p:nvPicPr>
          <p:cNvPr id="10" name="Picture 9" descr="Screen Shot 2020-02-02 at 8.41.2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585" y="1960335"/>
            <a:ext cx="3096051" cy="1650093"/>
          </a:xfrm>
          <a:prstGeom prst="rect">
            <a:avLst/>
          </a:prstGeom>
        </p:spPr>
      </p:pic>
      <p:sp>
        <p:nvSpPr>
          <p:cNvPr id="11" name="Content Placeholder 2"/>
          <p:cNvSpPr>
            <a:spLocks noGrp="1"/>
          </p:cNvSpPr>
          <p:nvPr>
            <p:ph idx="1"/>
          </p:nvPr>
        </p:nvSpPr>
        <p:spPr>
          <a:xfrm>
            <a:off x="457200" y="4916714"/>
            <a:ext cx="8229600" cy="1484086"/>
          </a:xfrm>
        </p:spPr>
        <p:txBody>
          <a:bodyPr/>
          <a:lstStyle/>
          <a:p>
            <a:r>
              <a:rPr lang="en-US" dirty="0"/>
              <a:t>Conditioning on </a:t>
            </a:r>
            <a:r>
              <a:rPr lang="en-US" i="1" dirty="0"/>
              <a:t>L* </a:t>
            </a:r>
            <a:r>
              <a:rPr lang="en-US" dirty="0"/>
              <a:t>does not block the backdoor path between </a:t>
            </a:r>
            <a:r>
              <a:rPr lang="en-US" i="1" dirty="0"/>
              <a:t>A</a:t>
            </a:r>
            <a:r>
              <a:rPr lang="en-US" dirty="0"/>
              <a:t> and </a:t>
            </a:r>
            <a:r>
              <a:rPr lang="en-US" i="1" dirty="0"/>
              <a:t>Y </a:t>
            </a:r>
            <a:r>
              <a:rPr lang="en-US" dirty="0"/>
              <a:t>in either scenario</a:t>
            </a:r>
            <a:endParaRPr lang="en-US" i="1" dirty="0"/>
          </a:p>
        </p:txBody>
      </p:sp>
    </p:spTree>
    <p:extLst>
      <p:ext uri="{BB962C8B-B14F-4D97-AF65-F5344CB8AC3E}">
        <p14:creationId xmlns:p14="http://schemas.microsoft.com/office/powerpoint/2010/main" val="201421664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altLang="en-US" dirty="0"/>
              <a:t>Limitations of DAGs</a:t>
            </a:r>
          </a:p>
        </p:txBody>
      </p:sp>
    </p:spTree>
    <p:extLst>
      <p:ext uri="{BB962C8B-B14F-4D97-AF65-F5344CB8AC3E}">
        <p14:creationId xmlns:p14="http://schemas.microsoft.com/office/powerpoint/2010/main" val="2423865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Objections to DAGs</a:t>
            </a:r>
          </a:p>
        </p:txBody>
      </p:sp>
      <p:sp>
        <p:nvSpPr>
          <p:cNvPr id="3" name="Content Placeholder 2"/>
          <p:cNvSpPr>
            <a:spLocks noGrp="1"/>
          </p:cNvSpPr>
          <p:nvPr>
            <p:ph idx="1"/>
          </p:nvPr>
        </p:nvSpPr>
        <p:spPr>
          <a:xfrm>
            <a:off x="145143" y="1615168"/>
            <a:ext cx="8694057" cy="4625975"/>
          </a:xfrm>
        </p:spPr>
        <p:txBody>
          <a:bodyPr/>
          <a:lstStyle/>
          <a:p>
            <a:r>
              <a:rPr lang="en-US" sz="2800" dirty="0"/>
              <a:t>DAGs do not display effect modification</a:t>
            </a:r>
          </a:p>
          <a:p>
            <a:pPr lvl="1"/>
            <a:r>
              <a:rPr lang="en-US" sz="2400" dirty="0"/>
              <a:t>If Z modifies the effect of X on Y, then Z must itself affect Y.</a:t>
            </a:r>
          </a:p>
          <a:p>
            <a:pPr lvl="1"/>
            <a:r>
              <a:rPr lang="en-US" sz="2400" dirty="0"/>
              <a:t>Effect modification is scale dependent, so showing an effect modifier implies a scale and DAGs do not represent any scale</a:t>
            </a:r>
          </a:p>
          <a:p>
            <a:pPr lvl="1"/>
            <a:r>
              <a:rPr lang="en-US" sz="2400" dirty="0"/>
              <a:t>Some progress on this: e.g., </a:t>
            </a:r>
            <a:r>
              <a:rPr lang="en-US" sz="2400" dirty="0" err="1"/>
              <a:t>VanderWeele’s</a:t>
            </a:r>
            <a:r>
              <a:rPr lang="en-US" sz="2400" dirty="0"/>
              <a:t> sufficient cause framework</a:t>
            </a:r>
          </a:p>
          <a:p>
            <a:pPr lvl="1"/>
            <a:r>
              <a:rPr lang="en-US" sz="2400" dirty="0"/>
              <a:t>If Z and X both affect Y, then there is </a:t>
            </a:r>
            <a:r>
              <a:rPr lang="en-US" sz="2400" i="1" dirty="0"/>
              <a:t>some</a:t>
            </a:r>
            <a:r>
              <a:rPr lang="en-US" sz="2400" dirty="0"/>
              <a:t> scale on which Z modifies the effect of X and vice versa</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85</a:t>
            </a:fld>
            <a:endParaRPr lang="en-US" sz="1200" dirty="0">
              <a:latin typeface="Corbel"/>
              <a:cs typeface="Corbel"/>
            </a:endParaRPr>
          </a:p>
        </p:txBody>
      </p:sp>
    </p:spTree>
    <p:extLst>
      <p:ext uri="{BB962C8B-B14F-4D97-AF65-F5344CB8AC3E}">
        <p14:creationId xmlns:p14="http://schemas.microsoft.com/office/powerpoint/2010/main" val="223557985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Objections to DAGs</a:t>
            </a:r>
          </a:p>
        </p:txBody>
      </p:sp>
      <p:sp>
        <p:nvSpPr>
          <p:cNvPr id="3" name="Content Placeholder 2"/>
          <p:cNvSpPr>
            <a:spLocks noGrp="1"/>
          </p:cNvSpPr>
          <p:nvPr>
            <p:ph idx="1"/>
          </p:nvPr>
        </p:nvSpPr>
        <p:spPr>
          <a:xfrm>
            <a:off x="145143" y="1615168"/>
            <a:ext cx="8694057" cy="4625975"/>
          </a:xfrm>
        </p:spPr>
        <p:txBody>
          <a:bodyPr/>
          <a:lstStyle/>
          <a:p>
            <a:r>
              <a:rPr lang="en-US" sz="2800" dirty="0"/>
              <a:t>DAGs do not represent the magnitude of bias</a:t>
            </a:r>
          </a:p>
          <a:p>
            <a:pPr lvl="1"/>
            <a:r>
              <a:rPr lang="en-US" sz="2400" dirty="0"/>
              <a:t>Major limitation</a:t>
            </a:r>
          </a:p>
          <a:p>
            <a:pPr lvl="1"/>
            <a:r>
              <a:rPr lang="en-US" sz="2400" dirty="0"/>
              <a:t>Lots of work now on (a) signing the bias and (b) estimating the magnitude</a:t>
            </a:r>
          </a:p>
          <a:p>
            <a:pPr lvl="1"/>
            <a:r>
              <a:rPr lang="en-US" sz="2400" dirty="0"/>
              <a:t>Simulations and bias bounding formulas</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86</a:t>
            </a:fld>
            <a:endParaRPr lang="en-US" sz="1200" dirty="0">
              <a:latin typeface="Corbel"/>
              <a:cs typeface="Corbel"/>
            </a:endParaRPr>
          </a:p>
        </p:txBody>
      </p:sp>
    </p:spTree>
    <p:extLst>
      <p:ext uri="{BB962C8B-B14F-4D97-AF65-F5344CB8AC3E}">
        <p14:creationId xmlns:p14="http://schemas.microsoft.com/office/powerpoint/2010/main" val="226271181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Objections to DAGs</a:t>
            </a:r>
          </a:p>
        </p:txBody>
      </p:sp>
      <p:sp>
        <p:nvSpPr>
          <p:cNvPr id="3" name="Content Placeholder 2"/>
          <p:cNvSpPr>
            <a:spLocks noGrp="1"/>
          </p:cNvSpPr>
          <p:nvPr>
            <p:ph idx="1"/>
          </p:nvPr>
        </p:nvSpPr>
        <p:spPr>
          <a:xfrm>
            <a:off x="145143" y="1615168"/>
            <a:ext cx="8694057" cy="4625975"/>
          </a:xfrm>
        </p:spPr>
        <p:txBody>
          <a:bodyPr/>
          <a:lstStyle/>
          <a:p>
            <a:r>
              <a:rPr lang="en-US" sz="2800" dirty="0"/>
              <a:t>DAGs do not match the complex, dynamic feedback loops in the real world</a:t>
            </a:r>
          </a:p>
          <a:p>
            <a:pPr lvl="1"/>
            <a:r>
              <a:rPr lang="en-US" sz="2000" dirty="0"/>
              <a:t>DAGs can represent feedback between two variables</a:t>
            </a:r>
          </a:p>
          <a:p>
            <a:pPr lvl="1"/>
            <a:r>
              <a:rPr lang="en-US" sz="2000" dirty="0"/>
              <a:t>DAGs can represent complex interventions (e.g., deliver this set of 4 treatments vs only 2 of these)</a:t>
            </a:r>
          </a:p>
          <a:p>
            <a:pPr lvl="1"/>
            <a:r>
              <a:rPr lang="en-US" sz="2000" dirty="0"/>
              <a:t>DAGs match (one of the) things you want to know: will intervening in a specific way elicit a change in health?</a:t>
            </a:r>
          </a:p>
          <a:p>
            <a:pPr lvl="1"/>
            <a:r>
              <a:rPr lang="en-US" sz="2000" dirty="0"/>
              <a:t>To say “it’s all very complicated and impossible to specify which variables come first” is to abdicate any hope of guiding clinical or policy decisions</a:t>
            </a:r>
          </a:p>
          <a:p>
            <a:pPr lvl="1"/>
            <a:r>
              <a:rPr lang="en-US" sz="2000" dirty="0"/>
              <a:t>DAGs do not tell you everything, and complex systems simulations are often useful as a next step to predict spillovers and interactions with variables you do not have in your DAG;  the simulation will presumably rely on causal parameter inputs.</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87</a:t>
            </a:fld>
            <a:endParaRPr lang="en-US" sz="1200" dirty="0">
              <a:latin typeface="Corbel"/>
              <a:cs typeface="Corbel"/>
            </a:endParaRPr>
          </a:p>
        </p:txBody>
      </p:sp>
    </p:spTree>
    <p:extLst>
      <p:ext uri="{BB962C8B-B14F-4D97-AF65-F5344CB8AC3E}">
        <p14:creationId xmlns:p14="http://schemas.microsoft.com/office/powerpoint/2010/main" val="793175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Objections to DAGs</a:t>
            </a:r>
          </a:p>
        </p:txBody>
      </p:sp>
      <p:sp>
        <p:nvSpPr>
          <p:cNvPr id="3" name="Content Placeholder 2"/>
          <p:cNvSpPr>
            <a:spLocks noGrp="1"/>
          </p:cNvSpPr>
          <p:nvPr>
            <p:ph idx="1"/>
          </p:nvPr>
        </p:nvSpPr>
        <p:spPr>
          <a:xfrm>
            <a:off x="145143" y="1615168"/>
            <a:ext cx="8694057" cy="4625975"/>
          </a:xfrm>
        </p:spPr>
        <p:txBody>
          <a:bodyPr/>
          <a:lstStyle/>
          <a:p>
            <a:r>
              <a:rPr lang="en-US" dirty="0"/>
              <a:t>I’m not sure about which causal structure is right</a:t>
            </a:r>
          </a:p>
          <a:p>
            <a:pPr lvl="1"/>
            <a:r>
              <a:rPr lang="en-US" dirty="0"/>
              <a:t>Do you know enough to rule some DAGs out?</a:t>
            </a:r>
          </a:p>
          <a:p>
            <a:pPr lvl="1"/>
            <a:r>
              <a:rPr lang="en-US" dirty="0"/>
              <a:t>What are the commonalities across all plausible DAGs?</a:t>
            </a:r>
          </a:p>
          <a:p>
            <a:pPr lvl="1"/>
            <a:r>
              <a:rPr lang="en-US" dirty="0"/>
              <a:t>Useful to state: under these assumptions, we can draw these inferences; need evidence on the assumptions from other sources</a:t>
            </a:r>
          </a:p>
          <a:p>
            <a:r>
              <a:rPr lang="en-US" dirty="0"/>
              <a:t>I don’t know anything about the causal structure</a:t>
            </a:r>
          </a:p>
          <a:p>
            <a:pPr lvl="1"/>
            <a:r>
              <a:rPr lang="en-US" dirty="0"/>
              <a:t>This is not an objection to DAGs, this is an objection to ever drawing causal inferences</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88</a:t>
            </a:fld>
            <a:endParaRPr lang="en-US" sz="1200" dirty="0">
              <a:latin typeface="Corbel"/>
              <a:cs typeface="Corbel"/>
            </a:endParaRPr>
          </a:p>
        </p:txBody>
      </p:sp>
    </p:spTree>
    <p:extLst>
      <p:ext uri="{BB962C8B-B14F-4D97-AF65-F5344CB8AC3E}">
        <p14:creationId xmlns:p14="http://schemas.microsoft.com/office/powerpoint/2010/main" val="352146854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a:t>
            </a:r>
          </a:p>
        </p:txBody>
      </p:sp>
      <p:sp>
        <p:nvSpPr>
          <p:cNvPr id="3" name="Content Placeholder 2"/>
          <p:cNvSpPr>
            <a:spLocks noGrp="1"/>
          </p:cNvSpPr>
          <p:nvPr>
            <p:ph idx="1"/>
          </p:nvPr>
        </p:nvSpPr>
        <p:spPr>
          <a:xfrm>
            <a:off x="145143" y="1615168"/>
            <a:ext cx="8694057" cy="4625975"/>
          </a:xfrm>
        </p:spPr>
        <p:txBody>
          <a:bodyPr/>
          <a:lstStyle/>
          <a:p>
            <a:r>
              <a:rPr lang="en-US" dirty="0"/>
              <a:t>June Chan</a:t>
            </a:r>
          </a:p>
          <a:p>
            <a:r>
              <a:rPr lang="en-US" dirty="0"/>
              <a:t>Shelley </a:t>
            </a:r>
            <a:r>
              <a:rPr lang="en-US" dirty="0" err="1"/>
              <a:t>DeVost</a:t>
            </a:r>
            <a:endParaRPr lang="en-US" dirty="0"/>
          </a:p>
          <a:p>
            <a:r>
              <a:rPr lang="en-US" dirty="0"/>
              <a:t>Maria </a:t>
            </a:r>
            <a:r>
              <a:rPr lang="en-US" dirty="0" err="1"/>
              <a:t>Glymour</a:t>
            </a:r>
            <a:endParaRPr lang="en-US" dirty="0"/>
          </a:p>
          <a:p>
            <a:r>
              <a:rPr lang="en-US" dirty="0"/>
              <a:t>Miguel </a:t>
            </a:r>
            <a:r>
              <a:rPr lang="en-US" dirty="0" err="1"/>
              <a:t>Hernán</a:t>
            </a:r>
            <a:endParaRPr lang="en-US" dirty="0"/>
          </a:p>
          <a:p>
            <a:r>
              <a:rPr lang="en-US" dirty="0"/>
              <a:t>Francois </a:t>
            </a:r>
            <a:r>
              <a:rPr lang="en-US" dirty="0" err="1"/>
              <a:t>Rerolle</a:t>
            </a:r>
            <a:endParaRPr lang="en-US" dirty="0"/>
          </a:p>
          <a:p>
            <a:r>
              <a:rPr lang="en-US" dirty="0"/>
              <a:t>Carolyn Smith </a:t>
            </a:r>
          </a:p>
          <a:p>
            <a:pPr marL="119062" indent="0">
              <a:buNone/>
            </a:pPr>
            <a:r>
              <a:rPr lang="en-US" dirty="0"/>
              <a:t>    Hughes</a:t>
            </a:r>
          </a:p>
          <a:p>
            <a:endParaRPr lang="en-US" dirty="0"/>
          </a:p>
          <a:p>
            <a:endParaRPr lang="en-US" dirty="0"/>
          </a:p>
          <a:p>
            <a:endParaRPr lang="en-US" dirty="0"/>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89</a:t>
            </a:fld>
            <a:endParaRPr lang="en-US" sz="1200" dirty="0">
              <a:latin typeface="Corbel"/>
              <a:cs typeface="Corbel"/>
            </a:endParaRPr>
          </a:p>
        </p:txBody>
      </p:sp>
      <p:pic>
        <p:nvPicPr>
          <p:cNvPr id="6" name="Picture 5" descr="Miguel.jpg"/>
          <p:cNvPicPr>
            <a:picLocks noChangeAspect="1"/>
          </p:cNvPicPr>
          <p:nvPr/>
        </p:nvPicPr>
        <p:blipFill rotWithShape="1">
          <a:blip r:embed="rId3">
            <a:extLst>
              <a:ext uri="{28A0092B-C50C-407E-A947-70E740481C1C}">
                <a14:useLocalDpi xmlns:a14="http://schemas.microsoft.com/office/drawing/2010/main" val="0"/>
              </a:ext>
            </a:extLst>
          </a:blip>
          <a:srcRect l="15293" r="16471" b="41764"/>
          <a:stretch/>
        </p:blipFill>
        <p:spPr>
          <a:xfrm>
            <a:off x="4172869" y="3689962"/>
            <a:ext cx="1306274" cy="1486451"/>
          </a:xfrm>
          <a:prstGeom prst="rect">
            <a:avLst/>
          </a:prstGeom>
        </p:spPr>
      </p:pic>
      <p:pic>
        <p:nvPicPr>
          <p:cNvPr id="7" name="Picture 6" descr="June.jpeg"/>
          <p:cNvPicPr>
            <a:picLocks noChangeAspect="1"/>
          </p:cNvPicPr>
          <p:nvPr/>
        </p:nvPicPr>
        <p:blipFill rotWithShape="1">
          <a:blip r:embed="rId4">
            <a:extLst>
              <a:ext uri="{28A0092B-C50C-407E-A947-70E740481C1C}">
                <a14:useLocalDpi xmlns:a14="http://schemas.microsoft.com/office/drawing/2010/main" val="0"/>
              </a:ext>
            </a:extLst>
          </a:blip>
          <a:srcRect b="18714"/>
          <a:stretch/>
        </p:blipFill>
        <p:spPr>
          <a:xfrm>
            <a:off x="4172869" y="1787103"/>
            <a:ext cx="1288131" cy="1577597"/>
          </a:xfrm>
          <a:prstGeom prst="rect">
            <a:avLst/>
          </a:prstGeom>
        </p:spPr>
      </p:pic>
      <p:pic>
        <p:nvPicPr>
          <p:cNvPr id="4" name="Picture 3"/>
          <p:cNvPicPr>
            <a:picLocks/>
          </p:cNvPicPr>
          <p:nvPr/>
        </p:nvPicPr>
        <p:blipFill rotWithShape="1">
          <a:blip r:embed="rId5"/>
          <a:srcRect l="10730" r="12017"/>
          <a:stretch/>
        </p:blipFill>
        <p:spPr>
          <a:xfrm>
            <a:off x="5660572" y="1787103"/>
            <a:ext cx="1280946" cy="1569326"/>
          </a:xfrm>
          <a:prstGeom prst="rect">
            <a:avLst/>
          </a:prstGeom>
        </p:spPr>
      </p:pic>
      <p:pic>
        <p:nvPicPr>
          <p:cNvPr id="8" name="Picture 7"/>
          <p:cNvPicPr>
            <a:picLocks noChangeAspect="1"/>
          </p:cNvPicPr>
          <p:nvPr/>
        </p:nvPicPr>
        <p:blipFill rotWithShape="1">
          <a:blip r:embed="rId6"/>
          <a:srcRect b="25812"/>
          <a:stretch/>
        </p:blipFill>
        <p:spPr>
          <a:xfrm>
            <a:off x="7166428" y="1794328"/>
            <a:ext cx="1397001" cy="1561521"/>
          </a:xfrm>
          <a:prstGeom prst="rect">
            <a:avLst/>
          </a:prstGeom>
        </p:spPr>
      </p:pic>
      <p:pic>
        <p:nvPicPr>
          <p:cNvPr id="9" name="Picture 8"/>
          <p:cNvPicPr>
            <a:picLocks noChangeAspect="1"/>
          </p:cNvPicPr>
          <p:nvPr/>
        </p:nvPicPr>
        <p:blipFill rotWithShape="1">
          <a:blip r:embed="rId7"/>
          <a:srcRect l="5522" r="7849"/>
          <a:stretch/>
        </p:blipFill>
        <p:spPr>
          <a:xfrm>
            <a:off x="5660572" y="3692071"/>
            <a:ext cx="1280946" cy="1478643"/>
          </a:xfrm>
          <a:prstGeom prst="rect">
            <a:avLst/>
          </a:prstGeom>
        </p:spPr>
      </p:pic>
      <p:pic>
        <p:nvPicPr>
          <p:cNvPr id="10" name="Picture 2">
            <a:extLst>
              <a:ext uri="{FF2B5EF4-FFF2-40B4-BE49-F238E27FC236}">
                <a16:creationId xmlns:a16="http://schemas.microsoft.com/office/drawing/2014/main" id="{CF7EEED4-2478-184A-9EA3-D637ACB269C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8925" t="11688" r="8735" b="1160"/>
          <a:stretch/>
        </p:blipFill>
        <p:spPr bwMode="auto">
          <a:xfrm>
            <a:off x="7166427" y="3689962"/>
            <a:ext cx="1397001" cy="1478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10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523514" cy="1252728"/>
          </a:xfrm>
        </p:spPr>
        <p:txBody>
          <a:bodyPr>
            <a:normAutofit/>
          </a:bodyPr>
          <a:lstStyle/>
          <a:p>
            <a:r>
              <a:rPr lang="en-US" dirty="0"/>
              <a:t>Common Causes and Association</a:t>
            </a:r>
          </a:p>
        </p:txBody>
      </p:sp>
      <p:sp>
        <p:nvSpPr>
          <p:cNvPr id="3" name="Content Placeholder 2"/>
          <p:cNvSpPr>
            <a:spLocks noGrp="1"/>
          </p:cNvSpPr>
          <p:nvPr>
            <p:ph idx="1"/>
          </p:nvPr>
        </p:nvSpPr>
        <p:spPr/>
        <p:txBody>
          <a:bodyPr/>
          <a:lstStyle/>
          <a:p>
            <a:pPr marL="566737" indent="-457200"/>
            <a:r>
              <a:rPr lang="en-US" dirty="0"/>
              <a:t>For example:</a:t>
            </a:r>
          </a:p>
          <a:p>
            <a:pPr marL="858837" lvl="1" indent="-457200"/>
            <a:r>
              <a:rPr lang="en-US" i="1" dirty="0"/>
              <a:t>A</a:t>
            </a:r>
            <a:r>
              <a:rPr lang="en-US" dirty="0"/>
              <a:t>: Yellow fingers</a:t>
            </a:r>
          </a:p>
          <a:p>
            <a:pPr marL="858837" lvl="1" indent="-457200"/>
            <a:r>
              <a:rPr lang="en-US" i="1" dirty="0"/>
              <a:t>Y</a:t>
            </a:r>
            <a:r>
              <a:rPr lang="en-US" dirty="0"/>
              <a:t>: Lung cancer</a:t>
            </a:r>
          </a:p>
          <a:p>
            <a:pPr marL="858837" lvl="1" indent="-457200"/>
            <a:r>
              <a:rPr lang="en-US" i="1" dirty="0"/>
              <a:t>L</a:t>
            </a:r>
            <a:r>
              <a:rPr lang="en-US" dirty="0"/>
              <a:t>: Cigarette smoking</a:t>
            </a:r>
          </a:p>
          <a:p>
            <a:pPr marL="858837" lvl="1" indent="-457200"/>
            <a:endParaRPr lang="en-US" i="1" dirty="0"/>
          </a:p>
          <a:p>
            <a:pPr marL="401637" lvl="1" indent="0">
              <a:buNone/>
            </a:pPr>
            <a:endParaRPr lang="en-US" i="1" dirty="0"/>
          </a:p>
          <a:p>
            <a:pPr marL="1588" lvl="1" indent="0" algn="ctr">
              <a:buNone/>
            </a:pPr>
            <a:r>
              <a:rPr lang="en-US" dirty="0" err="1"/>
              <a:t>Pr</a:t>
            </a:r>
            <a:r>
              <a:rPr lang="en-US" dirty="0"/>
              <a:t>(</a:t>
            </a:r>
            <a:r>
              <a:rPr lang="en-US" i="1" dirty="0" err="1"/>
              <a:t>Y</a:t>
            </a:r>
            <a:r>
              <a:rPr lang="en-US" i="1" baseline="30000" dirty="0" err="1"/>
              <a:t>a</a:t>
            </a:r>
            <a:r>
              <a:rPr lang="en-US" i="1" baseline="30000" dirty="0"/>
              <a:t>=1 </a:t>
            </a:r>
            <a:r>
              <a:rPr lang="en-US" dirty="0"/>
              <a:t>= 1) = </a:t>
            </a:r>
            <a:r>
              <a:rPr lang="en-US" dirty="0" err="1"/>
              <a:t>Pr</a:t>
            </a:r>
            <a:r>
              <a:rPr lang="en-US" dirty="0"/>
              <a:t>(</a:t>
            </a:r>
            <a:r>
              <a:rPr lang="en-US" i="1" dirty="0" err="1"/>
              <a:t>Y</a:t>
            </a:r>
            <a:r>
              <a:rPr lang="en-US" i="1" baseline="30000" dirty="0" err="1"/>
              <a:t>a</a:t>
            </a:r>
            <a:r>
              <a:rPr lang="en-US" i="1" baseline="30000" dirty="0"/>
              <a:t>=0 </a:t>
            </a:r>
            <a:r>
              <a:rPr lang="en-US" dirty="0"/>
              <a:t>= 1)</a:t>
            </a:r>
            <a:endParaRPr lang="en-US" i="1" dirty="0"/>
          </a:p>
          <a:p>
            <a:pPr marL="1588" lvl="1" indent="0" algn="ctr">
              <a:buClr>
                <a:srgbClr val="60B5CC"/>
              </a:buClr>
              <a:buNone/>
            </a:pP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1) ≠ </a:t>
            </a: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0)</a:t>
            </a:r>
          </a:p>
        </p:txBody>
      </p:sp>
      <p:sp>
        <p:nvSpPr>
          <p:cNvPr id="6"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9</a:t>
            </a:fld>
            <a:endParaRPr lang="en-US" sz="1200" dirty="0">
              <a:latin typeface="Corbel"/>
              <a:cs typeface="Corbel"/>
            </a:endParaRPr>
          </a:p>
        </p:txBody>
      </p:sp>
      <p:pic>
        <p:nvPicPr>
          <p:cNvPr id="4" name="Picture 3" descr="Screen Shot 2020-02-01 at 2.37.0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9286" y="4000499"/>
            <a:ext cx="4140200" cy="889000"/>
          </a:xfrm>
          <a:prstGeom prst="rect">
            <a:avLst/>
          </a:prstGeom>
        </p:spPr>
      </p:pic>
      <p:sp>
        <p:nvSpPr>
          <p:cNvPr id="7" name="TextBox 6"/>
          <p:cNvSpPr txBox="1"/>
          <p:nvPr/>
        </p:nvSpPr>
        <p:spPr>
          <a:xfrm>
            <a:off x="5678713" y="2013858"/>
            <a:ext cx="3156858" cy="1902059"/>
          </a:xfrm>
          <a:prstGeom prst="rect">
            <a:avLst/>
          </a:prstGeom>
          <a:noFill/>
          <a:ln>
            <a:solidFill>
              <a:schemeClr val="tx1"/>
            </a:solidFill>
          </a:ln>
        </p:spPr>
        <p:txBody>
          <a:bodyPr wrap="square" rtlCol="0">
            <a:spAutoFit/>
          </a:bodyPr>
          <a:lstStyle/>
          <a:p>
            <a:pPr algn="ctr">
              <a:buNone/>
            </a:pPr>
            <a:r>
              <a:rPr lang="en-US" b="1" dirty="0">
                <a:solidFill>
                  <a:srgbClr val="FF0000"/>
                </a:solidFill>
                <a:latin typeface="Corbel"/>
                <a:cs typeface="Corbel"/>
              </a:rPr>
              <a:t>Confounding!</a:t>
            </a:r>
          </a:p>
          <a:p>
            <a:pPr algn="ctr">
              <a:buNone/>
            </a:pPr>
            <a:r>
              <a:rPr lang="en-US" dirty="0">
                <a:latin typeface="Corbel"/>
                <a:cs typeface="Corbel"/>
              </a:rPr>
              <a:t>Results in lack of unconditional exchangeability</a:t>
            </a:r>
          </a:p>
        </p:txBody>
      </p:sp>
    </p:spTree>
    <p:custDataLst>
      <p:tags r:id="rId1"/>
    </p:custDataLst>
    <p:extLst>
      <p:ext uri="{BB962C8B-B14F-4D97-AF65-F5344CB8AC3E}">
        <p14:creationId xmlns:p14="http://schemas.microsoft.com/office/powerpoint/2010/main" val="3084271524"/>
      </p:ext>
    </p:extLst>
  </p:cSld>
  <p:clrMapOvr>
    <a:masterClrMapping/>
  </p:clrMapOvr>
  <mc:AlternateContent xmlns:mc="http://schemas.openxmlformats.org/markup-compatibility/2006" xmlns:p14="http://schemas.microsoft.com/office/powerpoint/2010/main">
    <mc:Choice Requires="p14">
      <p:transition spd="slow" p14:dur="2000" advTm="133988"/>
    </mc:Choice>
    <mc:Fallback xmlns="">
      <p:transition spd="slow" advTm="13398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A4F05-9CE0-C446-8EC8-742FA99A5C0F}"/>
              </a:ext>
            </a:extLst>
          </p:cNvPr>
          <p:cNvSpPr>
            <a:spLocks noGrp="1"/>
          </p:cNvSpPr>
          <p:nvPr>
            <p:ph type="title"/>
          </p:nvPr>
        </p:nvSpPr>
        <p:spPr/>
        <p:txBody>
          <a:bodyPr/>
          <a:lstStyle/>
          <a:p>
            <a:r>
              <a:rPr lang="en-US" dirty="0"/>
              <a:t>Until Next Time…</a:t>
            </a:r>
          </a:p>
        </p:txBody>
      </p:sp>
      <p:sp>
        <p:nvSpPr>
          <p:cNvPr id="3" name="Content Placeholder 2">
            <a:extLst>
              <a:ext uri="{FF2B5EF4-FFF2-40B4-BE49-F238E27FC236}">
                <a16:creationId xmlns:a16="http://schemas.microsoft.com/office/drawing/2014/main" id="{203A3429-5718-F74A-AFA0-C4E9FD0E1C2C}"/>
              </a:ext>
            </a:extLst>
          </p:cNvPr>
          <p:cNvSpPr>
            <a:spLocks noGrp="1"/>
          </p:cNvSpPr>
          <p:nvPr>
            <p:ph idx="1"/>
          </p:nvPr>
        </p:nvSpPr>
        <p:spPr/>
        <p:txBody>
          <a:bodyPr/>
          <a:lstStyle/>
          <a:p>
            <a:r>
              <a:rPr lang="en-US" dirty="0"/>
              <a:t>Finish Homework #2</a:t>
            </a:r>
          </a:p>
          <a:p>
            <a:r>
              <a:rPr lang="en-US" dirty="0"/>
              <a:t>Read Chapter 6 and skim Chapter 7 in Rothman, Greenland, and Lash 2008</a:t>
            </a:r>
          </a:p>
          <a:p>
            <a:r>
              <a:rPr lang="en-US" dirty="0"/>
              <a:t>Watch the recorded Target Trials lectures</a:t>
            </a:r>
          </a:p>
          <a:p>
            <a:r>
              <a:rPr lang="en-US" dirty="0"/>
              <a:t>Office Hours: Monday@ 4:10pm on Zoom</a:t>
            </a:r>
          </a:p>
          <a:p>
            <a:endParaRPr lang="en-US" dirty="0"/>
          </a:p>
        </p:txBody>
      </p:sp>
    </p:spTree>
    <p:extLst>
      <p:ext uri="{BB962C8B-B14F-4D97-AF65-F5344CB8AC3E}">
        <p14:creationId xmlns:p14="http://schemas.microsoft.com/office/powerpoint/2010/main" val="178397823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altLang="en-US" dirty="0"/>
              <a:t>Questions?</a:t>
            </a:r>
          </a:p>
        </p:txBody>
      </p:sp>
    </p:spTree>
    <p:extLst>
      <p:ext uri="{BB962C8B-B14F-4D97-AF65-F5344CB8AC3E}">
        <p14:creationId xmlns:p14="http://schemas.microsoft.com/office/powerpoint/2010/main" val="38407847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5.3|8.5|13.4"/>
</p:tagLst>
</file>

<file path=ppt/tags/tag10.xml><?xml version="1.0" encoding="utf-8"?>
<p:tagLst xmlns:a="http://schemas.openxmlformats.org/drawingml/2006/main" xmlns:r="http://schemas.openxmlformats.org/officeDocument/2006/relationships" xmlns:p="http://schemas.openxmlformats.org/presentationml/2006/main">
  <p:tag name="TIMING" val="|9|10.2|9.8"/>
</p:tagLst>
</file>

<file path=ppt/tags/tag11.xml><?xml version="1.0" encoding="utf-8"?>
<p:tagLst xmlns:a="http://schemas.openxmlformats.org/drawingml/2006/main" xmlns:r="http://schemas.openxmlformats.org/officeDocument/2006/relationships" xmlns:p="http://schemas.openxmlformats.org/presentationml/2006/main">
  <p:tag name="TIMING" val="|43.9|7|3.7"/>
</p:tagLst>
</file>

<file path=ppt/tags/tag2.xml><?xml version="1.0" encoding="utf-8"?>
<p:tagLst xmlns:a="http://schemas.openxmlformats.org/drawingml/2006/main" xmlns:r="http://schemas.openxmlformats.org/officeDocument/2006/relationships" xmlns:p="http://schemas.openxmlformats.org/presentationml/2006/main">
  <p:tag name="TIMING" val="|28.3|13.2|25.5"/>
</p:tagLst>
</file>

<file path=ppt/tags/tag3.xml><?xml version="1.0" encoding="utf-8"?>
<p:tagLst xmlns:a="http://schemas.openxmlformats.org/drawingml/2006/main" xmlns:r="http://schemas.openxmlformats.org/officeDocument/2006/relationships" xmlns:p="http://schemas.openxmlformats.org/presentationml/2006/main">
  <p:tag name="TIMING" val="|29|61.6|27.5"/>
</p:tagLst>
</file>

<file path=ppt/tags/tag4.xml><?xml version="1.0" encoding="utf-8"?>
<p:tagLst xmlns:a="http://schemas.openxmlformats.org/drawingml/2006/main" xmlns:r="http://schemas.openxmlformats.org/officeDocument/2006/relationships" xmlns:p="http://schemas.openxmlformats.org/presentationml/2006/main">
  <p:tag name="TIMING" val="|24.6|18.9|54.5"/>
</p:tagLst>
</file>

<file path=ppt/tags/tag5.xml><?xml version="1.0" encoding="utf-8"?>
<p:tagLst xmlns:a="http://schemas.openxmlformats.org/drawingml/2006/main" xmlns:r="http://schemas.openxmlformats.org/officeDocument/2006/relationships" xmlns:p="http://schemas.openxmlformats.org/presentationml/2006/main">
  <p:tag name="TIMING" val="|20.4|14.8|34.8|17|71"/>
</p:tagLst>
</file>

<file path=ppt/tags/tag6.xml><?xml version="1.0" encoding="utf-8"?>
<p:tagLst xmlns:a="http://schemas.openxmlformats.org/drawingml/2006/main" xmlns:r="http://schemas.openxmlformats.org/officeDocument/2006/relationships" xmlns:p="http://schemas.openxmlformats.org/presentationml/2006/main">
  <p:tag name="TIMING" val="|22.9|44.8"/>
</p:tagLst>
</file>

<file path=ppt/tags/tag7.xml><?xml version="1.0" encoding="utf-8"?>
<p:tagLst xmlns:a="http://schemas.openxmlformats.org/drawingml/2006/main" xmlns:r="http://schemas.openxmlformats.org/officeDocument/2006/relationships" xmlns:p="http://schemas.openxmlformats.org/presentationml/2006/main">
  <p:tag name="TIMING" val="|19.3|53.2|57.6"/>
</p:tagLst>
</file>

<file path=ppt/tags/tag8.xml><?xml version="1.0" encoding="utf-8"?>
<p:tagLst xmlns:a="http://schemas.openxmlformats.org/drawingml/2006/main" xmlns:r="http://schemas.openxmlformats.org/officeDocument/2006/relationships" xmlns:p="http://schemas.openxmlformats.org/presentationml/2006/main">
  <p:tag name="TIMING" val="|16.3"/>
</p:tagLst>
</file>

<file path=ppt/tags/tag9.xml><?xml version="1.0" encoding="utf-8"?>
<p:tagLst xmlns:a="http://schemas.openxmlformats.org/drawingml/2006/main" xmlns:r="http://schemas.openxmlformats.org/officeDocument/2006/relationships" xmlns:p="http://schemas.openxmlformats.org/presentationml/2006/main">
  <p:tag name="TIMING" val="|15.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Designs\Straight Edge.pot</Template>
  <TotalTime>57915</TotalTime>
  <Words>7246</Words>
  <Application>Microsoft Macintosh PowerPoint</Application>
  <PresentationFormat>On-screen Show (4:3)</PresentationFormat>
  <Paragraphs>914</Paragraphs>
  <Slides>91</Slides>
  <Notes>84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Corbel</vt:lpstr>
      <vt:lpstr>Times New Roman</vt:lpstr>
      <vt:lpstr>Wingdings</vt:lpstr>
      <vt:lpstr>Wingdings 2</vt:lpstr>
      <vt:lpstr>Wingdings 3</vt:lpstr>
      <vt:lpstr>Module</vt:lpstr>
      <vt:lpstr>PowerPoint Presentation</vt:lpstr>
      <vt:lpstr>Learning Objectives (Weeks 2 &amp; 3)</vt:lpstr>
      <vt:lpstr>Overview of DAGs</vt:lpstr>
      <vt:lpstr>Why Causal Diagrams?</vt:lpstr>
      <vt:lpstr>Terminology</vt:lpstr>
      <vt:lpstr>Ideal Randomized Experiments</vt:lpstr>
      <vt:lpstr>Incorporating Expert Knowledge</vt:lpstr>
      <vt:lpstr>Causal Effects and Association</vt:lpstr>
      <vt:lpstr>Common Causes and Association</vt:lpstr>
      <vt:lpstr>Common Effects</vt:lpstr>
      <vt:lpstr>Conditioning on Mediators</vt:lpstr>
      <vt:lpstr>Conditioning on Common Causes</vt:lpstr>
      <vt:lpstr>Conditioning on Common Effects</vt:lpstr>
      <vt:lpstr>Consequences of Colliders</vt:lpstr>
      <vt:lpstr>Sources of Association</vt:lpstr>
      <vt:lpstr>How we can use this</vt:lpstr>
      <vt:lpstr>D-separation</vt:lpstr>
      <vt:lpstr>More Terminology</vt:lpstr>
      <vt:lpstr>Rule 1</vt:lpstr>
      <vt:lpstr>Rule 2</vt:lpstr>
      <vt:lpstr>Rule 3</vt:lpstr>
      <vt:lpstr>Rule 4</vt:lpstr>
      <vt:lpstr>PowerPoint Presentation</vt:lpstr>
      <vt:lpstr>Learning Objectives (Weeks 2 &amp; 3)</vt:lpstr>
      <vt:lpstr>Review of DAG Intuition</vt:lpstr>
      <vt:lpstr>Review of D-separation</vt:lpstr>
      <vt:lpstr>Questions from the Recorded Lecture?</vt:lpstr>
      <vt:lpstr>Exercises</vt:lpstr>
      <vt:lpstr>Causation</vt:lpstr>
      <vt:lpstr>Association I</vt:lpstr>
      <vt:lpstr>Association II</vt:lpstr>
      <vt:lpstr>Association III</vt:lpstr>
      <vt:lpstr>Association IV</vt:lpstr>
      <vt:lpstr>Research Design Interlude</vt:lpstr>
      <vt:lpstr>Research Design</vt:lpstr>
      <vt:lpstr>Quizlet: Can you test which DAG is correct if you have data on these variables?</vt:lpstr>
      <vt:lpstr>Quizlet: Can you test which DAG is correct if you have data on these variables?</vt:lpstr>
      <vt:lpstr>DAGs for Common Problems in Epidemiology</vt:lpstr>
      <vt:lpstr>Confounding is When…</vt:lpstr>
      <vt:lpstr>Identifiability of Causal Effects</vt:lpstr>
      <vt:lpstr>The Backdoor Criterion</vt:lpstr>
      <vt:lpstr>Healthy Worker Bias</vt:lpstr>
      <vt:lpstr>Exercise</vt:lpstr>
      <vt:lpstr>Confounding by Lifestyle</vt:lpstr>
      <vt:lpstr>Confounding by Early Life Factors</vt:lpstr>
      <vt:lpstr>Be Careful with Adjustment!</vt:lpstr>
      <vt:lpstr>Is L a “confounder”?</vt:lpstr>
      <vt:lpstr>Is L a “confounder”?</vt:lpstr>
      <vt:lpstr>Is L a “confounder”?</vt:lpstr>
      <vt:lpstr>Intractable Confounding</vt:lpstr>
      <vt:lpstr>Until Next Time…</vt:lpstr>
      <vt:lpstr>PowerPoint Presentation</vt:lpstr>
      <vt:lpstr>Learning Objectives (Weeks 2 &amp; 3)</vt:lpstr>
      <vt:lpstr>DAGs for Common Problems in Epidemiology</vt:lpstr>
      <vt:lpstr>Example RCT</vt:lpstr>
      <vt:lpstr>Confounding &amp; Selection Bias</vt:lpstr>
      <vt:lpstr>More on Selection Bias in RCTs</vt:lpstr>
      <vt:lpstr>Selection Before Randomization</vt:lpstr>
      <vt:lpstr>Noncompliance</vt:lpstr>
      <vt:lpstr>Unblinding</vt:lpstr>
      <vt:lpstr>Unblinding</vt:lpstr>
      <vt:lpstr>PowerPoint Presentation</vt:lpstr>
      <vt:lpstr>Learning Objectives (Weeks 2 &amp; 3)</vt:lpstr>
      <vt:lpstr>Questions from the Recorded Lecture?</vt:lpstr>
      <vt:lpstr>DAGs for Common Problems in Epidemiology</vt:lpstr>
      <vt:lpstr>What is Selection Bias?</vt:lpstr>
      <vt:lpstr>Inappropriate Selection of Controls</vt:lpstr>
      <vt:lpstr>Differential Loss to Follow-up</vt:lpstr>
      <vt:lpstr>Non-response / Missing Data Bias</vt:lpstr>
      <vt:lpstr>Exercise</vt:lpstr>
      <vt:lpstr>Another Healthy Worker Bias</vt:lpstr>
      <vt:lpstr>Prevalent User Bias</vt:lpstr>
      <vt:lpstr>Adjusting for Selection Bias</vt:lpstr>
      <vt:lpstr>Adjusting for Selection Bias</vt:lpstr>
      <vt:lpstr>DAGs for Common Problems in Epidemiology</vt:lpstr>
      <vt:lpstr>What is Measurement Bias?</vt:lpstr>
      <vt:lpstr>Relevant Variables</vt:lpstr>
      <vt:lpstr>Nondifferential Measurement Error</vt:lpstr>
      <vt:lpstr>Independent Differential Measurement Error</vt:lpstr>
      <vt:lpstr>Exercise</vt:lpstr>
      <vt:lpstr>Reverse Causation Bias</vt:lpstr>
      <vt:lpstr>Dependent Differential Measurement Error</vt:lpstr>
      <vt:lpstr>Mismeasured Confounders</vt:lpstr>
      <vt:lpstr>Limitations of DAGs</vt:lpstr>
      <vt:lpstr>Some Objections to DAGs</vt:lpstr>
      <vt:lpstr>Some Objections to DAGs</vt:lpstr>
      <vt:lpstr>Some Objections to DAGs</vt:lpstr>
      <vt:lpstr>Some Objections to DAGs</vt:lpstr>
      <vt:lpstr>Acknowledgements</vt:lpstr>
      <vt:lpstr>Until Next Time…</vt:lpstr>
      <vt:lpstr>Questions?</vt:lpstr>
    </vt:vector>
  </TitlesOfParts>
  <Company>Harvard School of Public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Rebecca Graff</cp:lastModifiedBy>
  <cp:revision>1275</cp:revision>
  <cp:lastPrinted>2014-02-10T19:53:01Z</cp:lastPrinted>
  <dcterms:created xsi:type="dcterms:W3CDTF">2001-12-12T23:21:39Z</dcterms:created>
  <dcterms:modified xsi:type="dcterms:W3CDTF">2022-01-20T23:12:04Z</dcterms:modified>
</cp:coreProperties>
</file>