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2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96" r:id="rId2"/>
    <p:sldMasterId id="2147484092" r:id="rId3"/>
    <p:sldMasterId id="2147484249" r:id="rId4"/>
  </p:sldMasterIdLst>
  <p:notesMasterIdLst>
    <p:notesMasterId r:id="rId106"/>
  </p:notesMasterIdLst>
  <p:handoutMasterIdLst>
    <p:handoutMasterId r:id="rId107"/>
  </p:handoutMasterIdLst>
  <p:sldIdLst>
    <p:sldId id="256" r:id="rId5"/>
    <p:sldId id="677" r:id="rId6"/>
    <p:sldId id="678" r:id="rId7"/>
    <p:sldId id="451" r:id="rId8"/>
    <p:sldId id="529" r:id="rId9"/>
    <p:sldId id="616" r:id="rId10"/>
    <p:sldId id="537" r:id="rId11"/>
    <p:sldId id="555" r:id="rId12"/>
    <p:sldId id="554" r:id="rId13"/>
    <p:sldId id="551" r:id="rId14"/>
    <p:sldId id="572" r:id="rId15"/>
    <p:sldId id="570" r:id="rId16"/>
    <p:sldId id="571" r:id="rId17"/>
    <p:sldId id="577" r:id="rId18"/>
    <p:sldId id="573" r:id="rId19"/>
    <p:sldId id="574" r:id="rId20"/>
    <p:sldId id="575" r:id="rId21"/>
    <p:sldId id="576" r:id="rId22"/>
    <p:sldId id="679" r:id="rId23"/>
    <p:sldId id="580" r:id="rId24"/>
    <p:sldId id="581" r:id="rId25"/>
    <p:sldId id="607" r:id="rId26"/>
    <p:sldId id="617" r:id="rId27"/>
    <p:sldId id="557" r:id="rId28"/>
    <p:sldId id="661" r:id="rId29"/>
    <p:sldId id="558" r:id="rId30"/>
    <p:sldId id="562" r:id="rId31"/>
    <p:sldId id="582" r:id="rId32"/>
    <p:sldId id="588" r:id="rId33"/>
    <p:sldId id="586" r:id="rId34"/>
    <p:sldId id="662" r:id="rId35"/>
    <p:sldId id="663" r:id="rId36"/>
    <p:sldId id="674" r:id="rId37"/>
    <p:sldId id="609" r:id="rId38"/>
    <p:sldId id="612" r:id="rId39"/>
    <p:sldId id="611" r:id="rId40"/>
    <p:sldId id="692" r:id="rId41"/>
    <p:sldId id="602" r:id="rId42"/>
    <p:sldId id="601" r:id="rId43"/>
    <p:sldId id="613" r:id="rId44"/>
    <p:sldId id="614" r:id="rId45"/>
    <p:sldId id="665" r:id="rId46"/>
    <p:sldId id="615" r:id="rId47"/>
    <p:sldId id="605" r:id="rId48"/>
    <p:sldId id="620" r:id="rId49"/>
    <p:sldId id="544" r:id="rId50"/>
    <p:sldId id="621" r:id="rId51"/>
    <p:sldId id="666" r:id="rId52"/>
    <p:sldId id="651" r:id="rId53"/>
    <p:sldId id="668" r:id="rId54"/>
    <p:sldId id="624" r:id="rId55"/>
    <p:sldId id="622" r:id="rId56"/>
    <p:sldId id="623" r:id="rId57"/>
    <p:sldId id="535" r:id="rId58"/>
    <p:sldId id="625" r:id="rId59"/>
    <p:sldId id="626" r:id="rId60"/>
    <p:sldId id="627" r:id="rId61"/>
    <p:sldId id="628" r:id="rId62"/>
    <p:sldId id="629" r:id="rId63"/>
    <p:sldId id="630" r:id="rId64"/>
    <p:sldId id="631" r:id="rId65"/>
    <p:sldId id="632" r:id="rId66"/>
    <p:sldId id="633" r:id="rId67"/>
    <p:sldId id="634" r:id="rId68"/>
    <p:sldId id="635" r:id="rId69"/>
    <p:sldId id="636" r:id="rId70"/>
    <p:sldId id="637" r:id="rId71"/>
    <p:sldId id="638" r:id="rId72"/>
    <p:sldId id="676" r:id="rId73"/>
    <p:sldId id="672" r:id="rId74"/>
    <p:sldId id="670" r:id="rId75"/>
    <p:sldId id="639" r:id="rId76"/>
    <p:sldId id="640" r:id="rId77"/>
    <p:sldId id="642" r:id="rId78"/>
    <p:sldId id="643" r:id="rId79"/>
    <p:sldId id="644" r:id="rId80"/>
    <p:sldId id="645" r:id="rId81"/>
    <p:sldId id="641" r:id="rId82"/>
    <p:sldId id="646" r:id="rId83"/>
    <p:sldId id="648" r:id="rId84"/>
    <p:sldId id="680" r:id="rId85"/>
    <p:sldId id="654" r:id="rId86"/>
    <p:sldId id="610" r:id="rId87"/>
    <p:sldId id="583" r:id="rId88"/>
    <p:sldId id="652" r:id="rId89"/>
    <p:sldId id="653" r:id="rId90"/>
    <p:sldId id="650" r:id="rId91"/>
    <p:sldId id="681" r:id="rId92"/>
    <p:sldId id="682" r:id="rId93"/>
    <p:sldId id="684" r:id="rId94"/>
    <p:sldId id="693" r:id="rId95"/>
    <p:sldId id="683" r:id="rId96"/>
    <p:sldId id="690" r:id="rId97"/>
    <p:sldId id="686" r:id="rId98"/>
    <p:sldId id="687" r:id="rId99"/>
    <p:sldId id="688" r:id="rId100"/>
    <p:sldId id="689" r:id="rId101"/>
    <p:sldId id="273" r:id="rId102"/>
    <p:sldId id="520" r:id="rId103"/>
    <p:sldId id="659" r:id="rId104"/>
    <p:sldId id="685" r:id="rId10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90000"/>
    <a:srgbClr val="999933"/>
    <a:srgbClr val="CC6600"/>
    <a:srgbClr val="CC9933"/>
    <a:srgbClr val="BBBBAA"/>
    <a:srgbClr val="88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1" autoAdjust="0"/>
    <p:restoredTop sz="64615" autoAdjust="0"/>
  </p:normalViewPr>
  <p:slideViewPr>
    <p:cSldViewPr>
      <p:cViewPr varScale="1">
        <p:scale>
          <a:sx n="71" d="100"/>
          <a:sy n="71" d="100"/>
        </p:scale>
        <p:origin x="-16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77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74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viewProps" Target="view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027128-563B-42AB-8695-4719B473FD9B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7D5728-7EC3-4C63-B189-98D57C9F6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2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B0E42-7A1C-448B-B0EC-ABC05927D936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CE332-6E9C-4D11-9F5B-65AA288B18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0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2C4A1-7BE3-344A-96F5-9FD1C1C0C9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19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8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38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38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6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24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58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39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39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3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25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39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24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52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4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3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6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6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49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15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1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02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75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81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10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4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5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1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50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48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23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70E248A-4866-8940-AB42-812D0D08874B}" type="slidenum">
              <a:rPr lang="en-US" sz="1200">
                <a:latin typeface="Calibri" charset="0"/>
              </a:rPr>
              <a:pPr algn="r"/>
              <a:t>55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73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7D3ECBD-E866-824B-950D-0E40B4261F3B}" type="slidenum">
              <a:rPr lang="en-US" sz="1200">
                <a:latin typeface="Calibri" charset="0"/>
              </a:rPr>
              <a:pPr algn="r"/>
              <a:t>62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45949F3-59D4-2E40-A234-A03DB6AFEE6B}" type="slidenum">
              <a:rPr lang="en-US" sz="1200">
                <a:latin typeface="Calibri" charset="0"/>
              </a:rPr>
              <a:pPr algn="r"/>
              <a:t>63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C29C3D2-7B26-8949-8BEC-691C078FEE5B}" type="slidenum">
              <a:rPr lang="en-US" sz="1200">
                <a:latin typeface="Calibri" charset="0"/>
              </a:rPr>
              <a:pPr algn="r"/>
              <a:t>64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120CE18-814D-1F41-9BBB-8CA3F3AE83E2}" type="slidenum">
              <a:rPr lang="en-US" sz="1200">
                <a:latin typeface="Calibri" charset="0"/>
              </a:rPr>
              <a:pPr algn="r"/>
              <a:t>65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4548BF-B9B2-7B4B-80F1-12EFD90AC2A8}" type="slidenum">
              <a:rPr lang="en-US" sz="1200">
                <a:latin typeface="Calibri" charset="0"/>
              </a:rPr>
              <a:pPr algn="r"/>
              <a:t>66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55D479E-03F0-5E4B-9EAE-D095C6E7A422}" type="slidenum">
              <a:rPr lang="en-US" sz="1200">
                <a:latin typeface="Calibri" charset="0"/>
              </a:rPr>
              <a:pPr algn="r"/>
              <a:t>67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E30C374-E069-9747-867C-D85FC0E614DA}" type="slidenum">
              <a:rPr lang="en-US" sz="1200">
                <a:latin typeface="Calibri" charset="0"/>
              </a:rPr>
              <a:pPr algn="r"/>
              <a:t>68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000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00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69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D08DC0A-F012-A74A-ABC9-2DF40708D390}" type="slidenum">
              <a:rPr lang="en-US" sz="1200">
                <a:latin typeface="Calibri" charset="0"/>
              </a:rPr>
              <a:pPr algn="r"/>
              <a:t>72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73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90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335CAF4-62A4-FB4A-9EF7-961F1947936F}" type="slidenum">
              <a:rPr lang="en-US" sz="1200">
                <a:latin typeface="Calibri" charset="0"/>
              </a:rPr>
              <a:pPr algn="r"/>
              <a:t>73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5BB1373-C26C-5F41-B5B9-668187CDD181}" type="slidenum">
              <a:rPr lang="en-US" sz="1200">
                <a:latin typeface="Calibri" charset="0"/>
              </a:rPr>
              <a:pPr algn="r"/>
              <a:t>74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5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10B3AF7-250B-BA47-B110-F9564647D8AA}" type="slidenum">
              <a:rPr lang="en-US" sz="1200">
                <a:latin typeface="Calibri" charset="0"/>
              </a:rPr>
              <a:pPr algn="r"/>
              <a:t>75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7C6560F-98B7-FC47-B4E1-6A78DB99DE51}" type="slidenum">
              <a:rPr lang="en-US" sz="1200">
                <a:latin typeface="Calibri" charset="0"/>
              </a:rPr>
              <a:pPr algn="r"/>
              <a:t>76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9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398D6C5-4D17-3846-B276-E512F14B9D83}" type="slidenum">
              <a:rPr lang="en-US" sz="1200">
                <a:latin typeface="Calibri" charset="0"/>
              </a:rPr>
              <a:pPr algn="r"/>
              <a:t>77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10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7B3CDA7-484E-E547-9ACD-4BEFEE391B74}" type="slidenum">
              <a:rPr lang="en-US" sz="1200">
                <a:latin typeface="Calibri" charset="0"/>
              </a:rPr>
              <a:pPr algn="r"/>
              <a:t>78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1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982A5AB-0D2C-0348-AE4A-A48145EE750F}" type="slidenum">
              <a:rPr lang="en-US" sz="1200">
                <a:latin typeface="Calibri" charset="0"/>
              </a:rPr>
              <a:pPr algn="r"/>
              <a:t>79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5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B74ACD3-0055-4A4A-BB2E-805AE4B05F65}" type="slidenum">
              <a:rPr lang="en-US" sz="1200">
                <a:latin typeface="Calibri" charset="0"/>
              </a:rPr>
              <a:pPr algn="r"/>
              <a:t>80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792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7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45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54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734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2C4A1-7BE3-344A-96F5-9FD1C1C0C977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194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922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222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9968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6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CE332-6E9C-4D11-9F5B-65AA288B18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EF1FF4-54A5-4372-B3B2-5CF6F8C34999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1CB1D3-B870-4CE5-93B8-A3D7E06A6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0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8227B6-C509-497A-AC84-B0F3CBE53D54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E7E255-44D2-42BE-8875-86371A8892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5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2AE409-CB20-48A4-8589-2C79FEB5CEBB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01A1EC-0EE3-4574-B487-055EE801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16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CF96FF-54AC-49F0-B852-DF60216D1F7D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CB8D03-5C0C-487F-BA85-07DC9B619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03AD98-76C2-4BD3-A985-C1B75387A344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1B64A9-F098-4C12-9C9B-46F39AD6C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EB518F-7FBA-422C-8063-A2C5B869830E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7173AE-3740-4B70-B37C-0C55B9809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98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94C5D3-4737-4475-83F1-641622E971D3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6B86CF-E1B0-420A-82EC-B1D583A41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53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BA1BCC-385F-4216-AF3D-3A6E08537891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61E2D5-40FD-4217-ACA2-676B3D462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84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A0DB09-792B-42A0-98CB-08A0AE1E832A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E2F210-B69C-42F0-8107-AF0EF6D13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6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7435F9-B677-4B98-B4A6-3AD6F5EC45ED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1607E3-41CB-41AB-B08E-9EB0DE8961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20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CAAEA-B400-4B80-B3AA-8A64595C7866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A7A143-194B-4D67-97FA-461294EF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98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AF87C-3182-43EE-B42D-C171909753B6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454BC-A325-46E9-ADEC-F8755F4B9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0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DFDAAE-5D16-45FA-8BAF-33EB96389C87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D6789A-DD83-48A8-8A3F-624B93E70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12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619FCD-2FFD-477E-A6C6-C0DB735DDB66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EFCF0A-2C38-4EC8-BE75-4066A35B0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69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7435F9-B677-4B98-B4A6-3AD6F5EC45E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1607E3-41CB-41AB-B08E-9EB0DE8961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83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82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16BE37-4F53-4141-B4D6-4CB5B3FEBF8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D67C37-78D5-49F8-B732-6711843F403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35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9BE9D4-892E-4947-9756-9E23C45B234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115B0D-7298-4BCC-8B45-0671093FD4A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16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5B2B90-086F-4897-80BB-99673807FFA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E42EC6-405B-41EC-889D-F5E407DC42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58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80CF31-6BD4-487C-B7E9-D3879F39F5E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5C76C8-D4A4-4778-A9D9-5ABC1F11DDD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3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83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DD06D6-CEDA-4B4B-A85D-9F768C2F9AA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2597BA-2897-492F-8DEB-13A27BBBCB4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32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A4BA01-4336-48EA-AB6E-742DD6B6DF1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A8938B-A0A9-494F-9E66-FCD6D2F613B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8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EF1FF4-54A5-4372-B3B2-5CF6F8C3499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1CB1D3-B870-4CE5-93B8-A3D7E06A65E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58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8227B6-C509-497A-AC84-B0F3CBE53D5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E7E255-44D2-42BE-8875-86371A88929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56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2AE409-CB20-48A4-8589-2C79FEB5CEB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01A1EC-0EE3-4574-B487-055EE8018F7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38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2863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16BE37-4F53-4141-B4D6-4CB5B3FEBF81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D67C37-78D5-49F8-B732-6711843F4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1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9BE9D4-892E-4947-9756-9E23C45B2341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115B0D-7298-4BCC-8B45-0671093FD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0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5B2B90-086F-4897-80BB-99673807FFA9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E42EC6-405B-41EC-889D-F5E407DC4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80CF31-6BD4-487C-B7E9-D3879F39F5EA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5C76C8-D4A4-4778-A9D9-5ABC1F11D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4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DD06D6-CEDA-4B4B-A85D-9F768C2F9AA7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2597BA-2897-492F-8DEB-13A27BBBC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5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A4BA01-4336-48EA-AB6E-742DD6B6DF11}" type="datetimeFigureOut">
              <a:rPr lang="en-US"/>
              <a:pPr>
                <a:defRPr/>
              </a:pPr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A8938B-A0A9-494F-9E66-FCD6D2F613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2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BBBBA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152400" y="6335713"/>
            <a:ext cx="876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rgbClr val="990000"/>
                </a:solidFill>
              </a:rPr>
              <a:t>Department of Family &amp; Community Medicine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47990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2"/>
          <p:cNvSpPr txBox="1">
            <a:spLocks noChangeArrowheads="1"/>
          </p:cNvSpPr>
          <p:nvPr/>
        </p:nvSpPr>
        <p:spPr bwMode="auto">
          <a:xfrm>
            <a:off x="1600200" y="76200"/>
            <a:ext cx="42291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 smtClean="0"/>
              <a:t>Department of </a:t>
            </a:r>
          </a:p>
          <a:p>
            <a:pPr algn="ctr">
              <a:defRPr/>
            </a:pPr>
            <a:r>
              <a:rPr lang="en-US" altLang="en-US" sz="3200" b="1" dirty="0" smtClean="0"/>
              <a:t>Family &amp; Community Medicine</a:t>
            </a:r>
          </a:p>
          <a:p>
            <a:pPr algn="ctr">
              <a:defRPr/>
            </a:pPr>
            <a:endParaRPr lang="en-US" altLang="en-US" sz="1000" b="1" dirty="0" smtClean="0"/>
          </a:p>
          <a:p>
            <a:pPr algn="ctr">
              <a:defRPr/>
            </a:pPr>
            <a:r>
              <a:rPr lang="en-US" altLang="en-US" b="1" dirty="0" smtClean="0"/>
              <a:t>University of California, </a:t>
            </a:r>
          </a:p>
          <a:p>
            <a:pPr algn="ctr">
              <a:defRPr/>
            </a:pPr>
            <a:r>
              <a:rPr lang="en-US" altLang="en-US" b="1" dirty="0" smtClean="0"/>
              <a:t>San Francisco</a:t>
            </a:r>
          </a:p>
        </p:txBody>
      </p:sp>
      <p:pic>
        <p:nvPicPr>
          <p:cNvPr id="10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3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BBBBA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152400" y="6335713"/>
            <a:ext cx="876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rgbClr val="990000"/>
                </a:solidFill>
              </a:rPr>
              <a:t>Department of Family &amp; Community Medicine</a:t>
            </a:r>
          </a:p>
        </p:txBody>
      </p:sp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3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88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BBBB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152400" y="6335713"/>
            <a:ext cx="876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rgbClr val="990000"/>
                </a:solidFill>
              </a:rPr>
              <a:t>Department of Family &amp; Community Medicine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3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189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BBBBA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48400"/>
            <a:ext cx="963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95552"/>
            <a:ext cx="1600200" cy="66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66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aspe.hhs.gov/basic-report/guide-hhs-surveys-and-data-resources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 bwMode="auto">
          <a:xfrm>
            <a:off x="762000" y="281940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Doing Research to Reduce Health Disparities</a:t>
            </a:r>
            <a:endParaRPr lang="en-US" altLang="en-US" sz="4000" dirty="0" smtClean="0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 bwMode="auto">
          <a:xfrm>
            <a:off x="685800" y="4800600"/>
            <a:ext cx="8117874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sz="2400" dirty="0" smtClean="0"/>
              <a:t>Christine Dehlendorf, MD MAS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/>
              <a:t>Associate </a:t>
            </a:r>
            <a:r>
              <a:rPr lang="en-US" altLang="en-US" sz="2400" dirty="0" smtClean="0"/>
              <a:t>Professor</a:t>
            </a:r>
          </a:p>
          <a:p>
            <a:pPr>
              <a:spcBef>
                <a:spcPts val="0"/>
              </a:spcBef>
            </a:pPr>
            <a:r>
              <a:rPr lang="en-US" altLang="en-US" sz="2400" dirty="0" smtClean="0"/>
              <a:t>March 8, 2016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Black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“Although </a:t>
            </a:r>
            <a:r>
              <a:rPr lang="en-US" dirty="0"/>
              <a:t>the problems of inequalities in health were well known to researchers, the Black Report summarized the evidence, gave it focus, reached conclusions and hence brought it to public </a:t>
            </a:r>
            <a:r>
              <a:rPr lang="en-US" dirty="0" smtClean="0"/>
              <a:t>attention”.</a:t>
            </a:r>
          </a:p>
          <a:p>
            <a:r>
              <a:rPr lang="en-US" dirty="0" smtClean="0"/>
              <a:t>Led </a:t>
            </a:r>
            <a:r>
              <a:rPr lang="en-US" dirty="0"/>
              <a:t>to an assessment by the Office for Economic </a:t>
            </a:r>
            <a:r>
              <a:rPr lang="en-US" dirty="0" smtClean="0"/>
              <a:t>Cooperation </a:t>
            </a:r>
            <a:r>
              <a:rPr lang="en-US" dirty="0"/>
              <a:t>and Development and </a:t>
            </a:r>
            <a:r>
              <a:rPr lang="en-US" dirty="0" smtClean="0"/>
              <a:t>by WHO of </a:t>
            </a:r>
            <a:r>
              <a:rPr lang="en-US" dirty="0"/>
              <a:t>health inequalities in 13 </a:t>
            </a:r>
            <a:r>
              <a:rPr lang="en-US" dirty="0" smtClean="0"/>
              <a:t>countries, and ongoing interest in health inequities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Marmot, </a:t>
            </a:r>
            <a:r>
              <a:rPr lang="en-US" dirty="0" err="1" smtClean="0"/>
              <a:t>Int</a:t>
            </a:r>
            <a:r>
              <a:rPr lang="en-US" dirty="0" smtClean="0"/>
              <a:t> J </a:t>
            </a:r>
            <a:r>
              <a:rPr lang="en-US" dirty="0" err="1" smtClean="0"/>
              <a:t>Epi</a:t>
            </a:r>
            <a:r>
              <a:rPr lang="en-US" dirty="0" smtClean="0"/>
              <a:t>,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059363"/>
          </a:xfrm>
        </p:spPr>
        <p:txBody>
          <a:bodyPr/>
          <a:lstStyle/>
          <a:p>
            <a:r>
              <a:rPr lang="en-US" sz="2400" dirty="0" smtClean="0"/>
              <a:t>Role of genetics in health disparities</a:t>
            </a:r>
          </a:p>
          <a:p>
            <a:r>
              <a:rPr lang="en-US" sz="2400" dirty="0" smtClean="0"/>
              <a:t>Importance of relative vs. absolute measures in health disparities</a:t>
            </a:r>
          </a:p>
          <a:p>
            <a:r>
              <a:rPr lang="en-US" sz="2400" dirty="0" smtClean="0"/>
              <a:t>Focus on race/ethnicity vs. SES</a:t>
            </a:r>
          </a:p>
          <a:p>
            <a:r>
              <a:rPr lang="en-US" sz="2400" dirty="0" smtClean="0"/>
              <a:t>How disadvantage becomes embodied</a:t>
            </a:r>
          </a:p>
          <a:p>
            <a:r>
              <a:rPr lang="en-US" sz="2400" dirty="0" smtClean="0"/>
              <a:t>How embodied disadvantage is passed down over generations</a:t>
            </a:r>
          </a:p>
          <a:p>
            <a:r>
              <a:rPr lang="en-US" sz="2400" dirty="0" smtClean="0"/>
              <a:t>Targeted vs. generalized interventions</a:t>
            </a:r>
          </a:p>
          <a:p>
            <a:r>
              <a:rPr lang="en-US" sz="2400" dirty="0" smtClean="0"/>
              <a:t>How to optimize multi-level interventions</a:t>
            </a:r>
            <a:endParaRPr lang="en-US" sz="2400" dirty="0" smtClean="0"/>
          </a:p>
          <a:p>
            <a:pPr lvl="1"/>
            <a:r>
              <a:rPr lang="en-US" sz="2000" dirty="0" smtClean="0"/>
              <a:t>How the health system can engage with social determinants</a:t>
            </a:r>
          </a:p>
          <a:p>
            <a:r>
              <a:rPr lang="en-US" sz="2400" dirty="0" smtClean="0"/>
              <a:t>How to disseminate evidence based interventions</a:t>
            </a:r>
          </a:p>
          <a:p>
            <a:r>
              <a:rPr lang="en-US" sz="2400" dirty="0" smtClean="0"/>
              <a:t>How to impact social determinants of equity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6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Share </a:t>
            </a:r>
            <a:r>
              <a:rPr lang="en-US" dirty="0"/>
              <a:t>with us something about how the material in this class has or will inform your work.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.g., Application </a:t>
            </a:r>
            <a:r>
              <a:rPr lang="en-US" dirty="0"/>
              <a:t>of the socioecological model to your area of research, measurement or analytic issues</a:t>
            </a:r>
            <a:r>
              <a:rPr lang="en-US" dirty="0" smtClean="0"/>
              <a:t>, </a:t>
            </a:r>
            <a:r>
              <a:rPr lang="en-US" dirty="0"/>
              <a:t>how to think strategically about your area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presenter will have 3-5 minutes, with a few minutes for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Also 1-2 </a:t>
            </a:r>
            <a:r>
              <a:rPr lang="en-US" dirty="0"/>
              <a:t>page paper where you can expand a bit more on this </a:t>
            </a:r>
            <a:r>
              <a:rPr lang="en-US" dirty="0" smtClean="0"/>
              <a:t>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2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First Generation of First Generation of Research, US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1973 Kitagawa and Hauser published data from the “1960s Matched Records Study”</a:t>
            </a:r>
          </a:p>
          <a:p>
            <a:pPr lvl="1"/>
            <a:r>
              <a:rPr lang="en-US" dirty="0" smtClean="0"/>
              <a:t>First study to link death certificates to </a:t>
            </a:r>
            <a:r>
              <a:rPr lang="en-US" dirty="0"/>
              <a:t>c</a:t>
            </a:r>
            <a:r>
              <a:rPr lang="en-US" dirty="0" smtClean="0"/>
              <a:t>ensus data</a:t>
            </a:r>
          </a:p>
          <a:p>
            <a:r>
              <a:rPr lang="en-US" dirty="0" smtClean="0"/>
              <a:t>Found independent relationships between all cause mortality and education, income and occupation</a:t>
            </a:r>
          </a:p>
          <a:p>
            <a:r>
              <a:rPr lang="en-US" dirty="0" smtClean="0"/>
              <a:t>Called attention to issues of class in </a:t>
            </a:r>
            <a:r>
              <a:rPr lang="en-US" dirty="0" smtClean="0"/>
              <a:t>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First Generation of First Generation of Research, US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Margaret Heckler, Secretary of DHHS, </a:t>
            </a:r>
            <a:r>
              <a:rPr lang="en-US" dirty="0"/>
              <a:t>convened Secretary's Task Force on Black and Minority Health </a:t>
            </a:r>
            <a:r>
              <a:rPr lang="en-US" dirty="0" smtClean="0"/>
              <a:t>in 1985</a:t>
            </a:r>
          </a:p>
          <a:p>
            <a:r>
              <a:rPr lang="en-US" dirty="0" smtClean="0"/>
              <a:t>Documented extent </a:t>
            </a:r>
            <a:r>
              <a:rPr lang="en-US" dirty="0"/>
              <a:t>of </a:t>
            </a:r>
            <a:r>
              <a:rPr lang="en-US" dirty="0" smtClean="0"/>
              <a:t>racial/ethnic health </a:t>
            </a:r>
            <a:r>
              <a:rPr lang="en-US" dirty="0"/>
              <a:t>disparities </a:t>
            </a:r>
            <a:endParaRPr lang="en-US" dirty="0" smtClean="0"/>
          </a:p>
          <a:p>
            <a:pPr lvl="1"/>
            <a:r>
              <a:rPr lang="en-US" dirty="0" smtClean="0"/>
              <a:t>60,000 excess deaths per year among minorities</a:t>
            </a:r>
          </a:p>
          <a:p>
            <a:pPr lvl="1"/>
            <a:r>
              <a:rPr lang="en-US" dirty="0" smtClean="0"/>
              <a:t>Cancer</a:t>
            </a:r>
            <a:r>
              <a:rPr lang="en-US" dirty="0"/>
              <a:t>, </a:t>
            </a:r>
            <a:r>
              <a:rPr lang="en-US" dirty="0" smtClean="0"/>
              <a:t>CVD, </a:t>
            </a:r>
            <a:r>
              <a:rPr lang="en-US" dirty="0"/>
              <a:t>cirrhosis, diabetes, homicide and accidents, and infant </a:t>
            </a:r>
            <a:r>
              <a:rPr lang="en-US" dirty="0" smtClean="0"/>
              <a:t>mortality accounted </a:t>
            </a:r>
            <a:r>
              <a:rPr lang="en-US" dirty="0"/>
              <a:t>for more than 80 percent of the excess </a:t>
            </a:r>
            <a:r>
              <a:rPr lang="en-US" dirty="0" smtClean="0"/>
              <a:t>deaths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Heckler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08289"/>
            <a:ext cx="8229600" cy="4525963"/>
          </a:xfrm>
        </p:spPr>
        <p:txBody>
          <a:bodyPr/>
          <a:lstStyle/>
          <a:p>
            <a:r>
              <a:rPr lang="en-US" dirty="0" smtClean="0"/>
              <a:t>Report </a:t>
            </a:r>
            <a:r>
              <a:rPr lang="en-US" dirty="0"/>
              <a:t>pushed minority health issues onto the national research and health policy </a:t>
            </a:r>
            <a:r>
              <a:rPr lang="en-US" dirty="0" smtClean="0"/>
              <a:t>stage</a:t>
            </a:r>
          </a:p>
          <a:p>
            <a:r>
              <a:rPr lang="en-US" dirty="0" smtClean="0"/>
              <a:t>In 1985, Department </a:t>
            </a:r>
            <a:r>
              <a:rPr lang="en-US" dirty="0"/>
              <a:t>of Health and Human </a:t>
            </a:r>
            <a:r>
              <a:rPr lang="en-US" dirty="0" smtClean="0"/>
              <a:t>Services </a:t>
            </a:r>
            <a:r>
              <a:rPr lang="en-US" dirty="0"/>
              <a:t>established in 1985 the Office of Minority </a:t>
            </a:r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Ultimately led to National Institute on Minority Health and Health Disparities</a:t>
            </a:r>
          </a:p>
          <a:p>
            <a:r>
              <a:rPr lang="en-US" dirty="0" smtClean="0"/>
              <a:t>Majority of states have agencies or groups responsible for minority health</a:t>
            </a:r>
            <a:endParaRPr lang="en-US" dirty="0"/>
          </a:p>
        </p:txBody>
      </p:sp>
      <p:sp>
        <p:nvSpPr>
          <p:cNvPr id="6" name="AutoShape 2" descr="Image result for office of minority healt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334000"/>
            <a:ext cx="2809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1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s://kaiserfamilyfoundation.files.wordpress.com/2013/09/maternal-mortality-rates-in-the-u-s-by-raceethnicity-1998-2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14"/>
            <a:ext cx="9166960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5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First Generation Research:</a:t>
            </a:r>
            <a:br>
              <a:rPr lang="en-US" dirty="0" smtClean="0"/>
            </a:br>
            <a:r>
              <a:rPr lang="en-US" dirty="0" smtClean="0"/>
              <a:t>Novel Approaches to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38889" r="37866" b="15476"/>
          <a:stretch/>
        </p:blipFill>
        <p:spPr bwMode="auto">
          <a:xfrm>
            <a:off x="1143000" y="1752600"/>
            <a:ext cx="6400800" cy="3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5791200"/>
            <a:ext cx="343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McCord and Freeman, NEJM, 1990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26217" r="14660" b="22794"/>
          <a:stretch/>
        </p:blipFill>
        <p:spPr bwMode="auto">
          <a:xfrm>
            <a:off x="152400" y="914400"/>
            <a:ext cx="866954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5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First Generation Research: </a:t>
            </a:r>
            <a:br>
              <a:rPr lang="en-US" dirty="0" smtClean="0"/>
            </a:br>
            <a:r>
              <a:rPr lang="en-US" dirty="0" smtClean="0"/>
              <a:t>Drawing Attention to Populations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8674" name="Picture 2" descr="http://cdn.phillymag.com/wp-content/uploads/2012/04/photo17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772400" cy="474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First Generation Research: </a:t>
            </a:r>
            <a:br>
              <a:rPr lang="en-US" dirty="0" smtClean="0"/>
            </a:br>
            <a:r>
              <a:rPr lang="en-US" dirty="0" smtClean="0"/>
              <a:t>Drawing Attention to Specific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Social conception of infertility as being a greater issue for white women</a:t>
            </a:r>
          </a:p>
          <a:p>
            <a:pPr lvl="1"/>
            <a:r>
              <a:rPr lang="en-US" dirty="0" smtClean="0"/>
              <a:t>82% of doctors believe it most common among “European Americans”</a:t>
            </a:r>
          </a:p>
          <a:p>
            <a:r>
              <a:rPr lang="en-US" dirty="0" smtClean="0"/>
              <a:t>In fact, 12% of black women, compared to 6.9% of white women experience infertility</a:t>
            </a:r>
          </a:p>
          <a:p>
            <a:r>
              <a:rPr lang="en-US" dirty="0" smtClean="0"/>
              <a:t>Disparity masked by social context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Ceballo</a:t>
            </a:r>
            <a:r>
              <a:rPr lang="en-US" dirty="0" smtClean="0"/>
              <a:t>, </a:t>
            </a:r>
            <a:r>
              <a:rPr lang="en-US" dirty="0" err="1" smtClean="0"/>
              <a:t>Fert</a:t>
            </a:r>
            <a:r>
              <a:rPr lang="en-US" dirty="0" smtClean="0"/>
              <a:t> </a:t>
            </a:r>
            <a:r>
              <a:rPr lang="en-US" dirty="0" err="1" smtClean="0"/>
              <a:t>Steril</a:t>
            </a:r>
            <a:r>
              <a:rPr lang="en-US" dirty="0" smtClean="0"/>
              <a:t>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rcRect t="-61369" b="-61369"/>
          <a:stretch>
            <a:fillRect/>
          </a:stretch>
        </p:blipFill>
        <p:spPr>
          <a:xfrm>
            <a:off x="457200" y="381000"/>
            <a:ext cx="8153400" cy="3581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8382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Documenting the Details</a:t>
            </a:r>
            <a:endParaRPr 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724400" y="5791200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Dehlendorf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Am J </a:t>
            </a:r>
            <a:r>
              <a:rPr lang="en-US" sz="1400" i="1" dirty="0" err="1" smtClean="0">
                <a:solidFill>
                  <a:schemeClr val="bg1"/>
                </a:solidFill>
                <a:latin typeface="+mj-lt"/>
              </a:rPr>
              <a:t>Obstet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  <a:latin typeface="+mj-lt"/>
              </a:rPr>
              <a:t>Gynecol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, 2014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956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8956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7338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7338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9530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9530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248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2484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200400"/>
            <a:ext cx="8153400" cy="817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4343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Racial/ethnic differences appear to be</a:t>
            </a:r>
            <a:r>
              <a:rPr lang="en-US" sz="22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concentrated among younger ages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29000" y="33528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29000" y="38862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562600" y="33528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562600" y="38862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57709"/>
            <a:ext cx="914400" cy="451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4378518"/>
      </p:ext>
    </p:extLst>
  </p:cSld>
  <p:clrMapOvr>
    <a:masterClrMapping/>
  </p:clrMapOvr>
  <p:transition spd="med" advTm="17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343400"/>
          </a:xfrm>
        </p:spPr>
        <p:txBody>
          <a:bodyPr/>
          <a:lstStyle/>
          <a:p>
            <a:pPr lvl="0"/>
            <a:r>
              <a:rPr lang="en-US" sz="2800" dirty="0"/>
              <a:t>Identify the meaning and measurement of race/ethnicity, </a:t>
            </a:r>
            <a:r>
              <a:rPr lang="en-US" sz="2800" dirty="0" smtClean="0"/>
              <a:t>SES, </a:t>
            </a:r>
            <a:r>
              <a:rPr lang="en-US" sz="2800" dirty="0"/>
              <a:t>and other core </a:t>
            </a:r>
            <a:r>
              <a:rPr lang="en-US" sz="2800" dirty="0" smtClean="0"/>
              <a:t>concepts</a:t>
            </a:r>
          </a:p>
          <a:p>
            <a:pPr lvl="0"/>
            <a:endParaRPr lang="en-US" sz="1100" dirty="0"/>
          </a:p>
          <a:p>
            <a:pPr lvl="0"/>
            <a:r>
              <a:rPr lang="en-US" sz="2800" dirty="0"/>
              <a:t>Understand a multi-level and longitudinal framework for the etiologies of differences in health by race/ethnicity and </a:t>
            </a:r>
            <a:r>
              <a:rPr lang="en-US" sz="2800" dirty="0" smtClean="0"/>
              <a:t>SES</a:t>
            </a:r>
          </a:p>
          <a:p>
            <a:pPr lvl="0"/>
            <a:endParaRPr lang="en-US" sz="1100" dirty="0"/>
          </a:p>
          <a:p>
            <a:pPr lvl="0"/>
            <a:r>
              <a:rPr lang="en-US" sz="2800" dirty="0"/>
              <a:t>Describe the essential role of </a:t>
            </a:r>
            <a:r>
              <a:rPr lang="en-US" sz="2800" dirty="0" smtClean="0"/>
              <a:t>community engagement</a:t>
            </a:r>
          </a:p>
          <a:p>
            <a:pPr lvl="0"/>
            <a:endParaRPr lang="en-US" sz="1100" dirty="0"/>
          </a:p>
          <a:p>
            <a:r>
              <a:rPr lang="en-US" sz="2800" dirty="0"/>
              <a:t>Incorporate a rigorous approach to measurement and apply analytic methods to research in diverse </a:t>
            </a:r>
            <a:r>
              <a:rPr lang="en-US" sz="2800" dirty="0" smtClean="0"/>
              <a:t>populations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78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I Do First Generation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Depends on the area of interest</a:t>
            </a:r>
          </a:p>
          <a:p>
            <a:pPr lvl="1"/>
            <a:r>
              <a:rPr lang="en-US" dirty="0" smtClean="0"/>
              <a:t>How much work has been done?</a:t>
            </a:r>
          </a:p>
          <a:p>
            <a:pPr lvl="1"/>
            <a:r>
              <a:rPr lang="en-US" dirty="0" smtClean="0"/>
              <a:t>Is greater granularity needed?</a:t>
            </a:r>
          </a:p>
          <a:p>
            <a:r>
              <a:rPr lang="en-US" dirty="0" smtClean="0"/>
              <a:t>If you wrote a grant, would you be able to make your case?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Considerations when doing 1</a:t>
            </a:r>
            <a:r>
              <a:rPr lang="en-US" baseline="30000" dirty="0" smtClean="0"/>
              <a:t>rst</a:t>
            </a:r>
            <a:r>
              <a:rPr lang="en-US" dirty="0" smtClean="0"/>
              <a:t> Generation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73563"/>
          </a:xfrm>
        </p:spPr>
        <p:txBody>
          <a:bodyPr/>
          <a:lstStyle/>
          <a:p>
            <a:r>
              <a:rPr lang="en-US" dirty="0"/>
              <a:t>If first generation research needed, look for pre-existing data sources </a:t>
            </a:r>
            <a:endParaRPr lang="en-US" dirty="0" smtClean="0"/>
          </a:p>
          <a:p>
            <a:r>
              <a:rPr lang="en-US" dirty="0" smtClean="0"/>
              <a:t>Consider evaluating changes in disparities over time</a:t>
            </a:r>
          </a:p>
          <a:p>
            <a:pPr lvl="1"/>
            <a:r>
              <a:rPr lang="en-US" dirty="0" smtClean="0"/>
              <a:t>Relative vs. absolute measures</a:t>
            </a:r>
            <a:endParaRPr lang="en-US" dirty="0"/>
          </a:p>
          <a:p>
            <a:r>
              <a:rPr lang="en-US" dirty="0" smtClean="0"/>
              <a:t>If primary data collection needed, consider whether can answer second generation questions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26597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610600" cy="1143000"/>
          </a:xfrm>
        </p:spPr>
        <p:txBody>
          <a:bodyPr/>
          <a:lstStyle/>
          <a:p>
            <a:r>
              <a:rPr lang="en-US" dirty="0" smtClean="0"/>
              <a:t>Considerations </a:t>
            </a:r>
            <a:r>
              <a:rPr lang="en-US" dirty="0" smtClean="0"/>
              <a:t>for 1rst </a:t>
            </a:r>
            <a:r>
              <a:rPr lang="en-US" dirty="0" smtClean="0"/>
              <a:t>Gen </a:t>
            </a:r>
            <a:r>
              <a:rPr lang="en-US" dirty="0"/>
              <a:t>R</a:t>
            </a:r>
            <a:r>
              <a:rPr lang="en-US" dirty="0" smtClean="0"/>
              <a:t>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373563"/>
          </a:xfrm>
        </p:spPr>
        <p:txBody>
          <a:bodyPr/>
          <a:lstStyle/>
          <a:p>
            <a:r>
              <a:rPr lang="en-US" dirty="0" smtClean="0"/>
              <a:t>Be deliberate in choices about measurement:</a:t>
            </a:r>
          </a:p>
          <a:p>
            <a:pPr lvl="1"/>
            <a:r>
              <a:rPr lang="en-US" dirty="0" smtClean="0"/>
              <a:t>Predictor</a:t>
            </a:r>
          </a:p>
          <a:p>
            <a:pPr lvl="2"/>
            <a:r>
              <a:rPr lang="en-US" dirty="0" smtClean="0"/>
              <a:t>How to categorize race/ethnicity</a:t>
            </a:r>
          </a:p>
          <a:p>
            <a:pPr lvl="2"/>
            <a:r>
              <a:rPr lang="en-US" dirty="0" smtClean="0"/>
              <a:t>How to define socioeconomic status</a:t>
            </a:r>
          </a:p>
          <a:p>
            <a:pPr lvl="1"/>
            <a:r>
              <a:rPr lang="en-US" dirty="0" smtClean="0"/>
              <a:t>Outcome – i.e. latent variables, patient centered outcomes, validity across groups</a:t>
            </a:r>
          </a:p>
          <a:p>
            <a:pPr lvl="1"/>
            <a:r>
              <a:rPr lang="en-US" dirty="0" smtClean="0"/>
              <a:t>Measures of association</a:t>
            </a:r>
          </a:p>
          <a:p>
            <a:pPr lvl="1"/>
            <a:r>
              <a:rPr lang="en-US" dirty="0" smtClean="0"/>
              <a:t>Caution when designing analytic approach</a:t>
            </a:r>
          </a:p>
          <a:p>
            <a:pPr lvl="2"/>
            <a:r>
              <a:rPr lang="en-US" dirty="0" smtClean="0"/>
              <a:t>Do not control for variables that are mediators (or be explicit about what question you are asking)</a:t>
            </a:r>
          </a:p>
          <a:p>
            <a:pPr lvl="2"/>
            <a:r>
              <a:rPr lang="en-US" dirty="0" smtClean="0"/>
              <a:t>Consider interactions between race and SES</a:t>
            </a:r>
          </a:p>
        </p:txBody>
      </p:sp>
    </p:spTree>
    <p:extLst>
      <p:ext uri="{BB962C8B-B14F-4D97-AF65-F5344CB8AC3E}">
        <p14:creationId xmlns:p14="http://schemas.microsoft.com/office/powerpoint/2010/main" val="36792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/>
              <a:t>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Generation Health Disparities Research</a:t>
            </a:r>
            <a:endParaRPr lang="en-US" sz="4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82000" cy="236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Health Disparities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49763"/>
          </a:xfrm>
        </p:spPr>
        <p:txBody>
          <a:bodyPr/>
          <a:lstStyle/>
          <a:p>
            <a:r>
              <a:rPr lang="en-US" dirty="0" smtClean="0"/>
              <a:t>What are the causes of documented disparities in health outcomes?</a:t>
            </a:r>
          </a:p>
          <a:p>
            <a:r>
              <a:rPr lang="en-US" dirty="0" smtClean="0"/>
              <a:t>Goal of laying groundwork for interventions</a:t>
            </a:r>
          </a:p>
          <a:p>
            <a:r>
              <a:rPr lang="en-US" dirty="0" smtClean="0"/>
              <a:t>Often necessitates successive layers of studies to understand phenomena</a:t>
            </a:r>
          </a:p>
          <a:p>
            <a:r>
              <a:rPr lang="en-US" dirty="0" smtClean="0"/>
              <a:t>Need to be explicit about what which level(s) of influence from socioecological model is being considered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"/>
          <p:cNvSpPr>
            <a:spLocks noChangeArrowheads="1"/>
          </p:cNvSpPr>
          <p:nvPr/>
        </p:nvSpPr>
        <p:spPr bwMode="ltGray">
          <a:xfrm>
            <a:off x="671511" y="381000"/>
            <a:ext cx="7585075" cy="93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Multi-Level Framework for </a:t>
            </a:r>
            <a:r>
              <a:rPr lang="en-US" sz="3200" b="1" smtClean="0">
                <a:solidFill>
                  <a:schemeClr val="bg1"/>
                </a:solidFill>
                <a:latin typeface="Calibri" panose="020F0502020204030204" pitchFamily="34" charset="0"/>
              </a:rPr>
              <a:t>Health Disparities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Block Arc 26"/>
          <p:cNvSpPr/>
          <p:nvPr/>
        </p:nvSpPr>
        <p:spPr>
          <a:xfrm>
            <a:off x="1125538" y="1722438"/>
            <a:ext cx="6742112" cy="6675437"/>
          </a:xfrm>
          <a:prstGeom prst="blockArc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Block Arc 27"/>
          <p:cNvSpPr/>
          <p:nvPr/>
        </p:nvSpPr>
        <p:spPr>
          <a:xfrm>
            <a:off x="2028825" y="2632075"/>
            <a:ext cx="4911725" cy="5151438"/>
          </a:xfrm>
          <a:prstGeom prst="blockArc">
            <a:avLst/>
          </a:prstGeom>
          <a:solidFill>
            <a:srgbClr val="3399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9" name="Group 96"/>
          <p:cNvGrpSpPr>
            <a:grpSpLocks/>
          </p:cNvGrpSpPr>
          <p:nvPr/>
        </p:nvGrpSpPr>
        <p:grpSpPr bwMode="auto">
          <a:xfrm>
            <a:off x="2941638" y="3546475"/>
            <a:ext cx="3144837" cy="3305175"/>
            <a:chOff x="3017367" y="3759796"/>
            <a:chExt cx="3144656" cy="3304620"/>
          </a:xfrm>
        </p:grpSpPr>
        <p:sp>
          <p:nvSpPr>
            <p:cNvPr id="30" name="Chord 29"/>
            <p:cNvSpPr/>
            <p:nvPr/>
          </p:nvSpPr>
          <p:spPr>
            <a:xfrm rot="6741582">
              <a:off x="2937385" y="3839778"/>
              <a:ext cx="3304620" cy="3144656"/>
            </a:xfrm>
            <a:prstGeom prst="chord">
              <a:avLst>
                <a:gd name="adj1" fmla="val 3303767"/>
                <a:gd name="adj2" fmla="val 15611572"/>
              </a:avLst>
            </a:prstGeom>
            <a:solidFill>
              <a:srgbClr val="0000CC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853216" y="4524049"/>
              <a:ext cx="1431685" cy="476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6"/>
          <p:cNvGrpSpPr>
            <a:grpSpLocks/>
          </p:cNvGrpSpPr>
          <p:nvPr/>
        </p:nvGrpSpPr>
        <p:grpSpPr bwMode="auto">
          <a:xfrm>
            <a:off x="1135063" y="5075238"/>
            <a:ext cx="6753225" cy="1327150"/>
            <a:chOff x="800100" y="2562225"/>
            <a:chExt cx="5486400" cy="707021"/>
          </a:xfrm>
        </p:grpSpPr>
        <p:sp>
          <p:nvSpPr>
            <p:cNvPr id="33" name="Rectangle 32"/>
            <p:cNvSpPr/>
            <p:nvPr/>
          </p:nvSpPr>
          <p:spPr>
            <a:xfrm>
              <a:off x="800100" y="2562225"/>
              <a:ext cx="5486400" cy="514197"/>
            </a:xfrm>
            <a:prstGeom prst="rect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00100" y="2562225"/>
              <a:ext cx="547737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3"/>
            <p:cNvSpPr txBox="1"/>
            <p:nvPr/>
          </p:nvSpPr>
          <p:spPr>
            <a:xfrm>
              <a:off x="2747553" y="2764352"/>
              <a:ext cx="1590204" cy="50489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>
                  <a:solidFill>
                    <a:prstClr val="white"/>
                  </a:solidFill>
                </a:rPr>
                <a:t>HEALTH</a:t>
              </a: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3341688" y="4119563"/>
            <a:ext cx="1122362" cy="8112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Behaviors</a:t>
            </a:r>
            <a:endParaRPr lang="en-US" sz="1400" b="1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Box 25"/>
          <p:cNvSpPr txBox="1"/>
          <p:nvPr/>
        </p:nvSpPr>
        <p:spPr>
          <a:xfrm>
            <a:off x="4527550" y="4127500"/>
            <a:ext cx="1230313" cy="8112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Medical Care</a:t>
            </a:r>
            <a:endParaRPr lang="en-US" sz="1400" b="1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3268663" y="2927350"/>
            <a:ext cx="2536825" cy="612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Living &amp; Working Conditions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Homes </a:t>
            </a:r>
            <a:r>
              <a:rPr lang="en-US" sz="1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Communities</a:t>
            </a:r>
            <a:endParaRPr lang="en-US" sz="1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TextBox 27"/>
          <p:cNvSpPr txBox="1"/>
          <p:nvPr/>
        </p:nvSpPr>
        <p:spPr>
          <a:xfrm>
            <a:off x="3200400" y="1919288"/>
            <a:ext cx="2573338" cy="650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Economic &amp; Social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Opportunities </a:t>
            </a:r>
            <a:r>
              <a:rPr lang="en-US" sz="1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Resources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ltGray">
          <a:xfrm>
            <a:off x="4561227" y="6242704"/>
            <a:ext cx="461089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sz="1100" dirty="0">
                <a:solidFill>
                  <a:schemeClr val="bg1"/>
                </a:solidFill>
                <a:cs typeface="Arial" charset="0"/>
              </a:rPr>
              <a:t>Adapted from Braveman et al., for </a:t>
            </a:r>
            <a:r>
              <a:rPr kumimoji="1" lang="en-US" altLang="en-US" sz="1100" dirty="0" smtClean="0">
                <a:solidFill>
                  <a:schemeClr val="bg1"/>
                </a:solidFill>
                <a:cs typeface="Arial" charset="0"/>
              </a:rPr>
              <a:t>RWJ Foundation</a:t>
            </a:r>
          </a:p>
          <a:p>
            <a:pPr eaLnBrk="1" hangingPunct="1">
              <a:spcBef>
                <a:spcPts val="0"/>
              </a:spcBef>
            </a:pPr>
            <a:r>
              <a:rPr kumimoji="1" lang="en-US" altLang="en-US" sz="11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kumimoji="1" lang="en-US" altLang="en-US" sz="1100" dirty="0">
                <a:solidFill>
                  <a:schemeClr val="bg1"/>
                </a:solidFill>
                <a:cs typeface="Arial" charset="0"/>
              </a:rPr>
              <a:t>Commission to Build a Healthier America | www.commissiononhealth.org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17600" y="5075238"/>
            <a:ext cx="678656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cs typeface="Arial" charset="0"/>
              </a:rPr>
              <a:t>Interaction with genetic/other biological factors</a:t>
            </a:r>
            <a:endParaRPr lang="en-US" altLang="en-US" sz="16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2</a:t>
            </a:r>
            <a:r>
              <a:rPr lang="en-US" baseline="30000" dirty="0" smtClean="0"/>
              <a:t>nd</a:t>
            </a:r>
            <a:r>
              <a:rPr lang="en-US" dirty="0" smtClean="0"/>
              <a:t> Generation Research: Cardiovascular disease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49763"/>
          </a:xfrm>
        </p:spPr>
        <p:txBody>
          <a:bodyPr/>
          <a:lstStyle/>
          <a:p>
            <a:r>
              <a:rPr lang="en-US" dirty="0" smtClean="0"/>
              <a:t>Are there racial/ethnic differences in risk factors? </a:t>
            </a:r>
          </a:p>
          <a:p>
            <a:pPr lvl="1"/>
            <a:r>
              <a:rPr lang="en-US" dirty="0" smtClean="0"/>
              <a:t>Poorer control of dyslipidemia</a:t>
            </a:r>
          </a:p>
          <a:p>
            <a:pPr lvl="1"/>
            <a:r>
              <a:rPr lang="en-US" dirty="0" smtClean="0"/>
              <a:t>Higher HbA1c</a:t>
            </a:r>
          </a:p>
          <a:p>
            <a:pPr lvl="1"/>
            <a:r>
              <a:rPr lang="en-US" dirty="0" smtClean="0"/>
              <a:t>Higher prevalence of hypertension</a:t>
            </a:r>
          </a:p>
          <a:p>
            <a:pPr lvl="1"/>
            <a:r>
              <a:rPr lang="en-US" dirty="0" smtClean="0"/>
              <a:t>Higher prevalence of obesity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01960" y="5856376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200" b="1" dirty="0">
                <a:solidFill>
                  <a:schemeClr val="bg1"/>
                </a:solidFill>
                <a:latin typeface="Arial" charset="0"/>
              </a:rPr>
              <a:t>Mensah G A et al. Circulation. </a:t>
            </a:r>
            <a:r>
              <a:rPr lang="en-GB" altLang="en-US" sz="1200" b="1" dirty="0" smtClean="0">
                <a:solidFill>
                  <a:schemeClr val="bg1"/>
                </a:solidFill>
                <a:latin typeface="Arial" charset="0"/>
              </a:rPr>
              <a:t>2005</a:t>
            </a:r>
            <a:endParaRPr lang="en-GB" altLang="en-US" sz="1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2</a:t>
            </a:r>
            <a:r>
              <a:rPr lang="en-US" baseline="30000" dirty="0"/>
              <a:t>nd</a:t>
            </a:r>
            <a:r>
              <a:rPr lang="en-US" dirty="0"/>
              <a:t> Generation Research: Cardiovascular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Behavioral differences?</a:t>
            </a:r>
          </a:p>
          <a:p>
            <a:pPr lvl="1"/>
            <a:r>
              <a:rPr lang="en-US" dirty="0" smtClean="0"/>
              <a:t>What are the behavioral causes of differences in risk factors? </a:t>
            </a:r>
          </a:p>
          <a:p>
            <a:r>
              <a:rPr lang="en-US" dirty="0" smtClean="0"/>
              <a:t>Blacks more likely to be sedentary</a:t>
            </a:r>
          </a:p>
          <a:p>
            <a:r>
              <a:rPr lang="en-US" dirty="0" smtClean="0"/>
              <a:t>Dietary differences</a:t>
            </a:r>
          </a:p>
          <a:p>
            <a:pPr lvl="1"/>
            <a:r>
              <a:rPr lang="en-US" dirty="0" smtClean="0"/>
              <a:t>Concentrated sugar</a:t>
            </a:r>
          </a:p>
          <a:p>
            <a:pPr lvl="1"/>
            <a:r>
              <a:rPr lang="en-US" dirty="0" smtClean="0"/>
              <a:t>Fruits and vegetables</a:t>
            </a:r>
          </a:p>
          <a:p>
            <a:pPr marL="514350" indent="-457200"/>
            <a:r>
              <a:rPr lang="en-US" dirty="0" smtClean="0"/>
              <a:t>Access to and use of health care services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36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2</a:t>
            </a:r>
            <a:r>
              <a:rPr lang="en-US" baseline="30000" dirty="0"/>
              <a:t>nd</a:t>
            </a:r>
            <a:r>
              <a:rPr lang="en-US" dirty="0"/>
              <a:t> Generation Research: Cardiovascular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Genetic causes: </a:t>
            </a:r>
          </a:p>
          <a:p>
            <a:pPr lvl="1"/>
            <a:r>
              <a:rPr lang="en-US" dirty="0" smtClean="0"/>
              <a:t>Do biologic differences underlie individual differences? </a:t>
            </a:r>
          </a:p>
          <a:p>
            <a:r>
              <a:rPr lang="en-US" dirty="0"/>
              <a:t>Often assumed there has to be a genetic component:</a:t>
            </a:r>
          </a:p>
          <a:p>
            <a:pPr lvl="1"/>
            <a:r>
              <a:rPr lang="en-US" dirty="0"/>
              <a:t>“Given the strong racial disparities in the clinical manifestations of insulin resistance, genetic variants must be operative at some level.”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6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2</a:t>
            </a:r>
            <a:r>
              <a:rPr lang="en-US" baseline="30000" dirty="0"/>
              <a:t>nd</a:t>
            </a:r>
            <a:r>
              <a:rPr lang="en-US" dirty="0"/>
              <a:t> Generation Research: Cardiovascular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Need for caution in interpretation of genetic research</a:t>
            </a:r>
          </a:p>
          <a:p>
            <a:pPr lvl="1"/>
            <a:r>
              <a:rPr lang="en-US" dirty="0" smtClean="0"/>
              <a:t>Finding </a:t>
            </a:r>
            <a:r>
              <a:rPr lang="en-US" dirty="0"/>
              <a:t>of an </a:t>
            </a:r>
            <a:r>
              <a:rPr lang="en-US" dirty="0" smtClean="0"/>
              <a:t>association of outcomes with a disease </a:t>
            </a:r>
            <a:r>
              <a:rPr lang="en-US" dirty="0"/>
              <a:t>does not equal causation</a:t>
            </a:r>
          </a:p>
          <a:p>
            <a:pPr lvl="1"/>
            <a:r>
              <a:rPr lang="en-US" dirty="0"/>
              <a:t>Need to control for socio-environmental variables to avoid </a:t>
            </a:r>
            <a:r>
              <a:rPr lang="en-US" dirty="0" smtClean="0"/>
              <a:t>confounding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pPr lvl="0"/>
            <a:r>
              <a:rPr lang="en-US" dirty="0" smtClean="0"/>
              <a:t>Incorporate </a:t>
            </a:r>
            <a:r>
              <a:rPr lang="en-US" dirty="0"/>
              <a:t>an understanding of how to do strategic science </a:t>
            </a:r>
            <a:r>
              <a:rPr lang="en-US" dirty="0" smtClean="0"/>
              <a:t>in </a:t>
            </a:r>
            <a:r>
              <a:rPr lang="en-US" dirty="0"/>
              <a:t>health disparities </a:t>
            </a:r>
            <a:r>
              <a:rPr lang="en-US" dirty="0" smtClean="0"/>
              <a:t>research</a:t>
            </a:r>
          </a:p>
          <a:p>
            <a:pPr lvl="0"/>
            <a:endParaRPr lang="en-US" sz="1800" dirty="0"/>
          </a:p>
          <a:p>
            <a:r>
              <a:rPr lang="en-US" dirty="0"/>
              <a:t>Understand the application of different study designs to health disparities research 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Recognize </a:t>
            </a:r>
            <a:r>
              <a:rPr lang="en-US" dirty="0"/>
              <a:t>leading debates and areas of uncertainty, as well as priority areas of research, in health disparities </a:t>
            </a:r>
            <a:r>
              <a:rPr lang="en-US" dirty="0" smtClean="0"/>
              <a:t>research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5836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2</a:t>
            </a:r>
            <a:r>
              <a:rPr lang="en-US" baseline="30000" dirty="0"/>
              <a:t>nd</a:t>
            </a:r>
            <a:r>
              <a:rPr lang="en-US" dirty="0"/>
              <a:t> Generation Research: Cardiovascular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Social determinants:</a:t>
            </a:r>
          </a:p>
          <a:p>
            <a:pPr lvl="1"/>
            <a:r>
              <a:rPr lang="en-US" dirty="0" smtClean="0"/>
              <a:t>What are the causes of individual differences  in risk  behaviors? </a:t>
            </a:r>
          </a:p>
          <a:p>
            <a:pPr lvl="1"/>
            <a:r>
              <a:rPr lang="en-US" dirty="0" smtClean="0"/>
              <a:t>What influence do social determinants have on health outcomes directly?</a:t>
            </a:r>
          </a:p>
        </p:txBody>
      </p:sp>
    </p:spTree>
    <p:extLst>
      <p:ext uri="{BB962C8B-B14F-4D97-AF65-F5344CB8AC3E}">
        <p14:creationId xmlns:p14="http://schemas.microsoft.com/office/powerpoint/2010/main" val="1049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"/>
          <p:cNvSpPr>
            <a:spLocks noChangeArrowheads="1"/>
          </p:cNvSpPr>
          <p:nvPr/>
        </p:nvSpPr>
        <p:spPr bwMode="ltGray">
          <a:xfrm>
            <a:off x="671511" y="381000"/>
            <a:ext cx="7585075" cy="93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Multi-Level Framework for </a:t>
            </a:r>
            <a:r>
              <a:rPr lang="en-US" sz="3200" b="1" smtClean="0">
                <a:solidFill>
                  <a:schemeClr val="bg1"/>
                </a:solidFill>
                <a:latin typeface="Calibri" panose="020F0502020204030204" pitchFamily="34" charset="0"/>
              </a:rPr>
              <a:t>Health Disparities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Block Arc 26"/>
          <p:cNvSpPr/>
          <p:nvPr/>
        </p:nvSpPr>
        <p:spPr>
          <a:xfrm>
            <a:off x="1125538" y="1722438"/>
            <a:ext cx="6742112" cy="6675437"/>
          </a:xfrm>
          <a:prstGeom prst="blockArc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Block Arc 27"/>
          <p:cNvSpPr/>
          <p:nvPr/>
        </p:nvSpPr>
        <p:spPr>
          <a:xfrm>
            <a:off x="2028825" y="2632075"/>
            <a:ext cx="4911725" cy="5151438"/>
          </a:xfrm>
          <a:prstGeom prst="blockArc">
            <a:avLst/>
          </a:prstGeom>
          <a:solidFill>
            <a:srgbClr val="3399FF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9" name="Group 96"/>
          <p:cNvGrpSpPr>
            <a:grpSpLocks/>
          </p:cNvGrpSpPr>
          <p:nvPr/>
        </p:nvGrpSpPr>
        <p:grpSpPr bwMode="auto">
          <a:xfrm>
            <a:off x="2941638" y="3546475"/>
            <a:ext cx="3144837" cy="3305175"/>
            <a:chOff x="3017367" y="3759796"/>
            <a:chExt cx="3144656" cy="3304620"/>
          </a:xfrm>
        </p:grpSpPr>
        <p:sp>
          <p:nvSpPr>
            <p:cNvPr id="30" name="Chord 29"/>
            <p:cNvSpPr/>
            <p:nvPr/>
          </p:nvSpPr>
          <p:spPr>
            <a:xfrm rot="6741582">
              <a:off x="2937385" y="3839778"/>
              <a:ext cx="3304620" cy="3144656"/>
            </a:xfrm>
            <a:prstGeom prst="chord">
              <a:avLst>
                <a:gd name="adj1" fmla="val 3303767"/>
                <a:gd name="adj2" fmla="val 15611572"/>
              </a:avLst>
            </a:prstGeom>
            <a:solidFill>
              <a:srgbClr val="0000CC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853216" y="4524049"/>
              <a:ext cx="1431685" cy="4762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76"/>
          <p:cNvGrpSpPr>
            <a:grpSpLocks/>
          </p:cNvGrpSpPr>
          <p:nvPr/>
        </p:nvGrpSpPr>
        <p:grpSpPr bwMode="auto">
          <a:xfrm>
            <a:off x="1135063" y="5075238"/>
            <a:ext cx="6753225" cy="1327150"/>
            <a:chOff x="800100" y="2562225"/>
            <a:chExt cx="5486400" cy="707021"/>
          </a:xfrm>
        </p:grpSpPr>
        <p:sp>
          <p:nvSpPr>
            <p:cNvPr id="33" name="Rectangle 32"/>
            <p:cNvSpPr/>
            <p:nvPr/>
          </p:nvSpPr>
          <p:spPr>
            <a:xfrm>
              <a:off x="800100" y="2562225"/>
              <a:ext cx="5486400" cy="514197"/>
            </a:xfrm>
            <a:prstGeom prst="rect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00100" y="2562225"/>
              <a:ext cx="547737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3"/>
            <p:cNvSpPr txBox="1"/>
            <p:nvPr/>
          </p:nvSpPr>
          <p:spPr>
            <a:xfrm>
              <a:off x="2747553" y="2764352"/>
              <a:ext cx="1590204" cy="50489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>
                  <a:solidFill>
                    <a:prstClr val="white"/>
                  </a:solidFill>
                </a:rPr>
                <a:t>HEALTH</a:t>
              </a: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3341688" y="4119563"/>
            <a:ext cx="1122362" cy="8112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Behaviors</a:t>
            </a:r>
            <a:endParaRPr lang="en-US" sz="1400" b="1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Box 25"/>
          <p:cNvSpPr txBox="1"/>
          <p:nvPr/>
        </p:nvSpPr>
        <p:spPr>
          <a:xfrm>
            <a:off x="4527550" y="4127500"/>
            <a:ext cx="1230313" cy="8112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Medical Care</a:t>
            </a:r>
            <a:endParaRPr lang="en-US" sz="1400" b="1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3268663" y="2927350"/>
            <a:ext cx="2536825" cy="612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Living &amp; Working Conditions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Homes </a:t>
            </a:r>
            <a:r>
              <a:rPr lang="en-US" sz="1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Communities</a:t>
            </a:r>
            <a:endParaRPr lang="en-US" sz="14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TextBox 27"/>
          <p:cNvSpPr txBox="1"/>
          <p:nvPr/>
        </p:nvSpPr>
        <p:spPr>
          <a:xfrm>
            <a:off x="3200400" y="1919288"/>
            <a:ext cx="2573338" cy="650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Economic &amp; Social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Opportunities </a:t>
            </a:r>
            <a:r>
              <a:rPr lang="en-US" sz="14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US" sz="1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Resources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ltGray">
          <a:xfrm>
            <a:off x="4561227" y="6242704"/>
            <a:ext cx="461089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sz="1100" dirty="0">
                <a:solidFill>
                  <a:schemeClr val="bg1"/>
                </a:solidFill>
                <a:cs typeface="Arial" charset="0"/>
              </a:rPr>
              <a:t>Adapted from Braveman et al., for </a:t>
            </a:r>
            <a:r>
              <a:rPr kumimoji="1" lang="en-US" altLang="en-US" sz="1100" dirty="0" smtClean="0">
                <a:solidFill>
                  <a:schemeClr val="bg1"/>
                </a:solidFill>
                <a:cs typeface="Arial" charset="0"/>
              </a:rPr>
              <a:t>RWJ Foundation</a:t>
            </a:r>
          </a:p>
          <a:p>
            <a:pPr eaLnBrk="1" hangingPunct="1">
              <a:spcBef>
                <a:spcPts val="0"/>
              </a:spcBef>
            </a:pPr>
            <a:r>
              <a:rPr kumimoji="1" lang="en-US" altLang="en-US" sz="11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kumimoji="1" lang="en-US" altLang="en-US" sz="1100" dirty="0">
                <a:solidFill>
                  <a:schemeClr val="bg1"/>
                </a:solidFill>
                <a:cs typeface="Arial" charset="0"/>
              </a:rPr>
              <a:t>Commission to Build a Healthier America | www.commissiononhealth.org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17600" y="5075238"/>
            <a:ext cx="6786563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chemeClr val="bg1"/>
                </a:solidFill>
                <a:cs typeface="Arial" charset="0"/>
              </a:rPr>
              <a:t>Interaction with genetic/other biological factors</a:t>
            </a:r>
            <a:endParaRPr lang="en-US" altLang="en-US" sz="16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Determinants: </a:t>
            </a:r>
            <a:br>
              <a:rPr lang="en-US" dirty="0" smtClean="0"/>
            </a:br>
            <a:r>
              <a:rPr lang="en-US" dirty="0" smtClean="0"/>
              <a:t>Access to Food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Food-insecure individuals with diabetes </a:t>
            </a:r>
            <a:r>
              <a:rPr lang="en-US" dirty="0"/>
              <a:t>reported poorer adherence to blood glucose monitoring (RR=3.5, p=.008) and more hypoglycemia-related emergency department visits (RR=2.2, p=.007). </a:t>
            </a:r>
            <a:endParaRPr lang="en-US" dirty="0" smtClean="0"/>
          </a:p>
          <a:p>
            <a:r>
              <a:rPr lang="en-US" dirty="0" smtClean="0"/>
              <a:t>Mean </a:t>
            </a:r>
            <a:r>
              <a:rPr lang="en-US" dirty="0"/>
              <a:t>hemoglobin A1c was 9.2% among FI and 7.7% among FS participants (p=.08).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6248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Seligman, JHCPU,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Social Determinants: </a:t>
            </a:r>
            <a:br>
              <a:rPr lang="en-US" dirty="0" smtClean="0"/>
            </a:br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Housing Opportunities for People Everywhere (HOPE VI) is redeveloping public housing</a:t>
            </a:r>
            <a:endParaRPr lang="en-US" dirty="0"/>
          </a:p>
          <a:p>
            <a:pPr lvl="1"/>
            <a:r>
              <a:rPr lang="en-US" dirty="0" smtClean="0"/>
              <a:t>Improved physical space</a:t>
            </a:r>
          </a:p>
          <a:p>
            <a:pPr lvl="1"/>
            <a:r>
              <a:rPr lang="en-US" dirty="0" smtClean="0"/>
              <a:t>Improved community infrastructure/support services</a:t>
            </a:r>
          </a:p>
          <a:p>
            <a:r>
              <a:rPr lang="en-US" dirty="0" smtClean="0"/>
              <a:t>Children in non-HOPE public housing in SF had 39% greater odds of use of acute health services than those in HOPE housing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00600" y="6248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Kersten</a:t>
            </a:r>
            <a:r>
              <a:rPr lang="en-US" dirty="0" smtClean="0"/>
              <a:t>, Health Affairs,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Racism as a Cause of Health Disparities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But what is racism? </a:t>
            </a:r>
          </a:p>
          <a:p>
            <a:pPr lvl="1"/>
            <a:r>
              <a:rPr lang="en-US" dirty="0" smtClean="0"/>
              <a:t>Interpersonal racism</a:t>
            </a:r>
          </a:p>
          <a:p>
            <a:pPr lvl="1"/>
            <a:r>
              <a:rPr lang="en-US" dirty="0" smtClean="0"/>
              <a:t>Structural racism</a:t>
            </a:r>
          </a:p>
          <a:p>
            <a:pPr lvl="1"/>
            <a:r>
              <a:rPr lang="en-US" dirty="0" smtClean="0"/>
              <a:t>Internalized racism</a:t>
            </a:r>
          </a:p>
          <a:p>
            <a:r>
              <a:rPr lang="en-US" dirty="0" smtClean="0"/>
              <a:t>How </a:t>
            </a:r>
            <a:r>
              <a:rPr lang="en-US" dirty="0"/>
              <a:t>does it cause disparities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Interpersonal Racism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Racism-related </a:t>
            </a:r>
            <a:r>
              <a:rPr lang="en-US" dirty="0"/>
              <a:t>vigilance and hypertension investigated using the Chicago Community Adult Health Study</a:t>
            </a:r>
            <a:endParaRPr lang="en-US" b="1" dirty="0"/>
          </a:p>
          <a:p>
            <a:r>
              <a:rPr lang="en-US" dirty="0"/>
              <a:t>For </a:t>
            </a:r>
            <a:r>
              <a:rPr lang="en-US" dirty="0" smtClean="0"/>
              <a:t>blacks</a:t>
            </a:r>
            <a:r>
              <a:rPr lang="en-US" dirty="0"/>
              <a:t>, each unit increase in vigilance was associated with a 4% increase in the odds of hypertension </a:t>
            </a:r>
          </a:p>
          <a:p>
            <a:r>
              <a:rPr lang="en-US" dirty="0"/>
              <a:t>Hispanics showed a similar but </a:t>
            </a:r>
            <a:r>
              <a:rPr lang="en-US" dirty="0" err="1"/>
              <a:t>nonsignificant</a:t>
            </a:r>
            <a:r>
              <a:rPr lang="en-US" dirty="0"/>
              <a:t> association and </a:t>
            </a:r>
            <a:r>
              <a:rPr lang="en-US" dirty="0" smtClean="0"/>
              <a:t>whites </a:t>
            </a:r>
            <a:r>
              <a:rPr lang="en-US" dirty="0"/>
              <a:t>showed no association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Hicken, AJPH,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Racism and Medication Adherence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Perceived </a:t>
            </a:r>
            <a:r>
              <a:rPr lang="en-US" dirty="0"/>
              <a:t>racial discrimination </a:t>
            </a:r>
            <a:r>
              <a:rPr lang="en-US" dirty="0" smtClean="0"/>
              <a:t>measured among </a:t>
            </a:r>
            <a:r>
              <a:rPr lang="en-US" dirty="0"/>
              <a:t>patients enrolled in a 30-site cluster-randomized controlled trial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mediational method </a:t>
            </a:r>
            <a:r>
              <a:rPr lang="en-US" dirty="0" smtClean="0"/>
              <a:t>was </a:t>
            </a:r>
            <a:r>
              <a:rPr lang="en-US" dirty="0"/>
              <a:t>used to estimate the </a:t>
            </a:r>
            <a:r>
              <a:rPr lang="en-US" dirty="0" smtClean="0"/>
              <a:t>indirect association </a:t>
            </a:r>
            <a:r>
              <a:rPr lang="en-US" dirty="0"/>
              <a:t>between perceived discrimination and medication adherence through stress and </a:t>
            </a:r>
            <a:r>
              <a:rPr lang="en-US" dirty="0" smtClean="0"/>
              <a:t>depression</a:t>
            </a:r>
            <a:endParaRPr lang="en-US" dirty="0"/>
          </a:p>
          <a:p>
            <a:r>
              <a:rPr lang="en-US" dirty="0" smtClean="0"/>
              <a:t>Perceived </a:t>
            </a:r>
            <a:r>
              <a:rPr lang="en-US" dirty="0"/>
              <a:t>discrimination was associated with poor medication </a:t>
            </a:r>
            <a:r>
              <a:rPr lang="en-US" dirty="0" smtClean="0"/>
              <a:t>adherence, and was mediated by stress and depression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6248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Forsyth, </a:t>
            </a:r>
            <a:r>
              <a:rPr lang="en-US" dirty="0" err="1" smtClean="0"/>
              <a:t>Psychosom</a:t>
            </a:r>
            <a:r>
              <a:rPr lang="en-US" dirty="0" smtClean="0"/>
              <a:t> Med,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cdehlendorf\AppData\Local\Microsoft\Windows\Temporary Internet Files\Content.IE5\4NW13KFZ\ovidweb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62800" cy="521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Measured systematic exclusion of blacks from resources and mobility in society by state</a:t>
            </a:r>
          </a:p>
          <a:p>
            <a:r>
              <a:rPr lang="en-US" dirty="0" smtClean="0"/>
              <a:t>Used the National Epidemiologic Survey on Alcohol and Related Conditions for data on MI</a:t>
            </a:r>
          </a:p>
          <a:p>
            <a:r>
              <a:rPr lang="en-US" dirty="0" smtClean="0"/>
              <a:t>Controlling for individual demographics and state level disparities in poverty, Blacks in states with higher structural racism had greater risk for MIs than blacks in states with low scores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6248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Lukachko</a:t>
            </a:r>
            <a:r>
              <a:rPr lang="en-US" dirty="0" smtClean="0"/>
              <a:t>, </a:t>
            </a:r>
            <a:r>
              <a:rPr lang="en-US" dirty="0" err="1" smtClean="0"/>
              <a:t>Soc</a:t>
            </a:r>
            <a:r>
              <a:rPr lang="en-US" dirty="0" smtClean="0"/>
              <a:t> </a:t>
            </a:r>
            <a:r>
              <a:rPr lang="en-US" dirty="0" err="1" smtClean="0"/>
              <a:t>Sci</a:t>
            </a:r>
            <a:r>
              <a:rPr lang="en-US" dirty="0" smtClean="0"/>
              <a:t> Med,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Internalized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association test used to measure implicit (unconscious) racial bias</a:t>
            </a:r>
          </a:p>
          <a:p>
            <a:r>
              <a:rPr lang="en-US" dirty="0" smtClean="0"/>
              <a:t>Among black men with anti-black bias, experiences of discrimination associated with hypertension</a:t>
            </a:r>
          </a:p>
          <a:p>
            <a:pPr lvl="1"/>
            <a:r>
              <a:rPr lang="en-US" dirty="0" smtClean="0"/>
              <a:t>Those with a pro-black bias had lower risk of </a:t>
            </a:r>
            <a:r>
              <a:rPr lang="en-US" dirty="0" smtClean="0"/>
              <a:t>hypertension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34000" y="6172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Chae</a:t>
            </a:r>
            <a:r>
              <a:rPr lang="en-US" dirty="0" smtClean="0"/>
              <a:t>, </a:t>
            </a:r>
            <a:r>
              <a:rPr lang="en-US" dirty="0" err="1" smtClean="0"/>
              <a:t>Psychosom</a:t>
            </a:r>
            <a:r>
              <a:rPr lang="en-US" dirty="0" smtClean="0"/>
              <a:t> Med,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three generations of health disparities research</a:t>
            </a:r>
          </a:p>
          <a:p>
            <a:r>
              <a:rPr lang="en-US" dirty="0" smtClean="0"/>
              <a:t>Be aware of potential pitfalls when performing work within each </a:t>
            </a:r>
            <a:r>
              <a:rPr lang="en-US" dirty="0" smtClean="0"/>
              <a:t>generation, including failur</a:t>
            </a:r>
            <a:r>
              <a:rPr lang="en-US" dirty="0" smtClean="0"/>
              <a:t>e to acknowledge socioecological contexts</a:t>
            </a:r>
            <a:endParaRPr lang="en-US" dirty="0" smtClean="0"/>
          </a:p>
          <a:p>
            <a:r>
              <a:rPr lang="en-US" dirty="0" smtClean="0"/>
              <a:t>Become familiar with a toolkit of research approaches for health disparities research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70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when doing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Generation research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/>
              <a:t>Be deliberate in choices about measurement:</a:t>
            </a:r>
          </a:p>
          <a:p>
            <a:pPr lvl="1"/>
            <a:r>
              <a:rPr lang="en-US" dirty="0" smtClean="0"/>
              <a:t>Predictor</a:t>
            </a:r>
          </a:p>
          <a:p>
            <a:pPr lvl="1"/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Measures of association</a:t>
            </a:r>
          </a:p>
          <a:p>
            <a:r>
              <a:rPr lang="en-US" dirty="0" smtClean="0"/>
              <a:t>What is the ecological context of causal pathway you are considering?</a:t>
            </a:r>
          </a:p>
          <a:p>
            <a:pPr lvl="1"/>
            <a:r>
              <a:rPr lang="en-US" dirty="0" smtClean="0"/>
              <a:t>Conceptual model can be helpful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when doing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Generation research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449763"/>
          </a:xfrm>
        </p:spPr>
        <p:txBody>
          <a:bodyPr/>
          <a:lstStyle/>
          <a:p>
            <a:r>
              <a:rPr lang="en-US" dirty="0" smtClean="0"/>
              <a:t>Be creative and thoughtful about possible mechanisms</a:t>
            </a:r>
          </a:p>
          <a:p>
            <a:pPr lvl="1"/>
            <a:r>
              <a:rPr lang="en-US" dirty="0" smtClean="0"/>
              <a:t>Engage the community</a:t>
            </a:r>
          </a:p>
          <a:p>
            <a:pPr lvl="1"/>
            <a:r>
              <a:rPr lang="en-US" dirty="0" smtClean="0"/>
              <a:t>Think in a multidisciplinary fashion</a:t>
            </a:r>
          </a:p>
          <a:p>
            <a:pPr lvl="1"/>
            <a:r>
              <a:rPr lang="en-US" dirty="0" smtClean="0"/>
              <a:t>Consider use of qualitative methods</a:t>
            </a:r>
          </a:p>
          <a:p>
            <a:pPr lvl="1"/>
            <a:r>
              <a:rPr lang="en-US" dirty="0" smtClean="0"/>
              <a:t>Take into account influences across the life course</a:t>
            </a:r>
          </a:p>
          <a:p>
            <a:r>
              <a:rPr lang="en-US" dirty="0" smtClean="0"/>
              <a:t>When do you know enough to do an intervention?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Beyond Generations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measures relevant to health disparities research</a:t>
            </a:r>
          </a:p>
          <a:p>
            <a:pPr lvl="1"/>
            <a:r>
              <a:rPr lang="en-US" dirty="0" smtClean="0"/>
              <a:t>Discrimination, etc.</a:t>
            </a:r>
          </a:p>
          <a:p>
            <a:pPr lvl="1"/>
            <a:r>
              <a:rPr lang="en-US" dirty="0" smtClean="0"/>
              <a:t>Ensure measures are valid across groups</a:t>
            </a:r>
          </a:p>
          <a:p>
            <a:r>
              <a:rPr lang="en-US" dirty="0" smtClean="0"/>
              <a:t>Studies </a:t>
            </a:r>
            <a:r>
              <a:rPr lang="en-US" dirty="0" smtClean="0"/>
              <a:t>of how to optimize community engagement</a:t>
            </a:r>
          </a:p>
          <a:p>
            <a:pPr lvl="1"/>
            <a:r>
              <a:rPr lang="en-US" dirty="0" smtClean="0"/>
              <a:t>Recruitment/retention</a:t>
            </a:r>
          </a:p>
          <a:p>
            <a:pPr lvl="1"/>
            <a:r>
              <a:rPr lang="en-US" dirty="0" smtClean="0"/>
              <a:t>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sz="3600" dirty="0" smtClean="0"/>
              <a:t>Moving the Needle on Health Disparities:</a:t>
            </a:r>
          </a:p>
          <a:p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Generation Research</a:t>
            </a:r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88459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1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What level of the socioecological model are you interested in/able to address?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do you optimize community engagement – for you and for the community?</a:t>
            </a:r>
          </a:p>
          <a:p>
            <a:r>
              <a:rPr lang="en-US" dirty="0" smtClean="0"/>
              <a:t>How do you factor in considerations about  larger scale dissemination?</a:t>
            </a:r>
          </a:p>
          <a:p>
            <a:r>
              <a:rPr lang="en-US" dirty="0" smtClean="0"/>
              <a:t>What measure of disparity are you interested 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Interventions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Most common</a:t>
            </a:r>
          </a:p>
          <a:p>
            <a:r>
              <a:rPr lang="en-US" dirty="0" smtClean="0"/>
              <a:t>Can take into account ecological context of behavior</a:t>
            </a:r>
          </a:p>
          <a:p>
            <a:r>
              <a:rPr lang="en-US" dirty="0" smtClean="0"/>
              <a:t>Can be designed to address disparities in different ways:</a:t>
            </a:r>
          </a:p>
          <a:p>
            <a:pPr lvl="1"/>
            <a:r>
              <a:rPr lang="en-US" dirty="0" smtClean="0"/>
              <a:t>Targeting of intervention</a:t>
            </a:r>
          </a:p>
          <a:p>
            <a:pPr lvl="1"/>
            <a:r>
              <a:rPr lang="en-US" dirty="0"/>
              <a:t>Tailoring of </a:t>
            </a:r>
            <a:r>
              <a:rPr lang="en-US" dirty="0" smtClean="0"/>
              <a:t>intervention</a:t>
            </a:r>
          </a:p>
          <a:p>
            <a:pPr lvl="1"/>
            <a:r>
              <a:rPr lang="en-US" dirty="0" smtClean="0"/>
              <a:t>Assuming most in need will benefit the most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of Intervention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r>
              <a:rPr lang="en-US" dirty="0" smtClean="0"/>
              <a:t>Problem: Worse hypertension control in blacks than in whites</a:t>
            </a:r>
          </a:p>
          <a:p>
            <a:r>
              <a:rPr lang="en-US" dirty="0" smtClean="0"/>
              <a:t>Potential solution: Use black-owned barber shops to increase access to monitoring and motivate follow up with health care providers</a:t>
            </a:r>
          </a:p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7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6113"/>
            <a:ext cx="7620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Victor, Arch </a:t>
            </a:r>
            <a:r>
              <a:rPr lang="en-US" dirty="0" err="1" smtClean="0"/>
              <a:t>Int</a:t>
            </a:r>
            <a:r>
              <a:rPr lang="en-US" dirty="0" smtClean="0"/>
              <a:t> Med,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Tailoring of Intervention</a:t>
            </a:r>
            <a:endParaRPr lang="en-US" sz="5400" dirty="0" smtClean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Problem: African American women are less likely to have mammograms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Potential solution: Cultural and/or behavioral tailoring of messages, delivered in a magazine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Cultural tailoring (spirituality, collectivism, racial pride)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Behavioral constructs tailoring (knowledge, perceived risk, perceived barriers)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Women receiving BCT + CRT magazines were more likely than those in the BCT, CRT, and control groups to report getting a mammogram 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562600" y="571499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(</a:t>
            </a:r>
            <a:r>
              <a:rPr lang="en-US" b="1" dirty="0" err="1">
                <a:solidFill>
                  <a:schemeClr val="bg1"/>
                </a:solidFill>
              </a:rPr>
              <a:t>Kreuter</a:t>
            </a:r>
            <a:r>
              <a:rPr lang="en-US" b="1" dirty="0">
                <a:solidFill>
                  <a:schemeClr val="bg1"/>
                </a:solidFill>
              </a:rPr>
              <a:t> et al, </a:t>
            </a:r>
            <a:r>
              <a:rPr lang="en-US" b="1" dirty="0" err="1" smtClean="0">
                <a:solidFill>
                  <a:schemeClr val="bg1"/>
                </a:solidFill>
              </a:rPr>
              <a:t>Prev</a:t>
            </a:r>
            <a:r>
              <a:rPr lang="en-US" b="1" dirty="0" smtClean="0">
                <a:solidFill>
                  <a:schemeClr val="bg1"/>
                </a:solidFill>
              </a:rPr>
              <a:t> Med, 2005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Tailoring </a:t>
            </a:r>
            <a:r>
              <a:rPr lang="en-US" dirty="0" smtClean="0"/>
              <a:t>of intervention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97363"/>
          </a:xfrm>
        </p:spPr>
        <p:txBody>
          <a:bodyPr/>
          <a:lstStyle/>
          <a:p>
            <a:r>
              <a:rPr lang="en-US" dirty="0" smtClean="0"/>
              <a:t>Problem: Disparities in smoking among young adults</a:t>
            </a:r>
          </a:p>
          <a:p>
            <a:r>
              <a:rPr lang="en-US" dirty="0" smtClean="0"/>
              <a:t>Potential Solution: Social Branding for tobacco cessation</a:t>
            </a:r>
          </a:p>
          <a:p>
            <a:pPr lvl="1"/>
            <a:r>
              <a:rPr lang="en-US" dirty="0" smtClean="0"/>
              <a:t>Ongoing study in San Francisco targeting bar and night club patrons using tailoring – i.e. “Hip hop” subculture</a:t>
            </a:r>
          </a:p>
          <a:p>
            <a:pPr lvl="1"/>
            <a:r>
              <a:rPr lang="en-US" dirty="0" smtClean="0"/>
              <a:t>Similar study among “Hipsters” in San Diego resulted in significant decrease in smoking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Arial" charset="0"/>
                <a:ea typeface="+mj-ea"/>
                <a:cs typeface="+mj-cs"/>
              </a:rPr>
              <a:t>Phases of Disparities Research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762000" y="5867400"/>
            <a:ext cx="297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Adapted from Kilbourne et al., 2006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8000" y="1295401"/>
            <a:ext cx="8382000" cy="4477306"/>
            <a:chOff x="508000" y="1295401"/>
            <a:chExt cx="8382000" cy="4477306"/>
          </a:xfrm>
        </p:grpSpPr>
        <p:sp>
          <p:nvSpPr>
            <p:cNvPr id="302083" name="Text Box 3"/>
            <p:cNvSpPr txBox="1">
              <a:spLocks noChangeArrowheads="1"/>
            </p:cNvSpPr>
            <p:nvPr/>
          </p:nvSpPr>
          <p:spPr bwMode="auto">
            <a:xfrm>
              <a:off x="508000" y="1295401"/>
              <a:ext cx="4800600" cy="1200329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Detect: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Define </a:t>
              </a:r>
              <a:r>
                <a:rPr lang="en-US" sz="2400" b="1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health disparities and vulnerable populations</a:t>
              </a:r>
            </a:p>
          </p:txBody>
        </p:sp>
        <p:sp>
          <p:nvSpPr>
            <p:cNvPr id="302084" name="Text Box 4"/>
            <p:cNvSpPr txBox="1">
              <a:spLocks noChangeArrowheads="1"/>
            </p:cNvSpPr>
            <p:nvPr/>
          </p:nvSpPr>
          <p:spPr bwMode="auto">
            <a:xfrm>
              <a:off x="2204357" y="2706689"/>
              <a:ext cx="4648200" cy="1200329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Understand: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Identify 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determinants and mechanisms of disparities</a:t>
              </a:r>
            </a:p>
          </p:txBody>
        </p:sp>
        <p:sp>
          <p:nvSpPr>
            <p:cNvPr id="302085" name="Text Box 5"/>
            <p:cNvSpPr txBox="1">
              <a:spLocks noChangeArrowheads="1"/>
            </p:cNvSpPr>
            <p:nvPr/>
          </p:nvSpPr>
          <p:spPr bwMode="auto">
            <a:xfrm>
              <a:off x="3708400" y="4203047"/>
              <a:ext cx="5181600" cy="156966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Reduce:</a:t>
              </a:r>
              <a:endParaRPr 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  <a:p>
              <a:pPr algn="l">
                <a:buFontTx/>
                <a:buChar char="•"/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Intervention research</a:t>
              </a:r>
              <a:endParaRPr 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  <a:p>
              <a:pPr algn="l">
                <a:buFontTx/>
                <a:buChar char="•"/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Translation/dissemination</a:t>
              </a:r>
              <a:endParaRPr 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  <a:p>
              <a:pPr algn="l">
                <a:buFontTx/>
                <a:buChar char="•"/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 Policy change</a:t>
              </a:r>
              <a:endParaRPr 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2087" name="AutoShape 7"/>
            <p:cNvSpPr>
              <a:spLocks noChangeArrowheads="1"/>
            </p:cNvSpPr>
            <p:nvPr/>
          </p:nvSpPr>
          <p:spPr bwMode="auto">
            <a:xfrm rot="5400000">
              <a:off x="1169988" y="2690134"/>
              <a:ext cx="914400" cy="962025"/>
            </a:xfrm>
            <a:custGeom>
              <a:avLst/>
              <a:gdLst>
                <a:gd name="T0" fmla="*/ 653161 w 21600"/>
                <a:gd name="T1" fmla="*/ 0 h 21600"/>
                <a:gd name="T2" fmla="*/ 391880 w 21600"/>
                <a:gd name="T3" fmla="*/ 320675 h 21600"/>
                <a:gd name="T4" fmla="*/ 0 w 21600"/>
                <a:gd name="T5" fmla="*/ 801732 h 21600"/>
                <a:gd name="T6" fmla="*/ 391880 w 21600"/>
                <a:gd name="T7" fmla="*/ 962025 h 21600"/>
                <a:gd name="T8" fmla="*/ 783759 w 21600"/>
                <a:gd name="T9" fmla="*/ 668073 h 21600"/>
                <a:gd name="T10" fmla="*/ 914400 w 21600"/>
                <a:gd name="T11" fmla="*/ 320675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2088" name="AutoShape 8"/>
            <p:cNvSpPr>
              <a:spLocks noChangeArrowheads="1"/>
            </p:cNvSpPr>
            <p:nvPr/>
          </p:nvSpPr>
          <p:spPr bwMode="auto">
            <a:xfrm rot="5400000">
              <a:off x="2628900" y="4381500"/>
              <a:ext cx="914400" cy="990600"/>
            </a:xfrm>
            <a:custGeom>
              <a:avLst/>
              <a:gdLst>
                <a:gd name="T0" fmla="*/ 653161 w 21600"/>
                <a:gd name="T1" fmla="*/ 0 h 21600"/>
                <a:gd name="T2" fmla="*/ 391880 w 21600"/>
                <a:gd name="T3" fmla="*/ 330200 h 21600"/>
                <a:gd name="T4" fmla="*/ 0 w 21600"/>
                <a:gd name="T5" fmla="*/ 825546 h 21600"/>
                <a:gd name="T6" fmla="*/ 391880 w 21600"/>
                <a:gd name="T7" fmla="*/ 990600 h 21600"/>
                <a:gd name="T8" fmla="*/ 783759 w 21600"/>
                <a:gd name="T9" fmla="*/ 687917 h 21600"/>
                <a:gd name="T10" fmla="*/ 914400 w 21600"/>
                <a:gd name="T11" fmla="*/ 330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08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focusing on health overall?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improving health overall reduce disparities?</a:t>
            </a:r>
          </a:p>
          <a:p>
            <a:r>
              <a:rPr lang="en-US" dirty="0" smtClean="0"/>
              <a:t>Potential to exacerbate disparities (Fundamental cause theory)</a:t>
            </a:r>
          </a:p>
          <a:p>
            <a:r>
              <a:rPr lang="en-US" dirty="0" smtClean="0"/>
              <a:t>Example of Digital Divide</a:t>
            </a:r>
          </a:p>
          <a:p>
            <a:pPr lvl="1"/>
            <a:r>
              <a:rPr lang="en-US" dirty="0" smtClean="0"/>
              <a:t>Blacks and </a:t>
            </a:r>
            <a:r>
              <a:rPr lang="en-US" dirty="0"/>
              <a:t>L</a:t>
            </a:r>
            <a:r>
              <a:rPr lang="en-US" dirty="0" smtClean="0"/>
              <a:t>atinos with diabetes less likely to use patient portals</a:t>
            </a:r>
          </a:p>
          <a:p>
            <a:pPr lvl="1"/>
            <a:r>
              <a:rPr lang="en-US" dirty="0" smtClean="0"/>
              <a:t>But tailored use of IT has promise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6172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Sarkar, J Am Med Inform </a:t>
            </a:r>
            <a:r>
              <a:rPr lang="en-US" dirty="0" err="1" smtClean="0"/>
              <a:t>Assoc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Interventions for Health Care Disparities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449763"/>
          </a:xfrm>
        </p:spPr>
        <p:txBody>
          <a:bodyPr/>
          <a:lstStyle/>
          <a:p>
            <a:r>
              <a:rPr lang="en-US" dirty="0" smtClean="0"/>
              <a:t>Health systems: Focus on general improvement in care at sites serving low SES individuals and communities of color</a:t>
            </a:r>
          </a:p>
          <a:p>
            <a:pPr lvl="1"/>
            <a:r>
              <a:rPr lang="en-US" dirty="0"/>
              <a:t>Provider </a:t>
            </a:r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Reminder systems </a:t>
            </a:r>
          </a:p>
          <a:p>
            <a:pPr lvl="1"/>
            <a:r>
              <a:rPr lang="en-US" dirty="0" smtClean="0"/>
              <a:t>Health coaches</a:t>
            </a:r>
          </a:p>
          <a:p>
            <a:r>
              <a:rPr lang="en-US" dirty="0" smtClean="0"/>
              <a:t>Interpersonal Care: Training in communication (“cultural competency”), language services etc.</a:t>
            </a:r>
          </a:p>
          <a:p>
            <a:r>
              <a:rPr lang="en-US" dirty="0" smtClean="0"/>
              <a:t>Often measure outcomes, not disparities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/>
          <a:lstStyle/>
          <a:p>
            <a:r>
              <a:rPr lang="en-US" dirty="0"/>
              <a:t>Interventions for Health Care Disparities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dirty="0"/>
              <a:t>Problem: Higher mortality among Latinos in pediatric </a:t>
            </a:r>
            <a:r>
              <a:rPr lang="en-US" dirty="0" smtClean="0"/>
              <a:t>ICU</a:t>
            </a:r>
          </a:p>
          <a:p>
            <a:r>
              <a:rPr lang="en-US" dirty="0" smtClean="0"/>
              <a:t>Solution</a:t>
            </a:r>
            <a:r>
              <a:rPr lang="en-US" dirty="0"/>
              <a:t>: Multilevel health care </a:t>
            </a:r>
            <a:r>
              <a:rPr lang="en-US" dirty="0" smtClean="0"/>
              <a:t>delivery intervention</a:t>
            </a:r>
          </a:p>
          <a:p>
            <a:pPr lvl="1"/>
            <a:r>
              <a:rPr lang="en-US" dirty="0" smtClean="0"/>
              <a:t>Increased bilingual staff and </a:t>
            </a:r>
            <a:r>
              <a:rPr lang="en-US" dirty="0"/>
              <a:t>24-hour interpreter </a:t>
            </a:r>
            <a:r>
              <a:rPr lang="en-US" dirty="0" smtClean="0"/>
              <a:t>services; cultural competency training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utreach </a:t>
            </a:r>
            <a:r>
              <a:rPr lang="en-US" dirty="0"/>
              <a:t>efforts </a:t>
            </a:r>
            <a:r>
              <a:rPr lang="en-US" dirty="0" smtClean="0"/>
              <a:t>with </a:t>
            </a:r>
            <a:r>
              <a:rPr lang="en-US" dirty="0"/>
              <a:t>the Latino community to remove barriers to health care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Expanded preventive </a:t>
            </a:r>
            <a:r>
              <a:rPr lang="en-US" dirty="0"/>
              <a:t>services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63568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Anand</a:t>
            </a:r>
            <a:r>
              <a:rPr lang="en-US" dirty="0" smtClean="0"/>
              <a:t> JAMA </a:t>
            </a:r>
            <a:r>
              <a:rPr lang="en-US" dirty="0" err="1" smtClean="0"/>
              <a:t>Ped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57" y="762000"/>
            <a:ext cx="6404572" cy="497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9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of 3</a:t>
            </a:r>
            <a:r>
              <a:rPr lang="en-US" baseline="30000" dirty="0" smtClean="0"/>
              <a:t>rd</a:t>
            </a:r>
            <a:r>
              <a:rPr lang="en-US" dirty="0" smtClean="0"/>
              <a:t> Generation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Largely interventions focused on one disease outcome</a:t>
            </a:r>
          </a:p>
          <a:p>
            <a:r>
              <a:rPr lang="en-US" dirty="0" smtClean="0"/>
              <a:t>Often focus on individual behaviors</a:t>
            </a:r>
          </a:p>
          <a:p>
            <a:pPr lvl="1"/>
            <a:r>
              <a:rPr lang="en-US" dirty="0" smtClean="0"/>
              <a:t>Limited attention to social determinants</a:t>
            </a:r>
          </a:p>
          <a:p>
            <a:r>
              <a:rPr lang="en-US" dirty="0" smtClean="0"/>
              <a:t>Lack of attention to race and racism as structural influence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4943" y="5681561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Thomas et al, Ann Rev Pub Health,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Content Placeholder 5" descr="Screen shot 2011-04-04 at 8.59.10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378" r="156"/>
          <a:stretch>
            <a:fillRect/>
          </a:stretch>
        </p:blipFill>
        <p:spPr>
          <a:xfrm>
            <a:off x="-109538" y="-125413"/>
            <a:ext cx="9428163" cy="69834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55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79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Content Placeholder 3" descr="Screen shot 2011-04-04 at 8.59.24 A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337" r="-215"/>
          <a:stretch>
            <a:fillRect/>
          </a:stretch>
        </p:blipFill>
        <p:spPr>
          <a:xfrm>
            <a:off x="0" y="0"/>
            <a:ext cx="9266238" cy="68691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56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53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06499" name="Content Placeholder 3" descr="Screen shot 2011-04-04 at 8.59.38 A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313" r="391"/>
          <a:stretch>
            <a:fillRect/>
          </a:stretch>
        </p:blipFill>
        <p:spPr>
          <a:xfrm>
            <a:off x="0" y="0"/>
            <a:ext cx="9144000" cy="69135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57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91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07523" name="Content Placeholder 3" descr="Screen shot 2011-04-04 at 8.59.47 A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46" r="439"/>
          <a:stretch>
            <a:fillRect/>
          </a:stretch>
        </p:blipFill>
        <p:spPr>
          <a:xfrm>
            <a:off x="11113" y="0"/>
            <a:ext cx="913288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58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49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08547" name="Content Placeholder 3" descr="Screen shot 2011-04-04 at 8.59.56 A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72" r="1125"/>
          <a:stretch>
            <a:fillRect/>
          </a:stretch>
        </p:blipFill>
        <p:spPr>
          <a:xfrm>
            <a:off x="0" y="-15875"/>
            <a:ext cx="9144000" cy="69897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59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42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8229600" cy="1143000"/>
          </a:xfrm>
        </p:spPr>
        <p:txBody>
          <a:bodyPr/>
          <a:lstStyle/>
          <a:p>
            <a:r>
              <a:rPr lang="en-US" dirty="0" smtClean="0"/>
              <a:t>First Generation Health Disparities Research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41223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2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09571" name="Content Placeholder 3" descr="Screen shot 2011-04-04 at 9.00.05 A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677" r="883"/>
          <a:stretch>
            <a:fillRect/>
          </a:stretch>
        </p:blipFill>
        <p:spPr>
          <a:xfrm>
            <a:off x="0" y="-114300"/>
            <a:ext cx="9144000" cy="69675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72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10595" name="Content Placeholder 3" descr="Screen shot 2011-04-04 at 9.00.25 AM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55" r="79"/>
          <a:stretch>
            <a:fillRect/>
          </a:stretch>
        </p:blipFill>
        <p:spPr>
          <a:xfrm>
            <a:off x="-146050" y="0"/>
            <a:ext cx="9290050" cy="68532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41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11619" name="Content Placeholder 3" descr="Screen shot 2011-04-04 at 9.00.55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101" r="1086"/>
          <a:stretch>
            <a:fillRect/>
          </a:stretch>
        </p:blipFill>
        <p:spPr>
          <a:xfrm>
            <a:off x="0" y="-65088"/>
            <a:ext cx="9144000" cy="69437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68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13667" name="Content Placeholder 3" descr="Screen shot 2011-04-04 at 9.01.05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006" r="555"/>
          <a:stretch>
            <a:fillRect/>
          </a:stretch>
        </p:blipFill>
        <p:spPr>
          <a:xfrm>
            <a:off x="-114300" y="-179388"/>
            <a:ext cx="9258300" cy="70532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96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15715" name="Content Placeholder 3" descr="Screen shot 2011-04-04 at 9.01.15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151" r="-275"/>
          <a:stretch>
            <a:fillRect/>
          </a:stretch>
        </p:blipFill>
        <p:spPr>
          <a:xfrm>
            <a:off x="0" y="0"/>
            <a:ext cx="915035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03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17763" name="Content Placeholder 3" descr="Screen shot 2011-04-04 at 9.01.24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858" r="734"/>
          <a:stretch>
            <a:fillRect/>
          </a:stretch>
        </p:blipFill>
        <p:spPr>
          <a:xfrm>
            <a:off x="0" y="-114300"/>
            <a:ext cx="9144000" cy="69897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23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19811" name="Content Placeholder 3" descr="Screen shot 2011-04-04 at 9.01.35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82" r="488"/>
          <a:stretch>
            <a:fillRect/>
          </a:stretch>
        </p:blipFill>
        <p:spPr>
          <a:xfrm>
            <a:off x="0" y="-98425"/>
            <a:ext cx="9144000" cy="69675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50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21859" name="Content Placeholder 3" descr="Screen shot 2011-04-04 at 9.01.44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578" r="1112"/>
          <a:stretch>
            <a:fillRect/>
          </a:stretch>
        </p:blipFill>
        <p:spPr>
          <a:xfrm>
            <a:off x="0" y="-114300"/>
            <a:ext cx="9144000" cy="69897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7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23907" name="Content Placeholder 3" descr="Screen shot 2011-04-04 at 9.01.52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664" r="868"/>
          <a:stretch>
            <a:fillRect/>
          </a:stretch>
        </p:blipFill>
        <p:spPr>
          <a:xfrm>
            <a:off x="0" y="-130175"/>
            <a:ext cx="9144000" cy="70135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68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59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Broader Approach: Addressing Social Determinants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Improve access to healthy food and physical spaces</a:t>
            </a:r>
          </a:p>
          <a:p>
            <a:pPr lvl="1"/>
            <a:r>
              <a:rPr lang="en-US" dirty="0" smtClean="0"/>
              <a:t>Playground renovations in areas of high deprivation in the UK resulted in statistically significant effect on physical activity</a:t>
            </a:r>
          </a:p>
          <a:p>
            <a:pPr lvl="1"/>
            <a:r>
              <a:rPr lang="en-US" dirty="0" smtClean="0"/>
              <a:t>Retail supermarket intervention had no effect on healthy diet; was economically not sustainable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6248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Ridger</a:t>
            </a:r>
            <a:r>
              <a:rPr lang="en-US" dirty="0" smtClean="0"/>
              <a:t>, </a:t>
            </a:r>
            <a:r>
              <a:rPr lang="en-US" dirty="0" err="1" smtClean="0"/>
              <a:t>Prev</a:t>
            </a:r>
            <a:r>
              <a:rPr lang="en-US" dirty="0" smtClean="0"/>
              <a:t> Med, 2007</a:t>
            </a:r>
          </a:p>
          <a:p>
            <a:r>
              <a:rPr lang="en-US" dirty="0" smtClean="0"/>
              <a:t>Sadler, </a:t>
            </a:r>
            <a:r>
              <a:rPr lang="en-US" dirty="0" err="1" smtClean="0"/>
              <a:t>Int</a:t>
            </a:r>
            <a:r>
              <a:rPr lang="en-US" dirty="0" smtClean="0"/>
              <a:t> J Res Pub Health,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Generation of First Generation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The Black Report</a:t>
            </a:r>
          </a:p>
          <a:p>
            <a:pPr lvl="1"/>
            <a:r>
              <a:rPr lang="en-US" dirty="0" smtClean="0"/>
              <a:t>1970s, Secretary of Health of Britain concerned about class disparities in health</a:t>
            </a:r>
          </a:p>
          <a:p>
            <a:pPr lvl="1"/>
            <a:r>
              <a:rPr lang="en-US" dirty="0" smtClean="0"/>
              <a:t>Documented widespread inequalities in health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9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 Broader Approach: Addressing Social Determinants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49763"/>
          </a:xfrm>
        </p:spPr>
        <p:txBody>
          <a:bodyPr/>
          <a:lstStyle/>
          <a:p>
            <a:r>
              <a:rPr lang="en-US" dirty="0" smtClean="0"/>
              <a:t>Moving to Opportunity Study</a:t>
            </a:r>
          </a:p>
          <a:p>
            <a:r>
              <a:rPr lang="en-US" dirty="0" smtClean="0"/>
              <a:t>Low-income families </a:t>
            </a:r>
            <a:r>
              <a:rPr lang="en-US" dirty="0"/>
              <a:t>living in public housing </a:t>
            </a:r>
            <a:r>
              <a:rPr lang="en-US" dirty="0" smtClean="0"/>
              <a:t>in disadvantaged </a:t>
            </a:r>
            <a:r>
              <a:rPr lang="en-US" dirty="0"/>
              <a:t>urban neighborhoods </a:t>
            </a:r>
            <a:r>
              <a:rPr lang="en-US" dirty="0" smtClean="0"/>
              <a:t>randomized to three groups:</a:t>
            </a:r>
          </a:p>
          <a:p>
            <a:pPr lvl="1"/>
            <a:r>
              <a:rPr lang="en-US" dirty="0" smtClean="0"/>
              <a:t>Vouchers  </a:t>
            </a:r>
            <a:r>
              <a:rPr lang="en-US" dirty="0"/>
              <a:t>to move to private-market housing in much less distressed </a:t>
            </a:r>
            <a:r>
              <a:rPr lang="en-US" dirty="0" smtClean="0"/>
              <a:t>communities</a:t>
            </a:r>
            <a:endParaRPr lang="en-US" dirty="0"/>
          </a:p>
          <a:p>
            <a:pPr lvl="1"/>
            <a:r>
              <a:rPr lang="en-US" dirty="0" smtClean="0"/>
              <a:t>Section 8 voucher</a:t>
            </a:r>
          </a:p>
          <a:p>
            <a:pPr lvl="1"/>
            <a:r>
              <a:rPr lang="en-US" dirty="0" smtClean="0"/>
              <a:t>Control group</a:t>
            </a:r>
          </a:p>
          <a:p>
            <a:r>
              <a:rPr lang="en-US" dirty="0" smtClean="0"/>
              <a:t>90% of families headed by black or Latina woman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Social Determinants: Moving to Opportunity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Follow up 10-15 years after randomization</a:t>
            </a:r>
          </a:p>
          <a:p>
            <a:r>
              <a:rPr lang="en-US" dirty="0" smtClean="0"/>
              <a:t>Women given </a:t>
            </a:r>
            <a:r>
              <a:rPr lang="en-US" dirty="0" smtClean="0"/>
              <a:t>low-poverty vouchers </a:t>
            </a:r>
            <a:r>
              <a:rPr lang="en-US" dirty="0" smtClean="0"/>
              <a:t>had:</a:t>
            </a:r>
          </a:p>
          <a:p>
            <a:pPr lvl="1"/>
            <a:r>
              <a:rPr lang="en-US" dirty="0" smtClean="0"/>
              <a:t>Lower prevalence of diabetes</a:t>
            </a:r>
          </a:p>
          <a:p>
            <a:pPr lvl="1"/>
            <a:r>
              <a:rPr lang="en-US" dirty="0" smtClean="0"/>
              <a:t>Lower prevalence of obesity</a:t>
            </a:r>
          </a:p>
          <a:p>
            <a:pPr lvl="1"/>
            <a:r>
              <a:rPr lang="en-US" dirty="0" smtClean="0"/>
              <a:t>Decreased depression </a:t>
            </a:r>
          </a:p>
          <a:p>
            <a:r>
              <a:rPr lang="en-US" dirty="0" smtClean="0"/>
              <a:t>Decreased mental health problems for female youth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772400" cy="136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cap="none" dirty="0">
                <a:ea typeface="ＭＳ Ｐゴシック" charset="-128"/>
                <a:cs typeface="ＭＳ Ｐゴシック" charset="-128"/>
              </a:rPr>
              <a:t>Is every cliff made equal?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96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28003" name="Content Placeholder 3" descr="Screen shot 2011-04-04 at 9.02.20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611" r="-146"/>
          <a:stretch>
            <a:fillRect/>
          </a:stretch>
        </p:blipFill>
        <p:spPr>
          <a:xfrm>
            <a:off x="0" y="-195263"/>
            <a:ext cx="9264650" cy="70580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5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32099" name="Content Placeholder 3" descr="Screen shot 2011-04-04 at 9.02.39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546" r="1546"/>
          <a:stretch>
            <a:fillRect/>
          </a:stretch>
        </p:blipFill>
        <p:spPr>
          <a:xfrm>
            <a:off x="0" y="0"/>
            <a:ext cx="9144000" cy="69294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90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34147" name="Content Placeholder 3" descr="Screen shot 2011-04-04 at 9.02.47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251" r="1715"/>
          <a:stretch>
            <a:fillRect/>
          </a:stretch>
        </p:blipFill>
        <p:spPr>
          <a:xfrm>
            <a:off x="0" y="0"/>
            <a:ext cx="9144000" cy="6931025"/>
          </a:xfrm>
          <a:prstGeom prst="rect">
            <a:avLst/>
          </a:prstGeom>
        </p:spPr>
      </p:pic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5457825" y="4529138"/>
            <a:ext cx="742950" cy="271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00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36195" name="Content Placeholder 3" descr="Screen shot 2011-04-04 at 9.02.58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737" r="1666"/>
          <a:stretch>
            <a:fillRect/>
          </a:stretch>
        </p:blipFill>
        <p:spPr>
          <a:xfrm>
            <a:off x="0" y="0"/>
            <a:ext cx="9144000" cy="6916738"/>
          </a:xfrm>
          <a:prstGeom prst="rect">
            <a:avLst/>
          </a:prstGeom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 rot="-5041541">
            <a:off x="4986338" y="1365250"/>
            <a:ext cx="742950" cy="739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85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38243" name="Content Placeholder 3" descr="Screen shot 2011-04-04 at 9.03.07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176" r="246"/>
          <a:stretch>
            <a:fillRect/>
          </a:stretch>
        </p:blipFill>
        <p:spPr>
          <a:xfrm>
            <a:off x="23813" y="-92075"/>
            <a:ext cx="9144000" cy="6973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73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30051" name="Content Placeholder 3" descr="Screen shot 2011-04-04 at 9.02.29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666" r="-1122"/>
          <a:stretch>
            <a:fillRect/>
          </a:stretch>
        </p:blipFill>
        <p:spPr>
          <a:xfrm>
            <a:off x="0" y="0"/>
            <a:ext cx="9374188" cy="690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67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40291" name="Content Placeholder 3" descr="Screen shot 2011-04-04 at 9.03.17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317" r="613"/>
          <a:stretch>
            <a:fillRect/>
          </a:stretch>
        </p:blipFill>
        <p:spPr>
          <a:xfrm>
            <a:off x="-23813" y="0"/>
            <a:ext cx="9167813" cy="6926263"/>
          </a:xfrm>
          <a:prstGeom prst="rect">
            <a:avLst/>
          </a:prstGeom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 rot="5400000">
            <a:off x="685007" y="2101056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 rot="5400000">
            <a:off x="1280319" y="2101057"/>
            <a:ext cx="742950" cy="271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 rot="5400000">
            <a:off x="1910557" y="2472531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 rot="5400000">
            <a:off x="2494757" y="2043906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 rot="5400000">
            <a:off x="3009107" y="2043906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 rot="5400000">
            <a:off x="5071269" y="2405856"/>
            <a:ext cx="219075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79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03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282102"/>
              </p:ext>
            </p:extLst>
          </p:nvPr>
        </p:nvGraphicFramePr>
        <p:xfrm>
          <a:off x="428171" y="1055134"/>
          <a:ext cx="8229600" cy="49147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531461">
                <a:tc>
                  <a:txBody>
                    <a:bodyPr/>
                    <a:lstStyle/>
                    <a:p>
                      <a:r>
                        <a:rPr lang="en-US" sz="2000" dirty="0"/>
                        <a:t>Social (occupational) class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Males (all)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Females (married, by husbands occupation)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Ratio M/F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I (Professional)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3.98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2.15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1.85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II (Intermediate)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5.54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2.85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1.94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IIIn (Skilled non-manual)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5.80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2.76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1.96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IIIm (Skilled manual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6.08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3.41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1.78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IV (Partly Skilled)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7.96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4.27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1.87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V (Unskilled)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9.88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5.31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1.86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Ratio V/I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2.5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2.5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171" y="316470"/>
            <a:ext cx="82235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elvetica" charset="0"/>
                <a:cs typeface="Arial" pitchFamily="34" charset="0"/>
              </a:rPr>
              <a:t>Death Rates per 1000 population England and Wales 1971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  <p:pic>
        <p:nvPicPr>
          <p:cNvPr id="144387" name="Content Placeholder 3" descr="Screen shot 2011-04-04 at 9.03.34 AM.pn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225" r="1691"/>
          <a:stretch>
            <a:fillRect/>
          </a:stretch>
        </p:blipFill>
        <p:spPr>
          <a:xfrm>
            <a:off x="0" y="0"/>
            <a:ext cx="9144000" cy="6931025"/>
          </a:xfrm>
          <a:prstGeom prst="rect">
            <a:avLst/>
          </a:prstGeom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386138" y="345916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(Root Causes)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 rot="5400000">
            <a:off x="685007" y="2101056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 rot="5400000">
            <a:off x="1280319" y="2101057"/>
            <a:ext cx="742950" cy="271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 rot="5400000">
            <a:off x="1910557" y="2472531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 rot="5400000">
            <a:off x="2494757" y="2043906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 rot="5400000">
            <a:off x="3009107" y="2058193"/>
            <a:ext cx="742950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 rot="5400000">
            <a:off x="5071269" y="2405856"/>
            <a:ext cx="219075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127000" y="3005138"/>
            <a:ext cx="4708525" cy="3633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>
                <a:latin typeface="Times New Roman" charset="0"/>
              </a:rPr>
              <a:t>Addressing the social determinants of health (where we are born, live, learn, work and play):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Addressing the social determinants of equity - Making </a:t>
            </a:r>
            <a:r>
              <a:rPr lang="en-US" dirty="0">
                <a:latin typeface="Times New Roman" charset="0"/>
              </a:rPr>
              <a:t>sure all people have the same opportunity to stay away from the cliff </a:t>
            </a:r>
            <a:r>
              <a:rPr lang="en-US" dirty="0" smtClean="0">
                <a:latin typeface="Times New Roman" charset="0"/>
              </a:rPr>
              <a:t>edge.</a:t>
            </a:r>
            <a:endParaRPr lang="en-US" dirty="0">
              <a:latin typeface="Times New Roman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294C92D-0306-4E69-9CD3-20855E849650}" type="slidenum">
              <a:rPr kumimoji="0" lang="en-US" smtClean="0"/>
              <a:pPr/>
              <a:t>80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8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ncreasing </a:t>
            </a:r>
            <a:r>
              <a:rPr lang="en-US" dirty="0"/>
              <a:t>access to socioeconomic opportunities and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educing </a:t>
            </a:r>
            <a:r>
              <a:rPr lang="en-US" dirty="0"/>
              <a:t>cultural racism and its associated negative images, stereotypes, </a:t>
            </a:r>
            <a:r>
              <a:rPr lang="en-US" dirty="0" smtClean="0"/>
              <a:t>prejudice, and discrimination,</a:t>
            </a:r>
          </a:p>
          <a:p>
            <a:r>
              <a:rPr lang="en-US" dirty="0" smtClean="0"/>
              <a:t>Minimizing </a:t>
            </a:r>
            <a:r>
              <a:rPr lang="en-US" dirty="0"/>
              <a:t>racism’s adverse effects by enhancing the </a:t>
            </a:r>
            <a:r>
              <a:rPr lang="en-US" dirty="0" smtClean="0"/>
              <a:t>capacity of </a:t>
            </a:r>
            <a:r>
              <a:rPr lang="en-US" dirty="0"/>
              <a:t>individuals and communities to improve health.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6172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Williams and Mohammed, Am </a:t>
            </a:r>
            <a:r>
              <a:rPr lang="en-US" dirty="0" err="1" smtClean="0"/>
              <a:t>Behav</a:t>
            </a:r>
            <a:r>
              <a:rPr lang="en-US" dirty="0" smtClean="0"/>
              <a:t> </a:t>
            </a:r>
            <a:r>
              <a:rPr lang="en-US" dirty="0" err="1" smtClean="0"/>
              <a:t>Sci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 Broader Approach: </a:t>
            </a:r>
            <a:br>
              <a:rPr lang="en-US" dirty="0" smtClean="0"/>
            </a:br>
            <a:r>
              <a:rPr lang="en-US" dirty="0" smtClean="0"/>
              <a:t>Addressing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Racism </a:t>
            </a:r>
            <a:r>
              <a:rPr lang="en-US" dirty="0"/>
              <a:t>has negative impacts on </a:t>
            </a:r>
            <a:r>
              <a:rPr lang="en-US" dirty="0" smtClean="0"/>
              <a:t>health, and particularly infant mortality</a:t>
            </a:r>
          </a:p>
          <a:p>
            <a:r>
              <a:rPr lang="en-US" dirty="0" smtClean="0"/>
              <a:t>Potential </a:t>
            </a:r>
            <a:r>
              <a:rPr lang="en-US" dirty="0"/>
              <a:t>solution</a:t>
            </a:r>
            <a:r>
              <a:rPr lang="en-US" dirty="0" smtClean="0"/>
              <a:t>: CBPR intervention, including</a:t>
            </a:r>
          </a:p>
          <a:p>
            <a:pPr lvl="1"/>
            <a:r>
              <a:rPr lang="en-US" dirty="0" smtClean="0"/>
              <a:t>Undoing Racism Workshops</a:t>
            </a:r>
          </a:p>
          <a:p>
            <a:pPr lvl="1"/>
            <a:r>
              <a:rPr lang="en-US" dirty="0" smtClean="0"/>
              <a:t>Community dialogues</a:t>
            </a:r>
          </a:p>
          <a:p>
            <a:r>
              <a:rPr lang="en-US" dirty="0" smtClean="0"/>
              <a:t>Intervention participants more aware of racism and better health outcomes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617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Carty, J Urban Health,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Intervention for women of reproductive age designed to mitigate the impact of social class, racism and stress</a:t>
            </a:r>
          </a:p>
          <a:p>
            <a:pPr lvl="1"/>
            <a:r>
              <a:rPr lang="en-US" dirty="0" smtClean="0"/>
              <a:t>Social and behavioral case management designed to build resilience and promote goal setting for addressing social and economic challenges</a:t>
            </a:r>
          </a:p>
          <a:p>
            <a:r>
              <a:rPr lang="en-US" dirty="0" smtClean="0"/>
              <a:t>Promising, but not significant, effects on infant mortality and other outcomes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Broader Approach: Addressing Social Determinants of Equity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6248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Livingood</a:t>
            </a:r>
            <a:r>
              <a:rPr lang="en-US" dirty="0" smtClean="0"/>
              <a:t>, MCHJ,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Broader Approach: Addressing Racism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Racism has negative impacts on health, especially when internalized</a:t>
            </a:r>
          </a:p>
          <a:p>
            <a:r>
              <a:rPr lang="en-US" dirty="0" smtClean="0"/>
              <a:t>Potential solution: Facilitate acknowledgment of the existence of racism among blacks, with goal of improving coping and resilience</a:t>
            </a:r>
          </a:p>
          <a:p>
            <a:pPr lvl="1"/>
            <a:r>
              <a:rPr lang="en-US" dirty="0" smtClean="0"/>
              <a:t>Outdoor advertising in predominately black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7587611" cy="570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Broader Approach: Addressing Racism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Compared individuals from exposed neighborhood to those from similar unexposed neighborhood </a:t>
            </a:r>
            <a:endParaRPr lang="en-US" dirty="0"/>
          </a:p>
          <a:p>
            <a:r>
              <a:rPr lang="en-US" dirty="0" smtClean="0"/>
              <a:t>Statistically </a:t>
            </a:r>
            <a:r>
              <a:rPr lang="en-US" dirty="0"/>
              <a:t>significant </a:t>
            </a:r>
            <a:r>
              <a:rPr lang="en-US" dirty="0" smtClean="0"/>
              <a:t>difference in change in </a:t>
            </a:r>
            <a:r>
              <a:rPr lang="en-US" dirty="0"/>
              <a:t>psychological distress </a:t>
            </a:r>
          </a:p>
          <a:p>
            <a:r>
              <a:rPr lang="en-US" dirty="0" smtClean="0"/>
              <a:t>No change in health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dirty="0" smtClean="0"/>
              <a:t>Considerations when doing </a:t>
            </a:r>
            <a:r>
              <a:rPr lang="en-US" dirty="0" smtClean="0"/>
              <a:t>3</a:t>
            </a:r>
            <a:r>
              <a:rPr lang="en-US" baseline="30000" dirty="0" smtClean="0"/>
              <a:t>rd </a:t>
            </a:r>
            <a:r>
              <a:rPr lang="en-US" dirty="0" smtClean="0"/>
              <a:t>(4th?) </a:t>
            </a:r>
            <a:r>
              <a:rPr lang="en-US" dirty="0" smtClean="0"/>
              <a:t>Generation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Importance of dissemination to move the needle</a:t>
            </a:r>
          </a:p>
          <a:p>
            <a:pPr lvl="1"/>
            <a:r>
              <a:rPr lang="en-US" dirty="0" smtClean="0"/>
              <a:t>Balance between tailoring and ability to disseminate</a:t>
            </a:r>
          </a:p>
          <a:p>
            <a:r>
              <a:rPr lang="en-US" dirty="0" smtClean="0"/>
              <a:t>Community engagement is essential</a:t>
            </a:r>
          </a:p>
          <a:p>
            <a:r>
              <a:rPr lang="en-US" dirty="0" smtClean="0"/>
              <a:t>Regardless of socioecological level addressed, need to be aware of larger context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Toolkit for Health Disparities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Qualitative methods</a:t>
            </a:r>
          </a:p>
          <a:p>
            <a:r>
              <a:rPr lang="en-US" dirty="0" smtClean="0"/>
              <a:t>Secondary data analysis</a:t>
            </a:r>
          </a:p>
          <a:p>
            <a:r>
              <a:rPr lang="en-US" dirty="0"/>
              <a:t>Patient-centered outcomes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Community engaged research</a:t>
            </a:r>
          </a:p>
          <a:p>
            <a:r>
              <a:rPr lang="en-US" dirty="0" smtClean="0"/>
              <a:t>Implementation </a:t>
            </a:r>
            <a:r>
              <a:rPr lang="en-US" dirty="0"/>
              <a:t>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method that allows researchers to hear from populations themselves about problems and potential solutions</a:t>
            </a:r>
          </a:p>
          <a:p>
            <a:r>
              <a:rPr lang="en-US" dirty="0" smtClean="0"/>
              <a:t>Can be integrated into intervention research</a:t>
            </a:r>
          </a:p>
          <a:p>
            <a:r>
              <a:rPr lang="en-US" dirty="0" smtClean="0"/>
              <a:t>Can be challenging for biomedical researchers to maintain open-minded perspective and questioning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805784"/>
              </p:ext>
            </p:extLst>
          </p:nvPr>
        </p:nvGraphicFramePr>
        <p:xfrm>
          <a:off x="395514" y="1676400"/>
          <a:ext cx="8229600" cy="34974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35894">
                <a:tc>
                  <a:txBody>
                    <a:bodyPr/>
                    <a:lstStyle/>
                    <a:p>
                      <a:r>
                        <a:rPr lang="en-US" sz="2000" dirty="0"/>
                        <a:t>Birth weight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2000" dirty="0" smtClean="0"/>
                        <a:t>Class </a:t>
                      </a:r>
                      <a:r>
                        <a:rPr lang="en-US" sz="2000" dirty="0"/>
                        <a:t>(mother’s husband)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Fatherless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35894">
                <a:tc>
                  <a:txBody>
                    <a:bodyPr/>
                    <a:lstStyle/>
                    <a:p>
                      <a:r>
                        <a:rPr lang="en-US" sz="2000"/>
                        <a:t>% who were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(I II)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III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(IV and V)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112816">
                <a:tc>
                  <a:txBody>
                    <a:bodyPr/>
                    <a:lstStyle/>
                    <a:p>
                      <a:r>
                        <a:rPr lang="en-US" sz="2000"/>
                        <a:t>Less than 2500 grams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5.6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8.2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112816">
                <a:tc>
                  <a:txBody>
                    <a:bodyPr/>
                    <a:lstStyle/>
                    <a:p>
                      <a:r>
                        <a:rPr lang="en-US" sz="2000"/>
                        <a:t>More than 3000 grams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81.0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76.3.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72.7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66.7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1000" y="683570"/>
            <a:ext cx="5194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 charset="0"/>
                <a:cs typeface="Arial" pitchFamily="34" charset="0"/>
              </a:rPr>
              <a:t>Occupational Class and Birth Weight</a:t>
            </a:r>
          </a:p>
        </p:txBody>
      </p:sp>
    </p:spTree>
    <p:extLst>
      <p:ext uri="{BB962C8B-B14F-4D97-AF65-F5344CB8AC3E}">
        <p14:creationId xmlns:p14="http://schemas.microsoft.com/office/powerpoint/2010/main" val="14211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Data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have collected data with relevance to health disparities</a:t>
            </a:r>
          </a:p>
          <a:p>
            <a:pPr lvl="1"/>
            <a:r>
              <a:rPr lang="en-US" dirty="0" smtClean="0"/>
              <a:t>Don’t be afraid to ask</a:t>
            </a:r>
          </a:p>
          <a:p>
            <a:r>
              <a:rPr lang="en-US" dirty="0" smtClean="0"/>
              <a:t>Nationally representative surveys are rich data sources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aspe.hhs.gov/basic-report/guide-hhs-surveys-and-data-resources</a:t>
            </a:r>
            <a:endParaRPr lang="en-US" dirty="0" smtClean="0"/>
          </a:p>
          <a:p>
            <a:r>
              <a:rPr lang="en-US" dirty="0" smtClean="0"/>
              <a:t>Can be limited by questions asked/how they are asked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rcRect t="-61369" b="-61369"/>
          <a:stretch>
            <a:fillRect/>
          </a:stretch>
        </p:blipFill>
        <p:spPr>
          <a:xfrm>
            <a:off x="457200" y="381000"/>
            <a:ext cx="8153400" cy="3581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8382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</a:rPr>
              <a:t>Documenting the Details</a:t>
            </a:r>
            <a:endParaRPr 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724400" y="5791200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Dehlendorf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Am J </a:t>
            </a:r>
            <a:r>
              <a:rPr lang="en-US" sz="1400" i="1" dirty="0" err="1" smtClean="0">
                <a:solidFill>
                  <a:schemeClr val="bg1"/>
                </a:solidFill>
                <a:latin typeface="+mj-lt"/>
              </a:rPr>
              <a:t>Obstet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  <a:latin typeface="+mj-lt"/>
              </a:rPr>
              <a:t>Gynecol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, 2014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956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8956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7338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7338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9530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9530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248400" y="2438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248400" y="2819400"/>
            <a:ext cx="228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200400"/>
            <a:ext cx="8153400" cy="817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4343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Racial/ethnic differences appear to be</a:t>
            </a:r>
            <a:r>
              <a:rPr lang="en-US" sz="22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concentrated among younger ages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29000" y="33528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29000" y="38862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562600" y="33528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562600" y="3886200"/>
            <a:ext cx="30480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57709"/>
            <a:ext cx="914400" cy="451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8492703"/>
      </p:ext>
    </p:extLst>
  </p:cSld>
  <p:clrMapOvr>
    <a:masterClrMapping/>
  </p:clrMapOvr>
  <p:transition spd="med" advTm="17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Patient-Centered Outcomes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Patient-Centered </a:t>
            </a:r>
            <a:r>
              <a:rPr lang="en-US" dirty="0"/>
              <a:t>Outcomes Research helps people and their caregivers communicate and make informed health care decisions, allowing their voices to be heard in assessing the value of health care options. </a:t>
            </a:r>
            <a:r>
              <a:rPr lang="en-US" dirty="0" smtClean="0"/>
              <a:t>(PCORI)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48" r="411" b="4029"/>
          <a:stretch/>
        </p:blipFill>
        <p:spPr bwMode="auto">
          <a:xfrm>
            <a:off x="-1" y="762000"/>
            <a:ext cx="936904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Engaged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process of working collaboratively with and through groups of people affiliated by geographic proximity, special interest, or similar situations </a:t>
            </a:r>
            <a:r>
              <a:rPr lang="en-US" dirty="0" smtClean="0"/>
              <a:t>to </a:t>
            </a:r>
            <a:r>
              <a:rPr lang="en-US" dirty="0"/>
              <a:t>address issues affecting the well-being of </a:t>
            </a:r>
            <a:r>
              <a:rPr lang="en-US" dirty="0" smtClean="0"/>
              <a:t>those </a:t>
            </a:r>
            <a:r>
              <a:rPr lang="en-US" dirty="0"/>
              <a:t>people</a:t>
            </a:r>
            <a:r>
              <a:rPr lang="en-US" dirty="0" smtClean="0"/>
              <a:t>” – CDC</a:t>
            </a:r>
          </a:p>
          <a:p>
            <a:r>
              <a:rPr lang="en-US" dirty="0" smtClean="0"/>
              <a:t>Occurs across continuum, from consultation to CBPR</a:t>
            </a:r>
          </a:p>
          <a:p>
            <a:r>
              <a:rPr lang="en-US" dirty="0" smtClean="0"/>
              <a:t>Helps to ensure ask relevant questions, get relevant answers, and disseminate in appropriate manner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study of methods to promote the integration of research findings and evidence into healthcare policy and practice. It seeks to understand the behavior of healthcare professionals and other stakeholders as a key variable in the sustainable uptake, adoption, and implementation of evidence-based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28937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NIMHD Implementation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What </a:t>
            </a:r>
            <a:r>
              <a:rPr lang="en-US" sz="2400" dirty="0"/>
              <a:t>are the dissemination and implementation science approaches that will lead to effective practice and sustained policy intervention to reduce and eventually eliminate health disparities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/>
              <a:t>What criteria should be used to determine whether a health disparities intervention is ready for dissemination and implementation? </a:t>
            </a:r>
            <a:endParaRPr lang="en-US" sz="2400" dirty="0" smtClean="0"/>
          </a:p>
          <a:p>
            <a:r>
              <a:rPr lang="en-US" sz="2400" dirty="0" smtClean="0"/>
              <a:t>How </a:t>
            </a:r>
            <a:r>
              <a:rPr lang="en-US" sz="2400" dirty="0"/>
              <a:t>do we ensure that interventions are tailored to the needs of various health disparity populations, while maintaining adequate fidelity of the intervention to a tested model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5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79" r="367" b="3279"/>
          <a:stretch/>
        </p:blipFill>
        <p:spPr bwMode="auto">
          <a:xfrm>
            <a:off x="0" y="838200"/>
            <a:ext cx="9144000" cy="53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6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Recognize leading debates and areas of uncertainty, as well as priority areas of research, in health disparities research</a:t>
            </a:r>
          </a:p>
          <a:p>
            <a:endParaRPr lang="en-US" dirty="0" smtClean="0"/>
          </a:p>
          <a:p>
            <a:r>
              <a:rPr lang="en-US" dirty="0" smtClean="0"/>
              <a:t>What would you all include in this?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9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0.9|0.6|0.4|0.3|0.3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0.9|0.6|0.4|0.3|0.3|0.2"/>
</p:tagLst>
</file>

<file path=ppt/theme/theme1.xml><?xml version="1.0" encoding="utf-8"?>
<a:theme xmlns:a="http://schemas.openxmlformats.org/drawingml/2006/main" name="FCM Template 2013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CM Template 10 border with shading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CM Template border no shading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CM Template 10 border with shading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FCM Template 2013</Template>
  <TotalTime>85975</TotalTime>
  <Words>3197</Words>
  <Application>Microsoft Office PowerPoint</Application>
  <PresentationFormat>On-screen Show (4:3)</PresentationFormat>
  <Paragraphs>505</Paragraphs>
  <Slides>101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101</vt:i4>
      </vt:variant>
    </vt:vector>
  </HeadingPairs>
  <TitlesOfParts>
    <vt:vector size="105" baseType="lpstr">
      <vt:lpstr>FCM Template 2013</vt:lpstr>
      <vt:lpstr>1_FCM Template 10 border with shading</vt:lpstr>
      <vt:lpstr>2_FCM Template border no shading</vt:lpstr>
      <vt:lpstr>2_FCM Template 10 border with shading</vt:lpstr>
      <vt:lpstr>Doing Research to Reduce Health Disparities</vt:lpstr>
      <vt:lpstr>Course Objectives</vt:lpstr>
      <vt:lpstr>Course Objectives</vt:lpstr>
      <vt:lpstr>Today’s Objectives</vt:lpstr>
      <vt:lpstr>Phases of Disparities Research</vt:lpstr>
      <vt:lpstr>First Generation Health Disparities Research</vt:lpstr>
      <vt:lpstr>The First Generation of First Generation Research</vt:lpstr>
      <vt:lpstr>PowerPoint Presentation</vt:lpstr>
      <vt:lpstr>PowerPoint Presentation</vt:lpstr>
      <vt:lpstr>Impact of Black Report</vt:lpstr>
      <vt:lpstr>First Generation of First Generation of Research, US </vt:lpstr>
      <vt:lpstr>First Generation of First Generation of Research, US </vt:lpstr>
      <vt:lpstr>Impact of the Heckler Report</vt:lpstr>
      <vt:lpstr>PowerPoint Presentation</vt:lpstr>
      <vt:lpstr>First Generation Research: Novel Approaches to Data</vt:lpstr>
      <vt:lpstr>PowerPoint Presentation</vt:lpstr>
      <vt:lpstr>First Generation Research:  Drawing Attention to Populations</vt:lpstr>
      <vt:lpstr>First Generation Research:  Drawing Attention to Specific Issues</vt:lpstr>
      <vt:lpstr>Documenting the Details</vt:lpstr>
      <vt:lpstr>Should I Do First Generation Research?</vt:lpstr>
      <vt:lpstr>Considerations when doing 1rst Generation research</vt:lpstr>
      <vt:lpstr>Considerations for 1rst Gen Research</vt:lpstr>
      <vt:lpstr>PowerPoint Presentation</vt:lpstr>
      <vt:lpstr>Second Generation Health Disparities Research</vt:lpstr>
      <vt:lpstr>PowerPoint Presentation</vt:lpstr>
      <vt:lpstr>Example of 2nd Generation Research: Cardiovascular disease</vt:lpstr>
      <vt:lpstr>Example of 2nd Generation Research: Cardiovascular disease</vt:lpstr>
      <vt:lpstr>Example of 2nd Generation Research: Cardiovascular disease</vt:lpstr>
      <vt:lpstr>Example of 2nd Generation Research: Cardiovascular disease</vt:lpstr>
      <vt:lpstr>Example of 2nd Generation Research: Cardiovascular disease</vt:lpstr>
      <vt:lpstr>PowerPoint Presentation</vt:lpstr>
      <vt:lpstr>Social Determinants:  Access to Food</vt:lpstr>
      <vt:lpstr>Social Determinants:  Housing</vt:lpstr>
      <vt:lpstr>Racism as a Cause of Health Disparities</vt:lpstr>
      <vt:lpstr>Interpersonal Racism </vt:lpstr>
      <vt:lpstr>Racism and Medication Adherence</vt:lpstr>
      <vt:lpstr>PowerPoint Presentation</vt:lpstr>
      <vt:lpstr>Structural Racism</vt:lpstr>
      <vt:lpstr>Internalized Racism</vt:lpstr>
      <vt:lpstr>Considerations when doing 2nd Generation research </vt:lpstr>
      <vt:lpstr>Considerations when doing 2nd Generation research </vt:lpstr>
      <vt:lpstr>Thinking Beyond Generations</vt:lpstr>
      <vt:lpstr>PowerPoint Presentation</vt:lpstr>
      <vt:lpstr>3rd Generation Research</vt:lpstr>
      <vt:lpstr>Behavioral Interventions</vt:lpstr>
      <vt:lpstr>Targeting of Intervention</vt:lpstr>
      <vt:lpstr>PowerPoint Presentation</vt:lpstr>
      <vt:lpstr>Tailoring of Intervention</vt:lpstr>
      <vt:lpstr>Tailoring of intervention</vt:lpstr>
      <vt:lpstr>What about focusing on health overall?</vt:lpstr>
      <vt:lpstr>Interventions for Health Care Disparities</vt:lpstr>
      <vt:lpstr>Interventions for Health Care Disparities </vt:lpstr>
      <vt:lpstr>PowerPoint Presentation</vt:lpstr>
      <vt:lpstr>Critique of 3rd Generation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Broader Approach: Addressing Social Determinants</vt:lpstr>
      <vt:lpstr>A Broader Approach: Addressing Social Determinants</vt:lpstr>
      <vt:lpstr>Addressing Social Determinants: Moving to Opportunity Results</vt:lpstr>
      <vt:lpstr>Is every cliff made equal?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Addressing Racism</vt:lpstr>
      <vt:lpstr>A Broader Approach:  Addressing Racism</vt:lpstr>
      <vt:lpstr>A Broader Approach: Addressing Social Determinants of Equity</vt:lpstr>
      <vt:lpstr>A Broader Approach: Addressing Racism</vt:lpstr>
      <vt:lpstr>PowerPoint Presentation</vt:lpstr>
      <vt:lpstr>A Broader Approach: Addressing Racism</vt:lpstr>
      <vt:lpstr>Considerations when doing 3rd (4th?) Generation Research</vt:lpstr>
      <vt:lpstr>Toolkit for Health Disparities Research</vt:lpstr>
      <vt:lpstr>Qualitative Research</vt:lpstr>
      <vt:lpstr>Secondary Data Analysis</vt:lpstr>
      <vt:lpstr>Documenting the Details</vt:lpstr>
      <vt:lpstr>Patient-Centered Outcomes Research</vt:lpstr>
      <vt:lpstr>PowerPoint Presentation</vt:lpstr>
      <vt:lpstr>Community Engaged Research</vt:lpstr>
      <vt:lpstr>Implementation Science</vt:lpstr>
      <vt:lpstr>NIMHD Implementation Questions</vt:lpstr>
      <vt:lpstr>PowerPoint Presentation</vt:lpstr>
      <vt:lpstr>Questions?</vt:lpstr>
      <vt:lpstr>Discussion</vt:lpstr>
      <vt:lpstr>PowerPoint Presentation</vt:lpstr>
      <vt:lpstr>Final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Dehlendorf, Christine</cp:lastModifiedBy>
  <cp:revision>701</cp:revision>
  <dcterms:created xsi:type="dcterms:W3CDTF">2013-11-18T23:48:20Z</dcterms:created>
  <dcterms:modified xsi:type="dcterms:W3CDTF">2016-03-10T17:00:48Z</dcterms:modified>
</cp:coreProperties>
</file>