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75"/>
  </p:notesMasterIdLst>
  <p:sldIdLst>
    <p:sldId id="256" r:id="rId2"/>
    <p:sldId id="334" r:id="rId3"/>
    <p:sldId id="352" r:id="rId4"/>
    <p:sldId id="353" r:id="rId5"/>
    <p:sldId id="351" r:id="rId6"/>
    <p:sldId id="354" r:id="rId7"/>
    <p:sldId id="313" r:id="rId8"/>
    <p:sldId id="355" r:id="rId9"/>
    <p:sldId id="312" r:id="rId10"/>
    <p:sldId id="356" r:id="rId11"/>
    <p:sldId id="336" r:id="rId12"/>
    <p:sldId id="337" r:id="rId13"/>
    <p:sldId id="381" r:id="rId14"/>
    <p:sldId id="338" r:id="rId15"/>
    <p:sldId id="360" r:id="rId16"/>
    <p:sldId id="361" r:id="rId17"/>
    <p:sldId id="339" r:id="rId18"/>
    <p:sldId id="340" r:id="rId19"/>
    <p:sldId id="341" r:id="rId20"/>
    <p:sldId id="342" r:id="rId21"/>
    <p:sldId id="344" r:id="rId22"/>
    <p:sldId id="349" r:id="rId23"/>
    <p:sldId id="357" r:id="rId24"/>
    <p:sldId id="362" r:id="rId25"/>
    <p:sldId id="335" r:id="rId26"/>
    <p:sldId id="314" r:id="rId27"/>
    <p:sldId id="315" r:id="rId28"/>
    <p:sldId id="316" r:id="rId29"/>
    <p:sldId id="382" r:id="rId30"/>
    <p:sldId id="364" r:id="rId31"/>
    <p:sldId id="317" r:id="rId32"/>
    <p:sldId id="318" r:id="rId33"/>
    <p:sldId id="319" r:id="rId34"/>
    <p:sldId id="369" r:id="rId35"/>
    <p:sldId id="413" r:id="rId36"/>
    <p:sldId id="393" r:id="rId37"/>
    <p:sldId id="394" r:id="rId38"/>
    <p:sldId id="386" r:id="rId39"/>
    <p:sldId id="387" r:id="rId40"/>
    <p:sldId id="391" r:id="rId41"/>
    <p:sldId id="390" r:id="rId42"/>
    <p:sldId id="389" r:id="rId43"/>
    <p:sldId id="392" r:id="rId44"/>
    <p:sldId id="388" r:id="rId45"/>
    <p:sldId id="414" r:id="rId46"/>
    <p:sldId id="415" r:id="rId47"/>
    <p:sldId id="395" r:id="rId48"/>
    <p:sldId id="396" r:id="rId49"/>
    <p:sldId id="397" r:id="rId50"/>
    <p:sldId id="398" r:id="rId51"/>
    <p:sldId id="399" r:id="rId52"/>
    <p:sldId id="400" r:id="rId53"/>
    <p:sldId id="401" r:id="rId54"/>
    <p:sldId id="402" r:id="rId55"/>
    <p:sldId id="404" r:id="rId56"/>
    <p:sldId id="405" r:id="rId57"/>
    <p:sldId id="406" r:id="rId58"/>
    <p:sldId id="407" r:id="rId59"/>
    <p:sldId id="408" r:id="rId60"/>
    <p:sldId id="409" r:id="rId61"/>
    <p:sldId id="410" r:id="rId62"/>
    <p:sldId id="411" r:id="rId63"/>
    <p:sldId id="412" r:id="rId64"/>
    <p:sldId id="403" r:id="rId65"/>
    <p:sldId id="374" r:id="rId66"/>
    <p:sldId id="371" r:id="rId67"/>
    <p:sldId id="375" r:id="rId68"/>
    <p:sldId id="372" r:id="rId69"/>
    <p:sldId id="373" r:id="rId70"/>
    <p:sldId id="376" r:id="rId71"/>
    <p:sldId id="377" r:id="rId72"/>
    <p:sldId id="378" r:id="rId73"/>
    <p:sldId id="379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4C4A1-2BD7-5A48-A98E-C308D68F7EA8}" type="datetimeFigureOut">
              <a:rPr lang="en-US" smtClean="0"/>
              <a:t>2/3/14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1C352-48A6-084B-B88F-A1BA52CB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3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6672D2-ADD4-2442-AF42-7C0E570BD626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3281DF-E9F1-8D46-96BD-2F4FC3315176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77C1AA-DB7B-8142-B624-404A167115C7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544DDD-D287-8B47-A38C-A6B7FD6A7B2E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3281DF-E9F1-8D46-96BD-2F4FC3315176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3281DF-E9F1-8D46-96BD-2F4FC3315176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F74D3D-6DFB-7440-BEC9-D5ADBDBD04D1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F74D3D-6DFB-7440-BEC9-D5ADBDBD04D1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E3CA28-0A2B-0C4E-9807-95AD475EB1FE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Power:  Over numerous repetitions.  </a:t>
            </a:r>
          </a:p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Another example:  If you increase the alpha level, then the probability of a Type II error is reduced is if an effect exist between the exposure and the disease.  But increases the probability of a Type I error if an effect does not exist.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E3CA28-0A2B-0C4E-9807-95AD475EB1FE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Power:  Over numerous repetitions.  </a:t>
            </a:r>
          </a:p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Another example:  If you increase the alpha level, then the probability of a Type II error is reduced is if an effect exist between the exposure and the disease.  But increases the probability of a Type I error if an effect does not exist.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9A8069-A751-5046-BBDB-A2684500F39F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Continuous scale:  Infinite number of values such as the OR and RR.</a:t>
            </a:r>
          </a:p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Point estimate:  A single value on the measurement scale of the parameter.  Unlikely the point estimate will equal the true parameter due to confounding, measurement error, selection bias, and random error.</a:t>
            </a:r>
          </a:p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Confidence limits:  The endpoints of the confidence interval.  The width of the confidence interval depends upon the random variability of the data collection process and the arbitrarily set alpha level.</a:t>
            </a:r>
          </a:p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12E0D4-05EA-0941-AE67-30B000781265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 </a:t>
            </a:r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  <a:latin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DF74F7C-D248-4F06-B715-7AF208EDD39D}" type="datetimeFigureOut">
              <a:rPr lang="en-US"/>
              <a:pPr>
                <a:defRPr/>
              </a:pPr>
              <a:t>2/3/14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69BB719-886A-4FED-BC51-36E18EA976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0C606-D86A-4509-9271-068910AE8536}" type="datetimeFigureOut">
              <a:rPr lang="en-US"/>
              <a:pPr>
                <a:defRPr/>
              </a:pPr>
              <a:t>2/3/14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B5C1-5608-49A4-9085-A588F764F1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660BE-227F-4BAB-A855-0312C0C2BBFF}" type="datetimeFigureOut">
              <a:rPr lang="en-US"/>
              <a:pPr>
                <a:defRPr/>
              </a:pPr>
              <a:t>2/3/14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895E8-EA4C-472A-9484-DC36C87D0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DDE2D-EDA6-468C-8926-8EAF9A246FA2}" type="datetimeFigureOut">
              <a:rPr lang="en-US"/>
              <a:pPr>
                <a:defRPr/>
              </a:pPr>
              <a:t>2/3/14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56628-7843-417F-AE5A-6ED1EB79D9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92762-3BED-4B08-8367-7B3F7D0A3925}" type="datetimeFigureOut">
              <a:rPr lang="en-US"/>
              <a:pPr>
                <a:defRPr/>
              </a:pPr>
              <a:t>2/3/14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CBF4DF-9F74-44F3-970A-8E48328130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8A21058-3238-4831-96ED-2F02E7FE3E0E}" type="datetimeFigureOut">
              <a:rPr lang="en-US"/>
              <a:pPr>
                <a:defRPr/>
              </a:pPr>
              <a:t>2/3/14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09CC51-5C76-4FE4-B10E-76AB640E05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D4658E-D3C9-4E88-8244-725D5390E583}" type="datetimeFigureOut">
              <a:rPr lang="en-US"/>
              <a:pPr>
                <a:defRPr/>
              </a:pPr>
              <a:t>2/3/14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6C1EBEE-A6BA-4B82-8753-BABE0C57E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C11F2-A9FA-4F2B-93D2-365B3759D04B}" type="datetimeFigureOut">
              <a:rPr lang="en-US"/>
              <a:pPr>
                <a:defRPr/>
              </a:pPr>
              <a:t>2/3/14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C021-C908-4018-9D6B-44358C2B43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182AE-BBF6-4E03-9E1D-1331103168E0}" type="datetimeFigureOut">
              <a:rPr lang="en-US"/>
              <a:pPr>
                <a:defRPr/>
              </a:pPr>
              <a:t>2/3/14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03E4F28-D6D0-4358-91F7-F78B1D9B08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C7CA-0FFC-44BC-9D0A-E2C4805D5E49}" type="datetimeFigureOut">
              <a:rPr lang="en-US"/>
              <a:pPr>
                <a:defRPr/>
              </a:pPr>
              <a:t>2/3/14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DCBED-6DA6-447E-AB9A-3E84D0060E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0CE15A0-EFE3-4527-8C1D-48FDD88CD798}" type="datetimeFigureOut">
              <a:rPr lang="en-US"/>
              <a:pPr>
                <a:defRPr/>
              </a:pPr>
              <a:t>2/3/14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0DA1CDB3-1FF8-4255-931A-BF549F1497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1E4EE0A-8E74-4535-88B4-7E9738F8586D}" type="datetimeFigureOut">
              <a:rPr lang="en-US"/>
              <a:pPr>
                <a:defRPr/>
              </a:pPr>
              <a:t>2/3/14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7EF25C-A405-4263-9BB8-6DFDE612B5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37" r:id="rId2"/>
    <p:sldLayoutId id="2147483942" r:id="rId3"/>
    <p:sldLayoutId id="2147483943" r:id="rId4"/>
    <p:sldLayoutId id="2147483944" r:id="rId5"/>
    <p:sldLayoutId id="2147483938" r:id="rId6"/>
    <p:sldLayoutId id="2147483945" r:id="rId7"/>
    <p:sldLayoutId id="2147483939" r:id="rId8"/>
    <p:sldLayoutId id="2147483946" r:id="rId9"/>
    <p:sldLayoutId id="2147483940" r:id="rId10"/>
    <p:sldLayoutId id="21474839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0BD0D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10CF9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en.wikipedia.org/wiki/Digital_object_identifier" TargetMode="External"/><Relationship Id="rId5" Type="http://schemas.openxmlformats.org/officeDocument/2006/relationships/hyperlink" Target="http://dx.doi.org/10.1371/journal.pgen.1001184.g001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joel:Desktop:epi_course_materials:new2013:mylec3:lab4_answers.doc!OLE_LINK32" TargetMode="External"/><Relationship Id="rId4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2.xls"/><Relationship Id="rId4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3.xls"/><Relationship Id="rId4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4.xls"/><Relationship Id="rId4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5.xls"/><Relationship Id="rId4" Type="http://schemas.openxmlformats.org/officeDocument/2006/relationships/image" Target="../media/image21.emf"/><Relationship Id="rId5" Type="http://schemas.openxmlformats.org/officeDocument/2006/relationships/oleObject" Target="../embeddings/Microsoft_Excel_97_-_2004_Worksheet6.xls"/><Relationship Id="rId6" Type="http://schemas.openxmlformats.org/officeDocument/2006/relationships/image" Target="../media/image2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7.xls"/><Relationship Id="rId4" Type="http://schemas.openxmlformats.org/officeDocument/2006/relationships/image" Target="../media/image2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joel:Desktop:epi_course_materials:new2013:mylec3:lab4_answers.doc!OLE_LINK33" TargetMode="External"/><Relationship Id="rId4" Type="http://schemas.openxmlformats.org/officeDocument/2006/relationships/image" Target="../media/image23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joel:Desktop:epi_course_materials:new2013:mylec3:lab4_answers.doc!OLE_LINK34" TargetMode="External"/><Relationship Id="rId4" Type="http://schemas.openxmlformats.org/officeDocument/2006/relationships/image" Target="../media/image24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joel:Desktop:epi_course_materials:new2013:mylec3:lab4_answers.doc!OLE_LINK35" TargetMode="External"/><Relationship Id="rId4" Type="http://schemas.openxmlformats.org/officeDocument/2006/relationships/image" Target="../media/image25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joel:Desktop:epi_course_materials:new2013:mylec3:lab4_answers.doc!OLE_LINK36" TargetMode="External"/><Relationship Id="rId4" Type="http://schemas.openxmlformats.org/officeDocument/2006/relationships/image" Target="../media/image26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joel:Desktop:epi_course_materials:new2013:mylec3:lab4_answers.doc!OLE_LINK37" TargetMode="External"/><Relationship Id="rId4" Type="http://schemas.openxmlformats.org/officeDocument/2006/relationships/image" Target="../media/image27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joel:Desktop:epi_course_materials:new2013:mylec3:lab4_answers.doc!OLE_LINK37" TargetMode="External"/><Relationship Id="rId4" Type="http://schemas.openxmlformats.org/officeDocument/2006/relationships/image" Target="../media/image27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joel:Desktop:epi_course_materials:new2013:mylec3:lab4_answers.doc!OLE_LINK38" TargetMode="External"/><Relationship Id="rId4" Type="http://schemas.openxmlformats.org/officeDocument/2006/relationships/image" Target="../media/image28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joel:Desktop:epi_course_materials:new2013:mylec3:lab4_answers.doc!OLE_LINK39" TargetMode="External"/><Relationship Id="rId4" Type="http://schemas.openxmlformats.org/officeDocument/2006/relationships/image" Target="../media/image29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joel:Desktop:epi_course_materials:new2013:mylec3:lab4_answers.doc!OLE_LINK40" TargetMode="External"/><Relationship Id="rId4" Type="http://schemas.openxmlformats.org/officeDocument/2006/relationships/image" Target="../media/image30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229600" cy="1828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Joel </a:t>
            </a:r>
            <a:r>
              <a:rPr lang="en-US" dirty="0" err="1" smtClean="0">
                <a:solidFill>
                  <a:schemeClr val="tx1"/>
                </a:solidFill>
              </a:rPr>
              <a:t>Mefford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meffordj@humgen.ucsf.edu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292" name="Subtitle 2"/>
          <p:cNvSpPr txBox="1">
            <a:spLocks/>
          </p:cNvSpPr>
          <p:nvPr/>
        </p:nvSpPr>
        <p:spPr bwMode="auto">
          <a:xfrm>
            <a:off x="0" y="60960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2600" dirty="0" smtClean="0">
                <a:latin typeface="Calibri" pitchFamily="34" charset="0"/>
              </a:rPr>
              <a:t>2014-2-7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Methods to improve study accuracy and precision of estimates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3048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Dealing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with random error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905000"/>
            <a:ext cx="518791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where statistics comes into Epidemiology:</a:t>
            </a:r>
          </a:p>
          <a:p>
            <a:r>
              <a:rPr lang="en-US" dirty="0" smtClean="0"/>
              <a:t>	P-values</a:t>
            </a:r>
          </a:p>
          <a:p>
            <a:r>
              <a:rPr lang="en-US" dirty="0" smtClean="0"/>
              <a:t>	Significance tests</a:t>
            </a:r>
          </a:p>
          <a:p>
            <a:r>
              <a:rPr lang="en-US" dirty="0" smtClean="0"/>
              <a:t>	Hypothesis tests</a:t>
            </a:r>
          </a:p>
          <a:p>
            <a:r>
              <a:rPr lang="en-US" dirty="0" smtClean="0"/>
              <a:t>	Point estimation</a:t>
            </a:r>
          </a:p>
          <a:p>
            <a:r>
              <a:rPr lang="en-US" dirty="0" smtClean="0"/>
              <a:t>	Interval estimation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P-values</a:t>
            </a:r>
            <a:endParaRPr lang="en-US" dirty="0">
              <a:cs typeface="+mj-cs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Two major types of P-values</a:t>
            </a:r>
          </a:p>
          <a:p>
            <a:pPr lvl="1" eaLnBrk="1" hangingPunct="1"/>
            <a:r>
              <a:rPr lang="en-US" sz="2000" dirty="0"/>
              <a:t>One-sided</a:t>
            </a:r>
          </a:p>
          <a:p>
            <a:pPr lvl="2" eaLnBrk="1" hangingPunct="1"/>
            <a:r>
              <a:rPr lang="en-US" sz="2000" dirty="0">
                <a:ea typeface="ＭＳ Ｐゴシック" pitchFamily="-106" charset="-128"/>
              </a:rPr>
              <a:t>The probability under the test (e.g., null) hypothesis that a corresponding quantity, the test statistic, computed from the data will be equal to or greater than (or less than for lower) the observed value</a:t>
            </a:r>
          </a:p>
          <a:p>
            <a:pPr lvl="1" eaLnBrk="1" hangingPunct="1"/>
            <a:r>
              <a:rPr lang="en-US" sz="2000" dirty="0"/>
              <a:t>Two-sided</a:t>
            </a:r>
          </a:p>
          <a:p>
            <a:pPr lvl="2" eaLnBrk="1" hangingPunct="1"/>
            <a:r>
              <a:rPr lang="en-US" sz="2000" dirty="0">
                <a:ea typeface="ＭＳ Ｐゴシック" pitchFamily="-106" charset="-128"/>
              </a:rPr>
              <a:t>Twice the smaller of the upper and lower P-value</a:t>
            </a:r>
          </a:p>
          <a:p>
            <a:pPr eaLnBrk="1" hangingPunct="1"/>
            <a:r>
              <a:rPr lang="en-US" sz="2000" dirty="0" smtClean="0">
                <a:ea typeface="ＭＳ Ｐゴシック" pitchFamily="-106" charset="-128"/>
                <a:cs typeface="ＭＳ Ｐゴシック" pitchFamily="-106" charset="-128"/>
              </a:rPr>
              <a:t>Continuous </a:t>
            </a:r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measure of the compatibility between hypothesis and data.</a:t>
            </a:r>
          </a:p>
          <a:p>
            <a:pPr lvl="2" eaLnBrk="1" hangingPunct="1"/>
            <a:endParaRPr lang="en-US" sz="2000" dirty="0">
              <a:ea typeface="ＭＳ Ｐゴシック" pitchFamily="-106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Misinterpretation of P-values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2000" dirty="0" smtClean="0">
                <a:ea typeface="ＭＳ Ｐゴシック" pitchFamily="-106" charset="-128"/>
                <a:cs typeface="ＭＳ Ｐゴシック" pitchFamily="-106" charset="-128"/>
              </a:rPr>
              <a:t>Common misinterpretations:</a:t>
            </a:r>
          </a:p>
          <a:p>
            <a:pPr lvl="1" eaLnBrk="1" hangingPunct="1"/>
            <a:r>
              <a:rPr lang="en-US" sz="1700" dirty="0">
                <a:ea typeface="ＭＳ Ｐゴシック" pitchFamily="-106" charset="-128"/>
                <a:cs typeface="ＭＳ Ｐゴシック" pitchFamily="-106" charset="-128"/>
              </a:rPr>
              <a:t>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Misinterpretation of P-values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These are all incorrect:</a:t>
            </a:r>
          </a:p>
          <a:p>
            <a:pPr lvl="1" eaLnBrk="1" hangingPunct="1"/>
            <a:r>
              <a:rPr lang="en-US" sz="2000" dirty="0"/>
              <a:t>Probability of a test hypothesis</a:t>
            </a:r>
          </a:p>
          <a:p>
            <a:pPr lvl="1" eaLnBrk="1" hangingPunct="1"/>
            <a:r>
              <a:rPr lang="en-US" sz="2000" dirty="0"/>
              <a:t>Probability of the observed data under the null hypothesis</a:t>
            </a:r>
          </a:p>
          <a:p>
            <a:pPr lvl="1" eaLnBrk="1" hangingPunct="1"/>
            <a:r>
              <a:rPr lang="en-US" sz="2000" dirty="0"/>
              <a:t>Probability that the data would show as strong an association or stronger if the null hypothesis were true.</a:t>
            </a:r>
            <a:r>
              <a:rPr lang="en-US" sz="2000" dirty="0" smtClean="0"/>
              <a:t>  </a:t>
            </a:r>
          </a:p>
          <a:p>
            <a:pPr eaLnBrk="1" hangingPunct="1"/>
            <a:endParaRPr lang="en-US" sz="2000" dirty="0"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/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P-values are calculated from statistical models that generally do not allow for sources of bias except confounding as controlled for via covariates. </a:t>
            </a:r>
          </a:p>
          <a:p>
            <a:pPr eaLnBrk="1" hangingPunct="1">
              <a:buFontTx/>
              <a:buNone/>
            </a:pPr>
            <a:endParaRPr lang="en-US" sz="2000" dirty="0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4524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 Testing</a:t>
            </a:r>
            <a:endParaRPr lang="en-US" dirty="0">
              <a:cs typeface="+mj-cs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343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Significance testing</a:t>
            </a:r>
          </a:p>
          <a:p>
            <a:pPr eaLnBrk="1" hangingPunct="1">
              <a:defRPr/>
            </a:pPr>
            <a:r>
              <a:rPr lang="en-US" sz="2000" dirty="0" smtClean="0"/>
              <a:t>Hypothesis testing</a:t>
            </a:r>
            <a:endParaRPr lang="en-US" sz="2000" dirty="0"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Hypothesis Testing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343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cs typeface="+mn-cs"/>
              </a:rPr>
              <a:t>The hallmark of hypothesis testing involves the use of the alpha (</a:t>
            </a:r>
            <a:r>
              <a:rPr lang="en-US" sz="2000" dirty="0">
                <a:cs typeface="+mn-cs"/>
                <a:sym typeface="Symbol" charset="0"/>
              </a:rPr>
              <a:t>) level (e.g., 0.05</a:t>
            </a:r>
            <a:r>
              <a:rPr lang="en-US" sz="2000" dirty="0" smtClean="0">
                <a:cs typeface="+mn-cs"/>
                <a:sym typeface="Symbol" charset="0"/>
              </a:rPr>
              <a:t>) and an alternative hypothesis.</a:t>
            </a:r>
            <a:endParaRPr lang="en-US" sz="2000" dirty="0">
              <a:cs typeface="+mn-cs"/>
              <a:sym typeface="Symbol" charset="0"/>
            </a:endParaRPr>
          </a:p>
          <a:p>
            <a:pPr eaLnBrk="1" hangingPunct="1">
              <a:defRPr/>
            </a:pPr>
            <a:r>
              <a:rPr lang="en-US" sz="2000" dirty="0">
                <a:cs typeface="+mn-cs"/>
                <a:sym typeface="Symbol" charset="0"/>
              </a:rPr>
              <a:t>P-values are commonly misinterpreted as being the alpha level of a statistical hypothesis</a:t>
            </a:r>
          </a:p>
          <a:p>
            <a:pPr eaLnBrk="1" hangingPunct="1">
              <a:defRPr/>
            </a:pPr>
            <a:r>
              <a:rPr lang="en-US" sz="2000" dirty="0">
                <a:cs typeface="+mn-cs"/>
                <a:sym typeface="Symbol" charset="0"/>
              </a:rPr>
              <a:t>An </a:t>
            </a:r>
            <a:r>
              <a:rPr lang="en-US" sz="2000" dirty="0" err="1">
                <a:cs typeface="+mn-cs"/>
                <a:sym typeface="Symbol" charset="0"/>
              </a:rPr>
              <a:t></a:t>
            </a:r>
            <a:r>
              <a:rPr lang="en-US" sz="2000" dirty="0">
                <a:cs typeface="+mn-cs"/>
                <a:sym typeface="Symbol" charset="0"/>
              </a:rPr>
              <a:t>-level forces a qualitative decision about the rejection of a hypothesis (</a:t>
            </a:r>
            <a:r>
              <a:rPr lang="en-US" sz="2000" dirty="0" err="1">
                <a:cs typeface="+mn-cs"/>
                <a:sym typeface="Symbol" charset="0"/>
              </a:rPr>
              <a:t>p</a:t>
            </a:r>
            <a:r>
              <a:rPr lang="en-US" sz="2000" dirty="0">
                <a:cs typeface="+mn-cs"/>
                <a:sym typeface="Symbol" charset="0"/>
              </a:rPr>
              <a:t> &lt; </a:t>
            </a:r>
            <a:r>
              <a:rPr lang="en-US" sz="2000" dirty="0" err="1">
                <a:cs typeface="+mn-cs"/>
                <a:sym typeface="Symbol" charset="0"/>
              </a:rPr>
              <a:t></a:t>
            </a:r>
            <a:r>
              <a:rPr lang="en-US" sz="2000" dirty="0">
                <a:cs typeface="+mn-cs"/>
                <a:sym typeface="Symbol" charset="0"/>
              </a:rPr>
              <a:t>)</a:t>
            </a:r>
          </a:p>
          <a:p>
            <a:pPr eaLnBrk="1" hangingPunct="1">
              <a:defRPr/>
            </a:pPr>
            <a:r>
              <a:rPr lang="en-US" sz="2000" dirty="0">
                <a:cs typeface="+mn-cs"/>
              </a:rPr>
              <a:t>The dominance of </a:t>
            </a:r>
            <a:r>
              <a:rPr lang="en-US" sz="2000" dirty="0" smtClean="0"/>
              <a:t>hypothesis testing </a:t>
            </a:r>
            <a:r>
              <a:rPr lang="en-US" sz="2000" dirty="0" smtClean="0">
                <a:cs typeface="+mn-cs"/>
              </a:rPr>
              <a:t>is </a:t>
            </a:r>
            <a:r>
              <a:rPr lang="en-US" sz="2000" dirty="0">
                <a:cs typeface="+mn-cs"/>
              </a:rPr>
              <a:t>reflected in the </a:t>
            </a:r>
            <a:r>
              <a:rPr lang="en-US" sz="2000" dirty="0" smtClean="0">
                <a:cs typeface="+mn-cs"/>
              </a:rPr>
              <a:t>way p-values </a:t>
            </a:r>
            <a:r>
              <a:rPr lang="en-US" sz="2000" dirty="0" smtClean="0"/>
              <a:t>are </a:t>
            </a:r>
            <a:r>
              <a:rPr lang="en-US" sz="2000" dirty="0" smtClean="0">
                <a:cs typeface="+mn-cs"/>
              </a:rPr>
              <a:t>reported </a:t>
            </a:r>
            <a:r>
              <a:rPr lang="en-US" sz="2000" dirty="0">
                <a:cs typeface="+mn-cs"/>
              </a:rPr>
              <a:t>in the literature, as </a:t>
            </a:r>
            <a:r>
              <a:rPr lang="en-US" sz="2000" dirty="0" smtClean="0">
                <a:cs typeface="+mn-cs"/>
              </a:rPr>
              <a:t>inequalities</a:t>
            </a:r>
            <a:endParaRPr lang="en-US" sz="2000" dirty="0">
              <a:cs typeface="+mn-cs"/>
            </a:endParaRPr>
          </a:p>
          <a:p>
            <a:pPr eaLnBrk="1" hangingPunct="1">
              <a:defRPr/>
            </a:pPr>
            <a:r>
              <a:rPr lang="en-US" sz="2000" dirty="0">
                <a:cs typeface="+mn-cs"/>
              </a:rPr>
              <a:t>The neatness of a clear-cut result is much more attractive to the investigator, editor, and reader</a:t>
            </a: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Should </a:t>
            </a:r>
            <a:r>
              <a:rPr lang="en-US" sz="2000" dirty="0">
                <a:cs typeface="+mn-cs"/>
              </a:rPr>
              <a:t>not use statistical significance as the primary criterion to interpret results!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Hypothesis Testing (continued)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5181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1900" dirty="0">
                <a:cs typeface="+mn-cs"/>
                <a:sym typeface="Symbol" charset="0"/>
              </a:rPr>
              <a:t>Type I </a:t>
            </a:r>
            <a:r>
              <a:rPr lang="en-US" sz="1900" dirty="0" smtClean="0">
                <a:cs typeface="+mn-cs"/>
                <a:sym typeface="Symbol" charset="0"/>
              </a:rPr>
              <a:t>error</a:t>
            </a:r>
            <a:endParaRPr lang="en-US" sz="1900" dirty="0" smtClean="0"/>
          </a:p>
          <a:p>
            <a:pPr eaLnBrk="1" hangingPunct="1">
              <a:defRPr/>
            </a:pPr>
            <a:r>
              <a:rPr lang="en-US" sz="1900" dirty="0">
                <a:cs typeface="+mn-cs"/>
              </a:rPr>
              <a:t>Type II </a:t>
            </a:r>
            <a:r>
              <a:rPr lang="en-US" sz="1900" dirty="0" smtClean="0">
                <a:cs typeface="+mn-cs"/>
              </a:rPr>
              <a:t>error</a:t>
            </a:r>
            <a:endParaRPr lang="en-US" sz="1900" dirty="0" smtClean="0"/>
          </a:p>
          <a:p>
            <a:pPr lvl="1" eaLnBrk="1" hangingPunct="1">
              <a:defRPr/>
            </a:pPr>
            <a:r>
              <a:rPr lang="en-US" sz="1900" dirty="0" smtClean="0"/>
              <a:t>Power</a:t>
            </a:r>
          </a:p>
          <a:p>
            <a:pPr eaLnBrk="1" hangingPunct="1">
              <a:defRPr/>
            </a:pPr>
            <a:r>
              <a:rPr lang="en-US" sz="2200" dirty="0" smtClean="0"/>
              <a:t>Type III error?...</a:t>
            </a:r>
            <a:endParaRPr lang="en-US" sz="22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Hypothesis Testing (continued)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5181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1900" dirty="0">
                <a:cs typeface="+mn-cs"/>
                <a:sym typeface="Symbol" charset="0"/>
              </a:rPr>
              <a:t>Type I error</a:t>
            </a:r>
          </a:p>
          <a:p>
            <a:pPr lvl="1" eaLnBrk="1" hangingPunct="1">
              <a:defRPr/>
            </a:pPr>
            <a:r>
              <a:rPr lang="en-US" sz="1900" dirty="0"/>
              <a:t>Incorrectly rejecting the null hypothesis</a:t>
            </a:r>
          </a:p>
          <a:p>
            <a:pPr eaLnBrk="1" hangingPunct="1">
              <a:defRPr/>
            </a:pPr>
            <a:r>
              <a:rPr lang="en-US" sz="1900" dirty="0">
                <a:cs typeface="+mn-cs"/>
              </a:rPr>
              <a:t>Type II error</a:t>
            </a:r>
          </a:p>
          <a:p>
            <a:pPr lvl="1" eaLnBrk="1" hangingPunct="1">
              <a:defRPr/>
            </a:pPr>
            <a:r>
              <a:rPr lang="en-US" sz="1900" dirty="0"/>
              <a:t>Incorrectly failing to reject the null hypothesis</a:t>
            </a:r>
          </a:p>
          <a:p>
            <a:pPr lvl="1" eaLnBrk="1" hangingPunct="1">
              <a:defRPr/>
            </a:pPr>
            <a:r>
              <a:rPr lang="en-US" sz="1900" dirty="0"/>
              <a:t>Power</a:t>
            </a:r>
          </a:p>
          <a:p>
            <a:pPr lvl="2" eaLnBrk="1" hangingPunct="1">
              <a:defRPr/>
            </a:pPr>
            <a:r>
              <a:rPr lang="en-US" sz="1900" dirty="0"/>
              <a:t>If the null hypothesis is false, the probability of rejecting the null hypothesis is the power of the test</a:t>
            </a:r>
          </a:p>
          <a:p>
            <a:pPr lvl="2" eaLnBrk="1" hangingPunct="1">
              <a:defRPr/>
            </a:pPr>
            <a:r>
              <a:rPr lang="en-US" sz="1900" dirty="0" err="1"/>
              <a:t>Pr(Type</a:t>
            </a:r>
            <a:r>
              <a:rPr lang="en-US" sz="1900" dirty="0"/>
              <a:t> II error)= 1-Power</a:t>
            </a:r>
          </a:p>
          <a:p>
            <a:pPr lvl="2" eaLnBrk="1" hangingPunct="1">
              <a:defRPr/>
            </a:pPr>
            <a:endParaRPr lang="en-US" sz="1900" dirty="0"/>
          </a:p>
          <a:p>
            <a:pPr eaLnBrk="1" hangingPunct="1">
              <a:defRPr/>
            </a:pPr>
            <a:r>
              <a:rPr lang="en-US" sz="1900" dirty="0">
                <a:cs typeface="+mn-cs"/>
              </a:rPr>
              <a:t>A trade-off exist between Type I and Type II error</a:t>
            </a:r>
          </a:p>
          <a:p>
            <a:pPr lvl="1" eaLnBrk="1" hangingPunct="1">
              <a:defRPr/>
            </a:pPr>
            <a:r>
              <a:rPr lang="en-US" sz="1900" dirty="0"/>
              <a:t>Dependent upon the alpha level, and the testing paradigm</a:t>
            </a:r>
          </a:p>
          <a:p>
            <a:pPr lvl="1" eaLnBrk="1" hangingPunct="1">
              <a:buFontTx/>
              <a:buNone/>
              <a:defRPr/>
            </a:pPr>
            <a:r>
              <a:rPr lang="en-US" sz="1900" dirty="0"/>
              <a:t>	Example: If there is no effect between the exposure and disease, then reducing the alpha level and will decrease the probability of a Type I error.  But if an effect does exist between the exposure and disease, then the lower alpha level increases the probability of a Type II error</a:t>
            </a:r>
            <a:r>
              <a:rPr lang="en-US" sz="1900" dirty="0" smtClean="0"/>
              <a:t>.</a:t>
            </a:r>
          </a:p>
          <a:p>
            <a:pPr lvl="1" eaLnBrk="1" hangingPunct="1">
              <a:buFontTx/>
              <a:buNone/>
              <a:defRPr/>
            </a:pP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Statistical Estimation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Most likely the parameter of inference in an epidemiologic study will be measured on a continuous scale</a:t>
            </a:r>
          </a:p>
          <a:p>
            <a:pPr lvl="1" eaLnBrk="1" hangingPunct="1"/>
            <a:r>
              <a:rPr lang="en-US" sz="2000" dirty="0"/>
              <a:t>Point estimate: The measure of the extent of the association, or the magnitude of effect under study (e.g., OR)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Confidence </a:t>
            </a:r>
            <a:r>
              <a:rPr lang="en-US" sz="2000" dirty="0"/>
              <a:t>Interval: a range of parameter values for which the test </a:t>
            </a:r>
            <a:r>
              <a:rPr lang="en-US" sz="2000" dirty="0" err="1"/>
              <a:t>p</a:t>
            </a:r>
            <a:r>
              <a:rPr lang="en-US" sz="2000" dirty="0"/>
              <a:t>-value exceeds a specified alpha level.  </a:t>
            </a:r>
          </a:p>
          <a:p>
            <a:pPr lvl="1" eaLnBrk="1" hangingPunct="1"/>
            <a:r>
              <a:rPr lang="en-US" sz="2000" dirty="0"/>
              <a:t>The interval, over unlimited repetitions of the study, that will contain the true parameter with a frequency no less than its confidence level</a:t>
            </a:r>
          </a:p>
          <a:p>
            <a:pPr lvl="1" eaLnBrk="1" hangingPunct="1"/>
            <a:r>
              <a:rPr lang="en-US" sz="2000" dirty="0"/>
              <a:t>Accounts for random error in the estimation process.</a:t>
            </a:r>
          </a:p>
          <a:p>
            <a:pPr eaLnBrk="1" hangingPunct="1"/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Estimation better than testing.</a:t>
            </a:r>
          </a:p>
          <a:p>
            <a:pPr lvl="2" eaLnBrk="1" hangingPunct="1"/>
            <a:endParaRPr lang="en-US" sz="2000" dirty="0">
              <a:ea typeface="ＭＳ Ｐゴシック" pitchFamily="-106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CI and Significance Tests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cs typeface="+mn-cs"/>
              </a:rPr>
              <a:t>The confidence equals the compliment of the alpha level</a:t>
            </a:r>
          </a:p>
          <a:p>
            <a:pPr eaLnBrk="1" hangingPunct="1">
              <a:defRPr/>
            </a:pPr>
            <a:endParaRPr lang="en-US" sz="2000" dirty="0">
              <a:cs typeface="+mn-cs"/>
            </a:endParaRPr>
          </a:p>
          <a:p>
            <a:pPr eaLnBrk="1" hangingPunct="1">
              <a:defRPr/>
            </a:pPr>
            <a:endParaRPr lang="en-US" sz="2000" dirty="0">
              <a:cs typeface="+mn-cs"/>
            </a:endParaRPr>
          </a:p>
          <a:p>
            <a:pPr eaLnBrk="1" hangingPunct="1">
              <a:defRPr/>
            </a:pPr>
            <a:endParaRPr lang="en-US" sz="2000" dirty="0">
              <a:cs typeface="+mn-cs"/>
            </a:endParaRPr>
          </a:p>
          <a:p>
            <a:pPr eaLnBrk="1" hangingPunct="1">
              <a:defRPr/>
            </a:pPr>
            <a:endParaRPr lang="en-US" sz="2000" dirty="0">
              <a:cs typeface="+mn-cs"/>
            </a:endParaRPr>
          </a:p>
          <a:p>
            <a:pPr eaLnBrk="1" hangingPunct="1">
              <a:defRPr/>
            </a:pPr>
            <a:endParaRPr lang="en-US" sz="2000" dirty="0">
              <a:cs typeface="+mn-cs"/>
            </a:endParaRPr>
          </a:p>
          <a:p>
            <a:pPr eaLnBrk="1" hangingPunct="1">
              <a:defRPr/>
            </a:pPr>
            <a:endParaRPr lang="en-US" sz="2000" dirty="0">
              <a:cs typeface="+mn-cs"/>
            </a:endParaRPr>
          </a:p>
          <a:p>
            <a:pPr eaLnBrk="1" hangingPunct="1">
              <a:defRPr/>
            </a:pPr>
            <a:endParaRPr lang="en-US" sz="2000" dirty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2133600" y="42672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96260" name="Freeform 7"/>
          <p:cNvSpPr>
            <a:spLocks/>
          </p:cNvSpPr>
          <p:nvPr/>
        </p:nvSpPr>
        <p:spPr bwMode="auto">
          <a:xfrm>
            <a:off x="2400300" y="3022600"/>
            <a:ext cx="800100" cy="1244600"/>
          </a:xfrm>
          <a:custGeom>
            <a:avLst/>
            <a:gdLst>
              <a:gd name="T0" fmla="*/ 2147483647 w 504"/>
              <a:gd name="T1" fmla="*/ 2147483647 h 784"/>
              <a:gd name="T2" fmla="*/ 2147483647 w 504"/>
              <a:gd name="T3" fmla="*/ 2147483647 h 784"/>
              <a:gd name="T4" fmla="*/ 2147483647 w 504"/>
              <a:gd name="T5" fmla="*/ 2147483647 h 784"/>
              <a:gd name="T6" fmla="*/ 2147483647 w 504"/>
              <a:gd name="T7" fmla="*/ 2147483647 h 784"/>
              <a:gd name="T8" fmla="*/ 2147483647 w 504"/>
              <a:gd name="T9" fmla="*/ 2147483647 h 7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" h="784">
                <a:moveTo>
                  <a:pt x="24" y="784"/>
                </a:moveTo>
                <a:cubicBezTo>
                  <a:pt x="12" y="600"/>
                  <a:pt x="0" y="416"/>
                  <a:pt x="24" y="304"/>
                </a:cubicBezTo>
                <a:cubicBezTo>
                  <a:pt x="48" y="192"/>
                  <a:pt x="112" y="160"/>
                  <a:pt x="168" y="112"/>
                </a:cubicBezTo>
                <a:cubicBezTo>
                  <a:pt x="224" y="64"/>
                  <a:pt x="304" y="32"/>
                  <a:pt x="360" y="16"/>
                </a:cubicBezTo>
                <a:cubicBezTo>
                  <a:pt x="416" y="0"/>
                  <a:pt x="480" y="16"/>
                  <a:pt x="504" y="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1" name="Freeform 8"/>
          <p:cNvSpPr>
            <a:spLocks/>
          </p:cNvSpPr>
          <p:nvPr/>
        </p:nvSpPr>
        <p:spPr bwMode="auto">
          <a:xfrm>
            <a:off x="5029200" y="3111500"/>
            <a:ext cx="952500" cy="1155700"/>
          </a:xfrm>
          <a:custGeom>
            <a:avLst/>
            <a:gdLst>
              <a:gd name="T0" fmla="*/ 2147483647 w 600"/>
              <a:gd name="T1" fmla="*/ 2147483647 h 728"/>
              <a:gd name="T2" fmla="*/ 2147483647 w 600"/>
              <a:gd name="T3" fmla="*/ 2147483647 h 728"/>
              <a:gd name="T4" fmla="*/ 2147483647 w 600"/>
              <a:gd name="T5" fmla="*/ 2147483647 h 728"/>
              <a:gd name="T6" fmla="*/ 2147483647 w 600"/>
              <a:gd name="T7" fmla="*/ 2147483647 h 728"/>
              <a:gd name="T8" fmla="*/ 2147483647 w 600"/>
              <a:gd name="T9" fmla="*/ 2147483647 h 728"/>
              <a:gd name="T10" fmla="*/ 0 w 600"/>
              <a:gd name="T11" fmla="*/ 2147483647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00" h="728">
                <a:moveTo>
                  <a:pt x="576" y="728"/>
                </a:moveTo>
                <a:cubicBezTo>
                  <a:pt x="588" y="560"/>
                  <a:pt x="600" y="392"/>
                  <a:pt x="576" y="296"/>
                </a:cubicBezTo>
                <a:cubicBezTo>
                  <a:pt x="552" y="200"/>
                  <a:pt x="480" y="192"/>
                  <a:pt x="432" y="152"/>
                </a:cubicBezTo>
                <a:cubicBezTo>
                  <a:pt x="384" y="112"/>
                  <a:pt x="336" y="80"/>
                  <a:pt x="288" y="56"/>
                </a:cubicBezTo>
                <a:cubicBezTo>
                  <a:pt x="240" y="32"/>
                  <a:pt x="192" y="16"/>
                  <a:pt x="144" y="8"/>
                </a:cubicBezTo>
                <a:cubicBezTo>
                  <a:pt x="96" y="0"/>
                  <a:pt x="16" y="8"/>
                  <a:pt x="0" y="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2" name="WordArt 9"/>
          <p:cNvSpPr>
            <a:spLocks noChangeArrowheads="1" noChangeShapeType="1" noTextEdit="1"/>
          </p:cNvSpPr>
          <p:nvPr/>
        </p:nvSpPr>
        <p:spPr bwMode="auto">
          <a:xfrm>
            <a:off x="3200400" y="2971800"/>
            <a:ext cx="198120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95% Confidence Interval</a:t>
            </a:r>
          </a:p>
        </p:txBody>
      </p:sp>
      <p:sp>
        <p:nvSpPr>
          <p:cNvPr id="96263" name="WordArt 10"/>
          <p:cNvSpPr>
            <a:spLocks noChangeArrowheads="1" noChangeShapeType="1" noTextEdit="1"/>
          </p:cNvSpPr>
          <p:nvPr/>
        </p:nvSpPr>
        <p:spPr bwMode="auto">
          <a:xfrm>
            <a:off x="3200400" y="3505200"/>
            <a:ext cx="198120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90% Confidence Interval</a:t>
            </a:r>
          </a:p>
        </p:txBody>
      </p:sp>
      <p:sp>
        <p:nvSpPr>
          <p:cNvPr id="96264" name="Freeform 11"/>
          <p:cNvSpPr>
            <a:spLocks/>
          </p:cNvSpPr>
          <p:nvPr/>
        </p:nvSpPr>
        <p:spPr bwMode="auto">
          <a:xfrm>
            <a:off x="2882900" y="3581400"/>
            <a:ext cx="317500" cy="685800"/>
          </a:xfrm>
          <a:custGeom>
            <a:avLst/>
            <a:gdLst>
              <a:gd name="T0" fmla="*/ 2147483647 w 200"/>
              <a:gd name="T1" fmla="*/ 2147483647 h 432"/>
              <a:gd name="T2" fmla="*/ 2147483647 w 200"/>
              <a:gd name="T3" fmla="*/ 2147483647 h 432"/>
              <a:gd name="T4" fmla="*/ 2147483647 w 200"/>
              <a:gd name="T5" fmla="*/ 2147483647 h 432"/>
              <a:gd name="T6" fmla="*/ 2147483647 w 200"/>
              <a:gd name="T7" fmla="*/ 0 h 4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" h="432">
                <a:moveTo>
                  <a:pt x="8" y="432"/>
                </a:moveTo>
                <a:cubicBezTo>
                  <a:pt x="4" y="368"/>
                  <a:pt x="0" y="304"/>
                  <a:pt x="8" y="240"/>
                </a:cubicBezTo>
                <a:cubicBezTo>
                  <a:pt x="16" y="176"/>
                  <a:pt x="24" y="88"/>
                  <a:pt x="56" y="48"/>
                </a:cubicBezTo>
                <a:cubicBezTo>
                  <a:pt x="88" y="8"/>
                  <a:pt x="176" y="8"/>
                  <a:pt x="20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5" name="Freeform 12"/>
          <p:cNvSpPr>
            <a:spLocks/>
          </p:cNvSpPr>
          <p:nvPr/>
        </p:nvSpPr>
        <p:spPr bwMode="auto">
          <a:xfrm>
            <a:off x="5105400" y="3556000"/>
            <a:ext cx="393700" cy="711200"/>
          </a:xfrm>
          <a:custGeom>
            <a:avLst/>
            <a:gdLst>
              <a:gd name="T0" fmla="*/ 2147483647 w 248"/>
              <a:gd name="T1" fmla="*/ 2147483647 h 448"/>
              <a:gd name="T2" fmla="*/ 2147483647 w 248"/>
              <a:gd name="T3" fmla="*/ 2147483647 h 448"/>
              <a:gd name="T4" fmla="*/ 2147483647 w 248"/>
              <a:gd name="T5" fmla="*/ 2147483647 h 448"/>
              <a:gd name="T6" fmla="*/ 2147483647 w 248"/>
              <a:gd name="T7" fmla="*/ 2147483647 h 448"/>
              <a:gd name="T8" fmla="*/ 0 w 248"/>
              <a:gd name="T9" fmla="*/ 2147483647 h 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8" h="448">
                <a:moveTo>
                  <a:pt x="240" y="448"/>
                </a:moveTo>
                <a:cubicBezTo>
                  <a:pt x="244" y="356"/>
                  <a:pt x="248" y="264"/>
                  <a:pt x="240" y="208"/>
                </a:cubicBezTo>
                <a:cubicBezTo>
                  <a:pt x="232" y="152"/>
                  <a:pt x="216" y="144"/>
                  <a:pt x="192" y="112"/>
                </a:cubicBezTo>
                <a:cubicBezTo>
                  <a:pt x="168" y="80"/>
                  <a:pt x="128" y="32"/>
                  <a:pt x="96" y="16"/>
                </a:cubicBezTo>
                <a:cubicBezTo>
                  <a:pt x="64" y="0"/>
                  <a:pt x="16" y="16"/>
                  <a:pt x="0" y="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5" name="Line 13"/>
          <p:cNvSpPr>
            <a:spLocks noChangeShapeType="1"/>
          </p:cNvSpPr>
          <p:nvPr/>
        </p:nvSpPr>
        <p:spPr bwMode="auto">
          <a:xfrm flipV="1">
            <a:off x="4191000" y="4267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62476" name="Line 14"/>
          <p:cNvSpPr>
            <a:spLocks noChangeShapeType="1"/>
          </p:cNvSpPr>
          <p:nvPr/>
        </p:nvSpPr>
        <p:spPr bwMode="auto">
          <a:xfrm flipV="1">
            <a:off x="2667000" y="4267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96268" name="WordArt 15"/>
          <p:cNvSpPr>
            <a:spLocks noChangeArrowheads="1" noChangeShapeType="1" noTextEdit="1"/>
          </p:cNvSpPr>
          <p:nvPr/>
        </p:nvSpPr>
        <p:spPr bwMode="auto">
          <a:xfrm>
            <a:off x="2209800" y="4876800"/>
            <a:ext cx="1066800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Null Effect</a:t>
            </a:r>
          </a:p>
        </p:txBody>
      </p:sp>
      <p:sp>
        <p:nvSpPr>
          <p:cNvPr id="96269" name="WordArt 16"/>
          <p:cNvSpPr>
            <a:spLocks noChangeArrowheads="1" noChangeShapeType="1" noTextEdit="1"/>
          </p:cNvSpPr>
          <p:nvPr/>
        </p:nvSpPr>
        <p:spPr bwMode="auto">
          <a:xfrm>
            <a:off x="3657600" y="4876800"/>
            <a:ext cx="1066800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Point Estimate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229600" cy="1828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RGL Chapter 10</a:t>
            </a:r>
          </a:p>
        </p:txBody>
      </p:sp>
      <p:sp>
        <p:nvSpPr>
          <p:cNvPr id="12292" name="Subtitle 2"/>
          <p:cNvSpPr txBox="1">
            <a:spLocks/>
          </p:cNvSpPr>
          <p:nvPr/>
        </p:nvSpPr>
        <p:spPr bwMode="auto">
          <a:xfrm>
            <a:off x="0" y="60960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2600" dirty="0" smtClean="0">
                <a:latin typeface="Calibri" pitchFamily="34" charset="0"/>
              </a:rPr>
              <a:t> 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Precision and Statistics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97952" cy="914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Over-emphasis on testing? </a:t>
            </a:r>
            <a:endParaRPr lang="en-US" dirty="0">
              <a:cs typeface="+mj-cs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buNone/>
            </a:pPr>
            <a:endParaRPr lang="en-US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/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"It has been widely felt, probably for thirty years and more, that significance tests are overemphasized and often misused and that more emphasis should be put on estimation and prediction.</a:t>
            </a:r>
            <a:r>
              <a:rPr lang="ja-JP" altLang="en-US" dirty="0">
                <a:ea typeface="ＭＳ Ｐゴシック" pitchFamily="-106" charset="-128"/>
                <a:cs typeface="ＭＳ Ｐゴシック" pitchFamily="-106" charset="-128"/>
              </a:rPr>
              <a:t>”</a:t>
            </a:r>
            <a:r>
              <a:rPr lang="en-US" altLang="ja-JP" dirty="0">
                <a:ea typeface="ＭＳ Ｐゴシック" pitchFamily="-106" charset="-128"/>
                <a:cs typeface="ＭＳ Ｐゴシック" pitchFamily="-106" charset="-128"/>
              </a:rPr>
              <a:t> (Cox 1986)</a:t>
            </a:r>
          </a:p>
          <a:p>
            <a:pPr eaLnBrk="1" hangingPunct="1"/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/>
            <a:r>
              <a:rPr lang="en-US" u="sng" dirty="0">
                <a:ea typeface="ＭＳ Ｐゴシック" pitchFamily="-106" charset="-128"/>
                <a:cs typeface="ＭＳ Ｐゴシック" pitchFamily="-106" charset="-128"/>
              </a:rPr>
              <a:t>Why?</a:t>
            </a:r>
          </a:p>
          <a:p>
            <a:pPr eaLnBrk="1" hangingPunct="1"/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P-value Function</a:t>
            </a:r>
            <a:r>
              <a:rPr lang="en-US" dirty="0" smtClean="0">
                <a:cs typeface="+mj-cs"/>
              </a:rPr>
              <a:t>   </a:t>
            </a:r>
            <a:endParaRPr lang="en-US" dirty="0">
              <a:cs typeface="+mj-cs"/>
            </a:endParaRPr>
          </a:p>
        </p:txBody>
      </p:sp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76400"/>
            <a:ext cx="5905593" cy="4217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6172200"/>
            <a:ext cx="162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RGL Fig. 10-3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P-value Function</a:t>
            </a:r>
            <a:r>
              <a:rPr lang="en-US" dirty="0" smtClean="0">
                <a:cs typeface="+mj-cs"/>
              </a:rPr>
              <a:t>   </a:t>
            </a:r>
            <a:endParaRPr lang="en-US" dirty="0"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6172200"/>
            <a:ext cx="162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RGL Fig. 10-4</a:t>
            </a:r>
            <a:endParaRPr lang="en-US" dirty="0"/>
          </a:p>
        </p:txBody>
      </p:sp>
      <p:pic>
        <p:nvPicPr>
          <p:cNvPr id="7" name="Picture 6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05000"/>
            <a:ext cx="5486400" cy="40481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Manhattan plots: genetic </a:t>
            </a:r>
            <a:r>
              <a:rPr lang="en-US" dirty="0" err="1" smtClean="0"/>
              <a:t>epi</a:t>
            </a:r>
            <a:endParaRPr lang="en-US" dirty="0">
              <a:cs typeface="+mj-cs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2000" dirty="0" smtClean="0">
                <a:ea typeface="ＭＳ Ｐゴシック" pitchFamily="-106" charset="-128"/>
                <a:cs typeface="ＭＳ Ｐゴシック" pitchFamily="-106" charset="-128"/>
              </a:rPr>
              <a:t> Big biology – run huge numbers of tests.</a:t>
            </a:r>
          </a:p>
          <a:p>
            <a:pPr eaLnBrk="1" hangingPunct="1">
              <a:buFontTx/>
              <a:buNone/>
            </a:pPr>
            <a:endParaRPr lang="en-US" sz="2000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133600"/>
            <a:ext cx="7040129" cy="2736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5562600"/>
            <a:ext cx="47780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Ikram</a:t>
            </a:r>
            <a:r>
              <a:rPr lang="en-US" sz="1000" dirty="0" smtClean="0"/>
              <a:t> MK et al (2010) Four Novel Loci (19q13, 6q24, 12q24, and 5q14) </a:t>
            </a:r>
          </a:p>
          <a:p>
            <a:r>
              <a:rPr lang="en-US" sz="1000" dirty="0" smtClean="0"/>
              <a:t>Influence the Microcirculation In Vivo. </a:t>
            </a:r>
            <a:r>
              <a:rPr lang="en-US" sz="1000" dirty="0" err="1" smtClean="0"/>
              <a:t>PLoS</a:t>
            </a:r>
            <a:r>
              <a:rPr lang="en-US" sz="1000" dirty="0" smtClean="0"/>
              <a:t> Genet. 2010 Oct 28;6(10):e1001184.</a:t>
            </a:r>
          </a:p>
          <a:p>
            <a:r>
              <a:rPr lang="en-US" sz="1000" dirty="0" smtClean="0"/>
              <a:t> </a:t>
            </a:r>
            <a:r>
              <a:rPr lang="en-US" sz="1000" dirty="0" smtClean="0">
                <a:hlinkClick r:id="rId4" tooltip="w:Digital object identifier"/>
              </a:rPr>
              <a:t>doi</a:t>
            </a:r>
            <a:r>
              <a:rPr lang="en-US" sz="1000" dirty="0" smtClean="0"/>
              <a:t>:</a:t>
            </a:r>
            <a:r>
              <a:rPr lang="en-US" sz="1000" dirty="0" smtClean="0">
                <a:hlinkClick r:id="rId5"/>
              </a:rPr>
              <a:t>10.1371/journal.pgen.1001184.g001</a:t>
            </a:r>
            <a:endParaRPr lang="en-US" sz="1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5048" y="3810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Other intervals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… posterior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09800"/>
            <a:ext cx="6794500" cy="403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6477000"/>
            <a:ext cx="55951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http://www.springerimages.com/Images/LifeSciences/1-10.1007_s10681-007-9516-1-0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229600" cy="1828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RGL Chapter 11</a:t>
            </a:r>
          </a:p>
        </p:txBody>
      </p:sp>
      <p:sp>
        <p:nvSpPr>
          <p:cNvPr id="12292" name="Subtitle 2"/>
          <p:cNvSpPr txBox="1">
            <a:spLocks/>
          </p:cNvSpPr>
          <p:nvPr/>
        </p:nvSpPr>
        <p:spPr bwMode="auto">
          <a:xfrm>
            <a:off x="0" y="60960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2600" dirty="0" smtClean="0">
                <a:latin typeface="Calibri" pitchFamily="34" charset="0"/>
              </a:rPr>
              <a:t> 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2133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Strategies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Improve Study Accuracy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Improving </a:t>
            </a:r>
            <a:r>
              <a:rPr lang="en-US" dirty="0">
                <a:cs typeface="+mj-cs"/>
              </a:rPr>
              <a:t>Study Accuracy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924800" cy="4724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sz="2400" dirty="0" smtClean="0">
                <a:cs typeface="+mn-cs"/>
              </a:rPr>
              <a:t>Modify design to control confounding (reduce bias) and / or reduce variance (improve statistical efficiency)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cs typeface="+mn-cs"/>
              </a:rPr>
              <a:t>Increase sample size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cs typeface="+mn-cs"/>
              </a:rPr>
              <a:t>Experiments </a:t>
            </a:r>
            <a:r>
              <a:rPr lang="en-US" sz="2400" dirty="0">
                <a:cs typeface="+mn-cs"/>
              </a:rPr>
              <a:t>/ </a:t>
            </a:r>
            <a:r>
              <a:rPr lang="en-US" sz="2400" dirty="0" smtClean="0">
                <a:cs typeface="+mn-cs"/>
              </a:rPr>
              <a:t>randomization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cs typeface="+mn-cs"/>
              </a:rPr>
              <a:t>Restriction</a:t>
            </a:r>
            <a:endParaRPr lang="en-US" sz="2400" dirty="0">
              <a:cs typeface="+mn-cs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cs typeface="+mn-cs"/>
              </a:rPr>
              <a:t>Apportionment Ratios</a:t>
            </a:r>
            <a:endParaRPr lang="en-US" sz="2400" dirty="0">
              <a:cs typeface="+mn-cs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cs typeface="+mn-cs"/>
              </a:rPr>
              <a:t>Matching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>
              <a:cs typeface="+mn-cs"/>
            </a:endParaRPr>
          </a:p>
          <a:p>
            <a:pPr>
              <a:defRPr/>
            </a:pPr>
            <a:r>
              <a:rPr lang="en-US" sz="2400" dirty="0" smtClean="0">
                <a:cs typeface="+mn-cs"/>
              </a:rPr>
              <a:t>Compare efficiency of studies for a given sample size.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1. Increase Sample Size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sz="2400" dirty="0" smtClean="0">
                <a:cs typeface="+mn-cs"/>
              </a:rPr>
              <a:t>This will increase precision / power.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Sample size calculations can be somewhat arbitrary.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Need cost-benefit analysis to determine ultimate sample size.</a:t>
            </a:r>
          </a:p>
          <a:p>
            <a:pPr>
              <a:defRPr/>
            </a:pPr>
            <a:endParaRPr lang="en-US" sz="2400" dirty="0" smtClean="0">
              <a:cs typeface="+mn-cs"/>
            </a:endParaRPr>
          </a:p>
          <a:p>
            <a:pPr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defRPr/>
            </a:pPr>
            <a:r>
              <a:rPr lang="en-US" sz="2400" dirty="0" smtClean="0">
                <a:cs typeface="+mn-cs"/>
              </a:rPr>
              <a:t>Post-hoc power</a:t>
            </a:r>
            <a:endParaRPr lang="en-US" sz="2400" dirty="0"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2. Experiments </a:t>
            </a:r>
            <a:r>
              <a:rPr lang="en-US" dirty="0">
                <a:cs typeface="+mj-cs"/>
              </a:rPr>
              <a:t>/ R</a:t>
            </a:r>
            <a:r>
              <a:rPr lang="en-US" dirty="0" smtClean="0">
                <a:cs typeface="+mj-cs"/>
              </a:rPr>
              <a:t>andomization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What does this achieve?</a:t>
            </a:r>
          </a:p>
          <a:p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? Applications to observational studies?</a:t>
            </a:r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  <a:p>
            <a:pPr lvl="1"/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Treatment completely at random…</a:t>
            </a:r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2. Experiments </a:t>
            </a:r>
            <a:r>
              <a:rPr lang="en-US" dirty="0">
                <a:cs typeface="+mj-cs"/>
              </a:rPr>
              <a:t>/ R</a:t>
            </a:r>
            <a:r>
              <a:rPr lang="en-US" dirty="0" smtClean="0">
                <a:cs typeface="+mj-cs"/>
              </a:rPr>
              <a:t>andomization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Eliminate / reduce confounding by unmeasured factors probabilistically. </a:t>
            </a:r>
          </a:p>
          <a:p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Even if one has a small study, can match on known risk factors when randomizing.</a:t>
            </a:r>
          </a:p>
          <a:p>
            <a:endParaRPr lang="en-US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965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ea typeface="Times New Roman" pitchFamily="-106" charset="0"/>
                <a:cs typeface="Times New Roman" pitchFamily="-106" charset="0"/>
              </a:rPr>
              <a:t>Example: Validity</a:t>
            </a:r>
            <a:r>
              <a:rPr lang="en-US" dirty="0" smtClean="0">
                <a:ea typeface="Times New Roman" pitchFamily="-106" charset="0"/>
                <a:cs typeface="Times New Roman" pitchFamily="-106" charset="0"/>
              </a:rPr>
              <a:t> and </a:t>
            </a:r>
            <a:r>
              <a:rPr lang="en-US" dirty="0">
                <a:ea typeface="Times New Roman" pitchFamily="-106" charset="0"/>
                <a:cs typeface="Times New Roman" pitchFamily="-106" charset="0"/>
              </a:rPr>
              <a:t>Precision</a:t>
            </a:r>
            <a:r>
              <a:rPr lang="en-US" dirty="0">
                <a:latin typeface="Courier New" pitchFamily="-106" charset="0"/>
                <a:ea typeface="Times New Roman" pitchFamily="-106" charset="0"/>
                <a:cs typeface="Times New Roman" pitchFamily="-106" charset="0"/>
              </a:rPr>
              <a:t/>
            </a:r>
            <a:br>
              <a:rPr lang="en-US" dirty="0">
                <a:latin typeface="Courier New" pitchFamily="-106" charset="0"/>
                <a:ea typeface="Times New Roman" pitchFamily="-106" charset="0"/>
                <a:cs typeface="Times New Roman" pitchFamily="-106" charset="0"/>
              </a:rPr>
            </a:br>
            <a:endParaRPr lang="en-US" dirty="0">
              <a:latin typeface="Courier New" pitchFamily="-106" charset="0"/>
              <a:ea typeface="Times New Roman" pitchFamily="-106" charset="0"/>
              <a:cs typeface="Times New Roman" pitchFamily="-106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buFont typeface="Symbol" pitchFamily="-106" charset="2"/>
              <a:buChar char="·"/>
            </a:pPr>
            <a:r>
              <a:rPr lang="en-US" sz="2200" dirty="0">
                <a:ea typeface="Times New Roman" pitchFamily="-106" charset="0"/>
                <a:cs typeface="Times New Roman" pitchFamily="-106" charset="0"/>
              </a:rPr>
              <a:t>Assume that two people are playing darts, with the goal of getting one</a:t>
            </a:r>
            <a:r>
              <a:rPr lang="ja-JP" altLang="en-US" sz="2200" dirty="0">
                <a:ea typeface="Times New Roman" pitchFamily="-106" charset="0"/>
                <a:cs typeface="Times New Roman" pitchFamily="-106" charset="0"/>
              </a:rPr>
              <a:t>’</a:t>
            </a:r>
            <a:r>
              <a:rPr lang="en-US" altLang="ja-JP" sz="2200" dirty="0" err="1">
                <a:ea typeface="Times New Roman" pitchFamily="-106" charset="0"/>
                <a:cs typeface="Times New Roman" pitchFamily="-106" charset="0"/>
              </a:rPr>
              <a:t>s</a:t>
            </a:r>
            <a:r>
              <a:rPr lang="en-US" altLang="ja-JP" sz="2200" dirty="0">
                <a:ea typeface="Times New Roman" pitchFamily="-106" charset="0"/>
                <a:cs typeface="Times New Roman" pitchFamily="-106" charset="0"/>
              </a:rPr>
              <a:t> throws as close as possible to the bull</a:t>
            </a:r>
            <a:r>
              <a:rPr lang="ja-JP" altLang="en-US" sz="2200" dirty="0">
                <a:ea typeface="Times New Roman" pitchFamily="-106" charset="0"/>
                <a:cs typeface="Times New Roman" pitchFamily="-106" charset="0"/>
              </a:rPr>
              <a:t>’</a:t>
            </a:r>
            <a:r>
              <a:rPr lang="en-US" altLang="ja-JP" sz="2200" dirty="0" err="1">
                <a:ea typeface="Times New Roman" pitchFamily="-106" charset="0"/>
                <a:cs typeface="Times New Roman" pitchFamily="-106" charset="0"/>
              </a:rPr>
              <a:t>s</a:t>
            </a:r>
            <a:r>
              <a:rPr lang="en-US" altLang="ja-JP" sz="2200" dirty="0">
                <a:ea typeface="Times New Roman" pitchFamily="-106" charset="0"/>
                <a:cs typeface="Times New Roman" pitchFamily="-106" charset="0"/>
              </a:rPr>
              <a:t>-eye.</a:t>
            </a:r>
          </a:p>
          <a:p>
            <a:pPr>
              <a:buFont typeface="Symbol" pitchFamily="-106" charset="2"/>
              <a:buChar char="·"/>
            </a:pPr>
            <a:r>
              <a:rPr lang="en-US" sz="2200" dirty="0">
                <a:ea typeface="Times New Roman" pitchFamily="-106" charset="0"/>
                <a:cs typeface="Times New Roman" pitchFamily="-106" charset="0"/>
              </a:rPr>
              <a:t>Player 1</a:t>
            </a:r>
            <a:r>
              <a:rPr lang="ja-JP" altLang="en-US" sz="2200" dirty="0">
                <a:ea typeface="Times New Roman" pitchFamily="-106" charset="0"/>
                <a:cs typeface="Times New Roman" pitchFamily="-106" charset="0"/>
              </a:rPr>
              <a:t>’</a:t>
            </a:r>
            <a:r>
              <a:rPr lang="en-US" altLang="ja-JP" sz="2200" dirty="0" err="1">
                <a:ea typeface="Times New Roman" pitchFamily="-106" charset="0"/>
                <a:cs typeface="Times New Roman" pitchFamily="-106" charset="0"/>
              </a:rPr>
              <a:t>s</a:t>
            </a:r>
            <a:r>
              <a:rPr lang="en-US" altLang="ja-JP" sz="2200" dirty="0">
                <a:ea typeface="Times New Roman" pitchFamily="-106" charset="0"/>
                <a:cs typeface="Times New Roman" pitchFamily="-106" charset="0"/>
              </a:rPr>
              <a:t> aim is unbiased (valid), but their darts generally land in the outer regions of the board (imprecise).</a:t>
            </a:r>
          </a:p>
          <a:p>
            <a:pPr>
              <a:buFont typeface="Symbol" pitchFamily="-106" charset="2"/>
              <a:buChar char="·"/>
            </a:pPr>
            <a:r>
              <a:rPr lang="en-US" sz="2200" dirty="0">
                <a:ea typeface="Times New Roman" pitchFamily="-106" charset="0"/>
                <a:cs typeface="Times New Roman" pitchFamily="-106" charset="0"/>
              </a:rPr>
              <a:t>Player 2</a:t>
            </a:r>
            <a:r>
              <a:rPr lang="ja-JP" altLang="en-US" sz="2200" dirty="0">
                <a:ea typeface="Times New Roman" pitchFamily="-106" charset="0"/>
                <a:cs typeface="Times New Roman" pitchFamily="-106" charset="0"/>
              </a:rPr>
              <a:t>’</a:t>
            </a:r>
            <a:r>
              <a:rPr lang="en-US" altLang="ja-JP" sz="2200" dirty="0">
                <a:ea typeface="Times New Roman" pitchFamily="-106" charset="0"/>
                <a:cs typeface="Times New Roman" pitchFamily="-106" charset="0"/>
              </a:rPr>
              <a:t> aim is biased (invalid), but their darts cluster in a fairly narrow region on the board (precise).</a:t>
            </a:r>
          </a:p>
          <a:p>
            <a:pPr>
              <a:buFont typeface="Symbol" pitchFamily="-106" charset="2"/>
              <a:buChar char="·"/>
            </a:pPr>
            <a:r>
              <a:rPr lang="en-US" sz="2200" u="sng" dirty="0">
                <a:ea typeface="Times New Roman" pitchFamily="-106" charset="0"/>
                <a:cs typeface="Times New Roman" pitchFamily="-106" charset="0"/>
              </a:rPr>
              <a:t>Who wins?</a:t>
            </a:r>
            <a:endParaRPr lang="en-US" sz="2200" u="sng" dirty="0">
              <a:latin typeface="Courier New" pitchFamily="-106" charset="0"/>
              <a:ea typeface="Times New Roman" pitchFamily="-106" charset="0"/>
              <a:cs typeface="Times New Roman" pitchFamily="-106" charset="0"/>
            </a:endParaRPr>
          </a:p>
        </p:txBody>
      </p:sp>
      <p:graphicFrame>
        <p:nvGraphicFramePr>
          <p:cNvPr id="104451" name="Object 4"/>
          <p:cNvGraphicFramePr>
            <a:graphicFrameLocks noChangeAspect="1"/>
          </p:cNvGraphicFramePr>
          <p:nvPr/>
        </p:nvGraphicFramePr>
        <p:xfrm>
          <a:off x="3459163" y="4038600"/>
          <a:ext cx="2560637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8" name="Picture" r:id="rId3" imgW="2560320" imgH="2542032" progId="Word.Picture.8">
                  <p:embed/>
                </p:oleObj>
              </mc:Choice>
              <mc:Fallback>
                <p:oleObj name="Picture" r:id="rId3" imgW="2560320" imgH="2542032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4038600"/>
                        <a:ext cx="2560637" cy="25431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3. Restriction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What is restriction?</a:t>
            </a:r>
          </a:p>
          <a:p>
            <a:pPr lvl="1"/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How might it improve a study?</a:t>
            </a:r>
          </a:p>
          <a:p>
            <a:pPr lvl="1"/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What are potential down-sides?</a:t>
            </a:r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3. Restriction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Limit who can be included in a study to prevent confounding</a:t>
            </a:r>
          </a:p>
          <a:p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Restricts pool of potential participants</a:t>
            </a:r>
          </a:p>
          <a:p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While this may decrease generalizability, 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it may help with validity </a:t>
            </a:r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If a population is too heterogeneous might not be able to answer any questions.</a:t>
            </a:r>
          </a:p>
          <a:p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4. Apportionment of Study Subjects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2300" dirty="0">
                <a:ea typeface="ＭＳ Ｐゴシック" pitchFamily="-106" charset="-128"/>
                <a:cs typeface="ＭＳ Ｐゴシック" pitchFamily="-106" charset="-128"/>
              </a:rPr>
              <a:t>Try to improve study efficiency by selecting certain proportion of subjects into groups.  </a:t>
            </a:r>
          </a:p>
          <a:p>
            <a:r>
              <a:rPr lang="en-US" sz="2300" dirty="0">
                <a:ea typeface="ＭＳ Ｐゴシック" pitchFamily="-106" charset="-128"/>
                <a:cs typeface="ＭＳ Ｐゴシック" pitchFamily="-106" charset="-128"/>
              </a:rPr>
              <a:t>Can be based on exposures and disease status.</a:t>
            </a:r>
          </a:p>
          <a:p>
            <a:r>
              <a:rPr lang="en-US" sz="2300" dirty="0">
                <a:ea typeface="ＭＳ Ｐゴシック" pitchFamily="-106" charset="-128"/>
                <a:cs typeface="ＭＳ Ｐゴシック" pitchFamily="-106" charset="-128"/>
              </a:rPr>
              <a:t>Common in case-control studies: selecting multiple controls per case.</a:t>
            </a:r>
          </a:p>
          <a:p>
            <a:r>
              <a:rPr lang="en-US" sz="2300" dirty="0">
                <a:ea typeface="ＭＳ Ｐゴシック" pitchFamily="-106" charset="-128"/>
                <a:cs typeface="ＭＳ Ｐゴシック" pitchFamily="-106" charset="-128"/>
              </a:rPr>
              <a:t>Maximum efficiency in case-control study is </a:t>
            </a:r>
          </a:p>
          <a:p>
            <a:pPr lvl="2"/>
            <a:r>
              <a:rPr lang="en-US" dirty="0" err="1">
                <a:ea typeface="ＭＳ Ｐゴシック" pitchFamily="-106" charset="-128"/>
              </a:rPr>
              <a:t>n/(m+n</a:t>
            </a:r>
            <a:r>
              <a:rPr lang="en-US" dirty="0">
                <a:ea typeface="ＭＳ Ｐゴシック" pitchFamily="-106" charset="-128"/>
              </a:rPr>
              <a:t>) where </a:t>
            </a:r>
            <a:r>
              <a:rPr lang="en-US" dirty="0" err="1">
                <a:ea typeface="ＭＳ Ｐゴシック" pitchFamily="-106" charset="-128"/>
              </a:rPr>
              <a:t>m</a:t>
            </a:r>
            <a:r>
              <a:rPr lang="en-US" dirty="0">
                <a:ea typeface="ＭＳ Ｐゴシック" pitchFamily="-106" charset="-128"/>
              </a:rPr>
              <a:t>=# cases, </a:t>
            </a:r>
            <a:r>
              <a:rPr lang="en-US" dirty="0" err="1">
                <a:ea typeface="ＭＳ Ｐゴシック" pitchFamily="-106" charset="-128"/>
              </a:rPr>
              <a:t>n</a:t>
            </a:r>
            <a:r>
              <a:rPr lang="en-US" dirty="0">
                <a:ea typeface="ＭＳ Ｐゴシック" pitchFamily="-106" charset="-128"/>
              </a:rPr>
              <a:t>=# controls. (Under the null and when no need to stratify)</a:t>
            </a:r>
          </a:p>
          <a:p>
            <a:pPr lvl="2"/>
            <a:r>
              <a:rPr lang="en-US" dirty="0">
                <a:ea typeface="ＭＳ Ｐゴシック" pitchFamily="-106" charset="-128"/>
              </a:rPr>
              <a:t>1:1 = 50%, 1:2=66%, 1:3=75%, 1:4=80%, 1:5=83%</a:t>
            </a:r>
          </a:p>
          <a:p>
            <a:r>
              <a:rPr lang="en-US" sz="2300" dirty="0">
                <a:ea typeface="ＭＳ Ｐゴシック" pitchFamily="-106" charset="-128"/>
                <a:cs typeface="ＭＳ Ｐゴシック" pitchFamily="-106" charset="-128"/>
              </a:rPr>
              <a:t>Most cost-efficient ratio of controls to cases (under null):</a:t>
            </a:r>
          </a:p>
          <a:p>
            <a:pPr marL="457200" lvl="1" indent="0">
              <a:buFontTx/>
              <a:buNone/>
            </a:pPr>
            <a:r>
              <a:rPr lang="en-US" sz="2300" dirty="0"/>
              <a:t>= </a:t>
            </a:r>
            <a:r>
              <a:rPr lang="en-US" sz="2300" dirty="0" err="1"/>
              <a:t>sqrt</a:t>
            </a:r>
            <a:r>
              <a:rPr lang="en-US" sz="2300" dirty="0"/>
              <a:t> (C</a:t>
            </a:r>
            <a:r>
              <a:rPr lang="en-US" sz="2300" baseline="-25000" dirty="0"/>
              <a:t>1</a:t>
            </a:r>
            <a:r>
              <a:rPr lang="en-US" sz="2300" dirty="0"/>
              <a:t> / C</a:t>
            </a:r>
            <a:r>
              <a:rPr lang="en-US" sz="2300" baseline="-25000" dirty="0"/>
              <a:t>0</a:t>
            </a:r>
            <a:r>
              <a:rPr lang="en-US" sz="2300" dirty="0"/>
              <a:t>), C</a:t>
            </a:r>
            <a:r>
              <a:rPr lang="en-US" sz="2300" baseline="-25000" dirty="0"/>
              <a:t>1</a:t>
            </a:r>
            <a:r>
              <a:rPr lang="en-US" sz="2300" dirty="0"/>
              <a:t> = cost of case, C</a:t>
            </a:r>
            <a:r>
              <a:rPr lang="en-US" sz="2300" baseline="-25000" dirty="0"/>
              <a:t>0</a:t>
            </a:r>
            <a:r>
              <a:rPr lang="en-US" sz="2300" dirty="0"/>
              <a:t> = cost of control</a:t>
            </a:r>
          </a:p>
          <a:p>
            <a:pPr marL="457200" lvl="1" indent="0">
              <a:buFontTx/>
              <a:buNone/>
            </a:pPr>
            <a:endParaRPr lang="en-US" sz="2300" dirty="0"/>
          </a:p>
          <a:p>
            <a:pPr marL="457200" lvl="1" indent="0">
              <a:buFontTx/>
              <a:buNone/>
            </a:pPr>
            <a:r>
              <a:rPr lang="en-US" sz="2300" dirty="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6771992" cy="66975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sz="2800" dirty="0">
                <a:cs typeface="+mj-cs"/>
              </a:rPr>
              <a:t>Apportionment Ratios to Improve Efficiency</a:t>
            </a:r>
          </a:p>
        </p:txBody>
      </p:sp>
      <p:graphicFrame>
        <p:nvGraphicFramePr>
          <p:cNvPr id="181251" name="Group 3"/>
          <p:cNvGraphicFramePr>
            <a:graphicFrameLocks noGrp="1"/>
          </p:cNvGraphicFramePr>
          <p:nvPr/>
        </p:nvGraphicFramePr>
        <p:xfrm>
          <a:off x="1752600" y="1752600"/>
          <a:ext cx="6572815" cy="1209448"/>
        </p:xfrm>
        <a:graphic>
          <a:graphicData uri="http://schemas.openxmlformats.org/drawingml/2006/table">
            <a:tbl>
              <a:tblPr/>
              <a:tblGrid>
                <a:gridCol w="2319738"/>
                <a:gridCol w="2045869"/>
                <a:gridCol w="2207208"/>
              </a:tblGrid>
              <a:tr h="2993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Case (D)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Noncase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(not D)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3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Exposed (E)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Unexposed (not E 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1275" name="Group 27"/>
          <p:cNvGraphicFramePr>
            <a:graphicFrameLocks noGrp="1"/>
          </p:cNvGraphicFramePr>
          <p:nvPr/>
        </p:nvGraphicFramePr>
        <p:xfrm>
          <a:off x="1600200" y="3429000"/>
          <a:ext cx="6705600" cy="1049158"/>
        </p:xfrm>
        <a:graphic>
          <a:graphicData uri="http://schemas.openxmlformats.org/drawingml/2006/table">
            <a:tbl>
              <a:tblPr/>
              <a:tblGrid>
                <a:gridCol w="2366601"/>
                <a:gridCol w="2087201"/>
                <a:gridCol w="2251798"/>
              </a:tblGrid>
              <a:tr h="3785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Case (D)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Noncase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(not D)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9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Exposed (E)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9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Unexposed (not E 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43" name="Text Box 51"/>
          <p:cNvSpPr txBox="1">
            <a:spLocks noChangeArrowheads="1"/>
          </p:cNvSpPr>
          <p:nvPr/>
        </p:nvSpPr>
        <p:spPr bwMode="auto">
          <a:xfrm>
            <a:off x="4953000" y="2971800"/>
            <a:ext cx="28192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OR = 3.0, 95% CI =0.79-11.4</a:t>
            </a:r>
          </a:p>
        </p:txBody>
      </p:sp>
      <p:sp>
        <p:nvSpPr>
          <p:cNvPr id="68644" name="Text Box 52"/>
          <p:cNvSpPr txBox="1">
            <a:spLocks noChangeArrowheads="1"/>
          </p:cNvSpPr>
          <p:nvPr/>
        </p:nvSpPr>
        <p:spPr bwMode="auto">
          <a:xfrm>
            <a:off x="4876800" y="4419600"/>
            <a:ext cx="28275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OR = 3.0, 95% CI =1.01-8.88</a:t>
            </a:r>
          </a:p>
        </p:txBody>
      </p:sp>
      <p:graphicFrame>
        <p:nvGraphicFramePr>
          <p:cNvPr id="7" name="Group 3"/>
          <p:cNvGraphicFramePr>
            <a:graphicFrameLocks noGrp="1"/>
          </p:cNvGraphicFramePr>
          <p:nvPr/>
        </p:nvGraphicFramePr>
        <p:xfrm>
          <a:off x="1524000" y="4876800"/>
          <a:ext cx="6705600" cy="1049158"/>
        </p:xfrm>
        <a:graphic>
          <a:graphicData uri="http://schemas.openxmlformats.org/drawingml/2006/table">
            <a:tbl>
              <a:tblPr/>
              <a:tblGrid>
                <a:gridCol w="2366601"/>
                <a:gridCol w="2087201"/>
                <a:gridCol w="2251798"/>
              </a:tblGrid>
              <a:tr h="3785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Case (D)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Noncase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(not D)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9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Exposed (E)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9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Unexposed (not E 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61" name="Text Box 51"/>
          <p:cNvSpPr txBox="1">
            <a:spLocks noChangeArrowheads="1"/>
          </p:cNvSpPr>
          <p:nvPr/>
        </p:nvSpPr>
        <p:spPr bwMode="auto">
          <a:xfrm>
            <a:off x="3990975" y="5880660"/>
            <a:ext cx="28313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OR = 3.0, 95% CI =1.05-8.57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5.  Use most appropriate statistics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981200"/>
            <a:ext cx="6483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t-tests and ANOVA </a:t>
            </a:r>
            <a:r>
              <a:rPr lang="en-US" dirty="0" err="1" smtClean="0"/>
              <a:t>vs</a:t>
            </a:r>
            <a:r>
              <a:rPr lang="en-US" dirty="0" smtClean="0"/>
              <a:t> Wilcoxon Rank Sum and </a:t>
            </a:r>
            <a:r>
              <a:rPr lang="en-US" dirty="0" err="1" smtClean="0"/>
              <a:t>Kruskal</a:t>
            </a:r>
            <a:r>
              <a:rPr lang="en-US" dirty="0" smtClean="0"/>
              <a:t> Wallis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Power and sample size calculations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981200"/>
            <a:ext cx="5779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Roughly:  how and when are these calculations made?</a:t>
            </a:r>
          </a:p>
          <a:p>
            <a:endParaRPr lang="en-US" dirty="0" smtClean="0"/>
          </a:p>
          <a:p>
            <a:r>
              <a:rPr lang="en-US" dirty="0" smtClean="0"/>
              <a:t>Experiences?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5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Power and sample size calculations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438400"/>
            <a:ext cx="749792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a statistical analysis there are 5 factors that jointly determine whether </a:t>
            </a:r>
          </a:p>
          <a:p>
            <a:r>
              <a:rPr lang="en-US" dirty="0" smtClean="0"/>
              <a:t>statistically significant results will be found: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sample size</a:t>
            </a:r>
          </a:p>
          <a:p>
            <a:pPr lvl="0"/>
            <a:r>
              <a:rPr lang="en-US" dirty="0" smtClean="0"/>
              <a:t>power</a:t>
            </a:r>
          </a:p>
          <a:p>
            <a:pPr lvl="0"/>
            <a:r>
              <a:rPr lang="en-US" dirty="0" smtClean="0"/>
              <a:t>significance level, alpha</a:t>
            </a:r>
          </a:p>
          <a:p>
            <a:pPr lvl="0"/>
            <a:r>
              <a:rPr lang="en-US" dirty="0" smtClean="0"/>
              <a:t>effect size</a:t>
            </a:r>
          </a:p>
          <a:p>
            <a:pPr lvl="0"/>
            <a:r>
              <a:rPr lang="en-US" dirty="0" smtClean="0"/>
              <a:t>standard error in effect size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78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Power and sample size calculations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181250" name="Object 2"/>
          <p:cNvGraphicFramePr>
            <a:graphicFrameLocks noChangeAspect="1"/>
          </p:cNvGraphicFramePr>
          <p:nvPr/>
        </p:nvGraphicFramePr>
        <p:xfrm>
          <a:off x="762000" y="2209800"/>
          <a:ext cx="7811146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5486400" imgH="1498600" progId="Word.Document.12">
                  <p:link updateAutomatic="1"/>
                </p:oleObj>
              </mc:Choice>
              <mc:Fallback>
                <p:oleObj name="Document" r:id="rId3" imgW="5486400" imgH="14986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09800"/>
                        <a:ext cx="7811146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236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Power and sample size calculations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" name="Picture 2" descr="extra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5867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4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Power and sample size calculations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981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extra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5410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7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200" dirty="0">
                <a:cs typeface="+mn-cs"/>
              </a:rPr>
              <a:t>Is it ever better to use a biased estimator that is not </a:t>
            </a:r>
            <a:r>
              <a:rPr lang="en-US" sz="3200" dirty="0" smtClean="0">
                <a:cs typeface="+mn-cs"/>
              </a:rPr>
              <a:t>valid?</a:t>
            </a:r>
            <a:endParaRPr lang="en-US" sz="3200" dirty="0"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Power and sample size calculations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981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extra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Power and sample size calculations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981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extra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518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4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Power and sample size calculations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981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extra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5562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1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Power and sample size calculations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981200"/>
            <a:ext cx="3353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 around multiple testing:</a:t>
            </a:r>
            <a:endParaRPr lang="en-US" dirty="0"/>
          </a:p>
          <a:p>
            <a:r>
              <a:rPr lang="en-US" dirty="0" smtClean="0"/>
              <a:t>2 – stage design</a:t>
            </a:r>
          </a:p>
        </p:txBody>
      </p:sp>
      <p:pic>
        <p:nvPicPr>
          <p:cNvPr id="3" name="Picture 2" descr="Power_2stage_15CSub_2Kgene_version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71486"/>
            <a:ext cx="4586514" cy="458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9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Power and sample size calculations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981200"/>
            <a:ext cx="767094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 around multiple testing:</a:t>
            </a:r>
            <a:endParaRPr lang="en-US" dirty="0"/>
          </a:p>
          <a:p>
            <a:r>
              <a:rPr lang="en-US" dirty="0" smtClean="0"/>
              <a:t>2 – stage design</a:t>
            </a:r>
          </a:p>
          <a:p>
            <a:endParaRPr lang="en-US" dirty="0" smtClean="0"/>
          </a:p>
          <a:p>
            <a:r>
              <a:rPr lang="en-US" dirty="0" smtClean="0"/>
              <a:t>Screen of 20,000 genes: </a:t>
            </a:r>
          </a:p>
          <a:p>
            <a:r>
              <a:rPr lang="en-US" dirty="0" smtClean="0"/>
              <a:t>“genome wide significance” alpha = 2.5e-6</a:t>
            </a:r>
          </a:p>
          <a:p>
            <a:endParaRPr lang="en-US" dirty="0"/>
          </a:p>
          <a:p>
            <a:r>
              <a:rPr lang="en-US" dirty="0" smtClean="0"/>
              <a:t>Stage 1:  Run tests with a very permissive significance level (alpha = 0.1)</a:t>
            </a:r>
          </a:p>
          <a:p>
            <a:r>
              <a:rPr lang="en-US" dirty="0"/>
              <a:t>	</a:t>
            </a:r>
            <a:r>
              <a:rPr lang="en-US" dirty="0" smtClean="0"/>
              <a:t>Screen 20000 genes for association with peripheral neuropathy</a:t>
            </a:r>
          </a:p>
          <a:p>
            <a:r>
              <a:rPr lang="en-US" dirty="0"/>
              <a:t>	</a:t>
            </a:r>
            <a:r>
              <a:rPr lang="en-US" dirty="0" smtClean="0"/>
              <a:t>Move 2000 most significant hits on to phase 2</a:t>
            </a:r>
          </a:p>
          <a:p>
            <a:endParaRPr lang="en-US" dirty="0"/>
          </a:p>
          <a:p>
            <a:r>
              <a:rPr lang="en-US" dirty="0" smtClean="0"/>
              <a:t>Stage 2:</a:t>
            </a:r>
          </a:p>
          <a:p>
            <a:r>
              <a:rPr lang="en-US" dirty="0"/>
              <a:t>	</a:t>
            </a:r>
            <a:r>
              <a:rPr lang="en-US" dirty="0" smtClean="0"/>
              <a:t>Analyze 2000 genes, (greatly enriched for associations)</a:t>
            </a:r>
          </a:p>
          <a:p>
            <a:r>
              <a:rPr lang="en-US" dirty="0"/>
              <a:t>	</a:t>
            </a:r>
            <a:r>
              <a:rPr lang="en-US" dirty="0" smtClean="0"/>
              <a:t>adjust alpha for 2 thousand tests, not 20 thousand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05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lang="en-US" dirty="0" smtClean="0">
                <a:latin typeface="Calibri" pitchFamily="34" charset="0"/>
              </a:rPr>
              <a:t>After a study has been conducted, you know some of the quantities you needed</a:t>
            </a:r>
          </a:p>
          <a:p>
            <a:pPr lvl="1" eaLnBrk="0" hangingPunct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dirty="0" smtClean="0">
                <a:latin typeface="Calibri" pitchFamily="34" charset="0"/>
              </a:rPr>
              <a:t>to guess to do power calculations before the study</a:t>
            </a:r>
          </a:p>
          <a:p>
            <a:pPr marL="776288" lvl="1" indent="-319088" eaLnBrk="0" hangingPunct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dirty="0" smtClean="0">
                <a:latin typeface="Calibri" pitchFamily="34" charset="0"/>
              </a:rPr>
              <a:t>Effect size</a:t>
            </a:r>
          </a:p>
          <a:p>
            <a:pPr marL="776288" lvl="1" indent="-319088" eaLnBrk="0" hangingPunct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dirty="0" smtClean="0">
                <a:latin typeface="Calibri" pitchFamily="34" charset="0"/>
              </a:rPr>
              <a:t>Standard error in effect size</a:t>
            </a:r>
          </a:p>
          <a:p>
            <a:pPr marL="319088" indent="-319088" eaLnBrk="0" hangingPunct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noProof="0" dirty="0" smtClean="0">
                <a:latin typeface="Calibri" pitchFamily="34" charset="0"/>
              </a:rPr>
              <a:t>Why not recalculate power using the observed effect size and </a:t>
            </a:r>
            <a:r>
              <a:rPr lang="en-US" noProof="0" smtClean="0">
                <a:latin typeface="Calibri" pitchFamily="34" charset="0"/>
              </a:rPr>
              <a:t>standard error?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Post-hoc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power calculations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981200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16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Post-hoc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power calculations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981200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2" descr="posthocPow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5867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7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6. </a:t>
            </a:r>
            <a:r>
              <a:rPr lang="en-US" sz="2800" b="1" dirty="0" smtClean="0">
                <a:cs typeface="+mj-cs"/>
              </a:rPr>
              <a:t>Matching</a:t>
            </a:r>
            <a:endParaRPr lang="en-US" sz="2800" b="1" dirty="0">
              <a:cs typeface="+mj-cs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What is the key objective in matching?</a:t>
            </a:r>
          </a:p>
          <a:p>
            <a:pPr eaLnBrk="1" hangingPunct="1">
              <a:defRPr/>
            </a:pPr>
            <a:r>
              <a:rPr lang="en-US" sz="2000" dirty="0" smtClean="0"/>
              <a:t>What types of factors should be matched?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60785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cs typeface="+mj-cs"/>
              </a:rPr>
              <a:t>Matching</a:t>
            </a:r>
            <a:endParaRPr lang="en-US" sz="2800" b="1" dirty="0">
              <a:cs typeface="+mj-cs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Exercise:</a:t>
            </a:r>
          </a:p>
          <a:p>
            <a:pPr eaLnBrk="1" hangingPunct="1">
              <a:defRPr/>
            </a:pPr>
            <a:r>
              <a:rPr lang="en-US" sz="2000" dirty="0" smtClean="0"/>
              <a:t>Make a DAG that explicitly accounts for the matching process:</a:t>
            </a:r>
          </a:p>
          <a:p>
            <a:pPr lvl="1" eaLnBrk="1" hangingPunct="1">
              <a:defRPr/>
            </a:pPr>
            <a:r>
              <a:rPr lang="en-US" sz="1700" dirty="0" smtClean="0"/>
              <a:t>E.  Exposure</a:t>
            </a:r>
          </a:p>
          <a:p>
            <a:pPr lvl="1" eaLnBrk="1" hangingPunct="1">
              <a:defRPr/>
            </a:pPr>
            <a:r>
              <a:rPr lang="en-US" sz="1700" dirty="0" smtClean="0"/>
              <a:t>D. </a:t>
            </a:r>
            <a:r>
              <a:rPr lang="en-US" sz="1700" dirty="0"/>
              <a:t> </a:t>
            </a:r>
            <a:r>
              <a:rPr lang="en-US" sz="1700" dirty="0" smtClean="0"/>
              <a:t>Disease</a:t>
            </a:r>
          </a:p>
          <a:p>
            <a:pPr lvl="1" eaLnBrk="1" hangingPunct="1">
              <a:defRPr/>
            </a:pPr>
            <a:r>
              <a:rPr lang="en-US" sz="1700" dirty="0" smtClean="0"/>
              <a:t>C.  Matching variable.  Assume it is a confounder of the E -&gt; D relationship</a:t>
            </a:r>
          </a:p>
          <a:p>
            <a:pPr lvl="1" eaLnBrk="1" hangingPunct="1">
              <a:defRPr/>
            </a:pPr>
            <a:r>
              <a:rPr lang="en-US" sz="1700" dirty="0"/>
              <a:t>S</a:t>
            </a:r>
            <a:r>
              <a:rPr lang="en-US" sz="1700" dirty="0" smtClean="0"/>
              <a:t>.  Matching (selection) process</a:t>
            </a:r>
          </a:p>
          <a:p>
            <a:pPr lvl="1" eaLnBrk="1" hangingPunct="1">
              <a:defRPr/>
            </a:pPr>
            <a:endParaRPr lang="en-US" sz="1700" dirty="0"/>
          </a:p>
          <a:p>
            <a:pPr eaLnBrk="1" hangingPunct="1">
              <a:defRPr/>
            </a:pPr>
            <a:r>
              <a:rPr lang="en-US" sz="2000" dirty="0" smtClean="0"/>
              <a:t>What are the consequences of matching for estimation/ testing of</a:t>
            </a:r>
          </a:p>
          <a:p>
            <a:pPr marL="366713" lvl="1" indent="0" eaLnBrk="1" hangingPunct="1">
              <a:buNone/>
              <a:defRPr/>
            </a:pPr>
            <a:r>
              <a:rPr lang="en-US" sz="1700" dirty="0" smtClean="0"/>
              <a:t>an E -&gt; D effect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7211915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cs typeface="+mj-cs"/>
              </a:rPr>
              <a:t>Matching</a:t>
            </a:r>
            <a:endParaRPr lang="en-US" sz="2800" b="1" dirty="0">
              <a:cs typeface="+mj-cs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Exercise:</a:t>
            </a:r>
          </a:p>
          <a:p>
            <a:pPr eaLnBrk="1" hangingPunct="1">
              <a:defRPr/>
            </a:pPr>
            <a:r>
              <a:rPr lang="en-US" sz="2000" dirty="0" smtClean="0"/>
              <a:t>Make a DAG that explicitly accounts for the matching process:</a:t>
            </a:r>
          </a:p>
          <a:p>
            <a:pPr marL="366713" lvl="1" indent="0" eaLnBrk="1" hangingPunct="1">
              <a:buNone/>
              <a:defRPr/>
            </a:pPr>
            <a:endParaRPr lang="en-US" sz="1700" dirty="0"/>
          </a:p>
          <a:p>
            <a:pPr marL="366713" lvl="1" indent="0" eaLnBrk="1" hangingPunct="1">
              <a:buNone/>
              <a:defRPr/>
            </a:pPr>
            <a:endParaRPr lang="en-US" sz="1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90800"/>
            <a:ext cx="6228275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1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Study </a:t>
            </a:r>
            <a:r>
              <a:rPr lang="en-US" dirty="0">
                <a:cs typeface="+mj-cs"/>
              </a:rPr>
              <a:t>Validity &amp; Precision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534400" cy="457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2000" b="1" dirty="0" smtClean="0">
                <a:ea typeface="ＭＳ Ｐゴシック" pitchFamily="-106" charset="-128"/>
                <a:cs typeface="ＭＳ Ｐゴシック" pitchFamily="-106" charset="-128"/>
              </a:rPr>
              <a:t>Systematic </a:t>
            </a:r>
            <a:r>
              <a:rPr lang="en-US" sz="2000" b="1" dirty="0">
                <a:ea typeface="ＭＳ Ｐゴシック" pitchFamily="-106" charset="-128"/>
                <a:cs typeface="ＭＳ Ｐゴシック" pitchFamily="-106" charset="-128"/>
              </a:rPr>
              <a:t>error</a:t>
            </a:r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 (bias</a:t>
            </a:r>
            <a:r>
              <a:rPr lang="en-US" sz="2000" dirty="0" smtClean="0">
                <a:ea typeface="ＭＳ Ｐゴシック" pitchFamily="-106" charset="-128"/>
                <a:cs typeface="ＭＳ Ｐゴシック" pitchFamily="-106" charset="-128"/>
              </a:rPr>
              <a:t>):</a:t>
            </a:r>
          </a:p>
          <a:p>
            <a:pPr lvl="1"/>
            <a:r>
              <a:rPr lang="en-US" sz="1700" dirty="0" smtClean="0">
                <a:ea typeface="ＭＳ Ｐゴシック" pitchFamily="-106" charset="-128"/>
                <a:cs typeface="ＭＳ Ｐゴシック" pitchFamily="-106" charset="-128"/>
              </a:rPr>
              <a:t>Sources?</a:t>
            </a:r>
          </a:p>
          <a:p>
            <a:pPr lvl="1"/>
            <a:r>
              <a:rPr lang="en-US" sz="1700" dirty="0" smtClean="0">
                <a:ea typeface="ＭＳ Ｐゴシック" pitchFamily="-106" charset="-128"/>
                <a:cs typeface="ＭＳ Ｐゴシック" pitchFamily="-106" charset="-128"/>
              </a:rPr>
              <a:t>Mitigation?</a:t>
            </a:r>
            <a:endParaRPr lang="en-US" sz="1400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2000" b="1" dirty="0" smtClean="0">
                <a:ea typeface="ＭＳ Ｐゴシック" pitchFamily="-106" charset="-128"/>
                <a:cs typeface="ＭＳ Ｐゴシック" pitchFamily="-106" charset="-128"/>
              </a:rPr>
              <a:t>Random </a:t>
            </a:r>
            <a:r>
              <a:rPr lang="en-US" sz="2000" b="1" dirty="0">
                <a:ea typeface="ＭＳ Ｐゴシック" pitchFamily="-106" charset="-128"/>
                <a:cs typeface="ＭＳ Ｐゴシック" pitchFamily="-106" charset="-128"/>
              </a:rPr>
              <a:t>variation </a:t>
            </a:r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(errors</a:t>
            </a:r>
            <a:r>
              <a:rPr lang="en-US" sz="2000" dirty="0" smtClean="0">
                <a:ea typeface="ＭＳ Ｐゴシック" pitchFamily="-106" charset="-128"/>
                <a:cs typeface="ＭＳ Ｐゴシック" pitchFamily="-106" charset="-128"/>
              </a:rPr>
              <a:t>)</a:t>
            </a:r>
          </a:p>
          <a:p>
            <a:pPr lvl="1"/>
            <a:r>
              <a:rPr lang="en-US" sz="1700" dirty="0" smtClean="0">
                <a:ea typeface="ＭＳ Ｐゴシック" pitchFamily="-106" charset="-128"/>
                <a:cs typeface="ＭＳ Ｐゴシック" pitchFamily="-106" charset="-128"/>
              </a:rPr>
              <a:t>Sources?</a:t>
            </a:r>
          </a:p>
          <a:p>
            <a:pPr lvl="1"/>
            <a:r>
              <a:rPr lang="en-US" sz="1700" dirty="0" smtClean="0">
                <a:ea typeface="ＭＳ Ｐゴシック" pitchFamily="-106" charset="-128"/>
                <a:cs typeface="ＭＳ Ｐゴシック" pitchFamily="-106" charset="-128"/>
              </a:rPr>
              <a:t>Mitigation?</a:t>
            </a:r>
          </a:p>
          <a:p>
            <a:pPr>
              <a:buNone/>
            </a:pPr>
            <a:endParaRPr lang="en-US" altLang="ja-JP" sz="2000" dirty="0" smtClean="0"/>
          </a:p>
          <a:p>
            <a:endParaRPr lang="en-US" sz="2000" dirty="0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cs typeface="+mj-cs"/>
              </a:rPr>
              <a:t>Matching</a:t>
            </a:r>
            <a:endParaRPr lang="en-US" sz="2800" b="1" dirty="0">
              <a:cs typeface="+mj-cs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cs typeface="+mn-cs"/>
              </a:rPr>
              <a:t>Selection of reference series (unexposed, or controls) by making them similar to index subjects on distribution of one or more potential confounders.</a:t>
            </a:r>
          </a:p>
          <a:p>
            <a:pPr eaLnBrk="1" hangingPunct="1">
              <a:defRPr/>
            </a:pPr>
            <a:r>
              <a:rPr lang="en-US" sz="2000" dirty="0">
                <a:cs typeface="+mn-cs"/>
              </a:rPr>
              <a:t>This balancing of subjects across matching variables can give more precise estimates of effect with proper analysis.</a:t>
            </a:r>
          </a:p>
          <a:p>
            <a:pPr eaLnBrk="1" hangingPunct="1">
              <a:defRPr/>
            </a:pPr>
            <a:r>
              <a:rPr lang="en-US" sz="2000" dirty="0">
                <a:cs typeface="+mn-cs"/>
              </a:rPr>
              <a:t>Key advantage of matching is not to control for confounding (which is done through analysis), but to control for confounding more efficiently!</a:t>
            </a:r>
          </a:p>
          <a:p>
            <a:pPr eaLnBrk="1" hangingPunct="1">
              <a:defRPr/>
            </a:pPr>
            <a:r>
              <a:rPr lang="en-US" sz="2000" dirty="0">
                <a:cs typeface="+mn-cs"/>
              </a:rPr>
              <a:t>Matching must be accounted for in one</a:t>
            </a:r>
            <a:r>
              <a:rPr lang="ja-JP" altLang="en-US" sz="2000" dirty="0">
                <a:cs typeface="+mn-cs"/>
              </a:rPr>
              <a:t>’</a:t>
            </a:r>
            <a:r>
              <a:rPr lang="en-US" sz="2000" dirty="0">
                <a:cs typeface="+mn-cs"/>
              </a:rPr>
              <a:t>s analysis:</a:t>
            </a:r>
          </a:p>
          <a:p>
            <a:pPr lvl="1" eaLnBrk="1" hangingPunct="1">
              <a:defRPr/>
            </a:pPr>
            <a:r>
              <a:rPr lang="en-US" sz="2000" dirty="0"/>
              <a:t>In cohort studies matching unexposed to exposed does not introduce a bias, but we should still perform a stratified analysis to enhance precision</a:t>
            </a:r>
          </a:p>
          <a:p>
            <a:pPr lvl="1" eaLnBrk="1" hangingPunct="1">
              <a:defRPr/>
            </a:pPr>
            <a:r>
              <a:rPr lang="en-US" sz="2000" dirty="0"/>
              <a:t>In case-control </a:t>
            </a:r>
            <a:r>
              <a:rPr lang="en-US" sz="2000" dirty="0" smtClean="0"/>
              <a:t>studies, </a:t>
            </a:r>
            <a:r>
              <a:rPr lang="en-US" sz="2000" dirty="0"/>
              <a:t>matching controls to cases on an exposure can introduce selection bias</a:t>
            </a:r>
          </a:p>
        </p:txBody>
      </p:sp>
    </p:spTree>
    <p:extLst>
      <p:ext uri="{BB962C8B-B14F-4D97-AF65-F5344CB8AC3E}">
        <p14:creationId xmlns:p14="http://schemas.microsoft.com/office/powerpoint/2010/main" val="39055376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/>
              <a:t>Matching in Cohort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/>
              <a:t>Exposed matched to unexposed</a:t>
            </a:r>
          </a:p>
          <a:p>
            <a:pPr>
              <a:defRPr/>
            </a:pPr>
            <a:r>
              <a:rPr lang="en-US" dirty="0" smtClean="0"/>
              <a:t>Matching removes confounding by preventing association between matching factor and exposure.</a:t>
            </a:r>
          </a:p>
          <a:p>
            <a:pPr>
              <a:defRPr/>
            </a:pPr>
            <a:r>
              <a:rPr lang="en-US" dirty="0" smtClean="0"/>
              <a:t>But bias can still exist if matching factor affect disease risk or censoring.</a:t>
            </a:r>
          </a:p>
          <a:p>
            <a:pPr>
              <a:defRPr/>
            </a:pPr>
            <a:r>
              <a:rPr lang="en-US" dirty="0" smtClean="0"/>
              <a:t>May or may not improve efficiency.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125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b="1">
                <a:cs typeface="+mj-cs"/>
              </a:rPr>
              <a:t>Case-Control Matching Introduces Selection Bias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52800"/>
            <a:ext cx="7924800" cy="2819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>
                <a:cs typeface="+mn-cs"/>
              </a:rPr>
              <a:t>By matching on M, we have eliminated any association between M and D in the total sample.</a:t>
            </a:r>
          </a:p>
          <a:p>
            <a:pPr eaLnBrk="1" hangingPunct="1">
              <a:defRPr/>
            </a:pPr>
            <a:r>
              <a:rPr lang="en-US" sz="2400">
                <a:cs typeface="+mn-cs"/>
              </a:rPr>
              <a:t>But selection is differential wrt both exposure and disease.</a:t>
            </a:r>
          </a:p>
          <a:p>
            <a:pPr eaLnBrk="1" hangingPunct="1">
              <a:defRPr/>
            </a:pPr>
            <a:r>
              <a:rPr lang="en-US" sz="2400">
                <a:cs typeface="+mn-cs"/>
              </a:rPr>
              <a:t>Exposure distribution (E) of controls is now like the cases</a:t>
            </a:r>
            <a:r>
              <a:rPr lang="ja-JP" altLang="en-US" sz="2400">
                <a:cs typeface="+mn-cs"/>
              </a:rPr>
              <a:t>’</a:t>
            </a:r>
            <a:r>
              <a:rPr lang="en-US" sz="240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sz="2400">
                <a:cs typeface="+mn-cs"/>
              </a:rPr>
              <a:t>The controls</a:t>
            </a:r>
            <a:r>
              <a:rPr lang="ja-JP" altLang="en-US" sz="2400">
                <a:cs typeface="+mn-cs"/>
              </a:rPr>
              <a:t>’</a:t>
            </a:r>
            <a:r>
              <a:rPr lang="en-US" sz="2400">
                <a:cs typeface="+mn-cs"/>
              </a:rPr>
              <a:t> disease risk falsely elevated by the increased prevalence of another risk factor</a:t>
            </a:r>
          </a:p>
          <a:p>
            <a:pPr eaLnBrk="1" hangingPunct="1">
              <a:defRPr/>
            </a:pPr>
            <a:r>
              <a:rPr lang="en-US" sz="2400">
                <a:cs typeface="+mn-cs"/>
              </a:rPr>
              <a:t>If M-E not associated, then matching will not lead to bias, but may be inefficient.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886200" y="1371600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M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667000" y="2711450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smtClean="0">
                <a:solidFill>
                  <a:srgbClr val="000000"/>
                </a:solidFill>
                <a:latin typeface="Times New Roman" charset="0"/>
                <a:cs typeface="+mn-cs"/>
              </a:rPr>
              <a:t>E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276850" y="2711450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smtClean="0">
                <a:solidFill>
                  <a:srgbClr val="000000"/>
                </a:solidFill>
                <a:latin typeface="Times New Roman" charset="0"/>
                <a:cs typeface="+mn-cs"/>
              </a:rPr>
              <a:t>D</a:t>
            </a:r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3352800" y="30480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 flipV="1">
            <a:off x="3048000" y="1828800"/>
            <a:ext cx="838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4572000" y="1828800"/>
            <a:ext cx="762000" cy="838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898525" y="1641475"/>
            <a:ext cx="2406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Matching variable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associated with E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4032250" y="2482850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smtClean="0">
                <a:solidFill>
                  <a:srgbClr val="000000"/>
                </a:solidFill>
                <a:latin typeface="Times New Roman" charset="0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40979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3" name="Object 5"/>
          <p:cNvGraphicFramePr>
            <a:graphicFrameLocks noChangeAspect="1"/>
          </p:cNvGraphicFramePr>
          <p:nvPr/>
        </p:nvGraphicFramePr>
        <p:xfrm>
          <a:off x="1600200" y="1524000"/>
          <a:ext cx="5562600" cy="5106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2" name="Worksheet" r:id="rId4" imgW="4521200" imgH="4152900" progId="Excel.Sheet.8">
                  <p:embed/>
                </p:oleObj>
              </mc:Choice>
              <mc:Fallback>
                <p:oleObj name="Worksheet" r:id="rId4" imgW="4521200" imgH="41529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0"/>
                        <a:ext cx="5562600" cy="51064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3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b="1">
                <a:cs typeface="+mj-cs"/>
              </a:rPr>
              <a:t>Example: Beta-carotene and lung cancer</a:t>
            </a:r>
          </a:p>
        </p:txBody>
      </p:sp>
    </p:spTree>
    <p:extLst>
      <p:ext uri="{BB962C8B-B14F-4D97-AF65-F5344CB8AC3E}">
        <p14:creationId xmlns:p14="http://schemas.microsoft.com/office/powerpoint/2010/main" val="2241600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cs typeface="+mj-cs"/>
              </a:rPr>
              <a:t>Types of Matching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458200" cy="4800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2000" b="1" dirty="0">
                <a:ea typeface="ＭＳ Ｐゴシック" pitchFamily="-106" charset="-128"/>
                <a:cs typeface="ＭＳ Ｐゴシック" pitchFamily="-106" charset="-128"/>
              </a:rPr>
              <a:t>Individual </a:t>
            </a:r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– one or more comparison subjects is selected for each index subject (fixed or variable ratio)</a:t>
            </a:r>
          </a:p>
          <a:p>
            <a:pPr eaLnBrk="1" hangingPunct="1"/>
            <a:r>
              <a:rPr lang="en-US" sz="2000" b="1" dirty="0">
                <a:ea typeface="ＭＳ Ｐゴシック" pitchFamily="-106" charset="-128"/>
                <a:cs typeface="ＭＳ Ｐゴシック" pitchFamily="-106" charset="-128"/>
              </a:rPr>
              <a:t>Category </a:t>
            </a:r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– select comparison subjects from the same category the index subject belongs to (male, age 35-40)</a:t>
            </a:r>
          </a:p>
          <a:p>
            <a:pPr eaLnBrk="1" hangingPunct="1"/>
            <a:r>
              <a:rPr lang="en-US" sz="2000" b="1" dirty="0">
                <a:ea typeface="ＭＳ Ｐゴシック" pitchFamily="-106" charset="-128"/>
                <a:cs typeface="ＭＳ Ｐゴシック" pitchFamily="-106" charset="-128"/>
              </a:rPr>
              <a:t>Frequency</a:t>
            </a:r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 – Total comparison group selected to match the joint distribution of one or more matching variables in the comparison group with that of the index group (~category)</a:t>
            </a:r>
          </a:p>
          <a:p>
            <a:pPr eaLnBrk="1" hangingPunct="1"/>
            <a:r>
              <a:rPr lang="en-US" sz="2000" b="1" dirty="0">
                <a:ea typeface="ＭＳ Ｐゴシック" pitchFamily="-106" charset="-128"/>
                <a:cs typeface="ＭＳ Ｐゴシック" pitchFamily="-106" charset="-128"/>
              </a:rPr>
              <a:t>Caliper </a:t>
            </a:r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– select comparison subjects to have the same values as that of the index </a:t>
            </a:r>
          </a:p>
          <a:p>
            <a:pPr lvl="2" eaLnBrk="1" hangingPunct="1"/>
            <a:r>
              <a:rPr lang="en-US" sz="2000" u="sng" dirty="0">
                <a:ea typeface="ＭＳ Ｐゴシック" pitchFamily="-106" charset="-128"/>
              </a:rPr>
              <a:t>Fixed</a:t>
            </a:r>
            <a:r>
              <a:rPr lang="en-US" sz="2000" dirty="0">
                <a:ea typeface="ＭＳ Ｐゴシック" pitchFamily="-106" charset="-128"/>
              </a:rPr>
              <a:t> caliper – criteria for eligibility is the same for all matched sets (age </a:t>
            </a:r>
            <a:r>
              <a:rPr lang="en-US" sz="2000" dirty="0">
                <a:ea typeface="Times New Roman" pitchFamily="-106" charset="0"/>
                <a:cs typeface="Times New Roman" pitchFamily="-106" charset="0"/>
              </a:rPr>
              <a:t>± 2 years)</a:t>
            </a:r>
          </a:p>
          <a:p>
            <a:pPr lvl="2" eaLnBrk="1" hangingPunct="1"/>
            <a:r>
              <a:rPr lang="en-US" sz="2000" u="sng" dirty="0">
                <a:ea typeface="Times New Roman" pitchFamily="-106" charset="0"/>
                <a:cs typeface="Times New Roman" pitchFamily="-106" charset="0"/>
              </a:rPr>
              <a:t>Variable</a:t>
            </a:r>
            <a:r>
              <a:rPr lang="en-US" sz="2000" dirty="0">
                <a:ea typeface="Times New Roman" pitchFamily="-106" charset="0"/>
                <a:cs typeface="Times New Roman" pitchFamily="-106" charset="0"/>
              </a:rPr>
              <a:t> caliper – criteria for eligibility varies among the matched sets (select on value closest to index subject, i.e. nearest neighbor)</a:t>
            </a:r>
            <a:endParaRPr lang="en-US" sz="2000" dirty="0"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71872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Appropriate Matching</a:t>
            </a:r>
            <a:br>
              <a:rPr lang="en-US" dirty="0"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800" dirty="0">
                <a:ea typeface="ＭＳ Ｐゴシック" pitchFamily="-106" charset="-128"/>
                <a:cs typeface="ＭＳ Ｐゴシック" pitchFamily="-106" charset="-128"/>
              </a:rPr>
              <a:t>(Matching factor is a confounder)</a:t>
            </a:r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2397125" y="2403475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+mn-cs"/>
              </a:rPr>
              <a:t>Exposure</a:t>
            </a:r>
          </a:p>
        </p:txBody>
      </p:sp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5345113" y="2409825"/>
            <a:ext cx="113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+mn-cs"/>
              </a:rPr>
              <a:t>Disease</a:t>
            </a:r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3556000" y="3581400"/>
            <a:ext cx="2205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+mn-cs"/>
              </a:rPr>
              <a:t>Matching Factor</a:t>
            </a:r>
          </a:p>
        </p:txBody>
      </p:sp>
      <p:sp>
        <p:nvSpPr>
          <p:cNvPr id="74758" name="Line 7"/>
          <p:cNvSpPr>
            <a:spLocks noChangeShapeType="1"/>
          </p:cNvSpPr>
          <p:nvPr/>
        </p:nvSpPr>
        <p:spPr bwMode="auto">
          <a:xfrm>
            <a:off x="3860800" y="26670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74759" name="Line 8"/>
          <p:cNvSpPr>
            <a:spLocks noChangeShapeType="1"/>
          </p:cNvSpPr>
          <p:nvPr/>
        </p:nvSpPr>
        <p:spPr bwMode="auto">
          <a:xfrm flipV="1">
            <a:off x="5003800" y="2895600"/>
            <a:ext cx="533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74760" name="Line 10"/>
          <p:cNvSpPr>
            <a:spLocks noChangeShapeType="1"/>
          </p:cNvSpPr>
          <p:nvPr/>
        </p:nvSpPr>
        <p:spPr bwMode="auto">
          <a:xfrm flipH="1" flipV="1">
            <a:off x="3200400" y="2860675"/>
            <a:ext cx="762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74761" name="Text Box 11"/>
          <p:cNvSpPr txBox="1">
            <a:spLocks noChangeArrowheads="1"/>
          </p:cNvSpPr>
          <p:nvPr/>
        </p:nvSpPr>
        <p:spPr bwMode="auto">
          <a:xfrm>
            <a:off x="4329113" y="2251075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+mn-cs"/>
              </a:rPr>
              <a:t>?</a:t>
            </a:r>
          </a:p>
        </p:txBody>
      </p:sp>
      <p:graphicFrame>
        <p:nvGraphicFramePr>
          <p:cNvPr id="78857" name="Object 12"/>
          <p:cNvGraphicFramePr>
            <a:graphicFrameLocks noChangeAspect="1"/>
          </p:cNvGraphicFramePr>
          <p:nvPr/>
        </p:nvGraphicFramePr>
        <p:xfrm>
          <a:off x="685800" y="4410075"/>
          <a:ext cx="77724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6" name="Worksheet" r:id="rId3" imgW="3429000" imgH="685800" progId="Excel.Sheet.8">
                  <p:embed/>
                </p:oleObj>
              </mc:Choice>
              <mc:Fallback>
                <p:oleObj name="Worksheet" r:id="rId3" imgW="3429000" imgH="685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10075"/>
                        <a:ext cx="7772400" cy="153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19754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96200" cy="1371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Unnecessary Matching:</a:t>
            </a:r>
            <a:br>
              <a:rPr lang="en-US" dirty="0"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800" dirty="0">
                <a:ea typeface="ＭＳ Ｐゴシック" pitchFamily="-106" charset="-128"/>
                <a:cs typeface="ＭＳ Ｐゴシック" pitchFamily="-106" charset="-128"/>
              </a:rPr>
              <a:t>(Matching factor is unrelated to exposure)</a:t>
            </a:r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397125" y="2403475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+mn-cs"/>
              </a:rPr>
              <a:t>Exposure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345113" y="2409825"/>
            <a:ext cx="113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+mn-cs"/>
              </a:rPr>
              <a:t>Disease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556000" y="3581400"/>
            <a:ext cx="2205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+mn-cs"/>
              </a:rPr>
              <a:t>Matching Factor</a:t>
            </a: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>
            <a:off x="3860800" y="26670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 flipV="1">
            <a:off x="5181600" y="2895600"/>
            <a:ext cx="533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75784" name="Text Box 9"/>
          <p:cNvSpPr txBox="1">
            <a:spLocks noChangeArrowheads="1"/>
          </p:cNvSpPr>
          <p:nvPr/>
        </p:nvSpPr>
        <p:spPr bwMode="auto">
          <a:xfrm>
            <a:off x="4329113" y="2251075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+mn-cs"/>
              </a:rPr>
              <a:t>?</a:t>
            </a:r>
          </a:p>
        </p:txBody>
      </p:sp>
      <p:sp>
        <p:nvSpPr>
          <p:cNvPr id="75785" name="Line 11"/>
          <p:cNvSpPr>
            <a:spLocks noChangeShapeType="1"/>
          </p:cNvSpPr>
          <p:nvPr/>
        </p:nvSpPr>
        <p:spPr bwMode="auto">
          <a:xfrm rot="10800000" flipV="1">
            <a:off x="4876800" y="2895600"/>
            <a:ext cx="533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  <a:cs typeface="+mn-cs"/>
            </a:endParaRPr>
          </a:p>
        </p:txBody>
      </p:sp>
      <p:graphicFrame>
        <p:nvGraphicFramePr>
          <p:cNvPr id="79881" name="Object 12"/>
          <p:cNvGraphicFramePr>
            <a:graphicFrameLocks noChangeAspect="1"/>
          </p:cNvGraphicFramePr>
          <p:nvPr/>
        </p:nvGraphicFramePr>
        <p:xfrm>
          <a:off x="609600" y="4456113"/>
          <a:ext cx="7924800" cy="156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0" name="Worksheet" r:id="rId3" imgW="3429000" imgH="685800" progId="Excel.Sheet.8">
                  <p:embed/>
                </p:oleObj>
              </mc:Choice>
              <mc:Fallback>
                <p:oleObj name="Worksheet" r:id="rId3" imgW="3429000" imgH="685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456113"/>
                        <a:ext cx="7924800" cy="156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92157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b="1">
                <a:cs typeface="+mj-cs"/>
              </a:rPr>
              <a:t>Overmatching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457200" indent="-457200" eaLnBrk="1" hangingPunct="1">
              <a:buFont typeface="Times New Roman" charset="0"/>
              <a:buAutoNum type="arabicPeriod"/>
              <a:defRPr/>
            </a:pPr>
            <a:r>
              <a:rPr lang="en-US" sz="2400" dirty="0" smtClean="0">
                <a:cs typeface="+mn-cs"/>
              </a:rPr>
              <a:t>What is overmatching? (Definition or example)</a:t>
            </a:r>
            <a:endParaRPr lang="en-US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4834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b="1">
                <a:cs typeface="+mj-cs"/>
              </a:rPr>
              <a:t>Overmatching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457200" indent="-457200" eaLnBrk="1" hangingPunct="1">
              <a:buFont typeface="Times New Roman" charset="0"/>
              <a:buAutoNum type="arabicPeriod"/>
              <a:defRPr/>
            </a:pPr>
            <a:r>
              <a:rPr lang="en-US" sz="2400" dirty="0">
                <a:cs typeface="+mn-cs"/>
              </a:rPr>
              <a:t>Loss of information due to matching on a factor that</a:t>
            </a:r>
            <a:r>
              <a:rPr lang="ja-JP" altLang="en-US" sz="2400" dirty="0">
                <a:cs typeface="+mn-cs"/>
              </a:rPr>
              <a:t>’</a:t>
            </a:r>
            <a:r>
              <a:rPr lang="en-US" sz="2400" dirty="0">
                <a:cs typeface="+mn-cs"/>
              </a:rPr>
              <a:t>s only associated with </a:t>
            </a:r>
            <a:r>
              <a:rPr lang="en-US" sz="2400" dirty="0" smtClean="0">
                <a:cs typeface="+mn-cs"/>
              </a:rPr>
              <a:t>exposure (non-confounder).  </a:t>
            </a:r>
            <a:r>
              <a:rPr lang="en-US" sz="2400" dirty="0">
                <a:cs typeface="+mn-cs"/>
              </a:rPr>
              <a:t>Still need to undertake stratified analysis to address selection bias, but this was unnecessary.</a:t>
            </a:r>
          </a:p>
          <a:p>
            <a:pPr marL="457200" indent="-457200" eaLnBrk="1" hangingPunct="1">
              <a:buFont typeface="Times New Roman" charset="0"/>
              <a:buAutoNum type="arabicPeriod"/>
              <a:defRPr/>
            </a:pPr>
            <a:r>
              <a:rPr lang="en-US" sz="2400" dirty="0">
                <a:cs typeface="+mn-cs"/>
              </a:rPr>
              <a:t>Irreparable selection bias due to matching on factor affected by exposure or disease.</a:t>
            </a:r>
          </a:p>
        </p:txBody>
      </p:sp>
    </p:spTree>
    <p:extLst>
      <p:ext uri="{BB962C8B-B14F-4D97-AF65-F5344CB8AC3E}">
        <p14:creationId xmlns:p14="http://schemas.microsoft.com/office/powerpoint/2010/main" val="14921317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48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Overmatching:</a:t>
            </a:r>
            <a:br>
              <a:rPr lang="en-US" dirty="0"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800" dirty="0">
                <a:ea typeface="ＭＳ Ｐゴシック" pitchFamily="-106" charset="-128"/>
                <a:cs typeface="ＭＳ Ｐゴシック" pitchFamily="-106" charset="-128"/>
              </a:rPr>
              <a:t>(Matching factor is associated with exposure)</a:t>
            </a:r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397125" y="2403475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+mn-cs"/>
              </a:rPr>
              <a:t>Exposure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345113" y="2409825"/>
            <a:ext cx="113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+mn-cs"/>
              </a:rPr>
              <a:t>Disease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3556000" y="3581400"/>
            <a:ext cx="2205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+mn-cs"/>
              </a:rPr>
              <a:t>Matching Factor</a:t>
            </a:r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>
            <a:off x="3860800" y="26670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76807" name="Line 8"/>
          <p:cNvSpPr>
            <a:spLocks noChangeShapeType="1"/>
          </p:cNvSpPr>
          <p:nvPr/>
        </p:nvSpPr>
        <p:spPr bwMode="auto">
          <a:xfrm flipH="1" flipV="1">
            <a:off x="3200400" y="2860675"/>
            <a:ext cx="762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76808" name="Text Box 9"/>
          <p:cNvSpPr txBox="1">
            <a:spLocks noChangeArrowheads="1"/>
          </p:cNvSpPr>
          <p:nvPr/>
        </p:nvSpPr>
        <p:spPr bwMode="auto">
          <a:xfrm>
            <a:off x="4329113" y="2251075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+mn-cs"/>
              </a:rPr>
              <a:t>?</a:t>
            </a:r>
          </a:p>
        </p:txBody>
      </p:sp>
      <p:graphicFrame>
        <p:nvGraphicFramePr>
          <p:cNvPr id="80904" name="Object 11"/>
          <p:cNvGraphicFramePr>
            <a:graphicFrameLocks noChangeAspect="1"/>
          </p:cNvGraphicFramePr>
          <p:nvPr/>
        </p:nvGraphicFramePr>
        <p:xfrm>
          <a:off x="533400" y="4397375"/>
          <a:ext cx="822960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4" name="Worksheet" r:id="rId3" imgW="3429000" imgH="685800" progId="Excel.Sheet.8">
                  <p:embed/>
                </p:oleObj>
              </mc:Choice>
              <mc:Fallback>
                <p:oleObj name="Worksheet" r:id="rId3" imgW="3429000" imgH="685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397375"/>
                        <a:ext cx="8229600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3202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Study </a:t>
            </a:r>
            <a:r>
              <a:rPr lang="en-US" dirty="0">
                <a:cs typeface="+mj-cs"/>
              </a:rPr>
              <a:t>Validity &amp; Precision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534400" cy="4572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2000" b="1" dirty="0" smtClean="0">
                <a:ea typeface="ＭＳ Ｐゴシック" pitchFamily="-106" charset="-128"/>
                <a:cs typeface="ＭＳ Ｐゴシック" pitchFamily="-106" charset="-128"/>
              </a:rPr>
              <a:t>Systematic </a:t>
            </a:r>
            <a:r>
              <a:rPr lang="en-US" sz="2000" b="1" dirty="0">
                <a:ea typeface="ＭＳ Ｐゴシック" pitchFamily="-106" charset="-128"/>
                <a:cs typeface="ＭＳ Ｐゴシック" pitchFamily="-106" charset="-128"/>
              </a:rPr>
              <a:t>error</a:t>
            </a:r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 (bias) affects the validity of a study.</a:t>
            </a:r>
          </a:p>
          <a:p>
            <a:pPr lvl="1"/>
            <a:r>
              <a:rPr lang="en-US" sz="1700" dirty="0">
                <a:ea typeface="ＭＳ Ｐゴシック" pitchFamily="-106" charset="-128"/>
                <a:cs typeface="ＭＳ Ｐゴシック" pitchFamily="-106" charset="-128"/>
              </a:rPr>
              <a:t>A valid estimate is one that is expected to equal the true parameter value; various biases detract from validity</a:t>
            </a:r>
            <a:r>
              <a:rPr lang="en-US" sz="1700" dirty="0" smtClean="0">
                <a:ea typeface="ＭＳ Ｐゴシック" pitchFamily="-106" charset="-128"/>
                <a:cs typeface="ＭＳ Ｐゴシック" pitchFamily="-106" charset="-128"/>
              </a:rPr>
              <a:t>.</a:t>
            </a:r>
          </a:p>
          <a:p>
            <a:pPr lvl="1"/>
            <a:r>
              <a:rPr lang="en-US" sz="1700" dirty="0" smtClean="0">
                <a:ea typeface="ＭＳ Ｐゴシック" pitchFamily="-106" charset="-128"/>
                <a:cs typeface="ＭＳ Ｐゴシック" pitchFamily="-106" charset="-128"/>
              </a:rPr>
              <a:t>Avoid or adjust-out selection bias and information bias</a:t>
            </a:r>
          </a:p>
          <a:p>
            <a:pPr lvl="1"/>
            <a:r>
              <a:rPr lang="en-US" sz="1700" dirty="0" smtClean="0">
                <a:ea typeface="ＭＳ Ｐゴシック" pitchFamily="-106" charset="-128"/>
                <a:cs typeface="ＭＳ Ｐゴシック" pitchFamily="-106" charset="-128"/>
              </a:rPr>
              <a:t>Block confounding</a:t>
            </a:r>
          </a:p>
          <a:p>
            <a:pPr lvl="1"/>
            <a:r>
              <a:rPr lang="en-US" sz="1700" dirty="0" smtClean="0">
                <a:ea typeface="ＭＳ Ｐゴシック" pitchFamily="-106" charset="-128"/>
                <a:cs typeface="ＭＳ Ｐゴシック" pitchFamily="-106" charset="-128"/>
              </a:rPr>
              <a:t>Use models that correspond to data-generating-process</a:t>
            </a:r>
          </a:p>
          <a:p>
            <a:r>
              <a:rPr lang="en-US" sz="2000" b="1" dirty="0">
                <a:ea typeface="ＭＳ Ｐゴシック" pitchFamily="-106" charset="-128"/>
                <a:cs typeface="ＭＳ Ｐゴシック" pitchFamily="-106" charset="-128"/>
              </a:rPr>
              <a:t>Random variation </a:t>
            </a:r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(errors) reflects a lack of precision (e.g., wide CI).</a:t>
            </a:r>
          </a:p>
          <a:p>
            <a:pPr lvl="1"/>
            <a:r>
              <a:rPr lang="en-US" sz="1700" dirty="0">
                <a:ea typeface="ＭＳ Ｐゴシック" pitchFamily="-106" charset="-128"/>
                <a:cs typeface="ＭＳ Ｐゴシック" pitchFamily="-106" charset="-128"/>
              </a:rPr>
              <a:t>Statistical precision = 1 / random variation</a:t>
            </a:r>
          </a:p>
          <a:p>
            <a:pPr lvl="1"/>
            <a:r>
              <a:rPr lang="en-US" altLang="ja-JP" sz="1700" dirty="0" smtClean="0">
                <a:ea typeface="ＭＳ Ｐゴシック" pitchFamily="-106" charset="-128"/>
                <a:cs typeface="ＭＳ Ｐゴシック" pitchFamily="-106" charset="-128"/>
              </a:rPr>
              <a:t>Some study designs and statistical methods may control random variation better than others.</a:t>
            </a:r>
            <a:endParaRPr lang="en-US" altLang="ja-JP" sz="1700" dirty="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Overmatching</a:t>
            </a:r>
          </a:p>
        </p:txBody>
      </p:sp>
      <p:graphicFrame>
        <p:nvGraphicFramePr>
          <p:cNvPr id="81922" name="Object 4"/>
          <p:cNvGraphicFramePr>
            <a:graphicFrameLocks noChangeAspect="1"/>
          </p:cNvGraphicFramePr>
          <p:nvPr/>
        </p:nvGraphicFramePr>
        <p:xfrm>
          <a:off x="304800" y="2373313"/>
          <a:ext cx="8424863" cy="181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1" name="Worksheet" r:id="rId3" imgW="4800600" imgH="1041400" progId="Excel.Sheet.8">
                  <p:embed/>
                </p:oleObj>
              </mc:Choice>
              <mc:Fallback>
                <p:oleObj name="Worksheet" r:id="rId3" imgW="4800600" imgH="1041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73313"/>
                        <a:ext cx="8424863" cy="181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3" name="Object 5"/>
          <p:cNvGraphicFramePr>
            <a:graphicFrameLocks noChangeAspect="1"/>
          </p:cNvGraphicFramePr>
          <p:nvPr/>
        </p:nvGraphicFramePr>
        <p:xfrm>
          <a:off x="533400" y="4397375"/>
          <a:ext cx="822960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2" name="Worksheet" r:id="rId5" imgW="3429000" imgH="685800" progId="Excel.Sheet.8">
                  <p:embed/>
                </p:oleObj>
              </mc:Choice>
              <mc:Fallback>
                <p:oleObj name="Worksheet" r:id="rId5" imgW="3429000" imgH="685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397375"/>
                        <a:ext cx="8229600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9" name="Text Box 6"/>
          <p:cNvSpPr txBox="1">
            <a:spLocks noChangeArrowheads="1"/>
          </p:cNvSpPr>
          <p:nvPr/>
        </p:nvSpPr>
        <p:spPr bwMode="auto">
          <a:xfrm>
            <a:off x="3733800" y="16002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E</a:t>
            </a:r>
          </a:p>
        </p:txBody>
      </p:sp>
      <p:sp>
        <p:nvSpPr>
          <p:cNvPr id="77830" name="Text Box 7"/>
          <p:cNvSpPr txBox="1">
            <a:spLocks noChangeArrowheads="1"/>
          </p:cNvSpPr>
          <p:nvPr/>
        </p:nvSpPr>
        <p:spPr bwMode="auto">
          <a:xfrm>
            <a:off x="4724400" y="16002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D</a:t>
            </a:r>
          </a:p>
        </p:txBody>
      </p:sp>
      <p:sp>
        <p:nvSpPr>
          <p:cNvPr id="77831" name="Text Box 8"/>
          <p:cNvSpPr txBox="1">
            <a:spLocks noChangeArrowheads="1"/>
          </p:cNvSpPr>
          <p:nvPr/>
        </p:nvSpPr>
        <p:spPr bwMode="auto">
          <a:xfrm>
            <a:off x="4343400" y="2057400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M</a:t>
            </a:r>
          </a:p>
        </p:txBody>
      </p:sp>
      <p:sp>
        <p:nvSpPr>
          <p:cNvPr id="77832" name="Line 9"/>
          <p:cNvSpPr>
            <a:spLocks noChangeShapeType="1"/>
          </p:cNvSpPr>
          <p:nvPr/>
        </p:nvSpPr>
        <p:spPr bwMode="auto">
          <a:xfrm>
            <a:off x="4114800" y="18288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77833" name="Text Box 10"/>
          <p:cNvSpPr txBox="1">
            <a:spLocks noChangeArrowheads="1"/>
          </p:cNvSpPr>
          <p:nvPr/>
        </p:nvSpPr>
        <p:spPr bwMode="auto">
          <a:xfrm>
            <a:off x="4191000" y="13716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?</a:t>
            </a:r>
          </a:p>
        </p:txBody>
      </p:sp>
      <p:sp>
        <p:nvSpPr>
          <p:cNvPr id="77834" name="Line 11"/>
          <p:cNvSpPr>
            <a:spLocks noChangeShapeType="1"/>
          </p:cNvSpPr>
          <p:nvPr/>
        </p:nvSpPr>
        <p:spPr bwMode="auto">
          <a:xfrm>
            <a:off x="4114800" y="19050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4753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600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Matching on a Intermediate Variable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838200" y="2362200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+mn-cs"/>
              </a:rPr>
              <a:t>Exposure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6411913" y="2362200"/>
            <a:ext cx="113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+mn-cs"/>
              </a:rPr>
              <a:t>Disease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581400" y="2133600"/>
            <a:ext cx="13509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+mn-cs"/>
              </a:rPr>
              <a:t>Matching</a:t>
            </a:r>
          </a:p>
          <a:p>
            <a:pPr algn="ctr" eaLnBrk="1" hangingPunct="1">
              <a:defRPr/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cs typeface="+mn-cs"/>
              </a:rPr>
              <a:t>Factor</a:t>
            </a:r>
          </a:p>
        </p:txBody>
      </p:sp>
      <p:sp>
        <p:nvSpPr>
          <p:cNvPr id="78854" name="Line 10"/>
          <p:cNvSpPr>
            <a:spLocks noChangeShapeType="1"/>
          </p:cNvSpPr>
          <p:nvPr/>
        </p:nvSpPr>
        <p:spPr bwMode="auto">
          <a:xfrm>
            <a:off x="2286000" y="2590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78855" name="Line 11"/>
          <p:cNvSpPr>
            <a:spLocks noChangeShapeType="1"/>
          </p:cNvSpPr>
          <p:nvPr/>
        </p:nvSpPr>
        <p:spPr bwMode="auto">
          <a:xfrm>
            <a:off x="5181600" y="2590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  <a:cs typeface="+mn-cs"/>
            </a:endParaRPr>
          </a:p>
        </p:txBody>
      </p:sp>
      <p:graphicFrame>
        <p:nvGraphicFramePr>
          <p:cNvPr id="82951" name="Object 12"/>
          <p:cNvGraphicFramePr>
            <a:graphicFrameLocks noChangeAspect="1"/>
          </p:cNvGraphicFramePr>
          <p:nvPr/>
        </p:nvGraphicFramePr>
        <p:xfrm>
          <a:off x="685800" y="3810000"/>
          <a:ext cx="7696200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2" name="Worksheet" r:id="rId3" imgW="3429000" imgH="685800" progId="Excel.Sheet.8">
                  <p:embed/>
                </p:oleObj>
              </mc:Choice>
              <mc:Fallback>
                <p:oleObj name="Worksheet" r:id="rId3" imgW="3429000" imgH="685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10000"/>
                        <a:ext cx="7696200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54387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b="1">
                <a:cs typeface="+mj-cs"/>
              </a:rPr>
              <a:t>When to Match?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800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06" charset="-128"/>
                <a:cs typeface="ＭＳ Ｐゴシック" pitchFamily="-106" charset="-128"/>
              </a:rPr>
              <a:t>In conclusion, when might matching be a good strategy?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31220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cs typeface="+mj-cs"/>
              </a:rPr>
              <a:t>When to Match?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800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106" charset="-128"/>
                <a:cs typeface="ＭＳ Ｐゴシック" pitchFamily="-106" charset="-128"/>
              </a:rPr>
              <a:t>Decision should reflect cost / benefit tradeoff.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106" charset="-128"/>
                <a:cs typeface="ＭＳ Ｐゴシック" pitchFamily="-106" charset="-128"/>
              </a:rPr>
              <a:t>Costs: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Cannot estimate effect of matching variable on disease.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May be not cost effective if limits potential study subjects.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Might overmatch.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106" charset="-128"/>
                <a:cs typeface="ＭＳ Ｐゴシック" pitchFamily="-106" charset="-128"/>
              </a:rPr>
              <a:t>Benefits: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May provide more efficient study and manner to control for potential confounding.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106" charset="-128"/>
                <a:cs typeface="ＭＳ Ｐゴシック" pitchFamily="-106" charset="-128"/>
              </a:rPr>
              <a:t>Compare sample sizes needed to obtain a certain level of precision with matching versus no matching (assuming correct analysis) 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106" charset="-128"/>
                <a:cs typeface="ＭＳ Ｐゴシック" pitchFamily="-106" charset="-128"/>
              </a:rPr>
              <a:t>One should not automatically match!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59251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229600" cy="1828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292" name="Subtitle 2"/>
          <p:cNvSpPr txBox="1">
            <a:spLocks/>
          </p:cNvSpPr>
          <p:nvPr/>
        </p:nvSpPr>
        <p:spPr bwMode="auto">
          <a:xfrm>
            <a:off x="0" y="60960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2600" dirty="0" smtClean="0">
                <a:latin typeface="Calibri" pitchFamily="34" charset="0"/>
              </a:rPr>
              <a:t> 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2133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Extra slides on power calculations in </a:t>
            </a:r>
            <a:r>
              <a:rPr lang="en-US" sz="4400" b="1" dirty="0" err="1" smtClean="0">
                <a:latin typeface="+mj-lt"/>
                <a:ea typeface="+mj-ea"/>
                <a:cs typeface="+mj-cs"/>
              </a:rPr>
              <a:t>Stata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949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Power and sample size calculations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185346" name="Object 2"/>
          <p:cNvGraphicFramePr>
            <a:graphicFrameLocks noChangeAspect="1"/>
          </p:cNvGraphicFramePr>
          <p:nvPr/>
        </p:nvGraphicFramePr>
        <p:xfrm>
          <a:off x="1143000" y="2209800"/>
          <a:ext cx="7047914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2" name="Document" r:id="rId3" imgW="5486400" imgH="1651000" progId="Word.Document.12">
                  <p:link updateAutomatic="1"/>
                </p:oleObj>
              </mc:Choice>
              <mc:Fallback>
                <p:oleObj name="Document" r:id="rId3" imgW="5486400" imgH="16510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7047914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Power and sample size calculations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182274" name="Object 2"/>
          <p:cNvGraphicFramePr>
            <a:graphicFrameLocks noChangeAspect="1"/>
          </p:cNvGraphicFramePr>
          <p:nvPr/>
        </p:nvGraphicFramePr>
        <p:xfrm>
          <a:off x="762000" y="2590800"/>
          <a:ext cx="7445829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0" name="Document" r:id="rId3" imgW="5486400" imgH="1066800" progId="Word.Document.12">
                  <p:link updateAutomatic="1"/>
                </p:oleObj>
              </mc:Choice>
              <mc:Fallback>
                <p:oleObj name="Document" r:id="rId3" imgW="5486400" imgH="10668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90800"/>
                        <a:ext cx="7445829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Power and sample size calculations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186370" name="Object 2"/>
          <p:cNvGraphicFramePr>
            <a:graphicFrameLocks noChangeAspect="1"/>
          </p:cNvGraphicFramePr>
          <p:nvPr/>
        </p:nvGraphicFramePr>
        <p:xfrm>
          <a:off x="609600" y="1828800"/>
          <a:ext cx="806500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6" name="Document" r:id="rId3" imgW="5486400" imgH="2540000" progId="Word.Document.12">
                  <p:link updateAutomatic="1"/>
                </p:oleObj>
              </mc:Choice>
              <mc:Fallback>
                <p:oleObj name="Document" r:id="rId3" imgW="5486400" imgH="25400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8065008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Power and sample size calculations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183298" name="Object 2"/>
          <p:cNvGraphicFramePr>
            <a:graphicFrameLocks noChangeAspect="1"/>
          </p:cNvGraphicFramePr>
          <p:nvPr/>
        </p:nvGraphicFramePr>
        <p:xfrm>
          <a:off x="457200" y="2209800"/>
          <a:ext cx="7973226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4" name="Document" r:id="rId3" imgW="5486400" imgH="1358900" progId="Word.Document.12">
                  <p:link updateAutomatic="1"/>
                </p:oleObj>
              </mc:Choice>
              <mc:Fallback>
                <p:oleObj name="Document" r:id="rId3" imgW="5486400" imgH="13589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7973226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Power and sample size calculations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184322" name="Object 2"/>
          <p:cNvGraphicFramePr>
            <a:graphicFrameLocks noChangeAspect="1"/>
          </p:cNvGraphicFramePr>
          <p:nvPr/>
        </p:nvGraphicFramePr>
        <p:xfrm>
          <a:off x="1905000" y="2209800"/>
          <a:ext cx="548640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8" name="Document" r:id="rId3" imgW="5486400" imgH="3149600" progId="Word.Document.12">
                  <p:link updateAutomatic="1"/>
                </p:oleObj>
              </mc:Choice>
              <mc:Fallback>
                <p:oleObj name="Document" r:id="rId3" imgW="5486400" imgH="31496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9800"/>
                        <a:ext cx="5486400" cy="314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Study Efficiency: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905000"/>
            <a:ext cx="3665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Factors Affecting Study Efficiency: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Power and sample size calculations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184322" name="Object 2"/>
          <p:cNvGraphicFramePr>
            <a:graphicFrameLocks noChangeAspect="1"/>
          </p:cNvGraphicFramePr>
          <p:nvPr/>
        </p:nvGraphicFramePr>
        <p:xfrm>
          <a:off x="1905000" y="2209800"/>
          <a:ext cx="548640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20" name="Document" r:id="rId3" imgW="5486400" imgH="3149600" progId="Word.Document.12">
                  <p:link updateAutomatic="1"/>
                </p:oleObj>
              </mc:Choice>
              <mc:Fallback>
                <p:oleObj name="Document" r:id="rId3" imgW="5486400" imgH="31496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9800"/>
                        <a:ext cx="5486400" cy="314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Power and sample size calculations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188419" name="Object 3"/>
          <p:cNvGraphicFramePr>
            <a:graphicFrameLocks noChangeAspect="1"/>
          </p:cNvGraphicFramePr>
          <p:nvPr/>
        </p:nvGraphicFramePr>
        <p:xfrm>
          <a:off x="1828800" y="2978150"/>
          <a:ext cx="5486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45" name="Document" r:id="rId3" imgW="5486400" imgH="901700" progId="Word.Document.12">
                  <p:link updateAutomatic="1"/>
                </p:oleObj>
              </mc:Choice>
              <mc:Fallback>
                <p:oleObj name="Document" r:id="rId3" imgW="5486400" imgH="901700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978150"/>
                        <a:ext cx="5486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Power and sample size calculations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189444" name="Object 4"/>
          <p:cNvGraphicFramePr>
            <a:graphicFrameLocks noChangeAspect="1"/>
          </p:cNvGraphicFramePr>
          <p:nvPr/>
        </p:nvGraphicFramePr>
        <p:xfrm>
          <a:off x="914400" y="2438400"/>
          <a:ext cx="7772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0" name="Document" r:id="rId3" imgW="5486400" imgH="914400" progId="Word.Document.12">
                  <p:link updateAutomatic="1"/>
                </p:oleObj>
              </mc:Choice>
              <mc:Fallback>
                <p:oleObj name="Document" r:id="rId3" imgW="5486400" imgH="914400" progId="Word.Document.12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77724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Power and sample size calculations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190467" name="Object 3"/>
          <p:cNvGraphicFramePr>
            <a:graphicFrameLocks noChangeAspect="1"/>
          </p:cNvGraphicFramePr>
          <p:nvPr/>
        </p:nvGraphicFramePr>
        <p:xfrm>
          <a:off x="1828800" y="2076450"/>
          <a:ext cx="5486400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93" name="Document" r:id="rId3" imgW="5486400" imgH="2705100" progId="Word.Document.12">
                  <p:link updateAutomatic="1"/>
                </p:oleObj>
              </mc:Choice>
              <mc:Fallback>
                <p:oleObj name="Document" r:id="rId3" imgW="5486400" imgH="2705100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76450"/>
                        <a:ext cx="5486400" cy="270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Study Efficiency: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905000"/>
            <a:ext cx="702161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Factors Affecting Study Efficiency:</a:t>
            </a:r>
          </a:p>
          <a:p>
            <a:r>
              <a:rPr lang="en-US" dirty="0" smtClean="0"/>
              <a:t>	“Balance” of design</a:t>
            </a:r>
          </a:p>
          <a:p>
            <a:r>
              <a:rPr lang="en-US" dirty="0" smtClean="0"/>
              <a:t>		Comparable numbers of:</a:t>
            </a:r>
          </a:p>
          <a:p>
            <a:r>
              <a:rPr lang="en-US" dirty="0" smtClean="0"/>
              <a:t>			Cases and Controls</a:t>
            </a:r>
          </a:p>
          <a:p>
            <a:r>
              <a:rPr lang="en-US" dirty="0" smtClean="0"/>
              <a:t>			Exposed and non-Exposed</a:t>
            </a:r>
          </a:p>
          <a:p>
            <a:r>
              <a:rPr lang="en-US" dirty="0" smtClean="0"/>
              <a:t>			Observations in various covariate-strata</a:t>
            </a:r>
          </a:p>
          <a:p>
            <a:r>
              <a:rPr lang="en-US" dirty="0" smtClean="0"/>
              <a:t>	Completeness/ fraction of missing values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SIZE</a:t>
            </a:r>
          </a:p>
          <a:p>
            <a:endParaRPr lang="en-US" dirty="0" smtClean="0"/>
          </a:p>
          <a:p>
            <a:r>
              <a:rPr lang="en-US" dirty="0" smtClean="0"/>
              <a:t>	Cost-efficiency:</a:t>
            </a:r>
          </a:p>
          <a:p>
            <a:r>
              <a:rPr lang="en-US" dirty="0" smtClean="0"/>
              <a:t>		Ease of access to subjects or data</a:t>
            </a:r>
          </a:p>
          <a:p>
            <a:r>
              <a:rPr lang="en-US" dirty="0" smtClean="0"/>
              <a:t>		Duration of study</a:t>
            </a:r>
          </a:p>
          <a:p>
            <a:r>
              <a:rPr lang="en-US" dirty="0" smtClean="0"/>
              <a:t>		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3048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Study Size: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905000"/>
            <a:ext cx="625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errors and confidence intervals generally scale as</a:t>
            </a:r>
          </a:p>
          <a:p>
            <a:endParaRPr lang="en-US" dirty="0" smtClean="0"/>
          </a:p>
          <a:p>
            <a:r>
              <a:rPr lang="en-US" dirty="0" smtClean="0"/>
              <a:t>1/sqrt(n) for studies of size </a:t>
            </a:r>
            <a:r>
              <a:rPr lang="en-US" dirty="0" err="1" smtClean="0"/>
              <a:t>n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6907</TotalTime>
  <Words>2606</Words>
  <Application>Microsoft Macintosh PowerPoint</Application>
  <PresentationFormat>On-screen Show (4:3)</PresentationFormat>
  <Paragraphs>417</Paragraphs>
  <Slides>73</Slides>
  <Notes>12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6" baseType="lpstr">
      <vt:lpstr>Median</vt:lpstr>
      <vt:lpstr>Macintosh HD:Users:joel:Desktop:epi_course_materials:new2013:mylec3:lab4_answers.doc!OLE_LINK33</vt:lpstr>
      <vt:lpstr>Macintosh HD:Users:joel:Desktop:epi_course_materials:new2013:mylec3:lab4_answers.doc!OLE_LINK34</vt:lpstr>
      <vt:lpstr>Macintosh HD:Users:joel:Desktop:epi_course_materials:new2013:mylec3:lab4_answers.doc!OLE_LINK35</vt:lpstr>
      <vt:lpstr>Macintosh HD:Users:joel:Desktop:epi_course_materials:new2013:mylec3:lab4_answers.doc!OLE_LINK36</vt:lpstr>
      <vt:lpstr>Macintosh HD:Users:joel:Desktop:epi_course_materials:new2013:mylec3:lab4_answers.doc!OLE_LINK37</vt:lpstr>
      <vt:lpstr>Macintosh HD:Users:joel:Desktop:epi_course_materials:new2013:mylec3:lab4_answers.doc!OLE_LINK37</vt:lpstr>
      <vt:lpstr>Macintosh HD:Users:joel:Desktop:epi_course_materials:new2013:mylec3:lab4_answers.doc!OLE_LINK38</vt:lpstr>
      <vt:lpstr>Macintosh HD:Users:joel:Desktop:epi_course_materials:new2013:mylec3:lab4_answers.doc!OLE_LINK39</vt:lpstr>
      <vt:lpstr>Macintosh HD:Users:joel:Desktop:epi_course_materials:new2013:mylec3:lab4_answers.doc!OLE_LINK40</vt:lpstr>
      <vt:lpstr>Macintosh HD:Users:joel:Desktop:epi_course_materials:new2013:mylec3:lab4_answers.doc!OLE_LINK32</vt:lpstr>
      <vt:lpstr>Picture</vt:lpstr>
      <vt:lpstr>Worksheet</vt:lpstr>
      <vt:lpstr> </vt:lpstr>
      <vt:lpstr> </vt:lpstr>
      <vt:lpstr>Example: Validity and Precision </vt:lpstr>
      <vt:lpstr>PowerPoint Presentation</vt:lpstr>
      <vt:lpstr>Study Validity &amp; Precision</vt:lpstr>
      <vt:lpstr>Study Validity &amp; Precision</vt:lpstr>
      <vt:lpstr> Study Efficiency:</vt:lpstr>
      <vt:lpstr> Study Efficiency:</vt:lpstr>
      <vt:lpstr> </vt:lpstr>
      <vt:lpstr> </vt:lpstr>
      <vt:lpstr>P-values</vt:lpstr>
      <vt:lpstr>Misinterpretation of P-values</vt:lpstr>
      <vt:lpstr>Misinterpretation of P-values</vt:lpstr>
      <vt:lpstr> Testing</vt:lpstr>
      <vt:lpstr>Hypothesis Testing</vt:lpstr>
      <vt:lpstr>Hypothesis Testing (continued)</vt:lpstr>
      <vt:lpstr>Hypothesis Testing (continued)</vt:lpstr>
      <vt:lpstr>Statistical Estimation</vt:lpstr>
      <vt:lpstr>CI and Significance Tests</vt:lpstr>
      <vt:lpstr>Over-emphasis on testing? </vt:lpstr>
      <vt:lpstr>P-value Function   </vt:lpstr>
      <vt:lpstr>P-value Function   </vt:lpstr>
      <vt:lpstr>Manhattan plots: genetic epi</vt:lpstr>
      <vt:lpstr> </vt:lpstr>
      <vt:lpstr> </vt:lpstr>
      <vt:lpstr>Improving Study Accuracy</vt:lpstr>
      <vt:lpstr>1. Increase Sample Size</vt:lpstr>
      <vt:lpstr>2. Experiments / Randomization</vt:lpstr>
      <vt:lpstr>2. Experiments / Randomization</vt:lpstr>
      <vt:lpstr>3. Restriction</vt:lpstr>
      <vt:lpstr>3. Restriction</vt:lpstr>
      <vt:lpstr>4. Apportionment of Study Subjects</vt:lpstr>
      <vt:lpstr>Apportionment Ratios to Improve Efficiency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6. Matching</vt:lpstr>
      <vt:lpstr>Matching</vt:lpstr>
      <vt:lpstr>Matching</vt:lpstr>
      <vt:lpstr>Matching</vt:lpstr>
      <vt:lpstr>Matching in Cohort Study</vt:lpstr>
      <vt:lpstr>Case-Control Matching Introduces Selection Bias</vt:lpstr>
      <vt:lpstr>Example: Beta-carotene and lung cancer</vt:lpstr>
      <vt:lpstr>Types of Matching</vt:lpstr>
      <vt:lpstr>Appropriate Matching (Matching factor is a confounder)</vt:lpstr>
      <vt:lpstr>Unnecessary Matching: (Matching factor is unrelated to exposure)</vt:lpstr>
      <vt:lpstr>Overmatching</vt:lpstr>
      <vt:lpstr>Overmatching</vt:lpstr>
      <vt:lpstr>Overmatching: (Matching factor is associated with exposure)</vt:lpstr>
      <vt:lpstr>Overmatching</vt:lpstr>
      <vt:lpstr>Matching on a Intermediate Variable</vt:lpstr>
      <vt:lpstr>When to Match?</vt:lpstr>
      <vt:lpstr>When to Match?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Epidemiologic Study Design: Cohort and Case-control Studies</dc:title>
  <dc:creator>richmane</dc:creator>
  <cp:lastModifiedBy>joel mefford</cp:lastModifiedBy>
  <cp:revision>186</cp:revision>
  <dcterms:created xsi:type="dcterms:W3CDTF">2013-02-08T18:22:53Z</dcterms:created>
  <dcterms:modified xsi:type="dcterms:W3CDTF">2014-02-07T21:06:43Z</dcterms:modified>
</cp:coreProperties>
</file>