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7"/>
  </p:notesMasterIdLst>
  <p:sldIdLst>
    <p:sldId id="256" r:id="rId2"/>
    <p:sldId id="271" r:id="rId3"/>
    <p:sldId id="278" r:id="rId4"/>
    <p:sldId id="274" r:id="rId5"/>
    <p:sldId id="276" r:id="rId6"/>
    <p:sldId id="307" r:id="rId7"/>
    <p:sldId id="279" r:id="rId8"/>
    <p:sldId id="257" r:id="rId9"/>
    <p:sldId id="272" r:id="rId10"/>
    <p:sldId id="273" r:id="rId11"/>
    <p:sldId id="305" r:id="rId12"/>
    <p:sldId id="258" r:id="rId13"/>
    <p:sldId id="280" r:id="rId14"/>
    <p:sldId id="281" r:id="rId15"/>
    <p:sldId id="282" r:id="rId16"/>
    <p:sldId id="283" r:id="rId17"/>
    <p:sldId id="259" r:id="rId18"/>
    <p:sldId id="260" r:id="rId19"/>
    <p:sldId id="261" r:id="rId20"/>
    <p:sldId id="262" r:id="rId21"/>
    <p:sldId id="284" r:id="rId22"/>
    <p:sldId id="306" r:id="rId23"/>
    <p:sldId id="275" r:id="rId24"/>
    <p:sldId id="263" r:id="rId25"/>
    <p:sldId id="290" r:id="rId26"/>
    <p:sldId id="291" r:id="rId27"/>
    <p:sldId id="292" r:id="rId28"/>
    <p:sldId id="293" r:id="rId29"/>
    <p:sldId id="289" r:id="rId30"/>
    <p:sldId id="295" r:id="rId31"/>
    <p:sldId id="304" r:id="rId32"/>
    <p:sldId id="296" r:id="rId33"/>
    <p:sldId id="264" r:id="rId34"/>
    <p:sldId id="265" r:id="rId35"/>
    <p:sldId id="266" r:id="rId36"/>
    <p:sldId id="267" r:id="rId37"/>
    <p:sldId id="269" r:id="rId38"/>
    <p:sldId id="302" r:id="rId39"/>
    <p:sldId id="270" r:id="rId40"/>
    <p:sldId id="277" r:id="rId41"/>
    <p:sldId id="297" r:id="rId42"/>
    <p:sldId id="298" r:id="rId43"/>
    <p:sldId id="301" r:id="rId44"/>
    <p:sldId id="300" r:id="rId45"/>
    <p:sldId id="303"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67408" autoAdjust="0"/>
  </p:normalViewPr>
  <p:slideViewPr>
    <p:cSldViewPr snapToGrid="0">
      <p:cViewPr varScale="1">
        <p:scale>
          <a:sx n="46" d="100"/>
          <a:sy n="46" d="100"/>
        </p:scale>
        <p:origin x="136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17072E-4829-4273-BC9D-8E75C66A2227}"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62E4B2B-B76A-4906-BB8E-38C00B5FB23E}">
      <dgm:prSet phldrT="[Text]"/>
      <dgm:spPr/>
      <dgm:t>
        <a:bodyPr/>
        <a:lstStyle/>
        <a:p>
          <a:r>
            <a:rPr lang="en-US" dirty="0" smtClean="0"/>
            <a:t>Diabetes</a:t>
          </a:r>
          <a:endParaRPr lang="en-US" dirty="0"/>
        </a:p>
      </dgm:t>
    </dgm:pt>
    <dgm:pt modelId="{7864AD30-93D9-465F-8A99-B0BF06A4A03C}" type="parTrans" cxnId="{A80BCF9A-AB7A-44AD-86A6-666596F469EE}">
      <dgm:prSet/>
      <dgm:spPr/>
      <dgm:t>
        <a:bodyPr/>
        <a:lstStyle/>
        <a:p>
          <a:endParaRPr lang="en-US"/>
        </a:p>
      </dgm:t>
    </dgm:pt>
    <dgm:pt modelId="{FF29AD7C-8D11-481A-8EFE-93F60EB5208D}" type="sibTrans" cxnId="{A80BCF9A-AB7A-44AD-86A6-666596F469EE}">
      <dgm:prSet/>
      <dgm:spPr/>
      <dgm:t>
        <a:bodyPr/>
        <a:lstStyle/>
        <a:p>
          <a:endParaRPr lang="en-US"/>
        </a:p>
      </dgm:t>
    </dgm:pt>
    <dgm:pt modelId="{131865C5-B0AC-4F89-9BE8-147CE5399286}">
      <dgm:prSet phldrT="[Text]" custT="1"/>
      <dgm:spPr/>
      <dgm:t>
        <a:bodyPr/>
        <a:lstStyle/>
        <a:p>
          <a:r>
            <a:rPr lang="en-US" sz="2200" dirty="0" smtClean="0"/>
            <a:t>Behavioral Factors</a:t>
          </a:r>
          <a:endParaRPr lang="en-US" sz="2200" dirty="0"/>
        </a:p>
      </dgm:t>
    </dgm:pt>
    <dgm:pt modelId="{0BBF945B-309E-4B68-B1B0-078DC6986E68}" type="parTrans" cxnId="{E7FBC6BC-21D3-4A80-9174-AA69CB3188E7}">
      <dgm:prSet/>
      <dgm:spPr/>
      <dgm:t>
        <a:bodyPr/>
        <a:lstStyle/>
        <a:p>
          <a:endParaRPr lang="en-US"/>
        </a:p>
      </dgm:t>
    </dgm:pt>
    <dgm:pt modelId="{A6BD91E7-1050-4500-8F2E-4DA8F5EBEAA5}" type="sibTrans" cxnId="{E7FBC6BC-21D3-4A80-9174-AA69CB3188E7}">
      <dgm:prSet/>
      <dgm:spPr/>
      <dgm:t>
        <a:bodyPr/>
        <a:lstStyle/>
        <a:p>
          <a:endParaRPr lang="en-US"/>
        </a:p>
      </dgm:t>
    </dgm:pt>
    <dgm:pt modelId="{70A41719-A52F-4B0C-B409-F41EF7C8AF6D}">
      <dgm:prSet phldrT="[Text]" custT="1"/>
      <dgm:spPr/>
      <dgm:t>
        <a:bodyPr/>
        <a:lstStyle/>
        <a:p>
          <a:r>
            <a:rPr lang="en-US" sz="2200" dirty="0" smtClean="0"/>
            <a:t>Genetic Factors</a:t>
          </a:r>
          <a:endParaRPr lang="en-US" sz="2200" dirty="0"/>
        </a:p>
      </dgm:t>
    </dgm:pt>
    <dgm:pt modelId="{C4B49965-B80D-443A-831E-E108BBDF31F4}" type="parTrans" cxnId="{D82A3F0C-B65E-49DB-9D22-6C2A3A938339}">
      <dgm:prSet/>
      <dgm:spPr/>
      <dgm:t>
        <a:bodyPr/>
        <a:lstStyle/>
        <a:p>
          <a:endParaRPr lang="en-US"/>
        </a:p>
      </dgm:t>
    </dgm:pt>
    <dgm:pt modelId="{EA7D6932-E5A5-4321-A90C-D79B46FD1930}" type="sibTrans" cxnId="{D82A3F0C-B65E-49DB-9D22-6C2A3A938339}">
      <dgm:prSet/>
      <dgm:spPr/>
      <dgm:t>
        <a:bodyPr/>
        <a:lstStyle/>
        <a:p>
          <a:endParaRPr lang="en-US"/>
        </a:p>
      </dgm:t>
    </dgm:pt>
    <dgm:pt modelId="{D5B53D5B-EEBC-4388-9BDB-E677AC9B7AF9}" type="pres">
      <dgm:prSet presAssocID="{BD17072E-4829-4273-BC9D-8E75C66A2227}" presName="cycle" presStyleCnt="0">
        <dgm:presLayoutVars>
          <dgm:chMax val="1"/>
          <dgm:dir/>
          <dgm:animLvl val="ctr"/>
          <dgm:resizeHandles val="exact"/>
        </dgm:presLayoutVars>
      </dgm:prSet>
      <dgm:spPr/>
      <dgm:t>
        <a:bodyPr/>
        <a:lstStyle/>
        <a:p>
          <a:endParaRPr lang="en-US"/>
        </a:p>
      </dgm:t>
    </dgm:pt>
    <dgm:pt modelId="{1943849F-C861-4A0B-B2A8-F050301AC242}" type="pres">
      <dgm:prSet presAssocID="{F62E4B2B-B76A-4906-BB8E-38C00B5FB23E}" presName="centerShape" presStyleLbl="node0" presStyleIdx="0" presStyleCnt="1"/>
      <dgm:spPr/>
      <dgm:t>
        <a:bodyPr/>
        <a:lstStyle/>
        <a:p>
          <a:endParaRPr lang="en-US"/>
        </a:p>
      </dgm:t>
    </dgm:pt>
    <dgm:pt modelId="{5A792FE9-F49C-4AA6-8375-0DDD28ABB889}" type="pres">
      <dgm:prSet presAssocID="{0BBF945B-309E-4B68-B1B0-078DC6986E68}" presName="parTrans" presStyleLbl="bgSibTrans2D1" presStyleIdx="0" presStyleCnt="2"/>
      <dgm:spPr/>
      <dgm:t>
        <a:bodyPr/>
        <a:lstStyle/>
        <a:p>
          <a:endParaRPr lang="en-US"/>
        </a:p>
      </dgm:t>
    </dgm:pt>
    <dgm:pt modelId="{52532621-CE10-4575-B1C3-06D04BCCCFA2}" type="pres">
      <dgm:prSet presAssocID="{131865C5-B0AC-4F89-9BE8-147CE5399286}" presName="node" presStyleLbl="node1" presStyleIdx="0" presStyleCnt="2">
        <dgm:presLayoutVars>
          <dgm:bulletEnabled val="1"/>
        </dgm:presLayoutVars>
      </dgm:prSet>
      <dgm:spPr/>
      <dgm:t>
        <a:bodyPr/>
        <a:lstStyle/>
        <a:p>
          <a:endParaRPr lang="en-US"/>
        </a:p>
      </dgm:t>
    </dgm:pt>
    <dgm:pt modelId="{888247DE-BC3D-40B9-B49F-BED77FFF0938}" type="pres">
      <dgm:prSet presAssocID="{C4B49965-B80D-443A-831E-E108BBDF31F4}" presName="parTrans" presStyleLbl="bgSibTrans2D1" presStyleIdx="1" presStyleCnt="2"/>
      <dgm:spPr/>
      <dgm:t>
        <a:bodyPr/>
        <a:lstStyle/>
        <a:p>
          <a:endParaRPr lang="en-US"/>
        </a:p>
      </dgm:t>
    </dgm:pt>
    <dgm:pt modelId="{63E95A15-3587-41D0-A72A-14DB5B9739C7}" type="pres">
      <dgm:prSet presAssocID="{70A41719-A52F-4B0C-B409-F41EF7C8AF6D}" presName="node" presStyleLbl="node1" presStyleIdx="1" presStyleCnt="2">
        <dgm:presLayoutVars>
          <dgm:bulletEnabled val="1"/>
        </dgm:presLayoutVars>
      </dgm:prSet>
      <dgm:spPr/>
      <dgm:t>
        <a:bodyPr/>
        <a:lstStyle/>
        <a:p>
          <a:endParaRPr lang="en-US"/>
        </a:p>
      </dgm:t>
    </dgm:pt>
  </dgm:ptLst>
  <dgm:cxnLst>
    <dgm:cxn modelId="{E7FBC6BC-21D3-4A80-9174-AA69CB3188E7}" srcId="{F62E4B2B-B76A-4906-BB8E-38C00B5FB23E}" destId="{131865C5-B0AC-4F89-9BE8-147CE5399286}" srcOrd="0" destOrd="0" parTransId="{0BBF945B-309E-4B68-B1B0-078DC6986E68}" sibTransId="{A6BD91E7-1050-4500-8F2E-4DA8F5EBEAA5}"/>
    <dgm:cxn modelId="{35D7DB94-C6C3-4686-B629-25A28E684D36}" type="presOf" srcId="{70A41719-A52F-4B0C-B409-F41EF7C8AF6D}" destId="{63E95A15-3587-41D0-A72A-14DB5B9739C7}" srcOrd="0" destOrd="0" presId="urn:microsoft.com/office/officeart/2005/8/layout/radial4"/>
    <dgm:cxn modelId="{10098BBE-D7A5-4474-A44F-7178C59B6589}" type="presOf" srcId="{131865C5-B0AC-4F89-9BE8-147CE5399286}" destId="{52532621-CE10-4575-B1C3-06D04BCCCFA2}" srcOrd="0" destOrd="0" presId="urn:microsoft.com/office/officeart/2005/8/layout/radial4"/>
    <dgm:cxn modelId="{3229A8A1-A648-46BD-B50A-8B1D97D1C1ED}" type="presOf" srcId="{F62E4B2B-B76A-4906-BB8E-38C00B5FB23E}" destId="{1943849F-C861-4A0B-B2A8-F050301AC242}" srcOrd="0" destOrd="0" presId="urn:microsoft.com/office/officeart/2005/8/layout/radial4"/>
    <dgm:cxn modelId="{F6CC6684-67F7-4E81-96B5-13A7C7ADC826}" type="presOf" srcId="{C4B49965-B80D-443A-831E-E108BBDF31F4}" destId="{888247DE-BC3D-40B9-B49F-BED77FFF0938}" srcOrd="0" destOrd="0" presId="urn:microsoft.com/office/officeart/2005/8/layout/radial4"/>
    <dgm:cxn modelId="{C9E4D285-0E3C-4D1A-9A55-1DA772D9FA5A}" type="presOf" srcId="{0BBF945B-309E-4B68-B1B0-078DC6986E68}" destId="{5A792FE9-F49C-4AA6-8375-0DDD28ABB889}" srcOrd="0" destOrd="0" presId="urn:microsoft.com/office/officeart/2005/8/layout/radial4"/>
    <dgm:cxn modelId="{7E63076B-980B-4A5F-9C79-060B3F537DBE}" type="presOf" srcId="{BD17072E-4829-4273-BC9D-8E75C66A2227}" destId="{D5B53D5B-EEBC-4388-9BDB-E677AC9B7AF9}" srcOrd="0" destOrd="0" presId="urn:microsoft.com/office/officeart/2005/8/layout/radial4"/>
    <dgm:cxn modelId="{D82A3F0C-B65E-49DB-9D22-6C2A3A938339}" srcId="{F62E4B2B-B76A-4906-BB8E-38C00B5FB23E}" destId="{70A41719-A52F-4B0C-B409-F41EF7C8AF6D}" srcOrd="1" destOrd="0" parTransId="{C4B49965-B80D-443A-831E-E108BBDF31F4}" sibTransId="{EA7D6932-E5A5-4321-A90C-D79B46FD1930}"/>
    <dgm:cxn modelId="{A80BCF9A-AB7A-44AD-86A6-666596F469EE}" srcId="{BD17072E-4829-4273-BC9D-8E75C66A2227}" destId="{F62E4B2B-B76A-4906-BB8E-38C00B5FB23E}" srcOrd="0" destOrd="0" parTransId="{7864AD30-93D9-465F-8A99-B0BF06A4A03C}" sibTransId="{FF29AD7C-8D11-481A-8EFE-93F60EB5208D}"/>
    <dgm:cxn modelId="{ED605D35-1CB0-4C82-AED8-B21B65D498A7}" type="presParOf" srcId="{D5B53D5B-EEBC-4388-9BDB-E677AC9B7AF9}" destId="{1943849F-C861-4A0B-B2A8-F050301AC242}" srcOrd="0" destOrd="0" presId="urn:microsoft.com/office/officeart/2005/8/layout/radial4"/>
    <dgm:cxn modelId="{92641304-9FC0-4026-B419-10B03B51864C}" type="presParOf" srcId="{D5B53D5B-EEBC-4388-9BDB-E677AC9B7AF9}" destId="{5A792FE9-F49C-4AA6-8375-0DDD28ABB889}" srcOrd="1" destOrd="0" presId="urn:microsoft.com/office/officeart/2005/8/layout/radial4"/>
    <dgm:cxn modelId="{29918B9B-B032-4BFC-B8BF-7B85C21AA853}" type="presParOf" srcId="{D5B53D5B-EEBC-4388-9BDB-E677AC9B7AF9}" destId="{52532621-CE10-4575-B1C3-06D04BCCCFA2}" srcOrd="2" destOrd="0" presId="urn:microsoft.com/office/officeart/2005/8/layout/radial4"/>
    <dgm:cxn modelId="{F6EE4703-83D4-4B4A-B5B2-11ABE87374DB}" type="presParOf" srcId="{D5B53D5B-EEBC-4388-9BDB-E677AC9B7AF9}" destId="{888247DE-BC3D-40B9-B49F-BED77FFF0938}" srcOrd="3" destOrd="0" presId="urn:microsoft.com/office/officeart/2005/8/layout/radial4"/>
    <dgm:cxn modelId="{4D9BAF46-BFD0-4DFC-80C3-3BB6C82E06DC}" type="presParOf" srcId="{D5B53D5B-EEBC-4388-9BDB-E677AC9B7AF9}" destId="{63E95A15-3587-41D0-A72A-14DB5B9739C7}"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17072E-4829-4273-BC9D-8E75C66A2227}"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F62E4B2B-B76A-4906-BB8E-38C00B5FB23E}">
      <dgm:prSet phldrT="[Text]"/>
      <dgm:spPr/>
      <dgm:t>
        <a:bodyPr/>
        <a:lstStyle/>
        <a:p>
          <a:r>
            <a:rPr lang="en-US" dirty="0" smtClean="0"/>
            <a:t>Diabetes</a:t>
          </a:r>
          <a:endParaRPr lang="en-US" dirty="0"/>
        </a:p>
      </dgm:t>
    </dgm:pt>
    <dgm:pt modelId="{7864AD30-93D9-465F-8A99-B0BF06A4A03C}" type="parTrans" cxnId="{A80BCF9A-AB7A-44AD-86A6-666596F469EE}">
      <dgm:prSet/>
      <dgm:spPr/>
      <dgm:t>
        <a:bodyPr/>
        <a:lstStyle/>
        <a:p>
          <a:endParaRPr lang="en-US"/>
        </a:p>
      </dgm:t>
    </dgm:pt>
    <dgm:pt modelId="{FF29AD7C-8D11-481A-8EFE-93F60EB5208D}" type="sibTrans" cxnId="{A80BCF9A-AB7A-44AD-86A6-666596F469EE}">
      <dgm:prSet/>
      <dgm:spPr/>
      <dgm:t>
        <a:bodyPr/>
        <a:lstStyle/>
        <a:p>
          <a:endParaRPr lang="en-US"/>
        </a:p>
      </dgm:t>
    </dgm:pt>
    <dgm:pt modelId="{131865C5-B0AC-4F89-9BE8-147CE5399286}">
      <dgm:prSet phldrT="[Text]"/>
      <dgm:spPr/>
      <dgm:t>
        <a:bodyPr/>
        <a:lstStyle/>
        <a:p>
          <a:r>
            <a:rPr lang="en-US" dirty="0" smtClean="0"/>
            <a:t>Behavioral Factors</a:t>
          </a:r>
          <a:endParaRPr lang="en-US" dirty="0"/>
        </a:p>
      </dgm:t>
    </dgm:pt>
    <dgm:pt modelId="{0BBF945B-309E-4B68-B1B0-078DC6986E68}" type="parTrans" cxnId="{E7FBC6BC-21D3-4A80-9174-AA69CB3188E7}">
      <dgm:prSet/>
      <dgm:spPr/>
      <dgm:t>
        <a:bodyPr/>
        <a:lstStyle/>
        <a:p>
          <a:endParaRPr lang="en-US"/>
        </a:p>
      </dgm:t>
    </dgm:pt>
    <dgm:pt modelId="{A6BD91E7-1050-4500-8F2E-4DA8F5EBEAA5}" type="sibTrans" cxnId="{E7FBC6BC-21D3-4A80-9174-AA69CB3188E7}">
      <dgm:prSet/>
      <dgm:spPr/>
      <dgm:t>
        <a:bodyPr/>
        <a:lstStyle/>
        <a:p>
          <a:endParaRPr lang="en-US"/>
        </a:p>
      </dgm:t>
    </dgm:pt>
    <dgm:pt modelId="{CECB3D1E-206F-4078-B96C-BF8D84B8E197}">
      <dgm:prSet phldrT="[Text]"/>
      <dgm:spPr/>
      <dgm:t>
        <a:bodyPr/>
        <a:lstStyle/>
        <a:p>
          <a:r>
            <a:rPr lang="en-US" dirty="0" smtClean="0"/>
            <a:t>Environmental Factors</a:t>
          </a:r>
          <a:endParaRPr lang="en-US" dirty="0"/>
        </a:p>
      </dgm:t>
    </dgm:pt>
    <dgm:pt modelId="{50B150F7-5A8A-47A5-B852-A8F16D2A9862}" type="parTrans" cxnId="{D4C5EDED-D6B8-45EC-B856-63B7AA9E7C8A}">
      <dgm:prSet/>
      <dgm:spPr/>
      <dgm:t>
        <a:bodyPr/>
        <a:lstStyle/>
        <a:p>
          <a:endParaRPr lang="en-US"/>
        </a:p>
      </dgm:t>
    </dgm:pt>
    <dgm:pt modelId="{B3804AA9-DE35-45F4-BEA8-A9AD17ECFC54}" type="sibTrans" cxnId="{D4C5EDED-D6B8-45EC-B856-63B7AA9E7C8A}">
      <dgm:prSet/>
      <dgm:spPr/>
      <dgm:t>
        <a:bodyPr/>
        <a:lstStyle/>
        <a:p>
          <a:endParaRPr lang="en-US"/>
        </a:p>
      </dgm:t>
    </dgm:pt>
    <dgm:pt modelId="{70A41719-A52F-4B0C-B409-F41EF7C8AF6D}">
      <dgm:prSet phldrT="[Text]"/>
      <dgm:spPr/>
      <dgm:t>
        <a:bodyPr/>
        <a:lstStyle/>
        <a:p>
          <a:r>
            <a:rPr lang="en-US" dirty="0" smtClean="0"/>
            <a:t>Genetic Factors</a:t>
          </a:r>
          <a:endParaRPr lang="en-US" dirty="0"/>
        </a:p>
      </dgm:t>
    </dgm:pt>
    <dgm:pt modelId="{C4B49965-B80D-443A-831E-E108BBDF31F4}" type="parTrans" cxnId="{D82A3F0C-B65E-49DB-9D22-6C2A3A938339}">
      <dgm:prSet/>
      <dgm:spPr/>
      <dgm:t>
        <a:bodyPr/>
        <a:lstStyle/>
        <a:p>
          <a:endParaRPr lang="en-US"/>
        </a:p>
      </dgm:t>
    </dgm:pt>
    <dgm:pt modelId="{EA7D6932-E5A5-4321-A90C-D79B46FD1930}" type="sibTrans" cxnId="{D82A3F0C-B65E-49DB-9D22-6C2A3A938339}">
      <dgm:prSet/>
      <dgm:spPr/>
      <dgm:t>
        <a:bodyPr/>
        <a:lstStyle/>
        <a:p>
          <a:endParaRPr lang="en-US"/>
        </a:p>
      </dgm:t>
    </dgm:pt>
    <dgm:pt modelId="{D5B53D5B-EEBC-4388-9BDB-E677AC9B7AF9}" type="pres">
      <dgm:prSet presAssocID="{BD17072E-4829-4273-BC9D-8E75C66A2227}" presName="cycle" presStyleCnt="0">
        <dgm:presLayoutVars>
          <dgm:chMax val="1"/>
          <dgm:dir/>
          <dgm:animLvl val="ctr"/>
          <dgm:resizeHandles val="exact"/>
        </dgm:presLayoutVars>
      </dgm:prSet>
      <dgm:spPr/>
      <dgm:t>
        <a:bodyPr/>
        <a:lstStyle/>
        <a:p>
          <a:endParaRPr lang="en-US"/>
        </a:p>
      </dgm:t>
    </dgm:pt>
    <dgm:pt modelId="{1943849F-C861-4A0B-B2A8-F050301AC242}" type="pres">
      <dgm:prSet presAssocID="{F62E4B2B-B76A-4906-BB8E-38C00B5FB23E}" presName="centerShape" presStyleLbl="node0" presStyleIdx="0" presStyleCnt="1"/>
      <dgm:spPr/>
      <dgm:t>
        <a:bodyPr/>
        <a:lstStyle/>
        <a:p>
          <a:endParaRPr lang="en-US"/>
        </a:p>
      </dgm:t>
    </dgm:pt>
    <dgm:pt modelId="{5A792FE9-F49C-4AA6-8375-0DDD28ABB889}" type="pres">
      <dgm:prSet presAssocID="{0BBF945B-309E-4B68-B1B0-078DC6986E68}" presName="parTrans" presStyleLbl="bgSibTrans2D1" presStyleIdx="0" presStyleCnt="3"/>
      <dgm:spPr/>
      <dgm:t>
        <a:bodyPr/>
        <a:lstStyle/>
        <a:p>
          <a:endParaRPr lang="en-US"/>
        </a:p>
      </dgm:t>
    </dgm:pt>
    <dgm:pt modelId="{52532621-CE10-4575-B1C3-06D04BCCCFA2}" type="pres">
      <dgm:prSet presAssocID="{131865C5-B0AC-4F89-9BE8-147CE5399286}" presName="node" presStyleLbl="node1" presStyleIdx="0" presStyleCnt="3">
        <dgm:presLayoutVars>
          <dgm:bulletEnabled val="1"/>
        </dgm:presLayoutVars>
      </dgm:prSet>
      <dgm:spPr/>
      <dgm:t>
        <a:bodyPr/>
        <a:lstStyle/>
        <a:p>
          <a:endParaRPr lang="en-US"/>
        </a:p>
      </dgm:t>
    </dgm:pt>
    <dgm:pt modelId="{377FF48C-0C73-48FD-865D-2F40989065B4}" type="pres">
      <dgm:prSet presAssocID="{50B150F7-5A8A-47A5-B852-A8F16D2A9862}" presName="parTrans" presStyleLbl="bgSibTrans2D1" presStyleIdx="1" presStyleCnt="3"/>
      <dgm:spPr/>
      <dgm:t>
        <a:bodyPr/>
        <a:lstStyle/>
        <a:p>
          <a:endParaRPr lang="en-US"/>
        </a:p>
      </dgm:t>
    </dgm:pt>
    <dgm:pt modelId="{BB93B4D7-BBB9-47E0-9B9E-E9A4246B3E3A}" type="pres">
      <dgm:prSet presAssocID="{CECB3D1E-206F-4078-B96C-BF8D84B8E197}" presName="node" presStyleLbl="node1" presStyleIdx="1" presStyleCnt="3">
        <dgm:presLayoutVars>
          <dgm:bulletEnabled val="1"/>
        </dgm:presLayoutVars>
      </dgm:prSet>
      <dgm:spPr/>
      <dgm:t>
        <a:bodyPr/>
        <a:lstStyle/>
        <a:p>
          <a:endParaRPr lang="en-US"/>
        </a:p>
      </dgm:t>
    </dgm:pt>
    <dgm:pt modelId="{888247DE-BC3D-40B9-B49F-BED77FFF0938}" type="pres">
      <dgm:prSet presAssocID="{C4B49965-B80D-443A-831E-E108BBDF31F4}" presName="parTrans" presStyleLbl="bgSibTrans2D1" presStyleIdx="2" presStyleCnt="3"/>
      <dgm:spPr/>
      <dgm:t>
        <a:bodyPr/>
        <a:lstStyle/>
        <a:p>
          <a:endParaRPr lang="en-US"/>
        </a:p>
      </dgm:t>
    </dgm:pt>
    <dgm:pt modelId="{63E95A15-3587-41D0-A72A-14DB5B9739C7}" type="pres">
      <dgm:prSet presAssocID="{70A41719-A52F-4B0C-B409-F41EF7C8AF6D}" presName="node" presStyleLbl="node1" presStyleIdx="2" presStyleCnt="3">
        <dgm:presLayoutVars>
          <dgm:bulletEnabled val="1"/>
        </dgm:presLayoutVars>
      </dgm:prSet>
      <dgm:spPr/>
      <dgm:t>
        <a:bodyPr/>
        <a:lstStyle/>
        <a:p>
          <a:endParaRPr lang="en-US"/>
        </a:p>
      </dgm:t>
    </dgm:pt>
  </dgm:ptLst>
  <dgm:cxnLst>
    <dgm:cxn modelId="{F8797EF9-8990-46E4-87B7-C917D3E4206D}" type="presOf" srcId="{BD17072E-4829-4273-BC9D-8E75C66A2227}" destId="{D5B53D5B-EEBC-4388-9BDB-E677AC9B7AF9}" srcOrd="0" destOrd="0" presId="urn:microsoft.com/office/officeart/2005/8/layout/radial4"/>
    <dgm:cxn modelId="{37A4BCF9-9931-4799-9A73-C6E3229383D6}" type="presOf" srcId="{70A41719-A52F-4B0C-B409-F41EF7C8AF6D}" destId="{63E95A15-3587-41D0-A72A-14DB5B9739C7}" srcOrd="0" destOrd="0" presId="urn:microsoft.com/office/officeart/2005/8/layout/radial4"/>
    <dgm:cxn modelId="{D82A3F0C-B65E-49DB-9D22-6C2A3A938339}" srcId="{F62E4B2B-B76A-4906-BB8E-38C00B5FB23E}" destId="{70A41719-A52F-4B0C-B409-F41EF7C8AF6D}" srcOrd="2" destOrd="0" parTransId="{C4B49965-B80D-443A-831E-E108BBDF31F4}" sibTransId="{EA7D6932-E5A5-4321-A90C-D79B46FD1930}"/>
    <dgm:cxn modelId="{D96D4FB0-8967-4F17-B4F1-50B7AC4DD486}" type="presOf" srcId="{F62E4B2B-B76A-4906-BB8E-38C00B5FB23E}" destId="{1943849F-C861-4A0B-B2A8-F050301AC242}" srcOrd="0" destOrd="0" presId="urn:microsoft.com/office/officeart/2005/8/layout/radial4"/>
    <dgm:cxn modelId="{E9406512-AFD5-43D6-AEBE-D6368C298420}" type="presOf" srcId="{131865C5-B0AC-4F89-9BE8-147CE5399286}" destId="{52532621-CE10-4575-B1C3-06D04BCCCFA2}" srcOrd="0" destOrd="0" presId="urn:microsoft.com/office/officeart/2005/8/layout/radial4"/>
    <dgm:cxn modelId="{D4C5EDED-D6B8-45EC-B856-63B7AA9E7C8A}" srcId="{F62E4B2B-B76A-4906-BB8E-38C00B5FB23E}" destId="{CECB3D1E-206F-4078-B96C-BF8D84B8E197}" srcOrd="1" destOrd="0" parTransId="{50B150F7-5A8A-47A5-B852-A8F16D2A9862}" sibTransId="{B3804AA9-DE35-45F4-BEA8-A9AD17ECFC54}"/>
    <dgm:cxn modelId="{4B238ECA-E901-455A-A089-9185F0E17C08}" type="presOf" srcId="{C4B49965-B80D-443A-831E-E108BBDF31F4}" destId="{888247DE-BC3D-40B9-B49F-BED77FFF0938}" srcOrd="0" destOrd="0" presId="urn:microsoft.com/office/officeart/2005/8/layout/radial4"/>
    <dgm:cxn modelId="{E7FBC6BC-21D3-4A80-9174-AA69CB3188E7}" srcId="{F62E4B2B-B76A-4906-BB8E-38C00B5FB23E}" destId="{131865C5-B0AC-4F89-9BE8-147CE5399286}" srcOrd="0" destOrd="0" parTransId="{0BBF945B-309E-4B68-B1B0-078DC6986E68}" sibTransId="{A6BD91E7-1050-4500-8F2E-4DA8F5EBEAA5}"/>
    <dgm:cxn modelId="{12858A82-AEA3-48D6-9A80-274F74C9FA7C}" type="presOf" srcId="{50B150F7-5A8A-47A5-B852-A8F16D2A9862}" destId="{377FF48C-0C73-48FD-865D-2F40989065B4}" srcOrd="0" destOrd="0" presId="urn:microsoft.com/office/officeart/2005/8/layout/radial4"/>
    <dgm:cxn modelId="{A80BCF9A-AB7A-44AD-86A6-666596F469EE}" srcId="{BD17072E-4829-4273-BC9D-8E75C66A2227}" destId="{F62E4B2B-B76A-4906-BB8E-38C00B5FB23E}" srcOrd="0" destOrd="0" parTransId="{7864AD30-93D9-465F-8A99-B0BF06A4A03C}" sibTransId="{FF29AD7C-8D11-481A-8EFE-93F60EB5208D}"/>
    <dgm:cxn modelId="{0953325A-1609-41FF-AF8A-B1DA71E9F6AE}" type="presOf" srcId="{0BBF945B-309E-4B68-B1B0-078DC6986E68}" destId="{5A792FE9-F49C-4AA6-8375-0DDD28ABB889}" srcOrd="0" destOrd="0" presId="urn:microsoft.com/office/officeart/2005/8/layout/radial4"/>
    <dgm:cxn modelId="{A81C09D9-9899-4805-9FD2-9C54B312B98E}" type="presOf" srcId="{CECB3D1E-206F-4078-B96C-BF8D84B8E197}" destId="{BB93B4D7-BBB9-47E0-9B9E-E9A4246B3E3A}" srcOrd="0" destOrd="0" presId="urn:microsoft.com/office/officeart/2005/8/layout/radial4"/>
    <dgm:cxn modelId="{0AE2A52B-57E5-48E3-A979-ECD4BFCBBF18}" type="presParOf" srcId="{D5B53D5B-EEBC-4388-9BDB-E677AC9B7AF9}" destId="{1943849F-C861-4A0B-B2A8-F050301AC242}" srcOrd="0" destOrd="0" presId="urn:microsoft.com/office/officeart/2005/8/layout/radial4"/>
    <dgm:cxn modelId="{703B0493-B307-469E-8949-A3EDAB0C65A8}" type="presParOf" srcId="{D5B53D5B-EEBC-4388-9BDB-E677AC9B7AF9}" destId="{5A792FE9-F49C-4AA6-8375-0DDD28ABB889}" srcOrd="1" destOrd="0" presId="urn:microsoft.com/office/officeart/2005/8/layout/radial4"/>
    <dgm:cxn modelId="{13CDC815-EDCE-48BD-917F-7CA48B5D9700}" type="presParOf" srcId="{D5B53D5B-EEBC-4388-9BDB-E677AC9B7AF9}" destId="{52532621-CE10-4575-B1C3-06D04BCCCFA2}" srcOrd="2" destOrd="0" presId="urn:microsoft.com/office/officeart/2005/8/layout/radial4"/>
    <dgm:cxn modelId="{9AE2C0CF-B1AB-43D1-87C3-DE5534931BA7}" type="presParOf" srcId="{D5B53D5B-EEBC-4388-9BDB-E677AC9B7AF9}" destId="{377FF48C-0C73-48FD-865D-2F40989065B4}" srcOrd="3" destOrd="0" presId="urn:microsoft.com/office/officeart/2005/8/layout/radial4"/>
    <dgm:cxn modelId="{9D9955A9-C709-4F0C-B4C0-BE90B6A930D1}" type="presParOf" srcId="{D5B53D5B-EEBC-4388-9BDB-E677AC9B7AF9}" destId="{BB93B4D7-BBB9-47E0-9B9E-E9A4246B3E3A}" srcOrd="4" destOrd="0" presId="urn:microsoft.com/office/officeart/2005/8/layout/radial4"/>
    <dgm:cxn modelId="{6400F3BF-D1F0-42FD-96DC-157C3DE69ACA}" type="presParOf" srcId="{D5B53D5B-EEBC-4388-9BDB-E677AC9B7AF9}" destId="{888247DE-BC3D-40B9-B49F-BED77FFF0938}" srcOrd="5" destOrd="0" presId="urn:microsoft.com/office/officeart/2005/8/layout/radial4"/>
    <dgm:cxn modelId="{AFF7C4B1-6D6A-4350-BF6E-6927B58A5B90}" type="presParOf" srcId="{D5B53D5B-EEBC-4388-9BDB-E677AC9B7AF9}" destId="{63E95A15-3587-41D0-A72A-14DB5B9739C7}"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3849F-C861-4A0B-B2A8-F050301AC242}">
      <dsp:nvSpPr>
        <dsp:cNvPr id="0" name=""/>
        <dsp:cNvSpPr/>
      </dsp:nvSpPr>
      <dsp:spPr>
        <a:xfrm>
          <a:off x="2085974" y="2252127"/>
          <a:ext cx="1924050" cy="192405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Diabetes</a:t>
          </a:r>
          <a:endParaRPr lang="en-US" sz="2900" kern="1200" dirty="0"/>
        </a:p>
      </dsp:txBody>
      <dsp:txXfrm>
        <a:off x="2367745" y="2533898"/>
        <a:ext cx="1360508" cy="1360508"/>
      </dsp:txXfrm>
    </dsp:sp>
    <dsp:sp modelId="{5A792FE9-F49C-4AA6-8375-0DDD28ABB889}">
      <dsp:nvSpPr>
        <dsp:cNvPr id="0" name=""/>
        <dsp:cNvSpPr/>
      </dsp:nvSpPr>
      <dsp:spPr>
        <a:xfrm rot="12900000">
          <a:off x="781454" y="1893668"/>
          <a:ext cx="1544527" cy="54835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532621-CE10-4575-B1C3-06D04BCCCFA2}">
      <dsp:nvSpPr>
        <dsp:cNvPr id="0" name=""/>
        <dsp:cNvSpPr/>
      </dsp:nvSpPr>
      <dsp:spPr>
        <a:xfrm>
          <a:off x="7192" y="993754"/>
          <a:ext cx="1827847" cy="146227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Behavioral Factors</a:t>
          </a:r>
          <a:endParaRPr lang="en-US" sz="2200" kern="1200" dirty="0"/>
        </a:p>
      </dsp:txBody>
      <dsp:txXfrm>
        <a:off x="50021" y="1036583"/>
        <a:ext cx="1742189" cy="1376620"/>
      </dsp:txXfrm>
    </dsp:sp>
    <dsp:sp modelId="{888247DE-BC3D-40B9-B49F-BED77FFF0938}">
      <dsp:nvSpPr>
        <dsp:cNvPr id="0" name=""/>
        <dsp:cNvSpPr/>
      </dsp:nvSpPr>
      <dsp:spPr>
        <a:xfrm rot="19500000">
          <a:off x="3770018" y="1893668"/>
          <a:ext cx="1544527" cy="54835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E95A15-3587-41D0-A72A-14DB5B9739C7}">
      <dsp:nvSpPr>
        <dsp:cNvPr id="0" name=""/>
        <dsp:cNvSpPr/>
      </dsp:nvSpPr>
      <dsp:spPr>
        <a:xfrm>
          <a:off x="4260959" y="993754"/>
          <a:ext cx="1827847" cy="146227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Genetic Factors</a:t>
          </a:r>
          <a:endParaRPr lang="en-US" sz="2200" kern="1200" dirty="0"/>
        </a:p>
      </dsp:txBody>
      <dsp:txXfrm>
        <a:off x="4303788" y="1036583"/>
        <a:ext cx="1742189" cy="1376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3849F-C861-4A0B-B2A8-F050301AC242}">
      <dsp:nvSpPr>
        <dsp:cNvPr id="0" name=""/>
        <dsp:cNvSpPr/>
      </dsp:nvSpPr>
      <dsp:spPr>
        <a:xfrm>
          <a:off x="2317170" y="2348188"/>
          <a:ext cx="1918858" cy="19188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Diabetes</a:t>
          </a:r>
          <a:endParaRPr lang="en-US" sz="2900" kern="1200" dirty="0"/>
        </a:p>
      </dsp:txBody>
      <dsp:txXfrm>
        <a:off x="2598180" y="2629198"/>
        <a:ext cx="1356838" cy="1356838"/>
      </dsp:txXfrm>
    </dsp:sp>
    <dsp:sp modelId="{5A792FE9-F49C-4AA6-8375-0DDD28ABB889}">
      <dsp:nvSpPr>
        <dsp:cNvPr id="0" name=""/>
        <dsp:cNvSpPr/>
      </dsp:nvSpPr>
      <dsp:spPr>
        <a:xfrm rot="12900000">
          <a:off x="1026248" y="1994066"/>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532621-CE10-4575-B1C3-06D04BCCCFA2}">
      <dsp:nvSpPr>
        <dsp:cNvPr id="0" name=""/>
        <dsp:cNvSpPr/>
      </dsp:nvSpPr>
      <dsp:spPr>
        <a:xfrm>
          <a:off x="253123" y="1099600"/>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Behavioral Factors</a:t>
          </a:r>
          <a:endParaRPr lang="en-US" sz="2200" kern="1200" dirty="0"/>
        </a:p>
      </dsp:txBody>
      <dsp:txXfrm>
        <a:off x="295836" y="1142313"/>
        <a:ext cx="1737489" cy="1372906"/>
      </dsp:txXfrm>
    </dsp:sp>
    <dsp:sp modelId="{377FF48C-0C73-48FD-865D-2F40989065B4}">
      <dsp:nvSpPr>
        <dsp:cNvPr id="0" name=""/>
        <dsp:cNvSpPr/>
      </dsp:nvSpPr>
      <dsp:spPr>
        <a:xfrm rot="16200000">
          <a:off x="2511684" y="1220797"/>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93B4D7-BBB9-47E0-9B9E-E9A4246B3E3A}">
      <dsp:nvSpPr>
        <dsp:cNvPr id="0" name=""/>
        <dsp:cNvSpPr/>
      </dsp:nvSpPr>
      <dsp:spPr>
        <a:xfrm>
          <a:off x="2365142" y="152"/>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Environmental Factors</a:t>
          </a:r>
          <a:endParaRPr lang="en-US" sz="2200" kern="1200" dirty="0"/>
        </a:p>
      </dsp:txBody>
      <dsp:txXfrm>
        <a:off x="2407855" y="42865"/>
        <a:ext cx="1737489" cy="1372906"/>
      </dsp:txXfrm>
    </dsp:sp>
    <dsp:sp modelId="{888247DE-BC3D-40B9-B49F-BED77FFF0938}">
      <dsp:nvSpPr>
        <dsp:cNvPr id="0" name=""/>
        <dsp:cNvSpPr/>
      </dsp:nvSpPr>
      <dsp:spPr>
        <a:xfrm rot="19500000">
          <a:off x="3997120" y="1994066"/>
          <a:ext cx="1529831" cy="5468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E95A15-3587-41D0-A72A-14DB5B9739C7}">
      <dsp:nvSpPr>
        <dsp:cNvPr id="0" name=""/>
        <dsp:cNvSpPr/>
      </dsp:nvSpPr>
      <dsp:spPr>
        <a:xfrm>
          <a:off x="4477160" y="1099600"/>
          <a:ext cx="1822915" cy="14583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n-US" sz="2200" kern="1200" dirty="0" smtClean="0"/>
            <a:t>Genetic Factors</a:t>
          </a:r>
          <a:endParaRPr lang="en-US" sz="2200" kern="1200" dirty="0"/>
        </a:p>
      </dsp:txBody>
      <dsp:txXfrm>
        <a:off x="4519873" y="1142313"/>
        <a:ext cx="1737489" cy="137290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E70DBD-B07D-49F4-B6B3-7044835E0075}" type="datetimeFigureOut">
              <a:rPr lang="en-US" smtClean="0"/>
              <a:t>3/29/2020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9060C-13CD-45E8-840F-DD6F88BEB804}" type="slidenum">
              <a:rPr lang="en-US" smtClean="0"/>
              <a:t>‹#›</a:t>
            </a:fld>
            <a:endParaRPr lang="en-US"/>
          </a:p>
        </p:txBody>
      </p:sp>
    </p:spTree>
    <p:extLst>
      <p:ext uri="{BB962C8B-B14F-4D97-AF65-F5344CB8AC3E}">
        <p14:creationId xmlns:p14="http://schemas.microsoft.com/office/powerpoint/2010/main" val="137580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jech.bmj.com/content/55/10/693.full#ref-1" TargetMode="External"/><Relationship Id="rId2" Type="http://schemas.openxmlformats.org/officeDocument/2006/relationships/slide" Target="../slides/slide36.xml"/><Relationship Id="rId1" Type="http://schemas.openxmlformats.org/officeDocument/2006/relationships/notesMaster" Target="../notesMasters/notesMaster1.xml"/><Relationship Id="rId5" Type="http://schemas.openxmlformats.org/officeDocument/2006/relationships/hyperlink" Target="http://jech.bmj.com/content/55/10/693.full#ref-4" TargetMode="External"/><Relationship Id="rId4" Type="http://schemas.openxmlformats.org/officeDocument/2006/relationships/hyperlink" Target="http://jech.bmj.com/content/55/10/693.full#ref-36"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possible ways to present these frameworks – the point is that the frameworks in play are in response to</a:t>
            </a:r>
            <a:r>
              <a:rPr lang="en-US" baseline="0" dirty="0" smtClean="0"/>
              <a:t> the needs of the time and are responsive to what we know at any one time. Not knowing about bacteria, we couldn’t do infectious disease epidemiology. ID </a:t>
            </a:r>
            <a:r>
              <a:rPr lang="en-US" baseline="0" dirty="0" err="1" smtClean="0"/>
              <a:t>epi</a:t>
            </a:r>
            <a:r>
              <a:rPr lang="en-US" baseline="0" dirty="0" smtClean="0"/>
              <a:t> is what lead to the exposure-outcome framework. Now with chronic diseases, we are </a:t>
            </a:r>
            <a:r>
              <a:rPr lang="en-US" baseline="0" dirty="0" err="1" smtClean="0"/>
              <a:t>beginnign</a:t>
            </a:r>
            <a:r>
              <a:rPr lang="en-US" baseline="0" dirty="0" smtClean="0"/>
              <a:t> to understand more that the strictly individual perspective is not adequate and we need to think bigger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8</a:t>
            </a:fld>
            <a:endParaRPr lang="en-US"/>
          </a:p>
        </p:txBody>
      </p:sp>
    </p:spTree>
    <p:extLst>
      <p:ext uri="{BB962C8B-B14F-4D97-AF65-F5344CB8AC3E}">
        <p14:creationId xmlns:p14="http://schemas.microsoft.com/office/powerpoint/2010/main" val="3856713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Can’t just</a:t>
            </a:r>
            <a:r>
              <a:rPr lang="en-US" baseline="0" dirty="0" smtClean="0"/>
              <a:t> focus on/control for social factors – they are inextricably linked</a:t>
            </a:r>
          </a:p>
          <a:p>
            <a:pPr marL="171450" indent="-171450">
              <a:buFontTx/>
              <a:buChar char="-"/>
            </a:pPr>
            <a:r>
              <a:rPr lang="en-US" baseline="0" dirty="0" smtClean="0"/>
              <a:t>Do interventions with less need for social resources</a:t>
            </a:r>
          </a:p>
          <a:p>
            <a:pPr marL="171450" indent="-171450">
              <a:buFontTx/>
              <a:buChar char="-"/>
            </a:pPr>
            <a:r>
              <a:rPr lang="en-US" baseline="0" dirty="0" smtClean="0"/>
              <a:t>Actively reach out/modify risk factors</a:t>
            </a:r>
          </a:p>
          <a:p>
            <a:pPr marL="171450" indent="-171450">
              <a:buFontTx/>
              <a:buChar char="-"/>
            </a:pPr>
            <a:r>
              <a:rPr lang="en-US" baseline="0" dirty="0" smtClean="0"/>
              <a:t>Draw attention to inequities – culture change</a:t>
            </a:r>
          </a:p>
        </p:txBody>
      </p:sp>
      <p:sp>
        <p:nvSpPr>
          <p:cNvPr id="4" name="Slide Number Placeholder 3"/>
          <p:cNvSpPr>
            <a:spLocks noGrp="1"/>
          </p:cNvSpPr>
          <p:nvPr>
            <p:ph type="sldNum" sz="quarter" idx="10"/>
          </p:nvPr>
        </p:nvSpPr>
        <p:spPr/>
        <p:txBody>
          <a:bodyPr/>
          <a:lstStyle/>
          <a:p>
            <a:fld id="{E069060C-13CD-45E8-840F-DD6F88BEB804}" type="slidenum">
              <a:rPr lang="en-US" smtClean="0"/>
              <a:t>29</a:t>
            </a:fld>
            <a:endParaRPr lang="en-US"/>
          </a:p>
        </p:txBody>
      </p:sp>
    </p:spTree>
    <p:extLst>
      <p:ext uri="{BB962C8B-B14F-4D97-AF65-F5344CB8AC3E}">
        <p14:creationId xmlns:p14="http://schemas.microsoft.com/office/powerpoint/2010/main" val="3451545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Ecological language and thinking was introduced to urban studies by sociologists associated with the Chicago School after the first world war. But the popularity of these ideas declined. There was an overall souring of interest in using ecology to understand human social worlds, because various ideas from biology such as “competition” and “survival of the fittest” became unpalatable when they were used in association with morally unacceptable actions and policies. </a:t>
            </a:r>
          </a:p>
          <a:p>
            <a:endParaRPr lang="en-US" dirty="0" smtClean="0"/>
          </a:p>
          <a:p>
            <a:r>
              <a:rPr lang="en-US" dirty="0" smtClean="0"/>
              <a:t>Idea that ecology “integrates</a:t>
            </a:r>
            <a:r>
              <a:rPr lang="en-US" baseline="0" dirty="0" smtClean="0"/>
              <a:t> macro, </a:t>
            </a:r>
            <a:r>
              <a:rPr lang="en-US" baseline="0" dirty="0" err="1" smtClean="0"/>
              <a:t>meso</a:t>
            </a:r>
            <a:r>
              <a:rPr lang="en-US" baseline="0" dirty="0" smtClean="0"/>
              <a:t> and micro levels and allows for complex </a:t>
            </a:r>
            <a:r>
              <a:rPr lang="en-US" baseline="0" dirty="0" err="1" smtClean="0"/>
              <a:t>relationshiups</a:t>
            </a:r>
            <a:r>
              <a:rPr lang="en-US" baseline="0" dirty="0" smtClean="0"/>
              <a:t>”</a:t>
            </a:r>
            <a:endParaRPr lang="en-US" dirty="0" smtClean="0"/>
          </a:p>
          <a:p>
            <a:endParaRPr lang="en-US" dirty="0" smtClean="0"/>
          </a:p>
          <a:p>
            <a:r>
              <a:rPr lang="en-US" dirty="0" smtClean="0"/>
              <a:t>Behavior is affected by and affects multiple</a:t>
            </a:r>
            <a:r>
              <a:rPr lang="en-US" baseline="0" dirty="0" smtClean="0"/>
              <a:t> layers</a:t>
            </a:r>
            <a:endParaRPr lang="en-US" dirty="0" smtClean="0"/>
          </a:p>
          <a:p>
            <a:r>
              <a:rPr lang="en-US" dirty="0" smtClean="0"/>
              <a:t>http://jech.bmj.com/content/59/1/6.full</a:t>
            </a:r>
          </a:p>
          <a:p>
            <a:endParaRPr lang="en-US" dirty="0" smtClean="0"/>
          </a:p>
          <a:p>
            <a:r>
              <a:rPr lang="en-US" sz="1200" b="0" i="0" u="none" strike="noStrike" kern="1200" baseline="0" dirty="0" smtClean="0">
                <a:solidFill>
                  <a:schemeClr val="tx1"/>
                </a:solidFill>
                <a:latin typeface="+mn-lt"/>
                <a:ea typeface="+mn-ea"/>
                <a:cs typeface="+mn-cs"/>
              </a:rPr>
              <a:t>The ecological model of health has its origins in the fields of psychology</a:t>
            </a:r>
          </a:p>
          <a:p>
            <a:r>
              <a:rPr lang="en-US" sz="1200" b="0" i="0" u="none" strike="noStrike" kern="1200" baseline="0" dirty="0" smtClean="0">
                <a:solidFill>
                  <a:schemeClr val="tx1"/>
                </a:solidFill>
                <a:latin typeface="+mn-lt"/>
                <a:ea typeface="+mn-ea"/>
                <a:cs typeface="+mn-cs"/>
              </a:rPr>
              <a:t>and human development, in the mid-20th century work of Lewin, Barker,</a:t>
            </a:r>
          </a:p>
          <a:p>
            <a:r>
              <a:rPr lang="en-US" sz="1200" b="0" i="0" u="none" strike="noStrike" kern="1200" baseline="0" dirty="0" smtClean="0">
                <a:solidFill>
                  <a:schemeClr val="tx1"/>
                </a:solidFill>
                <a:latin typeface="+mn-lt"/>
                <a:ea typeface="+mn-ea"/>
                <a:cs typeface="+mn-cs"/>
              </a:rPr>
              <a:t>and Bronfenbrenner, and others who began to understand behavior in a</a:t>
            </a:r>
          </a:p>
          <a:p>
            <a:r>
              <a:rPr lang="en-US" sz="1200" b="0" i="0" u="none" strike="noStrike" kern="1200" baseline="0" dirty="0" smtClean="0">
                <a:solidFill>
                  <a:schemeClr val="tx1"/>
                </a:solidFill>
                <a:latin typeface="+mn-lt"/>
                <a:ea typeface="+mn-ea"/>
                <a:cs typeface="+mn-cs"/>
              </a:rPr>
              <a:t>context of the interplay of the individual and the environment.</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35</a:t>
            </a:fld>
            <a:endParaRPr lang="en-US"/>
          </a:p>
        </p:txBody>
      </p:sp>
    </p:spTree>
    <p:extLst>
      <p:ext uri="{BB962C8B-B14F-4D97-AF65-F5344CB8AC3E}">
        <p14:creationId xmlns:p14="http://schemas.microsoft.com/office/powerpoint/2010/main" val="150699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approaches that have focused more on interrelationships</a:t>
            </a:r>
          </a:p>
          <a:p>
            <a:endParaRPr lang="en-US" dirty="0" smtClean="0"/>
          </a:p>
          <a:p>
            <a:r>
              <a:rPr lang="en-US" sz="1200" b="0" i="0" u="none" strike="noStrike" kern="1200" baseline="0" dirty="0" err="1" smtClean="0">
                <a:solidFill>
                  <a:schemeClr val="tx1"/>
                </a:solidFill>
                <a:latin typeface="+mn-lt"/>
                <a:ea typeface="+mn-ea"/>
                <a:cs typeface="+mn-cs"/>
              </a:rPr>
              <a:t>Allostatic</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load (or cumulative biological risk) has</a:t>
            </a:r>
          </a:p>
          <a:p>
            <a:r>
              <a:rPr lang="en-US" sz="1200" b="0" i="0" u="none" strike="noStrike" kern="1200" baseline="0" dirty="0" smtClean="0">
                <a:solidFill>
                  <a:schemeClr val="tx1"/>
                </a:solidFill>
                <a:latin typeface="+mn-lt"/>
                <a:ea typeface="+mn-ea"/>
                <a:cs typeface="+mn-cs"/>
              </a:rPr>
              <a:t>been proposed as a biological link that explains</a:t>
            </a:r>
          </a:p>
          <a:p>
            <a:r>
              <a:rPr lang="en-US" sz="1200" b="0" i="0" u="none" strike="noStrike" kern="1200" baseline="0" dirty="0" smtClean="0">
                <a:solidFill>
                  <a:schemeClr val="tx1"/>
                </a:solidFill>
                <a:latin typeface="+mn-lt"/>
                <a:ea typeface="+mn-ea"/>
                <a:cs typeface="+mn-cs"/>
              </a:rPr>
              <a:t>socioeconomic disparities in morbidity and</a:t>
            </a:r>
          </a:p>
          <a:p>
            <a:r>
              <a:rPr lang="en-US" sz="1200" b="0" i="0" u="none" strike="noStrike" kern="1200" baseline="0" dirty="0" smtClean="0">
                <a:solidFill>
                  <a:schemeClr val="tx1"/>
                </a:solidFill>
                <a:latin typeface="+mn-lt"/>
                <a:ea typeface="+mn-ea"/>
                <a:cs typeface="+mn-cs"/>
              </a:rPr>
              <a:t>mortality6,7; empirical studies have demonstrated</a:t>
            </a:r>
          </a:p>
          <a:p>
            <a:r>
              <a:rPr lang="en-US" sz="1200" b="0" i="0" u="none" strike="noStrike" kern="1200" baseline="0" dirty="0" smtClean="0">
                <a:solidFill>
                  <a:schemeClr val="tx1"/>
                </a:solidFill>
                <a:latin typeface="+mn-lt"/>
                <a:ea typeface="+mn-ea"/>
                <a:cs typeface="+mn-cs"/>
              </a:rPr>
              <a:t>that </a:t>
            </a:r>
            <a:r>
              <a:rPr lang="en-US" sz="1200" b="0" i="0" u="none" strike="noStrike" kern="1200" baseline="0" dirty="0" err="1" smtClean="0">
                <a:solidFill>
                  <a:schemeClr val="tx1"/>
                </a:solidFill>
                <a:latin typeface="+mn-lt"/>
                <a:ea typeface="+mn-ea"/>
                <a:cs typeface="+mn-cs"/>
              </a:rPr>
              <a:t>allostatic</a:t>
            </a:r>
            <a:r>
              <a:rPr lang="en-US" sz="1200" b="0" i="0" u="none" strike="noStrike" kern="1200" baseline="0" dirty="0" smtClean="0">
                <a:solidFill>
                  <a:schemeClr val="tx1"/>
                </a:solidFill>
                <a:latin typeface="+mn-lt"/>
                <a:ea typeface="+mn-ea"/>
                <a:cs typeface="+mn-cs"/>
              </a:rPr>
              <a:t> load is patterned by social</a:t>
            </a:r>
          </a:p>
          <a:p>
            <a:r>
              <a:rPr lang="en-US" sz="1200" b="0" i="0" u="none" strike="noStrike" kern="1200" baseline="0" dirty="0" smtClean="0">
                <a:solidFill>
                  <a:schemeClr val="tx1"/>
                </a:solidFill>
                <a:latin typeface="+mn-lt"/>
                <a:ea typeface="+mn-ea"/>
                <a:cs typeface="+mn-cs"/>
              </a:rPr>
              <a:t>determinants (e.g., ethnicity, education,</a:t>
            </a:r>
          </a:p>
          <a:p>
            <a:r>
              <a:rPr lang="en-US" sz="1200" b="0" i="0" u="none" strike="noStrike" kern="1200" baseline="0" dirty="0" smtClean="0">
                <a:solidFill>
                  <a:schemeClr val="tx1"/>
                </a:solidFill>
                <a:latin typeface="+mn-lt"/>
                <a:ea typeface="+mn-ea"/>
                <a:cs typeface="+mn-cs"/>
              </a:rPr>
              <a:t>and income)8---11 and prospectively predicts</a:t>
            </a:r>
          </a:p>
          <a:p>
            <a:r>
              <a:rPr lang="en-US" sz="1200" b="0" i="0" u="none" strike="noStrike" kern="1200" baseline="0" dirty="0" smtClean="0">
                <a:solidFill>
                  <a:schemeClr val="tx1"/>
                </a:solidFill>
                <a:latin typeface="+mn-lt"/>
                <a:ea typeface="+mn-ea"/>
                <a:cs typeface="+mn-cs"/>
              </a:rPr>
              <a:t>mortality as well as cognitive and physical</a:t>
            </a:r>
          </a:p>
          <a:p>
            <a:r>
              <a:rPr lang="en-US" sz="1200" b="0" i="0" u="none" strike="noStrike" kern="1200" baseline="0" dirty="0" smtClean="0">
                <a:solidFill>
                  <a:schemeClr val="tx1"/>
                </a:solidFill>
                <a:latin typeface="+mn-lt"/>
                <a:ea typeface="+mn-ea"/>
                <a:cs typeface="+mn-cs"/>
              </a:rPr>
              <a:t>decline.12---14</a:t>
            </a:r>
            <a:endParaRPr lang="en-US" dirty="0" smtClean="0"/>
          </a:p>
          <a:p>
            <a:endParaRPr lang="en-US" dirty="0" smtClean="0"/>
          </a:p>
          <a:p>
            <a:r>
              <a:rPr lang="en-US" dirty="0" smtClean="0"/>
              <a:t>Now going to briefly</a:t>
            </a:r>
            <a:r>
              <a:rPr lang="en-US" baseline="0" dirty="0" smtClean="0"/>
              <a:t> talk about two specific theories that can be helpful to know about that are related to the big picture ecological model</a:t>
            </a:r>
          </a:p>
          <a:p>
            <a:r>
              <a:rPr lang="en-US" baseline="0" dirty="0" smtClean="0"/>
              <a:t>First – a way in which stressful life circumstances can produce biological effects</a:t>
            </a:r>
          </a:p>
          <a:p>
            <a:r>
              <a:rPr lang="en-US" baseline="0" dirty="0" smtClean="0"/>
              <a:t>Ignores who is thrown into the river</a:t>
            </a:r>
          </a:p>
          <a:p>
            <a:endParaRPr lang="en-US" baseline="0" dirty="0" smtClean="0"/>
          </a:p>
          <a:p>
            <a:r>
              <a:rPr lang="en-US" sz="1200" kern="1200" dirty="0" smtClean="0">
                <a:solidFill>
                  <a:schemeClr val="tx1"/>
                </a:solidFill>
                <a:effectLst/>
                <a:latin typeface="+mn-lt"/>
                <a:ea typeface="+mn-ea"/>
                <a:cs typeface="+mn-cs"/>
              </a:rPr>
              <a:t>A </a:t>
            </a:r>
            <a:r>
              <a:rPr lang="en-US" sz="1200" i="1" kern="1200" dirty="0" smtClean="0">
                <a:solidFill>
                  <a:schemeClr val="tx1"/>
                </a:solidFill>
                <a:effectLst/>
                <a:latin typeface="+mn-lt"/>
                <a:ea typeface="+mn-ea"/>
                <a:cs typeface="+mn-cs"/>
              </a:rPr>
              <a:t>psychosocial</a:t>
            </a:r>
            <a:r>
              <a:rPr lang="en-US" sz="1200" kern="1200" dirty="0" smtClean="0">
                <a:solidFill>
                  <a:schemeClr val="tx1"/>
                </a:solidFill>
                <a:effectLst/>
                <a:latin typeface="+mn-lt"/>
                <a:ea typeface="+mn-ea"/>
                <a:cs typeface="+mn-cs"/>
              </a:rPr>
              <a:t> framework directs attention to both </a:t>
            </a:r>
            <a:r>
              <a:rPr lang="en-US" sz="1200" kern="1200" dirty="0" err="1" smtClean="0">
                <a:solidFill>
                  <a:schemeClr val="tx1"/>
                </a:solidFill>
                <a:effectLst/>
                <a:latin typeface="+mn-lt"/>
                <a:ea typeface="+mn-ea"/>
                <a:cs typeface="+mn-cs"/>
              </a:rPr>
              <a:t>behavioural</a:t>
            </a:r>
            <a:r>
              <a:rPr lang="en-US" sz="1200" kern="1200" dirty="0" smtClean="0">
                <a:solidFill>
                  <a:schemeClr val="tx1"/>
                </a:solidFill>
                <a:effectLst/>
                <a:latin typeface="+mn-lt"/>
                <a:ea typeface="+mn-ea"/>
                <a:cs typeface="+mn-cs"/>
              </a:rPr>
              <a:t> and endogenous biological responses to human interactions.</a:t>
            </a:r>
            <a:r>
              <a:rPr lang="en-US" sz="1200" u="sng" kern="1200" dirty="0" smtClean="0">
                <a:solidFill>
                  <a:schemeClr val="tx1"/>
                </a:solidFill>
                <a:effectLst/>
                <a:latin typeface="+mn-lt"/>
                <a:ea typeface="+mn-ea"/>
                <a:cs typeface="+mn-cs"/>
                <a:hlinkClick r:id="rId3"/>
              </a:rPr>
              <a:t>1</a:t>
            </a:r>
            <a:r>
              <a:rPr lang="en-US" sz="1200" kern="1200" dirty="0" smtClean="0">
                <a:solidFill>
                  <a:schemeClr val="tx1"/>
                </a:solidFill>
                <a:effectLst/>
                <a:latin typeface="+mn-lt"/>
                <a:ea typeface="+mn-ea"/>
                <a:cs typeface="+mn-cs"/>
              </a:rPr>
              <a:t> At issue is the “health-damaging potential of psychological stress”, as “generated by despairing circumstances, insurmountable tasks, or lack of social support” (page 41)</a:t>
            </a:r>
            <a:r>
              <a:rPr lang="en-US" sz="1200" u="sng" kern="1200" dirty="0" smtClean="0">
                <a:solidFill>
                  <a:schemeClr val="tx1"/>
                </a:solidFill>
                <a:effectLst/>
                <a:latin typeface="+mn-lt"/>
                <a:ea typeface="+mn-ea"/>
                <a:cs typeface="+mn-cs"/>
                <a:hlinkClick r:id="rId4"/>
              </a:rPr>
              <a:t>36</a:t>
            </a:r>
            <a:r>
              <a:rPr lang="en-US" sz="1200" kern="1200" dirty="0" smtClean="0">
                <a:solidFill>
                  <a:schemeClr val="tx1"/>
                </a:solidFill>
                <a:effectLst/>
                <a:latin typeface="+mn-lt"/>
                <a:ea typeface="+mn-ea"/>
                <a:cs typeface="+mn-cs"/>
              </a:rPr>
              <a:t>; see also “stress” (below). Typically </a:t>
            </a:r>
            <a:r>
              <a:rPr lang="en-US" sz="1200" kern="1200" dirty="0" err="1" smtClean="0">
                <a:solidFill>
                  <a:schemeClr val="tx1"/>
                </a:solidFill>
                <a:effectLst/>
                <a:latin typeface="+mn-lt"/>
                <a:ea typeface="+mn-ea"/>
                <a:cs typeface="+mn-cs"/>
              </a:rPr>
              <a:t>conceptualised</a:t>
            </a:r>
            <a:r>
              <a:rPr lang="en-US" sz="1200" kern="1200" dirty="0" smtClean="0">
                <a:solidFill>
                  <a:schemeClr val="tx1"/>
                </a:solidFill>
                <a:effectLst/>
                <a:latin typeface="+mn-lt"/>
                <a:ea typeface="+mn-ea"/>
                <a:cs typeface="+mn-cs"/>
              </a:rPr>
              <a:t> in relation to individuals, its central hypothesis is that chronic and acute social stressors: (a) alter host susceptibility or become directly pathogenic by affecting neuroendocrine function, and/or (b) induce health damaging </a:t>
            </a:r>
            <a:r>
              <a:rPr lang="en-US" sz="1200" kern="1200" dirty="0" err="1" smtClean="0">
                <a:solidFill>
                  <a:schemeClr val="tx1"/>
                </a:solidFill>
                <a:effectLst/>
                <a:latin typeface="+mn-lt"/>
                <a:ea typeface="+mn-ea"/>
                <a:cs typeface="+mn-cs"/>
              </a:rPr>
              <a:t>behaviours</a:t>
            </a:r>
            <a:r>
              <a:rPr lang="en-US" sz="1200" kern="1200" dirty="0" smtClean="0">
                <a:solidFill>
                  <a:schemeClr val="tx1"/>
                </a:solidFill>
                <a:effectLst/>
                <a:latin typeface="+mn-lt"/>
                <a:ea typeface="+mn-ea"/>
                <a:cs typeface="+mn-cs"/>
              </a:rPr>
              <a:t> (especially in relation to use of psychoactive substances, diet, and sexual </a:t>
            </a:r>
            <a:r>
              <a:rPr lang="en-US" sz="1200" kern="1200" dirty="0" err="1" smtClean="0">
                <a:solidFill>
                  <a:schemeClr val="tx1"/>
                </a:solidFill>
                <a:effectLst/>
                <a:latin typeface="+mn-lt"/>
                <a:ea typeface="+mn-ea"/>
                <a:cs typeface="+mn-cs"/>
              </a:rPr>
              <a:t>behaviours</a:t>
            </a:r>
            <a:r>
              <a:rPr lang="en-US" sz="1200" kern="1200" dirty="0" smtClean="0">
                <a:solidFill>
                  <a:schemeClr val="tx1"/>
                </a:solidFill>
                <a:effectLst/>
                <a:latin typeface="+mn-lt"/>
                <a:ea typeface="+mn-ea"/>
                <a:cs typeface="+mn-cs"/>
              </a:rPr>
              <a:t>).</a:t>
            </a:r>
            <a:r>
              <a:rPr lang="en-US" sz="1200" u="sng" kern="1200" dirty="0" smtClean="0">
                <a:solidFill>
                  <a:schemeClr val="tx1"/>
                </a:solidFill>
                <a:effectLst/>
                <a:latin typeface="+mn-lt"/>
                <a:ea typeface="+mn-ea"/>
                <a:cs typeface="+mn-cs"/>
                <a:hlinkClick r:id="rId3"/>
              </a:rPr>
              <a:t>1</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5"/>
              </a:rPr>
              <a:t>4</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4"/>
              </a:rPr>
              <a:t>36</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36</a:t>
            </a:fld>
            <a:endParaRPr lang="en-US"/>
          </a:p>
        </p:txBody>
      </p:sp>
    </p:spTree>
    <p:extLst>
      <p:ext uri="{BB962C8B-B14F-4D97-AF65-F5344CB8AC3E}">
        <p14:creationId xmlns:p14="http://schemas.microsoft.com/office/powerpoint/2010/main" val="751330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Related multi</a:t>
            </a:r>
            <a:r>
              <a:rPr lang="en-US" baseline="0" dirty="0" smtClean="0"/>
              <a:t> level frameworks include eco-epidemiology and social-ecological systems perspective – but this is the one that most focuses on biology</a:t>
            </a:r>
          </a:p>
          <a:p>
            <a:endParaRPr lang="en-US" baseline="0" dirty="0" smtClean="0"/>
          </a:p>
          <a:p>
            <a:r>
              <a:rPr lang="en-US" dirty="0" smtClean="0"/>
              <a:t>http://www.ncbi.nlm.nih.gov/pmc/articles/PMC3484783/</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37</a:t>
            </a:fld>
            <a:endParaRPr lang="en-US"/>
          </a:p>
        </p:txBody>
      </p:sp>
    </p:spTree>
    <p:extLst>
      <p:ext uri="{BB962C8B-B14F-4D97-AF65-F5344CB8AC3E}">
        <p14:creationId xmlns:p14="http://schemas.microsoft.com/office/powerpoint/2010/main" val="3758511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Straightforward descriptions</a:t>
            </a:r>
            <a:r>
              <a:rPr lang="en-US" baseline="0" dirty="0" smtClean="0"/>
              <a:t> of disease origins and sweeps for risk ratios – not interested in interconnections, intervening factors or causation</a:t>
            </a:r>
          </a:p>
          <a:p>
            <a:endParaRPr lang="en-US" baseline="0" dirty="0" smtClean="0"/>
          </a:p>
          <a:p>
            <a:r>
              <a:rPr lang="en-US" baseline="0" dirty="0" smtClean="0"/>
              <a:t>Coincides with the use of individually based psychology models – designed to focus on motivation </a:t>
            </a:r>
            <a:r>
              <a:rPr lang="en-US" baseline="0" dirty="0" err="1" smtClean="0"/>
              <a:t>etc</a:t>
            </a:r>
            <a:r>
              <a:rPr lang="en-US" baseline="0" dirty="0" smtClean="0"/>
              <a:t> without underlying understanding of causes</a:t>
            </a:r>
          </a:p>
          <a:p>
            <a:endParaRPr lang="en-US" baseline="0" dirty="0" smtClean="0"/>
          </a:p>
          <a:p>
            <a:r>
              <a:rPr lang="en-US" baseline="0" dirty="0" smtClean="0"/>
              <a:t>Not genetics = http://www.sciencedirect.com/science/article/pii/S1047279714003196</a:t>
            </a:r>
          </a:p>
          <a:p>
            <a:r>
              <a:rPr lang="en-US" baseline="0" dirty="0" smtClean="0"/>
              <a:t>Importance of poverty/place interconnections - http://www.ncbi.nlm.nih.gov/pubmed/24228660</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9</a:t>
            </a:fld>
            <a:endParaRPr lang="en-US"/>
          </a:p>
        </p:txBody>
      </p:sp>
    </p:spTree>
    <p:extLst>
      <p:ext uri="{BB962C8B-B14F-4D97-AF65-F5344CB8AC3E}">
        <p14:creationId xmlns:p14="http://schemas.microsoft.com/office/powerpoint/2010/main" val="1141500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Straightforward descriptions</a:t>
            </a:r>
            <a:r>
              <a:rPr lang="en-US" baseline="0" dirty="0" smtClean="0"/>
              <a:t> of disease origins and sweeps for risk ratios – not interested in interconnections, intervening factors or causation</a:t>
            </a:r>
          </a:p>
          <a:p>
            <a:r>
              <a:rPr lang="en-US" baseline="0" dirty="0" smtClean="0"/>
              <a:t>Often focus has been on lifestyle and genetics, although environment can be </a:t>
            </a:r>
            <a:r>
              <a:rPr lang="en-US" baseline="0" dirty="0" err="1" smtClean="0"/>
              <a:t>incldued</a:t>
            </a:r>
            <a:r>
              <a:rPr lang="en-US" baseline="0" dirty="0" smtClean="0"/>
              <a:t> her as relevant exposures</a:t>
            </a:r>
          </a:p>
          <a:p>
            <a:endParaRPr lang="en-US" baseline="0" dirty="0" smtClean="0"/>
          </a:p>
          <a:p>
            <a:r>
              <a:rPr lang="en-US" baseline="0" dirty="0" smtClean="0"/>
              <a:t>Not genetics = http://www.sciencedirect.com/science/article/pii/S1047279714003196</a:t>
            </a:r>
          </a:p>
          <a:p>
            <a:r>
              <a:rPr lang="en-US" baseline="0" dirty="0" smtClean="0"/>
              <a:t>Importance of poverty/place interconnections - http://www.ncbi.nlm.nih.gov/pubmed/24228660</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10</a:t>
            </a:fld>
            <a:endParaRPr lang="en-US"/>
          </a:p>
        </p:txBody>
      </p:sp>
    </p:spTree>
    <p:extLst>
      <p:ext uri="{BB962C8B-B14F-4D97-AF65-F5344CB8AC3E}">
        <p14:creationId xmlns:p14="http://schemas.microsoft.com/office/powerpoint/2010/main" val="216903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possible ways to present these frameworks – the point is that the frameworks in play are in response to</a:t>
            </a:r>
            <a:r>
              <a:rPr lang="en-US" baseline="0" dirty="0" smtClean="0"/>
              <a:t> the needs of the time and are responsive to what we know at any one time. Not knowing about bacteria, we couldn’t do infectious disease epidemiology. ID </a:t>
            </a:r>
            <a:r>
              <a:rPr lang="en-US" baseline="0" dirty="0" err="1" smtClean="0"/>
              <a:t>epi</a:t>
            </a:r>
            <a:r>
              <a:rPr lang="en-US" baseline="0" dirty="0" smtClean="0"/>
              <a:t> is what lead to the exposure-outcome framework. Now with chronic diseases, we are </a:t>
            </a:r>
            <a:r>
              <a:rPr lang="en-US" baseline="0" dirty="0" err="1" smtClean="0"/>
              <a:t>beginnign</a:t>
            </a:r>
            <a:r>
              <a:rPr lang="en-US" baseline="0" dirty="0" smtClean="0"/>
              <a:t> to understand more that the strictly individual perspective is not adequate and we need to think bigger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11</a:t>
            </a:fld>
            <a:endParaRPr lang="en-US"/>
          </a:p>
        </p:txBody>
      </p:sp>
    </p:spTree>
    <p:extLst>
      <p:ext uri="{BB962C8B-B14F-4D97-AF65-F5344CB8AC3E}">
        <p14:creationId xmlns:p14="http://schemas.microsoft.com/office/powerpoint/2010/main" val="644935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Avoiding the prison of the proximate</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12</a:t>
            </a:fld>
            <a:endParaRPr lang="en-US"/>
          </a:p>
        </p:txBody>
      </p:sp>
    </p:spTree>
    <p:extLst>
      <p:ext uri="{BB962C8B-B14F-4D97-AF65-F5344CB8AC3E}">
        <p14:creationId xmlns:p14="http://schemas.microsoft.com/office/powerpoint/2010/main" val="3695670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Flexibly</a:t>
            </a:r>
            <a:r>
              <a:rPr lang="en-US" baseline="0" dirty="0" smtClean="0"/>
              <a:t> is key here </a:t>
            </a:r>
          </a:p>
          <a:p>
            <a:r>
              <a:rPr lang="en-US" baseline="0" dirty="0" smtClean="0"/>
              <a:t>Also operate on both group and individual level – i.e. neighborhood effects and having individual </a:t>
            </a:r>
            <a:r>
              <a:rPr lang="en-US" baseline="0" dirty="0" smtClean="0"/>
              <a:t>resources</a:t>
            </a:r>
          </a:p>
          <a:p>
            <a:endParaRPr lang="en-US" baseline="0" dirty="0" smtClean="0"/>
          </a:p>
          <a:p>
            <a:r>
              <a:rPr lang="en-US" dirty="0" smtClean="0"/>
              <a:t>The hallmark of a fundamental cause is persistent health inequalities despite pronounced changes in diseases, health risks, and treatments</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18</a:t>
            </a:fld>
            <a:endParaRPr lang="en-US"/>
          </a:p>
        </p:txBody>
      </p:sp>
    </p:spTree>
    <p:extLst>
      <p:ext uri="{BB962C8B-B14F-4D97-AF65-F5344CB8AC3E}">
        <p14:creationId xmlns:p14="http://schemas.microsoft.com/office/powerpoint/2010/main" val="3512653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Flexibly</a:t>
            </a:r>
            <a:r>
              <a:rPr lang="en-US" baseline="0" dirty="0" smtClean="0"/>
              <a:t> is key here </a:t>
            </a:r>
          </a:p>
          <a:p>
            <a:r>
              <a:rPr lang="en-US" baseline="0" dirty="0" smtClean="0"/>
              <a:t>Also operate on both group and individual level – i.e. neighborhood effects and having </a:t>
            </a:r>
            <a:r>
              <a:rPr lang="en-US" baseline="0" smtClean="0"/>
              <a:t>individual resources</a:t>
            </a:r>
            <a:endParaRPr lang="en-US"/>
          </a:p>
        </p:txBody>
      </p:sp>
      <p:sp>
        <p:nvSpPr>
          <p:cNvPr id="4" name="Slide Number Placeholder 3"/>
          <p:cNvSpPr>
            <a:spLocks noGrp="1"/>
          </p:cNvSpPr>
          <p:nvPr>
            <p:ph type="sldNum" sz="quarter" idx="10"/>
          </p:nvPr>
        </p:nvSpPr>
        <p:spPr/>
        <p:txBody>
          <a:bodyPr/>
          <a:lstStyle/>
          <a:p>
            <a:fld id="{EF8CE332-6E9C-4D11-9F5B-65AA288B18B8}" type="slidenum">
              <a:rPr lang="en-US" smtClean="0"/>
              <a:t>19</a:t>
            </a:fld>
            <a:endParaRPr lang="en-US"/>
          </a:p>
        </p:txBody>
      </p:sp>
    </p:spTree>
    <p:extLst>
      <p:ext uri="{BB962C8B-B14F-4D97-AF65-F5344CB8AC3E}">
        <p14:creationId xmlns:p14="http://schemas.microsoft.com/office/powerpoint/2010/main" val="2288252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SES </a:t>
            </a:r>
            <a:r>
              <a:rPr lang="en-US" dirty="0" err="1" smtClean="0"/>
              <a:t>graduaient</a:t>
            </a:r>
            <a:r>
              <a:rPr lang="en-US" dirty="0" smtClean="0"/>
              <a:t> with </a:t>
            </a:r>
            <a:r>
              <a:rPr lang="en-US" dirty="0" err="1" smtClean="0"/>
              <a:t>smokign</a:t>
            </a:r>
            <a:r>
              <a:rPr lang="en-US" dirty="0" smtClean="0"/>
              <a:t> prior</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20</a:t>
            </a:fld>
            <a:endParaRPr lang="en-US"/>
          </a:p>
        </p:txBody>
      </p:sp>
    </p:spTree>
    <p:extLst>
      <p:ext uri="{BB962C8B-B14F-4D97-AF65-F5344CB8AC3E}">
        <p14:creationId xmlns:p14="http://schemas.microsoft.com/office/powerpoint/2010/main" val="513568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Preasages</a:t>
            </a:r>
            <a:r>
              <a:rPr lang="en-US" dirty="0" smtClean="0"/>
              <a:t> debate about effect of race</a:t>
            </a:r>
            <a:endParaRPr lang="en-US" dirty="0"/>
          </a:p>
        </p:txBody>
      </p:sp>
      <p:sp>
        <p:nvSpPr>
          <p:cNvPr id="4" name="Slide Number Placeholder 3"/>
          <p:cNvSpPr>
            <a:spLocks noGrp="1"/>
          </p:cNvSpPr>
          <p:nvPr>
            <p:ph type="sldNum" sz="quarter" idx="10"/>
          </p:nvPr>
        </p:nvSpPr>
        <p:spPr/>
        <p:txBody>
          <a:bodyPr/>
          <a:lstStyle/>
          <a:p>
            <a:fld id="{EF8CE332-6E9C-4D11-9F5B-65AA288B18B8}" type="slidenum">
              <a:rPr lang="en-US" smtClean="0"/>
              <a:t>24</a:t>
            </a:fld>
            <a:endParaRPr lang="en-US"/>
          </a:p>
        </p:txBody>
      </p:sp>
    </p:spTree>
    <p:extLst>
      <p:ext uri="{BB962C8B-B14F-4D97-AF65-F5344CB8AC3E}">
        <p14:creationId xmlns:p14="http://schemas.microsoft.com/office/powerpoint/2010/main" val="2866844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31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44517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2817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551239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362D0A-EB28-4581-A133-14B6252BBD14}" type="datetimeFigureOut">
              <a:rPr lang="en-US" smtClean="0"/>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911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362D0A-EB28-4581-A133-14B6252BBD14}" type="datetimeFigureOut">
              <a:rPr lang="en-US" smtClean="0"/>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90956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362D0A-EB28-4581-A133-14B6252BBD14}" type="datetimeFigureOut">
              <a:rPr lang="en-US" smtClean="0"/>
              <a:t>3/29/2020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1999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1362D0A-EB28-4581-A133-14B6252BBD14}" type="datetimeFigureOut">
              <a:rPr lang="en-US" smtClean="0"/>
              <a:t>3/29/2020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4249898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1362D0A-EB28-4581-A133-14B6252BBD14}" type="datetimeFigureOut">
              <a:rPr lang="en-US" smtClean="0"/>
              <a:t>3/29/2020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61323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1362D0A-EB28-4581-A133-14B6252BBD14}" type="datetimeFigureOut">
              <a:rPr lang="en-US" smtClean="0"/>
              <a:t>3/29/2020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758CA73-F04C-4A07-BA9A-E01730CDBFFD}" type="slidenum">
              <a:rPr lang="en-US" smtClean="0"/>
              <a:t>‹#›</a:t>
            </a:fld>
            <a:endParaRPr lang="en-US"/>
          </a:p>
        </p:txBody>
      </p:sp>
    </p:spTree>
    <p:extLst>
      <p:ext uri="{BB962C8B-B14F-4D97-AF65-F5344CB8AC3E}">
        <p14:creationId xmlns:p14="http://schemas.microsoft.com/office/powerpoint/2010/main" val="333186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1362D0A-EB28-4581-A133-14B6252BBD14}" type="datetimeFigureOut">
              <a:rPr lang="en-US" smtClean="0"/>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57095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1362D0A-EB28-4581-A133-14B6252BBD14}" type="datetimeFigureOut">
              <a:rPr lang="en-US" smtClean="0"/>
              <a:t>3/29/2020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758CA73-F04C-4A07-BA9A-E01730CDBFF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88828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06411"/>
            <a:ext cx="9144000" cy="2387600"/>
          </a:xfrm>
        </p:spPr>
        <p:txBody>
          <a:bodyPr>
            <a:noAutofit/>
          </a:bodyPr>
          <a:lstStyle/>
          <a:p>
            <a:r>
              <a:rPr lang="en-US" sz="4800" dirty="0" smtClean="0"/>
              <a:t>Advanced Methods and Concepts in Research on Health Disparities and Social Determinants of Health</a:t>
            </a:r>
            <a:endParaRPr lang="en-US" sz="4800" dirty="0"/>
          </a:p>
        </p:txBody>
      </p:sp>
      <p:sp>
        <p:nvSpPr>
          <p:cNvPr id="3" name="Subtitle 2"/>
          <p:cNvSpPr>
            <a:spLocks noGrp="1"/>
          </p:cNvSpPr>
          <p:nvPr>
            <p:ph type="subTitle" idx="1"/>
          </p:nvPr>
        </p:nvSpPr>
        <p:spPr>
          <a:xfrm>
            <a:off x="1524000" y="4635310"/>
            <a:ext cx="9144000" cy="1655762"/>
          </a:xfrm>
        </p:spPr>
        <p:txBody>
          <a:bodyPr/>
          <a:lstStyle/>
          <a:p>
            <a:r>
              <a:rPr lang="en-US" dirty="0" smtClean="0"/>
              <a:t>March 30, 2020</a:t>
            </a:r>
            <a:endParaRPr lang="en-US" dirty="0"/>
          </a:p>
        </p:txBody>
      </p:sp>
    </p:spTree>
    <p:extLst>
      <p:ext uri="{BB962C8B-B14F-4D97-AF65-F5344CB8AC3E}">
        <p14:creationId xmlns:p14="http://schemas.microsoft.com/office/powerpoint/2010/main" val="2017609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3504" y="76200"/>
            <a:ext cx="8229600" cy="1143000"/>
          </a:xfrm>
        </p:spPr>
        <p:txBody>
          <a:bodyPr/>
          <a:lstStyle/>
          <a:p>
            <a:r>
              <a:rPr lang="en-US" dirty="0" smtClean="0"/>
              <a:t>Black Box Epidemiology</a:t>
            </a:r>
            <a:endParaRPr lang="en-US" dirty="0"/>
          </a:p>
        </p:txBody>
      </p:sp>
      <p:sp>
        <p:nvSpPr>
          <p:cNvPr id="2" name="TextBox 1"/>
          <p:cNvSpPr txBox="1"/>
          <p:nvPr/>
        </p:nvSpPr>
        <p:spPr>
          <a:xfrm>
            <a:off x="6858000" y="6324600"/>
            <a:ext cx="2362200" cy="369332"/>
          </a:xfrm>
          <a:prstGeom prst="rect">
            <a:avLst/>
          </a:prstGeom>
          <a:noFill/>
        </p:spPr>
        <p:txBody>
          <a:bodyPr wrap="square" rtlCol="0">
            <a:spAutoFit/>
          </a:bodyPr>
          <a:lstStyle/>
          <a:p>
            <a:r>
              <a:rPr lang="en-US" dirty="0"/>
              <a:t>Kurian, </a:t>
            </a:r>
            <a:r>
              <a:rPr lang="en-US" dirty="0" err="1"/>
              <a:t>Ethn</a:t>
            </a:r>
            <a:r>
              <a:rPr lang="en-US" dirty="0"/>
              <a:t> Dis, 2007</a:t>
            </a:r>
          </a:p>
        </p:txBody>
      </p:sp>
      <p:graphicFrame>
        <p:nvGraphicFramePr>
          <p:cNvPr id="12" name="Diagram 11"/>
          <p:cNvGraphicFramePr/>
          <p:nvPr>
            <p:extLst>
              <p:ext uri="{D42A27DB-BD31-4B8C-83A1-F6EECF244321}">
                <p14:modId xmlns:p14="http://schemas.microsoft.com/office/powerpoint/2010/main" val="4197618418"/>
              </p:ext>
            </p:extLst>
          </p:nvPr>
        </p:nvGraphicFramePr>
        <p:xfrm>
          <a:off x="2667000" y="1795272"/>
          <a:ext cx="65532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13476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Paradigms of Epidemiology</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2800" dirty="0" smtClean="0"/>
              <a:t> Miasma: Sanitary statistics</a:t>
            </a:r>
          </a:p>
          <a:p>
            <a:pPr>
              <a:buFont typeface="Arial" panose="020B0604020202020204" pitchFamily="34" charset="0"/>
              <a:buChar char="•"/>
            </a:pPr>
            <a:r>
              <a:rPr lang="en-US" sz="2800" dirty="0" smtClean="0"/>
              <a:t> Germ theory: </a:t>
            </a:r>
            <a:r>
              <a:rPr lang="en-US" sz="2800" dirty="0"/>
              <a:t>Infectious disease </a:t>
            </a:r>
            <a:r>
              <a:rPr lang="en-US" sz="2800" dirty="0" smtClean="0"/>
              <a:t>epidemiology</a:t>
            </a:r>
          </a:p>
          <a:p>
            <a:pPr>
              <a:buFont typeface="Arial" panose="020B0604020202020204" pitchFamily="34" charset="0"/>
              <a:buChar char="•"/>
            </a:pPr>
            <a:r>
              <a:rPr lang="en-US" sz="2800" dirty="0" smtClean="0"/>
              <a:t> Black box: Chronic disease epidemiology/</a:t>
            </a:r>
            <a:r>
              <a:rPr lang="en-US" sz="2800" dirty="0" err="1" smtClean="0"/>
              <a:t>spiderless</a:t>
            </a:r>
            <a:r>
              <a:rPr lang="en-US" sz="2800" dirty="0" smtClean="0"/>
              <a:t> web</a:t>
            </a:r>
          </a:p>
          <a:p>
            <a:pPr lvl="1">
              <a:buFont typeface="Arial" panose="020B0604020202020204" pitchFamily="34" charset="0"/>
              <a:buChar char="•"/>
            </a:pPr>
            <a:r>
              <a:rPr lang="en-US" sz="2400" dirty="0" smtClean="0"/>
              <a:t>Emphasis on individual behavior change theories</a:t>
            </a:r>
          </a:p>
          <a:p>
            <a:pPr>
              <a:buFont typeface="Arial" panose="020B0604020202020204" pitchFamily="34" charset="0"/>
              <a:buChar char="•"/>
            </a:pPr>
            <a:r>
              <a:rPr lang="en-US" sz="2600" dirty="0" smtClean="0"/>
              <a:t> Now what?</a:t>
            </a:r>
          </a:p>
          <a:p>
            <a:pPr marL="0" indent="0">
              <a:buNone/>
            </a:pPr>
            <a:endParaRPr lang="en-US" dirty="0"/>
          </a:p>
        </p:txBody>
      </p:sp>
      <p:sp>
        <p:nvSpPr>
          <p:cNvPr id="6" name="TextBox 5"/>
          <p:cNvSpPr txBox="1"/>
          <p:nvPr/>
        </p:nvSpPr>
        <p:spPr>
          <a:xfrm>
            <a:off x="9677400" y="6320852"/>
            <a:ext cx="2514600" cy="646331"/>
          </a:xfrm>
          <a:prstGeom prst="rect">
            <a:avLst/>
          </a:prstGeom>
          <a:noFill/>
        </p:spPr>
        <p:txBody>
          <a:bodyPr wrap="square" rtlCol="0">
            <a:spAutoFit/>
          </a:bodyPr>
          <a:lstStyle/>
          <a:p>
            <a:r>
              <a:rPr lang="en-US" dirty="0" err="1"/>
              <a:t>Susser</a:t>
            </a:r>
            <a:r>
              <a:rPr lang="en-US" dirty="0"/>
              <a:t> and </a:t>
            </a:r>
            <a:r>
              <a:rPr lang="en-US" dirty="0" err="1"/>
              <a:t>Susser</a:t>
            </a:r>
            <a:r>
              <a:rPr lang="en-US" dirty="0"/>
              <a:t>, AJPH, 1996</a:t>
            </a:r>
          </a:p>
        </p:txBody>
      </p:sp>
    </p:spTree>
    <p:extLst>
      <p:ext uri="{BB962C8B-B14F-4D97-AF65-F5344CB8AC3E}">
        <p14:creationId xmlns:p14="http://schemas.microsoft.com/office/powerpoint/2010/main" val="272564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Avoiding the Prison of the Proximate</a:t>
            </a:r>
            <a:br>
              <a:rPr lang="en-US" dirty="0" smtClean="0"/>
            </a:br>
            <a:endParaRPr lang="en-US" dirty="0"/>
          </a:p>
        </p:txBody>
      </p:sp>
      <p:sp>
        <p:nvSpPr>
          <p:cNvPr id="5" name="Content Placeholder 4"/>
          <p:cNvSpPr>
            <a:spLocks noGrp="1"/>
          </p:cNvSpPr>
          <p:nvPr>
            <p:ph idx="1"/>
          </p:nvPr>
        </p:nvSpPr>
        <p:spPr>
          <a:xfrm>
            <a:off x="1304544" y="1910144"/>
            <a:ext cx="8229600" cy="4525963"/>
          </a:xfrm>
        </p:spPr>
        <p:txBody>
          <a:bodyPr/>
          <a:lstStyle/>
          <a:p>
            <a:pPr>
              <a:buFont typeface="Arial" panose="020B0604020202020204" pitchFamily="34" charset="0"/>
              <a:buChar char="•"/>
            </a:pPr>
            <a:r>
              <a:rPr lang="en-US" sz="2800" dirty="0" smtClean="0"/>
              <a:t> 1960s - Social epidemiology defined as a discipline</a:t>
            </a:r>
          </a:p>
          <a:p>
            <a:pPr lvl="1">
              <a:buFont typeface="Arial" panose="020B0604020202020204" pitchFamily="34" charset="0"/>
              <a:buChar char="•"/>
            </a:pPr>
            <a:r>
              <a:rPr lang="en-US" sz="2400" dirty="0" smtClean="0"/>
              <a:t>Investigation of social factors as etiologies for disease </a:t>
            </a:r>
          </a:p>
          <a:p>
            <a:pPr>
              <a:buFont typeface="Arial" panose="020B0604020202020204" pitchFamily="34" charset="0"/>
              <a:buChar char="•"/>
            </a:pPr>
            <a:r>
              <a:rPr lang="en-US" sz="2800" dirty="0" smtClean="0"/>
              <a:t> Development of theories to explain relationships</a:t>
            </a:r>
          </a:p>
          <a:p>
            <a:endParaRPr lang="en-US" dirty="0" smtClean="0"/>
          </a:p>
        </p:txBody>
      </p:sp>
    </p:spTree>
    <p:extLst>
      <p:ext uri="{BB962C8B-B14F-4D97-AF65-F5344CB8AC3E}">
        <p14:creationId xmlns:p14="http://schemas.microsoft.com/office/powerpoint/2010/main" val="173839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Evidence for Impact of Social Conditions: Cause or Effect?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Quasi-experimental studies assessing expected associations between poor health and SES depending on social selection and social causation hypotheses</a:t>
            </a:r>
          </a:p>
          <a:p>
            <a:pPr>
              <a:buFont typeface="Wingdings" panose="05000000000000000000" pitchFamily="2" charset="2"/>
              <a:buChar char="§"/>
            </a:pPr>
            <a:r>
              <a:rPr lang="en-US" sz="2400" dirty="0"/>
              <a:t> </a:t>
            </a:r>
            <a:r>
              <a:rPr lang="en-US" sz="2400" dirty="0" smtClean="0"/>
              <a:t>Investigate associations that only reasonably could go one causal direction</a:t>
            </a:r>
          </a:p>
          <a:p>
            <a:pPr>
              <a:buFont typeface="Wingdings" panose="05000000000000000000" pitchFamily="2" charset="2"/>
              <a:buChar char="§"/>
            </a:pPr>
            <a:r>
              <a:rPr lang="en-US" sz="2400" dirty="0" smtClean="0"/>
              <a:t> Longitudinal studies</a:t>
            </a:r>
          </a:p>
          <a:p>
            <a:pPr>
              <a:buFont typeface="Wingdings" panose="05000000000000000000" pitchFamily="2" charset="2"/>
              <a:buChar char="§"/>
            </a:pPr>
            <a:r>
              <a:rPr lang="en-US" sz="2400" dirty="0"/>
              <a:t> </a:t>
            </a:r>
            <a:r>
              <a:rPr lang="en-US" sz="2400" dirty="0" smtClean="0"/>
              <a:t>Investigate causal pathways to link social conditions causally to poor outcomes</a:t>
            </a:r>
          </a:p>
          <a:p>
            <a:pPr lvl="1">
              <a:buFont typeface="Wingdings" panose="05000000000000000000" pitchFamily="2" charset="2"/>
              <a:buChar char="§"/>
            </a:pPr>
            <a:r>
              <a:rPr lang="en-US" sz="2200" dirty="0" smtClean="0"/>
              <a:t>Concern for unintended consequences of this approach</a:t>
            </a:r>
            <a:endParaRPr lang="en-US" sz="2200" dirty="0"/>
          </a:p>
        </p:txBody>
      </p:sp>
    </p:spTree>
    <p:extLst>
      <p:ext uri="{BB962C8B-B14F-4D97-AF65-F5344CB8AC3E}">
        <p14:creationId xmlns:p14="http://schemas.microsoft.com/office/powerpoint/2010/main" val="3390612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avoid neglecting effect of social factors?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Contextualize the risk factors</a:t>
            </a:r>
          </a:p>
          <a:p>
            <a:pPr>
              <a:buFont typeface="Wingdings" panose="05000000000000000000" pitchFamily="2" charset="2"/>
              <a:buChar char="§"/>
            </a:pPr>
            <a:r>
              <a:rPr lang="en-US" sz="2400" dirty="0"/>
              <a:t> </a:t>
            </a:r>
            <a:r>
              <a:rPr lang="en-US" sz="2400" dirty="0" smtClean="0"/>
              <a:t>Fundamental cause theory</a:t>
            </a:r>
            <a:endParaRPr lang="en-US" sz="2400" dirty="0"/>
          </a:p>
        </p:txBody>
      </p:sp>
    </p:spTree>
    <p:extLst>
      <p:ext uri="{BB962C8B-B14F-4D97-AF65-F5344CB8AC3E}">
        <p14:creationId xmlns:p14="http://schemas.microsoft.com/office/powerpoint/2010/main" val="18835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Contextualizing the Risk Factors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If identify individual based risk factors – why do those things happen? Why are some people more exposed to those risk factors than others?</a:t>
            </a:r>
            <a:endParaRPr lang="en-US" sz="2400" dirty="0"/>
          </a:p>
        </p:txBody>
      </p:sp>
    </p:spTree>
    <p:extLst>
      <p:ext uri="{BB962C8B-B14F-4D97-AF65-F5344CB8AC3E}">
        <p14:creationId xmlns:p14="http://schemas.microsoft.com/office/powerpoint/2010/main" val="2271500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4"/>
          <p:cNvSpPr>
            <a:spLocks noChangeArrowheads="1"/>
          </p:cNvSpPr>
          <p:nvPr/>
        </p:nvSpPr>
        <p:spPr bwMode="ltGray">
          <a:xfrm>
            <a:off x="2195512" y="381000"/>
            <a:ext cx="7585075" cy="933204"/>
          </a:xfrm>
          <a:prstGeom prst="rect">
            <a:avLst/>
          </a:prstGeom>
          <a:noFill/>
          <a:ln w="9525">
            <a:noFill/>
            <a:miter lim="800000"/>
            <a:headEnd/>
            <a:tailEnd/>
          </a:ln>
          <a:effectLst/>
        </p:spPr>
        <p:txBody>
          <a:bodyPr wrap="square">
            <a:spAutoFit/>
          </a:bodyPr>
          <a:lstStyle/>
          <a:p>
            <a:pPr algn="ctr">
              <a:lnSpc>
                <a:spcPct val="85000"/>
              </a:lnSpc>
              <a:defRPr/>
            </a:pPr>
            <a:r>
              <a:rPr lang="en-US" sz="3200" b="1" dirty="0">
                <a:solidFill>
                  <a:schemeClr val="bg1"/>
                </a:solidFill>
                <a:latin typeface="Calibri" panose="020F0502020204030204" pitchFamily="34" charset="0"/>
              </a:rPr>
              <a:t>A Different Approach to the Ecological Model</a:t>
            </a:r>
          </a:p>
        </p:txBody>
      </p:sp>
      <p:sp>
        <p:nvSpPr>
          <p:cNvPr id="27" name="Block Arc 26"/>
          <p:cNvSpPr/>
          <p:nvPr/>
        </p:nvSpPr>
        <p:spPr>
          <a:xfrm>
            <a:off x="2649538" y="1722439"/>
            <a:ext cx="6742112" cy="6675437"/>
          </a:xfrm>
          <a:prstGeom prst="blockArc">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black"/>
              </a:solidFill>
            </a:endParaRPr>
          </a:p>
        </p:txBody>
      </p:sp>
      <p:sp>
        <p:nvSpPr>
          <p:cNvPr id="28" name="Block Arc 27"/>
          <p:cNvSpPr/>
          <p:nvPr/>
        </p:nvSpPr>
        <p:spPr>
          <a:xfrm>
            <a:off x="3552826" y="2632075"/>
            <a:ext cx="4911725" cy="5151438"/>
          </a:xfrm>
          <a:prstGeom prst="blockArc">
            <a:avLst/>
          </a:prstGeom>
          <a:solidFill>
            <a:srgbClr val="3399FF"/>
          </a:solidFill>
          <a:ln w="28575">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black"/>
              </a:solidFill>
            </a:endParaRPr>
          </a:p>
        </p:txBody>
      </p:sp>
      <p:grpSp>
        <p:nvGrpSpPr>
          <p:cNvPr id="29" name="Group 96"/>
          <p:cNvGrpSpPr>
            <a:grpSpLocks/>
          </p:cNvGrpSpPr>
          <p:nvPr/>
        </p:nvGrpSpPr>
        <p:grpSpPr bwMode="auto">
          <a:xfrm>
            <a:off x="4465639" y="3546476"/>
            <a:ext cx="3144837" cy="3305175"/>
            <a:chOff x="3017367" y="3759796"/>
            <a:chExt cx="3144656" cy="3304620"/>
          </a:xfrm>
        </p:grpSpPr>
        <p:sp>
          <p:nvSpPr>
            <p:cNvPr id="30" name="Chord 29"/>
            <p:cNvSpPr/>
            <p:nvPr/>
          </p:nvSpPr>
          <p:spPr>
            <a:xfrm rot="6741582">
              <a:off x="2937385" y="3839778"/>
              <a:ext cx="3304620" cy="3144656"/>
            </a:xfrm>
            <a:prstGeom prst="chord">
              <a:avLst>
                <a:gd name="adj1" fmla="val 3303767"/>
                <a:gd name="adj2" fmla="val 15611572"/>
              </a:avLst>
            </a:prstGeom>
            <a:solidFill>
              <a:srgbClr val="0000CC"/>
            </a:solidFill>
            <a:ln w="28575">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white"/>
                </a:solidFill>
              </a:endParaRPr>
            </a:p>
          </p:txBody>
        </p:sp>
        <p:cxnSp>
          <p:nvCxnSpPr>
            <p:cNvPr id="31" name="Straight Connector 30"/>
            <p:cNvCxnSpPr/>
            <p:nvPr/>
          </p:nvCxnSpPr>
          <p:spPr>
            <a:xfrm rot="5400000" flipH="1" flipV="1">
              <a:off x="3853216" y="4524049"/>
              <a:ext cx="1431685" cy="476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32" name="Group 76"/>
          <p:cNvGrpSpPr>
            <a:grpSpLocks/>
          </p:cNvGrpSpPr>
          <p:nvPr/>
        </p:nvGrpSpPr>
        <p:grpSpPr bwMode="auto">
          <a:xfrm>
            <a:off x="2659064" y="5075238"/>
            <a:ext cx="6753225" cy="1327150"/>
            <a:chOff x="800100" y="2562225"/>
            <a:chExt cx="5486400" cy="707021"/>
          </a:xfrm>
        </p:grpSpPr>
        <p:sp>
          <p:nvSpPr>
            <p:cNvPr id="33" name="Rectangle 32"/>
            <p:cNvSpPr/>
            <p:nvPr/>
          </p:nvSpPr>
          <p:spPr>
            <a:xfrm>
              <a:off x="800100" y="2562225"/>
              <a:ext cx="5486400" cy="514197"/>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en-US">
                <a:solidFill>
                  <a:prstClr val="white"/>
                </a:solidFill>
              </a:endParaRPr>
            </a:p>
          </p:txBody>
        </p:sp>
        <p:cxnSp>
          <p:nvCxnSpPr>
            <p:cNvPr id="34" name="Straight Connector 33"/>
            <p:cNvCxnSpPr/>
            <p:nvPr/>
          </p:nvCxnSpPr>
          <p:spPr>
            <a:xfrm>
              <a:off x="800100" y="2562225"/>
              <a:ext cx="5477372" cy="0"/>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5" name="TextBox 23"/>
            <p:cNvSpPr txBox="1"/>
            <p:nvPr/>
          </p:nvSpPr>
          <p:spPr>
            <a:xfrm>
              <a:off x="2747553" y="2764352"/>
              <a:ext cx="1590204" cy="50489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n-US" sz="2800" b="1" dirty="0">
                  <a:solidFill>
                    <a:prstClr val="white"/>
                  </a:solidFill>
                </a:rPr>
                <a:t>HEALTH</a:t>
              </a:r>
            </a:p>
          </p:txBody>
        </p:sp>
      </p:grpSp>
      <p:sp>
        <p:nvSpPr>
          <p:cNvPr id="36" name="TextBox 24"/>
          <p:cNvSpPr txBox="1"/>
          <p:nvPr/>
        </p:nvSpPr>
        <p:spPr>
          <a:xfrm>
            <a:off x="4865688" y="4119563"/>
            <a:ext cx="1122362" cy="811212"/>
          </a:xfrm>
          <a:prstGeom prst="rect">
            <a:avLst/>
          </a:prstGeom>
          <a:noFill/>
        </p:spPr>
        <p:style>
          <a:lnRef idx="0">
            <a:scrgbClr r="0" g="0" b="0"/>
          </a:lnRef>
          <a:fillRef idx="0">
            <a:scrgbClr r="0" g="0" b="0"/>
          </a:fillRef>
          <a:effectRef idx="0">
            <a:scrgbClr r="0" g="0" b="0"/>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prstClr val="white"/>
                </a:solidFill>
                <a:latin typeface="Arial Unicode MS" panose="020B0604020202020204" pitchFamily="34" charset="-128"/>
                <a:ea typeface="Arial Unicode MS" panose="020B0604020202020204" pitchFamily="34" charset="-128"/>
                <a:cs typeface="Arial Unicode MS" panose="020B0604020202020204" pitchFamily="34" charset="-128"/>
              </a:rPr>
              <a:t>Behaviors</a:t>
            </a:r>
          </a:p>
        </p:txBody>
      </p:sp>
      <p:sp>
        <p:nvSpPr>
          <p:cNvPr id="37" name="TextBox 25"/>
          <p:cNvSpPr txBox="1"/>
          <p:nvPr/>
        </p:nvSpPr>
        <p:spPr>
          <a:xfrm>
            <a:off x="6051551" y="4127501"/>
            <a:ext cx="1230313" cy="811213"/>
          </a:xfrm>
          <a:prstGeom prst="rect">
            <a:avLst/>
          </a:prstGeom>
          <a:noFill/>
        </p:spPr>
        <p:style>
          <a:lnRef idx="0">
            <a:scrgbClr r="0" g="0" b="0"/>
          </a:lnRef>
          <a:fillRef idx="0">
            <a:scrgbClr r="0" g="0" b="0"/>
          </a:fillRef>
          <a:effectRef idx="0">
            <a:scrgbClr r="0" g="0" b="0"/>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prstClr val="white"/>
                </a:solidFill>
                <a:latin typeface="Arial Unicode MS" panose="020B0604020202020204" pitchFamily="34" charset="-128"/>
                <a:ea typeface="Arial Unicode MS" panose="020B0604020202020204" pitchFamily="34" charset="-128"/>
                <a:cs typeface="Arial Unicode MS" panose="020B0604020202020204" pitchFamily="34" charset="-128"/>
              </a:rPr>
              <a:t>Medical Care</a:t>
            </a:r>
          </a:p>
        </p:txBody>
      </p:sp>
      <p:sp>
        <p:nvSpPr>
          <p:cNvPr id="38" name="TextBox 26"/>
          <p:cNvSpPr txBox="1"/>
          <p:nvPr/>
        </p:nvSpPr>
        <p:spPr>
          <a:xfrm>
            <a:off x="4792664" y="2927351"/>
            <a:ext cx="2536825" cy="612775"/>
          </a:xfrm>
          <a:prstGeom prst="rect">
            <a:avLst/>
          </a:prstGeom>
          <a:noFill/>
        </p:spPr>
        <p:style>
          <a:lnRef idx="0">
            <a:scrgbClr r="0" g="0" b="0"/>
          </a:lnRef>
          <a:fillRef idx="0">
            <a:scrgbClr r="0" g="0" b="0"/>
          </a:fillRef>
          <a:effectRef idx="0">
            <a:scrgbClr r="0" g="0" b="0"/>
          </a:effectRef>
          <a:fontRef idx="minor">
            <a:schemeClr val="tx1"/>
          </a:fontRef>
        </p:style>
        <p:txBody>
          <a:bodyPr wrap="none"/>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Living &amp; Working Conditions</a:t>
            </a:r>
          </a:p>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in Homes and Communities</a:t>
            </a:r>
          </a:p>
        </p:txBody>
      </p:sp>
      <p:sp>
        <p:nvSpPr>
          <p:cNvPr id="39" name="TextBox 27"/>
          <p:cNvSpPr txBox="1"/>
          <p:nvPr/>
        </p:nvSpPr>
        <p:spPr>
          <a:xfrm>
            <a:off x="4724400" y="1919289"/>
            <a:ext cx="2573338" cy="650875"/>
          </a:xfrm>
          <a:prstGeom prst="rect">
            <a:avLst/>
          </a:prstGeom>
          <a:noFill/>
        </p:spPr>
        <p:style>
          <a:lnRef idx="0">
            <a:scrgbClr r="0" g="0" b="0"/>
          </a:lnRef>
          <a:fillRef idx="0">
            <a:scrgbClr r="0" g="0" b="0"/>
          </a:fillRef>
          <a:effectRef idx="0">
            <a:scrgbClr r="0" g="0" b="0"/>
          </a:effectRef>
          <a:fontRef idx="minor">
            <a:schemeClr val="tx1"/>
          </a:fontRef>
        </p:style>
        <p:txBody>
          <a:bodyPr wrap="none"/>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Economic &amp; Social </a:t>
            </a:r>
          </a:p>
          <a:p>
            <a:pPr algn="ctr">
              <a:defRPr/>
            </a:pPr>
            <a:r>
              <a:rPr lang="en-US" sz="1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Opportunities and Resources</a:t>
            </a:r>
          </a:p>
        </p:txBody>
      </p:sp>
      <p:sp>
        <p:nvSpPr>
          <p:cNvPr id="41" name="Text Box 21"/>
          <p:cNvSpPr txBox="1">
            <a:spLocks noChangeArrowheads="1"/>
          </p:cNvSpPr>
          <p:nvPr/>
        </p:nvSpPr>
        <p:spPr bwMode="ltGray">
          <a:xfrm>
            <a:off x="6085227" y="6242704"/>
            <a:ext cx="4610894"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kumimoji="1" lang="en-US" altLang="en-US" sz="1100" dirty="0">
                <a:cs typeface="Arial" charset="0"/>
              </a:rPr>
              <a:t>Adapted from Braveman et al., for RWJ Foundation</a:t>
            </a:r>
          </a:p>
          <a:p>
            <a:pPr eaLnBrk="1" hangingPunct="1"/>
            <a:r>
              <a:rPr kumimoji="1" lang="en-US" altLang="en-US" sz="1100" dirty="0">
                <a:cs typeface="Arial" charset="0"/>
              </a:rPr>
              <a:t> Commission to Build a Healthier America | www.commissiononhealth.org</a:t>
            </a:r>
          </a:p>
        </p:txBody>
      </p:sp>
      <p:sp>
        <p:nvSpPr>
          <p:cNvPr id="42" name="TextBox 41"/>
          <p:cNvSpPr txBox="1">
            <a:spLocks noChangeArrowheads="1"/>
          </p:cNvSpPr>
          <p:nvPr/>
        </p:nvSpPr>
        <p:spPr bwMode="auto">
          <a:xfrm>
            <a:off x="2641601" y="5075238"/>
            <a:ext cx="6786563" cy="33855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600" b="1" dirty="0">
                <a:solidFill>
                  <a:schemeClr val="bg1"/>
                </a:solidFill>
                <a:cs typeface="Arial" charset="0"/>
              </a:rPr>
              <a:t>Interaction with genetic/other biological factors</a:t>
            </a:r>
          </a:p>
        </p:txBody>
      </p:sp>
      <p:sp>
        <p:nvSpPr>
          <p:cNvPr id="18" name="Content Placeholder 2"/>
          <p:cNvSpPr txBox="1">
            <a:spLocks/>
          </p:cNvSpPr>
          <p:nvPr/>
        </p:nvSpPr>
        <p:spPr>
          <a:xfrm>
            <a:off x="758614" y="933348"/>
            <a:ext cx="10058400" cy="402336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Wingdings" panose="05000000000000000000" pitchFamily="2" charset="2"/>
              <a:buChar char="§"/>
            </a:pPr>
            <a:r>
              <a:rPr lang="en-US" smtClean="0"/>
              <a:t> If identify individual based risk factors – why do those things happen? Why are some people more exposed to those risk factors than others?</a:t>
            </a:r>
            <a:endParaRPr lang="en-US" dirty="0"/>
          </a:p>
        </p:txBody>
      </p:sp>
      <p:sp>
        <p:nvSpPr>
          <p:cNvPr id="19" name="Title 1"/>
          <p:cNvSpPr txBox="1">
            <a:spLocks/>
          </p:cNvSpPr>
          <p:nvPr/>
        </p:nvSpPr>
        <p:spPr>
          <a:xfrm>
            <a:off x="637721" y="142983"/>
            <a:ext cx="100584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mtClean="0"/>
              <a:t>Contextualizing the Risk Factors</a:t>
            </a:r>
            <a:endParaRPr lang="en-US" dirty="0"/>
          </a:p>
        </p:txBody>
      </p:sp>
    </p:spTree>
    <p:extLst>
      <p:ext uri="{BB962C8B-B14F-4D97-AF65-F5344CB8AC3E}">
        <p14:creationId xmlns:p14="http://schemas.microsoft.com/office/powerpoint/2010/main" val="2019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lide(fromBottom)">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2"/>
                                        </p:tgtEl>
                                        <p:attrNameLst>
                                          <p:attrName>style.visibility</p:attrName>
                                        </p:attrNameLst>
                                      </p:cBhvr>
                                      <p:to>
                                        <p:strVal val="visible"/>
                                      </p:to>
                                    </p:set>
                                    <p:anim calcmode="lin" valueType="num">
                                      <p:cBhvr additive="base">
                                        <p:cTn id="32" dur="500" fill="hold"/>
                                        <p:tgtEl>
                                          <p:spTgt spid="42"/>
                                        </p:tgtEl>
                                        <p:attrNameLst>
                                          <p:attrName>ppt_x</p:attrName>
                                        </p:attrNameLst>
                                      </p:cBhvr>
                                      <p:tavLst>
                                        <p:tav tm="0">
                                          <p:val>
                                            <p:strVal val="#ppt_x"/>
                                          </p:val>
                                        </p:tav>
                                        <p:tav tm="100000">
                                          <p:val>
                                            <p:strVal val="#ppt_x"/>
                                          </p:val>
                                        </p:tav>
                                      </p:tavLst>
                                    </p:anim>
                                    <p:anim calcmode="lin" valueType="num">
                                      <p:cBhvr additive="base">
                                        <p:cTn id="33"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p:bldP spid="38" grpId="0"/>
      <p:bldP spid="39" grpId="0"/>
      <p:bldP spid="4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Link and Phelan addressed persistence of SES disparities in health despite changes in context and conditions</a:t>
            </a:r>
          </a:p>
          <a:p>
            <a:pPr lvl="1"/>
            <a:r>
              <a:rPr lang="en-US" sz="2400" dirty="0" smtClean="0"/>
              <a:t>19</a:t>
            </a:r>
            <a:r>
              <a:rPr lang="en-US" sz="2400" baseline="30000" dirty="0" smtClean="0"/>
              <a:t>th</a:t>
            </a:r>
            <a:r>
              <a:rPr lang="en-US" sz="2400" dirty="0" smtClean="0"/>
              <a:t> century: Infectious disease</a:t>
            </a:r>
          </a:p>
          <a:p>
            <a:pPr lvl="1"/>
            <a:r>
              <a:rPr lang="en-US" sz="2400" dirty="0" smtClean="0"/>
              <a:t>20</a:t>
            </a:r>
            <a:r>
              <a:rPr lang="en-US" sz="2400" baseline="30000" dirty="0" smtClean="0"/>
              <a:t>th</a:t>
            </a:r>
            <a:r>
              <a:rPr lang="en-US" sz="2400" dirty="0" smtClean="0"/>
              <a:t> and 21</a:t>
            </a:r>
            <a:r>
              <a:rPr lang="en-US" sz="2400" baseline="30000" dirty="0" smtClean="0"/>
              <a:t>rst</a:t>
            </a:r>
            <a:r>
              <a:rPr lang="en-US" sz="2400" dirty="0" smtClean="0"/>
              <a:t> centuries: Cancer, cardiovascular disease</a:t>
            </a:r>
          </a:p>
        </p:txBody>
      </p:sp>
    </p:spTree>
    <p:extLst>
      <p:ext uri="{BB962C8B-B14F-4D97-AF65-F5344CB8AC3E}">
        <p14:creationId xmlns:p14="http://schemas.microsoft.com/office/powerpoint/2010/main" val="18611066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a:xfrm>
            <a:off x="1368973" y="1949670"/>
            <a:ext cx="8534400" cy="4525963"/>
          </a:xfrm>
        </p:spPr>
        <p:txBody>
          <a:bodyPr>
            <a:normAutofit/>
          </a:bodyPr>
          <a:lstStyle/>
          <a:p>
            <a:pPr>
              <a:buFont typeface="Wingdings" panose="05000000000000000000" pitchFamily="2" charset="2"/>
              <a:buChar char="§"/>
            </a:pPr>
            <a:r>
              <a:rPr lang="en-US" sz="2800" dirty="0" smtClean="0"/>
              <a:t> SES is a fundamental cause of poor health:</a:t>
            </a:r>
          </a:p>
          <a:p>
            <a:pPr lvl="1"/>
            <a:r>
              <a:rPr lang="en-US" sz="2400" dirty="0" smtClean="0"/>
              <a:t>Regardless of disease or context, high SES individuals and groups can flexibly deploy resources to avoid risks and mitigate effects of poor health</a:t>
            </a:r>
          </a:p>
          <a:p>
            <a:pPr>
              <a:buFont typeface="Wingdings" panose="05000000000000000000" pitchFamily="2" charset="2"/>
              <a:buChar char="§"/>
            </a:pPr>
            <a:r>
              <a:rPr lang="en-US" sz="2800" dirty="0" smtClean="0"/>
              <a:t> Resources include:</a:t>
            </a:r>
          </a:p>
          <a:p>
            <a:pPr lvl="1"/>
            <a:r>
              <a:rPr lang="en-US" sz="2400" dirty="0" smtClean="0"/>
              <a:t>Money</a:t>
            </a:r>
          </a:p>
          <a:p>
            <a:pPr lvl="1"/>
            <a:r>
              <a:rPr lang="en-US" sz="2400" dirty="0" smtClean="0"/>
              <a:t>Power</a:t>
            </a:r>
          </a:p>
          <a:p>
            <a:pPr lvl="1"/>
            <a:r>
              <a:rPr lang="en-US" sz="2400" dirty="0" smtClean="0"/>
              <a:t>Knowledge</a:t>
            </a:r>
          </a:p>
          <a:p>
            <a:pPr lvl="1"/>
            <a:r>
              <a:rPr lang="en-US" sz="2400" dirty="0" smtClean="0"/>
              <a:t>Prestige</a:t>
            </a:r>
          </a:p>
          <a:p>
            <a:pPr lvl="1"/>
            <a:r>
              <a:rPr lang="en-US" sz="2400" dirty="0" smtClean="0"/>
              <a:t>Social connections</a:t>
            </a:r>
          </a:p>
        </p:txBody>
      </p:sp>
    </p:spTree>
    <p:extLst>
      <p:ext uri="{BB962C8B-B14F-4D97-AF65-F5344CB8AC3E}">
        <p14:creationId xmlns:p14="http://schemas.microsoft.com/office/powerpoint/2010/main" val="14718523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of Fundamental Causes</a:t>
            </a:r>
            <a:endParaRPr lang="en-US" dirty="0"/>
          </a:p>
        </p:txBody>
      </p:sp>
      <p:sp>
        <p:nvSpPr>
          <p:cNvPr id="5" name="Content Placeholder 4"/>
          <p:cNvSpPr>
            <a:spLocks noGrp="1"/>
          </p:cNvSpPr>
          <p:nvPr>
            <p:ph idx="1"/>
          </p:nvPr>
        </p:nvSpPr>
        <p:spPr>
          <a:xfrm>
            <a:off x="1526627" y="1949670"/>
            <a:ext cx="8229600" cy="4525963"/>
          </a:xfrm>
        </p:spPr>
        <p:txBody>
          <a:bodyPr/>
          <a:lstStyle/>
          <a:p>
            <a:pPr>
              <a:buFont typeface="Wingdings" panose="05000000000000000000" pitchFamily="2" charset="2"/>
              <a:buChar char="§"/>
            </a:pPr>
            <a:r>
              <a:rPr lang="en-US" sz="2800" dirty="0" smtClean="0"/>
              <a:t> Infectious diseases: </a:t>
            </a:r>
          </a:p>
          <a:p>
            <a:pPr lvl="1"/>
            <a:r>
              <a:rPr lang="en-US" sz="2400" dirty="0" smtClean="0"/>
              <a:t>Avoid areas that carry risk of contamination</a:t>
            </a:r>
          </a:p>
          <a:p>
            <a:pPr lvl="1"/>
            <a:r>
              <a:rPr lang="en-US" sz="2400" dirty="0" smtClean="0"/>
              <a:t>Limit entry of potential infectious individuals</a:t>
            </a:r>
          </a:p>
          <a:p>
            <a:pPr>
              <a:buFont typeface="Wingdings" panose="05000000000000000000" pitchFamily="2" charset="2"/>
              <a:buChar char="§"/>
            </a:pPr>
            <a:r>
              <a:rPr lang="en-US" sz="2800" dirty="0" smtClean="0"/>
              <a:t> Cardiovascular diseases: </a:t>
            </a:r>
          </a:p>
          <a:p>
            <a:pPr lvl="1"/>
            <a:r>
              <a:rPr lang="en-US" sz="2400" dirty="0" smtClean="0"/>
              <a:t>Access healthy food</a:t>
            </a:r>
          </a:p>
          <a:p>
            <a:pPr lvl="1"/>
            <a:r>
              <a:rPr lang="en-US" sz="2400" dirty="0" smtClean="0"/>
              <a:t>Live in communities that facilitate healthy choices</a:t>
            </a:r>
          </a:p>
          <a:p>
            <a:pPr>
              <a:buFont typeface="Wingdings" panose="05000000000000000000" pitchFamily="2" charset="2"/>
              <a:buChar char="§"/>
            </a:pPr>
            <a:r>
              <a:rPr lang="en-US" sz="2800" dirty="0" smtClean="0"/>
              <a:t> All contexts:</a:t>
            </a:r>
          </a:p>
          <a:p>
            <a:pPr lvl="1"/>
            <a:r>
              <a:rPr lang="en-US" sz="2400" dirty="0" smtClean="0"/>
              <a:t>Access quality medical care</a:t>
            </a:r>
          </a:p>
          <a:p>
            <a:pPr lvl="1"/>
            <a:endParaRPr lang="en-US" dirty="0"/>
          </a:p>
        </p:txBody>
      </p:sp>
    </p:spTree>
    <p:extLst>
      <p:ext uri="{BB962C8B-B14F-4D97-AF65-F5344CB8AC3E}">
        <p14:creationId xmlns:p14="http://schemas.microsoft.com/office/powerpoint/2010/main" val="1599500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and Logistics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 Course structure</a:t>
            </a:r>
          </a:p>
          <a:p>
            <a:pPr lvl="1"/>
            <a:r>
              <a:rPr lang="en-US" sz="2400" dirty="0" smtClean="0"/>
              <a:t>Readings and discussion</a:t>
            </a:r>
          </a:p>
          <a:p>
            <a:pPr lvl="1"/>
            <a:r>
              <a:rPr lang="en-US" sz="2400" dirty="0" smtClean="0"/>
              <a:t>One person will summarize each paper</a:t>
            </a:r>
          </a:p>
          <a:p>
            <a:pPr lvl="1"/>
            <a:r>
              <a:rPr lang="en-US" sz="2400" dirty="0" smtClean="0"/>
              <a:t>Final project </a:t>
            </a:r>
          </a:p>
          <a:p>
            <a:pPr>
              <a:buFont typeface="Wingdings" panose="05000000000000000000" pitchFamily="2" charset="2"/>
              <a:buChar char="§"/>
            </a:pPr>
            <a:r>
              <a:rPr lang="en-US" sz="2800" dirty="0" smtClean="0"/>
              <a:t> What if you can’t attend one or more classes? </a:t>
            </a:r>
          </a:p>
          <a:p>
            <a:pPr>
              <a:buFont typeface="Wingdings" panose="05000000000000000000" pitchFamily="2" charset="2"/>
              <a:buChar char="§"/>
            </a:pPr>
            <a:r>
              <a:rPr lang="en-US" sz="2800" dirty="0" smtClean="0"/>
              <a:t>Questions</a:t>
            </a:r>
            <a:r>
              <a:rPr lang="en-US" sz="2800" dirty="0" smtClean="0"/>
              <a:t>?</a:t>
            </a:r>
            <a:endParaRPr lang="en-US" sz="2800" dirty="0"/>
          </a:p>
        </p:txBody>
      </p:sp>
    </p:spTree>
    <p:extLst>
      <p:ext uri="{BB962C8B-B14F-4D97-AF65-F5344CB8AC3E}">
        <p14:creationId xmlns:p14="http://schemas.microsoft.com/office/powerpoint/2010/main" val="1059441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Evidence to Support Theory of Fundamental Causes</a:t>
            </a:r>
            <a:endParaRPr lang="en-US" dirty="0"/>
          </a:p>
        </p:txBody>
      </p:sp>
      <p:sp>
        <p:nvSpPr>
          <p:cNvPr id="5" name="Content Placeholder 4"/>
          <p:cNvSpPr>
            <a:spLocks noGrp="1"/>
          </p:cNvSpPr>
          <p:nvPr>
            <p:ph idx="1"/>
          </p:nvPr>
        </p:nvSpPr>
        <p:spPr>
          <a:xfrm>
            <a:off x="1329558" y="1962807"/>
            <a:ext cx="8229600" cy="4373563"/>
          </a:xfrm>
        </p:spPr>
        <p:txBody>
          <a:bodyPr/>
          <a:lstStyle/>
          <a:p>
            <a:pPr>
              <a:buFont typeface="Arial" panose="020B0604020202020204" pitchFamily="34" charset="0"/>
              <a:buChar char="•"/>
            </a:pPr>
            <a:r>
              <a:rPr lang="en-US" sz="2800" dirty="0" smtClean="0"/>
              <a:t> SES gradients in mortality are more pronounced with preventable conditions</a:t>
            </a:r>
          </a:p>
          <a:p>
            <a:pPr>
              <a:buFont typeface="Arial" panose="020B0604020202020204" pitchFamily="34" charset="0"/>
              <a:buChar char="•"/>
            </a:pPr>
            <a:r>
              <a:rPr lang="en-US" sz="2800" dirty="0" smtClean="0"/>
              <a:t> Advances </a:t>
            </a:r>
            <a:r>
              <a:rPr lang="en-US" sz="2800" dirty="0"/>
              <a:t>in treatment increases disparities in </a:t>
            </a:r>
            <a:r>
              <a:rPr lang="en-US" sz="2800" dirty="0" smtClean="0"/>
              <a:t>outcomes</a:t>
            </a:r>
          </a:p>
          <a:p>
            <a:pPr>
              <a:buFont typeface="Arial" panose="020B0604020202020204" pitchFamily="34" charset="0"/>
              <a:buChar char="•"/>
            </a:pPr>
            <a:r>
              <a:rPr lang="en-US" sz="2800" dirty="0" smtClean="0"/>
              <a:t> Specific examples:</a:t>
            </a:r>
          </a:p>
          <a:p>
            <a:pPr lvl="1">
              <a:buFont typeface="Arial" panose="020B0604020202020204" pitchFamily="34" charset="0"/>
              <a:buChar char="•"/>
            </a:pPr>
            <a:r>
              <a:rPr lang="en-US" sz="2400" dirty="0" smtClean="0"/>
              <a:t>Statins: Use reversed income/cholesterol gradient</a:t>
            </a:r>
          </a:p>
          <a:p>
            <a:pPr lvl="1">
              <a:buFont typeface="Arial" panose="020B0604020202020204" pitchFamily="34" charset="0"/>
              <a:buChar char="•"/>
            </a:pPr>
            <a:r>
              <a:rPr lang="en-US" sz="2400" dirty="0" smtClean="0"/>
              <a:t>Smoking: No SES gradient until evidence of cancer risk released in 1950s</a:t>
            </a:r>
          </a:p>
          <a:p>
            <a:pPr lvl="1"/>
            <a:endParaRPr lang="en-US" dirty="0" smtClean="0"/>
          </a:p>
        </p:txBody>
      </p:sp>
    </p:spTree>
    <p:extLst>
      <p:ext uri="{BB962C8B-B14F-4D97-AF65-F5344CB8AC3E}">
        <p14:creationId xmlns:p14="http://schemas.microsoft.com/office/powerpoint/2010/main" val="12949237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with Fundamental Cause Theory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Requires change over time in “the diseases afflicting humans, the risk for those diseases, knowledge about risks, or the effectiveness of treatment for diseases”</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smtClean="0"/>
              <a:t> Fundamental causes (e.g. SES) influence multiple risk factors and multiple outcomes</a:t>
            </a:r>
          </a:p>
          <a:p>
            <a:pPr lvl="1">
              <a:buFont typeface="Wingdings" panose="05000000000000000000" pitchFamily="2" charset="2"/>
              <a:buChar char="§"/>
            </a:pPr>
            <a:r>
              <a:rPr lang="en-US" sz="2200" dirty="0" smtClean="0"/>
              <a:t>If one risk factor is mitigated, other risk factors will become prominent</a:t>
            </a:r>
          </a:p>
          <a:p>
            <a:pPr lvl="1">
              <a:buFont typeface="Wingdings" panose="05000000000000000000" pitchFamily="2" charset="2"/>
              <a:buChar char="§"/>
            </a:pPr>
            <a:r>
              <a:rPr lang="en-US" sz="2200" dirty="0" smtClean="0"/>
              <a:t>If one outcome is eliminated, other outcomes become more influential on overall burden of disease</a:t>
            </a:r>
            <a:endParaRPr lang="en-US" sz="2200" dirty="0"/>
          </a:p>
        </p:txBody>
      </p:sp>
    </p:spTree>
    <p:extLst>
      <p:ext uri="{BB962C8B-B14F-4D97-AF65-F5344CB8AC3E}">
        <p14:creationId xmlns:p14="http://schemas.microsoft.com/office/powerpoint/2010/main" val="37655270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smtClean="0"/>
              <a:t>How does the concept of contextualizing risk factors apply in your work? </a:t>
            </a:r>
          </a:p>
          <a:p>
            <a:r>
              <a:rPr lang="en-US" sz="2800" dirty="0" smtClean="0"/>
              <a:t>Do you agree that research on mechanisms/proximal causes can have a negative impact?</a:t>
            </a:r>
            <a:endParaRPr lang="en-US" sz="2800" dirty="0"/>
          </a:p>
        </p:txBody>
      </p:sp>
    </p:spTree>
    <p:extLst>
      <p:ext uri="{BB962C8B-B14F-4D97-AF65-F5344CB8AC3E}">
        <p14:creationId xmlns:p14="http://schemas.microsoft.com/office/powerpoint/2010/main" val="1702267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smtClean="0"/>
              <a:t>Do you agree with the fundamental cause theory with respect to SES? </a:t>
            </a:r>
            <a:endParaRPr lang="en-US" sz="2800" dirty="0"/>
          </a:p>
        </p:txBody>
      </p:sp>
    </p:spTree>
    <p:extLst>
      <p:ext uri="{BB962C8B-B14F-4D97-AF65-F5344CB8AC3E}">
        <p14:creationId xmlns:p14="http://schemas.microsoft.com/office/powerpoint/2010/main" val="3271791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Phelan and Link: Racism as a Fundamental Cause</a:t>
            </a:r>
            <a:endParaRPr lang="en-US" dirty="0"/>
          </a:p>
        </p:txBody>
      </p:sp>
      <p:sp>
        <p:nvSpPr>
          <p:cNvPr id="5" name="Content Placeholder 4"/>
          <p:cNvSpPr>
            <a:spLocks noGrp="1"/>
          </p:cNvSpPr>
          <p:nvPr>
            <p:ph idx="1"/>
          </p:nvPr>
        </p:nvSpPr>
        <p:spPr/>
        <p:txBody>
          <a:bodyPr/>
          <a:lstStyle/>
          <a:p>
            <a:pPr>
              <a:buFont typeface="Wingdings" panose="05000000000000000000" pitchFamily="2" charset="2"/>
              <a:buChar char="§"/>
            </a:pPr>
            <a:r>
              <a:rPr lang="en-US" sz="2800" dirty="0" smtClean="0"/>
              <a:t> Initially, theory of fundamental causes focused only on SES</a:t>
            </a:r>
          </a:p>
          <a:p>
            <a:pPr>
              <a:buFont typeface="Wingdings" panose="05000000000000000000" pitchFamily="2" charset="2"/>
              <a:buChar char="§"/>
            </a:pPr>
            <a:r>
              <a:rPr lang="en-US" sz="2800" dirty="0" smtClean="0"/>
              <a:t> Racial/ethnic disparities considered as collinear with SES</a:t>
            </a:r>
          </a:p>
          <a:p>
            <a:pPr>
              <a:buFont typeface="Wingdings" panose="05000000000000000000" pitchFamily="2" charset="2"/>
              <a:buChar char="§"/>
            </a:pPr>
            <a:r>
              <a:rPr lang="en-US" sz="2800" dirty="0" smtClean="0"/>
              <a:t> 2015 Paper by Link and Phelan describing race/ethnicity to be both:</a:t>
            </a:r>
          </a:p>
          <a:p>
            <a:pPr lvl="1"/>
            <a:r>
              <a:rPr lang="en-US" sz="2400" dirty="0" smtClean="0"/>
              <a:t>Predictive of SES</a:t>
            </a:r>
          </a:p>
          <a:p>
            <a:pPr lvl="1"/>
            <a:r>
              <a:rPr lang="en-US" sz="2400" dirty="0" smtClean="0"/>
              <a:t>An independent fundamental cause</a:t>
            </a:r>
          </a:p>
          <a:p>
            <a:endParaRPr lang="en-US" dirty="0"/>
          </a:p>
        </p:txBody>
      </p:sp>
    </p:spTree>
    <p:extLst>
      <p:ext uri="{BB962C8B-B14F-4D97-AF65-F5344CB8AC3E}">
        <p14:creationId xmlns:p14="http://schemas.microsoft.com/office/powerpoint/2010/main" val="16593541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2" name="Picture 4"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9308" y="1236979"/>
            <a:ext cx="9239787" cy="4361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87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Racism and SES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400" dirty="0" smtClean="0"/>
              <a:t> Racism influences availability of flexible resources that influence SES: </a:t>
            </a:r>
          </a:p>
          <a:p>
            <a:pPr lvl="1">
              <a:buFont typeface="Wingdings" panose="05000000000000000000" pitchFamily="2" charset="2"/>
              <a:buChar char="§"/>
            </a:pPr>
            <a:r>
              <a:rPr lang="en-US" sz="2000" dirty="0" smtClean="0"/>
              <a:t>Structural</a:t>
            </a:r>
          </a:p>
          <a:p>
            <a:pPr lvl="1">
              <a:buFont typeface="Wingdings" panose="05000000000000000000" pitchFamily="2" charset="2"/>
              <a:buChar char="§"/>
            </a:pPr>
            <a:r>
              <a:rPr lang="en-US" sz="2000" dirty="0" smtClean="0"/>
              <a:t>Individual</a:t>
            </a:r>
          </a:p>
          <a:p>
            <a:pPr lvl="1">
              <a:buFont typeface="Wingdings" panose="05000000000000000000" pitchFamily="2" charset="2"/>
              <a:buChar char="§"/>
            </a:pPr>
            <a:r>
              <a:rPr lang="en-US" sz="2000" dirty="0" smtClean="0"/>
              <a:t>Social psychological</a:t>
            </a:r>
            <a:endParaRPr lang="en-US" sz="1600" dirty="0" smtClean="0"/>
          </a:p>
          <a:p>
            <a:pPr>
              <a:buFont typeface="Wingdings" panose="05000000000000000000" pitchFamily="2" charset="2"/>
              <a:buChar char="§"/>
            </a:pPr>
            <a:r>
              <a:rPr lang="en-US" sz="2400" dirty="0" smtClean="0"/>
              <a:t>Mechanisms </a:t>
            </a:r>
            <a:r>
              <a:rPr lang="en-US" sz="2400" dirty="0"/>
              <a:t>by which racism has influenced SES have changed over </a:t>
            </a:r>
            <a:r>
              <a:rPr lang="en-US" sz="2400" dirty="0" smtClean="0"/>
              <a:t>time </a:t>
            </a:r>
          </a:p>
          <a:p>
            <a:pPr lvl="1">
              <a:buFont typeface="Wingdings" panose="05000000000000000000" pitchFamily="2" charset="2"/>
              <a:buChar char="§"/>
            </a:pPr>
            <a:r>
              <a:rPr lang="en-US" sz="2000" dirty="0" smtClean="0"/>
              <a:t>Legalized discrimination to covert discrimination</a:t>
            </a:r>
          </a:p>
          <a:p>
            <a:pPr lvl="1">
              <a:buFont typeface="Wingdings" panose="05000000000000000000" pitchFamily="2" charset="2"/>
              <a:buChar char="§"/>
            </a:pPr>
            <a:r>
              <a:rPr lang="en-US" sz="2000" dirty="0" smtClean="0"/>
              <a:t>Overt racism to covert racism, aversive racism, and stereotype threat</a:t>
            </a:r>
          </a:p>
        </p:txBody>
      </p:sp>
    </p:spTree>
    <p:extLst>
      <p:ext uri="{BB962C8B-B14F-4D97-AF65-F5344CB8AC3E}">
        <p14:creationId xmlns:p14="http://schemas.microsoft.com/office/powerpoint/2010/main" val="6301262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SES the whole story?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a:t>
            </a:r>
            <a:r>
              <a:rPr lang="en-US" dirty="0" smtClean="0"/>
              <a:t>Racial differences in health persist when SES held constant</a:t>
            </a:r>
          </a:p>
          <a:p>
            <a:pPr>
              <a:buFont typeface="Wingdings" panose="05000000000000000000" pitchFamily="2" charset="2"/>
              <a:buChar char="§"/>
            </a:pPr>
            <a:r>
              <a:rPr lang="en-US" dirty="0"/>
              <a:t> </a:t>
            </a:r>
            <a:r>
              <a:rPr lang="en-US" dirty="0" smtClean="0"/>
              <a:t>Research shows that even when SES is not a factor, flexible resources differ due to racism:</a:t>
            </a:r>
          </a:p>
          <a:p>
            <a:pPr lvl="1">
              <a:buFont typeface="Wingdings" panose="05000000000000000000" pitchFamily="2" charset="2"/>
              <a:buChar char="§"/>
            </a:pPr>
            <a:r>
              <a:rPr lang="en-US" dirty="0" smtClean="0"/>
              <a:t>Prestige: Blacks experience implicit and explicit bias </a:t>
            </a:r>
          </a:p>
          <a:p>
            <a:pPr lvl="1">
              <a:buFont typeface="Wingdings" panose="05000000000000000000" pitchFamily="2" charset="2"/>
              <a:buChar char="§"/>
            </a:pPr>
            <a:r>
              <a:rPr lang="en-US" dirty="0" smtClean="0"/>
              <a:t>Power: Blacks have less influence in social interactions</a:t>
            </a:r>
          </a:p>
          <a:p>
            <a:pPr lvl="1">
              <a:buFont typeface="Wingdings" panose="05000000000000000000" pitchFamily="2" charset="2"/>
              <a:buChar char="§"/>
            </a:pPr>
            <a:r>
              <a:rPr lang="en-US" dirty="0" smtClean="0"/>
              <a:t>Beneficial social connections: Blacks have less access to collective resources </a:t>
            </a:r>
          </a:p>
          <a:p>
            <a:pPr lvl="1">
              <a:buFont typeface="Wingdings" panose="05000000000000000000" pitchFamily="2" charset="2"/>
              <a:buChar char="§"/>
            </a:pPr>
            <a:r>
              <a:rPr lang="en-US" dirty="0" smtClean="0"/>
              <a:t>Freedom: Blacks are more likely to be incarcerated</a:t>
            </a:r>
          </a:p>
          <a:p>
            <a:pPr>
              <a:buFont typeface="Wingdings" panose="05000000000000000000" pitchFamily="2" charset="2"/>
              <a:buChar char="§"/>
            </a:pPr>
            <a:r>
              <a:rPr lang="en-US" dirty="0"/>
              <a:t> </a:t>
            </a:r>
            <a:r>
              <a:rPr lang="en-US" dirty="0" smtClean="0"/>
              <a:t>Mechanisms include:</a:t>
            </a:r>
          </a:p>
          <a:p>
            <a:pPr lvl="1">
              <a:buFont typeface="Wingdings" panose="05000000000000000000" pitchFamily="2" charset="2"/>
              <a:buChar char="§"/>
            </a:pPr>
            <a:r>
              <a:rPr lang="en-US" dirty="0" smtClean="0"/>
              <a:t>Experience of discrimination and other stressors (weathering)</a:t>
            </a:r>
          </a:p>
          <a:p>
            <a:pPr lvl="1">
              <a:buFont typeface="Wingdings" panose="05000000000000000000" pitchFamily="2" charset="2"/>
              <a:buChar char="§"/>
            </a:pPr>
            <a:r>
              <a:rPr lang="en-US" dirty="0" smtClean="0"/>
              <a:t>Medical care </a:t>
            </a:r>
          </a:p>
          <a:p>
            <a:pPr lvl="1">
              <a:buFont typeface="Wingdings" panose="05000000000000000000" pitchFamily="2" charset="2"/>
              <a:buChar char="§"/>
            </a:pPr>
            <a:r>
              <a:rPr lang="en-US" dirty="0" smtClean="0"/>
              <a:t>Neighborhood effects</a:t>
            </a:r>
            <a:endParaRPr lang="en-US" dirty="0"/>
          </a:p>
        </p:txBody>
      </p:sp>
    </p:spTree>
    <p:extLst>
      <p:ext uri="{BB962C8B-B14F-4D97-AF65-F5344CB8AC3E}">
        <p14:creationId xmlns:p14="http://schemas.microsoft.com/office/powerpoint/2010/main" val="21054453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lnSpcReduction="10000"/>
          </a:bodyPr>
          <a:lstStyle/>
          <a:p>
            <a:pPr marL="0" lvl="0" indent="0">
              <a:buNone/>
            </a:pPr>
            <a:r>
              <a:rPr lang="en-US" sz="2800" dirty="0" smtClean="0"/>
              <a:t>What </a:t>
            </a:r>
            <a:r>
              <a:rPr lang="en-US" sz="2800" dirty="0"/>
              <a:t>is the shift in thinking about the role of race in health that is evidenced between this paper and the original fundamental cause paper published in 1995 (the first reading</a:t>
            </a:r>
            <a:r>
              <a:rPr lang="en-US" sz="2800" dirty="0" smtClean="0"/>
              <a:t>)?</a:t>
            </a:r>
          </a:p>
          <a:p>
            <a:pPr marL="0" lvl="0" indent="0">
              <a:buNone/>
            </a:pPr>
            <a:endParaRPr lang="en-US" sz="2800" dirty="0"/>
          </a:p>
          <a:p>
            <a:pPr marL="0" lvl="0" indent="0">
              <a:buNone/>
            </a:pPr>
            <a:r>
              <a:rPr lang="en-US" sz="2800" dirty="0" smtClean="0"/>
              <a:t>Do you agree with considering racism a fundamental cause</a:t>
            </a:r>
            <a:r>
              <a:rPr lang="en-US" sz="2800" dirty="0" smtClean="0"/>
              <a:t>?</a:t>
            </a:r>
          </a:p>
          <a:p>
            <a:pPr marL="0" lvl="0" indent="0">
              <a:buNone/>
            </a:pPr>
            <a:endParaRPr lang="en-US" sz="2800" dirty="0"/>
          </a:p>
          <a:p>
            <a:pPr marL="0" indent="0">
              <a:buNone/>
            </a:pPr>
            <a:r>
              <a:rPr lang="en-US" sz="2800" dirty="0"/>
              <a:t>Do you agree that “a large proportion of the racial differences in health outcomes are attributable to racial differences in SES”? Why or why not?</a:t>
            </a:r>
          </a:p>
          <a:p>
            <a:pPr marL="0" lvl="0" indent="0">
              <a:buNone/>
            </a:pPr>
            <a:endParaRPr lang="en-US" sz="2800" dirty="0"/>
          </a:p>
          <a:p>
            <a:endParaRPr lang="en-US" dirty="0"/>
          </a:p>
        </p:txBody>
      </p:sp>
    </p:spTree>
    <p:extLst>
      <p:ext uri="{BB962C8B-B14F-4D97-AF65-F5344CB8AC3E}">
        <p14:creationId xmlns:p14="http://schemas.microsoft.com/office/powerpoint/2010/main" val="3224813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sz="2800" dirty="0" smtClean="0"/>
              <a:t>If you accept that SES and racism are fundamental causes, is ther</a:t>
            </a:r>
            <a:r>
              <a:rPr lang="en-US" sz="2800" dirty="0" smtClean="0"/>
              <a:t>e a role of doing research on issues other than redistributing resources? If so, what is that role?</a:t>
            </a:r>
            <a:endParaRPr lang="en-US" sz="2800" dirty="0" smtClean="0"/>
          </a:p>
          <a:p>
            <a:r>
              <a:rPr lang="en-US" sz="2800" dirty="0" smtClean="0"/>
              <a:t>Must we choose between addressing overall levels of health and reducing inequalities in health? </a:t>
            </a:r>
            <a:endParaRPr lang="en-US" sz="2800" dirty="0"/>
          </a:p>
        </p:txBody>
      </p:sp>
    </p:spTree>
    <p:extLst>
      <p:ext uri="{BB962C8B-B14F-4D97-AF65-F5344CB8AC3E}">
        <p14:creationId xmlns:p14="http://schemas.microsoft.com/office/powerpoint/2010/main" val="1283523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Presenting a paper</a:t>
            </a:r>
            <a:endParaRPr lang="en-US" dirty="0"/>
          </a:p>
        </p:txBody>
      </p:sp>
      <p:sp>
        <p:nvSpPr>
          <p:cNvPr id="3" name="Content Placeholder 2"/>
          <p:cNvSpPr>
            <a:spLocks noGrp="1"/>
          </p:cNvSpPr>
          <p:nvPr>
            <p:ph idx="1"/>
          </p:nvPr>
        </p:nvSpPr>
        <p:spPr/>
        <p:txBody>
          <a:bodyPr/>
          <a:lstStyle/>
          <a:p>
            <a:pPr lvl="1">
              <a:buFont typeface="Wingdings" panose="05000000000000000000" pitchFamily="2" charset="2"/>
              <a:buChar char="§"/>
            </a:pPr>
            <a:r>
              <a:rPr lang="en-US" sz="2400" dirty="0" smtClean="0"/>
              <a:t>Five </a:t>
            </a:r>
            <a:r>
              <a:rPr lang="en-US" sz="2400" dirty="0"/>
              <a:t>minute high level summary </a:t>
            </a:r>
            <a:r>
              <a:rPr lang="en-US" sz="2400" dirty="0" smtClean="0"/>
              <a:t>(with 1-3 slides)</a:t>
            </a:r>
          </a:p>
          <a:p>
            <a:pPr lvl="1">
              <a:buFont typeface="Wingdings" panose="05000000000000000000" pitchFamily="2" charset="2"/>
              <a:buChar char="§"/>
            </a:pPr>
            <a:endParaRPr lang="en-US" sz="2400" dirty="0"/>
          </a:p>
          <a:p>
            <a:pPr lvl="1">
              <a:buFont typeface="Wingdings" panose="05000000000000000000" pitchFamily="2" charset="2"/>
              <a:buChar char="§"/>
            </a:pPr>
            <a:r>
              <a:rPr lang="en-US" sz="2400" dirty="0"/>
              <a:t>Some reflections/questions about the paper and the content for </a:t>
            </a:r>
            <a:r>
              <a:rPr lang="en-US" sz="2400" dirty="0" smtClean="0"/>
              <a:t>discussion</a:t>
            </a:r>
          </a:p>
          <a:p>
            <a:pPr lvl="1">
              <a:buFont typeface="Wingdings" panose="05000000000000000000" pitchFamily="2" charset="2"/>
              <a:buChar char="§"/>
            </a:pPr>
            <a:endParaRPr lang="en-US" sz="2400" dirty="0"/>
          </a:p>
          <a:p>
            <a:pPr lvl="1">
              <a:buFont typeface="Wingdings" panose="05000000000000000000" pitchFamily="2" charset="2"/>
              <a:buChar char="§"/>
            </a:pPr>
            <a:r>
              <a:rPr lang="en-US" sz="2400" dirty="0" smtClean="0"/>
              <a:t>Lead off </a:t>
            </a:r>
            <a:r>
              <a:rPr lang="en-US" sz="2400" dirty="0"/>
              <a:t>the conversation for each discussion </a:t>
            </a:r>
            <a:r>
              <a:rPr lang="en-US" sz="2400" dirty="0" smtClean="0"/>
              <a:t>question for that paper</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524012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What </a:t>
            </a:r>
            <a:r>
              <a:rPr lang="en-US" sz="2800" dirty="0"/>
              <a:t>implication does considering racism as a fundamental cause have for research on health disparities?</a:t>
            </a:r>
          </a:p>
          <a:p>
            <a:endParaRPr lang="en-US" dirty="0"/>
          </a:p>
        </p:txBody>
      </p:sp>
    </p:spTree>
    <p:extLst>
      <p:ext uri="{BB962C8B-B14F-4D97-AF65-F5344CB8AC3E}">
        <p14:creationId xmlns:p14="http://schemas.microsoft.com/office/powerpoint/2010/main" val="55243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lvl="0" indent="0">
              <a:buNone/>
            </a:pPr>
            <a:r>
              <a:rPr lang="en-US" sz="2800" dirty="0" smtClean="0"/>
              <a:t>What do you think of gender as a fundamental cause?</a:t>
            </a:r>
            <a:endParaRPr lang="en-US" sz="2800" dirty="0"/>
          </a:p>
          <a:p>
            <a:endParaRPr lang="en-US" dirty="0"/>
          </a:p>
        </p:txBody>
      </p:sp>
    </p:spTree>
    <p:extLst>
      <p:ext uri="{BB962C8B-B14F-4D97-AF65-F5344CB8AC3E}">
        <p14:creationId xmlns:p14="http://schemas.microsoft.com/office/powerpoint/2010/main" val="33989911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Krieger: </a:t>
            </a:r>
            <a:r>
              <a:rPr lang="en-US" dirty="0" err="1" smtClean="0"/>
              <a:t>Ecosocial</a:t>
            </a:r>
            <a:r>
              <a:rPr lang="en-US" dirty="0" smtClean="0"/>
              <a:t> (and other) Theories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 </a:t>
            </a:r>
            <a:r>
              <a:rPr lang="en-US" sz="2400" dirty="0" smtClean="0"/>
              <a:t>Describes </a:t>
            </a:r>
            <a:r>
              <a:rPr lang="en-US" sz="2400" dirty="0"/>
              <a:t>the role of theory </a:t>
            </a:r>
            <a:r>
              <a:rPr lang="en-US" sz="2400" dirty="0" smtClean="0"/>
              <a:t>as </a:t>
            </a:r>
            <a:r>
              <a:rPr lang="en-US" sz="2400" dirty="0"/>
              <a:t>answering the question: “who and what is responsible for population patterns of health, disease, and well-being, as manifested in present, past and changing social inequalities in health</a:t>
            </a:r>
            <a:r>
              <a:rPr lang="en-US" sz="2400" dirty="0" smtClean="0"/>
              <a:t>?”</a:t>
            </a:r>
          </a:p>
          <a:p>
            <a:pPr lvl="1">
              <a:buFont typeface="Wingdings" panose="05000000000000000000" pitchFamily="2" charset="2"/>
              <a:buChar char="§"/>
            </a:pPr>
            <a:r>
              <a:rPr lang="en-US" sz="2000" dirty="0" smtClean="0"/>
              <a:t>Based on concept that “both thinking and facts are changeable”</a:t>
            </a:r>
          </a:p>
          <a:p>
            <a:pPr lvl="1">
              <a:buFont typeface="Wingdings" panose="05000000000000000000" pitchFamily="2" charset="2"/>
              <a:buChar char="§"/>
            </a:pPr>
            <a:endParaRPr lang="en-US" sz="2000" dirty="0"/>
          </a:p>
          <a:p>
            <a:pPr>
              <a:buFont typeface="Wingdings" panose="05000000000000000000" pitchFamily="2" charset="2"/>
              <a:buChar char="§"/>
            </a:pPr>
            <a:r>
              <a:rPr lang="en-US" sz="2200" dirty="0" smtClean="0"/>
              <a:t> Reviews the landscape of theories related to influence of social factors on health (defining social epidemiology as the studies of the role of social factors in disease)</a:t>
            </a:r>
            <a:endParaRPr lang="en-US" sz="2200" dirty="0"/>
          </a:p>
        </p:txBody>
      </p:sp>
    </p:spTree>
    <p:extLst>
      <p:ext uri="{BB962C8B-B14F-4D97-AF65-F5344CB8AC3E}">
        <p14:creationId xmlns:p14="http://schemas.microsoft.com/office/powerpoint/2010/main" val="2112965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Social Production of Disease</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Focus on economic and political institutions that create and perpetuate inequality</a:t>
            </a:r>
          </a:p>
          <a:p>
            <a:pPr lvl="1"/>
            <a:r>
              <a:rPr lang="en-US" sz="2400" dirty="0" smtClean="0"/>
              <a:t>Both within and between countries</a:t>
            </a:r>
          </a:p>
          <a:p>
            <a:pPr>
              <a:buFont typeface="Wingdings" panose="05000000000000000000" pitchFamily="2" charset="2"/>
              <a:buChar char="§"/>
            </a:pPr>
            <a:r>
              <a:rPr lang="en-US" sz="2800" dirty="0" smtClean="0"/>
              <a:t> Rooted in critique of capitalist model and emphasis on human rights and social equity</a:t>
            </a:r>
          </a:p>
          <a:p>
            <a:pPr>
              <a:buFont typeface="Wingdings" panose="05000000000000000000" pitchFamily="2" charset="2"/>
              <a:buChar char="§"/>
            </a:pPr>
            <a:r>
              <a:rPr lang="en-US" sz="2800" dirty="0" smtClean="0"/>
              <a:t>Beneficial in calling attention to accountability and the impact of policies and aiding social epidemiologists in connecting their work to social justice</a:t>
            </a:r>
            <a:endParaRPr lang="en-US" sz="2800" dirty="0"/>
          </a:p>
        </p:txBody>
      </p:sp>
    </p:spTree>
    <p:extLst>
      <p:ext uri="{BB962C8B-B14F-4D97-AF65-F5344CB8AC3E}">
        <p14:creationId xmlns:p14="http://schemas.microsoft.com/office/powerpoint/2010/main" val="21859927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Upstream Theories: </a:t>
            </a:r>
            <a:br>
              <a:rPr lang="en-US" dirty="0" smtClean="0"/>
            </a:br>
            <a:r>
              <a:rPr lang="en-US" dirty="0" smtClean="0"/>
              <a:t>Not the Whole Story</a:t>
            </a:r>
            <a:endParaRPr lang="en-US" dirty="0"/>
          </a:p>
        </p:txBody>
      </p:sp>
      <p:sp>
        <p:nvSpPr>
          <p:cNvPr id="5" name="Content Placeholder 4"/>
          <p:cNvSpPr>
            <a:spLocks noGrp="1"/>
          </p:cNvSpPr>
          <p:nvPr>
            <p:ph idx="1"/>
          </p:nvPr>
        </p:nvSpPr>
        <p:spPr>
          <a:xfrm>
            <a:off x="1097280" y="1939159"/>
            <a:ext cx="9418320" cy="4525963"/>
          </a:xfrm>
        </p:spPr>
        <p:txBody>
          <a:bodyPr/>
          <a:lstStyle/>
          <a:p>
            <a:pPr>
              <a:buFont typeface="Wingdings" panose="05000000000000000000" pitchFamily="2" charset="2"/>
              <a:buChar char="§"/>
            </a:pPr>
            <a:r>
              <a:rPr lang="en-US" sz="2800" dirty="0" smtClean="0"/>
              <a:t> Important in encouraging a broader perspective</a:t>
            </a:r>
          </a:p>
          <a:p>
            <a:pPr lvl="1"/>
            <a:r>
              <a:rPr lang="en-US" sz="2400" dirty="0" smtClean="0"/>
              <a:t>Encourage structural approaches to disparities</a:t>
            </a:r>
          </a:p>
          <a:p>
            <a:pPr>
              <a:buFont typeface="Wingdings" panose="05000000000000000000" pitchFamily="2" charset="2"/>
              <a:buChar char="§"/>
            </a:pPr>
            <a:r>
              <a:rPr lang="en-US" sz="2800" dirty="0" smtClean="0"/>
              <a:t> BUT - Neglect the “downstream” mechanisms by which social conditions are mediated</a:t>
            </a:r>
          </a:p>
          <a:p>
            <a:pPr lvl="1"/>
            <a:r>
              <a:rPr lang="en-US" sz="2400" dirty="0" smtClean="0"/>
              <a:t>Both perspectives are needed</a:t>
            </a:r>
          </a:p>
          <a:p>
            <a:pPr>
              <a:buFont typeface="Wingdings" panose="05000000000000000000" pitchFamily="2" charset="2"/>
              <a:buChar char="§"/>
            </a:pPr>
            <a:r>
              <a:rPr lang="en-US" sz="2800" dirty="0" smtClean="0"/>
              <a:t> Example of decline in infectious mortality:</a:t>
            </a:r>
          </a:p>
          <a:p>
            <a:pPr lvl="1"/>
            <a:r>
              <a:rPr lang="en-US" sz="2400" dirty="0" smtClean="0"/>
              <a:t>Economic growth -&gt; improved nutrition</a:t>
            </a:r>
          </a:p>
          <a:p>
            <a:pPr lvl="1"/>
            <a:r>
              <a:rPr lang="en-US" sz="2400" dirty="0" smtClean="0"/>
              <a:t>Public health efforts such as sanitation, antibiotics</a:t>
            </a:r>
          </a:p>
          <a:p>
            <a:pPr lvl="1"/>
            <a:endParaRPr lang="en-US" dirty="0" smtClean="0"/>
          </a:p>
          <a:p>
            <a:endParaRPr lang="en-US" dirty="0" smtClean="0"/>
          </a:p>
          <a:p>
            <a:endParaRPr lang="en-US" dirty="0" smtClean="0"/>
          </a:p>
          <a:p>
            <a:pPr lvl="1"/>
            <a:endParaRPr lang="en-US" dirty="0" smtClean="0"/>
          </a:p>
          <a:p>
            <a:endParaRPr lang="en-US" dirty="0"/>
          </a:p>
        </p:txBody>
      </p:sp>
    </p:spTree>
    <p:extLst>
      <p:ext uri="{BB962C8B-B14F-4D97-AF65-F5344CB8AC3E}">
        <p14:creationId xmlns:p14="http://schemas.microsoft.com/office/powerpoint/2010/main" val="10548891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Thinking Ecologically</a:t>
            </a:r>
            <a:endParaRPr lang="en-US" dirty="0"/>
          </a:p>
        </p:txBody>
      </p:sp>
      <p:sp>
        <p:nvSpPr>
          <p:cNvPr id="5" name="Content Placeholder 4"/>
          <p:cNvSpPr>
            <a:spLocks noGrp="1"/>
          </p:cNvSpPr>
          <p:nvPr>
            <p:ph idx="1"/>
          </p:nvPr>
        </p:nvSpPr>
        <p:spPr>
          <a:xfrm>
            <a:off x="1171903" y="2039008"/>
            <a:ext cx="9691896" cy="4525963"/>
          </a:xfrm>
        </p:spPr>
        <p:txBody>
          <a:bodyPr>
            <a:normAutofit/>
          </a:bodyPr>
          <a:lstStyle/>
          <a:p>
            <a:pPr>
              <a:buFont typeface="Arial" panose="020B0604020202020204" pitchFamily="34" charset="0"/>
              <a:buChar char="•"/>
            </a:pPr>
            <a:r>
              <a:rPr lang="en-US" sz="2800" dirty="0" smtClean="0"/>
              <a:t> Move </a:t>
            </a:r>
            <a:r>
              <a:rPr lang="en-US" sz="2800" dirty="0"/>
              <a:t>toward ecological approach rooted in work in social science disciplines in 20</a:t>
            </a:r>
            <a:r>
              <a:rPr lang="en-US" sz="2800" baseline="30000" dirty="0"/>
              <a:t>th</a:t>
            </a:r>
            <a:r>
              <a:rPr lang="en-US" sz="2800" dirty="0"/>
              <a:t> </a:t>
            </a:r>
            <a:r>
              <a:rPr lang="en-US" sz="2800" dirty="0" smtClean="0"/>
              <a:t>century</a:t>
            </a:r>
          </a:p>
          <a:p>
            <a:pPr>
              <a:buFont typeface="Arial" panose="020B0604020202020204" pitchFamily="34" charset="0"/>
              <a:buChar char="•"/>
            </a:pPr>
            <a:r>
              <a:rPr lang="en-US" sz="2800" dirty="0" smtClean="0"/>
              <a:t> The </a:t>
            </a:r>
            <a:r>
              <a:rPr lang="en-US" sz="2800" dirty="0"/>
              <a:t>ecological model </a:t>
            </a:r>
            <a:r>
              <a:rPr lang="en-US" sz="2800" dirty="0" smtClean="0"/>
              <a:t>is </a:t>
            </a:r>
            <a:r>
              <a:rPr lang="en-US" sz="2800" dirty="0"/>
              <a:t>"a model </a:t>
            </a:r>
            <a:r>
              <a:rPr lang="en-US" sz="2800" dirty="0" smtClean="0"/>
              <a:t>of health </a:t>
            </a:r>
            <a:r>
              <a:rPr lang="en-US" sz="2800" dirty="0"/>
              <a:t>that emphasizes the linkages and relationships among </a:t>
            </a:r>
            <a:r>
              <a:rPr lang="en-US" sz="2800" dirty="0" smtClean="0"/>
              <a:t>multiple factors </a:t>
            </a:r>
            <a:r>
              <a:rPr lang="en-US" sz="2800" dirty="0"/>
              <a:t>(or determinants) affecting health</a:t>
            </a:r>
            <a:r>
              <a:rPr lang="en-US" sz="2800" dirty="0" smtClean="0"/>
              <a:t>.” – Institute of Medicine</a:t>
            </a:r>
          </a:p>
          <a:p>
            <a:pPr lvl="1">
              <a:buFont typeface="Arial" panose="020B0604020202020204" pitchFamily="34" charset="0"/>
              <a:buChar char="•"/>
            </a:pPr>
            <a:r>
              <a:rPr lang="en-US" sz="2400" dirty="0" smtClean="0"/>
              <a:t>Allows for intervention at multiple levels</a:t>
            </a:r>
            <a:endParaRPr lang="en-US" sz="2400" dirty="0"/>
          </a:p>
        </p:txBody>
      </p:sp>
    </p:spTree>
    <p:extLst>
      <p:ext uri="{BB962C8B-B14F-4D97-AF65-F5344CB8AC3E}">
        <p14:creationId xmlns:p14="http://schemas.microsoft.com/office/powerpoint/2010/main" val="37568984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1143000"/>
          </a:xfrm>
        </p:spPr>
        <p:txBody>
          <a:bodyPr/>
          <a:lstStyle/>
          <a:p>
            <a:r>
              <a:rPr lang="en-US" dirty="0" smtClean="0"/>
              <a:t>Psychosocial Epidemiology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dirty="0" smtClean="0"/>
              <a:t> Why does the same exposure not produce the same effect in all individuals?</a:t>
            </a:r>
          </a:p>
          <a:p>
            <a:pPr>
              <a:buFont typeface="Arial" panose="020B0604020202020204" pitchFamily="34" charset="0"/>
              <a:buChar char="•"/>
            </a:pPr>
            <a:r>
              <a:rPr lang="en-US" sz="2800" dirty="0" smtClean="0"/>
              <a:t> Environmental/social stressors may alter resistance/susceptibility</a:t>
            </a:r>
          </a:p>
          <a:p>
            <a:pPr lvl="1">
              <a:buFont typeface="Arial" panose="020B0604020202020204" pitchFamily="34" charset="0"/>
              <a:buChar char="•"/>
            </a:pPr>
            <a:r>
              <a:rPr lang="en-US" sz="2400" dirty="0" smtClean="0"/>
              <a:t>Focus on neuroendocrine function</a:t>
            </a:r>
          </a:p>
          <a:p>
            <a:pPr>
              <a:buFont typeface="Arial" panose="020B0604020202020204" pitchFamily="34" charset="0"/>
              <a:buChar char="•"/>
            </a:pPr>
            <a:r>
              <a:rPr lang="en-US" sz="2800" dirty="0" smtClean="0"/>
              <a:t> Concept of “</a:t>
            </a:r>
            <a:r>
              <a:rPr lang="en-US" sz="2800" dirty="0" err="1" smtClean="0"/>
              <a:t>allostatic</a:t>
            </a:r>
            <a:r>
              <a:rPr lang="en-US" sz="2800" dirty="0" smtClean="0"/>
              <a:t> load” as measure of cumulative physical wear and tear</a:t>
            </a:r>
          </a:p>
          <a:p>
            <a:pPr>
              <a:buFont typeface="Arial" panose="020B0604020202020204" pitchFamily="34" charset="0"/>
              <a:buChar char="•"/>
            </a:pPr>
            <a:r>
              <a:rPr lang="en-US" sz="2800" dirty="0"/>
              <a:t> </a:t>
            </a:r>
            <a:r>
              <a:rPr lang="en-US" sz="2800" dirty="0" smtClean="0"/>
              <a:t>Asks why people are drowning, not why they are being thrown into the river</a:t>
            </a:r>
          </a:p>
          <a:p>
            <a:pPr lvl="1"/>
            <a:endParaRPr lang="en-US" dirty="0" smtClean="0"/>
          </a:p>
          <a:p>
            <a:pPr lvl="1"/>
            <a:endParaRPr lang="en-US" dirty="0" smtClean="0"/>
          </a:p>
        </p:txBody>
      </p:sp>
    </p:spTree>
    <p:extLst>
      <p:ext uri="{BB962C8B-B14F-4D97-AF65-F5344CB8AC3E}">
        <p14:creationId xmlns:p14="http://schemas.microsoft.com/office/powerpoint/2010/main" val="8211277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Ecosocial</a:t>
            </a:r>
            <a:r>
              <a:rPr lang="en-US" dirty="0" smtClean="0"/>
              <a:t> Theory</a:t>
            </a:r>
            <a:endParaRPr lang="en-US" dirty="0"/>
          </a:p>
        </p:txBody>
      </p:sp>
      <p:sp>
        <p:nvSpPr>
          <p:cNvPr id="5" name="Content Placeholder 4"/>
          <p:cNvSpPr>
            <a:spLocks noGrp="1"/>
          </p:cNvSpPr>
          <p:nvPr>
            <p:ph idx="1"/>
          </p:nvPr>
        </p:nvSpPr>
        <p:spPr/>
        <p:txBody>
          <a:bodyPr>
            <a:normAutofit/>
          </a:bodyPr>
          <a:lstStyle/>
          <a:p>
            <a:pPr>
              <a:buFont typeface="Wingdings" panose="05000000000000000000" pitchFamily="2" charset="2"/>
              <a:buChar char="§"/>
            </a:pPr>
            <a:r>
              <a:rPr lang="en-US" sz="2800" dirty="0" smtClean="0"/>
              <a:t> Attempt to combine social production of disease with biological and ecological analysis</a:t>
            </a:r>
            <a:endParaRPr lang="en-US" sz="2800" dirty="0"/>
          </a:p>
          <a:p>
            <a:pPr>
              <a:buFont typeface="Wingdings" panose="05000000000000000000" pitchFamily="2" charset="2"/>
              <a:buChar char="§"/>
            </a:pPr>
            <a:r>
              <a:rPr lang="en-US" sz="2800" dirty="0" smtClean="0"/>
              <a:t> Concepts include:</a:t>
            </a:r>
          </a:p>
          <a:p>
            <a:pPr lvl="1"/>
            <a:r>
              <a:rPr lang="en-US" sz="2400" dirty="0" smtClean="0"/>
              <a:t>Embodiment</a:t>
            </a:r>
            <a:r>
              <a:rPr lang="en-US" sz="2400" dirty="0"/>
              <a:t> </a:t>
            </a:r>
            <a:r>
              <a:rPr lang="en-US" sz="2400" dirty="0" smtClean="0"/>
              <a:t>of the material and social world, with interaction between biology and social factors</a:t>
            </a:r>
          </a:p>
          <a:p>
            <a:pPr lvl="1"/>
            <a:r>
              <a:rPr lang="en-US" sz="2400" dirty="0" smtClean="0"/>
              <a:t>Accountability of institutions and structures for social inequalities (including researchers)</a:t>
            </a:r>
          </a:p>
          <a:p>
            <a:pPr>
              <a:buFont typeface="Wingdings" panose="05000000000000000000" pitchFamily="2" charset="2"/>
              <a:buChar char="§"/>
            </a:pPr>
            <a:r>
              <a:rPr lang="en-US" sz="2800" dirty="0" smtClean="0"/>
              <a:t> Acknowledges role of material and power differentials</a:t>
            </a:r>
          </a:p>
        </p:txBody>
      </p:sp>
    </p:spTree>
    <p:extLst>
      <p:ext uri="{BB962C8B-B14F-4D97-AF65-F5344CB8AC3E}">
        <p14:creationId xmlns:p14="http://schemas.microsoft.com/office/powerpoint/2010/main" val="19527694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Metaphor for </a:t>
            </a:r>
            <a:r>
              <a:rPr lang="en-US" dirty="0" err="1" smtClean="0"/>
              <a:t>Ecosocial</a:t>
            </a:r>
            <a:r>
              <a:rPr lang="en-US" dirty="0" smtClean="0"/>
              <a:t> Theory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Move away from the “</a:t>
            </a:r>
            <a:r>
              <a:rPr lang="en-US" sz="2400" dirty="0" err="1" smtClean="0"/>
              <a:t>spiderless</a:t>
            </a:r>
            <a:r>
              <a:rPr lang="en-US" sz="2400" dirty="0" smtClean="0"/>
              <a:t> web” to a fractal image</a:t>
            </a:r>
          </a:p>
          <a:p>
            <a:pPr>
              <a:buFont typeface="Wingdings" panose="05000000000000000000" pitchFamily="2" charset="2"/>
              <a:buChar char="§"/>
            </a:pPr>
            <a:r>
              <a:rPr lang="en-US" sz="2400" dirty="0"/>
              <a:t> </a:t>
            </a:r>
            <a:r>
              <a:rPr lang="en-US" sz="2400" dirty="0" smtClean="0"/>
              <a:t>“Challenges the current rigid distinction between individual-level and group-level analyses”</a:t>
            </a:r>
          </a:p>
          <a:p>
            <a:pPr>
              <a:buFont typeface="Wingdings" panose="05000000000000000000" pitchFamily="2" charset="2"/>
              <a:buChar char="§"/>
            </a:pPr>
            <a:r>
              <a:rPr lang="en-US" sz="2400" dirty="0"/>
              <a:t> </a:t>
            </a:r>
            <a:r>
              <a:rPr lang="en-US" sz="2400" dirty="0" smtClean="0"/>
              <a:t>Image not a replacement for theory, which “delineate structured and testable relationships among selected entities or ideas”</a:t>
            </a:r>
            <a:endParaRPr lang="en-US" sz="2400" dirty="0"/>
          </a:p>
        </p:txBody>
      </p:sp>
      <p:sp>
        <p:nvSpPr>
          <p:cNvPr id="4" name="AutoShape 2" descr="Image result for fract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6" name="Picture 4" descr="Image result for frac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0241" y="4183168"/>
            <a:ext cx="2705100" cy="1685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684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338771" y="-348101"/>
            <a:ext cx="10515600" cy="1325563"/>
          </a:xfrm>
        </p:spPr>
        <p:txBody>
          <a:bodyPr/>
          <a:lstStyle/>
          <a:p>
            <a:r>
              <a:rPr lang="en-US" dirty="0" smtClean="0"/>
              <a:t>Example: Disparities in Diabetes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708469760"/>
              </p:ext>
            </p:extLst>
          </p:nvPr>
        </p:nvGraphicFramePr>
        <p:xfrm>
          <a:off x="1513114" y="1051034"/>
          <a:ext cx="9154886" cy="5638800"/>
        </p:xfrm>
        <a:graphic>
          <a:graphicData uri="http://schemas.openxmlformats.org/drawingml/2006/table">
            <a:tbl>
              <a:tblPr firstRow="1" bandRow="1">
                <a:tableStyleId>{5C22544A-7EE6-4342-B048-85BDC9FD1C3A}</a:tableStyleId>
              </a:tblPr>
              <a:tblGrid>
                <a:gridCol w="4577443">
                  <a:extLst>
                    <a:ext uri="{9D8B030D-6E8A-4147-A177-3AD203B41FA5}">
                      <a16:colId xmlns:a16="http://schemas.microsoft.com/office/drawing/2014/main" val="20000"/>
                    </a:ext>
                  </a:extLst>
                </a:gridCol>
                <a:gridCol w="4577443">
                  <a:extLst>
                    <a:ext uri="{9D8B030D-6E8A-4147-A177-3AD203B41FA5}">
                      <a16:colId xmlns:a16="http://schemas.microsoft.com/office/drawing/2014/main" val="20001"/>
                    </a:ext>
                  </a:extLst>
                </a:gridCol>
              </a:tblGrid>
              <a:tr h="396870">
                <a:tc>
                  <a:txBody>
                    <a:bodyPr/>
                    <a:lstStyle/>
                    <a:p>
                      <a:r>
                        <a:rPr lang="en-US" sz="2000" dirty="0" smtClean="0"/>
                        <a:t>Approach</a:t>
                      </a:r>
                      <a:endParaRPr lang="en-US" dirty="0"/>
                    </a:p>
                  </a:txBody>
                  <a:tcPr/>
                </a:tc>
                <a:tc>
                  <a:txBody>
                    <a:bodyPr/>
                    <a:lstStyle/>
                    <a:p>
                      <a:r>
                        <a:rPr lang="en-US" sz="2000" dirty="0" smtClean="0"/>
                        <a:t>Presumed</a:t>
                      </a:r>
                      <a:r>
                        <a:rPr lang="en-US" sz="2000" baseline="0" dirty="0" smtClean="0"/>
                        <a:t> Etiology</a:t>
                      </a:r>
                      <a:endParaRPr lang="en-US" sz="2000" dirty="0"/>
                    </a:p>
                  </a:txBody>
                  <a:tcPr/>
                </a:tc>
                <a:extLst>
                  <a:ext uri="{0D108BD9-81ED-4DB2-BD59-A6C34878D82A}">
                    <a16:rowId xmlns:a16="http://schemas.microsoft.com/office/drawing/2014/main" val="10000"/>
                  </a:ext>
                </a:extLst>
              </a:tr>
              <a:tr h="372849">
                <a:tc>
                  <a:txBody>
                    <a:bodyPr/>
                    <a:lstStyle/>
                    <a:p>
                      <a:r>
                        <a:rPr lang="en-US" dirty="0" smtClean="0"/>
                        <a:t>Black box epidemiology</a:t>
                      </a:r>
                      <a:endParaRPr lang="en-US" dirty="0"/>
                    </a:p>
                  </a:txBody>
                  <a:tcPr/>
                </a:tc>
                <a:tc>
                  <a:txBody>
                    <a:bodyPr/>
                    <a:lstStyle/>
                    <a:p>
                      <a:r>
                        <a:rPr lang="en-US" baseline="0" dirty="0" smtClean="0"/>
                        <a:t>Diet/exercise and genes</a:t>
                      </a:r>
                      <a:endParaRPr lang="en-US" dirty="0"/>
                    </a:p>
                  </a:txBody>
                  <a:tcPr/>
                </a:tc>
                <a:extLst>
                  <a:ext uri="{0D108BD9-81ED-4DB2-BD59-A6C34878D82A}">
                    <a16:rowId xmlns:a16="http://schemas.microsoft.com/office/drawing/2014/main" val="10001"/>
                  </a:ext>
                </a:extLst>
              </a:tr>
              <a:tr h="643549">
                <a:tc>
                  <a:txBody>
                    <a:bodyPr/>
                    <a:lstStyle/>
                    <a:p>
                      <a:r>
                        <a:rPr lang="en-US" dirty="0" smtClean="0"/>
                        <a:t>Fundamental cause/Social Production</a:t>
                      </a:r>
                      <a:r>
                        <a:rPr lang="en-US" baseline="0" dirty="0" smtClean="0"/>
                        <a:t> of disease</a:t>
                      </a:r>
                      <a:endParaRPr lang="en-US" dirty="0"/>
                    </a:p>
                  </a:txBody>
                  <a:tcPr/>
                </a:tc>
                <a:tc>
                  <a:txBody>
                    <a:bodyPr/>
                    <a:lstStyle/>
                    <a:p>
                      <a:r>
                        <a:rPr lang="en-US" dirty="0" smtClean="0"/>
                        <a:t>Inequitable</a:t>
                      </a:r>
                      <a:r>
                        <a:rPr lang="en-US" baseline="0" dirty="0" smtClean="0"/>
                        <a:t> SES/racism</a:t>
                      </a:r>
                      <a:endParaRPr lang="en-US" dirty="0"/>
                    </a:p>
                  </a:txBody>
                  <a:tcPr/>
                </a:tc>
                <a:extLst>
                  <a:ext uri="{0D108BD9-81ED-4DB2-BD59-A6C34878D82A}">
                    <a16:rowId xmlns:a16="http://schemas.microsoft.com/office/drawing/2014/main" val="10002"/>
                  </a:ext>
                </a:extLst>
              </a:tr>
              <a:tr h="919355">
                <a:tc>
                  <a:txBody>
                    <a:bodyPr/>
                    <a:lstStyle/>
                    <a:p>
                      <a:r>
                        <a:rPr lang="en-US" dirty="0" smtClean="0"/>
                        <a:t>Socio-ecological</a:t>
                      </a:r>
                      <a:r>
                        <a:rPr lang="en-US" baseline="0" dirty="0" smtClean="0"/>
                        <a:t> model</a:t>
                      </a:r>
                      <a:endParaRPr lang="en-US" dirty="0"/>
                    </a:p>
                  </a:txBody>
                  <a:tcPr/>
                </a:tc>
                <a:tc>
                  <a:txBody>
                    <a:bodyPr/>
                    <a:lstStyle/>
                    <a:p>
                      <a:r>
                        <a:rPr lang="en-US" dirty="0" smtClean="0"/>
                        <a:t>Interplay between behavior/genes,</a:t>
                      </a:r>
                      <a:r>
                        <a:rPr lang="en-US" baseline="0" dirty="0" smtClean="0"/>
                        <a:t> family, community, neighborhood and structural influences</a:t>
                      </a:r>
                      <a:endParaRPr lang="en-US" dirty="0"/>
                    </a:p>
                  </a:txBody>
                  <a:tcPr/>
                </a:tc>
                <a:extLst>
                  <a:ext uri="{0D108BD9-81ED-4DB2-BD59-A6C34878D82A}">
                    <a16:rowId xmlns:a16="http://schemas.microsoft.com/office/drawing/2014/main" val="10003"/>
                  </a:ext>
                </a:extLst>
              </a:tr>
              <a:tr h="643549">
                <a:tc>
                  <a:txBody>
                    <a:bodyPr/>
                    <a:lstStyle/>
                    <a:p>
                      <a:r>
                        <a:rPr lang="en-US" dirty="0" smtClean="0"/>
                        <a:t>- Social determinants of health</a:t>
                      </a:r>
                      <a:endParaRPr lang="en-US" dirty="0"/>
                    </a:p>
                  </a:txBody>
                  <a:tcPr/>
                </a:tc>
                <a:tc>
                  <a:txBody>
                    <a:bodyPr/>
                    <a:lstStyle/>
                    <a:p>
                      <a:r>
                        <a:rPr lang="en-US" dirty="0" smtClean="0"/>
                        <a:t>Lack of equity in distribution of life-enhancing resources</a:t>
                      </a:r>
                      <a:endParaRPr lang="en-US" dirty="0"/>
                    </a:p>
                  </a:txBody>
                  <a:tcPr/>
                </a:tc>
                <a:extLst>
                  <a:ext uri="{0D108BD9-81ED-4DB2-BD59-A6C34878D82A}">
                    <a16:rowId xmlns:a16="http://schemas.microsoft.com/office/drawing/2014/main" val="10004"/>
                  </a:ext>
                </a:extLst>
              </a:tr>
              <a:tr h="915853">
                <a:tc>
                  <a:txBody>
                    <a:bodyPr/>
                    <a:lstStyle/>
                    <a:p>
                      <a:r>
                        <a:rPr lang="en-US" dirty="0" smtClean="0"/>
                        <a:t>- Psychosocial</a:t>
                      </a:r>
                      <a:r>
                        <a:rPr lang="en-US" baseline="0" dirty="0" smtClean="0"/>
                        <a:t> epidemiology</a:t>
                      </a:r>
                      <a:endParaRPr lang="en-US" dirty="0"/>
                    </a:p>
                  </a:txBody>
                  <a:tcPr/>
                </a:tc>
                <a:tc>
                  <a:txBody>
                    <a:bodyPr/>
                    <a:lstStyle/>
                    <a:p>
                      <a:r>
                        <a:rPr lang="en-US" dirty="0" smtClean="0"/>
                        <a:t>Neuroendocrine</a:t>
                      </a:r>
                      <a:r>
                        <a:rPr lang="en-US" baseline="0" dirty="0" smtClean="0"/>
                        <a:t> effects on glucose control from chronic stress associated with disadvantage</a:t>
                      </a:r>
                      <a:endParaRPr lang="en-US" dirty="0"/>
                    </a:p>
                  </a:txBody>
                  <a:tcPr/>
                </a:tc>
                <a:extLst>
                  <a:ext uri="{0D108BD9-81ED-4DB2-BD59-A6C34878D82A}">
                    <a16:rowId xmlns:a16="http://schemas.microsoft.com/office/drawing/2014/main" val="10005"/>
                  </a:ext>
                </a:extLst>
              </a:tr>
              <a:tr h="1746775">
                <a:tc>
                  <a:txBody>
                    <a:bodyPr/>
                    <a:lstStyle/>
                    <a:p>
                      <a:r>
                        <a:rPr lang="en-US" dirty="0" smtClean="0"/>
                        <a:t>- </a:t>
                      </a:r>
                      <a:r>
                        <a:rPr lang="en-US" dirty="0" err="1" smtClean="0"/>
                        <a:t>Ecosocial</a:t>
                      </a:r>
                      <a:r>
                        <a:rPr lang="en-US" dirty="0" smtClean="0"/>
                        <a:t> model</a:t>
                      </a:r>
                      <a:endParaRPr lang="en-US" dirty="0"/>
                    </a:p>
                  </a:txBody>
                  <a:tcPr/>
                </a:tc>
                <a:tc>
                  <a:txBody>
                    <a:bodyPr/>
                    <a:lstStyle/>
                    <a:p>
                      <a:r>
                        <a:rPr lang="en-US" dirty="0" smtClean="0"/>
                        <a:t>Embodiment</a:t>
                      </a:r>
                      <a:r>
                        <a:rPr lang="en-US" baseline="0" dirty="0" smtClean="0"/>
                        <a:t> of disadvantage through multiple mechanisms, including stress from social disadvantage and discrimination, structural barriers to healthy eating and exercise, inadequate access to health </a:t>
                      </a:r>
                      <a:r>
                        <a:rPr lang="en-US" baseline="0" smtClean="0"/>
                        <a:t>care, </a:t>
                      </a:r>
                      <a:r>
                        <a:rPr lang="en-US" baseline="0" dirty="0" smtClean="0"/>
                        <a:t>and targeted marketing of commodities</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81502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the Course</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 Awareness of prominent concepts and methods in health disparities  research/social epidemiology</a:t>
            </a:r>
          </a:p>
          <a:p>
            <a:pPr>
              <a:buFont typeface="Arial" panose="020B0604020202020204" pitchFamily="34" charset="0"/>
              <a:buChar char="•"/>
            </a:pPr>
            <a:r>
              <a:rPr lang="en-US" sz="2800" dirty="0"/>
              <a:t> </a:t>
            </a:r>
            <a:r>
              <a:rPr lang="en-US" sz="2800" dirty="0" smtClean="0"/>
              <a:t>Toolkit for use in future work</a:t>
            </a:r>
          </a:p>
          <a:p>
            <a:pPr>
              <a:buFont typeface="Arial" panose="020B0604020202020204" pitchFamily="34" charset="0"/>
              <a:buChar char="•"/>
            </a:pPr>
            <a:r>
              <a:rPr lang="en-US" sz="2800" dirty="0"/>
              <a:t> </a:t>
            </a:r>
            <a:r>
              <a:rPr lang="en-US" sz="2800" dirty="0" smtClean="0"/>
              <a:t>Critical readings skills</a:t>
            </a:r>
          </a:p>
          <a:p>
            <a:pPr>
              <a:buFont typeface="Arial" panose="020B0604020202020204" pitchFamily="34" charset="0"/>
              <a:buChar char="•"/>
            </a:pPr>
            <a:r>
              <a:rPr lang="en-US" sz="2800" dirty="0"/>
              <a:t> </a:t>
            </a:r>
            <a:r>
              <a:rPr lang="en-US" sz="2800" dirty="0" smtClean="0"/>
              <a:t>Others?</a:t>
            </a:r>
            <a:endParaRPr lang="en-US" sz="2800" dirty="0"/>
          </a:p>
        </p:txBody>
      </p:sp>
    </p:spTree>
    <p:extLst>
      <p:ext uri="{BB962C8B-B14F-4D97-AF65-F5344CB8AC3E}">
        <p14:creationId xmlns:p14="http://schemas.microsoft.com/office/powerpoint/2010/main" val="41350891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a:t>What is meant by the “</a:t>
            </a:r>
            <a:r>
              <a:rPr lang="en-US" sz="2800" dirty="0" err="1"/>
              <a:t>spiderless</a:t>
            </a:r>
            <a:r>
              <a:rPr lang="en-US" sz="2800" dirty="0"/>
              <a:t> web”?</a:t>
            </a:r>
          </a:p>
          <a:p>
            <a:endParaRPr lang="en-US" dirty="0"/>
          </a:p>
        </p:txBody>
      </p:sp>
    </p:spTree>
    <p:extLst>
      <p:ext uri="{BB962C8B-B14F-4D97-AF65-F5344CB8AC3E}">
        <p14:creationId xmlns:p14="http://schemas.microsoft.com/office/powerpoint/2010/main" val="95456780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What </a:t>
            </a:r>
            <a:r>
              <a:rPr lang="en-US" sz="2800" dirty="0"/>
              <a:t>are the strengths and limitations of psychosocial theory? Of social production of disease?</a:t>
            </a:r>
          </a:p>
          <a:p>
            <a:endParaRPr lang="en-US" dirty="0"/>
          </a:p>
        </p:txBody>
      </p:sp>
    </p:spTree>
    <p:extLst>
      <p:ext uri="{BB962C8B-B14F-4D97-AF65-F5344CB8AC3E}">
        <p14:creationId xmlns:p14="http://schemas.microsoft.com/office/powerpoint/2010/main" val="11120425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How </a:t>
            </a:r>
            <a:r>
              <a:rPr lang="en-US" sz="2800" dirty="0"/>
              <a:t>does </a:t>
            </a:r>
            <a:r>
              <a:rPr lang="en-US" sz="2800" dirty="0" err="1"/>
              <a:t>ecosocial</a:t>
            </a:r>
            <a:r>
              <a:rPr lang="en-US" sz="2800" dirty="0"/>
              <a:t> theory relate to fundamental cause theory?</a:t>
            </a:r>
          </a:p>
          <a:p>
            <a:endParaRPr lang="en-US" dirty="0"/>
          </a:p>
        </p:txBody>
      </p:sp>
    </p:spTree>
    <p:extLst>
      <p:ext uri="{BB962C8B-B14F-4D97-AF65-F5344CB8AC3E}">
        <p14:creationId xmlns:p14="http://schemas.microsoft.com/office/powerpoint/2010/main" val="29222171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Is </a:t>
            </a:r>
            <a:r>
              <a:rPr lang="en-US" sz="2800" dirty="0"/>
              <a:t>theory necessary to advance health equity? Why or why not</a:t>
            </a:r>
            <a:r>
              <a:rPr lang="en-US" sz="2800" dirty="0" smtClean="0"/>
              <a:t>?</a:t>
            </a:r>
          </a:p>
          <a:p>
            <a:pPr lvl="0"/>
            <a:endParaRPr lang="en-US" sz="2800" dirty="0"/>
          </a:p>
          <a:p>
            <a:pPr lvl="0"/>
            <a:r>
              <a:rPr lang="en-US" sz="2800" dirty="0" smtClean="0"/>
              <a:t>Do you agree that facts are changeable?</a:t>
            </a:r>
            <a:endParaRPr lang="en-US" sz="2800" dirty="0"/>
          </a:p>
          <a:p>
            <a:endParaRPr lang="en-US" dirty="0"/>
          </a:p>
        </p:txBody>
      </p:sp>
    </p:spTree>
    <p:extLst>
      <p:ext uri="{BB962C8B-B14F-4D97-AF65-F5344CB8AC3E}">
        <p14:creationId xmlns:p14="http://schemas.microsoft.com/office/powerpoint/2010/main" val="322677933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Describe </a:t>
            </a:r>
            <a:r>
              <a:rPr lang="en-US" sz="2800" dirty="0"/>
              <a:t>the central concept of embodiment.</a:t>
            </a:r>
          </a:p>
          <a:p>
            <a:endParaRPr lang="en-US" dirty="0"/>
          </a:p>
        </p:txBody>
      </p:sp>
    </p:spTree>
    <p:extLst>
      <p:ext uri="{BB962C8B-B14F-4D97-AF65-F5344CB8AC3E}">
        <p14:creationId xmlns:p14="http://schemas.microsoft.com/office/powerpoint/2010/main" val="26297663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lvl="0"/>
            <a:r>
              <a:rPr lang="en-US" sz="2800" dirty="0" smtClean="0"/>
              <a:t>What are the implications for </a:t>
            </a:r>
            <a:r>
              <a:rPr lang="en-US" sz="2800" dirty="0" err="1" smtClean="0"/>
              <a:t>ecosocial</a:t>
            </a:r>
            <a:r>
              <a:rPr lang="en-US" sz="2800" dirty="0" smtClean="0"/>
              <a:t> theory for health disparities research methods?</a:t>
            </a:r>
            <a:endParaRPr lang="en-US" sz="2800" dirty="0"/>
          </a:p>
          <a:p>
            <a:endParaRPr lang="en-US" dirty="0"/>
          </a:p>
        </p:txBody>
      </p:sp>
    </p:spTree>
    <p:extLst>
      <p:ext uri="{BB962C8B-B14F-4D97-AF65-F5344CB8AC3E}">
        <p14:creationId xmlns:p14="http://schemas.microsoft.com/office/powerpoint/2010/main" val="1451001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8872899"/>
              </p:ext>
            </p:extLst>
          </p:nvPr>
        </p:nvGraphicFramePr>
        <p:xfrm>
          <a:off x="1811311" y="205601"/>
          <a:ext cx="8630338" cy="6518817"/>
        </p:xfrm>
        <a:graphic>
          <a:graphicData uri="http://schemas.openxmlformats.org/drawingml/2006/table">
            <a:tbl>
              <a:tblPr firstRow="1" firstCol="1" bandRow="1">
                <a:tableStyleId>{5C22544A-7EE6-4342-B048-85BDC9FD1C3A}</a:tableStyleId>
              </a:tblPr>
              <a:tblGrid>
                <a:gridCol w="1611436">
                  <a:extLst>
                    <a:ext uri="{9D8B030D-6E8A-4147-A177-3AD203B41FA5}">
                      <a16:colId xmlns:a16="http://schemas.microsoft.com/office/drawing/2014/main" val="472259684"/>
                    </a:ext>
                  </a:extLst>
                </a:gridCol>
                <a:gridCol w="2170503">
                  <a:extLst>
                    <a:ext uri="{9D8B030D-6E8A-4147-A177-3AD203B41FA5}">
                      <a16:colId xmlns:a16="http://schemas.microsoft.com/office/drawing/2014/main" val="1441658524"/>
                    </a:ext>
                  </a:extLst>
                </a:gridCol>
                <a:gridCol w="4848399">
                  <a:extLst>
                    <a:ext uri="{9D8B030D-6E8A-4147-A177-3AD203B41FA5}">
                      <a16:colId xmlns:a16="http://schemas.microsoft.com/office/drawing/2014/main" val="2613460123"/>
                    </a:ext>
                  </a:extLst>
                </a:gridCol>
              </a:tblGrid>
              <a:tr h="403622">
                <a:tc>
                  <a:txBody>
                    <a:bodyPr/>
                    <a:lstStyle/>
                    <a:p>
                      <a:pPr marL="0" marR="0" algn="l">
                        <a:spcBef>
                          <a:spcPts val="0"/>
                        </a:spcBef>
                        <a:spcAft>
                          <a:spcPts val="0"/>
                        </a:spcAft>
                      </a:pPr>
                      <a:r>
                        <a:rPr lang="en-US" sz="1400" spc="-25" dirty="0">
                          <a:effectLst/>
                        </a:rPr>
                        <a:t>Date</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Session/Lecture Title</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Session/Lecture Content</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3745563751"/>
                  </a:ext>
                </a:extLst>
              </a:tr>
              <a:tr h="661153">
                <a:tc>
                  <a:txBody>
                    <a:bodyPr/>
                    <a:lstStyle/>
                    <a:p>
                      <a:pPr marL="0" marR="0" algn="l">
                        <a:spcBef>
                          <a:spcPts val="0"/>
                        </a:spcBef>
                        <a:spcAft>
                          <a:spcPts val="0"/>
                        </a:spcAft>
                      </a:pPr>
                      <a:r>
                        <a:rPr lang="en-US" sz="1400" spc="-25" dirty="0" smtClean="0">
                          <a:effectLst/>
                        </a:rPr>
                        <a:t>March 30</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Theoretical foundations of the field</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Seminal theories and frameworks that have shaped discourse about the nature and etiology of health disparities and the role of social determinants of health</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3122099727"/>
                  </a:ext>
                </a:extLst>
              </a:tr>
              <a:tr h="538345">
                <a:tc>
                  <a:txBody>
                    <a:bodyPr/>
                    <a:lstStyle/>
                    <a:p>
                      <a:pPr marL="0" marR="0" algn="l">
                        <a:spcBef>
                          <a:spcPts val="0"/>
                        </a:spcBef>
                        <a:spcAft>
                          <a:spcPts val="0"/>
                        </a:spcAft>
                      </a:pPr>
                      <a:r>
                        <a:rPr lang="en-US" sz="1400" spc="-25" dirty="0">
                          <a:effectLst/>
                        </a:rPr>
                        <a:t>April </a:t>
                      </a:r>
                      <a:r>
                        <a:rPr lang="en-US" sz="1400" spc="-25" dirty="0" smtClean="0">
                          <a:effectLst/>
                        </a:rPr>
                        <a:t>7</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Multi-level </a:t>
                      </a:r>
                      <a:r>
                        <a:rPr lang="en-US" sz="1400" spc="-25" dirty="0" smtClean="0">
                          <a:effectLst/>
                        </a:rPr>
                        <a:t>analyses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Approaches to analyzing complex data to investigate influence across multiple </a:t>
                      </a:r>
                      <a:r>
                        <a:rPr lang="en-US" sz="1400" spc="-25" dirty="0" smtClean="0">
                          <a:effectLst/>
                        </a:rPr>
                        <a:t>levels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751870920"/>
                  </a:ext>
                </a:extLst>
              </a:tr>
              <a:tr h="538345">
                <a:tc>
                  <a:txBody>
                    <a:bodyPr/>
                    <a:lstStyle/>
                    <a:p>
                      <a:pPr marL="0" marR="0" algn="l">
                        <a:spcBef>
                          <a:spcPts val="0"/>
                        </a:spcBef>
                        <a:spcAft>
                          <a:spcPts val="0"/>
                        </a:spcAft>
                      </a:pPr>
                      <a:r>
                        <a:rPr lang="en-US" sz="1400" spc="-25" dirty="0">
                          <a:effectLst/>
                        </a:rPr>
                        <a:t>April </a:t>
                      </a:r>
                      <a:r>
                        <a:rPr lang="en-US" sz="1400" spc="-25" dirty="0" smtClean="0">
                          <a:effectLst/>
                        </a:rPr>
                        <a:t>14</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smtClean="0">
                          <a:effectLst/>
                        </a:rPr>
                        <a:t>Racism</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Methods for investigation of impact of </a:t>
                      </a:r>
                      <a:r>
                        <a:rPr lang="en-US" sz="1400" spc="-25" dirty="0" smtClean="0">
                          <a:effectLst/>
                        </a:rPr>
                        <a:t>racism</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1399122821"/>
                  </a:ext>
                </a:extLst>
              </a:tr>
              <a:tr h="958884">
                <a:tc>
                  <a:txBody>
                    <a:bodyPr/>
                    <a:lstStyle/>
                    <a:p>
                      <a:pPr marL="0" marR="0" algn="l">
                        <a:spcBef>
                          <a:spcPts val="0"/>
                        </a:spcBef>
                        <a:spcAft>
                          <a:spcPts val="0"/>
                        </a:spcAft>
                      </a:pPr>
                      <a:r>
                        <a:rPr lang="en-US" sz="1400" spc="-25" dirty="0">
                          <a:effectLst/>
                        </a:rPr>
                        <a:t>April </a:t>
                      </a:r>
                      <a:r>
                        <a:rPr lang="en-US" sz="1400" spc="-25" dirty="0" smtClean="0">
                          <a:effectLst/>
                        </a:rPr>
                        <a:t>21</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Health care disparities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Health care disparities as a factor contributing to health disparities, as well as studies using novel methodologies to investigate and address health care disparities, including standardized patients and between and within hospital comparisons.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910944182"/>
                  </a:ext>
                </a:extLst>
              </a:tr>
              <a:tr h="575643">
                <a:tc>
                  <a:txBody>
                    <a:bodyPr/>
                    <a:lstStyle/>
                    <a:p>
                      <a:pPr marL="0" marR="0" algn="l">
                        <a:spcBef>
                          <a:spcPts val="0"/>
                        </a:spcBef>
                        <a:spcAft>
                          <a:spcPts val="0"/>
                        </a:spcAft>
                      </a:pPr>
                      <a:r>
                        <a:rPr lang="en-US" sz="1400" spc="-25" dirty="0" smtClean="0">
                          <a:effectLst/>
                          <a:latin typeface="+mn-lt"/>
                          <a:ea typeface="+mn-ea"/>
                          <a:cs typeface="+mn-cs"/>
                        </a:rPr>
                        <a:t>April</a:t>
                      </a:r>
                      <a:r>
                        <a:rPr lang="en-US" sz="1400" spc="-25" baseline="0" dirty="0" smtClean="0">
                          <a:effectLst/>
                          <a:latin typeface="+mn-lt"/>
                          <a:ea typeface="+mn-ea"/>
                          <a:cs typeface="+mn-cs"/>
                        </a:rPr>
                        <a:t> 28</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a:effectLst/>
                        </a:rPr>
                        <a:t>Community based participatory research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Theory and practice of community-based participatory research, including its challenges and benefits.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689609969"/>
                  </a:ext>
                </a:extLst>
              </a:tr>
              <a:tr h="495865">
                <a:tc>
                  <a:txBody>
                    <a:bodyPr/>
                    <a:lstStyle/>
                    <a:p>
                      <a:pPr marL="0" marR="0" algn="l">
                        <a:spcBef>
                          <a:spcPts val="0"/>
                        </a:spcBef>
                        <a:spcAft>
                          <a:spcPts val="0"/>
                        </a:spcAft>
                      </a:pPr>
                      <a:r>
                        <a:rPr lang="en-US" sz="1400" spc="-25" dirty="0">
                          <a:effectLst/>
                        </a:rPr>
                        <a:t>May </a:t>
                      </a:r>
                      <a:r>
                        <a:rPr lang="en-US" sz="1400" spc="-25" dirty="0" smtClean="0">
                          <a:effectLst/>
                        </a:rPr>
                        <a:t>5</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dirty="0" smtClean="0">
                          <a:effectLst/>
                        </a:rPr>
                        <a:t>Intersectionality</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400" spc="-25" dirty="0" smtClean="0">
                          <a:effectLst/>
                        </a:rPr>
                        <a:t>Methods for investigation of the intersection between different dimensions of vulnerability</a:t>
                      </a:r>
                      <a:endParaRPr lang="en-US" sz="1400" spc="-25"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529138436"/>
                  </a:ext>
                </a:extLst>
              </a:tr>
              <a:tr h="495865">
                <a:tc>
                  <a:txBody>
                    <a:bodyPr/>
                    <a:lstStyle/>
                    <a:p>
                      <a:pPr marL="0" marR="0" algn="l">
                        <a:spcBef>
                          <a:spcPts val="0"/>
                        </a:spcBef>
                        <a:spcAft>
                          <a:spcPts val="0"/>
                        </a:spcAft>
                      </a:pPr>
                      <a:r>
                        <a:rPr lang="en-US" sz="1400" spc="-25" dirty="0" smtClean="0">
                          <a:effectLst/>
                          <a:latin typeface="Arial" panose="020B0604020202020204" pitchFamily="34" charset="0"/>
                          <a:ea typeface="Times New Roman" panose="02020603050405020304" pitchFamily="18" charset="0"/>
                          <a:cs typeface="Times New Roman" panose="02020603050405020304" pitchFamily="18" charset="0"/>
                        </a:rPr>
                        <a:t>May </a:t>
                      </a:r>
                      <a:r>
                        <a:rPr lang="en-US" sz="1400" spc="-25" dirty="0" smtClean="0">
                          <a:effectLst/>
                          <a:latin typeface="Arial" panose="020B0604020202020204" pitchFamily="34" charset="0"/>
                          <a:ea typeface="Times New Roman" panose="02020603050405020304" pitchFamily="18" charset="0"/>
                          <a:cs typeface="Times New Roman" panose="02020603050405020304" pitchFamily="18" charset="0"/>
                        </a:rPr>
                        <a:t>12</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spc="-25" dirty="0" smtClean="0">
                          <a:solidFill>
                            <a:schemeClr val="dk1"/>
                          </a:solidFill>
                          <a:effectLst/>
                          <a:latin typeface="+mn-lt"/>
                          <a:ea typeface="+mn-ea"/>
                          <a:cs typeface="+mn-cs"/>
                        </a:rPr>
                        <a:t>Case Study: Disparities in Maternal and Infant Birth Outcomes</a:t>
                      </a:r>
                      <a:endParaRPr lang="en-US" sz="1400" kern="1200" spc="-25" dirty="0">
                        <a:solidFill>
                          <a:schemeClr val="dk1"/>
                        </a:solidFill>
                        <a:effectLst/>
                        <a:latin typeface="+mn-lt"/>
                        <a:ea typeface="+mn-ea"/>
                        <a:cs typeface="+mn-cs"/>
                      </a:endParaRPr>
                    </a:p>
                  </a:txBody>
                  <a:tcPr marL="46416" marR="46416"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400" kern="1200" spc="-25" dirty="0" smtClean="0">
                          <a:solidFill>
                            <a:schemeClr val="dk1"/>
                          </a:solidFill>
                          <a:effectLst/>
                          <a:latin typeface="+mn-lt"/>
                          <a:ea typeface="+mn-ea"/>
                          <a:cs typeface="+mn-cs"/>
                        </a:rPr>
                        <a:t>Investigation of the relationship of genetic ancestry with race/ethnicity and implications for health disparities.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400" kern="1200" spc="-25" dirty="0">
                        <a:solidFill>
                          <a:schemeClr val="dk1"/>
                        </a:solidFill>
                        <a:effectLst/>
                        <a:latin typeface="+mn-lt"/>
                        <a:ea typeface="+mn-ea"/>
                        <a:cs typeface="+mn-cs"/>
                      </a:endParaRPr>
                    </a:p>
                  </a:txBody>
                  <a:tcPr marL="46416" marR="46416" marT="0" marB="0"/>
                </a:tc>
                <a:extLst>
                  <a:ext uri="{0D108BD9-81ED-4DB2-BD59-A6C34878D82A}">
                    <a16:rowId xmlns:a16="http://schemas.microsoft.com/office/drawing/2014/main" val="4003367314"/>
                  </a:ext>
                </a:extLst>
              </a:tr>
              <a:tr h="826440">
                <a:tc>
                  <a:txBody>
                    <a:bodyPr/>
                    <a:lstStyle/>
                    <a:p>
                      <a:pPr marL="0" marR="0" algn="l">
                        <a:spcBef>
                          <a:spcPts val="0"/>
                        </a:spcBef>
                        <a:spcAft>
                          <a:spcPts val="0"/>
                        </a:spcAft>
                      </a:pPr>
                      <a:r>
                        <a:rPr lang="en-US" sz="1400" spc="-25" dirty="0">
                          <a:effectLst/>
                        </a:rPr>
                        <a:t>May </a:t>
                      </a:r>
                      <a:r>
                        <a:rPr lang="en-US" sz="1400" spc="-25" dirty="0" smtClean="0">
                          <a:effectLst/>
                        </a:rPr>
                        <a:t>19</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Student-led discussions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a:effectLst/>
                        </a:rPr>
                        <a:t>Students facilitate a discussion of a topic or article of their choosing which addresses a substantive conceptual or methodological area of interest to them in health disparities and social determinants of health research.</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799483346"/>
                  </a:ext>
                </a:extLst>
              </a:tr>
              <a:tr h="826440">
                <a:tc>
                  <a:txBody>
                    <a:bodyPr/>
                    <a:lstStyle/>
                    <a:p>
                      <a:pPr marL="0" marR="0" algn="l">
                        <a:spcBef>
                          <a:spcPts val="0"/>
                        </a:spcBef>
                        <a:spcAft>
                          <a:spcPts val="0"/>
                        </a:spcAft>
                      </a:pPr>
                      <a:r>
                        <a:rPr lang="en-US" sz="1400" spc="-25" dirty="0">
                          <a:effectLst/>
                        </a:rPr>
                        <a:t>June </a:t>
                      </a:r>
                      <a:r>
                        <a:rPr lang="en-US" sz="1400" spc="-25" dirty="0" smtClean="0">
                          <a:effectLst/>
                        </a:rPr>
                        <a:t>3</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l">
                        <a:spcBef>
                          <a:spcPts val="0"/>
                        </a:spcBef>
                        <a:spcAft>
                          <a:spcPts val="0"/>
                        </a:spcAft>
                      </a:pPr>
                      <a:r>
                        <a:rPr lang="en-US" sz="1400" spc="-25">
                          <a:effectLst/>
                        </a:rPr>
                        <a:t>Student-led discussions</a:t>
                      </a:r>
                      <a:endParaRPr lang="en-US" sz="1400" spc="-25">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tc>
                  <a:txBody>
                    <a:bodyPr/>
                    <a:lstStyle/>
                    <a:p>
                      <a:pPr marL="0" marR="0" algn="just">
                        <a:spcBef>
                          <a:spcPts val="0"/>
                        </a:spcBef>
                        <a:spcAft>
                          <a:spcPts val="0"/>
                        </a:spcAft>
                      </a:pPr>
                      <a:r>
                        <a:rPr lang="en-US" sz="1400" spc="-25" dirty="0">
                          <a:effectLst/>
                        </a:rPr>
                        <a:t>Students facilitate a discussion of a topic or article of their choosing which addresses a substantive conceptual or methodological area of interest to them in health disparities and social determinants of health research.</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416" marR="46416" marT="0" marB="0"/>
                </a:tc>
                <a:extLst>
                  <a:ext uri="{0D108BD9-81ED-4DB2-BD59-A6C34878D82A}">
                    <a16:rowId xmlns:a16="http://schemas.microsoft.com/office/drawing/2014/main" val="2029395125"/>
                  </a:ext>
                </a:extLst>
              </a:tr>
            </a:tbl>
          </a:graphicData>
        </a:graphic>
      </p:graphicFrame>
    </p:spTree>
    <p:extLst>
      <p:ext uri="{BB962C8B-B14F-4D97-AF65-F5344CB8AC3E}">
        <p14:creationId xmlns:p14="http://schemas.microsoft.com/office/powerpoint/2010/main" val="3273088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Reflections on Theory</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Why is theory important?</a:t>
            </a:r>
          </a:p>
          <a:p>
            <a:pPr marL="0" indent="0">
              <a:buNone/>
            </a:pPr>
            <a:endParaRPr lang="en-US" sz="2800" dirty="0"/>
          </a:p>
          <a:p>
            <a:pPr marL="0" indent="0">
              <a:buNone/>
            </a:pPr>
            <a:r>
              <a:rPr lang="en-US" sz="2800" dirty="0" smtClean="0"/>
              <a:t>How do theories relate to values?</a:t>
            </a:r>
            <a:endParaRPr lang="en-US" sz="2800" dirty="0"/>
          </a:p>
        </p:txBody>
      </p:sp>
    </p:spTree>
    <p:extLst>
      <p:ext uri="{BB962C8B-B14F-4D97-AF65-F5344CB8AC3E}">
        <p14:creationId xmlns:p14="http://schemas.microsoft.com/office/powerpoint/2010/main" val="3370383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and Phelan: Social Conditions as Fundamental Causes of Disease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472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Paradigms of Epidemiology</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2800" dirty="0" smtClean="0"/>
              <a:t> Miasma: Sanitary statistics</a:t>
            </a:r>
          </a:p>
          <a:p>
            <a:pPr>
              <a:buFont typeface="Arial" panose="020B0604020202020204" pitchFamily="34" charset="0"/>
              <a:buChar char="•"/>
            </a:pPr>
            <a:r>
              <a:rPr lang="en-US" sz="2800" dirty="0" smtClean="0"/>
              <a:t> Germ theory: </a:t>
            </a:r>
            <a:r>
              <a:rPr lang="en-US" sz="2800" dirty="0"/>
              <a:t>Infectious disease </a:t>
            </a:r>
            <a:r>
              <a:rPr lang="en-US" sz="2800" dirty="0" smtClean="0"/>
              <a:t>epidemiology</a:t>
            </a:r>
          </a:p>
          <a:p>
            <a:pPr>
              <a:buFont typeface="Arial" panose="020B0604020202020204" pitchFamily="34" charset="0"/>
              <a:buChar char="•"/>
            </a:pPr>
            <a:r>
              <a:rPr lang="en-US" sz="2800" dirty="0" smtClean="0"/>
              <a:t> Black box: Chronic disease epidemiology/</a:t>
            </a:r>
            <a:r>
              <a:rPr lang="en-US" sz="2800" dirty="0" err="1" smtClean="0"/>
              <a:t>spiderless</a:t>
            </a:r>
            <a:r>
              <a:rPr lang="en-US" sz="2800" dirty="0" smtClean="0"/>
              <a:t> web</a:t>
            </a:r>
          </a:p>
          <a:p>
            <a:pPr lvl="1">
              <a:buFont typeface="Arial" panose="020B0604020202020204" pitchFamily="34" charset="0"/>
              <a:buChar char="•"/>
            </a:pPr>
            <a:r>
              <a:rPr lang="en-US" sz="2400" dirty="0" smtClean="0"/>
              <a:t>Emphasis on individual behavior change theories</a:t>
            </a:r>
          </a:p>
          <a:p>
            <a:pPr marL="0" indent="0">
              <a:buNone/>
            </a:pPr>
            <a:endParaRPr lang="en-US" dirty="0"/>
          </a:p>
        </p:txBody>
      </p:sp>
      <p:sp>
        <p:nvSpPr>
          <p:cNvPr id="6" name="TextBox 5"/>
          <p:cNvSpPr txBox="1"/>
          <p:nvPr/>
        </p:nvSpPr>
        <p:spPr>
          <a:xfrm>
            <a:off x="9677400" y="6320852"/>
            <a:ext cx="2514600" cy="646331"/>
          </a:xfrm>
          <a:prstGeom prst="rect">
            <a:avLst/>
          </a:prstGeom>
          <a:noFill/>
        </p:spPr>
        <p:txBody>
          <a:bodyPr wrap="square" rtlCol="0">
            <a:spAutoFit/>
          </a:bodyPr>
          <a:lstStyle/>
          <a:p>
            <a:r>
              <a:rPr lang="en-US" dirty="0" err="1"/>
              <a:t>Susser</a:t>
            </a:r>
            <a:r>
              <a:rPr lang="en-US" dirty="0"/>
              <a:t> and </a:t>
            </a:r>
            <a:r>
              <a:rPr lang="en-US" dirty="0" err="1"/>
              <a:t>Susser</a:t>
            </a:r>
            <a:r>
              <a:rPr lang="en-US" dirty="0"/>
              <a:t>, AJPH, 1996</a:t>
            </a:r>
          </a:p>
        </p:txBody>
      </p:sp>
    </p:spTree>
    <p:extLst>
      <p:ext uri="{BB962C8B-B14F-4D97-AF65-F5344CB8AC3E}">
        <p14:creationId xmlns:p14="http://schemas.microsoft.com/office/powerpoint/2010/main" val="3411329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67011" y="2332037"/>
            <a:ext cx="8229600" cy="4525963"/>
          </a:xfrm>
        </p:spPr>
        <p:txBody>
          <a:bodyPr/>
          <a:lstStyle/>
          <a:p>
            <a:endParaRPr lang="en-US" dirty="0" smtClean="0"/>
          </a:p>
        </p:txBody>
      </p:sp>
      <p:sp>
        <p:nvSpPr>
          <p:cNvPr id="2" name="TextBox 1"/>
          <p:cNvSpPr txBox="1"/>
          <p:nvPr/>
        </p:nvSpPr>
        <p:spPr>
          <a:xfrm>
            <a:off x="6858000" y="6324600"/>
            <a:ext cx="2362200" cy="369332"/>
          </a:xfrm>
          <a:prstGeom prst="rect">
            <a:avLst/>
          </a:prstGeom>
          <a:noFill/>
        </p:spPr>
        <p:txBody>
          <a:bodyPr wrap="square" rtlCol="0">
            <a:spAutoFit/>
          </a:bodyPr>
          <a:lstStyle/>
          <a:p>
            <a:r>
              <a:rPr lang="en-US" dirty="0"/>
              <a:t>Kurian, </a:t>
            </a:r>
            <a:r>
              <a:rPr lang="en-US" dirty="0" err="1"/>
              <a:t>Ethn</a:t>
            </a:r>
            <a:r>
              <a:rPr lang="en-US" dirty="0"/>
              <a:t> Dis, 2007</a:t>
            </a:r>
          </a:p>
        </p:txBody>
      </p:sp>
      <p:graphicFrame>
        <p:nvGraphicFramePr>
          <p:cNvPr id="6" name="Diagram 5"/>
          <p:cNvGraphicFramePr/>
          <p:nvPr>
            <p:extLst>
              <p:ext uri="{D42A27DB-BD31-4B8C-83A1-F6EECF244321}">
                <p14:modId xmlns:p14="http://schemas.microsoft.com/office/powerpoint/2010/main" val="3575637721"/>
              </p:ext>
            </p:extLst>
          </p:nvPr>
        </p:nvGraphicFramePr>
        <p:xfrm>
          <a:off x="2928183" y="1867844"/>
          <a:ext cx="6096000" cy="51699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3"/>
          <p:cNvSpPr txBox="1">
            <a:spLocks/>
          </p:cNvSpPr>
          <p:nvPr/>
        </p:nvSpPr>
        <p:spPr>
          <a:xfrm>
            <a:off x="2057400" y="304800"/>
            <a:ext cx="8229600" cy="1143000"/>
          </a:xfrm>
          <a:prstGeom prst="rect">
            <a:avLst/>
          </a:prstGeom>
        </p:spPr>
        <p:txBody>
          <a:bodyPr/>
          <a:lst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dirty="0"/>
              <a:t>Black Box Epidemiology</a:t>
            </a:r>
          </a:p>
        </p:txBody>
      </p:sp>
      <p:sp>
        <p:nvSpPr>
          <p:cNvPr id="9" name="Title 3"/>
          <p:cNvSpPr txBox="1">
            <a:spLocks/>
          </p:cNvSpPr>
          <p:nvPr/>
        </p:nvSpPr>
        <p:spPr>
          <a:xfrm>
            <a:off x="592994" y="17541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Black Box Epidemiology</a:t>
            </a:r>
            <a:endParaRPr lang="en-US" sz="4800" dirty="0"/>
          </a:p>
        </p:txBody>
      </p:sp>
    </p:spTree>
    <p:extLst>
      <p:ext uri="{BB962C8B-B14F-4D97-AF65-F5344CB8AC3E}">
        <p14:creationId xmlns:p14="http://schemas.microsoft.com/office/powerpoint/2010/main" val="366549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3006</TotalTime>
  <Words>2754</Words>
  <Application>Microsoft Office PowerPoint</Application>
  <PresentationFormat>Widescreen</PresentationFormat>
  <Paragraphs>326</Paragraphs>
  <Slides>45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Arial Unicode MS</vt:lpstr>
      <vt:lpstr>Calibri</vt:lpstr>
      <vt:lpstr>Calibri Light</vt:lpstr>
      <vt:lpstr>Times New Roman</vt:lpstr>
      <vt:lpstr>Wingdings</vt:lpstr>
      <vt:lpstr>Retrospect</vt:lpstr>
      <vt:lpstr>Advanced Methods and Concepts in Research on Health Disparities and Social Determinants of Health</vt:lpstr>
      <vt:lpstr>Introduction and Logistics</vt:lpstr>
      <vt:lpstr>Presenting a paper</vt:lpstr>
      <vt:lpstr>Goals of the Course</vt:lpstr>
      <vt:lpstr>PowerPoint Presentation</vt:lpstr>
      <vt:lpstr>Reflections on Theory</vt:lpstr>
      <vt:lpstr>Link and Phelan: Social Conditions as Fundamental Causes of Disease</vt:lpstr>
      <vt:lpstr>Paradigms of Epidemiology</vt:lpstr>
      <vt:lpstr>PowerPoint Presentation</vt:lpstr>
      <vt:lpstr>Black Box Epidemiology</vt:lpstr>
      <vt:lpstr>Paradigms of Epidemiology</vt:lpstr>
      <vt:lpstr>Avoiding the Prison of the Proximate </vt:lpstr>
      <vt:lpstr>Review of Evidence for Impact of Social Conditions: Cause or Effect?</vt:lpstr>
      <vt:lpstr>How avoid neglecting effect of social factors?</vt:lpstr>
      <vt:lpstr>Contextualizing the Risk Factors</vt:lpstr>
      <vt:lpstr>PowerPoint Presentation</vt:lpstr>
      <vt:lpstr>Theory of Fundamental Causes</vt:lpstr>
      <vt:lpstr>Theory of Fundamental Causes</vt:lpstr>
      <vt:lpstr>Theory of Fundamental Causes</vt:lpstr>
      <vt:lpstr>Evidence to Support Theory of Fundamental Causes</vt:lpstr>
      <vt:lpstr>Considerations with Fundamental Cause Theory</vt:lpstr>
      <vt:lpstr>Questions</vt:lpstr>
      <vt:lpstr>Questions</vt:lpstr>
      <vt:lpstr>Phelan and Link: Racism as a Fundamental Cause</vt:lpstr>
      <vt:lpstr>PowerPoint Presentation</vt:lpstr>
      <vt:lpstr>Systemic Racism and SES</vt:lpstr>
      <vt:lpstr>Is SES the whole story?</vt:lpstr>
      <vt:lpstr>Questions</vt:lpstr>
      <vt:lpstr>Questions</vt:lpstr>
      <vt:lpstr>Questions</vt:lpstr>
      <vt:lpstr>Questions</vt:lpstr>
      <vt:lpstr>Krieger: Ecosocial (and other) Theories</vt:lpstr>
      <vt:lpstr>Social Production of Disease</vt:lpstr>
      <vt:lpstr>Upstream Theories:  Not the Whole Story</vt:lpstr>
      <vt:lpstr>Thinking Ecologically</vt:lpstr>
      <vt:lpstr>Psychosocial Epidemiology</vt:lpstr>
      <vt:lpstr>Ecosocial Theory</vt:lpstr>
      <vt:lpstr>Metaphor for Ecosocial Theory</vt:lpstr>
      <vt:lpstr>Example: Disparities in Diabetes</vt:lpstr>
      <vt:lpstr>Questions</vt:lpstr>
      <vt:lpstr>Questions</vt:lpstr>
      <vt:lpstr>Questions</vt:lpstr>
      <vt:lpstr>Questions</vt:lpstr>
      <vt:lpstr>Questions</vt:lpstr>
      <vt:lpstr>Questions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Methods and Concepts in Research on Health Disparities and Social Determinants of Health</dc:title>
  <dc:creator>Dehlendorf, Christine</dc:creator>
  <cp:lastModifiedBy>Dehlendorf, Christine</cp:lastModifiedBy>
  <cp:revision>37</cp:revision>
  <dcterms:created xsi:type="dcterms:W3CDTF">2017-04-03T16:48:48Z</dcterms:created>
  <dcterms:modified xsi:type="dcterms:W3CDTF">2020-03-30T06:04:21Z</dcterms:modified>
</cp:coreProperties>
</file>