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38.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6.xml" ContentType="application/vnd.openxmlformats-officedocument.themeOverride+xml"/>
  <Override PartName="/ppt/notesSlides/notesSlide41.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9.xml" ContentType="application/vnd.openxmlformats-officedocument.themeOverr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0.xml" ContentType="application/vnd.openxmlformats-officedocument.themeOverr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61"/>
  </p:notesMasterIdLst>
  <p:handoutMasterIdLst>
    <p:handoutMasterId r:id="rId62"/>
  </p:handoutMasterIdLst>
  <p:sldIdLst>
    <p:sldId id="256" r:id="rId2"/>
    <p:sldId id="606" r:id="rId3"/>
    <p:sldId id="757" r:id="rId4"/>
    <p:sldId id="909" r:id="rId5"/>
    <p:sldId id="861" r:id="rId6"/>
    <p:sldId id="862" r:id="rId7"/>
    <p:sldId id="864" r:id="rId8"/>
    <p:sldId id="896" r:id="rId9"/>
    <p:sldId id="899" r:id="rId10"/>
    <p:sldId id="906" r:id="rId11"/>
    <p:sldId id="863" r:id="rId12"/>
    <p:sldId id="897" r:id="rId13"/>
    <p:sldId id="898" r:id="rId14"/>
    <p:sldId id="868" r:id="rId15"/>
    <p:sldId id="865" r:id="rId16"/>
    <p:sldId id="867" r:id="rId17"/>
    <p:sldId id="866" r:id="rId18"/>
    <p:sldId id="900" r:id="rId19"/>
    <p:sldId id="912" r:id="rId20"/>
    <p:sldId id="901" r:id="rId21"/>
    <p:sldId id="902" r:id="rId22"/>
    <p:sldId id="904" r:id="rId23"/>
    <p:sldId id="922" r:id="rId24"/>
    <p:sldId id="908" r:id="rId25"/>
    <p:sldId id="907" r:id="rId26"/>
    <p:sldId id="910" r:id="rId27"/>
    <p:sldId id="768" r:id="rId28"/>
    <p:sldId id="769" r:id="rId29"/>
    <p:sldId id="770" r:id="rId30"/>
    <p:sldId id="771" r:id="rId31"/>
    <p:sldId id="581" r:id="rId32"/>
    <p:sldId id="721" r:id="rId33"/>
    <p:sldId id="851" r:id="rId34"/>
    <p:sldId id="719" r:id="rId35"/>
    <p:sldId id="913" r:id="rId36"/>
    <p:sldId id="723" r:id="rId37"/>
    <p:sldId id="852" r:id="rId38"/>
    <p:sldId id="911" r:id="rId39"/>
    <p:sldId id="853" r:id="rId40"/>
    <p:sldId id="726" r:id="rId41"/>
    <p:sldId id="914" r:id="rId42"/>
    <p:sldId id="570" r:id="rId43"/>
    <p:sldId id="701" r:id="rId44"/>
    <p:sldId id="774" r:id="rId45"/>
    <p:sldId id="915" r:id="rId46"/>
    <p:sldId id="916" r:id="rId47"/>
    <p:sldId id="776" r:id="rId48"/>
    <p:sldId id="772" r:id="rId49"/>
    <p:sldId id="773" r:id="rId50"/>
    <p:sldId id="854" r:id="rId51"/>
    <p:sldId id="858" r:id="rId52"/>
    <p:sldId id="919" r:id="rId53"/>
    <p:sldId id="918" r:id="rId54"/>
    <p:sldId id="917" r:id="rId55"/>
    <p:sldId id="920" r:id="rId56"/>
    <p:sldId id="921" r:id="rId57"/>
    <p:sldId id="855" r:id="rId58"/>
    <p:sldId id="856" r:id="rId59"/>
    <p:sldId id="651" r:id="rId60"/>
  </p:sldIdLst>
  <p:sldSz cx="9144000" cy="6858000" type="screen4x3"/>
  <p:notesSz cx="6946900" cy="9321800"/>
  <p:defaultTextStyle>
    <a:defPPr>
      <a:defRPr lang="en-US"/>
    </a:defPPr>
    <a:lvl1pPr algn="l" rtl="0" eaLnBrk="0" fontAlgn="base" hangingPunct="0">
      <a:spcBef>
        <a:spcPct val="0"/>
      </a:spcBef>
      <a:spcAft>
        <a:spcPct val="0"/>
      </a:spcAft>
      <a:defRPr kern="1200">
        <a:solidFill>
          <a:schemeClr val="tx1"/>
        </a:solidFill>
        <a:latin typeface="Tahoma" charset="0"/>
        <a:ea typeface="MS PGothic" charset="0"/>
        <a:cs typeface="MS PGothic" charset="0"/>
      </a:defRPr>
    </a:lvl1pPr>
    <a:lvl2pPr marL="457200" algn="l" rtl="0" eaLnBrk="0" fontAlgn="base" hangingPunct="0">
      <a:spcBef>
        <a:spcPct val="0"/>
      </a:spcBef>
      <a:spcAft>
        <a:spcPct val="0"/>
      </a:spcAft>
      <a:defRPr kern="1200">
        <a:solidFill>
          <a:schemeClr val="tx1"/>
        </a:solidFill>
        <a:latin typeface="Tahoma" charset="0"/>
        <a:ea typeface="MS PGothic" charset="0"/>
        <a:cs typeface="MS PGothic" charset="0"/>
      </a:defRPr>
    </a:lvl2pPr>
    <a:lvl3pPr marL="914400" algn="l" rtl="0" eaLnBrk="0" fontAlgn="base" hangingPunct="0">
      <a:spcBef>
        <a:spcPct val="0"/>
      </a:spcBef>
      <a:spcAft>
        <a:spcPct val="0"/>
      </a:spcAft>
      <a:defRPr kern="1200">
        <a:solidFill>
          <a:schemeClr val="tx1"/>
        </a:solidFill>
        <a:latin typeface="Tahoma" charset="0"/>
        <a:ea typeface="MS PGothic" charset="0"/>
        <a:cs typeface="MS PGothic" charset="0"/>
      </a:defRPr>
    </a:lvl3pPr>
    <a:lvl4pPr marL="1371600" algn="l" rtl="0" eaLnBrk="0" fontAlgn="base" hangingPunct="0">
      <a:spcBef>
        <a:spcPct val="0"/>
      </a:spcBef>
      <a:spcAft>
        <a:spcPct val="0"/>
      </a:spcAft>
      <a:defRPr kern="1200">
        <a:solidFill>
          <a:schemeClr val="tx1"/>
        </a:solidFill>
        <a:latin typeface="Tahoma" charset="0"/>
        <a:ea typeface="MS PGothic" charset="0"/>
        <a:cs typeface="MS PGothic" charset="0"/>
      </a:defRPr>
    </a:lvl4pPr>
    <a:lvl5pPr marL="1828800" algn="l" rtl="0" eaLnBrk="0" fontAlgn="base" hangingPunct="0">
      <a:spcBef>
        <a:spcPct val="0"/>
      </a:spcBef>
      <a:spcAft>
        <a:spcPct val="0"/>
      </a:spcAft>
      <a:defRPr kern="1200">
        <a:solidFill>
          <a:schemeClr val="tx1"/>
        </a:solidFill>
        <a:latin typeface="Tahoma" charset="0"/>
        <a:ea typeface="MS PGothic" charset="0"/>
        <a:cs typeface="MS PGothic" charset="0"/>
      </a:defRPr>
    </a:lvl5pPr>
    <a:lvl6pPr marL="2286000" algn="l" defTabSz="457200" rtl="0" eaLnBrk="1" latinLnBrk="0" hangingPunct="1">
      <a:defRPr kern="1200">
        <a:solidFill>
          <a:schemeClr val="tx1"/>
        </a:solidFill>
        <a:latin typeface="Tahoma" charset="0"/>
        <a:ea typeface="MS PGothic" charset="0"/>
        <a:cs typeface="MS PGothic" charset="0"/>
      </a:defRPr>
    </a:lvl6pPr>
    <a:lvl7pPr marL="2743200" algn="l" defTabSz="457200" rtl="0" eaLnBrk="1" latinLnBrk="0" hangingPunct="1">
      <a:defRPr kern="1200">
        <a:solidFill>
          <a:schemeClr val="tx1"/>
        </a:solidFill>
        <a:latin typeface="Tahoma" charset="0"/>
        <a:ea typeface="MS PGothic" charset="0"/>
        <a:cs typeface="MS PGothic" charset="0"/>
      </a:defRPr>
    </a:lvl7pPr>
    <a:lvl8pPr marL="3200400" algn="l" defTabSz="457200" rtl="0" eaLnBrk="1" latinLnBrk="0" hangingPunct="1">
      <a:defRPr kern="1200">
        <a:solidFill>
          <a:schemeClr val="tx1"/>
        </a:solidFill>
        <a:latin typeface="Tahoma" charset="0"/>
        <a:ea typeface="MS PGothic" charset="0"/>
        <a:cs typeface="MS PGothic" charset="0"/>
      </a:defRPr>
    </a:lvl8pPr>
    <a:lvl9pPr marL="3657600" algn="l" defTabSz="457200" rtl="0" eaLnBrk="1" latinLnBrk="0" hangingPunct="1">
      <a:defRPr kern="1200">
        <a:solidFill>
          <a:schemeClr val="tx1"/>
        </a:solidFill>
        <a:latin typeface="Tahoma" charset="0"/>
        <a:ea typeface="MS PGothic" charset="0"/>
        <a:cs typeface="MS PGothic"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clrMode="gray" frameSlides="1"/>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6BCFF0-5902-4E85-B51D-BBAF5006527A}" v="1" dt="2021-10-22T23:56:00.8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039" autoAdjust="0"/>
    <p:restoredTop sz="84252" autoAdjust="0"/>
  </p:normalViewPr>
  <p:slideViewPr>
    <p:cSldViewPr>
      <p:cViewPr varScale="1">
        <p:scale>
          <a:sx n="48" d="100"/>
          <a:sy n="48" d="100"/>
        </p:scale>
        <p:origin x="1356"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Kohn" userId="c3376dac-7ebc-48bd-84d2-e80c388bcae0" providerId="ADAL" clId="{486BCFF0-5902-4E85-B51D-BBAF5006527A}"/>
    <pc:docChg chg="modSld">
      <pc:chgData name="Michael Kohn" userId="c3376dac-7ebc-48bd-84d2-e80c388bcae0" providerId="ADAL" clId="{486BCFF0-5902-4E85-B51D-BBAF5006527A}" dt="2021-10-22T23:55:25.793" v="30" actId="20577"/>
      <pc:docMkLst>
        <pc:docMk/>
      </pc:docMkLst>
      <pc:sldChg chg="modSp mod">
        <pc:chgData name="Michael Kohn" userId="c3376dac-7ebc-48bd-84d2-e80c388bcae0" providerId="ADAL" clId="{486BCFF0-5902-4E85-B51D-BBAF5006527A}" dt="2021-10-22T23:54:07.645" v="23" actId="1076"/>
        <pc:sldMkLst>
          <pc:docMk/>
          <pc:sldMk cId="2243328230" sldId="581"/>
        </pc:sldMkLst>
        <pc:spChg chg="mod">
          <ac:chgData name="Michael Kohn" userId="c3376dac-7ebc-48bd-84d2-e80c388bcae0" providerId="ADAL" clId="{486BCFF0-5902-4E85-B51D-BBAF5006527A}" dt="2021-10-22T23:54:07.645" v="23" actId="1076"/>
          <ac:spMkLst>
            <pc:docMk/>
            <pc:sldMk cId="2243328230" sldId="581"/>
            <ac:spMk id="471084" creationId="{00000000-0000-0000-0000-000000000000}"/>
          </ac:spMkLst>
        </pc:spChg>
        <pc:graphicFrameChg chg="modGraphic">
          <ac:chgData name="Michael Kohn" userId="c3376dac-7ebc-48bd-84d2-e80c388bcae0" providerId="ADAL" clId="{486BCFF0-5902-4E85-B51D-BBAF5006527A}" dt="2021-10-22T23:53:48.763" v="9" actId="20577"/>
          <ac:graphicFrameMkLst>
            <pc:docMk/>
            <pc:sldMk cId="2243328230" sldId="581"/>
            <ac:graphicFrameMk id="70699" creationId="{00000000-0000-0000-0000-000000000000}"/>
          </ac:graphicFrameMkLst>
        </pc:graphicFrameChg>
      </pc:sldChg>
      <pc:sldChg chg="modSp mod">
        <pc:chgData name="Michael Kohn" userId="c3376dac-7ebc-48bd-84d2-e80c388bcae0" providerId="ADAL" clId="{486BCFF0-5902-4E85-B51D-BBAF5006527A}" dt="2021-10-22T23:55:25.793" v="30" actId="20577"/>
        <pc:sldMkLst>
          <pc:docMk/>
          <pc:sldMk cId="3510053848" sldId="855"/>
        </pc:sldMkLst>
        <pc:spChg chg="mod">
          <ac:chgData name="Michael Kohn" userId="c3376dac-7ebc-48bd-84d2-e80c388bcae0" providerId="ADAL" clId="{486BCFF0-5902-4E85-B51D-BBAF5006527A}" dt="2021-10-22T23:55:25.793" v="30" actId="20577"/>
          <ac:spMkLst>
            <pc:docMk/>
            <pc:sldMk cId="3510053848" sldId="855"/>
            <ac:spMk id="4" creationId="{9588A293-D78E-4A36-BD9B-643D61CBAAD5}"/>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Users\makohn\Box\EPI_204_2020\Class%203%20Multilevel%20Tests\MultiLevelAndContinuousTestsExcelDemo.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Users\makohn\Box\EPI_204_2020\Class%205%20Risk%20Prediction%20Models\NLSTRiskModel.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Users\makohn\Box\EPI_204_2020\Class%203%20Multilevel%20Tests\MultiLevelAndContinuousTestsExcelDemo.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1.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Users\makohn\Box%20Sync\Epi204_2019\Session_5_Prediction\DecisionCurves.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Users\makohn\Box%20Sync\Epi204_2019\Session_5_Prediction\DecisionCurves.xlsx" TargetMode="Externa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Users\makohn\Box\EPI_204_2020\Class%205%20Risk%20Prediction%20Models\NLSTRiskMode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1"/>
          <c:order val="0"/>
          <c:tx>
            <c:strRef>
              <c:f>Sheet1!$G$20</c:f>
              <c:strCache>
                <c:ptCount val="1"/>
                <c:pt idx="0">
                  <c:v>Error</c:v>
                </c:pt>
              </c:strCache>
            </c:strRef>
          </c:tx>
          <c:spPr>
            <a:ln w="25400" cap="rnd">
              <a:noFill/>
              <a:round/>
            </a:ln>
            <a:effectLst/>
          </c:spPr>
          <c:marker>
            <c:symbol val="circle"/>
            <c:size val="10"/>
            <c:spPr>
              <a:solidFill>
                <a:schemeClr val="accent2"/>
              </a:solidFill>
              <a:ln w="9525">
                <a:solidFill>
                  <a:schemeClr val="accent2"/>
                </a:solidFill>
              </a:ln>
              <a:effectLst/>
            </c:spPr>
          </c:marker>
          <c:xVal>
            <c:numRef>
              <c:f>Sheet1!$F$22:$F$25</c:f>
              <c:numCache>
                <c:formatCode>0.00</c:formatCode>
                <c:ptCount val="4"/>
                <c:pt idx="0">
                  <c:v>9.0909090909090912E-2</c:v>
                </c:pt>
                <c:pt idx="1">
                  <c:v>8.7499999999999994E-2</c:v>
                </c:pt>
                <c:pt idx="2">
                  <c:v>8.5106382978723402E-2</c:v>
                </c:pt>
                <c:pt idx="3">
                  <c:v>8.7323943661971826E-2</c:v>
                </c:pt>
              </c:numCache>
            </c:numRef>
          </c:xVal>
          <c:yVal>
            <c:numRef>
              <c:f>Sheet1!$G$22:$G$25</c:f>
              <c:numCache>
                <c:formatCode>0.00</c:formatCode>
                <c:ptCount val="4"/>
                <c:pt idx="0">
                  <c:v>0.45626072041166366</c:v>
                </c:pt>
                <c:pt idx="1">
                  <c:v>7.6679104477612059E-2</c:v>
                </c:pt>
                <c:pt idx="2">
                  <c:v>-5.3259249220761619E-2</c:v>
                </c:pt>
                <c:pt idx="3">
                  <c:v>-7.4366197183098587E-2</c:v>
                </c:pt>
              </c:numCache>
            </c:numRef>
          </c:yVal>
          <c:smooth val="0"/>
          <c:extLst>
            <c:ext xmlns:c16="http://schemas.microsoft.com/office/drawing/2014/chart" uri="{C3380CC4-5D6E-409C-BE32-E72D297353CC}">
              <c16:uniqueId val="{00000000-32D2-8B45-8613-9D40576BB063}"/>
            </c:ext>
          </c:extLst>
        </c:ser>
        <c:ser>
          <c:idx val="0"/>
          <c:order val="1"/>
          <c:spPr>
            <a:ln w="25400" cap="rnd">
              <a:solidFill>
                <a:schemeClr val="accent1"/>
              </a:solidFill>
              <a:round/>
            </a:ln>
            <a:effectLst/>
          </c:spPr>
          <c:marker>
            <c:symbol val="none"/>
          </c:marker>
          <c:xVal>
            <c:numRef>
              <c:f>Sheet1!$I$21:$I$22</c:f>
              <c:numCache>
                <c:formatCode>General</c:formatCode>
                <c:ptCount val="2"/>
                <c:pt idx="0">
                  <c:v>0</c:v>
                </c:pt>
                <c:pt idx="1">
                  <c:v>0.6</c:v>
                </c:pt>
              </c:numCache>
            </c:numRef>
          </c:xVal>
          <c:yVal>
            <c:numRef>
              <c:f>Sheet1!$J$21:$J$22</c:f>
              <c:numCache>
                <c:formatCode>General</c:formatCode>
                <c:ptCount val="2"/>
                <c:pt idx="0">
                  <c:v>0</c:v>
                </c:pt>
                <c:pt idx="1">
                  <c:v>0</c:v>
                </c:pt>
              </c:numCache>
            </c:numRef>
          </c:yVal>
          <c:smooth val="0"/>
          <c:extLst>
            <c:ext xmlns:c16="http://schemas.microsoft.com/office/drawing/2014/chart" uri="{C3380CC4-5D6E-409C-BE32-E72D297353CC}">
              <c16:uniqueId val="{00000001-32D2-8B45-8613-9D40576BB063}"/>
            </c:ext>
          </c:extLst>
        </c:ser>
        <c:dLbls>
          <c:showLegendKey val="0"/>
          <c:showVal val="0"/>
          <c:showCatName val="0"/>
          <c:showSerName val="0"/>
          <c:showPercent val="0"/>
          <c:showBubbleSize val="0"/>
        </c:dLbls>
        <c:axId val="1641212208"/>
        <c:axId val="1641131568"/>
      </c:scatterChart>
      <c:valAx>
        <c:axId val="1641212208"/>
        <c:scaling>
          <c:orientation val="minMax"/>
          <c:max val="0.60000000000000009"/>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a:t>Proportion (p) with Outcome</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41131568"/>
        <c:crossesAt val="-0.2"/>
        <c:crossBetween val="midCat"/>
      </c:valAx>
      <c:valAx>
        <c:axId val="1641131568"/>
        <c:scaling>
          <c:orientation val="minMax"/>
          <c:min val="-0.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Error: Predicted (r) - Actual (p)</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64121220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988231008490488E-2"/>
          <c:y val="3.8753384173435011E-2"/>
          <c:w val="0.84142614957827777"/>
          <c:h val="0.92249323165313002"/>
        </c:manualLayout>
      </c:layout>
      <c:scatterChart>
        <c:scatterStyle val="smoothMarker"/>
        <c:varyColors val="0"/>
        <c:ser>
          <c:idx val="0"/>
          <c:order val="0"/>
          <c:tx>
            <c:v>Risk Model</c:v>
          </c:tx>
          <c:spPr>
            <a:ln w="19050" cap="rnd">
              <a:solidFill>
                <a:schemeClr val="accent1"/>
              </a:solidFill>
              <a:round/>
            </a:ln>
            <a:effectLst/>
          </c:spPr>
          <c:marker>
            <c:symbol val="none"/>
          </c:marker>
          <c:xVal>
            <c:numRef>
              <c:f>'NET BENEFIT (3)'!$A$11:$A$26</c:f>
              <c:numCache>
                <c:formatCode>0.00%</c:formatCode>
                <c:ptCount val="16"/>
                <c:pt idx="0">
                  <c:v>1E-3</c:v>
                </c:pt>
                <c:pt idx="1">
                  <c:v>2.8E-3</c:v>
                </c:pt>
                <c:pt idx="2">
                  <c:v>2.8999999999999998E-3</c:v>
                </c:pt>
                <c:pt idx="3">
                  <c:v>6.3E-3</c:v>
                </c:pt>
                <c:pt idx="4">
                  <c:v>6.4000000000000003E-3</c:v>
                </c:pt>
                <c:pt idx="5">
                  <c:v>9.9009900990099011E-3</c:v>
                </c:pt>
                <c:pt idx="6">
                  <c:v>1.06E-2</c:v>
                </c:pt>
                <c:pt idx="7">
                  <c:v>1.0699999999999999E-2</c:v>
                </c:pt>
                <c:pt idx="8">
                  <c:v>1.6899999999999998E-2</c:v>
                </c:pt>
                <c:pt idx="9">
                  <c:v>1.7000000000000001E-2</c:v>
                </c:pt>
                <c:pt idx="10">
                  <c:v>1.7100000000000001E-2</c:v>
                </c:pt>
                <c:pt idx="11">
                  <c:v>1.9607843137254902E-2</c:v>
                </c:pt>
                <c:pt idx="12">
                  <c:v>4.0300000000000002E-2</c:v>
                </c:pt>
                <c:pt idx="13">
                  <c:v>4.0399999999999998E-2</c:v>
                </c:pt>
                <c:pt idx="14">
                  <c:v>4.4999999999999998E-2</c:v>
                </c:pt>
                <c:pt idx="15" formatCode="0%">
                  <c:v>0.05</c:v>
                </c:pt>
              </c:numCache>
            </c:numRef>
          </c:xVal>
          <c:yVal>
            <c:numRef>
              <c:f>'NET BENEFIT (3)'!$G$11:$G$26</c:f>
              <c:numCache>
                <c:formatCode>0</c:formatCode>
                <c:ptCount val="16"/>
                <c:pt idx="0">
                  <c:v>796.7967967967968</c:v>
                </c:pt>
                <c:pt idx="1">
                  <c:v>707.98235058162857</c:v>
                </c:pt>
                <c:pt idx="2">
                  <c:v>712.06498846655302</c:v>
                </c:pt>
                <c:pt idx="3">
                  <c:v>577.63912649693066</c:v>
                </c:pt>
                <c:pt idx="4">
                  <c:v>591.78743961352654</c:v>
                </c:pt>
                <c:pt idx="5">
                  <c:v>487.8</c:v>
                </c:pt>
                <c:pt idx="6">
                  <c:v>466.94966646452394</c:v>
                </c:pt>
                <c:pt idx="7">
                  <c:v>438.69402607904578</c:v>
                </c:pt>
                <c:pt idx="8">
                  <c:v>315.32906113315022</c:v>
                </c:pt>
                <c:pt idx="9">
                  <c:v>313.32655137334689</c:v>
                </c:pt>
                <c:pt idx="10">
                  <c:v>286.90609421100828</c:v>
                </c:pt>
                <c:pt idx="11">
                  <c:v>262.06</c:v>
                </c:pt>
                <c:pt idx="12">
                  <c:v>52.099614462852969</c:v>
                </c:pt>
                <c:pt idx="13">
                  <c:v>0</c:v>
                </c:pt>
                <c:pt idx="14">
                  <c:v>0</c:v>
                </c:pt>
                <c:pt idx="15">
                  <c:v>0</c:v>
                </c:pt>
              </c:numCache>
            </c:numRef>
          </c:yVal>
          <c:smooth val="0"/>
          <c:extLst>
            <c:ext xmlns:c16="http://schemas.microsoft.com/office/drawing/2014/chart" uri="{C3380CC4-5D6E-409C-BE32-E72D297353CC}">
              <c16:uniqueId val="{00000000-DC83-2545-AC9E-CF57E110C0F8}"/>
            </c:ext>
          </c:extLst>
        </c:ser>
        <c:ser>
          <c:idx val="1"/>
          <c:order val="1"/>
          <c:tx>
            <c:v>Treat All</c:v>
          </c:tx>
          <c:spPr>
            <a:ln w="19050" cap="rnd">
              <a:solidFill>
                <a:schemeClr val="accent2"/>
              </a:solidFill>
              <a:round/>
            </a:ln>
            <a:effectLst/>
          </c:spPr>
          <c:marker>
            <c:symbol val="none"/>
          </c:marker>
          <c:xVal>
            <c:numRef>
              <c:f>'NET BENEFIT (3)'!$A$11:$A$26</c:f>
              <c:numCache>
                <c:formatCode>0.00%</c:formatCode>
                <c:ptCount val="16"/>
                <c:pt idx="0">
                  <c:v>1E-3</c:v>
                </c:pt>
                <c:pt idx="1">
                  <c:v>2.8E-3</c:v>
                </c:pt>
                <c:pt idx="2">
                  <c:v>2.8999999999999998E-3</c:v>
                </c:pt>
                <c:pt idx="3">
                  <c:v>6.3E-3</c:v>
                </c:pt>
                <c:pt idx="4">
                  <c:v>6.4000000000000003E-3</c:v>
                </c:pt>
                <c:pt idx="5">
                  <c:v>9.9009900990099011E-3</c:v>
                </c:pt>
                <c:pt idx="6">
                  <c:v>1.06E-2</c:v>
                </c:pt>
                <c:pt idx="7">
                  <c:v>1.0699999999999999E-2</c:v>
                </c:pt>
                <c:pt idx="8">
                  <c:v>1.6899999999999998E-2</c:v>
                </c:pt>
                <c:pt idx="9">
                  <c:v>1.7000000000000001E-2</c:v>
                </c:pt>
                <c:pt idx="10">
                  <c:v>1.7100000000000001E-2</c:v>
                </c:pt>
                <c:pt idx="11">
                  <c:v>1.9607843137254902E-2</c:v>
                </c:pt>
                <c:pt idx="12">
                  <c:v>4.0300000000000002E-2</c:v>
                </c:pt>
                <c:pt idx="13">
                  <c:v>4.0399999999999998E-2</c:v>
                </c:pt>
                <c:pt idx="14">
                  <c:v>4.4999999999999998E-2</c:v>
                </c:pt>
                <c:pt idx="15" formatCode="0%">
                  <c:v>0.05</c:v>
                </c:pt>
              </c:numCache>
            </c:numRef>
          </c:xVal>
          <c:yVal>
            <c:numRef>
              <c:f>'NET BENEFIT (3)'!$H$11:$H$26</c:f>
              <c:numCache>
                <c:formatCode>0</c:formatCode>
                <c:ptCount val="16"/>
                <c:pt idx="0">
                  <c:v>796.7967967967968</c:v>
                </c:pt>
                <c:pt idx="1">
                  <c:v>707.98235058162857</c:v>
                </c:pt>
                <c:pt idx="2">
                  <c:v>703.03881255641363</c:v>
                </c:pt>
                <c:pt idx="3">
                  <c:v>534.36650900674249</c:v>
                </c:pt>
                <c:pt idx="4">
                  <c:v>529.38808373590985</c:v>
                </c:pt>
                <c:pt idx="5">
                  <c:v>354.46</c:v>
                </c:pt>
                <c:pt idx="6">
                  <c:v>319.38548615322418</c:v>
                </c:pt>
                <c:pt idx="7">
                  <c:v>314.36369149903976</c:v>
                </c:pt>
                <c:pt idx="8">
                  <c:v>1.0171905197843216</c:v>
                </c:pt>
                <c:pt idx="9">
                  <c:v>-4.0691759918616981</c:v>
                </c:pt>
                <c:pt idx="10">
                  <c:v>-9.1565774748194144</c:v>
                </c:pt>
                <c:pt idx="11">
                  <c:v>-137.08000000000004</c:v>
                </c:pt>
                <c:pt idx="12">
                  <c:v>-1218.0889861415026</c:v>
                </c:pt>
                <c:pt idx="13">
                  <c:v>-1223.4264276781992</c:v>
                </c:pt>
                <c:pt idx="14">
                  <c:v>-1470.1570680628274</c:v>
                </c:pt>
                <c:pt idx="15">
                  <c:v>-1741.0526315789475</c:v>
                </c:pt>
              </c:numCache>
            </c:numRef>
          </c:yVal>
          <c:smooth val="1"/>
          <c:extLst>
            <c:ext xmlns:c16="http://schemas.microsoft.com/office/drawing/2014/chart" uri="{C3380CC4-5D6E-409C-BE32-E72D297353CC}">
              <c16:uniqueId val="{00000001-DC83-2545-AC9E-CF57E110C0F8}"/>
            </c:ext>
          </c:extLst>
        </c:ser>
        <c:dLbls>
          <c:showLegendKey val="0"/>
          <c:showVal val="0"/>
          <c:showCatName val="0"/>
          <c:showSerName val="0"/>
          <c:showPercent val="0"/>
          <c:showBubbleSize val="0"/>
        </c:dLbls>
        <c:axId val="1707302944"/>
        <c:axId val="1707315360"/>
      </c:scatterChart>
      <c:valAx>
        <c:axId val="1707302944"/>
        <c:scaling>
          <c:orientation val="minMax"/>
          <c:max val="5.000000000000001E-2"/>
        </c:scaling>
        <c:delete val="0"/>
        <c:axPos val="b"/>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07315360"/>
        <c:crosses val="autoZero"/>
        <c:crossBetween val="midCat"/>
      </c:valAx>
      <c:valAx>
        <c:axId val="1707315360"/>
        <c:scaling>
          <c:orientation val="minMax"/>
          <c:min val="-100"/>
        </c:scaling>
        <c:delete val="0"/>
        <c:axPos val="l"/>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07302944"/>
        <c:crosses val="autoZero"/>
        <c:crossBetween val="midCat"/>
      </c:valAx>
      <c:spPr>
        <a:noFill/>
        <a:ln>
          <a:noFill/>
        </a:ln>
        <a:effectLst/>
      </c:spPr>
    </c:plotArea>
    <c:legend>
      <c:legendPos val="r"/>
      <c:layout>
        <c:manualLayout>
          <c:xMode val="edge"/>
          <c:yMode val="edge"/>
          <c:x val="0.52544610082102738"/>
          <c:y val="0.24796866927067188"/>
          <c:w val="0.24927704766441561"/>
          <c:h val="0.1729005724678116"/>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1"/>
          <c:order val="0"/>
          <c:tx>
            <c:strRef>
              <c:f>Sheet1!$G$20</c:f>
              <c:strCache>
                <c:ptCount val="1"/>
                <c:pt idx="0">
                  <c:v>Error</c:v>
                </c:pt>
              </c:strCache>
            </c:strRef>
          </c:tx>
          <c:spPr>
            <a:ln w="25400" cap="rnd">
              <a:noFill/>
              <a:round/>
            </a:ln>
            <a:effectLst/>
          </c:spPr>
          <c:marker>
            <c:symbol val="circle"/>
            <c:size val="10"/>
            <c:spPr>
              <a:solidFill>
                <a:schemeClr val="accent2"/>
              </a:solidFill>
              <a:ln w="9525">
                <a:solidFill>
                  <a:schemeClr val="accent2"/>
                </a:solidFill>
              </a:ln>
              <a:effectLst/>
            </c:spPr>
          </c:marker>
          <c:xVal>
            <c:numRef>
              <c:f>Sheet1!$C$22:$C$25</c:f>
              <c:numCache>
                <c:formatCode>0.00</c:formatCode>
                <c:ptCount val="4"/>
                <c:pt idx="0">
                  <c:v>0.5471698113207546</c:v>
                </c:pt>
                <c:pt idx="1">
                  <c:v>0.16417910447761205</c:v>
                </c:pt>
                <c:pt idx="2">
                  <c:v>3.1847133757961783E-2</c:v>
                </c:pt>
                <c:pt idx="3">
                  <c:v>1.2957746478873241E-2</c:v>
                </c:pt>
              </c:numCache>
            </c:numRef>
          </c:xVal>
          <c:yVal>
            <c:numRef>
              <c:f>Sheet1!$F$22:$F$25</c:f>
              <c:numCache>
                <c:formatCode>0.00</c:formatCode>
                <c:ptCount val="4"/>
                <c:pt idx="0">
                  <c:v>9.0909090909090912E-2</c:v>
                </c:pt>
                <c:pt idx="1">
                  <c:v>8.7499999999999994E-2</c:v>
                </c:pt>
                <c:pt idx="2">
                  <c:v>8.5106382978723402E-2</c:v>
                </c:pt>
                <c:pt idx="3">
                  <c:v>8.7323943661971826E-2</c:v>
                </c:pt>
              </c:numCache>
            </c:numRef>
          </c:yVal>
          <c:smooth val="0"/>
          <c:extLst>
            <c:ext xmlns:c16="http://schemas.microsoft.com/office/drawing/2014/chart" uri="{C3380CC4-5D6E-409C-BE32-E72D297353CC}">
              <c16:uniqueId val="{00000000-7CEC-1849-89DC-94935CA70D1E}"/>
            </c:ext>
          </c:extLst>
        </c:ser>
        <c:ser>
          <c:idx val="0"/>
          <c:order val="1"/>
          <c:spPr>
            <a:ln w="25400" cap="rnd">
              <a:solidFill>
                <a:schemeClr val="accent1"/>
              </a:solidFill>
              <a:round/>
            </a:ln>
            <a:effectLst/>
          </c:spPr>
          <c:marker>
            <c:symbol val="none"/>
          </c:marker>
          <c:xVal>
            <c:numRef>
              <c:f>Sheet1!$I$21:$I$22</c:f>
              <c:numCache>
                <c:formatCode>General</c:formatCode>
                <c:ptCount val="2"/>
                <c:pt idx="0">
                  <c:v>0</c:v>
                </c:pt>
                <c:pt idx="1">
                  <c:v>0.6</c:v>
                </c:pt>
              </c:numCache>
            </c:numRef>
          </c:xVal>
          <c:yVal>
            <c:numRef>
              <c:f>Sheet1!$K$21:$K$22</c:f>
              <c:numCache>
                <c:formatCode>General</c:formatCode>
                <c:ptCount val="2"/>
                <c:pt idx="0">
                  <c:v>0</c:v>
                </c:pt>
                <c:pt idx="1">
                  <c:v>0.6</c:v>
                </c:pt>
              </c:numCache>
            </c:numRef>
          </c:yVal>
          <c:smooth val="0"/>
          <c:extLst>
            <c:ext xmlns:c16="http://schemas.microsoft.com/office/drawing/2014/chart" uri="{C3380CC4-5D6E-409C-BE32-E72D297353CC}">
              <c16:uniqueId val="{00000001-7CEC-1849-89DC-94935CA70D1E}"/>
            </c:ext>
          </c:extLst>
        </c:ser>
        <c:dLbls>
          <c:showLegendKey val="0"/>
          <c:showVal val="0"/>
          <c:showCatName val="0"/>
          <c:showSerName val="0"/>
          <c:showPercent val="0"/>
          <c:showBubbleSize val="0"/>
        </c:dLbls>
        <c:axId val="1641212208"/>
        <c:axId val="1641131568"/>
      </c:scatterChart>
      <c:valAx>
        <c:axId val="1641212208"/>
        <c:scaling>
          <c:orientation val="minMax"/>
          <c:max val="0.60000000000000009"/>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a:t>Predicted Risk (r)</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641131568"/>
        <c:crossesAt val="-0.2"/>
        <c:crossBetween val="midCat"/>
      </c:valAx>
      <c:valAx>
        <c:axId val="1641131568"/>
        <c:scaling>
          <c:orientation val="minMax"/>
          <c:max val="0.60000000000000009"/>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Proportion (p)</a:t>
                </a:r>
                <a:r>
                  <a:rPr lang="en-US" sz="1600" baseline="0"/>
                  <a:t> with Outcome</a:t>
                </a:r>
                <a:endParaRPr lang="en-US" sz="1600"/>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4121220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tx>
            <c:v>ROC</c:v>
          </c:tx>
          <c:spPr>
            <a:ln w="19050" cap="rnd">
              <a:solidFill>
                <a:schemeClr val="accent1"/>
              </a:solidFill>
              <a:round/>
            </a:ln>
            <a:effectLst/>
          </c:spPr>
          <c:marker>
            <c:symbol val="circle"/>
            <c:size val="10"/>
            <c:spPr>
              <a:solidFill>
                <a:schemeClr val="accent1"/>
              </a:solidFill>
              <a:ln w="9525">
                <a:solidFill>
                  <a:schemeClr val="accent1"/>
                </a:solidFill>
              </a:ln>
              <a:effectLst/>
            </c:spPr>
          </c:marker>
          <c:xVal>
            <c:numRef>
              <c:f>Sheet2!$G$27:$G$31</c:f>
              <c:numCache>
                <c:formatCode>0.00</c:formatCode>
                <c:ptCount val="5"/>
                <c:pt idx="0" formatCode="General">
                  <c:v>0</c:v>
                </c:pt>
                <c:pt idx="1">
                  <c:v>2.1905805038335158E-2</c:v>
                </c:pt>
                <c:pt idx="2">
                  <c:v>0.10186199342825848</c:v>
                </c:pt>
                <c:pt idx="3">
                  <c:v>0.29025191675794088</c:v>
                </c:pt>
                <c:pt idx="4">
                  <c:v>1</c:v>
                </c:pt>
              </c:numCache>
            </c:numRef>
          </c:xVal>
          <c:yVal>
            <c:numRef>
              <c:f>Sheet2!$E$27:$E$31</c:f>
              <c:numCache>
                <c:formatCode>0.00</c:formatCode>
                <c:ptCount val="5"/>
                <c:pt idx="0" formatCode="General">
                  <c:v>0</c:v>
                </c:pt>
                <c:pt idx="1">
                  <c:v>2.2988505747126436E-2</c:v>
                </c:pt>
                <c:pt idx="2">
                  <c:v>0.10344827586206896</c:v>
                </c:pt>
                <c:pt idx="3">
                  <c:v>0.28735632183908044</c:v>
                </c:pt>
                <c:pt idx="4">
                  <c:v>1</c:v>
                </c:pt>
              </c:numCache>
            </c:numRef>
          </c:yVal>
          <c:smooth val="0"/>
          <c:extLst>
            <c:ext xmlns:c16="http://schemas.microsoft.com/office/drawing/2014/chart" uri="{C3380CC4-5D6E-409C-BE32-E72D297353CC}">
              <c16:uniqueId val="{00000000-C57D-47EF-A03E-F74DD777A57F}"/>
            </c:ext>
          </c:extLst>
        </c:ser>
        <c:dLbls>
          <c:showLegendKey val="0"/>
          <c:showVal val="0"/>
          <c:showCatName val="0"/>
          <c:showSerName val="0"/>
          <c:showPercent val="0"/>
          <c:showBubbleSize val="0"/>
        </c:dLbls>
        <c:axId val="79173919"/>
        <c:axId val="9275615"/>
      </c:scatterChart>
      <c:valAx>
        <c:axId val="79173919"/>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1 - Specificity</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75615"/>
        <c:crosses val="autoZero"/>
        <c:crossBetween val="midCat"/>
        <c:majorUnit val="0.1"/>
      </c:valAx>
      <c:valAx>
        <c:axId val="9275615"/>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Sensitivity</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17391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97233224541852"/>
          <c:y val="3.5393716281332602E-2"/>
          <c:w val="0.76662278712770204"/>
          <c:h val="0.81039704747650343"/>
        </c:manualLayout>
      </c:layout>
      <c:scatterChart>
        <c:scatterStyle val="lineMarker"/>
        <c:varyColors val="0"/>
        <c:ser>
          <c:idx val="0"/>
          <c:order val="0"/>
          <c:tx>
            <c:v>Validation</c:v>
          </c:tx>
          <c:spPr>
            <a:ln w="25400" cap="rnd">
              <a:noFill/>
              <a:round/>
            </a:ln>
            <a:effectLst/>
          </c:spPr>
          <c:marker>
            <c:symbol val="triangle"/>
            <c:size val="10"/>
            <c:spPr>
              <a:solidFill>
                <a:srgbClr val="92D050"/>
              </a:solidFill>
              <a:ln w="9525">
                <a:solidFill>
                  <a:schemeClr val="accent1"/>
                </a:solidFill>
              </a:ln>
              <a:effectLst/>
            </c:spPr>
          </c:marker>
          <c:xVal>
            <c:numRef>
              <c:f>NLSTCal!$D$30:$D$34</c:f>
              <c:numCache>
                <c:formatCode>0.00%</c:formatCode>
                <c:ptCount val="5"/>
                <c:pt idx="0">
                  <c:v>4.5322217811300781E-2</c:v>
                </c:pt>
                <c:pt idx="1">
                  <c:v>1.9518327378589388E-2</c:v>
                </c:pt>
                <c:pt idx="2">
                  <c:v>1.3232764324467381E-2</c:v>
                </c:pt>
                <c:pt idx="3">
                  <c:v>4.6314675135635834E-3</c:v>
                </c:pt>
                <c:pt idx="4">
                  <c:v>1.9849146486701072E-3</c:v>
                </c:pt>
              </c:numCache>
            </c:numRef>
          </c:xVal>
          <c:yVal>
            <c:numRef>
              <c:f>NLSTCal!$E$30:$E$34</c:f>
              <c:numCache>
                <c:formatCode>0.00%</c:formatCode>
                <c:ptCount val="5"/>
                <c:pt idx="0">
                  <c:v>-4.9622866216752701E-3</c:v>
                </c:pt>
                <c:pt idx="1">
                  <c:v>-2.4149794892152979E-3</c:v>
                </c:pt>
                <c:pt idx="2">
                  <c:v>-2.5473071324599705E-3</c:v>
                </c:pt>
                <c:pt idx="3">
                  <c:v>1.7864231838030965E-3</c:v>
                </c:pt>
                <c:pt idx="4">
                  <c:v>9.59375413523885E-4</c:v>
                </c:pt>
              </c:numCache>
            </c:numRef>
          </c:yVal>
          <c:smooth val="0"/>
          <c:extLst>
            <c:ext xmlns:c16="http://schemas.microsoft.com/office/drawing/2014/chart" uri="{C3380CC4-5D6E-409C-BE32-E72D297353CC}">
              <c16:uniqueId val="{00000000-5BFC-47F8-ACC9-ED8B04C709CD}"/>
            </c:ext>
          </c:extLst>
        </c:ser>
        <c:ser>
          <c:idx val="1"/>
          <c:order val="1"/>
          <c:spPr>
            <a:ln w="25400" cap="rnd">
              <a:solidFill>
                <a:schemeClr val="accent1"/>
              </a:solidFill>
              <a:round/>
            </a:ln>
            <a:effectLst/>
          </c:spPr>
          <c:marker>
            <c:symbol val="none"/>
          </c:marker>
          <c:xVal>
            <c:numRef>
              <c:f>NLSTCal!$J$42:$J$43</c:f>
              <c:numCache>
                <c:formatCode>General</c:formatCode>
                <c:ptCount val="2"/>
                <c:pt idx="0">
                  <c:v>0</c:v>
                </c:pt>
                <c:pt idx="1">
                  <c:v>0.05</c:v>
                </c:pt>
              </c:numCache>
            </c:numRef>
          </c:xVal>
          <c:yVal>
            <c:numRef>
              <c:f>NLSTCal!$K$42:$K$43</c:f>
              <c:numCache>
                <c:formatCode>General</c:formatCode>
                <c:ptCount val="2"/>
                <c:pt idx="0">
                  <c:v>0</c:v>
                </c:pt>
                <c:pt idx="1">
                  <c:v>0</c:v>
                </c:pt>
              </c:numCache>
            </c:numRef>
          </c:yVal>
          <c:smooth val="0"/>
          <c:extLst>
            <c:ext xmlns:c16="http://schemas.microsoft.com/office/drawing/2014/chart" uri="{C3380CC4-5D6E-409C-BE32-E72D297353CC}">
              <c16:uniqueId val="{00000001-5BFC-47F8-ACC9-ED8B04C709CD}"/>
            </c:ext>
          </c:extLst>
        </c:ser>
        <c:dLbls>
          <c:showLegendKey val="0"/>
          <c:showVal val="0"/>
          <c:showCatName val="0"/>
          <c:showSerName val="0"/>
          <c:showPercent val="0"/>
          <c:showBubbleSize val="0"/>
        </c:dLbls>
        <c:axId val="602751599"/>
        <c:axId val="14507823"/>
      </c:scatterChart>
      <c:valAx>
        <c:axId val="602751599"/>
        <c:scaling>
          <c:orientation val="minMax"/>
          <c:max val="5.000000000000001E-2"/>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Observed Proportion</a:t>
                </a:r>
              </a:p>
            </c:rich>
          </c:tx>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07823"/>
        <c:crossesAt val="-6.0000000000000019E-3"/>
        <c:crossBetween val="midCat"/>
      </c:valAx>
      <c:valAx>
        <c:axId val="14507823"/>
        <c:scaling>
          <c:orientation val="minMax"/>
        </c:scaling>
        <c:delete val="0"/>
        <c:axPos val="l"/>
        <c:title>
          <c:tx>
            <c:rich>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sz="1600" b="1"/>
                  <a:t>Predicted - Observed</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602751599"/>
        <c:crosses val="autoZero"/>
        <c:crossBetween val="midCat"/>
      </c:valAx>
      <c:spPr>
        <a:noFill/>
        <a:ln>
          <a:solidFill>
            <a:schemeClr val="accent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948668054424201"/>
          <c:y val="2.9816513761467899E-2"/>
          <c:w val="0.77084864391951002"/>
          <c:h val="0.86159033446507305"/>
        </c:manualLayout>
      </c:layout>
      <c:scatterChart>
        <c:scatterStyle val="lineMarker"/>
        <c:varyColors val="0"/>
        <c:ser>
          <c:idx val="1"/>
          <c:order val="0"/>
          <c:spPr>
            <a:ln w="15875">
              <a:solidFill>
                <a:schemeClr val="tx1"/>
              </a:solidFill>
            </a:ln>
          </c:spPr>
          <c:marker>
            <c:symbol val="square"/>
            <c:size val="9"/>
            <c:spPr>
              <a:noFill/>
              <a:ln>
                <a:noFill/>
              </a:ln>
            </c:spPr>
          </c:marker>
          <c:xVal>
            <c:numRef>
              <c:f>NLSTCal!$B$13:$B$14</c:f>
              <c:numCache>
                <c:formatCode>General</c:formatCode>
                <c:ptCount val="2"/>
                <c:pt idx="0">
                  <c:v>0</c:v>
                </c:pt>
                <c:pt idx="1">
                  <c:v>0.05</c:v>
                </c:pt>
              </c:numCache>
            </c:numRef>
          </c:xVal>
          <c:yVal>
            <c:numRef>
              <c:f>NLSTCal!$C$13:$C$14</c:f>
              <c:numCache>
                <c:formatCode>General</c:formatCode>
                <c:ptCount val="2"/>
                <c:pt idx="0">
                  <c:v>0</c:v>
                </c:pt>
                <c:pt idx="1">
                  <c:v>0.05</c:v>
                </c:pt>
              </c:numCache>
            </c:numRef>
          </c:yVal>
          <c:smooth val="0"/>
          <c:extLst>
            <c:ext xmlns:c16="http://schemas.microsoft.com/office/drawing/2014/chart" uri="{C3380CC4-5D6E-409C-BE32-E72D297353CC}">
              <c16:uniqueId val="{00000000-5F2E-498F-A488-38363427715B}"/>
            </c:ext>
          </c:extLst>
        </c:ser>
        <c:ser>
          <c:idx val="2"/>
          <c:order val="1"/>
          <c:tx>
            <c:v>External Validation</c:v>
          </c:tx>
          <c:spPr>
            <a:ln w="47625">
              <a:noFill/>
            </a:ln>
          </c:spPr>
          <c:marker>
            <c:symbol val="triangle"/>
            <c:size val="11"/>
          </c:marker>
          <c:xVal>
            <c:numRef>
              <c:f>NLSTCal!$D$42:$D$46</c:f>
              <c:numCache>
                <c:formatCode>0.00%</c:formatCode>
                <c:ptCount val="5"/>
                <c:pt idx="0">
                  <c:v>4.0359931189625511E-2</c:v>
                </c:pt>
                <c:pt idx="1">
                  <c:v>1.710334788937409E-2</c:v>
                </c:pt>
                <c:pt idx="2">
                  <c:v>1.0685457192007411E-2</c:v>
                </c:pt>
                <c:pt idx="3">
                  <c:v>6.4178906973666799E-3</c:v>
                </c:pt>
                <c:pt idx="4">
                  <c:v>2.9442900621939922E-3</c:v>
                </c:pt>
              </c:numCache>
            </c:numRef>
          </c:xVal>
          <c:yVal>
            <c:numRef>
              <c:f>NLSTCal!$F$42:$F$46</c:f>
              <c:numCache>
                <c:formatCode>0.00%</c:formatCode>
                <c:ptCount val="5"/>
                <c:pt idx="0">
                  <c:v>4.5322217811300781E-2</c:v>
                </c:pt>
                <c:pt idx="1">
                  <c:v>1.9518327378589388E-2</c:v>
                </c:pt>
                <c:pt idx="2">
                  <c:v>1.3232764324467381E-2</c:v>
                </c:pt>
                <c:pt idx="3">
                  <c:v>4.6314675135635834E-3</c:v>
                </c:pt>
                <c:pt idx="4">
                  <c:v>1.9849146486701072E-3</c:v>
                </c:pt>
              </c:numCache>
            </c:numRef>
          </c:yVal>
          <c:smooth val="0"/>
          <c:extLst>
            <c:ext xmlns:c16="http://schemas.microsoft.com/office/drawing/2014/chart" uri="{C3380CC4-5D6E-409C-BE32-E72D297353CC}">
              <c16:uniqueId val="{00000001-5F2E-498F-A488-38363427715B}"/>
            </c:ext>
          </c:extLst>
        </c:ser>
        <c:dLbls>
          <c:showLegendKey val="0"/>
          <c:showVal val="0"/>
          <c:showCatName val="0"/>
          <c:showSerName val="0"/>
          <c:showPercent val="0"/>
          <c:showBubbleSize val="0"/>
        </c:dLbls>
        <c:axId val="2139730200"/>
        <c:axId val="-2104748024"/>
      </c:scatterChart>
      <c:valAx>
        <c:axId val="2139730200"/>
        <c:scaling>
          <c:orientation val="minMax"/>
          <c:max val="0.05"/>
        </c:scaling>
        <c:delete val="0"/>
        <c:axPos val="b"/>
        <c:title>
          <c:tx>
            <c:rich>
              <a:bodyPr/>
              <a:lstStyle/>
              <a:p>
                <a:pPr>
                  <a:defRPr sz="1400"/>
                </a:pPr>
                <a:r>
                  <a:rPr lang="en-US" sz="1400"/>
                  <a:t>Predicted Risk</a:t>
                </a:r>
              </a:p>
            </c:rich>
          </c:tx>
          <c:overlay val="0"/>
        </c:title>
        <c:numFmt formatCode="0.00%" sourceLinked="0"/>
        <c:majorTickMark val="out"/>
        <c:minorTickMark val="none"/>
        <c:tickLblPos val="nextTo"/>
        <c:txPr>
          <a:bodyPr/>
          <a:lstStyle/>
          <a:p>
            <a:pPr>
              <a:defRPr sz="1200"/>
            </a:pPr>
            <a:endParaRPr lang="en-US"/>
          </a:p>
        </c:txPr>
        <c:crossAx val="-2104748024"/>
        <c:crosses val="autoZero"/>
        <c:crossBetween val="midCat"/>
      </c:valAx>
      <c:valAx>
        <c:axId val="-2104748024"/>
        <c:scaling>
          <c:orientation val="minMax"/>
          <c:max val="0.05"/>
        </c:scaling>
        <c:delete val="0"/>
        <c:axPos val="l"/>
        <c:title>
          <c:tx>
            <c:rich>
              <a:bodyPr rot="0" vert="wordArtVert"/>
              <a:lstStyle/>
              <a:p>
                <a:pPr>
                  <a:defRPr sz="1400" baseline="0"/>
                </a:pPr>
                <a:r>
                  <a:rPr lang="en-US" sz="1400" baseline="0"/>
                  <a:t>Observed Risk</a:t>
                </a:r>
              </a:p>
            </c:rich>
          </c:tx>
          <c:overlay val="0"/>
        </c:title>
        <c:numFmt formatCode="0.00%" sourceLinked="0"/>
        <c:majorTickMark val="out"/>
        <c:minorTickMark val="none"/>
        <c:tickLblPos val="nextTo"/>
        <c:txPr>
          <a:bodyPr/>
          <a:lstStyle/>
          <a:p>
            <a:pPr>
              <a:defRPr sz="1200" baseline="0"/>
            </a:pPr>
            <a:endParaRPr lang="en-US"/>
          </a:p>
        </c:txPr>
        <c:crossAx val="2139730200"/>
        <c:crosses val="autoZero"/>
        <c:crossBetween val="midCat"/>
      </c:valAx>
      <c:spPr>
        <a:ln>
          <a:solidFill>
            <a:schemeClr val="tx1"/>
          </a:solidFill>
        </a:ln>
      </c:spPr>
    </c:plotArea>
    <c:legend>
      <c:legendPos val="l"/>
      <c:legendEntry>
        <c:idx val="0"/>
        <c:delete val="1"/>
      </c:legendEntry>
      <c:layout>
        <c:manualLayout>
          <c:xMode val="edge"/>
          <c:yMode val="edge"/>
          <c:x val="0.28160919540229901"/>
          <c:y val="0.176320161814636"/>
          <c:w val="0.20535674420007799"/>
          <c:h val="0.19323105540706501"/>
        </c:manualLayout>
      </c:layout>
      <c:overlay val="0"/>
      <c:txPr>
        <a:bodyPr/>
        <a:lstStyle/>
        <a:p>
          <a:pPr>
            <a:defRPr sz="1400"/>
          </a:pPr>
          <a:endParaRPr lang="en-US"/>
        </a:p>
      </c:txPr>
    </c:legend>
    <c:plotVisOnly val="1"/>
    <c:dispBlanksAs val="gap"/>
    <c:showDLblsOverMax val="0"/>
  </c:chart>
  <c:spPr>
    <a:solidFill>
      <a:srgbClr val="FFFFFF"/>
    </a:solidFill>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US" sz="2800"/>
              <a:t>NLST Validation </a:t>
            </a: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NLST!$E$51:$E$56</c:f>
              <c:numCache>
                <c:formatCode>0.00%</c:formatCode>
                <c:ptCount val="6"/>
                <c:pt idx="0" formatCode="General">
                  <c:v>0</c:v>
                </c:pt>
                <c:pt idx="1">
                  <c:v>0.19422533315385654</c:v>
                </c:pt>
                <c:pt idx="2">
                  <c:v>0.3937003634405708</c:v>
                </c:pt>
                <c:pt idx="3">
                  <c:v>0.59445416610580171</c:v>
                </c:pt>
                <c:pt idx="4">
                  <c:v>0.79695786781531841</c:v>
                </c:pt>
                <c:pt idx="5">
                  <c:v>1</c:v>
                </c:pt>
              </c:numCache>
            </c:numRef>
          </c:xVal>
          <c:yVal>
            <c:numRef>
              <c:f>NLST!$D$51:$D$56</c:f>
              <c:numCache>
                <c:formatCode>0.00%</c:formatCode>
                <c:ptCount val="6"/>
                <c:pt idx="0" formatCode="General">
                  <c:v>0</c:v>
                </c:pt>
                <c:pt idx="1">
                  <c:v>0.53515625</c:v>
                </c:pt>
                <c:pt idx="2">
                  <c:v>0.765625</c:v>
                </c:pt>
                <c:pt idx="3">
                  <c:v>0.921875</c:v>
                </c:pt>
                <c:pt idx="4">
                  <c:v>0.9765625</c:v>
                </c:pt>
                <c:pt idx="5">
                  <c:v>1</c:v>
                </c:pt>
              </c:numCache>
            </c:numRef>
          </c:yVal>
          <c:smooth val="0"/>
          <c:extLst>
            <c:ext xmlns:c16="http://schemas.microsoft.com/office/drawing/2014/chart" uri="{C3380CC4-5D6E-409C-BE32-E72D297353CC}">
              <c16:uniqueId val="{00000000-F254-B445-8644-E036DA9B5FC8}"/>
            </c:ext>
          </c:extLst>
        </c:ser>
        <c:dLbls>
          <c:showLegendKey val="0"/>
          <c:showVal val="0"/>
          <c:showCatName val="0"/>
          <c:showSerName val="0"/>
          <c:showPercent val="0"/>
          <c:showBubbleSize val="0"/>
        </c:dLbls>
        <c:axId val="840532655"/>
        <c:axId val="840656511"/>
      </c:scatterChart>
      <c:valAx>
        <c:axId val="840532655"/>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1 - Specificity</a:t>
                </a:r>
              </a:p>
            </c:rich>
          </c:tx>
          <c:layout>
            <c:manualLayout>
              <c:xMode val="edge"/>
              <c:yMode val="edge"/>
              <c:x val="0.42632910716668887"/>
              <c:y val="0.9347928994082840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2857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40656511"/>
        <c:crosses val="autoZero"/>
        <c:crossBetween val="midCat"/>
      </c:valAx>
      <c:valAx>
        <c:axId val="840656511"/>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a:t>Sensitivity</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84053265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NLST!$E$51:$E$56</c:f>
              <c:numCache>
                <c:formatCode>0.00%</c:formatCode>
                <c:ptCount val="6"/>
                <c:pt idx="0" formatCode="General">
                  <c:v>0</c:v>
                </c:pt>
                <c:pt idx="1">
                  <c:v>0.19422533315385654</c:v>
                </c:pt>
                <c:pt idx="2">
                  <c:v>0.3937003634405708</c:v>
                </c:pt>
                <c:pt idx="3">
                  <c:v>0.59445416610580171</c:v>
                </c:pt>
                <c:pt idx="4">
                  <c:v>0.79695786781531841</c:v>
                </c:pt>
                <c:pt idx="5">
                  <c:v>1</c:v>
                </c:pt>
              </c:numCache>
            </c:numRef>
          </c:xVal>
          <c:yVal>
            <c:numRef>
              <c:f>NLST!$D$51:$D$56</c:f>
              <c:numCache>
                <c:formatCode>0.00%</c:formatCode>
                <c:ptCount val="6"/>
                <c:pt idx="0" formatCode="General">
                  <c:v>0</c:v>
                </c:pt>
                <c:pt idx="1">
                  <c:v>0.53515625</c:v>
                </c:pt>
                <c:pt idx="2">
                  <c:v>0.765625</c:v>
                </c:pt>
                <c:pt idx="3">
                  <c:v>0.921875</c:v>
                </c:pt>
                <c:pt idx="4">
                  <c:v>0.9765625</c:v>
                </c:pt>
                <c:pt idx="5">
                  <c:v>1</c:v>
                </c:pt>
              </c:numCache>
            </c:numRef>
          </c:yVal>
          <c:smooth val="0"/>
          <c:extLst>
            <c:ext xmlns:c16="http://schemas.microsoft.com/office/drawing/2014/chart" uri="{C3380CC4-5D6E-409C-BE32-E72D297353CC}">
              <c16:uniqueId val="{00000000-6DF1-DA46-B222-F86A1DF1D9C0}"/>
            </c:ext>
          </c:extLst>
        </c:ser>
        <c:dLbls>
          <c:showLegendKey val="0"/>
          <c:showVal val="0"/>
          <c:showCatName val="0"/>
          <c:showSerName val="0"/>
          <c:showPercent val="0"/>
          <c:showBubbleSize val="0"/>
        </c:dLbls>
        <c:axId val="840532655"/>
        <c:axId val="840656511"/>
      </c:scatterChart>
      <c:valAx>
        <c:axId val="840532655"/>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1 - Specificity</a:t>
                </a:r>
              </a:p>
            </c:rich>
          </c:tx>
          <c:layout>
            <c:manualLayout>
              <c:xMode val="edge"/>
              <c:yMode val="edge"/>
              <c:x val="0.42632910716668887"/>
              <c:y val="0.93479289940828403"/>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2857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40656511"/>
        <c:crosses val="autoZero"/>
        <c:crossBetween val="midCat"/>
      </c:valAx>
      <c:valAx>
        <c:axId val="840656511"/>
        <c:scaling>
          <c:orientation val="minMax"/>
          <c:max val="1"/>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a:t>Sensitivity</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84053265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341392241743134"/>
          <c:y val="3.5785524204502407E-2"/>
          <c:w val="0.72184394255465389"/>
          <c:h val="0.76011744346611454"/>
        </c:manualLayout>
      </c:layout>
      <c:scatterChart>
        <c:scatterStyle val="lineMarker"/>
        <c:varyColors val="0"/>
        <c:ser>
          <c:idx val="1"/>
          <c:order val="0"/>
          <c:spPr>
            <a:ln w="15875">
              <a:solidFill>
                <a:schemeClr val="tx1"/>
              </a:solidFill>
            </a:ln>
          </c:spPr>
          <c:marker>
            <c:symbol val="square"/>
            <c:size val="9"/>
            <c:spPr>
              <a:noFill/>
              <a:ln>
                <a:noFill/>
              </a:ln>
            </c:spPr>
          </c:marker>
          <c:xVal>
            <c:numRef>
              <c:f>NLSTCal!$B$13:$B$14</c:f>
              <c:numCache>
                <c:formatCode>General</c:formatCode>
                <c:ptCount val="2"/>
                <c:pt idx="0">
                  <c:v>0</c:v>
                </c:pt>
                <c:pt idx="1">
                  <c:v>0.05</c:v>
                </c:pt>
              </c:numCache>
            </c:numRef>
          </c:xVal>
          <c:yVal>
            <c:numRef>
              <c:f>NLSTCal!$C$13:$C$14</c:f>
              <c:numCache>
                <c:formatCode>General</c:formatCode>
                <c:ptCount val="2"/>
                <c:pt idx="0">
                  <c:v>0</c:v>
                </c:pt>
                <c:pt idx="1">
                  <c:v>0.05</c:v>
                </c:pt>
              </c:numCache>
            </c:numRef>
          </c:yVal>
          <c:smooth val="0"/>
          <c:extLst>
            <c:ext xmlns:c16="http://schemas.microsoft.com/office/drawing/2014/chart" uri="{C3380CC4-5D6E-409C-BE32-E72D297353CC}">
              <c16:uniqueId val="{00000000-D834-A74A-B866-99AAB38E1BB1}"/>
            </c:ext>
          </c:extLst>
        </c:ser>
        <c:ser>
          <c:idx val="2"/>
          <c:order val="1"/>
          <c:tx>
            <c:v>External Validation</c:v>
          </c:tx>
          <c:spPr>
            <a:ln w="47625">
              <a:noFill/>
            </a:ln>
          </c:spPr>
          <c:marker>
            <c:symbol val="triangle"/>
            <c:size val="11"/>
          </c:marker>
          <c:xVal>
            <c:numRef>
              <c:f>NLSTCal!$D$42:$D$46</c:f>
              <c:numCache>
                <c:formatCode>0.00%</c:formatCode>
                <c:ptCount val="5"/>
                <c:pt idx="0">
                  <c:v>4.0359931189625511E-2</c:v>
                </c:pt>
                <c:pt idx="1">
                  <c:v>1.710334788937409E-2</c:v>
                </c:pt>
                <c:pt idx="2">
                  <c:v>1.0685457192007411E-2</c:v>
                </c:pt>
                <c:pt idx="3">
                  <c:v>6.4178906973666799E-3</c:v>
                </c:pt>
                <c:pt idx="4">
                  <c:v>2.9442900621939922E-3</c:v>
                </c:pt>
              </c:numCache>
            </c:numRef>
          </c:xVal>
          <c:yVal>
            <c:numRef>
              <c:f>NLSTCal!$F$42:$F$46</c:f>
              <c:numCache>
                <c:formatCode>0.00%</c:formatCode>
                <c:ptCount val="5"/>
                <c:pt idx="0">
                  <c:v>4.5322217811300781E-2</c:v>
                </c:pt>
                <c:pt idx="1">
                  <c:v>1.9518327378589388E-2</c:v>
                </c:pt>
                <c:pt idx="2">
                  <c:v>1.3232764324467381E-2</c:v>
                </c:pt>
                <c:pt idx="3">
                  <c:v>4.6314675135635834E-3</c:v>
                </c:pt>
                <c:pt idx="4">
                  <c:v>1.9849146486701072E-3</c:v>
                </c:pt>
              </c:numCache>
            </c:numRef>
          </c:yVal>
          <c:smooth val="0"/>
          <c:extLst>
            <c:ext xmlns:c16="http://schemas.microsoft.com/office/drawing/2014/chart" uri="{C3380CC4-5D6E-409C-BE32-E72D297353CC}">
              <c16:uniqueId val="{00000001-D834-A74A-B866-99AAB38E1BB1}"/>
            </c:ext>
          </c:extLst>
        </c:ser>
        <c:dLbls>
          <c:showLegendKey val="0"/>
          <c:showVal val="0"/>
          <c:showCatName val="0"/>
          <c:showSerName val="0"/>
          <c:showPercent val="0"/>
          <c:showBubbleSize val="0"/>
        </c:dLbls>
        <c:axId val="2139730200"/>
        <c:axId val="-2104748024"/>
      </c:scatterChart>
      <c:valAx>
        <c:axId val="2139730200"/>
        <c:scaling>
          <c:orientation val="minMax"/>
          <c:max val="0.05"/>
        </c:scaling>
        <c:delete val="0"/>
        <c:axPos val="b"/>
        <c:title>
          <c:tx>
            <c:rich>
              <a:bodyPr/>
              <a:lstStyle/>
              <a:p>
                <a:pPr>
                  <a:defRPr sz="1400"/>
                </a:pPr>
                <a:r>
                  <a:rPr lang="en-US" sz="1400"/>
                  <a:t>Predicted Risk</a:t>
                </a:r>
              </a:p>
            </c:rich>
          </c:tx>
          <c:layout>
            <c:manualLayout>
              <c:xMode val="edge"/>
              <c:yMode val="edge"/>
              <c:x val="0.37063260994814679"/>
              <c:y val="0.91130823085644386"/>
            </c:manualLayout>
          </c:layout>
          <c:overlay val="0"/>
        </c:title>
        <c:numFmt formatCode="0.00%" sourceLinked="0"/>
        <c:majorTickMark val="out"/>
        <c:minorTickMark val="none"/>
        <c:tickLblPos val="nextTo"/>
        <c:txPr>
          <a:bodyPr/>
          <a:lstStyle/>
          <a:p>
            <a:pPr>
              <a:defRPr sz="1200"/>
            </a:pPr>
            <a:endParaRPr lang="en-US"/>
          </a:p>
        </c:txPr>
        <c:crossAx val="-2104748024"/>
        <c:crosses val="autoZero"/>
        <c:crossBetween val="midCat"/>
      </c:valAx>
      <c:valAx>
        <c:axId val="-2104748024"/>
        <c:scaling>
          <c:orientation val="minMax"/>
          <c:max val="0.05"/>
        </c:scaling>
        <c:delete val="0"/>
        <c:axPos val="l"/>
        <c:title>
          <c:tx>
            <c:rich>
              <a:bodyPr rot="0" vert="wordArtVert"/>
              <a:lstStyle/>
              <a:p>
                <a:pPr>
                  <a:defRPr sz="1400" baseline="0"/>
                </a:pPr>
                <a:r>
                  <a:rPr lang="en-US" sz="1400" baseline="0"/>
                  <a:t>Observed Risk</a:t>
                </a:r>
              </a:p>
            </c:rich>
          </c:tx>
          <c:overlay val="0"/>
        </c:title>
        <c:numFmt formatCode="0.00%" sourceLinked="0"/>
        <c:majorTickMark val="out"/>
        <c:minorTickMark val="none"/>
        <c:tickLblPos val="nextTo"/>
        <c:txPr>
          <a:bodyPr/>
          <a:lstStyle/>
          <a:p>
            <a:pPr>
              <a:defRPr sz="1200" baseline="0"/>
            </a:pPr>
            <a:endParaRPr lang="en-US"/>
          </a:p>
        </c:txPr>
        <c:crossAx val="2139730200"/>
        <c:crosses val="autoZero"/>
        <c:crossBetween val="midCat"/>
      </c:valAx>
      <c:spPr>
        <a:ln>
          <a:solidFill>
            <a:schemeClr val="tx1"/>
          </a:solidFill>
        </a:ln>
      </c:spPr>
    </c:plotArea>
    <c:legend>
      <c:legendPos val="l"/>
      <c:legendEntry>
        <c:idx val="0"/>
        <c:delete val="1"/>
      </c:legendEntry>
      <c:layout>
        <c:manualLayout>
          <c:xMode val="edge"/>
          <c:yMode val="edge"/>
          <c:x val="0.28160919540229901"/>
          <c:y val="0.176320161814636"/>
          <c:w val="0.2574241236690743"/>
          <c:h val="0.19323105540706501"/>
        </c:manualLayout>
      </c:layout>
      <c:overlay val="0"/>
      <c:txPr>
        <a:bodyPr/>
        <a:lstStyle/>
        <a:p>
          <a:pPr>
            <a:defRPr sz="1400"/>
          </a:pPr>
          <a:endParaRPr lang="en-US"/>
        </a:p>
      </c:txPr>
    </c:legend>
    <c:plotVisOnly val="1"/>
    <c:dispBlanksAs val="gap"/>
    <c:showDLblsOverMax val="0"/>
  </c:chart>
  <c:spPr>
    <a:solidFill>
      <a:srgbClr val="FFFFFF"/>
    </a:solidFill>
  </c:sp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9988231008490488E-2"/>
          <c:y val="3.8753384173435011E-2"/>
          <c:w val="0.84142614957827777"/>
          <c:h val="0.92249323165313002"/>
        </c:manualLayout>
      </c:layout>
      <c:scatterChart>
        <c:scatterStyle val="smoothMarker"/>
        <c:varyColors val="0"/>
        <c:ser>
          <c:idx val="0"/>
          <c:order val="0"/>
          <c:tx>
            <c:v>Risk Model</c:v>
          </c:tx>
          <c:spPr>
            <a:ln w="19050" cap="rnd">
              <a:solidFill>
                <a:schemeClr val="accent1"/>
              </a:solidFill>
              <a:round/>
            </a:ln>
            <a:effectLst/>
          </c:spPr>
          <c:marker>
            <c:symbol val="none"/>
          </c:marker>
          <c:xVal>
            <c:numRef>
              <c:f>'NET BENEFIT (3)'!$A$11:$A$26</c:f>
              <c:numCache>
                <c:formatCode>0.00%</c:formatCode>
                <c:ptCount val="16"/>
                <c:pt idx="0">
                  <c:v>1E-3</c:v>
                </c:pt>
                <c:pt idx="1">
                  <c:v>2.8E-3</c:v>
                </c:pt>
                <c:pt idx="2">
                  <c:v>2.8999999999999998E-3</c:v>
                </c:pt>
                <c:pt idx="3">
                  <c:v>6.3E-3</c:v>
                </c:pt>
                <c:pt idx="4">
                  <c:v>6.4000000000000003E-3</c:v>
                </c:pt>
                <c:pt idx="5">
                  <c:v>9.9009900990099011E-3</c:v>
                </c:pt>
                <c:pt idx="6">
                  <c:v>1.06E-2</c:v>
                </c:pt>
                <c:pt idx="7">
                  <c:v>1.0699999999999999E-2</c:v>
                </c:pt>
                <c:pt idx="8">
                  <c:v>1.6899999999999998E-2</c:v>
                </c:pt>
                <c:pt idx="9">
                  <c:v>1.7000000000000001E-2</c:v>
                </c:pt>
                <c:pt idx="10">
                  <c:v>1.7100000000000001E-2</c:v>
                </c:pt>
                <c:pt idx="11">
                  <c:v>1.9607843137254902E-2</c:v>
                </c:pt>
                <c:pt idx="12">
                  <c:v>4.0300000000000002E-2</c:v>
                </c:pt>
                <c:pt idx="13">
                  <c:v>4.0399999999999998E-2</c:v>
                </c:pt>
                <c:pt idx="14">
                  <c:v>4.4999999999999998E-2</c:v>
                </c:pt>
                <c:pt idx="15" formatCode="0%">
                  <c:v>0.05</c:v>
                </c:pt>
              </c:numCache>
            </c:numRef>
          </c:xVal>
          <c:yVal>
            <c:numRef>
              <c:f>'NET BENEFIT (3)'!$G$11:$G$26</c:f>
              <c:numCache>
                <c:formatCode>0</c:formatCode>
                <c:ptCount val="16"/>
                <c:pt idx="0">
                  <c:v>796.7967967967968</c:v>
                </c:pt>
                <c:pt idx="1">
                  <c:v>707.98235058162857</c:v>
                </c:pt>
                <c:pt idx="2">
                  <c:v>712.06498846655302</c:v>
                </c:pt>
                <c:pt idx="3">
                  <c:v>577.63912649693066</c:v>
                </c:pt>
                <c:pt idx="4">
                  <c:v>591.78743961352654</c:v>
                </c:pt>
                <c:pt idx="5">
                  <c:v>487.8</c:v>
                </c:pt>
                <c:pt idx="6">
                  <c:v>466.94966646452394</c:v>
                </c:pt>
                <c:pt idx="7">
                  <c:v>438.69402607904578</c:v>
                </c:pt>
                <c:pt idx="8">
                  <c:v>315.32906113315022</c:v>
                </c:pt>
                <c:pt idx="9">
                  <c:v>313.32655137334689</c:v>
                </c:pt>
                <c:pt idx="10">
                  <c:v>286.90609421100828</c:v>
                </c:pt>
                <c:pt idx="11">
                  <c:v>262.06</c:v>
                </c:pt>
                <c:pt idx="12">
                  <c:v>52.099614462852969</c:v>
                </c:pt>
                <c:pt idx="13">
                  <c:v>0</c:v>
                </c:pt>
                <c:pt idx="14">
                  <c:v>0</c:v>
                </c:pt>
                <c:pt idx="15">
                  <c:v>0</c:v>
                </c:pt>
              </c:numCache>
            </c:numRef>
          </c:yVal>
          <c:smooth val="0"/>
          <c:extLst>
            <c:ext xmlns:c16="http://schemas.microsoft.com/office/drawing/2014/chart" uri="{C3380CC4-5D6E-409C-BE32-E72D297353CC}">
              <c16:uniqueId val="{00000000-DC83-2545-AC9E-CF57E110C0F8}"/>
            </c:ext>
          </c:extLst>
        </c:ser>
        <c:ser>
          <c:idx val="1"/>
          <c:order val="1"/>
          <c:tx>
            <c:v>Treat All</c:v>
          </c:tx>
          <c:spPr>
            <a:ln w="19050" cap="rnd">
              <a:solidFill>
                <a:schemeClr val="accent2"/>
              </a:solidFill>
              <a:round/>
            </a:ln>
            <a:effectLst/>
          </c:spPr>
          <c:marker>
            <c:symbol val="none"/>
          </c:marker>
          <c:xVal>
            <c:numRef>
              <c:f>'NET BENEFIT (3)'!$A$11:$A$26</c:f>
              <c:numCache>
                <c:formatCode>0.00%</c:formatCode>
                <c:ptCount val="16"/>
                <c:pt idx="0">
                  <c:v>1E-3</c:v>
                </c:pt>
                <c:pt idx="1">
                  <c:v>2.8E-3</c:v>
                </c:pt>
                <c:pt idx="2">
                  <c:v>2.8999999999999998E-3</c:v>
                </c:pt>
                <c:pt idx="3">
                  <c:v>6.3E-3</c:v>
                </c:pt>
                <c:pt idx="4">
                  <c:v>6.4000000000000003E-3</c:v>
                </c:pt>
                <c:pt idx="5">
                  <c:v>9.9009900990099011E-3</c:v>
                </c:pt>
                <c:pt idx="6">
                  <c:v>1.06E-2</c:v>
                </c:pt>
                <c:pt idx="7">
                  <c:v>1.0699999999999999E-2</c:v>
                </c:pt>
                <c:pt idx="8">
                  <c:v>1.6899999999999998E-2</c:v>
                </c:pt>
                <c:pt idx="9">
                  <c:v>1.7000000000000001E-2</c:v>
                </c:pt>
                <c:pt idx="10">
                  <c:v>1.7100000000000001E-2</c:v>
                </c:pt>
                <c:pt idx="11">
                  <c:v>1.9607843137254902E-2</c:v>
                </c:pt>
                <c:pt idx="12">
                  <c:v>4.0300000000000002E-2</c:v>
                </c:pt>
                <c:pt idx="13">
                  <c:v>4.0399999999999998E-2</c:v>
                </c:pt>
                <c:pt idx="14">
                  <c:v>4.4999999999999998E-2</c:v>
                </c:pt>
                <c:pt idx="15" formatCode="0%">
                  <c:v>0.05</c:v>
                </c:pt>
              </c:numCache>
            </c:numRef>
          </c:xVal>
          <c:yVal>
            <c:numRef>
              <c:f>'NET BENEFIT (3)'!$H$11:$H$26</c:f>
              <c:numCache>
                <c:formatCode>0</c:formatCode>
                <c:ptCount val="16"/>
                <c:pt idx="0">
                  <c:v>796.7967967967968</c:v>
                </c:pt>
                <c:pt idx="1">
                  <c:v>707.98235058162857</c:v>
                </c:pt>
                <c:pt idx="2">
                  <c:v>703.03881255641363</c:v>
                </c:pt>
                <c:pt idx="3">
                  <c:v>534.36650900674249</c:v>
                </c:pt>
                <c:pt idx="4">
                  <c:v>529.38808373590985</c:v>
                </c:pt>
                <c:pt idx="5">
                  <c:v>354.46</c:v>
                </c:pt>
                <c:pt idx="6">
                  <c:v>319.38548615322418</c:v>
                </c:pt>
                <c:pt idx="7">
                  <c:v>314.36369149903976</c:v>
                </c:pt>
                <c:pt idx="8">
                  <c:v>1.0171905197843216</c:v>
                </c:pt>
                <c:pt idx="9">
                  <c:v>-4.0691759918616981</c:v>
                </c:pt>
                <c:pt idx="10">
                  <c:v>-9.1565774748194144</c:v>
                </c:pt>
                <c:pt idx="11">
                  <c:v>-137.08000000000004</c:v>
                </c:pt>
                <c:pt idx="12">
                  <c:v>-1218.0889861415026</c:v>
                </c:pt>
                <c:pt idx="13">
                  <c:v>-1223.4264276781992</c:v>
                </c:pt>
                <c:pt idx="14">
                  <c:v>-1470.1570680628274</c:v>
                </c:pt>
                <c:pt idx="15">
                  <c:v>-1741.0526315789475</c:v>
                </c:pt>
              </c:numCache>
            </c:numRef>
          </c:yVal>
          <c:smooth val="1"/>
          <c:extLst>
            <c:ext xmlns:c16="http://schemas.microsoft.com/office/drawing/2014/chart" uri="{C3380CC4-5D6E-409C-BE32-E72D297353CC}">
              <c16:uniqueId val="{00000001-DC83-2545-AC9E-CF57E110C0F8}"/>
            </c:ext>
          </c:extLst>
        </c:ser>
        <c:dLbls>
          <c:showLegendKey val="0"/>
          <c:showVal val="0"/>
          <c:showCatName val="0"/>
          <c:showSerName val="0"/>
          <c:showPercent val="0"/>
          <c:showBubbleSize val="0"/>
        </c:dLbls>
        <c:axId val="1707302944"/>
        <c:axId val="1707315360"/>
      </c:scatterChart>
      <c:valAx>
        <c:axId val="1707302944"/>
        <c:scaling>
          <c:orientation val="minMax"/>
          <c:max val="5.000000000000001E-2"/>
        </c:scaling>
        <c:delete val="0"/>
        <c:axPos val="b"/>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707315360"/>
        <c:crosses val="autoZero"/>
        <c:crossBetween val="midCat"/>
      </c:valAx>
      <c:valAx>
        <c:axId val="1707315360"/>
        <c:scaling>
          <c:orientation val="minMax"/>
          <c:min val="-100"/>
        </c:scaling>
        <c:delete val="0"/>
        <c:axPos val="l"/>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707302944"/>
        <c:crosses val="autoZero"/>
        <c:crossBetween val="midCat"/>
      </c:valAx>
      <c:spPr>
        <a:noFill/>
        <a:ln>
          <a:noFill/>
        </a:ln>
        <a:effectLst/>
      </c:spPr>
    </c:plotArea>
    <c:legend>
      <c:legendPos val="r"/>
      <c:layout>
        <c:manualLayout>
          <c:xMode val="edge"/>
          <c:yMode val="edge"/>
          <c:x val="0.52544610082102738"/>
          <c:y val="0.24796866927067188"/>
          <c:w val="0.24927704766441561"/>
          <c:h val="0.1729005724678116"/>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754" name="Rectangle 2"/>
          <p:cNvSpPr>
            <a:spLocks noGrp="1" noChangeArrowheads="1"/>
          </p:cNvSpPr>
          <p:nvPr>
            <p:ph type="hdr" sz="quarter"/>
          </p:nvPr>
        </p:nvSpPr>
        <p:spPr bwMode="auto">
          <a:xfrm>
            <a:off x="0" y="0"/>
            <a:ext cx="3009900" cy="466725"/>
          </a:xfrm>
          <a:prstGeom prst="rect">
            <a:avLst/>
          </a:prstGeom>
          <a:noFill/>
          <a:ln w="9525">
            <a:noFill/>
            <a:miter lim="800000"/>
            <a:headEnd/>
            <a:tailEnd/>
          </a:ln>
          <a:effectLst/>
        </p:spPr>
        <p:txBody>
          <a:bodyPr vert="horz" wrap="square" lIns="92951" tIns="46476" rIns="92951" bIns="46476" numCol="1" anchor="t" anchorCtr="0" compatLnSpc="1">
            <a:prstTxWarp prst="textNoShape">
              <a:avLst/>
            </a:prstTxWarp>
          </a:bodyPr>
          <a:lstStyle>
            <a:lvl1pPr defTabSz="930275" eaLnBrk="1" hangingPunct="1">
              <a:defRPr sz="1200">
                <a:latin typeface="Arial" charset="0"/>
                <a:ea typeface="+mn-ea"/>
                <a:cs typeface="+mn-cs"/>
              </a:defRPr>
            </a:lvl1pPr>
          </a:lstStyle>
          <a:p>
            <a:pPr>
              <a:defRPr/>
            </a:pPr>
            <a:endParaRPr lang="en-US"/>
          </a:p>
        </p:txBody>
      </p:sp>
      <p:sp>
        <p:nvSpPr>
          <p:cNvPr id="202755" name="Rectangle 3"/>
          <p:cNvSpPr>
            <a:spLocks noGrp="1" noChangeArrowheads="1"/>
          </p:cNvSpPr>
          <p:nvPr>
            <p:ph type="dt" sz="quarter" idx="1"/>
          </p:nvPr>
        </p:nvSpPr>
        <p:spPr bwMode="auto">
          <a:xfrm>
            <a:off x="3935413" y="0"/>
            <a:ext cx="3009900" cy="466725"/>
          </a:xfrm>
          <a:prstGeom prst="rect">
            <a:avLst/>
          </a:prstGeom>
          <a:noFill/>
          <a:ln w="9525">
            <a:noFill/>
            <a:miter lim="800000"/>
            <a:headEnd/>
            <a:tailEnd/>
          </a:ln>
          <a:effectLst/>
        </p:spPr>
        <p:txBody>
          <a:bodyPr vert="horz" wrap="square" lIns="92951" tIns="46476" rIns="92951" bIns="46476" numCol="1" anchor="t" anchorCtr="0" compatLnSpc="1">
            <a:prstTxWarp prst="textNoShape">
              <a:avLst/>
            </a:prstTxWarp>
          </a:bodyPr>
          <a:lstStyle>
            <a:lvl1pPr algn="r" defTabSz="930275" eaLnBrk="1" hangingPunct="1">
              <a:defRPr sz="1200">
                <a:latin typeface="Arial" charset="0"/>
                <a:ea typeface="+mn-ea"/>
                <a:cs typeface="+mn-cs"/>
              </a:defRPr>
            </a:lvl1pPr>
          </a:lstStyle>
          <a:p>
            <a:pPr>
              <a:defRPr/>
            </a:pPr>
            <a:endParaRPr lang="en-US"/>
          </a:p>
        </p:txBody>
      </p:sp>
      <p:sp>
        <p:nvSpPr>
          <p:cNvPr id="202756" name="Rectangle 4"/>
          <p:cNvSpPr>
            <a:spLocks noGrp="1" noChangeArrowheads="1"/>
          </p:cNvSpPr>
          <p:nvPr>
            <p:ph type="ftr" sz="quarter" idx="2"/>
          </p:nvPr>
        </p:nvSpPr>
        <p:spPr bwMode="auto">
          <a:xfrm>
            <a:off x="0" y="8853488"/>
            <a:ext cx="3009900" cy="466725"/>
          </a:xfrm>
          <a:prstGeom prst="rect">
            <a:avLst/>
          </a:prstGeom>
          <a:noFill/>
          <a:ln w="9525">
            <a:noFill/>
            <a:miter lim="800000"/>
            <a:headEnd/>
            <a:tailEnd/>
          </a:ln>
          <a:effectLst/>
        </p:spPr>
        <p:txBody>
          <a:bodyPr vert="horz" wrap="square" lIns="92951" tIns="46476" rIns="92951" bIns="46476" numCol="1" anchor="b" anchorCtr="0" compatLnSpc="1">
            <a:prstTxWarp prst="textNoShape">
              <a:avLst/>
            </a:prstTxWarp>
          </a:bodyPr>
          <a:lstStyle>
            <a:lvl1pPr defTabSz="930275" eaLnBrk="1" hangingPunct="1">
              <a:defRPr sz="1200">
                <a:latin typeface="Arial" charset="0"/>
                <a:ea typeface="+mn-ea"/>
                <a:cs typeface="+mn-cs"/>
              </a:defRPr>
            </a:lvl1pPr>
          </a:lstStyle>
          <a:p>
            <a:pPr>
              <a:defRPr/>
            </a:pPr>
            <a:endParaRPr lang="en-US"/>
          </a:p>
        </p:txBody>
      </p:sp>
      <p:sp>
        <p:nvSpPr>
          <p:cNvPr id="202757" name="Rectangle 5"/>
          <p:cNvSpPr>
            <a:spLocks noGrp="1" noChangeArrowheads="1"/>
          </p:cNvSpPr>
          <p:nvPr>
            <p:ph type="sldNum" sz="quarter" idx="3"/>
          </p:nvPr>
        </p:nvSpPr>
        <p:spPr bwMode="auto">
          <a:xfrm>
            <a:off x="3935413" y="8853488"/>
            <a:ext cx="3009900" cy="466725"/>
          </a:xfrm>
          <a:prstGeom prst="rect">
            <a:avLst/>
          </a:prstGeom>
          <a:noFill/>
          <a:ln w="9525">
            <a:noFill/>
            <a:miter lim="800000"/>
            <a:headEnd/>
            <a:tailEnd/>
          </a:ln>
          <a:effectLst/>
        </p:spPr>
        <p:txBody>
          <a:bodyPr vert="horz" wrap="square" lIns="92951" tIns="46476" rIns="92951" bIns="46476" numCol="1" anchor="b" anchorCtr="0" compatLnSpc="1">
            <a:prstTxWarp prst="textNoShape">
              <a:avLst/>
            </a:prstTxWarp>
          </a:bodyPr>
          <a:lstStyle>
            <a:lvl1pPr algn="r" defTabSz="930275" eaLnBrk="1" hangingPunct="1">
              <a:defRPr sz="1200">
                <a:latin typeface="Arial" charset="0"/>
              </a:defRPr>
            </a:lvl1pPr>
          </a:lstStyle>
          <a:p>
            <a:pPr>
              <a:defRPr/>
            </a:pPr>
            <a:fld id="{F3949B48-3251-4B49-B632-5FB9F3BA471F}" type="slidenum">
              <a:rPr lang="en-US"/>
              <a:pPr>
                <a:defRPr/>
              </a:pPr>
              <a:t>‹#›</a:t>
            </a:fld>
            <a:endParaRPr lang="en-US"/>
          </a:p>
        </p:txBody>
      </p:sp>
    </p:spTree>
    <p:extLst>
      <p:ext uri="{BB962C8B-B14F-4D97-AF65-F5344CB8AC3E}">
        <p14:creationId xmlns:p14="http://schemas.microsoft.com/office/powerpoint/2010/main" val="35089315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1490" name="Rectangle 2"/>
          <p:cNvSpPr>
            <a:spLocks noGrp="1" noChangeArrowheads="1"/>
          </p:cNvSpPr>
          <p:nvPr>
            <p:ph type="hdr" sz="quarter"/>
          </p:nvPr>
        </p:nvSpPr>
        <p:spPr bwMode="auto">
          <a:xfrm>
            <a:off x="0" y="0"/>
            <a:ext cx="3009900" cy="466725"/>
          </a:xfrm>
          <a:prstGeom prst="rect">
            <a:avLst/>
          </a:prstGeom>
          <a:noFill/>
          <a:ln w="9525">
            <a:noFill/>
            <a:miter lim="800000"/>
            <a:headEnd/>
            <a:tailEnd/>
          </a:ln>
          <a:effectLst/>
        </p:spPr>
        <p:txBody>
          <a:bodyPr vert="horz" wrap="square" lIns="92951" tIns="46476" rIns="92951" bIns="46476" numCol="1" anchor="t" anchorCtr="0" compatLnSpc="1">
            <a:prstTxWarp prst="textNoShape">
              <a:avLst/>
            </a:prstTxWarp>
          </a:bodyPr>
          <a:lstStyle>
            <a:lvl1pPr defTabSz="930275" eaLnBrk="1" hangingPunct="1">
              <a:defRPr sz="1200">
                <a:latin typeface="Arial" charset="0"/>
                <a:ea typeface="+mn-ea"/>
                <a:cs typeface="+mn-cs"/>
              </a:defRPr>
            </a:lvl1pPr>
          </a:lstStyle>
          <a:p>
            <a:pPr>
              <a:defRPr/>
            </a:pPr>
            <a:endParaRPr lang="en-US"/>
          </a:p>
        </p:txBody>
      </p:sp>
      <p:sp>
        <p:nvSpPr>
          <p:cNvPr id="191491" name="Rectangle 3"/>
          <p:cNvSpPr>
            <a:spLocks noGrp="1" noChangeArrowheads="1"/>
          </p:cNvSpPr>
          <p:nvPr>
            <p:ph type="dt" idx="1"/>
          </p:nvPr>
        </p:nvSpPr>
        <p:spPr bwMode="auto">
          <a:xfrm>
            <a:off x="3935413" y="0"/>
            <a:ext cx="3009900" cy="466725"/>
          </a:xfrm>
          <a:prstGeom prst="rect">
            <a:avLst/>
          </a:prstGeom>
          <a:noFill/>
          <a:ln w="9525">
            <a:noFill/>
            <a:miter lim="800000"/>
            <a:headEnd/>
            <a:tailEnd/>
          </a:ln>
          <a:effectLst/>
        </p:spPr>
        <p:txBody>
          <a:bodyPr vert="horz" wrap="square" lIns="92951" tIns="46476" rIns="92951" bIns="46476" numCol="1" anchor="t" anchorCtr="0" compatLnSpc="1">
            <a:prstTxWarp prst="textNoShape">
              <a:avLst/>
            </a:prstTxWarp>
          </a:bodyPr>
          <a:lstStyle>
            <a:lvl1pPr algn="r" defTabSz="930275" eaLnBrk="1" hangingPunct="1">
              <a:defRPr sz="1200">
                <a:latin typeface="Arial" charset="0"/>
                <a:ea typeface="+mn-ea"/>
                <a:cs typeface="+mn-cs"/>
              </a:defRPr>
            </a:lvl1pPr>
          </a:lstStyle>
          <a:p>
            <a:pPr>
              <a:defRPr/>
            </a:pPr>
            <a:endParaRPr lang="en-US"/>
          </a:p>
        </p:txBody>
      </p:sp>
      <p:sp>
        <p:nvSpPr>
          <p:cNvPr id="128004" name="Rectangle 4"/>
          <p:cNvSpPr>
            <a:spLocks noGrp="1" noRot="1" noChangeAspect="1" noChangeArrowheads="1" noTextEdit="1"/>
          </p:cNvSpPr>
          <p:nvPr>
            <p:ph type="sldImg" idx="2"/>
          </p:nvPr>
        </p:nvSpPr>
        <p:spPr bwMode="auto">
          <a:xfrm>
            <a:off x="1143000" y="698500"/>
            <a:ext cx="4660900" cy="3495675"/>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91493" name="Rectangle 5"/>
          <p:cNvSpPr>
            <a:spLocks noGrp="1" noChangeArrowheads="1"/>
          </p:cNvSpPr>
          <p:nvPr>
            <p:ph type="body" sz="quarter" idx="3"/>
          </p:nvPr>
        </p:nvSpPr>
        <p:spPr bwMode="auto">
          <a:xfrm>
            <a:off x="695325" y="4427538"/>
            <a:ext cx="5556250" cy="4195762"/>
          </a:xfrm>
          <a:prstGeom prst="rect">
            <a:avLst/>
          </a:prstGeom>
          <a:noFill/>
          <a:ln w="9525">
            <a:noFill/>
            <a:miter lim="800000"/>
            <a:headEnd/>
            <a:tailEnd/>
          </a:ln>
          <a:effectLst/>
        </p:spPr>
        <p:txBody>
          <a:bodyPr vert="horz" wrap="square" lIns="92951" tIns="46476" rIns="92951" bIns="4647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1494" name="Rectangle 6"/>
          <p:cNvSpPr>
            <a:spLocks noGrp="1" noChangeArrowheads="1"/>
          </p:cNvSpPr>
          <p:nvPr>
            <p:ph type="ftr" sz="quarter" idx="4"/>
          </p:nvPr>
        </p:nvSpPr>
        <p:spPr bwMode="auto">
          <a:xfrm>
            <a:off x="0" y="8853488"/>
            <a:ext cx="3009900" cy="466725"/>
          </a:xfrm>
          <a:prstGeom prst="rect">
            <a:avLst/>
          </a:prstGeom>
          <a:noFill/>
          <a:ln w="9525">
            <a:noFill/>
            <a:miter lim="800000"/>
            <a:headEnd/>
            <a:tailEnd/>
          </a:ln>
          <a:effectLst/>
        </p:spPr>
        <p:txBody>
          <a:bodyPr vert="horz" wrap="square" lIns="92951" tIns="46476" rIns="92951" bIns="46476" numCol="1" anchor="b" anchorCtr="0" compatLnSpc="1">
            <a:prstTxWarp prst="textNoShape">
              <a:avLst/>
            </a:prstTxWarp>
          </a:bodyPr>
          <a:lstStyle>
            <a:lvl1pPr defTabSz="930275" eaLnBrk="1" hangingPunct="1">
              <a:defRPr sz="1200">
                <a:latin typeface="Arial" charset="0"/>
                <a:ea typeface="+mn-ea"/>
                <a:cs typeface="+mn-cs"/>
              </a:defRPr>
            </a:lvl1pPr>
          </a:lstStyle>
          <a:p>
            <a:pPr>
              <a:defRPr/>
            </a:pPr>
            <a:endParaRPr lang="en-US"/>
          </a:p>
        </p:txBody>
      </p:sp>
      <p:sp>
        <p:nvSpPr>
          <p:cNvPr id="191495" name="Rectangle 7"/>
          <p:cNvSpPr>
            <a:spLocks noGrp="1" noChangeArrowheads="1"/>
          </p:cNvSpPr>
          <p:nvPr>
            <p:ph type="sldNum" sz="quarter" idx="5"/>
          </p:nvPr>
        </p:nvSpPr>
        <p:spPr bwMode="auto">
          <a:xfrm>
            <a:off x="3935413" y="8853488"/>
            <a:ext cx="3009900" cy="466725"/>
          </a:xfrm>
          <a:prstGeom prst="rect">
            <a:avLst/>
          </a:prstGeom>
          <a:noFill/>
          <a:ln w="9525">
            <a:noFill/>
            <a:miter lim="800000"/>
            <a:headEnd/>
            <a:tailEnd/>
          </a:ln>
          <a:effectLst/>
        </p:spPr>
        <p:txBody>
          <a:bodyPr vert="horz" wrap="square" lIns="92951" tIns="46476" rIns="92951" bIns="46476" numCol="1" anchor="b" anchorCtr="0" compatLnSpc="1">
            <a:prstTxWarp prst="textNoShape">
              <a:avLst/>
            </a:prstTxWarp>
          </a:bodyPr>
          <a:lstStyle>
            <a:lvl1pPr algn="r" defTabSz="930275" eaLnBrk="1" hangingPunct="1">
              <a:defRPr sz="1200">
                <a:latin typeface="Arial" charset="0"/>
              </a:defRPr>
            </a:lvl1pPr>
          </a:lstStyle>
          <a:p>
            <a:pPr>
              <a:defRPr/>
            </a:pPr>
            <a:fld id="{8718408D-8456-394C-B3AF-D2A6073BA1DE}" type="slidenum">
              <a:rPr lang="en-US"/>
              <a:pPr>
                <a:defRPr/>
              </a:pPr>
              <a:t>‹#›</a:t>
            </a:fld>
            <a:endParaRPr lang="en-US"/>
          </a:p>
        </p:txBody>
      </p:sp>
    </p:spTree>
    <p:extLst>
      <p:ext uri="{BB962C8B-B14F-4D97-AF65-F5344CB8AC3E}">
        <p14:creationId xmlns:p14="http://schemas.microsoft.com/office/powerpoint/2010/main" val="393242425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nejm-org.ucsf.idm.oclc.org/doi/10.1056/NEJMoa1301851?url_ver=Z39.88-2003&amp;rfr_id=ori:rid:crossref.org&amp;rfr_dat=cr_pub%20%200www.ncbi.nlm.nih.gov"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nejm-org.ucsf.idm.oclc.org/doi/10.1056/NEJMoa1301851?url_ver=Z39.88-2003&amp;rfr_id=ori:rid:crossref.org&amp;rfr_dat=cr_pub%20%200www.ncbi.nlm.nih.gov"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nejm-org.ucsf.idm.oclc.org/doi/10.1056/NEJMoa1301851?url_ver=Z39.88-2003&amp;rfr_id=ori:rid:crossref.org&amp;rfr_dat=cr_pub%20%200www.ncbi.nlm.nih.gov"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www-nejm-org.ucsf.idm.oclc.org/doi/10.1056/NEJMoa1301851?url_ver=Z39.88-2003&amp;rfr_id=ori:rid:crossref.org&amp;rfr_dat=cr_pub%20%200www.ncbi.nlm.nih.gov"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18408D-8456-394C-B3AF-D2A6073BA1DE}" type="slidenum">
              <a:rPr lang="en-US" smtClean="0"/>
              <a:pPr>
                <a:defRPr/>
              </a:pPr>
              <a:t>1</a:t>
            </a:fld>
            <a:endParaRPr lang="en-US"/>
          </a:p>
        </p:txBody>
      </p:sp>
    </p:spTree>
    <p:extLst>
      <p:ext uri="{BB962C8B-B14F-4D97-AF65-F5344CB8AC3E}">
        <p14:creationId xmlns:p14="http://schemas.microsoft.com/office/powerpoint/2010/main" val="1236625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BDAAFA00-708D-4A4F-AF14-E3EC2A60EA26}" type="slidenum">
              <a:rPr lang="en-US" sz="1200">
                <a:latin typeface="Arial" charset="0"/>
              </a:rPr>
              <a:pPr/>
              <a:t>10</a:t>
            </a:fld>
            <a:endParaRPr lang="en-US" sz="1200">
              <a:latin typeface="Arial" charset="0"/>
            </a:endParaRPr>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xfrm>
            <a:off x="927100" y="4427538"/>
            <a:ext cx="5092700" cy="419576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MS PGothic" charset="0"/>
            </a:endParaRPr>
          </a:p>
        </p:txBody>
      </p:sp>
    </p:spTree>
    <p:extLst>
      <p:ext uri="{BB962C8B-B14F-4D97-AF65-F5344CB8AC3E}">
        <p14:creationId xmlns:p14="http://schemas.microsoft.com/office/powerpoint/2010/main" val="1973023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have the proportion of the population in each risk group.  Note that the proportions aren’t equal.  </a:t>
            </a:r>
          </a:p>
        </p:txBody>
      </p:sp>
      <p:sp>
        <p:nvSpPr>
          <p:cNvPr id="4" name="Slide Number Placeholder 3"/>
          <p:cNvSpPr>
            <a:spLocks noGrp="1"/>
          </p:cNvSpPr>
          <p:nvPr>
            <p:ph type="sldNum" sz="quarter" idx="5"/>
          </p:nvPr>
        </p:nvSpPr>
        <p:spPr/>
        <p:txBody>
          <a:bodyPr/>
          <a:lstStyle/>
          <a:p>
            <a:pPr>
              <a:defRPr/>
            </a:pPr>
            <a:fld id="{8718408D-8456-394C-B3AF-D2A6073BA1DE}" type="slidenum">
              <a:rPr lang="en-US" smtClean="0"/>
              <a:pPr>
                <a:defRPr/>
              </a:pPr>
              <a:t>11</a:t>
            </a:fld>
            <a:endParaRPr lang="en-US"/>
          </a:p>
        </p:txBody>
      </p:sp>
    </p:spTree>
    <p:extLst>
      <p:ext uri="{BB962C8B-B14F-4D97-AF65-F5344CB8AC3E}">
        <p14:creationId xmlns:p14="http://schemas.microsoft.com/office/powerpoint/2010/main" val="3081908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a:t>Don’t forget that these are all weighted means.  See circled column.  In many calibration tables, the groups are of equal size, e.g., quartiles – but not always.</a:t>
            </a:r>
          </a:p>
          <a:p>
            <a:pPr marL="228600" indent="-228600">
              <a:buAutoNum type="arabicParenR"/>
            </a:pPr>
            <a:r>
              <a:rPr lang="en-US" dirty="0"/>
              <a:t>The error/bias understates things because underestimates balance overestimates. </a:t>
            </a:r>
          </a:p>
          <a:p>
            <a:pPr marL="228600" indent="-228600">
              <a:buAutoNum type="arabicParenR"/>
            </a:pPr>
            <a:r>
              <a:rPr lang="en-US" dirty="0"/>
              <a:t>A Brier Score of 0.089 is really bad.  Taking the square root, makes it larger.  Some authors (and MAK) prefer the square root.</a:t>
            </a:r>
          </a:p>
        </p:txBody>
      </p:sp>
      <p:sp>
        <p:nvSpPr>
          <p:cNvPr id="4" name="Slide Number Placeholder 3"/>
          <p:cNvSpPr>
            <a:spLocks noGrp="1"/>
          </p:cNvSpPr>
          <p:nvPr>
            <p:ph type="sldNum" sz="quarter" idx="5"/>
          </p:nvPr>
        </p:nvSpPr>
        <p:spPr/>
        <p:txBody>
          <a:bodyPr/>
          <a:lstStyle/>
          <a:p>
            <a:pPr>
              <a:defRPr/>
            </a:pPr>
            <a:fld id="{8718408D-8456-394C-B3AF-D2A6073BA1DE}" type="slidenum">
              <a:rPr lang="en-US" smtClean="0"/>
              <a:pPr>
                <a:defRPr/>
              </a:pPr>
              <a:t>12</a:t>
            </a:fld>
            <a:endParaRPr lang="en-US"/>
          </a:p>
        </p:txBody>
      </p:sp>
    </p:spTree>
    <p:extLst>
      <p:ext uri="{BB962C8B-B14F-4D97-AF65-F5344CB8AC3E}">
        <p14:creationId xmlns:p14="http://schemas.microsoft.com/office/powerpoint/2010/main" val="3632349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BDAAFA00-708D-4A4F-AF14-E3EC2A60EA26}" type="slidenum">
              <a:rPr lang="en-US" sz="1200">
                <a:latin typeface="Arial" charset="0"/>
              </a:rPr>
              <a:pPr/>
              <a:t>13</a:t>
            </a:fld>
            <a:endParaRPr lang="en-US" sz="1200">
              <a:latin typeface="Arial" charset="0"/>
            </a:endParaRPr>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xfrm>
            <a:off x="927100" y="4427538"/>
            <a:ext cx="5092700" cy="419576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ea typeface="MS PGothic" charset="0"/>
            </a:endParaRPr>
          </a:p>
        </p:txBody>
      </p:sp>
    </p:spTree>
    <p:extLst>
      <p:ext uri="{BB962C8B-B14F-4D97-AF65-F5344CB8AC3E}">
        <p14:creationId xmlns:p14="http://schemas.microsoft.com/office/powerpoint/2010/main" val="2400350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have the proportion of the population in each risk group.  Note that the proportions aren’t equal.  </a:t>
            </a:r>
          </a:p>
        </p:txBody>
      </p:sp>
      <p:sp>
        <p:nvSpPr>
          <p:cNvPr id="4" name="Slide Number Placeholder 3"/>
          <p:cNvSpPr>
            <a:spLocks noGrp="1"/>
          </p:cNvSpPr>
          <p:nvPr>
            <p:ph type="sldNum" sz="quarter" idx="5"/>
          </p:nvPr>
        </p:nvSpPr>
        <p:spPr/>
        <p:txBody>
          <a:bodyPr/>
          <a:lstStyle/>
          <a:p>
            <a:pPr>
              <a:defRPr/>
            </a:pPr>
            <a:fld id="{8718408D-8456-394C-B3AF-D2A6073BA1DE}" type="slidenum">
              <a:rPr lang="en-US" smtClean="0"/>
              <a:pPr>
                <a:defRPr/>
              </a:pPr>
              <a:t>14</a:t>
            </a:fld>
            <a:endParaRPr lang="en-US"/>
          </a:p>
        </p:txBody>
      </p:sp>
    </p:spTree>
    <p:extLst>
      <p:ext uri="{BB962C8B-B14F-4D97-AF65-F5344CB8AC3E}">
        <p14:creationId xmlns:p14="http://schemas.microsoft.com/office/powerpoint/2010/main" val="41136311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Discrimination is the HORIZONTAL spread of points.  There is none.</a:t>
            </a:r>
          </a:p>
        </p:txBody>
      </p:sp>
      <p:sp>
        <p:nvSpPr>
          <p:cNvPr id="4" name="Slide Number Placeholder 3"/>
          <p:cNvSpPr>
            <a:spLocks noGrp="1"/>
          </p:cNvSpPr>
          <p:nvPr>
            <p:ph type="sldNum" sz="quarter" idx="5"/>
          </p:nvPr>
        </p:nvSpPr>
        <p:spPr/>
        <p:txBody>
          <a:bodyPr/>
          <a:lstStyle/>
          <a:p>
            <a:pPr>
              <a:defRPr/>
            </a:pPr>
            <a:fld id="{8718408D-8456-394C-B3AF-D2A6073BA1DE}" type="slidenum">
              <a:rPr lang="en-US" smtClean="0"/>
              <a:pPr>
                <a:defRPr/>
              </a:pPr>
              <a:t>15</a:t>
            </a:fld>
            <a:endParaRPr lang="en-US"/>
          </a:p>
        </p:txBody>
      </p:sp>
    </p:spTree>
    <p:extLst>
      <p:ext uri="{BB962C8B-B14F-4D97-AF65-F5344CB8AC3E}">
        <p14:creationId xmlns:p14="http://schemas.microsoft.com/office/powerpoint/2010/main" val="365253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have the proportion of the population in each risk group.  Note that the proportions aren’t equal.  </a:t>
            </a:r>
          </a:p>
        </p:txBody>
      </p:sp>
      <p:sp>
        <p:nvSpPr>
          <p:cNvPr id="4" name="Slide Number Placeholder 3"/>
          <p:cNvSpPr>
            <a:spLocks noGrp="1"/>
          </p:cNvSpPr>
          <p:nvPr>
            <p:ph type="sldNum" sz="quarter" idx="5"/>
          </p:nvPr>
        </p:nvSpPr>
        <p:spPr/>
        <p:txBody>
          <a:bodyPr/>
          <a:lstStyle/>
          <a:p>
            <a:pPr>
              <a:defRPr/>
            </a:pPr>
            <a:fld id="{8718408D-8456-394C-B3AF-D2A6073BA1DE}" type="slidenum">
              <a:rPr lang="en-US" smtClean="0"/>
              <a:pPr>
                <a:defRPr/>
              </a:pPr>
              <a:t>16</a:t>
            </a:fld>
            <a:endParaRPr lang="en-US"/>
          </a:p>
        </p:txBody>
      </p:sp>
    </p:spTree>
    <p:extLst>
      <p:ext uri="{BB962C8B-B14F-4D97-AF65-F5344CB8AC3E}">
        <p14:creationId xmlns:p14="http://schemas.microsoft.com/office/powerpoint/2010/main" val="19261739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Discrimination is the VERTICAL spread of points.  There is none.</a:t>
            </a:r>
          </a:p>
        </p:txBody>
      </p:sp>
      <p:sp>
        <p:nvSpPr>
          <p:cNvPr id="4" name="Slide Number Placeholder 3"/>
          <p:cNvSpPr>
            <a:spLocks noGrp="1"/>
          </p:cNvSpPr>
          <p:nvPr>
            <p:ph type="sldNum" sz="quarter" idx="5"/>
          </p:nvPr>
        </p:nvSpPr>
        <p:spPr/>
        <p:txBody>
          <a:bodyPr/>
          <a:lstStyle/>
          <a:p>
            <a:pPr>
              <a:defRPr/>
            </a:pPr>
            <a:fld id="{8718408D-8456-394C-B3AF-D2A6073BA1DE}" type="slidenum">
              <a:rPr lang="en-US" smtClean="0"/>
              <a:pPr>
                <a:defRPr/>
              </a:pPr>
              <a:t>17</a:t>
            </a:fld>
            <a:endParaRPr lang="en-US"/>
          </a:p>
        </p:txBody>
      </p:sp>
    </p:spTree>
    <p:extLst>
      <p:ext uri="{BB962C8B-B14F-4D97-AF65-F5344CB8AC3E}">
        <p14:creationId xmlns:p14="http://schemas.microsoft.com/office/powerpoint/2010/main" val="25521245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BDAAFA00-708D-4A4F-AF14-E3EC2A60EA26}" type="slidenum">
              <a:rPr lang="en-US" sz="1200">
                <a:latin typeface="Arial" charset="0"/>
              </a:rPr>
              <a:pPr/>
              <a:t>18</a:t>
            </a:fld>
            <a:endParaRPr lang="en-US" sz="1200">
              <a:latin typeface="Arial" charset="0"/>
            </a:endParaRPr>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xfrm>
            <a:off x="927100" y="4427538"/>
            <a:ext cx="5092700" cy="419576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ea typeface="MS PGothic" charset="0"/>
              </a:rPr>
              <a:t>Refinement has nothing to do with calibration, only discrimination, and is related to the AUROC.  Very roughly speaking, MAK Index = SQRT(1-REF/PQ).  AUROC = (MAK Index +1)/2 = (SQRT(1-REF/PQ) +1)/2.  (This is very rough!!!)</a:t>
            </a:r>
          </a:p>
          <a:p>
            <a:pPr eaLnBrk="1" hangingPunct="1"/>
            <a:endParaRPr lang="en-US" dirty="0">
              <a:ea typeface="MS PGothic" charset="0"/>
            </a:endParaRPr>
          </a:p>
          <a:p>
            <a:pPr eaLnBrk="1" hangingPunct="1"/>
            <a:endParaRPr lang="en-US" dirty="0">
              <a:ea typeface="MS PGothic" charset="0"/>
            </a:endParaRPr>
          </a:p>
        </p:txBody>
      </p:sp>
    </p:spTree>
    <p:extLst>
      <p:ext uri="{BB962C8B-B14F-4D97-AF65-F5344CB8AC3E}">
        <p14:creationId xmlns:p14="http://schemas.microsoft.com/office/powerpoint/2010/main" val="4291831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BDAAFA00-708D-4A4F-AF14-E3EC2A60EA26}" type="slidenum">
              <a:rPr lang="en-US" sz="1200">
                <a:latin typeface="Arial" charset="0"/>
              </a:rPr>
              <a:pPr/>
              <a:t>19</a:t>
            </a:fld>
            <a:endParaRPr lang="en-US" sz="1200">
              <a:latin typeface="Arial" charset="0"/>
            </a:endParaRPr>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xfrm>
            <a:off x="927100" y="4427538"/>
            <a:ext cx="5092700" cy="419576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MS PGothic" charset="0"/>
            </a:endParaRPr>
          </a:p>
        </p:txBody>
      </p:sp>
    </p:spTree>
    <p:extLst>
      <p:ext uri="{BB962C8B-B14F-4D97-AF65-F5344CB8AC3E}">
        <p14:creationId xmlns:p14="http://schemas.microsoft.com/office/powerpoint/2010/main" val="38660268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9037BE-28F9-D54A-812B-725BB09C36D8}" type="slidenum">
              <a:rPr lang="en-US" smtClean="0"/>
              <a:pPr/>
              <a:t>2</a:t>
            </a:fld>
            <a:endParaRPr lang="en-US"/>
          </a:p>
        </p:txBody>
      </p:sp>
    </p:spTree>
    <p:extLst>
      <p:ext uri="{BB962C8B-B14F-4D97-AF65-F5344CB8AC3E}">
        <p14:creationId xmlns:p14="http://schemas.microsoft.com/office/powerpoint/2010/main" val="37089561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calculate Bias, MAE, and Brier Score without breaking the population into risk groups, but you have to break it into risk groups to calculate Calibration Error and Refinement Loss.</a:t>
            </a:r>
          </a:p>
        </p:txBody>
      </p:sp>
      <p:sp>
        <p:nvSpPr>
          <p:cNvPr id="4" name="Slide Number Placeholder 3"/>
          <p:cNvSpPr>
            <a:spLocks noGrp="1"/>
          </p:cNvSpPr>
          <p:nvPr>
            <p:ph type="sldNum" sz="quarter" idx="5"/>
          </p:nvPr>
        </p:nvSpPr>
        <p:spPr/>
        <p:txBody>
          <a:bodyPr/>
          <a:lstStyle/>
          <a:p>
            <a:pPr>
              <a:defRPr/>
            </a:pPr>
            <a:fld id="{8718408D-8456-394C-B3AF-D2A6073BA1DE}" type="slidenum">
              <a:rPr lang="en-US" smtClean="0"/>
              <a:pPr>
                <a:defRPr/>
              </a:pPr>
              <a:t>20</a:t>
            </a:fld>
            <a:endParaRPr lang="en-US"/>
          </a:p>
        </p:txBody>
      </p:sp>
    </p:spTree>
    <p:extLst>
      <p:ext uri="{BB962C8B-B14F-4D97-AF65-F5344CB8AC3E}">
        <p14:creationId xmlns:p14="http://schemas.microsoft.com/office/powerpoint/2010/main" val="17096440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key point.  There are 2 separate components of risk model error: Calibration Error and Discrimination Error.</a:t>
            </a:r>
          </a:p>
        </p:txBody>
      </p:sp>
      <p:sp>
        <p:nvSpPr>
          <p:cNvPr id="4" name="Slide Number Placeholder 3"/>
          <p:cNvSpPr>
            <a:spLocks noGrp="1"/>
          </p:cNvSpPr>
          <p:nvPr>
            <p:ph type="sldNum" sz="quarter" idx="5"/>
          </p:nvPr>
        </p:nvSpPr>
        <p:spPr/>
        <p:txBody>
          <a:bodyPr/>
          <a:lstStyle/>
          <a:p>
            <a:pPr>
              <a:defRPr/>
            </a:pPr>
            <a:fld id="{8718408D-8456-394C-B3AF-D2A6073BA1DE}" type="slidenum">
              <a:rPr lang="en-US" smtClean="0"/>
              <a:pPr>
                <a:defRPr/>
              </a:pPr>
              <a:t>21</a:t>
            </a:fld>
            <a:endParaRPr lang="en-US"/>
          </a:p>
        </p:txBody>
      </p:sp>
    </p:spTree>
    <p:extLst>
      <p:ext uri="{BB962C8B-B14F-4D97-AF65-F5344CB8AC3E}">
        <p14:creationId xmlns:p14="http://schemas.microsoft.com/office/powerpoint/2010/main" val="3048263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key point.  There are 2 separate components of risk model error: Calibration Error and Discrimination Error.</a:t>
            </a:r>
          </a:p>
        </p:txBody>
      </p:sp>
      <p:sp>
        <p:nvSpPr>
          <p:cNvPr id="4" name="Slide Number Placeholder 3"/>
          <p:cNvSpPr>
            <a:spLocks noGrp="1"/>
          </p:cNvSpPr>
          <p:nvPr>
            <p:ph type="sldNum" sz="quarter" idx="5"/>
          </p:nvPr>
        </p:nvSpPr>
        <p:spPr/>
        <p:txBody>
          <a:bodyPr/>
          <a:lstStyle/>
          <a:p>
            <a:pPr>
              <a:defRPr/>
            </a:pPr>
            <a:fld id="{8718408D-8456-394C-B3AF-D2A6073BA1DE}" type="slidenum">
              <a:rPr lang="en-US" smtClean="0"/>
              <a:pPr>
                <a:defRPr/>
              </a:pPr>
              <a:t>22</a:t>
            </a:fld>
            <a:endParaRPr lang="en-US"/>
          </a:p>
        </p:txBody>
      </p:sp>
    </p:spTree>
    <p:extLst>
      <p:ext uri="{BB962C8B-B14F-4D97-AF65-F5344CB8AC3E}">
        <p14:creationId xmlns:p14="http://schemas.microsoft.com/office/powerpoint/2010/main" val="1125243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key point.  There are 2 separate components of risk model error: Calibration Error and Discrimination Error.</a:t>
            </a:r>
          </a:p>
        </p:txBody>
      </p:sp>
      <p:sp>
        <p:nvSpPr>
          <p:cNvPr id="4" name="Slide Number Placeholder 3"/>
          <p:cNvSpPr>
            <a:spLocks noGrp="1"/>
          </p:cNvSpPr>
          <p:nvPr>
            <p:ph type="sldNum" sz="quarter" idx="5"/>
          </p:nvPr>
        </p:nvSpPr>
        <p:spPr/>
        <p:txBody>
          <a:bodyPr/>
          <a:lstStyle/>
          <a:p>
            <a:pPr>
              <a:defRPr/>
            </a:pPr>
            <a:fld id="{8718408D-8456-394C-B3AF-D2A6073BA1DE}" type="slidenum">
              <a:rPr lang="en-US" smtClean="0"/>
              <a:pPr>
                <a:defRPr/>
              </a:pPr>
              <a:t>23</a:t>
            </a:fld>
            <a:endParaRPr lang="en-US"/>
          </a:p>
        </p:txBody>
      </p:sp>
    </p:spTree>
    <p:extLst>
      <p:ext uri="{BB962C8B-B14F-4D97-AF65-F5344CB8AC3E}">
        <p14:creationId xmlns:p14="http://schemas.microsoft.com/office/powerpoint/2010/main" val="25134550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23611BE6-EF3E-CD4D-BB83-13350B0BE9A3}" type="slidenum">
              <a:rPr lang="en-US" sz="1200">
                <a:latin typeface="Arial" charset="0"/>
              </a:rPr>
              <a:pPr/>
              <a:t>24</a:t>
            </a:fld>
            <a:endParaRPr lang="en-US" sz="1200">
              <a:latin typeface="Arial" charset="0"/>
            </a:endParaRPr>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a:xfrm>
            <a:off x="927100" y="4427538"/>
            <a:ext cx="5092700" cy="419576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Tree>
    <p:extLst>
      <p:ext uri="{BB962C8B-B14F-4D97-AF65-F5344CB8AC3E}">
        <p14:creationId xmlns:p14="http://schemas.microsoft.com/office/powerpoint/2010/main" val="37285725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18408D-8456-394C-B3AF-D2A6073BA1DE}" type="slidenum">
              <a:rPr lang="en-US" smtClean="0"/>
              <a:pPr>
                <a:defRPr/>
              </a:pPr>
              <a:t>25</a:t>
            </a:fld>
            <a:endParaRPr lang="en-US"/>
          </a:p>
        </p:txBody>
      </p:sp>
    </p:spTree>
    <p:extLst>
      <p:ext uri="{BB962C8B-B14F-4D97-AF65-F5344CB8AC3E}">
        <p14:creationId xmlns:p14="http://schemas.microsoft.com/office/powerpoint/2010/main" val="9663469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Whether estimating the probability of a prevalent condition or the risk of an incident outcome, we can assess calibration assess discrimination, and we can calculate net benefit and draw decision curves.  The NLST makes a better example to illustrate some of these points.</a:t>
            </a:r>
          </a:p>
        </p:txBody>
      </p:sp>
      <p:sp>
        <p:nvSpPr>
          <p:cNvPr id="4" name="Slide Number Placeholder 3"/>
          <p:cNvSpPr>
            <a:spLocks noGrp="1"/>
          </p:cNvSpPr>
          <p:nvPr>
            <p:ph type="sldNum" sz="quarter" idx="5"/>
          </p:nvPr>
        </p:nvSpPr>
        <p:spPr/>
        <p:txBody>
          <a:bodyPr/>
          <a:lstStyle/>
          <a:p>
            <a:pPr>
              <a:defRPr/>
            </a:pPr>
            <a:fld id="{8718408D-8456-394C-B3AF-D2A6073BA1DE}" type="slidenum">
              <a:rPr lang="en-US" smtClean="0"/>
              <a:pPr>
                <a:defRPr/>
              </a:pPr>
              <a:t>26</a:t>
            </a:fld>
            <a:endParaRPr lang="en-US"/>
          </a:p>
        </p:txBody>
      </p:sp>
    </p:spTree>
    <p:extLst>
      <p:ext uri="{BB962C8B-B14F-4D97-AF65-F5344CB8AC3E}">
        <p14:creationId xmlns:p14="http://schemas.microsoft.com/office/powerpoint/2010/main" val="9536234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718408D-8456-394C-B3AF-D2A6073BA1DE}" type="slidenum">
              <a:rPr lang="en-US" smtClean="0"/>
              <a:pPr>
                <a:defRPr/>
              </a:pPr>
              <a:t>27</a:t>
            </a:fld>
            <a:endParaRPr lang="en-US"/>
          </a:p>
        </p:txBody>
      </p:sp>
    </p:spTree>
    <p:extLst>
      <p:ext uri="{BB962C8B-B14F-4D97-AF65-F5344CB8AC3E}">
        <p14:creationId xmlns:p14="http://schemas.microsoft.com/office/powerpoint/2010/main" val="42384169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a:extLst>
              <a:ext uri="{FF2B5EF4-FFF2-40B4-BE49-F238E27FC236}">
                <a16:creationId xmlns:a16="http://schemas.microsoft.com/office/drawing/2014/main" id="{7AAF28F9-17DE-4167-B8F8-17F7D7650A8F}"/>
              </a:ext>
            </a:extLst>
          </p:cNvPr>
          <p:cNvSpPr>
            <a:spLocks noGrp="1" noRot="1" noChangeAspect="1" noTextEdit="1"/>
          </p:cNvSpPr>
          <p:nvPr>
            <p:ph type="sldImg"/>
          </p:nvPr>
        </p:nvSpPr>
        <p:spPr>
          <a:ln/>
        </p:spPr>
      </p:sp>
      <p:sp>
        <p:nvSpPr>
          <p:cNvPr id="140290" name="Notes Placeholder 2">
            <a:extLst>
              <a:ext uri="{FF2B5EF4-FFF2-40B4-BE49-F238E27FC236}">
                <a16:creationId xmlns:a16="http://schemas.microsoft.com/office/drawing/2014/main" id="{4997480B-3089-4511-B73A-2F0A425649D6}"/>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More on the distinction between a diagnostic probability model and a risk prediction model</a:t>
            </a:r>
          </a:p>
        </p:txBody>
      </p:sp>
      <p:sp>
        <p:nvSpPr>
          <p:cNvPr id="140291" name="Slide Number Placeholder 3">
            <a:extLst>
              <a:ext uri="{FF2B5EF4-FFF2-40B4-BE49-F238E27FC236}">
                <a16:creationId xmlns:a16="http://schemas.microsoft.com/office/drawing/2014/main" id="{CA78A377-E4EA-4B08-B67B-8BF92D7C9DC8}"/>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panose="020B0604030504040204" pitchFamily="34" charset="0"/>
                <a:ea typeface="MS PGothic" panose="020B0600070205080204" pitchFamily="34" charset="-128"/>
              </a:defRPr>
            </a:lvl1pPr>
            <a:lvl2pPr marL="742950" indent="-285750" defTabSz="930275">
              <a:defRPr sz="2400">
                <a:solidFill>
                  <a:schemeClr val="tx1"/>
                </a:solidFill>
                <a:latin typeface="Tahoma" panose="020B0604030504040204" pitchFamily="34" charset="0"/>
                <a:ea typeface="MS PGothic" panose="020B0600070205080204" pitchFamily="34" charset="-128"/>
              </a:defRPr>
            </a:lvl2pPr>
            <a:lvl3pPr marL="1143000" indent="-228600" defTabSz="930275">
              <a:defRPr sz="2400">
                <a:solidFill>
                  <a:schemeClr val="tx1"/>
                </a:solidFill>
                <a:latin typeface="Tahoma" panose="020B0604030504040204" pitchFamily="34" charset="0"/>
                <a:ea typeface="MS PGothic" panose="020B0600070205080204" pitchFamily="34" charset="-128"/>
              </a:defRPr>
            </a:lvl3pPr>
            <a:lvl4pPr marL="1600200" indent="-228600" defTabSz="930275">
              <a:defRPr sz="2400">
                <a:solidFill>
                  <a:schemeClr val="tx1"/>
                </a:solidFill>
                <a:latin typeface="Tahoma" panose="020B0604030504040204" pitchFamily="34" charset="0"/>
                <a:ea typeface="MS PGothic" panose="020B0600070205080204" pitchFamily="34" charset="-128"/>
              </a:defRPr>
            </a:lvl4pPr>
            <a:lvl5pPr marL="2057400" indent="-228600" defTabSz="930275">
              <a:defRPr sz="2400">
                <a:solidFill>
                  <a:schemeClr val="tx1"/>
                </a:solidFill>
                <a:latin typeface="Tahom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CB4B22C0-5F1A-4821-B460-497A1596E4E8}" type="slidenum">
              <a:rPr lang="en-US" altLang="en-US" sz="1200">
                <a:latin typeface="Arial" panose="020B0604020202020204" pitchFamily="34" charset="0"/>
              </a:rPr>
              <a:pPr/>
              <a:t>28</a:t>
            </a:fld>
            <a:endParaRPr lang="en-US" altLang="en-US" sz="1200">
              <a:latin typeface="Arial" panose="020B0604020202020204" pitchFamily="34" charset="0"/>
            </a:endParaRPr>
          </a:p>
        </p:txBody>
      </p:sp>
    </p:spTree>
    <p:extLst>
      <p:ext uri="{BB962C8B-B14F-4D97-AF65-F5344CB8AC3E}">
        <p14:creationId xmlns:p14="http://schemas.microsoft.com/office/powerpoint/2010/main" val="21306736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a:extLst>
              <a:ext uri="{FF2B5EF4-FFF2-40B4-BE49-F238E27FC236}">
                <a16:creationId xmlns:a16="http://schemas.microsoft.com/office/drawing/2014/main" id="{8EA0E1E2-E3D0-43C5-9726-BA2DE3D04F84}"/>
              </a:ext>
            </a:extLst>
          </p:cNvPr>
          <p:cNvSpPr>
            <a:spLocks noGrp="1" noRot="1" noChangeAspect="1" noTextEdit="1"/>
          </p:cNvSpPr>
          <p:nvPr>
            <p:ph type="sldImg"/>
          </p:nvPr>
        </p:nvSpPr>
        <p:spPr>
          <a:ln/>
        </p:spPr>
      </p:sp>
      <p:sp>
        <p:nvSpPr>
          <p:cNvPr id="142338" name="Notes Placeholder 2">
            <a:extLst>
              <a:ext uri="{FF2B5EF4-FFF2-40B4-BE49-F238E27FC236}">
                <a16:creationId xmlns:a16="http://schemas.microsoft.com/office/drawing/2014/main" id="{6BFFB4E3-4192-4E4B-AEBD-DE7A80C722D1}"/>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Diagnostic test results are commonly expressed in categories or units particular to the test (urine dip: -, +, ++, +++; V/Q: normal, low prob, intermediate prob, high prob).  The conversion to risk of D+ uses LRs from the study and the patient’s pre-test probability.  Measurement of the LRs is separate from assessment of pre-test probability.</a:t>
            </a:r>
          </a:p>
        </p:txBody>
      </p:sp>
      <p:sp>
        <p:nvSpPr>
          <p:cNvPr id="142339" name="Slide Number Placeholder 3">
            <a:extLst>
              <a:ext uri="{FF2B5EF4-FFF2-40B4-BE49-F238E27FC236}">
                <a16:creationId xmlns:a16="http://schemas.microsoft.com/office/drawing/2014/main" id="{66FAC2BC-78CF-41F1-9580-34AB7AB89423}"/>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panose="020B0604030504040204" pitchFamily="34" charset="0"/>
                <a:ea typeface="MS PGothic" panose="020B0600070205080204" pitchFamily="34" charset="-128"/>
              </a:defRPr>
            </a:lvl1pPr>
            <a:lvl2pPr marL="742950" indent="-285750" defTabSz="930275">
              <a:defRPr sz="2400">
                <a:solidFill>
                  <a:schemeClr val="tx1"/>
                </a:solidFill>
                <a:latin typeface="Tahoma" panose="020B0604030504040204" pitchFamily="34" charset="0"/>
                <a:ea typeface="MS PGothic" panose="020B0600070205080204" pitchFamily="34" charset="-128"/>
              </a:defRPr>
            </a:lvl2pPr>
            <a:lvl3pPr marL="1143000" indent="-228600" defTabSz="930275">
              <a:defRPr sz="2400">
                <a:solidFill>
                  <a:schemeClr val="tx1"/>
                </a:solidFill>
                <a:latin typeface="Tahoma" panose="020B0604030504040204" pitchFamily="34" charset="0"/>
                <a:ea typeface="MS PGothic" panose="020B0600070205080204" pitchFamily="34" charset="-128"/>
              </a:defRPr>
            </a:lvl3pPr>
            <a:lvl4pPr marL="1600200" indent="-228600" defTabSz="930275">
              <a:defRPr sz="2400">
                <a:solidFill>
                  <a:schemeClr val="tx1"/>
                </a:solidFill>
                <a:latin typeface="Tahoma" panose="020B0604030504040204" pitchFamily="34" charset="0"/>
                <a:ea typeface="MS PGothic" panose="020B0600070205080204" pitchFamily="34" charset="-128"/>
              </a:defRPr>
            </a:lvl4pPr>
            <a:lvl5pPr marL="2057400" indent="-228600" defTabSz="930275">
              <a:defRPr sz="2400">
                <a:solidFill>
                  <a:schemeClr val="tx1"/>
                </a:solidFill>
                <a:latin typeface="Tahom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4542F362-34A7-474F-95C1-762C930715A6}" type="slidenum">
              <a:rPr lang="en-US" altLang="en-US" sz="1200">
                <a:latin typeface="Arial" panose="020B0604020202020204" pitchFamily="34" charset="0"/>
              </a:rPr>
              <a:pPr/>
              <a:t>29</a:t>
            </a:fld>
            <a:endParaRPr lang="en-US" altLang="en-US" sz="1200">
              <a:latin typeface="Arial" panose="020B0604020202020204" pitchFamily="34" charset="0"/>
            </a:endParaRPr>
          </a:p>
        </p:txBody>
      </p:sp>
    </p:spTree>
    <p:extLst>
      <p:ext uri="{BB962C8B-B14F-4D97-AF65-F5344CB8AC3E}">
        <p14:creationId xmlns:p14="http://schemas.microsoft.com/office/powerpoint/2010/main" val="4164172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718408D-8456-394C-B3AF-D2A6073BA1DE}" type="slidenum">
              <a:rPr lang="en-US" smtClean="0"/>
              <a:pPr>
                <a:defRPr/>
              </a:pPr>
              <a:t>3</a:t>
            </a:fld>
            <a:endParaRPr lang="en-US"/>
          </a:p>
        </p:txBody>
      </p:sp>
    </p:spTree>
    <p:extLst>
      <p:ext uri="{BB962C8B-B14F-4D97-AF65-F5344CB8AC3E}">
        <p14:creationId xmlns:p14="http://schemas.microsoft.com/office/powerpoint/2010/main" val="827421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a:extLst>
              <a:ext uri="{FF2B5EF4-FFF2-40B4-BE49-F238E27FC236}">
                <a16:creationId xmlns:a16="http://schemas.microsoft.com/office/drawing/2014/main" id="{2236BD1C-1E77-443C-B1D1-B500B59F8F09}"/>
              </a:ext>
            </a:extLst>
          </p:cNvPr>
          <p:cNvSpPr>
            <a:spLocks noGrp="1" noRot="1" noChangeAspect="1" noTextEdit="1"/>
          </p:cNvSpPr>
          <p:nvPr>
            <p:ph type="sldImg"/>
          </p:nvPr>
        </p:nvSpPr>
        <p:spPr>
          <a:ln/>
        </p:spPr>
      </p:sp>
      <p:sp>
        <p:nvSpPr>
          <p:cNvPr id="144386" name="Notes Placeholder 2">
            <a:extLst>
              <a:ext uri="{FF2B5EF4-FFF2-40B4-BE49-F238E27FC236}">
                <a16:creationId xmlns:a16="http://schemas.microsoft.com/office/drawing/2014/main" id="{B4B00799-07C3-4F2A-B606-95D21BF07692}"/>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predictions are commonly expressed as a risk category (10%, 20%, </a:t>
            </a:r>
            <a:r>
              <a:rPr lang="en-US" altLang="en-US" dirty="0" err="1">
                <a:latin typeface="Arial" panose="020B0604020202020204" pitchFamily="34" charset="0"/>
              </a:rPr>
              <a:t>etc</a:t>
            </a:r>
            <a:r>
              <a:rPr lang="en-US" altLang="en-US" dirty="0">
                <a:latin typeface="Arial" panose="020B0604020202020204" pitchFamily="34" charset="0"/>
              </a:rPr>
              <a:t>), so they already include an assessment of the patient’s pre-test probability.</a:t>
            </a:r>
          </a:p>
          <a:p>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144387" name="Slide Number Placeholder 3">
            <a:extLst>
              <a:ext uri="{FF2B5EF4-FFF2-40B4-BE49-F238E27FC236}">
                <a16:creationId xmlns:a16="http://schemas.microsoft.com/office/drawing/2014/main" id="{ECD039A2-0D40-4860-BA80-BF99AF54ACD9}"/>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panose="020B0604030504040204" pitchFamily="34" charset="0"/>
                <a:ea typeface="MS PGothic" panose="020B0600070205080204" pitchFamily="34" charset="-128"/>
              </a:defRPr>
            </a:lvl1pPr>
            <a:lvl2pPr marL="742950" indent="-285750" defTabSz="930275">
              <a:defRPr sz="2400">
                <a:solidFill>
                  <a:schemeClr val="tx1"/>
                </a:solidFill>
                <a:latin typeface="Tahoma" panose="020B0604030504040204" pitchFamily="34" charset="0"/>
                <a:ea typeface="MS PGothic" panose="020B0600070205080204" pitchFamily="34" charset="-128"/>
              </a:defRPr>
            </a:lvl2pPr>
            <a:lvl3pPr marL="1143000" indent="-228600" defTabSz="930275">
              <a:defRPr sz="2400">
                <a:solidFill>
                  <a:schemeClr val="tx1"/>
                </a:solidFill>
                <a:latin typeface="Tahoma" panose="020B0604030504040204" pitchFamily="34" charset="0"/>
                <a:ea typeface="MS PGothic" panose="020B0600070205080204" pitchFamily="34" charset="-128"/>
              </a:defRPr>
            </a:lvl3pPr>
            <a:lvl4pPr marL="1600200" indent="-228600" defTabSz="930275">
              <a:defRPr sz="2400">
                <a:solidFill>
                  <a:schemeClr val="tx1"/>
                </a:solidFill>
                <a:latin typeface="Tahoma" panose="020B0604030504040204" pitchFamily="34" charset="0"/>
                <a:ea typeface="MS PGothic" panose="020B0600070205080204" pitchFamily="34" charset="-128"/>
              </a:defRPr>
            </a:lvl4pPr>
            <a:lvl5pPr marL="2057400" indent="-228600" defTabSz="930275">
              <a:defRPr sz="2400">
                <a:solidFill>
                  <a:schemeClr val="tx1"/>
                </a:solidFill>
                <a:latin typeface="Tahoma" panose="020B0604030504040204" pitchFamily="34" charset="0"/>
                <a:ea typeface="MS PGothic" panose="020B0600070205080204" pitchFamily="34" charset="-128"/>
              </a:defRPr>
            </a:lvl5pPr>
            <a:lvl6pPr marL="2514600" indent="-228600" defTabSz="930275"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defTabSz="930275"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defTabSz="930275"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defTabSz="930275"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C2068D5E-AE34-412A-9716-B7C3C4CDBA37}" type="slidenum">
              <a:rPr lang="en-US" altLang="en-US" sz="1200">
                <a:latin typeface="Arial" panose="020B0604020202020204" pitchFamily="34" charset="0"/>
              </a:rPr>
              <a:pPr/>
              <a:t>30</a:t>
            </a:fld>
            <a:endParaRPr lang="en-US" altLang="en-US" sz="1200">
              <a:latin typeface="Arial" panose="020B0604020202020204" pitchFamily="34" charset="0"/>
            </a:endParaRPr>
          </a:p>
        </p:txBody>
      </p:sp>
    </p:spTree>
    <p:extLst>
      <p:ext uri="{BB962C8B-B14F-4D97-AF65-F5344CB8AC3E}">
        <p14:creationId xmlns:p14="http://schemas.microsoft.com/office/powerpoint/2010/main" val="25723983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Slide Image Placeholder 1"/>
          <p:cNvSpPr>
            <a:spLocks noGrp="1" noRot="1" noChangeAspect="1" noTextEdit="1"/>
          </p:cNvSpPr>
          <p:nvPr>
            <p:ph type="sldImg"/>
          </p:nvPr>
        </p:nvSpPr>
        <p:spPr>
          <a:ln/>
        </p:spPr>
      </p:sp>
      <p:sp>
        <p:nvSpPr>
          <p:cNvPr id="21094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a:ea typeface="MS PGothic" charset="0"/>
              </a:rPr>
              <a:t>Test result row: With diagnostic tests, we usually leave the results in the natural units of the test and use pre-test prob and LRs to convert to risk of having disease.  Assumption: LR is independent of P(D+).  With risk predictions, the results are usually reported as a risk of developing outcome and therefore already incorporate pre-test prob.  Assumption:  The patient is assumed to come from a population with the same overall prevalence of disease as the population used to develop the model.</a:t>
            </a:r>
          </a:p>
        </p:txBody>
      </p:sp>
      <p:sp>
        <p:nvSpPr>
          <p:cNvPr id="21094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33C298F3-87F3-EA40-9266-FF1C46711048}" type="slidenum">
              <a:rPr lang="en-US" sz="1200">
                <a:latin typeface="Arial" charset="0"/>
              </a:rPr>
              <a:pPr/>
              <a:t>31</a:t>
            </a:fld>
            <a:endParaRPr lang="en-US" sz="1200">
              <a:latin typeface="Arial" charset="0"/>
            </a:endParaRPr>
          </a:p>
        </p:txBody>
      </p:sp>
    </p:spTree>
    <p:extLst>
      <p:ext uri="{BB962C8B-B14F-4D97-AF65-F5344CB8AC3E}">
        <p14:creationId xmlns:p14="http://schemas.microsoft.com/office/powerpoint/2010/main" val="29570111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9037BE-28F9-D54A-812B-725BB09C36D8}" type="slidenum">
              <a:rPr lang="en-US" smtClean="0"/>
              <a:pPr/>
              <a:t>32</a:t>
            </a:fld>
            <a:endParaRPr lang="en-US"/>
          </a:p>
        </p:txBody>
      </p:sp>
    </p:spTree>
    <p:extLst>
      <p:ext uri="{BB962C8B-B14F-4D97-AF65-F5344CB8AC3E}">
        <p14:creationId xmlns:p14="http://schemas.microsoft.com/office/powerpoint/2010/main" val="24161540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week, we will talk about these methods.  For now, it doesn’t matter how the risk model generates its estimated risks; focus on how good they are.</a:t>
            </a:r>
          </a:p>
        </p:txBody>
      </p:sp>
      <p:sp>
        <p:nvSpPr>
          <p:cNvPr id="4" name="Slide Number Placeholder 3"/>
          <p:cNvSpPr>
            <a:spLocks noGrp="1"/>
          </p:cNvSpPr>
          <p:nvPr>
            <p:ph type="sldNum" sz="quarter" idx="5"/>
          </p:nvPr>
        </p:nvSpPr>
        <p:spPr/>
        <p:txBody>
          <a:bodyPr/>
          <a:lstStyle/>
          <a:p>
            <a:fld id="{709037BE-28F9-D54A-812B-725BB09C36D8}" type="slidenum">
              <a:rPr lang="en-US" smtClean="0"/>
              <a:pPr/>
              <a:t>33</a:t>
            </a:fld>
            <a:endParaRPr lang="en-US"/>
          </a:p>
        </p:txBody>
      </p:sp>
    </p:spTree>
    <p:extLst>
      <p:ext uri="{BB962C8B-B14F-4D97-AF65-F5344CB8AC3E}">
        <p14:creationId xmlns:p14="http://schemas.microsoft.com/office/powerpoint/2010/main" val="12241897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D4D4D"/>
                </a:solidFill>
                <a:effectLst/>
                <a:latin typeface="ff-quadraat-web-pro"/>
              </a:rPr>
              <a:t>“We developed an absolute risk-prediction model for lung-cancer mortality in the NLST's radiography group. The absolute risk of death from lung cancer accounted for a participant's specific risk characteristics and life expectancy by incorporating Cox proportional-hazards models of death from lung cancer and competing causes of death.</a:t>
            </a:r>
            <a:r>
              <a:rPr lang="en-US" b="1" i="0" u="none" strike="noStrike" baseline="30000" dirty="0">
                <a:solidFill>
                  <a:srgbClr val="084E9B"/>
                </a:solidFill>
                <a:effectLst/>
                <a:latin typeface="ff-quadraat-web-pro"/>
                <a:hlinkClick r:id="rId3"/>
              </a:rPr>
              <a:t>18</a:t>
            </a:r>
            <a:r>
              <a:rPr lang="en-US" b="0" i="0" dirty="0">
                <a:solidFill>
                  <a:srgbClr val="4D4D4D"/>
                </a:solidFill>
                <a:effectLst/>
                <a:latin typeface="ff-quadraat-web-pro"/>
              </a:rPr>
              <a:t> We selected predictors for lung-cancer death among a set of previously identified demographic and clinical risk factors for lung cancer (including smoking history) using Lasso regression.</a:t>
            </a:r>
            <a:r>
              <a:rPr lang="en-US" b="1" i="0" u="none" strike="noStrike" baseline="30000" dirty="0">
                <a:solidFill>
                  <a:srgbClr val="084E9B"/>
                </a:solidFill>
                <a:effectLst/>
                <a:latin typeface="ff-quadraat-web-pro"/>
                <a:hlinkClick r:id="rId3"/>
              </a:rPr>
              <a:t>19</a:t>
            </a:r>
            <a:r>
              <a:rPr lang="en-US" b="0" i="0" dirty="0">
                <a:solidFill>
                  <a:srgbClr val="4D4D4D"/>
                </a:solidFill>
                <a:effectLst/>
                <a:latin typeface="ff-quadraat-web-pro"/>
              </a:rPr>
              <a:t> The prediction model was externally validated</a:t>
            </a:r>
            <a:r>
              <a:rPr lang="en-US" b="1" i="0" u="none" strike="noStrike" baseline="30000" dirty="0">
                <a:solidFill>
                  <a:srgbClr val="084E9B"/>
                </a:solidFill>
                <a:effectLst/>
                <a:latin typeface="ff-quadraat-web-pro"/>
                <a:hlinkClick r:id="rId3"/>
              </a:rPr>
              <a:t>20</a:t>
            </a:r>
            <a:r>
              <a:rPr lang="en-US" b="0" i="0" dirty="0">
                <a:solidFill>
                  <a:srgbClr val="4D4D4D"/>
                </a:solidFill>
                <a:effectLst/>
                <a:latin typeface="ff-quadraat-web-pro"/>
              </a:rPr>
              <a:t> with outcome data from </a:t>
            </a:r>
            <a:r>
              <a:rPr lang="en-US" b="1" i="1" dirty="0">
                <a:solidFill>
                  <a:srgbClr val="4D4D4D"/>
                </a:solidFill>
                <a:effectLst/>
                <a:highlight>
                  <a:srgbClr val="FFFF00"/>
                </a:highlight>
                <a:latin typeface="ff-quadraat-web-pro"/>
              </a:rPr>
              <a:t>15,114 NLST-eligible </a:t>
            </a:r>
            <a:r>
              <a:rPr lang="en-US" b="0" i="0" dirty="0">
                <a:solidFill>
                  <a:srgbClr val="4D4D4D"/>
                </a:solidFill>
                <a:effectLst/>
                <a:latin typeface="ff-quadraat-web-pro"/>
              </a:rPr>
              <a:t>and 22,649 NLST-ineligible smokers between the ages of 55 and 74 years who were enrolled in the radiography group of the Prostate, Lung, Colorectal, and Ovarian (PLCO) Cancer Screening Trial.</a:t>
            </a:r>
            <a:r>
              <a:rPr lang="en-US" b="1" i="0" u="none" strike="noStrike" baseline="30000" dirty="0">
                <a:solidFill>
                  <a:srgbClr val="084E9B"/>
                </a:solidFill>
                <a:effectLst/>
                <a:latin typeface="ff-quadraat-web-pro"/>
                <a:hlinkClick r:id="rId3"/>
              </a:rPr>
              <a:t>21</a:t>
            </a:r>
            <a:r>
              <a:rPr lang="en-US" b="1" i="0" u="none" strike="noStrike" baseline="0" dirty="0">
                <a:solidFill>
                  <a:srgbClr val="084E9B"/>
                </a:solidFill>
                <a:effectLst/>
                <a:latin typeface="ff-quadraat-web-pro"/>
              </a:rPr>
              <a:t>”</a:t>
            </a:r>
            <a:endParaRPr lang="en-US" dirty="0"/>
          </a:p>
        </p:txBody>
      </p:sp>
      <p:sp>
        <p:nvSpPr>
          <p:cNvPr id="4" name="Slide Number Placeholder 3"/>
          <p:cNvSpPr>
            <a:spLocks noGrp="1"/>
          </p:cNvSpPr>
          <p:nvPr>
            <p:ph type="sldNum" sz="quarter" idx="5"/>
          </p:nvPr>
        </p:nvSpPr>
        <p:spPr/>
        <p:txBody>
          <a:bodyPr/>
          <a:lstStyle/>
          <a:p>
            <a:pPr>
              <a:defRPr/>
            </a:pPr>
            <a:fld id="{8718408D-8456-394C-B3AF-D2A6073BA1DE}" type="slidenum">
              <a:rPr lang="en-US" smtClean="0"/>
              <a:pPr>
                <a:defRPr/>
              </a:pPr>
              <a:t>34</a:t>
            </a:fld>
            <a:endParaRPr lang="en-US"/>
          </a:p>
        </p:txBody>
      </p:sp>
    </p:spTree>
    <p:extLst>
      <p:ext uri="{BB962C8B-B14F-4D97-AF65-F5344CB8AC3E}">
        <p14:creationId xmlns:p14="http://schemas.microsoft.com/office/powerpoint/2010/main" val="23375997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D4D4D"/>
                </a:solidFill>
                <a:effectLst/>
                <a:latin typeface="ff-quadraat-web-pro"/>
              </a:rPr>
              <a:t>“We developed an absolute risk-prediction model for lung-cancer mortality in the NLST's radiography group. The absolute risk of death from lung cancer accounted for a participant's specific risk characteristics and life expectancy by incorporating Cox proportional-hazards models of death from lung cancer and competing causes of death.</a:t>
            </a:r>
            <a:r>
              <a:rPr lang="en-US" b="1" i="0" u="none" strike="noStrike" baseline="30000" dirty="0">
                <a:solidFill>
                  <a:srgbClr val="084E9B"/>
                </a:solidFill>
                <a:effectLst/>
                <a:latin typeface="ff-quadraat-web-pro"/>
                <a:hlinkClick r:id="rId3"/>
              </a:rPr>
              <a:t>18</a:t>
            </a:r>
            <a:r>
              <a:rPr lang="en-US" b="0" i="0" dirty="0">
                <a:solidFill>
                  <a:srgbClr val="4D4D4D"/>
                </a:solidFill>
                <a:effectLst/>
                <a:latin typeface="ff-quadraat-web-pro"/>
              </a:rPr>
              <a:t> We selected predictors for lung-cancer death among a set of previously identified demographic and clinical risk factors for lung cancer (including smoking history) using Lasso regression.</a:t>
            </a:r>
            <a:r>
              <a:rPr lang="en-US" b="1" i="0" u="none" strike="noStrike" baseline="30000" dirty="0">
                <a:solidFill>
                  <a:srgbClr val="084E9B"/>
                </a:solidFill>
                <a:effectLst/>
                <a:latin typeface="ff-quadraat-web-pro"/>
                <a:hlinkClick r:id="rId3"/>
              </a:rPr>
              <a:t>19</a:t>
            </a:r>
            <a:r>
              <a:rPr lang="en-US" b="0" i="0" dirty="0">
                <a:solidFill>
                  <a:srgbClr val="4D4D4D"/>
                </a:solidFill>
                <a:effectLst/>
                <a:latin typeface="ff-quadraat-web-pro"/>
              </a:rPr>
              <a:t> The prediction model was externally validated</a:t>
            </a:r>
            <a:r>
              <a:rPr lang="en-US" b="1" i="0" u="none" strike="noStrike" baseline="30000" dirty="0">
                <a:solidFill>
                  <a:srgbClr val="084E9B"/>
                </a:solidFill>
                <a:effectLst/>
                <a:latin typeface="ff-quadraat-web-pro"/>
                <a:hlinkClick r:id="rId3"/>
              </a:rPr>
              <a:t>20</a:t>
            </a:r>
            <a:r>
              <a:rPr lang="en-US" b="0" i="0" dirty="0">
                <a:solidFill>
                  <a:srgbClr val="4D4D4D"/>
                </a:solidFill>
                <a:effectLst/>
                <a:latin typeface="ff-quadraat-web-pro"/>
              </a:rPr>
              <a:t> with outcome data from </a:t>
            </a:r>
            <a:r>
              <a:rPr lang="en-US" b="1" i="1" dirty="0">
                <a:solidFill>
                  <a:srgbClr val="4D4D4D"/>
                </a:solidFill>
                <a:effectLst/>
                <a:highlight>
                  <a:srgbClr val="FFFF00"/>
                </a:highlight>
                <a:latin typeface="ff-quadraat-web-pro"/>
              </a:rPr>
              <a:t>15,114 NLST-eligible </a:t>
            </a:r>
            <a:r>
              <a:rPr lang="en-US" b="0" i="0" dirty="0">
                <a:solidFill>
                  <a:srgbClr val="4D4D4D"/>
                </a:solidFill>
                <a:effectLst/>
                <a:latin typeface="ff-quadraat-web-pro"/>
              </a:rPr>
              <a:t>and 22,649 NLST-ineligible smokers between the ages of 55 and 74 years who were enrolled in the radiography group of the Prostate, Lung, Colorectal, and Ovarian (PLCO) Cancer Screening Trial.</a:t>
            </a:r>
            <a:r>
              <a:rPr lang="en-US" b="1" i="0" u="none" strike="noStrike" baseline="30000" dirty="0">
                <a:solidFill>
                  <a:srgbClr val="084E9B"/>
                </a:solidFill>
                <a:effectLst/>
                <a:latin typeface="ff-quadraat-web-pro"/>
                <a:hlinkClick r:id="rId3"/>
              </a:rPr>
              <a:t>21</a:t>
            </a:r>
            <a:r>
              <a:rPr lang="en-US" b="1" i="0" u="none" strike="noStrike" baseline="0" dirty="0">
                <a:solidFill>
                  <a:srgbClr val="084E9B"/>
                </a:solidFill>
                <a:effectLst/>
                <a:latin typeface="ff-quadraat-web-pro"/>
              </a:rPr>
              <a:t>”</a:t>
            </a:r>
            <a:endParaRPr lang="en-US" dirty="0"/>
          </a:p>
        </p:txBody>
      </p:sp>
      <p:sp>
        <p:nvSpPr>
          <p:cNvPr id="4" name="Slide Number Placeholder 3"/>
          <p:cNvSpPr>
            <a:spLocks noGrp="1"/>
          </p:cNvSpPr>
          <p:nvPr>
            <p:ph type="sldNum" sz="quarter" idx="5"/>
          </p:nvPr>
        </p:nvSpPr>
        <p:spPr/>
        <p:txBody>
          <a:bodyPr/>
          <a:lstStyle/>
          <a:p>
            <a:pPr>
              <a:defRPr/>
            </a:pPr>
            <a:fld id="{8718408D-8456-394C-B3AF-D2A6073BA1DE}" type="slidenum">
              <a:rPr lang="en-US" smtClean="0"/>
              <a:pPr>
                <a:defRPr/>
              </a:pPr>
              <a:t>35</a:t>
            </a:fld>
            <a:endParaRPr lang="en-US"/>
          </a:p>
        </p:txBody>
      </p:sp>
    </p:spTree>
    <p:extLst>
      <p:ext uri="{BB962C8B-B14F-4D97-AF65-F5344CB8AC3E}">
        <p14:creationId xmlns:p14="http://schemas.microsoft.com/office/powerpoint/2010/main" val="41560655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Table S2. 15114 External validation. </a:t>
            </a:r>
            <a:r>
              <a:rPr lang="en-US" b="1" i="1" dirty="0">
                <a:solidFill>
                  <a:srgbClr val="4D4D4D"/>
                </a:solidFill>
                <a:effectLst/>
                <a:highlight>
                  <a:srgbClr val="FFFF00"/>
                </a:highlight>
                <a:latin typeface="ff-quadraat-web-pro"/>
              </a:rPr>
              <a:t>15,114 NLST-eligible </a:t>
            </a:r>
            <a:r>
              <a:rPr lang="en-US" b="0" i="0" dirty="0">
                <a:solidFill>
                  <a:srgbClr val="4D4D4D"/>
                </a:solidFill>
                <a:effectLst/>
                <a:latin typeface="ff-quadraat-web-pro"/>
              </a:rPr>
              <a:t>smokers between the ages of 55 and 74 years who were enrolled in the radiography group of the Prostate, Lung, Colorectal, and Ovarian (PLCO) Cancer Screening Trial.</a:t>
            </a:r>
            <a:r>
              <a:rPr lang="en-US" b="1" i="0" u="none" strike="noStrike" baseline="30000" dirty="0">
                <a:solidFill>
                  <a:srgbClr val="084E9B"/>
                </a:solidFill>
                <a:effectLst/>
                <a:latin typeface="ff-quadraat-web-pro"/>
                <a:hlinkClick r:id="rId3"/>
              </a:rPr>
              <a:t>21</a:t>
            </a:r>
            <a:endParaRPr lang="en-US" b="1" i="0" u="none" strike="noStrike" baseline="30000" dirty="0">
              <a:solidFill>
                <a:srgbClr val="084E9B"/>
              </a:solidFill>
              <a:effectLst/>
              <a:latin typeface="ff-quadraat-web-pro"/>
            </a:endParaRPr>
          </a:p>
          <a:p>
            <a:endParaRPr lang="en-US" b="1" i="0" u="none" strike="noStrike" baseline="30000" dirty="0">
              <a:solidFill>
                <a:srgbClr val="084E9B"/>
              </a:solidFill>
              <a:effectLst/>
              <a:latin typeface="ff-quadraat-web-pro"/>
            </a:endParaRPr>
          </a:p>
          <a:p>
            <a:r>
              <a:rPr lang="en-US" b="0" i="0" dirty="0">
                <a:solidFill>
                  <a:srgbClr val="4D4D4D"/>
                </a:solidFill>
                <a:effectLst/>
                <a:latin typeface="ff-quadraat-web-pro"/>
              </a:rPr>
              <a:t>Don’t have to worry about weighted average because these were equal-sized groups.</a:t>
            </a:r>
            <a:endParaRPr lang="en-US" dirty="0"/>
          </a:p>
        </p:txBody>
      </p:sp>
      <p:sp>
        <p:nvSpPr>
          <p:cNvPr id="4" name="Slide Number Placeholder 3"/>
          <p:cNvSpPr>
            <a:spLocks noGrp="1"/>
          </p:cNvSpPr>
          <p:nvPr>
            <p:ph type="sldNum" sz="quarter" idx="5"/>
          </p:nvPr>
        </p:nvSpPr>
        <p:spPr/>
        <p:txBody>
          <a:bodyPr/>
          <a:lstStyle/>
          <a:p>
            <a:fld id="{709037BE-28F9-D54A-812B-725BB09C36D8}" type="slidenum">
              <a:rPr lang="en-US" smtClean="0"/>
              <a:pPr/>
              <a:t>36</a:t>
            </a:fld>
            <a:endParaRPr lang="en-US"/>
          </a:p>
        </p:txBody>
      </p:sp>
    </p:spTree>
    <p:extLst>
      <p:ext uri="{BB962C8B-B14F-4D97-AF65-F5344CB8AC3E}">
        <p14:creationId xmlns:p14="http://schemas.microsoft.com/office/powerpoint/2010/main" val="41865295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9037BE-28F9-D54A-812B-725BB09C36D8}" type="slidenum">
              <a:rPr lang="en-US" smtClean="0"/>
              <a:pPr/>
              <a:t>37</a:t>
            </a:fld>
            <a:endParaRPr lang="en-US"/>
          </a:p>
        </p:txBody>
      </p:sp>
    </p:spTree>
    <p:extLst>
      <p:ext uri="{BB962C8B-B14F-4D97-AF65-F5344CB8AC3E}">
        <p14:creationId xmlns:p14="http://schemas.microsoft.com/office/powerpoint/2010/main" val="5417823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9037BE-28F9-D54A-812B-725BB09C36D8}" type="slidenum">
              <a:rPr lang="en-US" smtClean="0"/>
              <a:pPr/>
              <a:t>38</a:t>
            </a:fld>
            <a:endParaRPr lang="en-US"/>
          </a:p>
        </p:txBody>
      </p:sp>
    </p:spTree>
    <p:extLst>
      <p:ext uri="{BB962C8B-B14F-4D97-AF65-F5344CB8AC3E}">
        <p14:creationId xmlns:p14="http://schemas.microsoft.com/office/powerpoint/2010/main" val="40628038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know </a:t>
            </a:r>
            <a:r>
              <a:rPr lang="en-US" dirty="0" err="1"/>
              <a:t>f</a:t>
            </a:r>
            <a:r>
              <a:rPr lang="en-US" baseline="-25000" dirty="0" err="1"/>
              <a:t>k</a:t>
            </a:r>
            <a:r>
              <a:rPr lang="en-US" baseline="0" dirty="0"/>
              <a:t>, the fraction of the population in each risk group, you can convert a calibration table into an ROC table.  We will show how this is done in the problem set.</a:t>
            </a:r>
            <a:endParaRPr lang="en-US" dirty="0"/>
          </a:p>
          <a:p>
            <a:endParaRPr lang="en-US" dirty="0"/>
          </a:p>
          <a:p>
            <a:r>
              <a:rPr lang="en-US" dirty="0"/>
              <a:t>3</a:t>
            </a:r>
            <a:r>
              <a:rPr lang="en-US" baseline="30000" dirty="0"/>
              <a:t>rd</a:t>
            </a:r>
            <a:r>
              <a:rPr lang="en-US" dirty="0"/>
              <a:t> column:  Of all patients who die of lung cancer within 5 years, 54% are in Risk Category 5; 77% are in Risk Categories 4 &amp; 5; 92% are in categories 3, 4, &amp; 5; and so on.</a:t>
            </a:r>
          </a:p>
        </p:txBody>
      </p:sp>
      <p:sp>
        <p:nvSpPr>
          <p:cNvPr id="4" name="Slide Number Placeholder 3"/>
          <p:cNvSpPr>
            <a:spLocks noGrp="1"/>
          </p:cNvSpPr>
          <p:nvPr>
            <p:ph type="sldNum" sz="quarter" idx="5"/>
          </p:nvPr>
        </p:nvSpPr>
        <p:spPr/>
        <p:txBody>
          <a:bodyPr/>
          <a:lstStyle/>
          <a:p>
            <a:fld id="{709037BE-28F9-D54A-812B-725BB09C36D8}" type="slidenum">
              <a:rPr lang="en-US" smtClean="0"/>
              <a:pPr/>
              <a:t>39</a:t>
            </a:fld>
            <a:endParaRPr lang="en-US"/>
          </a:p>
        </p:txBody>
      </p:sp>
    </p:spTree>
    <p:extLst>
      <p:ext uri="{BB962C8B-B14F-4D97-AF65-F5344CB8AC3E}">
        <p14:creationId xmlns:p14="http://schemas.microsoft.com/office/powerpoint/2010/main" val="3500537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18408D-8456-394C-B3AF-D2A6073BA1DE}" type="slidenum">
              <a:rPr lang="en-US" smtClean="0"/>
              <a:pPr>
                <a:defRPr/>
              </a:pPr>
              <a:t>4</a:t>
            </a:fld>
            <a:endParaRPr lang="en-US"/>
          </a:p>
        </p:txBody>
      </p:sp>
    </p:spTree>
    <p:extLst>
      <p:ext uri="{BB962C8B-B14F-4D97-AF65-F5344CB8AC3E}">
        <p14:creationId xmlns:p14="http://schemas.microsoft.com/office/powerpoint/2010/main" val="5925498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an error in Table S2 of the paper.  They said the AUROC was 0.72, But it’s exactly the same as the next table.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0" i="0" dirty="0">
                <a:solidFill>
                  <a:srgbClr val="212121"/>
                </a:solidFill>
                <a:effectLst/>
                <a:latin typeface="BlinkMacSystemFont"/>
              </a:rPr>
              <a:t>PMID: 23863051</a:t>
            </a:r>
          </a:p>
          <a:p>
            <a:endParaRPr lang="en-US" dirty="0"/>
          </a:p>
        </p:txBody>
      </p:sp>
      <p:sp>
        <p:nvSpPr>
          <p:cNvPr id="4" name="Slide Number Placeholder 3"/>
          <p:cNvSpPr>
            <a:spLocks noGrp="1"/>
          </p:cNvSpPr>
          <p:nvPr>
            <p:ph type="sldNum" sz="quarter" idx="5"/>
          </p:nvPr>
        </p:nvSpPr>
        <p:spPr/>
        <p:txBody>
          <a:bodyPr/>
          <a:lstStyle/>
          <a:p>
            <a:fld id="{709037BE-28F9-D54A-812B-725BB09C36D8}" type="slidenum">
              <a:rPr lang="en-US" smtClean="0"/>
              <a:pPr/>
              <a:t>40</a:t>
            </a:fld>
            <a:endParaRPr lang="en-US"/>
          </a:p>
        </p:txBody>
      </p:sp>
    </p:spTree>
    <p:extLst>
      <p:ext uri="{BB962C8B-B14F-4D97-AF65-F5344CB8AC3E}">
        <p14:creationId xmlns:p14="http://schemas.microsoft.com/office/powerpoint/2010/main" val="24071099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Calibration points correspond to ROC segments.  The highest risk point corresponds to the ROC segment on the lower left.  For the above type of calibration plot, the VERTICAL spread of points corresponds to discrimination.  If the calibration points correspond to quantiles, you can get the ROC curve from the calibration plot.  Going the other way requires the proportion of the population with the outcome.</a:t>
            </a:r>
          </a:p>
        </p:txBody>
      </p:sp>
      <p:sp>
        <p:nvSpPr>
          <p:cNvPr id="4" name="Slide Number Placeholder 3"/>
          <p:cNvSpPr>
            <a:spLocks noGrp="1"/>
          </p:cNvSpPr>
          <p:nvPr>
            <p:ph type="sldNum" sz="quarter" idx="5"/>
          </p:nvPr>
        </p:nvSpPr>
        <p:spPr/>
        <p:txBody>
          <a:bodyPr/>
          <a:lstStyle/>
          <a:p>
            <a:pPr>
              <a:defRPr/>
            </a:pPr>
            <a:fld id="{8718408D-8456-394C-B3AF-D2A6073BA1DE}" type="slidenum">
              <a:rPr lang="en-US" smtClean="0"/>
              <a:pPr>
                <a:defRPr/>
              </a:pPr>
              <a:t>41</a:t>
            </a:fld>
            <a:endParaRPr lang="en-US"/>
          </a:p>
        </p:txBody>
      </p:sp>
    </p:spTree>
    <p:extLst>
      <p:ext uri="{BB962C8B-B14F-4D97-AF65-F5344CB8AC3E}">
        <p14:creationId xmlns:p14="http://schemas.microsoft.com/office/powerpoint/2010/main" val="31008586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18408D-8456-394C-B3AF-D2A6073BA1DE}" type="slidenum">
              <a:rPr lang="en-US" smtClean="0"/>
              <a:pPr>
                <a:defRPr/>
              </a:pPr>
              <a:t>42</a:t>
            </a:fld>
            <a:endParaRPr lang="en-US"/>
          </a:p>
        </p:txBody>
      </p:sp>
    </p:spTree>
    <p:extLst>
      <p:ext uri="{BB962C8B-B14F-4D97-AF65-F5344CB8AC3E}">
        <p14:creationId xmlns:p14="http://schemas.microsoft.com/office/powerpoint/2010/main" val="25692575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Slide Image Placeholder 1"/>
          <p:cNvSpPr>
            <a:spLocks noGrp="1" noRot="1" noChangeAspect="1" noTextEdit="1"/>
          </p:cNvSpPr>
          <p:nvPr>
            <p:ph type="sldImg"/>
          </p:nvPr>
        </p:nvSpPr>
        <p:spPr>
          <a:ln/>
        </p:spPr>
      </p:sp>
      <p:sp>
        <p:nvSpPr>
          <p:cNvPr id="20685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ea typeface="MS PGothic" charset="0"/>
              </a:rPr>
              <a:t>You can’t use the ROC curve to assess calibration, but you can use the calibration plot to assess discrimination.</a:t>
            </a:r>
          </a:p>
        </p:txBody>
      </p:sp>
      <p:sp>
        <p:nvSpPr>
          <p:cNvPr id="20685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341632C4-2894-6745-8E45-241A9442AF12}" type="slidenum">
              <a:rPr lang="en-US" sz="1200">
                <a:latin typeface="Arial" charset="0"/>
              </a:rPr>
              <a:pPr/>
              <a:t>43</a:t>
            </a:fld>
            <a:endParaRPr lang="en-US" sz="1200">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in mind that the test we are evaluating is the risk model – not the CT scan.  The decision we are guiding is whether to get a screening CT scan.</a:t>
            </a:r>
          </a:p>
        </p:txBody>
      </p:sp>
      <p:sp>
        <p:nvSpPr>
          <p:cNvPr id="4" name="Slide Number Placeholder 3"/>
          <p:cNvSpPr>
            <a:spLocks noGrp="1"/>
          </p:cNvSpPr>
          <p:nvPr>
            <p:ph type="sldNum" sz="quarter" idx="5"/>
          </p:nvPr>
        </p:nvSpPr>
        <p:spPr/>
        <p:txBody>
          <a:bodyPr/>
          <a:lstStyle/>
          <a:p>
            <a:pPr>
              <a:defRPr/>
            </a:pPr>
            <a:fld id="{8718408D-8456-394C-B3AF-D2A6073BA1DE}" type="slidenum">
              <a:rPr lang="en-US" smtClean="0"/>
              <a:pPr>
                <a:defRPr/>
              </a:pPr>
              <a:t>44</a:t>
            </a:fld>
            <a:endParaRPr lang="en-US"/>
          </a:p>
        </p:txBody>
      </p:sp>
    </p:spTree>
    <p:extLst>
      <p:ext uri="{BB962C8B-B14F-4D97-AF65-F5344CB8AC3E}">
        <p14:creationId xmlns:p14="http://schemas.microsoft.com/office/powerpoint/2010/main" val="31541058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Table S2. 15114 External validation. </a:t>
            </a:r>
            <a:r>
              <a:rPr lang="en-US" b="1" i="1" dirty="0">
                <a:solidFill>
                  <a:srgbClr val="4D4D4D"/>
                </a:solidFill>
                <a:effectLst/>
                <a:highlight>
                  <a:srgbClr val="FFFF00"/>
                </a:highlight>
                <a:latin typeface="ff-quadraat-web-pro"/>
              </a:rPr>
              <a:t>15,114 NLST-eligible </a:t>
            </a:r>
            <a:r>
              <a:rPr lang="en-US" b="0" i="0" dirty="0">
                <a:solidFill>
                  <a:srgbClr val="4D4D4D"/>
                </a:solidFill>
                <a:effectLst/>
                <a:latin typeface="ff-quadraat-web-pro"/>
              </a:rPr>
              <a:t>smokers between the ages of 55 and 74 years who were enrolled in the radiography group of the Prostate, Lung, Colorectal, and Ovarian (PLCO) Cancer Screening Trial.</a:t>
            </a:r>
            <a:r>
              <a:rPr lang="en-US" b="1" i="0" u="none" strike="noStrike" baseline="30000" dirty="0">
                <a:solidFill>
                  <a:srgbClr val="084E9B"/>
                </a:solidFill>
                <a:effectLst/>
                <a:latin typeface="ff-quadraat-web-pro"/>
                <a:hlinkClick r:id="rId3"/>
              </a:rPr>
              <a:t>21</a:t>
            </a:r>
            <a:endParaRPr lang="en-US" b="1" i="0" u="none" strike="noStrike" baseline="30000" dirty="0">
              <a:solidFill>
                <a:srgbClr val="084E9B"/>
              </a:solidFill>
              <a:effectLst/>
              <a:latin typeface="ff-quadraat-web-pro"/>
            </a:endParaRPr>
          </a:p>
          <a:p>
            <a:endParaRPr lang="en-US" b="1" i="0" u="none" strike="noStrike" baseline="30000" dirty="0">
              <a:solidFill>
                <a:srgbClr val="084E9B"/>
              </a:solidFill>
              <a:effectLst/>
              <a:latin typeface="ff-quadraat-web-pro"/>
            </a:endParaRPr>
          </a:p>
          <a:p>
            <a:r>
              <a:rPr lang="en-US" b="0" i="0" dirty="0">
                <a:solidFill>
                  <a:srgbClr val="4D4D4D"/>
                </a:solidFill>
                <a:effectLst/>
                <a:latin typeface="ff-quadraat-web-pro"/>
              </a:rPr>
              <a:t>Don’t have to worry about weighted average because these were equal-sized groups.</a:t>
            </a:r>
            <a:endParaRPr lang="en-US" dirty="0"/>
          </a:p>
        </p:txBody>
      </p:sp>
      <p:sp>
        <p:nvSpPr>
          <p:cNvPr id="4" name="Slide Number Placeholder 3"/>
          <p:cNvSpPr>
            <a:spLocks noGrp="1"/>
          </p:cNvSpPr>
          <p:nvPr>
            <p:ph type="sldNum" sz="quarter" idx="5"/>
          </p:nvPr>
        </p:nvSpPr>
        <p:spPr/>
        <p:txBody>
          <a:bodyPr/>
          <a:lstStyle/>
          <a:p>
            <a:fld id="{709037BE-28F9-D54A-812B-725BB09C36D8}" type="slidenum">
              <a:rPr lang="en-US" smtClean="0"/>
              <a:pPr/>
              <a:t>45</a:t>
            </a:fld>
            <a:endParaRPr lang="en-US"/>
          </a:p>
        </p:txBody>
      </p:sp>
    </p:spTree>
    <p:extLst>
      <p:ext uri="{BB962C8B-B14F-4D97-AF65-F5344CB8AC3E}">
        <p14:creationId xmlns:p14="http://schemas.microsoft.com/office/powerpoint/2010/main" val="17247180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718408D-8456-394C-B3AF-D2A6073BA1DE}" type="slidenum">
              <a:rPr lang="en-US" smtClean="0"/>
              <a:pPr>
                <a:defRPr/>
              </a:pPr>
              <a:t>46</a:t>
            </a:fld>
            <a:endParaRPr lang="en-US"/>
          </a:p>
        </p:txBody>
      </p:sp>
    </p:spTree>
    <p:extLst>
      <p:ext uri="{BB962C8B-B14F-4D97-AF65-F5344CB8AC3E}">
        <p14:creationId xmlns:p14="http://schemas.microsoft.com/office/powerpoint/2010/main" val="38377577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hypothetical population of 50k, using the risk model results in 488 – 354 = 134 net true positive equivalents.</a:t>
            </a:r>
          </a:p>
        </p:txBody>
      </p:sp>
      <p:sp>
        <p:nvSpPr>
          <p:cNvPr id="4" name="Slide Number Placeholder 3"/>
          <p:cNvSpPr>
            <a:spLocks noGrp="1"/>
          </p:cNvSpPr>
          <p:nvPr>
            <p:ph type="sldNum" sz="quarter" idx="5"/>
          </p:nvPr>
        </p:nvSpPr>
        <p:spPr/>
        <p:txBody>
          <a:bodyPr/>
          <a:lstStyle/>
          <a:p>
            <a:pPr>
              <a:defRPr/>
            </a:pPr>
            <a:fld id="{8718408D-8456-394C-B3AF-D2A6073BA1DE}" type="slidenum">
              <a:rPr lang="en-US" smtClean="0"/>
              <a:pPr>
                <a:defRPr/>
              </a:pPr>
              <a:t>47</a:t>
            </a:fld>
            <a:endParaRPr lang="en-US"/>
          </a:p>
        </p:txBody>
      </p:sp>
    </p:spTree>
    <p:extLst>
      <p:ext uri="{BB962C8B-B14F-4D97-AF65-F5344CB8AC3E}">
        <p14:creationId xmlns:p14="http://schemas.microsoft.com/office/powerpoint/2010/main" val="33614354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Assumes C/B is same for all patients.</a:t>
            </a:r>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48</a:t>
            </a:fld>
            <a:endParaRPr lang="en-US"/>
          </a:p>
        </p:txBody>
      </p:sp>
    </p:spTree>
    <p:extLst>
      <p:ext uri="{BB962C8B-B14F-4D97-AF65-F5344CB8AC3E}">
        <p14:creationId xmlns:p14="http://schemas.microsoft.com/office/powerpoint/2010/main" val="1684725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718408D-8456-394C-B3AF-D2A6073BA1DE}" type="slidenum">
              <a:rPr lang="en-US" smtClean="0"/>
              <a:pPr>
                <a:defRPr/>
              </a:pPr>
              <a:t>49</a:t>
            </a:fld>
            <a:endParaRPr lang="en-US"/>
          </a:p>
        </p:txBody>
      </p:sp>
    </p:spTree>
    <p:extLst>
      <p:ext uri="{BB962C8B-B14F-4D97-AF65-F5344CB8AC3E}">
        <p14:creationId xmlns:p14="http://schemas.microsoft.com/office/powerpoint/2010/main" val="2033984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Divides population into groups.  Predicts risk of uncertain condition – in this case a current, not future, condition.  Notes: 1) Based on an assumed pre-test probability or prevalence of 0.04.  Only one characteristic, the joint fluid WBC count.  Risk models usually accommodate multiple characteristics.  How do you evaluate this risk model?</a:t>
            </a:r>
          </a:p>
          <a:p>
            <a:endParaRPr lang="en-US" dirty="0"/>
          </a:p>
        </p:txBody>
      </p:sp>
      <p:sp>
        <p:nvSpPr>
          <p:cNvPr id="4" name="Slide Number Placeholder 3"/>
          <p:cNvSpPr>
            <a:spLocks noGrp="1"/>
          </p:cNvSpPr>
          <p:nvPr>
            <p:ph type="sldNum" sz="quarter" idx="5"/>
          </p:nvPr>
        </p:nvSpPr>
        <p:spPr/>
        <p:txBody>
          <a:bodyPr/>
          <a:lstStyle/>
          <a:p>
            <a:pPr>
              <a:defRPr/>
            </a:pPr>
            <a:fld id="{8718408D-8456-394C-B3AF-D2A6073BA1DE}" type="slidenum">
              <a:rPr lang="en-US" smtClean="0"/>
              <a:pPr>
                <a:defRPr/>
              </a:pPr>
              <a:t>5</a:t>
            </a:fld>
            <a:endParaRPr lang="en-US"/>
          </a:p>
        </p:txBody>
      </p:sp>
    </p:spTree>
    <p:extLst>
      <p:ext uri="{BB962C8B-B14F-4D97-AF65-F5344CB8AC3E}">
        <p14:creationId xmlns:p14="http://schemas.microsoft.com/office/powerpoint/2010/main" val="39782882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718408D-8456-394C-B3AF-D2A6073BA1DE}" type="slidenum">
              <a:rPr lang="en-US" smtClean="0"/>
              <a:pPr>
                <a:defRPr/>
              </a:pPr>
              <a:t>50</a:t>
            </a:fld>
            <a:endParaRPr lang="en-US"/>
          </a:p>
        </p:txBody>
      </p:sp>
    </p:spTree>
    <p:extLst>
      <p:ext uri="{BB962C8B-B14F-4D97-AF65-F5344CB8AC3E}">
        <p14:creationId xmlns:p14="http://schemas.microsoft.com/office/powerpoint/2010/main" val="9249611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718408D-8456-394C-B3AF-D2A6073BA1DE}" type="slidenum">
              <a:rPr lang="en-US" smtClean="0"/>
              <a:pPr>
                <a:defRPr/>
              </a:pPr>
              <a:t>51</a:t>
            </a:fld>
            <a:endParaRPr lang="en-US"/>
          </a:p>
        </p:txBody>
      </p:sp>
    </p:spTree>
    <p:extLst>
      <p:ext uri="{BB962C8B-B14F-4D97-AF65-F5344CB8AC3E}">
        <p14:creationId xmlns:p14="http://schemas.microsoft.com/office/powerpoint/2010/main" val="23388344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718408D-8456-394C-B3AF-D2A6073BA1DE}" type="slidenum">
              <a:rPr lang="en-US" smtClean="0"/>
              <a:pPr>
                <a:defRPr/>
              </a:pPr>
              <a:t>52</a:t>
            </a:fld>
            <a:endParaRPr lang="en-US"/>
          </a:p>
        </p:txBody>
      </p:sp>
    </p:spTree>
    <p:extLst>
      <p:ext uri="{BB962C8B-B14F-4D97-AF65-F5344CB8AC3E}">
        <p14:creationId xmlns:p14="http://schemas.microsoft.com/office/powerpoint/2010/main" val="25137416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hypothetical population of 50k, using the risk model results in 488 – 354 = 134 net true positive equivalents.</a:t>
            </a:r>
          </a:p>
        </p:txBody>
      </p:sp>
      <p:sp>
        <p:nvSpPr>
          <p:cNvPr id="4" name="Slide Number Placeholder 3"/>
          <p:cNvSpPr>
            <a:spLocks noGrp="1"/>
          </p:cNvSpPr>
          <p:nvPr>
            <p:ph type="sldNum" sz="quarter" idx="5"/>
          </p:nvPr>
        </p:nvSpPr>
        <p:spPr/>
        <p:txBody>
          <a:bodyPr/>
          <a:lstStyle/>
          <a:p>
            <a:pPr>
              <a:defRPr/>
            </a:pPr>
            <a:fld id="{8718408D-8456-394C-B3AF-D2A6073BA1DE}" type="slidenum">
              <a:rPr lang="en-US" smtClean="0"/>
              <a:pPr>
                <a:defRPr/>
              </a:pPr>
              <a:t>53</a:t>
            </a:fld>
            <a:endParaRPr lang="en-US"/>
          </a:p>
        </p:txBody>
      </p:sp>
    </p:spTree>
    <p:extLst>
      <p:ext uri="{BB962C8B-B14F-4D97-AF65-F5344CB8AC3E}">
        <p14:creationId xmlns:p14="http://schemas.microsoft.com/office/powerpoint/2010/main" val="55709551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718408D-8456-394C-B3AF-D2A6073BA1DE}" type="slidenum">
              <a:rPr lang="en-US" smtClean="0"/>
              <a:pPr>
                <a:defRPr/>
              </a:pPr>
              <a:t>54</a:t>
            </a:fld>
            <a:endParaRPr lang="en-US"/>
          </a:p>
        </p:txBody>
      </p:sp>
    </p:spTree>
    <p:extLst>
      <p:ext uri="{BB962C8B-B14F-4D97-AF65-F5344CB8AC3E}">
        <p14:creationId xmlns:p14="http://schemas.microsoft.com/office/powerpoint/2010/main" val="17825295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718408D-8456-394C-B3AF-D2A6073BA1DE}" type="slidenum">
              <a:rPr lang="en-US" smtClean="0"/>
              <a:pPr>
                <a:defRPr/>
              </a:pPr>
              <a:t>55</a:t>
            </a:fld>
            <a:endParaRPr lang="en-US"/>
          </a:p>
        </p:txBody>
      </p:sp>
    </p:spTree>
    <p:extLst>
      <p:ext uri="{BB962C8B-B14F-4D97-AF65-F5344CB8AC3E}">
        <p14:creationId xmlns:p14="http://schemas.microsoft.com/office/powerpoint/2010/main" val="101999157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718408D-8456-394C-B3AF-D2A6073BA1DE}" type="slidenum">
              <a:rPr lang="en-US" smtClean="0"/>
              <a:pPr>
                <a:defRPr/>
              </a:pPr>
              <a:t>56</a:t>
            </a:fld>
            <a:endParaRPr lang="en-US"/>
          </a:p>
        </p:txBody>
      </p:sp>
    </p:spTree>
    <p:extLst>
      <p:ext uri="{BB962C8B-B14F-4D97-AF65-F5344CB8AC3E}">
        <p14:creationId xmlns:p14="http://schemas.microsoft.com/office/powerpoint/2010/main" val="13967965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718408D-8456-394C-B3AF-D2A6073BA1DE}" type="slidenum">
              <a:rPr lang="en-US" smtClean="0"/>
              <a:pPr>
                <a:defRPr/>
              </a:pPr>
              <a:t>57</a:t>
            </a:fld>
            <a:endParaRPr lang="en-US"/>
          </a:p>
        </p:txBody>
      </p:sp>
    </p:spTree>
    <p:extLst>
      <p:ext uri="{BB962C8B-B14F-4D97-AF65-F5344CB8AC3E}">
        <p14:creationId xmlns:p14="http://schemas.microsoft.com/office/powerpoint/2010/main" val="1505937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shouldn’t get sawtooth curves when each individual is assigned a unique risk estimate as occurs in a logistic regression with one or more continuous predictors or a risk model  with lots of “features” that uses Random Forests.  </a:t>
            </a:r>
          </a:p>
        </p:txBody>
      </p:sp>
      <p:sp>
        <p:nvSpPr>
          <p:cNvPr id="4" name="Slide Number Placeholder 3"/>
          <p:cNvSpPr>
            <a:spLocks noGrp="1"/>
          </p:cNvSpPr>
          <p:nvPr>
            <p:ph type="sldNum" sz="quarter" idx="5"/>
          </p:nvPr>
        </p:nvSpPr>
        <p:spPr/>
        <p:txBody>
          <a:bodyPr/>
          <a:lstStyle/>
          <a:p>
            <a:pPr>
              <a:defRPr/>
            </a:pPr>
            <a:fld id="{8718408D-8456-394C-B3AF-D2A6073BA1DE}" type="slidenum">
              <a:rPr lang="en-US" smtClean="0"/>
              <a:pPr>
                <a:defRPr/>
              </a:pPr>
              <a:t>58</a:t>
            </a:fld>
            <a:endParaRPr lang="en-US"/>
          </a:p>
        </p:txBody>
      </p:sp>
    </p:spTree>
    <p:extLst>
      <p:ext uri="{BB962C8B-B14F-4D97-AF65-F5344CB8AC3E}">
        <p14:creationId xmlns:p14="http://schemas.microsoft.com/office/powerpoint/2010/main" val="27075885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Slide Image Placeholder 1"/>
          <p:cNvSpPr>
            <a:spLocks noGrp="1" noRot="1" noChangeAspect="1" noTextEdit="1"/>
          </p:cNvSpPr>
          <p:nvPr>
            <p:ph type="sldImg"/>
          </p:nvPr>
        </p:nvSpPr>
        <p:spPr>
          <a:ln/>
        </p:spPr>
      </p:sp>
      <p:sp>
        <p:nvSpPr>
          <p:cNvPr id="23040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ea typeface="MS PGothic" charset="0"/>
            </a:endParaRPr>
          </a:p>
        </p:txBody>
      </p:sp>
      <p:sp>
        <p:nvSpPr>
          <p:cNvPr id="23040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4B641AE5-0C30-6D45-99B1-FD6E4E646D43}" type="slidenum">
              <a:rPr lang="en-US" sz="1200">
                <a:latin typeface="Arial" charset="0"/>
              </a:rPr>
              <a:pPr/>
              <a:t>59</a:t>
            </a:fld>
            <a:endParaRPr lang="en-US" sz="120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concocted data that would show the model as performing poorly.  </a:t>
            </a:r>
          </a:p>
          <a:p>
            <a:r>
              <a:rPr lang="en-US" dirty="0"/>
              <a:t>First note that the overall prevalence of septic arthritis is 8.7%, not 4%, as assumed when the model was developed.</a:t>
            </a:r>
          </a:p>
          <a:p>
            <a:endParaRPr lang="en-US" dirty="0"/>
          </a:p>
        </p:txBody>
      </p:sp>
      <p:sp>
        <p:nvSpPr>
          <p:cNvPr id="4" name="Slide Number Placeholder 3"/>
          <p:cNvSpPr>
            <a:spLocks noGrp="1"/>
          </p:cNvSpPr>
          <p:nvPr>
            <p:ph type="sldNum" sz="quarter" idx="5"/>
          </p:nvPr>
        </p:nvSpPr>
        <p:spPr/>
        <p:txBody>
          <a:bodyPr/>
          <a:lstStyle/>
          <a:p>
            <a:pPr>
              <a:defRPr/>
            </a:pPr>
            <a:fld id="{8718408D-8456-394C-B3AF-D2A6073BA1DE}" type="slidenum">
              <a:rPr lang="en-US" smtClean="0"/>
              <a:pPr>
                <a:defRPr/>
              </a:pPr>
              <a:t>6</a:t>
            </a:fld>
            <a:endParaRPr lang="en-US"/>
          </a:p>
        </p:txBody>
      </p:sp>
    </p:spTree>
    <p:extLst>
      <p:ext uri="{BB962C8B-B14F-4D97-AF65-F5344CB8AC3E}">
        <p14:creationId xmlns:p14="http://schemas.microsoft.com/office/powerpoint/2010/main" val="2844475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Risk estimates (r) are way off.  Too high by 0.46 or too low by 0.08.</a:t>
            </a:r>
          </a:p>
        </p:txBody>
      </p:sp>
      <p:sp>
        <p:nvSpPr>
          <p:cNvPr id="4" name="Slide Number Placeholder 3"/>
          <p:cNvSpPr>
            <a:spLocks noGrp="1"/>
          </p:cNvSpPr>
          <p:nvPr>
            <p:ph type="sldNum" sz="quarter" idx="5"/>
          </p:nvPr>
        </p:nvSpPr>
        <p:spPr/>
        <p:txBody>
          <a:bodyPr/>
          <a:lstStyle/>
          <a:p>
            <a:pPr>
              <a:defRPr/>
            </a:pPr>
            <a:fld id="{8718408D-8456-394C-B3AF-D2A6073BA1DE}" type="slidenum">
              <a:rPr lang="en-US" smtClean="0"/>
              <a:pPr>
                <a:defRPr/>
              </a:pPr>
              <a:t>7</a:t>
            </a:fld>
            <a:endParaRPr lang="en-US"/>
          </a:p>
        </p:txBody>
      </p:sp>
    </p:spTree>
    <p:extLst>
      <p:ext uri="{BB962C8B-B14F-4D97-AF65-F5344CB8AC3E}">
        <p14:creationId xmlns:p14="http://schemas.microsoft.com/office/powerpoint/2010/main" val="960412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BDAAFA00-708D-4A4F-AF14-E3EC2A60EA26}" type="slidenum">
              <a:rPr lang="en-US" sz="1200">
                <a:latin typeface="Arial" charset="0"/>
              </a:rPr>
              <a:pPr/>
              <a:t>8</a:t>
            </a:fld>
            <a:endParaRPr lang="en-US" sz="1200">
              <a:latin typeface="Arial" charset="0"/>
            </a:endParaRPr>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xfrm>
            <a:off x="927100" y="4427538"/>
            <a:ext cx="5092700" cy="419576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ea typeface="MS PGothic" charset="0"/>
              </a:rPr>
              <a:t>TN: A couple of examples might help make these parameters more concrete. We predict r= 50% risk in everyone.  The actual risk is 0%.  The error, absolute error and mean error are all 0.5, but the Brier score is 0.25.  If the actual risk were 1, the error would be -0.5, but the other parameters would stay the same.  </a:t>
            </a:r>
          </a:p>
          <a:p>
            <a:pPr eaLnBrk="1" hangingPunct="1"/>
            <a:endParaRPr lang="en-US" dirty="0">
              <a:ea typeface="MS PGothic" charset="0"/>
            </a:endParaRPr>
          </a:p>
          <a:p>
            <a:pPr eaLnBrk="1" hangingPunct="1"/>
            <a:r>
              <a:rPr lang="en-US" dirty="0">
                <a:ea typeface="MS PGothic" charset="0"/>
              </a:rPr>
              <a:t>Now suppose that we predict 50% in everyone and the outcome occurs in 50%.  So actually we are perfectly calibrated with zero discrimination.  The errors will be 0.5 and -0.5 with equal frequency.  The Mean Error = Bias will be zero.  But the mean absolute error will be 0.5 and the Brier score will be 0.25.   In fact, if our prediction is 50%, the MAE can be no worse than 0.5 and the Brier score can be no worse than 0.25.</a:t>
            </a:r>
          </a:p>
          <a:p>
            <a:pPr eaLnBrk="1" hangingPunct="1"/>
            <a:endParaRPr lang="en-US" dirty="0">
              <a:ea typeface="MS PGothic" charset="0"/>
            </a:endParaRPr>
          </a:p>
          <a:p>
            <a:pPr eaLnBrk="1" hangingPunct="1"/>
            <a:r>
              <a:rPr lang="en-US" dirty="0">
                <a:ea typeface="MS PGothic" charset="0"/>
              </a:rPr>
              <a:t>Now suppose we predict r=0 in everyone and the event happens 50% of the time.  The mean error will =1 when the event happens and 0 when it does not, so the mean error and MAE will be 0.5.  The Brier score will be 0.5.</a:t>
            </a:r>
          </a:p>
          <a:p>
            <a:pPr eaLnBrk="1" hangingPunct="1"/>
            <a:r>
              <a:rPr lang="en-US" dirty="0">
                <a:ea typeface="MS PGothic" charset="0"/>
              </a:rPr>
              <a:t>MAK: Good idea.  The 50% risk in everyone, perfectly calibrated, no discrimination, gives rise to a calibration error = 0 and a refinement lost = 0.25.  This is how decomposing the Brier Score into Calibration Error and Refinement Loss separates calibration from discrimination.  But I would prefer to use the square root of all of these quantities.  So then SQRT(Brier) = 0.5. SQRT(Calibration Error) = 0. SQRT(Refinement Loss) = 0.5  </a:t>
            </a:r>
          </a:p>
        </p:txBody>
      </p:sp>
    </p:spTree>
    <p:extLst>
      <p:ext uri="{BB962C8B-B14F-4D97-AF65-F5344CB8AC3E}">
        <p14:creationId xmlns:p14="http://schemas.microsoft.com/office/powerpoint/2010/main" val="1385849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0275">
              <a:defRPr sz="2400">
                <a:solidFill>
                  <a:schemeClr val="tx1"/>
                </a:solidFill>
                <a:latin typeface="Tahoma" charset="0"/>
                <a:ea typeface="MS PGothic" charset="0"/>
                <a:cs typeface="MS PGothic" charset="0"/>
              </a:defRPr>
            </a:lvl1pPr>
            <a:lvl2pPr marL="742950" indent="-285750" defTabSz="930275">
              <a:defRPr sz="2400">
                <a:solidFill>
                  <a:schemeClr val="tx1"/>
                </a:solidFill>
                <a:latin typeface="Tahoma" charset="0"/>
                <a:ea typeface="MS PGothic" charset="0"/>
                <a:cs typeface="MS PGothic" charset="0"/>
              </a:defRPr>
            </a:lvl2pPr>
            <a:lvl3pPr marL="1143000" indent="-228600" defTabSz="930275">
              <a:defRPr sz="2400">
                <a:solidFill>
                  <a:schemeClr val="tx1"/>
                </a:solidFill>
                <a:latin typeface="Tahoma" charset="0"/>
                <a:ea typeface="MS PGothic" charset="0"/>
                <a:cs typeface="MS PGothic" charset="0"/>
              </a:defRPr>
            </a:lvl3pPr>
            <a:lvl4pPr marL="1600200" indent="-228600" defTabSz="930275">
              <a:defRPr sz="2400">
                <a:solidFill>
                  <a:schemeClr val="tx1"/>
                </a:solidFill>
                <a:latin typeface="Tahoma" charset="0"/>
                <a:ea typeface="MS PGothic" charset="0"/>
                <a:cs typeface="MS PGothic" charset="0"/>
              </a:defRPr>
            </a:lvl4pPr>
            <a:lvl5pPr marL="2057400" indent="-228600" defTabSz="930275">
              <a:defRPr sz="2400">
                <a:solidFill>
                  <a:schemeClr val="tx1"/>
                </a:solidFill>
                <a:latin typeface="Tahoma" charset="0"/>
                <a:ea typeface="MS PGothic" charset="0"/>
                <a:cs typeface="MS PGothic" charset="0"/>
              </a:defRPr>
            </a:lvl5pPr>
            <a:lvl6pPr marL="25146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defTabSz="930275"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BDAAFA00-708D-4A4F-AF14-E3EC2A60EA26}" type="slidenum">
              <a:rPr lang="en-US" sz="1200">
                <a:latin typeface="Arial" charset="0"/>
              </a:rPr>
              <a:pPr/>
              <a:t>9</a:t>
            </a:fld>
            <a:endParaRPr lang="en-US" sz="1200">
              <a:latin typeface="Arial" charset="0"/>
            </a:endParaRPr>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xfrm>
            <a:off x="927100" y="4427538"/>
            <a:ext cx="5092700" cy="4195762"/>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ea typeface="MS PGothic" charset="0"/>
            </a:endParaRPr>
          </a:p>
        </p:txBody>
      </p:sp>
    </p:spTree>
    <p:extLst>
      <p:ext uri="{BB962C8B-B14F-4D97-AF65-F5344CB8AC3E}">
        <p14:creationId xmlns:p14="http://schemas.microsoft.com/office/powerpoint/2010/main" val="4165610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 name="Rectangle 10"/>
            <p:cNvSpPr>
              <a:spLocks noChangeArrowheads="1"/>
            </p:cNvSpPr>
            <p:nvPr/>
          </p:nvSpPr>
          <p:spPr bwMode="auto">
            <a:xfrm>
              <a:off x="400" y="1536"/>
              <a:ext cx="20" cy="663"/>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474124" name="Rectangle 12"/>
          <p:cNvSpPr>
            <a:spLocks noGrp="1" noChangeArrowheads="1"/>
          </p:cNvSpPr>
          <p:nvPr>
            <p:ph type="ctrTitle"/>
          </p:nvPr>
        </p:nvSpPr>
        <p:spPr>
          <a:xfrm>
            <a:off x="990600" y="1676400"/>
            <a:ext cx="7772400" cy="1462088"/>
          </a:xfrm>
        </p:spPr>
        <p:txBody>
          <a:bodyPr/>
          <a:lstStyle>
            <a:lvl1pPr>
              <a:defRPr/>
            </a:lvl1pPr>
          </a:lstStyle>
          <a:p>
            <a:r>
              <a:rPr lang="en-US"/>
              <a:t>Click to edit Master title style</a:t>
            </a:r>
          </a:p>
        </p:txBody>
      </p:sp>
      <p:sp>
        <p:nvSpPr>
          <p:cNvPr id="474125" name="Rectangle 13"/>
          <p:cNvSpPr>
            <a:spLocks noGrp="1" noChangeArrowheads="1"/>
          </p:cNvSpPr>
          <p:nvPr>
            <p:ph type="subTitle" idx="1"/>
          </p:nvPr>
        </p:nvSpPr>
        <p:spPr>
          <a:xfrm>
            <a:off x="1371600" y="3886200"/>
            <a:ext cx="6400800" cy="1752600"/>
          </a:xfrm>
        </p:spPr>
        <p:txBody>
          <a:bodyPr/>
          <a:lstStyle>
            <a:lvl1pPr marL="0" indent="0" algn="ctr">
              <a:buFont typeface="Wingdings"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CD4CC0F9-F59E-734D-BF9A-588934D688F4}" type="slidenum">
              <a:rPr lang="en-US"/>
              <a:pPr>
                <a:defRPr/>
              </a:pPr>
              <a:t>‹#›</a:t>
            </a:fld>
            <a:endParaRPr lang="en-US"/>
          </a:p>
        </p:txBody>
      </p:sp>
    </p:spTree>
    <p:extLst>
      <p:ext uri="{BB962C8B-B14F-4D97-AF65-F5344CB8AC3E}">
        <p14:creationId xmlns:p14="http://schemas.microsoft.com/office/powerpoint/2010/main" val="1892698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352460AD-A705-6748-B7C1-C7FC5CA98E4F}" type="slidenum">
              <a:rPr lang="en-US"/>
              <a:pPr>
                <a:defRPr/>
              </a:pPr>
              <a:t>‹#›</a:t>
            </a:fld>
            <a:endParaRPr lang="en-US"/>
          </a:p>
        </p:txBody>
      </p:sp>
    </p:spTree>
    <p:extLst>
      <p:ext uri="{BB962C8B-B14F-4D97-AF65-F5344CB8AC3E}">
        <p14:creationId xmlns:p14="http://schemas.microsoft.com/office/powerpoint/2010/main" val="1831600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E2D1BF33-2013-C345-A28D-DD49C6EA3946}" type="slidenum">
              <a:rPr lang="en-US"/>
              <a:pPr>
                <a:defRPr/>
              </a:pPr>
              <a:t>‹#›</a:t>
            </a:fld>
            <a:endParaRPr lang="en-US"/>
          </a:p>
        </p:txBody>
      </p:sp>
    </p:spTree>
    <p:extLst>
      <p:ext uri="{BB962C8B-B14F-4D97-AF65-F5344CB8AC3E}">
        <p14:creationId xmlns:p14="http://schemas.microsoft.com/office/powerpoint/2010/main" val="2734030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a:t>Click to edit Master title style</a:t>
            </a:r>
          </a:p>
        </p:txBody>
      </p:sp>
      <p:sp>
        <p:nvSpPr>
          <p:cNvPr id="3" name="Table Placeholder 2"/>
          <p:cNvSpPr>
            <a:spLocks noGrp="1"/>
          </p:cNvSpPr>
          <p:nvPr>
            <p:ph type="tbl" idx="1"/>
          </p:nvPr>
        </p:nvSpPr>
        <p:spPr>
          <a:xfrm>
            <a:off x="1182688" y="2017713"/>
            <a:ext cx="7772400" cy="4114800"/>
          </a:xfrm>
        </p:spPr>
        <p:txBody>
          <a:bodyPr/>
          <a:lstStyle/>
          <a:p>
            <a:pPr lvl="0"/>
            <a:endParaRPr lang="en-US" noProof="0"/>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6130F710-0998-BD42-BF78-11C6B62FFA8A}" type="slidenum">
              <a:rPr lang="en-US"/>
              <a:pPr>
                <a:defRPr/>
              </a:pPr>
              <a:t>‹#›</a:t>
            </a:fld>
            <a:endParaRPr lang="en-US"/>
          </a:p>
        </p:txBody>
      </p:sp>
    </p:spTree>
    <p:extLst>
      <p:ext uri="{BB962C8B-B14F-4D97-AF65-F5344CB8AC3E}">
        <p14:creationId xmlns:p14="http://schemas.microsoft.com/office/powerpoint/2010/main" val="3839476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E70CF1B1-AA47-B34B-9B18-40744FAC0177}" type="slidenum">
              <a:rPr lang="en-US"/>
              <a:pPr>
                <a:defRPr/>
              </a:pPr>
              <a:t>‹#›</a:t>
            </a:fld>
            <a:endParaRPr lang="en-US"/>
          </a:p>
        </p:txBody>
      </p:sp>
    </p:spTree>
    <p:extLst>
      <p:ext uri="{BB962C8B-B14F-4D97-AF65-F5344CB8AC3E}">
        <p14:creationId xmlns:p14="http://schemas.microsoft.com/office/powerpoint/2010/main" val="102862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endParaRPr lang="en-US"/>
          </a:p>
        </p:txBody>
      </p:sp>
      <p:sp>
        <p:nvSpPr>
          <p:cNvPr id="6" name="Rectangle 13"/>
          <p:cNvSpPr>
            <a:spLocks noGrp="1" noChangeArrowheads="1"/>
          </p:cNvSpPr>
          <p:nvPr>
            <p:ph type="sldNum" sz="quarter" idx="12"/>
          </p:nvPr>
        </p:nvSpPr>
        <p:spPr>
          <a:ln/>
        </p:spPr>
        <p:txBody>
          <a:bodyPr/>
          <a:lstStyle>
            <a:lvl1pPr>
              <a:defRPr/>
            </a:lvl1pPr>
          </a:lstStyle>
          <a:p>
            <a:pPr>
              <a:defRPr/>
            </a:pPr>
            <a:fld id="{61D02DCA-C8D4-E941-B011-5782302033C0}" type="slidenum">
              <a:rPr lang="en-US"/>
              <a:pPr>
                <a:defRPr/>
              </a:pPr>
              <a:t>‹#›</a:t>
            </a:fld>
            <a:endParaRPr lang="en-US"/>
          </a:p>
        </p:txBody>
      </p:sp>
    </p:spTree>
    <p:extLst>
      <p:ext uri="{BB962C8B-B14F-4D97-AF65-F5344CB8AC3E}">
        <p14:creationId xmlns:p14="http://schemas.microsoft.com/office/powerpoint/2010/main" val="1251803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D695FB46-317A-7244-A213-1A91E436DB68}" type="slidenum">
              <a:rPr lang="en-US"/>
              <a:pPr>
                <a:defRPr/>
              </a:pPr>
              <a:t>‹#›</a:t>
            </a:fld>
            <a:endParaRPr lang="en-US"/>
          </a:p>
        </p:txBody>
      </p:sp>
    </p:spTree>
    <p:extLst>
      <p:ext uri="{BB962C8B-B14F-4D97-AF65-F5344CB8AC3E}">
        <p14:creationId xmlns:p14="http://schemas.microsoft.com/office/powerpoint/2010/main" val="3732348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endParaRPr lang="en-US"/>
          </a:p>
        </p:txBody>
      </p:sp>
      <p:sp>
        <p:nvSpPr>
          <p:cNvPr id="9" name="Rectangle 13"/>
          <p:cNvSpPr>
            <a:spLocks noGrp="1" noChangeArrowheads="1"/>
          </p:cNvSpPr>
          <p:nvPr>
            <p:ph type="sldNum" sz="quarter" idx="12"/>
          </p:nvPr>
        </p:nvSpPr>
        <p:spPr>
          <a:ln/>
        </p:spPr>
        <p:txBody>
          <a:bodyPr/>
          <a:lstStyle>
            <a:lvl1pPr>
              <a:defRPr/>
            </a:lvl1pPr>
          </a:lstStyle>
          <a:p>
            <a:pPr>
              <a:defRPr/>
            </a:pPr>
            <a:fld id="{FD698B58-6A52-1D47-8970-961FE0E260EE}" type="slidenum">
              <a:rPr lang="en-US"/>
              <a:pPr>
                <a:defRPr/>
              </a:pPr>
              <a:t>‹#›</a:t>
            </a:fld>
            <a:endParaRPr lang="en-US"/>
          </a:p>
        </p:txBody>
      </p:sp>
    </p:spTree>
    <p:extLst>
      <p:ext uri="{BB962C8B-B14F-4D97-AF65-F5344CB8AC3E}">
        <p14:creationId xmlns:p14="http://schemas.microsoft.com/office/powerpoint/2010/main" val="3053890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endParaRPr lang="en-US"/>
          </a:p>
        </p:txBody>
      </p:sp>
      <p:sp>
        <p:nvSpPr>
          <p:cNvPr id="5" name="Rectangle 13"/>
          <p:cNvSpPr>
            <a:spLocks noGrp="1" noChangeArrowheads="1"/>
          </p:cNvSpPr>
          <p:nvPr>
            <p:ph type="sldNum" sz="quarter" idx="12"/>
          </p:nvPr>
        </p:nvSpPr>
        <p:spPr>
          <a:ln/>
        </p:spPr>
        <p:txBody>
          <a:bodyPr/>
          <a:lstStyle>
            <a:lvl1pPr>
              <a:defRPr/>
            </a:lvl1pPr>
          </a:lstStyle>
          <a:p>
            <a:pPr>
              <a:defRPr/>
            </a:pPr>
            <a:fld id="{92E70253-7AA3-4A41-9558-8250F034602A}" type="slidenum">
              <a:rPr lang="en-US"/>
              <a:pPr>
                <a:defRPr/>
              </a:pPr>
              <a:t>‹#›</a:t>
            </a:fld>
            <a:endParaRPr lang="en-US"/>
          </a:p>
        </p:txBody>
      </p:sp>
    </p:spTree>
    <p:extLst>
      <p:ext uri="{BB962C8B-B14F-4D97-AF65-F5344CB8AC3E}">
        <p14:creationId xmlns:p14="http://schemas.microsoft.com/office/powerpoint/2010/main" val="35356416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endParaRPr lang="en-US"/>
          </a:p>
        </p:txBody>
      </p:sp>
      <p:sp>
        <p:nvSpPr>
          <p:cNvPr id="4" name="Rectangle 13"/>
          <p:cNvSpPr>
            <a:spLocks noGrp="1" noChangeArrowheads="1"/>
          </p:cNvSpPr>
          <p:nvPr>
            <p:ph type="sldNum" sz="quarter" idx="12"/>
          </p:nvPr>
        </p:nvSpPr>
        <p:spPr>
          <a:ln/>
        </p:spPr>
        <p:txBody>
          <a:bodyPr/>
          <a:lstStyle>
            <a:lvl1pPr>
              <a:defRPr/>
            </a:lvl1pPr>
          </a:lstStyle>
          <a:p>
            <a:pPr>
              <a:defRPr/>
            </a:pPr>
            <a:fld id="{5658D01E-B3B9-A143-8F8C-1F8AEAD31DC2}" type="slidenum">
              <a:rPr lang="en-US"/>
              <a:pPr>
                <a:defRPr/>
              </a:pPr>
              <a:t>‹#›</a:t>
            </a:fld>
            <a:endParaRPr lang="en-US"/>
          </a:p>
        </p:txBody>
      </p:sp>
    </p:spTree>
    <p:extLst>
      <p:ext uri="{BB962C8B-B14F-4D97-AF65-F5344CB8AC3E}">
        <p14:creationId xmlns:p14="http://schemas.microsoft.com/office/powerpoint/2010/main" val="3678989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40DE6788-BB91-E74D-8B76-F4700A40FCE1}" type="slidenum">
              <a:rPr lang="en-US"/>
              <a:pPr>
                <a:defRPr/>
              </a:pPr>
              <a:t>‹#›</a:t>
            </a:fld>
            <a:endParaRPr lang="en-US"/>
          </a:p>
        </p:txBody>
      </p:sp>
    </p:spTree>
    <p:extLst>
      <p:ext uri="{BB962C8B-B14F-4D97-AF65-F5344CB8AC3E}">
        <p14:creationId xmlns:p14="http://schemas.microsoft.com/office/powerpoint/2010/main" val="1296359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A365EE41-375D-0940-AD26-E507E38847DD}" type="slidenum">
              <a:rPr lang="en-US"/>
              <a:pPr>
                <a:defRPr/>
              </a:pPr>
              <a:t>‹#›</a:t>
            </a:fld>
            <a:endParaRPr lang="en-US"/>
          </a:p>
        </p:txBody>
      </p:sp>
    </p:spTree>
    <p:extLst>
      <p:ext uri="{BB962C8B-B14F-4D97-AF65-F5344CB8AC3E}">
        <p14:creationId xmlns:p14="http://schemas.microsoft.com/office/powerpoint/2010/main" val="4255050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417513" y="1098550"/>
            <a:ext cx="438150" cy="474663"/>
          </a:xfrm>
          <a:prstGeom prst="rect">
            <a:avLst/>
          </a:prstGeom>
          <a:solidFill>
            <a:schemeClr val="accent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sz="2400"/>
          </a:p>
        </p:txBody>
      </p:sp>
      <p:sp>
        <p:nvSpPr>
          <p:cNvPr id="102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sz="2400"/>
          </a:p>
        </p:txBody>
      </p:sp>
      <p:sp>
        <p:nvSpPr>
          <p:cNvPr id="1028" name="Rectangle 4"/>
          <p:cNvSpPr>
            <a:spLocks noChangeArrowheads="1"/>
          </p:cNvSpPr>
          <p:nvPr/>
        </p:nvSpPr>
        <p:spPr bwMode="ltGray">
          <a:xfrm>
            <a:off x="541338" y="1520825"/>
            <a:ext cx="422275" cy="474663"/>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sz="2400"/>
          </a:p>
        </p:txBody>
      </p:sp>
      <p:sp>
        <p:nvSpPr>
          <p:cNvPr id="102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sz="2400"/>
          </a:p>
        </p:txBody>
      </p:sp>
      <p:sp>
        <p:nvSpPr>
          <p:cNvPr id="103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sz="2400"/>
          </a:p>
        </p:txBody>
      </p:sp>
      <p:sp>
        <p:nvSpPr>
          <p:cNvPr id="1031" name="Rectangle 7"/>
          <p:cNvSpPr>
            <a:spLocks noChangeArrowheads="1"/>
          </p:cNvSpPr>
          <p:nvPr/>
        </p:nvSpPr>
        <p:spPr bwMode="gray">
          <a:xfrm>
            <a:off x="762000" y="990600"/>
            <a:ext cx="31750" cy="1052513"/>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sz="2400"/>
          </a:p>
        </p:txBody>
      </p:sp>
      <p:sp>
        <p:nvSpPr>
          <p:cNvPr id="103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eaLnBrk="1" hangingPunct="1"/>
            <a:endParaRPr kumimoji="1" lang="en-US" sz="2400"/>
          </a:p>
        </p:txBody>
      </p:sp>
      <p:sp>
        <p:nvSpPr>
          <p:cNvPr id="1033" name="Rectangle 9"/>
          <p:cNvSpPr>
            <a:spLocks noGrp="1" noChangeArrowheads="1"/>
          </p:cNvSpPr>
          <p:nvPr>
            <p:ph type="title"/>
          </p:nvPr>
        </p:nvSpPr>
        <p:spPr bwMode="auto">
          <a:xfrm>
            <a:off x="1150938" y="214313"/>
            <a:ext cx="7793037" cy="1462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4" name="Rectangle 10"/>
          <p:cNvSpPr>
            <a:spLocks noGrp="1" noChangeArrowheads="1"/>
          </p:cNvSpPr>
          <p:nvPr>
            <p:ph type="body" idx="1"/>
          </p:nvPr>
        </p:nvSpPr>
        <p:spPr bwMode="auto">
          <a:xfrm>
            <a:off x="1182688" y="2017713"/>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73099"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atin typeface="Tahoma" charset="0"/>
                <a:ea typeface="+mn-ea"/>
                <a:cs typeface="+mn-cs"/>
              </a:defRPr>
            </a:lvl1pPr>
          </a:lstStyle>
          <a:p>
            <a:pPr>
              <a:defRPr/>
            </a:pPr>
            <a:endParaRPr lang="en-US"/>
          </a:p>
        </p:txBody>
      </p:sp>
      <p:sp>
        <p:nvSpPr>
          <p:cNvPr id="473100"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Tahoma" charset="0"/>
                <a:ea typeface="+mn-ea"/>
                <a:cs typeface="+mn-cs"/>
              </a:defRPr>
            </a:lvl1pPr>
          </a:lstStyle>
          <a:p>
            <a:pPr>
              <a:defRPr/>
            </a:pPr>
            <a:endParaRPr lang="en-US"/>
          </a:p>
        </p:txBody>
      </p:sp>
      <p:sp>
        <p:nvSpPr>
          <p:cNvPr id="473101"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vl1pPr>
          </a:lstStyle>
          <a:p>
            <a:pPr>
              <a:defRPr/>
            </a:pPr>
            <a:fld id="{6FD88F2A-078C-FE4B-A870-4374961B6EF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325" r:id="rId2"/>
    <p:sldLayoutId id="2147485326" r:id="rId3"/>
    <p:sldLayoutId id="2147485327" r:id="rId4"/>
    <p:sldLayoutId id="2147485328" r:id="rId5"/>
    <p:sldLayoutId id="2147485329" r:id="rId6"/>
    <p:sldLayoutId id="2147485330" r:id="rId7"/>
    <p:sldLayoutId id="2147485331" r:id="rId8"/>
    <p:sldLayoutId id="2147485332" r:id="rId9"/>
    <p:sldLayoutId id="2147485333" r:id="rId10"/>
    <p:sldLayoutId id="2147485334" r:id="rId11"/>
    <p:sldLayoutId id="2147485335" r:id="rId12"/>
  </p:sldLayoutIdLst>
  <p:hf hdr="0" ftr="0" dt="0"/>
  <p:txStyles>
    <p:titleStyle>
      <a:lvl1pPr algn="l"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2pPr>
      <a:lvl3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3pPr>
      <a:lvl4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4pPr>
      <a:lvl5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5pPr>
      <a:lvl6pPr marL="457200" algn="l" rtl="0" fontAlgn="base">
        <a:spcBef>
          <a:spcPct val="0"/>
        </a:spcBef>
        <a:spcAft>
          <a:spcPct val="0"/>
        </a:spcAft>
        <a:defRPr sz="4400">
          <a:solidFill>
            <a:schemeClr val="tx2"/>
          </a:solidFill>
          <a:latin typeface="Tahoma" charset="0"/>
        </a:defRPr>
      </a:lvl6pPr>
      <a:lvl7pPr marL="914400" algn="l" rtl="0" fontAlgn="base">
        <a:spcBef>
          <a:spcPct val="0"/>
        </a:spcBef>
        <a:spcAft>
          <a:spcPct val="0"/>
        </a:spcAft>
        <a:defRPr sz="4400">
          <a:solidFill>
            <a:schemeClr val="tx2"/>
          </a:solidFill>
          <a:latin typeface="Tahoma" charset="0"/>
        </a:defRPr>
      </a:lvl7pPr>
      <a:lvl8pPr marL="1371600" algn="l" rtl="0" fontAlgn="base">
        <a:spcBef>
          <a:spcPct val="0"/>
        </a:spcBef>
        <a:spcAft>
          <a:spcPct val="0"/>
        </a:spcAft>
        <a:defRPr sz="4400">
          <a:solidFill>
            <a:schemeClr val="tx2"/>
          </a:solidFill>
          <a:latin typeface="Tahoma" charset="0"/>
        </a:defRPr>
      </a:lvl8pPr>
      <a:lvl9pPr marL="1828800" algn="l" rtl="0" fontAlgn="base">
        <a:spcBef>
          <a:spcPct val="0"/>
        </a:spcBef>
        <a:spcAft>
          <a:spcPct val="0"/>
        </a:spcAft>
        <a:defRPr sz="4400">
          <a:solidFill>
            <a:schemeClr val="tx2"/>
          </a:solidFill>
          <a:latin typeface="Tahoma" charset="0"/>
        </a:defRPr>
      </a:lvl9pPr>
    </p:titleStyle>
    <p:bodyStyle>
      <a:lvl1pPr marL="342900" indent="-342900" algn="l" rtl="0" eaLnBrk="0" fontAlgn="base" hangingPunct="0">
        <a:spcBef>
          <a:spcPct val="20000"/>
        </a:spcBef>
        <a:spcAft>
          <a:spcPct val="0"/>
        </a:spcAft>
        <a:buClr>
          <a:schemeClr val="folHlink"/>
        </a:buClr>
        <a:buSzPct val="60000"/>
        <a:buFont typeface="Wingdings" charset="0"/>
        <a:buChar char="n"/>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lr>
          <a:schemeClr val="hlink"/>
        </a:buClr>
        <a:buSzPct val="55000"/>
        <a:buFont typeface="Wingdings" charset="0"/>
        <a:buChar char="n"/>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lr>
          <a:schemeClr val="folHlink"/>
        </a:buClr>
        <a:buSzPct val="50000"/>
        <a:buFont typeface="Wingdings" charset="0"/>
        <a:buChar char="n"/>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lr>
          <a:schemeClr val="accent2"/>
        </a:buClr>
        <a:buSzPct val="55000"/>
        <a:buFont typeface="Wingdings" charset="0"/>
        <a:buChar char="n"/>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lr>
          <a:schemeClr val="accent1"/>
        </a:buClr>
        <a:buSzPct val="50000"/>
        <a:buFont typeface="Wingdings" charset="0"/>
        <a:buChar char="n"/>
        <a:defRPr sz="2000">
          <a:solidFill>
            <a:schemeClr val="tx1"/>
          </a:solidFill>
          <a:latin typeface="+mn-lt"/>
          <a:ea typeface="MS PGothic" pitchFamily="34" charset="-128"/>
          <a:cs typeface="MS PGothic" charset="0"/>
        </a:defRPr>
      </a:lvl5pPr>
      <a:lvl6pPr marL="25146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accent1"/>
        </a:buClr>
        <a:buSzPct val="50000"/>
        <a:buFont typeface="Wingdings" charset="2"/>
        <a:buChar char="n"/>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4"/>
          <p:cNvSpPr>
            <a:spLocks noChangeArrowheads="1"/>
          </p:cNvSpPr>
          <p:nvPr/>
        </p:nvSpPr>
        <p:spPr bwMode="auto">
          <a:xfrm>
            <a:off x="1447800" y="5181600"/>
            <a:ext cx="64008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eaLnBrk="1" hangingPunct="1"/>
            <a:r>
              <a:rPr lang="en-US" sz="2800" dirty="0">
                <a:latin typeface="Arial" charset="0"/>
              </a:rPr>
              <a:t>Michael A. Kohn, MD, MPP</a:t>
            </a:r>
          </a:p>
          <a:p>
            <a:pPr algn="ctr" eaLnBrk="1" hangingPunct="1"/>
            <a:r>
              <a:rPr lang="en-US" sz="2800" dirty="0">
                <a:latin typeface="Arial" charset="0"/>
              </a:rPr>
              <a:t>10/22/2021</a:t>
            </a:r>
          </a:p>
        </p:txBody>
      </p:sp>
      <p:sp>
        <p:nvSpPr>
          <p:cNvPr id="129026" name="Text Box 5"/>
          <p:cNvSpPr txBox="1">
            <a:spLocks noChangeArrowheads="1"/>
          </p:cNvSpPr>
          <p:nvPr/>
        </p:nvSpPr>
        <p:spPr bwMode="auto">
          <a:xfrm>
            <a:off x="990600" y="914400"/>
            <a:ext cx="7620000"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eaLnBrk="1" hangingPunct="1"/>
            <a:r>
              <a:rPr lang="en-US" sz="3600" dirty="0">
                <a:latin typeface="Arial" charset="0"/>
              </a:rPr>
              <a:t>Evaluating Risk Models</a:t>
            </a:r>
          </a:p>
        </p:txBody>
      </p:sp>
      <p:sp>
        <p:nvSpPr>
          <p:cNvPr id="129027"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3E2917F4-F0E8-1340-B919-EA288DA4DE71}" type="slidenum">
              <a:rPr lang="en-US" sz="1400">
                <a:solidFill>
                  <a:schemeClr val="bg2"/>
                </a:solidFill>
              </a:rPr>
              <a:pPr/>
              <a:t>1</a:t>
            </a:fld>
            <a:endParaRPr lang="en-US" sz="1400">
              <a:solidFill>
                <a:schemeClr val="bg2"/>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noChangeArrowheads="1"/>
          </p:cNvSpPr>
          <p:nvPr>
            <p:ph type="body" idx="4294967295"/>
          </p:nvPr>
        </p:nvSpPr>
        <p:spPr>
          <a:xfrm>
            <a:off x="533400" y="1981200"/>
            <a:ext cx="8489950" cy="4114800"/>
          </a:xfrm>
        </p:spPr>
        <p:txBody>
          <a:bodyPr/>
          <a:lstStyle/>
          <a:p>
            <a:pPr marL="0" indent="0" eaLnBrk="1" hangingPunct="1">
              <a:buNone/>
            </a:pPr>
            <a:r>
              <a:rPr lang="en-US" sz="2400" dirty="0">
                <a:latin typeface="Tahoma" charset="0"/>
                <a:ea typeface="MS PGothic" charset="0"/>
              </a:rPr>
              <a:t>r = 0.5</a:t>
            </a:r>
          </a:p>
          <a:p>
            <a:pPr marL="0" indent="0" eaLnBrk="1" hangingPunct="1">
              <a:buNone/>
            </a:pPr>
            <a:r>
              <a:rPr lang="en-US" sz="2400" dirty="0">
                <a:latin typeface="Tahoma" charset="0"/>
                <a:ea typeface="MS PGothic" charset="0"/>
              </a:rPr>
              <a:t>p</a:t>
            </a:r>
            <a:r>
              <a:rPr lang="en-US" sz="2400" baseline="-25000" dirty="0">
                <a:latin typeface="Tahoma" charset="0"/>
                <a:ea typeface="MS PGothic" charset="0"/>
              </a:rPr>
              <a:t> </a:t>
            </a:r>
            <a:r>
              <a:rPr lang="en-US" sz="2400" dirty="0">
                <a:latin typeface="Tahoma" charset="0"/>
                <a:ea typeface="MS PGothic" charset="0"/>
              </a:rPr>
              <a:t>= 0.5</a:t>
            </a:r>
          </a:p>
          <a:p>
            <a:pPr marL="0" indent="0" eaLnBrk="1" hangingPunct="1">
              <a:buNone/>
            </a:pPr>
            <a:r>
              <a:rPr lang="en-US" sz="2400" dirty="0">
                <a:latin typeface="Tahoma" charset="0"/>
                <a:ea typeface="MS PGothic" charset="0"/>
              </a:rPr>
              <a:t>Bias = ∑(</a:t>
            </a:r>
            <a:r>
              <a:rPr lang="en-US" sz="2400" dirty="0" err="1">
                <a:latin typeface="Tahoma" charset="0"/>
                <a:ea typeface="MS PGothic" charset="0"/>
              </a:rPr>
              <a:t>r</a:t>
            </a:r>
            <a:r>
              <a:rPr lang="en-US" sz="2400" baseline="-25000" dirty="0" err="1">
                <a:latin typeface="Tahoma" charset="0"/>
                <a:ea typeface="MS PGothic" charset="0"/>
              </a:rPr>
              <a:t>i</a:t>
            </a:r>
            <a:r>
              <a:rPr lang="en-US" sz="2400" baseline="-25000" dirty="0">
                <a:latin typeface="Tahoma" charset="0"/>
                <a:ea typeface="MS PGothic" charset="0"/>
              </a:rPr>
              <a:t> </a:t>
            </a:r>
            <a:r>
              <a:rPr lang="en-US" sz="2400" dirty="0">
                <a:latin typeface="Tahoma" charset="0"/>
                <a:ea typeface="MS PGothic" charset="0"/>
              </a:rPr>
              <a:t>– o</a:t>
            </a:r>
            <a:r>
              <a:rPr lang="en-US" sz="2400" baseline="-25000" dirty="0">
                <a:latin typeface="Tahoma" charset="0"/>
                <a:ea typeface="MS PGothic" charset="0"/>
              </a:rPr>
              <a:t>i</a:t>
            </a:r>
            <a:r>
              <a:rPr lang="en-US" sz="2400" dirty="0">
                <a:latin typeface="Tahoma" charset="0"/>
                <a:ea typeface="MS PGothic" charset="0"/>
              </a:rPr>
              <a:t>)/N = (0.5 – 0) + (0.5 -1) + … = r – p</a:t>
            </a:r>
            <a:r>
              <a:rPr lang="en-US" sz="2400" baseline="-25000" dirty="0">
                <a:latin typeface="Tahoma" charset="0"/>
                <a:ea typeface="MS PGothic" charset="0"/>
              </a:rPr>
              <a:t>  </a:t>
            </a:r>
            <a:r>
              <a:rPr lang="en-US" sz="2400" dirty="0">
                <a:latin typeface="Tahoma" charset="0"/>
                <a:ea typeface="MS PGothic" charset="0"/>
              </a:rPr>
              <a:t>= 0 </a:t>
            </a:r>
          </a:p>
          <a:p>
            <a:pPr marL="0" indent="0" eaLnBrk="1" hangingPunct="1">
              <a:buNone/>
            </a:pPr>
            <a:r>
              <a:rPr lang="en-US" sz="2400" dirty="0">
                <a:latin typeface="Tahoma" charset="0"/>
                <a:ea typeface="MS PGothic" charset="0"/>
              </a:rPr>
              <a:t>Absolute Error = p|1 - r| + (1 – p)|0 – r|</a:t>
            </a:r>
          </a:p>
          <a:p>
            <a:pPr marL="0" indent="0" eaLnBrk="1" hangingPunct="1">
              <a:buNone/>
            </a:pPr>
            <a:r>
              <a:rPr lang="en-US" sz="2400" dirty="0">
                <a:latin typeface="Tahoma" charset="0"/>
                <a:ea typeface="MS PGothic" charset="0"/>
              </a:rPr>
              <a:t>                     = 0.5| 1 – 0.5| + (1 – 0.5)|0 – 0.5| = 0.5</a:t>
            </a:r>
            <a:endParaRPr lang="en-US" sz="2400" baseline="-25000" dirty="0">
              <a:latin typeface="Tahoma" charset="0"/>
              <a:ea typeface="MS PGothic" charset="0"/>
            </a:endParaRPr>
          </a:p>
          <a:p>
            <a:pPr marL="0" indent="0" eaLnBrk="1" hangingPunct="1">
              <a:buNone/>
            </a:pPr>
            <a:r>
              <a:rPr lang="en-US" sz="2400" dirty="0">
                <a:latin typeface="Tahoma" charset="0"/>
                <a:ea typeface="MS PGothic" charset="0"/>
              </a:rPr>
              <a:t>Brier Score = p(1 - r )</a:t>
            </a:r>
            <a:r>
              <a:rPr lang="en-US" sz="2400" baseline="30000" dirty="0">
                <a:latin typeface="Tahoma" charset="0"/>
                <a:ea typeface="MS PGothic" charset="0"/>
              </a:rPr>
              <a:t>2</a:t>
            </a:r>
            <a:r>
              <a:rPr lang="en-US" sz="2400" dirty="0">
                <a:latin typeface="Tahoma" charset="0"/>
                <a:ea typeface="MS PGothic" charset="0"/>
              </a:rPr>
              <a:t> + (1 – p) (0 – r)</a:t>
            </a:r>
            <a:r>
              <a:rPr lang="en-US" sz="2400" baseline="30000" dirty="0">
                <a:latin typeface="Tahoma" charset="0"/>
                <a:ea typeface="MS PGothic" charset="0"/>
              </a:rPr>
              <a:t>2</a:t>
            </a:r>
          </a:p>
          <a:p>
            <a:pPr marL="0" indent="0" eaLnBrk="1" hangingPunct="1">
              <a:buNone/>
            </a:pPr>
            <a:r>
              <a:rPr lang="en-US" sz="2400" dirty="0">
                <a:latin typeface="Tahoma" charset="0"/>
                <a:ea typeface="MS PGothic" charset="0"/>
              </a:rPr>
              <a:t>                = 0.5(1 – 0.5 )</a:t>
            </a:r>
            <a:r>
              <a:rPr lang="en-US" sz="2400" baseline="30000" dirty="0">
                <a:latin typeface="Tahoma" charset="0"/>
                <a:ea typeface="MS PGothic" charset="0"/>
              </a:rPr>
              <a:t>2</a:t>
            </a:r>
            <a:r>
              <a:rPr lang="en-US" sz="2400" dirty="0">
                <a:latin typeface="Tahoma" charset="0"/>
                <a:ea typeface="MS PGothic" charset="0"/>
              </a:rPr>
              <a:t> + (1 – 0.5) (0 – 0.5)</a:t>
            </a:r>
            <a:r>
              <a:rPr lang="en-US" sz="2400" baseline="30000" dirty="0">
                <a:latin typeface="Tahoma" charset="0"/>
                <a:ea typeface="MS PGothic" charset="0"/>
              </a:rPr>
              <a:t>2</a:t>
            </a:r>
            <a:r>
              <a:rPr lang="en-US" sz="2400" dirty="0">
                <a:latin typeface="Tahoma" charset="0"/>
                <a:ea typeface="MS PGothic" charset="0"/>
              </a:rPr>
              <a:t> = 0.25</a:t>
            </a:r>
            <a:endParaRPr lang="en-US" sz="2400" baseline="30000" dirty="0">
              <a:latin typeface="Tahoma" charset="0"/>
              <a:ea typeface="MS PGothic" charset="0"/>
            </a:endParaRPr>
          </a:p>
          <a:p>
            <a:pPr marL="0" indent="0" eaLnBrk="1" hangingPunct="1">
              <a:buNone/>
            </a:pPr>
            <a:r>
              <a:rPr lang="en-US" sz="2400" dirty="0">
                <a:latin typeface="Tahoma" charset="0"/>
                <a:ea typeface="MS PGothic" charset="0"/>
              </a:rPr>
              <a:t>√Brier Score = 0.5</a:t>
            </a:r>
          </a:p>
          <a:p>
            <a:pPr marL="0" indent="0" eaLnBrk="1" hangingPunct="1">
              <a:buNone/>
            </a:pPr>
            <a:endParaRPr lang="en-US" sz="2400" dirty="0">
              <a:latin typeface="Tahoma" charset="0"/>
              <a:ea typeface="MS PGothic" charset="0"/>
            </a:endParaRPr>
          </a:p>
          <a:p>
            <a:pPr marL="0" indent="0" eaLnBrk="1" hangingPunct="1">
              <a:buNone/>
            </a:pPr>
            <a:endParaRPr lang="en-US" sz="2400" dirty="0">
              <a:latin typeface="Tahoma" charset="0"/>
              <a:ea typeface="MS PGothic" charset="0"/>
            </a:endParaRPr>
          </a:p>
        </p:txBody>
      </p:sp>
      <p:sp>
        <p:nvSpPr>
          <p:cNvPr id="166914" name="Rectangle 3"/>
          <p:cNvSpPr>
            <a:spLocks noGrp="1" noChangeArrowheads="1"/>
          </p:cNvSpPr>
          <p:nvPr>
            <p:ph type="title" idx="4294967295"/>
          </p:nvPr>
        </p:nvSpPr>
        <p:spPr>
          <a:xfrm>
            <a:off x="1143000" y="381000"/>
            <a:ext cx="6858000" cy="1143000"/>
          </a:xfrm>
        </p:spPr>
        <p:txBody>
          <a:bodyPr/>
          <a:lstStyle/>
          <a:p>
            <a:pPr eaLnBrk="1" hangingPunct="1"/>
            <a:r>
              <a:rPr lang="en-US" sz="3200" dirty="0">
                <a:latin typeface="Tahoma" charset="0"/>
                <a:ea typeface="MS PGothic" charset="0"/>
              </a:rPr>
              <a:t>Calibration Metrics: Bias, MAE, Brier Score  -- Example</a:t>
            </a:r>
          </a:p>
        </p:txBody>
      </p:sp>
      <p:sp>
        <p:nvSpPr>
          <p:cNvPr id="166916"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8B7D96DA-807B-1F45-9F7F-25F4EAF3745C}" type="slidenum">
              <a:rPr lang="en-US" sz="1400"/>
              <a:pPr/>
              <a:t>10</a:t>
            </a:fld>
            <a:endParaRPr lang="en-US" sz="1400"/>
          </a:p>
        </p:txBody>
      </p:sp>
    </p:spTree>
    <p:extLst>
      <p:ext uri="{BB962C8B-B14F-4D97-AF65-F5344CB8AC3E}">
        <p14:creationId xmlns:p14="http://schemas.microsoft.com/office/powerpoint/2010/main" val="3505408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1589A22-9621-4F28-A17C-040E573466F7}"/>
              </a:ext>
            </a:extLst>
          </p:cNvPr>
          <p:cNvSpPr>
            <a:spLocks noGrp="1"/>
          </p:cNvSpPr>
          <p:nvPr>
            <p:ph type="sldNum" sz="quarter" idx="12"/>
          </p:nvPr>
        </p:nvSpPr>
        <p:spPr/>
        <p:txBody>
          <a:bodyPr/>
          <a:lstStyle/>
          <a:p>
            <a:pPr>
              <a:defRPr/>
            </a:pPr>
            <a:fld id="{E70CF1B1-AA47-B34B-9B18-40744FAC0177}" type="slidenum">
              <a:rPr lang="en-US" smtClean="0"/>
              <a:pPr>
                <a:defRPr/>
              </a:pPr>
              <a:t>11</a:t>
            </a:fld>
            <a:endParaRPr lang="en-US"/>
          </a:p>
        </p:txBody>
      </p:sp>
      <p:sp>
        <p:nvSpPr>
          <p:cNvPr id="11" name="Oval 10">
            <a:extLst>
              <a:ext uri="{FF2B5EF4-FFF2-40B4-BE49-F238E27FC236}">
                <a16:creationId xmlns:a16="http://schemas.microsoft.com/office/drawing/2014/main" id="{765B1F14-9D95-4579-8515-6EEACBB5FC42}"/>
              </a:ext>
            </a:extLst>
          </p:cNvPr>
          <p:cNvSpPr/>
          <p:nvPr/>
        </p:nvSpPr>
        <p:spPr bwMode="auto">
          <a:xfrm>
            <a:off x="3382169" y="2321719"/>
            <a:ext cx="1066800" cy="3276600"/>
          </a:xfrm>
          <a:prstGeom prst="ellipse">
            <a:avLst/>
          </a:prstGeom>
          <a:noFill/>
          <a:ln w="127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charset="0"/>
            </a:endParaRPr>
          </a:p>
        </p:txBody>
      </p:sp>
      <p:graphicFrame>
        <p:nvGraphicFramePr>
          <p:cNvPr id="5" name="Table 4">
            <a:extLst>
              <a:ext uri="{FF2B5EF4-FFF2-40B4-BE49-F238E27FC236}">
                <a16:creationId xmlns:a16="http://schemas.microsoft.com/office/drawing/2014/main" id="{21B8F17A-E19A-FE40-8D51-76EDA9CDD168}"/>
              </a:ext>
            </a:extLst>
          </p:cNvPr>
          <p:cNvGraphicFramePr>
            <a:graphicFrameLocks noGrp="1"/>
          </p:cNvGraphicFramePr>
          <p:nvPr>
            <p:extLst>
              <p:ext uri="{D42A27DB-BD31-4B8C-83A1-F6EECF244321}">
                <p14:modId xmlns:p14="http://schemas.microsoft.com/office/powerpoint/2010/main" val="2469149751"/>
              </p:ext>
            </p:extLst>
          </p:nvPr>
        </p:nvGraphicFramePr>
        <p:xfrm>
          <a:off x="304800" y="2286000"/>
          <a:ext cx="8288339" cy="2982911"/>
        </p:xfrm>
        <a:graphic>
          <a:graphicData uri="http://schemas.openxmlformats.org/drawingml/2006/table">
            <a:tbl>
              <a:tblPr/>
              <a:tblGrid>
                <a:gridCol w="2029188">
                  <a:extLst>
                    <a:ext uri="{9D8B030D-6E8A-4147-A177-3AD203B41FA5}">
                      <a16:colId xmlns:a16="http://schemas.microsoft.com/office/drawing/2014/main" val="3858399968"/>
                    </a:ext>
                  </a:extLst>
                </a:gridCol>
                <a:gridCol w="1197371">
                  <a:extLst>
                    <a:ext uri="{9D8B030D-6E8A-4147-A177-3AD203B41FA5}">
                      <a16:colId xmlns:a16="http://schemas.microsoft.com/office/drawing/2014/main" val="3991640037"/>
                    </a:ext>
                  </a:extLst>
                </a:gridCol>
                <a:gridCol w="820627">
                  <a:extLst>
                    <a:ext uri="{9D8B030D-6E8A-4147-A177-3AD203B41FA5}">
                      <a16:colId xmlns:a16="http://schemas.microsoft.com/office/drawing/2014/main" val="1590621904"/>
                    </a:ext>
                  </a:extLst>
                </a:gridCol>
                <a:gridCol w="939992">
                  <a:extLst>
                    <a:ext uri="{9D8B030D-6E8A-4147-A177-3AD203B41FA5}">
                      <a16:colId xmlns:a16="http://schemas.microsoft.com/office/drawing/2014/main" val="2512577472"/>
                    </a:ext>
                  </a:extLst>
                </a:gridCol>
                <a:gridCol w="794516">
                  <a:extLst>
                    <a:ext uri="{9D8B030D-6E8A-4147-A177-3AD203B41FA5}">
                      <a16:colId xmlns:a16="http://schemas.microsoft.com/office/drawing/2014/main" val="2094115341"/>
                    </a:ext>
                  </a:extLst>
                </a:gridCol>
                <a:gridCol w="2506645">
                  <a:extLst>
                    <a:ext uri="{9D8B030D-6E8A-4147-A177-3AD203B41FA5}">
                      <a16:colId xmlns:a16="http://schemas.microsoft.com/office/drawing/2014/main" val="1613217071"/>
                    </a:ext>
                  </a:extLst>
                </a:gridCol>
              </a:tblGrid>
              <a:tr h="691163">
                <a:tc>
                  <a:txBody>
                    <a:bodyPr/>
                    <a:lstStyle/>
                    <a:p>
                      <a:pPr algn="ctr" rtl="0" fontAlgn="b"/>
                      <a:r>
                        <a:rPr lang="en-US" sz="2000" b="1" i="0" u="none" strike="noStrike">
                          <a:solidFill>
                            <a:srgbClr val="000000"/>
                          </a:solidFill>
                          <a:effectLst/>
                          <a:latin typeface="Tahoma" panose="020B0604030504040204" pitchFamily="34" charset="0"/>
                        </a:rPr>
                        <a:t>Joint Fluid</a:t>
                      </a:r>
                    </a:p>
                  </a:txBody>
                  <a:tcPr marL="9525" marR="9525" marT="9525" marB="0" anchor="b">
                    <a:lnL>
                      <a:noFill/>
                    </a:lnL>
                    <a:lnR>
                      <a:noFill/>
                    </a:lnR>
                    <a:lnT>
                      <a:noFill/>
                    </a:lnT>
                    <a:lnB>
                      <a:noFill/>
                    </a:lnB>
                  </a:tcPr>
                </a:tc>
                <a:tc>
                  <a:txBody>
                    <a:bodyPr/>
                    <a:lstStyle/>
                    <a:p>
                      <a:pPr algn="ctr" rtl="0" fontAlgn="b"/>
                      <a:r>
                        <a:rPr lang="en-US" sz="2000" b="1" i="0" u="none" strike="noStrike">
                          <a:solidFill>
                            <a:srgbClr val="000000"/>
                          </a:solidFill>
                          <a:effectLst/>
                          <a:latin typeface="Tahoma" panose="020B0604030504040204" pitchFamily="34" charset="0"/>
                        </a:rPr>
                        <a:t>Septic Arthritis</a:t>
                      </a:r>
                    </a:p>
                  </a:txBody>
                  <a:tcPr marL="9525" marR="9525" marT="9525" marB="0" anchor="b">
                    <a:lnL>
                      <a:noFill/>
                    </a:lnL>
                    <a:lnR>
                      <a:noFill/>
                    </a:lnR>
                    <a:lnT>
                      <a:noFill/>
                    </a:lnT>
                    <a:lnB>
                      <a:noFill/>
                    </a:lnB>
                  </a:tcPr>
                </a:tc>
                <a:tc rowSpan="2">
                  <a:txBody>
                    <a:bodyPr/>
                    <a:lstStyle/>
                    <a:p>
                      <a:pPr algn="ctr" rtl="0" fontAlgn="b"/>
                      <a:r>
                        <a:rPr lang="en-US" sz="2000" b="1" i="0" u="none" strike="noStrike">
                          <a:solidFill>
                            <a:srgbClr val="000000"/>
                          </a:solidFill>
                          <a:effectLst/>
                          <a:latin typeface="Tahoma" panose="020B0604030504040204" pitchFamily="34" charset="0"/>
                        </a:rPr>
                        <a:t>N with result</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rtl="0" fontAlgn="b"/>
                      <a:r>
                        <a:rPr lang="en-US" sz="2000" b="1" i="0" u="none" strike="noStrike" dirty="0">
                          <a:solidFill>
                            <a:srgbClr val="000000"/>
                          </a:solidFill>
                          <a:effectLst/>
                          <a:latin typeface="Tahoma" panose="020B0604030504040204" pitchFamily="34" charset="0"/>
                        </a:rPr>
                        <a:t>Actually 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rtl="0" fontAlgn="b"/>
                      <a:r>
                        <a:rPr lang="en-US" sz="2000" b="1" i="0" u="none" strike="noStrike">
                          <a:solidFill>
                            <a:srgbClr val="000000"/>
                          </a:solidFill>
                          <a:effectLst/>
                          <a:latin typeface="Tahoma" panose="020B0604030504040204" pitchFamily="34" charset="0"/>
                        </a:rPr>
                        <a:t>Error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5198925"/>
                  </a:ext>
                </a:extLst>
              </a:tr>
              <a:tr h="345581">
                <a:tc>
                  <a:txBody>
                    <a:bodyPr/>
                    <a:lstStyle/>
                    <a:p>
                      <a:pPr algn="ctr" rtl="0" fontAlgn="b"/>
                      <a:r>
                        <a:rPr lang="en-US" sz="2000" b="1" i="0" u="none" strike="noStrike">
                          <a:solidFill>
                            <a:srgbClr val="000000"/>
                          </a:solidFill>
                          <a:effectLst/>
                          <a:latin typeface="Tahoma" panose="020B0604030504040204" pitchFamily="34" charset="0"/>
                        </a:rPr>
                        <a:t>WBC (/uL)</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a:solidFill>
                            <a:srgbClr val="000000"/>
                          </a:solidFill>
                          <a:effectLst/>
                          <a:latin typeface="Tahoma" panose="020B0604030504040204" pitchFamily="34" charset="0"/>
                        </a:rPr>
                        <a:t>Risk (r)*</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rtl="0" fontAlgn="b"/>
                      <a:r>
                        <a:rPr lang="en-US" sz="2000" b="1" i="0" u="none" strike="noStrike">
                          <a:solidFill>
                            <a:srgbClr val="000000"/>
                          </a:solidFill>
                          <a:effectLst/>
                          <a:latin typeface="Tahoma" panose="020B0604030504040204" pitchFamily="34" charset="0"/>
                        </a:rPr>
                        <a:t>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a:solidFill>
                            <a:srgbClr val="000000"/>
                          </a:solidFill>
                          <a:effectLst/>
                          <a:latin typeface="Tahoma" panose="020B0604030504040204" pitchFamily="34" charset="0"/>
                        </a:rPr>
                        <a:t>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a:solidFill>
                            <a:srgbClr val="000000"/>
                          </a:solidFill>
                          <a:effectLst/>
                          <a:latin typeface="Tahoma" panose="020B0604030504040204" pitchFamily="34" charset="0"/>
                        </a:rPr>
                        <a:t>r - 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580361"/>
                  </a:ext>
                </a:extLst>
              </a:tr>
              <a:tr h="345581">
                <a:tc>
                  <a:txBody>
                    <a:bodyPr/>
                    <a:lstStyle/>
                    <a:p>
                      <a:pPr algn="ctr" rtl="0" fontAlgn="b"/>
                      <a:r>
                        <a:rPr lang="en-US" sz="2000" b="1" i="0" u="none" strike="noStrike">
                          <a:solidFill>
                            <a:srgbClr val="000000"/>
                          </a:solidFill>
                          <a:effectLst/>
                          <a:latin typeface="Tahoma" panose="020B0604030504040204" pitchFamily="34" charset="0"/>
                        </a:rPr>
                        <a:t>&gt;100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a:solidFill>
                            <a:srgbClr val="000000"/>
                          </a:solidFill>
                          <a:effectLst/>
                          <a:latin typeface="Tahoma" panose="020B0604030504040204" pitchFamily="34" charset="0"/>
                        </a:rPr>
                        <a:t>0.55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a:solidFill>
                            <a:srgbClr val="000000"/>
                          </a:solidFill>
                          <a:effectLst/>
                          <a:latin typeface="Tahoma" panose="020B0604030504040204" pitchFamily="34" charset="0"/>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a:solidFill>
                            <a:srgbClr val="000000"/>
                          </a:solidFill>
                          <a:effectLst/>
                          <a:latin typeface="Tahoma" panose="020B060403050404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dirty="0">
                          <a:solidFill>
                            <a:srgbClr val="000000"/>
                          </a:solidFill>
                          <a:effectLst/>
                          <a:latin typeface="Tahoma" panose="020B0604030504040204" pitchFamily="34" charset="0"/>
                        </a:rPr>
                        <a:t>0.091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dirty="0">
                          <a:solidFill>
                            <a:srgbClr val="000000"/>
                          </a:solidFill>
                          <a:effectLst/>
                          <a:latin typeface="Tahoma" panose="020B0604030504040204" pitchFamily="34" charset="0"/>
                        </a:rPr>
                        <a:t>0.456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2055535"/>
                  </a:ext>
                </a:extLst>
              </a:tr>
              <a:tr h="345581">
                <a:tc>
                  <a:txBody>
                    <a:bodyPr/>
                    <a:lstStyle/>
                    <a:p>
                      <a:pPr algn="ctr" rtl="0" fontAlgn="b"/>
                      <a:r>
                        <a:rPr lang="en-US" sz="2000" b="1" i="0" u="none" strike="noStrike">
                          <a:solidFill>
                            <a:srgbClr val="000000"/>
                          </a:solidFill>
                          <a:effectLst/>
                          <a:latin typeface="Tahoma" panose="020B0604030504040204" pitchFamily="34" charset="0"/>
                        </a:rPr>
                        <a:t>50 - 100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a:solidFill>
                            <a:srgbClr val="000000"/>
                          </a:solidFill>
                          <a:effectLst/>
                          <a:latin typeface="Tahoma" panose="020B0604030504040204" pitchFamily="34" charset="0"/>
                        </a:rPr>
                        <a:t>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a:solidFill>
                            <a:srgbClr val="000000"/>
                          </a:solidFill>
                          <a:effectLst/>
                          <a:latin typeface="Tahoma" panose="020B0604030504040204" pitchFamily="34" charset="0"/>
                        </a:rPr>
                        <a:t>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a:solidFill>
                            <a:srgbClr val="000000"/>
                          </a:solidFill>
                          <a:effectLst/>
                          <a:latin typeface="Tahoma" panose="020B060403050404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dirty="0">
                          <a:solidFill>
                            <a:srgbClr val="000000"/>
                          </a:solidFill>
                          <a:effectLst/>
                          <a:latin typeface="Tahoma" panose="020B0604030504040204" pitchFamily="34" charset="0"/>
                        </a:rPr>
                        <a:t>0.088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dirty="0">
                          <a:solidFill>
                            <a:srgbClr val="000000"/>
                          </a:solidFill>
                          <a:effectLst/>
                          <a:latin typeface="Tahoma" panose="020B0604030504040204" pitchFamily="34" charset="0"/>
                        </a:rPr>
                        <a:t>0.077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1760241"/>
                  </a:ext>
                </a:extLst>
              </a:tr>
              <a:tr h="345581">
                <a:tc>
                  <a:txBody>
                    <a:bodyPr/>
                    <a:lstStyle/>
                    <a:p>
                      <a:pPr algn="ctr" rtl="0" fontAlgn="b"/>
                      <a:r>
                        <a:rPr lang="en-US" sz="2000" b="1" i="0" u="none" strike="noStrike">
                          <a:solidFill>
                            <a:srgbClr val="000000"/>
                          </a:solidFill>
                          <a:effectLst/>
                          <a:latin typeface="Tahoma" panose="020B0604030504040204" pitchFamily="34" charset="0"/>
                        </a:rPr>
                        <a:t>25 -50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a:solidFill>
                            <a:srgbClr val="000000"/>
                          </a:solidFill>
                          <a:effectLst/>
                          <a:latin typeface="Tahoma" panose="020B0604030504040204" pitchFamily="34" charset="0"/>
                        </a:rPr>
                        <a:t>0.03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a:solidFill>
                            <a:srgbClr val="000000"/>
                          </a:solidFill>
                          <a:effectLst/>
                          <a:latin typeface="Tahoma" panose="020B0604030504040204" pitchFamily="34" charset="0"/>
                        </a:rPr>
                        <a:t>188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a:solidFill>
                            <a:srgbClr val="000000"/>
                          </a:solidFill>
                          <a:effectLst/>
                          <a:latin typeface="Tahoma" panose="020B060403050404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dirty="0">
                          <a:solidFill>
                            <a:srgbClr val="000000"/>
                          </a:solidFill>
                          <a:effectLst/>
                          <a:latin typeface="Tahoma" panose="020B0604030504040204" pitchFamily="34" charset="0"/>
                        </a:rPr>
                        <a:t>0.085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dirty="0">
                          <a:solidFill>
                            <a:srgbClr val="000000"/>
                          </a:solidFill>
                          <a:effectLst/>
                          <a:latin typeface="Tahoma" panose="020B0604030504040204" pitchFamily="34" charset="0"/>
                        </a:rPr>
                        <a:t>-0.053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3317505"/>
                  </a:ext>
                </a:extLst>
              </a:tr>
              <a:tr h="345581">
                <a:tc>
                  <a:txBody>
                    <a:bodyPr/>
                    <a:lstStyle/>
                    <a:p>
                      <a:pPr algn="ctr" rtl="0" fontAlgn="b"/>
                      <a:r>
                        <a:rPr lang="en-US" sz="2000" b="1" i="0" u="none" strike="noStrike">
                          <a:solidFill>
                            <a:srgbClr val="000000"/>
                          </a:solidFill>
                          <a:effectLst/>
                          <a:latin typeface="Tahoma" panose="020B0604030504040204" pitchFamily="34" charset="0"/>
                        </a:rPr>
                        <a:t>0 - 25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a:solidFill>
                            <a:srgbClr val="000000"/>
                          </a:solidFill>
                          <a:effectLst/>
                          <a:latin typeface="Tahoma" panose="020B0604030504040204" pitchFamily="34" charset="0"/>
                        </a:rPr>
                        <a:t>0.01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a:solidFill>
                            <a:srgbClr val="000000"/>
                          </a:solidFill>
                          <a:effectLst/>
                          <a:latin typeface="Tahoma" panose="020B0604030504040204" pitchFamily="34" charset="0"/>
                        </a:rPr>
                        <a:t>710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a:solidFill>
                            <a:srgbClr val="000000"/>
                          </a:solidFill>
                          <a:effectLst/>
                          <a:latin typeface="Tahoma" panose="020B0604030504040204" pitchFamily="34" charset="0"/>
                        </a:rPr>
                        <a:t>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dirty="0">
                          <a:solidFill>
                            <a:srgbClr val="000000"/>
                          </a:solidFill>
                          <a:effectLst/>
                          <a:latin typeface="Tahoma" panose="020B0604030504040204" pitchFamily="34" charset="0"/>
                        </a:rPr>
                        <a:t>0.087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dirty="0">
                          <a:solidFill>
                            <a:srgbClr val="000000"/>
                          </a:solidFill>
                          <a:effectLst/>
                          <a:latin typeface="Tahoma" panose="020B0604030504040204" pitchFamily="34" charset="0"/>
                        </a:rPr>
                        <a:t>-0.074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0197281"/>
                  </a:ext>
                </a:extLst>
              </a:tr>
              <a:tr h="563843">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b"/>
                      <a:r>
                        <a:rPr lang="en-US" sz="2000" b="1" i="0" u="none" strike="noStrike">
                          <a:solidFill>
                            <a:srgbClr val="000000"/>
                          </a:solidFill>
                          <a:effectLst/>
                          <a:latin typeface="Tahoma" panose="020B0604030504040204" pitchFamily="34" charset="0"/>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b"/>
                      <a:r>
                        <a:rPr lang="en-US" sz="2000" b="1" i="0" u="none" strike="noStrike" dirty="0">
                          <a:solidFill>
                            <a:srgbClr val="000000"/>
                          </a:solidFill>
                          <a:effectLst/>
                          <a:latin typeface="Tahoma" panose="020B0604030504040204" pitchFamily="34" charset="0"/>
                        </a:rPr>
                        <a:t>-0.047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69360949"/>
                  </a:ext>
                </a:extLst>
              </a:tr>
            </a:tbl>
          </a:graphicData>
        </a:graphic>
      </p:graphicFrame>
      <p:sp>
        <p:nvSpPr>
          <p:cNvPr id="8" name="Oval 7">
            <a:extLst>
              <a:ext uri="{FF2B5EF4-FFF2-40B4-BE49-F238E27FC236}">
                <a16:creationId xmlns:a16="http://schemas.microsoft.com/office/drawing/2014/main" id="{09BAA776-F55D-7144-B79B-2EDF36BEEF33}"/>
              </a:ext>
            </a:extLst>
          </p:cNvPr>
          <p:cNvSpPr/>
          <p:nvPr/>
        </p:nvSpPr>
        <p:spPr bwMode="auto">
          <a:xfrm>
            <a:off x="6781800" y="4800600"/>
            <a:ext cx="1066800" cy="685800"/>
          </a:xfrm>
          <a:prstGeom prst="ellipse">
            <a:avLst/>
          </a:prstGeom>
          <a:noFill/>
          <a:ln w="127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charset="0"/>
            </a:endParaRPr>
          </a:p>
        </p:txBody>
      </p:sp>
      <p:sp>
        <p:nvSpPr>
          <p:cNvPr id="6" name="TextBox 5">
            <a:extLst>
              <a:ext uri="{FF2B5EF4-FFF2-40B4-BE49-F238E27FC236}">
                <a16:creationId xmlns:a16="http://schemas.microsoft.com/office/drawing/2014/main" id="{25D3DEF4-BFE8-A247-9F62-10C12EEC9230}"/>
              </a:ext>
            </a:extLst>
          </p:cNvPr>
          <p:cNvSpPr txBox="1"/>
          <p:nvPr/>
        </p:nvSpPr>
        <p:spPr>
          <a:xfrm>
            <a:off x="380999" y="5793962"/>
            <a:ext cx="8288339" cy="830997"/>
          </a:xfrm>
          <a:prstGeom prst="rect">
            <a:avLst/>
          </a:prstGeom>
          <a:noFill/>
        </p:spPr>
        <p:txBody>
          <a:bodyPr wrap="square" rtlCol="0">
            <a:spAutoFit/>
          </a:bodyPr>
          <a:lstStyle/>
          <a:p>
            <a:pPr algn="ctr"/>
            <a:r>
              <a:rPr lang="en-US" sz="2400" dirty="0"/>
              <a:t>0.022*0.456 + 0.08*0.077 + 0.188*(-0.053) +        0.710*(-0.074) = -0.047 = Bias</a:t>
            </a:r>
          </a:p>
        </p:txBody>
      </p:sp>
      <p:sp>
        <p:nvSpPr>
          <p:cNvPr id="10" name="Title 1">
            <a:extLst>
              <a:ext uri="{FF2B5EF4-FFF2-40B4-BE49-F238E27FC236}">
                <a16:creationId xmlns:a16="http://schemas.microsoft.com/office/drawing/2014/main" id="{67F90351-2F7E-3B41-BB8E-40799FD2E903}"/>
              </a:ext>
            </a:extLst>
          </p:cNvPr>
          <p:cNvSpPr txBox="1">
            <a:spLocks/>
          </p:cNvSpPr>
          <p:nvPr/>
        </p:nvSpPr>
        <p:spPr bwMode="auto">
          <a:xfrm>
            <a:off x="1303338" y="366713"/>
            <a:ext cx="7793037" cy="1462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2pPr>
            <a:lvl3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3pPr>
            <a:lvl4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4pPr>
            <a:lvl5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5pPr>
            <a:lvl6pPr marL="457200" algn="l" rtl="0" fontAlgn="base">
              <a:spcBef>
                <a:spcPct val="0"/>
              </a:spcBef>
              <a:spcAft>
                <a:spcPct val="0"/>
              </a:spcAft>
              <a:defRPr sz="4400">
                <a:solidFill>
                  <a:schemeClr val="tx2"/>
                </a:solidFill>
                <a:latin typeface="Tahoma" charset="0"/>
              </a:defRPr>
            </a:lvl6pPr>
            <a:lvl7pPr marL="914400" algn="l" rtl="0" fontAlgn="base">
              <a:spcBef>
                <a:spcPct val="0"/>
              </a:spcBef>
              <a:spcAft>
                <a:spcPct val="0"/>
              </a:spcAft>
              <a:defRPr sz="4400">
                <a:solidFill>
                  <a:schemeClr val="tx2"/>
                </a:solidFill>
                <a:latin typeface="Tahoma" charset="0"/>
              </a:defRPr>
            </a:lvl7pPr>
            <a:lvl8pPr marL="1371600" algn="l" rtl="0" fontAlgn="base">
              <a:spcBef>
                <a:spcPct val="0"/>
              </a:spcBef>
              <a:spcAft>
                <a:spcPct val="0"/>
              </a:spcAft>
              <a:defRPr sz="4400">
                <a:solidFill>
                  <a:schemeClr val="tx2"/>
                </a:solidFill>
                <a:latin typeface="Tahoma" charset="0"/>
              </a:defRPr>
            </a:lvl8pPr>
            <a:lvl9pPr marL="1828800" algn="l" rtl="0" fontAlgn="base">
              <a:spcBef>
                <a:spcPct val="0"/>
              </a:spcBef>
              <a:spcAft>
                <a:spcPct val="0"/>
              </a:spcAft>
              <a:defRPr sz="4400">
                <a:solidFill>
                  <a:schemeClr val="tx2"/>
                </a:solidFill>
                <a:latin typeface="Tahoma" charset="0"/>
              </a:defRPr>
            </a:lvl9pPr>
          </a:lstStyle>
          <a:p>
            <a:r>
              <a:rPr lang="en-US" kern="0" dirty="0"/>
              <a:t>Test in 1000 ED patients: Weighted Mean</a:t>
            </a:r>
          </a:p>
        </p:txBody>
      </p:sp>
    </p:spTree>
    <p:extLst>
      <p:ext uri="{BB962C8B-B14F-4D97-AF65-F5344CB8AC3E}">
        <p14:creationId xmlns:p14="http://schemas.microsoft.com/office/powerpoint/2010/main" val="43853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E08209D-E380-3641-B02B-6BB2792A48D0}"/>
              </a:ext>
            </a:extLst>
          </p:cNvPr>
          <p:cNvGraphicFramePr>
            <a:graphicFrameLocks noGrp="1"/>
          </p:cNvGraphicFramePr>
          <p:nvPr>
            <p:extLst>
              <p:ext uri="{D42A27DB-BD31-4B8C-83A1-F6EECF244321}">
                <p14:modId xmlns:p14="http://schemas.microsoft.com/office/powerpoint/2010/main" val="1446478805"/>
              </p:ext>
            </p:extLst>
          </p:nvPr>
        </p:nvGraphicFramePr>
        <p:xfrm>
          <a:off x="287565" y="2229476"/>
          <a:ext cx="8691253" cy="3237246"/>
        </p:xfrm>
        <a:graphic>
          <a:graphicData uri="http://schemas.openxmlformats.org/drawingml/2006/table">
            <a:tbl>
              <a:tblPr/>
              <a:tblGrid>
                <a:gridCol w="1824794">
                  <a:extLst>
                    <a:ext uri="{9D8B030D-6E8A-4147-A177-3AD203B41FA5}">
                      <a16:colId xmlns:a16="http://schemas.microsoft.com/office/drawing/2014/main" val="823618618"/>
                    </a:ext>
                  </a:extLst>
                </a:gridCol>
                <a:gridCol w="1076763">
                  <a:extLst>
                    <a:ext uri="{9D8B030D-6E8A-4147-A177-3AD203B41FA5}">
                      <a16:colId xmlns:a16="http://schemas.microsoft.com/office/drawing/2014/main" val="1643400093"/>
                    </a:ext>
                  </a:extLst>
                </a:gridCol>
                <a:gridCol w="737968">
                  <a:extLst>
                    <a:ext uri="{9D8B030D-6E8A-4147-A177-3AD203B41FA5}">
                      <a16:colId xmlns:a16="http://schemas.microsoft.com/office/drawing/2014/main" val="1127109591"/>
                    </a:ext>
                  </a:extLst>
                </a:gridCol>
                <a:gridCol w="845309">
                  <a:extLst>
                    <a:ext uri="{9D8B030D-6E8A-4147-A177-3AD203B41FA5}">
                      <a16:colId xmlns:a16="http://schemas.microsoft.com/office/drawing/2014/main" val="4234210051"/>
                    </a:ext>
                  </a:extLst>
                </a:gridCol>
                <a:gridCol w="714488">
                  <a:extLst>
                    <a:ext uri="{9D8B030D-6E8A-4147-A177-3AD203B41FA5}">
                      <a16:colId xmlns:a16="http://schemas.microsoft.com/office/drawing/2014/main" val="2075470319"/>
                    </a:ext>
                  </a:extLst>
                </a:gridCol>
                <a:gridCol w="1117016">
                  <a:extLst>
                    <a:ext uri="{9D8B030D-6E8A-4147-A177-3AD203B41FA5}">
                      <a16:colId xmlns:a16="http://schemas.microsoft.com/office/drawing/2014/main" val="624635216"/>
                    </a:ext>
                  </a:extLst>
                </a:gridCol>
                <a:gridCol w="1127079">
                  <a:extLst>
                    <a:ext uri="{9D8B030D-6E8A-4147-A177-3AD203B41FA5}">
                      <a16:colId xmlns:a16="http://schemas.microsoft.com/office/drawing/2014/main" val="2587506894"/>
                    </a:ext>
                  </a:extLst>
                </a:gridCol>
                <a:gridCol w="1247836">
                  <a:extLst>
                    <a:ext uri="{9D8B030D-6E8A-4147-A177-3AD203B41FA5}">
                      <a16:colId xmlns:a16="http://schemas.microsoft.com/office/drawing/2014/main" val="1465480120"/>
                    </a:ext>
                  </a:extLst>
                </a:gridCol>
              </a:tblGrid>
              <a:tr h="583706">
                <a:tc>
                  <a:txBody>
                    <a:bodyPr/>
                    <a:lstStyle/>
                    <a:p>
                      <a:pPr algn="ctr" rtl="0" fontAlgn="b"/>
                      <a:r>
                        <a:rPr lang="en-US" sz="1800" b="1" i="0" u="none" strike="noStrike">
                          <a:solidFill>
                            <a:srgbClr val="000000"/>
                          </a:solidFill>
                          <a:effectLst/>
                          <a:latin typeface="Tahoma" panose="020B0604030504040204" pitchFamily="34" charset="0"/>
                        </a:rPr>
                        <a:t>Joint Fluid</a:t>
                      </a:r>
                    </a:p>
                  </a:txBody>
                  <a:tcPr marL="9010" marR="9010" marT="9010" marB="0" anchor="b">
                    <a:lnL>
                      <a:noFill/>
                    </a:lnL>
                    <a:lnR>
                      <a:noFill/>
                    </a:lnR>
                    <a:lnT>
                      <a:noFill/>
                    </a:lnT>
                    <a:lnB>
                      <a:noFill/>
                    </a:lnB>
                  </a:tcPr>
                </a:tc>
                <a:tc>
                  <a:txBody>
                    <a:bodyPr/>
                    <a:lstStyle/>
                    <a:p>
                      <a:pPr algn="ctr" rtl="0" fontAlgn="b"/>
                      <a:r>
                        <a:rPr lang="en-US" sz="1800" b="1" i="0" u="none" strike="noStrike" dirty="0">
                          <a:solidFill>
                            <a:srgbClr val="000000"/>
                          </a:solidFill>
                          <a:effectLst/>
                          <a:latin typeface="Tahoma" panose="020B0604030504040204" pitchFamily="34" charset="0"/>
                        </a:rPr>
                        <a:t>Septic Arthritis</a:t>
                      </a:r>
                    </a:p>
                  </a:txBody>
                  <a:tcPr marL="9010" marR="9010" marT="9010" marB="0" anchor="b">
                    <a:lnL>
                      <a:noFill/>
                    </a:lnL>
                    <a:lnR>
                      <a:noFill/>
                    </a:lnR>
                    <a:lnT>
                      <a:noFill/>
                    </a:lnT>
                    <a:lnB>
                      <a:noFill/>
                    </a:lnB>
                  </a:tcPr>
                </a:tc>
                <a:tc rowSpan="2">
                  <a:txBody>
                    <a:bodyPr/>
                    <a:lstStyle/>
                    <a:p>
                      <a:pPr algn="ctr" rtl="0" fontAlgn="b"/>
                      <a:r>
                        <a:rPr lang="en-US" sz="1800" b="1" i="0" u="none" strike="noStrike">
                          <a:solidFill>
                            <a:srgbClr val="000000"/>
                          </a:solidFill>
                          <a:effectLst/>
                          <a:latin typeface="Tahoma" panose="020B0604030504040204" pitchFamily="34" charset="0"/>
                        </a:rPr>
                        <a:t>N with result</a:t>
                      </a:r>
                    </a:p>
                  </a:txBody>
                  <a:tcPr marL="9010" marR="9010" marT="901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rtl="0" fontAlgn="b"/>
                      <a:r>
                        <a:rPr lang="en-US" sz="1800" b="1" i="0" u="none" strike="noStrike">
                          <a:solidFill>
                            <a:srgbClr val="000000"/>
                          </a:solidFill>
                          <a:effectLst/>
                          <a:latin typeface="Tahoma" panose="020B0604030504040204" pitchFamily="34" charset="0"/>
                        </a:rPr>
                        <a:t>Actually D+</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rtl="0" fontAlgn="b"/>
                      <a:r>
                        <a:rPr lang="en-US" sz="1800" b="1" i="0" u="none" strike="noStrike" dirty="0">
                          <a:solidFill>
                            <a:srgbClr val="000000"/>
                          </a:solidFill>
                          <a:effectLst/>
                          <a:latin typeface="Tahoma" panose="020B0604030504040204" pitchFamily="34" charset="0"/>
                        </a:rPr>
                        <a:t>Error/  Bias</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800" b="1" i="0" u="none" strike="noStrike">
                          <a:solidFill>
                            <a:srgbClr val="000000"/>
                          </a:solidFill>
                          <a:effectLst/>
                          <a:latin typeface="Tahoma" panose="020B0604030504040204" pitchFamily="34" charset="0"/>
                        </a:rPr>
                        <a:t>Absolute Error</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800" b="1" i="0" u="none" strike="noStrike">
                          <a:solidFill>
                            <a:srgbClr val="000000"/>
                          </a:solidFill>
                          <a:effectLst/>
                          <a:latin typeface="Tahoma" panose="020B0604030504040204" pitchFamily="34" charset="0"/>
                        </a:rPr>
                        <a:t>Brier Score</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0938682"/>
                  </a:ext>
                </a:extLst>
              </a:tr>
              <a:tr h="645148">
                <a:tc>
                  <a:txBody>
                    <a:bodyPr/>
                    <a:lstStyle/>
                    <a:p>
                      <a:pPr algn="ctr" rtl="0" fontAlgn="b"/>
                      <a:r>
                        <a:rPr lang="en-US" sz="1800" b="1" i="0" u="none" strike="noStrike">
                          <a:solidFill>
                            <a:srgbClr val="000000"/>
                          </a:solidFill>
                          <a:effectLst/>
                          <a:latin typeface="Tahoma" panose="020B0604030504040204" pitchFamily="34" charset="0"/>
                        </a:rPr>
                        <a:t>WBC (/uL)</a:t>
                      </a:r>
                    </a:p>
                  </a:txBody>
                  <a:tcPr marL="9010" marR="9010" marT="901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US" sz="1800" b="1" i="0" u="none" strike="noStrike" dirty="0">
                          <a:solidFill>
                            <a:srgbClr val="000000"/>
                          </a:solidFill>
                          <a:effectLst/>
                          <a:latin typeface="Tahoma" panose="020B0604030504040204" pitchFamily="34" charset="0"/>
                        </a:rPr>
                        <a:t>Risk (r)*</a:t>
                      </a:r>
                    </a:p>
                  </a:txBody>
                  <a:tcPr marL="9010" marR="9010" marT="9010" marB="0" anchor="b">
                    <a:lnL>
                      <a:noFill/>
                    </a:lnL>
                    <a:lnR>
                      <a:noFill/>
                    </a:lnR>
                    <a:lnT>
                      <a:noFill/>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rtl="0" fontAlgn="b"/>
                      <a:r>
                        <a:rPr lang="en-US" sz="1800" b="1" i="0" u="none" strike="noStrike">
                          <a:solidFill>
                            <a:srgbClr val="000000"/>
                          </a:solidFill>
                          <a:effectLst/>
                          <a:latin typeface="Tahoma" panose="020B0604030504040204" pitchFamily="34" charset="0"/>
                        </a:rPr>
                        <a:t>N</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800" b="1" i="0" u="none" strike="noStrike">
                          <a:solidFill>
                            <a:srgbClr val="000000"/>
                          </a:solidFill>
                          <a:effectLst/>
                          <a:latin typeface="Tahoma" panose="020B0604030504040204" pitchFamily="34" charset="0"/>
                        </a:rPr>
                        <a:t>p</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800" b="1" i="0" u="none" strike="noStrike">
                          <a:solidFill>
                            <a:srgbClr val="000000"/>
                          </a:solidFill>
                          <a:effectLst/>
                          <a:latin typeface="Tahoma" panose="020B0604030504040204" pitchFamily="34" charset="0"/>
                        </a:rPr>
                        <a:t>p(r-1) + (1-p)r</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800" b="1" i="0" u="none" strike="noStrike" dirty="0">
                          <a:solidFill>
                            <a:srgbClr val="000000"/>
                          </a:solidFill>
                          <a:effectLst/>
                          <a:latin typeface="Tahoma" panose="020B0604030504040204" pitchFamily="34" charset="0"/>
                        </a:rPr>
                        <a:t>p|r-1| + (1-p)|r|</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800" b="1" i="0" u="none" strike="noStrike">
                          <a:solidFill>
                            <a:srgbClr val="000000"/>
                          </a:solidFill>
                          <a:effectLst/>
                          <a:latin typeface="Tahoma" panose="020B0604030504040204" pitchFamily="34" charset="0"/>
                        </a:rPr>
                        <a:t>p(r-1)</a:t>
                      </a:r>
                      <a:r>
                        <a:rPr lang="en-US" sz="1800" b="1" i="0" u="none" strike="noStrike" baseline="30000">
                          <a:solidFill>
                            <a:srgbClr val="000000"/>
                          </a:solidFill>
                          <a:effectLst/>
                          <a:latin typeface="Tahoma" panose="020B0604030504040204" pitchFamily="34" charset="0"/>
                        </a:rPr>
                        <a:t>2</a:t>
                      </a:r>
                      <a:r>
                        <a:rPr lang="en-US" sz="1800" b="1" i="0" u="none" strike="noStrike">
                          <a:solidFill>
                            <a:srgbClr val="000000"/>
                          </a:solidFill>
                          <a:effectLst/>
                          <a:latin typeface="Tahoma" panose="020B0604030504040204" pitchFamily="34" charset="0"/>
                        </a:rPr>
                        <a:t> + (1-p)r</a:t>
                      </a:r>
                      <a:r>
                        <a:rPr lang="en-US" sz="1800" b="1" i="0" u="none" strike="noStrike" baseline="30000">
                          <a:solidFill>
                            <a:srgbClr val="000000"/>
                          </a:solidFill>
                          <a:effectLst/>
                          <a:latin typeface="Tahoma" panose="020B0604030504040204" pitchFamily="34" charset="0"/>
                        </a:rPr>
                        <a:t>2</a:t>
                      </a:r>
                      <a:endParaRPr lang="en-US" sz="1800" b="1" i="0" u="none" strike="noStrike">
                        <a:solidFill>
                          <a:srgbClr val="000000"/>
                        </a:solidFill>
                        <a:effectLst/>
                        <a:latin typeface="Tahoma" panose="020B0604030504040204" pitchFamily="34" charset="0"/>
                      </a:endParaRP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7178851"/>
                  </a:ext>
                </a:extLst>
              </a:tr>
              <a:tr h="291853">
                <a:tc>
                  <a:txBody>
                    <a:bodyPr/>
                    <a:lstStyle/>
                    <a:p>
                      <a:pPr algn="ctr" rtl="0" fontAlgn="b"/>
                      <a:r>
                        <a:rPr lang="en-US" sz="1800" b="1" i="0" u="none" strike="noStrike">
                          <a:solidFill>
                            <a:srgbClr val="000000"/>
                          </a:solidFill>
                          <a:effectLst/>
                          <a:latin typeface="Tahoma" panose="020B0604030504040204" pitchFamily="34" charset="0"/>
                        </a:rPr>
                        <a:t>&gt;100</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800" b="1" i="0" u="none" strike="noStrike">
                          <a:solidFill>
                            <a:srgbClr val="000000"/>
                          </a:solidFill>
                          <a:effectLst/>
                          <a:latin typeface="Tahoma" panose="020B0604030504040204" pitchFamily="34" charset="0"/>
                        </a:rPr>
                        <a:t>0.55</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800" b="1" i="0" u="none" strike="noStrike">
                          <a:solidFill>
                            <a:srgbClr val="000000"/>
                          </a:solidFill>
                          <a:effectLst/>
                          <a:latin typeface="Tahoma" panose="020B0604030504040204" pitchFamily="34" charset="0"/>
                        </a:rPr>
                        <a:t>22</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800" b="1" i="0" u="none" strike="noStrike">
                          <a:solidFill>
                            <a:srgbClr val="000000"/>
                          </a:solidFill>
                          <a:effectLst/>
                          <a:latin typeface="Tahoma" panose="020B0604030504040204" pitchFamily="34" charset="0"/>
                        </a:rPr>
                        <a:t>2</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800" b="1" i="0" u="none" strike="noStrike" dirty="0">
                          <a:solidFill>
                            <a:srgbClr val="000000"/>
                          </a:solidFill>
                          <a:effectLst/>
                          <a:latin typeface="Tahoma" panose="020B0604030504040204" pitchFamily="34" charset="0"/>
                        </a:rPr>
                        <a:t>0.091</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800" b="1" i="0" u="none" strike="noStrike">
                          <a:solidFill>
                            <a:srgbClr val="000000"/>
                          </a:solidFill>
                          <a:effectLst/>
                          <a:latin typeface="Tahoma" panose="020B0604030504040204" pitchFamily="34" charset="0"/>
                        </a:rPr>
                        <a:t>0.456</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800" b="1" i="0" u="none" strike="noStrike">
                          <a:solidFill>
                            <a:srgbClr val="000000"/>
                          </a:solidFill>
                          <a:effectLst/>
                          <a:latin typeface="Tahoma" panose="020B0604030504040204" pitchFamily="34" charset="0"/>
                        </a:rPr>
                        <a:t>0.539</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800" b="1" i="0" u="none" strike="noStrike">
                          <a:solidFill>
                            <a:srgbClr val="000000"/>
                          </a:solidFill>
                          <a:effectLst/>
                          <a:latin typeface="Tahoma" panose="020B0604030504040204" pitchFamily="34" charset="0"/>
                        </a:rPr>
                        <a:t>0.291</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5346286"/>
                  </a:ext>
                </a:extLst>
              </a:tr>
              <a:tr h="291853">
                <a:tc>
                  <a:txBody>
                    <a:bodyPr/>
                    <a:lstStyle/>
                    <a:p>
                      <a:pPr algn="ctr" rtl="0" fontAlgn="b"/>
                      <a:r>
                        <a:rPr lang="en-US" sz="1800" b="1" i="0" u="none" strike="noStrike">
                          <a:solidFill>
                            <a:srgbClr val="000000"/>
                          </a:solidFill>
                          <a:effectLst/>
                          <a:latin typeface="Tahoma" panose="020B0604030504040204" pitchFamily="34" charset="0"/>
                        </a:rPr>
                        <a:t>50 - 100</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800" b="1" i="0" u="none" strike="noStrike">
                          <a:solidFill>
                            <a:srgbClr val="000000"/>
                          </a:solidFill>
                          <a:effectLst/>
                          <a:latin typeface="Tahoma" panose="020B0604030504040204" pitchFamily="34" charset="0"/>
                        </a:rPr>
                        <a:t>0.16</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800" b="1" i="0" u="none" strike="noStrike">
                          <a:solidFill>
                            <a:srgbClr val="000000"/>
                          </a:solidFill>
                          <a:effectLst/>
                          <a:latin typeface="Tahoma" panose="020B0604030504040204" pitchFamily="34" charset="0"/>
                        </a:rPr>
                        <a:t>80</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800" b="1" i="0" u="none" strike="noStrike">
                          <a:solidFill>
                            <a:srgbClr val="000000"/>
                          </a:solidFill>
                          <a:effectLst/>
                          <a:latin typeface="Tahoma" panose="020B0604030504040204" pitchFamily="34" charset="0"/>
                        </a:rPr>
                        <a:t>7</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800" b="1" i="0" u="none" strike="noStrike" dirty="0">
                          <a:solidFill>
                            <a:srgbClr val="000000"/>
                          </a:solidFill>
                          <a:effectLst/>
                          <a:latin typeface="Tahoma" panose="020B0604030504040204" pitchFamily="34" charset="0"/>
                        </a:rPr>
                        <a:t>0.088</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800" b="1" i="0" u="none" strike="noStrike">
                          <a:solidFill>
                            <a:srgbClr val="000000"/>
                          </a:solidFill>
                          <a:effectLst/>
                          <a:latin typeface="Tahoma" panose="020B0604030504040204" pitchFamily="34" charset="0"/>
                        </a:rPr>
                        <a:t>0.077</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800" b="1" i="0" u="none" strike="noStrike">
                          <a:solidFill>
                            <a:srgbClr val="000000"/>
                          </a:solidFill>
                          <a:effectLst/>
                          <a:latin typeface="Tahoma" panose="020B0604030504040204" pitchFamily="34" charset="0"/>
                        </a:rPr>
                        <a:t>0.223</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800" b="1" i="0" u="none" strike="noStrike">
                          <a:solidFill>
                            <a:srgbClr val="000000"/>
                          </a:solidFill>
                          <a:effectLst/>
                          <a:latin typeface="Tahoma" panose="020B0604030504040204" pitchFamily="34" charset="0"/>
                        </a:rPr>
                        <a:t>0.086</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9502336"/>
                  </a:ext>
                </a:extLst>
              </a:tr>
              <a:tr h="291853">
                <a:tc>
                  <a:txBody>
                    <a:bodyPr/>
                    <a:lstStyle/>
                    <a:p>
                      <a:pPr algn="ctr" rtl="0" fontAlgn="b"/>
                      <a:r>
                        <a:rPr lang="en-US" sz="1800" b="1" i="0" u="none" strike="noStrike">
                          <a:solidFill>
                            <a:srgbClr val="000000"/>
                          </a:solidFill>
                          <a:effectLst/>
                          <a:latin typeface="Tahoma" panose="020B0604030504040204" pitchFamily="34" charset="0"/>
                        </a:rPr>
                        <a:t>25 -50</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800" b="1" i="0" u="none" strike="noStrike">
                          <a:solidFill>
                            <a:srgbClr val="000000"/>
                          </a:solidFill>
                          <a:effectLst/>
                          <a:latin typeface="Tahoma" panose="020B0604030504040204" pitchFamily="34" charset="0"/>
                        </a:rPr>
                        <a:t>0.03</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800" b="1" i="0" u="none" strike="noStrike">
                          <a:solidFill>
                            <a:srgbClr val="000000"/>
                          </a:solidFill>
                          <a:effectLst/>
                          <a:latin typeface="Tahoma" panose="020B0604030504040204" pitchFamily="34" charset="0"/>
                        </a:rPr>
                        <a:t>188</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800" b="1" i="0" u="none" strike="noStrike">
                          <a:solidFill>
                            <a:srgbClr val="000000"/>
                          </a:solidFill>
                          <a:effectLst/>
                          <a:latin typeface="Tahoma" panose="020B0604030504040204" pitchFamily="34" charset="0"/>
                        </a:rPr>
                        <a:t>16</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800" b="1" i="0" u="none" strike="noStrike" dirty="0">
                          <a:solidFill>
                            <a:srgbClr val="000000"/>
                          </a:solidFill>
                          <a:effectLst/>
                          <a:latin typeface="Tahoma" panose="020B0604030504040204" pitchFamily="34" charset="0"/>
                        </a:rPr>
                        <a:t>0.085</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800" b="1" i="0" u="none" strike="noStrike">
                          <a:solidFill>
                            <a:srgbClr val="000000"/>
                          </a:solidFill>
                          <a:effectLst/>
                          <a:latin typeface="Tahoma" panose="020B0604030504040204" pitchFamily="34" charset="0"/>
                        </a:rPr>
                        <a:t>-0.053</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800" b="1" i="0" u="none" strike="noStrike">
                          <a:solidFill>
                            <a:srgbClr val="000000"/>
                          </a:solidFill>
                          <a:effectLst/>
                          <a:latin typeface="Tahoma" panose="020B0604030504040204" pitchFamily="34" charset="0"/>
                        </a:rPr>
                        <a:t>0.112</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800" b="1" i="0" u="none" strike="noStrike">
                          <a:solidFill>
                            <a:srgbClr val="000000"/>
                          </a:solidFill>
                          <a:effectLst/>
                          <a:latin typeface="Tahoma" panose="020B0604030504040204" pitchFamily="34" charset="0"/>
                        </a:rPr>
                        <a:t>0.081</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6537542"/>
                  </a:ext>
                </a:extLst>
              </a:tr>
              <a:tr h="291853">
                <a:tc>
                  <a:txBody>
                    <a:bodyPr/>
                    <a:lstStyle/>
                    <a:p>
                      <a:pPr algn="ctr" rtl="0" fontAlgn="b"/>
                      <a:r>
                        <a:rPr lang="en-US" sz="1800" b="1" i="0" u="none" strike="noStrike">
                          <a:solidFill>
                            <a:srgbClr val="000000"/>
                          </a:solidFill>
                          <a:effectLst/>
                          <a:latin typeface="Tahoma" panose="020B0604030504040204" pitchFamily="34" charset="0"/>
                        </a:rPr>
                        <a:t>0 - 25</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800" b="1" i="0" u="none" strike="noStrike" dirty="0">
                          <a:solidFill>
                            <a:srgbClr val="000000"/>
                          </a:solidFill>
                          <a:effectLst/>
                          <a:latin typeface="Tahoma" panose="020B0604030504040204" pitchFamily="34" charset="0"/>
                        </a:rPr>
                        <a:t>0.01</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800" b="1" i="0" u="none" strike="noStrike">
                          <a:solidFill>
                            <a:srgbClr val="000000"/>
                          </a:solidFill>
                          <a:effectLst/>
                          <a:latin typeface="Tahoma" panose="020B0604030504040204" pitchFamily="34" charset="0"/>
                        </a:rPr>
                        <a:t>710</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800" b="1" i="0" u="none" strike="noStrike">
                          <a:solidFill>
                            <a:srgbClr val="000000"/>
                          </a:solidFill>
                          <a:effectLst/>
                          <a:latin typeface="Tahoma" panose="020B0604030504040204" pitchFamily="34" charset="0"/>
                        </a:rPr>
                        <a:t>62</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800" b="1" i="0" u="none" strike="noStrike" dirty="0">
                          <a:solidFill>
                            <a:srgbClr val="000000"/>
                          </a:solidFill>
                          <a:effectLst/>
                          <a:latin typeface="Tahoma" panose="020B0604030504040204" pitchFamily="34" charset="0"/>
                        </a:rPr>
                        <a:t>0.087</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800" b="1" i="0" u="none" strike="noStrike" dirty="0">
                          <a:solidFill>
                            <a:srgbClr val="000000"/>
                          </a:solidFill>
                          <a:effectLst/>
                          <a:latin typeface="Tahoma" panose="020B0604030504040204" pitchFamily="34" charset="0"/>
                        </a:rPr>
                        <a:t>-0.074</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800" b="1" i="0" u="none" strike="noStrike">
                          <a:solidFill>
                            <a:srgbClr val="000000"/>
                          </a:solidFill>
                          <a:effectLst/>
                          <a:latin typeface="Tahoma" panose="020B0604030504040204" pitchFamily="34" charset="0"/>
                        </a:rPr>
                        <a:t>0.098</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800" b="1" i="0" u="none" strike="noStrike">
                          <a:solidFill>
                            <a:srgbClr val="000000"/>
                          </a:solidFill>
                          <a:effectLst/>
                          <a:latin typeface="Tahoma" panose="020B0604030504040204" pitchFamily="34" charset="0"/>
                        </a:rPr>
                        <a:t>0.085</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2094330"/>
                  </a:ext>
                </a:extLst>
              </a:tr>
              <a:tr h="276493">
                <a:tc>
                  <a:txBody>
                    <a:bodyPr/>
                    <a:lstStyle/>
                    <a:p>
                      <a:pPr algn="l" fontAlgn="b"/>
                      <a:endParaRPr lang="en-US" sz="1200" b="0" i="0" u="none" strike="noStrike">
                        <a:solidFill>
                          <a:srgbClr val="000000"/>
                        </a:solidFill>
                        <a:effectLst/>
                        <a:latin typeface="Calibri" panose="020F0502020204030204" pitchFamily="34" charset="0"/>
                      </a:endParaRPr>
                    </a:p>
                  </a:txBody>
                  <a:tcPr marL="9010" marR="9010" marT="901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010" marR="9010" marT="901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b"/>
                      <a:r>
                        <a:rPr lang="en-US" sz="1800" b="1" i="0" u="none" strike="noStrike">
                          <a:solidFill>
                            <a:srgbClr val="000000"/>
                          </a:solidFill>
                          <a:effectLst/>
                          <a:latin typeface="Tahoma" panose="020B0604030504040204" pitchFamily="34" charset="0"/>
                        </a:rPr>
                        <a:t>1000</a:t>
                      </a:r>
                    </a:p>
                  </a:txBody>
                  <a:tcPr marL="9010" marR="9010" marT="901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457200" rtl="0" eaLnBrk="1" fontAlgn="b" latinLnBrk="0" hangingPunct="1"/>
                      <a:endParaRPr lang="en-US" sz="1800" b="1" i="0" u="none" strike="noStrike" kern="1200">
                        <a:solidFill>
                          <a:srgbClr val="000000"/>
                        </a:solidFill>
                        <a:effectLst/>
                        <a:latin typeface="Tahoma" panose="020B0604030504040204" pitchFamily="34" charset="0"/>
                        <a:ea typeface="+mn-ea"/>
                        <a:cs typeface="+mn-cs"/>
                      </a:endParaRPr>
                    </a:p>
                  </a:txBody>
                  <a:tcPr marL="9010" marR="9010" marT="901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ctr" defTabSz="457200" rtl="0" eaLnBrk="1" fontAlgn="b" latinLnBrk="0" hangingPunct="1"/>
                      <a:r>
                        <a:rPr lang="en-US" sz="1800" b="1" i="0" u="none" strike="noStrike" kern="1200" dirty="0">
                          <a:solidFill>
                            <a:srgbClr val="000000"/>
                          </a:solidFill>
                          <a:effectLst/>
                          <a:latin typeface="Tahoma" panose="020B0604030504040204" pitchFamily="34" charset="0"/>
                          <a:ea typeface="+mn-ea"/>
                          <a:cs typeface="+mn-cs"/>
                        </a:rPr>
                        <a:t>0.087</a:t>
                      </a:r>
                    </a:p>
                  </a:txBody>
                  <a:tcPr marL="9010" marR="9010" marT="901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b"/>
                      <a:r>
                        <a:rPr lang="en-US" sz="1800" b="1" i="0" u="none" strike="noStrike">
                          <a:solidFill>
                            <a:srgbClr val="000000"/>
                          </a:solidFill>
                          <a:effectLst/>
                          <a:latin typeface="Tahoma" panose="020B0604030504040204" pitchFamily="34" charset="0"/>
                        </a:rPr>
                        <a:t>-0.047</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b"/>
                      <a:r>
                        <a:rPr lang="en-US" sz="1800" b="1" i="0" u="none" strike="noStrike">
                          <a:solidFill>
                            <a:srgbClr val="000000"/>
                          </a:solidFill>
                          <a:effectLst/>
                          <a:latin typeface="Tahoma" panose="020B0604030504040204" pitchFamily="34" charset="0"/>
                        </a:rPr>
                        <a:t>0.120</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b"/>
                      <a:r>
                        <a:rPr lang="en-US" sz="1800" b="1" i="0" u="none" strike="noStrike">
                          <a:solidFill>
                            <a:srgbClr val="000000"/>
                          </a:solidFill>
                          <a:effectLst/>
                          <a:latin typeface="Tahoma" panose="020B0604030504040204" pitchFamily="34" charset="0"/>
                        </a:rPr>
                        <a:t>0.089</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813207555"/>
                  </a:ext>
                </a:extLst>
              </a:tr>
              <a:tr h="527640">
                <a:tc>
                  <a:txBody>
                    <a:bodyPr/>
                    <a:lstStyle/>
                    <a:p>
                      <a:pPr algn="l" fontAlgn="b"/>
                      <a:endParaRPr lang="en-US" sz="1200" b="0" i="0" u="none" strike="noStrike">
                        <a:solidFill>
                          <a:srgbClr val="000000"/>
                        </a:solidFill>
                        <a:effectLst/>
                        <a:latin typeface="Calibri" panose="020F0502020204030204" pitchFamily="34" charset="0"/>
                      </a:endParaRPr>
                    </a:p>
                  </a:txBody>
                  <a:tcPr marL="9010" marR="9010" marT="901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010" marR="9010" marT="901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010" marR="9010" marT="9010" marB="0" anchor="b">
                    <a:lnL>
                      <a:noFill/>
                    </a:lnL>
                    <a:lnR>
                      <a:noFill/>
                    </a:lnR>
                    <a:lnT>
                      <a:noFill/>
                    </a:lnT>
                    <a:lnB>
                      <a:noFill/>
                    </a:lnB>
                  </a:tcPr>
                </a:tc>
                <a:tc>
                  <a:txBody>
                    <a:bodyPr/>
                    <a:lstStyle/>
                    <a:p>
                      <a:pPr marL="0" algn="ctr" defTabSz="457200" rtl="0" eaLnBrk="1" fontAlgn="b" latinLnBrk="0" hangingPunct="1"/>
                      <a:endParaRPr lang="en-US" sz="1800" b="1" i="0" u="none" strike="noStrike" kern="1200" dirty="0">
                        <a:solidFill>
                          <a:srgbClr val="000000"/>
                        </a:solidFill>
                        <a:effectLst/>
                        <a:latin typeface="Tahoma" panose="020B0604030504040204" pitchFamily="34" charset="0"/>
                        <a:ea typeface="+mn-ea"/>
                        <a:cs typeface="+mn-cs"/>
                      </a:endParaRPr>
                    </a:p>
                  </a:txBody>
                  <a:tcPr marL="9010" marR="9010" marT="9010" marB="0" anchor="b">
                    <a:lnL>
                      <a:noFill/>
                    </a:lnL>
                    <a:lnR>
                      <a:noFill/>
                    </a:lnR>
                    <a:lnT>
                      <a:noFill/>
                    </a:lnT>
                    <a:lnB>
                      <a:noFill/>
                    </a:lnB>
                  </a:tcPr>
                </a:tc>
                <a:tc>
                  <a:txBody>
                    <a:bodyPr/>
                    <a:lstStyle/>
                    <a:p>
                      <a:pPr marL="0" algn="ctr" defTabSz="457200" rtl="0" eaLnBrk="1" fontAlgn="b" latinLnBrk="0" hangingPunct="1"/>
                      <a:endParaRPr lang="en-US" sz="1800" b="1" i="0" u="none" strike="noStrike" kern="1200" dirty="0">
                        <a:solidFill>
                          <a:srgbClr val="000000"/>
                        </a:solidFill>
                        <a:effectLst/>
                        <a:latin typeface="Tahoma" panose="020B0604030504040204" pitchFamily="34" charset="0"/>
                        <a:ea typeface="+mn-ea"/>
                        <a:cs typeface="+mn-cs"/>
                      </a:endParaRPr>
                    </a:p>
                  </a:txBody>
                  <a:tcPr marL="9010" marR="9010" marT="9010" marB="0" anchor="b">
                    <a:lnL>
                      <a:noFill/>
                    </a:lnL>
                    <a:lnR>
                      <a:noFill/>
                    </a:lnR>
                    <a:lnT>
                      <a:noFill/>
                    </a:lnT>
                    <a:lnB>
                      <a:noFill/>
                    </a:lnB>
                  </a:tcPr>
                </a:tc>
                <a:tc>
                  <a:txBody>
                    <a:bodyPr/>
                    <a:lstStyle/>
                    <a:p>
                      <a:pPr algn="l" fontAlgn="b"/>
                      <a:endParaRPr lang="en-US" sz="1200" b="0" i="0" u="none" strike="noStrike">
                        <a:solidFill>
                          <a:srgbClr val="000000"/>
                        </a:solidFill>
                        <a:effectLst/>
                        <a:latin typeface="Calibri" panose="020F0502020204030204" pitchFamily="34" charset="0"/>
                      </a:endParaRPr>
                    </a:p>
                  </a:txBody>
                  <a:tcPr marL="9010" marR="9010" marT="9010" marB="0" anchor="b">
                    <a:lnL>
                      <a:noFill/>
                    </a:lnL>
                    <a:lnR>
                      <a:noFill/>
                    </a:lnR>
                    <a:lnT>
                      <a:noFill/>
                    </a:lnT>
                    <a:lnB>
                      <a:noFill/>
                    </a:lnB>
                  </a:tcPr>
                </a:tc>
                <a:tc>
                  <a:txBody>
                    <a:bodyPr/>
                    <a:lstStyle/>
                    <a:p>
                      <a:pPr algn="r" rtl="0" fontAlgn="b"/>
                      <a:r>
                        <a:rPr lang="en-US" sz="1800" b="1" i="0" u="none" strike="noStrike">
                          <a:solidFill>
                            <a:srgbClr val="000000"/>
                          </a:solidFill>
                          <a:effectLst/>
                          <a:latin typeface="Tahoma" panose="020B0604030504040204" pitchFamily="34" charset="0"/>
                        </a:rPr>
                        <a:t>Square root:</a:t>
                      </a:r>
                    </a:p>
                  </a:txBody>
                  <a:tcPr marL="9010" marR="9010" marT="901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800" b="1" i="0" u="none" strike="noStrike" dirty="0">
                          <a:solidFill>
                            <a:srgbClr val="000000"/>
                          </a:solidFill>
                          <a:effectLst/>
                          <a:latin typeface="Tahoma" panose="020B0604030504040204" pitchFamily="34" charset="0"/>
                        </a:rPr>
                        <a:t>0.298</a:t>
                      </a:r>
                    </a:p>
                  </a:txBody>
                  <a:tcPr marL="9010" marR="9010" marT="90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67354606"/>
                  </a:ext>
                </a:extLst>
              </a:tr>
            </a:tbl>
          </a:graphicData>
        </a:graphic>
      </p:graphicFrame>
      <p:sp>
        <p:nvSpPr>
          <p:cNvPr id="4" name="Slide Number Placeholder 3">
            <a:extLst>
              <a:ext uri="{FF2B5EF4-FFF2-40B4-BE49-F238E27FC236}">
                <a16:creationId xmlns:a16="http://schemas.microsoft.com/office/drawing/2014/main" id="{C1589A22-9621-4F28-A17C-040E573466F7}"/>
              </a:ext>
            </a:extLst>
          </p:cNvPr>
          <p:cNvSpPr>
            <a:spLocks noGrp="1"/>
          </p:cNvSpPr>
          <p:nvPr>
            <p:ph type="sldNum" sz="quarter" idx="12"/>
          </p:nvPr>
        </p:nvSpPr>
        <p:spPr/>
        <p:txBody>
          <a:bodyPr/>
          <a:lstStyle/>
          <a:p>
            <a:pPr>
              <a:defRPr/>
            </a:pPr>
            <a:fld id="{E70CF1B1-AA47-B34B-9B18-40744FAC0177}" type="slidenum">
              <a:rPr lang="en-US" smtClean="0"/>
              <a:pPr>
                <a:defRPr/>
              </a:pPr>
              <a:t>12</a:t>
            </a:fld>
            <a:endParaRPr lang="en-US"/>
          </a:p>
        </p:txBody>
      </p:sp>
      <p:sp>
        <p:nvSpPr>
          <p:cNvPr id="11" name="Oval 10">
            <a:extLst>
              <a:ext uri="{FF2B5EF4-FFF2-40B4-BE49-F238E27FC236}">
                <a16:creationId xmlns:a16="http://schemas.microsoft.com/office/drawing/2014/main" id="{765B1F14-9D95-4579-8515-6EEACBB5FC42}"/>
              </a:ext>
            </a:extLst>
          </p:cNvPr>
          <p:cNvSpPr/>
          <p:nvPr/>
        </p:nvSpPr>
        <p:spPr bwMode="auto">
          <a:xfrm>
            <a:off x="3048000" y="3340579"/>
            <a:ext cx="1066800" cy="1676401"/>
          </a:xfrm>
          <a:prstGeom prst="ellipse">
            <a:avLst/>
          </a:prstGeom>
          <a:noFill/>
          <a:ln w="127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charset="0"/>
            </a:endParaRPr>
          </a:p>
        </p:txBody>
      </p:sp>
      <p:sp>
        <p:nvSpPr>
          <p:cNvPr id="10" name="Title 1">
            <a:extLst>
              <a:ext uri="{FF2B5EF4-FFF2-40B4-BE49-F238E27FC236}">
                <a16:creationId xmlns:a16="http://schemas.microsoft.com/office/drawing/2014/main" id="{67F90351-2F7E-3B41-BB8E-40799FD2E903}"/>
              </a:ext>
            </a:extLst>
          </p:cNvPr>
          <p:cNvSpPr txBox="1">
            <a:spLocks/>
          </p:cNvSpPr>
          <p:nvPr/>
        </p:nvSpPr>
        <p:spPr bwMode="auto">
          <a:xfrm>
            <a:off x="1303338" y="366713"/>
            <a:ext cx="7793037" cy="1462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2pPr>
            <a:lvl3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3pPr>
            <a:lvl4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4pPr>
            <a:lvl5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5pPr>
            <a:lvl6pPr marL="457200" algn="l" rtl="0" fontAlgn="base">
              <a:spcBef>
                <a:spcPct val="0"/>
              </a:spcBef>
              <a:spcAft>
                <a:spcPct val="0"/>
              </a:spcAft>
              <a:defRPr sz="4400">
                <a:solidFill>
                  <a:schemeClr val="tx2"/>
                </a:solidFill>
                <a:latin typeface="Tahoma" charset="0"/>
              </a:defRPr>
            </a:lvl6pPr>
            <a:lvl7pPr marL="914400" algn="l" rtl="0" fontAlgn="base">
              <a:spcBef>
                <a:spcPct val="0"/>
              </a:spcBef>
              <a:spcAft>
                <a:spcPct val="0"/>
              </a:spcAft>
              <a:defRPr sz="4400">
                <a:solidFill>
                  <a:schemeClr val="tx2"/>
                </a:solidFill>
                <a:latin typeface="Tahoma" charset="0"/>
              </a:defRPr>
            </a:lvl7pPr>
            <a:lvl8pPr marL="1371600" algn="l" rtl="0" fontAlgn="base">
              <a:spcBef>
                <a:spcPct val="0"/>
              </a:spcBef>
              <a:spcAft>
                <a:spcPct val="0"/>
              </a:spcAft>
              <a:defRPr sz="4400">
                <a:solidFill>
                  <a:schemeClr val="tx2"/>
                </a:solidFill>
                <a:latin typeface="Tahoma" charset="0"/>
              </a:defRPr>
            </a:lvl8pPr>
            <a:lvl9pPr marL="1828800" algn="l" rtl="0" fontAlgn="base">
              <a:spcBef>
                <a:spcPct val="0"/>
              </a:spcBef>
              <a:spcAft>
                <a:spcPct val="0"/>
              </a:spcAft>
              <a:defRPr sz="4400">
                <a:solidFill>
                  <a:schemeClr val="tx2"/>
                </a:solidFill>
                <a:latin typeface="Tahoma" charset="0"/>
              </a:defRPr>
            </a:lvl9pPr>
          </a:lstStyle>
          <a:p>
            <a:r>
              <a:rPr lang="en-US" kern="0" dirty="0"/>
              <a:t>Test in 1000 ED patients: Bias, MAE, Brier Score</a:t>
            </a:r>
          </a:p>
        </p:txBody>
      </p:sp>
    </p:spTree>
    <p:extLst>
      <p:ext uri="{BB962C8B-B14F-4D97-AF65-F5344CB8AC3E}">
        <p14:creationId xmlns:p14="http://schemas.microsoft.com/office/powerpoint/2010/main" val="240329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noChangeArrowheads="1"/>
          </p:cNvSpPr>
          <p:nvPr>
            <p:ph type="body" idx="4294967295"/>
          </p:nvPr>
        </p:nvSpPr>
        <p:spPr>
          <a:xfrm>
            <a:off x="646133" y="2205038"/>
            <a:ext cx="8489950" cy="4495800"/>
          </a:xfrm>
        </p:spPr>
        <p:txBody>
          <a:bodyPr/>
          <a:lstStyle/>
          <a:p>
            <a:pPr marL="457200" indent="-457200" eaLnBrk="1" hangingPunct="1">
              <a:buAutoNum type="arabicParenR"/>
            </a:pPr>
            <a:r>
              <a:rPr lang="en-US" sz="2400" dirty="0">
                <a:latin typeface="Tahoma" charset="0"/>
                <a:ea typeface="MS PGothic" charset="0"/>
              </a:rPr>
              <a:t>To create a calibration plot</a:t>
            </a:r>
          </a:p>
          <a:p>
            <a:pPr marL="457200" indent="-457200" eaLnBrk="1" hangingPunct="1">
              <a:buAutoNum type="arabicParenR"/>
            </a:pPr>
            <a:r>
              <a:rPr lang="en-US" sz="2400" dirty="0">
                <a:latin typeface="Tahoma" charset="0"/>
                <a:ea typeface="MS PGothic" charset="0"/>
              </a:rPr>
              <a:t>Separate calibration from discrimination</a:t>
            </a:r>
          </a:p>
          <a:p>
            <a:pPr marL="457200" indent="-457200" eaLnBrk="1" hangingPunct="1">
              <a:buAutoNum type="arabicParenR"/>
            </a:pPr>
            <a:endParaRPr lang="en-US" sz="2400" dirty="0">
              <a:latin typeface="Tahoma" charset="0"/>
              <a:ea typeface="MS PGothic" charset="0"/>
            </a:endParaRPr>
          </a:p>
          <a:p>
            <a:pPr marL="0" indent="0" eaLnBrk="1" hangingPunct="1">
              <a:buNone/>
            </a:pPr>
            <a:r>
              <a:rPr lang="en-US" sz="2400" dirty="0">
                <a:latin typeface="Tahoma" charset="0"/>
                <a:ea typeface="MS PGothic" charset="0"/>
              </a:rPr>
              <a:t>Can evaluate discrimination without creating risk groups by generating a “walking man” ROC curve and calculating the area under it.</a:t>
            </a:r>
          </a:p>
          <a:p>
            <a:pPr marL="0" indent="0" eaLnBrk="1" hangingPunct="1">
              <a:buNone/>
            </a:pPr>
            <a:r>
              <a:rPr lang="en-US" sz="2400" dirty="0">
                <a:latin typeface="Tahoma" charset="0"/>
                <a:ea typeface="MS PGothic" charset="0"/>
              </a:rPr>
              <a:t>Can calculate a Brier score without creating risk groups, but this depends on both calibration and discrimination.</a:t>
            </a:r>
          </a:p>
        </p:txBody>
      </p:sp>
      <p:sp>
        <p:nvSpPr>
          <p:cNvPr id="166914" name="Rectangle 3"/>
          <p:cNvSpPr>
            <a:spLocks noGrp="1" noChangeArrowheads="1"/>
          </p:cNvSpPr>
          <p:nvPr>
            <p:ph type="title" idx="4294967295"/>
          </p:nvPr>
        </p:nvSpPr>
        <p:spPr>
          <a:xfrm>
            <a:off x="1143000" y="381000"/>
            <a:ext cx="6858000" cy="1143000"/>
          </a:xfrm>
        </p:spPr>
        <p:txBody>
          <a:bodyPr/>
          <a:lstStyle/>
          <a:p>
            <a:pPr eaLnBrk="1" hangingPunct="1"/>
            <a:r>
              <a:rPr lang="en-US" sz="3200" dirty="0">
                <a:latin typeface="Tahoma" charset="0"/>
                <a:ea typeface="MS PGothic" charset="0"/>
              </a:rPr>
              <a:t>Why divide the population into risk groups?</a:t>
            </a:r>
          </a:p>
        </p:txBody>
      </p:sp>
      <p:sp>
        <p:nvSpPr>
          <p:cNvPr id="166916"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8B7D96DA-807B-1F45-9F7F-25F4EAF3745C}" type="slidenum">
              <a:rPr lang="en-US" sz="1400"/>
              <a:pPr/>
              <a:t>13</a:t>
            </a:fld>
            <a:endParaRPr lang="en-US" sz="1400"/>
          </a:p>
        </p:txBody>
      </p:sp>
    </p:spTree>
    <p:extLst>
      <p:ext uri="{BB962C8B-B14F-4D97-AF65-F5344CB8AC3E}">
        <p14:creationId xmlns:p14="http://schemas.microsoft.com/office/powerpoint/2010/main" val="3201885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1589A22-9621-4F28-A17C-040E573466F7}"/>
              </a:ext>
            </a:extLst>
          </p:cNvPr>
          <p:cNvSpPr>
            <a:spLocks noGrp="1"/>
          </p:cNvSpPr>
          <p:nvPr>
            <p:ph type="sldNum" sz="quarter" idx="12"/>
          </p:nvPr>
        </p:nvSpPr>
        <p:spPr/>
        <p:txBody>
          <a:bodyPr/>
          <a:lstStyle/>
          <a:p>
            <a:pPr>
              <a:defRPr/>
            </a:pPr>
            <a:fld id="{E70CF1B1-AA47-B34B-9B18-40744FAC0177}" type="slidenum">
              <a:rPr lang="en-US" smtClean="0"/>
              <a:pPr>
                <a:defRPr/>
              </a:pPr>
              <a:t>14</a:t>
            </a:fld>
            <a:endParaRPr lang="en-US"/>
          </a:p>
        </p:txBody>
      </p:sp>
      <p:sp>
        <p:nvSpPr>
          <p:cNvPr id="11" name="Oval 10">
            <a:extLst>
              <a:ext uri="{FF2B5EF4-FFF2-40B4-BE49-F238E27FC236}">
                <a16:creationId xmlns:a16="http://schemas.microsoft.com/office/drawing/2014/main" id="{765B1F14-9D95-4579-8515-6EEACBB5FC42}"/>
              </a:ext>
            </a:extLst>
          </p:cNvPr>
          <p:cNvSpPr/>
          <p:nvPr/>
        </p:nvSpPr>
        <p:spPr bwMode="auto">
          <a:xfrm>
            <a:off x="5199856" y="3047999"/>
            <a:ext cx="1066800" cy="1905001"/>
          </a:xfrm>
          <a:prstGeom prst="ellipse">
            <a:avLst/>
          </a:prstGeom>
          <a:noFill/>
          <a:ln w="127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charset="0"/>
            </a:endParaRPr>
          </a:p>
        </p:txBody>
      </p:sp>
      <p:graphicFrame>
        <p:nvGraphicFramePr>
          <p:cNvPr id="5" name="Table 4">
            <a:extLst>
              <a:ext uri="{FF2B5EF4-FFF2-40B4-BE49-F238E27FC236}">
                <a16:creationId xmlns:a16="http://schemas.microsoft.com/office/drawing/2014/main" id="{21B8F17A-E19A-FE40-8D51-76EDA9CDD168}"/>
              </a:ext>
            </a:extLst>
          </p:cNvPr>
          <p:cNvGraphicFramePr>
            <a:graphicFrameLocks noGrp="1"/>
          </p:cNvGraphicFramePr>
          <p:nvPr>
            <p:extLst>
              <p:ext uri="{D42A27DB-BD31-4B8C-83A1-F6EECF244321}">
                <p14:modId xmlns:p14="http://schemas.microsoft.com/office/powerpoint/2010/main" val="852948056"/>
              </p:ext>
            </p:extLst>
          </p:nvPr>
        </p:nvGraphicFramePr>
        <p:xfrm>
          <a:off x="304800" y="2286000"/>
          <a:ext cx="8288339" cy="2982911"/>
        </p:xfrm>
        <a:graphic>
          <a:graphicData uri="http://schemas.openxmlformats.org/drawingml/2006/table">
            <a:tbl>
              <a:tblPr/>
              <a:tblGrid>
                <a:gridCol w="2029188">
                  <a:extLst>
                    <a:ext uri="{9D8B030D-6E8A-4147-A177-3AD203B41FA5}">
                      <a16:colId xmlns:a16="http://schemas.microsoft.com/office/drawing/2014/main" val="3858399968"/>
                    </a:ext>
                  </a:extLst>
                </a:gridCol>
                <a:gridCol w="1197371">
                  <a:extLst>
                    <a:ext uri="{9D8B030D-6E8A-4147-A177-3AD203B41FA5}">
                      <a16:colId xmlns:a16="http://schemas.microsoft.com/office/drawing/2014/main" val="3991640037"/>
                    </a:ext>
                  </a:extLst>
                </a:gridCol>
                <a:gridCol w="820627">
                  <a:extLst>
                    <a:ext uri="{9D8B030D-6E8A-4147-A177-3AD203B41FA5}">
                      <a16:colId xmlns:a16="http://schemas.microsoft.com/office/drawing/2014/main" val="1590621904"/>
                    </a:ext>
                  </a:extLst>
                </a:gridCol>
                <a:gridCol w="939992">
                  <a:extLst>
                    <a:ext uri="{9D8B030D-6E8A-4147-A177-3AD203B41FA5}">
                      <a16:colId xmlns:a16="http://schemas.microsoft.com/office/drawing/2014/main" val="2512577472"/>
                    </a:ext>
                  </a:extLst>
                </a:gridCol>
                <a:gridCol w="794516">
                  <a:extLst>
                    <a:ext uri="{9D8B030D-6E8A-4147-A177-3AD203B41FA5}">
                      <a16:colId xmlns:a16="http://schemas.microsoft.com/office/drawing/2014/main" val="2094115341"/>
                    </a:ext>
                  </a:extLst>
                </a:gridCol>
                <a:gridCol w="2506645">
                  <a:extLst>
                    <a:ext uri="{9D8B030D-6E8A-4147-A177-3AD203B41FA5}">
                      <a16:colId xmlns:a16="http://schemas.microsoft.com/office/drawing/2014/main" val="1613217071"/>
                    </a:ext>
                  </a:extLst>
                </a:gridCol>
              </a:tblGrid>
              <a:tr h="691163">
                <a:tc>
                  <a:txBody>
                    <a:bodyPr/>
                    <a:lstStyle/>
                    <a:p>
                      <a:pPr algn="ctr" rtl="0" fontAlgn="b"/>
                      <a:r>
                        <a:rPr lang="en-US" sz="2000" b="1" i="0" u="none" strike="noStrike">
                          <a:solidFill>
                            <a:srgbClr val="000000"/>
                          </a:solidFill>
                          <a:effectLst/>
                          <a:latin typeface="Tahoma" panose="020B0604030504040204" pitchFamily="34" charset="0"/>
                        </a:rPr>
                        <a:t>Joint Fluid</a:t>
                      </a:r>
                    </a:p>
                  </a:txBody>
                  <a:tcPr marL="9525" marR="9525" marT="9525" marB="0" anchor="b">
                    <a:lnL>
                      <a:noFill/>
                    </a:lnL>
                    <a:lnR>
                      <a:noFill/>
                    </a:lnR>
                    <a:lnT>
                      <a:noFill/>
                    </a:lnT>
                    <a:lnB>
                      <a:noFill/>
                    </a:lnB>
                  </a:tcPr>
                </a:tc>
                <a:tc>
                  <a:txBody>
                    <a:bodyPr/>
                    <a:lstStyle/>
                    <a:p>
                      <a:pPr algn="ctr" rtl="0" fontAlgn="b"/>
                      <a:r>
                        <a:rPr lang="en-US" sz="2000" b="1" i="0" u="none" strike="noStrike">
                          <a:solidFill>
                            <a:srgbClr val="000000"/>
                          </a:solidFill>
                          <a:effectLst/>
                          <a:latin typeface="Tahoma" panose="020B0604030504040204" pitchFamily="34" charset="0"/>
                        </a:rPr>
                        <a:t>Septic Arthritis</a:t>
                      </a:r>
                    </a:p>
                  </a:txBody>
                  <a:tcPr marL="9525" marR="9525" marT="9525" marB="0" anchor="b">
                    <a:lnL>
                      <a:noFill/>
                    </a:lnL>
                    <a:lnR>
                      <a:noFill/>
                    </a:lnR>
                    <a:lnT>
                      <a:noFill/>
                    </a:lnT>
                    <a:lnB>
                      <a:noFill/>
                    </a:lnB>
                  </a:tcPr>
                </a:tc>
                <a:tc rowSpan="2">
                  <a:txBody>
                    <a:bodyPr/>
                    <a:lstStyle/>
                    <a:p>
                      <a:pPr algn="ctr" rtl="0" fontAlgn="b"/>
                      <a:r>
                        <a:rPr lang="en-US" sz="2000" b="1" i="0" u="none" strike="noStrike" dirty="0">
                          <a:solidFill>
                            <a:srgbClr val="000000"/>
                          </a:solidFill>
                          <a:effectLst/>
                          <a:latin typeface="Tahoma" panose="020B0604030504040204" pitchFamily="34" charset="0"/>
                        </a:rPr>
                        <a:t>N with result</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rtl="0" fontAlgn="b"/>
                      <a:r>
                        <a:rPr lang="en-US" sz="2000" b="1" i="0" u="none" strike="noStrike" dirty="0">
                          <a:solidFill>
                            <a:srgbClr val="000000"/>
                          </a:solidFill>
                          <a:effectLst/>
                          <a:latin typeface="Tahoma" panose="020B0604030504040204" pitchFamily="34" charset="0"/>
                        </a:rPr>
                        <a:t>Actually 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rtl="0" fontAlgn="b"/>
                      <a:r>
                        <a:rPr lang="en-US" sz="2000" b="1" i="0" u="none" strike="noStrike">
                          <a:solidFill>
                            <a:srgbClr val="000000"/>
                          </a:solidFill>
                          <a:effectLst/>
                          <a:latin typeface="Tahoma" panose="020B0604030504040204" pitchFamily="34" charset="0"/>
                        </a:rPr>
                        <a:t>Error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5198925"/>
                  </a:ext>
                </a:extLst>
              </a:tr>
              <a:tr h="345581">
                <a:tc>
                  <a:txBody>
                    <a:bodyPr/>
                    <a:lstStyle/>
                    <a:p>
                      <a:pPr algn="ctr" rtl="0" fontAlgn="b"/>
                      <a:r>
                        <a:rPr lang="en-US" sz="2000" b="1" i="0" u="none" strike="noStrike">
                          <a:solidFill>
                            <a:srgbClr val="000000"/>
                          </a:solidFill>
                          <a:effectLst/>
                          <a:latin typeface="Tahoma" panose="020B0604030504040204" pitchFamily="34" charset="0"/>
                        </a:rPr>
                        <a:t>WBC (/uL)</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a:solidFill>
                            <a:srgbClr val="000000"/>
                          </a:solidFill>
                          <a:effectLst/>
                          <a:latin typeface="Tahoma" panose="020B0604030504040204" pitchFamily="34" charset="0"/>
                        </a:rPr>
                        <a:t>Risk (r)*</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rtl="0" fontAlgn="b"/>
                      <a:r>
                        <a:rPr lang="en-US" sz="2000" b="1" i="0" u="none" strike="noStrike">
                          <a:solidFill>
                            <a:srgbClr val="000000"/>
                          </a:solidFill>
                          <a:effectLst/>
                          <a:latin typeface="Tahoma" panose="020B0604030504040204" pitchFamily="34" charset="0"/>
                        </a:rPr>
                        <a:t>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a:solidFill>
                            <a:srgbClr val="000000"/>
                          </a:solidFill>
                          <a:effectLst/>
                          <a:latin typeface="Tahoma" panose="020B0604030504040204" pitchFamily="34" charset="0"/>
                        </a:rPr>
                        <a:t>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a:solidFill>
                            <a:srgbClr val="000000"/>
                          </a:solidFill>
                          <a:effectLst/>
                          <a:latin typeface="Tahoma" panose="020B0604030504040204" pitchFamily="34" charset="0"/>
                        </a:rPr>
                        <a:t>r - 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580361"/>
                  </a:ext>
                </a:extLst>
              </a:tr>
              <a:tr h="345581">
                <a:tc>
                  <a:txBody>
                    <a:bodyPr/>
                    <a:lstStyle/>
                    <a:p>
                      <a:pPr algn="ctr" rtl="0" fontAlgn="b"/>
                      <a:r>
                        <a:rPr lang="en-US" sz="2000" b="1" i="0" u="none" strike="noStrike">
                          <a:solidFill>
                            <a:srgbClr val="000000"/>
                          </a:solidFill>
                          <a:effectLst/>
                          <a:latin typeface="Tahoma" panose="020B0604030504040204" pitchFamily="34" charset="0"/>
                        </a:rPr>
                        <a:t>&gt;100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a:solidFill>
                            <a:srgbClr val="000000"/>
                          </a:solidFill>
                          <a:effectLst/>
                          <a:latin typeface="Tahoma" panose="020B0604030504040204" pitchFamily="34" charset="0"/>
                        </a:rPr>
                        <a:t>0.55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a:solidFill>
                            <a:srgbClr val="000000"/>
                          </a:solidFill>
                          <a:effectLst/>
                          <a:latin typeface="Tahoma" panose="020B0604030504040204" pitchFamily="34" charset="0"/>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a:solidFill>
                            <a:srgbClr val="000000"/>
                          </a:solidFill>
                          <a:effectLst/>
                          <a:latin typeface="Tahoma" panose="020B060403050404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dirty="0">
                          <a:solidFill>
                            <a:srgbClr val="000000"/>
                          </a:solidFill>
                          <a:effectLst/>
                          <a:latin typeface="Tahoma" panose="020B0604030504040204" pitchFamily="34" charset="0"/>
                        </a:rPr>
                        <a:t>0.091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dirty="0">
                          <a:solidFill>
                            <a:srgbClr val="000000"/>
                          </a:solidFill>
                          <a:effectLst/>
                          <a:latin typeface="Tahoma" panose="020B0604030504040204" pitchFamily="34" charset="0"/>
                        </a:rPr>
                        <a:t>0.456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2055535"/>
                  </a:ext>
                </a:extLst>
              </a:tr>
              <a:tr h="345581">
                <a:tc>
                  <a:txBody>
                    <a:bodyPr/>
                    <a:lstStyle/>
                    <a:p>
                      <a:pPr algn="ctr" rtl="0" fontAlgn="b"/>
                      <a:r>
                        <a:rPr lang="en-US" sz="2000" b="1" i="0" u="none" strike="noStrike">
                          <a:solidFill>
                            <a:srgbClr val="000000"/>
                          </a:solidFill>
                          <a:effectLst/>
                          <a:latin typeface="Tahoma" panose="020B0604030504040204" pitchFamily="34" charset="0"/>
                        </a:rPr>
                        <a:t>50 - 100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a:solidFill>
                            <a:srgbClr val="000000"/>
                          </a:solidFill>
                          <a:effectLst/>
                          <a:latin typeface="Tahoma" panose="020B0604030504040204" pitchFamily="34" charset="0"/>
                        </a:rPr>
                        <a:t>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a:solidFill>
                            <a:srgbClr val="000000"/>
                          </a:solidFill>
                          <a:effectLst/>
                          <a:latin typeface="Tahoma" panose="020B0604030504040204" pitchFamily="34" charset="0"/>
                        </a:rPr>
                        <a:t>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a:solidFill>
                            <a:srgbClr val="000000"/>
                          </a:solidFill>
                          <a:effectLst/>
                          <a:latin typeface="Tahoma" panose="020B060403050404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dirty="0">
                          <a:solidFill>
                            <a:srgbClr val="000000"/>
                          </a:solidFill>
                          <a:effectLst/>
                          <a:latin typeface="Tahoma" panose="020B0604030504040204" pitchFamily="34" charset="0"/>
                        </a:rPr>
                        <a:t>0.088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dirty="0">
                          <a:solidFill>
                            <a:srgbClr val="000000"/>
                          </a:solidFill>
                          <a:effectLst/>
                          <a:latin typeface="Tahoma" panose="020B0604030504040204" pitchFamily="34" charset="0"/>
                        </a:rPr>
                        <a:t>0.077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1760241"/>
                  </a:ext>
                </a:extLst>
              </a:tr>
              <a:tr h="345581">
                <a:tc>
                  <a:txBody>
                    <a:bodyPr/>
                    <a:lstStyle/>
                    <a:p>
                      <a:pPr algn="ctr" rtl="0" fontAlgn="b"/>
                      <a:r>
                        <a:rPr lang="en-US" sz="2000" b="1" i="0" u="none" strike="noStrike">
                          <a:solidFill>
                            <a:srgbClr val="000000"/>
                          </a:solidFill>
                          <a:effectLst/>
                          <a:latin typeface="Tahoma" panose="020B0604030504040204" pitchFamily="34" charset="0"/>
                        </a:rPr>
                        <a:t>25 -50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a:solidFill>
                            <a:srgbClr val="000000"/>
                          </a:solidFill>
                          <a:effectLst/>
                          <a:latin typeface="Tahoma" panose="020B0604030504040204" pitchFamily="34" charset="0"/>
                        </a:rPr>
                        <a:t>0.03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a:solidFill>
                            <a:srgbClr val="000000"/>
                          </a:solidFill>
                          <a:effectLst/>
                          <a:latin typeface="Tahoma" panose="020B0604030504040204" pitchFamily="34" charset="0"/>
                        </a:rPr>
                        <a:t>188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a:solidFill>
                            <a:srgbClr val="000000"/>
                          </a:solidFill>
                          <a:effectLst/>
                          <a:latin typeface="Tahoma" panose="020B060403050404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dirty="0">
                          <a:solidFill>
                            <a:srgbClr val="000000"/>
                          </a:solidFill>
                          <a:effectLst/>
                          <a:latin typeface="Tahoma" panose="020B0604030504040204" pitchFamily="34" charset="0"/>
                        </a:rPr>
                        <a:t>0.085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dirty="0">
                          <a:solidFill>
                            <a:srgbClr val="000000"/>
                          </a:solidFill>
                          <a:effectLst/>
                          <a:latin typeface="Tahoma" panose="020B0604030504040204" pitchFamily="34" charset="0"/>
                        </a:rPr>
                        <a:t>-0.053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3317505"/>
                  </a:ext>
                </a:extLst>
              </a:tr>
              <a:tr h="345581">
                <a:tc>
                  <a:txBody>
                    <a:bodyPr/>
                    <a:lstStyle/>
                    <a:p>
                      <a:pPr algn="ctr" rtl="0" fontAlgn="b"/>
                      <a:r>
                        <a:rPr lang="en-US" sz="2000" b="1" i="0" u="none" strike="noStrike">
                          <a:solidFill>
                            <a:srgbClr val="000000"/>
                          </a:solidFill>
                          <a:effectLst/>
                          <a:latin typeface="Tahoma" panose="020B0604030504040204" pitchFamily="34" charset="0"/>
                        </a:rPr>
                        <a:t>0 - 25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a:solidFill>
                            <a:srgbClr val="000000"/>
                          </a:solidFill>
                          <a:effectLst/>
                          <a:latin typeface="Tahoma" panose="020B0604030504040204" pitchFamily="34" charset="0"/>
                        </a:rPr>
                        <a:t>0.01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a:solidFill>
                            <a:srgbClr val="000000"/>
                          </a:solidFill>
                          <a:effectLst/>
                          <a:latin typeface="Tahoma" panose="020B0604030504040204" pitchFamily="34" charset="0"/>
                        </a:rPr>
                        <a:t>710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dirty="0">
                          <a:solidFill>
                            <a:srgbClr val="000000"/>
                          </a:solidFill>
                          <a:effectLst/>
                          <a:latin typeface="Tahoma" panose="020B0604030504040204" pitchFamily="34" charset="0"/>
                        </a:rPr>
                        <a:t>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dirty="0">
                          <a:solidFill>
                            <a:srgbClr val="000000"/>
                          </a:solidFill>
                          <a:effectLst/>
                          <a:latin typeface="Tahoma" panose="020B0604030504040204" pitchFamily="34" charset="0"/>
                        </a:rPr>
                        <a:t>0.087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dirty="0">
                          <a:solidFill>
                            <a:srgbClr val="000000"/>
                          </a:solidFill>
                          <a:effectLst/>
                          <a:latin typeface="Tahoma" panose="020B0604030504040204" pitchFamily="34" charset="0"/>
                        </a:rPr>
                        <a:t>-0.074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0197281"/>
                  </a:ext>
                </a:extLst>
              </a:tr>
              <a:tr h="563843">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b"/>
                      <a:r>
                        <a:rPr lang="en-US" sz="2000" b="1" i="0" u="none" strike="noStrike">
                          <a:solidFill>
                            <a:srgbClr val="000000"/>
                          </a:solidFill>
                          <a:effectLst/>
                          <a:latin typeface="Tahoma" panose="020B0604030504040204" pitchFamily="34" charset="0"/>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dirty="0">
                          <a:solidFill>
                            <a:srgbClr val="000000"/>
                          </a:solidFill>
                          <a:effectLst/>
                          <a:latin typeface="Tahoma" panose="020B0604030504040204" pitchFamily="34" charset="0"/>
                        </a:rPr>
                        <a:t>87</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rtl="0" fontAlgn="b"/>
                      <a:r>
                        <a:rPr lang="en-US" sz="2000" b="1" i="0" u="none" strike="noStrike" dirty="0">
                          <a:solidFill>
                            <a:srgbClr val="000000"/>
                          </a:solidFill>
                          <a:effectLst/>
                          <a:latin typeface="Tahoma" panose="020B0604030504040204" pitchFamily="34" charset="0"/>
                        </a:rPr>
                        <a:t>0.087</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b"/>
                      <a:r>
                        <a:rPr lang="en-US" sz="2000" b="1" i="0" u="none" strike="noStrike" dirty="0">
                          <a:solidFill>
                            <a:srgbClr val="000000"/>
                          </a:solidFill>
                          <a:effectLst/>
                          <a:latin typeface="Tahoma" panose="020B0604030504040204" pitchFamily="34" charset="0"/>
                        </a:rPr>
                        <a:t>-0.047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69360949"/>
                  </a:ext>
                </a:extLst>
              </a:tr>
            </a:tbl>
          </a:graphicData>
        </a:graphic>
      </p:graphicFrame>
      <p:sp>
        <p:nvSpPr>
          <p:cNvPr id="8" name="Oval 7">
            <a:extLst>
              <a:ext uri="{FF2B5EF4-FFF2-40B4-BE49-F238E27FC236}">
                <a16:creationId xmlns:a16="http://schemas.microsoft.com/office/drawing/2014/main" id="{09BAA776-F55D-7144-B79B-2EDF36BEEF33}"/>
              </a:ext>
            </a:extLst>
          </p:cNvPr>
          <p:cNvSpPr/>
          <p:nvPr/>
        </p:nvSpPr>
        <p:spPr bwMode="auto">
          <a:xfrm>
            <a:off x="6781800" y="3007519"/>
            <a:ext cx="1066800" cy="1905000"/>
          </a:xfrm>
          <a:prstGeom prst="ellipse">
            <a:avLst/>
          </a:prstGeom>
          <a:noFill/>
          <a:ln w="127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charset="0"/>
            </a:endParaRPr>
          </a:p>
        </p:txBody>
      </p:sp>
      <p:sp>
        <p:nvSpPr>
          <p:cNvPr id="10" name="Title 1">
            <a:extLst>
              <a:ext uri="{FF2B5EF4-FFF2-40B4-BE49-F238E27FC236}">
                <a16:creationId xmlns:a16="http://schemas.microsoft.com/office/drawing/2014/main" id="{67F90351-2F7E-3B41-BB8E-40799FD2E903}"/>
              </a:ext>
            </a:extLst>
          </p:cNvPr>
          <p:cNvSpPr txBox="1">
            <a:spLocks/>
          </p:cNvSpPr>
          <p:nvPr/>
        </p:nvSpPr>
        <p:spPr bwMode="auto">
          <a:xfrm>
            <a:off x="1303338" y="366713"/>
            <a:ext cx="7793037" cy="1462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2pPr>
            <a:lvl3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3pPr>
            <a:lvl4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4pPr>
            <a:lvl5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5pPr>
            <a:lvl6pPr marL="457200" algn="l" rtl="0" fontAlgn="base">
              <a:spcBef>
                <a:spcPct val="0"/>
              </a:spcBef>
              <a:spcAft>
                <a:spcPct val="0"/>
              </a:spcAft>
              <a:defRPr sz="4400">
                <a:solidFill>
                  <a:schemeClr val="tx2"/>
                </a:solidFill>
                <a:latin typeface="Tahoma" charset="0"/>
              </a:defRPr>
            </a:lvl6pPr>
            <a:lvl7pPr marL="914400" algn="l" rtl="0" fontAlgn="base">
              <a:spcBef>
                <a:spcPct val="0"/>
              </a:spcBef>
              <a:spcAft>
                <a:spcPct val="0"/>
              </a:spcAft>
              <a:defRPr sz="4400">
                <a:solidFill>
                  <a:schemeClr val="tx2"/>
                </a:solidFill>
                <a:latin typeface="Tahoma" charset="0"/>
              </a:defRPr>
            </a:lvl7pPr>
            <a:lvl8pPr marL="1371600" algn="l" rtl="0" fontAlgn="base">
              <a:spcBef>
                <a:spcPct val="0"/>
              </a:spcBef>
              <a:spcAft>
                <a:spcPct val="0"/>
              </a:spcAft>
              <a:defRPr sz="4400">
                <a:solidFill>
                  <a:schemeClr val="tx2"/>
                </a:solidFill>
                <a:latin typeface="Tahoma" charset="0"/>
              </a:defRPr>
            </a:lvl8pPr>
            <a:lvl9pPr marL="1828800" algn="l" rtl="0" fontAlgn="base">
              <a:spcBef>
                <a:spcPct val="0"/>
              </a:spcBef>
              <a:spcAft>
                <a:spcPct val="0"/>
              </a:spcAft>
              <a:defRPr sz="4400">
                <a:solidFill>
                  <a:schemeClr val="tx2"/>
                </a:solidFill>
                <a:latin typeface="Tahoma" charset="0"/>
              </a:defRPr>
            </a:lvl9pPr>
          </a:lstStyle>
          <a:p>
            <a:r>
              <a:rPr lang="en-US" kern="0" dirty="0"/>
              <a:t>Calibration Plot 1</a:t>
            </a:r>
          </a:p>
        </p:txBody>
      </p:sp>
    </p:spTree>
    <p:extLst>
      <p:ext uri="{BB962C8B-B14F-4D97-AF65-F5344CB8AC3E}">
        <p14:creationId xmlns:p14="http://schemas.microsoft.com/office/powerpoint/2010/main" val="278637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A4615-9553-9340-B999-DE2CE43F9871}"/>
              </a:ext>
            </a:extLst>
          </p:cNvPr>
          <p:cNvSpPr>
            <a:spLocks noGrp="1"/>
          </p:cNvSpPr>
          <p:nvPr>
            <p:ph type="title"/>
          </p:nvPr>
        </p:nvSpPr>
        <p:spPr/>
        <p:txBody>
          <a:bodyPr/>
          <a:lstStyle/>
          <a:p>
            <a:r>
              <a:rPr lang="en-US" dirty="0"/>
              <a:t>Calibration Plot 1</a:t>
            </a:r>
          </a:p>
        </p:txBody>
      </p:sp>
      <p:sp>
        <p:nvSpPr>
          <p:cNvPr id="4" name="Slide Number Placeholder 3">
            <a:extLst>
              <a:ext uri="{FF2B5EF4-FFF2-40B4-BE49-F238E27FC236}">
                <a16:creationId xmlns:a16="http://schemas.microsoft.com/office/drawing/2014/main" id="{9B03B1C8-6C21-244C-BCE9-4B2D94276A06}"/>
              </a:ext>
            </a:extLst>
          </p:cNvPr>
          <p:cNvSpPr>
            <a:spLocks noGrp="1"/>
          </p:cNvSpPr>
          <p:nvPr>
            <p:ph type="sldNum" sz="quarter" idx="12"/>
          </p:nvPr>
        </p:nvSpPr>
        <p:spPr/>
        <p:txBody>
          <a:bodyPr/>
          <a:lstStyle/>
          <a:p>
            <a:pPr>
              <a:defRPr/>
            </a:pPr>
            <a:fld id="{E70CF1B1-AA47-B34B-9B18-40744FAC0177}" type="slidenum">
              <a:rPr lang="en-US" smtClean="0"/>
              <a:pPr>
                <a:defRPr/>
              </a:pPr>
              <a:t>15</a:t>
            </a:fld>
            <a:endParaRPr lang="en-US"/>
          </a:p>
        </p:txBody>
      </p:sp>
      <p:graphicFrame>
        <p:nvGraphicFramePr>
          <p:cNvPr id="6" name="Chart 5">
            <a:extLst>
              <a:ext uri="{FF2B5EF4-FFF2-40B4-BE49-F238E27FC236}">
                <a16:creationId xmlns:a16="http://schemas.microsoft.com/office/drawing/2014/main" id="{3E8D8854-2BAB-034C-8F37-CA69B4008985}"/>
              </a:ext>
            </a:extLst>
          </p:cNvPr>
          <p:cNvGraphicFramePr>
            <a:graphicFrameLocks/>
          </p:cNvGraphicFramePr>
          <p:nvPr>
            <p:extLst>
              <p:ext uri="{D42A27DB-BD31-4B8C-83A1-F6EECF244321}">
                <p14:modId xmlns:p14="http://schemas.microsoft.com/office/powerpoint/2010/main" val="2790980566"/>
              </p:ext>
            </p:extLst>
          </p:nvPr>
        </p:nvGraphicFramePr>
        <p:xfrm>
          <a:off x="1468417" y="2057400"/>
          <a:ext cx="558165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71159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1B8F17A-E19A-FE40-8D51-76EDA9CDD168}"/>
              </a:ext>
            </a:extLst>
          </p:cNvPr>
          <p:cNvGraphicFramePr>
            <a:graphicFrameLocks noGrp="1"/>
          </p:cNvGraphicFramePr>
          <p:nvPr>
            <p:extLst>
              <p:ext uri="{D42A27DB-BD31-4B8C-83A1-F6EECF244321}">
                <p14:modId xmlns:p14="http://schemas.microsoft.com/office/powerpoint/2010/main" val="1435443020"/>
              </p:ext>
            </p:extLst>
          </p:nvPr>
        </p:nvGraphicFramePr>
        <p:xfrm>
          <a:off x="304800" y="2286000"/>
          <a:ext cx="8288339" cy="2982911"/>
        </p:xfrm>
        <a:graphic>
          <a:graphicData uri="http://schemas.openxmlformats.org/drawingml/2006/table">
            <a:tbl>
              <a:tblPr/>
              <a:tblGrid>
                <a:gridCol w="2029188">
                  <a:extLst>
                    <a:ext uri="{9D8B030D-6E8A-4147-A177-3AD203B41FA5}">
                      <a16:colId xmlns:a16="http://schemas.microsoft.com/office/drawing/2014/main" val="3858399968"/>
                    </a:ext>
                  </a:extLst>
                </a:gridCol>
                <a:gridCol w="1197371">
                  <a:extLst>
                    <a:ext uri="{9D8B030D-6E8A-4147-A177-3AD203B41FA5}">
                      <a16:colId xmlns:a16="http://schemas.microsoft.com/office/drawing/2014/main" val="3991640037"/>
                    </a:ext>
                  </a:extLst>
                </a:gridCol>
                <a:gridCol w="820627">
                  <a:extLst>
                    <a:ext uri="{9D8B030D-6E8A-4147-A177-3AD203B41FA5}">
                      <a16:colId xmlns:a16="http://schemas.microsoft.com/office/drawing/2014/main" val="1590621904"/>
                    </a:ext>
                  </a:extLst>
                </a:gridCol>
                <a:gridCol w="939992">
                  <a:extLst>
                    <a:ext uri="{9D8B030D-6E8A-4147-A177-3AD203B41FA5}">
                      <a16:colId xmlns:a16="http://schemas.microsoft.com/office/drawing/2014/main" val="2512577472"/>
                    </a:ext>
                  </a:extLst>
                </a:gridCol>
                <a:gridCol w="794516">
                  <a:extLst>
                    <a:ext uri="{9D8B030D-6E8A-4147-A177-3AD203B41FA5}">
                      <a16:colId xmlns:a16="http://schemas.microsoft.com/office/drawing/2014/main" val="2094115341"/>
                    </a:ext>
                  </a:extLst>
                </a:gridCol>
                <a:gridCol w="2506645">
                  <a:extLst>
                    <a:ext uri="{9D8B030D-6E8A-4147-A177-3AD203B41FA5}">
                      <a16:colId xmlns:a16="http://schemas.microsoft.com/office/drawing/2014/main" val="1613217071"/>
                    </a:ext>
                  </a:extLst>
                </a:gridCol>
              </a:tblGrid>
              <a:tr h="691163">
                <a:tc>
                  <a:txBody>
                    <a:bodyPr/>
                    <a:lstStyle/>
                    <a:p>
                      <a:pPr algn="ctr" rtl="0" fontAlgn="b"/>
                      <a:r>
                        <a:rPr lang="en-US" sz="2000" b="1" i="0" u="none" strike="noStrike">
                          <a:solidFill>
                            <a:srgbClr val="000000"/>
                          </a:solidFill>
                          <a:effectLst/>
                          <a:latin typeface="Tahoma" panose="020B0604030504040204" pitchFamily="34" charset="0"/>
                        </a:rPr>
                        <a:t>Joint Fluid</a:t>
                      </a:r>
                    </a:p>
                  </a:txBody>
                  <a:tcPr marL="9525" marR="9525" marT="9525" marB="0" anchor="b">
                    <a:lnL>
                      <a:noFill/>
                    </a:lnL>
                    <a:lnR>
                      <a:noFill/>
                    </a:lnR>
                    <a:lnT>
                      <a:noFill/>
                    </a:lnT>
                    <a:lnB>
                      <a:noFill/>
                    </a:lnB>
                  </a:tcPr>
                </a:tc>
                <a:tc>
                  <a:txBody>
                    <a:bodyPr/>
                    <a:lstStyle/>
                    <a:p>
                      <a:pPr algn="ctr" rtl="0" fontAlgn="b"/>
                      <a:r>
                        <a:rPr lang="en-US" sz="2000" b="1" i="0" u="none" strike="noStrike">
                          <a:solidFill>
                            <a:srgbClr val="000000"/>
                          </a:solidFill>
                          <a:effectLst/>
                          <a:latin typeface="Tahoma" panose="020B0604030504040204" pitchFamily="34" charset="0"/>
                        </a:rPr>
                        <a:t>Septic Arthritis</a:t>
                      </a:r>
                    </a:p>
                  </a:txBody>
                  <a:tcPr marL="9525" marR="9525" marT="9525" marB="0" anchor="b">
                    <a:lnL>
                      <a:noFill/>
                    </a:lnL>
                    <a:lnR>
                      <a:noFill/>
                    </a:lnR>
                    <a:lnT>
                      <a:noFill/>
                    </a:lnT>
                    <a:lnB>
                      <a:noFill/>
                    </a:lnB>
                  </a:tcPr>
                </a:tc>
                <a:tc rowSpan="2">
                  <a:txBody>
                    <a:bodyPr/>
                    <a:lstStyle/>
                    <a:p>
                      <a:pPr algn="ctr" rtl="0" fontAlgn="b"/>
                      <a:r>
                        <a:rPr lang="en-US" sz="2000" b="1" i="0" u="none" strike="noStrike" dirty="0">
                          <a:solidFill>
                            <a:srgbClr val="000000"/>
                          </a:solidFill>
                          <a:effectLst/>
                          <a:latin typeface="Tahoma" panose="020B0604030504040204" pitchFamily="34" charset="0"/>
                        </a:rPr>
                        <a:t>N with result</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rtl="0" fontAlgn="b"/>
                      <a:r>
                        <a:rPr lang="en-US" sz="2000" b="1" i="0" u="none" strike="noStrike" dirty="0">
                          <a:solidFill>
                            <a:srgbClr val="000000"/>
                          </a:solidFill>
                          <a:effectLst/>
                          <a:latin typeface="Tahoma" panose="020B0604030504040204" pitchFamily="34" charset="0"/>
                        </a:rPr>
                        <a:t>Actually 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rtl="0" fontAlgn="b"/>
                      <a:r>
                        <a:rPr lang="en-US" sz="2000" b="1" i="0" u="none" strike="noStrike">
                          <a:solidFill>
                            <a:srgbClr val="000000"/>
                          </a:solidFill>
                          <a:effectLst/>
                          <a:latin typeface="Tahoma" panose="020B0604030504040204" pitchFamily="34" charset="0"/>
                        </a:rPr>
                        <a:t>Error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5198925"/>
                  </a:ext>
                </a:extLst>
              </a:tr>
              <a:tr h="345581">
                <a:tc>
                  <a:txBody>
                    <a:bodyPr/>
                    <a:lstStyle/>
                    <a:p>
                      <a:pPr algn="ctr" rtl="0" fontAlgn="b"/>
                      <a:r>
                        <a:rPr lang="en-US" sz="2000" b="1" i="0" u="none" strike="noStrike">
                          <a:solidFill>
                            <a:srgbClr val="000000"/>
                          </a:solidFill>
                          <a:effectLst/>
                          <a:latin typeface="Tahoma" panose="020B0604030504040204" pitchFamily="34" charset="0"/>
                        </a:rPr>
                        <a:t>WBC (/uL)</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a:solidFill>
                            <a:srgbClr val="000000"/>
                          </a:solidFill>
                          <a:effectLst/>
                          <a:latin typeface="Tahoma" panose="020B0604030504040204" pitchFamily="34" charset="0"/>
                        </a:rPr>
                        <a:t>Risk (r)*</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rtl="0" fontAlgn="b"/>
                      <a:r>
                        <a:rPr lang="en-US" sz="2000" b="1" i="0" u="none" strike="noStrike">
                          <a:solidFill>
                            <a:srgbClr val="000000"/>
                          </a:solidFill>
                          <a:effectLst/>
                          <a:latin typeface="Tahoma" panose="020B0604030504040204" pitchFamily="34" charset="0"/>
                        </a:rPr>
                        <a:t>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a:solidFill>
                            <a:srgbClr val="000000"/>
                          </a:solidFill>
                          <a:effectLst/>
                          <a:latin typeface="Tahoma" panose="020B0604030504040204" pitchFamily="34" charset="0"/>
                        </a:rPr>
                        <a:t>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a:solidFill>
                            <a:srgbClr val="000000"/>
                          </a:solidFill>
                          <a:effectLst/>
                          <a:latin typeface="Tahoma" panose="020B0604030504040204" pitchFamily="34" charset="0"/>
                        </a:rPr>
                        <a:t>r - 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580361"/>
                  </a:ext>
                </a:extLst>
              </a:tr>
              <a:tr h="345581">
                <a:tc>
                  <a:txBody>
                    <a:bodyPr/>
                    <a:lstStyle/>
                    <a:p>
                      <a:pPr algn="ctr" rtl="0" fontAlgn="b"/>
                      <a:r>
                        <a:rPr lang="en-US" sz="2000" b="1" i="0" u="none" strike="noStrike">
                          <a:solidFill>
                            <a:srgbClr val="000000"/>
                          </a:solidFill>
                          <a:effectLst/>
                          <a:latin typeface="Tahoma" panose="020B0604030504040204" pitchFamily="34" charset="0"/>
                        </a:rPr>
                        <a:t>&gt;100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a:solidFill>
                            <a:srgbClr val="000000"/>
                          </a:solidFill>
                          <a:effectLst/>
                          <a:latin typeface="Tahoma" panose="020B0604030504040204" pitchFamily="34" charset="0"/>
                        </a:rPr>
                        <a:t>0.55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a:solidFill>
                            <a:srgbClr val="000000"/>
                          </a:solidFill>
                          <a:effectLst/>
                          <a:latin typeface="Tahoma" panose="020B0604030504040204" pitchFamily="34" charset="0"/>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a:solidFill>
                            <a:srgbClr val="000000"/>
                          </a:solidFill>
                          <a:effectLst/>
                          <a:latin typeface="Tahoma" panose="020B060403050404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dirty="0">
                          <a:solidFill>
                            <a:srgbClr val="000000"/>
                          </a:solidFill>
                          <a:effectLst/>
                          <a:latin typeface="Tahoma" panose="020B0604030504040204" pitchFamily="34" charset="0"/>
                        </a:rPr>
                        <a:t>0.091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dirty="0">
                          <a:solidFill>
                            <a:srgbClr val="000000"/>
                          </a:solidFill>
                          <a:effectLst/>
                          <a:latin typeface="Tahoma" panose="020B0604030504040204" pitchFamily="34" charset="0"/>
                        </a:rPr>
                        <a:t>0.456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2055535"/>
                  </a:ext>
                </a:extLst>
              </a:tr>
              <a:tr h="345581">
                <a:tc>
                  <a:txBody>
                    <a:bodyPr/>
                    <a:lstStyle/>
                    <a:p>
                      <a:pPr algn="ctr" rtl="0" fontAlgn="b"/>
                      <a:r>
                        <a:rPr lang="en-US" sz="2000" b="1" i="0" u="none" strike="noStrike">
                          <a:solidFill>
                            <a:srgbClr val="000000"/>
                          </a:solidFill>
                          <a:effectLst/>
                          <a:latin typeface="Tahoma" panose="020B0604030504040204" pitchFamily="34" charset="0"/>
                        </a:rPr>
                        <a:t>50 - 100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a:solidFill>
                            <a:srgbClr val="000000"/>
                          </a:solidFill>
                          <a:effectLst/>
                          <a:latin typeface="Tahoma" panose="020B0604030504040204" pitchFamily="34" charset="0"/>
                        </a:rPr>
                        <a:t>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a:solidFill>
                            <a:srgbClr val="000000"/>
                          </a:solidFill>
                          <a:effectLst/>
                          <a:latin typeface="Tahoma" panose="020B0604030504040204" pitchFamily="34" charset="0"/>
                        </a:rPr>
                        <a:t>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a:solidFill>
                            <a:srgbClr val="000000"/>
                          </a:solidFill>
                          <a:effectLst/>
                          <a:latin typeface="Tahoma" panose="020B060403050404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dirty="0">
                          <a:solidFill>
                            <a:srgbClr val="000000"/>
                          </a:solidFill>
                          <a:effectLst/>
                          <a:latin typeface="Tahoma" panose="020B0604030504040204" pitchFamily="34" charset="0"/>
                        </a:rPr>
                        <a:t>0.088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dirty="0">
                          <a:solidFill>
                            <a:srgbClr val="000000"/>
                          </a:solidFill>
                          <a:effectLst/>
                          <a:latin typeface="Tahoma" panose="020B0604030504040204" pitchFamily="34" charset="0"/>
                        </a:rPr>
                        <a:t>0.077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1760241"/>
                  </a:ext>
                </a:extLst>
              </a:tr>
              <a:tr h="345581">
                <a:tc>
                  <a:txBody>
                    <a:bodyPr/>
                    <a:lstStyle/>
                    <a:p>
                      <a:pPr algn="ctr" rtl="0" fontAlgn="b"/>
                      <a:r>
                        <a:rPr lang="en-US" sz="2000" b="1" i="0" u="none" strike="noStrike">
                          <a:solidFill>
                            <a:srgbClr val="000000"/>
                          </a:solidFill>
                          <a:effectLst/>
                          <a:latin typeface="Tahoma" panose="020B0604030504040204" pitchFamily="34" charset="0"/>
                        </a:rPr>
                        <a:t>25 -50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a:solidFill>
                            <a:srgbClr val="000000"/>
                          </a:solidFill>
                          <a:effectLst/>
                          <a:latin typeface="Tahoma" panose="020B0604030504040204" pitchFamily="34" charset="0"/>
                        </a:rPr>
                        <a:t>0.03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a:solidFill>
                            <a:srgbClr val="000000"/>
                          </a:solidFill>
                          <a:effectLst/>
                          <a:latin typeface="Tahoma" panose="020B0604030504040204" pitchFamily="34" charset="0"/>
                        </a:rPr>
                        <a:t>188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a:solidFill>
                            <a:srgbClr val="000000"/>
                          </a:solidFill>
                          <a:effectLst/>
                          <a:latin typeface="Tahoma" panose="020B060403050404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dirty="0">
                          <a:solidFill>
                            <a:srgbClr val="000000"/>
                          </a:solidFill>
                          <a:effectLst/>
                          <a:latin typeface="Tahoma" panose="020B0604030504040204" pitchFamily="34" charset="0"/>
                        </a:rPr>
                        <a:t>0.085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dirty="0">
                          <a:solidFill>
                            <a:srgbClr val="000000"/>
                          </a:solidFill>
                          <a:effectLst/>
                          <a:latin typeface="Tahoma" panose="020B0604030504040204" pitchFamily="34" charset="0"/>
                        </a:rPr>
                        <a:t>-0.053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3317505"/>
                  </a:ext>
                </a:extLst>
              </a:tr>
              <a:tr h="345581">
                <a:tc>
                  <a:txBody>
                    <a:bodyPr/>
                    <a:lstStyle/>
                    <a:p>
                      <a:pPr algn="ctr" rtl="0" fontAlgn="b"/>
                      <a:r>
                        <a:rPr lang="en-US" sz="2000" b="1" i="0" u="none" strike="noStrike">
                          <a:solidFill>
                            <a:srgbClr val="000000"/>
                          </a:solidFill>
                          <a:effectLst/>
                          <a:latin typeface="Tahoma" panose="020B0604030504040204" pitchFamily="34" charset="0"/>
                        </a:rPr>
                        <a:t>0 - 25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a:solidFill>
                            <a:srgbClr val="000000"/>
                          </a:solidFill>
                          <a:effectLst/>
                          <a:latin typeface="Tahoma" panose="020B0604030504040204" pitchFamily="34" charset="0"/>
                        </a:rPr>
                        <a:t>0.01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a:solidFill>
                            <a:srgbClr val="000000"/>
                          </a:solidFill>
                          <a:effectLst/>
                          <a:latin typeface="Tahoma" panose="020B0604030504040204" pitchFamily="34" charset="0"/>
                        </a:rPr>
                        <a:t>710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dirty="0">
                          <a:solidFill>
                            <a:srgbClr val="000000"/>
                          </a:solidFill>
                          <a:effectLst/>
                          <a:latin typeface="Tahoma" panose="020B0604030504040204" pitchFamily="34" charset="0"/>
                        </a:rPr>
                        <a:t>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dirty="0">
                          <a:solidFill>
                            <a:srgbClr val="000000"/>
                          </a:solidFill>
                          <a:effectLst/>
                          <a:latin typeface="Tahoma" panose="020B0604030504040204" pitchFamily="34" charset="0"/>
                        </a:rPr>
                        <a:t>0.087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dirty="0">
                          <a:solidFill>
                            <a:srgbClr val="000000"/>
                          </a:solidFill>
                          <a:effectLst/>
                          <a:latin typeface="Tahoma" panose="020B0604030504040204" pitchFamily="34" charset="0"/>
                        </a:rPr>
                        <a:t>-0.074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0197281"/>
                  </a:ext>
                </a:extLst>
              </a:tr>
              <a:tr h="563843">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b"/>
                      <a:r>
                        <a:rPr lang="en-US" sz="2000" b="1" i="0" u="none" strike="noStrike">
                          <a:solidFill>
                            <a:srgbClr val="000000"/>
                          </a:solidFill>
                          <a:effectLst/>
                          <a:latin typeface="Tahoma" panose="020B0604030504040204" pitchFamily="34" charset="0"/>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dirty="0">
                          <a:solidFill>
                            <a:srgbClr val="000000"/>
                          </a:solidFill>
                          <a:effectLst/>
                          <a:latin typeface="Tahoma" panose="020B0604030504040204" pitchFamily="34" charset="0"/>
                        </a:rPr>
                        <a:t>87</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rtl="0" fontAlgn="b"/>
                      <a:r>
                        <a:rPr lang="en-US" sz="2000" b="1" i="0" u="none" strike="noStrike" dirty="0">
                          <a:solidFill>
                            <a:srgbClr val="000000"/>
                          </a:solidFill>
                          <a:effectLst/>
                          <a:latin typeface="Tahoma" panose="020B0604030504040204" pitchFamily="34" charset="0"/>
                        </a:rPr>
                        <a:t>0.087</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b"/>
                      <a:r>
                        <a:rPr lang="en-US" sz="2000" b="1" i="0" u="none" strike="noStrike" dirty="0">
                          <a:solidFill>
                            <a:srgbClr val="000000"/>
                          </a:solidFill>
                          <a:effectLst/>
                          <a:latin typeface="Tahoma" panose="020B0604030504040204" pitchFamily="34" charset="0"/>
                        </a:rPr>
                        <a:t>-0.047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969360949"/>
                  </a:ext>
                </a:extLst>
              </a:tr>
            </a:tbl>
          </a:graphicData>
        </a:graphic>
      </p:graphicFrame>
      <p:sp>
        <p:nvSpPr>
          <p:cNvPr id="4" name="Slide Number Placeholder 3">
            <a:extLst>
              <a:ext uri="{FF2B5EF4-FFF2-40B4-BE49-F238E27FC236}">
                <a16:creationId xmlns:a16="http://schemas.microsoft.com/office/drawing/2014/main" id="{C1589A22-9621-4F28-A17C-040E573466F7}"/>
              </a:ext>
            </a:extLst>
          </p:cNvPr>
          <p:cNvSpPr>
            <a:spLocks noGrp="1"/>
          </p:cNvSpPr>
          <p:nvPr>
            <p:ph type="sldNum" sz="quarter" idx="12"/>
          </p:nvPr>
        </p:nvSpPr>
        <p:spPr/>
        <p:txBody>
          <a:bodyPr/>
          <a:lstStyle/>
          <a:p>
            <a:pPr>
              <a:defRPr/>
            </a:pPr>
            <a:fld id="{E70CF1B1-AA47-B34B-9B18-40744FAC0177}" type="slidenum">
              <a:rPr lang="en-US" smtClean="0"/>
              <a:pPr>
                <a:defRPr/>
              </a:pPr>
              <a:t>16</a:t>
            </a:fld>
            <a:endParaRPr lang="en-US"/>
          </a:p>
        </p:txBody>
      </p:sp>
      <p:sp>
        <p:nvSpPr>
          <p:cNvPr id="11" name="Oval 10">
            <a:extLst>
              <a:ext uri="{FF2B5EF4-FFF2-40B4-BE49-F238E27FC236}">
                <a16:creationId xmlns:a16="http://schemas.microsoft.com/office/drawing/2014/main" id="{765B1F14-9D95-4579-8515-6EEACBB5FC42}"/>
              </a:ext>
            </a:extLst>
          </p:cNvPr>
          <p:cNvSpPr/>
          <p:nvPr/>
        </p:nvSpPr>
        <p:spPr bwMode="auto">
          <a:xfrm>
            <a:off x="2338450" y="3124199"/>
            <a:ext cx="1066800" cy="1676401"/>
          </a:xfrm>
          <a:prstGeom prst="ellipse">
            <a:avLst/>
          </a:prstGeom>
          <a:noFill/>
          <a:ln w="127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charset="0"/>
            </a:endParaRPr>
          </a:p>
        </p:txBody>
      </p:sp>
      <p:sp>
        <p:nvSpPr>
          <p:cNvPr id="10" name="Title 1">
            <a:extLst>
              <a:ext uri="{FF2B5EF4-FFF2-40B4-BE49-F238E27FC236}">
                <a16:creationId xmlns:a16="http://schemas.microsoft.com/office/drawing/2014/main" id="{67F90351-2F7E-3B41-BB8E-40799FD2E903}"/>
              </a:ext>
            </a:extLst>
          </p:cNvPr>
          <p:cNvSpPr txBox="1">
            <a:spLocks/>
          </p:cNvSpPr>
          <p:nvPr/>
        </p:nvSpPr>
        <p:spPr bwMode="auto">
          <a:xfrm>
            <a:off x="1303338" y="366713"/>
            <a:ext cx="7793037" cy="1462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2pPr>
            <a:lvl3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3pPr>
            <a:lvl4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4pPr>
            <a:lvl5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5pPr>
            <a:lvl6pPr marL="457200" algn="l" rtl="0" fontAlgn="base">
              <a:spcBef>
                <a:spcPct val="0"/>
              </a:spcBef>
              <a:spcAft>
                <a:spcPct val="0"/>
              </a:spcAft>
              <a:defRPr sz="4400">
                <a:solidFill>
                  <a:schemeClr val="tx2"/>
                </a:solidFill>
                <a:latin typeface="Tahoma" charset="0"/>
              </a:defRPr>
            </a:lvl6pPr>
            <a:lvl7pPr marL="914400" algn="l" rtl="0" fontAlgn="base">
              <a:spcBef>
                <a:spcPct val="0"/>
              </a:spcBef>
              <a:spcAft>
                <a:spcPct val="0"/>
              </a:spcAft>
              <a:defRPr sz="4400">
                <a:solidFill>
                  <a:schemeClr val="tx2"/>
                </a:solidFill>
                <a:latin typeface="Tahoma" charset="0"/>
              </a:defRPr>
            </a:lvl7pPr>
            <a:lvl8pPr marL="1371600" algn="l" rtl="0" fontAlgn="base">
              <a:spcBef>
                <a:spcPct val="0"/>
              </a:spcBef>
              <a:spcAft>
                <a:spcPct val="0"/>
              </a:spcAft>
              <a:defRPr sz="4400">
                <a:solidFill>
                  <a:schemeClr val="tx2"/>
                </a:solidFill>
                <a:latin typeface="Tahoma" charset="0"/>
              </a:defRPr>
            </a:lvl8pPr>
            <a:lvl9pPr marL="1828800" algn="l" rtl="0" fontAlgn="base">
              <a:spcBef>
                <a:spcPct val="0"/>
              </a:spcBef>
              <a:spcAft>
                <a:spcPct val="0"/>
              </a:spcAft>
              <a:defRPr sz="4400">
                <a:solidFill>
                  <a:schemeClr val="tx2"/>
                </a:solidFill>
                <a:latin typeface="Tahoma" charset="0"/>
              </a:defRPr>
            </a:lvl9pPr>
          </a:lstStyle>
          <a:p>
            <a:r>
              <a:rPr lang="en-US" kern="0" dirty="0"/>
              <a:t>Calibration Plot 2</a:t>
            </a:r>
          </a:p>
        </p:txBody>
      </p:sp>
      <p:sp>
        <p:nvSpPr>
          <p:cNvPr id="9" name="Oval 8">
            <a:extLst>
              <a:ext uri="{FF2B5EF4-FFF2-40B4-BE49-F238E27FC236}">
                <a16:creationId xmlns:a16="http://schemas.microsoft.com/office/drawing/2014/main" id="{E54E528F-8885-3440-9D20-5CB23AD24D0D}"/>
              </a:ext>
            </a:extLst>
          </p:cNvPr>
          <p:cNvSpPr/>
          <p:nvPr/>
        </p:nvSpPr>
        <p:spPr bwMode="auto">
          <a:xfrm>
            <a:off x="5199856" y="2895599"/>
            <a:ext cx="1066800" cy="1905001"/>
          </a:xfrm>
          <a:prstGeom prst="ellipse">
            <a:avLst/>
          </a:prstGeom>
          <a:noFill/>
          <a:ln w="127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1397802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1"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1"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9" grpId="0" animBg="1"/>
      <p:bldP spid="9"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A4615-9553-9340-B999-DE2CE43F9871}"/>
              </a:ext>
            </a:extLst>
          </p:cNvPr>
          <p:cNvSpPr>
            <a:spLocks noGrp="1"/>
          </p:cNvSpPr>
          <p:nvPr>
            <p:ph type="title"/>
          </p:nvPr>
        </p:nvSpPr>
        <p:spPr/>
        <p:txBody>
          <a:bodyPr/>
          <a:lstStyle/>
          <a:p>
            <a:r>
              <a:rPr lang="en-US" dirty="0"/>
              <a:t>Calibration Plot 2</a:t>
            </a:r>
          </a:p>
        </p:txBody>
      </p:sp>
      <p:sp>
        <p:nvSpPr>
          <p:cNvPr id="4" name="Slide Number Placeholder 3">
            <a:extLst>
              <a:ext uri="{FF2B5EF4-FFF2-40B4-BE49-F238E27FC236}">
                <a16:creationId xmlns:a16="http://schemas.microsoft.com/office/drawing/2014/main" id="{9B03B1C8-6C21-244C-BCE9-4B2D94276A06}"/>
              </a:ext>
            </a:extLst>
          </p:cNvPr>
          <p:cNvSpPr>
            <a:spLocks noGrp="1"/>
          </p:cNvSpPr>
          <p:nvPr>
            <p:ph type="sldNum" sz="quarter" idx="12"/>
          </p:nvPr>
        </p:nvSpPr>
        <p:spPr/>
        <p:txBody>
          <a:bodyPr/>
          <a:lstStyle/>
          <a:p>
            <a:pPr>
              <a:defRPr/>
            </a:pPr>
            <a:fld id="{E70CF1B1-AA47-B34B-9B18-40744FAC0177}" type="slidenum">
              <a:rPr lang="en-US" smtClean="0"/>
              <a:pPr>
                <a:defRPr/>
              </a:pPr>
              <a:t>17</a:t>
            </a:fld>
            <a:endParaRPr lang="en-US"/>
          </a:p>
        </p:txBody>
      </p:sp>
      <p:graphicFrame>
        <p:nvGraphicFramePr>
          <p:cNvPr id="7" name="Chart 6">
            <a:extLst>
              <a:ext uri="{FF2B5EF4-FFF2-40B4-BE49-F238E27FC236}">
                <a16:creationId xmlns:a16="http://schemas.microsoft.com/office/drawing/2014/main" id="{A7FAC37F-2503-3D49-A6DE-DF12D69D0D60}"/>
              </a:ext>
            </a:extLst>
          </p:cNvPr>
          <p:cNvGraphicFramePr>
            <a:graphicFrameLocks/>
          </p:cNvGraphicFramePr>
          <p:nvPr>
            <p:extLst>
              <p:ext uri="{D42A27DB-BD31-4B8C-83A1-F6EECF244321}">
                <p14:modId xmlns:p14="http://schemas.microsoft.com/office/powerpoint/2010/main" val="2869364062"/>
              </p:ext>
            </p:extLst>
          </p:nvPr>
        </p:nvGraphicFramePr>
        <p:xfrm>
          <a:off x="1457531" y="2128838"/>
          <a:ext cx="5581650"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80669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noChangeArrowheads="1"/>
          </p:cNvSpPr>
          <p:nvPr>
            <p:ph type="body" idx="4294967295"/>
          </p:nvPr>
        </p:nvSpPr>
        <p:spPr>
          <a:xfrm>
            <a:off x="533400" y="1981200"/>
            <a:ext cx="8489950" cy="4572000"/>
          </a:xfrm>
        </p:spPr>
        <p:txBody>
          <a:bodyPr/>
          <a:lstStyle/>
          <a:p>
            <a:pPr marL="0" indent="0" eaLnBrk="1" hangingPunct="1">
              <a:buNone/>
            </a:pPr>
            <a:r>
              <a:rPr lang="en-US" sz="2400" dirty="0" err="1">
                <a:latin typeface="Tahoma" charset="0"/>
                <a:ea typeface="MS PGothic" charset="0"/>
              </a:rPr>
              <a:t>r</a:t>
            </a:r>
            <a:r>
              <a:rPr lang="en-US" sz="2400" baseline="-25000" dirty="0" err="1">
                <a:latin typeface="Tahoma" charset="0"/>
                <a:ea typeface="MS PGothic" charset="0"/>
              </a:rPr>
              <a:t>k</a:t>
            </a:r>
            <a:r>
              <a:rPr lang="en-US" sz="2400" dirty="0">
                <a:latin typeface="Tahoma" charset="0"/>
                <a:ea typeface="MS PGothic" charset="0"/>
              </a:rPr>
              <a:t> = predicted risk in group k</a:t>
            </a:r>
          </a:p>
          <a:p>
            <a:pPr marL="0" indent="0" eaLnBrk="1" hangingPunct="1">
              <a:buNone/>
            </a:pPr>
            <a:r>
              <a:rPr lang="en-US" sz="2400" dirty="0">
                <a:latin typeface="Tahoma" charset="0"/>
                <a:ea typeface="MS PGothic" charset="0"/>
              </a:rPr>
              <a:t>p</a:t>
            </a:r>
            <a:r>
              <a:rPr lang="en-US" sz="2400" baseline="-25000" dirty="0">
                <a:latin typeface="Tahoma" charset="0"/>
                <a:ea typeface="MS PGothic" charset="0"/>
              </a:rPr>
              <a:t>k </a:t>
            </a:r>
            <a:r>
              <a:rPr lang="en-US" sz="2400" dirty="0">
                <a:latin typeface="Tahoma" charset="0"/>
                <a:ea typeface="MS PGothic" charset="0"/>
              </a:rPr>
              <a:t>= proportion with outcome in group k</a:t>
            </a:r>
          </a:p>
          <a:p>
            <a:pPr marL="0" indent="0" eaLnBrk="1" hangingPunct="1">
              <a:buNone/>
            </a:pPr>
            <a:r>
              <a:rPr lang="en-US" sz="2400" dirty="0" err="1">
                <a:latin typeface="Tahoma" charset="0"/>
                <a:ea typeface="MS PGothic" charset="0"/>
              </a:rPr>
              <a:t>f</a:t>
            </a:r>
            <a:r>
              <a:rPr lang="en-US" sz="2400" baseline="-25000" dirty="0" err="1">
                <a:latin typeface="Tahoma" charset="0"/>
                <a:ea typeface="MS PGothic" charset="0"/>
              </a:rPr>
              <a:t>k</a:t>
            </a:r>
            <a:r>
              <a:rPr lang="en-US" sz="2400" dirty="0">
                <a:latin typeface="Tahoma" charset="0"/>
                <a:ea typeface="MS PGothic" charset="0"/>
              </a:rPr>
              <a:t> = fraction of population in group k</a:t>
            </a:r>
            <a:r>
              <a:rPr lang="en-US" sz="2400" baseline="-25000" dirty="0">
                <a:latin typeface="Tahoma" charset="0"/>
                <a:ea typeface="MS PGothic" charset="0"/>
              </a:rPr>
              <a:t> </a:t>
            </a:r>
          </a:p>
          <a:p>
            <a:pPr marL="0" indent="0" eaLnBrk="1" hangingPunct="1">
              <a:buNone/>
            </a:pPr>
            <a:r>
              <a:rPr lang="en-US" sz="2400" dirty="0" err="1">
                <a:latin typeface="Tahoma" charset="0"/>
                <a:ea typeface="MS PGothic" charset="0"/>
              </a:rPr>
              <a:t>f</a:t>
            </a:r>
            <a:r>
              <a:rPr lang="en-US" sz="2400" baseline="-25000" dirty="0" err="1">
                <a:latin typeface="Tahoma" charset="0"/>
                <a:ea typeface="MS PGothic" charset="0"/>
              </a:rPr>
              <a:t>k</a:t>
            </a:r>
            <a:r>
              <a:rPr lang="en-US" sz="2400" dirty="0">
                <a:latin typeface="Tahoma" charset="0"/>
                <a:ea typeface="MS PGothic" charset="0"/>
              </a:rPr>
              <a:t>-weighted averages: </a:t>
            </a:r>
          </a:p>
          <a:p>
            <a:pPr marL="0" indent="0" eaLnBrk="1" hangingPunct="1">
              <a:buNone/>
            </a:pPr>
            <a:r>
              <a:rPr lang="en-US" sz="2400" dirty="0">
                <a:latin typeface="Tahoma" charset="0"/>
                <a:ea typeface="MS PGothic" charset="0"/>
              </a:rPr>
              <a:t>Brier Score = ∑ </a:t>
            </a:r>
            <a:r>
              <a:rPr lang="en-US" sz="2400" dirty="0" err="1">
                <a:latin typeface="Tahoma" charset="0"/>
                <a:ea typeface="MS PGothic" charset="0"/>
              </a:rPr>
              <a:t>f</a:t>
            </a:r>
            <a:r>
              <a:rPr lang="en-US" sz="2400" baseline="-25000" dirty="0" err="1">
                <a:latin typeface="Tahoma" charset="0"/>
                <a:ea typeface="MS PGothic" charset="0"/>
              </a:rPr>
              <a:t>k</a:t>
            </a:r>
            <a:r>
              <a:rPr lang="en-US" sz="2400" baseline="-25000" dirty="0">
                <a:latin typeface="Tahoma" charset="0"/>
                <a:ea typeface="MS PGothic" charset="0"/>
              </a:rPr>
              <a:t> </a:t>
            </a:r>
            <a:r>
              <a:rPr lang="en-US" sz="2400" dirty="0">
                <a:latin typeface="Tahoma" charset="0"/>
                <a:ea typeface="MS PGothic" charset="0"/>
              </a:rPr>
              <a:t>× [p</a:t>
            </a:r>
            <a:r>
              <a:rPr lang="en-US" sz="2400" baseline="-25000" dirty="0">
                <a:latin typeface="Tahoma" charset="0"/>
                <a:ea typeface="MS PGothic" charset="0"/>
              </a:rPr>
              <a:t>k</a:t>
            </a:r>
            <a:r>
              <a:rPr lang="en-US" sz="2400" dirty="0">
                <a:latin typeface="Tahoma" charset="0"/>
                <a:ea typeface="MS PGothic" charset="0"/>
              </a:rPr>
              <a:t>(1 - </a:t>
            </a:r>
            <a:r>
              <a:rPr lang="en-US" sz="2400" dirty="0" err="1">
                <a:latin typeface="Tahoma" charset="0"/>
                <a:ea typeface="MS PGothic" charset="0"/>
              </a:rPr>
              <a:t>r</a:t>
            </a:r>
            <a:r>
              <a:rPr lang="en-US" sz="2400" baseline="-25000" dirty="0" err="1">
                <a:latin typeface="Tahoma" charset="0"/>
                <a:ea typeface="MS PGothic" charset="0"/>
              </a:rPr>
              <a:t>k</a:t>
            </a:r>
            <a:r>
              <a:rPr lang="en-US" sz="2400" dirty="0">
                <a:latin typeface="Tahoma" charset="0"/>
                <a:ea typeface="MS PGothic" charset="0"/>
              </a:rPr>
              <a:t> )</a:t>
            </a:r>
            <a:r>
              <a:rPr lang="en-US" sz="2400" baseline="30000" dirty="0">
                <a:latin typeface="Tahoma" charset="0"/>
                <a:ea typeface="MS PGothic" charset="0"/>
              </a:rPr>
              <a:t>2</a:t>
            </a:r>
            <a:r>
              <a:rPr lang="en-US" sz="2400" dirty="0">
                <a:latin typeface="Tahoma" charset="0"/>
                <a:ea typeface="MS PGothic" charset="0"/>
              </a:rPr>
              <a:t> + (1 – p</a:t>
            </a:r>
            <a:r>
              <a:rPr lang="en-US" sz="2400" baseline="-25000" dirty="0">
                <a:latin typeface="Tahoma" charset="0"/>
                <a:ea typeface="MS PGothic" charset="0"/>
              </a:rPr>
              <a:t>k</a:t>
            </a:r>
            <a:r>
              <a:rPr lang="en-US" sz="2400" dirty="0">
                <a:latin typeface="Tahoma" charset="0"/>
                <a:ea typeface="MS PGothic" charset="0"/>
              </a:rPr>
              <a:t>) (0 – </a:t>
            </a:r>
            <a:r>
              <a:rPr lang="en-US" sz="2400" dirty="0" err="1">
                <a:latin typeface="Tahoma" charset="0"/>
                <a:ea typeface="MS PGothic" charset="0"/>
              </a:rPr>
              <a:t>r</a:t>
            </a:r>
            <a:r>
              <a:rPr lang="en-US" sz="2400" baseline="-25000" dirty="0" err="1">
                <a:latin typeface="Tahoma" charset="0"/>
                <a:ea typeface="MS PGothic" charset="0"/>
              </a:rPr>
              <a:t>k</a:t>
            </a:r>
            <a:r>
              <a:rPr lang="en-US" sz="2400" dirty="0">
                <a:latin typeface="Tahoma" charset="0"/>
                <a:ea typeface="MS PGothic" charset="0"/>
              </a:rPr>
              <a:t>)</a:t>
            </a:r>
            <a:r>
              <a:rPr lang="en-US" sz="2400" baseline="30000" dirty="0">
                <a:latin typeface="Tahoma" charset="0"/>
                <a:ea typeface="MS PGothic" charset="0"/>
              </a:rPr>
              <a:t>2</a:t>
            </a:r>
            <a:r>
              <a:rPr lang="en-US" sz="2400" dirty="0">
                <a:latin typeface="Tahoma" charset="0"/>
                <a:ea typeface="MS PGothic" charset="0"/>
              </a:rPr>
              <a:t>]</a:t>
            </a:r>
            <a:endParaRPr lang="en-US" sz="2400" baseline="30000" dirty="0">
              <a:latin typeface="Tahoma" charset="0"/>
              <a:ea typeface="MS PGothic" charset="0"/>
            </a:endParaRPr>
          </a:p>
          <a:p>
            <a:pPr marL="0" indent="0" eaLnBrk="1" hangingPunct="1">
              <a:buNone/>
            </a:pPr>
            <a:r>
              <a:rPr lang="en-US" sz="2400" dirty="0">
                <a:latin typeface="Tahoma" charset="0"/>
                <a:ea typeface="MS PGothic" charset="0"/>
              </a:rPr>
              <a:t>Calibration Error = ∑ </a:t>
            </a:r>
            <a:r>
              <a:rPr lang="en-US" sz="2400" dirty="0" err="1">
                <a:latin typeface="Tahoma" charset="0"/>
                <a:ea typeface="MS PGothic" charset="0"/>
              </a:rPr>
              <a:t>f</a:t>
            </a:r>
            <a:r>
              <a:rPr lang="en-US" sz="2400" baseline="-25000" dirty="0" err="1">
                <a:latin typeface="Tahoma" charset="0"/>
                <a:ea typeface="MS PGothic" charset="0"/>
              </a:rPr>
              <a:t>k</a:t>
            </a:r>
            <a:r>
              <a:rPr lang="en-US" sz="2400" baseline="-25000" dirty="0">
                <a:latin typeface="Tahoma" charset="0"/>
                <a:ea typeface="MS PGothic" charset="0"/>
              </a:rPr>
              <a:t> </a:t>
            </a:r>
            <a:r>
              <a:rPr lang="en-US" sz="2400" dirty="0">
                <a:latin typeface="Tahoma" charset="0"/>
                <a:ea typeface="MS PGothic" charset="0"/>
              </a:rPr>
              <a:t>× (</a:t>
            </a:r>
            <a:r>
              <a:rPr lang="en-US" sz="2400" dirty="0" err="1">
                <a:latin typeface="Tahoma" charset="0"/>
                <a:ea typeface="MS PGothic" charset="0"/>
              </a:rPr>
              <a:t>r</a:t>
            </a:r>
            <a:r>
              <a:rPr lang="en-US" sz="2400" baseline="-25000" dirty="0" err="1">
                <a:latin typeface="Tahoma" charset="0"/>
                <a:ea typeface="MS PGothic" charset="0"/>
              </a:rPr>
              <a:t>k</a:t>
            </a:r>
            <a:r>
              <a:rPr lang="en-US" sz="2400" dirty="0">
                <a:latin typeface="Tahoma" charset="0"/>
                <a:ea typeface="MS PGothic" charset="0"/>
              </a:rPr>
              <a:t> – p</a:t>
            </a:r>
            <a:r>
              <a:rPr lang="en-US" sz="2400" baseline="-25000" dirty="0">
                <a:latin typeface="Tahoma" charset="0"/>
                <a:ea typeface="MS PGothic" charset="0"/>
              </a:rPr>
              <a:t>k</a:t>
            </a:r>
            <a:r>
              <a:rPr lang="en-US" sz="2400" dirty="0">
                <a:latin typeface="Tahoma" charset="0"/>
                <a:ea typeface="MS PGothic" charset="0"/>
              </a:rPr>
              <a:t>)</a:t>
            </a:r>
            <a:r>
              <a:rPr lang="en-US" sz="2400" baseline="30000" dirty="0">
                <a:latin typeface="Tahoma" charset="0"/>
                <a:ea typeface="MS PGothic" charset="0"/>
              </a:rPr>
              <a:t>2</a:t>
            </a:r>
          </a:p>
          <a:p>
            <a:pPr marL="0" indent="0" eaLnBrk="1" hangingPunct="1">
              <a:buNone/>
            </a:pPr>
            <a:r>
              <a:rPr lang="en-US" sz="2400" dirty="0">
                <a:latin typeface="Tahoma" charset="0"/>
                <a:ea typeface="MS PGothic" charset="0"/>
              </a:rPr>
              <a:t>Refinement Loss = ∑ </a:t>
            </a:r>
            <a:r>
              <a:rPr lang="en-US" sz="2400" dirty="0" err="1">
                <a:latin typeface="Tahoma" charset="0"/>
                <a:ea typeface="MS PGothic" charset="0"/>
              </a:rPr>
              <a:t>f</a:t>
            </a:r>
            <a:r>
              <a:rPr lang="en-US" sz="2400" baseline="-25000" dirty="0" err="1">
                <a:latin typeface="Tahoma" charset="0"/>
                <a:ea typeface="MS PGothic" charset="0"/>
              </a:rPr>
              <a:t>k</a:t>
            </a:r>
            <a:r>
              <a:rPr lang="en-US" sz="2400" baseline="-25000" dirty="0">
                <a:latin typeface="Tahoma" charset="0"/>
                <a:ea typeface="MS PGothic" charset="0"/>
              </a:rPr>
              <a:t> </a:t>
            </a:r>
            <a:r>
              <a:rPr lang="en-US" sz="2400" dirty="0">
                <a:latin typeface="Tahoma" charset="0"/>
                <a:ea typeface="MS PGothic" charset="0"/>
              </a:rPr>
              <a:t>× p</a:t>
            </a:r>
            <a:r>
              <a:rPr lang="en-US" sz="2400" baseline="-25000" dirty="0">
                <a:latin typeface="Tahoma" charset="0"/>
                <a:ea typeface="MS PGothic" charset="0"/>
              </a:rPr>
              <a:t>k</a:t>
            </a:r>
            <a:r>
              <a:rPr lang="en-US" sz="2400" dirty="0">
                <a:latin typeface="Tahoma" charset="0"/>
                <a:ea typeface="MS PGothic" charset="0"/>
              </a:rPr>
              <a:t>(1-p</a:t>
            </a:r>
            <a:r>
              <a:rPr lang="en-US" sz="2400" baseline="-25000" dirty="0">
                <a:latin typeface="Tahoma" charset="0"/>
                <a:ea typeface="MS PGothic" charset="0"/>
              </a:rPr>
              <a:t>k</a:t>
            </a:r>
            <a:r>
              <a:rPr lang="en-US" sz="2400" dirty="0">
                <a:latin typeface="Tahoma" charset="0"/>
                <a:ea typeface="MS PGothic" charset="0"/>
              </a:rPr>
              <a:t>) (metric of discrimination)</a:t>
            </a:r>
            <a:endParaRPr lang="en-US" sz="2400" baseline="-25000" dirty="0">
              <a:latin typeface="Tahoma" charset="0"/>
              <a:ea typeface="MS PGothic" charset="0"/>
            </a:endParaRPr>
          </a:p>
          <a:p>
            <a:pPr marL="0" indent="0" eaLnBrk="1" hangingPunct="1">
              <a:buNone/>
            </a:pPr>
            <a:endParaRPr lang="en-US" sz="2400" dirty="0">
              <a:latin typeface="Tahoma" charset="0"/>
              <a:ea typeface="MS PGothic" charset="0"/>
            </a:endParaRPr>
          </a:p>
          <a:p>
            <a:pPr marL="0" indent="0" eaLnBrk="1" hangingPunct="1">
              <a:buNone/>
            </a:pPr>
            <a:r>
              <a:rPr lang="en-US" sz="2400" dirty="0">
                <a:latin typeface="Tahoma" charset="0"/>
                <a:ea typeface="MS PGothic" charset="0"/>
              </a:rPr>
              <a:t>Brier Score = Calibration Error + Refinement Loss</a:t>
            </a:r>
          </a:p>
          <a:p>
            <a:pPr marL="0" indent="0" eaLnBrk="1" hangingPunct="1">
              <a:buNone/>
            </a:pPr>
            <a:endParaRPr lang="en-US" sz="2400" dirty="0">
              <a:latin typeface="Tahoma" charset="0"/>
              <a:ea typeface="MS PGothic" charset="0"/>
            </a:endParaRPr>
          </a:p>
          <a:p>
            <a:pPr marL="0" indent="0" eaLnBrk="1" hangingPunct="1">
              <a:buNone/>
            </a:pPr>
            <a:endParaRPr lang="en-US" sz="2400" dirty="0">
              <a:latin typeface="Tahoma" charset="0"/>
              <a:ea typeface="MS PGothic" charset="0"/>
            </a:endParaRPr>
          </a:p>
          <a:p>
            <a:pPr marL="0" indent="0" eaLnBrk="1" hangingPunct="1">
              <a:buNone/>
            </a:pPr>
            <a:endParaRPr lang="en-US" sz="2400" dirty="0">
              <a:latin typeface="Tahoma" charset="0"/>
              <a:ea typeface="MS PGothic" charset="0"/>
            </a:endParaRPr>
          </a:p>
          <a:p>
            <a:pPr marL="0" indent="0" eaLnBrk="1" hangingPunct="1">
              <a:buNone/>
            </a:pPr>
            <a:endParaRPr lang="en-US" sz="2400" dirty="0">
              <a:latin typeface="Tahoma" charset="0"/>
              <a:ea typeface="MS PGothic" charset="0"/>
            </a:endParaRPr>
          </a:p>
        </p:txBody>
      </p:sp>
      <p:sp>
        <p:nvSpPr>
          <p:cNvPr id="166914" name="Rectangle 3"/>
          <p:cNvSpPr>
            <a:spLocks noGrp="1" noChangeArrowheads="1"/>
          </p:cNvSpPr>
          <p:nvPr>
            <p:ph type="title" idx="4294967295"/>
          </p:nvPr>
        </p:nvSpPr>
        <p:spPr>
          <a:xfrm>
            <a:off x="914400" y="304800"/>
            <a:ext cx="7696200" cy="1143000"/>
          </a:xfrm>
        </p:spPr>
        <p:txBody>
          <a:bodyPr/>
          <a:lstStyle/>
          <a:p>
            <a:pPr eaLnBrk="1" hangingPunct="1"/>
            <a:r>
              <a:rPr lang="en-US" sz="3200" dirty="0">
                <a:latin typeface="Tahoma" charset="0"/>
                <a:ea typeface="MS PGothic" charset="0"/>
              </a:rPr>
              <a:t>Brier Score = Calibration Error + Refinement Loss</a:t>
            </a:r>
          </a:p>
        </p:txBody>
      </p:sp>
      <p:sp>
        <p:nvSpPr>
          <p:cNvPr id="166916"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8B7D96DA-807B-1F45-9F7F-25F4EAF3745C}" type="slidenum">
              <a:rPr lang="en-US" sz="1400"/>
              <a:pPr/>
              <a:t>18</a:t>
            </a:fld>
            <a:endParaRPr lang="en-US" sz="1400"/>
          </a:p>
        </p:txBody>
      </p:sp>
    </p:spTree>
    <p:extLst>
      <p:ext uri="{BB962C8B-B14F-4D97-AF65-F5344CB8AC3E}">
        <p14:creationId xmlns:p14="http://schemas.microsoft.com/office/powerpoint/2010/main" val="2454634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noChangeArrowheads="1"/>
          </p:cNvSpPr>
          <p:nvPr>
            <p:ph type="body" idx="4294967295"/>
          </p:nvPr>
        </p:nvSpPr>
        <p:spPr>
          <a:xfrm>
            <a:off x="533400" y="1981200"/>
            <a:ext cx="8489950" cy="4114800"/>
          </a:xfrm>
        </p:spPr>
        <p:txBody>
          <a:bodyPr/>
          <a:lstStyle/>
          <a:p>
            <a:pPr marL="0" indent="0" eaLnBrk="1" hangingPunct="1">
              <a:buNone/>
            </a:pPr>
            <a:r>
              <a:rPr lang="en-US" sz="2400" dirty="0">
                <a:latin typeface="Tahoma" charset="0"/>
                <a:ea typeface="MS PGothic" charset="0"/>
              </a:rPr>
              <a:t>r = 0.5</a:t>
            </a:r>
          </a:p>
          <a:p>
            <a:pPr marL="0" indent="0" eaLnBrk="1" hangingPunct="1">
              <a:buNone/>
            </a:pPr>
            <a:r>
              <a:rPr lang="en-US" sz="2400" dirty="0">
                <a:latin typeface="Tahoma" charset="0"/>
                <a:ea typeface="MS PGothic" charset="0"/>
              </a:rPr>
              <a:t>p</a:t>
            </a:r>
            <a:r>
              <a:rPr lang="en-US" sz="2400" baseline="-25000" dirty="0">
                <a:latin typeface="Tahoma" charset="0"/>
                <a:ea typeface="MS PGothic" charset="0"/>
              </a:rPr>
              <a:t> </a:t>
            </a:r>
            <a:r>
              <a:rPr lang="en-US" sz="2400" dirty="0">
                <a:latin typeface="Tahoma" charset="0"/>
                <a:ea typeface="MS PGothic" charset="0"/>
              </a:rPr>
              <a:t>= 0.5</a:t>
            </a:r>
          </a:p>
          <a:p>
            <a:pPr marL="0" indent="0" eaLnBrk="1" hangingPunct="1">
              <a:buNone/>
            </a:pPr>
            <a:r>
              <a:rPr lang="en-US" sz="2400" dirty="0">
                <a:latin typeface="Tahoma" charset="0"/>
                <a:ea typeface="MS PGothic" charset="0"/>
              </a:rPr>
              <a:t>Calibration Error = (r – p)</a:t>
            </a:r>
            <a:r>
              <a:rPr lang="en-US" sz="2400" baseline="30000" dirty="0">
                <a:latin typeface="Tahoma" charset="0"/>
                <a:ea typeface="MS PGothic" charset="0"/>
              </a:rPr>
              <a:t>2</a:t>
            </a:r>
            <a:r>
              <a:rPr lang="en-US" sz="2400" dirty="0">
                <a:latin typeface="Tahoma" charset="0"/>
                <a:ea typeface="MS PGothic" charset="0"/>
              </a:rPr>
              <a:t>= 0</a:t>
            </a:r>
          </a:p>
          <a:p>
            <a:pPr marL="0" indent="0" eaLnBrk="1" hangingPunct="1">
              <a:buNone/>
            </a:pPr>
            <a:r>
              <a:rPr lang="en-US" sz="2400" dirty="0">
                <a:latin typeface="Tahoma" charset="0"/>
                <a:ea typeface="MS PGothic" charset="0"/>
              </a:rPr>
              <a:t>Refinement Loss = p(1-p) = 0.25</a:t>
            </a:r>
          </a:p>
          <a:p>
            <a:pPr marL="0" indent="0" eaLnBrk="1" hangingPunct="1">
              <a:buNone/>
            </a:pPr>
            <a:r>
              <a:rPr lang="en-US" sz="2400" dirty="0">
                <a:latin typeface="Tahoma" charset="0"/>
                <a:ea typeface="MS PGothic" charset="0"/>
              </a:rPr>
              <a:t>Brier Score = p(1 - r )</a:t>
            </a:r>
            <a:r>
              <a:rPr lang="en-US" sz="2400" baseline="30000" dirty="0">
                <a:latin typeface="Tahoma" charset="0"/>
                <a:ea typeface="MS PGothic" charset="0"/>
              </a:rPr>
              <a:t>2</a:t>
            </a:r>
            <a:r>
              <a:rPr lang="en-US" sz="2400" dirty="0">
                <a:latin typeface="Tahoma" charset="0"/>
                <a:ea typeface="MS PGothic" charset="0"/>
              </a:rPr>
              <a:t> + (1 – p) (0 – r)</a:t>
            </a:r>
            <a:r>
              <a:rPr lang="en-US" sz="2400" baseline="30000" dirty="0">
                <a:latin typeface="Tahoma" charset="0"/>
                <a:ea typeface="MS PGothic" charset="0"/>
              </a:rPr>
              <a:t>2</a:t>
            </a:r>
          </a:p>
          <a:p>
            <a:pPr marL="0" indent="0" eaLnBrk="1" hangingPunct="1">
              <a:buNone/>
            </a:pPr>
            <a:r>
              <a:rPr lang="en-US" sz="2400" dirty="0">
                <a:latin typeface="Tahoma" charset="0"/>
                <a:ea typeface="MS PGothic" charset="0"/>
              </a:rPr>
              <a:t>                = 0.5(1 – 0.5 )</a:t>
            </a:r>
            <a:r>
              <a:rPr lang="en-US" sz="2400" baseline="30000" dirty="0">
                <a:latin typeface="Tahoma" charset="0"/>
                <a:ea typeface="MS PGothic" charset="0"/>
              </a:rPr>
              <a:t>2</a:t>
            </a:r>
            <a:r>
              <a:rPr lang="en-US" sz="2400" dirty="0">
                <a:latin typeface="Tahoma" charset="0"/>
                <a:ea typeface="MS PGothic" charset="0"/>
              </a:rPr>
              <a:t> + (1 – 0.5) (0 – 0.5)</a:t>
            </a:r>
            <a:r>
              <a:rPr lang="en-US" sz="2400" baseline="30000" dirty="0">
                <a:latin typeface="Tahoma" charset="0"/>
                <a:ea typeface="MS PGothic" charset="0"/>
              </a:rPr>
              <a:t>2</a:t>
            </a:r>
            <a:r>
              <a:rPr lang="en-US" sz="2400" dirty="0">
                <a:latin typeface="Tahoma" charset="0"/>
                <a:ea typeface="MS PGothic" charset="0"/>
              </a:rPr>
              <a:t> = 0.25</a:t>
            </a:r>
            <a:endParaRPr lang="en-US" sz="2400" baseline="30000" dirty="0">
              <a:latin typeface="Tahoma" charset="0"/>
              <a:ea typeface="MS PGothic" charset="0"/>
            </a:endParaRPr>
          </a:p>
          <a:p>
            <a:pPr marL="0" indent="0" eaLnBrk="1" hangingPunct="1">
              <a:buNone/>
            </a:pPr>
            <a:endParaRPr lang="en-US" sz="2400" dirty="0">
              <a:latin typeface="Tahoma" charset="0"/>
              <a:ea typeface="MS PGothic" charset="0"/>
            </a:endParaRPr>
          </a:p>
          <a:p>
            <a:pPr marL="0" indent="0" eaLnBrk="1" hangingPunct="1">
              <a:buNone/>
            </a:pPr>
            <a:r>
              <a:rPr lang="en-US" sz="2400" dirty="0">
                <a:latin typeface="Tahoma" charset="0"/>
                <a:ea typeface="MS PGothic" charset="0"/>
              </a:rPr>
              <a:t>Note that all error is due to refinement loss – lack of discrimination.</a:t>
            </a:r>
          </a:p>
          <a:p>
            <a:pPr marL="0" indent="0" eaLnBrk="1" hangingPunct="1">
              <a:buNone/>
            </a:pPr>
            <a:endParaRPr lang="en-US" sz="2400" dirty="0">
              <a:latin typeface="Tahoma" charset="0"/>
              <a:ea typeface="MS PGothic" charset="0"/>
            </a:endParaRPr>
          </a:p>
          <a:p>
            <a:pPr marL="0" indent="0" eaLnBrk="1" hangingPunct="1">
              <a:buNone/>
            </a:pPr>
            <a:endParaRPr lang="en-US" sz="2400" dirty="0">
              <a:latin typeface="Tahoma" charset="0"/>
              <a:ea typeface="MS PGothic" charset="0"/>
            </a:endParaRPr>
          </a:p>
        </p:txBody>
      </p:sp>
      <p:sp>
        <p:nvSpPr>
          <p:cNvPr id="166914" name="Rectangle 3"/>
          <p:cNvSpPr>
            <a:spLocks noGrp="1" noChangeArrowheads="1"/>
          </p:cNvSpPr>
          <p:nvPr>
            <p:ph type="title" idx="4294967295"/>
          </p:nvPr>
        </p:nvSpPr>
        <p:spPr>
          <a:xfrm>
            <a:off x="1143000" y="381000"/>
            <a:ext cx="6858000" cy="1143000"/>
          </a:xfrm>
        </p:spPr>
        <p:txBody>
          <a:bodyPr/>
          <a:lstStyle/>
          <a:p>
            <a:pPr eaLnBrk="1" hangingPunct="1"/>
            <a:r>
              <a:rPr lang="en-US" sz="3200" dirty="0">
                <a:latin typeface="Tahoma" charset="0"/>
                <a:ea typeface="MS PGothic" charset="0"/>
              </a:rPr>
              <a:t>Brier Score = Calibration Error + Refinement Loss :  Example</a:t>
            </a:r>
          </a:p>
        </p:txBody>
      </p:sp>
      <p:sp>
        <p:nvSpPr>
          <p:cNvPr id="166916"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8B7D96DA-807B-1F45-9F7F-25F4EAF3745C}" type="slidenum">
              <a:rPr lang="en-US" sz="1400"/>
              <a:pPr/>
              <a:t>19</a:t>
            </a:fld>
            <a:endParaRPr lang="en-US" sz="1400"/>
          </a:p>
        </p:txBody>
      </p:sp>
    </p:spTree>
    <p:extLst>
      <p:ext uri="{BB962C8B-B14F-4D97-AF65-F5344CB8AC3E}">
        <p14:creationId xmlns:p14="http://schemas.microsoft.com/office/powerpoint/2010/main" val="3750651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81E37-1512-6847-938E-2AE22B41EABA}"/>
              </a:ext>
            </a:extLst>
          </p:cNvPr>
          <p:cNvSpPr>
            <a:spLocks noGrp="1"/>
          </p:cNvSpPr>
          <p:nvPr>
            <p:ph type="title"/>
          </p:nvPr>
        </p:nvSpPr>
        <p:spPr/>
        <p:txBody>
          <a:bodyPr/>
          <a:lstStyle/>
          <a:p>
            <a:r>
              <a:rPr lang="en-US" dirty="0"/>
              <a:t>Risk Model</a:t>
            </a:r>
          </a:p>
        </p:txBody>
      </p:sp>
      <p:sp>
        <p:nvSpPr>
          <p:cNvPr id="3" name="Content Placeholder 2">
            <a:extLst>
              <a:ext uri="{FF2B5EF4-FFF2-40B4-BE49-F238E27FC236}">
                <a16:creationId xmlns:a16="http://schemas.microsoft.com/office/drawing/2014/main" id="{C1126C75-1FAD-8A41-9C6B-8194DED9FD00}"/>
              </a:ext>
            </a:extLst>
          </p:cNvPr>
          <p:cNvSpPr>
            <a:spLocks noGrp="1"/>
          </p:cNvSpPr>
          <p:nvPr>
            <p:ph idx="1"/>
          </p:nvPr>
        </p:nvSpPr>
        <p:spPr>
          <a:xfrm>
            <a:off x="1145990" y="1803222"/>
            <a:ext cx="7772400" cy="3697287"/>
          </a:xfrm>
        </p:spPr>
        <p:txBody>
          <a:bodyPr/>
          <a:lstStyle/>
          <a:p>
            <a:r>
              <a:rPr lang="en-US" sz="2800" dirty="0"/>
              <a:t>Can predict</a:t>
            </a:r>
          </a:p>
          <a:p>
            <a:pPr lvl="1"/>
            <a:r>
              <a:rPr lang="en-US" sz="2400" dirty="0"/>
              <a:t>probability of a prevalent condition (</a:t>
            </a:r>
            <a:r>
              <a:rPr lang="en-US" sz="2400" u="sng" dirty="0"/>
              <a:t>diagnostic probability model</a:t>
            </a:r>
            <a:r>
              <a:rPr lang="en-US" sz="2400" dirty="0"/>
              <a:t>*)</a:t>
            </a:r>
          </a:p>
          <a:p>
            <a:pPr lvl="1"/>
            <a:r>
              <a:rPr lang="en-US" sz="2400" dirty="0"/>
              <a:t>risk of an incident outcome (</a:t>
            </a:r>
            <a:r>
              <a:rPr lang="en-US" sz="2400" u="sng" dirty="0"/>
              <a:t>risk prediction model</a:t>
            </a:r>
            <a:r>
              <a:rPr lang="en-US" sz="2400" dirty="0"/>
              <a:t>**)</a:t>
            </a:r>
          </a:p>
          <a:p>
            <a:r>
              <a:rPr lang="en-US" sz="2800" dirty="0"/>
              <a:t>Divides population into groups and estimates the probability/risk in each group</a:t>
            </a:r>
          </a:p>
          <a:p>
            <a:r>
              <a:rPr lang="en-US" sz="2800" dirty="0"/>
              <a:t>Usually the grouping is based on multiple variables</a:t>
            </a:r>
          </a:p>
        </p:txBody>
      </p:sp>
      <p:sp>
        <p:nvSpPr>
          <p:cNvPr id="4" name="Slide Number Placeholder 3">
            <a:extLst>
              <a:ext uri="{FF2B5EF4-FFF2-40B4-BE49-F238E27FC236}">
                <a16:creationId xmlns:a16="http://schemas.microsoft.com/office/drawing/2014/main" id="{2B39231E-F97D-1644-93B6-2394E24F0FB2}"/>
              </a:ext>
            </a:extLst>
          </p:cNvPr>
          <p:cNvSpPr>
            <a:spLocks noGrp="1"/>
          </p:cNvSpPr>
          <p:nvPr>
            <p:ph type="sldNum" sz="quarter" idx="12"/>
          </p:nvPr>
        </p:nvSpPr>
        <p:spPr/>
        <p:txBody>
          <a:bodyPr/>
          <a:lstStyle/>
          <a:p>
            <a:pPr>
              <a:defRPr/>
            </a:pPr>
            <a:fld id="{86E902D2-9E2E-B14B-AF33-0611D28F2FE7}" type="slidenum">
              <a:rPr lang="en-US" altLang="en-US" smtClean="0"/>
              <a:pPr>
                <a:defRPr/>
              </a:pPr>
              <a:t>2</a:t>
            </a:fld>
            <a:endParaRPr lang="en-US" altLang="en-US"/>
          </a:p>
        </p:txBody>
      </p:sp>
      <p:sp>
        <p:nvSpPr>
          <p:cNvPr id="6" name="TextBox 5">
            <a:extLst>
              <a:ext uri="{FF2B5EF4-FFF2-40B4-BE49-F238E27FC236}">
                <a16:creationId xmlns:a16="http://schemas.microsoft.com/office/drawing/2014/main" id="{311E8D26-FEAD-8D48-933F-7F1A114601CA}"/>
              </a:ext>
            </a:extLst>
          </p:cNvPr>
          <p:cNvSpPr txBox="1"/>
          <p:nvPr/>
        </p:nvSpPr>
        <p:spPr>
          <a:xfrm>
            <a:off x="304800" y="5781973"/>
            <a:ext cx="8534400" cy="923330"/>
          </a:xfrm>
          <a:prstGeom prst="rect">
            <a:avLst/>
          </a:prstGeom>
          <a:noFill/>
        </p:spPr>
        <p:txBody>
          <a:bodyPr wrap="square" rtlCol="0">
            <a:spAutoFit/>
          </a:bodyPr>
          <a:lstStyle/>
          <a:p>
            <a:r>
              <a:rPr lang="en-US" dirty="0"/>
              <a:t>* “diagnostic probability model” is my term created for this lecture</a:t>
            </a:r>
          </a:p>
          <a:p>
            <a:r>
              <a:rPr lang="en-US" dirty="0"/>
              <a:t>** “risk prediction model” usually covers both types of models, whether they estimate the risk of an incident outcome or the probability of prevalent condition</a:t>
            </a:r>
          </a:p>
        </p:txBody>
      </p:sp>
    </p:spTree>
    <p:extLst>
      <p:ext uri="{BB962C8B-B14F-4D97-AF65-F5344CB8AC3E}">
        <p14:creationId xmlns:p14="http://schemas.microsoft.com/office/powerpoint/2010/main" val="3143471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B6B48-B133-7C4A-836D-8C5AD0D62D24}"/>
              </a:ext>
            </a:extLst>
          </p:cNvPr>
          <p:cNvSpPr>
            <a:spLocks noGrp="1"/>
          </p:cNvSpPr>
          <p:nvPr>
            <p:ph type="title"/>
          </p:nvPr>
        </p:nvSpPr>
        <p:spPr>
          <a:xfrm>
            <a:off x="1066800" y="457200"/>
            <a:ext cx="7688261" cy="1157287"/>
          </a:xfrm>
        </p:spPr>
        <p:txBody>
          <a:bodyPr/>
          <a:lstStyle/>
          <a:p>
            <a:r>
              <a:rPr lang="en-US" sz="3600" dirty="0"/>
              <a:t>Test in 1000 ED patients: Calibration Error, Refinement Loss</a:t>
            </a:r>
          </a:p>
        </p:txBody>
      </p:sp>
      <p:sp>
        <p:nvSpPr>
          <p:cNvPr id="4" name="Slide Number Placeholder 3">
            <a:extLst>
              <a:ext uri="{FF2B5EF4-FFF2-40B4-BE49-F238E27FC236}">
                <a16:creationId xmlns:a16="http://schemas.microsoft.com/office/drawing/2014/main" id="{A5C2021F-0465-8648-810A-10EA38EE6CF8}"/>
              </a:ext>
            </a:extLst>
          </p:cNvPr>
          <p:cNvSpPr>
            <a:spLocks noGrp="1"/>
          </p:cNvSpPr>
          <p:nvPr>
            <p:ph type="sldNum" sz="quarter" idx="12"/>
          </p:nvPr>
        </p:nvSpPr>
        <p:spPr/>
        <p:txBody>
          <a:bodyPr/>
          <a:lstStyle/>
          <a:p>
            <a:pPr>
              <a:defRPr/>
            </a:pPr>
            <a:fld id="{E70CF1B1-AA47-B34B-9B18-40744FAC0177}" type="slidenum">
              <a:rPr lang="en-US" smtClean="0"/>
              <a:pPr>
                <a:defRPr/>
              </a:pPr>
              <a:t>20</a:t>
            </a:fld>
            <a:endParaRPr lang="en-US"/>
          </a:p>
        </p:txBody>
      </p:sp>
      <p:graphicFrame>
        <p:nvGraphicFramePr>
          <p:cNvPr id="6" name="Table 5">
            <a:extLst>
              <a:ext uri="{FF2B5EF4-FFF2-40B4-BE49-F238E27FC236}">
                <a16:creationId xmlns:a16="http://schemas.microsoft.com/office/drawing/2014/main" id="{B4288B67-56DD-4245-BE42-4D7C5804C881}"/>
              </a:ext>
            </a:extLst>
          </p:cNvPr>
          <p:cNvGraphicFramePr>
            <a:graphicFrameLocks noGrp="1"/>
          </p:cNvGraphicFramePr>
          <p:nvPr>
            <p:extLst>
              <p:ext uri="{D42A27DB-BD31-4B8C-83A1-F6EECF244321}">
                <p14:modId xmlns:p14="http://schemas.microsoft.com/office/powerpoint/2010/main" val="234845721"/>
              </p:ext>
            </p:extLst>
          </p:nvPr>
        </p:nvGraphicFramePr>
        <p:xfrm>
          <a:off x="228600" y="2362200"/>
          <a:ext cx="8715375" cy="3276599"/>
        </p:xfrm>
        <a:graphic>
          <a:graphicData uri="http://schemas.openxmlformats.org/drawingml/2006/table">
            <a:tbl>
              <a:tblPr/>
              <a:tblGrid>
                <a:gridCol w="1614838">
                  <a:extLst>
                    <a:ext uri="{9D8B030D-6E8A-4147-A177-3AD203B41FA5}">
                      <a16:colId xmlns:a16="http://schemas.microsoft.com/office/drawing/2014/main" val="1084389093"/>
                    </a:ext>
                  </a:extLst>
                </a:gridCol>
                <a:gridCol w="952872">
                  <a:extLst>
                    <a:ext uri="{9D8B030D-6E8A-4147-A177-3AD203B41FA5}">
                      <a16:colId xmlns:a16="http://schemas.microsoft.com/office/drawing/2014/main" val="1845081885"/>
                    </a:ext>
                  </a:extLst>
                </a:gridCol>
                <a:gridCol w="653059">
                  <a:extLst>
                    <a:ext uri="{9D8B030D-6E8A-4147-A177-3AD203B41FA5}">
                      <a16:colId xmlns:a16="http://schemas.microsoft.com/office/drawing/2014/main" val="4041899945"/>
                    </a:ext>
                  </a:extLst>
                </a:gridCol>
                <a:gridCol w="748050">
                  <a:extLst>
                    <a:ext uri="{9D8B030D-6E8A-4147-A177-3AD203B41FA5}">
                      <a16:colId xmlns:a16="http://schemas.microsoft.com/office/drawing/2014/main" val="394653834"/>
                    </a:ext>
                  </a:extLst>
                </a:gridCol>
                <a:gridCol w="632280">
                  <a:extLst>
                    <a:ext uri="{9D8B030D-6E8A-4147-A177-3AD203B41FA5}">
                      <a16:colId xmlns:a16="http://schemas.microsoft.com/office/drawing/2014/main" val="3081717435"/>
                    </a:ext>
                  </a:extLst>
                </a:gridCol>
                <a:gridCol w="988495">
                  <a:extLst>
                    <a:ext uri="{9D8B030D-6E8A-4147-A177-3AD203B41FA5}">
                      <a16:colId xmlns:a16="http://schemas.microsoft.com/office/drawing/2014/main" val="218874378"/>
                    </a:ext>
                  </a:extLst>
                </a:gridCol>
                <a:gridCol w="997401">
                  <a:extLst>
                    <a:ext uri="{9D8B030D-6E8A-4147-A177-3AD203B41FA5}">
                      <a16:colId xmlns:a16="http://schemas.microsoft.com/office/drawing/2014/main" val="719637513"/>
                    </a:ext>
                  </a:extLst>
                </a:gridCol>
                <a:gridCol w="1104264">
                  <a:extLst>
                    <a:ext uri="{9D8B030D-6E8A-4147-A177-3AD203B41FA5}">
                      <a16:colId xmlns:a16="http://schemas.microsoft.com/office/drawing/2014/main" val="1643520128"/>
                    </a:ext>
                  </a:extLst>
                </a:gridCol>
                <a:gridCol w="1024116">
                  <a:extLst>
                    <a:ext uri="{9D8B030D-6E8A-4147-A177-3AD203B41FA5}">
                      <a16:colId xmlns:a16="http://schemas.microsoft.com/office/drawing/2014/main" val="2800794178"/>
                    </a:ext>
                  </a:extLst>
                </a:gridCol>
              </a:tblGrid>
              <a:tr h="592909">
                <a:tc>
                  <a:txBody>
                    <a:bodyPr/>
                    <a:lstStyle/>
                    <a:p>
                      <a:pPr algn="ctr" rtl="0" fontAlgn="b"/>
                      <a:r>
                        <a:rPr lang="en-US" sz="1200" b="1" i="0" u="none" strike="noStrike">
                          <a:solidFill>
                            <a:srgbClr val="000000"/>
                          </a:solidFill>
                          <a:effectLst/>
                          <a:latin typeface="Tahoma" panose="020B0604030504040204" pitchFamily="34" charset="0"/>
                        </a:rPr>
                        <a:t>Joint Fluid</a:t>
                      </a:r>
                    </a:p>
                  </a:txBody>
                  <a:tcPr marL="7953" marR="7953" marT="7953" marB="0" anchor="b">
                    <a:lnL>
                      <a:noFill/>
                    </a:lnL>
                    <a:lnR>
                      <a:noFill/>
                    </a:lnR>
                    <a:lnT>
                      <a:noFill/>
                    </a:lnT>
                    <a:lnB>
                      <a:noFill/>
                    </a:lnB>
                  </a:tcPr>
                </a:tc>
                <a:tc>
                  <a:txBody>
                    <a:bodyPr/>
                    <a:lstStyle/>
                    <a:p>
                      <a:pPr algn="ctr" rtl="0" fontAlgn="b"/>
                      <a:r>
                        <a:rPr lang="en-US" sz="1200" b="1" i="0" u="none" strike="noStrike" dirty="0">
                          <a:solidFill>
                            <a:srgbClr val="000000"/>
                          </a:solidFill>
                          <a:effectLst/>
                          <a:latin typeface="Tahoma" panose="020B0604030504040204" pitchFamily="34" charset="0"/>
                        </a:rPr>
                        <a:t>Septic Arthritis</a:t>
                      </a:r>
                    </a:p>
                  </a:txBody>
                  <a:tcPr marL="7953" marR="7953" marT="7953" marB="0" anchor="b">
                    <a:lnL>
                      <a:noFill/>
                    </a:lnL>
                    <a:lnR>
                      <a:noFill/>
                    </a:lnR>
                    <a:lnT>
                      <a:noFill/>
                    </a:lnT>
                    <a:lnB>
                      <a:noFill/>
                    </a:lnB>
                  </a:tcPr>
                </a:tc>
                <a:tc rowSpan="2">
                  <a:txBody>
                    <a:bodyPr/>
                    <a:lstStyle/>
                    <a:p>
                      <a:pPr algn="ctr" rtl="0" fontAlgn="b"/>
                      <a:r>
                        <a:rPr lang="en-US" sz="1200" b="1" i="0" u="none" strike="noStrike">
                          <a:solidFill>
                            <a:srgbClr val="000000"/>
                          </a:solidFill>
                          <a:effectLst/>
                          <a:latin typeface="Tahoma" panose="020B0604030504040204" pitchFamily="34" charset="0"/>
                        </a:rPr>
                        <a:t>N with result</a:t>
                      </a:r>
                    </a:p>
                  </a:txBody>
                  <a:tcPr marL="7953" marR="7953" marT="7953"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rtl="0" fontAlgn="b"/>
                      <a:r>
                        <a:rPr lang="en-US" sz="1200" b="1" i="0" u="none" strike="noStrike">
                          <a:solidFill>
                            <a:srgbClr val="000000"/>
                          </a:solidFill>
                          <a:effectLst/>
                          <a:latin typeface="Tahoma" panose="020B0604030504040204" pitchFamily="34" charset="0"/>
                        </a:rPr>
                        <a:t>Actually D+</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rtl="0" fontAlgn="b"/>
                      <a:r>
                        <a:rPr lang="en-US" sz="1200" b="1" i="0" u="none" strike="noStrike">
                          <a:solidFill>
                            <a:srgbClr val="000000"/>
                          </a:solidFill>
                          <a:effectLst/>
                          <a:latin typeface="Tahoma" panose="020B0604030504040204" pitchFamily="34" charset="0"/>
                        </a:rPr>
                        <a:t>Error</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effectLst/>
                          <a:latin typeface="Tahoma" panose="020B0604030504040204" pitchFamily="34" charset="0"/>
                        </a:rPr>
                        <a:t>Calibration Error</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effectLst/>
                          <a:latin typeface="Tahoma" panose="020B0604030504040204" pitchFamily="34" charset="0"/>
                        </a:rPr>
                        <a:t>Refinement Loss</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effectLst/>
                          <a:latin typeface="Tahoma" panose="020B0604030504040204" pitchFamily="34" charset="0"/>
                        </a:rPr>
                        <a:t>Brier Score</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111650"/>
                  </a:ext>
                </a:extLst>
              </a:tr>
              <a:tr h="296454">
                <a:tc>
                  <a:txBody>
                    <a:bodyPr/>
                    <a:lstStyle/>
                    <a:p>
                      <a:pPr algn="ctr" rtl="0" fontAlgn="b"/>
                      <a:r>
                        <a:rPr lang="en-US" sz="1200" b="1" i="0" u="none" strike="noStrike">
                          <a:solidFill>
                            <a:srgbClr val="000000"/>
                          </a:solidFill>
                          <a:effectLst/>
                          <a:latin typeface="Tahoma" panose="020B0604030504040204" pitchFamily="34" charset="0"/>
                        </a:rPr>
                        <a:t>WBC (/uL)</a:t>
                      </a:r>
                    </a:p>
                  </a:txBody>
                  <a:tcPr marL="7953" marR="7953" marT="795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effectLst/>
                          <a:latin typeface="Tahoma" panose="020B0604030504040204" pitchFamily="34" charset="0"/>
                        </a:rPr>
                        <a:t>Risk (r)*</a:t>
                      </a:r>
                    </a:p>
                  </a:txBody>
                  <a:tcPr marL="7953" marR="7953" marT="7953" marB="0" anchor="b">
                    <a:lnL>
                      <a:noFill/>
                    </a:lnL>
                    <a:lnR>
                      <a:noFill/>
                    </a:lnR>
                    <a:lnT>
                      <a:noFill/>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rtl="0" fontAlgn="b"/>
                      <a:r>
                        <a:rPr lang="en-US" sz="1200" b="1" i="0" u="none" strike="noStrike">
                          <a:solidFill>
                            <a:srgbClr val="000000"/>
                          </a:solidFill>
                          <a:effectLst/>
                          <a:latin typeface="Tahoma" panose="020B0604030504040204" pitchFamily="34" charset="0"/>
                        </a:rPr>
                        <a:t>N</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effectLst/>
                          <a:latin typeface="Tahoma" panose="020B0604030504040204" pitchFamily="34" charset="0"/>
                        </a:rPr>
                        <a:t>p</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effectLst/>
                          <a:latin typeface="Tahoma" panose="020B0604030504040204" pitchFamily="34" charset="0"/>
                        </a:rPr>
                        <a:t>r - p</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effectLst/>
                          <a:latin typeface="Tahoma" panose="020B0604030504040204" pitchFamily="34" charset="0"/>
                        </a:rPr>
                        <a:t>(r - p)</a:t>
                      </a:r>
                      <a:r>
                        <a:rPr lang="en-US" sz="1200" b="1" i="0" u="none" strike="noStrike" baseline="30000">
                          <a:solidFill>
                            <a:srgbClr val="000000"/>
                          </a:solidFill>
                          <a:effectLst/>
                          <a:latin typeface="Tahoma" panose="020B0604030504040204" pitchFamily="34" charset="0"/>
                        </a:rPr>
                        <a:t>2</a:t>
                      </a:r>
                      <a:endParaRPr lang="en-US" sz="1200" b="1" i="0" u="none" strike="noStrike">
                        <a:solidFill>
                          <a:srgbClr val="000000"/>
                        </a:solidFill>
                        <a:effectLst/>
                        <a:latin typeface="Tahoma" panose="020B0604030504040204" pitchFamily="34" charset="0"/>
                      </a:endParaRP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effectLst/>
                          <a:latin typeface="Tahoma" panose="020B0604030504040204" pitchFamily="34" charset="0"/>
                        </a:rPr>
                        <a:t>p(1-p)</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953" marR="7953" marT="7953"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896162"/>
                  </a:ext>
                </a:extLst>
              </a:tr>
              <a:tr h="296454">
                <a:tc>
                  <a:txBody>
                    <a:bodyPr/>
                    <a:lstStyle/>
                    <a:p>
                      <a:pPr algn="ctr" rtl="0" fontAlgn="b"/>
                      <a:r>
                        <a:rPr lang="en-US" sz="1200" b="1" i="0" u="none" strike="noStrike">
                          <a:solidFill>
                            <a:srgbClr val="000000"/>
                          </a:solidFill>
                          <a:effectLst/>
                          <a:latin typeface="Tahoma" panose="020B0604030504040204" pitchFamily="34" charset="0"/>
                        </a:rPr>
                        <a:t>&gt;100</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effectLst/>
                          <a:latin typeface="Tahoma" panose="020B0604030504040204" pitchFamily="34" charset="0"/>
                        </a:rPr>
                        <a:t>0.55</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effectLst/>
                          <a:latin typeface="Tahoma" panose="020B0604030504040204" pitchFamily="34" charset="0"/>
                        </a:rPr>
                        <a:t>22</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effectLst/>
                          <a:latin typeface="Tahoma" panose="020B0604030504040204" pitchFamily="34" charset="0"/>
                        </a:rPr>
                        <a:t>2</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dirty="0">
                          <a:solidFill>
                            <a:srgbClr val="000000"/>
                          </a:solidFill>
                          <a:effectLst/>
                          <a:latin typeface="Tahoma" panose="020B0604030504040204" pitchFamily="34" charset="0"/>
                        </a:rPr>
                        <a:t>0.091</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effectLst/>
                          <a:latin typeface="Tahoma" panose="020B0604030504040204" pitchFamily="34" charset="0"/>
                        </a:rPr>
                        <a:t>0.456</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dirty="0">
                          <a:solidFill>
                            <a:srgbClr val="000000"/>
                          </a:solidFill>
                          <a:effectLst/>
                          <a:latin typeface="Tahoma" panose="020B0604030504040204" pitchFamily="34" charset="0"/>
                        </a:rPr>
                        <a:t>0.2082</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dirty="0">
                          <a:solidFill>
                            <a:srgbClr val="000000"/>
                          </a:solidFill>
                          <a:effectLst/>
                          <a:latin typeface="Tahoma" panose="020B0604030504040204" pitchFamily="34" charset="0"/>
                        </a:rPr>
                        <a:t>0.0826</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dirty="0">
                          <a:solidFill>
                            <a:srgbClr val="000000"/>
                          </a:solidFill>
                          <a:effectLst/>
                          <a:latin typeface="Tahoma" panose="020B0604030504040204" pitchFamily="34" charset="0"/>
                        </a:rPr>
                        <a:t>0.2908</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1038082"/>
                  </a:ext>
                </a:extLst>
              </a:tr>
              <a:tr h="296454">
                <a:tc>
                  <a:txBody>
                    <a:bodyPr/>
                    <a:lstStyle/>
                    <a:p>
                      <a:pPr algn="ctr" rtl="0" fontAlgn="b"/>
                      <a:r>
                        <a:rPr lang="en-US" sz="1200" b="1" i="0" u="none" strike="noStrike">
                          <a:solidFill>
                            <a:srgbClr val="000000"/>
                          </a:solidFill>
                          <a:effectLst/>
                          <a:latin typeface="Tahoma" panose="020B0604030504040204" pitchFamily="34" charset="0"/>
                        </a:rPr>
                        <a:t>50 - 100</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effectLst/>
                          <a:latin typeface="Tahoma" panose="020B0604030504040204" pitchFamily="34" charset="0"/>
                        </a:rPr>
                        <a:t>0.16</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effectLst/>
                          <a:latin typeface="Tahoma" panose="020B0604030504040204" pitchFamily="34" charset="0"/>
                        </a:rPr>
                        <a:t>80</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effectLst/>
                          <a:latin typeface="Tahoma" panose="020B0604030504040204" pitchFamily="34" charset="0"/>
                        </a:rPr>
                        <a:t>7</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dirty="0">
                          <a:solidFill>
                            <a:srgbClr val="000000"/>
                          </a:solidFill>
                          <a:effectLst/>
                          <a:latin typeface="Tahoma" panose="020B0604030504040204" pitchFamily="34" charset="0"/>
                        </a:rPr>
                        <a:t>0.088</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effectLst/>
                          <a:latin typeface="Tahoma" panose="020B0604030504040204" pitchFamily="34" charset="0"/>
                        </a:rPr>
                        <a:t>0.077</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dirty="0">
                          <a:solidFill>
                            <a:srgbClr val="000000"/>
                          </a:solidFill>
                          <a:effectLst/>
                          <a:latin typeface="Tahoma" panose="020B0604030504040204" pitchFamily="34" charset="0"/>
                        </a:rPr>
                        <a:t>0.0059</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dirty="0">
                          <a:solidFill>
                            <a:srgbClr val="000000"/>
                          </a:solidFill>
                          <a:effectLst/>
                          <a:latin typeface="Tahoma" panose="020B0604030504040204" pitchFamily="34" charset="0"/>
                        </a:rPr>
                        <a:t>0.0798</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dirty="0">
                          <a:solidFill>
                            <a:srgbClr val="000000"/>
                          </a:solidFill>
                          <a:effectLst/>
                          <a:latin typeface="Tahoma" panose="020B0604030504040204" pitchFamily="34" charset="0"/>
                        </a:rPr>
                        <a:t>0.0857</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5682005"/>
                  </a:ext>
                </a:extLst>
              </a:tr>
              <a:tr h="296454">
                <a:tc>
                  <a:txBody>
                    <a:bodyPr/>
                    <a:lstStyle/>
                    <a:p>
                      <a:pPr algn="ctr" rtl="0" fontAlgn="b"/>
                      <a:r>
                        <a:rPr lang="en-US" sz="1200" b="1" i="0" u="none" strike="noStrike">
                          <a:solidFill>
                            <a:srgbClr val="000000"/>
                          </a:solidFill>
                          <a:effectLst/>
                          <a:latin typeface="Tahoma" panose="020B0604030504040204" pitchFamily="34" charset="0"/>
                        </a:rPr>
                        <a:t>25 -50</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effectLst/>
                          <a:latin typeface="Tahoma" panose="020B0604030504040204" pitchFamily="34" charset="0"/>
                        </a:rPr>
                        <a:t>0.03</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effectLst/>
                          <a:latin typeface="Tahoma" panose="020B0604030504040204" pitchFamily="34" charset="0"/>
                        </a:rPr>
                        <a:t>188</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effectLst/>
                          <a:latin typeface="Tahoma" panose="020B0604030504040204" pitchFamily="34" charset="0"/>
                        </a:rPr>
                        <a:t>16</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dirty="0">
                          <a:solidFill>
                            <a:srgbClr val="000000"/>
                          </a:solidFill>
                          <a:effectLst/>
                          <a:latin typeface="Tahoma" panose="020B0604030504040204" pitchFamily="34" charset="0"/>
                        </a:rPr>
                        <a:t>0.085</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effectLst/>
                          <a:latin typeface="Tahoma" panose="020B0604030504040204" pitchFamily="34" charset="0"/>
                        </a:rPr>
                        <a:t>-0.053</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dirty="0">
                          <a:solidFill>
                            <a:srgbClr val="000000"/>
                          </a:solidFill>
                          <a:effectLst/>
                          <a:latin typeface="Tahoma" panose="020B0604030504040204" pitchFamily="34" charset="0"/>
                        </a:rPr>
                        <a:t>0.0028</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dirty="0">
                          <a:solidFill>
                            <a:srgbClr val="000000"/>
                          </a:solidFill>
                          <a:effectLst/>
                          <a:latin typeface="Tahoma" panose="020B0604030504040204" pitchFamily="34" charset="0"/>
                        </a:rPr>
                        <a:t>0.0779</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dirty="0">
                          <a:solidFill>
                            <a:srgbClr val="000000"/>
                          </a:solidFill>
                          <a:effectLst/>
                          <a:latin typeface="Tahoma" panose="020B0604030504040204" pitchFamily="34" charset="0"/>
                        </a:rPr>
                        <a:t>0.0807</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6350779"/>
                  </a:ext>
                </a:extLst>
              </a:tr>
              <a:tr h="296454">
                <a:tc>
                  <a:txBody>
                    <a:bodyPr/>
                    <a:lstStyle/>
                    <a:p>
                      <a:pPr algn="ctr" rtl="0" fontAlgn="b"/>
                      <a:r>
                        <a:rPr lang="en-US" sz="1200" b="1" i="0" u="none" strike="noStrike">
                          <a:solidFill>
                            <a:srgbClr val="000000"/>
                          </a:solidFill>
                          <a:effectLst/>
                          <a:latin typeface="Tahoma" panose="020B0604030504040204" pitchFamily="34" charset="0"/>
                        </a:rPr>
                        <a:t>0 - 25</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effectLst/>
                          <a:latin typeface="Tahoma" panose="020B0604030504040204" pitchFamily="34" charset="0"/>
                        </a:rPr>
                        <a:t>0.01</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effectLst/>
                          <a:latin typeface="Tahoma" panose="020B0604030504040204" pitchFamily="34" charset="0"/>
                        </a:rPr>
                        <a:t>710</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effectLst/>
                          <a:latin typeface="Tahoma" panose="020B0604030504040204" pitchFamily="34" charset="0"/>
                        </a:rPr>
                        <a:t>62</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dirty="0">
                          <a:solidFill>
                            <a:srgbClr val="000000"/>
                          </a:solidFill>
                          <a:effectLst/>
                          <a:latin typeface="Tahoma" panose="020B0604030504040204" pitchFamily="34" charset="0"/>
                        </a:rPr>
                        <a:t>0.087</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a:solidFill>
                            <a:srgbClr val="000000"/>
                          </a:solidFill>
                          <a:effectLst/>
                          <a:latin typeface="Tahoma" panose="020B0604030504040204" pitchFamily="34" charset="0"/>
                        </a:rPr>
                        <a:t>-0.074</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dirty="0">
                          <a:solidFill>
                            <a:srgbClr val="000000"/>
                          </a:solidFill>
                          <a:effectLst/>
                          <a:latin typeface="Tahoma" panose="020B0604030504040204" pitchFamily="34" charset="0"/>
                        </a:rPr>
                        <a:t>0.0055</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dirty="0">
                          <a:solidFill>
                            <a:srgbClr val="000000"/>
                          </a:solidFill>
                          <a:effectLst/>
                          <a:latin typeface="Tahoma" panose="020B0604030504040204" pitchFamily="34" charset="0"/>
                        </a:rPr>
                        <a:t>0.0797</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1200" b="1" i="0" u="none" strike="noStrike" dirty="0">
                          <a:solidFill>
                            <a:srgbClr val="000000"/>
                          </a:solidFill>
                          <a:effectLst/>
                          <a:latin typeface="Tahoma" panose="020B0604030504040204" pitchFamily="34" charset="0"/>
                        </a:rPr>
                        <a:t>0.0852</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843351"/>
                  </a:ext>
                </a:extLst>
              </a:tr>
              <a:tr h="499291">
                <a:tc>
                  <a:txBody>
                    <a:bodyPr/>
                    <a:lstStyle/>
                    <a:p>
                      <a:pPr algn="l" fontAlgn="b"/>
                      <a:endParaRPr lang="en-US" sz="900" b="0" i="0" u="none" strike="noStrike">
                        <a:solidFill>
                          <a:srgbClr val="000000"/>
                        </a:solidFill>
                        <a:effectLst/>
                        <a:latin typeface="Calibri" panose="020F0502020204030204" pitchFamily="34" charset="0"/>
                      </a:endParaRPr>
                    </a:p>
                  </a:txBody>
                  <a:tcPr marL="7953" marR="7953" marT="795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953" marR="7953" marT="795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b"/>
                      <a:r>
                        <a:rPr lang="en-US" sz="1200" b="1" i="0" u="none" strike="noStrike">
                          <a:solidFill>
                            <a:srgbClr val="000000"/>
                          </a:solidFill>
                          <a:effectLst/>
                          <a:latin typeface="Tahoma" panose="020B0604030504040204" pitchFamily="34" charset="0"/>
                        </a:rPr>
                        <a:t>1000</a:t>
                      </a:r>
                    </a:p>
                  </a:txBody>
                  <a:tcPr marL="7953" marR="7953" marT="795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953" marR="7953" marT="7953"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953" marR="7953" marT="7953"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b"/>
                      <a:r>
                        <a:rPr lang="en-US" sz="1200" b="1" i="0" u="none" strike="noStrike">
                          <a:solidFill>
                            <a:srgbClr val="000000"/>
                          </a:solidFill>
                          <a:effectLst/>
                          <a:latin typeface="Tahoma" panose="020B0604030504040204" pitchFamily="34" charset="0"/>
                        </a:rPr>
                        <a:t>-0.047</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b"/>
                      <a:r>
                        <a:rPr lang="en-US" sz="1200" b="1" i="0" u="none" strike="noStrike" dirty="0">
                          <a:solidFill>
                            <a:srgbClr val="000000"/>
                          </a:solidFill>
                          <a:effectLst/>
                          <a:latin typeface="Tahoma" panose="020B0604030504040204" pitchFamily="34" charset="0"/>
                        </a:rPr>
                        <a:t>0.0095</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b"/>
                      <a:r>
                        <a:rPr lang="en-US" sz="1200" b="1" i="0" u="none" strike="noStrike" dirty="0">
                          <a:solidFill>
                            <a:srgbClr val="000000"/>
                          </a:solidFill>
                          <a:effectLst/>
                          <a:latin typeface="Tahoma" panose="020B0604030504040204" pitchFamily="34" charset="0"/>
                        </a:rPr>
                        <a:t>0.0794</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rtl="0" fontAlgn="b"/>
                      <a:r>
                        <a:rPr lang="en-US" sz="1200" b="1" i="0" u="none" strike="noStrike" dirty="0">
                          <a:solidFill>
                            <a:srgbClr val="000000"/>
                          </a:solidFill>
                          <a:effectLst/>
                          <a:latin typeface="Tahoma" panose="020B0604030504040204" pitchFamily="34" charset="0"/>
                        </a:rPr>
                        <a:t>0.0889</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86813570"/>
                  </a:ext>
                </a:extLst>
              </a:tr>
              <a:tr h="702129">
                <a:tc>
                  <a:txBody>
                    <a:bodyPr/>
                    <a:lstStyle/>
                    <a:p>
                      <a:pPr algn="l" fontAlgn="b"/>
                      <a:endParaRPr lang="en-US" sz="900" b="0" i="0" u="none" strike="noStrike" dirty="0">
                        <a:solidFill>
                          <a:srgbClr val="000000"/>
                        </a:solidFill>
                        <a:effectLst/>
                        <a:latin typeface="Calibri" panose="020F0502020204030204" pitchFamily="34" charset="0"/>
                      </a:endParaRPr>
                    </a:p>
                  </a:txBody>
                  <a:tcPr marL="7953" marR="7953" marT="795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953" marR="7953" marT="795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953" marR="7953" marT="795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953" marR="7953" marT="7953" marB="0" anchor="b">
                    <a:lnL>
                      <a:noFill/>
                    </a:lnL>
                    <a:lnR>
                      <a:noFill/>
                    </a:lnR>
                    <a:lnT>
                      <a:noFill/>
                    </a:lnT>
                    <a:lnB>
                      <a:noFill/>
                    </a:lnB>
                  </a:tcPr>
                </a:tc>
                <a:tc>
                  <a:txBody>
                    <a:bodyPr/>
                    <a:lstStyle/>
                    <a:p>
                      <a:pPr algn="l" fontAlgn="b"/>
                      <a:endParaRPr lang="en-US" sz="900" b="0" i="0" u="none" strike="noStrike">
                        <a:solidFill>
                          <a:srgbClr val="000000"/>
                        </a:solidFill>
                        <a:effectLst/>
                        <a:latin typeface="Calibri" panose="020F0502020204030204" pitchFamily="34" charset="0"/>
                      </a:endParaRPr>
                    </a:p>
                  </a:txBody>
                  <a:tcPr marL="7953" marR="7953" marT="7953" marB="0" anchor="b">
                    <a:lnL>
                      <a:noFill/>
                    </a:lnL>
                    <a:lnR>
                      <a:noFill/>
                    </a:lnR>
                    <a:lnT>
                      <a:noFill/>
                    </a:lnT>
                    <a:lnB>
                      <a:noFill/>
                    </a:lnB>
                  </a:tcPr>
                </a:tc>
                <a:tc>
                  <a:txBody>
                    <a:bodyPr/>
                    <a:lstStyle/>
                    <a:p>
                      <a:pPr algn="r" rtl="0" fontAlgn="b"/>
                      <a:r>
                        <a:rPr lang="en-US" sz="1200" b="1" i="0" u="none" strike="noStrike">
                          <a:solidFill>
                            <a:srgbClr val="000000"/>
                          </a:solidFill>
                          <a:effectLst/>
                          <a:latin typeface="Tahoma" panose="020B0604030504040204" pitchFamily="34" charset="0"/>
                        </a:rPr>
                        <a:t>Square roots:</a:t>
                      </a:r>
                    </a:p>
                  </a:txBody>
                  <a:tcPr marL="7953" marR="7953" marT="7953"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200" b="1" i="0" u="none" strike="noStrike" dirty="0">
                          <a:solidFill>
                            <a:srgbClr val="000000"/>
                          </a:solidFill>
                          <a:effectLst/>
                          <a:latin typeface="Tahoma" panose="020B0604030504040204" pitchFamily="34" charset="0"/>
                        </a:rPr>
                        <a:t>0.0975</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200" b="1" i="0" u="none" strike="noStrike" dirty="0">
                          <a:solidFill>
                            <a:srgbClr val="000000"/>
                          </a:solidFill>
                          <a:effectLst/>
                          <a:latin typeface="Tahoma" panose="020B0604030504040204" pitchFamily="34" charset="0"/>
                        </a:rPr>
                        <a:t>0.2818</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rtl="0" fontAlgn="b"/>
                      <a:r>
                        <a:rPr lang="en-US" sz="1200" b="1" i="0" u="none" strike="noStrike" dirty="0">
                          <a:solidFill>
                            <a:srgbClr val="000000"/>
                          </a:solidFill>
                          <a:effectLst/>
                          <a:latin typeface="Tahoma" panose="020B0604030504040204" pitchFamily="34" charset="0"/>
                        </a:rPr>
                        <a:t>0.2982</a:t>
                      </a:r>
                    </a:p>
                  </a:txBody>
                  <a:tcPr marL="7953" marR="7953" marT="795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16586464"/>
                  </a:ext>
                </a:extLst>
              </a:tr>
            </a:tbl>
          </a:graphicData>
        </a:graphic>
      </p:graphicFrame>
      <p:sp>
        <p:nvSpPr>
          <p:cNvPr id="7" name="Oval 6">
            <a:extLst>
              <a:ext uri="{FF2B5EF4-FFF2-40B4-BE49-F238E27FC236}">
                <a16:creationId xmlns:a16="http://schemas.microsoft.com/office/drawing/2014/main" id="{2614C498-C91B-F44D-B2E4-7B9919DF5ED6}"/>
              </a:ext>
            </a:extLst>
          </p:cNvPr>
          <p:cNvSpPr/>
          <p:nvPr/>
        </p:nvSpPr>
        <p:spPr bwMode="auto">
          <a:xfrm>
            <a:off x="4876800" y="5105400"/>
            <a:ext cx="4067175" cy="762000"/>
          </a:xfrm>
          <a:prstGeom prst="ellipse">
            <a:avLst/>
          </a:prstGeom>
          <a:noFill/>
          <a:ln w="127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985268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2C80CF-A36B-144B-83CD-87ABE76135AA}"/>
              </a:ext>
            </a:extLst>
          </p:cNvPr>
          <p:cNvSpPr>
            <a:spLocks noGrp="1"/>
          </p:cNvSpPr>
          <p:nvPr>
            <p:ph type="sldNum" sz="quarter" idx="12"/>
          </p:nvPr>
        </p:nvSpPr>
        <p:spPr/>
        <p:txBody>
          <a:bodyPr/>
          <a:lstStyle/>
          <a:p>
            <a:pPr>
              <a:defRPr/>
            </a:pPr>
            <a:fld id="{5658D01E-B3B9-A143-8F8C-1F8AEAD31DC2}" type="slidenum">
              <a:rPr lang="en-US" smtClean="0"/>
              <a:pPr>
                <a:defRPr/>
              </a:pPr>
              <a:t>21</a:t>
            </a:fld>
            <a:endParaRPr lang="en-US"/>
          </a:p>
        </p:txBody>
      </p:sp>
      <p:cxnSp>
        <p:nvCxnSpPr>
          <p:cNvPr id="4" name="Straight Arrow Connector 3">
            <a:extLst>
              <a:ext uri="{FF2B5EF4-FFF2-40B4-BE49-F238E27FC236}">
                <a16:creationId xmlns:a16="http://schemas.microsoft.com/office/drawing/2014/main" id="{3F5B53EC-C6B5-184F-8C48-704CC69A8859}"/>
              </a:ext>
            </a:extLst>
          </p:cNvPr>
          <p:cNvCxnSpPr>
            <a:cxnSpLocks/>
          </p:cNvCxnSpPr>
          <p:nvPr/>
        </p:nvCxnSpPr>
        <p:spPr bwMode="auto">
          <a:xfrm>
            <a:off x="3464464" y="6284943"/>
            <a:ext cx="2309002" cy="0"/>
          </a:xfrm>
          <a:prstGeom prst="straightConnector1">
            <a:avLst/>
          </a:prstGeom>
          <a:solidFill>
            <a:schemeClr val="accent1"/>
          </a:solidFill>
          <a:ln w="50800" cap="flat" cmpd="sng" algn="ctr">
            <a:solidFill>
              <a:srgbClr val="C00000"/>
            </a:solidFill>
            <a:prstDash val="solid"/>
            <a:round/>
            <a:headEnd type="none" w="med" len="med"/>
            <a:tailEnd type="triangle"/>
          </a:ln>
          <a:effectLst/>
        </p:spPr>
      </p:cxnSp>
      <p:cxnSp>
        <p:nvCxnSpPr>
          <p:cNvPr id="7" name="Straight Arrow Connector 6">
            <a:extLst>
              <a:ext uri="{FF2B5EF4-FFF2-40B4-BE49-F238E27FC236}">
                <a16:creationId xmlns:a16="http://schemas.microsoft.com/office/drawing/2014/main" id="{3386D5C8-808B-0447-B8EE-DB73C8EF74A0}"/>
              </a:ext>
            </a:extLst>
          </p:cNvPr>
          <p:cNvCxnSpPr>
            <a:cxnSpLocks/>
          </p:cNvCxnSpPr>
          <p:nvPr/>
        </p:nvCxnSpPr>
        <p:spPr bwMode="auto">
          <a:xfrm flipH="1" flipV="1">
            <a:off x="5684401" y="1829212"/>
            <a:ext cx="4948" cy="4455732"/>
          </a:xfrm>
          <a:prstGeom prst="straightConnector1">
            <a:avLst/>
          </a:prstGeom>
          <a:solidFill>
            <a:schemeClr val="accent1"/>
          </a:solidFill>
          <a:ln w="50800" cap="flat" cmpd="sng" algn="ctr">
            <a:solidFill>
              <a:srgbClr val="7030A0"/>
            </a:solidFill>
            <a:prstDash val="solid"/>
            <a:round/>
            <a:headEnd type="none" w="med" len="med"/>
            <a:tailEnd type="triangle"/>
          </a:ln>
          <a:effectLst/>
        </p:spPr>
      </p:cxnSp>
      <p:cxnSp>
        <p:nvCxnSpPr>
          <p:cNvPr id="8" name="Straight Arrow Connector 7">
            <a:extLst>
              <a:ext uri="{FF2B5EF4-FFF2-40B4-BE49-F238E27FC236}">
                <a16:creationId xmlns:a16="http://schemas.microsoft.com/office/drawing/2014/main" id="{4E824DAA-B82F-044B-998D-7CAB3D1A9967}"/>
              </a:ext>
            </a:extLst>
          </p:cNvPr>
          <p:cNvCxnSpPr>
            <a:cxnSpLocks/>
          </p:cNvCxnSpPr>
          <p:nvPr/>
        </p:nvCxnSpPr>
        <p:spPr bwMode="auto">
          <a:xfrm flipV="1">
            <a:off x="3464464" y="1773252"/>
            <a:ext cx="2219937" cy="4511691"/>
          </a:xfrm>
          <a:prstGeom prst="straightConnector1">
            <a:avLst/>
          </a:prstGeom>
          <a:solidFill>
            <a:schemeClr val="accent1"/>
          </a:solidFill>
          <a:ln w="50800" cap="flat" cmpd="sng" algn="ctr">
            <a:solidFill>
              <a:schemeClr val="tx1"/>
            </a:solidFill>
            <a:prstDash val="solid"/>
            <a:round/>
            <a:headEnd type="none" w="med" len="med"/>
            <a:tailEnd type="triangle"/>
          </a:ln>
          <a:effectLst/>
        </p:spPr>
      </p:cxnSp>
      <p:sp>
        <p:nvSpPr>
          <p:cNvPr id="11" name="TextBox 10">
            <a:extLst>
              <a:ext uri="{FF2B5EF4-FFF2-40B4-BE49-F238E27FC236}">
                <a16:creationId xmlns:a16="http://schemas.microsoft.com/office/drawing/2014/main" id="{9007FC8E-7776-C942-BBF7-EF5F607565B9}"/>
              </a:ext>
            </a:extLst>
          </p:cNvPr>
          <p:cNvSpPr txBox="1"/>
          <p:nvPr/>
        </p:nvSpPr>
        <p:spPr>
          <a:xfrm>
            <a:off x="3716058" y="6503719"/>
            <a:ext cx="2057400" cy="381000"/>
          </a:xfrm>
          <a:prstGeom prst="rect">
            <a:avLst/>
          </a:prstGeom>
          <a:noFill/>
        </p:spPr>
        <p:txBody>
          <a:bodyPr wrap="square" rtlCol="0">
            <a:spAutoFit/>
          </a:bodyPr>
          <a:lstStyle/>
          <a:p>
            <a:r>
              <a:rPr lang="en-US" dirty="0">
                <a:solidFill>
                  <a:srgbClr val="C00000"/>
                </a:solidFill>
              </a:rPr>
              <a:t>Calibration Error</a:t>
            </a:r>
          </a:p>
        </p:txBody>
      </p:sp>
      <p:sp>
        <p:nvSpPr>
          <p:cNvPr id="12" name="TextBox 11">
            <a:extLst>
              <a:ext uri="{FF2B5EF4-FFF2-40B4-BE49-F238E27FC236}">
                <a16:creationId xmlns:a16="http://schemas.microsoft.com/office/drawing/2014/main" id="{A5845C87-01DB-A44A-A6EC-06575083BDA4}"/>
              </a:ext>
            </a:extLst>
          </p:cNvPr>
          <p:cNvSpPr txBox="1"/>
          <p:nvPr/>
        </p:nvSpPr>
        <p:spPr>
          <a:xfrm>
            <a:off x="5803645" y="3540545"/>
            <a:ext cx="2209808" cy="646331"/>
          </a:xfrm>
          <a:prstGeom prst="rect">
            <a:avLst/>
          </a:prstGeom>
          <a:noFill/>
        </p:spPr>
        <p:txBody>
          <a:bodyPr wrap="square" rtlCol="0">
            <a:spAutoFit/>
          </a:bodyPr>
          <a:lstStyle/>
          <a:p>
            <a:br>
              <a:rPr lang="en-US" dirty="0">
                <a:solidFill>
                  <a:srgbClr val="7030A0"/>
                </a:solidFill>
              </a:rPr>
            </a:br>
            <a:r>
              <a:rPr lang="en-US" dirty="0">
                <a:solidFill>
                  <a:srgbClr val="7030A0"/>
                </a:solidFill>
              </a:rPr>
              <a:t>Discrimination Error</a:t>
            </a:r>
          </a:p>
        </p:txBody>
      </p:sp>
      <p:sp>
        <p:nvSpPr>
          <p:cNvPr id="13" name="TextBox 12">
            <a:extLst>
              <a:ext uri="{FF2B5EF4-FFF2-40B4-BE49-F238E27FC236}">
                <a16:creationId xmlns:a16="http://schemas.microsoft.com/office/drawing/2014/main" id="{6B21D26A-3DE3-6849-A9DD-3B41A2594C8E}"/>
              </a:ext>
            </a:extLst>
          </p:cNvPr>
          <p:cNvSpPr txBox="1"/>
          <p:nvPr/>
        </p:nvSpPr>
        <p:spPr>
          <a:xfrm>
            <a:off x="2819400" y="3606427"/>
            <a:ext cx="2030673" cy="369332"/>
          </a:xfrm>
          <a:prstGeom prst="rect">
            <a:avLst/>
          </a:prstGeom>
          <a:noFill/>
        </p:spPr>
        <p:txBody>
          <a:bodyPr wrap="square" rtlCol="0">
            <a:spAutoFit/>
          </a:bodyPr>
          <a:lstStyle/>
          <a:p>
            <a:r>
              <a:rPr lang="en-US" dirty="0"/>
              <a:t>Risk Model Error</a:t>
            </a:r>
          </a:p>
        </p:txBody>
      </p:sp>
      <p:sp>
        <p:nvSpPr>
          <p:cNvPr id="14" name="Rectangle 3">
            <a:extLst>
              <a:ext uri="{FF2B5EF4-FFF2-40B4-BE49-F238E27FC236}">
                <a16:creationId xmlns:a16="http://schemas.microsoft.com/office/drawing/2014/main" id="{D0C71933-B036-3F49-97C1-12529B177BA7}"/>
              </a:ext>
            </a:extLst>
          </p:cNvPr>
          <p:cNvSpPr txBox="1">
            <a:spLocks noChangeArrowheads="1"/>
          </p:cNvSpPr>
          <p:nvPr/>
        </p:nvSpPr>
        <p:spPr bwMode="auto">
          <a:xfrm>
            <a:off x="914400" y="304800"/>
            <a:ext cx="76962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2pPr>
            <a:lvl3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3pPr>
            <a:lvl4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4pPr>
            <a:lvl5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5pPr>
            <a:lvl6pPr marL="457200" algn="l" rtl="0" fontAlgn="base">
              <a:spcBef>
                <a:spcPct val="0"/>
              </a:spcBef>
              <a:spcAft>
                <a:spcPct val="0"/>
              </a:spcAft>
              <a:defRPr sz="4400">
                <a:solidFill>
                  <a:schemeClr val="tx2"/>
                </a:solidFill>
                <a:latin typeface="Tahoma" charset="0"/>
              </a:defRPr>
            </a:lvl6pPr>
            <a:lvl7pPr marL="914400" algn="l" rtl="0" fontAlgn="base">
              <a:spcBef>
                <a:spcPct val="0"/>
              </a:spcBef>
              <a:spcAft>
                <a:spcPct val="0"/>
              </a:spcAft>
              <a:defRPr sz="4400">
                <a:solidFill>
                  <a:schemeClr val="tx2"/>
                </a:solidFill>
                <a:latin typeface="Tahoma" charset="0"/>
              </a:defRPr>
            </a:lvl7pPr>
            <a:lvl8pPr marL="1371600" algn="l" rtl="0" fontAlgn="base">
              <a:spcBef>
                <a:spcPct val="0"/>
              </a:spcBef>
              <a:spcAft>
                <a:spcPct val="0"/>
              </a:spcAft>
              <a:defRPr sz="4400">
                <a:solidFill>
                  <a:schemeClr val="tx2"/>
                </a:solidFill>
                <a:latin typeface="Tahoma" charset="0"/>
              </a:defRPr>
            </a:lvl8pPr>
            <a:lvl9pPr marL="1828800" algn="l" rtl="0" fontAlgn="base">
              <a:spcBef>
                <a:spcPct val="0"/>
              </a:spcBef>
              <a:spcAft>
                <a:spcPct val="0"/>
              </a:spcAft>
              <a:defRPr sz="4400">
                <a:solidFill>
                  <a:schemeClr val="tx2"/>
                </a:solidFill>
                <a:latin typeface="Tahoma" charset="0"/>
              </a:defRPr>
            </a:lvl9pPr>
          </a:lstStyle>
          <a:p>
            <a:pPr eaLnBrk="1" hangingPunct="1"/>
            <a:r>
              <a:rPr lang="en-US" sz="3200" kern="0" dirty="0">
                <a:latin typeface="Tahoma" charset="0"/>
                <a:ea typeface="MS PGothic" charset="0"/>
              </a:rPr>
              <a:t>Risk Model Error = Calibration Error + Discrimination Error</a:t>
            </a:r>
          </a:p>
        </p:txBody>
      </p:sp>
    </p:spTree>
    <p:extLst>
      <p:ext uri="{BB962C8B-B14F-4D97-AF65-F5344CB8AC3E}">
        <p14:creationId xmlns:p14="http://schemas.microsoft.com/office/powerpoint/2010/main" val="3238939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2C80CF-A36B-144B-83CD-87ABE76135AA}"/>
              </a:ext>
            </a:extLst>
          </p:cNvPr>
          <p:cNvSpPr>
            <a:spLocks noGrp="1"/>
          </p:cNvSpPr>
          <p:nvPr>
            <p:ph type="sldNum" sz="quarter" idx="12"/>
          </p:nvPr>
        </p:nvSpPr>
        <p:spPr/>
        <p:txBody>
          <a:bodyPr/>
          <a:lstStyle/>
          <a:p>
            <a:pPr>
              <a:defRPr/>
            </a:pPr>
            <a:fld id="{5658D01E-B3B9-A143-8F8C-1F8AEAD31DC2}" type="slidenum">
              <a:rPr lang="en-US" smtClean="0"/>
              <a:pPr>
                <a:defRPr/>
              </a:pPr>
              <a:t>22</a:t>
            </a:fld>
            <a:endParaRPr lang="en-US"/>
          </a:p>
        </p:txBody>
      </p:sp>
      <p:cxnSp>
        <p:nvCxnSpPr>
          <p:cNvPr id="4" name="Straight Arrow Connector 3">
            <a:extLst>
              <a:ext uri="{FF2B5EF4-FFF2-40B4-BE49-F238E27FC236}">
                <a16:creationId xmlns:a16="http://schemas.microsoft.com/office/drawing/2014/main" id="{3F5B53EC-C6B5-184F-8C48-704CC69A8859}"/>
              </a:ext>
            </a:extLst>
          </p:cNvPr>
          <p:cNvCxnSpPr>
            <a:cxnSpLocks/>
          </p:cNvCxnSpPr>
          <p:nvPr/>
        </p:nvCxnSpPr>
        <p:spPr bwMode="auto">
          <a:xfrm>
            <a:off x="3464464" y="6284943"/>
            <a:ext cx="2309002" cy="0"/>
          </a:xfrm>
          <a:prstGeom prst="straightConnector1">
            <a:avLst/>
          </a:prstGeom>
          <a:solidFill>
            <a:schemeClr val="accent1"/>
          </a:solidFill>
          <a:ln w="50800" cap="flat" cmpd="sng" algn="ctr">
            <a:solidFill>
              <a:srgbClr val="C00000"/>
            </a:solidFill>
            <a:prstDash val="solid"/>
            <a:round/>
            <a:headEnd type="none" w="med" len="med"/>
            <a:tailEnd type="triangle"/>
          </a:ln>
          <a:effectLst/>
        </p:spPr>
      </p:cxnSp>
      <p:cxnSp>
        <p:nvCxnSpPr>
          <p:cNvPr id="7" name="Straight Arrow Connector 6">
            <a:extLst>
              <a:ext uri="{FF2B5EF4-FFF2-40B4-BE49-F238E27FC236}">
                <a16:creationId xmlns:a16="http://schemas.microsoft.com/office/drawing/2014/main" id="{3386D5C8-808B-0447-B8EE-DB73C8EF74A0}"/>
              </a:ext>
            </a:extLst>
          </p:cNvPr>
          <p:cNvCxnSpPr>
            <a:cxnSpLocks/>
          </p:cNvCxnSpPr>
          <p:nvPr/>
        </p:nvCxnSpPr>
        <p:spPr bwMode="auto">
          <a:xfrm flipH="1" flipV="1">
            <a:off x="5684401" y="1829212"/>
            <a:ext cx="4948" cy="4455732"/>
          </a:xfrm>
          <a:prstGeom prst="straightConnector1">
            <a:avLst/>
          </a:prstGeom>
          <a:solidFill>
            <a:schemeClr val="accent1"/>
          </a:solidFill>
          <a:ln w="50800" cap="flat" cmpd="sng" algn="ctr">
            <a:solidFill>
              <a:srgbClr val="7030A0"/>
            </a:solidFill>
            <a:prstDash val="solid"/>
            <a:round/>
            <a:headEnd type="none" w="med" len="med"/>
            <a:tailEnd type="triangle"/>
          </a:ln>
          <a:effectLst/>
        </p:spPr>
      </p:cxnSp>
      <p:cxnSp>
        <p:nvCxnSpPr>
          <p:cNvPr id="8" name="Straight Arrow Connector 7">
            <a:extLst>
              <a:ext uri="{FF2B5EF4-FFF2-40B4-BE49-F238E27FC236}">
                <a16:creationId xmlns:a16="http://schemas.microsoft.com/office/drawing/2014/main" id="{4E824DAA-B82F-044B-998D-7CAB3D1A9967}"/>
              </a:ext>
            </a:extLst>
          </p:cNvPr>
          <p:cNvCxnSpPr>
            <a:cxnSpLocks/>
          </p:cNvCxnSpPr>
          <p:nvPr/>
        </p:nvCxnSpPr>
        <p:spPr bwMode="auto">
          <a:xfrm flipV="1">
            <a:off x="3464464" y="1773252"/>
            <a:ext cx="2219937" cy="4511691"/>
          </a:xfrm>
          <a:prstGeom prst="straightConnector1">
            <a:avLst/>
          </a:prstGeom>
          <a:solidFill>
            <a:schemeClr val="accent1"/>
          </a:solidFill>
          <a:ln w="50800" cap="flat" cmpd="sng" algn="ctr">
            <a:solidFill>
              <a:schemeClr val="tx1"/>
            </a:solidFill>
            <a:prstDash val="solid"/>
            <a:round/>
            <a:headEnd type="none" w="med" len="med"/>
            <a:tailEnd type="triangle"/>
          </a:ln>
          <a:effectLst/>
        </p:spPr>
      </p:cxnSp>
      <p:sp>
        <p:nvSpPr>
          <p:cNvPr id="11" name="TextBox 10">
            <a:extLst>
              <a:ext uri="{FF2B5EF4-FFF2-40B4-BE49-F238E27FC236}">
                <a16:creationId xmlns:a16="http://schemas.microsoft.com/office/drawing/2014/main" id="{9007FC8E-7776-C942-BBF7-EF5F607565B9}"/>
              </a:ext>
            </a:extLst>
          </p:cNvPr>
          <p:cNvSpPr txBox="1"/>
          <p:nvPr/>
        </p:nvSpPr>
        <p:spPr>
          <a:xfrm>
            <a:off x="3657600" y="6425729"/>
            <a:ext cx="2974698" cy="369332"/>
          </a:xfrm>
          <a:prstGeom prst="rect">
            <a:avLst/>
          </a:prstGeom>
          <a:noFill/>
        </p:spPr>
        <p:txBody>
          <a:bodyPr wrap="square" rtlCol="0">
            <a:spAutoFit/>
          </a:bodyPr>
          <a:lstStyle/>
          <a:p>
            <a:r>
              <a:rPr lang="en-US" dirty="0">
                <a:solidFill>
                  <a:srgbClr val="C00000"/>
                </a:solidFill>
              </a:rPr>
              <a:t>√Calibration Error</a:t>
            </a:r>
          </a:p>
        </p:txBody>
      </p:sp>
      <p:sp>
        <p:nvSpPr>
          <p:cNvPr id="12" name="TextBox 11">
            <a:extLst>
              <a:ext uri="{FF2B5EF4-FFF2-40B4-BE49-F238E27FC236}">
                <a16:creationId xmlns:a16="http://schemas.microsoft.com/office/drawing/2014/main" id="{A5845C87-01DB-A44A-A6EC-06575083BDA4}"/>
              </a:ext>
            </a:extLst>
          </p:cNvPr>
          <p:cNvSpPr txBox="1"/>
          <p:nvPr/>
        </p:nvSpPr>
        <p:spPr>
          <a:xfrm>
            <a:off x="5803645" y="3540545"/>
            <a:ext cx="2209808" cy="646331"/>
          </a:xfrm>
          <a:prstGeom prst="rect">
            <a:avLst/>
          </a:prstGeom>
          <a:noFill/>
        </p:spPr>
        <p:txBody>
          <a:bodyPr wrap="square" rtlCol="0">
            <a:spAutoFit/>
          </a:bodyPr>
          <a:lstStyle/>
          <a:p>
            <a:br>
              <a:rPr lang="en-US" dirty="0">
                <a:solidFill>
                  <a:srgbClr val="7030A0"/>
                </a:solidFill>
              </a:rPr>
            </a:br>
            <a:r>
              <a:rPr lang="en-US" dirty="0">
                <a:solidFill>
                  <a:srgbClr val="7030A0"/>
                </a:solidFill>
              </a:rPr>
              <a:t>√Refinement Loss</a:t>
            </a:r>
          </a:p>
        </p:txBody>
      </p:sp>
      <p:sp>
        <p:nvSpPr>
          <p:cNvPr id="13" name="TextBox 12">
            <a:extLst>
              <a:ext uri="{FF2B5EF4-FFF2-40B4-BE49-F238E27FC236}">
                <a16:creationId xmlns:a16="http://schemas.microsoft.com/office/drawing/2014/main" id="{6B21D26A-3DE3-6849-A9DD-3B41A2594C8E}"/>
              </a:ext>
            </a:extLst>
          </p:cNvPr>
          <p:cNvSpPr txBox="1"/>
          <p:nvPr/>
        </p:nvSpPr>
        <p:spPr>
          <a:xfrm>
            <a:off x="3084539" y="3606427"/>
            <a:ext cx="1487461" cy="369332"/>
          </a:xfrm>
          <a:prstGeom prst="rect">
            <a:avLst/>
          </a:prstGeom>
          <a:noFill/>
        </p:spPr>
        <p:txBody>
          <a:bodyPr wrap="square" rtlCol="0">
            <a:spAutoFit/>
          </a:bodyPr>
          <a:lstStyle/>
          <a:p>
            <a:r>
              <a:rPr lang="en-US" dirty="0"/>
              <a:t>√Brier Score </a:t>
            </a:r>
          </a:p>
        </p:txBody>
      </p:sp>
      <p:sp>
        <p:nvSpPr>
          <p:cNvPr id="14" name="Rectangle 3">
            <a:extLst>
              <a:ext uri="{FF2B5EF4-FFF2-40B4-BE49-F238E27FC236}">
                <a16:creationId xmlns:a16="http://schemas.microsoft.com/office/drawing/2014/main" id="{D0C71933-B036-3F49-97C1-12529B177BA7}"/>
              </a:ext>
            </a:extLst>
          </p:cNvPr>
          <p:cNvSpPr txBox="1">
            <a:spLocks noChangeArrowheads="1"/>
          </p:cNvSpPr>
          <p:nvPr/>
        </p:nvSpPr>
        <p:spPr bwMode="auto">
          <a:xfrm>
            <a:off x="914400" y="304800"/>
            <a:ext cx="76962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2pPr>
            <a:lvl3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3pPr>
            <a:lvl4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4pPr>
            <a:lvl5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5pPr>
            <a:lvl6pPr marL="457200" algn="l" rtl="0" fontAlgn="base">
              <a:spcBef>
                <a:spcPct val="0"/>
              </a:spcBef>
              <a:spcAft>
                <a:spcPct val="0"/>
              </a:spcAft>
              <a:defRPr sz="4400">
                <a:solidFill>
                  <a:schemeClr val="tx2"/>
                </a:solidFill>
                <a:latin typeface="Tahoma" charset="0"/>
              </a:defRPr>
            </a:lvl6pPr>
            <a:lvl7pPr marL="914400" algn="l" rtl="0" fontAlgn="base">
              <a:spcBef>
                <a:spcPct val="0"/>
              </a:spcBef>
              <a:spcAft>
                <a:spcPct val="0"/>
              </a:spcAft>
              <a:defRPr sz="4400">
                <a:solidFill>
                  <a:schemeClr val="tx2"/>
                </a:solidFill>
                <a:latin typeface="Tahoma" charset="0"/>
              </a:defRPr>
            </a:lvl7pPr>
            <a:lvl8pPr marL="1371600" algn="l" rtl="0" fontAlgn="base">
              <a:spcBef>
                <a:spcPct val="0"/>
              </a:spcBef>
              <a:spcAft>
                <a:spcPct val="0"/>
              </a:spcAft>
              <a:defRPr sz="4400">
                <a:solidFill>
                  <a:schemeClr val="tx2"/>
                </a:solidFill>
                <a:latin typeface="Tahoma" charset="0"/>
              </a:defRPr>
            </a:lvl8pPr>
            <a:lvl9pPr marL="1828800" algn="l" rtl="0" fontAlgn="base">
              <a:spcBef>
                <a:spcPct val="0"/>
              </a:spcBef>
              <a:spcAft>
                <a:spcPct val="0"/>
              </a:spcAft>
              <a:defRPr sz="4400">
                <a:solidFill>
                  <a:schemeClr val="tx2"/>
                </a:solidFill>
                <a:latin typeface="Tahoma" charset="0"/>
              </a:defRPr>
            </a:lvl9pPr>
          </a:lstStyle>
          <a:p>
            <a:pPr eaLnBrk="1" hangingPunct="1"/>
            <a:r>
              <a:rPr lang="en-US" sz="3200" kern="0" dirty="0">
                <a:latin typeface="Tahoma" charset="0"/>
                <a:ea typeface="MS PGothic" charset="0"/>
              </a:rPr>
              <a:t>Brier Score = Calibration Error + Refinement Loss</a:t>
            </a:r>
          </a:p>
        </p:txBody>
      </p:sp>
    </p:spTree>
    <p:extLst>
      <p:ext uri="{BB962C8B-B14F-4D97-AF65-F5344CB8AC3E}">
        <p14:creationId xmlns:p14="http://schemas.microsoft.com/office/powerpoint/2010/main" val="3576126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2C80CF-A36B-144B-83CD-87ABE76135AA}"/>
              </a:ext>
            </a:extLst>
          </p:cNvPr>
          <p:cNvSpPr>
            <a:spLocks noGrp="1"/>
          </p:cNvSpPr>
          <p:nvPr>
            <p:ph type="sldNum" sz="quarter" idx="12"/>
          </p:nvPr>
        </p:nvSpPr>
        <p:spPr/>
        <p:txBody>
          <a:bodyPr/>
          <a:lstStyle/>
          <a:p>
            <a:pPr>
              <a:defRPr/>
            </a:pPr>
            <a:fld id="{5658D01E-B3B9-A143-8F8C-1F8AEAD31DC2}" type="slidenum">
              <a:rPr lang="en-US" smtClean="0"/>
              <a:pPr>
                <a:defRPr/>
              </a:pPr>
              <a:t>23</a:t>
            </a:fld>
            <a:endParaRPr lang="en-US"/>
          </a:p>
        </p:txBody>
      </p:sp>
      <p:grpSp>
        <p:nvGrpSpPr>
          <p:cNvPr id="3" name="Group 2">
            <a:extLst>
              <a:ext uri="{FF2B5EF4-FFF2-40B4-BE49-F238E27FC236}">
                <a16:creationId xmlns:a16="http://schemas.microsoft.com/office/drawing/2014/main" id="{A9624612-6CF1-4819-84FF-EC412DA5EA33}"/>
              </a:ext>
            </a:extLst>
          </p:cNvPr>
          <p:cNvGrpSpPr/>
          <p:nvPr/>
        </p:nvGrpSpPr>
        <p:grpSpPr>
          <a:xfrm>
            <a:off x="1219200" y="1981199"/>
            <a:ext cx="5257800" cy="4719639"/>
            <a:chOff x="2915392" y="1773252"/>
            <a:chExt cx="5380511" cy="5021809"/>
          </a:xfrm>
          <a:solidFill>
            <a:schemeClr val="bg1"/>
          </a:solidFill>
        </p:grpSpPr>
        <p:cxnSp>
          <p:nvCxnSpPr>
            <p:cNvPr id="4" name="Straight Arrow Connector 3">
              <a:extLst>
                <a:ext uri="{FF2B5EF4-FFF2-40B4-BE49-F238E27FC236}">
                  <a16:creationId xmlns:a16="http://schemas.microsoft.com/office/drawing/2014/main" id="{3F5B53EC-C6B5-184F-8C48-704CC69A8859}"/>
                </a:ext>
              </a:extLst>
            </p:cNvPr>
            <p:cNvCxnSpPr>
              <a:cxnSpLocks/>
            </p:cNvCxnSpPr>
            <p:nvPr/>
          </p:nvCxnSpPr>
          <p:spPr bwMode="auto">
            <a:xfrm>
              <a:off x="3464464" y="6284943"/>
              <a:ext cx="2309002" cy="0"/>
            </a:xfrm>
            <a:prstGeom prst="straightConnector1">
              <a:avLst/>
            </a:prstGeom>
            <a:grpFill/>
            <a:ln w="50800" cap="flat" cmpd="sng" algn="ctr">
              <a:solidFill>
                <a:srgbClr val="C00000"/>
              </a:solidFill>
              <a:prstDash val="solid"/>
              <a:round/>
              <a:headEnd type="none" w="med" len="med"/>
              <a:tailEnd type="triangle"/>
            </a:ln>
            <a:effectLst/>
          </p:spPr>
        </p:cxnSp>
        <p:cxnSp>
          <p:nvCxnSpPr>
            <p:cNvPr id="7" name="Straight Arrow Connector 6">
              <a:extLst>
                <a:ext uri="{FF2B5EF4-FFF2-40B4-BE49-F238E27FC236}">
                  <a16:creationId xmlns:a16="http://schemas.microsoft.com/office/drawing/2014/main" id="{3386D5C8-808B-0447-B8EE-DB73C8EF74A0}"/>
                </a:ext>
              </a:extLst>
            </p:cNvPr>
            <p:cNvCxnSpPr>
              <a:cxnSpLocks/>
            </p:cNvCxnSpPr>
            <p:nvPr/>
          </p:nvCxnSpPr>
          <p:spPr bwMode="auto">
            <a:xfrm flipH="1" flipV="1">
              <a:off x="5684401" y="1829212"/>
              <a:ext cx="4948" cy="4455732"/>
            </a:xfrm>
            <a:prstGeom prst="straightConnector1">
              <a:avLst/>
            </a:prstGeom>
            <a:grpFill/>
            <a:ln w="50800" cap="flat" cmpd="sng" algn="ctr">
              <a:solidFill>
                <a:srgbClr val="7030A0"/>
              </a:solidFill>
              <a:prstDash val="solid"/>
              <a:round/>
              <a:headEnd type="none" w="med" len="med"/>
              <a:tailEnd type="triangle"/>
            </a:ln>
            <a:effectLst/>
          </p:spPr>
        </p:cxnSp>
        <p:cxnSp>
          <p:nvCxnSpPr>
            <p:cNvPr id="8" name="Straight Arrow Connector 7">
              <a:extLst>
                <a:ext uri="{FF2B5EF4-FFF2-40B4-BE49-F238E27FC236}">
                  <a16:creationId xmlns:a16="http://schemas.microsoft.com/office/drawing/2014/main" id="{4E824DAA-B82F-044B-998D-7CAB3D1A9967}"/>
                </a:ext>
              </a:extLst>
            </p:cNvPr>
            <p:cNvCxnSpPr>
              <a:cxnSpLocks/>
            </p:cNvCxnSpPr>
            <p:nvPr/>
          </p:nvCxnSpPr>
          <p:spPr bwMode="auto">
            <a:xfrm flipV="1">
              <a:off x="3464464" y="1773252"/>
              <a:ext cx="2219937" cy="4511691"/>
            </a:xfrm>
            <a:prstGeom prst="straightConnector1">
              <a:avLst/>
            </a:prstGeom>
            <a:grpFill/>
            <a:ln w="50800" cap="flat" cmpd="sng" algn="ctr">
              <a:solidFill>
                <a:schemeClr val="tx1"/>
              </a:solidFill>
              <a:prstDash val="solid"/>
              <a:round/>
              <a:headEnd type="none" w="med" len="med"/>
              <a:tailEnd type="triangle"/>
            </a:ln>
            <a:effectLst/>
          </p:spPr>
        </p:cxnSp>
        <p:sp>
          <p:nvSpPr>
            <p:cNvPr id="11" name="TextBox 10">
              <a:extLst>
                <a:ext uri="{FF2B5EF4-FFF2-40B4-BE49-F238E27FC236}">
                  <a16:creationId xmlns:a16="http://schemas.microsoft.com/office/drawing/2014/main" id="{9007FC8E-7776-C942-BBF7-EF5F607565B9}"/>
                </a:ext>
              </a:extLst>
            </p:cNvPr>
            <p:cNvSpPr txBox="1"/>
            <p:nvPr/>
          </p:nvSpPr>
          <p:spPr>
            <a:xfrm>
              <a:off x="3657600" y="6425729"/>
              <a:ext cx="2974698" cy="369332"/>
            </a:xfrm>
            <a:prstGeom prst="rect">
              <a:avLst/>
            </a:prstGeom>
            <a:grpFill/>
          </p:spPr>
          <p:txBody>
            <a:bodyPr wrap="square" rtlCol="0">
              <a:spAutoFit/>
            </a:bodyPr>
            <a:lstStyle/>
            <a:p>
              <a:r>
                <a:rPr lang="en-US" dirty="0">
                  <a:solidFill>
                    <a:srgbClr val="C00000"/>
                  </a:solidFill>
                </a:rPr>
                <a:t>Bias = √Calibration Error</a:t>
              </a:r>
            </a:p>
          </p:txBody>
        </p:sp>
        <p:sp>
          <p:nvSpPr>
            <p:cNvPr id="12" name="TextBox 11">
              <a:extLst>
                <a:ext uri="{FF2B5EF4-FFF2-40B4-BE49-F238E27FC236}">
                  <a16:creationId xmlns:a16="http://schemas.microsoft.com/office/drawing/2014/main" id="{A5845C87-01DB-A44A-A6EC-06575083BDA4}"/>
                </a:ext>
              </a:extLst>
            </p:cNvPr>
            <p:cNvSpPr txBox="1"/>
            <p:nvPr/>
          </p:nvSpPr>
          <p:spPr>
            <a:xfrm>
              <a:off x="5803645" y="3540545"/>
              <a:ext cx="2492258" cy="646331"/>
            </a:xfrm>
            <a:prstGeom prst="rect">
              <a:avLst/>
            </a:prstGeom>
            <a:grpFill/>
          </p:spPr>
          <p:txBody>
            <a:bodyPr wrap="square" rtlCol="0">
              <a:spAutoFit/>
            </a:bodyPr>
            <a:lstStyle/>
            <a:p>
              <a:br>
                <a:rPr lang="en-US" dirty="0">
                  <a:solidFill>
                    <a:srgbClr val="7030A0"/>
                  </a:solidFill>
                </a:rPr>
              </a:br>
              <a:r>
                <a:rPr lang="en-US" dirty="0">
                  <a:solidFill>
                    <a:srgbClr val="7030A0"/>
                  </a:solidFill>
                </a:rPr>
                <a:t>s = √Refinement Loss</a:t>
              </a:r>
            </a:p>
          </p:txBody>
        </p:sp>
        <p:sp>
          <p:nvSpPr>
            <p:cNvPr id="13" name="TextBox 12">
              <a:extLst>
                <a:ext uri="{FF2B5EF4-FFF2-40B4-BE49-F238E27FC236}">
                  <a16:creationId xmlns:a16="http://schemas.microsoft.com/office/drawing/2014/main" id="{6B21D26A-3DE3-6849-A9DD-3B41A2594C8E}"/>
                </a:ext>
              </a:extLst>
            </p:cNvPr>
            <p:cNvSpPr txBox="1"/>
            <p:nvPr/>
          </p:nvSpPr>
          <p:spPr>
            <a:xfrm>
              <a:off x="2915392" y="3599497"/>
              <a:ext cx="1484415" cy="646331"/>
            </a:xfrm>
            <a:prstGeom prst="rect">
              <a:avLst/>
            </a:prstGeom>
            <a:grpFill/>
          </p:spPr>
          <p:txBody>
            <a:bodyPr wrap="square" rtlCol="0">
              <a:spAutoFit/>
            </a:bodyPr>
            <a:lstStyle/>
            <a:p>
              <a:r>
                <a:rPr lang="en-US" dirty="0"/>
                <a:t>Total error = √Brier Score </a:t>
              </a:r>
            </a:p>
          </p:txBody>
        </p:sp>
      </p:grpSp>
      <p:sp>
        <p:nvSpPr>
          <p:cNvPr id="14" name="Rectangle 3">
            <a:extLst>
              <a:ext uri="{FF2B5EF4-FFF2-40B4-BE49-F238E27FC236}">
                <a16:creationId xmlns:a16="http://schemas.microsoft.com/office/drawing/2014/main" id="{D0C71933-B036-3F49-97C1-12529B177BA7}"/>
              </a:ext>
            </a:extLst>
          </p:cNvPr>
          <p:cNvSpPr txBox="1">
            <a:spLocks noChangeArrowheads="1"/>
          </p:cNvSpPr>
          <p:nvPr/>
        </p:nvSpPr>
        <p:spPr bwMode="auto">
          <a:xfrm>
            <a:off x="914400" y="304800"/>
            <a:ext cx="76962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2pPr>
            <a:lvl3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3pPr>
            <a:lvl4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4pPr>
            <a:lvl5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5pPr>
            <a:lvl6pPr marL="457200" algn="l" rtl="0" fontAlgn="base">
              <a:spcBef>
                <a:spcPct val="0"/>
              </a:spcBef>
              <a:spcAft>
                <a:spcPct val="0"/>
              </a:spcAft>
              <a:defRPr sz="4400">
                <a:solidFill>
                  <a:schemeClr val="tx2"/>
                </a:solidFill>
                <a:latin typeface="Tahoma" charset="0"/>
              </a:defRPr>
            </a:lvl6pPr>
            <a:lvl7pPr marL="914400" algn="l" rtl="0" fontAlgn="base">
              <a:spcBef>
                <a:spcPct val="0"/>
              </a:spcBef>
              <a:spcAft>
                <a:spcPct val="0"/>
              </a:spcAft>
              <a:defRPr sz="4400">
                <a:solidFill>
                  <a:schemeClr val="tx2"/>
                </a:solidFill>
                <a:latin typeface="Tahoma" charset="0"/>
              </a:defRPr>
            </a:lvl7pPr>
            <a:lvl8pPr marL="1371600" algn="l" rtl="0" fontAlgn="base">
              <a:spcBef>
                <a:spcPct val="0"/>
              </a:spcBef>
              <a:spcAft>
                <a:spcPct val="0"/>
              </a:spcAft>
              <a:defRPr sz="4400">
                <a:solidFill>
                  <a:schemeClr val="tx2"/>
                </a:solidFill>
                <a:latin typeface="Tahoma" charset="0"/>
              </a:defRPr>
            </a:lvl8pPr>
            <a:lvl9pPr marL="1828800" algn="l" rtl="0" fontAlgn="base">
              <a:spcBef>
                <a:spcPct val="0"/>
              </a:spcBef>
              <a:spcAft>
                <a:spcPct val="0"/>
              </a:spcAft>
              <a:defRPr sz="4400">
                <a:solidFill>
                  <a:schemeClr val="tx2"/>
                </a:solidFill>
                <a:latin typeface="Tahoma" charset="0"/>
              </a:defRPr>
            </a:lvl9pPr>
          </a:lstStyle>
          <a:p>
            <a:pPr eaLnBrk="1" hangingPunct="1"/>
            <a:r>
              <a:rPr lang="en-US" sz="3200" kern="0" dirty="0">
                <a:latin typeface="Tahoma" charset="0"/>
                <a:ea typeface="MS PGothic" charset="0"/>
              </a:rPr>
              <a:t>Brier Score = Calibration Error + Refinement Loss</a:t>
            </a:r>
          </a:p>
        </p:txBody>
      </p:sp>
    </p:spTree>
    <p:extLst>
      <p:ext uri="{BB962C8B-B14F-4D97-AF65-F5344CB8AC3E}">
        <p14:creationId xmlns:p14="http://schemas.microsoft.com/office/powerpoint/2010/main" val="31792849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2"/>
          <p:cNvSpPr>
            <a:spLocks noGrp="1" noChangeArrowheads="1"/>
          </p:cNvSpPr>
          <p:nvPr>
            <p:ph type="body" idx="4294967295"/>
          </p:nvPr>
        </p:nvSpPr>
        <p:spPr>
          <a:xfrm>
            <a:off x="1066800" y="1828800"/>
            <a:ext cx="7772400" cy="4419600"/>
          </a:xfrm>
        </p:spPr>
        <p:txBody>
          <a:bodyPr/>
          <a:lstStyle/>
          <a:p>
            <a:pPr eaLnBrk="1" hangingPunct="1"/>
            <a:r>
              <a:rPr lang="en-US" dirty="0">
                <a:latin typeface="Tahoma" charset="0"/>
                <a:ea typeface="MS PGothic" charset="0"/>
              </a:rPr>
              <a:t>How well can the test separate subjects in the population from the mean probability to values closer to zero or 1?</a:t>
            </a:r>
          </a:p>
          <a:p>
            <a:pPr eaLnBrk="1" hangingPunct="1"/>
            <a:r>
              <a:rPr lang="en-US" dirty="0">
                <a:latin typeface="Tahoma" charset="0"/>
                <a:ea typeface="MS PGothic" charset="0"/>
              </a:rPr>
              <a:t>In this example, risk model did not discriminate at all.</a:t>
            </a:r>
          </a:p>
          <a:p>
            <a:pPr eaLnBrk="1" hangingPunct="1"/>
            <a:r>
              <a:rPr lang="en-US" dirty="0">
                <a:latin typeface="Tahoma" charset="0"/>
                <a:ea typeface="MS PGothic" charset="0"/>
              </a:rPr>
              <a:t>Proportion with outcome in each group is 0.09</a:t>
            </a:r>
          </a:p>
          <a:p>
            <a:pPr eaLnBrk="1" hangingPunct="1"/>
            <a:r>
              <a:rPr lang="en-US" dirty="0">
                <a:latin typeface="Tahoma" charset="0"/>
                <a:ea typeface="MS PGothic" charset="0"/>
              </a:rPr>
              <a:t>AUROC = 0.5</a:t>
            </a:r>
          </a:p>
          <a:p>
            <a:pPr marL="0" indent="0" eaLnBrk="1" hangingPunct="1">
              <a:buNone/>
            </a:pPr>
            <a:endParaRPr lang="en-US" dirty="0">
              <a:latin typeface="Tahoma" charset="0"/>
              <a:ea typeface="MS PGothic" charset="0"/>
            </a:endParaRPr>
          </a:p>
        </p:txBody>
      </p:sp>
      <p:sp>
        <p:nvSpPr>
          <p:cNvPr id="177154" name="Rectangle 3"/>
          <p:cNvSpPr>
            <a:spLocks noGrp="1" noChangeArrowheads="1"/>
          </p:cNvSpPr>
          <p:nvPr>
            <p:ph type="title" idx="4294967295"/>
          </p:nvPr>
        </p:nvSpPr>
        <p:spPr>
          <a:xfrm>
            <a:off x="1371600" y="381000"/>
            <a:ext cx="7162800" cy="1143000"/>
          </a:xfrm>
        </p:spPr>
        <p:txBody>
          <a:bodyPr/>
          <a:lstStyle/>
          <a:p>
            <a:pPr eaLnBrk="1" hangingPunct="1"/>
            <a:r>
              <a:rPr lang="en-US">
                <a:latin typeface="Tahoma" charset="0"/>
                <a:ea typeface="MS PGothic" charset="0"/>
              </a:rPr>
              <a:t>Discrimination</a:t>
            </a:r>
          </a:p>
        </p:txBody>
      </p:sp>
      <p:sp>
        <p:nvSpPr>
          <p:cNvPr id="177155"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3C5C8DD1-D4DC-804D-80FB-7BC948BF8FA1}" type="slidenum">
              <a:rPr lang="en-US" sz="1400"/>
              <a:pPr/>
              <a:t>24</a:t>
            </a:fld>
            <a:endParaRPr lang="en-US" sz="1400"/>
          </a:p>
        </p:txBody>
      </p:sp>
    </p:spTree>
    <p:extLst>
      <p:ext uri="{BB962C8B-B14F-4D97-AF65-F5344CB8AC3E}">
        <p14:creationId xmlns:p14="http://schemas.microsoft.com/office/powerpoint/2010/main" val="28247731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AF9BFE-B756-4A26-BBB8-65D170837134}"/>
              </a:ext>
            </a:extLst>
          </p:cNvPr>
          <p:cNvSpPr>
            <a:spLocks noGrp="1"/>
          </p:cNvSpPr>
          <p:nvPr>
            <p:ph type="sldNum" sz="quarter" idx="12"/>
          </p:nvPr>
        </p:nvSpPr>
        <p:spPr/>
        <p:txBody>
          <a:bodyPr/>
          <a:lstStyle/>
          <a:p>
            <a:pPr>
              <a:defRPr/>
            </a:pPr>
            <a:fld id="{5658D01E-B3B9-A143-8F8C-1F8AEAD31DC2}" type="slidenum">
              <a:rPr lang="en-US" smtClean="0"/>
              <a:pPr>
                <a:defRPr/>
              </a:pPr>
              <a:t>25</a:t>
            </a:fld>
            <a:endParaRPr lang="en-US"/>
          </a:p>
        </p:txBody>
      </p:sp>
      <p:graphicFrame>
        <p:nvGraphicFramePr>
          <p:cNvPr id="4" name="Chart 3">
            <a:extLst>
              <a:ext uri="{FF2B5EF4-FFF2-40B4-BE49-F238E27FC236}">
                <a16:creationId xmlns:a16="http://schemas.microsoft.com/office/drawing/2014/main" id="{603346F0-4EA9-4E44-9E4A-3E6BB3F941AB}"/>
              </a:ext>
            </a:extLst>
          </p:cNvPr>
          <p:cNvGraphicFramePr>
            <a:graphicFrameLocks/>
          </p:cNvGraphicFramePr>
          <p:nvPr>
            <p:extLst>
              <p:ext uri="{D42A27DB-BD31-4B8C-83A1-F6EECF244321}">
                <p14:modId xmlns:p14="http://schemas.microsoft.com/office/powerpoint/2010/main" val="1431127064"/>
              </p:ext>
            </p:extLst>
          </p:nvPr>
        </p:nvGraphicFramePr>
        <p:xfrm>
          <a:off x="838200" y="914400"/>
          <a:ext cx="8001000" cy="53292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009786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6B1E1F1-0D3E-4399-A3CF-2A817D95FBE0}"/>
              </a:ext>
            </a:extLst>
          </p:cNvPr>
          <p:cNvSpPr>
            <a:spLocks noGrp="1"/>
          </p:cNvSpPr>
          <p:nvPr>
            <p:ph type="title"/>
          </p:nvPr>
        </p:nvSpPr>
        <p:spPr/>
        <p:txBody>
          <a:bodyPr/>
          <a:lstStyle/>
          <a:p>
            <a:r>
              <a:rPr lang="en-US" dirty="0"/>
              <a:t>Segment 2: Predicting an incident outcome</a:t>
            </a:r>
          </a:p>
        </p:txBody>
      </p:sp>
      <p:sp>
        <p:nvSpPr>
          <p:cNvPr id="6" name="Content Placeholder 5">
            <a:extLst>
              <a:ext uri="{FF2B5EF4-FFF2-40B4-BE49-F238E27FC236}">
                <a16:creationId xmlns:a16="http://schemas.microsoft.com/office/drawing/2014/main" id="{1EF499BD-0699-4B02-9079-3000AAABFCC0}"/>
              </a:ext>
            </a:extLst>
          </p:cNvPr>
          <p:cNvSpPr>
            <a:spLocks noGrp="1"/>
          </p:cNvSpPr>
          <p:nvPr>
            <p:ph idx="1"/>
          </p:nvPr>
        </p:nvSpPr>
        <p:spPr>
          <a:xfrm>
            <a:off x="1182688" y="2017713"/>
            <a:ext cx="7772400" cy="3773487"/>
          </a:xfrm>
        </p:spPr>
        <p:txBody>
          <a:bodyPr/>
          <a:lstStyle/>
          <a:p>
            <a:r>
              <a:rPr lang="en-US" dirty="0"/>
              <a:t>NLST Lung </a:t>
            </a:r>
            <a:r>
              <a:rPr lang="en-US" dirty="0" err="1"/>
              <a:t>CancerMortality</a:t>
            </a:r>
            <a:r>
              <a:rPr lang="en-US" dirty="0"/>
              <a:t> Prediction Model</a:t>
            </a:r>
          </a:p>
          <a:p>
            <a:r>
              <a:rPr lang="en-US" dirty="0"/>
              <a:t>Calibration</a:t>
            </a:r>
          </a:p>
          <a:p>
            <a:r>
              <a:rPr lang="en-US" dirty="0"/>
              <a:t>Discrimination</a:t>
            </a:r>
          </a:p>
          <a:p>
            <a:r>
              <a:rPr lang="en-US" dirty="0"/>
              <a:t>Net Benefit</a:t>
            </a:r>
          </a:p>
          <a:p>
            <a:r>
              <a:rPr lang="en-US" dirty="0"/>
              <a:t>Decision Curves</a:t>
            </a:r>
          </a:p>
        </p:txBody>
      </p:sp>
      <p:sp>
        <p:nvSpPr>
          <p:cNvPr id="2" name="Slide Number Placeholder 1">
            <a:extLst>
              <a:ext uri="{FF2B5EF4-FFF2-40B4-BE49-F238E27FC236}">
                <a16:creationId xmlns:a16="http://schemas.microsoft.com/office/drawing/2014/main" id="{3EE90081-9C7D-4E8D-8581-1C76D957969D}"/>
              </a:ext>
            </a:extLst>
          </p:cNvPr>
          <p:cNvSpPr>
            <a:spLocks noGrp="1"/>
          </p:cNvSpPr>
          <p:nvPr>
            <p:ph type="sldNum" sz="quarter" idx="12"/>
          </p:nvPr>
        </p:nvSpPr>
        <p:spPr/>
        <p:txBody>
          <a:bodyPr/>
          <a:lstStyle/>
          <a:p>
            <a:pPr>
              <a:defRPr/>
            </a:pPr>
            <a:fld id="{5658D01E-B3B9-A143-8F8C-1F8AEAD31DC2}" type="slidenum">
              <a:rPr lang="en-US" smtClean="0"/>
              <a:pPr>
                <a:defRPr/>
              </a:pPr>
              <a:t>26</a:t>
            </a:fld>
            <a:endParaRPr lang="en-US"/>
          </a:p>
        </p:txBody>
      </p:sp>
    </p:spTree>
    <p:extLst>
      <p:ext uri="{BB962C8B-B14F-4D97-AF65-F5344CB8AC3E}">
        <p14:creationId xmlns:p14="http://schemas.microsoft.com/office/powerpoint/2010/main" val="3737070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a:extLst>
              <a:ext uri="{FF2B5EF4-FFF2-40B4-BE49-F238E27FC236}">
                <a16:creationId xmlns:a16="http://schemas.microsoft.com/office/drawing/2014/main" id="{A0A1D15E-5FB3-49E6-A2A0-020292223401}"/>
              </a:ext>
            </a:extLst>
          </p:cNvPr>
          <p:cNvSpPr>
            <a:spLocks noGrp="1" noChangeArrowheads="1"/>
          </p:cNvSpPr>
          <p:nvPr>
            <p:ph type="title"/>
          </p:nvPr>
        </p:nvSpPr>
        <p:spPr/>
        <p:txBody>
          <a:bodyPr/>
          <a:lstStyle/>
          <a:p>
            <a:r>
              <a:rPr lang="en-US" altLang="en-US" sz="4000" dirty="0"/>
              <a:t>Risk Prediction vs. Diagnostic Probability</a:t>
            </a:r>
          </a:p>
        </p:txBody>
      </p:sp>
      <p:sp>
        <p:nvSpPr>
          <p:cNvPr id="138242" name="Rectangle 3">
            <a:extLst>
              <a:ext uri="{FF2B5EF4-FFF2-40B4-BE49-F238E27FC236}">
                <a16:creationId xmlns:a16="http://schemas.microsoft.com/office/drawing/2014/main" id="{C267A7BF-872C-48D9-AADF-673A0283BF3A}"/>
              </a:ext>
            </a:extLst>
          </p:cNvPr>
          <p:cNvSpPr>
            <a:spLocks noGrp="1" noChangeArrowheads="1"/>
          </p:cNvSpPr>
          <p:nvPr>
            <p:ph idx="1"/>
          </p:nvPr>
        </p:nvSpPr>
        <p:spPr>
          <a:xfrm>
            <a:off x="762000" y="2438400"/>
            <a:ext cx="8229600" cy="2057400"/>
          </a:xfrm>
        </p:spPr>
        <p:txBody>
          <a:bodyPr/>
          <a:lstStyle/>
          <a:p>
            <a:pPr marL="0" indent="0">
              <a:buNone/>
            </a:pPr>
            <a:r>
              <a:rPr lang="en-US" altLang="en-US" dirty="0"/>
              <a:t>How is predicting incident outcomes different from diagnosing a prevalent condition?</a:t>
            </a:r>
          </a:p>
        </p:txBody>
      </p:sp>
      <p:sp>
        <p:nvSpPr>
          <p:cNvPr id="138243" name="Slide Number Placeholder 1">
            <a:extLst>
              <a:ext uri="{FF2B5EF4-FFF2-40B4-BE49-F238E27FC236}">
                <a16:creationId xmlns:a16="http://schemas.microsoft.com/office/drawing/2014/main" id="{3F932379-F6A4-4B9E-A44F-588B36E49205}"/>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9C76DA81-1BD6-474F-9CC0-359E933E0E11}" type="slidenum">
              <a:rPr lang="en-US" altLang="en-US" sz="1400"/>
              <a:pPr/>
              <a:t>27</a:t>
            </a:fld>
            <a:endParaRPr lang="en-US" altLang="en-US" sz="1400"/>
          </a:p>
        </p:txBody>
      </p:sp>
    </p:spTree>
    <p:extLst>
      <p:ext uri="{BB962C8B-B14F-4D97-AF65-F5344CB8AC3E}">
        <p14:creationId xmlns:p14="http://schemas.microsoft.com/office/powerpoint/2010/main" val="14035767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a:extLst>
              <a:ext uri="{FF2B5EF4-FFF2-40B4-BE49-F238E27FC236}">
                <a16:creationId xmlns:a16="http://schemas.microsoft.com/office/drawing/2014/main" id="{36487D68-B681-4B91-8F1C-ACDA013CD14F}"/>
              </a:ext>
            </a:extLst>
          </p:cNvPr>
          <p:cNvSpPr>
            <a:spLocks noGrp="1" noChangeArrowheads="1"/>
          </p:cNvSpPr>
          <p:nvPr>
            <p:ph type="title"/>
          </p:nvPr>
        </p:nvSpPr>
        <p:spPr/>
        <p:txBody>
          <a:bodyPr/>
          <a:lstStyle/>
          <a:p>
            <a:pPr eaLnBrk="1" hangingPunct="1"/>
            <a:r>
              <a:rPr lang="en-US" altLang="en-US" sz="4000" dirty="0"/>
              <a:t>Chance determines whether you get the disease/outcome</a:t>
            </a:r>
          </a:p>
        </p:txBody>
      </p:sp>
      <p:sp>
        <p:nvSpPr>
          <p:cNvPr id="139269" name="Slide Number Placeholder 1">
            <a:extLst>
              <a:ext uri="{FF2B5EF4-FFF2-40B4-BE49-F238E27FC236}">
                <a16:creationId xmlns:a16="http://schemas.microsoft.com/office/drawing/2014/main" id="{8F48FD96-EE59-4B72-9BD1-47C51A7DB27C}"/>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F3D29D39-4733-45E7-85B9-2FFB5A29476B}" type="slidenum">
              <a:rPr lang="en-US" altLang="en-US" sz="1400"/>
              <a:pPr/>
              <a:t>28</a:t>
            </a:fld>
            <a:endParaRPr lang="en-US" altLang="en-US" sz="1400"/>
          </a:p>
        </p:txBody>
      </p:sp>
      <p:pic>
        <p:nvPicPr>
          <p:cNvPr id="7" name="Picture 6">
            <a:extLst>
              <a:ext uri="{FF2B5EF4-FFF2-40B4-BE49-F238E27FC236}">
                <a16:creationId xmlns:a16="http://schemas.microsoft.com/office/drawing/2014/main" id="{482EA639-C19E-6F4B-8AF8-7628D3645AF9}"/>
              </a:ext>
            </a:extLst>
          </p:cNvPr>
          <p:cNvPicPr/>
          <p:nvPr/>
        </p:nvPicPr>
        <p:blipFill rotWithShape="1">
          <a:blip r:embed="rId3"/>
          <a:srcRect l="34458" r="33757"/>
          <a:stretch/>
        </p:blipFill>
        <p:spPr bwMode="auto">
          <a:xfrm>
            <a:off x="2362200" y="1981200"/>
            <a:ext cx="3962400" cy="4038599"/>
          </a:xfrm>
          <a:prstGeom prst="rect">
            <a:avLst/>
          </a:prstGeom>
          <a:ln>
            <a:noFill/>
          </a:ln>
          <a:extLst>
            <a:ext uri="{53640926-AAD7-44d8-BBD7-CCE9431645EC}">
              <a14:shadowObscured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o="http://schemas.microsoft.com/office/mac/office/2008/main" xmlns:mv="urn:schemas-microsoft-com:mac:vml" xmlns="" xmlns:o="urn:schemas-microsoft-com:office:office" xmlns:v="urn:schemas-microsoft-com:vml" xmlns:w10="urn:schemas-microsoft-com:office:word" xmlns:w="http://schemas.openxmlformats.org/wordprocessingml/2006/main" xmlns:a14="http://schemas.microsoft.com/office/drawing/2010/main" xmlns:lc="http://schemas.openxmlformats.org/drawingml/2006/lockedCanvas"/>
            </a:ext>
          </a:extLst>
        </p:spPr>
      </p:pic>
    </p:spTree>
    <p:extLst>
      <p:ext uri="{BB962C8B-B14F-4D97-AF65-F5344CB8AC3E}">
        <p14:creationId xmlns:p14="http://schemas.microsoft.com/office/powerpoint/2010/main" val="11766354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Rectangle 2">
            <a:extLst>
              <a:ext uri="{FF2B5EF4-FFF2-40B4-BE49-F238E27FC236}">
                <a16:creationId xmlns:a16="http://schemas.microsoft.com/office/drawing/2014/main" id="{25DD0655-59D6-494C-A687-E190A63F31BD}"/>
              </a:ext>
            </a:extLst>
          </p:cNvPr>
          <p:cNvSpPr>
            <a:spLocks noGrp="1" noChangeArrowheads="1"/>
          </p:cNvSpPr>
          <p:nvPr>
            <p:ph type="title"/>
          </p:nvPr>
        </p:nvSpPr>
        <p:spPr/>
        <p:txBody>
          <a:bodyPr/>
          <a:lstStyle/>
          <a:p>
            <a:pPr eaLnBrk="1" hangingPunct="1"/>
            <a:r>
              <a:rPr lang="en-US" altLang="en-US" sz="3600" dirty="0"/>
              <a:t>Diagnostic Probability Model:</a:t>
            </a:r>
            <a:br>
              <a:rPr lang="en-US" altLang="en-US" sz="3600" dirty="0"/>
            </a:br>
            <a:r>
              <a:rPr lang="en-US" altLang="en-US" sz="3200" dirty="0"/>
              <a:t>Chance event occurs to patient </a:t>
            </a:r>
            <a:r>
              <a:rPr lang="en-US" altLang="en-US" sz="3200" u="sng" dirty="0"/>
              <a:t>before</a:t>
            </a:r>
            <a:r>
              <a:rPr lang="en-US" altLang="en-US" sz="3200" dirty="0"/>
              <a:t> estimation of P(D+|X)</a:t>
            </a:r>
            <a:endParaRPr lang="en-US" altLang="en-US" sz="3600" dirty="0"/>
          </a:p>
        </p:txBody>
      </p:sp>
      <p:sp>
        <p:nvSpPr>
          <p:cNvPr id="76802" name="Rectangle 3">
            <a:extLst>
              <a:ext uri="{FF2B5EF4-FFF2-40B4-BE49-F238E27FC236}">
                <a16:creationId xmlns:a16="http://schemas.microsoft.com/office/drawing/2014/main" id="{F80E007F-904E-4AFF-A442-77DDECB11200}"/>
              </a:ext>
            </a:extLst>
          </p:cNvPr>
          <p:cNvSpPr>
            <a:spLocks noGrp="1" noChangeArrowheads="1"/>
          </p:cNvSpPr>
          <p:nvPr>
            <p:ph idx="1"/>
          </p:nvPr>
        </p:nvSpPr>
        <p:spPr>
          <a:xfrm>
            <a:off x="990600" y="2384019"/>
            <a:ext cx="7772400" cy="4114800"/>
          </a:xfrm>
        </p:spPr>
        <p:txBody>
          <a:bodyPr/>
          <a:lstStyle/>
          <a:p>
            <a:pPr marL="609600" indent="-609600" eaLnBrk="1" hangingPunct="1">
              <a:buFontTx/>
              <a:buAutoNum type="arabicParenR"/>
              <a:defRPr/>
            </a:pPr>
            <a:r>
              <a:rPr lang="en-US" sz="2800" dirty="0">
                <a:ea typeface="ＭＳ Ｐゴシック" charset="0"/>
                <a:cs typeface="ＭＳ Ｐゴシック" charset="0"/>
              </a:rPr>
              <a:t>Spin needle to see if you develop disease.</a:t>
            </a:r>
          </a:p>
          <a:p>
            <a:pPr marL="609600" indent="-609600" eaLnBrk="1" hangingPunct="1">
              <a:buFontTx/>
              <a:buAutoNum type="arabicParenR"/>
              <a:defRPr/>
            </a:pPr>
            <a:r>
              <a:rPr lang="en-US" sz="2800" dirty="0">
                <a:ea typeface="ＭＳ Ｐゴシック" charset="0"/>
                <a:cs typeface="ＭＳ Ｐゴシック" charset="0"/>
              </a:rPr>
              <a:t>Given all information, model estimates the probability that you have it.</a:t>
            </a:r>
          </a:p>
          <a:p>
            <a:pPr marL="609600" indent="-609600" eaLnBrk="1" hangingPunct="1">
              <a:buFontTx/>
              <a:buAutoNum type="arabicParenR"/>
              <a:defRPr/>
            </a:pPr>
            <a:r>
              <a:rPr lang="en-US" sz="2800" dirty="0">
                <a:ea typeface="ＭＳ Ｐゴシック" charset="0"/>
                <a:cs typeface="ＭＳ Ｐゴシック" charset="0"/>
              </a:rPr>
              <a:t>Gold standard can determine true disease state. </a:t>
            </a:r>
          </a:p>
          <a:p>
            <a:pPr marL="609600" indent="-609600" eaLnBrk="1" hangingPunct="1">
              <a:buFontTx/>
              <a:buAutoNum type="arabicParenR"/>
              <a:defRPr/>
            </a:pPr>
            <a:r>
              <a:rPr lang="en-US" sz="2800" dirty="0">
                <a:ea typeface="ＭＳ Ｐゴシック" charset="0"/>
                <a:cs typeface="ＭＳ Ｐゴシック" charset="0"/>
              </a:rPr>
              <a:t>Time frame is cross-sectional.</a:t>
            </a:r>
          </a:p>
          <a:p>
            <a:pPr marL="0" indent="0" eaLnBrk="1" hangingPunct="1">
              <a:buNone/>
              <a:defRPr/>
            </a:pPr>
            <a:endParaRPr lang="en-US" sz="2800" dirty="0">
              <a:ea typeface="ＭＳ Ｐゴシック" charset="0"/>
              <a:cs typeface="ＭＳ Ｐゴシック" charset="0"/>
            </a:endParaRPr>
          </a:p>
        </p:txBody>
      </p:sp>
      <p:sp>
        <p:nvSpPr>
          <p:cNvPr id="141316" name="Slide Number Placeholder 2">
            <a:extLst>
              <a:ext uri="{FF2B5EF4-FFF2-40B4-BE49-F238E27FC236}">
                <a16:creationId xmlns:a16="http://schemas.microsoft.com/office/drawing/2014/main" id="{740EDE62-DCC4-4182-911A-B888AC080BA0}"/>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D5FFF9EF-EBCC-40A4-BC47-1F910AAA837D}" type="slidenum">
              <a:rPr lang="en-US" altLang="en-US" sz="1400"/>
              <a:pPr/>
              <a:t>29</a:t>
            </a:fld>
            <a:endParaRPr lang="en-US" altLang="en-US" sz="1400"/>
          </a:p>
        </p:txBody>
      </p:sp>
    </p:spTree>
    <p:extLst>
      <p:ext uri="{BB962C8B-B14F-4D97-AF65-F5344CB8AC3E}">
        <p14:creationId xmlns:p14="http://schemas.microsoft.com/office/powerpoint/2010/main" val="327698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F70BC-D808-454A-90E9-688F3294AC34}"/>
              </a:ext>
            </a:extLst>
          </p:cNvPr>
          <p:cNvSpPr>
            <a:spLocks noGrp="1"/>
          </p:cNvSpPr>
          <p:nvPr>
            <p:ph type="title"/>
          </p:nvPr>
        </p:nvSpPr>
        <p:spPr/>
        <p:txBody>
          <a:bodyPr/>
          <a:lstStyle/>
          <a:p>
            <a:r>
              <a:rPr lang="en-US" dirty="0"/>
              <a:t>Assessing Risk Models</a:t>
            </a:r>
          </a:p>
        </p:txBody>
      </p:sp>
      <p:sp>
        <p:nvSpPr>
          <p:cNvPr id="3" name="Content Placeholder 2">
            <a:extLst>
              <a:ext uri="{FF2B5EF4-FFF2-40B4-BE49-F238E27FC236}">
                <a16:creationId xmlns:a16="http://schemas.microsoft.com/office/drawing/2014/main" id="{1FC2FF06-2C78-4E61-B437-27663629B23F}"/>
              </a:ext>
            </a:extLst>
          </p:cNvPr>
          <p:cNvSpPr>
            <a:spLocks noGrp="1"/>
          </p:cNvSpPr>
          <p:nvPr>
            <p:ph idx="1"/>
          </p:nvPr>
        </p:nvSpPr>
        <p:spPr>
          <a:xfrm>
            <a:off x="700198" y="2133599"/>
            <a:ext cx="8229600" cy="4005789"/>
          </a:xfrm>
        </p:spPr>
        <p:txBody>
          <a:bodyPr/>
          <a:lstStyle/>
          <a:p>
            <a:r>
              <a:rPr lang="en-US" sz="2400" dirty="0">
                <a:latin typeface="Tahoma" charset="0"/>
                <a:ea typeface="ＭＳ Ｐゴシック" charset="0"/>
              </a:rPr>
              <a:t>Assessed in an independent validation dataset</a:t>
            </a:r>
          </a:p>
          <a:p>
            <a:r>
              <a:rPr lang="en-US" sz="2400" dirty="0">
                <a:latin typeface="Tahoma" charset="0"/>
                <a:ea typeface="ＭＳ Ｐゴシック" charset="0"/>
              </a:rPr>
              <a:t>Calibration: accuracy of the risk predictions</a:t>
            </a:r>
          </a:p>
          <a:p>
            <a:pPr lvl="1"/>
            <a:r>
              <a:rPr lang="en-US" sz="2000" dirty="0">
                <a:latin typeface="Tahoma" charset="0"/>
                <a:ea typeface="ＭＳ Ｐゴシック" charset="0"/>
              </a:rPr>
              <a:t>Calibration Plots (2 types)</a:t>
            </a:r>
          </a:p>
          <a:p>
            <a:pPr lvl="1"/>
            <a:r>
              <a:rPr lang="en-US" sz="2000" dirty="0">
                <a:latin typeface="Tahoma" charset="0"/>
                <a:ea typeface="ＭＳ Ｐゴシック" charset="0"/>
              </a:rPr>
              <a:t>Bias, Mean Absolute Error, Brier Score (mean squared error)</a:t>
            </a:r>
          </a:p>
          <a:p>
            <a:pPr lvl="1"/>
            <a:r>
              <a:rPr lang="en-US" sz="2000" dirty="0">
                <a:latin typeface="Tahoma" charset="0"/>
                <a:ea typeface="ＭＳ Ｐゴシック" charset="0"/>
              </a:rPr>
              <a:t>Brier Score = Calibration Error + Refinement Loss</a:t>
            </a:r>
          </a:p>
          <a:p>
            <a:r>
              <a:rPr lang="en-US" sz="2400" dirty="0">
                <a:latin typeface="Tahoma" charset="0"/>
                <a:ea typeface="ＭＳ Ｐゴシック" charset="0"/>
              </a:rPr>
              <a:t>Discrimination: how well does it order individuals from highest to lowest risk</a:t>
            </a:r>
          </a:p>
          <a:p>
            <a:pPr lvl="1"/>
            <a:r>
              <a:rPr lang="en-US" sz="2000" dirty="0">
                <a:latin typeface="Tahoma" charset="0"/>
                <a:ea typeface="ＭＳ Ｐゴシック" charset="0"/>
              </a:rPr>
              <a:t>AUROC</a:t>
            </a:r>
          </a:p>
          <a:p>
            <a:r>
              <a:rPr lang="en-US" sz="2400" dirty="0"/>
              <a:t>Population Net Benefit calculation</a:t>
            </a:r>
          </a:p>
          <a:p>
            <a:r>
              <a:rPr lang="en-US" sz="2400" dirty="0"/>
              <a:t>Decision Curves</a:t>
            </a:r>
          </a:p>
          <a:p>
            <a:endParaRPr lang="en-US" sz="2400" dirty="0"/>
          </a:p>
          <a:p>
            <a:endParaRPr lang="en-US" sz="2400" dirty="0"/>
          </a:p>
          <a:p>
            <a:endParaRPr lang="en-US" sz="2400" dirty="0"/>
          </a:p>
          <a:p>
            <a:endParaRPr lang="en-US" sz="2400" dirty="0"/>
          </a:p>
          <a:p>
            <a:endParaRPr lang="en-US" sz="2400" dirty="0"/>
          </a:p>
          <a:p>
            <a:endParaRPr lang="en-US" sz="2400" dirty="0"/>
          </a:p>
        </p:txBody>
      </p:sp>
      <p:sp>
        <p:nvSpPr>
          <p:cNvPr id="4" name="Slide Number Placeholder 3">
            <a:extLst>
              <a:ext uri="{FF2B5EF4-FFF2-40B4-BE49-F238E27FC236}">
                <a16:creationId xmlns:a16="http://schemas.microsoft.com/office/drawing/2014/main" id="{17CC6EF3-9D77-4260-A735-C27570EAB86A}"/>
              </a:ext>
            </a:extLst>
          </p:cNvPr>
          <p:cNvSpPr>
            <a:spLocks noGrp="1"/>
          </p:cNvSpPr>
          <p:nvPr>
            <p:ph type="sldNum" sz="quarter" idx="12"/>
          </p:nvPr>
        </p:nvSpPr>
        <p:spPr/>
        <p:txBody>
          <a:bodyPr/>
          <a:lstStyle/>
          <a:p>
            <a:pPr>
              <a:defRPr/>
            </a:pPr>
            <a:fld id="{E70CF1B1-AA47-B34B-9B18-40744FAC0177}" type="slidenum">
              <a:rPr lang="en-US" smtClean="0"/>
              <a:pPr>
                <a:defRPr/>
              </a:pPr>
              <a:t>3</a:t>
            </a:fld>
            <a:endParaRPr lang="en-US"/>
          </a:p>
        </p:txBody>
      </p:sp>
    </p:spTree>
    <p:extLst>
      <p:ext uri="{BB962C8B-B14F-4D97-AF65-F5344CB8AC3E}">
        <p14:creationId xmlns:p14="http://schemas.microsoft.com/office/powerpoint/2010/main" val="26086264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2">
            <a:extLst>
              <a:ext uri="{FF2B5EF4-FFF2-40B4-BE49-F238E27FC236}">
                <a16:creationId xmlns:a16="http://schemas.microsoft.com/office/drawing/2014/main" id="{AA8E4F1A-8462-4B97-ABB9-08883CF82EB1}"/>
              </a:ext>
            </a:extLst>
          </p:cNvPr>
          <p:cNvSpPr>
            <a:spLocks noGrp="1" noChangeArrowheads="1"/>
          </p:cNvSpPr>
          <p:nvPr>
            <p:ph type="title"/>
          </p:nvPr>
        </p:nvSpPr>
        <p:spPr/>
        <p:txBody>
          <a:bodyPr/>
          <a:lstStyle/>
          <a:p>
            <a:pPr eaLnBrk="1" hangingPunct="1"/>
            <a:r>
              <a:rPr lang="en-US" altLang="en-US" sz="3600" dirty="0"/>
              <a:t>Risk Prediction:</a:t>
            </a:r>
            <a:br>
              <a:rPr lang="en-US" altLang="en-US" dirty="0"/>
            </a:br>
            <a:r>
              <a:rPr lang="en-US" altLang="en-US" sz="3200" dirty="0"/>
              <a:t>Chance event occurs to patient </a:t>
            </a:r>
            <a:r>
              <a:rPr lang="en-US" altLang="en-US" sz="3200" u="sng" dirty="0"/>
              <a:t>after</a:t>
            </a:r>
            <a:r>
              <a:rPr lang="en-US" altLang="en-US" sz="3200" dirty="0"/>
              <a:t> estimation of P(D+|X)</a:t>
            </a:r>
          </a:p>
        </p:txBody>
      </p:sp>
      <p:sp>
        <p:nvSpPr>
          <p:cNvPr id="77826" name="Rectangle 3">
            <a:extLst>
              <a:ext uri="{FF2B5EF4-FFF2-40B4-BE49-F238E27FC236}">
                <a16:creationId xmlns:a16="http://schemas.microsoft.com/office/drawing/2014/main" id="{AA50D7D6-08C0-4A07-A147-C4E7BE59DED8}"/>
              </a:ext>
            </a:extLst>
          </p:cNvPr>
          <p:cNvSpPr>
            <a:spLocks noGrp="1" noChangeArrowheads="1"/>
          </p:cNvSpPr>
          <p:nvPr>
            <p:ph idx="1"/>
          </p:nvPr>
        </p:nvSpPr>
        <p:spPr/>
        <p:txBody>
          <a:bodyPr/>
          <a:lstStyle/>
          <a:p>
            <a:pPr marL="609600" indent="-609600" eaLnBrk="1" hangingPunct="1">
              <a:lnSpc>
                <a:spcPct val="90000"/>
              </a:lnSpc>
              <a:buFontTx/>
              <a:buAutoNum type="arabicParenR"/>
              <a:defRPr/>
            </a:pPr>
            <a:r>
              <a:rPr lang="en-US" sz="2800" dirty="0">
                <a:ea typeface="ＭＳ Ｐゴシック" charset="0"/>
                <a:cs typeface="ＭＳ Ｐゴシック" charset="0"/>
              </a:rPr>
              <a:t>Given all information, model estimates your </a:t>
            </a:r>
            <a:r>
              <a:rPr lang="en-US" sz="2800" u="sng" dirty="0">
                <a:ea typeface="ＭＳ Ｐゴシック" charset="0"/>
                <a:cs typeface="ＭＳ Ｐゴシック" charset="0"/>
              </a:rPr>
              <a:t>risk</a:t>
            </a:r>
            <a:r>
              <a:rPr lang="en-US" sz="2800" dirty="0">
                <a:ea typeface="ＭＳ Ｐゴシック" charset="0"/>
                <a:cs typeface="ＭＳ Ｐゴシック" charset="0"/>
              </a:rPr>
              <a:t> of disease/outcome.</a:t>
            </a:r>
          </a:p>
          <a:p>
            <a:pPr marL="609600" indent="-609600" eaLnBrk="1" hangingPunct="1">
              <a:lnSpc>
                <a:spcPct val="90000"/>
              </a:lnSpc>
              <a:buFontTx/>
              <a:buAutoNum type="arabicParenR"/>
              <a:defRPr/>
            </a:pPr>
            <a:r>
              <a:rPr lang="en-US" sz="2800" dirty="0">
                <a:ea typeface="ＭＳ Ｐゴシック" charset="0"/>
              </a:rPr>
              <a:t>Spin needle to see if you develop disease/outcome.</a:t>
            </a:r>
          </a:p>
          <a:p>
            <a:pPr marL="609600" indent="-609600" eaLnBrk="1" hangingPunct="1">
              <a:lnSpc>
                <a:spcPct val="90000"/>
              </a:lnSpc>
              <a:buFontTx/>
              <a:buAutoNum type="arabicParenR"/>
              <a:defRPr/>
            </a:pPr>
            <a:r>
              <a:rPr lang="en-US" sz="2800" dirty="0">
                <a:ea typeface="ＭＳ Ｐゴシック" charset="0"/>
              </a:rPr>
              <a:t>“Gold standard” is follow-up.</a:t>
            </a:r>
          </a:p>
          <a:p>
            <a:pPr marL="609600" indent="-609600" eaLnBrk="1" hangingPunct="1">
              <a:lnSpc>
                <a:spcPct val="90000"/>
              </a:lnSpc>
              <a:buFontTx/>
              <a:buAutoNum type="arabicParenR"/>
              <a:defRPr/>
            </a:pPr>
            <a:r>
              <a:rPr lang="en-US" sz="2800" dirty="0">
                <a:ea typeface="ＭＳ Ｐゴシック" charset="0"/>
              </a:rPr>
              <a:t>Time frame is longitudinal (cohort).</a:t>
            </a:r>
          </a:p>
        </p:txBody>
      </p:sp>
      <p:sp>
        <p:nvSpPr>
          <p:cNvPr id="143364" name="Slide Number Placeholder 1">
            <a:extLst>
              <a:ext uri="{FF2B5EF4-FFF2-40B4-BE49-F238E27FC236}">
                <a16:creationId xmlns:a16="http://schemas.microsoft.com/office/drawing/2014/main" id="{F65DA8B5-307A-46BB-84FC-9C8AE2AE20D7}"/>
              </a:ext>
            </a:extLst>
          </p:cNvPr>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panose="020B0604030504040204" pitchFamily="34" charset="0"/>
                <a:ea typeface="MS PGothic" panose="020B0600070205080204" pitchFamily="34" charset="-128"/>
              </a:defRPr>
            </a:lvl1pPr>
            <a:lvl2pPr marL="742950" indent="-285750">
              <a:defRPr sz="2400">
                <a:solidFill>
                  <a:schemeClr val="tx1"/>
                </a:solidFill>
                <a:latin typeface="Tahoma" panose="020B0604030504040204" pitchFamily="34" charset="0"/>
                <a:ea typeface="MS PGothic" panose="020B0600070205080204" pitchFamily="34" charset="-128"/>
              </a:defRPr>
            </a:lvl2pPr>
            <a:lvl3pPr marL="1143000" indent="-228600">
              <a:defRPr sz="2400">
                <a:solidFill>
                  <a:schemeClr val="tx1"/>
                </a:solidFill>
                <a:latin typeface="Tahoma" panose="020B0604030504040204" pitchFamily="34" charset="0"/>
                <a:ea typeface="MS PGothic" panose="020B0600070205080204" pitchFamily="34" charset="-128"/>
              </a:defRPr>
            </a:lvl3pPr>
            <a:lvl4pPr marL="1600200" indent="-228600">
              <a:defRPr sz="2400">
                <a:solidFill>
                  <a:schemeClr val="tx1"/>
                </a:solidFill>
                <a:latin typeface="Tahoma" panose="020B0604030504040204" pitchFamily="34" charset="0"/>
                <a:ea typeface="MS PGothic" panose="020B0600070205080204" pitchFamily="34" charset="-128"/>
              </a:defRPr>
            </a:lvl4pPr>
            <a:lvl5pPr marL="2057400" indent="-228600">
              <a:defRPr sz="2400">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ahoma" panose="020B0604030504040204" pitchFamily="34" charset="0"/>
                <a:ea typeface="MS PGothic" panose="020B0600070205080204" pitchFamily="34" charset="-128"/>
              </a:defRPr>
            </a:lvl9pPr>
          </a:lstStyle>
          <a:p>
            <a:fld id="{6802CC93-540E-4731-B63E-523D1E1B40CF}" type="slidenum">
              <a:rPr lang="en-US" altLang="en-US" sz="1400"/>
              <a:pPr/>
              <a:t>30</a:t>
            </a:fld>
            <a:endParaRPr lang="en-US" altLang="en-US" sz="1400"/>
          </a:p>
        </p:txBody>
      </p:sp>
    </p:spTree>
    <p:extLst>
      <p:ext uri="{BB962C8B-B14F-4D97-AF65-F5344CB8AC3E}">
        <p14:creationId xmlns:p14="http://schemas.microsoft.com/office/powerpoint/2010/main" val="34475122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0699" name="Group 43"/>
          <p:cNvGraphicFramePr>
            <a:graphicFrameLocks noGrp="1"/>
          </p:cNvGraphicFramePr>
          <p:nvPr>
            <p:extLst>
              <p:ext uri="{D42A27DB-BD31-4B8C-83A1-F6EECF244321}">
                <p14:modId xmlns:p14="http://schemas.microsoft.com/office/powerpoint/2010/main" val="3542540290"/>
              </p:ext>
            </p:extLst>
          </p:nvPr>
        </p:nvGraphicFramePr>
        <p:xfrm>
          <a:off x="381000" y="990600"/>
          <a:ext cx="8405813" cy="5576888"/>
        </p:xfrm>
        <a:graphic>
          <a:graphicData uri="http://schemas.openxmlformats.org/drawingml/2006/table">
            <a:tbl>
              <a:tblPr/>
              <a:tblGrid>
                <a:gridCol w="2144713">
                  <a:extLst>
                    <a:ext uri="{9D8B030D-6E8A-4147-A177-3AD203B41FA5}">
                      <a16:colId xmlns:a16="http://schemas.microsoft.com/office/drawing/2014/main" val="20000"/>
                    </a:ext>
                  </a:extLst>
                </a:gridCol>
                <a:gridCol w="2960687">
                  <a:extLst>
                    <a:ext uri="{9D8B030D-6E8A-4147-A177-3AD203B41FA5}">
                      <a16:colId xmlns:a16="http://schemas.microsoft.com/office/drawing/2014/main" val="20001"/>
                    </a:ext>
                  </a:extLst>
                </a:gridCol>
                <a:gridCol w="3300413">
                  <a:extLst>
                    <a:ext uri="{9D8B030D-6E8A-4147-A177-3AD203B41FA5}">
                      <a16:colId xmlns:a16="http://schemas.microsoft.com/office/drawing/2014/main" val="20002"/>
                    </a:ext>
                  </a:extLst>
                </a:gridCol>
              </a:tblGrid>
              <a:tr h="78098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charset="0"/>
                        <a:buNone/>
                        <a:tabLst/>
                      </a:pP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6" marB="45716"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dirty="0">
                          <a:ln>
                            <a:noFill/>
                          </a:ln>
                          <a:solidFill>
                            <a:schemeClr val="tx1"/>
                          </a:solidFill>
                          <a:effectLst/>
                          <a:latin typeface="Verdana" charset="0"/>
                          <a:ea typeface="ＭＳ Ｐゴシック" charset="0"/>
                          <a:cs typeface="ＭＳ Ｐゴシック" charset="0"/>
                        </a:rPr>
                        <a:t>Diagnostic Probability</a:t>
                      </a:r>
                      <a:endParaRPr kumimoji="0" lang="en-US" sz="20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marT="45716" marB="45716" anchor="b" anchorCtr="1"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dirty="0">
                          <a:ln>
                            <a:noFill/>
                          </a:ln>
                          <a:solidFill>
                            <a:schemeClr val="tx1"/>
                          </a:solidFill>
                          <a:effectLst/>
                          <a:latin typeface="Verdana" charset="0"/>
                          <a:ea typeface="ＭＳ Ｐゴシック" charset="0"/>
                          <a:cs typeface="ＭＳ Ｐゴシック" charset="0"/>
                        </a:rPr>
                        <a:t>Risk Prediction</a:t>
                      </a:r>
                      <a:endParaRPr kumimoji="0" lang="en-US" sz="20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marT="45716" marB="45716" anchor="b" anchorCtr="1"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36542">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a:ln>
                            <a:noFill/>
                          </a:ln>
                          <a:solidFill>
                            <a:schemeClr val="tx1"/>
                          </a:solidFill>
                          <a:effectLst/>
                          <a:latin typeface="Verdana" charset="0"/>
                          <a:ea typeface="ＭＳ Ｐゴシック" charset="0"/>
                          <a:cs typeface="ＭＳ Ｐゴシック" charset="0"/>
                        </a:rPr>
                        <a:t>Purpose</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6" marB="45716"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6" marB="45716"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6" marB="45716"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05831">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a:ln>
                            <a:noFill/>
                          </a:ln>
                          <a:solidFill>
                            <a:schemeClr val="tx1"/>
                          </a:solidFill>
                          <a:effectLst/>
                          <a:latin typeface="Verdana" charset="0"/>
                          <a:ea typeface="ＭＳ Ｐゴシック" charset="0"/>
                          <a:cs typeface="ＭＳ Ｐゴシック" charset="0"/>
                        </a:rPr>
                        <a:t>Chance Event Occurs to Patient</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6" marB="45716"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6" marB="45716"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6" marB="45716"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46067">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dirty="0">
                          <a:ln>
                            <a:noFill/>
                          </a:ln>
                          <a:solidFill>
                            <a:schemeClr val="tx1"/>
                          </a:solidFill>
                          <a:effectLst/>
                          <a:latin typeface="Verdana" charset="0"/>
                          <a:ea typeface="ＭＳ Ｐゴシック" charset="0"/>
                          <a:cs typeface="ＭＳ Ｐゴシック" charset="0"/>
                        </a:rPr>
                        <a:t>Time Frame</a:t>
                      </a:r>
                      <a:endParaRPr kumimoji="0" lang="en-US" sz="20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marT="45716" marB="45716"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6" marB="45716"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6" marB="45716"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101632">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a:ln>
                            <a:noFill/>
                          </a:ln>
                          <a:solidFill>
                            <a:schemeClr val="tx1"/>
                          </a:solidFill>
                          <a:effectLst/>
                          <a:latin typeface="Verdana" charset="0"/>
                          <a:ea typeface="ＭＳ Ｐゴシック" charset="0"/>
                          <a:cs typeface="ＭＳ Ｐゴシック" charset="0"/>
                        </a:rPr>
                        <a:t>Test Result</a:t>
                      </a:r>
                    </a:p>
                  </a:txBody>
                  <a:tcPr marT="45716" marB="45716"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6" marB="45716"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6" marB="45716"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05831">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r>
                        <a:rPr kumimoji="0" lang="en-US" sz="2000" b="1" i="0" u="none" strike="noStrike" cap="none" normalizeH="0" baseline="0">
                          <a:ln>
                            <a:noFill/>
                          </a:ln>
                          <a:solidFill>
                            <a:schemeClr val="tx1"/>
                          </a:solidFill>
                          <a:effectLst/>
                          <a:latin typeface="Verdana" charset="0"/>
                          <a:ea typeface="ＭＳ Ｐゴシック" charset="0"/>
                          <a:cs typeface="ＭＳ Ｐゴシック" charset="0"/>
                        </a:rPr>
                        <a:t>Maximum Obtainable AUROC</a:t>
                      </a:r>
                      <a:endParaRPr kumimoji="0" lang="en-US" sz="2000" b="0" i="0" u="none" strike="noStrike" cap="none" normalizeH="0" baseline="0">
                        <a:ln>
                          <a:noFill/>
                        </a:ln>
                        <a:solidFill>
                          <a:schemeClr val="tx1"/>
                        </a:solidFill>
                        <a:effectLst/>
                        <a:latin typeface="Tahoma" charset="0"/>
                        <a:ea typeface="ＭＳ Ｐゴシック" charset="0"/>
                        <a:cs typeface="ＭＳ Ｐゴシック" charset="0"/>
                      </a:endParaRPr>
                    </a:p>
                  </a:txBody>
                  <a:tcPr marT="45716" marB="45716"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endParaRPr kumimoji="0" lang="en-US" sz="20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marT="45716" marB="45716"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
                          <a:schemeClr val="folHlink"/>
                        </a:buClr>
                        <a:buSzPct val="60000"/>
                        <a:buFont typeface="Wingdings" charset="0"/>
                        <a:buNone/>
                        <a:tabLst/>
                      </a:pPr>
                      <a:endParaRPr kumimoji="0" lang="en-US" sz="2000" b="0" i="0" u="none" strike="noStrike" cap="none" normalizeH="0" baseline="0" dirty="0">
                        <a:ln>
                          <a:noFill/>
                        </a:ln>
                        <a:solidFill>
                          <a:schemeClr val="tx1"/>
                        </a:solidFill>
                        <a:effectLst/>
                        <a:latin typeface="Tahoma" charset="0"/>
                        <a:ea typeface="ＭＳ Ｐゴシック" charset="0"/>
                        <a:cs typeface="ＭＳ Ｐゴシック" charset="0"/>
                      </a:endParaRPr>
                    </a:p>
                  </a:txBody>
                  <a:tcPr marT="45716" marB="45716"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9949" name="Text Box 34"/>
          <p:cNvSpPr txBox="1">
            <a:spLocks noChangeArrowheads="1"/>
          </p:cNvSpPr>
          <p:nvPr/>
        </p:nvSpPr>
        <p:spPr bwMode="auto">
          <a:xfrm>
            <a:off x="192088" y="268288"/>
            <a:ext cx="818991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r>
              <a:rPr lang="en-US" dirty="0">
                <a:latin typeface="Arial" charset="0"/>
              </a:rPr>
              <a:t>Diagnostic Probability Model versus Risk Prediction Model</a:t>
            </a:r>
          </a:p>
        </p:txBody>
      </p:sp>
      <p:sp>
        <p:nvSpPr>
          <p:cNvPr id="471077" name="Text Box 37"/>
          <p:cNvSpPr txBox="1">
            <a:spLocks noChangeArrowheads="1"/>
          </p:cNvSpPr>
          <p:nvPr/>
        </p:nvSpPr>
        <p:spPr bwMode="auto">
          <a:xfrm>
            <a:off x="2590800" y="1828800"/>
            <a:ext cx="25146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fontAlgn="b" hangingPunct="1"/>
            <a:r>
              <a:rPr lang="en-US" sz="2000" dirty="0">
                <a:latin typeface="Arial" charset="0"/>
              </a:rPr>
              <a:t>Identify Prevalent Disease/Condition</a:t>
            </a:r>
          </a:p>
        </p:txBody>
      </p:sp>
      <p:sp>
        <p:nvSpPr>
          <p:cNvPr id="471080" name="Text Box 40"/>
          <p:cNvSpPr txBox="1">
            <a:spLocks noChangeArrowheads="1"/>
          </p:cNvSpPr>
          <p:nvPr/>
        </p:nvSpPr>
        <p:spPr bwMode="auto">
          <a:xfrm>
            <a:off x="5105400" y="1905000"/>
            <a:ext cx="37338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r>
              <a:rPr lang="en-US" sz="2000">
                <a:latin typeface="Arial" charset="0"/>
              </a:rPr>
              <a:t>Predict Incident Disease/Outcome</a:t>
            </a:r>
          </a:p>
        </p:txBody>
      </p:sp>
      <p:sp>
        <p:nvSpPr>
          <p:cNvPr id="471081" name="Text Box 41"/>
          <p:cNvSpPr txBox="1">
            <a:spLocks noChangeArrowheads="1"/>
          </p:cNvSpPr>
          <p:nvPr/>
        </p:nvSpPr>
        <p:spPr bwMode="auto">
          <a:xfrm>
            <a:off x="2819400" y="2819400"/>
            <a:ext cx="21336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fontAlgn="b" hangingPunct="1"/>
            <a:r>
              <a:rPr lang="en-US" sz="2000">
                <a:latin typeface="Arial" charset="0"/>
              </a:rPr>
              <a:t>Prior to Test</a:t>
            </a:r>
          </a:p>
        </p:txBody>
      </p:sp>
      <p:sp>
        <p:nvSpPr>
          <p:cNvPr id="471082" name="Text Box 42"/>
          <p:cNvSpPr txBox="1">
            <a:spLocks noChangeArrowheads="1"/>
          </p:cNvSpPr>
          <p:nvPr/>
        </p:nvSpPr>
        <p:spPr bwMode="auto">
          <a:xfrm>
            <a:off x="5562600" y="2819400"/>
            <a:ext cx="30480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fontAlgn="b" hangingPunct="1"/>
            <a:r>
              <a:rPr lang="en-US" sz="2000">
                <a:latin typeface="Arial" charset="0"/>
              </a:rPr>
              <a:t>After Test</a:t>
            </a:r>
          </a:p>
        </p:txBody>
      </p:sp>
      <p:sp>
        <p:nvSpPr>
          <p:cNvPr id="471083" name="Text Box 43"/>
          <p:cNvSpPr txBox="1">
            <a:spLocks noChangeArrowheads="1"/>
          </p:cNvSpPr>
          <p:nvPr/>
        </p:nvSpPr>
        <p:spPr bwMode="auto">
          <a:xfrm>
            <a:off x="2743200" y="3657600"/>
            <a:ext cx="22860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fontAlgn="b" hangingPunct="1"/>
            <a:r>
              <a:rPr lang="en-US" sz="2000">
                <a:latin typeface="Arial" charset="0"/>
              </a:rPr>
              <a:t>Cross-Sectional</a:t>
            </a:r>
          </a:p>
        </p:txBody>
      </p:sp>
      <p:sp>
        <p:nvSpPr>
          <p:cNvPr id="471084" name="Text Box 44"/>
          <p:cNvSpPr txBox="1">
            <a:spLocks noChangeArrowheads="1"/>
          </p:cNvSpPr>
          <p:nvPr/>
        </p:nvSpPr>
        <p:spPr bwMode="auto">
          <a:xfrm>
            <a:off x="5327650" y="3657599"/>
            <a:ext cx="34290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fontAlgn="b" hangingPunct="1"/>
            <a:r>
              <a:rPr lang="en-US" sz="2000" dirty="0">
                <a:latin typeface="Arial" charset="0"/>
              </a:rPr>
              <a:t>Longitudinal</a:t>
            </a:r>
          </a:p>
        </p:txBody>
      </p:sp>
      <p:sp>
        <p:nvSpPr>
          <p:cNvPr id="471085" name="Text Box 45"/>
          <p:cNvSpPr txBox="1">
            <a:spLocks noChangeArrowheads="1"/>
          </p:cNvSpPr>
          <p:nvPr/>
        </p:nvSpPr>
        <p:spPr bwMode="auto">
          <a:xfrm>
            <a:off x="2514600" y="4419600"/>
            <a:ext cx="2971800"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fontAlgn="b" hangingPunct="1"/>
            <a:r>
              <a:rPr lang="en-US" sz="2000" dirty="0">
                <a:latin typeface="Arial" charset="0"/>
              </a:rPr>
              <a:t>+/-, ordinal, continuous </a:t>
            </a:r>
            <a:r>
              <a:rPr lang="en-US" sz="2000" dirty="0">
                <a:latin typeface="Arial" charset="0"/>
                <a:sym typeface="Wingdings" charset="0"/>
              </a:rPr>
              <a:t></a:t>
            </a:r>
            <a:r>
              <a:rPr lang="en-US" sz="2000" dirty="0">
                <a:latin typeface="Arial" charset="0"/>
              </a:rPr>
              <a:t> LR &amp; P(D+) to get risk</a:t>
            </a:r>
          </a:p>
        </p:txBody>
      </p:sp>
      <p:sp>
        <p:nvSpPr>
          <p:cNvPr id="471086" name="Text Box 46"/>
          <p:cNvSpPr txBox="1">
            <a:spLocks noChangeArrowheads="1"/>
          </p:cNvSpPr>
          <p:nvPr/>
        </p:nvSpPr>
        <p:spPr bwMode="auto">
          <a:xfrm>
            <a:off x="5334000" y="4495800"/>
            <a:ext cx="36576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hangingPunct="1">
              <a:spcBef>
                <a:spcPct val="50000"/>
              </a:spcBef>
            </a:pPr>
            <a:r>
              <a:rPr lang="en-US" sz="2000" dirty="0">
                <a:latin typeface="Arial" charset="0"/>
              </a:rPr>
              <a:t>Risk group (PV)          Estimate risk directly</a:t>
            </a:r>
          </a:p>
        </p:txBody>
      </p:sp>
      <p:sp>
        <p:nvSpPr>
          <p:cNvPr id="471089" name="Text Box 49"/>
          <p:cNvSpPr txBox="1">
            <a:spLocks noChangeArrowheads="1"/>
          </p:cNvSpPr>
          <p:nvPr/>
        </p:nvSpPr>
        <p:spPr bwMode="auto">
          <a:xfrm>
            <a:off x="5638800" y="5791200"/>
            <a:ext cx="28194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fontAlgn="b" hangingPunct="1"/>
            <a:r>
              <a:rPr lang="en-US" sz="2000" dirty="0">
                <a:latin typeface="Arial" charset="0"/>
              </a:rPr>
              <a:t>&lt;1 (not clairvoyant)</a:t>
            </a:r>
          </a:p>
        </p:txBody>
      </p:sp>
      <p:sp>
        <p:nvSpPr>
          <p:cNvPr id="471090" name="Text Box 50"/>
          <p:cNvSpPr txBox="1">
            <a:spLocks noChangeArrowheads="1"/>
          </p:cNvSpPr>
          <p:nvPr/>
        </p:nvSpPr>
        <p:spPr bwMode="auto">
          <a:xfrm>
            <a:off x="2895600" y="5867400"/>
            <a:ext cx="22098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algn="ctr" eaLnBrk="1" fontAlgn="b" hangingPunct="1">
              <a:buClr>
                <a:schemeClr val="folHlink"/>
              </a:buClr>
              <a:buSzPct val="60000"/>
              <a:buFont typeface="Wingdings" charset="0"/>
              <a:buNone/>
            </a:pPr>
            <a:r>
              <a:rPr lang="en-US" sz="1800" dirty="0"/>
              <a:t>1 (gold standard)</a:t>
            </a:r>
          </a:p>
        </p:txBody>
      </p:sp>
      <p:sp>
        <p:nvSpPr>
          <p:cNvPr id="209960"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B0DFE70C-8C0F-E349-B219-E8832E427B01}" type="slidenum">
              <a:rPr lang="en-US" sz="1400"/>
              <a:pPr/>
              <a:t>31</a:t>
            </a:fld>
            <a:endParaRPr lang="en-US" sz="1400"/>
          </a:p>
        </p:txBody>
      </p:sp>
    </p:spTree>
    <p:extLst>
      <p:ext uri="{BB962C8B-B14F-4D97-AF65-F5344CB8AC3E}">
        <p14:creationId xmlns:p14="http://schemas.microsoft.com/office/powerpoint/2010/main" val="22433282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ECECA-C97A-1141-BB90-310D4528845C}"/>
              </a:ext>
            </a:extLst>
          </p:cNvPr>
          <p:cNvSpPr>
            <a:spLocks noGrp="1"/>
          </p:cNvSpPr>
          <p:nvPr>
            <p:ph type="title"/>
          </p:nvPr>
        </p:nvSpPr>
        <p:spPr/>
        <p:txBody>
          <a:bodyPr/>
          <a:lstStyle/>
          <a:p>
            <a:br>
              <a:rPr lang="en-US" dirty="0"/>
            </a:br>
            <a:r>
              <a:rPr lang="en-US" dirty="0"/>
              <a:t>Validation</a:t>
            </a:r>
          </a:p>
        </p:txBody>
      </p:sp>
      <p:sp>
        <p:nvSpPr>
          <p:cNvPr id="3" name="Content Placeholder 2">
            <a:extLst>
              <a:ext uri="{FF2B5EF4-FFF2-40B4-BE49-F238E27FC236}">
                <a16:creationId xmlns:a16="http://schemas.microsoft.com/office/drawing/2014/main" id="{1C8ECBD7-12B6-334D-9DA0-8E0F5D1E78A5}"/>
              </a:ext>
            </a:extLst>
          </p:cNvPr>
          <p:cNvSpPr>
            <a:spLocks noGrp="1"/>
          </p:cNvSpPr>
          <p:nvPr>
            <p:ph idx="1"/>
          </p:nvPr>
        </p:nvSpPr>
        <p:spPr>
          <a:xfrm>
            <a:off x="762000" y="2971800"/>
            <a:ext cx="7772400" cy="1716087"/>
          </a:xfrm>
        </p:spPr>
        <p:txBody>
          <a:bodyPr/>
          <a:lstStyle/>
          <a:p>
            <a:pPr marL="0" indent="0">
              <a:buNone/>
            </a:pPr>
            <a:r>
              <a:rPr lang="en-US" dirty="0"/>
              <a:t>A model developed in a derivation or “training” dataset must be assessed in an independent validation or “test” dataset.</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6822B303-04F7-DA4D-BD52-5BAED4F5EA1F}"/>
              </a:ext>
            </a:extLst>
          </p:cNvPr>
          <p:cNvSpPr>
            <a:spLocks noGrp="1"/>
          </p:cNvSpPr>
          <p:nvPr>
            <p:ph type="sldNum" sz="quarter" idx="12"/>
          </p:nvPr>
        </p:nvSpPr>
        <p:spPr/>
        <p:txBody>
          <a:bodyPr/>
          <a:lstStyle/>
          <a:p>
            <a:pPr>
              <a:defRPr/>
            </a:pPr>
            <a:fld id="{86E902D2-9E2E-B14B-AF33-0611D28F2FE7}" type="slidenum">
              <a:rPr lang="en-US" altLang="en-US" smtClean="0"/>
              <a:pPr>
                <a:defRPr/>
              </a:pPr>
              <a:t>32</a:t>
            </a:fld>
            <a:endParaRPr lang="en-US" altLang="en-US"/>
          </a:p>
        </p:txBody>
      </p:sp>
    </p:spTree>
    <p:extLst>
      <p:ext uri="{BB962C8B-B14F-4D97-AF65-F5344CB8AC3E}">
        <p14:creationId xmlns:p14="http://schemas.microsoft.com/office/powerpoint/2010/main" val="28037482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A1912-F72F-8A43-A7E1-B478BEE122AE}"/>
              </a:ext>
            </a:extLst>
          </p:cNvPr>
          <p:cNvSpPr>
            <a:spLocks noGrp="1"/>
          </p:cNvSpPr>
          <p:nvPr>
            <p:ph type="title"/>
          </p:nvPr>
        </p:nvSpPr>
        <p:spPr/>
        <p:txBody>
          <a:bodyPr/>
          <a:lstStyle/>
          <a:p>
            <a:r>
              <a:rPr lang="en-US" dirty="0"/>
              <a:t>Methods Used to Develop Risk Models</a:t>
            </a:r>
          </a:p>
        </p:txBody>
      </p:sp>
      <p:sp>
        <p:nvSpPr>
          <p:cNvPr id="3" name="Content Placeholder 2">
            <a:extLst>
              <a:ext uri="{FF2B5EF4-FFF2-40B4-BE49-F238E27FC236}">
                <a16:creationId xmlns:a16="http://schemas.microsoft.com/office/drawing/2014/main" id="{078E41DB-AB73-734C-9518-45DB97F2D9C9}"/>
              </a:ext>
            </a:extLst>
          </p:cNvPr>
          <p:cNvSpPr>
            <a:spLocks noGrp="1"/>
          </p:cNvSpPr>
          <p:nvPr>
            <p:ph idx="1"/>
          </p:nvPr>
        </p:nvSpPr>
        <p:spPr>
          <a:xfrm>
            <a:off x="838200" y="2667000"/>
            <a:ext cx="7772400" cy="2971800"/>
          </a:xfrm>
        </p:spPr>
        <p:txBody>
          <a:bodyPr/>
          <a:lstStyle/>
          <a:p>
            <a:r>
              <a:rPr lang="en-US" dirty="0"/>
              <a:t>Logistic Regression</a:t>
            </a:r>
          </a:p>
          <a:p>
            <a:r>
              <a:rPr lang="en-US" dirty="0"/>
              <a:t>Classification Trees</a:t>
            </a:r>
          </a:p>
          <a:p>
            <a:r>
              <a:rPr lang="en-US" dirty="0"/>
              <a:t>Newer Predictive Analytic Techniques*</a:t>
            </a:r>
          </a:p>
          <a:p>
            <a:pPr lvl="1"/>
            <a:r>
              <a:rPr lang="en-US" dirty="0"/>
              <a:t>Random Forests</a:t>
            </a:r>
          </a:p>
          <a:p>
            <a:pPr lvl="1"/>
            <a:r>
              <a:rPr lang="en-US" dirty="0"/>
              <a:t>Artificial Neural Networks</a:t>
            </a:r>
          </a:p>
          <a:p>
            <a:pPr marL="457200" lvl="1" indent="0">
              <a:buNone/>
            </a:pPr>
            <a:endParaRPr lang="en-US" dirty="0"/>
          </a:p>
        </p:txBody>
      </p:sp>
      <p:sp>
        <p:nvSpPr>
          <p:cNvPr id="4" name="TextBox 3">
            <a:extLst>
              <a:ext uri="{FF2B5EF4-FFF2-40B4-BE49-F238E27FC236}">
                <a16:creationId xmlns:a16="http://schemas.microsoft.com/office/drawing/2014/main" id="{6ACF57B0-7406-1049-A7F3-4C00645F11A2}"/>
              </a:ext>
            </a:extLst>
          </p:cNvPr>
          <p:cNvSpPr txBox="1"/>
          <p:nvPr/>
        </p:nvSpPr>
        <p:spPr>
          <a:xfrm>
            <a:off x="817563" y="5943600"/>
            <a:ext cx="7564437" cy="584775"/>
          </a:xfrm>
          <a:prstGeom prst="rect">
            <a:avLst/>
          </a:prstGeom>
          <a:noFill/>
        </p:spPr>
        <p:txBody>
          <a:bodyPr wrap="square" rtlCol="0">
            <a:spAutoFit/>
          </a:bodyPr>
          <a:lstStyle/>
          <a:p>
            <a:pPr algn="l"/>
            <a:r>
              <a:rPr lang="en-US" dirty="0"/>
              <a:t>*</a:t>
            </a:r>
            <a:r>
              <a:rPr lang="en-US" dirty="0" err="1"/>
              <a:t>a.k.a</a:t>
            </a:r>
            <a:r>
              <a:rPr lang="en-US" dirty="0"/>
              <a:t> Machine Learning</a:t>
            </a:r>
          </a:p>
        </p:txBody>
      </p:sp>
      <p:sp>
        <p:nvSpPr>
          <p:cNvPr id="5" name="Slide Number Placeholder 4">
            <a:extLst>
              <a:ext uri="{FF2B5EF4-FFF2-40B4-BE49-F238E27FC236}">
                <a16:creationId xmlns:a16="http://schemas.microsoft.com/office/drawing/2014/main" id="{2CEBFD25-4A23-C144-930C-8688FEEC6FC3}"/>
              </a:ext>
            </a:extLst>
          </p:cNvPr>
          <p:cNvSpPr>
            <a:spLocks noGrp="1"/>
          </p:cNvSpPr>
          <p:nvPr>
            <p:ph type="sldNum" sz="quarter" idx="12"/>
          </p:nvPr>
        </p:nvSpPr>
        <p:spPr/>
        <p:txBody>
          <a:bodyPr/>
          <a:lstStyle/>
          <a:p>
            <a:pPr>
              <a:defRPr/>
            </a:pPr>
            <a:fld id="{86E902D2-9E2E-B14B-AF33-0611D28F2FE7}" type="slidenum">
              <a:rPr lang="en-US" altLang="en-US" smtClean="0"/>
              <a:pPr>
                <a:defRPr/>
              </a:pPr>
              <a:t>33</a:t>
            </a:fld>
            <a:endParaRPr lang="en-US" altLang="en-US"/>
          </a:p>
        </p:txBody>
      </p:sp>
    </p:spTree>
    <p:extLst>
      <p:ext uri="{BB962C8B-B14F-4D97-AF65-F5344CB8AC3E}">
        <p14:creationId xmlns:p14="http://schemas.microsoft.com/office/powerpoint/2010/main" val="9405545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2"/>
          <p:cNvSpPr>
            <a:spLocks noGrp="1" noChangeArrowheads="1"/>
          </p:cNvSpPr>
          <p:nvPr>
            <p:ph type="title"/>
          </p:nvPr>
        </p:nvSpPr>
        <p:spPr/>
        <p:txBody>
          <a:bodyPr/>
          <a:lstStyle/>
          <a:p>
            <a:r>
              <a:rPr lang="en-US">
                <a:latin typeface="Tahoma" charset="0"/>
                <a:ea typeface="MS PGothic" charset="0"/>
              </a:rPr>
              <a:t>NLST Lung CA Mortality </a:t>
            </a:r>
            <a:br>
              <a:rPr lang="en-US">
                <a:latin typeface="Tahoma" charset="0"/>
                <a:ea typeface="MS PGothic" charset="0"/>
              </a:rPr>
            </a:br>
            <a:r>
              <a:rPr lang="en-US">
                <a:latin typeface="Tahoma" charset="0"/>
                <a:ea typeface="MS PGothic" charset="0"/>
              </a:rPr>
              <a:t>Risk Prediction Model</a:t>
            </a:r>
          </a:p>
        </p:txBody>
      </p:sp>
      <p:sp>
        <p:nvSpPr>
          <p:cNvPr id="237570" name="Rectangle 3"/>
          <p:cNvSpPr>
            <a:spLocks noGrp="1" noChangeArrowheads="1"/>
          </p:cNvSpPr>
          <p:nvPr>
            <p:ph type="body" idx="1"/>
          </p:nvPr>
        </p:nvSpPr>
        <p:spPr>
          <a:xfrm>
            <a:off x="1219200" y="2819400"/>
            <a:ext cx="7772400" cy="3697288"/>
          </a:xfrm>
        </p:spPr>
        <p:txBody>
          <a:bodyPr/>
          <a:lstStyle/>
          <a:p>
            <a:r>
              <a:rPr lang="en-US">
                <a:latin typeface="Tahoma" charset="0"/>
                <a:ea typeface="MS PGothic" charset="0"/>
              </a:rPr>
              <a:t>Age</a:t>
            </a:r>
          </a:p>
          <a:p>
            <a:r>
              <a:rPr lang="en-US">
                <a:latin typeface="Tahoma" charset="0"/>
                <a:ea typeface="MS PGothic" charset="0"/>
              </a:rPr>
              <a:t>BMI</a:t>
            </a:r>
          </a:p>
          <a:p>
            <a:r>
              <a:rPr lang="en-US">
                <a:latin typeface="Tahoma" charset="0"/>
                <a:ea typeface="MS PGothic" charset="0"/>
              </a:rPr>
              <a:t>Family history of lung cancer</a:t>
            </a:r>
          </a:p>
          <a:p>
            <a:r>
              <a:rPr lang="en-US">
                <a:latin typeface="Tahoma" charset="0"/>
                <a:ea typeface="MS PGothic" charset="0"/>
              </a:rPr>
              <a:t>Pack-years of smoking</a:t>
            </a:r>
          </a:p>
          <a:p>
            <a:r>
              <a:rPr lang="en-US">
                <a:latin typeface="Tahoma" charset="0"/>
                <a:ea typeface="MS PGothic" charset="0"/>
              </a:rPr>
              <a:t>Years since smoking cessation </a:t>
            </a:r>
          </a:p>
          <a:p>
            <a:r>
              <a:rPr lang="en-US">
                <a:latin typeface="Tahoma" charset="0"/>
                <a:ea typeface="MS PGothic" charset="0"/>
              </a:rPr>
              <a:t>Emphysema diagnosis</a:t>
            </a:r>
          </a:p>
          <a:p>
            <a:pPr>
              <a:buFont typeface="Wingdings" charset="0"/>
              <a:buNone/>
            </a:pPr>
            <a:endParaRPr lang="en-US">
              <a:latin typeface="Tahoma" charset="0"/>
              <a:ea typeface="MS PGothic" charset="0"/>
            </a:endParaRPr>
          </a:p>
        </p:txBody>
      </p:sp>
      <p:sp>
        <p:nvSpPr>
          <p:cNvPr id="237571" name="TextBox 2"/>
          <p:cNvSpPr txBox="1">
            <a:spLocks noChangeArrowheads="1"/>
          </p:cNvSpPr>
          <p:nvPr/>
        </p:nvSpPr>
        <p:spPr bwMode="auto">
          <a:xfrm>
            <a:off x="685800" y="1905000"/>
            <a:ext cx="8458200" cy="954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r>
              <a:rPr lang="en-US" sz="2800">
                <a:solidFill>
                  <a:srgbClr val="333399"/>
                </a:solidFill>
              </a:rPr>
              <a:t>Regression model converts the following variables* into a risk of lung cancer death within 5 years</a:t>
            </a:r>
          </a:p>
        </p:txBody>
      </p:sp>
      <p:sp>
        <p:nvSpPr>
          <p:cNvPr id="237572" name="TextBox 3"/>
          <p:cNvSpPr txBox="1">
            <a:spLocks noChangeArrowheads="1"/>
          </p:cNvSpPr>
          <p:nvPr/>
        </p:nvSpPr>
        <p:spPr bwMode="auto">
          <a:xfrm>
            <a:off x="685800" y="6400800"/>
            <a:ext cx="73152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r>
              <a:rPr lang="en-US" sz="1800"/>
              <a:t>*Sex and Race were not included in the model (?) </a:t>
            </a:r>
          </a:p>
        </p:txBody>
      </p:sp>
      <p:sp>
        <p:nvSpPr>
          <p:cNvPr id="237573"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A46D037F-B513-F54A-BBE0-40753B9F86FA}" type="slidenum">
              <a:rPr lang="en-US" sz="1400"/>
              <a:pPr/>
              <a:t>34</a:t>
            </a:fld>
            <a:endParaRPr lang="en-US" sz="1400"/>
          </a:p>
        </p:txBody>
      </p:sp>
    </p:spTree>
    <p:extLst>
      <p:ext uri="{BB962C8B-B14F-4D97-AF65-F5344CB8AC3E}">
        <p14:creationId xmlns:p14="http://schemas.microsoft.com/office/powerpoint/2010/main" val="32564239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2"/>
          <p:cNvSpPr>
            <a:spLocks noGrp="1" noChangeArrowheads="1"/>
          </p:cNvSpPr>
          <p:nvPr>
            <p:ph type="title"/>
          </p:nvPr>
        </p:nvSpPr>
        <p:spPr/>
        <p:txBody>
          <a:bodyPr/>
          <a:lstStyle/>
          <a:p>
            <a:r>
              <a:rPr lang="en-US" dirty="0">
                <a:latin typeface="Tahoma" charset="0"/>
                <a:ea typeface="MS PGothic" charset="0"/>
              </a:rPr>
              <a:t>NLST Lung CA Mortality </a:t>
            </a:r>
            <a:br>
              <a:rPr lang="en-US" dirty="0">
                <a:latin typeface="Tahoma" charset="0"/>
                <a:ea typeface="MS PGothic" charset="0"/>
              </a:rPr>
            </a:br>
            <a:r>
              <a:rPr lang="en-US" dirty="0">
                <a:latin typeface="Tahoma" charset="0"/>
                <a:ea typeface="MS PGothic" charset="0"/>
              </a:rPr>
              <a:t>Validation</a:t>
            </a:r>
          </a:p>
        </p:txBody>
      </p:sp>
      <p:sp>
        <p:nvSpPr>
          <p:cNvPr id="237573" name="Slide Number Placeholder 1"/>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A46D037F-B513-F54A-BBE0-40753B9F86FA}" type="slidenum">
              <a:rPr lang="en-US" sz="1400"/>
              <a:pPr/>
              <a:t>35</a:t>
            </a:fld>
            <a:endParaRPr lang="en-US" sz="1400"/>
          </a:p>
        </p:txBody>
      </p:sp>
      <p:sp>
        <p:nvSpPr>
          <p:cNvPr id="3" name="Content Placeholder 2">
            <a:extLst>
              <a:ext uri="{FF2B5EF4-FFF2-40B4-BE49-F238E27FC236}">
                <a16:creationId xmlns:a16="http://schemas.microsoft.com/office/drawing/2014/main" id="{95DB5338-37EA-4F4E-AAE1-289D047C5070}"/>
              </a:ext>
            </a:extLst>
          </p:cNvPr>
          <p:cNvSpPr>
            <a:spLocks noGrp="1"/>
          </p:cNvSpPr>
          <p:nvPr>
            <p:ph idx="1"/>
          </p:nvPr>
        </p:nvSpPr>
        <p:spPr>
          <a:xfrm>
            <a:off x="838200" y="2163372"/>
            <a:ext cx="7772400" cy="4114800"/>
          </a:xfrm>
        </p:spPr>
        <p:txBody>
          <a:bodyPr/>
          <a:lstStyle/>
          <a:p>
            <a:r>
              <a:rPr lang="en-US" dirty="0"/>
              <a:t>N = 15,114</a:t>
            </a:r>
          </a:p>
          <a:p>
            <a:r>
              <a:rPr lang="en-US" dirty="0"/>
              <a:t>Current and former smokers aged 55-74</a:t>
            </a:r>
          </a:p>
          <a:p>
            <a:r>
              <a:rPr lang="en-US" dirty="0"/>
              <a:t>Enrolled in X-ray group of the PLCO* Cancer Screening Trial</a:t>
            </a:r>
          </a:p>
          <a:p>
            <a:pPr marL="0" indent="0">
              <a:buNone/>
            </a:pPr>
            <a:r>
              <a:rPr lang="en-US" dirty="0">
                <a:solidFill>
                  <a:srgbClr val="4D4D4D"/>
                </a:solidFill>
                <a:latin typeface="ff-quadraat-web-pro"/>
              </a:rPr>
              <a:t>*Prostate, Lung, Colorectal, and Ovarian (PLCO)</a:t>
            </a:r>
            <a:endParaRPr lang="en-US" dirty="0"/>
          </a:p>
          <a:p>
            <a:pPr marL="0" indent="0">
              <a:buNone/>
            </a:pPr>
            <a:endParaRPr lang="en-US" dirty="0"/>
          </a:p>
        </p:txBody>
      </p:sp>
    </p:spTree>
    <p:extLst>
      <p:ext uri="{BB962C8B-B14F-4D97-AF65-F5344CB8AC3E}">
        <p14:creationId xmlns:p14="http://schemas.microsoft.com/office/powerpoint/2010/main" val="17940228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224F70E3-E6E1-2D48-A7AC-897023BECCB2}"/>
              </a:ext>
            </a:extLst>
          </p:cNvPr>
          <p:cNvSpPr txBox="1">
            <a:spLocks noChangeArrowheads="1"/>
          </p:cNvSpPr>
          <p:nvPr/>
        </p:nvSpPr>
        <p:spPr bwMode="auto">
          <a:xfrm>
            <a:off x="1143000" y="381000"/>
            <a:ext cx="6858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ea typeface="ＭＳ Ｐゴシック" panose="020B0600070205080204" pitchFamily="34" charset="-128"/>
              </a:defRPr>
            </a:lvl2pPr>
            <a:lvl3pPr algn="l" rtl="0" eaLnBrk="1" fontAlgn="base" hangingPunct="1">
              <a:spcBef>
                <a:spcPct val="0"/>
              </a:spcBef>
              <a:spcAft>
                <a:spcPct val="0"/>
              </a:spcAft>
              <a:defRPr sz="4400">
                <a:solidFill>
                  <a:schemeClr val="tx2"/>
                </a:solidFill>
                <a:latin typeface="Tahoma" panose="020B0604030504040204" pitchFamily="34" charset="0"/>
                <a:ea typeface="ＭＳ Ｐゴシック" panose="020B0600070205080204" pitchFamily="34" charset="-128"/>
              </a:defRPr>
            </a:lvl3pPr>
            <a:lvl4pPr algn="l" rtl="0" eaLnBrk="1" fontAlgn="base" hangingPunct="1">
              <a:spcBef>
                <a:spcPct val="0"/>
              </a:spcBef>
              <a:spcAft>
                <a:spcPct val="0"/>
              </a:spcAft>
              <a:defRPr sz="4400">
                <a:solidFill>
                  <a:schemeClr val="tx2"/>
                </a:solidFill>
                <a:latin typeface="Tahoma" panose="020B0604030504040204" pitchFamily="34" charset="0"/>
                <a:ea typeface="ＭＳ Ｐゴシック" panose="020B0600070205080204" pitchFamily="34" charset="-128"/>
              </a:defRPr>
            </a:lvl4pPr>
            <a:lvl5pPr algn="l" rtl="0" eaLnBrk="1" fontAlgn="base" hangingPunct="1">
              <a:spcBef>
                <a:spcPct val="0"/>
              </a:spcBef>
              <a:spcAft>
                <a:spcPct val="0"/>
              </a:spcAft>
              <a:defRPr sz="4400">
                <a:solidFill>
                  <a:schemeClr val="tx2"/>
                </a:solidFill>
                <a:latin typeface="Tahoma" panose="020B0604030504040204" pitchFamily="34" charset="0"/>
                <a:ea typeface="ＭＳ Ｐゴシック" panose="020B0600070205080204" pitchFamily="34" charset="-128"/>
              </a:defRPr>
            </a:lvl5pPr>
            <a:lvl6pPr marL="457200" algn="l" rtl="0" eaLnBrk="1" fontAlgn="base" hangingPunct="1">
              <a:spcBef>
                <a:spcPct val="0"/>
              </a:spcBef>
              <a:spcAft>
                <a:spcPct val="0"/>
              </a:spcAft>
              <a:defRPr sz="4400">
                <a:solidFill>
                  <a:schemeClr val="tx2"/>
                </a:solidFill>
                <a:latin typeface="Tahoma" panose="020B0604030504040204" pitchFamily="34" charset="0"/>
                <a:ea typeface="ＭＳ Ｐゴシック" panose="020B0600070205080204" pitchFamily="34" charset="-128"/>
              </a:defRPr>
            </a:lvl6pPr>
            <a:lvl7pPr marL="914400" algn="l" rtl="0" eaLnBrk="1" fontAlgn="base" hangingPunct="1">
              <a:spcBef>
                <a:spcPct val="0"/>
              </a:spcBef>
              <a:spcAft>
                <a:spcPct val="0"/>
              </a:spcAft>
              <a:defRPr sz="4400">
                <a:solidFill>
                  <a:schemeClr val="tx2"/>
                </a:solidFill>
                <a:latin typeface="Tahoma" panose="020B0604030504040204" pitchFamily="34" charset="0"/>
                <a:ea typeface="ＭＳ Ｐゴシック" panose="020B0600070205080204" pitchFamily="34" charset="-128"/>
              </a:defRPr>
            </a:lvl7pPr>
            <a:lvl8pPr marL="1371600" algn="l" rtl="0" eaLnBrk="1" fontAlgn="base" hangingPunct="1">
              <a:spcBef>
                <a:spcPct val="0"/>
              </a:spcBef>
              <a:spcAft>
                <a:spcPct val="0"/>
              </a:spcAft>
              <a:defRPr sz="4400">
                <a:solidFill>
                  <a:schemeClr val="tx2"/>
                </a:solidFill>
                <a:latin typeface="Tahoma" panose="020B0604030504040204" pitchFamily="34" charset="0"/>
                <a:ea typeface="ＭＳ Ｐゴシック" panose="020B0600070205080204" pitchFamily="34" charset="-128"/>
              </a:defRPr>
            </a:lvl8pPr>
            <a:lvl9pPr marL="1828800" algn="l" rtl="0" eaLnBrk="1" fontAlgn="base" hangingPunct="1">
              <a:spcBef>
                <a:spcPct val="0"/>
              </a:spcBef>
              <a:spcAft>
                <a:spcPct val="0"/>
              </a:spcAft>
              <a:defRPr sz="4400">
                <a:solidFill>
                  <a:schemeClr val="tx2"/>
                </a:solidFill>
                <a:latin typeface="Tahoma" panose="020B0604030504040204" pitchFamily="34" charset="0"/>
                <a:ea typeface="ＭＳ Ｐゴシック" panose="020B0600070205080204" pitchFamily="34" charset="-128"/>
              </a:defRPr>
            </a:lvl9pPr>
          </a:lstStyle>
          <a:p>
            <a:r>
              <a:rPr lang="en-US">
                <a:latin typeface="Tahoma" charset="0"/>
                <a:ea typeface="MS PGothic" charset="0"/>
              </a:rPr>
              <a:t>Calibration</a:t>
            </a:r>
            <a:endParaRPr lang="en-US" dirty="0">
              <a:latin typeface="Tahoma" charset="0"/>
              <a:ea typeface="MS PGothic" charset="0"/>
            </a:endParaRPr>
          </a:p>
        </p:txBody>
      </p:sp>
      <p:sp>
        <p:nvSpPr>
          <p:cNvPr id="4" name="Slide Number Placeholder 3">
            <a:extLst>
              <a:ext uri="{FF2B5EF4-FFF2-40B4-BE49-F238E27FC236}">
                <a16:creationId xmlns:a16="http://schemas.microsoft.com/office/drawing/2014/main" id="{128C43D7-E42C-ED4E-AC1B-A276EC965B8B}"/>
              </a:ext>
            </a:extLst>
          </p:cNvPr>
          <p:cNvSpPr>
            <a:spLocks noGrp="1"/>
          </p:cNvSpPr>
          <p:nvPr>
            <p:ph type="sldNum" sz="quarter" idx="12"/>
          </p:nvPr>
        </p:nvSpPr>
        <p:spPr/>
        <p:txBody>
          <a:bodyPr/>
          <a:lstStyle/>
          <a:p>
            <a:pPr>
              <a:defRPr/>
            </a:pPr>
            <a:fld id="{603A1BA0-462C-FA43-8DF6-7D2D7A1B1663}" type="slidenum">
              <a:rPr lang="en-US" altLang="en-US" smtClean="0"/>
              <a:pPr>
                <a:defRPr/>
              </a:pPr>
              <a:t>36</a:t>
            </a:fld>
            <a:endParaRPr lang="en-US" altLang="en-US"/>
          </a:p>
        </p:txBody>
      </p:sp>
      <p:sp>
        <p:nvSpPr>
          <p:cNvPr id="5" name="TextBox 4">
            <a:extLst>
              <a:ext uri="{FF2B5EF4-FFF2-40B4-BE49-F238E27FC236}">
                <a16:creationId xmlns:a16="http://schemas.microsoft.com/office/drawing/2014/main" id="{5AF68296-806E-664C-8DF4-056B67E29C3F}"/>
              </a:ext>
            </a:extLst>
          </p:cNvPr>
          <p:cNvSpPr txBox="1"/>
          <p:nvPr/>
        </p:nvSpPr>
        <p:spPr>
          <a:xfrm>
            <a:off x="813562" y="6211669"/>
            <a:ext cx="7162800" cy="646331"/>
          </a:xfrm>
          <a:prstGeom prst="rect">
            <a:avLst/>
          </a:prstGeom>
          <a:noFill/>
        </p:spPr>
        <p:txBody>
          <a:bodyPr wrap="square" rtlCol="0">
            <a:spAutoFit/>
          </a:bodyPr>
          <a:lstStyle/>
          <a:p>
            <a:r>
              <a:rPr lang="en-US" dirty="0"/>
              <a:t>*These were actually quintiles of risk, but for exposition, I will treat them as fixed risk categories.  Groups are the same size. </a:t>
            </a:r>
            <a:r>
              <a:rPr lang="en-US" dirty="0" err="1"/>
              <a:t>f</a:t>
            </a:r>
            <a:r>
              <a:rPr lang="en-US" baseline="-25000" dirty="0" err="1"/>
              <a:t>k</a:t>
            </a:r>
            <a:r>
              <a:rPr lang="en-US" dirty="0"/>
              <a:t>= 0.2</a:t>
            </a:r>
          </a:p>
        </p:txBody>
      </p:sp>
      <p:graphicFrame>
        <p:nvGraphicFramePr>
          <p:cNvPr id="7" name="Table 6">
            <a:extLst>
              <a:ext uri="{FF2B5EF4-FFF2-40B4-BE49-F238E27FC236}">
                <a16:creationId xmlns:a16="http://schemas.microsoft.com/office/drawing/2014/main" id="{50432F6F-A4D7-4A8A-874E-9BEFA05DFEA4}"/>
              </a:ext>
            </a:extLst>
          </p:cNvPr>
          <p:cNvGraphicFramePr>
            <a:graphicFrameLocks noGrp="1"/>
          </p:cNvGraphicFramePr>
          <p:nvPr>
            <p:extLst>
              <p:ext uri="{D42A27DB-BD31-4B8C-83A1-F6EECF244321}">
                <p14:modId xmlns:p14="http://schemas.microsoft.com/office/powerpoint/2010/main" val="2621812070"/>
              </p:ext>
            </p:extLst>
          </p:nvPr>
        </p:nvGraphicFramePr>
        <p:xfrm>
          <a:off x="1371600" y="2209800"/>
          <a:ext cx="6858000" cy="3581403"/>
        </p:xfrm>
        <a:graphic>
          <a:graphicData uri="http://schemas.openxmlformats.org/drawingml/2006/table">
            <a:tbl>
              <a:tblPr/>
              <a:tblGrid>
                <a:gridCol w="1670858">
                  <a:extLst>
                    <a:ext uri="{9D8B030D-6E8A-4147-A177-3AD203B41FA5}">
                      <a16:colId xmlns:a16="http://schemas.microsoft.com/office/drawing/2014/main" val="710491108"/>
                    </a:ext>
                  </a:extLst>
                </a:gridCol>
                <a:gridCol w="1670858">
                  <a:extLst>
                    <a:ext uri="{9D8B030D-6E8A-4147-A177-3AD203B41FA5}">
                      <a16:colId xmlns:a16="http://schemas.microsoft.com/office/drawing/2014/main" val="1225356848"/>
                    </a:ext>
                  </a:extLst>
                </a:gridCol>
                <a:gridCol w="1845426">
                  <a:extLst>
                    <a:ext uri="{9D8B030D-6E8A-4147-A177-3AD203B41FA5}">
                      <a16:colId xmlns:a16="http://schemas.microsoft.com/office/drawing/2014/main" val="1435054483"/>
                    </a:ext>
                  </a:extLst>
                </a:gridCol>
                <a:gridCol w="1670858">
                  <a:extLst>
                    <a:ext uri="{9D8B030D-6E8A-4147-A177-3AD203B41FA5}">
                      <a16:colId xmlns:a16="http://schemas.microsoft.com/office/drawing/2014/main" val="1403215369"/>
                    </a:ext>
                  </a:extLst>
                </a:gridCol>
              </a:tblGrid>
              <a:tr h="835953">
                <a:tc>
                  <a:txBody>
                    <a:bodyPr/>
                    <a:lstStyle/>
                    <a:p>
                      <a:pPr algn="ctr" fontAlgn="b"/>
                      <a:r>
                        <a:rPr lang="en-US" sz="2400" b="1" i="0" u="none" strike="noStrike">
                          <a:solidFill>
                            <a:srgbClr val="000000"/>
                          </a:solidFill>
                          <a:effectLst/>
                          <a:latin typeface="Calibri" panose="020F0502020204030204" pitchFamily="34" charset="0"/>
                        </a:rPr>
                        <a:t>Risk Group</a:t>
                      </a:r>
                    </a:p>
                  </a:txBody>
                  <a:tcPr marL="3810" marR="3810" marT="3810" marB="0" anchor="b">
                    <a:lnL>
                      <a:noFill/>
                    </a:lnL>
                    <a:lnR>
                      <a:noFill/>
                    </a:lnR>
                    <a:lnT>
                      <a:noFill/>
                    </a:lnT>
                    <a:lnB>
                      <a:noFill/>
                    </a:lnB>
                  </a:tcPr>
                </a:tc>
                <a:tc>
                  <a:txBody>
                    <a:bodyPr/>
                    <a:lstStyle/>
                    <a:p>
                      <a:pPr algn="ctr" fontAlgn="b"/>
                      <a:r>
                        <a:rPr lang="en-US" sz="2400" b="1" i="0" u="none" strike="noStrike">
                          <a:solidFill>
                            <a:srgbClr val="000000"/>
                          </a:solidFill>
                          <a:effectLst/>
                          <a:latin typeface="Calibri" panose="020F0502020204030204" pitchFamily="34" charset="0"/>
                        </a:rPr>
                        <a:t>Predicted (r)</a:t>
                      </a:r>
                    </a:p>
                  </a:txBody>
                  <a:tcPr marL="3810" marR="3810" marT="381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a:solidFill>
                            <a:srgbClr val="000000"/>
                          </a:solidFill>
                          <a:effectLst/>
                          <a:latin typeface="Calibri" panose="020F0502020204030204" pitchFamily="34" charset="0"/>
                        </a:rPr>
                        <a:t>Observed (p)</a:t>
                      </a:r>
                    </a:p>
                  </a:txBody>
                  <a:tcPr marL="3810" marR="3810" marT="381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a:solidFill>
                            <a:srgbClr val="000000"/>
                          </a:solidFill>
                          <a:effectLst/>
                          <a:latin typeface="Calibri" panose="020F0502020204030204" pitchFamily="34" charset="0"/>
                        </a:rPr>
                        <a:t>Bias</a:t>
                      </a:r>
                    </a:p>
                  </a:txBody>
                  <a:tcPr marL="3810" marR="3810" marT="381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9695685"/>
                  </a:ext>
                </a:extLst>
              </a:tr>
              <a:tr h="457575">
                <a:tc>
                  <a:txBody>
                    <a:bodyPr/>
                    <a:lstStyle/>
                    <a:p>
                      <a:pPr algn="ctr" fontAlgn="b"/>
                      <a:r>
                        <a:rPr lang="en-US" sz="2400" b="1" i="0" u="none" strike="noStrike" dirty="0">
                          <a:solidFill>
                            <a:srgbClr val="000000"/>
                          </a:solidFill>
                          <a:effectLst/>
                          <a:latin typeface="Calibri" panose="020F0502020204030204" pitchFamily="34" charset="0"/>
                        </a:rPr>
                        <a:t>5</a:t>
                      </a:r>
                    </a:p>
                  </a:txBody>
                  <a:tcPr marL="3810" marR="3810" marT="381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2400" b="0" i="0" u="none" strike="noStrike">
                          <a:solidFill>
                            <a:srgbClr val="000000"/>
                          </a:solidFill>
                          <a:effectLst/>
                          <a:latin typeface="Calibri" panose="020F0502020204030204" pitchFamily="34" charset="0"/>
                        </a:rPr>
                        <a:t>4.04%</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4.53%</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-0.50%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2496762"/>
                  </a:ext>
                </a:extLst>
              </a:tr>
              <a:tr h="457575">
                <a:tc>
                  <a:txBody>
                    <a:bodyPr/>
                    <a:lstStyle/>
                    <a:p>
                      <a:pPr algn="ctr" fontAlgn="b"/>
                      <a:r>
                        <a:rPr lang="en-US" sz="2400" b="1" i="0" u="none" strike="noStrike" dirty="0">
                          <a:solidFill>
                            <a:srgbClr val="000000"/>
                          </a:solidFill>
                          <a:effectLst/>
                          <a:latin typeface="Calibri" panose="020F0502020204030204" pitchFamily="34" charset="0"/>
                        </a:rPr>
                        <a:t>4</a:t>
                      </a:r>
                    </a:p>
                  </a:txBody>
                  <a:tcPr marL="3810" marR="3810" marT="381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2400" b="0" i="0" u="none" strike="noStrike">
                          <a:solidFill>
                            <a:srgbClr val="000000"/>
                          </a:solidFill>
                          <a:effectLst/>
                          <a:latin typeface="Calibri" panose="020F0502020204030204" pitchFamily="34" charset="0"/>
                        </a:rPr>
                        <a:t>1.71%</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1.95%</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-0.24%</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5099113"/>
                  </a:ext>
                </a:extLst>
              </a:tr>
              <a:tr h="457575">
                <a:tc>
                  <a:txBody>
                    <a:bodyPr/>
                    <a:lstStyle/>
                    <a:p>
                      <a:pPr algn="ctr" fontAlgn="b"/>
                      <a:r>
                        <a:rPr lang="en-US" sz="2400" b="1" i="0" u="none" strike="noStrike" dirty="0">
                          <a:solidFill>
                            <a:srgbClr val="000000"/>
                          </a:solidFill>
                          <a:effectLst/>
                          <a:latin typeface="Calibri" panose="020F0502020204030204" pitchFamily="34" charset="0"/>
                        </a:rPr>
                        <a:t>3</a:t>
                      </a:r>
                    </a:p>
                  </a:txBody>
                  <a:tcPr marL="3810" marR="3810" marT="381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2400" b="0" i="0" u="none" strike="noStrike">
                          <a:solidFill>
                            <a:srgbClr val="000000"/>
                          </a:solidFill>
                          <a:effectLst/>
                          <a:latin typeface="Calibri" panose="020F0502020204030204" pitchFamily="34" charset="0"/>
                        </a:rPr>
                        <a:t>1.07%</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1.32%</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-0.25%</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9034046"/>
                  </a:ext>
                </a:extLst>
              </a:tr>
              <a:tr h="457575">
                <a:tc>
                  <a:txBody>
                    <a:bodyPr/>
                    <a:lstStyle/>
                    <a:p>
                      <a:pPr algn="ctr" fontAlgn="b"/>
                      <a:r>
                        <a:rPr lang="en-US" sz="2400" b="1" i="0" u="none" strike="noStrike" dirty="0">
                          <a:solidFill>
                            <a:srgbClr val="000000"/>
                          </a:solidFill>
                          <a:effectLst/>
                          <a:latin typeface="Calibri" panose="020F0502020204030204" pitchFamily="34" charset="0"/>
                        </a:rPr>
                        <a:t>2</a:t>
                      </a:r>
                    </a:p>
                  </a:txBody>
                  <a:tcPr marL="3810" marR="3810" marT="381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2400" b="0" i="0" u="none" strike="noStrike">
                          <a:solidFill>
                            <a:srgbClr val="000000"/>
                          </a:solidFill>
                          <a:effectLst/>
                          <a:latin typeface="Calibri" panose="020F0502020204030204" pitchFamily="34" charset="0"/>
                        </a:rPr>
                        <a:t>0.64%</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0.46%</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0.18%</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635394"/>
                  </a:ext>
                </a:extLst>
              </a:tr>
              <a:tr h="457575">
                <a:tc>
                  <a:txBody>
                    <a:bodyPr/>
                    <a:lstStyle/>
                    <a:p>
                      <a:pPr algn="ctr" fontAlgn="b"/>
                      <a:r>
                        <a:rPr lang="en-US" sz="2400" b="1" i="0" u="none" strike="noStrike" dirty="0">
                          <a:solidFill>
                            <a:srgbClr val="000000"/>
                          </a:solidFill>
                          <a:effectLst/>
                          <a:latin typeface="Calibri" panose="020F0502020204030204" pitchFamily="34" charset="0"/>
                        </a:rPr>
                        <a:t>1</a:t>
                      </a:r>
                    </a:p>
                  </a:txBody>
                  <a:tcPr marL="3810" marR="3810" marT="381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2400" b="0" i="0" u="none" strike="noStrike">
                          <a:solidFill>
                            <a:srgbClr val="000000"/>
                          </a:solidFill>
                          <a:effectLst/>
                          <a:latin typeface="Calibri" panose="020F0502020204030204" pitchFamily="34" charset="0"/>
                        </a:rPr>
                        <a:t>0.29%</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0.20%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0" i="0" u="none" strike="noStrike">
                          <a:solidFill>
                            <a:srgbClr val="000000"/>
                          </a:solidFill>
                          <a:effectLst/>
                          <a:latin typeface="Calibri" panose="020F0502020204030204" pitchFamily="34" charset="0"/>
                        </a:rPr>
                        <a:t>0.10%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2723940"/>
                  </a:ext>
                </a:extLst>
              </a:tr>
              <a:tr h="457575">
                <a:tc>
                  <a:txBody>
                    <a:bodyPr/>
                    <a:lstStyle/>
                    <a:p>
                      <a:pPr algn="l" fontAlgn="b"/>
                      <a:endParaRPr lang="en-US" sz="2400" b="0" i="0" u="none" strike="noStrike" dirty="0">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US" sz="2400" b="0" i="0" u="none" strike="noStrike">
                        <a:solidFill>
                          <a:srgbClr val="000000"/>
                        </a:solidFill>
                        <a:effectLst/>
                        <a:latin typeface="Calibri" panose="020F0502020204030204" pitchFamily="34" charset="0"/>
                      </a:endParaRPr>
                    </a:p>
                  </a:txBody>
                  <a:tcPr marL="3810" marR="3810" marT="381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400" b="0" i="0" u="none" strike="noStrike">
                        <a:solidFill>
                          <a:srgbClr val="000000"/>
                        </a:solidFill>
                        <a:effectLst/>
                        <a:latin typeface="Calibri" panose="020F0502020204030204" pitchFamily="34" charset="0"/>
                      </a:endParaRPr>
                    </a:p>
                  </a:txBody>
                  <a:tcPr marL="3810" marR="3810" marT="381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2400" b="1" i="0" u="none" strike="noStrike" dirty="0">
                          <a:solidFill>
                            <a:srgbClr val="000000"/>
                          </a:solidFill>
                          <a:effectLst/>
                          <a:latin typeface="Calibri" panose="020F0502020204030204" pitchFamily="34" charset="0"/>
                        </a:rPr>
                        <a:t>-0.14%</a:t>
                      </a:r>
                    </a:p>
                  </a:txBody>
                  <a:tcPr marL="3810" marR="3810" marT="381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218055811"/>
                  </a:ext>
                </a:extLst>
              </a:tr>
            </a:tbl>
          </a:graphicData>
        </a:graphic>
      </p:graphicFrame>
    </p:spTree>
    <p:extLst>
      <p:ext uri="{BB962C8B-B14F-4D97-AF65-F5344CB8AC3E}">
        <p14:creationId xmlns:p14="http://schemas.microsoft.com/office/powerpoint/2010/main" val="33142048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F920A16D-6B6E-4E43-8026-0096395520E5}"/>
              </a:ext>
            </a:extLst>
          </p:cNvPr>
          <p:cNvGraphicFramePr>
            <a:graphicFrameLocks/>
          </p:cNvGraphicFramePr>
          <p:nvPr>
            <p:extLst>
              <p:ext uri="{D42A27DB-BD31-4B8C-83A1-F6EECF244321}">
                <p14:modId xmlns:p14="http://schemas.microsoft.com/office/powerpoint/2010/main" val="1966989414"/>
              </p:ext>
            </p:extLst>
          </p:nvPr>
        </p:nvGraphicFramePr>
        <p:xfrm>
          <a:off x="762000" y="2743200"/>
          <a:ext cx="6851333" cy="322707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a:extLst>
              <a:ext uri="{FF2B5EF4-FFF2-40B4-BE49-F238E27FC236}">
                <a16:creationId xmlns:a16="http://schemas.microsoft.com/office/drawing/2014/main" id="{9F1D5321-9468-8942-B211-01F1E78B05EF}"/>
              </a:ext>
            </a:extLst>
          </p:cNvPr>
          <p:cNvSpPr txBox="1">
            <a:spLocks/>
          </p:cNvSpPr>
          <p:nvPr/>
        </p:nvSpPr>
        <p:spPr>
          <a:xfrm>
            <a:off x="1143000" y="685801"/>
            <a:ext cx="7793037" cy="762000"/>
          </a:xfrm>
          <a:prstGeom prst="rect">
            <a:avLst/>
          </a:prstGeom>
        </p:spPr>
        <p:txBody>
          <a:bodyPr/>
          <a:lstStyle>
            <a:lvl1pPr algn="l"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2pPr>
            <a:lvl3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3pPr>
            <a:lvl4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4pPr>
            <a:lvl5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5pPr>
            <a:lvl6pPr marL="457200" algn="l" rtl="0" fontAlgn="base">
              <a:spcBef>
                <a:spcPct val="0"/>
              </a:spcBef>
              <a:spcAft>
                <a:spcPct val="0"/>
              </a:spcAft>
              <a:defRPr sz="4400">
                <a:solidFill>
                  <a:schemeClr val="tx2"/>
                </a:solidFill>
                <a:latin typeface="Tahoma" charset="0"/>
              </a:defRPr>
            </a:lvl6pPr>
            <a:lvl7pPr marL="914400" algn="l" rtl="0" fontAlgn="base">
              <a:spcBef>
                <a:spcPct val="0"/>
              </a:spcBef>
              <a:spcAft>
                <a:spcPct val="0"/>
              </a:spcAft>
              <a:defRPr sz="4400">
                <a:solidFill>
                  <a:schemeClr val="tx2"/>
                </a:solidFill>
                <a:latin typeface="Tahoma" charset="0"/>
              </a:defRPr>
            </a:lvl7pPr>
            <a:lvl8pPr marL="1371600" algn="l" rtl="0" fontAlgn="base">
              <a:spcBef>
                <a:spcPct val="0"/>
              </a:spcBef>
              <a:spcAft>
                <a:spcPct val="0"/>
              </a:spcAft>
              <a:defRPr sz="4400">
                <a:solidFill>
                  <a:schemeClr val="tx2"/>
                </a:solidFill>
                <a:latin typeface="Tahoma" charset="0"/>
              </a:defRPr>
            </a:lvl8pPr>
            <a:lvl9pPr marL="1828800" algn="l" rtl="0" fontAlgn="base">
              <a:spcBef>
                <a:spcPct val="0"/>
              </a:spcBef>
              <a:spcAft>
                <a:spcPct val="0"/>
              </a:spcAft>
              <a:defRPr sz="4400">
                <a:solidFill>
                  <a:schemeClr val="tx2"/>
                </a:solidFill>
                <a:latin typeface="Tahoma" charset="0"/>
              </a:defRPr>
            </a:lvl9pPr>
          </a:lstStyle>
          <a:p>
            <a:r>
              <a:rPr lang="en-US" kern="0" dirty="0"/>
              <a:t>Calibration Plot 1</a:t>
            </a:r>
          </a:p>
        </p:txBody>
      </p:sp>
    </p:spTree>
    <p:extLst>
      <p:ext uri="{BB962C8B-B14F-4D97-AF65-F5344CB8AC3E}">
        <p14:creationId xmlns:p14="http://schemas.microsoft.com/office/powerpoint/2010/main" val="14236155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1144151280"/>
              </p:ext>
            </p:extLst>
          </p:nvPr>
        </p:nvGraphicFramePr>
        <p:xfrm>
          <a:off x="2590800" y="2209800"/>
          <a:ext cx="4343399" cy="4473038"/>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1">
            <a:extLst>
              <a:ext uri="{FF2B5EF4-FFF2-40B4-BE49-F238E27FC236}">
                <a16:creationId xmlns:a16="http://schemas.microsoft.com/office/drawing/2014/main" id="{23D57568-679C-7345-971F-F323C05C33C9}"/>
              </a:ext>
            </a:extLst>
          </p:cNvPr>
          <p:cNvSpPr txBox="1">
            <a:spLocks/>
          </p:cNvSpPr>
          <p:nvPr/>
        </p:nvSpPr>
        <p:spPr>
          <a:xfrm>
            <a:off x="1143000" y="685801"/>
            <a:ext cx="7793037" cy="762000"/>
          </a:xfrm>
          <a:prstGeom prst="rect">
            <a:avLst/>
          </a:prstGeom>
        </p:spPr>
        <p:txBody>
          <a:bodyPr/>
          <a:lstStyle>
            <a:lvl1pPr algn="l"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2pPr>
            <a:lvl3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3pPr>
            <a:lvl4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4pPr>
            <a:lvl5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5pPr>
            <a:lvl6pPr marL="457200" algn="l" rtl="0" fontAlgn="base">
              <a:spcBef>
                <a:spcPct val="0"/>
              </a:spcBef>
              <a:spcAft>
                <a:spcPct val="0"/>
              </a:spcAft>
              <a:defRPr sz="4400">
                <a:solidFill>
                  <a:schemeClr val="tx2"/>
                </a:solidFill>
                <a:latin typeface="Tahoma" charset="0"/>
              </a:defRPr>
            </a:lvl6pPr>
            <a:lvl7pPr marL="914400" algn="l" rtl="0" fontAlgn="base">
              <a:spcBef>
                <a:spcPct val="0"/>
              </a:spcBef>
              <a:spcAft>
                <a:spcPct val="0"/>
              </a:spcAft>
              <a:defRPr sz="4400">
                <a:solidFill>
                  <a:schemeClr val="tx2"/>
                </a:solidFill>
                <a:latin typeface="Tahoma" charset="0"/>
              </a:defRPr>
            </a:lvl7pPr>
            <a:lvl8pPr marL="1371600" algn="l" rtl="0" fontAlgn="base">
              <a:spcBef>
                <a:spcPct val="0"/>
              </a:spcBef>
              <a:spcAft>
                <a:spcPct val="0"/>
              </a:spcAft>
              <a:defRPr sz="4400">
                <a:solidFill>
                  <a:schemeClr val="tx2"/>
                </a:solidFill>
                <a:latin typeface="Tahoma" charset="0"/>
              </a:defRPr>
            </a:lvl8pPr>
            <a:lvl9pPr marL="1828800" algn="l" rtl="0" fontAlgn="base">
              <a:spcBef>
                <a:spcPct val="0"/>
              </a:spcBef>
              <a:spcAft>
                <a:spcPct val="0"/>
              </a:spcAft>
              <a:defRPr sz="4400">
                <a:solidFill>
                  <a:schemeClr val="tx2"/>
                </a:solidFill>
                <a:latin typeface="Tahoma" charset="0"/>
              </a:defRPr>
            </a:lvl9pPr>
          </a:lstStyle>
          <a:p>
            <a:r>
              <a:rPr lang="en-US" kern="0" dirty="0"/>
              <a:t>Calibration Plot 2</a:t>
            </a:r>
          </a:p>
        </p:txBody>
      </p:sp>
    </p:spTree>
    <p:extLst>
      <p:ext uri="{BB962C8B-B14F-4D97-AF65-F5344CB8AC3E}">
        <p14:creationId xmlns:p14="http://schemas.microsoft.com/office/powerpoint/2010/main" val="31343471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B92C56A7-48A0-C24D-A5AD-E62E81BA32D7}"/>
              </a:ext>
            </a:extLst>
          </p:cNvPr>
          <p:cNvSpPr txBox="1">
            <a:spLocks noChangeArrowheads="1"/>
          </p:cNvSpPr>
          <p:nvPr/>
        </p:nvSpPr>
        <p:spPr bwMode="auto">
          <a:xfrm>
            <a:off x="1981200" y="381000"/>
            <a:ext cx="3733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ea typeface="ＭＳ Ｐゴシック" panose="020B0600070205080204" pitchFamily="34" charset="-128"/>
              </a:defRPr>
            </a:lvl2pPr>
            <a:lvl3pPr algn="l" rtl="0" eaLnBrk="1" fontAlgn="base" hangingPunct="1">
              <a:spcBef>
                <a:spcPct val="0"/>
              </a:spcBef>
              <a:spcAft>
                <a:spcPct val="0"/>
              </a:spcAft>
              <a:defRPr sz="4400">
                <a:solidFill>
                  <a:schemeClr val="tx2"/>
                </a:solidFill>
                <a:latin typeface="Tahoma" panose="020B0604030504040204" pitchFamily="34" charset="0"/>
                <a:ea typeface="ＭＳ Ｐゴシック" panose="020B0600070205080204" pitchFamily="34" charset="-128"/>
              </a:defRPr>
            </a:lvl3pPr>
            <a:lvl4pPr algn="l" rtl="0" eaLnBrk="1" fontAlgn="base" hangingPunct="1">
              <a:spcBef>
                <a:spcPct val="0"/>
              </a:spcBef>
              <a:spcAft>
                <a:spcPct val="0"/>
              </a:spcAft>
              <a:defRPr sz="4400">
                <a:solidFill>
                  <a:schemeClr val="tx2"/>
                </a:solidFill>
                <a:latin typeface="Tahoma" panose="020B0604030504040204" pitchFamily="34" charset="0"/>
                <a:ea typeface="ＭＳ Ｐゴシック" panose="020B0600070205080204" pitchFamily="34" charset="-128"/>
              </a:defRPr>
            </a:lvl4pPr>
            <a:lvl5pPr algn="l" rtl="0" eaLnBrk="1" fontAlgn="base" hangingPunct="1">
              <a:spcBef>
                <a:spcPct val="0"/>
              </a:spcBef>
              <a:spcAft>
                <a:spcPct val="0"/>
              </a:spcAft>
              <a:defRPr sz="4400">
                <a:solidFill>
                  <a:schemeClr val="tx2"/>
                </a:solidFill>
                <a:latin typeface="Tahoma" panose="020B0604030504040204" pitchFamily="34" charset="0"/>
                <a:ea typeface="ＭＳ Ｐゴシック" panose="020B0600070205080204" pitchFamily="34" charset="-128"/>
              </a:defRPr>
            </a:lvl5pPr>
            <a:lvl6pPr marL="457200" algn="l" rtl="0" eaLnBrk="1" fontAlgn="base" hangingPunct="1">
              <a:spcBef>
                <a:spcPct val="0"/>
              </a:spcBef>
              <a:spcAft>
                <a:spcPct val="0"/>
              </a:spcAft>
              <a:defRPr sz="4400">
                <a:solidFill>
                  <a:schemeClr val="tx2"/>
                </a:solidFill>
                <a:latin typeface="Tahoma" panose="020B0604030504040204" pitchFamily="34" charset="0"/>
                <a:ea typeface="ＭＳ Ｐゴシック" panose="020B0600070205080204" pitchFamily="34" charset="-128"/>
              </a:defRPr>
            </a:lvl6pPr>
            <a:lvl7pPr marL="914400" algn="l" rtl="0" eaLnBrk="1" fontAlgn="base" hangingPunct="1">
              <a:spcBef>
                <a:spcPct val="0"/>
              </a:spcBef>
              <a:spcAft>
                <a:spcPct val="0"/>
              </a:spcAft>
              <a:defRPr sz="4400">
                <a:solidFill>
                  <a:schemeClr val="tx2"/>
                </a:solidFill>
                <a:latin typeface="Tahoma" panose="020B0604030504040204" pitchFamily="34" charset="0"/>
                <a:ea typeface="ＭＳ Ｐゴシック" panose="020B0600070205080204" pitchFamily="34" charset="-128"/>
              </a:defRPr>
            </a:lvl7pPr>
            <a:lvl8pPr marL="1371600" algn="l" rtl="0" eaLnBrk="1" fontAlgn="base" hangingPunct="1">
              <a:spcBef>
                <a:spcPct val="0"/>
              </a:spcBef>
              <a:spcAft>
                <a:spcPct val="0"/>
              </a:spcAft>
              <a:defRPr sz="4400">
                <a:solidFill>
                  <a:schemeClr val="tx2"/>
                </a:solidFill>
                <a:latin typeface="Tahoma" panose="020B0604030504040204" pitchFamily="34" charset="0"/>
                <a:ea typeface="ＭＳ Ｐゴシック" panose="020B0600070205080204" pitchFamily="34" charset="-128"/>
              </a:defRPr>
            </a:lvl8pPr>
            <a:lvl9pPr marL="1828800" algn="l" rtl="0" eaLnBrk="1" fontAlgn="base" hangingPunct="1">
              <a:spcBef>
                <a:spcPct val="0"/>
              </a:spcBef>
              <a:spcAft>
                <a:spcPct val="0"/>
              </a:spcAft>
              <a:defRPr sz="4400">
                <a:solidFill>
                  <a:schemeClr val="tx2"/>
                </a:solidFill>
                <a:latin typeface="Tahoma" panose="020B0604030504040204" pitchFamily="34" charset="0"/>
                <a:ea typeface="ＭＳ Ｐゴシック" panose="020B0600070205080204" pitchFamily="34" charset="-128"/>
              </a:defRPr>
            </a:lvl9pPr>
          </a:lstStyle>
          <a:p>
            <a:r>
              <a:rPr lang="en-US" dirty="0">
                <a:latin typeface="Tahoma" charset="0"/>
                <a:ea typeface="MS PGothic" charset="0"/>
              </a:rPr>
              <a:t>Discrimination</a:t>
            </a:r>
          </a:p>
        </p:txBody>
      </p:sp>
      <p:sp>
        <p:nvSpPr>
          <p:cNvPr id="4" name="Slide Number Placeholder 3">
            <a:extLst>
              <a:ext uri="{FF2B5EF4-FFF2-40B4-BE49-F238E27FC236}">
                <a16:creationId xmlns:a16="http://schemas.microsoft.com/office/drawing/2014/main" id="{4B405196-A2A7-4942-B718-90205BEB45D8}"/>
              </a:ext>
            </a:extLst>
          </p:cNvPr>
          <p:cNvSpPr>
            <a:spLocks noGrp="1"/>
          </p:cNvSpPr>
          <p:nvPr>
            <p:ph type="sldNum" sz="quarter" idx="12"/>
          </p:nvPr>
        </p:nvSpPr>
        <p:spPr/>
        <p:txBody>
          <a:bodyPr/>
          <a:lstStyle/>
          <a:p>
            <a:pPr>
              <a:defRPr/>
            </a:pPr>
            <a:fld id="{603A1BA0-462C-FA43-8DF6-7D2D7A1B1663}" type="slidenum">
              <a:rPr lang="en-US" altLang="en-US" smtClean="0"/>
              <a:pPr>
                <a:defRPr/>
              </a:pPr>
              <a:t>39</a:t>
            </a:fld>
            <a:endParaRPr lang="en-US" altLang="en-US"/>
          </a:p>
        </p:txBody>
      </p:sp>
      <p:graphicFrame>
        <p:nvGraphicFramePr>
          <p:cNvPr id="6" name="Table 5">
            <a:extLst>
              <a:ext uri="{FF2B5EF4-FFF2-40B4-BE49-F238E27FC236}">
                <a16:creationId xmlns:a16="http://schemas.microsoft.com/office/drawing/2014/main" id="{B43BB3D3-2E8D-474D-8F97-927DBE2B75EE}"/>
              </a:ext>
            </a:extLst>
          </p:cNvPr>
          <p:cNvGraphicFramePr>
            <a:graphicFrameLocks noGrp="1"/>
          </p:cNvGraphicFramePr>
          <p:nvPr>
            <p:extLst>
              <p:ext uri="{D42A27DB-BD31-4B8C-83A1-F6EECF244321}">
                <p14:modId xmlns:p14="http://schemas.microsoft.com/office/powerpoint/2010/main" val="103431676"/>
              </p:ext>
            </p:extLst>
          </p:nvPr>
        </p:nvGraphicFramePr>
        <p:xfrm>
          <a:off x="1295400" y="1905000"/>
          <a:ext cx="6629400" cy="4191000"/>
        </p:xfrm>
        <a:graphic>
          <a:graphicData uri="http://schemas.openxmlformats.org/drawingml/2006/table">
            <a:tbl>
              <a:tblPr/>
              <a:tblGrid>
                <a:gridCol w="2135432">
                  <a:extLst>
                    <a:ext uri="{9D8B030D-6E8A-4147-A177-3AD203B41FA5}">
                      <a16:colId xmlns:a16="http://schemas.microsoft.com/office/drawing/2014/main" val="2643930201"/>
                    </a:ext>
                  </a:extLst>
                </a:gridCol>
                <a:gridCol w="2135432">
                  <a:extLst>
                    <a:ext uri="{9D8B030D-6E8A-4147-A177-3AD203B41FA5}">
                      <a16:colId xmlns:a16="http://schemas.microsoft.com/office/drawing/2014/main" val="456547769"/>
                    </a:ext>
                  </a:extLst>
                </a:gridCol>
                <a:gridCol w="2358536">
                  <a:extLst>
                    <a:ext uri="{9D8B030D-6E8A-4147-A177-3AD203B41FA5}">
                      <a16:colId xmlns:a16="http://schemas.microsoft.com/office/drawing/2014/main" val="2467187146"/>
                    </a:ext>
                  </a:extLst>
                </a:gridCol>
              </a:tblGrid>
              <a:tr h="678916">
                <a:tc>
                  <a:txBody>
                    <a:bodyPr/>
                    <a:lstStyle/>
                    <a:p>
                      <a:pPr algn="ctr" fontAlgn="b"/>
                      <a:r>
                        <a:rPr lang="en-US" sz="2800" b="1" i="0" u="none" strike="noStrike">
                          <a:solidFill>
                            <a:srgbClr val="000000"/>
                          </a:solidFill>
                          <a:effectLst/>
                          <a:latin typeface="Calibri" panose="020F0502020204030204" pitchFamily="34" charset="0"/>
                        </a:rPr>
                        <a:t>Threshold</a:t>
                      </a:r>
                    </a:p>
                  </a:txBody>
                  <a:tcPr marL="3810" marR="3810" marT="3810" marB="0" anchor="b">
                    <a:lnL>
                      <a:noFill/>
                    </a:lnL>
                    <a:lnR>
                      <a:noFill/>
                    </a:lnR>
                    <a:lnT>
                      <a:noFill/>
                    </a:lnT>
                    <a:lnB>
                      <a:noFill/>
                    </a:lnB>
                  </a:tcPr>
                </a:tc>
                <a:tc>
                  <a:txBody>
                    <a:bodyPr/>
                    <a:lstStyle/>
                    <a:p>
                      <a:pPr algn="ctr" fontAlgn="b"/>
                      <a:r>
                        <a:rPr lang="en-US" sz="2800" b="1" i="0" u="none" strike="noStrike">
                          <a:solidFill>
                            <a:srgbClr val="000000"/>
                          </a:solidFill>
                          <a:effectLst/>
                          <a:latin typeface="Calibri" panose="020F0502020204030204" pitchFamily="34" charset="0"/>
                        </a:rPr>
                        <a:t>Sensitivity</a:t>
                      </a:r>
                    </a:p>
                  </a:txBody>
                  <a:tcPr marL="3810" marR="3810" marT="381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2800" b="1" i="0" u="none" strike="noStrike" dirty="0">
                          <a:solidFill>
                            <a:srgbClr val="000000"/>
                          </a:solidFill>
                          <a:effectLst/>
                          <a:latin typeface="Calibri" panose="020F0502020204030204" pitchFamily="34" charset="0"/>
                        </a:rPr>
                        <a:t>1-Specificity</a:t>
                      </a:r>
                    </a:p>
                  </a:txBody>
                  <a:tcPr marL="3810" marR="3810" marT="381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2119737"/>
                  </a:ext>
                </a:extLst>
              </a:tr>
              <a:tr h="678916">
                <a:tc>
                  <a:txBody>
                    <a:bodyPr/>
                    <a:lstStyle/>
                    <a:p>
                      <a:pPr algn="ctr" fontAlgn="b"/>
                      <a:r>
                        <a:rPr lang="en-US" sz="2800" b="1" i="0" u="none" strike="noStrike">
                          <a:solidFill>
                            <a:srgbClr val="000000"/>
                          </a:solidFill>
                          <a:effectLst/>
                          <a:latin typeface="Calibri" panose="020F0502020204030204" pitchFamily="34" charset="0"/>
                        </a:rPr>
                        <a:t>≥ 5</a:t>
                      </a:r>
                    </a:p>
                  </a:txBody>
                  <a:tcPr marL="3810" marR="3810" marT="381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2800" b="0" i="0" u="none" strike="noStrike">
                          <a:solidFill>
                            <a:srgbClr val="000000"/>
                          </a:solidFill>
                          <a:effectLst/>
                          <a:latin typeface="Calibri" panose="020F0502020204030204" pitchFamily="34" charset="0"/>
                        </a:rPr>
                        <a:t>53.5%</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000000"/>
                          </a:solidFill>
                          <a:effectLst/>
                          <a:latin typeface="Calibri" panose="020F0502020204030204" pitchFamily="34" charset="0"/>
                        </a:rPr>
                        <a:t>19.4%</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8169680"/>
                  </a:ext>
                </a:extLst>
              </a:tr>
              <a:tr h="796420">
                <a:tc>
                  <a:txBody>
                    <a:bodyPr/>
                    <a:lstStyle/>
                    <a:p>
                      <a:pPr algn="ctr" fontAlgn="b"/>
                      <a:r>
                        <a:rPr lang="en-US" sz="2800" b="1" i="0" u="none" strike="noStrike">
                          <a:solidFill>
                            <a:srgbClr val="000000"/>
                          </a:solidFill>
                          <a:effectLst/>
                          <a:latin typeface="Calibri" panose="020F0502020204030204" pitchFamily="34" charset="0"/>
                        </a:rPr>
                        <a:t>≥ 4</a:t>
                      </a:r>
                    </a:p>
                  </a:txBody>
                  <a:tcPr marL="3810" marR="3810" marT="381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2800" b="0" i="0" u="none" strike="noStrike">
                          <a:solidFill>
                            <a:srgbClr val="000000"/>
                          </a:solidFill>
                          <a:effectLst/>
                          <a:latin typeface="Calibri" panose="020F0502020204030204" pitchFamily="34" charset="0"/>
                        </a:rPr>
                        <a:t>76.6%</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000000"/>
                          </a:solidFill>
                          <a:effectLst/>
                          <a:latin typeface="Calibri" panose="020F0502020204030204" pitchFamily="34" charset="0"/>
                        </a:rPr>
                        <a:t>39.4%</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8449883"/>
                  </a:ext>
                </a:extLst>
              </a:tr>
              <a:tr h="678916">
                <a:tc>
                  <a:txBody>
                    <a:bodyPr/>
                    <a:lstStyle/>
                    <a:p>
                      <a:pPr algn="ctr" fontAlgn="b"/>
                      <a:r>
                        <a:rPr lang="en-US" sz="2800" b="1" i="0" u="none" strike="noStrike">
                          <a:solidFill>
                            <a:srgbClr val="000000"/>
                          </a:solidFill>
                          <a:effectLst/>
                          <a:latin typeface="Calibri" panose="020F0502020204030204" pitchFamily="34" charset="0"/>
                        </a:rPr>
                        <a:t>≥ 3</a:t>
                      </a:r>
                    </a:p>
                  </a:txBody>
                  <a:tcPr marL="3810" marR="3810" marT="381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2800" b="0" i="0" u="none" strike="noStrike">
                          <a:solidFill>
                            <a:srgbClr val="000000"/>
                          </a:solidFill>
                          <a:effectLst/>
                          <a:latin typeface="Calibri" panose="020F0502020204030204" pitchFamily="34" charset="0"/>
                        </a:rPr>
                        <a:t>92.2%</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000000"/>
                          </a:solidFill>
                          <a:effectLst/>
                          <a:latin typeface="Calibri" panose="020F0502020204030204" pitchFamily="34" charset="0"/>
                        </a:rPr>
                        <a:t>59.4%</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9109592"/>
                  </a:ext>
                </a:extLst>
              </a:tr>
              <a:tr h="678916">
                <a:tc>
                  <a:txBody>
                    <a:bodyPr/>
                    <a:lstStyle/>
                    <a:p>
                      <a:pPr algn="ctr" fontAlgn="b"/>
                      <a:r>
                        <a:rPr lang="en-US" sz="2800" b="1" i="0" u="none" strike="noStrike">
                          <a:solidFill>
                            <a:srgbClr val="000000"/>
                          </a:solidFill>
                          <a:effectLst/>
                          <a:latin typeface="Calibri" panose="020F0502020204030204" pitchFamily="34" charset="0"/>
                        </a:rPr>
                        <a:t>≥ 2</a:t>
                      </a:r>
                    </a:p>
                  </a:txBody>
                  <a:tcPr marL="3810" marR="3810" marT="381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2800" b="0" i="0" u="none" strike="noStrike">
                          <a:solidFill>
                            <a:srgbClr val="000000"/>
                          </a:solidFill>
                          <a:effectLst/>
                          <a:latin typeface="Calibri" panose="020F0502020204030204" pitchFamily="34" charset="0"/>
                        </a:rPr>
                        <a:t>97.7%</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a:solidFill>
                            <a:srgbClr val="000000"/>
                          </a:solidFill>
                          <a:effectLst/>
                          <a:latin typeface="Calibri" panose="020F0502020204030204" pitchFamily="34" charset="0"/>
                        </a:rPr>
                        <a:t>79.7%</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941706"/>
                  </a:ext>
                </a:extLst>
              </a:tr>
              <a:tr h="678916">
                <a:tc>
                  <a:txBody>
                    <a:bodyPr/>
                    <a:lstStyle/>
                    <a:p>
                      <a:pPr algn="ctr" fontAlgn="b"/>
                      <a:r>
                        <a:rPr lang="en-US" sz="2800" b="1" i="0" u="none" strike="noStrike">
                          <a:solidFill>
                            <a:srgbClr val="000000"/>
                          </a:solidFill>
                          <a:effectLst/>
                          <a:latin typeface="Calibri" panose="020F0502020204030204" pitchFamily="34" charset="0"/>
                        </a:rPr>
                        <a:t>≥ 1</a:t>
                      </a:r>
                    </a:p>
                  </a:txBody>
                  <a:tcPr marL="3810" marR="3810" marT="381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2800" b="0" i="0" u="none" strike="noStrike">
                          <a:solidFill>
                            <a:srgbClr val="000000"/>
                          </a:solidFill>
                          <a:effectLst/>
                          <a:latin typeface="Calibri" panose="020F0502020204030204" pitchFamily="34" charset="0"/>
                        </a:rPr>
                        <a:t>100.0%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800" b="0" i="0" u="none" strike="noStrike" dirty="0">
                          <a:solidFill>
                            <a:srgbClr val="000000"/>
                          </a:solidFill>
                          <a:effectLst/>
                          <a:latin typeface="Calibri" panose="020F0502020204030204" pitchFamily="34" charset="0"/>
                        </a:rPr>
                        <a:t>100.0%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9637377"/>
                  </a:ext>
                </a:extLst>
              </a:tr>
            </a:tbl>
          </a:graphicData>
        </a:graphic>
      </p:graphicFrame>
    </p:spTree>
    <p:extLst>
      <p:ext uri="{BB962C8B-B14F-4D97-AF65-F5344CB8AC3E}">
        <p14:creationId xmlns:p14="http://schemas.microsoft.com/office/powerpoint/2010/main" val="1609716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ext Box 5"/>
          <p:cNvSpPr txBox="1">
            <a:spLocks noChangeArrowheads="1"/>
          </p:cNvSpPr>
          <p:nvPr/>
        </p:nvSpPr>
        <p:spPr bwMode="auto">
          <a:xfrm>
            <a:off x="838200" y="914400"/>
            <a:ext cx="7620000"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eaLnBrk="1" hangingPunct="1"/>
            <a:r>
              <a:rPr lang="en-US" sz="3600" dirty="0">
                <a:latin typeface="Arial" charset="0"/>
              </a:rPr>
              <a:t>Segment 1: A Diagnostic Probability Model – Septic Arthritis Again</a:t>
            </a:r>
          </a:p>
        </p:txBody>
      </p:sp>
      <p:sp>
        <p:nvSpPr>
          <p:cNvPr id="129027"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3E2917F4-F0E8-1340-B919-EA288DA4DE71}" type="slidenum">
              <a:rPr lang="en-US" sz="1400">
                <a:solidFill>
                  <a:schemeClr val="bg2"/>
                </a:solidFill>
              </a:rPr>
              <a:pPr/>
              <a:t>4</a:t>
            </a:fld>
            <a:endParaRPr lang="en-US" sz="1400">
              <a:solidFill>
                <a:schemeClr val="bg2"/>
              </a:solidFill>
            </a:endParaRPr>
          </a:p>
        </p:txBody>
      </p:sp>
      <p:pic>
        <p:nvPicPr>
          <p:cNvPr id="2" name="Picture 6" descr="arthritis_septicarthritis">
            <a:extLst>
              <a:ext uri="{FF2B5EF4-FFF2-40B4-BE49-F238E27FC236}">
                <a16:creationId xmlns:a16="http://schemas.microsoft.com/office/drawing/2014/main" id="{480C89C0-8ADE-48D8-92D2-EF1E7FF869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6200" y="1981200"/>
            <a:ext cx="4064000" cy="472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48348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9A66B056-C141-494E-9CEE-6CB10D0645C4}"/>
              </a:ext>
            </a:extLst>
          </p:cNvPr>
          <p:cNvGraphicFramePr>
            <a:graphicFrameLocks/>
          </p:cNvGraphicFramePr>
          <p:nvPr>
            <p:extLst>
              <p:ext uri="{D42A27DB-BD31-4B8C-83A1-F6EECF244321}">
                <p14:modId xmlns:p14="http://schemas.microsoft.com/office/powerpoint/2010/main" val="3337454680"/>
              </p:ext>
            </p:extLst>
          </p:nvPr>
        </p:nvGraphicFramePr>
        <p:xfrm>
          <a:off x="825500" y="209550"/>
          <a:ext cx="7493000" cy="64389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2">
            <a:extLst>
              <a:ext uri="{FF2B5EF4-FFF2-40B4-BE49-F238E27FC236}">
                <a16:creationId xmlns:a16="http://schemas.microsoft.com/office/drawing/2014/main" id="{066D0B5C-79CC-8840-A330-9A9AC78E4429}"/>
              </a:ext>
            </a:extLst>
          </p:cNvPr>
          <p:cNvSpPr txBox="1"/>
          <p:nvPr/>
        </p:nvSpPr>
        <p:spPr>
          <a:xfrm>
            <a:off x="3708400" y="3238500"/>
            <a:ext cx="1727200" cy="381000"/>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600"/>
              <a:t>AUROC = 0.744</a:t>
            </a:r>
          </a:p>
        </p:txBody>
      </p:sp>
    </p:spTree>
    <p:extLst>
      <p:ext uri="{BB962C8B-B14F-4D97-AF65-F5344CB8AC3E}">
        <p14:creationId xmlns:p14="http://schemas.microsoft.com/office/powerpoint/2010/main" val="10256392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0EC28B9-C632-2643-92B2-B1A2D0160D1B}"/>
              </a:ext>
            </a:extLst>
          </p:cNvPr>
          <p:cNvSpPr>
            <a:spLocks noGrp="1"/>
          </p:cNvSpPr>
          <p:nvPr>
            <p:ph type="sldNum" sz="quarter" idx="12"/>
          </p:nvPr>
        </p:nvSpPr>
        <p:spPr/>
        <p:txBody>
          <a:bodyPr/>
          <a:lstStyle/>
          <a:p>
            <a:pPr>
              <a:defRPr/>
            </a:pPr>
            <a:fld id="{5658D01E-B3B9-A143-8F8C-1F8AEAD31DC2}" type="slidenum">
              <a:rPr lang="en-US" smtClean="0"/>
              <a:pPr>
                <a:defRPr/>
              </a:pPr>
              <a:t>41</a:t>
            </a:fld>
            <a:endParaRPr lang="en-US"/>
          </a:p>
        </p:txBody>
      </p:sp>
      <p:graphicFrame>
        <p:nvGraphicFramePr>
          <p:cNvPr id="3" name="Chart 2">
            <a:extLst>
              <a:ext uri="{FF2B5EF4-FFF2-40B4-BE49-F238E27FC236}">
                <a16:creationId xmlns:a16="http://schemas.microsoft.com/office/drawing/2014/main" id="{D63590D2-0FD8-0549-BAB3-C64668BF393C}"/>
              </a:ext>
            </a:extLst>
          </p:cNvPr>
          <p:cNvGraphicFramePr>
            <a:graphicFrameLocks/>
          </p:cNvGraphicFramePr>
          <p:nvPr>
            <p:extLst>
              <p:ext uri="{D42A27DB-BD31-4B8C-83A1-F6EECF244321}">
                <p14:modId xmlns:p14="http://schemas.microsoft.com/office/powerpoint/2010/main" val="241088451"/>
              </p:ext>
            </p:extLst>
          </p:nvPr>
        </p:nvGraphicFramePr>
        <p:xfrm>
          <a:off x="304800" y="2128838"/>
          <a:ext cx="4584700" cy="4343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a:extLst>
              <a:ext uri="{FF2B5EF4-FFF2-40B4-BE49-F238E27FC236}">
                <a16:creationId xmlns:a16="http://schemas.microsoft.com/office/drawing/2014/main" id="{02983539-37C7-9844-8A5E-86B508F1B08E}"/>
              </a:ext>
            </a:extLst>
          </p:cNvPr>
          <p:cNvGraphicFramePr>
            <a:graphicFrameLocks/>
          </p:cNvGraphicFramePr>
          <p:nvPr>
            <p:extLst>
              <p:ext uri="{D42A27DB-BD31-4B8C-83A1-F6EECF244321}">
                <p14:modId xmlns:p14="http://schemas.microsoft.com/office/powerpoint/2010/main" val="3506912041"/>
              </p:ext>
            </p:extLst>
          </p:nvPr>
        </p:nvGraphicFramePr>
        <p:xfrm>
          <a:off x="4800600" y="2216914"/>
          <a:ext cx="4146550" cy="4255324"/>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3">
            <a:extLst>
              <a:ext uri="{FF2B5EF4-FFF2-40B4-BE49-F238E27FC236}">
                <a16:creationId xmlns:a16="http://schemas.microsoft.com/office/drawing/2014/main" id="{5BD689AF-2194-7A48-95F3-E7CA4A7287DB}"/>
              </a:ext>
            </a:extLst>
          </p:cNvPr>
          <p:cNvSpPr txBox="1">
            <a:spLocks noChangeArrowheads="1"/>
          </p:cNvSpPr>
          <p:nvPr/>
        </p:nvSpPr>
        <p:spPr bwMode="auto">
          <a:xfrm>
            <a:off x="1295400" y="381000"/>
            <a:ext cx="739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4400" kern="12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ahoma" panose="020B0604030504040204" pitchFamily="34" charset="0"/>
                <a:ea typeface="ＭＳ Ｐゴシック" panose="020B0600070205080204" pitchFamily="34" charset="-128"/>
              </a:defRPr>
            </a:lvl2pPr>
            <a:lvl3pPr algn="l" rtl="0" eaLnBrk="1" fontAlgn="base" hangingPunct="1">
              <a:spcBef>
                <a:spcPct val="0"/>
              </a:spcBef>
              <a:spcAft>
                <a:spcPct val="0"/>
              </a:spcAft>
              <a:defRPr sz="4400">
                <a:solidFill>
                  <a:schemeClr val="tx2"/>
                </a:solidFill>
                <a:latin typeface="Tahoma" panose="020B0604030504040204" pitchFamily="34" charset="0"/>
                <a:ea typeface="ＭＳ Ｐゴシック" panose="020B0600070205080204" pitchFamily="34" charset="-128"/>
              </a:defRPr>
            </a:lvl3pPr>
            <a:lvl4pPr algn="l" rtl="0" eaLnBrk="1" fontAlgn="base" hangingPunct="1">
              <a:spcBef>
                <a:spcPct val="0"/>
              </a:spcBef>
              <a:spcAft>
                <a:spcPct val="0"/>
              </a:spcAft>
              <a:defRPr sz="4400">
                <a:solidFill>
                  <a:schemeClr val="tx2"/>
                </a:solidFill>
                <a:latin typeface="Tahoma" panose="020B0604030504040204" pitchFamily="34" charset="0"/>
                <a:ea typeface="ＭＳ Ｐゴシック" panose="020B0600070205080204" pitchFamily="34" charset="-128"/>
              </a:defRPr>
            </a:lvl4pPr>
            <a:lvl5pPr algn="l" rtl="0" eaLnBrk="1" fontAlgn="base" hangingPunct="1">
              <a:spcBef>
                <a:spcPct val="0"/>
              </a:spcBef>
              <a:spcAft>
                <a:spcPct val="0"/>
              </a:spcAft>
              <a:defRPr sz="4400">
                <a:solidFill>
                  <a:schemeClr val="tx2"/>
                </a:solidFill>
                <a:latin typeface="Tahoma" panose="020B0604030504040204" pitchFamily="34" charset="0"/>
                <a:ea typeface="ＭＳ Ｐゴシック" panose="020B0600070205080204" pitchFamily="34" charset="-128"/>
              </a:defRPr>
            </a:lvl5pPr>
            <a:lvl6pPr marL="457200" algn="l" rtl="0" eaLnBrk="1" fontAlgn="base" hangingPunct="1">
              <a:spcBef>
                <a:spcPct val="0"/>
              </a:spcBef>
              <a:spcAft>
                <a:spcPct val="0"/>
              </a:spcAft>
              <a:defRPr sz="4400">
                <a:solidFill>
                  <a:schemeClr val="tx2"/>
                </a:solidFill>
                <a:latin typeface="Tahoma" panose="020B0604030504040204" pitchFamily="34" charset="0"/>
                <a:ea typeface="ＭＳ Ｐゴシック" panose="020B0600070205080204" pitchFamily="34" charset="-128"/>
              </a:defRPr>
            </a:lvl6pPr>
            <a:lvl7pPr marL="914400" algn="l" rtl="0" eaLnBrk="1" fontAlgn="base" hangingPunct="1">
              <a:spcBef>
                <a:spcPct val="0"/>
              </a:spcBef>
              <a:spcAft>
                <a:spcPct val="0"/>
              </a:spcAft>
              <a:defRPr sz="4400">
                <a:solidFill>
                  <a:schemeClr val="tx2"/>
                </a:solidFill>
                <a:latin typeface="Tahoma" panose="020B0604030504040204" pitchFamily="34" charset="0"/>
                <a:ea typeface="ＭＳ Ｐゴシック" panose="020B0600070205080204" pitchFamily="34" charset="-128"/>
              </a:defRPr>
            </a:lvl7pPr>
            <a:lvl8pPr marL="1371600" algn="l" rtl="0" eaLnBrk="1" fontAlgn="base" hangingPunct="1">
              <a:spcBef>
                <a:spcPct val="0"/>
              </a:spcBef>
              <a:spcAft>
                <a:spcPct val="0"/>
              </a:spcAft>
              <a:defRPr sz="4400">
                <a:solidFill>
                  <a:schemeClr val="tx2"/>
                </a:solidFill>
                <a:latin typeface="Tahoma" panose="020B0604030504040204" pitchFamily="34" charset="0"/>
                <a:ea typeface="ＭＳ Ｐゴシック" panose="020B0600070205080204" pitchFamily="34" charset="-128"/>
              </a:defRPr>
            </a:lvl8pPr>
            <a:lvl9pPr marL="1828800" algn="l" rtl="0" eaLnBrk="1" fontAlgn="base" hangingPunct="1">
              <a:spcBef>
                <a:spcPct val="0"/>
              </a:spcBef>
              <a:spcAft>
                <a:spcPct val="0"/>
              </a:spcAft>
              <a:defRPr sz="4400">
                <a:solidFill>
                  <a:schemeClr val="tx2"/>
                </a:solidFill>
                <a:latin typeface="Tahoma" panose="020B0604030504040204" pitchFamily="34" charset="0"/>
                <a:ea typeface="ＭＳ Ｐゴシック" panose="020B0600070205080204" pitchFamily="34" charset="-128"/>
              </a:defRPr>
            </a:lvl9pPr>
          </a:lstStyle>
          <a:p>
            <a:r>
              <a:rPr lang="en-US" dirty="0">
                <a:latin typeface="Tahoma" charset="0"/>
                <a:ea typeface="MS PGothic" charset="0"/>
              </a:rPr>
              <a:t>ROC Curves and Calibration Plots</a:t>
            </a:r>
          </a:p>
        </p:txBody>
      </p:sp>
    </p:spTree>
    <p:extLst>
      <p:ext uri="{BB962C8B-B14F-4D97-AF65-F5344CB8AC3E}">
        <p14:creationId xmlns:p14="http://schemas.microsoft.com/office/powerpoint/2010/main" val="10601289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2"/>
          <p:cNvSpPr>
            <a:spLocks noGrp="1" noChangeArrowheads="1"/>
          </p:cNvSpPr>
          <p:nvPr>
            <p:ph type="title"/>
          </p:nvPr>
        </p:nvSpPr>
        <p:spPr>
          <a:xfrm>
            <a:off x="609600" y="2209800"/>
            <a:ext cx="8229600" cy="1143000"/>
          </a:xfrm>
        </p:spPr>
        <p:txBody>
          <a:bodyPr/>
          <a:lstStyle/>
          <a:p>
            <a:pPr eaLnBrk="1" hangingPunct="1"/>
            <a:r>
              <a:rPr lang="en-US" sz="4000">
                <a:latin typeface="Tahoma" charset="0"/>
                <a:ea typeface="MS PGothic" charset="0"/>
              </a:rPr>
              <a:t>The ROC curve depends only on rankings, not calibration</a:t>
            </a:r>
          </a:p>
        </p:txBody>
      </p:sp>
      <p:sp>
        <p:nvSpPr>
          <p:cNvPr id="202754" name="Rectangle 2"/>
          <p:cNvSpPr txBox="1">
            <a:spLocks noChangeArrowheads="1"/>
          </p:cNvSpPr>
          <p:nvPr/>
        </p:nvSpPr>
        <p:spPr bwMode="auto">
          <a:xfrm>
            <a:off x="609600" y="4419600"/>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pPr eaLnBrk="1" hangingPunct="1"/>
            <a:r>
              <a:rPr lang="en-US" sz="4000" dirty="0">
                <a:solidFill>
                  <a:schemeClr val="tx2"/>
                </a:solidFill>
              </a:rPr>
              <a:t>Re-calibration does not affect the ROC curve (unless group ranks change)</a:t>
            </a:r>
          </a:p>
        </p:txBody>
      </p:sp>
      <p:sp>
        <p:nvSpPr>
          <p:cNvPr id="202755"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7FEE2B02-C6E8-F048-9D33-9D4AAB2D6A2B}" type="slidenum">
              <a:rPr lang="en-US" sz="1400"/>
              <a:pPr/>
              <a:t>42</a:t>
            </a:fld>
            <a:endParaRPr lang="en-US" sz="14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Title 1"/>
          <p:cNvSpPr>
            <a:spLocks noGrp="1"/>
          </p:cNvSpPr>
          <p:nvPr>
            <p:ph type="title"/>
          </p:nvPr>
        </p:nvSpPr>
        <p:spPr/>
        <p:txBody>
          <a:bodyPr/>
          <a:lstStyle/>
          <a:p>
            <a:r>
              <a:rPr lang="en-US">
                <a:latin typeface="Tahoma" charset="0"/>
                <a:ea typeface="MS PGothic" charset="0"/>
              </a:rPr>
              <a:t>Using Calibration Plots to Assess Discrimination</a:t>
            </a:r>
          </a:p>
        </p:txBody>
      </p:sp>
      <p:sp>
        <p:nvSpPr>
          <p:cNvPr id="205826" name="Content Placeholder 4"/>
          <p:cNvSpPr>
            <a:spLocks noGrp="1"/>
          </p:cNvSpPr>
          <p:nvPr>
            <p:ph idx="1"/>
          </p:nvPr>
        </p:nvSpPr>
        <p:spPr>
          <a:xfrm>
            <a:off x="1182688" y="2017713"/>
            <a:ext cx="7772400" cy="3392487"/>
          </a:xfrm>
        </p:spPr>
        <p:txBody>
          <a:bodyPr/>
          <a:lstStyle/>
          <a:p>
            <a:r>
              <a:rPr lang="en-US" dirty="0">
                <a:latin typeface="Tahoma" charset="0"/>
                <a:ea typeface="MS PGothic" charset="0"/>
              </a:rPr>
              <a:t>Greater “spread” usually means better discrimination</a:t>
            </a:r>
          </a:p>
          <a:p>
            <a:r>
              <a:rPr lang="en-US" dirty="0">
                <a:latin typeface="Tahoma" charset="0"/>
                <a:ea typeface="MS PGothic" charset="0"/>
              </a:rPr>
              <a:t>But need to know proportion in each risk group (not always equal!)</a:t>
            </a:r>
          </a:p>
        </p:txBody>
      </p:sp>
      <p:sp>
        <p:nvSpPr>
          <p:cNvPr id="205828"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2E01DD43-D597-BC4E-A222-85C47D480CF8}" type="slidenum">
              <a:rPr lang="en-US" sz="1400"/>
              <a:pPr/>
              <a:t>43</a:t>
            </a:fld>
            <a:endParaRPr lang="en-US" sz="140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B68E93-2575-407C-B9F6-A25791C2E2D2}"/>
              </a:ext>
            </a:extLst>
          </p:cNvPr>
          <p:cNvSpPr>
            <a:spLocks noGrp="1"/>
          </p:cNvSpPr>
          <p:nvPr>
            <p:ph type="title"/>
          </p:nvPr>
        </p:nvSpPr>
        <p:spPr/>
        <p:txBody>
          <a:bodyPr/>
          <a:lstStyle/>
          <a:p>
            <a:r>
              <a:rPr lang="en-US" dirty="0"/>
              <a:t>Binary Decision: CT Yes/No</a:t>
            </a:r>
          </a:p>
        </p:txBody>
      </p:sp>
      <p:sp>
        <p:nvSpPr>
          <p:cNvPr id="6" name="Content Placeholder 5">
            <a:extLst>
              <a:ext uri="{FF2B5EF4-FFF2-40B4-BE49-F238E27FC236}">
                <a16:creationId xmlns:a16="http://schemas.microsoft.com/office/drawing/2014/main" id="{73E9037F-F694-4E36-9A5C-16021528F09D}"/>
              </a:ext>
            </a:extLst>
          </p:cNvPr>
          <p:cNvSpPr>
            <a:spLocks noGrp="1"/>
          </p:cNvSpPr>
          <p:nvPr>
            <p:ph idx="1"/>
          </p:nvPr>
        </p:nvSpPr>
        <p:spPr>
          <a:xfrm>
            <a:off x="1182688" y="2017712"/>
            <a:ext cx="7772400" cy="4459287"/>
          </a:xfrm>
        </p:spPr>
        <p:txBody>
          <a:bodyPr/>
          <a:lstStyle/>
          <a:p>
            <a:r>
              <a:rPr lang="en-US" dirty="0">
                <a:latin typeface="Tahoma" charset="0"/>
                <a:ea typeface="MS PGothic" charset="0"/>
              </a:rPr>
              <a:t>Assume CT scanning one D+ individual (who will die of lung CA in the next 5 years) is worth CT scanning 100 D- (who will not die).</a:t>
            </a:r>
          </a:p>
          <a:p>
            <a:r>
              <a:rPr lang="en-US" dirty="0">
                <a:latin typeface="Tahoma" charset="0"/>
                <a:ea typeface="MS PGothic" charset="0"/>
              </a:rPr>
              <a:t>C/B = 1/100</a:t>
            </a:r>
          </a:p>
          <a:p>
            <a:r>
              <a:rPr lang="en-US" dirty="0">
                <a:latin typeface="Tahoma" charset="0"/>
                <a:ea typeface="MS PGothic" charset="0"/>
              </a:rPr>
              <a:t>C/(C+B)= </a:t>
            </a:r>
            <a:r>
              <a:rPr lang="en-US" dirty="0" err="1"/>
              <a:t>P</a:t>
            </a:r>
            <a:r>
              <a:rPr lang="en-US" baseline="-25000" dirty="0" err="1"/>
              <a:t>tt</a:t>
            </a:r>
            <a:r>
              <a:rPr lang="en-US" baseline="-25000" dirty="0"/>
              <a:t> </a:t>
            </a:r>
            <a:r>
              <a:rPr lang="en-US" dirty="0"/>
              <a:t>= </a:t>
            </a:r>
            <a:r>
              <a:rPr lang="en-US" dirty="0">
                <a:latin typeface="Tahoma" charset="0"/>
                <a:ea typeface="MS PGothic" charset="0"/>
              </a:rPr>
              <a:t>0.99%</a:t>
            </a:r>
          </a:p>
          <a:p>
            <a:r>
              <a:rPr lang="en-US" dirty="0" err="1"/>
              <a:t>P</a:t>
            </a:r>
            <a:r>
              <a:rPr lang="en-US" baseline="-25000" dirty="0" err="1"/>
              <a:t>tt</a:t>
            </a:r>
            <a:r>
              <a:rPr lang="en-US" dirty="0"/>
              <a:t>/(1- </a:t>
            </a:r>
            <a:r>
              <a:rPr lang="en-US" dirty="0" err="1"/>
              <a:t>P</a:t>
            </a:r>
            <a:r>
              <a:rPr lang="en-US" baseline="-25000" dirty="0" err="1"/>
              <a:t>tt</a:t>
            </a:r>
            <a:r>
              <a:rPr lang="en-US" dirty="0"/>
              <a:t>) = C/B = 1/100</a:t>
            </a:r>
          </a:p>
        </p:txBody>
      </p:sp>
      <p:sp>
        <p:nvSpPr>
          <p:cNvPr id="4" name="Slide Number Placeholder 3">
            <a:extLst>
              <a:ext uri="{FF2B5EF4-FFF2-40B4-BE49-F238E27FC236}">
                <a16:creationId xmlns:a16="http://schemas.microsoft.com/office/drawing/2014/main" id="{A72F0B43-7BA0-41AD-9FED-B00D0999E6DF}"/>
              </a:ext>
            </a:extLst>
          </p:cNvPr>
          <p:cNvSpPr>
            <a:spLocks noGrp="1"/>
          </p:cNvSpPr>
          <p:nvPr>
            <p:ph type="sldNum" sz="quarter" idx="12"/>
          </p:nvPr>
        </p:nvSpPr>
        <p:spPr/>
        <p:txBody>
          <a:bodyPr/>
          <a:lstStyle/>
          <a:p>
            <a:pPr>
              <a:defRPr/>
            </a:pPr>
            <a:fld id="{0BAEA94B-E56C-1648-80A8-25280586F1B9}" type="slidenum">
              <a:rPr lang="en-US" smtClean="0"/>
              <a:pPr>
                <a:defRPr/>
              </a:pPr>
              <a:t>44</a:t>
            </a:fld>
            <a:endParaRPr lang="en-US"/>
          </a:p>
        </p:txBody>
      </p:sp>
    </p:spTree>
    <p:extLst>
      <p:ext uri="{BB962C8B-B14F-4D97-AF65-F5344CB8AC3E}">
        <p14:creationId xmlns:p14="http://schemas.microsoft.com/office/powerpoint/2010/main" val="30092746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28C43D7-E42C-ED4E-AC1B-A276EC965B8B}"/>
              </a:ext>
            </a:extLst>
          </p:cNvPr>
          <p:cNvSpPr>
            <a:spLocks noGrp="1"/>
          </p:cNvSpPr>
          <p:nvPr>
            <p:ph type="sldNum" sz="quarter" idx="12"/>
          </p:nvPr>
        </p:nvSpPr>
        <p:spPr/>
        <p:txBody>
          <a:bodyPr/>
          <a:lstStyle/>
          <a:p>
            <a:pPr>
              <a:defRPr/>
            </a:pPr>
            <a:fld id="{603A1BA0-462C-FA43-8DF6-7D2D7A1B1663}" type="slidenum">
              <a:rPr lang="en-US" altLang="en-US" smtClean="0"/>
              <a:pPr>
                <a:defRPr/>
              </a:pPr>
              <a:t>45</a:t>
            </a:fld>
            <a:endParaRPr lang="en-US" altLang="en-US"/>
          </a:p>
        </p:txBody>
      </p:sp>
      <p:cxnSp>
        <p:nvCxnSpPr>
          <p:cNvPr id="6" name="Straight Connector 5">
            <a:extLst>
              <a:ext uri="{FF2B5EF4-FFF2-40B4-BE49-F238E27FC236}">
                <a16:creationId xmlns:a16="http://schemas.microsoft.com/office/drawing/2014/main" id="{D20CE25C-3EEE-E846-AEE6-2B45A3C26E32}"/>
              </a:ext>
            </a:extLst>
          </p:cNvPr>
          <p:cNvCxnSpPr>
            <a:cxnSpLocks noChangeShapeType="1"/>
          </p:cNvCxnSpPr>
          <p:nvPr/>
        </p:nvCxnSpPr>
        <p:spPr bwMode="auto">
          <a:xfrm>
            <a:off x="0" y="4419600"/>
            <a:ext cx="8982075" cy="0"/>
          </a:xfrm>
          <a:prstGeom prst="line">
            <a:avLst/>
          </a:prstGeom>
          <a:noFill/>
          <a:ln w="25400">
            <a:solidFill>
              <a:schemeClr val="tx2"/>
            </a:solidFill>
            <a:prstDash val="sysDash"/>
            <a:round/>
            <a:headEnd/>
            <a:tailEnd/>
          </a:ln>
          <a:extLst>
            <a:ext uri="{909E8E84-426E-40dd-AFC4-6F175D3DCCD1}">
              <a14:hiddenFill xmlns="" xmlns:a14="http://schemas.microsoft.com/office/drawing/2010/main">
                <a:noFill/>
              </a14:hiddenFill>
            </a:ext>
          </a:extLst>
        </p:spPr>
      </p:cxnSp>
      <p:graphicFrame>
        <p:nvGraphicFramePr>
          <p:cNvPr id="8" name="Table 7">
            <a:extLst>
              <a:ext uri="{FF2B5EF4-FFF2-40B4-BE49-F238E27FC236}">
                <a16:creationId xmlns:a16="http://schemas.microsoft.com/office/drawing/2014/main" id="{F2A7FBA4-0343-7541-B990-D33960F2BADE}"/>
              </a:ext>
            </a:extLst>
          </p:cNvPr>
          <p:cNvGraphicFramePr>
            <a:graphicFrameLocks noGrp="1"/>
          </p:cNvGraphicFramePr>
          <p:nvPr>
            <p:extLst>
              <p:ext uri="{D42A27DB-BD31-4B8C-83A1-F6EECF244321}">
                <p14:modId xmlns:p14="http://schemas.microsoft.com/office/powerpoint/2010/main" val="2280869885"/>
              </p:ext>
            </p:extLst>
          </p:nvPr>
        </p:nvGraphicFramePr>
        <p:xfrm>
          <a:off x="233363" y="2057400"/>
          <a:ext cx="8677274" cy="3657584"/>
        </p:xfrm>
        <a:graphic>
          <a:graphicData uri="http://schemas.openxmlformats.org/drawingml/2006/table">
            <a:tbl>
              <a:tblPr/>
              <a:tblGrid>
                <a:gridCol w="1774600">
                  <a:extLst>
                    <a:ext uri="{9D8B030D-6E8A-4147-A177-3AD203B41FA5}">
                      <a16:colId xmlns:a16="http://schemas.microsoft.com/office/drawing/2014/main" val="3691763801"/>
                    </a:ext>
                  </a:extLst>
                </a:gridCol>
                <a:gridCol w="1774600">
                  <a:extLst>
                    <a:ext uri="{9D8B030D-6E8A-4147-A177-3AD203B41FA5}">
                      <a16:colId xmlns:a16="http://schemas.microsoft.com/office/drawing/2014/main" val="80114952"/>
                    </a:ext>
                  </a:extLst>
                </a:gridCol>
                <a:gridCol w="1657164">
                  <a:extLst>
                    <a:ext uri="{9D8B030D-6E8A-4147-A177-3AD203B41FA5}">
                      <a16:colId xmlns:a16="http://schemas.microsoft.com/office/drawing/2014/main" val="3080104197"/>
                    </a:ext>
                  </a:extLst>
                </a:gridCol>
                <a:gridCol w="1996425">
                  <a:extLst>
                    <a:ext uri="{9D8B030D-6E8A-4147-A177-3AD203B41FA5}">
                      <a16:colId xmlns:a16="http://schemas.microsoft.com/office/drawing/2014/main" val="1338615854"/>
                    </a:ext>
                  </a:extLst>
                </a:gridCol>
                <a:gridCol w="1474485">
                  <a:extLst>
                    <a:ext uri="{9D8B030D-6E8A-4147-A177-3AD203B41FA5}">
                      <a16:colId xmlns:a16="http://schemas.microsoft.com/office/drawing/2014/main" val="3034714994"/>
                    </a:ext>
                  </a:extLst>
                </a:gridCol>
              </a:tblGrid>
              <a:tr h="457198">
                <a:tc>
                  <a:txBody>
                    <a:bodyPr/>
                    <a:lstStyle/>
                    <a:p>
                      <a:pPr algn="l" fontAlgn="b"/>
                      <a:endParaRPr lang="en-US" sz="2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2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2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gridSpan="2">
                  <a:txBody>
                    <a:bodyPr/>
                    <a:lstStyle/>
                    <a:p>
                      <a:pPr algn="ctr" fontAlgn="b"/>
                      <a:r>
                        <a:rPr lang="en-US" sz="2400" b="0" i="0" u="none" strike="noStrike">
                          <a:solidFill>
                            <a:srgbClr val="000000"/>
                          </a:solidFill>
                          <a:effectLst/>
                          <a:latin typeface="Calibri" panose="020F0502020204030204" pitchFamily="34" charset="0"/>
                        </a:rPr>
                        <a:t>10,000 per quintile</a:t>
                      </a:r>
                    </a:p>
                  </a:txBody>
                  <a:tcPr marL="9525" marR="9525" marT="9525"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2033264538"/>
                  </a:ext>
                </a:extLst>
              </a:tr>
              <a:tr h="457198">
                <a:tc>
                  <a:txBody>
                    <a:bodyPr/>
                    <a:lstStyle/>
                    <a:p>
                      <a:pPr algn="l" fontAlgn="b"/>
                      <a:r>
                        <a:rPr lang="en-US" sz="2400" b="0" i="0" u="none" strike="noStrike">
                          <a:solidFill>
                            <a:srgbClr val="000000"/>
                          </a:solidFill>
                          <a:effectLst/>
                          <a:latin typeface="Calibri" panose="020F0502020204030204" pitchFamily="34" charset="0"/>
                        </a:rPr>
                        <a:t>Risk Group</a:t>
                      </a:r>
                    </a:p>
                  </a:txBody>
                  <a:tcPr marL="9525" marR="9525" marT="9525" marB="0" anchor="b">
                    <a:lnL>
                      <a:noFill/>
                    </a:lnL>
                    <a:lnR>
                      <a:noFill/>
                    </a:lnR>
                    <a:lnT>
                      <a:noFill/>
                    </a:lnT>
                    <a:lnB>
                      <a:noFill/>
                    </a:lnB>
                  </a:tcPr>
                </a:tc>
                <a:tc>
                  <a:txBody>
                    <a:bodyPr/>
                    <a:lstStyle/>
                    <a:p>
                      <a:pPr algn="l" fontAlgn="b"/>
                      <a:r>
                        <a:rPr lang="en-US" sz="2400" b="0" i="0" u="none" strike="noStrike">
                          <a:solidFill>
                            <a:srgbClr val="000000"/>
                          </a:solidFill>
                          <a:effectLst/>
                          <a:latin typeface="Calibri" panose="020F0502020204030204" pitchFamily="34" charset="0"/>
                        </a:rPr>
                        <a:t>Predicted (r)</a:t>
                      </a:r>
                    </a:p>
                  </a:txBody>
                  <a:tcPr marL="9525" marR="9525" marT="9525" marB="0" anchor="b">
                    <a:lnL>
                      <a:noFill/>
                    </a:lnL>
                    <a:lnR>
                      <a:noFill/>
                    </a:lnR>
                    <a:lnT>
                      <a:noFill/>
                    </a:lnT>
                    <a:lnB>
                      <a:noFill/>
                    </a:lnB>
                  </a:tcPr>
                </a:tc>
                <a:tc>
                  <a:txBody>
                    <a:bodyPr/>
                    <a:lstStyle/>
                    <a:p>
                      <a:pPr algn="l" fontAlgn="b"/>
                      <a:r>
                        <a:rPr lang="en-US" sz="2400" b="0" i="0" u="none" strike="noStrike">
                          <a:solidFill>
                            <a:srgbClr val="000000"/>
                          </a:solidFill>
                          <a:effectLst/>
                          <a:latin typeface="Calibri" panose="020F0502020204030204" pitchFamily="34" charset="0"/>
                        </a:rPr>
                        <a:t>Observed (p)</a:t>
                      </a:r>
                    </a:p>
                  </a:txBody>
                  <a:tcPr marL="9525" marR="9525" marT="9525" marB="0" anchor="b">
                    <a:lnL>
                      <a:noFill/>
                    </a:lnL>
                    <a:lnR>
                      <a:noFill/>
                    </a:lnR>
                    <a:lnT>
                      <a:noFill/>
                    </a:lnT>
                    <a:lnB>
                      <a:noFill/>
                    </a:lnB>
                  </a:tcPr>
                </a:tc>
                <a:tc>
                  <a:txBody>
                    <a:bodyPr/>
                    <a:lstStyle/>
                    <a:p>
                      <a:pPr algn="ctr" fontAlgn="b"/>
                      <a:r>
                        <a:rPr lang="en-US" sz="2400" b="0" i="0" u="none" strike="noStrike">
                          <a:solidFill>
                            <a:srgbClr val="000000"/>
                          </a:solidFill>
                          <a:effectLst/>
                          <a:latin typeface="Calibri" panose="020F0502020204030204" pitchFamily="34" charset="0"/>
                        </a:rPr>
                        <a:t>D+</a:t>
                      </a:r>
                    </a:p>
                  </a:txBody>
                  <a:tcPr marL="9525" marR="9525" marT="9525" marB="0" anchor="b">
                    <a:lnL>
                      <a:noFill/>
                    </a:lnL>
                    <a:lnR>
                      <a:noFill/>
                    </a:lnR>
                    <a:lnT>
                      <a:noFill/>
                    </a:lnT>
                    <a:lnB>
                      <a:noFill/>
                    </a:lnB>
                  </a:tcPr>
                </a:tc>
                <a:tc>
                  <a:txBody>
                    <a:bodyPr/>
                    <a:lstStyle/>
                    <a:p>
                      <a:pPr algn="ctr" fontAlgn="b"/>
                      <a:r>
                        <a:rPr lang="en-US" sz="2400" b="0" i="0" u="none" strike="noStrike">
                          <a:solidFill>
                            <a:srgbClr val="000000"/>
                          </a:solidFill>
                          <a:effectLst/>
                          <a:latin typeface="Calibri" panose="020F0502020204030204" pitchFamily="34" charset="0"/>
                        </a:rPr>
                        <a:t>D-</a:t>
                      </a:r>
                    </a:p>
                  </a:txBody>
                  <a:tcPr marL="9525" marR="9525" marT="9525" marB="0" anchor="b">
                    <a:lnL>
                      <a:noFill/>
                    </a:lnL>
                    <a:lnR>
                      <a:noFill/>
                    </a:lnR>
                    <a:lnT>
                      <a:noFill/>
                    </a:lnT>
                    <a:lnB>
                      <a:noFill/>
                    </a:lnB>
                  </a:tcPr>
                </a:tc>
                <a:extLst>
                  <a:ext uri="{0D108BD9-81ED-4DB2-BD59-A6C34878D82A}">
                    <a16:rowId xmlns:a16="http://schemas.microsoft.com/office/drawing/2014/main" val="349511796"/>
                  </a:ext>
                </a:extLst>
              </a:tr>
              <a:tr h="457198">
                <a:tc>
                  <a:txBody>
                    <a:bodyPr/>
                    <a:lstStyle/>
                    <a:p>
                      <a:pPr algn="r" fontAlgn="b"/>
                      <a:r>
                        <a:rPr lang="en-US" sz="2400" b="0"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Calibri" panose="020F0502020204030204" pitchFamily="34" charset="0"/>
                        </a:rPr>
                        <a:t>4.04%</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Calibri" panose="020F0502020204030204" pitchFamily="34" charset="0"/>
                        </a:rPr>
                        <a:t>4.53%</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Calibri" panose="020F0502020204030204" pitchFamily="34" charset="0"/>
                        </a:rPr>
                        <a:t>453</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Calibri" panose="020F0502020204030204" pitchFamily="34" charset="0"/>
                        </a:rPr>
                        <a:t>9547</a:t>
                      </a:r>
                    </a:p>
                  </a:txBody>
                  <a:tcPr marL="9525" marR="9525" marT="9525" marB="0" anchor="b">
                    <a:lnL>
                      <a:noFill/>
                    </a:lnL>
                    <a:lnR>
                      <a:noFill/>
                    </a:lnR>
                    <a:lnT>
                      <a:noFill/>
                    </a:lnT>
                    <a:lnB>
                      <a:noFill/>
                    </a:lnB>
                  </a:tcPr>
                </a:tc>
                <a:extLst>
                  <a:ext uri="{0D108BD9-81ED-4DB2-BD59-A6C34878D82A}">
                    <a16:rowId xmlns:a16="http://schemas.microsoft.com/office/drawing/2014/main" val="2488788272"/>
                  </a:ext>
                </a:extLst>
              </a:tr>
              <a:tr h="457198">
                <a:tc>
                  <a:txBody>
                    <a:bodyPr/>
                    <a:lstStyle/>
                    <a:p>
                      <a:pPr algn="r" fontAlgn="b"/>
                      <a:r>
                        <a:rPr lang="en-US" sz="24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Calibri" panose="020F0502020204030204" pitchFamily="34" charset="0"/>
                        </a:rPr>
                        <a:t>1.71%</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Calibri" panose="020F0502020204030204" pitchFamily="34" charset="0"/>
                        </a:rPr>
                        <a:t>1.95%</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Calibri" panose="020F0502020204030204" pitchFamily="34" charset="0"/>
                        </a:rPr>
                        <a:t>195</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Calibri" panose="020F0502020204030204" pitchFamily="34" charset="0"/>
                        </a:rPr>
                        <a:t>9805</a:t>
                      </a:r>
                    </a:p>
                  </a:txBody>
                  <a:tcPr marL="9525" marR="9525" marT="9525" marB="0" anchor="b">
                    <a:lnL>
                      <a:noFill/>
                    </a:lnL>
                    <a:lnR>
                      <a:noFill/>
                    </a:lnR>
                    <a:lnT>
                      <a:noFill/>
                    </a:lnT>
                    <a:lnB>
                      <a:noFill/>
                    </a:lnB>
                  </a:tcPr>
                </a:tc>
                <a:extLst>
                  <a:ext uri="{0D108BD9-81ED-4DB2-BD59-A6C34878D82A}">
                    <a16:rowId xmlns:a16="http://schemas.microsoft.com/office/drawing/2014/main" val="1843348231"/>
                  </a:ext>
                </a:extLst>
              </a:tr>
              <a:tr h="457198">
                <a:tc>
                  <a:txBody>
                    <a:bodyPr/>
                    <a:lstStyle/>
                    <a:p>
                      <a:pPr algn="r" fontAlgn="b"/>
                      <a:r>
                        <a:rPr lang="en-US" sz="24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Calibri" panose="020F0502020204030204" pitchFamily="34" charset="0"/>
                        </a:rPr>
                        <a:t>1.07%</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Calibri" panose="020F0502020204030204" pitchFamily="34" charset="0"/>
                        </a:rPr>
                        <a:t>1.32%</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Calibri" panose="020F0502020204030204" pitchFamily="34" charset="0"/>
                        </a:rPr>
                        <a:t>132</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Calibri" panose="020F0502020204030204" pitchFamily="34" charset="0"/>
                        </a:rPr>
                        <a:t>9868</a:t>
                      </a:r>
                    </a:p>
                  </a:txBody>
                  <a:tcPr marL="9525" marR="9525" marT="9525" marB="0" anchor="b">
                    <a:lnL>
                      <a:noFill/>
                    </a:lnL>
                    <a:lnR>
                      <a:noFill/>
                    </a:lnR>
                    <a:lnT>
                      <a:noFill/>
                    </a:lnT>
                    <a:lnB>
                      <a:noFill/>
                    </a:lnB>
                  </a:tcPr>
                </a:tc>
                <a:extLst>
                  <a:ext uri="{0D108BD9-81ED-4DB2-BD59-A6C34878D82A}">
                    <a16:rowId xmlns:a16="http://schemas.microsoft.com/office/drawing/2014/main" val="1760171412"/>
                  </a:ext>
                </a:extLst>
              </a:tr>
              <a:tr h="457198">
                <a:tc>
                  <a:txBody>
                    <a:bodyPr/>
                    <a:lstStyle/>
                    <a:p>
                      <a:pPr algn="r" fontAlgn="b"/>
                      <a:r>
                        <a:rPr lang="en-US" sz="24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Calibri" panose="020F0502020204030204" pitchFamily="34" charset="0"/>
                        </a:rPr>
                        <a:t>0.64%</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Calibri" panose="020F0502020204030204" pitchFamily="34" charset="0"/>
                        </a:rPr>
                        <a:t>0.46%</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Calibri" panose="020F0502020204030204" pitchFamily="34" charset="0"/>
                        </a:rPr>
                        <a:t>46</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Calibri" panose="020F0502020204030204" pitchFamily="34" charset="0"/>
                        </a:rPr>
                        <a:t>9954</a:t>
                      </a:r>
                    </a:p>
                  </a:txBody>
                  <a:tcPr marL="9525" marR="9525" marT="9525" marB="0" anchor="b">
                    <a:lnL>
                      <a:noFill/>
                    </a:lnL>
                    <a:lnR>
                      <a:noFill/>
                    </a:lnR>
                    <a:lnT>
                      <a:noFill/>
                    </a:lnT>
                    <a:lnB>
                      <a:noFill/>
                    </a:lnB>
                  </a:tcPr>
                </a:tc>
                <a:extLst>
                  <a:ext uri="{0D108BD9-81ED-4DB2-BD59-A6C34878D82A}">
                    <a16:rowId xmlns:a16="http://schemas.microsoft.com/office/drawing/2014/main" val="1654207579"/>
                  </a:ext>
                </a:extLst>
              </a:tr>
              <a:tr h="457198">
                <a:tc>
                  <a:txBody>
                    <a:bodyPr/>
                    <a:lstStyle/>
                    <a:p>
                      <a:pPr algn="r" fontAlgn="b"/>
                      <a:r>
                        <a:rPr lang="en-US" sz="24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Calibri" panose="020F0502020204030204" pitchFamily="34" charset="0"/>
                        </a:rPr>
                        <a:t>0.29%</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Calibri" panose="020F0502020204030204" pitchFamily="34" charset="0"/>
                        </a:rPr>
                        <a:t>0.20%</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Calibri" panose="020F0502020204030204" pitchFamily="34" charset="0"/>
                        </a:rPr>
                        <a:t>20</a:t>
                      </a:r>
                    </a:p>
                  </a:txBody>
                  <a:tcPr marL="9525" marR="9525" marT="9525" marB="0" anchor="b">
                    <a:lnL>
                      <a:noFill/>
                    </a:lnL>
                    <a:lnR>
                      <a:noFill/>
                    </a:lnR>
                    <a:lnT>
                      <a:noFill/>
                    </a:lnT>
                    <a:lnB>
                      <a:noFill/>
                    </a:lnB>
                  </a:tcPr>
                </a:tc>
                <a:tc>
                  <a:txBody>
                    <a:bodyPr/>
                    <a:lstStyle/>
                    <a:p>
                      <a:pPr algn="r" fontAlgn="b"/>
                      <a:r>
                        <a:rPr lang="en-US" sz="2400" b="0" i="0" u="none" strike="noStrike">
                          <a:solidFill>
                            <a:srgbClr val="000000"/>
                          </a:solidFill>
                          <a:effectLst/>
                          <a:latin typeface="Calibri" panose="020F0502020204030204" pitchFamily="34" charset="0"/>
                        </a:rPr>
                        <a:t>9980</a:t>
                      </a:r>
                    </a:p>
                  </a:txBody>
                  <a:tcPr marL="9525" marR="9525" marT="9525" marB="0" anchor="b">
                    <a:lnL>
                      <a:noFill/>
                    </a:lnL>
                    <a:lnR>
                      <a:noFill/>
                    </a:lnR>
                    <a:lnT>
                      <a:noFill/>
                    </a:lnT>
                    <a:lnB>
                      <a:noFill/>
                    </a:lnB>
                  </a:tcPr>
                </a:tc>
                <a:extLst>
                  <a:ext uri="{0D108BD9-81ED-4DB2-BD59-A6C34878D82A}">
                    <a16:rowId xmlns:a16="http://schemas.microsoft.com/office/drawing/2014/main" val="438396395"/>
                  </a:ext>
                </a:extLst>
              </a:tr>
              <a:tr h="457198">
                <a:tc>
                  <a:txBody>
                    <a:bodyPr/>
                    <a:lstStyle/>
                    <a:p>
                      <a:pPr algn="l" fontAlgn="b"/>
                      <a:endParaRPr lang="en-US" sz="2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2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2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r>
                        <a:rPr lang="en-US" sz="2400" b="0" i="0" u="none" strike="noStrike" dirty="0">
                          <a:solidFill>
                            <a:srgbClr val="000000"/>
                          </a:solidFill>
                          <a:effectLst/>
                          <a:latin typeface="Calibri" panose="020F0502020204030204" pitchFamily="34" charset="0"/>
                        </a:rPr>
                        <a:t>846</a:t>
                      </a:r>
                    </a:p>
                  </a:txBody>
                  <a:tcPr marL="9525" marR="9525" marT="9525" marB="0" anchor="b">
                    <a:lnL>
                      <a:noFill/>
                    </a:lnL>
                    <a:lnR>
                      <a:noFill/>
                    </a:lnR>
                    <a:lnT>
                      <a:noFill/>
                    </a:lnT>
                    <a:lnB>
                      <a:noFill/>
                    </a:lnB>
                  </a:tcPr>
                </a:tc>
                <a:tc>
                  <a:txBody>
                    <a:bodyPr/>
                    <a:lstStyle/>
                    <a:p>
                      <a:pPr algn="r" fontAlgn="b"/>
                      <a:r>
                        <a:rPr lang="en-US" sz="2400" b="0" i="0" u="none" strike="noStrike" dirty="0">
                          <a:solidFill>
                            <a:srgbClr val="000000"/>
                          </a:solidFill>
                          <a:effectLst/>
                          <a:latin typeface="Calibri" panose="020F0502020204030204" pitchFamily="34" charset="0"/>
                        </a:rPr>
                        <a:t>49154</a:t>
                      </a:r>
                    </a:p>
                  </a:txBody>
                  <a:tcPr marL="9525" marR="9525" marT="9525" marB="0" anchor="b">
                    <a:lnL>
                      <a:noFill/>
                    </a:lnL>
                    <a:lnR>
                      <a:noFill/>
                    </a:lnR>
                    <a:lnT>
                      <a:noFill/>
                    </a:lnT>
                    <a:lnB>
                      <a:noFill/>
                    </a:lnB>
                  </a:tcPr>
                </a:tc>
                <a:extLst>
                  <a:ext uri="{0D108BD9-81ED-4DB2-BD59-A6C34878D82A}">
                    <a16:rowId xmlns:a16="http://schemas.microsoft.com/office/drawing/2014/main" val="2816393845"/>
                  </a:ext>
                </a:extLst>
              </a:tr>
            </a:tbl>
          </a:graphicData>
        </a:graphic>
      </p:graphicFrame>
      <p:sp>
        <p:nvSpPr>
          <p:cNvPr id="9" name="TextBox 8">
            <a:extLst>
              <a:ext uri="{FF2B5EF4-FFF2-40B4-BE49-F238E27FC236}">
                <a16:creationId xmlns:a16="http://schemas.microsoft.com/office/drawing/2014/main" id="{4C48211D-9499-BF47-9F6C-5352E388E58F}"/>
              </a:ext>
            </a:extLst>
          </p:cNvPr>
          <p:cNvSpPr txBox="1"/>
          <p:nvPr/>
        </p:nvSpPr>
        <p:spPr>
          <a:xfrm>
            <a:off x="381000" y="5562600"/>
            <a:ext cx="6477000" cy="923330"/>
          </a:xfrm>
          <a:prstGeom prst="rect">
            <a:avLst/>
          </a:prstGeom>
          <a:noFill/>
        </p:spPr>
        <p:txBody>
          <a:bodyPr wrap="square" rtlCol="0">
            <a:spAutoFit/>
          </a:bodyPr>
          <a:lstStyle/>
          <a:p>
            <a:r>
              <a:rPr lang="en-US" dirty="0"/>
              <a:t>453 + 195 + 132 = 780 D+ get CT ”True Positives”</a:t>
            </a:r>
          </a:p>
          <a:p>
            <a:r>
              <a:rPr lang="en-US" dirty="0"/>
              <a:t>9547 + 9805 + 9868 = 29220 D- get CT “False Positives”</a:t>
            </a:r>
          </a:p>
          <a:p>
            <a:r>
              <a:rPr lang="en-US" dirty="0"/>
              <a:t>C/B = 1/100</a:t>
            </a:r>
          </a:p>
        </p:txBody>
      </p:sp>
      <p:sp>
        <p:nvSpPr>
          <p:cNvPr id="10" name="Title 1">
            <a:extLst>
              <a:ext uri="{FF2B5EF4-FFF2-40B4-BE49-F238E27FC236}">
                <a16:creationId xmlns:a16="http://schemas.microsoft.com/office/drawing/2014/main" id="{13E61E0C-6B98-2C40-BEAB-416B95D16494}"/>
              </a:ext>
            </a:extLst>
          </p:cNvPr>
          <p:cNvSpPr txBox="1">
            <a:spLocks/>
          </p:cNvSpPr>
          <p:nvPr/>
        </p:nvSpPr>
        <p:spPr>
          <a:xfrm>
            <a:off x="1150938" y="990600"/>
            <a:ext cx="7793037" cy="685800"/>
          </a:xfrm>
          <a:prstGeom prst="rect">
            <a:avLst/>
          </a:prstGeom>
        </p:spPr>
        <p:txBody>
          <a:bodyPr/>
          <a:lstStyle>
            <a:lvl1pPr algn="l"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2pPr>
            <a:lvl3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3pPr>
            <a:lvl4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4pPr>
            <a:lvl5pPr algn="l" rtl="0" eaLnBrk="0" fontAlgn="base" hangingPunct="0">
              <a:spcBef>
                <a:spcPct val="0"/>
              </a:spcBef>
              <a:spcAft>
                <a:spcPct val="0"/>
              </a:spcAft>
              <a:defRPr sz="4400">
                <a:solidFill>
                  <a:schemeClr val="tx2"/>
                </a:solidFill>
                <a:latin typeface="Tahoma" charset="0"/>
                <a:ea typeface="MS PGothic" pitchFamily="34" charset="-128"/>
                <a:cs typeface="MS PGothic" charset="0"/>
              </a:defRPr>
            </a:lvl5pPr>
            <a:lvl6pPr marL="457200" algn="l" rtl="0" fontAlgn="base">
              <a:spcBef>
                <a:spcPct val="0"/>
              </a:spcBef>
              <a:spcAft>
                <a:spcPct val="0"/>
              </a:spcAft>
              <a:defRPr sz="4400">
                <a:solidFill>
                  <a:schemeClr val="tx2"/>
                </a:solidFill>
                <a:latin typeface="Tahoma" charset="0"/>
              </a:defRPr>
            </a:lvl6pPr>
            <a:lvl7pPr marL="914400" algn="l" rtl="0" fontAlgn="base">
              <a:spcBef>
                <a:spcPct val="0"/>
              </a:spcBef>
              <a:spcAft>
                <a:spcPct val="0"/>
              </a:spcAft>
              <a:defRPr sz="4400">
                <a:solidFill>
                  <a:schemeClr val="tx2"/>
                </a:solidFill>
                <a:latin typeface="Tahoma" charset="0"/>
              </a:defRPr>
            </a:lvl7pPr>
            <a:lvl8pPr marL="1371600" algn="l" rtl="0" fontAlgn="base">
              <a:spcBef>
                <a:spcPct val="0"/>
              </a:spcBef>
              <a:spcAft>
                <a:spcPct val="0"/>
              </a:spcAft>
              <a:defRPr sz="4400">
                <a:solidFill>
                  <a:schemeClr val="tx2"/>
                </a:solidFill>
                <a:latin typeface="Tahoma" charset="0"/>
              </a:defRPr>
            </a:lvl8pPr>
            <a:lvl9pPr marL="1828800" algn="l" rtl="0" fontAlgn="base">
              <a:spcBef>
                <a:spcPct val="0"/>
              </a:spcBef>
              <a:spcAft>
                <a:spcPct val="0"/>
              </a:spcAft>
              <a:defRPr sz="4400">
                <a:solidFill>
                  <a:schemeClr val="tx2"/>
                </a:solidFill>
                <a:latin typeface="Tahoma" charset="0"/>
              </a:defRPr>
            </a:lvl9pPr>
          </a:lstStyle>
          <a:p>
            <a:r>
              <a:rPr lang="en-US" kern="0" dirty="0"/>
              <a:t>Net Benefit: NLST Risk Model</a:t>
            </a:r>
          </a:p>
        </p:txBody>
      </p:sp>
    </p:spTree>
    <p:extLst>
      <p:ext uri="{BB962C8B-B14F-4D97-AF65-F5344CB8AC3E}">
        <p14:creationId xmlns:p14="http://schemas.microsoft.com/office/powerpoint/2010/main" val="3282207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0938" y="990600"/>
            <a:ext cx="7793037" cy="685800"/>
          </a:xfrm>
        </p:spPr>
        <p:txBody>
          <a:bodyPr/>
          <a:lstStyle/>
          <a:p>
            <a:r>
              <a:rPr lang="en-US" dirty="0"/>
              <a:t>Net Benefit</a:t>
            </a:r>
          </a:p>
        </p:txBody>
      </p:sp>
      <p:sp>
        <p:nvSpPr>
          <p:cNvPr id="3" name="Content Placeholder 2"/>
          <p:cNvSpPr>
            <a:spLocks noGrp="1"/>
          </p:cNvSpPr>
          <p:nvPr>
            <p:ph idx="1"/>
          </p:nvPr>
        </p:nvSpPr>
        <p:spPr>
          <a:xfrm>
            <a:off x="533400" y="2971800"/>
            <a:ext cx="8497888" cy="1868487"/>
          </a:xfrm>
        </p:spPr>
        <p:txBody>
          <a:bodyPr/>
          <a:lstStyle/>
          <a:p>
            <a:pPr marL="0" indent="0">
              <a:buNone/>
            </a:pPr>
            <a:r>
              <a:rPr lang="en-US" dirty="0"/>
              <a:t>NB = [TP - C/B(FP)]/N</a:t>
            </a:r>
          </a:p>
          <a:p>
            <a:pPr marL="0" indent="0">
              <a:buNone/>
            </a:pPr>
            <a:r>
              <a:rPr lang="en-US" dirty="0"/>
              <a:t>     = [(CTs in D+) </a:t>
            </a:r>
            <a:r>
              <a:rPr lang="mr-IN" dirty="0"/>
              <a:t>–</a:t>
            </a:r>
            <a:r>
              <a:rPr lang="en-US" dirty="0"/>
              <a:t> C/B×(CTs in D-)]/N</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46</a:t>
            </a:fld>
            <a:endParaRPr lang="en-US"/>
          </a:p>
        </p:txBody>
      </p:sp>
      <p:sp>
        <p:nvSpPr>
          <p:cNvPr id="5" name="Rectangle 4">
            <a:extLst>
              <a:ext uri="{FF2B5EF4-FFF2-40B4-BE49-F238E27FC236}">
                <a16:creationId xmlns:a16="http://schemas.microsoft.com/office/drawing/2014/main" id="{3F2DB0D4-C892-6B4C-9BE4-B4F4A4DE0C56}"/>
              </a:ext>
            </a:extLst>
          </p:cNvPr>
          <p:cNvSpPr/>
          <p:nvPr/>
        </p:nvSpPr>
        <p:spPr>
          <a:xfrm>
            <a:off x="1371600" y="4655620"/>
            <a:ext cx="4038600" cy="523220"/>
          </a:xfrm>
          <a:prstGeom prst="rect">
            <a:avLst/>
          </a:prstGeom>
        </p:spPr>
        <p:txBody>
          <a:bodyPr wrap="square">
            <a:spAutoFit/>
          </a:bodyPr>
          <a:lstStyle/>
          <a:p>
            <a:r>
              <a:rPr lang="en-US" sz="2800" dirty="0" err="1"/>
              <a:t>P</a:t>
            </a:r>
            <a:r>
              <a:rPr lang="en-US" sz="2800" baseline="-25000" dirty="0" err="1"/>
              <a:t>tt</a:t>
            </a:r>
            <a:r>
              <a:rPr lang="en-US" sz="2800" dirty="0"/>
              <a:t>/(1- </a:t>
            </a:r>
            <a:r>
              <a:rPr lang="en-US" sz="2800" dirty="0" err="1"/>
              <a:t>P</a:t>
            </a:r>
            <a:r>
              <a:rPr lang="en-US" sz="2800" baseline="-25000" dirty="0" err="1"/>
              <a:t>tt</a:t>
            </a:r>
            <a:r>
              <a:rPr lang="en-US" sz="2800" dirty="0"/>
              <a:t>) = C/B </a:t>
            </a:r>
          </a:p>
        </p:txBody>
      </p:sp>
    </p:spTree>
    <p:extLst>
      <p:ext uri="{BB962C8B-B14F-4D97-AF65-F5344CB8AC3E}">
        <p14:creationId xmlns:p14="http://schemas.microsoft.com/office/powerpoint/2010/main" val="10581530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Title 1"/>
          <p:cNvSpPr>
            <a:spLocks noGrp="1"/>
          </p:cNvSpPr>
          <p:nvPr>
            <p:ph type="title"/>
          </p:nvPr>
        </p:nvSpPr>
        <p:spPr/>
        <p:txBody>
          <a:bodyPr/>
          <a:lstStyle/>
          <a:p>
            <a:r>
              <a:rPr lang="en-US" dirty="0">
                <a:latin typeface="Tahoma" charset="0"/>
                <a:ea typeface="MS PGothic" charset="0"/>
              </a:rPr>
              <a:t>Net Benefit of Risk Model</a:t>
            </a:r>
          </a:p>
        </p:txBody>
      </p:sp>
      <p:graphicFrame>
        <p:nvGraphicFramePr>
          <p:cNvPr id="3" name="Table 2"/>
          <p:cNvGraphicFramePr>
            <a:graphicFrameLocks noGrp="1"/>
          </p:cNvGraphicFramePr>
          <p:nvPr>
            <p:extLst>
              <p:ext uri="{D42A27DB-BD31-4B8C-83A1-F6EECF244321}">
                <p14:modId xmlns:p14="http://schemas.microsoft.com/office/powerpoint/2010/main" val="3554770855"/>
              </p:ext>
            </p:extLst>
          </p:nvPr>
        </p:nvGraphicFramePr>
        <p:xfrm>
          <a:off x="394150" y="2735986"/>
          <a:ext cx="8524875" cy="3219211"/>
        </p:xfrm>
        <a:graphic>
          <a:graphicData uri="http://schemas.openxmlformats.org/drawingml/2006/table">
            <a:tbl>
              <a:tblPr/>
              <a:tblGrid>
                <a:gridCol w="1890259">
                  <a:extLst>
                    <a:ext uri="{9D8B030D-6E8A-4147-A177-3AD203B41FA5}">
                      <a16:colId xmlns:a16="http://schemas.microsoft.com/office/drawing/2014/main" val="20000"/>
                    </a:ext>
                  </a:extLst>
                </a:gridCol>
                <a:gridCol w="1552713">
                  <a:extLst>
                    <a:ext uri="{9D8B030D-6E8A-4147-A177-3AD203B41FA5}">
                      <a16:colId xmlns:a16="http://schemas.microsoft.com/office/drawing/2014/main" val="20001"/>
                    </a:ext>
                  </a:extLst>
                </a:gridCol>
                <a:gridCol w="1080148">
                  <a:extLst>
                    <a:ext uri="{9D8B030D-6E8A-4147-A177-3AD203B41FA5}">
                      <a16:colId xmlns:a16="http://schemas.microsoft.com/office/drawing/2014/main" val="20002"/>
                    </a:ext>
                  </a:extLst>
                </a:gridCol>
                <a:gridCol w="1166365">
                  <a:extLst>
                    <a:ext uri="{9D8B030D-6E8A-4147-A177-3AD203B41FA5}">
                      <a16:colId xmlns:a16="http://schemas.microsoft.com/office/drawing/2014/main" val="20003"/>
                    </a:ext>
                  </a:extLst>
                </a:gridCol>
                <a:gridCol w="1359016">
                  <a:extLst>
                    <a:ext uri="{9D8B030D-6E8A-4147-A177-3AD203B41FA5}">
                      <a16:colId xmlns:a16="http://schemas.microsoft.com/office/drawing/2014/main" val="1168382933"/>
                    </a:ext>
                  </a:extLst>
                </a:gridCol>
                <a:gridCol w="1476374">
                  <a:extLst>
                    <a:ext uri="{9D8B030D-6E8A-4147-A177-3AD203B41FA5}">
                      <a16:colId xmlns:a16="http://schemas.microsoft.com/office/drawing/2014/main" val="20004"/>
                    </a:ext>
                  </a:extLst>
                </a:gridCol>
              </a:tblGrid>
              <a:tr h="499138">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MS PGothic" charset="0"/>
                        <a:cs typeface="MS PGothic" charset="0"/>
                      </a:endParaRPr>
                    </a:p>
                  </a:txBody>
                  <a:tcPr marL="11464" marR="11464" marT="11460"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Verdana" charset="0"/>
                          <a:ea typeface="MS PGothic" charset="0"/>
                          <a:cs typeface="MS PGothic" charset="0"/>
                        </a:rPr>
                        <a:t>Total Scans</a:t>
                      </a:r>
                    </a:p>
                  </a:txBody>
                  <a:tcPr marL="11464" marR="11464" marT="1146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Verdana" charset="0"/>
                          <a:ea typeface="MS PGothic" charset="0"/>
                          <a:cs typeface="MS PGothic" charset="0"/>
                        </a:rPr>
                        <a:t>TP</a:t>
                      </a:r>
                    </a:p>
                  </a:txBody>
                  <a:tcPr marL="11464" marR="11464" marT="1146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Verdana" charset="0"/>
                          <a:ea typeface="MS PGothic" charset="0"/>
                          <a:cs typeface="MS PGothic" charset="0"/>
                        </a:rPr>
                        <a:t>FP</a:t>
                      </a:r>
                    </a:p>
                  </a:txBody>
                  <a:tcPr marL="11464" marR="11464" marT="1146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Verdana" charset="0"/>
                          <a:ea typeface="MS PGothic" charset="0"/>
                          <a:cs typeface="MS PGothic" charset="0"/>
                        </a:rPr>
                        <a:t>(1/100)×FP</a:t>
                      </a:r>
                    </a:p>
                  </a:txBody>
                  <a:tcPr marL="11464" marR="11464" marT="1146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Verdana" charset="0"/>
                          <a:ea typeface="MS PGothic" charset="0"/>
                          <a:cs typeface="MS PGothic" charset="0"/>
                        </a:rPr>
                        <a:t>TP – (1/100)×FP</a:t>
                      </a:r>
                    </a:p>
                  </a:txBody>
                  <a:tcPr marL="11464" marR="11464" marT="1146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0486">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Verdana" charset="0"/>
                          <a:ea typeface="MS PGothic" charset="0"/>
                          <a:cs typeface="MS PGothic" charset="0"/>
                        </a:rPr>
                        <a:t>CT None</a:t>
                      </a:r>
                    </a:p>
                  </a:txBody>
                  <a:tcPr marL="11464" marR="11464" marT="1146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0</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0</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0</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0</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0</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62428526"/>
                  </a:ext>
                </a:extLst>
              </a:tr>
              <a:tr h="720486">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Verdana" charset="0"/>
                          <a:ea typeface="MS PGothic" charset="0"/>
                          <a:cs typeface="MS PGothic" charset="0"/>
                        </a:rPr>
                        <a:t>CT Risk Groups 3,4,5</a:t>
                      </a:r>
                    </a:p>
                  </a:txBody>
                  <a:tcPr marL="11464" marR="11464" marT="1146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30,000</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780</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29220</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292</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488</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5572">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Verdana" charset="0"/>
                          <a:ea typeface="MS PGothic" charset="0"/>
                          <a:cs typeface="MS PGothic" charset="0"/>
                        </a:rPr>
                        <a:t>CT w/o risk stratification</a:t>
                      </a:r>
                    </a:p>
                  </a:txBody>
                  <a:tcPr marL="11464" marR="11464" marT="1146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50,000</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846</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49154</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492</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354</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93529">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MS PGothic" charset="0"/>
                        <a:cs typeface="MS PGothic" charset="0"/>
                      </a:endParaRPr>
                    </a:p>
                  </a:txBody>
                  <a:tcPr marL="11464" marR="11464" marT="11460"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Tahoma" charset="0"/>
                          <a:ea typeface="MS PGothic" charset="0"/>
                          <a:cs typeface="MS PGothic" charset="0"/>
                        </a:rPr>
                        <a:t> </a:t>
                      </a:r>
                    </a:p>
                  </a:txBody>
                  <a:tcPr marL="11464" marR="11464" marT="1146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Tahoma" charset="0"/>
                        <a:ea typeface="MS PGothic" charset="0"/>
                        <a:cs typeface="MS PGothic" charset="0"/>
                      </a:endParaRPr>
                    </a:p>
                  </a:txBody>
                  <a:tcPr marL="11464" marR="11464" marT="1146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Tahoma" charset="0"/>
                        <a:ea typeface="MS PGothic" charset="0"/>
                        <a:cs typeface="MS PGothic" charset="0"/>
                      </a:endParaRPr>
                    </a:p>
                  </a:txBody>
                  <a:tcPr marL="11464" marR="11464" marT="1146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Tahoma" charset="0"/>
                        <a:ea typeface="MS PGothic" charset="0"/>
                        <a:cs typeface="MS PGothic" charset="0"/>
                      </a:endParaRPr>
                    </a:p>
                  </a:txBody>
                  <a:tcPr marL="11464" marR="11464" marT="1146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ahoma" charset="0"/>
                          <a:ea typeface="MS PGothic" charset="0"/>
                          <a:cs typeface="MS PGothic" charset="0"/>
                        </a:rPr>
                        <a:t> </a:t>
                      </a:r>
                    </a:p>
                  </a:txBody>
                  <a:tcPr marL="11464" marR="11464" marT="1146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45793"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6A895F31-E271-7D4F-A2A6-861C41F8558B}" type="slidenum">
              <a:rPr lang="en-US" sz="1400"/>
              <a:pPr/>
              <a:t>47</a:t>
            </a:fld>
            <a:endParaRPr lang="en-US" sz="1400"/>
          </a:p>
        </p:txBody>
      </p:sp>
      <p:sp>
        <p:nvSpPr>
          <p:cNvPr id="2" name="Rectangle 1">
            <a:extLst>
              <a:ext uri="{FF2B5EF4-FFF2-40B4-BE49-F238E27FC236}">
                <a16:creationId xmlns:a16="http://schemas.microsoft.com/office/drawing/2014/main" id="{2F3EF26A-69B0-9E46-9CBF-B3B8CDD2B0B8}"/>
              </a:ext>
            </a:extLst>
          </p:cNvPr>
          <p:cNvSpPr/>
          <p:nvPr/>
        </p:nvSpPr>
        <p:spPr>
          <a:xfrm>
            <a:off x="408212" y="5666756"/>
            <a:ext cx="8524876" cy="646331"/>
          </a:xfrm>
          <a:prstGeom prst="rect">
            <a:avLst/>
          </a:prstGeom>
        </p:spPr>
        <p:txBody>
          <a:bodyPr wrap="square">
            <a:spAutoFit/>
          </a:bodyPr>
          <a:lstStyle/>
          <a:p>
            <a:r>
              <a:rPr lang="en-US" dirty="0"/>
              <a:t>In a hypothetical population of 50k, using the risk model results in 488 – 354 = 134 net true positive equivalents.</a:t>
            </a:r>
          </a:p>
        </p:txBody>
      </p:sp>
      <p:sp>
        <p:nvSpPr>
          <p:cNvPr id="4" name="TextBox 3">
            <a:extLst>
              <a:ext uri="{FF2B5EF4-FFF2-40B4-BE49-F238E27FC236}">
                <a16:creationId xmlns:a16="http://schemas.microsoft.com/office/drawing/2014/main" id="{4C3FD2A3-18F9-1245-ACAE-6BF87BF7DC3B}"/>
              </a:ext>
            </a:extLst>
          </p:cNvPr>
          <p:cNvSpPr txBox="1"/>
          <p:nvPr/>
        </p:nvSpPr>
        <p:spPr>
          <a:xfrm>
            <a:off x="533400" y="2086625"/>
            <a:ext cx="5446876" cy="523220"/>
          </a:xfrm>
          <a:prstGeom prst="rect">
            <a:avLst/>
          </a:prstGeom>
          <a:noFill/>
        </p:spPr>
        <p:txBody>
          <a:bodyPr wrap="none" rtlCol="0">
            <a:spAutoFit/>
          </a:bodyPr>
          <a:lstStyle/>
          <a:p>
            <a:r>
              <a:rPr lang="en-US" sz="2800" dirty="0"/>
              <a:t>C/B = 1/100 P</a:t>
            </a:r>
            <a:r>
              <a:rPr lang="en-US" sz="2800" baseline="-25000" dirty="0"/>
              <a:t>TT</a:t>
            </a:r>
            <a:r>
              <a:rPr lang="en-US" sz="2800" dirty="0"/>
              <a:t>= 1/101 =0.99%</a:t>
            </a:r>
          </a:p>
        </p:txBody>
      </p:sp>
    </p:spTree>
    <p:extLst>
      <p:ext uri="{BB962C8B-B14F-4D97-AF65-F5344CB8AC3E}">
        <p14:creationId xmlns:p14="http://schemas.microsoft.com/office/powerpoint/2010/main" val="9840173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Population Net Benefit</a:t>
            </a:r>
          </a:p>
        </p:txBody>
      </p:sp>
      <p:sp>
        <p:nvSpPr>
          <p:cNvPr id="3" name="Content Placeholder 2"/>
          <p:cNvSpPr>
            <a:spLocks noGrp="1"/>
          </p:cNvSpPr>
          <p:nvPr>
            <p:ph idx="1"/>
          </p:nvPr>
        </p:nvSpPr>
        <p:spPr>
          <a:xfrm>
            <a:off x="1182688" y="2017712"/>
            <a:ext cx="7772400" cy="4459287"/>
          </a:xfrm>
        </p:spPr>
        <p:txBody>
          <a:bodyPr/>
          <a:lstStyle/>
          <a:p>
            <a:r>
              <a:rPr lang="en-US" dirty="0"/>
              <a:t>Get r from model for each of N persons (r</a:t>
            </a:r>
            <a:r>
              <a:rPr lang="en-US" baseline="-25000" dirty="0"/>
              <a:t>1</a:t>
            </a:r>
            <a:r>
              <a:rPr lang="en-US" dirty="0"/>
              <a:t>, r</a:t>
            </a:r>
            <a:r>
              <a:rPr lang="en-US" baseline="-25000" dirty="0"/>
              <a:t>2</a:t>
            </a:r>
            <a:r>
              <a:rPr lang="en-US" dirty="0"/>
              <a:t>,…, </a:t>
            </a:r>
            <a:r>
              <a:rPr lang="en-US" dirty="0" err="1"/>
              <a:t>r</a:t>
            </a:r>
            <a:r>
              <a:rPr lang="en-US" baseline="-25000" dirty="0" err="1"/>
              <a:t>N</a:t>
            </a:r>
            <a:r>
              <a:rPr lang="en-US" dirty="0"/>
              <a:t>)</a:t>
            </a:r>
          </a:p>
          <a:p>
            <a:r>
              <a:rPr lang="en-US" dirty="0"/>
              <a:t>Record your best decision on each person  </a:t>
            </a:r>
          </a:p>
          <a:p>
            <a:pPr lvl="1"/>
            <a:r>
              <a:rPr lang="en-US" dirty="0"/>
              <a:t>Treat for p</a:t>
            </a:r>
            <a:r>
              <a:rPr lang="en-US" baseline="-25000" dirty="0"/>
              <a:t>i </a:t>
            </a:r>
            <a:r>
              <a:rPr lang="en-US" dirty="0"/>
              <a:t>&gt; P</a:t>
            </a:r>
            <a:r>
              <a:rPr lang="en-US" baseline="-25000" dirty="0"/>
              <a:t>TT</a:t>
            </a:r>
            <a:r>
              <a:rPr lang="en-US" dirty="0"/>
              <a:t> =C/(C+B)</a:t>
            </a:r>
          </a:p>
          <a:p>
            <a:r>
              <a:rPr lang="en-US" dirty="0"/>
              <a:t>Determine outcomes (D+/D-)</a:t>
            </a:r>
          </a:p>
          <a:p>
            <a:r>
              <a:rPr lang="en-US" dirty="0"/>
              <a:t>NB = [#Treated Appropriately </a:t>
            </a:r>
            <a:r>
              <a:rPr lang="mr-IN" dirty="0"/>
              <a:t>–</a:t>
            </a:r>
            <a:endParaRPr lang="en-US" dirty="0"/>
          </a:p>
          <a:p>
            <a:pPr marL="457200" lvl="1" indent="0">
              <a:buNone/>
            </a:pPr>
            <a:r>
              <a:rPr lang="en-US" sz="3200" dirty="0"/>
              <a:t> (C/B) (#Treated Unnecessarily) ] /N</a:t>
            </a:r>
          </a:p>
        </p:txBody>
      </p:sp>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48</a:t>
            </a:fld>
            <a:endParaRPr lang="en-US"/>
          </a:p>
        </p:txBody>
      </p:sp>
    </p:spTree>
    <p:extLst>
      <p:ext uri="{BB962C8B-B14F-4D97-AF65-F5344CB8AC3E}">
        <p14:creationId xmlns:p14="http://schemas.microsoft.com/office/powerpoint/2010/main" val="12561612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Population Net Benefit</a:t>
            </a:r>
          </a:p>
        </p:txBody>
      </p:sp>
      <p:sp>
        <p:nvSpPr>
          <p:cNvPr id="3" name="Content Placeholder 2"/>
          <p:cNvSpPr>
            <a:spLocks noGrp="1"/>
          </p:cNvSpPr>
          <p:nvPr>
            <p:ph idx="1"/>
          </p:nvPr>
        </p:nvSpPr>
        <p:spPr/>
        <p:txBody>
          <a:bodyPr/>
          <a:lstStyle/>
          <a:p>
            <a:r>
              <a:rPr lang="en-US" dirty="0"/>
              <a:t>[#Treated Appropriately </a:t>
            </a:r>
            <a:r>
              <a:rPr lang="mr-IN" dirty="0"/>
              <a:t>–</a:t>
            </a:r>
            <a:endParaRPr lang="en-US" dirty="0"/>
          </a:p>
          <a:p>
            <a:pPr marL="457200" lvl="1" indent="0">
              <a:buNone/>
            </a:pPr>
            <a:r>
              <a:rPr lang="en-US" sz="3200" dirty="0"/>
              <a:t> (C/B) (#Treated Unnecessarily) ] /N</a:t>
            </a:r>
          </a:p>
          <a:p>
            <a:r>
              <a:rPr lang="en-US" sz="3600" dirty="0"/>
              <a:t>(TP </a:t>
            </a:r>
            <a:r>
              <a:rPr lang="mr-IN" sz="3600" dirty="0"/>
              <a:t>–</a:t>
            </a:r>
            <a:r>
              <a:rPr lang="en-US" sz="3600" dirty="0"/>
              <a:t> (C/B)×FP)/N</a:t>
            </a:r>
          </a:p>
          <a:p>
            <a:pPr marL="0" indent="0">
              <a:buNone/>
            </a:pPr>
            <a:r>
              <a:rPr lang="en-US" dirty="0"/>
              <a:t>TP = number of D+ treated appropriately when strategy is treat for p</a:t>
            </a:r>
            <a:r>
              <a:rPr lang="en-US" baseline="-25000" dirty="0"/>
              <a:t>i </a:t>
            </a:r>
            <a:r>
              <a:rPr lang="en-US" dirty="0"/>
              <a:t>&gt; P</a:t>
            </a:r>
            <a:r>
              <a:rPr lang="en-US" baseline="-25000" dirty="0"/>
              <a:t>TT</a:t>
            </a:r>
          </a:p>
          <a:p>
            <a:pPr marL="0" indent="0">
              <a:buNone/>
            </a:pPr>
            <a:r>
              <a:rPr lang="en-US" dirty="0"/>
              <a:t>FP = number of D- treated unnecessarily when strategy is treat for p</a:t>
            </a:r>
            <a:r>
              <a:rPr lang="en-US" baseline="-25000" dirty="0"/>
              <a:t>i </a:t>
            </a:r>
            <a:r>
              <a:rPr lang="en-US" dirty="0"/>
              <a:t>&gt; P</a:t>
            </a:r>
            <a:r>
              <a:rPr lang="en-US" baseline="-25000" dirty="0"/>
              <a:t>TT</a:t>
            </a:r>
          </a:p>
          <a:p>
            <a:pPr marL="0" indent="0">
              <a:buNone/>
            </a:pPr>
            <a:endParaRPr lang="en-US" baseline="-25000" dirty="0"/>
          </a:p>
          <a:p>
            <a:pPr marL="0" indent="0">
              <a:buNone/>
            </a:pPr>
            <a:endParaRPr lang="en-US" sz="3600" dirty="0"/>
          </a:p>
          <a:p>
            <a:pPr marL="457200" lvl="1" indent="0">
              <a:buNone/>
            </a:pPr>
            <a:endParaRPr lang="en-US" sz="3200" dirty="0"/>
          </a:p>
          <a:p>
            <a:pPr marL="457200" lvl="1" indent="0">
              <a:buNone/>
            </a:pPr>
            <a:endParaRPr lang="en-US" sz="3200" dirty="0"/>
          </a:p>
        </p:txBody>
      </p:sp>
      <p:sp>
        <p:nvSpPr>
          <p:cNvPr id="4" name="Slide Number Placeholder 3"/>
          <p:cNvSpPr>
            <a:spLocks noGrp="1"/>
          </p:cNvSpPr>
          <p:nvPr>
            <p:ph type="sldNum" sz="quarter" idx="12"/>
          </p:nvPr>
        </p:nvSpPr>
        <p:spPr/>
        <p:txBody>
          <a:bodyPr/>
          <a:lstStyle/>
          <a:p>
            <a:pPr>
              <a:defRPr/>
            </a:pPr>
            <a:fld id="{E70CF1B1-AA47-B34B-9B18-40744FAC0177}" type="slidenum">
              <a:rPr lang="en-US" smtClean="0"/>
              <a:pPr>
                <a:defRPr/>
              </a:pPr>
              <a:t>49</a:t>
            </a:fld>
            <a:endParaRPr lang="en-US"/>
          </a:p>
        </p:txBody>
      </p:sp>
    </p:spTree>
    <p:extLst>
      <p:ext uri="{BB962C8B-B14F-4D97-AF65-F5344CB8AC3E}">
        <p14:creationId xmlns:p14="http://schemas.microsoft.com/office/powerpoint/2010/main" val="2699727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C62B9-42F0-4629-9B2F-0C2A17AF35BA}"/>
              </a:ext>
            </a:extLst>
          </p:cNvPr>
          <p:cNvSpPr>
            <a:spLocks noGrp="1"/>
          </p:cNvSpPr>
          <p:nvPr>
            <p:ph type="title"/>
          </p:nvPr>
        </p:nvSpPr>
        <p:spPr/>
        <p:txBody>
          <a:bodyPr/>
          <a:lstStyle/>
          <a:p>
            <a:r>
              <a:rPr lang="en-US" dirty="0"/>
              <a:t>Our first risk model</a:t>
            </a:r>
          </a:p>
        </p:txBody>
      </p:sp>
      <p:sp>
        <p:nvSpPr>
          <p:cNvPr id="4" name="Slide Number Placeholder 3">
            <a:extLst>
              <a:ext uri="{FF2B5EF4-FFF2-40B4-BE49-F238E27FC236}">
                <a16:creationId xmlns:a16="http://schemas.microsoft.com/office/drawing/2014/main" id="{C1589A22-9621-4F28-A17C-040E573466F7}"/>
              </a:ext>
            </a:extLst>
          </p:cNvPr>
          <p:cNvSpPr>
            <a:spLocks noGrp="1"/>
          </p:cNvSpPr>
          <p:nvPr>
            <p:ph type="sldNum" sz="quarter" idx="12"/>
          </p:nvPr>
        </p:nvSpPr>
        <p:spPr/>
        <p:txBody>
          <a:bodyPr/>
          <a:lstStyle/>
          <a:p>
            <a:pPr>
              <a:defRPr/>
            </a:pPr>
            <a:fld id="{E70CF1B1-AA47-B34B-9B18-40744FAC0177}" type="slidenum">
              <a:rPr lang="en-US" smtClean="0"/>
              <a:pPr>
                <a:defRPr/>
              </a:pPr>
              <a:t>5</a:t>
            </a:fld>
            <a:endParaRPr lang="en-US"/>
          </a:p>
        </p:txBody>
      </p:sp>
      <p:graphicFrame>
        <p:nvGraphicFramePr>
          <p:cNvPr id="7" name="Table 6">
            <a:extLst>
              <a:ext uri="{FF2B5EF4-FFF2-40B4-BE49-F238E27FC236}">
                <a16:creationId xmlns:a16="http://schemas.microsoft.com/office/drawing/2014/main" id="{50E6C9BA-2734-49BF-A752-D27D57C86CAA}"/>
              </a:ext>
            </a:extLst>
          </p:cNvPr>
          <p:cNvGraphicFramePr>
            <a:graphicFrameLocks noGrp="1"/>
          </p:cNvGraphicFramePr>
          <p:nvPr>
            <p:extLst>
              <p:ext uri="{D42A27DB-BD31-4B8C-83A1-F6EECF244321}">
                <p14:modId xmlns:p14="http://schemas.microsoft.com/office/powerpoint/2010/main" val="4201661030"/>
              </p:ext>
            </p:extLst>
          </p:nvPr>
        </p:nvGraphicFramePr>
        <p:xfrm>
          <a:off x="1676400" y="2057400"/>
          <a:ext cx="5365750" cy="4023352"/>
        </p:xfrm>
        <a:graphic>
          <a:graphicData uri="http://schemas.openxmlformats.org/drawingml/2006/table">
            <a:tbl>
              <a:tblPr/>
              <a:tblGrid>
                <a:gridCol w="3070574">
                  <a:extLst>
                    <a:ext uri="{9D8B030D-6E8A-4147-A177-3AD203B41FA5}">
                      <a16:colId xmlns:a16="http://schemas.microsoft.com/office/drawing/2014/main" val="2984091435"/>
                    </a:ext>
                  </a:extLst>
                </a:gridCol>
                <a:gridCol w="2295176">
                  <a:extLst>
                    <a:ext uri="{9D8B030D-6E8A-4147-A177-3AD203B41FA5}">
                      <a16:colId xmlns:a16="http://schemas.microsoft.com/office/drawing/2014/main" val="402403724"/>
                    </a:ext>
                  </a:extLst>
                </a:gridCol>
              </a:tblGrid>
              <a:tr h="968265">
                <a:tc>
                  <a:txBody>
                    <a:bodyPr/>
                    <a:lstStyle/>
                    <a:p>
                      <a:pPr algn="ctr" rtl="0" fontAlgn="b"/>
                      <a:r>
                        <a:rPr lang="en-US" sz="2800" b="1" i="0" u="none" strike="noStrike">
                          <a:solidFill>
                            <a:srgbClr val="000000"/>
                          </a:solidFill>
                          <a:effectLst/>
                          <a:latin typeface="Tahoma" panose="020B0604030504040204" pitchFamily="34" charset="0"/>
                        </a:rPr>
                        <a:t>Joint Fluid</a:t>
                      </a:r>
                    </a:p>
                  </a:txBody>
                  <a:tcPr marL="3810" marR="3810" marT="3810" marB="0" anchor="b">
                    <a:lnL>
                      <a:noFill/>
                    </a:lnL>
                    <a:lnR>
                      <a:noFill/>
                    </a:lnR>
                    <a:lnT>
                      <a:noFill/>
                    </a:lnT>
                    <a:lnB>
                      <a:noFill/>
                    </a:lnB>
                  </a:tcPr>
                </a:tc>
                <a:tc>
                  <a:txBody>
                    <a:bodyPr/>
                    <a:lstStyle/>
                    <a:p>
                      <a:pPr algn="ctr" rtl="0" fontAlgn="b"/>
                      <a:r>
                        <a:rPr lang="en-US" sz="2800" b="1" i="0" u="none" strike="noStrike">
                          <a:solidFill>
                            <a:srgbClr val="000000"/>
                          </a:solidFill>
                          <a:effectLst/>
                          <a:latin typeface="Tahoma" panose="020B0604030504040204" pitchFamily="34" charset="0"/>
                        </a:rPr>
                        <a:t>Septic Arthritis</a:t>
                      </a:r>
                    </a:p>
                  </a:txBody>
                  <a:tcPr marL="3810" marR="3810" marT="3810" marB="0" anchor="b">
                    <a:lnL>
                      <a:noFill/>
                    </a:lnL>
                    <a:lnR>
                      <a:noFill/>
                    </a:lnR>
                    <a:lnT>
                      <a:noFill/>
                    </a:lnT>
                    <a:lnB>
                      <a:noFill/>
                    </a:lnB>
                  </a:tcPr>
                </a:tc>
                <a:extLst>
                  <a:ext uri="{0D108BD9-81ED-4DB2-BD59-A6C34878D82A}">
                    <a16:rowId xmlns:a16="http://schemas.microsoft.com/office/drawing/2014/main" val="2580513015"/>
                  </a:ext>
                </a:extLst>
              </a:tr>
              <a:tr h="446485">
                <a:tc>
                  <a:txBody>
                    <a:bodyPr/>
                    <a:lstStyle/>
                    <a:p>
                      <a:pPr algn="ctr" rtl="0" fontAlgn="b"/>
                      <a:r>
                        <a:rPr lang="en-US" sz="2800" b="1" i="0" u="none" strike="noStrike">
                          <a:solidFill>
                            <a:srgbClr val="000000"/>
                          </a:solidFill>
                          <a:effectLst/>
                          <a:latin typeface="Tahoma" panose="020B0604030504040204" pitchFamily="34" charset="0"/>
                        </a:rPr>
                        <a:t>WBC (/uL)</a:t>
                      </a:r>
                    </a:p>
                  </a:txBody>
                  <a:tcPr marL="3810" marR="3810" marT="381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US" sz="2800" b="1" i="0" u="none" strike="noStrike" dirty="0">
                          <a:solidFill>
                            <a:srgbClr val="000000"/>
                          </a:solidFill>
                          <a:effectLst/>
                          <a:latin typeface="Tahoma" panose="020B0604030504040204" pitchFamily="34" charset="0"/>
                        </a:rPr>
                        <a:t>Risk (r)*</a:t>
                      </a:r>
                    </a:p>
                  </a:txBody>
                  <a:tcPr marL="3810" marR="3810" marT="381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8010532"/>
                  </a:ext>
                </a:extLst>
              </a:tr>
              <a:tr h="446485">
                <a:tc>
                  <a:txBody>
                    <a:bodyPr/>
                    <a:lstStyle/>
                    <a:p>
                      <a:pPr algn="ctr" rtl="0" fontAlgn="b"/>
                      <a:r>
                        <a:rPr lang="en-US" sz="2800" b="1" i="0" u="none" strike="noStrike">
                          <a:solidFill>
                            <a:srgbClr val="000000"/>
                          </a:solidFill>
                          <a:effectLst/>
                          <a:latin typeface="Tahoma" panose="020B0604030504040204" pitchFamily="34" charset="0"/>
                        </a:rPr>
                        <a:t>&gt;100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800" b="1" i="0" u="none" strike="noStrike">
                          <a:solidFill>
                            <a:srgbClr val="000000"/>
                          </a:solidFill>
                          <a:effectLst/>
                          <a:latin typeface="Tahoma" panose="020B0604030504040204" pitchFamily="34" charset="0"/>
                        </a:rPr>
                        <a:t>0.55</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0581790"/>
                  </a:ext>
                </a:extLst>
              </a:tr>
              <a:tr h="446485">
                <a:tc>
                  <a:txBody>
                    <a:bodyPr/>
                    <a:lstStyle/>
                    <a:p>
                      <a:pPr algn="ctr" rtl="0" fontAlgn="b"/>
                      <a:r>
                        <a:rPr lang="en-US" sz="2800" b="1" i="0" u="none" strike="noStrike">
                          <a:solidFill>
                            <a:srgbClr val="000000"/>
                          </a:solidFill>
                          <a:effectLst/>
                          <a:latin typeface="Tahoma" panose="020B0604030504040204" pitchFamily="34" charset="0"/>
                        </a:rPr>
                        <a:t>50 - 100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800" b="1" i="0" u="none" strike="noStrike">
                          <a:solidFill>
                            <a:srgbClr val="000000"/>
                          </a:solidFill>
                          <a:effectLst/>
                          <a:latin typeface="Tahoma" panose="020B0604030504040204" pitchFamily="34" charset="0"/>
                        </a:rPr>
                        <a:t>0.16</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7535155"/>
                  </a:ext>
                </a:extLst>
              </a:tr>
              <a:tr h="446485">
                <a:tc>
                  <a:txBody>
                    <a:bodyPr/>
                    <a:lstStyle/>
                    <a:p>
                      <a:pPr algn="ctr" rtl="0" fontAlgn="b"/>
                      <a:r>
                        <a:rPr lang="en-US" sz="2800" b="1" i="0" u="none" strike="noStrike">
                          <a:solidFill>
                            <a:srgbClr val="000000"/>
                          </a:solidFill>
                          <a:effectLst/>
                          <a:latin typeface="Tahoma" panose="020B0604030504040204" pitchFamily="34" charset="0"/>
                        </a:rPr>
                        <a:t>25 -50</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800" b="1" i="0" u="none" strike="noStrike">
                          <a:solidFill>
                            <a:srgbClr val="000000"/>
                          </a:solidFill>
                          <a:effectLst/>
                          <a:latin typeface="Tahoma" panose="020B0604030504040204" pitchFamily="34" charset="0"/>
                        </a:rPr>
                        <a:t>0.03</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8987164"/>
                  </a:ext>
                </a:extLst>
              </a:tr>
              <a:tr h="446485">
                <a:tc>
                  <a:txBody>
                    <a:bodyPr/>
                    <a:lstStyle/>
                    <a:p>
                      <a:pPr algn="ctr" rtl="0" fontAlgn="b"/>
                      <a:r>
                        <a:rPr lang="en-US" sz="2800" b="1" i="0" u="none" strike="noStrike">
                          <a:solidFill>
                            <a:srgbClr val="000000"/>
                          </a:solidFill>
                          <a:effectLst/>
                          <a:latin typeface="Tahoma" panose="020B0604030504040204" pitchFamily="34" charset="0"/>
                        </a:rPr>
                        <a:t>0 - 25</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800" b="1" i="0" u="none" strike="noStrike">
                          <a:solidFill>
                            <a:srgbClr val="000000"/>
                          </a:solidFill>
                          <a:effectLst/>
                          <a:latin typeface="Tahoma" panose="020B0604030504040204" pitchFamily="34" charset="0"/>
                        </a:rPr>
                        <a:t>0.01</a:t>
                      </a:r>
                    </a:p>
                  </a:txBody>
                  <a:tcPr marL="3810" marR="3810" marT="381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4442663"/>
                  </a:ext>
                </a:extLst>
              </a:tr>
              <a:tr h="822662">
                <a:tc gridSpan="2">
                  <a:txBody>
                    <a:bodyPr/>
                    <a:lstStyle/>
                    <a:p>
                      <a:pPr algn="l" rtl="0" fontAlgn="b"/>
                      <a:r>
                        <a:rPr lang="en-US" sz="2800" b="1" i="0" u="none" strike="noStrike" dirty="0">
                          <a:solidFill>
                            <a:srgbClr val="000000"/>
                          </a:solidFill>
                          <a:effectLst/>
                          <a:latin typeface="Tahoma" panose="020B0604030504040204" pitchFamily="34" charset="0"/>
                        </a:rPr>
                        <a:t>*Pre-Test Prob= 0.04</a:t>
                      </a:r>
                    </a:p>
                  </a:txBody>
                  <a:tcPr marL="3810" marR="3810" marT="381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pPr algn="l" fontAlgn="b"/>
                      <a:endParaRPr lang="en-US" sz="2000" b="0" i="0" u="none" strike="noStrike" dirty="0">
                        <a:solidFill>
                          <a:srgbClr val="000000"/>
                        </a:solidFill>
                        <a:effectLst/>
                        <a:latin typeface="Calibri" panose="020F0502020204030204" pitchFamily="34" charset="0"/>
                      </a:endParaRPr>
                    </a:p>
                  </a:txBody>
                  <a:tcPr marL="3810" marR="3810" marT="3810"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351119235"/>
                  </a:ext>
                </a:extLst>
              </a:tr>
            </a:tbl>
          </a:graphicData>
        </a:graphic>
      </p:graphicFrame>
      <p:sp>
        <p:nvSpPr>
          <p:cNvPr id="8" name="Oval 7">
            <a:extLst>
              <a:ext uri="{FF2B5EF4-FFF2-40B4-BE49-F238E27FC236}">
                <a16:creationId xmlns:a16="http://schemas.microsoft.com/office/drawing/2014/main" id="{9777FB66-4C9E-4BD0-9DD3-5DAD98D19658}"/>
              </a:ext>
            </a:extLst>
          </p:cNvPr>
          <p:cNvSpPr/>
          <p:nvPr/>
        </p:nvSpPr>
        <p:spPr bwMode="auto">
          <a:xfrm>
            <a:off x="1371600" y="5486400"/>
            <a:ext cx="4495800" cy="757238"/>
          </a:xfrm>
          <a:prstGeom prst="ellipse">
            <a:avLst/>
          </a:prstGeom>
          <a:noFill/>
          <a:ln w="127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317667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74220-AA00-6145-80CE-E1A1AAB0E974}"/>
              </a:ext>
            </a:extLst>
          </p:cNvPr>
          <p:cNvSpPr>
            <a:spLocks noGrp="1"/>
          </p:cNvSpPr>
          <p:nvPr>
            <p:ph type="title"/>
          </p:nvPr>
        </p:nvSpPr>
        <p:spPr/>
        <p:txBody>
          <a:bodyPr/>
          <a:lstStyle/>
          <a:p>
            <a:r>
              <a:rPr lang="en-US" dirty="0"/>
              <a:t>Maximizing Net Benefit vs. Minimizing Expected Regret</a:t>
            </a:r>
          </a:p>
        </p:txBody>
      </p:sp>
      <p:sp>
        <p:nvSpPr>
          <p:cNvPr id="3" name="Content Placeholder 2">
            <a:extLst>
              <a:ext uri="{FF2B5EF4-FFF2-40B4-BE49-F238E27FC236}">
                <a16:creationId xmlns:a16="http://schemas.microsoft.com/office/drawing/2014/main" id="{23A61832-12D7-524B-B89A-C430036BD1C8}"/>
              </a:ext>
            </a:extLst>
          </p:cNvPr>
          <p:cNvSpPr>
            <a:spLocks noGrp="1"/>
          </p:cNvSpPr>
          <p:nvPr>
            <p:ph idx="1"/>
          </p:nvPr>
        </p:nvSpPr>
        <p:spPr>
          <a:xfrm>
            <a:off x="990600" y="1846264"/>
            <a:ext cx="7772400" cy="4325936"/>
          </a:xfrm>
        </p:spPr>
        <p:txBody>
          <a:bodyPr/>
          <a:lstStyle/>
          <a:p>
            <a:r>
              <a:rPr lang="en-US" sz="2800" dirty="0"/>
              <a:t>Algebraically equivalent, i.e., lead to same treatment threshold </a:t>
            </a:r>
            <a:r>
              <a:rPr lang="en-US" sz="2800" dirty="0" err="1"/>
              <a:t>P</a:t>
            </a:r>
            <a:r>
              <a:rPr lang="en-US" sz="2800" baseline="-25000" dirty="0" err="1"/>
              <a:t>tt</a:t>
            </a:r>
            <a:endParaRPr lang="en-US" sz="2800" baseline="-25000" dirty="0"/>
          </a:p>
          <a:p>
            <a:r>
              <a:rPr lang="en-US" sz="2800" dirty="0"/>
              <a:t>Expected Regret of Treat Relative to No Treat</a:t>
            </a:r>
          </a:p>
          <a:p>
            <a:pPr lvl="1"/>
            <a:r>
              <a:rPr lang="en-US" sz="2400" dirty="0"/>
              <a:t> (1 –P)×C - P×B</a:t>
            </a:r>
          </a:p>
          <a:p>
            <a:pPr lvl="1"/>
            <a:r>
              <a:rPr lang="en-US" sz="2400" dirty="0"/>
              <a:t>Higher is worse</a:t>
            </a:r>
          </a:p>
          <a:p>
            <a:r>
              <a:rPr lang="en-US" sz="2800" dirty="0"/>
              <a:t>Net Benefit of Treatment</a:t>
            </a:r>
          </a:p>
          <a:p>
            <a:pPr lvl="1"/>
            <a:r>
              <a:rPr lang="en-US" sz="2400" dirty="0"/>
              <a:t>[P×B – (1-P)×C]/B</a:t>
            </a:r>
          </a:p>
          <a:p>
            <a:pPr lvl="1"/>
            <a:r>
              <a:rPr lang="en-US" sz="2400" dirty="0"/>
              <a:t>P – C/B ×(1-P)×C</a:t>
            </a:r>
          </a:p>
          <a:p>
            <a:pPr lvl="1"/>
            <a:r>
              <a:rPr lang="en-US" sz="2400" dirty="0"/>
              <a:t>Higher is better</a:t>
            </a:r>
          </a:p>
        </p:txBody>
      </p:sp>
      <p:sp>
        <p:nvSpPr>
          <p:cNvPr id="4" name="Slide Number Placeholder 3">
            <a:extLst>
              <a:ext uri="{FF2B5EF4-FFF2-40B4-BE49-F238E27FC236}">
                <a16:creationId xmlns:a16="http://schemas.microsoft.com/office/drawing/2014/main" id="{1F6660E4-86C6-324E-8AF2-3F91BF4698B1}"/>
              </a:ext>
            </a:extLst>
          </p:cNvPr>
          <p:cNvSpPr>
            <a:spLocks noGrp="1"/>
          </p:cNvSpPr>
          <p:nvPr>
            <p:ph type="sldNum" sz="quarter" idx="12"/>
          </p:nvPr>
        </p:nvSpPr>
        <p:spPr/>
        <p:txBody>
          <a:bodyPr/>
          <a:lstStyle/>
          <a:p>
            <a:pPr>
              <a:defRPr/>
            </a:pPr>
            <a:fld id="{E70CF1B1-AA47-B34B-9B18-40744FAC0177}" type="slidenum">
              <a:rPr lang="en-US" smtClean="0"/>
              <a:pPr>
                <a:defRPr/>
              </a:pPr>
              <a:t>50</a:t>
            </a:fld>
            <a:endParaRPr lang="en-US"/>
          </a:p>
        </p:txBody>
      </p:sp>
    </p:spTree>
    <p:extLst>
      <p:ext uri="{BB962C8B-B14F-4D97-AF65-F5344CB8AC3E}">
        <p14:creationId xmlns:p14="http://schemas.microsoft.com/office/powerpoint/2010/main" val="25997547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2E682B-4AB2-4892-9CEF-A91FC905D33C}"/>
              </a:ext>
            </a:extLst>
          </p:cNvPr>
          <p:cNvSpPr>
            <a:spLocks noGrp="1"/>
          </p:cNvSpPr>
          <p:nvPr>
            <p:ph type="title"/>
          </p:nvPr>
        </p:nvSpPr>
        <p:spPr/>
        <p:txBody>
          <a:bodyPr/>
          <a:lstStyle/>
          <a:p>
            <a:r>
              <a:rPr lang="en-US" dirty="0"/>
              <a:t>“Treat All”</a:t>
            </a:r>
          </a:p>
        </p:txBody>
      </p:sp>
      <p:sp>
        <p:nvSpPr>
          <p:cNvPr id="4" name="Content Placeholder 3">
            <a:extLst>
              <a:ext uri="{FF2B5EF4-FFF2-40B4-BE49-F238E27FC236}">
                <a16:creationId xmlns:a16="http://schemas.microsoft.com/office/drawing/2014/main" id="{9588A293-D78E-4A36-BD9B-643D61CBAAD5}"/>
              </a:ext>
            </a:extLst>
          </p:cNvPr>
          <p:cNvSpPr>
            <a:spLocks noGrp="1"/>
          </p:cNvSpPr>
          <p:nvPr>
            <p:ph idx="1"/>
          </p:nvPr>
        </p:nvSpPr>
        <p:spPr/>
        <p:txBody>
          <a:bodyPr/>
          <a:lstStyle/>
          <a:p>
            <a:pPr marL="0" indent="0">
              <a:buNone/>
            </a:pPr>
            <a:r>
              <a:rPr lang="en-US" dirty="0"/>
              <a:t>P – C/B×(1-P)</a:t>
            </a:r>
          </a:p>
          <a:p>
            <a:pPr marL="0" indent="0">
              <a:buNone/>
            </a:pPr>
            <a:r>
              <a:rPr lang="en-US" dirty="0"/>
              <a:t>P – </a:t>
            </a:r>
            <a:r>
              <a:rPr lang="en-US" dirty="0" err="1"/>
              <a:t>P</a:t>
            </a:r>
            <a:r>
              <a:rPr lang="en-US" baseline="-25000" dirty="0" err="1"/>
              <a:t>tt</a:t>
            </a:r>
            <a:r>
              <a:rPr lang="en-US" dirty="0"/>
              <a:t>/(1- </a:t>
            </a:r>
            <a:r>
              <a:rPr lang="en-US" dirty="0" err="1"/>
              <a:t>P</a:t>
            </a:r>
            <a:r>
              <a:rPr lang="en-US" baseline="-25000" dirty="0" err="1"/>
              <a:t>tt</a:t>
            </a:r>
            <a:r>
              <a:rPr lang="en-US" dirty="0"/>
              <a:t>)×(1-P)</a:t>
            </a:r>
          </a:p>
          <a:p>
            <a:endParaRPr lang="en-US" dirty="0"/>
          </a:p>
          <a:p>
            <a:r>
              <a:rPr lang="en-US" dirty="0"/>
              <a:t>Crosses vertical axis at NB = P</a:t>
            </a:r>
          </a:p>
          <a:p>
            <a:pPr lvl="1"/>
            <a:r>
              <a:rPr lang="en-US" dirty="0"/>
              <a:t>When </a:t>
            </a:r>
            <a:r>
              <a:rPr lang="en-US" dirty="0" err="1"/>
              <a:t>P</a:t>
            </a:r>
            <a:r>
              <a:rPr lang="en-US" baseline="-25000" dirty="0" err="1"/>
              <a:t>tt</a:t>
            </a:r>
            <a:r>
              <a:rPr lang="en-US" dirty="0"/>
              <a:t> = 0, NB = P</a:t>
            </a:r>
          </a:p>
          <a:p>
            <a:r>
              <a:rPr lang="en-US" dirty="0"/>
              <a:t>Crosses horizontal axis at </a:t>
            </a:r>
            <a:r>
              <a:rPr lang="en-US" dirty="0" err="1"/>
              <a:t>P</a:t>
            </a:r>
            <a:r>
              <a:rPr lang="en-US" baseline="-25000" dirty="0" err="1"/>
              <a:t>tt</a:t>
            </a:r>
            <a:r>
              <a:rPr lang="en-US" dirty="0"/>
              <a:t> = P</a:t>
            </a:r>
          </a:p>
          <a:p>
            <a:pPr lvl="1"/>
            <a:r>
              <a:rPr lang="en-US" dirty="0"/>
              <a:t>When </a:t>
            </a:r>
            <a:r>
              <a:rPr lang="en-US" dirty="0" err="1"/>
              <a:t>P</a:t>
            </a:r>
            <a:r>
              <a:rPr lang="en-US" baseline="-25000" dirty="0" err="1"/>
              <a:t>tt</a:t>
            </a:r>
            <a:r>
              <a:rPr lang="en-US" dirty="0"/>
              <a:t> = P, NB = 0</a:t>
            </a:r>
          </a:p>
        </p:txBody>
      </p:sp>
      <p:sp>
        <p:nvSpPr>
          <p:cNvPr id="2" name="Slide Number Placeholder 1">
            <a:extLst>
              <a:ext uri="{FF2B5EF4-FFF2-40B4-BE49-F238E27FC236}">
                <a16:creationId xmlns:a16="http://schemas.microsoft.com/office/drawing/2014/main" id="{8BD40AD6-62AA-40FB-B74E-46BB4BC87817}"/>
              </a:ext>
            </a:extLst>
          </p:cNvPr>
          <p:cNvSpPr>
            <a:spLocks noGrp="1"/>
          </p:cNvSpPr>
          <p:nvPr>
            <p:ph type="sldNum" sz="quarter" idx="12"/>
          </p:nvPr>
        </p:nvSpPr>
        <p:spPr/>
        <p:txBody>
          <a:bodyPr/>
          <a:lstStyle/>
          <a:p>
            <a:pPr>
              <a:defRPr/>
            </a:pPr>
            <a:fld id="{5658D01E-B3B9-A143-8F8C-1F8AEAD31DC2}" type="slidenum">
              <a:rPr lang="en-US" smtClean="0"/>
              <a:pPr>
                <a:defRPr/>
              </a:pPr>
              <a:t>51</a:t>
            </a:fld>
            <a:endParaRPr lang="en-US"/>
          </a:p>
        </p:txBody>
      </p:sp>
    </p:spTree>
    <p:extLst>
      <p:ext uri="{BB962C8B-B14F-4D97-AF65-F5344CB8AC3E}">
        <p14:creationId xmlns:p14="http://schemas.microsoft.com/office/powerpoint/2010/main" val="25601954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A8B03-CE4A-DE41-88FE-6D825A43ED01}"/>
              </a:ext>
            </a:extLst>
          </p:cNvPr>
          <p:cNvSpPr>
            <a:spLocks noGrp="1"/>
          </p:cNvSpPr>
          <p:nvPr>
            <p:ph type="title"/>
          </p:nvPr>
        </p:nvSpPr>
        <p:spPr/>
        <p:txBody>
          <a:bodyPr/>
          <a:lstStyle/>
          <a:p>
            <a:r>
              <a:rPr lang="en-US" dirty="0"/>
              <a:t>Decision Curves</a:t>
            </a:r>
          </a:p>
        </p:txBody>
      </p:sp>
      <p:sp>
        <p:nvSpPr>
          <p:cNvPr id="4" name="Slide Number Placeholder 3">
            <a:extLst>
              <a:ext uri="{FF2B5EF4-FFF2-40B4-BE49-F238E27FC236}">
                <a16:creationId xmlns:a16="http://schemas.microsoft.com/office/drawing/2014/main" id="{62C74427-9242-0F4B-8D56-B425B2BB7754}"/>
              </a:ext>
            </a:extLst>
          </p:cNvPr>
          <p:cNvSpPr>
            <a:spLocks noGrp="1"/>
          </p:cNvSpPr>
          <p:nvPr>
            <p:ph type="sldNum" sz="quarter" idx="12"/>
          </p:nvPr>
        </p:nvSpPr>
        <p:spPr/>
        <p:txBody>
          <a:bodyPr/>
          <a:lstStyle/>
          <a:p>
            <a:pPr>
              <a:defRPr/>
            </a:pPr>
            <a:fld id="{E70CF1B1-AA47-B34B-9B18-40744FAC0177}" type="slidenum">
              <a:rPr lang="en-US" smtClean="0"/>
              <a:pPr>
                <a:defRPr/>
              </a:pPr>
              <a:t>52</a:t>
            </a:fld>
            <a:endParaRPr lang="en-US"/>
          </a:p>
        </p:txBody>
      </p:sp>
      <p:graphicFrame>
        <p:nvGraphicFramePr>
          <p:cNvPr id="6" name="Chart 5">
            <a:extLst>
              <a:ext uri="{FF2B5EF4-FFF2-40B4-BE49-F238E27FC236}">
                <a16:creationId xmlns:a16="http://schemas.microsoft.com/office/drawing/2014/main" id="{0FCCEAFE-70EA-604B-87FC-9BA2E8B9D992}"/>
              </a:ext>
            </a:extLst>
          </p:cNvPr>
          <p:cNvGraphicFramePr>
            <a:graphicFrameLocks/>
          </p:cNvGraphicFramePr>
          <p:nvPr>
            <p:extLst>
              <p:ext uri="{D42A27DB-BD31-4B8C-83A1-F6EECF244321}">
                <p14:modId xmlns:p14="http://schemas.microsoft.com/office/powerpoint/2010/main" val="510234092"/>
              </p:ext>
            </p:extLst>
          </p:nvPr>
        </p:nvGraphicFramePr>
        <p:xfrm>
          <a:off x="857250" y="1804987"/>
          <a:ext cx="7137400" cy="48387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423282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Title 1"/>
          <p:cNvSpPr>
            <a:spLocks noGrp="1"/>
          </p:cNvSpPr>
          <p:nvPr>
            <p:ph type="title"/>
          </p:nvPr>
        </p:nvSpPr>
        <p:spPr/>
        <p:txBody>
          <a:bodyPr/>
          <a:lstStyle/>
          <a:p>
            <a:r>
              <a:rPr lang="en-US" dirty="0">
                <a:latin typeface="Tahoma" charset="0"/>
                <a:ea typeface="MS PGothic" charset="0"/>
              </a:rPr>
              <a:t>Net Benefit of Risk Model</a:t>
            </a:r>
          </a:p>
        </p:txBody>
      </p:sp>
      <p:graphicFrame>
        <p:nvGraphicFramePr>
          <p:cNvPr id="3" name="Table 2"/>
          <p:cNvGraphicFramePr>
            <a:graphicFrameLocks noGrp="1"/>
          </p:cNvGraphicFramePr>
          <p:nvPr/>
        </p:nvGraphicFramePr>
        <p:xfrm>
          <a:off x="394150" y="2735986"/>
          <a:ext cx="8524875" cy="3219211"/>
        </p:xfrm>
        <a:graphic>
          <a:graphicData uri="http://schemas.openxmlformats.org/drawingml/2006/table">
            <a:tbl>
              <a:tblPr/>
              <a:tblGrid>
                <a:gridCol w="1890259">
                  <a:extLst>
                    <a:ext uri="{9D8B030D-6E8A-4147-A177-3AD203B41FA5}">
                      <a16:colId xmlns:a16="http://schemas.microsoft.com/office/drawing/2014/main" val="20000"/>
                    </a:ext>
                  </a:extLst>
                </a:gridCol>
                <a:gridCol w="1552713">
                  <a:extLst>
                    <a:ext uri="{9D8B030D-6E8A-4147-A177-3AD203B41FA5}">
                      <a16:colId xmlns:a16="http://schemas.microsoft.com/office/drawing/2014/main" val="20001"/>
                    </a:ext>
                  </a:extLst>
                </a:gridCol>
                <a:gridCol w="1080148">
                  <a:extLst>
                    <a:ext uri="{9D8B030D-6E8A-4147-A177-3AD203B41FA5}">
                      <a16:colId xmlns:a16="http://schemas.microsoft.com/office/drawing/2014/main" val="20002"/>
                    </a:ext>
                  </a:extLst>
                </a:gridCol>
                <a:gridCol w="1166365">
                  <a:extLst>
                    <a:ext uri="{9D8B030D-6E8A-4147-A177-3AD203B41FA5}">
                      <a16:colId xmlns:a16="http://schemas.microsoft.com/office/drawing/2014/main" val="20003"/>
                    </a:ext>
                  </a:extLst>
                </a:gridCol>
                <a:gridCol w="1359016">
                  <a:extLst>
                    <a:ext uri="{9D8B030D-6E8A-4147-A177-3AD203B41FA5}">
                      <a16:colId xmlns:a16="http://schemas.microsoft.com/office/drawing/2014/main" val="1168382933"/>
                    </a:ext>
                  </a:extLst>
                </a:gridCol>
                <a:gridCol w="1476374">
                  <a:extLst>
                    <a:ext uri="{9D8B030D-6E8A-4147-A177-3AD203B41FA5}">
                      <a16:colId xmlns:a16="http://schemas.microsoft.com/office/drawing/2014/main" val="20004"/>
                    </a:ext>
                  </a:extLst>
                </a:gridCol>
              </a:tblGrid>
              <a:tr h="499138">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MS PGothic" charset="0"/>
                        <a:cs typeface="MS PGothic" charset="0"/>
                      </a:endParaRPr>
                    </a:p>
                  </a:txBody>
                  <a:tcPr marL="11464" marR="11464" marT="11460"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Verdana" charset="0"/>
                          <a:ea typeface="MS PGothic" charset="0"/>
                          <a:cs typeface="MS PGothic" charset="0"/>
                        </a:rPr>
                        <a:t>Total Scans</a:t>
                      </a:r>
                    </a:p>
                  </a:txBody>
                  <a:tcPr marL="11464" marR="11464" marT="1146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Verdana" charset="0"/>
                          <a:ea typeface="MS PGothic" charset="0"/>
                          <a:cs typeface="MS PGothic" charset="0"/>
                        </a:rPr>
                        <a:t>TP</a:t>
                      </a:r>
                    </a:p>
                  </a:txBody>
                  <a:tcPr marL="11464" marR="11464" marT="1146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Verdana" charset="0"/>
                          <a:ea typeface="MS PGothic" charset="0"/>
                          <a:cs typeface="MS PGothic" charset="0"/>
                        </a:rPr>
                        <a:t>FP</a:t>
                      </a:r>
                    </a:p>
                  </a:txBody>
                  <a:tcPr marL="11464" marR="11464" marT="1146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Verdana" charset="0"/>
                          <a:ea typeface="MS PGothic" charset="0"/>
                          <a:cs typeface="MS PGothic" charset="0"/>
                        </a:rPr>
                        <a:t>(1/100)×FP</a:t>
                      </a:r>
                    </a:p>
                  </a:txBody>
                  <a:tcPr marL="11464" marR="11464" marT="1146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Verdana" charset="0"/>
                          <a:ea typeface="MS PGothic" charset="0"/>
                          <a:cs typeface="MS PGothic" charset="0"/>
                        </a:rPr>
                        <a:t>TP – (1/100)×FP</a:t>
                      </a:r>
                    </a:p>
                  </a:txBody>
                  <a:tcPr marL="11464" marR="11464" marT="1146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0486">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Verdana" charset="0"/>
                          <a:ea typeface="MS PGothic" charset="0"/>
                          <a:cs typeface="MS PGothic" charset="0"/>
                        </a:rPr>
                        <a:t>CT None</a:t>
                      </a:r>
                    </a:p>
                  </a:txBody>
                  <a:tcPr marL="11464" marR="11464" marT="1146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0</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0</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0</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0</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0</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62428526"/>
                  </a:ext>
                </a:extLst>
              </a:tr>
              <a:tr h="720486">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Verdana" charset="0"/>
                          <a:ea typeface="MS PGothic" charset="0"/>
                          <a:cs typeface="MS PGothic" charset="0"/>
                        </a:rPr>
                        <a:t>CT Risk Groups 3,4,5</a:t>
                      </a:r>
                    </a:p>
                  </a:txBody>
                  <a:tcPr marL="11464" marR="11464" marT="1146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30,000</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780</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29220</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292</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488</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5572">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Verdana" charset="0"/>
                          <a:ea typeface="MS PGothic" charset="0"/>
                          <a:cs typeface="MS PGothic" charset="0"/>
                        </a:rPr>
                        <a:t>CT w/o risk stratification</a:t>
                      </a:r>
                    </a:p>
                  </a:txBody>
                  <a:tcPr marL="11464" marR="11464" marT="1146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50,000</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846</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49154</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492</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354</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93529">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MS PGothic" charset="0"/>
                        <a:cs typeface="MS PGothic" charset="0"/>
                      </a:endParaRPr>
                    </a:p>
                  </a:txBody>
                  <a:tcPr marL="11464" marR="11464" marT="11460"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Tahoma" charset="0"/>
                          <a:ea typeface="MS PGothic" charset="0"/>
                          <a:cs typeface="MS PGothic" charset="0"/>
                        </a:rPr>
                        <a:t> </a:t>
                      </a:r>
                    </a:p>
                  </a:txBody>
                  <a:tcPr marL="11464" marR="11464" marT="1146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Tahoma" charset="0"/>
                        <a:ea typeface="MS PGothic" charset="0"/>
                        <a:cs typeface="MS PGothic" charset="0"/>
                      </a:endParaRPr>
                    </a:p>
                  </a:txBody>
                  <a:tcPr marL="11464" marR="11464" marT="1146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Tahoma" charset="0"/>
                        <a:ea typeface="MS PGothic" charset="0"/>
                        <a:cs typeface="MS PGothic" charset="0"/>
                      </a:endParaRPr>
                    </a:p>
                  </a:txBody>
                  <a:tcPr marL="11464" marR="11464" marT="1146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Tahoma" charset="0"/>
                        <a:ea typeface="MS PGothic" charset="0"/>
                        <a:cs typeface="MS PGothic" charset="0"/>
                      </a:endParaRPr>
                    </a:p>
                  </a:txBody>
                  <a:tcPr marL="11464" marR="11464" marT="1146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ahoma" charset="0"/>
                          <a:ea typeface="MS PGothic" charset="0"/>
                          <a:cs typeface="MS PGothic" charset="0"/>
                        </a:rPr>
                        <a:t> </a:t>
                      </a:r>
                    </a:p>
                  </a:txBody>
                  <a:tcPr marL="11464" marR="11464" marT="1146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45793"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6A895F31-E271-7D4F-A2A6-861C41F8558B}" type="slidenum">
              <a:rPr lang="en-US" sz="1400"/>
              <a:pPr/>
              <a:t>53</a:t>
            </a:fld>
            <a:endParaRPr lang="en-US" sz="1400"/>
          </a:p>
        </p:txBody>
      </p:sp>
      <p:sp>
        <p:nvSpPr>
          <p:cNvPr id="2" name="Rectangle 1">
            <a:extLst>
              <a:ext uri="{FF2B5EF4-FFF2-40B4-BE49-F238E27FC236}">
                <a16:creationId xmlns:a16="http://schemas.microsoft.com/office/drawing/2014/main" id="{2F3EF26A-69B0-9E46-9CBF-B3B8CDD2B0B8}"/>
              </a:ext>
            </a:extLst>
          </p:cNvPr>
          <p:cNvSpPr/>
          <p:nvPr/>
        </p:nvSpPr>
        <p:spPr>
          <a:xfrm>
            <a:off x="408212" y="5666756"/>
            <a:ext cx="8524876" cy="646331"/>
          </a:xfrm>
          <a:prstGeom prst="rect">
            <a:avLst/>
          </a:prstGeom>
        </p:spPr>
        <p:txBody>
          <a:bodyPr wrap="square">
            <a:spAutoFit/>
          </a:bodyPr>
          <a:lstStyle/>
          <a:p>
            <a:r>
              <a:rPr lang="en-US" dirty="0"/>
              <a:t>In a hypothetical population of 50k, using the risk model results in 488 – 354 = 134 net true positive equivalents.</a:t>
            </a:r>
          </a:p>
        </p:txBody>
      </p:sp>
      <p:sp>
        <p:nvSpPr>
          <p:cNvPr id="4" name="TextBox 3">
            <a:extLst>
              <a:ext uri="{FF2B5EF4-FFF2-40B4-BE49-F238E27FC236}">
                <a16:creationId xmlns:a16="http://schemas.microsoft.com/office/drawing/2014/main" id="{4C3FD2A3-18F9-1245-ACAE-6BF87BF7DC3B}"/>
              </a:ext>
            </a:extLst>
          </p:cNvPr>
          <p:cNvSpPr txBox="1"/>
          <p:nvPr/>
        </p:nvSpPr>
        <p:spPr>
          <a:xfrm>
            <a:off x="533400" y="2086625"/>
            <a:ext cx="5446876" cy="523220"/>
          </a:xfrm>
          <a:prstGeom prst="rect">
            <a:avLst/>
          </a:prstGeom>
          <a:noFill/>
        </p:spPr>
        <p:txBody>
          <a:bodyPr wrap="none" rtlCol="0">
            <a:spAutoFit/>
          </a:bodyPr>
          <a:lstStyle/>
          <a:p>
            <a:r>
              <a:rPr lang="en-US" sz="2800" dirty="0"/>
              <a:t>C/B = 1/100 P</a:t>
            </a:r>
            <a:r>
              <a:rPr lang="en-US" sz="2800" baseline="-25000" dirty="0"/>
              <a:t>TT</a:t>
            </a:r>
            <a:r>
              <a:rPr lang="en-US" sz="2800" dirty="0"/>
              <a:t>= 1/101 =0.99%</a:t>
            </a:r>
          </a:p>
        </p:txBody>
      </p:sp>
    </p:spTree>
    <p:extLst>
      <p:ext uri="{BB962C8B-B14F-4D97-AF65-F5344CB8AC3E}">
        <p14:creationId xmlns:p14="http://schemas.microsoft.com/office/powerpoint/2010/main" val="37088091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Title 1"/>
          <p:cNvSpPr>
            <a:spLocks noGrp="1"/>
          </p:cNvSpPr>
          <p:nvPr>
            <p:ph type="title"/>
          </p:nvPr>
        </p:nvSpPr>
        <p:spPr/>
        <p:txBody>
          <a:bodyPr/>
          <a:lstStyle/>
          <a:p>
            <a:r>
              <a:rPr lang="en-US" dirty="0">
                <a:latin typeface="Tahoma" charset="0"/>
                <a:ea typeface="MS PGothic" charset="0"/>
              </a:rPr>
              <a:t>Net Benefit of Risk Model</a:t>
            </a:r>
          </a:p>
        </p:txBody>
      </p:sp>
      <p:graphicFrame>
        <p:nvGraphicFramePr>
          <p:cNvPr id="3" name="Table 2"/>
          <p:cNvGraphicFramePr>
            <a:graphicFrameLocks noGrp="1"/>
          </p:cNvGraphicFramePr>
          <p:nvPr>
            <p:extLst>
              <p:ext uri="{D42A27DB-BD31-4B8C-83A1-F6EECF244321}">
                <p14:modId xmlns:p14="http://schemas.microsoft.com/office/powerpoint/2010/main" val="4232481488"/>
              </p:ext>
            </p:extLst>
          </p:nvPr>
        </p:nvGraphicFramePr>
        <p:xfrm>
          <a:off x="394150" y="2735986"/>
          <a:ext cx="8524875" cy="3219211"/>
        </p:xfrm>
        <a:graphic>
          <a:graphicData uri="http://schemas.openxmlformats.org/drawingml/2006/table">
            <a:tbl>
              <a:tblPr/>
              <a:tblGrid>
                <a:gridCol w="1890259">
                  <a:extLst>
                    <a:ext uri="{9D8B030D-6E8A-4147-A177-3AD203B41FA5}">
                      <a16:colId xmlns:a16="http://schemas.microsoft.com/office/drawing/2014/main" val="20000"/>
                    </a:ext>
                  </a:extLst>
                </a:gridCol>
                <a:gridCol w="1552713">
                  <a:extLst>
                    <a:ext uri="{9D8B030D-6E8A-4147-A177-3AD203B41FA5}">
                      <a16:colId xmlns:a16="http://schemas.microsoft.com/office/drawing/2014/main" val="20001"/>
                    </a:ext>
                  </a:extLst>
                </a:gridCol>
                <a:gridCol w="1080148">
                  <a:extLst>
                    <a:ext uri="{9D8B030D-6E8A-4147-A177-3AD203B41FA5}">
                      <a16:colId xmlns:a16="http://schemas.microsoft.com/office/drawing/2014/main" val="20002"/>
                    </a:ext>
                  </a:extLst>
                </a:gridCol>
                <a:gridCol w="1166365">
                  <a:extLst>
                    <a:ext uri="{9D8B030D-6E8A-4147-A177-3AD203B41FA5}">
                      <a16:colId xmlns:a16="http://schemas.microsoft.com/office/drawing/2014/main" val="20003"/>
                    </a:ext>
                  </a:extLst>
                </a:gridCol>
                <a:gridCol w="1359016">
                  <a:extLst>
                    <a:ext uri="{9D8B030D-6E8A-4147-A177-3AD203B41FA5}">
                      <a16:colId xmlns:a16="http://schemas.microsoft.com/office/drawing/2014/main" val="1168382933"/>
                    </a:ext>
                  </a:extLst>
                </a:gridCol>
                <a:gridCol w="1476374">
                  <a:extLst>
                    <a:ext uri="{9D8B030D-6E8A-4147-A177-3AD203B41FA5}">
                      <a16:colId xmlns:a16="http://schemas.microsoft.com/office/drawing/2014/main" val="20004"/>
                    </a:ext>
                  </a:extLst>
                </a:gridCol>
              </a:tblGrid>
              <a:tr h="499138">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MS PGothic" charset="0"/>
                        <a:cs typeface="MS PGothic" charset="0"/>
                      </a:endParaRPr>
                    </a:p>
                  </a:txBody>
                  <a:tcPr marL="11464" marR="11464" marT="11460"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Verdana" charset="0"/>
                          <a:ea typeface="MS PGothic" charset="0"/>
                          <a:cs typeface="MS PGothic" charset="0"/>
                        </a:rPr>
                        <a:t>Total Scans</a:t>
                      </a:r>
                    </a:p>
                  </a:txBody>
                  <a:tcPr marL="11464" marR="11464" marT="1146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Verdana" charset="0"/>
                          <a:ea typeface="MS PGothic" charset="0"/>
                          <a:cs typeface="MS PGothic" charset="0"/>
                        </a:rPr>
                        <a:t>TP</a:t>
                      </a:r>
                    </a:p>
                  </a:txBody>
                  <a:tcPr marL="11464" marR="11464" marT="1146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Verdana" charset="0"/>
                          <a:ea typeface="MS PGothic" charset="0"/>
                          <a:cs typeface="MS PGothic" charset="0"/>
                        </a:rPr>
                        <a:t>FP</a:t>
                      </a:r>
                    </a:p>
                  </a:txBody>
                  <a:tcPr marL="11464" marR="11464" marT="1146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Verdana" charset="0"/>
                          <a:ea typeface="MS PGothic" charset="0"/>
                          <a:cs typeface="MS PGothic" charset="0"/>
                        </a:rPr>
                        <a:t>(1/50)×FP</a:t>
                      </a:r>
                    </a:p>
                  </a:txBody>
                  <a:tcPr marL="11464" marR="11464" marT="1146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00"/>
                          </a:solidFill>
                          <a:effectLst/>
                          <a:latin typeface="Verdana" charset="0"/>
                          <a:ea typeface="MS PGothic" charset="0"/>
                          <a:cs typeface="MS PGothic" charset="0"/>
                        </a:rPr>
                        <a:t>TP – (1/50)×FP</a:t>
                      </a:r>
                    </a:p>
                  </a:txBody>
                  <a:tcPr marL="11464" marR="11464" marT="11460" marB="0"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20486">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Verdana" charset="0"/>
                          <a:ea typeface="MS PGothic" charset="0"/>
                          <a:cs typeface="MS PGothic" charset="0"/>
                        </a:rPr>
                        <a:t>CT None</a:t>
                      </a:r>
                    </a:p>
                  </a:txBody>
                  <a:tcPr marL="11464" marR="11464" marT="1146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0</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0</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0</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0</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0</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62428526"/>
                  </a:ext>
                </a:extLst>
              </a:tr>
              <a:tr h="720486">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Verdana" charset="0"/>
                          <a:ea typeface="MS PGothic" charset="0"/>
                          <a:cs typeface="MS PGothic" charset="0"/>
                        </a:rPr>
                        <a:t>CT Risk Group 5</a:t>
                      </a:r>
                    </a:p>
                  </a:txBody>
                  <a:tcPr marL="11464" marR="11464" marT="1146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10,000</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453</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9547</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191</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262</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85572">
                <a:tc>
                  <a:txBody>
                    <a:body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0000"/>
                          </a:solidFill>
                          <a:effectLst/>
                          <a:latin typeface="Verdana" charset="0"/>
                          <a:ea typeface="MS PGothic" charset="0"/>
                          <a:cs typeface="MS PGothic" charset="0"/>
                        </a:rPr>
                        <a:t>CT w/o risk stratification</a:t>
                      </a:r>
                    </a:p>
                  </a:txBody>
                  <a:tcPr marL="11464" marR="11464" marT="11460" marB="0"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50,000</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846</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49154</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983</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Verdana" charset="0"/>
                          <a:ea typeface="MS PGothic" charset="0"/>
                          <a:cs typeface="MS PGothic" charset="0"/>
                        </a:rPr>
                        <a:t>-137</a:t>
                      </a:r>
                    </a:p>
                  </a:txBody>
                  <a:tcPr marL="11464" marR="11464" marT="1146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93529">
                <a:tc>
                  <a:txBody>
                    <a:bodyPr/>
                    <a:lstStyle/>
                    <a:p>
                      <a:pPr marL="0" marR="0" lvl="0" indent="0" algn="l" defTabSz="457200" rtl="0" eaLnBrk="1" fontAlgn="b"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rgbClr val="000000"/>
                        </a:solidFill>
                        <a:effectLst/>
                        <a:latin typeface="Arial" charset="0"/>
                        <a:ea typeface="MS PGothic" charset="0"/>
                        <a:cs typeface="MS PGothic" charset="0"/>
                      </a:endParaRPr>
                    </a:p>
                  </a:txBody>
                  <a:tcPr marL="11464" marR="11464" marT="11460" marB="0" anchor="b" horzOverflow="overflow">
                    <a:lnL>
                      <a:noFill/>
                    </a:lnL>
                    <a:lnR>
                      <a:noFill/>
                    </a:lnR>
                    <a:lnT>
                      <a:noFill/>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Tahoma" charset="0"/>
                          <a:ea typeface="MS PGothic" charset="0"/>
                          <a:cs typeface="MS PGothic" charset="0"/>
                        </a:rPr>
                        <a:t> </a:t>
                      </a:r>
                    </a:p>
                  </a:txBody>
                  <a:tcPr marL="11464" marR="11464" marT="1146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Tahoma" charset="0"/>
                        <a:ea typeface="MS PGothic" charset="0"/>
                        <a:cs typeface="MS PGothic" charset="0"/>
                      </a:endParaRPr>
                    </a:p>
                  </a:txBody>
                  <a:tcPr marL="11464" marR="11464" marT="1146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Tahoma" charset="0"/>
                        <a:ea typeface="MS PGothic" charset="0"/>
                        <a:cs typeface="MS PGothic" charset="0"/>
                      </a:endParaRPr>
                    </a:p>
                  </a:txBody>
                  <a:tcPr marL="11464" marR="11464" marT="1146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Tahoma" charset="0"/>
                        <a:ea typeface="MS PGothic" charset="0"/>
                        <a:cs typeface="MS PGothic" charset="0"/>
                      </a:endParaRPr>
                    </a:p>
                  </a:txBody>
                  <a:tcPr marL="11464" marR="11464" marT="1146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Tahoma" charset="0"/>
                          <a:ea typeface="MS PGothic" charset="0"/>
                          <a:cs typeface="MS PGothic" charset="0"/>
                        </a:rPr>
                        <a:t> </a:t>
                      </a:r>
                    </a:p>
                  </a:txBody>
                  <a:tcPr marL="11464" marR="11464" marT="1146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45793"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6A895F31-E271-7D4F-A2A6-861C41F8558B}" type="slidenum">
              <a:rPr lang="en-US" sz="1400"/>
              <a:pPr/>
              <a:t>54</a:t>
            </a:fld>
            <a:endParaRPr lang="en-US" sz="1400"/>
          </a:p>
        </p:txBody>
      </p:sp>
      <p:sp>
        <p:nvSpPr>
          <p:cNvPr id="4" name="TextBox 3">
            <a:extLst>
              <a:ext uri="{FF2B5EF4-FFF2-40B4-BE49-F238E27FC236}">
                <a16:creationId xmlns:a16="http://schemas.microsoft.com/office/drawing/2014/main" id="{4C3FD2A3-18F9-1245-ACAE-6BF87BF7DC3B}"/>
              </a:ext>
            </a:extLst>
          </p:cNvPr>
          <p:cNvSpPr txBox="1"/>
          <p:nvPr/>
        </p:nvSpPr>
        <p:spPr>
          <a:xfrm>
            <a:off x="533400" y="2086625"/>
            <a:ext cx="5055743" cy="523220"/>
          </a:xfrm>
          <a:prstGeom prst="rect">
            <a:avLst/>
          </a:prstGeom>
          <a:noFill/>
        </p:spPr>
        <p:txBody>
          <a:bodyPr wrap="none" rtlCol="0">
            <a:spAutoFit/>
          </a:bodyPr>
          <a:lstStyle/>
          <a:p>
            <a:r>
              <a:rPr lang="en-US" sz="2800" dirty="0"/>
              <a:t>C/B = 1/50 P</a:t>
            </a:r>
            <a:r>
              <a:rPr lang="en-US" sz="2800" baseline="-25000" dirty="0"/>
              <a:t>TT</a:t>
            </a:r>
            <a:r>
              <a:rPr lang="en-US" sz="2800" dirty="0"/>
              <a:t>= 1/51 =1.96%</a:t>
            </a:r>
          </a:p>
        </p:txBody>
      </p:sp>
    </p:spTree>
    <p:extLst>
      <p:ext uri="{BB962C8B-B14F-4D97-AF65-F5344CB8AC3E}">
        <p14:creationId xmlns:p14="http://schemas.microsoft.com/office/powerpoint/2010/main" val="8010450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AF89A-7FC9-E24D-BFEF-9881BD373E4E}"/>
              </a:ext>
            </a:extLst>
          </p:cNvPr>
          <p:cNvSpPr>
            <a:spLocks noGrp="1"/>
          </p:cNvSpPr>
          <p:nvPr>
            <p:ph type="title"/>
          </p:nvPr>
        </p:nvSpPr>
        <p:spPr/>
        <p:txBody>
          <a:bodyPr/>
          <a:lstStyle/>
          <a:p>
            <a:r>
              <a:rPr lang="en-US" dirty="0"/>
              <a:t>Net Benefit for Range of P</a:t>
            </a:r>
            <a:r>
              <a:rPr lang="en-US" baseline="-25000" dirty="0"/>
              <a:t>TT</a:t>
            </a:r>
            <a:endParaRPr lang="en-US" dirty="0"/>
          </a:p>
        </p:txBody>
      </p:sp>
      <p:sp>
        <p:nvSpPr>
          <p:cNvPr id="4" name="Slide Number Placeholder 3">
            <a:extLst>
              <a:ext uri="{FF2B5EF4-FFF2-40B4-BE49-F238E27FC236}">
                <a16:creationId xmlns:a16="http://schemas.microsoft.com/office/drawing/2014/main" id="{A677C641-D244-A44D-8894-C65588187D5A}"/>
              </a:ext>
            </a:extLst>
          </p:cNvPr>
          <p:cNvSpPr>
            <a:spLocks noGrp="1"/>
          </p:cNvSpPr>
          <p:nvPr>
            <p:ph type="sldNum" sz="quarter" idx="12"/>
          </p:nvPr>
        </p:nvSpPr>
        <p:spPr/>
        <p:txBody>
          <a:bodyPr/>
          <a:lstStyle/>
          <a:p>
            <a:pPr>
              <a:defRPr/>
            </a:pPr>
            <a:fld id="{E70CF1B1-AA47-B34B-9B18-40744FAC0177}" type="slidenum">
              <a:rPr lang="en-US" smtClean="0"/>
              <a:pPr>
                <a:defRPr/>
              </a:pPr>
              <a:t>55</a:t>
            </a:fld>
            <a:endParaRPr lang="en-US"/>
          </a:p>
        </p:txBody>
      </p:sp>
      <p:graphicFrame>
        <p:nvGraphicFramePr>
          <p:cNvPr id="6" name="Table 5">
            <a:extLst>
              <a:ext uri="{FF2B5EF4-FFF2-40B4-BE49-F238E27FC236}">
                <a16:creationId xmlns:a16="http://schemas.microsoft.com/office/drawing/2014/main" id="{C74F39BA-D43A-8E4F-8241-513BD4AEB3C0}"/>
              </a:ext>
            </a:extLst>
          </p:cNvPr>
          <p:cNvGraphicFramePr>
            <a:graphicFrameLocks noGrp="1"/>
          </p:cNvGraphicFramePr>
          <p:nvPr>
            <p:extLst>
              <p:ext uri="{D42A27DB-BD31-4B8C-83A1-F6EECF244321}">
                <p14:modId xmlns:p14="http://schemas.microsoft.com/office/powerpoint/2010/main" val="1828106220"/>
              </p:ext>
            </p:extLst>
          </p:nvPr>
        </p:nvGraphicFramePr>
        <p:xfrm>
          <a:off x="304800" y="1676400"/>
          <a:ext cx="8229600" cy="5099685"/>
        </p:xfrm>
        <a:graphic>
          <a:graphicData uri="http://schemas.openxmlformats.org/drawingml/2006/table">
            <a:tbl>
              <a:tblPr/>
              <a:tblGrid>
                <a:gridCol w="1212998">
                  <a:extLst>
                    <a:ext uri="{9D8B030D-6E8A-4147-A177-3AD203B41FA5}">
                      <a16:colId xmlns:a16="http://schemas.microsoft.com/office/drawing/2014/main" val="4043514760"/>
                    </a:ext>
                  </a:extLst>
                </a:gridCol>
                <a:gridCol w="980201">
                  <a:extLst>
                    <a:ext uri="{9D8B030D-6E8A-4147-A177-3AD203B41FA5}">
                      <a16:colId xmlns:a16="http://schemas.microsoft.com/office/drawing/2014/main" val="3554544380"/>
                    </a:ext>
                  </a:extLst>
                </a:gridCol>
                <a:gridCol w="1470301">
                  <a:extLst>
                    <a:ext uri="{9D8B030D-6E8A-4147-A177-3AD203B41FA5}">
                      <a16:colId xmlns:a16="http://schemas.microsoft.com/office/drawing/2014/main" val="2314630433"/>
                    </a:ext>
                  </a:extLst>
                </a:gridCol>
                <a:gridCol w="771909">
                  <a:extLst>
                    <a:ext uri="{9D8B030D-6E8A-4147-A177-3AD203B41FA5}">
                      <a16:colId xmlns:a16="http://schemas.microsoft.com/office/drawing/2014/main" val="1593545281"/>
                    </a:ext>
                  </a:extLst>
                </a:gridCol>
                <a:gridCol w="898517">
                  <a:extLst>
                    <a:ext uri="{9D8B030D-6E8A-4147-A177-3AD203B41FA5}">
                      <a16:colId xmlns:a16="http://schemas.microsoft.com/office/drawing/2014/main" val="558219875"/>
                    </a:ext>
                  </a:extLst>
                </a:gridCol>
                <a:gridCol w="931190">
                  <a:extLst>
                    <a:ext uri="{9D8B030D-6E8A-4147-A177-3AD203B41FA5}">
                      <a16:colId xmlns:a16="http://schemas.microsoft.com/office/drawing/2014/main" val="1512295897"/>
                    </a:ext>
                  </a:extLst>
                </a:gridCol>
                <a:gridCol w="1163988">
                  <a:extLst>
                    <a:ext uri="{9D8B030D-6E8A-4147-A177-3AD203B41FA5}">
                      <a16:colId xmlns:a16="http://schemas.microsoft.com/office/drawing/2014/main" val="1364822460"/>
                    </a:ext>
                  </a:extLst>
                </a:gridCol>
                <a:gridCol w="800496">
                  <a:extLst>
                    <a:ext uri="{9D8B030D-6E8A-4147-A177-3AD203B41FA5}">
                      <a16:colId xmlns:a16="http://schemas.microsoft.com/office/drawing/2014/main" val="3924539295"/>
                    </a:ext>
                  </a:extLst>
                </a:gridCol>
              </a:tblGrid>
              <a:tr h="283229">
                <a:tc>
                  <a:txBody>
                    <a:bodyPr/>
                    <a:lstStyle/>
                    <a:p>
                      <a:pPr algn="ctr" fontAlgn="b"/>
                      <a:r>
                        <a:rPr lang="en-US" sz="1800" b="1" i="0" u="none" strike="noStrike">
                          <a:solidFill>
                            <a:srgbClr val="000000"/>
                          </a:solidFill>
                          <a:effectLst/>
                          <a:latin typeface="Calibri" panose="020F0502020204030204" pitchFamily="34" charset="0"/>
                        </a:rPr>
                        <a:t>Ptt</a:t>
                      </a:r>
                    </a:p>
                  </a:txBody>
                  <a:tcPr marL="9525" marR="9525" marT="9525" marB="0" anchor="b">
                    <a:lnL>
                      <a:noFill/>
                    </a:lnL>
                    <a:lnR>
                      <a:noFill/>
                    </a:lnR>
                    <a:lnT>
                      <a:noFill/>
                    </a:lnT>
                    <a:lnB>
                      <a:noFill/>
                    </a:lnB>
                  </a:tcPr>
                </a:tc>
                <a:tc>
                  <a:txBody>
                    <a:bodyPr/>
                    <a:lstStyle/>
                    <a:p>
                      <a:pPr algn="ctr" fontAlgn="b"/>
                      <a:r>
                        <a:rPr lang="en-US" sz="1800" b="1" i="0" u="none" strike="noStrike">
                          <a:solidFill>
                            <a:srgbClr val="000000"/>
                          </a:solidFill>
                          <a:effectLst/>
                          <a:latin typeface="Calibri" panose="020F0502020204030204" pitchFamily="34" charset="0"/>
                        </a:rPr>
                        <a:t>C/B</a:t>
                      </a:r>
                    </a:p>
                  </a:txBody>
                  <a:tcPr marL="9525" marR="9525" marT="9525" marB="0" anchor="b">
                    <a:lnL>
                      <a:noFill/>
                    </a:lnL>
                    <a:lnR>
                      <a:noFill/>
                    </a:lnR>
                    <a:lnT>
                      <a:noFill/>
                    </a:lnT>
                    <a:lnB>
                      <a:noFill/>
                    </a:lnB>
                  </a:tcPr>
                </a:tc>
                <a:tc>
                  <a:txBody>
                    <a:bodyPr/>
                    <a:lstStyle/>
                    <a:p>
                      <a:pPr algn="ctr" fontAlgn="b"/>
                      <a:r>
                        <a:rPr lang="en-US" sz="1800" b="1" i="0" u="none" strike="noStrike">
                          <a:solidFill>
                            <a:srgbClr val="000000"/>
                          </a:solidFill>
                          <a:effectLst/>
                          <a:latin typeface="Calibri" panose="020F0502020204030204" pitchFamily="34" charset="0"/>
                        </a:rPr>
                        <a:t>Strategy</a:t>
                      </a:r>
                    </a:p>
                  </a:txBody>
                  <a:tcPr marL="9525" marR="9525" marT="9525" marB="0" anchor="b">
                    <a:lnL>
                      <a:noFill/>
                    </a:lnL>
                    <a:lnR>
                      <a:noFill/>
                    </a:lnR>
                    <a:lnT>
                      <a:noFill/>
                    </a:lnT>
                    <a:lnB>
                      <a:noFill/>
                    </a:lnB>
                  </a:tcPr>
                </a:tc>
                <a:tc>
                  <a:txBody>
                    <a:bodyPr/>
                    <a:lstStyle/>
                    <a:p>
                      <a:pPr algn="l" fontAlgn="b"/>
                      <a:r>
                        <a:rPr lang="en-US" sz="1800" b="1" i="0" u="none" strike="noStrike">
                          <a:solidFill>
                            <a:srgbClr val="000000"/>
                          </a:solidFill>
                          <a:effectLst/>
                          <a:latin typeface="Calibri" panose="020F0502020204030204" pitchFamily="34" charset="0"/>
                        </a:rPr>
                        <a:t>TP</a:t>
                      </a:r>
                    </a:p>
                  </a:txBody>
                  <a:tcPr marL="9525" marR="9525" marT="9525" marB="0" anchor="b">
                    <a:lnL>
                      <a:noFill/>
                    </a:lnL>
                    <a:lnR>
                      <a:noFill/>
                    </a:lnR>
                    <a:lnT>
                      <a:noFill/>
                    </a:lnT>
                    <a:lnB>
                      <a:noFill/>
                    </a:lnB>
                  </a:tcPr>
                </a:tc>
                <a:tc>
                  <a:txBody>
                    <a:bodyPr/>
                    <a:lstStyle/>
                    <a:p>
                      <a:pPr algn="l" fontAlgn="b"/>
                      <a:r>
                        <a:rPr lang="en-US" sz="1800" b="1" i="0" u="none" strike="noStrike">
                          <a:solidFill>
                            <a:srgbClr val="000000"/>
                          </a:solidFill>
                          <a:effectLst/>
                          <a:latin typeface="Calibri" panose="020F0502020204030204" pitchFamily="34" charset="0"/>
                        </a:rPr>
                        <a:t>FP</a:t>
                      </a:r>
                    </a:p>
                  </a:txBody>
                  <a:tcPr marL="9525" marR="9525" marT="9525" marB="0" anchor="b">
                    <a:lnL>
                      <a:noFill/>
                    </a:lnL>
                    <a:lnR>
                      <a:noFill/>
                    </a:lnR>
                    <a:lnT>
                      <a:noFill/>
                    </a:lnT>
                    <a:lnB>
                      <a:noFill/>
                    </a:lnB>
                  </a:tcPr>
                </a:tc>
                <a:tc>
                  <a:txBody>
                    <a:bodyPr/>
                    <a:lstStyle/>
                    <a:p>
                      <a:pPr algn="l" fontAlgn="b"/>
                      <a:r>
                        <a:rPr lang="en-US" sz="1800" b="1" i="0" u="none" strike="noStrike">
                          <a:solidFill>
                            <a:srgbClr val="000000"/>
                          </a:solidFill>
                          <a:effectLst/>
                          <a:latin typeface="Calibri" panose="020F0502020204030204" pitchFamily="34" charset="0"/>
                        </a:rPr>
                        <a:t>C/B*FP</a:t>
                      </a:r>
                    </a:p>
                  </a:txBody>
                  <a:tcPr marL="9525" marR="9525" marT="9525" marB="0" anchor="b">
                    <a:lnL>
                      <a:noFill/>
                    </a:lnL>
                    <a:lnR>
                      <a:noFill/>
                    </a:lnR>
                    <a:lnT>
                      <a:noFill/>
                    </a:lnT>
                    <a:lnB>
                      <a:noFill/>
                    </a:lnB>
                  </a:tcPr>
                </a:tc>
                <a:tc>
                  <a:txBody>
                    <a:bodyPr/>
                    <a:lstStyle/>
                    <a:p>
                      <a:pPr algn="l" fontAlgn="b"/>
                      <a:r>
                        <a:rPr lang="en-US" sz="1800" b="1" i="0" u="none" strike="noStrike">
                          <a:solidFill>
                            <a:srgbClr val="000000"/>
                          </a:solidFill>
                          <a:effectLst/>
                          <a:latin typeface="Calibri" panose="020F0502020204030204" pitchFamily="34" charset="0"/>
                        </a:rPr>
                        <a:t>TP - C/B(FP))</a:t>
                      </a:r>
                    </a:p>
                  </a:txBody>
                  <a:tcPr marL="9525" marR="9525" marT="9525" marB="0" anchor="b">
                    <a:lnL>
                      <a:noFill/>
                    </a:lnL>
                    <a:lnR>
                      <a:noFill/>
                    </a:lnR>
                    <a:lnT>
                      <a:noFill/>
                    </a:lnT>
                    <a:lnB>
                      <a:noFill/>
                    </a:lnB>
                  </a:tcPr>
                </a:tc>
                <a:tc>
                  <a:txBody>
                    <a:bodyPr/>
                    <a:lstStyle/>
                    <a:p>
                      <a:pPr algn="l" fontAlgn="b"/>
                      <a:r>
                        <a:rPr lang="en-US" sz="1800" b="1" i="0" u="none" strike="noStrike">
                          <a:solidFill>
                            <a:srgbClr val="000000"/>
                          </a:solidFill>
                          <a:effectLst/>
                          <a:latin typeface="Calibri" panose="020F0502020204030204" pitchFamily="34" charset="0"/>
                        </a:rPr>
                        <a:t>Treat All</a:t>
                      </a:r>
                    </a:p>
                  </a:txBody>
                  <a:tcPr marL="9525" marR="9525" marT="9525" marB="0" anchor="b">
                    <a:lnL>
                      <a:noFill/>
                    </a:lnL>
                    <a:lnR>
                      <a:noFill/>
                    </a:lnR>
                    <a:lnT>
                      <a:noFill/>
                    </a:lnT>
                    <a:lnB>
                      <a:noFill/>
                    </a:lnB>
                  </a:tcPr>
                </a:tc>
                <a:extLst>
                  <a:ext uri="{0D108BD9-81ED-4DB2-BD59-A6C34878D82A}">
                    <a16:rowId xmlns:a16="http://schemas.microsoft.com/office/drawing/2014/main" val="3918302235"/>
                  </a:ext>
                </a:extLst>
              </a:tr>
              <a:tr h="283229">
                <a:tc>
                  <a:txBody>
                    <a:bodyPr/>
                    <a:lstStyle/>
                    <a:p>
                      <a:pPr algn="r" fontAlgn="b"/>
                      <a:r>
                        <a:rPr lang="en-US" sz="1800" b="0" i="0" u="none" strike="noStrike">
                          <a:solidFill>
                            <a:srgbClr val="000000"/>
                          </a:solidFill>
                          <a:effectLst/>
                          <a:latin typeface="Calibri" panose="020F0502020204030204" pitchFamily="34" charset="0"/>
                        </a:rPr>
                        <a:t>0.10%</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0.0010</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Treat All</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846</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49154</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49</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797</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797</a:t>
                      </a:r>
                    </a:p>
                  </a:txBody>
                  <a:tcPr marL="9525" marR="9525" marT="9525" marB="0" anchor="b">
                    <a:lnL>
                      <a:noFill/>
                    </a:lnL>
                    <a:lnR>
                      <a:noFill/>
                    </a:lnR>
                    <a:lnT>
                      <a:noFill/>
                    </a:lnT>
                    <a:lnB>
                      <a:noFill/>
                    </a:lnB>
                  </a:tcPr>
                </a:tc>
                <a:extLst>
                  <a:ext uri="{0D108BD9-81ED-4DB2-BD59-A6C34878D82A}">
                    <a16:rowId xmlns:a16="http://schemas.microsoft.com/office/drawing/2014/main" val="2900648413"/>
                  </a:ext>
                </a:extLst>
              </a:tr>
              <a:tr h="283229">
                <a:tc>
                  <a:txBody>
                    <a:bodyPr/>
                    <a:lstStyle/>
                    <a:p>
                      <a:pPr algn="r" fontAlgn="b"/>
                      <a:r>
                        <a:rPr lang="en-US" sz="1800" b="0" i="0" u="none" strike="noStrike">
                          <a:solidFill>
                            <a:srgbClr val="000000"/>
                          </a:solidFill>
                          <a:effectLst/>
                          <a:latin typeface="Calibri" panose="020F0502020204030204" pitchFamily="34" charset="0"/>
                        </a:rPr>
                        <a:t>0.28%</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0.0028</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Treat All</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846</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49154</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138</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708</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708</a:t>
                      </a:r>
                    </a:p>
                  </a:txBody>
                  <a:tcPr marL="9525" marR="9525" marT="9525" marB="0" anchor="b">
                    <a:lnL>
                      <a:noFill/>
                    </a:lnL>
                    <a:lnR>
                      <a:noFill/>
                    </a:lnR>
                    <a:lnT>
                      <a:noFill/>
                    </a:lnT>
                    <a:lnB>
                      <a:noFill/>
                    </a:lnB>
                  </a:tcPr>
                </a:tc>
                <a:extLst>
                  <a:ext uri="{0D108BD9-81ED-4DB2-BD59-A6C34878D82A}">
                    <a16:rowId xmlns:a16="http://schemas.microsoft.com/office/drawing/2014/main" val="1252162371"/>
                  </a:ext>
                </a:extLst>
              </a:tr>
              <a:tr h="283229">
                <a:tc>
                  <a:txBody>
                    <a:bodyPr/>
                    <a:lstStyle/>
                    <a:p>
                      <a:pPr algn="r" fontAlgn="b"/>
                      <a:r>
                        <a:rPr lang="en-US" sz="1800" b="0" i="0" u="none" strike="noStrike">
                          <a:solidFill>
                            <a:srgbClr val="000000"/>
                          </a:solidFill>
                          <a:effectLst/>
                          <a:latin typeface="Calibri" panose="020F0502020204030204" pitchFamily="34" charset="0"/>
                        </a:rPr>
                        <a:t>0.29%</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0.0029</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 ≥Group 2</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826</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39174</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114</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712</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703</a:t>
                      </a:r>
                    </a:p>
                  </a:txBody>
                  <a:tcPr marL="9525" marR="9525" marT="9525" marB="0" anchor="b">
                    <a:lnL>
                      <a:noFill/>
                    </a:lnL>
                    <a:lnR>
                      <a:noFill/>
                    </a:lnR>
                    <a:lnT>
                      <a:noFill/>
                    </a:lnT>
                    <a:lnB>
                      <a:noFill/>
                    </a:lnB>
                  </a:tcPr>
                </a:tc>
                <a:extLst>
                  <a:ext uri="{0D108BD9-81ED-4DB2-BD59-A6C34878D82A}">
                    <a16:rowId xmlns:a16="http://schemas.microsoft.com/office/drawing/2014/main" val="1727639957"/>
                  </a:ext>
                </a:extLst>
              </a:tr>
              <a:tr h="283229">
                <a:tc>
                  <a:txBody>
                    <a:bodyPr/>
                    <a:lstStyle/>
                    <a:p>
                      <a:pPr algn="r" fontAlgn="b"/>
                      <a:r>
                        <a:rPr lang="en-US" sz="1800" b="0" i="0" u="none" strike="noStrike">
                          <a:solidFill>
                            <a:srgbClr val="000000"/>
                          </a:solidFill>
                          <a:effectLst/>
                          <a:latin typeface="Calibri" panose="020F0502020204030204" pitchFamily="34" charset="0"/>
                        </a:rPr>
                        <a:t>0.63%</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0.0063</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 ≥Group 2</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826</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39174</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248</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578</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534</a:t>
                      </a:r>
                    </a:p>
                  </a:txBody>
                  <a:tcPr marL="9525" marR="9525" marT="9525" marB="0" anchor="b">
                    <a:lnL>
                      <a:noFill/>
                    </a:lnL>
                    <a:lnR>
                      <a:noFill/>
                    </a:lnR>
                    <a:lnT>
                      <a:noFill/>
                    </a:lnT>
                    <a:lnB>
                      <a:noFill/>
                    </a:lnB>
                  </a:tcPr>
                </a:tc>
                <a:extLst>
                  <a:ext uri="{0D108BD9-81ED-4DB2-BD59-A6C34878D82A}">
                    <a16:rowId xmlns:a16="http://schemas.microsoft.com/office/drawing/2014/main" val="613120739"/>
                  </a:ext>
                </a:extLst>
              </a:tr>
              <a:tr h="283229">
                <a:tc>
                  <a:txBody>
                    <a:bodyPr/>
                    <a:lstStyle/>
                    <a:p>
                      <a:pPr algn="r" fontAlgn="b"/>
                      <a:r>
                        <a:rPr lang="en-US" sz="1800" b="0" i="0" u="none" strike="noStrike">
                          <a:solidFill>
                            <a:srgbClr val="000000"/>
                          </a:solidFill>
                          <a:effectLst/>
                          <a:latin typeface="Calibri" panose="020F0502020204030204" pitchFamily="34" charset="0"/>
                        </a:rPr>
                        <a:t>0.64%</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0.0064</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 ≥Group 3</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780</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29220</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188</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592</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529</a:t>
                      </a:r>
                    </a:p>
                  </a:txBody>
                  <a:tcPr marL="9525" marR="9525" marT="9525" marB="0" anchor="b">
                    <a:lnL>
                      <a:noFill/>
                    </a:lnL>
                    <a:lnR>
                      <a:noFill/>
                    </a:lnR>
                    <a:lnT>
                      <a:noFill/>
                    </a:lnT>
                    <a:lnB>
                      <a:noFill/>
                    </a:lnB>
                  </a:tcPr>
                </a:tc>
                <a:extLst>
                  <a:ext uri="{0D108BD9-81ED-4DB2-BD59-A6C34878D82A}">
                    <a16:rowId xmlns:a16="http://schemas.microsoft.com/office/drawing/2014/main" val="2482105236"/>
                  </a:ext>
                </a:extLst>
              </a:tr>
              <a:tr h="283229">
                <a:tc>
                  <a:txBody>
                    <a:bodyPr/>
                    <a:lstStyle/>
                    <a:p>
                      <a:pPr algn="r" fontAlgn="b"/>
                      <a:r>
                        <a:rPr lang="en-US" sz="1800" b="0" i="0" u="none" strike="noStrike">
                          <a:solidFill>
                            <a:srgbClr val="000000"/>
                          </a:solidFill>
                          <a:effectLst/>
                          <a:latin typeface="Calibri" panose="020F0502020204030204" pitchFamily="34" charset="0"/>
                        </a:rPr>
                        <a:t>0.99%</a:t>
                      </a:r>
                    </a:p>
                  </a:txBody>
                  <a:tcPr marL="9525" marR="9525" marT="9525" marB="0" anchor="b">
                    <a:lnL>
                      <a:noFill/>
                    </a:lnL>
                    <a:lnR>
                      <a:noFill/>
                    </a:lnR>
                    <a:lnT>
                      <a:noFill/>
                    </a:lnT>
                    <a:lnB>
                      <a:noFill/>
                    </a:lnB>
                    <a:solidFill>
                      <a:srgbClr val="92D050"/>
                    </a:solidFill>
                  </a:tcPr>
                </a:tc>
                <a:tc>
                  <a:txBody>
                    <a:bodyPr/>
                    <a:lstStyle/>
                    <a:p>
                      <a:pPr algn="r" fontAlgn="b"/>
                      <a:r>
                        <a:rPr lang="en-US" sz="1800" b="0" i="0" u="none" strike="noStrike">
                          <a:solidFill>
                            <a:srgbClr val="000000"/>
                          </a:solidFill>
                          <a:effectLst/>
                          <a:latin typeface="Calibri" panose="020F0502020204030204" pitchFamily="34" charset="0"/>
                        </a:rPr>
                        <a:t>0.010</a:t>
                      </a:r>
                    </a:p>
                  </a:txBody>
                  <a:tcPr marL="9525" marR="9525" marT="9525" marB="0" anchor="b">
                    <a:lnL>
                      <a:noFill/>
                    </a:lnL>
                    <a:lnR>
                      <a:noFill/>
                    </a:lnR>
                    <a:lnT>
                      <a:noFill/>
                    </a:lnT>
                    <a:lnB>
                      <a:noFill/>
                    </a:lnB>
                    <a:solidFill>
                      <a:srgbClr val="92D050"/>
                    </a:solidFill>
                  </a:tcPr>
                </a:tc>
                <a:tc>
                  <a:txBody>
                    <a:bodyPr/>
                    <a:lstStyle/>
                    <a:p>
                      <a:pPr algn="ctr" fontAlgn="b"/>
                      <a:r>
                        <a:rPr lang="en-US" sz="1800" b="0" i="0" u="none" strike="noStrike">
                          <a:solidFill>
                            <a:srgbClr val="000000"/>
                          </a:solidFill>
                          <a:effectLst/>
                          <a:latin typeface="Calibri" panose="020F0502020204030204" pitchFamily="34" charset="0"/>
                        </a:rPr>
                        <a:t> ≥Group 3</a:t>
                      </a:r>
                    </a:p>
                  </a:txBody>
                  <a:tcPr marL="9525" marR="9525" marT="9525" marB="0" anchor="b">
                    <a:lnL>
                      <a:noFill/>
                    </a:lnL>
                    <a:lnR>
                      <a:noFill/>
                    </a:lnR>
                    <a:lnT>
                      <a:noFill/>
                    </a:lnT>
                    <a:lnB>
                      <a:noFill/>
                    </a:lnB>
                    <a:solidFill>
                      <a:srgbClr val="92D050"/>
                    </a:solidFill>
                  </a:tcPr>
                </a:tc>
                <a:tc>
                  <a:txBody>
                    <a:bodyPr/>
                    <a:lstStyle/>
                    <a:p>
                      <a:pPr algn="r" fontAlgn="b"/>
                      <a:r>
                        <a:rPr lang="en-US" sz="1800" b="0" i="0" u="none" strike="noStrike">
                          <a:solidFill>
                            <a:srgbClr val="000000"/>
                          </a:solidFill>
                          <a:effectLst/>
                          <a:latin typeface="Calibri" panose="020F0502020204030204" pitchFamily="34" charset="0"/>
                        </a:rPr>
                        <a:t>780</a:t>
                      </a:r>
                    </a:p>
                  </a:txBody>
                  <a:tcPr marL="9525" marR="9525" marT="9525" marB="0" anchor="b">
                    <a:lnL>
                      <a:noFill/>
                    </a:lnL>
                    <a:lnR>
                      <a:noFill/>
                    </a:lnR>
                    <a:lnT>
                      <a:noFill/>
                    </a:lnT>
                    <a:lnB>
                      <a:noFill/>
                    </a:lnB>
                    <a:solidFill>
                      <a:srgbClr val="92D050"/>
                    </a:solidFill>
                  </a:tcPr>
                </a:tc>
                <a:tc>
                  <a:txBody>
                    <a:bodyPr/>
                    <a:lstStyle/>
                    <a:p>
                      <a:pPr algn="r" fontAlgn="b"/>
                      <a:r>
                        <a:rPr lang="en-US" sz="1800" b="0" i="0" u="none" strike="noStrike">
                          <a:solidFill>
                            <a:srgbClr val="000000"/>
                          </a:solidFill>
                          <a:effectLst/>
                          <a:latin typeface="Calibri" panose="020F0502020204030204" pitchFamily="34" charset="0"/>
                        </a:rPr>
                        <a:t>29220</a:t>
                      </a:r>
                    </a:p>
                  </a:txBody>
                  <a:tcPr marL="9525" marR="9525" marT="9525" marB="0" anchor="b">
                    <a:lnL>
                      <a:noFill/>
                    </a:lnL>
                    <a:lnR>
                      <a:noFill/>
                    </a:lnR>
                    <a:lnT>
                      <a:noFill/>
                    </a:lnT>
                    <a:lnB>
                      <a:noFill/>
                    </a:lnB>
                    <a:solidFill>
                      <a:srgbClr val="92D050"/>
                    </a:solidFill>
                  </a:tcPr>
                </a:tc>
                <a:tc>
                  <a:txBody>
                    <a:bodyPr/>
                    <a:lstStyle/>
                    <a:p>
                      <a:pPr algn="r" fontAlgn="b"/>
                      <a:r>
                        <a:rPr lang="en-US" sz="1800" b="0" i="0" u="none" strike="noStrike">
                          <a:solidFill>
                            <a:srgbClr val="000000"/>
                          </a:solidFill>
                          <a:effectLst/>
                          <a:latin typeface="Calibri" panose="020F0502020204030204" pitchFamily="34" charset="0"/>
                        </a:rPr>
                        <a:t>292</a:t>
                      </a:r>
                    </a:p>
                  </a:txBody>
                  <a:tcPr marL="9525" marR="9525" marT="9525" marB="0" anchor="b">
                    <a:lnL>
                      <a:noFill/>
                    </a:lnL>
                    <a:lnR>
                      <a:noFill/>
                    </a:lnR>
                    <a:lnT>
                      <a:noFill/>
                    </a:lnT>
                    <a:lnB>
                      <a:noFill/>
                    </a:lnB>
                    <a:solidFill>
                      <a:srgbClr val="92D050"/>
                    </a:solidFill>
                  </a:tcPr>
                </a:tc>
                <a:tc>
                  <a:txBody>
                    <a:bodyPr/>
                    <a:lstStyle/>
                    <a:p>
                      <a:pPr algn="r" fontAlgn="b"/>
                      <a:r>
                        <a:rPr lang="en-US" sz="1800" b="0" i="0" u="none" strike="noStrike">
                          <a:solidFill>
                            <a:srgbClr val="000000"/>
                          </a:solidFill>
                          <a:effectLst/>
                          <a:latin typeface="Calibri" panose="020F0502020204030204" pitchFamily="34" charset="0"/>
                        </a:rPr>
                        <a:t>488</a:t>
                      </a:r>
                    </a:p>
                  </a:txBody>
                  <a:tcPr marL="9525" marR="9525" marT="9525" marB="0" anchor="b">
                    <a:lnL>
                      <a:noFill/>
                    </a:lnL>
                    <a:lnR>
                      <a:noFill/>
                    </a:lnR>
                    <a:lnT>
                      <a:noFill/>
                    </a:lnT>
                    <a:lnB>
                      <a:noFill/>
                    </a:lnB>
                    <a:solidFill>
                      <a:srgbClr val="92D050"/>
                    </a:solidFill>
                  </a:tcPr>
                </a:tc>
                <a:tc>
                  <a:txBody>
                    <a:bodyPr/>
                    <a:lstStyle/>
                    <a:p>
                      <a:pPr algn="r" fontAlgn="b"/>
                      <a:r>
                        <a:rPr lang="en-US" sz="1800" b="0" i="0" u="none" strike="noStrike">
                          <a:solidFill>
                            <a:srgbClr val="000000"/>
                          </a:solidFill>
                          <a:effectLst/>
                          <a:latin typeface="Calibri" panose="020F0502020204030204" pitchFamily="34" charset="0"/>
                        </a:rPr>
                        <a:t>354</a:t>
                      </a:r>
                    </a:p>
                  </a:txBody>
                  <a:tcPr marL="9525" marR="9525" marT="9525" marB="0" anchor="b">
                    <a:lnL>
                      <a:noFill/>
                    </a:lnL>
                    <a:lnR>
                      <a:noFill/>
                    </a:lnR>
                    <a:lnT>
                      <a:noFill/>
                    </a:lnT>
                    <a:lnB>
                      <a:noFill/>
                    </a:lnB>
                    <a:solidFill>
                      <a:srgbClr val="92D050"/>
                    </a:solidFill>
                  </a:tcPr>
                </a:tc>
                <a:extLst>
                  <a:ext uri="{0D108BD9-81ED-4DB2-BD59-A6C34878D82A}">
                    <a16:rowId xmlns:a16="http://schemas.microsoft.com/office/drawing/2014/main" val="1118218773"/>
                  </a:ext>
                </a:extLst>
              </a:tr>
              <a:tr h="283229">
                <a:tc>
                  <a:txBody>
                    <a:bodyPr/>
                    <a:lstStyle/>
                    <a:p>
                      <a:pPr algn="r" fontAlgn="b"/>
                      <a:r>
                        <a:rPr lang="en-US" sz="1800" b="0" i="0" u="none" strike="noStrike">
                          <a:solidFill>
                            <a:srgbClr val="000000"/>
                          </a:solidFill>
                          <a:effectLst/>
                          <a:latin typeface="Calibri" panose="020F0502020204030204" pitchFamily="34" charset="0"/>
                        </a:rPr>
                        <a:t>1.06%</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0.0107</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 ≥Group 3</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780</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29220</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313</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467</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319</a:t>
                      </a:r>
                    </a:p>
                  </a:txBody>
                  <a:tcPr marL="9525" marR="9525" marT="9525" marB="0" anchor="b">
                    <a:lnL>
                      <a:noFill/>
                    </a:lnL>
                    <a:lnR>
                      <a:noFill/>
                    </a:lnR>
                    <a:lnT>
                      <a:noFill/>
                    </a:lnT>
                    <a:lnB>
                      <a:noFill/>
                    </a:lnB>
                  </a:tcPr>
                </a:tc>
                <a:extLst>
                  <a:ext uri="{0D108BD9-81ED-4DB2-BD59-A6C34878D82A}">
                    <a16:rowId xmlns:a16="http://schemas.microsoft.com/office/drawing/2014/main" val="3470540245"/>
                  </a:ext>
                </a:extLst>
              </a:tr>
              <a:tr h="283229">
                <a:tc>
                  <a:txBody>
                    <a:bodyPr/>
                    <a:lstStyle/>
                    <a:p>
                      <a:pPr algn="r" fontAlgn="b"/>
                      <a:r>
                        <a:rPr lang="en-US" sz="1800" b="0" i="0" u="none" strike="noStrike">
                          <a:solidFill>
                            <a:srgbClr val="000000"/>
                          </a:solidFill>
                          <a:effectLst/>
                          <a:latin typeface="Calibri" panose="020F0502020204030204" pitchFamily="34" charset="0"/>
                        </a:rPr>
                        <a:t>1.07%</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0.0108</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 ≥Group 4</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648</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19352</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209</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439</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314</a:t>
                      </a:r>
                    </a:p>
                  </a:txBody>
                  <a:tcPr marL="9525" marR="9525" marT="9525" marB="0" anchor="b">
                    <a:lnL>
                      <a:noFill/>
                    </a:lnL>
                    <a:lnR>
                      <a:noFill/>
                    </a:lnR>
                    <a:lnT>
                      <a:noFill/>
                    </a:lnT>
                    <a:lnB>
                      <a:noFill/>
                    </a:lnB>
                  </a:tcPr>
                </a:tc>
                <a:extLst>
                  <a:ext uri="{0D108BD9-81ED-4DB2-BD59-A6C34878D82A}">
                    <a16:rowId xmlns:a16="http://schemas.microsoft.com/office/drawing/2014/main" val="740997035"/>
                  </a:ext>
                </a:extLst>
              </a:tr>
              <a:tr h="283229">
                <a:tc>
                  <a:txBody>
                    <a:bodyPr/>
                    <a:lstStyle/>
                    <a:p>
                      <a:pPr algn="r" fontAlgn="b"/>
                      <a:r>
                        <a:rPr lang="en-US" sz="1800" b="0" i="0" u="none" strike="noStrike">
                          <a:solidFill>
                            <a:srgbClr val="000000"/>
                          </a:solidFill>
                          <a:effectLst/>
                          <a:latin typeface="Calibri" panose="020F0502020204030204" pitchFamily="34" charset="0"/>
                        </a:rPr>
                        <a:t>1.69%</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0.0172</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 ≥Group 4</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648</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19352</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333</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315</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extLst>
                  <a:ext uri="{0D108BD9-81ED-4DB2-BD59-A6C34878D82A}">
                    <a16:rowId xmlns:a16="http://schemas.microsoft.com/office/drawing/2014/main" val="3977002759"/>
                  </a:ext>
                </a:extLst>
              </a:tr>
              <a:tr h="283229">
                <a:tc>
                  <a:txBody>
                    <a:bodyPr/>
                    <a:lstStyle/>
                    <a:p>
                      <a:pPr algn="r" fontAlgn="b"/>
                      <a:r>
                        <a:rPr lang="en-US" sz="1800" b="0" i="0" u="none" strike="noStrike">
                          <a:solidFill>
                            <a:srgbClr val="000000"/>
                          </a:solidFill>
                          <a:effectLst/>
                          <a:latin typeface="Calibri" panose="020F0502020204030204" pitchFamily="34" charset="0"/>
                        </a:rPr>
                        <a:t>1.70%</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0.0173</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 ≥Group 4</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648</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19352</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335</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313</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tcPr>
                </a:tc>
                <a:extLst>
                  <a:ext uri="{0D108BD9-81ED-4DB2-BD59-A6C34878D82A}">
                    <a16:rowId xmlns:a16="http://schemas.microsoft.com/office/drawing/2014/main" val="3505461733"/>
                  </a:ext>
                </a:extLst>
              </a:tr>
              <a:tr h="283229">
                <a:tc>
                  <a:txBody>
                    <a:bodyPr/>
                    <a:lstStyle/>
                    <a:p>
                      <a:pPr algn="r" fontAlgn="b"/>
                      <a:r>
                        <a:rPr lang="en-US" sz="1800" b="0" i="0" u="none" strike="noStrike">
                          <a:solidFill>
                            <a:srgbClr val="000000"/>
                          </a:solidFill>
                          <a:effectLst/>
                          <a:latin typeface="Calibri" panose="020F0502020204030204" pitchFamily="34" charset="0"/>
                        </a:rPr>
                        <a:t>1.71%</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0.0174</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≥Group 5</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453</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9547</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166</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287</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-9</a:t>
                      </a:r>
                    </a:p>
                  </a:txBody>
                  <a:tcPr marL="9525" marR="9525" marT="9525" marB="0" anchor="b">
                    <a:lnL>
                      <a:noFill/>
                    </a:lnL>
                    <a:lnR>
                      <a:noFill/>
                    </a:lnR>
                    <a:lnT>
                      <a:noFill/>
                    </a:lnT>
                    <a:lnB>
                      <a:noFill/>
                    </a:lnB>
                  </a:tcPr>
                </a:tc>
                <a:extLst>
                  <a:ext uri="{0D108BD9-81ED-4DB2-BD59-A6C34878D82A}">
                    <a16:rowId xmlns:a16="http://schemas.microsoft.com/office/drawing/2014/main" val="4232976752"/>
                  </a:ext>
                </a:extLst>
              </a:tr>
              <a:tr h="283229">
                <a:tc>
                  <a:txBody>
                    <a:bodyPr/>
                    <a:lstStyle/>
                    <a:p>
                      <a:pPr algn="r" fontAlgn="b"/>
                      <a:r>
                        <a:rPr lang="en-US" sz="1800" b="0" i="0" u="none" strike="noStrike">
                          <a:solidFill>
                            <a:srgbClr val="000000"/>
                          </a:solidFill>
                          <a:effectLst/>
                          <a:latin typeface="Calibri" panose="020F0502020204030204" pitchFamily="34" charset="0"/>
                        </a:rPr>
                        <a:t>1.96%</a:t>
                      </a:r>
                    </a:p>
                  </a:txBody>
                  <a:tcPr marL="9525" marR="9525" marT="9525" marB="0" anchor="b">
                    <a:lnL>
                      <a:noFill/>
                    </a:lnL>
                    <a:lnR>
                      <a:noFill/>
                    </a:lnR>
                    <a:lnT>
                      <a:noFill/>
                    </a:lnT>
                    <a:lnB>
                      <a:noFill/>
                    </a:lnB>
                    <a:solidFill>
                      <a:srgbClr val="92D050"/>
                    </a:solidFill>
                  </a:tcPr>
                </a:tc>
                <a:tc>
                  <a:txBody>
                    <a:bodyPr/>
                    <a:lstStyle/>
                    <a:p>
                      <a:pPr algn="r" fontAlgn="b"/>
                      <a:r>
                        <a:rPr lang="en-US" sz="1800" b="0" i="0" u="none" strike="noStrike">
                          <a:solidFill>
                            <a:srgbClr val="000000"/>
                          </a:solidFill>
                          <a:effectLst/>
                          <a:latin typeface="Calibri" panose="020F0502020204030204" pitchFamily="34" charset="0"/>
                        </a:rPr>
                        <a:t>0.0200</a:t>
                      </a:r>
                    </a:p>
                  </a:txBody>
                  <a:tcPr marL="9525" marR="9525" marT="9525" marB="0" anchor="b">
                    <a:lnL>
                      <a:noFill/>
                    </a:lnL>
                    <a:lnR>
                      <a:noFill/>
                    </a:lnR>
                    <a:lnT>
                      <a:noFill/>
                    </a:lnT>
                    <a:lnB>
                      <a:noFill/>
                    </a:lnB>
                    <a:solidFill>
                      <a:srgbClr val="92D050"/>
                    </a:solidFill>
                  </a:tcPr>
                </a:tc>
                <a:tc>
                  <a:txBody>
                    <a:bodyPr/>
                    <a:lstStyle/>
                    <a:p>
                      <a:pPr algn="ctr" fontAlgn="b"/>
                      <a:r>
                        <a:rPr lang="en-US" sz="1800" b="0" i="0" u="none" strike="noStrike">
                          <a:solidFill>
                            <a:srgbClr val="000000"/>
                          </a:solidFill>
                          <a:effectLst/>
                          <a:latin typeface="Calibri" panose="020F0502020204030204" pitchFamily="34" charset="0"/>
                        </a:rPr>
                        <a:t>≥Group 5</a:t>
                      </a:r>
                    </a:p>
                  </a:txBody>
                  <a:tcPr marL="9525" marR="9525" marT="9525" marB="0" anchor="b">
                    <a:lnL>
                      <a:noFill/>
                    </a:lnL>
                    <a:lnR>
                      <a:noFill/>
                    </a:lnR>
                    <a:lnT>
                      <a:noFill/>
                    </a:lnT>
                    <a:lnB>
                      <a:noFill/>
                    </a:lnB>
                    <a:solidFill>
                      <a:srgbClr val="92D050"/>
                    </a:solidFill>
                  </a:tcPr>
                </a:tc>
                <a:tc>
                  <a:txBody>
                    <a:bodyPr/>
                    <a:lstStyle/>
                    <a:p>
                      <a:pPr algn="r" fontAlgn="b"/>
                      <a:r>
                        <a:rPr lang="en-US" sz="1800" b="0" i="0" u="none" strike="noStrike">
                          <a:solidFill>
                            <a:srgbClr val="000000"/>
                          </a:solidFill>
                          <a:effectLst/>
                          <a:latin typeface="Calibri" panose="020F0502020204030204" pitchFamily="34" charset="0"/>
                        </a:rPr>
                        <a:t>453</a:t>
                      </a:r>
                    </a:p>
                  </a:txBody>
                  <a:tcPr marL="9525" marR="9525" marT="9525" marB="0" anchor="b">
                    <a:lnL>
                      <a:noFill/>
                    </a:lnL>
                    <a:lnR>
                      <a:noFill/>
                    </a:lnR>
                    <a:lnT>
                      <a:noFill/>
                    </a:lnT>
                    <a:lnB>
                      <a:noFill/>
                    </a:lnB>
                    <a:solidFill>
                      <a:srgbClr val="92D050"/>
                    </a:solidFill>
                  </a:tcPr>
                </a:tc>
                <a:tc>
                  <a:txBody>
                    <a:bodyPr/>
                    <a:lstStyle/>
                    <a:p>
                      <a:pPr algn="r" fontAlgn="b"/>
                      <a:r>
                        <a:rPr lang="en-US" sz="1800" b="0" i="0" u="none" strike="noStrike">
                          <a:solidFill>
                            <a:srgbClr val="000000"/>
                          </a:solidFill>
                          <a:effectLst/>
                          <a:latin typeface="Calibri" panose="020F0502020204030204" pitchFamily="34" charset="0"/>
                        </a:rPr>
                        <a:t>9547</a:t>
                      </a:r>
                    </a:p>
                  </a:txBody>
                  <a:tcPr marL="9525" marR="9525" marT="9525" marB="0" anchor="b">
                    <a:lnL>
                      <a:noFill/>
                    </a:lnL>
                    <a:lnR>
                      <a:noFill/>
                    </a:lnR>
                    <a:lnT>
                      <a:noFill/>
                    </a:lnT>
                    <a:lnB>
                      <a:noFill/>
                    </a:lnB>
                    <a:solidFill>
                      <a:srgbClr val="92D050"/>
                    </a:solidFill>
                  </a:tcPr>
                </a:tc>
                <a:tc>
                  <a:txBody>
                    <a:bodyPr/>
                    <a:lstStyle/>
                    <a:p>
                      <a:pPr algn="r" fontAlgn="b"/>
                      <a:r>
                        <a:rPr lang="en-US" sz="1800" b="0" i="0" u="none" strike="noStrike">
                          <a:solidFill>
                            <a:srgbClr val="000000"/>
                          </a:solidFill>
                          <a:effectLst/>
                          <a:latin typeface="Calibri" panose="020F0502020204030204" pitchFamily="34" charset="0"/>
                        </a:rPr>
                        <a:t>191</a:t>
                      </a:r>
                    </a:p>
                  </a:txBody>
                  <a:tcPr marL="9525" marR="9525" marT="9525" marB="0" anchor="b">
                    <a:lnL>
                      <a:noFill/>
                    </a:lnL>
                    <a:lnR>
                      <a:noFill/>
                    </a:lnR>
                    <a:lnT>
                      <a:noFill/>
                    </a:lnT>
                    <a:lnB>
                      <a:noFill/>
                    </a:lnB>
                    <a:solidFill>
                      <a:srgbClr val="92D050"/>
                    </a:solidFill>
                  </a:tcPr>
                </a:tc>
                <a:tc>
                  <a:txBody>
                    <a:bodyPr/>
                    <a:lstStyle/>
                    <a:p>
                      <a:pPr algn="r" fontAlgn="b"/>
                      <a:r>
                        <a:rPr lang="en-US" sz="1800" b="0" i="0" u="none" strike="noStrike">
                          <a:solidFill>
                            <a:srgbClr val="000000"/>
                          </a:solidFill>
                          <a:effectLst/>
                          <a:latin typeface="Calibri" panose="020F0502020204030204" pitchFamily="34" charset="0"/>
                        </a:rPr>
                        <a:t>262</a:t>
                      </a:r>
                    </a:p>
                  </a:txBody>
                  <a:tcPr marL="9525" marR="9525" marT="9525" marB="0" anchor="b">
                    <a:lnL>
                      <a:noFill/>
                    </a:lnL>
                    <a:lnR>
                      <a:noFill/>
                    </a:lnR>
                    <a:lnT>
                      <a:noFill/>
                    </a:lnT>
                    <a:lnB>
                      <a:noFill/>
                    </a:lnB>
                    <a:solidFill>
                      <a:srgbClr val="92D050"/>
                    </a:solidFill>
                  </a:tcPr>
                </a:tc>
                <a:tc>
                  <a:txBody>
                    <a:bodyPr/>
                    <a:lstStyle/>
                    <a:p>
                      <a:pPr algn="r" fontAlgn="b"/>
                      <a:r>
                        <a:rPr lang="en-US" sz="1800" b="0" i="0" u="none" strike="noStrike">
                          <a:solidFill>
                            <a:srgbClr val="000000"/>
                          </a:solidFill>
                          <a:effectLst/>
                          <a:latin typeface="Calibri" panose="020F0502020204030204" pitchFamily="34" charset="0"/>
                        </a:rPr>
                        <a:t>-137</a:t>
                      </a:r>
                    </a:p>
                  </a:txBody>
                  <a:tcPr marL="9525" marR="9525" marT="9525" marB="0" anchor="b">
                    <a:lnL>
                      <a:noFill/>
                    </a:lnL>
                    <a:lnR>
                      <a:noFill/>
                    </a:lnR>
                    <a:lnT>
                      <a:noFill/>
                    </a:lnT>
                    <a:lnB>
                      <a:noFill/>
                    </a:lnB>
                    <a:solidFill>
                      <a:srgbClr val="92D050"/>
                    </a:solidFill>
                  </a:tcPr>
                </a:tc>
                <a:extLst>
                  <a:ext uri="{0D108BD9-81ED-4DB2-BD59-A6C34878D82A}">
                    <a16:rowId xmlns:a16="http://schemas.microsoft.com/office/drawing/2014/main" val="2018858714"/>
                  </a:ext>
                </a:extLst>
              </a:tr>
              <a:tr h="283229">
                <a:tc>
                  <a:txBody>
                    <a:bodyPr/>
                    <a:lstStyle/>
                    <a:p>
                      <a:pPr algn="r" fontAlgn="b"/>
                      <a:r>
                        <a:rPr lang="en-US" sz="1800" b="0" i="0" u="none" strike="noStrike">
                          <a:solidFill>
                            <a:srgbClr val="000000"/>
                          </a:solidFill>
                          <a:effectLst/>
                          <a:latin typeface="Calibri" panose="020F0502020204030204" pitchFamily="34" charset="0"/>
                        </a:rPr>
                        <a:t>4.03%</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0.0420</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≥Group 5</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453</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9547</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401</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52</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-1218</a:t>
                      </a:r>
                    </a:p>
                  </a:txBody>
                  <a:tcPr marL="9525" marR="9525" marT="9525" marB="0" anchor="b">
                    <a:lnL>
                      <a:noFill/>
                    </a:lnL>
                    <a:lnR>
                      <a:noFill/>
                    </a:lnR>
                    <a:lnT>
                      <a:noFill/>
                    </a:lnT>
                    <a:lnB>
                      <a:noFill/>
                    </a:lnB>
                  </a:tcPr>
                </a:tc>
                <a:extLst>
                  <a:ext uri="{0D108BD9-81ED-4DB2-BD59-A6C34878D82A}">
                    <a16:rowId xmlns:a16="http://schemas.microsoft.com/office/drawing/2014/main" val="3098749226"/>
                  </a:ext>
                </a:extLst>
              </a:tr>
              <a:tr h="283229">
                <a:tc>
                  <a:txBody>
                    <a:bodyPr/>
                    <a:lstStyle/>
                    <a:p>
                      <a:pPr algn="r" fontAlgn="b"/>
                      <a:r>
                        <a:rPr lang="en-US" sz="1800" b="0" i="0" u="none" strike="noStrike">
                          <a:solidFill>
                            <a:srgbClr val="000000"/>
                          </a:solidFill>
                          <a:effectLst/>
                          <a:latin typeface="Calibri" panose="020F0502020204030204" pitchFamily="34" charset="0"/>
                        </a:rPr>
                        <a:t>4.04%</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0.0421</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Treat None</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-1223</a:t>
                      </a:r>
                    </a:p>
                  </a:txBody>
                  <a:tcPr marL="9525" marR="9525" marT="9525" marB="0" anchor="b">
                    <a:lnL>
                      <a:noFill/>
                    </a:lnL>
                    <a:lnR>
                      <a:noFill/>
                    </a:lnR>
                    <a:lnT>
                      <a:noFill/>
                    </a:lnT>
                    <a:lnB>
                      <a:noFill/>
                    </a:lnB>
                  </a:tcPr>
                </a:tc>
                <a:extLst>
                  <a:ext uri="{0D108BD9-81ED-4DB2-BD59-A6C34878D82A}">
                    <a16:rowId xmlns:a16="http://schemas.microsoft.com/office/drawing/2014/main" val="3196632980"/>
                  </a:ext>
                </a:extLst>
              </a:tr>
              <a:tr h="283229">
                <a:tc>
                  <a:txBody>
                    <a:bodyPr/>
                    <a:lstStyle/>
                    <a:p>
                      <a:pPr algn="r" fontAlgn="b"/>
                      <a:r>
                        <a:rPr lang="en-US" sz="1800" b="0" i="0" u="none" strike="noStrike">
                          <a:solidFill>
                            <a:srgbClr val="000000"/>
                          </a:solidFill>
                          <a:effectLst/>
                          <a:latin typeface="Calibri" panose="020F0502020204030204" pitchFamily="34" charset="0"/>
                        </a:rPr>
                        <a:t>4.50%</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0.0471</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Treat None</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-1470</a:t>
                      </a:r>
                    </a:p>
                  </a:txBody>
                  <a:tcPr marL="9525" marR="9525" marT="9525" marB="0" anchor="b">
                    <a:lnL>
                      <a:noFill/>
                    </a:lnL>
                    <a:lnR>
                      <a:noFill/>
                    </a:lnR>
                    <a:lnT>
                      <a:noFill/>
                    </a:lnT>
                    <a:lnB>
                      <a:noFill/>
                    </a:lnB>
                  </a:tcPr>
                </a:tc>
                <a:extLst>
                  <a:ext uri="{0D108BD9-81ED-4DB2-BD59-A6C34878D82A}">
                    <a16:rowId xmlns:a16="http://schemas.microsoft.com/office/drawing/2014/main" val="3170251768"/>
                  </a:ext>
                </a:extLst>
              </a:tr>
              <a:tr h="283229">
                <a:tc>
                  <a:txBody>
                    <a:bodyPr/>
                    <a:lstStyle/>
                    <a:p>
                      <a:pPr algn="r" fontAlgn="b"/>
                      <a:r>
                        <a:rPr lang="en-US" sz="1800" b="0" i="0" u="none" strike="noStrike">
                          <a:solidFill>
                            <a:srgbClr val="000000"/>
                          </a:solidFill>
                          <a:effectLst/>
                          <a:latin typeface="Calibri" panose="020F0502020204030204" pitchFamily="34" charset="0"/>
                        </a:rPr>
                        <a:t>5%</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0.0526</a:t>
                      </a:r>
                    </a:p>
                  </a:txBody>
                  <a:tcPr marL="9525" marR="9525" marT="9525" marB="0" anchor="b">
                    <a:lnL>
                      <a:noFill/>
                    </a:lnL>
                    <a:lnR>
                      <a:noFill/>
                    </a:lnR>
                    <a:lnT>
                      <a:noFill/>
                    </a:lnT>
                    <a:lnB>
                      <a:noFill/>
                    </a:lnB>
                  </a:tcPr>
                </a:tc>
                <a:tc>
                  <a:txBody>
                    <a:bodyPr/>
                    <a:lstStyle/>
                    <a:p>
                      <a:pPr algn="ctr" fontAlgn="b"/>
                      <a:r>
                        <a:rPr lang="en-US" sz="1800" b="0" i="0" u="none" strike="noStrike">
                          <a:solidFill>
                            <a:srgbClr val="000000"/>
                          </a:solidFill>
                          <a:effectLst/>
                          <a:latin typeface="Calibri" panose="020F0502020204030204" pitchFamily="34" charset="0"/>
                        </a:rPr>
                        <a:t>Treat None</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r" fontAlgn="b"/>
                      <a:r>
                        <a:rPr lang="en-US" sz="18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r" fontAlgn="b"/>
                      <a:r>
                        <a:rPr lang="en-US" sz="1800" b="0" i="0" u="none" strike="noStrike" dirty="0">
                          <a:solidFill>
                            <a:srgbClr val="000000"/>
                          </a:solidFill>
                          <a:effectLst/>
                          <a:latin typeface="Calibri" panose="020F0502020204030204" pitchFamily="34" charset="0"/>
                        </a:rPr>
                        <a:t>-1741</a:t>
                      </a:r>
                    </a:p>
                  </a:txBody>
                  <a:tcPr marL="9525" marR="9525" marT="9525" marB="0" anchor="b">
                    <a:lnL>
                      <a:noFill/>
                    </a:lnL>
                    <a:lnR>
                      <a:noFill/>
                    </a:lnR>
                    <a:lnT>
                      <a:noFill/>
                    </a:lnT>
                    <a:lnB>
                      <a:noFill/>
                    </a:lnB>
                  </a:tcPr>
                </a:tc>
                <a:extLst>
                  <a:ext uri="{0D108BD9-81ED-4DB2-BD59-A6C34878D82A}">
                    <a16:rowId xmlns:a16="http://schemas.microsoft.com/office/drawing/2014/main" val="3019290427"/>
                  </a:ext>
                </a:extLst>
              </a:tr>
            </a:tbl>
          </a:graphicData>
        </a:graphic>
      </p:graphicFrame>
    </p:spTree>
    <p:extLst>
      <p:ext uri="{BB962C8B-B14F-4D97-AF65-F5344CB8AC3E}">
        <p14:creationId xmlns:p14="http://schemas.microsoft.com/office/powerpoint/2010/main" val="19306605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A8B03-CE4A-DE41-88FE-6D825A43ED01}"/>
              </a:ext>
            </a:extLst>
          </p:cNvPr>
          <p:cNvSpPr>
            <a:spLocks noGrp="1"/>
          </p:cNvSpPr>
          <p:nvPr>
            <p:ph type="title"/>
          </p:nvPr>
        </p:nvSpPr>
        <p:spPr/>
        <p:txBody>
          <a:bodyPr/>
          <a:lstStyle/>
          <a:p>
            <a:r>
              <a:rPr lang="en-US" dirty="0"/>
              <a:t>Decision Curves</a:t>
            </a:r>
          </a:p>
        </p:txBody>
      </p:sp>
      <p:sp>
        <p:nvSpPr>
          <p:cNvPr id="4" name="Slide Number Placeholder 3">
            <a:extLst>
              <a:ext uri="{FF2B5EF4-FFF2-40B4-BE49-F238E27FC236}">
                <a16:creationId xmlns:a16="http://schemas.microsoft.com/office/drawing/2014/main" id="{62C74427-9242-0F4B-8D56-B425B2BB7754}"/>
              </a:ext>
            </a:extLst>
          </p:cNvPr>
          <p:cNvSpPr>
            <a:spLocks noGrp="1"/>
          </p:cNvSpPr>
          <p:nvPr>
            <p:ph type="sldNum" sz="quarter" idx="12"/>
          </p:nvPr>
        </p:nvSpPr>
        <p:spPr/>
        <p:txBody>
          <a:bodyPr/>
          <a:lstStyle/>
          <a:p>
            <a:pPr>
              <a:defRPr/>
            </a:pPr>
            <a:fld id="{E70CF1B1-AA47-B34B-9B18-40744FAC0177}" type="slidenum">
              <a:rPr lang="en-US" smtClean="0"/>
              <a:pPr>
                <a:defRPr/>
              </a:pPr>
              <a:t>56</a:t>
            </a:fld>
            <a:endParaRPr lang="en-US"/>
          </a:p>
        </p:txBody>
      </p:sp>
      <p:graphicFrame>
        <p:nvGraphicFramePr>
          <p:cNvPr id="6" name="Chart 5">
            <a:extLst>
              <a:ext uri="{FF2B5EF4-FFF2-40B4-BE49-F238E27FC236}">
                <a16:creationId xmlns:a16="http://schemas.microsoft.com/office/drawing/2014/main" id="{0FCCEAFE-70EA-604B-87FC-9BA2E8B9D992}"/>
              </a:ext>
            </a:extLst>
          </p:cNvPr>
          <p:cNvGraphicFramePr>
            <a:graphicFrameLocks/>
          </p:cNvGraphicFramePr>
          <p:nvPr/>
        </p:nvGraphicFramePr>
        <p:xfrm>
          <a:off x="857250" y="1804987"/>
          <a:ext cx="7137400" cy="48387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560040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2E682B-4AB2-4892-9CEF-A91FC905D33C}"/>
              </a:ext>
            </a:extLst>
          </p:cNvPr>
          <p:cNvSpPr>
            <a:spLocks noGrp="1"/>
          </p:cNvSpPr>
          <p:nvPr>
            <p:ph type="title"/>
          </p:nvPr>
        </p:nvSpPr>
        <p:spPr/>
        <p:txBody>
          <a:bodyPr/>
          <a:lstStyle/>
          <a:p>
            <a:r>
              <a:rPr lang="en-US" dirty="0"/>
              <a:t>Decision Curves and Miscalibration</a:t>
            </a:r>
          </a:p>
        </p:txBody>
      </p:sp>
      <p:sp>
        <p:nvSpPr>
          <p:cNvPr id="4" name="Content Placeholder 3">
            <a:extLst>
              <a:ext uri="{FF2B5EF4-FFF2-40B4-BE49-F238E27FC236}">
                <a16:creationId xmlns:a16="http://schemas.microsoft.com/office/drawing/2014/main" id="{9588A293-D78E-4A36-BD9B-643D61CBAAD5}"/>
              </a:ext>
            </a:extLst>
          </p:cNvPr>
          <p:cNvSpPr>
            <a:spLocks noGrp="1"/>
          </p:cNvSpPr>
          <p:nvPr>
            <p:ph idx="1"/>
          </p:nvPr>
        </p:nvSpPr>
        <p:spPr/>
        <p:txBody>
          <a:bodyPr/>
          <a:lstStyle/>
          <a:p>
            <a:r>
              <a:rPr lang="en-US" dirty="0"/>
              <a:t>Overestimating risk leads to treating when you shouldn’t.  NB &lt; 0. </a:t>
            </a:r>
          </a:p>
          <a:p>
            <a:r>
              <a:rPr lang="en-US" dirty="0"/>
              <a:t>Underestimating risk leads to failing to treat when you should.  NB &lt; “Treat All”</a:t>
            </a:r>
          </a:p>
          <a:p>
            <a:r>
              <a:rPr lang="en-US" dirty="0"/>
              <a:t>A properly calibrated model will always have 0 ≤ NB and NB ≥ “Treat All”</a:t>
            </a:r>
          </a:p>
        </p:txBody>
      </p:sp>
      <p:sp>
        <p:nvSpPr>
          <p:cNvPr id="2" name="Slide Number Placeholder 1">
            <a:extLst>
              <a:ext uri="{FF2B5EF4-FFF2-40B4-BE49-F238E27FC236}">
                <a16:creationId xmlns:a16="http://schemas.microsoft.com/office/drawing/2014/main" id="{8BD40AD6-62AA-40FB-B74E-46BB4BC87817}"/>
              </a:ext>
            </a:extLst>
          </p:cNvPr>
          <p:cNvSpPr>
            <a:spLocks noGrp="1"/>
          </p:cNvSpPr>
          <p:nvPr>
            <p:ph type="sldNum" sz="quarter" idx="12"/>
          </p:nvPr>
        </p:nvSpPr>
        <p:spPr/>
        <p:txBody>
          <a:bodyPr/>
          <a:lstStyle/>
          <a:p>
            <a:pPr>
              <a:defRPr/>
            </a:pPr>
            <a:fld id="{5658D01E-B3B9-A143-8F8C-1F8AEAD31DC2}" type="slidenum">
              <a:rPr lang="en-US" smtClean="0"/>
              <a:pPr>
                <a:defRPr/>
              </a:pPr>
              <a:t>57</a:t>
            </a:fld>
            <a:endParaRPr lang="en-US"/>
          </a:p>
        </p:txBody>
      </p:sp>
    </p:spTree>
    <p:extLst>
      <p:ext uri="{BB962C8B-B14F-4D97-AF65-F5344CB8AC3E}">
        <p14:creationId xmlns:p14="http://schemas.microsoft.com/office/powerpoint/2010/main" val="35100538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2E682B-4AB2-4892-9CEF-A91FC905D33C}"/>
              </a:ext>
            </a:extLst>
          </p:cNvPr>
          <p:cNvSpPr>
            <a:spLocks noGrp="1"/>
          </p:cNvSpPr>
          <p:nvPr>
            <p:ph type="title"/>
          </p:nvPr>
        </p:nvSpPr>
        <p:spPr/>
        <p:txBody>
          <a:bodyPr/>
          <a:lstStyle/>
          <a:p>
            <a:r>
              <a:rPr lang="en-US" dirty="0"/>
              <a:t>Decision Curves “Sawtooth”</a:t>
            </a:r>
          </a:p>
        </p:txBody>
      </p:sp>
      <p:sp>
        <p:nvSpPr>
          <p:cNvPr id="4" name="Content Placeholder 3">
            <a:extLst>
              <a:ext uri="{FF2B5EF4-FFF2-40B4-BE49-F238E27FC236}">
                <a16:creationId xmlns:a16="http://schemas.microsoft.com/office/drawing/2014/main" id="{9588A293-D78E-4A36-BD9B-643D61CBAAD5}"/>
              </a:ext>
            </a:extLst>
          </p:cNvPr>
          <p:cNvSpPr>
            <a:spLocks noGrp="1"/>
          </p:cNvSpPr>
          <p:nvPr>
            <p:ph idx="1"/>
          </p:nvPr>
        </p:nvSpPr>
        <p:spPr>
          <a:xfrm>
            <a:off x="1066800" y="1752600"/>
            <a:ext cx="7772400" cy="4114800"/>
          </a:xfrm>
        </p:spPr>
        <p:txBody>
          <a:bodyPr/>
          <a:lstStyle/>
          <a:p>
            <a:pPr marL="0" indent="0">
              <a:buNone/>
            </a:pPr>
            <a:r>
              <a:rPr lang="en-US" dirty="0"/>
              <a:t>Occurs when a large group is assigned the same risk estimate and…</a:t>
            </a:r>
          </a:p>
          <a:p>
            <a:pPr marL="0" indent="0">
              <a:buNone/>
            </a:pPr>
            <a:r>
              <a:rPr lang="en-US" dirty="0"/>
              <a:t>the risk estimate for the next lower risk group is </a:t>
            </a:r>
            <a:r>
              <a:rPr lang="en-US" dirty="0" err="1"/>
              <a:t>miscalibrated</a:t>
            </a:r>
            <a:r>
              <a:rPr lang="en-US" dirty="0"/>
              <a:t>.</a:t>
            </a:r>
          </a:p>
          <a:p>
            <a:pPr marL="0" indent="0">
              <a:buNone/>
            </a:pPr>
            <a:r>
              <a:rPr lang="en-US" dirty="0"/>
              <a:t>Vertical jump occurs at </a:t>
            </a:r>
            <a:r>
              <a:rPr lang="en-US" dirty="0" err="1"/>
              <a:t>Ptt</a:t>
            </a:r>
            <a:r>
              <a:rPr lang="en-US" dirty="0"/>
              <a:t> = risk estimate.</a:t>
            </a:r>
          </a:p>
          <a:p>
            <a:pPr marL="0" indent="0">
              <a:buNone/>
            </a:pPr>
            <a:r>
              <a:rPr lang="en-US" dirty="0"/>
              <a:t>Common for risk models created using classification trees.</a:t>
            </a:r>
          </a:p>
        </p:txBody>
      </p:sp>
      <p:sp>
        <p:nvSpPr>
          <p:cNvPr id="2" name="Slide Number Placeholder 1">
            <a:extLst>
              <a:ext uri="{FF2B5EF4-FFF2-40B4-BE49-F238E27FC236}">
                <a16:creationId xmlns:a16="http://schemas.microsoft.com/office/drawing/2014/main" id="{8BD40AD6-62AA-40FB-B74E-46BB4BC87817}"/>
              </a:ext>
            </a:extLst>
          </p:cNvPr>
          <p:cNvSpPr>
            <a:spLocks noGrp="1"/>
          </p:cNvSpPr>
          <p:nvPr>
            <p:ph type="sldNum" sz="quarter" idx="12"/>
          </p:nvPr>
        </p:nvSpPr>
        <p:spPr/>
        <p:txBody>
          <a:bodyPr/>
          <a:lstStyle/>
          <a:p>
            <a:pPr>
              <a:defRPr/>
            </a:pPr>
            <a:fld id="{5658D01E-B3B9-A143-8F8C-1F8AEAD31DC2}" type="slidenum">
              <a:rPr lang="en-US" smtClean="0"/>
              <a:pPr>
                <a:defRPr/>
              </a:pPr>
              <a:t>58</a:t>
            </a:fld>
            <a:endParaRPr lang="en-US"/>
          </a:p>
        </p:txBody>
      </p:sp>
    </p:spTree>
    <p:extLst>
      <p:ext uri="{BB962C8B-B14F-4D97-AF65-F5344CB8AC3E}">
        <p14:creationId xmlns:p14="http://schemas.microsoft.com/office/powerpoint/2010/main" val="21763770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2"/>
          <p:cNvSpPr>
            <a:spLocks noGrp="1" noChangeArrowheads="1"/>
          </p:cNvSpPr>
          <p:nvPr>
            <p:ph type="title"/>
          </p:nvPr>
        </p:nvSpPr>
        <p:spPr/>
        <p:txBody>
          <a:bodyPr/>
          <a:lstStyle/>
          <a:p>
            <a:pPr eaLnBrk="1" hangingPunct="1"/>
            <a:r>
              <a:rPr lang="en-US">
                <a:latin typeface="Tahoma" charset="0"/>
                <a:ea typeface="MS PGothic" charset="0"/>
              </a:rPr>
              <a:t>Comparing Predictions</a:t>
            </a:r>
          </a:p>
        </p:txBody>
      </p:sp>
      <p:sp>
        <p:nvSpPr>
          <p:cNvPr id="229378" name="Rectangle 3"/>
          <p:cNvSpPr>
            <a:spLocks noGrp="1" noChangeArrowheads="1"/>
          </p:cNvSpPr>
          <p:nvPr>
            <p:ph type="body" idx="1"/>
          </p:nvPr>
        </p:nvSpPr>
        <p:spPr/>
        <p:txBody>
          <a:bodyPr/>
          <a:lstStyle/>
          <a:p>
            <a:pPr eaLnBrk="1" hangingPunct="1">
              <a:lnSpc>
                <a:spcPct val="90000"/>
              </a:lnSpc>
            </a:pPr>
            <a:r>
              <a:rPr lang="en-US" sz="2400" dirty="0">
                <a:latin typeface="Tahoma" charset="0"/>
                <a:ea typeface="MS PGothic" charset="0"/>
              </a:rPr>
              <a:t>Identify cohort.</a:t>
            </a:r>
          </a:p>
          <a:p>
            <a:pPr eaLnBrk="1" hangingPunct="1">
              <a:lnSpc>
                <a:spcPct val="90000"/>
              </a:lnSpc>
            </a:pPr>
            <a:r>
              <a:rPr lang="en-US" sz="2400" dirty="0">
                <a:latin typeface="Tahoma" charset="0"/>
                <a:ea typeface="MS PGothic" charset="0"/>
              </a:rPr>
              <a:t>Obtain predictions (or information necessary for prediction) at inception.</a:t>
            </a:r>
          </a:p>
          <a:p>
            <a:pPr eaLnBrk="1" hangingPunct="1">
              <a:lnSpc>
                <a:spcPct val="90000"/>
              </a:lnSpc>
            </a:pPr>
            <a:r>
              <a:rPr lang="en-US" sz="2400" dirty="0">
                <a:latin typeface="Tahoma" charset="0"/>
                <a:ea typeface="MS PGothic" charset="0"/>
              </a:rPr>
              <a:t>Provide uniform treatment to cohort or at least treat independent of (blinded to) prediction.</a:t>
            </a:r>
          </a:p>
          <a:p>
            <a:pPr eaLnBrk="1" hangingPunct="1">
              <a:lnSpc>
                <a:spcPct val="90000"/>
              </a:lnSpc>
            </a:pPr>
            <a:r>
              <a:rPr lang="en-US" sz="2400" dirty="0">
                <a:latin typeface="Tahoma" charset="0"/>
                <a:ea typeface="MS PGothic" charset="0"/>
              </a:rPr>
              <a:t>Determine outcomes.</a:t>
            </a:r>
          </a:p>
          <a:p>
            <a:pPr eaLnBrk="1" hangingPunct="1">
              <a:lnSpc>
                <a:spcPct val="90000"/>
              </a:lnSpc>
            </a:pPr>
            <a:r>
              <a:rPr lang="en-US" sz="2400" dirty="0">
                <a:latin typeface="Tahoma" charset="0"/>
                <a:ea typeface="MS PGothic" charset="0"/>
              </a:rPr>
              <a:t>Scenario: What would have happened if treatment were based on predicted risk?  Would net benefit have been higher with Risk Prediction 1 or Risk Prediction 2?</a:t>
            </a:r>
          </a:p>
          <a:p>
            <a:pPr eaLnBrk="1" hangingPunct="1">
              <a:lnSpc>
                <a:spcPct val="90000"/>
              </a:lnSpc>
            </a:pPr>
            <a:endParaRPr lang="en-US" sz="2400" dirty="0">
              <a:latin typeface="Tahoma" charset="0"/>
              <a:ea typeface="MS PGothic" charset="0"/>
            </a:endParaRPr>
          </a:p>
          <a:p>
            <a:pPr eaLnBrk="1" hangingPunct="1">
              <a:lnSpc>
                <a:spcPct val="90000"/>
              </a:lnSpc>
            </a:pPr>
            <a:endParaRPr lang="en-US" sz="2400" dirty="0">
              <a:latin typeface="Tahoma" charset="0"/>
              <a:ea typeface="MS PGothic" charset="0"/>
            </a:endParaRPr>
          </a:p>
        </p:txBody>
      </p:sp>
      <p:sp>
        <p:nvSpPr>
          <p:cNvPr id="229380"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617B4C1A-6BF2-5B4E-9F2D-C4DA37CB37CB}" type="slidenum">
              <a:rPr lang="en-US" sz="1400"/>
              <a:pPr/>
              <a:t>59</a:t>
            </a:fld>
            <a:endParaRPr lang="en-US" sz="1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C62B9-42F0-4629-9B2F-0C2A17AF35BA}"/>
              </a:ext>
            </a:extLst>
          </p:cNvPr>
          <p:cNvSpPr>
            <a:spLocks noGrp="1"/>
          </p:cNvSpPr>
          <p:nvPr>
            <p:ph type="title"/>
          </p:nvPr>
        </p:nvSpPr>
        <p:spPr/>
        <p:txBody>
          <a:bodyPr/>
          <a:lstStyle/>
          <a:p>
            <a:r>
              <a:rPr lang="en-US" dirty="0"/>
              <a:t>Test in 1000 ED patients with warm, swollen, painful knee</a:t>
            </a:r>
          </a:p>
        </p:txBody>
      </p:sp>
      <p:sp>
        <p:nvSpPr>
          <p:cNvPr id="4" name="Slide Number Placeholder 3">
            <a:extLst>
              <a:ext uri="{FF2B5EF4-FFF2-40B4-BE49-F238E27FC236}">
                <a16:creationId xmlns:a16="http://schemas.microsoft.com/office/drawing/2014/main" id="{C1589A22-9621-4F28-A17C-040E573466F7}"/>
              </a:ext>
            </a:extLst>
          </p:cNvPr>
          <p:cNvSpPr>
            <a:spLocks noGrp="1"/>
          </p:cNvSpPr>
          <p:nvPr>
            <p:ph type="sldNum" sz="quarter" idx="12"/>
          </p:nvPr>
        </p:nvSpPr>
        <p:spPr/>
        <p:txBody>
          <a:bodyPr/>
          <a:lstStyle/>
          <a:p>
            <a:pPr>
              <a:defRPr/>
            </a:pPr>
            <a:fld id="{E70CF1B1-AA47-B34B-9B18-40744FAC0177}" type="slidenum">
              <a:rPr lang="en-US" smtClean="0"/>
              <a:pPr>
                <a:defRPr/>
              </a:pPr>
              <a:t>6</a:t>
            </a:fld>
            <a:endParaRPr lang="en-US"/>
          </a:p>
        </p:txBody>
      </p:sp>
      <p:graphicFrame>
        <p:nvGraphicFramePr>
          <p:cNvPr id="13" name="Table 12">
            <a:extLst>
              <a:ext uri="{FF2B5EF4-FFF2-40B4-BE49-F238E27FC236}">
                <a16:creationId xmlns:a16="http://schemas.microsoft.com/office/drawing/2014/main" id="{A37893C0-3136-204D-A482-8B17B8DC8BA7}"/>
              </a:ext>
            </a:extLst>
          </p:cNvPr>
          <p:cNvGraphicFramePr>
            <a:graphicFrameLocks noGrp="1"/>
          </p:cNvGraphicFramePr>
          <p:nvPr>
            <p:extLst>
              <p:ext uri="{D42A27DB-BD31-4B8C-83A1-F6EECF244321}">
                <p14:modId xmlns:p14="http://schemas.microsoft.com/office/powerpoint/2010/main" val="4195614429"/>
              </p:ext>
            </p:extLst>
          </p:nvPr>
        </p:nvGraphicFramePr>
        <p:xfrm>
          <a:off x="990600" y="2057400"/>
          <a:ext cx="7315199" cy="3962399"/>
        </p:xfrm>
        <a:graphic>
          <a:graphicData uri="http://schemas.openxmlformats.org/drawingml/2006/table">
            <a:tbl>
              <a:tblPr/>
              <a:tblGrid>
                <a:gridCol w="2567399">
                  <a:extLst>
                    <a:ext uri="{9D8B030D-6E8A-4147-A177-3AD203B41FA5}">
                      <a16:colId xmlns:a16="http://schemas.microsoft.com/office/drawing/2014/main" val="2478282223"/>
                    </a:ext>
                  </a:extLst>
                </a:gridCol>
                <a:gridCol w="1514954">
                  <a:extLst>
                    <a:ext uri="{9D8B030D-6E8A-4147-A177-3AD203B41FA5}">
                      <a16:colId xmlns:a16="http://schemas.microsoft.com/office/drawing/2014/main" val="28172117"/>
                    </a:ext>
                  </a:extLst>
                </a:gridCol>
                <a:gridCol w="1038287">
                  <a:extLst>
                    <a:ext uri="{9D8B030D-6E8A-4147-A177-3AD203B41FA5}">
                      <a16:colId xmlns:a16="http://schemas.microsoft.com/office/drawing/2014/main" val="3413609527"/>
                    </a:ext>
                  </a:extLst>
                </a:gridCol>
                <a:gridCol w="1189310">
                  <a:extLst>
                    <a:ext uri="{9D8B030D-6E8A-4147-A177-3AD203B41FA5}">
                      <a16:colId xmlns:a16="http://schemas.microsoft.com/office/drawing/2014/main" val="4279975033"/>
                    </a:ext>
                  </a:extLst>
                </a:gridCol>
                <a:gridCol w="1005249">
                  <a:extLst>
                    <a:ext uri="{9D8B030D-6E8A-4147-A177-3AD203B41FA5}">
                      <a16:colId xmlns:a16="http://schemas.microsoft.com/office/drawing/2014/main" val="3292154431"/>
                    </a:ext>
                  </a:extLst>
                </a:gridCol>
              </a:tblGrid>
              <a:tr h="918118">
                <a:tc>
                  <a:txBody>
                    <a:bodyPr/>
                    <a:lstStyle/>
                    <a:p>
                      <a:pPr algn="ctr" rtl="0" fontAlgn="b"/>
                      <a:r>
                        <a:rPr lang="en-US" sz="2000" b="1" i="0" u="none" strike="noStrike">
                          <a:solidFill>
                            <a:srgbClr val="000000"/>
                          </a:solidFill>
                          <a:effectLst/>
                          <a:latin typeface="Tahoma" panose="020B0604030504040204" pitchFamily="34" charset="0"/>
                        </a:rPr>
                        <a:t>Joint Fluid</a:t>
                      </a:r>
                    </a:p>
                  </a:txBody>
                  <a:tcPr marL="9525" marR="9525" marT="9525" marB="0" anchor="b">
                    <a:lnL>
                      <a:noFill/>
                    </a:lnL>
                    <a:lnR>
                      <a:noFill/>
                    </a:lnR>
                    <a:lnT>
                      <a:noFill/>
                    </a:lnT>
                    <a:lnB>
                      <a:noFill/>
                    </a:lnB>
                  </a:tcPr>
                </a:tc>
                <a:tc>
                  <a:txBody>
                    <a:bodyPr/>
                    <a:lstStyle/>
                    <a:p>
                      <a:pPr algn="ctr" rtl="0" fontAlgn="b"/>
                      <a:r>
                        <a:rPr lang="en-US" sz="2000" b="1" i="0" u="none" strike="noStrike">
                          <a:solidFill>
                            <a:srgbClr val="000000"/>
                          </a:solidFill>
                          <a:effectLst/>
                          <a:latin typeface="Tahoma" panose="020B0604030504040204" pitchFamily="34" charset="0"/>
                        </a:rPr>
                        <a:t>Septic Arthritis</a:t>
                      </a:r>
                    </a:p>
                  </a:txBody>
                  <a:tcPr marL="9525" marR="9525" marT="9525" marB="0" anchor="b">
                    <a:lnL>
                      <a:noFill/>
                    </a:lnL>
                    <a:lnR>
                      <a:noFill/>
                    </a:lnR>
                    <a:lnT>
                      <a:noFill/>
                    </a:lnT>
                    <a:lnB>
                      <a:noFill/>
                    </a:lnB>
                  </a:tcPr>
                </a:tc>
                <a:tc rowSpan="2">
                  <a:txBody>
                    <a:bodyPr/>
                    <a:lstStyle/>
                    <a:p>
                      <a:pPr algn="ctr" rtl="0" fontAlgn="b"/>
                      <a:r>
                        <a:rPr lang="en-US" sz="2000" b="1" i="0" u="none" strike="noStrike">
                          <a:solidFill>
                            <a:srgbClr val="000000"/>
                          </a:solidFill>
                          <a:effectLst/>
                          <a:latin typeface="Tahoma" panose="020B0604030504040204" pitchFamily="34" charset="0"/>
                        </a:rPr>
                        <a:t>N with result</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rtl="0" fontAlgn="b"/>
                      <a:r>
                        <a:rPr lang="en-US" sz="2000" b="1" i="0" u="none" strike="noStrike">
                          <a:solidFill>
                            <a:srgbClr val="000000"/>
                          </a:solidFill>
                          <a:effectLst/>
                          <a:latin typeface="Tahoma" panose="020B0604030504040204" pitchFamily="34" charset="0"/>
                        </a:rPr>
                        <a:t>Actually 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811454543"/>
                  </a:ext>
                </a:extLst>
              </a:tr>
              <a:tr h="459058">
                <a:tc>
                  <a:txBody>
                    <a:bodyPr/>
                    <a:lstStyle/>
                    <a:p>
                      <a:pPr algn="ctr" rtl="0" fontAlgn="b"/>
                      <a:r>
                        <a:rPr lang="en-US" sz="2000" b="1" i="0" u="none" strike="noStrike">
                          <a:solidFill>
                            <a:srgbClr val="000000"/>
                          </a:solidFill>
                          <a:effectLst/>
                          <a:latin typeface="Tahoma" panose="020B0604030504040204" pitchFamily="34" charset="0"/>
                        </a:rPr>
                        <a:t>WBC (/uL)</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a:solidFill>
                            <a:srgbClr val="000000"/>
                          </a:solidFill>
                          <a:effectLst/>
                          <a:latin typeface="Tahoma" panose="020B0604030504040204" pitchFamily="34" charset="0"/>
                        </a:rPr>
                        <a:t>Risk (r)*</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rtl="0" fontAlgn="b"/>
                      <a:r>
                        <a:rPr lang="en-US" sz="2000" b="1" i="0" u="none" strike="noStrike">
                          <a:solidFill>
                            <a:srgbClr val="000000"/>
                          </a:solidFill>
                          <a:effectLst/>
                          <a:latin typeface="Tahoma" panose="020B0604030504040204" pitchFamily="34" charset="0"/>
                        </a:rPr>
                        <a:t>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a:solidFill>
                            <a:srgbClr val="000000"/>
                          </a:solidFill>
                          <a:effectLst/>
                          <a:latin typeface="Tahoma" panose="020B0604030504040204" pitchFamily="34" charset="0"/>
                        </a:rPr>
                        <a:t>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88240"/>
                  </a:ext>
                </a:extLst>
              </a:tr>
              <a:tr h="459058">
                <a:tc>
                  <a:txBody>
                    <a:bodyPr/>
                    <a:lstStyle/>
                    <a:p>
                      <a:pPr algn="ctr" rtl="0" fontAlgn="b"/>
                      <a:r>
                        <a:rPr lang="en-US" sz="2000" b="1" i="0" u="none" strike="noStrike">
                          <a:solidFill>
                            <a:srgbClr val="000000"/>
                          </a:solidFill>
                          <a:effectLst/>
                          <a:latin typeface="Tahoma" panose="020B0604030504040204" pitchFamily="34" charset="0"/>
                        </a:rPr>
                        <a:t>&gt;100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a:solidFill>
                            <a:srgbClr val="000000"/>
                          </a:solidFill>
                          <a:effectLst/>
                          <a:latin typeface="Tahoma" panose="020B0604030504040204" pitchFamily="34" charset="0"/>
                        </a:rPr>
                        <a:t>0.55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a:solidFill>
                            <a:srgbClr val="000000"/>
                          </a:solidFill>
                          <a:effectLst/>
                          <a:latin typeface="Tahoma" panose="020B0604030504040204" pitchFamily="34" charset="0"/>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a:solidFill>
                            <a:srgbClr val="000000"/>
                          </a:solidFill>
                          <a:effectLst/>
                          <a:latin typeface="Tahoma" panose="020B060403050404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dirty="0">
                          <a:solidFill>
                            <a:srgbClr val="000000"/>
                          </a:solidFill>
                          <a:effectLst/>
                          <a:latin typeface="Tahoma" panose="020B0604030504040204" pitchFamily="34" charset="0"/>
                        </a:rPr>
                        <a:t>0.091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4693261"/>
                  </a:ext>
                </a:extLst>
              </a:tr>
              <a:tr h="459058">
                <a:tc>
                  <a:txBody>
                    <a:bodyPr/>
                    <a:lstStyle/>
                    <a:p>
                      <a:pPr algn="ctr" rtl="0" fontAlgn="b"/>
                      <a:r>
                        <a:rPr lang="en-US" sz="2000" b="1" i="0" u="none" strike="noStrike">
                          <a:solidFill>
                            <a:srgbClr val="000000"/>
                          </a:solidFill>
                          <a:effectLst/>
                          <a:latin typeface="Tahoma" panose="020B0604030504040204" pitchFamily="34" charset="0"/>
                        </a:rPr>
                        <a:t>50 - 100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a:solidFill>
                            <a:srgbClr val="000000"/>
                          </a:solidFill>
                          <a:effectLst/>
                          <a:latin typeface="Tahoma" panose="020B0604030504040204" pitchFamily="34" charset="0"/>
                        </a:rPr>
                        <a:t>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a:solidFill>
                            <a:srgbClr val="000000"/>
                          </a:solidFill>
                          <a:effectLst/>
                          <a:latin typeface="Tahoma" panose="020B0604030504040204" pitchFamily="34" charset="0"/>
                        </a:rPr>
                        <a:t>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a:solidFill>
                            <a:srgbClr val="000000"/>
                          </a:solidFill>
                          <a:effectLst/>
                          <a:latin typeface="Tahoma" panose="020B060403050404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dirty="0">
                          <a:solidFill>
                            <a:srgbClr val="000000"/>
                          </a:solidFill>
                          <a:effectLst/>
                          <a:latin typeface="Tahoma" panose="020B0604030504040204" pitchFamily="34" charset="0"/>
                        </a:rPr>
                        <a:t>0.088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1785837"/>
                  </a:ext>
                </a:extLst>
              </a:tr>
              <a:tr h="459058">
                <a:tc>
                  <a:txBody>
                    <a:bodyPr/>
                    <a:lstStyle/>
                    <a:p>
                      <a:pPr algn="ctr" rtl="0" fontAlgn="b"/>
                      <a:r>
                        <a:rPr lang="en-US" sz="2000" b="1" i="0" u="none" strike="noStrike">
                          <a:solidFill>
                            <a:srgbClr val="000000"/>
                          </a:solidFill>
                          <a:effectLst/>
                          <a:latin typeface="Tahoma" panose="020B0604030504040204" pitchFamily="34" charset="0"/>
                        </a:rPr>
                        <a:t>25 -50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a:solidFill>
                            <a:srgbClr val="000000"/>
                          </a:solidFill>
                          <a:effectLst/>
                          <a:latin typeface="Tahoma" panose="020B0604030504040204" pitchFamily="34" charset="0"/>
                        </a:rPr>
                        <a:t>0.03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a:solidFill>
                            <a:srgbClr val="000000"/>
                          </a:solidFill>
                          <a:effectLst/>
                          <a:latin typeface="Tahoma" panose="020B0604030504040204" pitchFamily="34" charset="0"/>
                        </a:rPr>
                        <a:t>188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a:solidFill>
                            <a:srgbClr val="000000"/>
                          </a:solidFill>
                          <a:effectLst/>
                          <a:latin typeface="Tahoma" panose="020B060403050404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dirty="0">
                          <a:solidFill>
                            <a:srgbClr val="000000"/>
                          </a:solidFill>
                          <a:effectLst/>
                          <a:latin typeface="Tahoma" panose="020B0604030504040204" pitchFamily="34" charset="0"/>
                        </a:rPr>
                        <a:t>0.085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893858"/>
                  </a:ext>
                </a:extLst>
              </a:tr>
              <a:tr h="459058">
                <a:tc>
                  <a:txBody>
                    <a:bodyPr/>
                    <a:lstStyle/>
                    <a:p>
                      <a:pPr algn="ctr" rtl="0" fontAlgn="b"/>
                      <a:r>
                        <a:rPr lang="en-US" sz="2000" b="1" i="0" u="none" strike="noStrike">
                          <a:solidFill>
                            <a:srgbClr val="000000"/>
                          </a:solidFill>
                          <a:effectLst/>
                          <a:latin typeface="Tahoma" panose="020B0604030504040204" pitchFamily="34" charset="0"/>
                        </a:rPr>
                        <a:t>0 - 25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a:solidFill>
                            <a:srgbClr val="000000"/>
                          </a:solidFill>
                          <a:effectLst/>
                          <a:latin typeface="Tahoma" panose="020B0604030504040204" pitchFamily="34" charset="0"/>
                        </a:rPr>
                        <a:t>0.01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a:solidFill>
                            <a:srgbClr val="000000"/>
                          </a:solidFill>
                          <a:effectLst/>
                          <a:latin typeface="Tahoma" panose="020B0604030504040204" pitchFamily="34" charset="0"/>
                        </a:rPr>
                        <a:t>710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a:solidFill>
                            <a:srgbClr val="000000"/>
                          </a:solidFill>
                          <a:effectLst/>
                          <a:latin typeface="Tahoma" panose="020B0604030504040204" pitchFamily="34" charset="0"/>
                        </a:rPr>
                        <a:t>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dirty="0">
                          <a:solidFill>
                            <a:srgbClr val="000000"/>
                          </a:solidFill>
                          <a:effectLst/>
                          <a:latin typeface="Tahoma" panose="020B0604030504040204" pitchFamily="34" charset="0"/>
                        </a:rPr>
                        <a:t>0.087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4918002"/>
                  </a:ext>
                </a:extLst>
              </a:tr>
              <a:tr h="748991">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b"/>
                      <a:r>
                        <a:rPr lang="en-US" sz="2000" b="1" i="0" u="none" strike="noStrike">
                          <a:solidFill>
                            <a:srgbClr val="000000"/>
                          </a:solidFill>
                          <a:effectLst/>
                          <a:latin typeface="Tahoma" panose="020B0604030504040204" pitchFamily="34" charset="0"/>
                        </a:rPr>
                        <a:t>1000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b"/>
                      <a:r>
                        <a:rPr lang="en-US" sz="2000" b="1" i="0" u="none" strike="noStrike">
                          <a:solidFill>
                            <a:srgbClr val="000000"/>
                          </a:solidFill>
                          <a:effectLst/>
                          <a:latin typeface="Tahoma" panose="020B0604030504040204" pitchFamily="34" charset="0"/>
                        </a:rPr>
                        <a:t>87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b"/>
                      <a:r>
                        <a:rPr lang="en-US" sz="2000" b="1" i="0" u="none" strike="noStrike" dirty="0">
                          <a:solidFill>
                            <a:srgbClr val="000000"/>
                          </a:solidFill>
                          <a:effectLst/>
                          <a:latin typeface="Tahoma" panose="020B0604030504040204" pitchFamily="34" charset="0"/>
                        </a:rPr>
                        <a:t>0.087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556367285"/>
                  </a:ext>
                </a:extLst>
              </a:tr>
            </a:tbl>
          </a:graphicData>
        </a:graphic>
      </p:graphicFrame>
      <p:sp>
        <p:nvSpPr>
          <p:cNvPr id="14" name="Oval 13">
            <a:extLst>
              <a:ext uri="{FF2B5EF4-FFF2-40B4-BE49-F238E27FC236}">
                <a16:creationId xmlns:a16="http://schemas.microsoft.com/office/drawing/2014/main" id="{A970D4F8-3F77-CA49-A328-D77F6C684930}"/>
              </a:ext>
            </a:extLst>
          </p:cNvPr>
          <p:cNvSpPr/>
          <p:nvPr/>
        </p:nvSpPr>
        <p:spPr bwMode="auto">
          <a:xfrm>
            <a:off x="7315200" y="5562600"/>
            <a:ext cx="990599" cy="681038"/>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246937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C62B9-42F0-4629-9B2F-0C2A17AF35BA}"/>
              </a:ext>
            </a:extLst>
          </p:cNvPr>
          <p:cNvSpPr>
            <a:spLocks noGrp="1"/>
          </p:cNvSpPr>
          <p:nvPr>
            <p:ph type="title"/>
          </p:nvPr>
        </p:nvSpPr>
        <p:spPr/>
        <p:txBody>
          <a:bodyPr/>
          <a:lstStyle/>
          <a:p>
            <a:r>
              <a:rPr lang="en-US" dirty="0"/>
              <a:t>Test in 1000 ED patients: Miscalibration</a:t>
            </a:r>
          </a:p>
        </p:txBody>
      </p:sp>
      <p:sp>
        <p:nvSpPr>
          <p:cNvPr id="4" name="Slide Number Placeholder 3">
            <a:extLst>
              <a:ext uri="{FF2B5EF4-FFF2-40B4-BE49-F238E27FC236}">
                <a16:creationId xmlns:a16="http://schemas.microsoft.com/office/drawing/2014/main" id="{C1589A22-9621-4F28-A17C-040E573466F7}"/>
              </a:ext>
            </a:extLst>
          </p:cNvPr>
          <p:cNvSpPr>
            <a:spLocks noGrp="1"/>
          </p:cNvSpPr>
          <p:nvPr>
            <p:ph type="sldNum" sz="quarter" idx="12"/>
          </p:nvPr>
        </p:nvSpPr>
        <p:spPr/>
        <p:txBody>
          <a:bodyPr/>
          <a:lstStyle/>
          <a:p>
            <a:pPr>
              <a:defRPr/>
            </a:pPr>
            <a:fld id="{E70CF1B1-AA47-B34B-9B18-40744FAC0177}" type="slidenum">
              <a:rPr lang="en-US" smtClean="0"/>
              <a:pPr>
                <a:defRPr/>
              </a:pPr>
              <a:t>7</a:t>
            </a:fld>
            <a:endParaRPr lang="en-US"/>
          </a:p>
        </p:txBody>
      </p:sp>
      <p:graphicFrame>
        <p:nvGraphicFramePr>
          <p:cNvPr id="13" name="Table 12">
            <a:extLst>
              <a:ext uri="{FF2B5EF4-FFF2-40B4-BE49-F238E27FC236}">
                <a16:creationId xmlns:a16="http://schemas.microsoft.com/office/drawing/2014/main" id="{A37893C0-3136-204D-A482-8B17B8DC8BA7}"/>
              </a:ext>
            </a:extLst>
          </p:cNvPr>
          <p:cNvGraphicFramePr>
            <a:graphicFrameLocks noGrp="1"/>
          </p:cNvGraphicFramePr>
          <p:nvPr/>
        </p:nvGraphicFramePr>
        <p:xfrm>
          <a:off x="990600" y="2057400"/>
          <a:ext cx="7315199" cy="3962399"/>
        </p:xfrm>
        <a:graphic>
          <a:graphicData uri="http://schemas.openxmlformats.org/drawingml/2006/table">
            <a:tbl>
              <a:tblPr/>
              <a:tblGrid>
                <a:gridCol w="2567399">
                  <a:extLst>
                    <a:ext uri="{9D8B030D-6E8A-4147-A177-3AD203B41FA5}">
                      <a16:colId xmlns:a16="http://schemas.microsoft.com/office/drawing/2014/main" val="2478282223"/>
                    </a:ext>
                  </a:extLst>
                </a:gridCol>
                <a:gridCol w="1514954">
                  <a:extLst>
                    <a:ext uri="{9D8B030D-6E8A-4147-A177-3AD203B41FA5}">
                      <a16:colId xmlns:a16="http://schemas.microsoft.com/office/drawing/2014/main" val="28172117"/>
                    </a:ext>
                  </a:extLst>
                </a:gridCol>
                <a:gridCol w="1038287">
                  <a:extLst>
                    <a:ext uri="{9D8B030D-6E8A-4147-A177-3AD203B41FA5}">
                      <a16:colId xmlns:a16="http://schemas.microsoft.com/office/drawing/2014/main" val="3413609527"/>
                    </a:ext>
                  </a:extLst>
                </a:gridCol>
                <a:gridCol w="1189310">
                  <a:extLst>
                    <a:ext uri="{9D8B030D-6E8A-4147-A177-3AD203B41FA5}">
                      <a16:colId xmlns:a16="http://schemas.microsoft.com/office/drawing/2014/main" val="4279975033"/>
                    </a:ext>
                  </a:extLst>
                </a:gridCol>
                <a:gridCol w="1005249">
                  <a:extLst>
                    <a:ext uri="{9D8B030D-6E8A-4147-A177-3AD203B41FA5}">
                      <a16:colId xmlns:a16="http://schemas.microsoft.com/office/drawing/2014/main" val="3292154431"/>
                    </a:ext>
                  </a:extLst>
                </a:gridCol>
              </a:tblGrid>
              <a:tr h="918118">
                <a:tc>
                  <a:txBody>
                    <a:bodyPr/>
                    <a:lstStyle/>
                    <a:p>
                      <a:pPr algn="ctr" rtl="0" fontAlgn="b"/>
                      <a:r>
                        <a:rPr lang="en-US" sz="2000" b="1" i="0" u="none" strike="noStrike">
                          <a:solidFill>
                            <a:srgbClr val="000000"/>
                          </a:solidFill>
                          <a:effectLst/>
                          <a:latin typeface="Tahoma" panose="020B0604030504040204" pitchFamily="34" charset="0"/>
                        </a:rPr>
                        <a:t>Joint Fluid</a:t>
                      </a:r>
                    </a:p>
                  </a:txBody>
                  <a:tcPr marL="9525" marR="9525" marT="9525" marB="0" anchor="b">
                    <a:lnL>
                      <a:noFill/>
                    </a:lnL>
                    <a:lnR>
                      <a:noFill/>
                    </a:lnR>
                    <a:lnT>
                      <a:noFill/>
                    </a:lnT>
                    <a:lnB>
                      <a:noFill/>
                    </a:lnB>
                  </a:tcPr>
                </a:tc>
                <a:tc>
                  <a:txBody>
                    <a:bodyPr/>
                    <a:lstStyle/>
                    <a:p>
                      <a:pPr algn="ctr" rtl="0" fontAlgn="b"/>
                      <a:r>
                        <a:rPr lang="en-US" sz="2000" b="1" i="0" u="none" strike="noStrike">
                          <a:solidFill>
                            <a:srgbClr val="000000"/>
                          </a:solidFill>
                          <a:effectLst/>
                          <a:latin typeface="Tahoma" panose="020B0604030504040204" pitchFamily="34" charset="0"/>
                        </a:rPr>
                        <a:t>Septic Arthritis</a:t>
                      </a:r>
                    </a:p>
                  </a:txBody>
                  <a:tcPr marL="9525" marR="9525" marT="9525" marB="0" anchor="b">
                    <a:lnL>
                      <a:noFill/>
                    </a:lnL>
                    <a:lnR>
                      <a:noFill/>
                    </a:lnR>
                    <a:lnT>
                      <a:noFill/>
                    </a:lnT>
                    <a:lnB>
                      <a:noFill/>
                    </a:lnB>
                  </a:tcPr>
                </a:tc>
                <a:tc rowSpan="2">
                  <a:txBody>
                    <a:bodyPr/>
                    <a:lstStyle/>
                    <a:p>
                      <a:pPr algn="ctr" rtl="0" fontAlgn="b"/>
                      <a:r>
                        <a:rPr lang="en-US" sz="2000" b="1" i="0" u="none" strike="noStrike">
                          <a:solidFill>
                            <a:srgbClr val="000000"/>
                          </a:solidFill>
                          <a:effectLst/>
                          <a:latin typeface="Tahoma" panose="020B0604030504040204" pitchFamily="34" charset="0"/>
                        </a:rPr>
                        <a:t>N with result</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rtl="0" fontAlgn="b"/>
                      <a:r>
                        <a:rPr lang="en-US" sz="2000" b="1" i="0" u="none" strike="noStrike">
                          <a:solidFill>
                            <a:srgbClr val="000000"/>
                          </a:solidFill>
                          <a:effectLst/>
                          <a:latin typeface="Tahoma" panose="020B0604030504040204" pitchFamily="34" charset="0"/>
                        </a:rPr>
                        <a:t>Actually 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811454543"/>
                  </a:ext>
                </a:extLst>
              </a:tr>
              <a:tr h="459058">
                <a:tc>
                  <a:txBody>
                    <a:bodyPr/>
                    <a:lstStyle/>
                    <a:p>
                      <a:pPr algn="ctr" rtl="0" fontAlgn="b"/>
                      <a:r>
                        <a:rPr lang="en-US" sz="2000" b="1" i="0" u="none" strike="noStrike">
                          <a:solidFill>
                            <a:srgbClr val="000000"/>
                          </a:solidFill>
                          <a:effectLst/>
                          <a:latin typeface="Tahoma" panose="020B0604030504040204" pitchFamily="34" charset="0"/>
                        </a:rPr>
                        <a:t>WBC (/uL)</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a:solidFill>
                            <a:srgbClr val="000000"/>
                          </a:solidFill>
                          <a:effectLst/>
                          <a:latin typeface="Tahoma" panose="020B0604030504040204" pitchFamily="34" charset="0"/>
                        </a:rPr>
                        <a:t>Risk (r)*</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rtl="0" fontAlgn="b"/>
                      <a:r>
                        <a:rPr lang="en-US" sz="2000" b="1" i="0" u="none" strike="noStrike">
                          <a:solidFill>
                            <a:srgbClr val="000000"/>
                          </a:solidFill>
                          <a:effectLst/>
                          <a:latin typeface="Tahoma" panose="020B0604030504040204" pitchFamily="34" charset="0"/>
                        </a:rPr>
                        <a:t>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a:solidFill>
                            <a:srgbClr val="000000"/>
                          </a:solidFill>
                          <a:effectLst/>
                          <a:latin typeface="Tahoma" panose="020B0604030504040204" pitchFamily="34" charset="0"/>
                        </a:rPr>
                        <a:t>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88240"/>
                  </a:ext>
                </a:extLst>
              </a:tr>
              <a:tr h="459058">
                <a:tc>
                  <a:txBody>
                    <a:bodyPr/>
                    <a:lstStyle/>
                    <a:p>
                      <a:pPr algn="ctr" rtl="0" fontAlgn="b"/>
                      <a:r>
                        <a:rPr lang="en-US" sz="2000" b="1" i="0" u="none" strike="noStrike">
                          <a:solidFill>
                            <a:srgbClr val="000000"/>
                          </a:solidFill>
                          <a:effectLst/>
                          <a:latin typeface="Tahoma" panose="020B0604030504040204" pitchFamily="34" charset="0"/>
                        </a:rPr>
                        <a:t>&gt;100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a:solidFill>
                            <a:srgbClr val="000000"/>
                          </a:solidFill>
                          <a:effectLst/>
                          <a:latin typeface="Tahoma" panose="020B0604030504040204" pitchFamily="34" charset="0"/>
                        </a:rPr>
                        <a:t>0.55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a:solidFill>
                            <a:srgbClr val="000000"/>
                          </a:solidFill>
                          <a:effectLst/>
                          <a:latin typeface="Tahoma" panose="020B0604030504040204" pitchFamily="34" charset="0"/>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a:solidFill>
                            <a:srgbClr val="000000"/>
                          </a:solidFill>
                          <a:effectLst/>
                          <a:latin typeface="Tahoma" panose="020B060403050404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a:solidFill>
                            <a:srgbClr val="000000"/>
                          </a:solidFill>
                          <a:effectLst/>
                          <a:latin typeface="Tahoma" panose="020B0604030504040204" pitchFamily="34" charset="0"/>
                        </a:rPr>
                        <a:t>0.09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4693261"/>
                  </a:ext>
                </a:extLst>
              </a:tr>
              <a:tr h="459058">
                <a:tc>
                  <a:txBody>
                    <a:bodyPr/>
                    <a:lstStyle/>
                    <a:p>
                      <a:pPr algn="ctr" rtl="0" fontAlgn="b"/>
                      <a:r>
                        <a:rPr lang="en-US" sz="2000" b="1" i="0" u="none" strike="noStrike">
                          <a:solidFill>
                            <a:srgbClr val="000000"/>
                          </a:solidFill>
                          <a:effectLst/>
                          <a:latin typeface="Tahoma" panose="020B0604030504040204" pitchFamily="34" charset="0"/>
                        </a:rPr>
                        <a:t>50 - 100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a:solidFill>
                            <a:srgbClr val="000000"/>
                          </a:solidFill>
                          <a:effectLst/>
                          <a:latin typeface="Tahoma" panose="020B0604030504040204" pitchFamily="34" charset="0"/>
                        </a:rPr>
                        <a:t>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a:solidFill>
                            <a:srgbClr val="000000"/>
                          </a:solidFill>
                          <a:effectLst/>
                          <a:latin typeface="Tahoma" panose="020B0604030504040204" pitchFamily="34" charset="0"/>
                        </a:rPr>
                        <a:t>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a:solidFill>
                            <a:srgbClr val="000000"/>
                          </a:solidFill>
                          <a:effectLst/>
                          <a:latin typeface="Tahoma" panose="020B060403050404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a:solidFill>
                            <a:srgbClr val="000000"/>
                          </a:solidFill>
                          <a:effectLst/>
                          <a:latin typeface="Tahoma" panose="020B0604030504040204" pitchFamily="34" charset="0"/>
                        </a:rPr>
                        <a:t>0.09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1785837"/>
                  </a:ext>
                </a:extLst>
              </a:tr>
              <a:tr h="459058">
                <a:tc>
                  <a:txBody>
                    <a:bodyPr/>
                    <a:lstStyle/>
                    <a:p>
                      <a:pPr algn="ctr" rtl="0" fontAlgn="b"/>
                      <a:r>
                        <a:rPr lang="en-US" sz="2000" b="1" i="0" u="none" strike="noStrike">
                          <a:solidFill>
                            <a:srgbClr val="000000"/>
                          </a:solidFill>
                          <a:effectLst/>
                          <a:latin typeface="Tahoma" panose="020B0604030504040204" pitchFamily="34" charset="0"/>
                        </a:rPr>
                        <a:t>25 -50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a:solidFill>
                            <a:srgbClr val="000000"/>
                          </a:solidFill>
                          <a:effectLst/>
                          <a:latin typeface="Tahoma" panose="020B0604030504040204" pitchFamily="34" charset="0"/>
                        </a:rPr>
                        <a:t>0.03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a:solidFill>
                            <a:srgbClr val="000000"/>
                          </a:solidFill>
                          <a:effectLst/>
                          <a:latin typeface="Tahoma" panose="020B0604030504040204" pitchFamily="34" charset="0"/>
                        </a:rPr>
                        <a:t>188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a:solidFill>
                            <a:srgbClr val="000000"/>
                          </a:solidFill>
                          <a:effectLst/>
                          <a:latin typeface="Tahoma" panose="020B060403050404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a:solidFill>
                            <a:srgbClr val="000000"/>
                          </a:solidFill>
                          <a:effectLst/>
                          <a:latin typeface="Tahoma" panose="020B0604030504040204" pitchFamily="34" charset="0"/>
                        </a:rPr>
                        <a:t>0.09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893858"/>
                  </a:ext>
                </a:extLst>
              </a:tr>
              <a:tr h="459058">
                <a:tc>
                  <a:txBody>
                    <a:bodyPr/>
                    <a:lstStyle/>
                    <a:p>
                      <a:pPr algn="ctr" rtl="0" fontAlgn="b"/>
                      <a:r>
                        <a:rPr lang="en-US" sz="2000" b="1" i="0" u="none" strike="noStrike">
                          <a:solidFill>
                            <a:srgbClr val="000000"/>
                          </a:solidFill>
                          <a:effectLst/>
                          <a:latin typeface="Tahoma" panose="020B0604030504040204" pitchFamily="34" charset="0"/>
                        </a:rPr>
                        <a:t>0 - 25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dirty="0">
                          <a:solidFill>
                            <a:srgbClr val="000000"/>
                          </a:solidFill>
                          <a:effectLst/>
                          <a:latin typeface="Tahoma" panose="020B0604030504040204" pitchFamily="34" charset="0"/>
                        </a:rPr>
                        <a:t>0.01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dirty="0">
                          <a:solidFill>
                            <a:srgbClr val="000000"/>
                          </a:solidFill>
                          <a:effectLst/>
                          <a:latin typeface="Tahoma" panose="020B0604030504040204" pitchFamily="34" charset="0"/>
                        </a:rPr>
                        <a:t>710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a:solidFill>
                            <a:srgbClr val="000000"/>
                          </a:solidFill>
                          <a:effectLst/>
                          <a:latin typeface="Tahoma" panose="020B0604030504040204" pitchFamily="34" charset="0"/>
                        </a:rPr>
                        <a:t>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2000" b="1" i="0" u="none" strike="noStrike">
                          <a:solidFill>
                            <a:srgbClr val="000000"/>
                          </a:solidFill>
                          <a:effectLst/>
                          <a:latin typeface="Tahoma" panose="020B0604030504040204" pitchFamily="34" charset="0"/>
                        </a:rPr>
                        <a:t>0.09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4918002"/>
                  </a:ext>
                </a:extLst>
              </a:tr>
              <a:tr h="748991">
                <a:tc>
                  <a:txBody>
                    <a:bodyPr/>
                    <a:lstStyle/>
                    <a:p>
                      <a:pPr algn="l" fontAlgn="b"/>
                      <a:endParaRPr lang="en-US" sz="1600" b="0" i="0" u="none" strike="noStrike">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600" b="0" i="0" u="none" strike="noStrike" dirty="0">
                        <a:solidFill>
                          <a:srgbClr val="000000"/>
                        </a:solidFill>
                        <a:effectLst/>
                        <a:latin typeface="Calibri" panose="020F050202020403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b"/>
                      <a:r>
                        <a:rPr lang="en-US" sz="2000" b="1" i="0" u="none" strike="noStrike">
                          <a:solidFill>
                            <a:srgbClr val="000000"/>
                          </a:solidFill>
                          <a:effectLst/>
                          <a:latin typeface="Tahoma" panose="020B0604030504040204" pitchFamily="34" charset="0"/>
                        </a:rPr>
                        <a:t>1000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b"/>
                      <a:r>
                        <a:rPr lang="en-US" sz="2000" b="1" i="0" u="none" strike="noStrike">
                          <a:solidFill>
                            <a:srgbClr val="000000"/>
                          </a:solidFill>
                          <a:effectLst/>
                          <a:latin typeface="Tahoma" panose="020B0604030504040204" pitchFamily="34" charset="0"/>
                        </a:rPr>
                        <a:t>87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rtl="0" fontAlgn="b"/>
                      <a:r>
                        <a:rPr lang="en-US" sz="2000" b="1" i="0" u="none" strike="noStrike" dirty="0">
                          <a:solidFill>
                            <a:srgbClr val="000000"/>
                          </a:solidFill>
                          <a:effectLst/>
                          <a:latin typeface="Tahoma" panose="020B0604030504040204" pitchFamily="34" charset="0"/>
                        </a:rPr>
                        <a:t>0.09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556367285"/>
                  </a:ext>
                </a:extLst>
              </a:tr>
            </a:tbl>
          </a:graphicData>
        </a:graphic>
      </p:graphicFrame>
      <p:sp>
        <p:nvSpPr>
          <p:cNvPr id="14" name="Oval 13">
            <a:extLst>
              <a:ext uri="{FF2B5EF4-FFF2-40B4-BE49-F238E27FC236}">
                <a16:creationId xmlns:a16="http://schemas.microsoft.com/office/drawing/2014/main" id="{A970D4F8-3F77-CA49-A328-D77F6C684930}"/>
              </a:ext>
            </a:extLst>
          </p:cNvPr>
          <p:cNvSpPr/>
          <p:nvPr/>
        </p:nvSpPr>
        <p:spPr bwMode="auto">
          <a:xfrm>
            <a:off x="3776354" y="3365665"/>
            <a:ext cx="990599" cy="681038"/>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charset="0"/>
            </a:endParaRPr>
          </a:p>
        </p:txBody>
      </p:sp>
      <p:sp>
        <p:nvSpPr>
          <p:cNvPr id="6" name="Oval 5">
            <a:extLst>
              <a:ext uri="{FF2B5EF4-FFF2-40B4-BE49-F238E27FC236}">
                <a16:creationId xmlns:a16="http://schemas.microsoft.com/office/drawing/2014/main" id="{91764EDD-34FA-F046-8B3D-E56A100522FE}"/>
              </a:ext>
            </a:extLst>
          </p:cNvPr>
          <p:cNvSpPr/>
          <p:nvPr/>
        </p:nvSpPr>
        <p:spPr bwMode="auto">
          <a:xfrm>
            <a:off x="7315200" y="3335790"/>
            <a:ext cx="990599" cy="681038"/>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charset="0"/>
            </a:endParaRPr>
          </a:p>
        </p:txBody>
      </p:sp>
      <p:sp>
        <p:nvSpPr>
          <p:cNvPr id="7" name="Oval 6">
            <a:extLst>
              <a:ext uri="{FF2B5EF4-FFF2-40B4-BE49-F238E27FC236}">
                <a16:creationId xmlns:a16="http://schemas.microsoft.com/office/drawing/2014/main" id="{AA3C2F43-CD3E-044D-96EC-E359158F217C}"/>
              </a:ext>
            </a:extLst>
          </p:cNvPr>
          <p:cNvSpPr/>
          <p:nvPr/>
        </p:nvSpPr>
        <p:spPr bwMode="auto">
          <a:xfrm>
            <a:off x="3776354" y="4703618"/>
            <a:ext cx="990599" cy="681038"/>
          </a:xfrm>
          <a:prstGeom prst="ellipse">
            <a:avLst/>
          </a:prstGeom>
          <a:noFill/>
          <a:ln w="2857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charset="0"/>
            </a:endParaRPr>
          </a:p>
        </p:txBody>
      </p:sp>
      <p:sp>
        <p:nvSpPr>
          <p:cNvPr id="8" name="Oval 7">
            <a:extLst>
              <a:ext uri="{FF2B5EF4-FFF2-40B4-BE49-F238E27FC236}">
                <a16:creationId xmlns:a16="http://schemas.microsoft.com/office/drawing/2014/main" id="{A6FE0E50-CCBB-624A-B73B-1958CE88A6E0}"/>
              </a:ext>
            </a:extLst>
          </p:cNvPr>
          <p:cNvSpPr/>
          <p:nvPr/>
        </p:nvSpPr>
        <p:spPr bwMode="auto">
          <a:xfrm>
            <a:off x="7323611" y="4768932"/>
            <a:ext cx="990599" cy="681038"/>
          </a:xfrm>
          <a:prstGeom prst="ellipse">
            <a:avLst/>
          </a:prstGeom>
          <a:noFill/>
          <a:ln w="28575" cap="flat" cmpd="sng" algn="ctr">
            <a:solidFill>
              <a:srgbClr val="7030A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3593869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noChangeArrowheads="1"/>
          </p:cNvSpPr>
          <p:nvPr>
            <p:ph type="body" idx="4294967295"/>
          </p:nvPr>
        </p:nvSpPr>
        <p:spPr>
          <a:xfrm>
            <a:off x="304800" y="1976438"/>
            <a:ext cx="8642350" cy="4495800"/>
          </a:xfrm>
        </p:spPr>
        <p:txBody>
          <a:bodyPr/>
          <a:lstStyle/>
          <a:p>
            <a:pPr marL="0" indent="0" eaLnBrk="1" hangingPunct="1">
              <a:buNone/>
            </a:pPr>
            <a:r>
              <a:rPr lang="en-US" sz="2400" dirty="0" err="1">
                <a:latin typeface="Tahoma" charset="0"/>
                <a:ea typeface="MS PGothic" charset="0"/>
              </a:rPr>
              <a:t>r</a:t>
            </a:r>
            <a:r>
              <a:rPr lang="en-US" sz="2400" baseline="-25000" dirty="0" err="1">
                <a:latin typeface="Tahoma" charset="0"/>
                <a:ea typeface="MS PGothic" charset="0"/>
              </a:rPr>
              <a:t>i</a:t>
            </a:r>
            <a:r>
              <a:rPr lang="en-US" sz="2400" dirty="0">
                <a:latin typeface="Tahoma" charset="0"/>
                <a:ea typeface="MS PGothic" charset="0"/>
              </a:rPr>
              <a:t> = predicted risk for individual </a:t>
            </a:r>
            <a:r>
              <a:rPr lang="en-US" sz="2400" dirty="0" err="1">
                <a:latin typeface="Tahoma" charset="0"/>
                <a:ea typeface="MS PGothic" charset="0"/>
              </a:rPr>
              <a:t>i</a:t>
            </a:r>
            <a:endParaRPr lang="en-US" sz="2400" dirty="0">
              <a:latin typeface="Tahoma" charset="0"/>
              <a:ea typeface="MS PGothic" charset="0"/>
            </a:endParaRPr>
          </a:p>
          <a:p>
            <a:pPr marL="0" indent="0" eaLnBrk="1" hangingPunct="1">
              <a:buNone/>
            </a:pPr>
            <a:r>
              <a:rPr lang="en-US" sz="2400" dirty="0">
                <a:latin typeface="Tahoma" charset="0"/>
                <a:ea typeface="MS PGothic" charset="0"/>
              </a:rPr>
              <a:t>o</a:t>
            </a:r>
            <a:r>
              <a:rPr lang="en-US" sz="2400" baseline="-25000" dirty="0">
                <a:latin typeface="Tahoma" charset="0"/>
                <a:ea typeface="MS PGothic" charset="0"/>
              </a:rPr>
              <a:t>i</a:t>
            </a:r>
            <a:r>
              <a:rPr lang="en-US" sz="2400" dirty="0">
                <a:latin typeface="Tahoma" charset="0"/>
                <a:ea typeface="MS PGothic" charset="0"/>
              </a:rPr>
              <a:t> = outcome for individual </a:t>
            </a:r>
            <a:r>
              <a:rPr lang="en-US" sz="2400" dirty="0" err="1">
                <a:latin typeface="Tahoma" charset="0"/>
                <a:ea typeface="MS PGothic" charset="0"/>
              </a:rPr>
              <a:t>i</a:t>
            </a:r>
            <a:r>
              <a:rPr lang="en-US" sz="2400" dirty="0">
                <a:latin typeface="Tahoma" charset="0"/>
                <a:ea typeface="MS PGothic" charset="0"/>
              </a:rPr>
              <a:t> (1=yes; 0 = no)</a:t>
            </a:r>
          </a:p>
          <a:p>
            <a:pPr marL="0" indent="0" eaLnBrk="1" hangingPunct="1">
              <a:buNone/>
            </a:pPr>
            <a:r>
              <a:rPr lang="en-US" sz="2400" dirty="0" err="1">
                <a:latin typeface="Tahoma" charset="0"/>
                <a:ea typeface="MS PGothic" charset="0"/>
              </a:rPr>
              <a:t>Error</a:t>
            </a:r>
            <a:r>
              <a:rPr lang="en-US" sz="2400" baseline="-25000" dirty="0" err="1">
                <a:latin typeface="Tahoma" charset="0"/>
                <a:ea typeface="MS PGothic" charset="0"/>
              </a:rPr>
              <a:t>i</a:t>
            </a:r>
            <a:r>
              <a:rPr lang="en-US" sz="2400" dirty="0">
                <a:latin typeface="Tahoma" charset="0"/>
                <a:ea typeface="MS PGothic" charset="0"/>
              </a:rPr>
              <a:t> = </a:t>
            </a:r>
            <a:r>
              <a:rPr lang="en-US" sz="2400" dirty="0" err="1">
                <a:latin typeface="Tahoma" charset="0"/>
                <a:ea typeface="MS PGothic" charset="0"/>
              </a:rPr>
              <a:t>r</a:t>
            </a:r>
            <a:r>
              <a:rPr lang="en-US" sz="2400" baseline="-25000" dirty="0" err="1">
                <a:latin typeface="Tahoma" charset="0"/>
                <a:ea typeface="MS PGothic" charset="0"/>
              </a:rPr>
              <a:t>i</a:t>
            </a:r>
            <a:r>
              <a:rPr lang="en-US" sz="2400" baseline="-25000" dirty="0">
                <a:latin typeface="Tahoma" charset="0"/>
                <a:ea typeface="MS PGothic" charset="0"/>
              </a:rPr>
              <a:t> </a:t>
            </a:r>
            <a:r>
              <a:rPr lang="en-US" sz="2400" dirty="0">
                <a:latin typeface="Tahoma" charset="0"/>
                <a:ea typeface="MS PGothic" charset="0"/>
              </a:rPr>
              <a:t>- o</a:t>
            </a:r>
            <a:r>
              <a:rPr lang="en-US" sz="2400" baseline="-25000" dirty="0">
                <a:latin typeface="Tahoma" charset="0"/>
                <a:ea typeface="MS PGothic" charset="0"/>
              </a:rPr>
              <a:t>i</a:t>
            </a:r>
            <a:endParaRPr lang="en-US" sz="2400" dirty="0">
              <a:latin typeface="Tahoma" charset="0"/>
              <a:ea typeface="MS PGothic" charset="0"/>
            </a:endParaRPr>
          </a:p>
          <a:p>
            <a:pPr marL="0" indent="0" eaLnBrk="1" hangingPunct="1">
              <a:buNone/>
            </a:pPr>
            <a:r>
              <a:rPr lang="en-US" sz="2400" dirty="0">
                <a:latin typeface="Tahoma" charset="0"/>
                <a:ea typeface="MS PGothic" charset="0"/>
              </a:rPr>
              <a:t>Absolute </a:t>
            </a:r>
            <a:r>
              <a:rPr lang="en-US" sz="2400" dirty="0" err="1">
                <a:latin typeface="Tahoma" charset="0"/>
                <a:ea typeface="MS PGothic" charset="0"/>
              </a:rPr>
              <a:t>Error</a:t>
            </a:r>
            <a:r>
              <a:rPr lang="en-US" sz="2400" baseline="-25000" dirty="0" err="1">
                <a:latin typeface="Tahoma" charset="0"/>
                <a:ea typeface="MS PGothic" charset="0"/>
              </a:rPr>
              <a:t>i</a:t>
            </a:r>
            <a:r>
              <a:rPr lang="en-US" sz="2400" dirty="0">
                <a:latin typeface="Tahoma" charset="0"/>
                <a:ea typeface="MS PGothic" charset="0"/>
              </a:rPr>
              <a:t> = </a:t>
            </a:r>
            <a:r>
              <a:rPr lang="en-US" sz="2400" dirty="0" err="1">
                <a:latin typeface="Tahoma" charset="0"/>
                <a:ea typeface="MS PGothic" charset="0"/>
              </a:rPr>
              <a:t>AE</a:t>
            </a:r>
            <a:r>
              <a:rPr lang="en-US" sz="2400" baseline="-25000" dirty="0" err="1">
                <a:latin typeface="Tahoma" charset="0"/>
                <a:ea typeface="MS PGothic" charset="0"/>
              </a:rPr>
              <a:t>i</a:t>
            </a:r>
            <a:r>
              <a:rPr lang="en-US" sz="2400" dirty="0">
                <a:latin typeface="Tahoma" charset="0"/>
                <a:ea typeface="MS PGothic" charset="0"/>
              </a:rPr>
              <a:t> = |</a:t>
            </a:r>
            <a:r>
              <a:rPr lang="en-US" sz="2400" dirty="0" err="1">
                <a:latin typeface="Tahoma" charset="0"/>
                <a:ea typeface="MS PGothic" charset="0"/>
              </a:rPr>
              <a:t>r</a:t>
            </a:r>
            <a:r>
              <a:rPr lang="en-US" sz="2400" baseline="-25000" dirty="0" err="1">
                <a:latin typeface="Tahoma" charset="0"/>
                <a:ea typeface="MS PGothic" charset="0"/>
              </a:rPr>
              <a:t>i</a:t>
            </a:r>
            <a:r>
              <a:rPr lang="en-US" sz="2400" baseline="-25000" dirty="0">
                <a:latin typeface="Tahoma" charset="0"/>
                <a:ea typeface="MS PGothic" charset="0"/>
              </a:rPr>
              <a:t> </a:t>
            </a:r>
            <a:r>
              <a:rPr lang="en-US" sz="2400" dirty="0">
                <a:latin typeface="Tahoma" charset="0"/>
                <a:ea typeface="MS PGothic" charset="0"/>
              </a:rPr>
              <a:t>- o</a:t>
            </a:r>
            <a:r>
              <a:rPr lang="en-US" sz="2400" baseline="-25000" dirty="0">
                <a:latin typeface="Tahoma" charset="0"/>
                <a:ea typeface="MS PGothic" charset="0"/>
              </a:rPr>
              <a:t>i</a:t>
            </a:r>
            <a:r>
              <a:rPr lang="en-US" sz="2400" dirty="0">
                <a:latin typeface="Tahoma" charset="0"/>
                <a:ea typeface="MS PGothic" charset="0"/>
              </a:rPr>
              <a:t>|</a:t>
            </a:r>
          </a:p>
          <a:p>
            <a:pPr marL="0" indent="0" eaLnBrk="1" hangingPunct="1">
              <a:buNone/>
            </a:pPr>
            <a:r>
              <a:rPr lang="en-US" sz="2400" dirty="0">
                <a:latin typeface="Tahoma" charset="0"/>
                <a:ea typeface="MS PGothic" charset="0"/>
              </a:rPr>
              <a:t>Squared </a:t>
            </a:r>
            <a:r>
              <a:rPr lang="en-US" sz="2400" dirty="0" err="1">
                <a:latin typeface="Tahoma" charset="0"/>
                <a:ea typeface="MS PGothic" charset="0"/>
              </a:rPr>
              <a:t>Error</a:t>
            </a:r>
            <a:r>
              <a:rPr lang="en-US" sz="2400" baseline="-25000" dirty="0" err="1">
                <a:latin typeface="Tahoma" charset="0"/>
                <a:ea typeface="MS PGothic" charset="0"/>
              </a:rPr>
              <a:t>i</a:t>
            </a:r>
            <a:r>
              <a:rPr lang="en-US" sz="2400" dirty="0">
                <a:latin typeface="Tahoma" charset="0"/>
                <a:ea typeface="MS PGothic" charset="0"/>
              </a:rPr>
              <a:t> = Error</a:t>
            </a:r>
            <a:r>
              <a:rPr lang="en-US" sz="2400" baseline="30000" dirty="0">
                <a:latin typeface="Tahoma" charset="0"/>
                <a:ea typeface="MS PGothic" charset="0"/>
              </a:rPr>
              <a:t>2</a:t>
            </a:r>
            <a:r>
              <a:rPr lang="en-US" sz="2400" baseline="-25000" dirty="0">
                <a:latin typeface="Tahoma" charset="0"/>
                <a:ea typeface="MS PGothic" charset="0"/>
              </a:rPr>
              <a:t>i </a:t>
            </a:r>
            <a:r>
              <a:rPr lang="en-US" sz="2400" dirty="0">
                <a:latin typeface="Tahoma" charset="0"/>
                <a:ea typeface="MS PGothic" charset="0"/>
              </a:rPr>
              <a:t>= (</a:t>
            </a:r>
            <a:r>
              <a:rPr lang="en-US" sz="2400" dirty="0" err="1">
                <a:latin typeface="Tahoma" charset="0"/>
                <a:ea typeface="MS PGothic" charset="0"/>
              </a:rPr>
              <a:t>r</a:t>
            </a:r>
            <a:r>
              <a:rPr lang="en-US" sz="2400" baseline="-25000" dirty="0" err="1">
                <a:latin typeface="Tahoma" charset="0"/>
                <a:ea typeface="MS PGothic" charset="0"/>
              </a:rPr>
              <a:t>i</a:t>
            </a:r>
            <a:r>
              <a:rPr lang="en-US" sz="2400" baseline="-25000" dirty="0">
                <a:latin typeface="Tahoma" charset="0"/>
                <a:ea typeface="MS PGothic" charset="0"/>
              </a:rPr>
              <a:t> </a:t>
            </a:r>
            <a:r>
              <a:rPr lang="en-US" sz="2400" dirty="0">
                <a:latin typeface="Tahoma" charset="0"/>
                <a:ea typeface="MS PGothic" charset="0"/>
              </a:rPr>
              <a:t>- o</a:t>
            </a:r>
            <a:r>
              <a:rPr lang="en-US" sz="2400" baseline="-25000" dirty="0">
                <a:latin typeface="Tahoma" charset="0"/>
                <a:ea typeface="MS PGothic" charset="0"/>
              </a:rPr>
              <a:t>i</a:t>
            </a:r>
            <a:r>
              <a:rPr lang="en-US" sz="2400" dirty="0">
                <a:latin typeface="Tahoma" charset="0"/>
                <a:ea typeface="MS PGothic" charset="0"/>
              </a:rPr>
              <a:t>)</a:t>
            </a:r>
            <a:r>
              <a:rPr lang="en-US" sz="2400" baseline="30000" dirty="0">
                <a:latin typeface="Tahoma" charset="0"/>
                <a:ea typeface="MS PGothic" charset="0"/>
              </a:rPr>
              <a:t>2</a:t>
            </a:r>
          </a:p>
          <a:p>
            <a:pPr marL="0" indent="0" eaLnBrk="1" hangingPunct="1">
              <a:buNone/>
            </a:pPr>
            <a:r>
              <a:rPr lang="en-US" sz="2400" dirty="0">
                <a:latin typeface="Tahoma" charset="0"/>
                <a:ea typeface="MS PGothic" charset="0"/>
              </a:rPr>
              <a:t>Sum over all individuals and divide by N</a:t>
            </a:r>
          </a:p>
          <a:p>
            <a:pPr marL="0" indent="0" eaLnBrk="1" hangingPunct="1">
              <a:buNone/>
            </a:pPr>
            <a:r>
              <a:rPr lang="en-US" sz="2400" dirty="0">
                <a:latin typeface="Tahoma" charset="0"/>
                <a:ea typeface="MS PGothic" charset="0"/>
              </a:rPr>
              <a:t>Mean Error = Bias = ∑ </a:t>
            </a:r>
            <a:r>
              <a:rPr lang="en-US" sz="2400" dirty="0" err="1">
                <a:latin typeface="Tahoma" charset="0"/>
                <a:ea typeface="MS PGothic" charset="0"/>
              </a:rPr>
              <a:t>Error</a:t>
            </a:r>
            <a:r>
              <a:rPr lang="en-US" sz="2400" baseline="-25000" dirty="0" err="1">
                <a:latin typeface="Tahoma" charset="0"/>
                <a:ea typeface="MS PGothic" charset="0"/>
              </a:rPr>
              <a:t>i</a:t>
            </a:r>
            <a:r>
              <a:rPr lang="en-US" sz="2400" dirty="0">
                <a:latin typeface="Tahoma" charset="0"/>
                <a:ea typeface="MS PGothic" charset="0"/>
              </a:rPr>
              <a:t> / N</a:t>
            </a:r>
          </a:p>
          <a:p>
            <a:pPr marL="0" indent="0" eaLnBrk="1" hangingPunct="1">
              <a:buNone/>
            </a:pPr>
            <a:r>
              <a:rPr lang="en-US" sz="2400" dirty="0">
                <a:latin typeface="Tahoma" charset="0"/>
                <a:ea typeface="MS PGothic" charset="0"/>
              </a:rPr>
              <a:t>Mean Absolute Error = MAE = ∑ </a:t>
            </a:r>
            <a:r>
              <a:rPr lang="en-US" sz="2400" dirty="0" err="1">
                <a:latin typeface="Tahoma" charset="0"/>
                <a:ea typeface="MS PGothic" charset="0"/>
              </a:rPr>
              <a:t>AE</a:t>
            </a:r>
            <a:r>
              <a:rPr lang="en-US" sz="2400" baseline="-25000" dirty="0" err="1">
                <a:latin typeface="Tahoma" charset="0"/>
                <a:ea typeface="MS PGothic" charset="0"/>
              </a:rPr>
              <a:t>i</a:t>
            </a:r>
            <a:r>
              <a:rPr lang="en-US" sz="2400" dirty="0">
                <a:latin typeface="Tahoma" charset="0"/>
                <a:ea typeface="MS PGothic" charset="0"/>
              </a:rPr>
              <a:t> / N</a:t>
            </a:r>
          </a:p>
          <a:p>
            <a:pPr marL="0" indent="0" eaLnBrk="1" hangingPunct="1">
              <a:buNone/>
            </a:pPr>
            <a:r>
              <a:rPr lang="en-US" sz="2400" dirty="0">
                <a:latin typeface="Tahoma" charset="0"/>
                <a:ea typeface="MS PGothic" charset="0"/>
              </a:rPr>
              <a:t>Brier Score = Mean Squared Error = MSE = ∑ Error</a:t>
            </a:r>
            <a:r>
              <a:rPr lang="en-US" sz="2400" baseline="30000" dirty="0">
                <a:latin typeface="Tahoma" charset="0"/>
                <a:ea typeface="MS PGothic" charset="0"/>
              </a:rPr>
              <a:t>2</a:t>
            </a:r>
            <a:r>
              <a:rPr lang="en-US" sz="2400" baseline="-25000" dirty="0">
                <a:latin typeface="Tahoma" charset="0"/>
                <a:ea typeface="MS PGothic" charset="0"/>
              </a:rPr>
              <a:t>i </a:t>
            </a:r>
            <a:r>
              <a:rPr lang="en-US" sz="2400" dirty="0">
                <a:latin typeface="Tahoma" charset="0"/>
                <a:ea typeface="MS PGothic" charset="0"/>
              </a:rPr>
              <a:t>/N</a:t>
            </a:r>
          </a:p>
          <a:p>
            <a:pPr marL="0" indent="0" eaLnBrk="1" hangingPunct="1">
              <a:buNone/>
            </a:pPr>
            <a:r>
              <a:rPr lang="en-US" sz="2400" dirty="0">
                <a:latin typeface="Tahoma" charset="0"/>
                <a:ea typeface="MS PGothic" charset="0"/>
              </a:rPr>
              <a:t>Often report root mean squared error = RMSE = √Brier Score</a:t>
            </a:r>
          </a:p>
        </p:txBody>
      </p:sp>
      <p:sp>
        <p:nvSpPr>
          <p:cNvPr id="166914" name="Rectangle 3"/>
          <p:cNvSpPr>
            <a:spLocks noGrp="1" noChangeArrowheads="1"/>
          </p:cNvSpPr>
          <p:nvPr>
            <p:ph type="title" idx="4294967295"/>
          </p:nvPr>
        </p:nvSpPr>
        <p:spPr>
          <a:xfrm>
            <a:off x="1143000" y="381000"/>
            <a:ext cx="6858000" cy="1143000"/>
          </a:xfrm>
        </p:spPr>
        <p:txBody>
          <a:bodyPr/>
          <a:lstStyle/>
          <a:p>
            <a:pPr eaLnBrk="1" hangingPunct="1"/>
            <a:r>
              <a:rPr lang="en-US" sz="3200" dirty="0">
                <a:latin typeface="Tahoma" charset="0"/>
                <a:ea typeface="MS PGothic" charset="0"/>
              </a:rPr>
              <a:t>Calibration Metrics: Bias, MAE, Brier Score -- Smaller is better; 0 is perfect.</a:t>
            </a:r>
          </a:p>
        </p:txBody>
      </p:sp>
      <p:sp>
        <p:nvSpPr>
          <p:cNvPr id="166916"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8B7D96DA-807B-1F45-9F7F-25F4EAF3745C}" type="slidenum">
              <a:rPr lang="en-US" sz="1400"/>
              <a:pPr/>
              <a:t>8</a:t>
            </a:fld>
            <a:endParaRPr lang="en-US" sz="1400"/>
          </a:p>
        </p:txBody>
      </p:sp>
    </p:spTree>
    <p:extLst>
      <p:ext uri="{BB962C8B-B14F-4D97-AF65-F5344CB8AC3E}">
        <p14:creationId xmlns:p14="http://schemas.microsoft.com/office/powerpoint/2010/main" val="3781621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2"/>
          <p:cNvSpPr>
            <a:spLocks noGrp="1" noChangeArrowheads="1"/>
          </p:cNvSpPr>
          <p:nvPr>
            <p:ph type="body" idx="4294967295"/>
          </p:nvPr>
        </p:nvSpPr>
        <p:spPr>
          <a:xfrm>
            <a:off x="304800" y="1981200"/>
            <a:ext cx="8718550" cy="4495800"/>
          </a:xfrm>
        </p:spPr>
        <p:txBody>
          <a:bodyPr/>
          <a:lstStyle/>
          <a:p>
            <a:pPr marL="0" indent="0" eaLnBrk="1" hangingPunct="1">
              <a:buNone/>
            </a:pPr>
            <a:r>
              <a:rPr lang="en-US" sz="2400" dirty="0">
                <a:latin typeface="Tahoma" charset="0"/>
                <a:ea typeface="MS PGothic" charset="0"/>
              </a:rPr>
              <a:t>Divide population in risk groups</a:t>
            </a:r>
          </a:p>
          <a:p>
            <a:pPr marL="0" indent="0" eaLnBrk="1" hangingPunct="1">
              <a:buNone/>
            </a:pPr>
            <a:r>
              <a:rPr lang="en-US" sz="2400" dirty="0" err="1">
                <a:latin typeface="Tahoma" charset="0"/>
                <a:ea typeface="MS PGothic" charset="0"/>
              </a:rPr>
              <a:t>r</a:t>
            </a:r>
            <a:r>
              <a:rPr lang="en-US" sz="2400" baseline="-25000" dirty="0" err="1">
                <a:latin typeface="Tahoma" charset="0"/>
                <a:ea typeface="MS PGothic" charset="0"/>
              </a:rPr>
              <a:t>k</a:t>
            </a:r>
            <a:r>
              <a:rPr lang="en-US" sz="2400" dirty="0">
                <a:latin typeface="Tahoma" charset="0"/>
                <a:ea typeface="MS PGothic" charset="0"/>
              </a:rPr>
              <a:t> = predicted risk in group k</a:t>
            </a:r>
          </a:p>
          <a:p>
            <a:pPr marL="0" indent="0" eaLnBrk="1" hangingPunct="1">
              <a:buNone/>
            </a:pPr>
            <a:r>
              <a:rPr lang="en-US" sz="2400" dirty="0">
                <a:latin typeface="Tahoma" charset="0"/>
                <a:ea typeface="MS PGothic" charset="0"/>
              </a:rPr>
              <a:t>p</a:t>
            </a:r>
            <a:r>
              <a:rPr lang="en-US" sz="2400" baseline="-25000" dirty="0">
                <a:latin typeface="Tahoma" charset="0"/>
                <a:ea typeface="MS PGothic" charset="0"/>
              </a:rPr>
              <a:t>k </a:t>
            </a:r>
            <a:r>
              <a:rPr lang="en-US" sz="2400" dirty="0">
                <a:latin typeface="Tahoma" charset="0"/>
                <a:ea typeface="MS PGothic" charset="0"/>
              </a:rPr>
              <a:t>= proportion with outcome in group k</a:t>
            </a:r>
          </a:p>
          <a:p>
            <a:pPr marL="0" indent="0" eaLnBrk="1" hangingPunct="1">
              <a:buNone/>
            </a:pPr>
            <a:r>
              <a:rPr lang="en-US" sz="2400" dirty="0" err="1">
                <a:latin typeface="Tahoma" charset="0"/>
                <a:ea typeface="MS PGothic" charset="0"/>
              </a:rPr>
              <a:t>f</a:t>
            </a:r>
            <a:r>
              <a:rPr lang="en-US" sz="2400" baseline="-25000" dirty="0" err="1">
                <a:latin typeface="Tahoma" charset="0"/>
                <a:ea typeface="MS PGothic" charset="0"/>
              </a:rPr>
              <a:t>k</a:t>
            </a:r>
            <a:r>
              <a:rPr lang="en-US" sz="2400" dirty="0">
                <a:latin typeface="Tahoma" charset="0"/>
                <a:ea typeface="MS PGothic" charset="0"/>
              </a:rPr>
              <a:t> = fraction of population in group k</a:t>
            </a:r>
            <a:r>
              <a:rPr lang="en-US" sz="2400" baseline="-25000" dirty="0">
                <a:latin typeface="Tahoma" charset="0"/>
                <a:ea typeface="MS PGothic" charset="0"/>
              </a:rPr>
              <a:t> </a:t>
            </a:r>
          </a:p>
          <a:p>
            <a:pPr marL="0" indent="0" eaLnBrk="1" hangingPunct="1">
              <a:buNone/>
            </a:pPr>
            <a:r>
              <a:rPr lang="en-US" sz="2400" dirty="0">
                <a:latin typeface="Tahoma" charset="0"/>
                <a:ea typeface="MS PGothic" charset="0"/>
              </a:rPr>
              <a:t>Metrics are </a:t>
            </a:r>
            <a:r>
              <a:rPr lang="en-US" sz="2400" dirty="0" err="1">
                <a:latin typeface="Tahoma" charset="0"/>
                <a:ea typeface="MS PGothic" charset="0"/>
              </a:rPr>
              <a:t>f</a:t>
            </a:r>
            <a:r>
              <a:rPr lang="en-US" sz="2400" baseline="-25000" dirty="0" err="1">
                <a:latin typeface="Tahoma" charset="0"/>
                <a:ea typeface="MS PGothic" charset="0"/>
              </a:rPr>
              <a:t>k</a:t>
            </a:r>
            <a:r>
              <a:rPr lang="en-US" sz="2400" dirty="0">
                <a:latin typeface="Tahoma" charset="0"/>
                <a:ea typeface="MS PGothic" charset="0"/>
              </a:rPr>
              <a:t>-weighted averages; smaller is better; 0 is perfect.</a:t>
            </a:r>
          </a:p>
          <a:p>
            <a:pPr marL="0" indent="0" eaLnBrk="1" hangingPunct="1">
              <a:buNone/>
            </a:pPr>
            <a:r>
              <a:rPr lang="en-US" sz="2400" dirty="0">
                <a:latin typeface="Tahoma" charset="0"/>
                <a:ea typeface="MS PGothic" charset="0"/>
              </a:rPr>
              <a:t>Bias = ∑ </a:t>
            </a:r>
            <a:r>
              <a:rPr lang="en-US" sz="2400" dirty="0" err="1">
                <a:latin typeface="Tahoma" charset="0"/>
                <a:ea typeface="MS PGothic" charset="0"/>
              </a:rPr>
              <a:t>f</a:t>
            </a:r>
            <a:r>
              <a:rPr lang="en-US" sz="2400" baseline="-25000" dirty="0" err="1">
                <a:latin typeface="Tahoma" charset="0"/>
                <a:ea typeface="MS PGothic" charset="0"/>
              </a:rPr>
              <a:t>k</a:t>
            </a:r>
            <a:r>
              <a:rPr lang="en-US" sz="2400" baseline="-25000" dirty="0">
                <a:latin typeface="Tahoma" charset="0"/>
                <a:ea typeface="MS PGothic" charset="0"/>
              </a:rPr>
              <a:t> </a:t>
            </a:r>
            <a:r>
              <a:rPr lang="en-US" sz="2400" dirty="0">
                <a:latin typeface="Tahoma" charset="0"/>
                <a:ea typeface="MS PGothic" charset="0"/>
              </a:rPr>
              <a:t>× [p</a:t>
            </a:r>
            <a:r>
              <a:rPr lang="en-US" sz="2400" baseline="-25000" dirty="0">
                <a:latin typeface="Tahoma" charset="0"/>
                <a:ea typeface="MS PGothic" charset="0"/>
              </a:rPr>
              <a:t>k</a:t>
            </a:r>
            <a:r>
              <a:rPr lang="en-US" sz="2400" dirty="0">
                <a:latin typeface="Tahoma" charset="0"/>
                <a:ea typeface="MS PGothic" charset="0"/>
              </a:rPr>
              <a:t>(1 – </a:t>
            </a:r>
            <a:r>
              <a:rPr lang="en-US" sz="2400" dirty="0" err="1">
                <a:latin typeface="Tahoma" charset="0"/>
                <a:ea typeface="MS PGothic" charset="0"/>
              </a:rPr>
              <a:t>r</a:t>
            </a:r>
            <a:r>
              <a:rPr lang="en-US" sz="2400" baseline="-25000" dirty="0" err="1">
                <a:latin typeface="Tahoma" charset="0"/>
                <a:ea typeface="MS PGothic" charset="0"/>
              </a:rPr>
              <a:t>k</a:t>
            </a:r>
            <a:r>
              <a:rPr lang="en-US" sz="2400" dirty="0">
                <a:latin typeface="Tahoma" charset="0"/>
                <a:ea typeface="MS PGothic" charset="0"/>
              </a:rPr>
              <a:t>)</a:t>
            </a:r>
            <a:r>
              <a:rPr lang="en-US" sz="2400" baseline="-25000" dirty="0">
                <a:latin typeface="Tahoma" charset="0"/>
                <a:ea typeface="MS PGothic" charset="0"/>
              </a:rPr>
              <a:t> </a:t>
            </a:r>
            <a:r>
              <a:rPr lang="en-US" sz="2400" dirty="0">
                <a:latin typeface="Tahoma" charset="0"/>
                <a:ea typeface="MS PGothic" charset="0"/>
              </a:rPr>
              <a:t>+ (1 – p</a:t>
            </a:r>
            <a:r>
              <a:rPr lang="en-US" sz="2400" baseline="-25000" dirty="0">
                <a:latin typeface="Tahoma" charset="0"/>
                <a:ea typeface="MS PGothic" charset="0"/>
              </a:rPr>
              <a:t>k</a:t>
            </a:r>
            <a:r>
              <a:rPr lang="en-US" sz="2400" dirty="0">
                <a:latin typeface="Tahoma" charset="0"/>
                <a:ea typeface="MS PGothic" charset="0"/>
              </a:rPr>
              <a:t>)(0 – </a:t>
            </a:r>
            <a:r>
              <a:rPr lang="en-US" sz="2400" dirty="0" err="1">
                <a:latin typeface="Tahoma" charset="0"/>
                <a:ea typeface="MS PGothic" charset="0"/>
              </a:rPr>
              <a:t>r</a:t>
            </a:r>
            <a:r>
              <a:rPr lang="en-US" sz="2400" baseline="-25000" dirty="0" err="1">
                <a:latin typeface="Tahoma" charset="0"/>
                <a:ea typeface="MS PGothic" charset="0"/>
              </a:rPr>
              <a:t>k</a:t>
            </a:r>
            <a:r>
              <a:rPr lang="en-US" sz="2400" baseline="-25000" dirty="0">
                <a:latin typeface="Tahoma" charset="0"/>
                <a:ea typeface="MS PGothic" charset="0"/>
              </a:rPr>
              <a:t>)</a:t>
            </a:r>
            <a:r>
              <a:rPr lang="en-US" sz="2400" dirty="0">
                <a:latin typeface="Tahoma" charset="0"/>
                <a:ea typeface="MS PGothic" charset="0"/>
              </a:rPr>
              <a:t>] = ∑ </a:t>
            </a:r>
            <a:r>
              <a:rPr lang="en-US" sz="2400" dirty="0" err="1">
                <a:latin typeface="Tahoma" charset="0"/>
                <a:ea typeface="MS PGothic" charset="0"/>
              </a:rPr>
              <a:t>f</a:t>
            </a:r>
            <a:r>
              <a:rPr lang="en-US" sz="2400" baseline="-25000" dirty="0" err="1">
                <a:latin typeface="Tahoma" charset="0"/>
                <a:ea typeface="MS PGothic" charset="0"/>
              </a:rPr>
              <a:t>k</a:t>
            </a:r>
            <a:r>
              <a:rPr lang="en-US" sz="2400" dirty="0">
                <a:latin typeface="Tahoma" charset="0"/>
                <a:ea typeface="MS PGothic" charset="0"/>
              </a:rPr>
              <a:t>×(</a:t>
            </a:r>
            <a:r>
              <a:rPr lang="en-US" sz="2400" dirty="0" err="1">
                <a:latin typeface="Tahoma" charset="0"/>
                <a:ea typeface="MS PGothic" charset="0"/>
              </a:rPr>
              <a:t>r</a:t>
            </a:r>
            <a:r>
              <a:rPr lang="en-US" sz="2400" baseline="-25000" dirty="0" err="1">
                <a:latin typeface="Tahoma" charset="0"/>
                <a:ea typeface="MS PGothic" charset="0"/>
              </a:rPr>
              <a:t>k</a:t>
            </a:r>
            <a:r>
              <a:rPr lang="en-US" sz="2400" dirty="0">
                <a:latin typeface="Tahoma" charset="0"/>
                <a:ea typeface="MS PGothic" charset="0"/>
              </a:rPr>
              <a:t> – p</a:t>
            </a:r>
            <a:r>
              <a:rPr lang="en-US" sz="2400" baseline="-25000" dirty="0">
                <a:latin typeface="Tahoma" charset="0"/>
                <a:ea typeface="MS PGothic" charset="0"/>
              </a:rPr>
              <a:t>k</a:t>
            </a:r>
            <a:r>
              <a:rPr lang="en-US" sz="2400" dirty="0">
                <a:latin typeface="Tahoma" charset="0"/>
                <a:ea typeface="MS PGothic" charset="0"/>
              </a:rPr>
              <a:t>)</a:t>
            </a:r>
            <a:endParaRPr lang="en-US" sz="2400" baseline="-25000" dirty="0">
              <a:latin typeface="Tahoma" charset="0"/>
              <a:ea typeface="MS PGothic" charset="0"/>
            </a:endParaRPr>
          </a:p>
          <a:p>
            <a:pPr marL="0" indent="0" eaLnBrk="1" hangingPunct="1">
              <a:buNone/>
            </a:pPr>
            <a:r>
              <a:rPr lang="en-US" sz="2400" dirty="0">
                <a:latin typeface="Tahoma" charset="0"/>
                <a:ea typeface="MS PGothic" charset="0"/>
              </a:rPr>
              <a:t>Absolute Error = ∑ </a:t>
            </a:r>
            <a:r>
              <a:rPr lang="en-US" sz="2400" dirty="0" err="1">
                <a:latin typeface="Tahoma" charset="0"/>
                <a:ea typeface="MS PGothic" charset="0"/>
              </a:rPr>
              <a:t>f</a:t>
            </a:r>
            <a:r>
              <a:rPr lang="en-US" sz="2400" baseline="-25000" dirty="0" err="1">
                <a:latin typeface="Tahoma" charset="0"/>
                <a:ea typeface="MS PGothic" charset="0"/>
              </a:rPr>
              <a:t>k</a:t>
            </a:r>
            <a:r>
              <a:rPr lang="en-US" sz="2400" baseline="-25000" dirty="0">
                <a:latin typeface="Tahoma" charset="0"/>
                <a:ea typeface="MS PGothic" charset="0"/>
              </a:rPr>
              <a:t> </a:t>
            </a:r>
            <a:r>
              <a:rPr lang="en-US" sz="2400" dirty="0">
                <a:latin typeface="Tahoma" charset="0"/>
                <a:ea typeface="MS PGothic" charset="0"/>
              </a:rPr>
              <a:t>× [p</a:t>
            </a:r>
            <a:r>
              <a:rPr lang="en-US" sz="2400" baseline="-25000" dirty="0">
                <a:latin typeface="Tahoma" charset="0"/>
                <a:ea typeface="MS PGothic" charset="0"/>
              </a:rPr>
              <a:t>k</a:t>
            </a:r>
            <a:r>
              <a:rPr lang="en-US" sz="2400" dirty="0">
                <a:latin typeface="Tahoma" charset="0"/>
                <a:ea typeface="MS PGothic" charset="0"/>
              </a:rPr>
              <a:t>|1 - </a:t>
            </a:r>
            <a:r>
              <a:rPr lang="en-US" sz="2400" dirty="0" err="1">
                <a:latin typeface="Tahoma" charset="0"/>
                <a:ea typeface="MS PGothic" charset="0"/>
              </a:rPr>
              <a:t>r</a:t>
            </a:r>
            <a:r>
              <a:rPr lang="en-US" sz="2400" baseline="-25000" dirty="0" err="1">
                <a:latin typeface="Tahoma" charset="0"/>
                <a:ea typeface="MS PGothic" charset="0"/>
              </a:rPr>
              <a:t>k</a:t>
            </a:r>
            <a:r>
              <a:rPr lang="en-US" sz="2400" dirty="0">
                <a:latin typeface="Tahoma" charset="0"/>
                <a:ea typeface="MS PGothic" charset="0"/>
              </a:rPr>
              <a:t>| + (1 – p</a:t>
            </a:r>
            <a:r>
              <a:rPr lang="en-US" sz="2400" baseline="-25000" dirty="0">
                <a:latin typeface="Tahoma" charset="0"/>
                <a:ea typeface="MS PGothic" charset="0"/>
              </a:rPr>
              <a:t>k</a:t>
            </a:r>
            <a:r>
              <a:rPr lang="en-US" sz="2400" dirty="0">
                <a:latin typeface="Tahoma" charset="0"/>
                <a:ea typeface="MS PGothic" charset="0"/>
              </a:rPr>
              <a:t>)|0 – </a:t>
            </a:r>
            <a:r>
              <a:rPr lang="en-US" sz="2400" dirty="0" err="1">
                <a:latin typeface="Tahoma" charset="0"/>
                <a:ea typeface="MS PGothic" charset="0"/>
              </a:rPr>
              <a:t>r</a:t>
            </a:r>
            <a:r>
              <a:rPr lang="en-US" sz="2400" baseline="-25000" dirty="0" err="1">
                <a:latin typeface="Tahoma" charset="0"/>
                <a:ea typeface="MS PGothic" charset="0"/>
              </a:rPr>
              <a:t>k</a:t>
            </a:r>
            <a:r>
              <a:rPr lang="en-US" sz="2400" dirty="0">
                <a:latin typeface="Tahoma" charset="0"/>
                <a:ea typeface="MS PGothic" charset="0"/>
              </a:rPr>
              <a:t>|]</a:t>
            </a:r>
            <a:endParaRPr lang="en-US" sz="2400" baseline="-25000" dirty="0">
              <a:latin typeface="Tahoma" charset="0"/>
              <a:ea typeface="MS PGothic" charset="0"/>
            </a:endParaRPr>
          </a:p>
          <a:p>
            <a:pPr marL="0" indent="0" eaLnBrk="1" hangingPunct="1">
              <a:buNone/>
            </a:pPr>
            <a:r>
              <a:rPr lang="en-US" sz="2400" dirty="0">
                <a:latin typeface="Tahoma" charset="0"/>
                <a:ea typeface="MS PGothic" charset="0"/>
              </a:rPr>
              <a:t>Brier Score = ∑ </a:t>
            </a:r>
            <a:r>
              <a:rPr lang="en-US" sz="2400" dirty="0" err="1">
                <a:latin typeface="Tahoma" charset="0"/>
                <a:ea typeface="MS PGothic" charset="0"/>
              </a:rPr>
              <a:t>f</a:t>
            </a:r>
            <a:r>
              <a:rPr lang="en-US" sz="2400" baseline="-25000" dirty="0" err="1">
                <a:latin typeface="Tahoma" charset="0"/>
                <a:ea typeface="MS PGothic" charset="0"/>
              </a:rPr>
              <a:t>k</a:t>
            </a:r>
            <a:r>
              <a:rPr lang="en-US" sz="2400" baseline="-25000" dirty="0">
                <a:latin typeface="Tahoma" charset="0"/>
                <a:ea typeface="MS PGothic" charset="0"/>
              </a:rPr>
              <a:t> </a:t>
            </a:r>
            <a:r>
              <a:rPr lang="en-US" sz="2400" dirty="0">
                <a:latin typeface="Tahoma" charset="0"/>
                <a:ea typeface="MS PGothic" charset="0"/>
              </a:rPr>
              <a:t>× [p</a:t>
            </a:r>
            <a:r>
              <a:rPr lang="en-US" sz="2400" baseline="-25000" dirty="0">
                <a:latin typeface="Tahoma" charset="0"/>
                <a:ea typeface="MS PGothic" charset="0"/>
              </a:rPr>
              <a:t>k</a:t>
            </a:r>
            <a:r>
              <a:rPr lang="en-US" sz="2400" dirty="0">
                <a:latin typeface="Tahoma" charset="0"/>
                <a:ea typeface="MS PGothic" charset="0"/>
              </a:rPr>
              <a:t>(1 - </a:t>
            </a:r>
            <a:r>
              <a:rPr lang="en-US" sz="2400" dirty="0" err="1">
                <a:latin typeface="Tahoma" charset="0"/>
                <a:ea typeface="MS PGothic" charset="0"/>
              </a:rPr>
              <a:t>r</a:t>
            </a:r>
            <a:r>
              <a:rPr lang="en-US" sz="2400" baseline="-25000" dirty="0" err="1">
                <a:latin typeface="Tahoma" charset="0"/>
                <a:ea typeface="MS PGothic" charset="0"/>
              </a:rPr>
              <a:t>k</a:t>
            </a:r>
            <a:r>
              <a:rPr lang="en-US" sz="2400" dirty="0">
                <a:latin typeface="Tahoma" charset="0"/>
                <a:ea typeface="MS PGothic" charset="0"/>
              </a:rPr>
              <a:t> )</a:t>
            </a:r>
            <a:r>
              <a:rPr lang="en-US" sz="2400" baseline="30000" dirty="0">
                <a:latin typeface="Tahoma" charset="0"/>
                <a:ea typeface="MS PGothic" charset="0"/>
              </a:rPr>
              <a:t>2</a:t>
            </a:r>
            <a:r>
              <a:rPr lang="en-US" sz="2400" dirty="0">
                <a:latin typeface="Tahoma" charset="0"/>
                <a:ea typeface="MS PGothic" charset="0"/>
              </a:rPr>
              <a:t> + (1 – p</a:t>
            </a:r>
            <a:r>
              <a:rPr lang="en-US" sz="2400" baseline="-25000" dirty="0">
                <a:latin typeface="Tahoma" charset="0"/>
                <a:ea typeface="MS PGothic" charset="0"/>
              </a:rPr>
              <a:t>k</a:t>
            </a:r>
            <a:r>
              <a:rPr lang="en-US" sz="2400" dirty="0">
                <a:latin typeface="Tahoma" charset="0"/>
                <a:ea typeface="MS PGothic" charset="0"/>
              </a:rPr>
              <a:t>) (0 – </a:t>
            </a:r>
            <a:r>
              <a:rPr lang="en-US" sz="2400" dirty="0" err="1">
                <a:latin typeface="Tahoma" charset="0"/>
                <a:ea typeface="MS PGothic" charset="0"/>
              </a:rPr>
              <a:t>r</a:t>
            </a:r>
            <a:r>
              <a:rPr lang="en-US" sz="2400" baseline="-25000" dirty="0" err="1">
                <a:latin typeface="Tahoma" charset="0"/>
                <a:ea typeface="MS PGothic" charset="0"/>
              </a:rPr>
              <a:t>k</a:t>
            </a:r>
            <a:r>
              <a:rPr lang="en-US" sz="2400" dirty="0">
                <a:latin typeface="Tahoma" charset="0"/>
                <a:ea typeface="MS PGothic" charset="0"/>
              </a:rPr>
              <a:t>)</a:t>
            </a:r>
            <a:r>
              <a:rPr lang="en-US" sz="2400" baseline="30000" dirty="0">
                <a:latin typeface="Tahoma" charset="0"/>
                <a:ea typeface="MS PGothic" charset="0"/>
              </a:rPr>
              <a:t>2</a:t>
            </a:r>
            <a:r>
              <a:rPr lang="en-US" sz="2400" dirty="0">
                <a:latin typeface="Tahoma" charset="0"/>
                <a:ea typeface="MS PGothic" charset="0"/>
              </a:rPr>
              <a:t>]</a:t>
            </a:r>
            <a:endParaRPr lang="en-US" sz="2400" baseline="30000" dirty="0">
              <a:latin typeface="Tahoma" charset="0"/>
              <a:ea typeface="MS PGothic" charset="0"/>
            </a:endParaRPr>
          </a:p>
          <a:p>
            <a:pPr marL="0" indent="0" eaLnBrk="1" hangingPunct="1">
              <a:buNone/>
            </a:pPr>
            <a:r>
              <a:rPr lang="en-US" sz="2400" dirty="0">
                <a:latin typeface="Tahoma" charset="0"/>
                <a:ea typeface="MS PGothic" charset="0"/>
              </a:rPr>
              <a:t>(√Brier Score is frequently used.)</a:t>
            </a:r>
          </a:p>
          <a:p>
            <a:pPr marL="0" indent="0" eaLnBrk="1" hangingPunct="1">
              <a:buNone/>
            </a:pPr>
            <a:endParaRPr lang="en-US" sz="2400" dirty="0">
              <a:latin typeface="Tahoma" charset="0"/>
              <a:ea typeface="MS PGothic" charset="0"/>
            </a:endParaRPr>
          </a:p>
          <a:p>
            <a:pPr marL="0" indent="0" eaLnBrk="1" hangingPunct="1">
              <a:buNone/>
            </a:pPr>
            <a:endParaRPr lang="en-US" sz="2400" dirty="0">
              <a:latin typeface="Tahoma" charset="0"/>
              <a:ea typeface="MS PGothic" charset="0"/>
            </a:endParaRPr>
          </a:p>
          <a:p>
            <a:pPr marL="0" indent="0" eaLnBrk="1" hangingPunct="1">
              <a:buNone/>
            </a:pPr>
            <a:endParaRPr lang="en-US" sz="2400" dirty="0">
              <a:latin typeface="Tahoma" charset="0"/>
              <a:ea typeface="MS PGothic" charset="0"/>
            </a:endParaRPr>
          </a:p>
        </p:txBody>
      </p:sp>
      <p:sp>
        <p:nvSpPr>
          <p:cNvPr id="166914" name="Rectangle 3"/>
          <p:cNvSpPr>
            <a:spLocks noGrp="1" noChangeArrowheads="1"/>
          </p:cNvSpPr>
          <p:nvPr>
            <p:ph type="title" idx="4294967295"/>
          </p:nvPr>
        </p:nvSpPr>
        <p:spPr>
          <a:xfrm>
            <a:off x="1143000" y="381000"/>
            <a:ext cx="6858000" cy="1143000"/>
          </a:xfrm>
        </p:spPr>
        <p:txBody>
          <a:bodyPr/>
          <a:lstStyle/>
          <a:p>
            <a:pPr eaLnBrk="1" hangingPunct="1"/>
            <a:r>
              <a:rPr lang="en-US" sz="3200" dirty="0">
                <a:latin typeface="Tahoma" charset="0"/>
                <a:ea typeface="MS PGothic" charset="0"/>
              </a:rPr>
              <a:t>Calibration Metrics: Bias, MAE, Brier Score  -- Based on risk groups</a:t>
            </a:r>
          </a:p>
        </p:txBody>
      </p:sp>
      <p:sp>
        <p:nvSpPr>
          <p:cNvPr id="166916" name="Slide Number Placeholder 1"/>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MS PGothic" charset="0"/>
                <a:cs typeface="MS PGothic" charset="0"/>
              </a:defRPr>
            </a:lvl1pPr>
            <a:lvl2pPr marL="742950" indent="-285750">
              <a:defRPr sz="2400">
                <a:solidFill>
                  <a:schemeClr val="tx1"/>
                </a:solidFill>
                <a:latin typeface="Tahoma" charset="0"/>
                <a:ea typeface="MS PGothic" charset="0"/>
                <a:cs typeface="MS PGothic" charset="0"/>
              </a:defRPr>
            </a:lvl2pPr>
            <a:lvl3pPr marL="1143000" indent="-228600">
              <a:defRPr sz="2400">
                <a:solidFill>
                  <a:schemeClr val="tx1"/>
                </a:solidFill>
                <a:latin typeface="Tahoma" charset="0"/>
                <a:ea typeface="MS PGothic" charset="0"/>
                <a:cs typeface="MS PGothic" charset="0"/>
              </a:defRPr>
            </a:lvl3pPr>
            <a:lvl4pPr marL="1600200" indent="-228600">
              <a:defRPr sz="2400">
                <a:solidFill>
                  <a:schemeClr val="tx1"/>
                </a:solidFill>
                <a:latin typeface="Tahoma" charset="0"/>
                <a:ea typeface="MS PGothic" charset="0"/>
                <a:cs typeface="MS PGothic" charset="0"/>
              </a:defRPr>
            </a:lvl4pPr>
            <a:lvl5pPr marL="2057400" indent="-228600">
              <a:defRPr sz="2400">
                <a:solidFill>
                  <a:schemeClr val="tx1"/>
                </a:solidFill>
                <a:latin typeface="Tahoma"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ahoma"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ahoma"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ahoma"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ahoma" charset="0"/>
                <a:ea typeface="MS PGothic" charset="0"/>
                <a:cs typeface="MS PGothic" charset="0"/>
              </a:defRPr>
            </a:lvl9pPr>
          </a:lstStyle>
          <a:p>
            <a:fld id="{8B7D96DA-807B-1F45-9F7F-25F4EAF3745C}" type="slidenum">
              <a:rPr lang="en-US" sz="1400"/>
              <a:pPr/>
              <a:t>9</a:t>
            </a:fld>
            <a:endParaRPr lang="en-US" sz="1400"/>
          </a:p>
        </p:txBody>
      </p:sp>
    </p:spTree>
    <p:extLst>
      <p:ext uri="{BB962C8B-B14F-4D97-AF65-F5344CB8AC3E}">
        <p14:creationId xmlns:p14="http://schemas.microsoft.com/office/powerpoint/2010/main" val="2158675321"/>
      </p:ext>
    </p:extLst>
  </p:cSld>
  <p:clrMapOvr>
    <a:masterClrMapping/>
  </p:clrMapOvr>
</p:sld>
</file>

<file path=ppt/theme/theme1.xml><?xml version="1.0" encoding="utf-8"?>
<a:theme xmlns:a="http://schemas.openxmlformats.org/drawingml/2006/main" name="Blend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cap="flat" cmpd="sng" algn="ctr">
          <a:solidFill>
            <a:schemeClr val="tx2"/>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800" b="0" i="0" u="none" strike="noStrike" cap="none" normalizeH="0" baseline="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31579</TotalTime>
  <Words>5030</Words>
  <Application>Microsoft Office PowerPoint</Application>
  <PresentationFormat>On-screen Show (4:3)</PresentationFormat>
  <Paragraphs>1024</Paragraphs>
  <Slides>59</Slides>
  <Notes>59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59</vt:i4>
      </vt:variant>
    </vt:vector>
  </HeadingPairs>
  <TitlesOfParts>
    <vt:vector size="67" baseType="lpstr">
      <vt:lpstr>Arial</vt:lpstr>
      <vt:lpstr>BlinkMacSystemFont</vt:lpstr>
      <vt:lpstr>Calibri</vt:lpstr>
      <vt:lpstr>ff-quadraat-web-pro</vt:lpstr>
      <vt:lpstr>Tahoma</vt:lpstr>
      <vt:lpstr>Verdana</vt:lpstr>
      <vt:lpstr>Wingdings</vt:lpstr>
      <vt:lpstr>Blends</vt:lpstr>
      <vt:lpstr>PowerPoint Presentation</vt:lpstr>
      <vt:lpstr>Risk Model</vt:lpstr>
      <vt:lpstr>Assessing Risk Models</vt:lpstr>
      <vt:lpstr>PowerPoint Presentation</vt:lpstr>
      <vt:lpstr>Our first risk model</vt:lpstr>
      <vt:lpstr>Test in 1000 ED patients with warm, swollen, painful knee</vt:lpstr>
      <vt:lpstr>Test in 1000 ED patients: Miscalibration</vt:lpstr>
      <vt:lpstr>Calibration Metrics: Bias, MAE, Brier Score -- Smaller is better; 0 is perfect.</vt:lpstr>
      <vt:lpstr>Calibration Metrics: Bias, MAE, Brier Score  -- Based on risk groups</vt:lpstr>
      <vt:lpstr>Calibration Metrics: Bias, MAE, Brier Score  -- Example</vt:lpstr>
      <vt:lpstr>PowerPoint Presentation</vt:lpstr>
      <vt:lpstr>PowerPoint Presentation</vt:lpstr>
      <vt:lpstr>Why divide the population into risk groups?</vt:lpstr>
      <vt:lpstr>PowerPoint Presentation</vt:lpstr>
      <vt:lpstr>Calibration Plot 1</vt:lpstr>
      <vt:lpstr>PowerPoint Presentation</vt:lpstr>
      <vt:lpstr>Calibration Plot 2</vt:lpstr>
      <vt:lpstr>Brier Score = Calibration Error + Refinement Loss</vt:lpstr>
      <vt:lpstr>Brier Score = Calibration Error + Refinement Loss :  Example</vt:lpstr>
      <vt:lpstr>Test in 1000 ED patients: Calibration Error, Refinement Loss</vt:lpstr>
      <vt:lpstr>PowerPoint Presentation</vt:lpstr>
      <vt:lpstr>PowerPoint Presentation</vt:lpstr>
      <vt:lpstr>PowerPoint Presentation</vt:lpstr>
      <vt:lpstr>Discrimination</vt:lpstr>
      <vt:lpstr>PowerPoint Presentation</vt:lpstr>
      <vt:lpstr>Segment 2: Predicting an incident outcome</vt:lpstr>
      <vt:lpstr>Risk Prediction vs. Diagnostic Probability</vt:lpstr>
      <vt:lpstr>Chance determines whether you get the disease/outcome</vt:lpstr>
      <vt:lpstr>Diagnostic Probability Model: Chance event occurs to patient before estimation of P(D+|X)</vt:lpstr>
      <vt:lpstr>Risk Prediction: Chance event occurs to patient after estimation of P(D+|X)</vt:lpstr>
      <vt:lpstr>PowerPoint Presentation</vt:lpstr>
      <vt:lpstr> Validation</vt:lpstr>
      <vt:lpstr>Methods Used to Develop Risk Models</vt:lpstr>
      <vt:lpstr>NLST Lung CA Mortality  Risk Prediction Model</vt:lpstr>
      <vt:lpstr>NLST Lung CA Mortality  Validation</vt:lpstr>
      <vt:lpstr>PowerPoint Presentation</vt:lpstr>
      <vt:lpstr>PowerPoint Presentation</vt:lpstr>
      <vt:lpstr>PowerPoint Presentation</vt:lpstr>
      <vt:lpstr>PowerPoint Presentation</vt:lpstr>
      <vt:lpstr>PowerPoint Presentation</vt:lpstr>
      <vt:lpstr>PowerPoint Presentation</vt:lpstr>
      <vt:lpstr>The ROC curve depends only on rankings, not calibration</vt:lpstr>
      <vt:lpstr>Using Calibration Plots to Assess Discrimination</vt:lpstr>
      <vt:lpstr>Binary Decision: CT Yes/No</vt:lpstr>
      <vt:lpstr>PowerPoint Presentation</vt:lpstr>
      <vt:lpstr>Net Benefit</vt:lpstr>
      <vt:lpstr>Net Benefit of Risk Model</vt:lpstr>
      <vt:lpstr>Population Net Benefit</vt:lpstr>
      <vt:lpstr>Population Net Benefit</vt:lpstr>
      <vt:lpstr>Maximizing Net Benefit vs. Minimizing Expected Regret</vt:lpstr>
      <vt:lpstr>“Treat All”</vt:lpstr>
      <vt:lpstr>Decision Curves</vt:lpstr>
      <vt:lpstr>Net Benefit of Risk Model</vt:lpstr>
      <vt:lpstr>Net Benefit of Risk Model</vt:lpstr>
      <vt:lpstr>Net Benefit for Range of PTT</vt:lpstr>
      <vt:lpstr>Decision Curves</vt:lpstr>
      <vt:lpstr>Decision Curves and Miscalibration</vt:lpstr>
      <vt:lpstr>Decision Curves “Sawtooth”</vt:lpstr>
      <vt:lpstr>Comparing Predictions</vt:lpstr>
    </vt:vector>
  </TitlesOfParts>
  <Company>UCSF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Information from Multilevel (Ordinal) and Continuous Tests  </dc:title>
  <dc:creator>Michael Kohn</dc:creator>
  <cp:lastModifiedBy>Michael A. Kohn</cp:lastModifiedBy>
  <cp:revision>958</cp:revision>
  <cp:lastPrinted>2014-10-23T06:02:15Z</cp:lastPrinted>
  <dcterms:created xsi:type="dcterms:W3CDTF">2010-10-28T15:27:07Z</dcterms:created>
  <dcterms:modified xsi:type="dcterms:W3CDTF">2021-10-22T23:56:15Z</dcterms:modified>
</cp:coreProperties>
</file>