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2"/>
  </p:notesMasterIdLst>
  <p:sldIdLst>
    <p:sldId id="322" r:id="rId2"/>
    <p:sldId id="331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83" r:id="rId14"/>
    <p:sldId id="284" r:id="rId15"/>
    <p:sldId id="323" r:id="rId16"/>
    <p:sldId id="332" r:id="rId17"/>
    <p:sldId id="294" r:id="rId18"/>
    <p:sldId id="295" r:id="rId19"/>
    <p:sldId id="297" r:id="rId20"/>
    <p:sldId id="325" r:id="rId21"/>
    <p:sldId id="299" r:id="rId22"/>
    <p:sldId id="329" r:id="rId23"/>
    <p:sldId id="301" r:id="rId24"/>
    <p:sldId id="302" r:id="rId25"/>
    <p:sldId id="303" r:id="rId26"/>
    <p:sldId id="304" r:id="rId27"/>
    <p:sldId id="305" r:id="rId28"/>
    <p:sldId id="307" r:id="rId29"/>
    <p:sldId id="311" r:id="rId30"/>
    <p:sldId id="312" r:id="rId31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2" autoAdjust="0"/>
    <p:restoredTop sz="80544" autoAdjust="0"/>
  </p:normalViewPr>
  <p:slideViewPr>
    <p:cSldViewPr>
      <p:cViewPr varScale="1">
        <p:scale>
          <a:sx n="102" d="100"/>
          <a:sy n="102" d="100"/>
        </p:scale>
        <p:origin x="2488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3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10</a:t>
            </a:fld>
            <a:endParaRPr lang="en-US" sz="120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897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74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064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39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14</a:t>
            </a:fld>
            <a:endParaRPr lang="en-US" sz="120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570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6000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17</a:t>
            </a:fld>
            <a:endParaRPr lang="en-US" sz="120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054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18</a:t>
            </a:fld>
            <a:endParaRPr lang="en-US" sz="120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37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19</a:t>
            </a:fld>
            <a:endParaRPr lang="en-US" sz="120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979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20</a:t>
            </a:fld>
            <a:endParaRPr lang="en-US" sz="120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06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03887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21</a:t>
            </a:fld>
            <a:endParaRPr lang="en-US" sz="120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59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22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409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23</a:t>
            </a:fld>
            <a:endParaRPr lang="en-US" sz="120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647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24</a:t>
            </a:fld>
            <a:endParaRPr lang="en-US" sz="120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56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25</a:t>
            </a:fld>
            <a:endParaRPr lang="en-US" sz="120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842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26</a:t>
            </a:fld>
            <a:endParaRPr lang="en-US" sz="120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308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27</a:t>
            </a:fld>
            <a:endParaRPr lang="en-US" sz="120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344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28</a:t>
            </a:fld>
            <a:endParaRPr lang="en-US" sz="120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953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49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30</a:t>
            </a:fld>
            <a:endParaRPr lang="en-US" sz="120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52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a rare dichotomous disease, one would generally begin with the identification of </a:t>
            </a:r>
            <a:r>
              <a:rPr lang="en-US" dirty="0" err="1">
                <a:cs typeface="Microsoft YaHei" charset="0"/>
              </a:rPr>
              <a:t>probands</a:t>
            </a:r>
            <a:r>
              <a:rPr lang="en-US" dirty="0">
                <a:cs typeface="Microsoft YaHei" charset="0"/>
              </a:rPr>
              <a:t>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33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203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779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36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720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538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96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/>
              <a:t>Epidemiology 217</a:t>
            </a:r>
            <a:br>
              <a:rPr lang="en-US" sz="3600" b="1" dirty="0"/>
            </a:br>
            <a:r>
              <a:rPr lang="en-US" sz="3600" b="1" dirty="0"/>
              <a:t>Lecture #2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2. Heritability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Evaluates the genetic contribution to a trait in terms of variance explained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/>
              <a:t>                 P = </a:t>
            </a:r>
            <a:r>
              <a:rPr lang="en-US" sz="2800" dirty="0">
                <a:cs typeface="Arial" charset="0"/>
              </a:rPr>
              <a:t>µ</a:t>
            </a:r>
            <a:r>
              <a:rPr lang="en-US" sz="2800" dirty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		</a:t>
            </a:r>
            <a:r>
              <a:rPr lang="en-US" sz="2800" dirty="0" err="1"/>
              <a:t>Var</a:t>
            </a:r>
            <a:r>
              <a:rPr lang="en-US" sz="2800" dirty="0"/>
              <a:t>(P)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	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Proportion of the overall phenotypic 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			H</a:t>
            </a:r>
            <a:r>
              <a:rPr lang="en-US" sz="2800" baseline="33000" dirty="0"/>
              <a:t>2</a:t>
            </a:r>
            <a:r>
              <a:rPr lang="en-US" sz="2800" dirty="0"/>
              <a:t>=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G</a:t>
            </a:r>
            <a:r>
              <a:rPr lang="en-US" sz="2800" dirty="0"/>
              <a:t>/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 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514350" indent="-514350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Ranges from 0 (little or no genetic influence) to 1 (strong genetic influence)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5344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effects</a:t>
            </a:r>
            <a:r>
              <a:rPr lang="en-US" sz="2800" dirty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(Recall: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</a:t>
            </a:r>
            <a:r>
              <a:rPr lang="en-US" sz="2600" dirty="0"/>
              <a:t> 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E</a:t>
            </a:r>
            <a:r>
              <a:rPr lang="en-US" sz="2800" dirty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	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G </a:t>
            </a:r>
            <a:r>
              <a:rPr lang="en-US" sz="2800" dirty="0"/>
              <a:t>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/>
              <a:t>+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A: Additive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	D: Dominance effect </a:t>
            </a:r>
          </a:p>
          <a:p>
            <a:pPr>
              <a:spcBef>
                <a:spcPts val="800"/>
              </a:spcBef>
              <a:defRPr/>
            </a:pPr>
            <a:endParaRPr lang="en-US" sz="2600" dirty="0"/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Narrow sense heritability: h</a:t>
            </a:r>
            <a:r>
              <a:rPr lang="en-US" sz="2600" baseline="30000" dirty="0"/>
              <a:t>2</a:t>
            </a:r>
            <a:r>
              <a:rPr lang="en-US" sz="2600" dirty="0"/>
              <a:t> = 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A </a:t>
            </a:r>
            <a:r>
              <a:rPr lang="en-US" sz="2800" dirty="0">
                <a:cs typeface="Arial" charset="0"/>
              </a:rPr>
              <a:t>/</a:t>
            </a:r>
            <a:r>
              <a:rPr lang="en-US" sz="2600" dirty="0">
                <a:cs typeface="Arial" charset="0"/>
              </a:rPr>
              <a:t>σ</a:t>
            </a:r>
            <a:r>
              <a:rPr lang="en-US" sz="2600" baseline="33000" dirty="0">
                <a:cs typeface="Arial" charset="0"/>
              </a:rPr>
              <a:t>2</a:t>
            </a:r>
            <a:r>
              <a:rPr lang="en-US" sz="2600" baseline="-33000" dirty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Estimate h</a:t>
            </a:r>
            <a:r>
              <a:rPr lang="en-US" sz="4000" baseline="30000" dirty="0"/>
              <a:t>2</a:t>
            </a:r>
            <a:r>
              <a:rPr lang="en-US" sz="4000" dirty="0"/>
              <a:t> from 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/>
              <a:t>ACE Model: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P</a:t>
            </a:r>
            <a:r>
              <a:rPr lang="en-US" sz="2800" dirty="0"/>
              <a:t> =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A</a:t>
            </a:r>
            <a:r>
              <a:rPr lang="en-US" sz="2800" dirty="0"/>
              <a:t> 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C</a:t>
            </a:r>
            <a:r>
              <a:rPr lang="en-US" sz="2800" dirty="0"/>
              <a:t>+ </a:t>
            </a:r>
            <a:r>
              <a:rPr lang="en-US" sz="2800" dirty="0">
                <a:cs typeface="Arial" charset="0"/>
              </a:rPr>
              <a:t>σ</a:t>
            </a:r>
            <a:r>
              <a:rPr lang="en-US" sz="2800" baseline="33000" dirty="0">
                <a:cs typeface="Arial" charset="0"/>
              </a:rPr>
              <a:t>2</a:t>
            </a:r>
            <a:r>
              <a:rPr lang="en-US" sz="2800" baseline="-33000" dirty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/>
              <a:t>	E: Unique Environment</a:t>
            </a:r>
          </a:p>
          <a:p>
            <a:pPr>
              <a:spcBef>
                <a:spcPts val="700"/>
              </a:spcBef>
              <a:defRPr/>
            </a:pPr>
            <a:endParaRPr lang="pt-BR" sz="2800" dirty="0"/>
          </a:p>
          <a:p>
            <a:pPr>
              <a:spcBef>
                <a:spcPts val="700"/>
              </a:spcBef>
              <a:defRPr/>
            </a:pPr>
            <a:r>
              <a:rPr lang="pt-BR" sz="2800" dirty="0" err="1"/>
              <a:t>Correlation</a:t>
            </a:r>
            <a:r>
              <a:rPr lang="pt-BR" sz="2800" dirty="0"/>
              <a:t> in </a:t>
            </a:r>
            <a:r>
              <a:rPr lang="pt-BR" sz="2800" dirty="0" err="1"/>
              <a:t>phenotype</a:t>
            </a:r>
            <a:r>
              <a:rPr lang="pt-BR" sz="2800" dirty="0"/>
              <a:t> (P</a:t>
            </a:r>
            <a:r>
              <a:rPr lang="pt-BR" sz="2800" baseline="-25000" dirty="0"/>
              <a:t>1</a:t>
            </a:r>
            <a:r>
              <a:rPr lang="pt-BR" sz="2800" dirty="0"/>
              <a:t>, P</a:t>
            </a:r>
            <a:r>
              <a:rPr lang="pt-BR" sz="2800" baseline="-25000" dirty="0"/>
              <a:t>2</a:t>
            </a:r>
            <a:r>
              <a:rPr lang="pt-BR" sz="2800" dirty="0"/>
              <a:t>) </a:t>
            </a:r>
            <a:r>
              <a:rPr lang="pt-BR" sz="2800" dirty="0" err="1"/>
              <a:t>among</a:t>
            </a:r>
            <a:r>
              <a:rPr lang="pt-BR" sz="2800" dirty="0"/>
              <a:t> </a:t>
            </a:r>
            <a:r>
              <a:rPr lang="pt-BR" sz="2800" dirty="0" err="1"/>
              <a:t>twins</a:t>
            </a:r>
            <a:r>
              <a:rPr lang="pt-BR" sz="2800" dirty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/>
              <a:t>	- </a:t>
            </a:r>
            <a:r>
              <a:rPr lang="pt-BR" sz="2600" dirty="0"/>
              <a:t>Corr</a:t>
            </a:r>
            <a:r>
              <a:rPr lang="pt-BR" sz="2600" baseline="-25000" dirty="0"/>
              <a:t>mz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mz</a:t>
            </a:r>
            <a:r>
              <a:rPr lang="pt-BR" sz="2600" dirty="0"/>
              <a:t> = A + C     [100% genes + Env]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/>
              <a:t>	- Corr</a:t>
            </a:r>
            <a:r>
              <a:rPr lang="pt-BR" sz="2600" baseline="-25000" dirty="0"/>
              <a:t>dz</a:t>
            </a:r>
            <a:r>
              <a:rPr lang="pt-BR" sz="2600" dirty="0"/>
              <a:t>(P</a:t>
            </a:r>
            <a:r>
              <a:rPr lang="pt-BR" sz="2600" baseline="-25000" dirty="0"/>
              <a:t>1</a:t>
            </a:r>
            <a:r>
              <a:rPr lang="pt-BR" sz="2600" dirty="0"/>
              <a:t>, P</a:t>
            </a:r>
            <a:r>
              <a:rPr lang="pt-BR" sz="2600" baseline="-25000" dirty="0"/>
              <a:t>2</a:t>
            </a:r>
            <a:r>
              <a:rPr lang="pt-BR" sz="2600" dirty="0"/>
              <a:t>) = </a:t>
            </a:r>
            <a:r>
              <a:rPr lang="pt-BR" sz="2600" i="1" dirty="0"/>
              <a:t>r</a:t>
            </a:r>
            <a:r>
              <a:rPr lang="pt-BR" sz="2600" baseline="-25000" dirty="0"/>
              <a:t>dz</a:t>
            </a:r>
            <a:r>
              <a:rPr lang="pt-BR" sz="2600" dirty="0"/>
              <a:t> = ½A + C   [50% genes + Env]</a:t>
            </a:r>
          </a:p>
          <a:p>
            <a:pPr>
              <a:spcBef>
                <a:spcPts val="800"/>
              </a:spcBef>
              <a:defRPr/>
            </a:pPr>
            <a:endParaRPr lang="pt-BR" sz="2600" dirty="0"/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Heritability: h</a:t>
            </a:r>
            <a:r>
              <a:rPr lang="en-US" sz="2800" baseline="30000" dirty="0"/>
              <a:t>2</a:t>
            </a:r>
            <a:r>
              <a:rPr lang="en-US" sz="2800" dirty="0"/>
              <a:t> = 2(</a:t>
            </a:r>
            <a:r>
              <a:rPr lang="pt-BR" sz="2800" i="1" dirty="0"/>
              <a:t>r</a:t>
            </a:r>
            <a:r>
              <a:rPr lang="pt-BR" sz="2800" baseline="-25000" dirty="0"/>
              <a:t>mz</a:t>
            </a:r>
            <a:r>
              <a:rPr lang="pt-BR" sz="2800" dirty="0"/>
              <a:t>- </a:t>
            </a:r>
            <a:r>
              <a:rPr lang="pt-BR" sz="2800" i="1" dirty="0"/>
              <a:t>r</a:t>
            </a:r>
            <a:r>
              <a:rPr lang="pt-BR" sz="2800" baseline="-25000" dirty="0"/>
              <a:t>dz</a:t>
            </a:r>
            <a:r>
              <a:rPr lang="pt-BR" sz="2800" dirty="0"/>
              <a:t> ) </a:t>
            </a:r>
          </a:p>
          <a:p>
            <a:pPr>
              <a:spcBef>
                <a:spcPts val="800"/>
              </a:spcBef>
              <a:defRPr/>
            </a:pPr>
            <a:endParaRPr lang="pt-BR" sz="2800" dirty="0"/>
          </a:p>
          <a:p>
            <a:pPr>
              <a:spcBef>
                <a:spcPts val="800"/>
              </a:spcBef>
              <a:defRPr/>
            </a:pPr>
            <a:endParaRPr lang="pt-BR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256822" y="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800" dirty="0"/>
              <a:t>Example of Twin Study: Prostate Cancer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469368"/>
              </p:ext>
            </p:extLst>
          </p:nvPr>
        </p:nvGraphicFramePr>
        <p:xfrm>
          <a:off x="685800" y="1905000"/>
          <a:ext cx="7773988" cy="2816225"/>
        </p:xfrm>
        <a:graphic>
          <a:graphicData uri="http://schemas.openxmlformats.org/drawingml/2006/table">
            <a:tbl>
              <a:tblPr/>
              <a:tblGrid>
                <a:gridCol w="1519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5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3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2cp / (2cp+dp)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197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807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0.33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148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1719</a:t>
                      </a:r>
                    </a:p>
                  </a:txBody>
                  <a:tcPr marL="90000" marR="90000" marT="428140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0.15 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524000" y="5029200"/>
            <a:ext cx="7315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heritability = 2(</a:t>
            </a:r>
            <a:r>
              <a:rPr lang="pt-BR" sz="2400" i="1" dirty="0"/>
              <a:t>r</a:t>
            </a:r>
            <a:r>
              <a:rPr lang="pt-BR" sz="2400" baseline="-25000" dirty="0"/>
              <a:t>mz</a:t>
            </a:r>
            <a:r>
              <a:rPr lang="pt-BR" sz="2400" dirty="0"/>
              <a:t>- </a:t>
            </a:r>
            <a:r>
              <a:rPr lang="pt-BR" sz="2400" i="1" dirty="0"/>
              <a:t>r</a:t>
            </a:r>
            <a:r>
              <a:rPr lang="pt-BR" sz="2400" baseline="-25000" dirty="0"/>
              <a:t>dz</a:t>
            </a:r>
            <a:r>
              <a:rPr lang="pt-BR" sz="2400" dirty="0"/>
              <a:t> ) = 2(0.33-0.15)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                = 0.36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err="1"/>
              <a:t>Mucci</a:t>
            </a:r>
            <a:r>
              <a:rPr lang="en-US" sz="1200" dirty="0"/>
              <a:t> et al. JAMA 2016;315:68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/>
              <a:t>(actual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Heritability from GWAS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Extensive recent work using linear mixed models to estimate heritability from GWAS array data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Called ‘chip heritability’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>
                <a:solidFill>
                  <a:schemeClr val="tx1"/>
                </a:solidFill>
              </a:rPr>
              <a:t>TCGA and other software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1" y="1524000"/>
            <a:ext cx="8320088" cy="35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Methods to assess whether a trait appears genetic: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Some key genetic concepts:</a:t>
            </a:r>
          </a:p>
          <a:p>
            <a:pPr marL="457200" lvl="1" indent="0">
              <a:defRPr/>
            </a:pPr>
            <a:r>
              <a:rPr lang="en-US" sz="2800" dirty="0"/>
              <a:t>3. Allele and Genotype Frequencies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</a:t>
            </a:r>
          </a:p>
          <a:p>
            <a:pPr marL="457200" lvl="1" indent="0">
              <a:defRPr/>
            </a:pPr>
            <a:r>
              <a:rPr lang="en-US" sz="2800" dirty="0"/>
              <a:t>5. Population Stratification</a:t>
            </a:r>
          </a:p>
        </p:txBody>
      </p:sp>
    </p:spTree>
    <p:extLst>
      <p:ext uri="{BB962C8B-B14F-4D97-AF65-F5344CB8AC3E}">
        <p14:creationId xmlns:p14="http://schemas.microsoft.com/office/powerpoint/2010/main" val="5801063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defRPr/>
            </a:pPr>
            <a:r>
              <a:rPr lang="en-US" sz="4000" b="1" dirty="0"/>
              <a:t>3. Allele and Genotype Frequencies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597025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663825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3349625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3197225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Frequencies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53231" y="1363467"/>
            <a:ext cx="8763000" cy="5203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0" indent="0">
              <a:spcBef>
                <a:spcPts val="1500"/>
              </a:spcBef>
              <a:defRPr/>
            </a:pPr>
            <a:r>
              <a:rPr lang="en-US" sz="2800" dirty="0"/>
              <a:t>Allele Frequency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2800" dirty="0"/>
              <a:t>Let p = Freq(A)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2800" dirty="0"/>
              <a:t>Let q = </a:t>
            </a:r>
            <a:r>
              <a:rPr lang="en-US" sz="2800" dirty="0" err="1"/>
              <a:t>Freq</a:t>
            </a:r>
            <a:r>
              <a:rPr lang="en-US" sz="2800" dirty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dirty="0"/>
              <a:t>				Then, p + q =1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2800" dirty="0"/>
              <a:t>Genotype Frequency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p</a:t>
            </a:r>
            <a:r>
              <a:rPr lang="en-US" sz="2800" baseline="30000" dirty="0"/>
              <a:t>2</a:t>
            </a:r>
            <a:r>
              <a:rPr lang="en-US" sz="2800" dirty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q</a:t>
            </a:r>
            <a:r>
              <a:rPr lang="en-US" sz="2800" baseline="30000" dirty="0"/>
              <a:t>2</a:t>
            </a:r>
            <a:r>
              <a:rPr lang="en-US" sz="2800" dirty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/>
              <a:t>			Then, p</a:t>
            </a:r>
            <a:r>
              <a:rPr lang="en-US" sz="2800" baseline="30000" dirty="0"/>
              <a:t>2 </a:t>
            </a:r>
            <a:r>
              <a:rPr lang="en-US" sz="2800" dirty="0"/>
              <a:t>+2pq + q</a:t>
            </a:r>
            <a:r>
              <a:rPr lang="en-US" sz="2800" baseline="30000" dirty="0"/>
              <a:t>2</a:t>
            </a:r>
            <a:r>
              <a:rPr lang="en-US" sz="2800" dirty="0"/>
              <a:t> =1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1" y="1524000"/>
            <a:ext cx="8320088" cy="35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/>
              <a:t>Methods to assess whether a trait appears genetic: </a:t>
            </a:r>
          </a:p>
          <a:p>
            <a:pPr marL="457200" lvl="1" indent="0">
              <a:defRPr/>
            </a:pPr>
            <a:r>
              <a:rPr lang="en-US" sz="2800" dirty="0"/>
              <a:t>1. </a:t>
            </a:r>
            <a:r>
              <a:rPr lang="en-US" sz="2800" dirty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/>
              <a:t>2. </a:t>
            </a:r>
            <a:r>
              <a:rPr lang="en-US" sz="2800" dirty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/>
          </a:p>
          <a:p>
            <a:pPr>
              <a:buSzPct val="45000"/>
              <a:defRPr/>
            </a:pPr>
            <a:r>
              <a:rPr lang="en-US" sz="2800" dirty="0"/>
              <a:t>Some key genetic concepts:</a:t>
            </a:r>
          </a:p>
          <a:p>
            <a:pPr marL="457200" lvl="1" indent="0">
              <a:defRPr/>
            </a:pPr>
            <a:r>
              <a:rPr lang="en-US" sz="2800" dirty="0"/>
              <a:t>3. Allele and Genotype Frequencies</a:t>
            </a:r>
          </a:p>
          <a:p>
            <a:pPr marL="457200" lvl="1" indent="0">
              <a:defRPr/>
            </a:pPr>
            <a:r>
              <a:rPr lang="en-US" sz="2800" dirty="0"/>
              <a:t>4. Mendel’s laws &amp; Hardy-Weinberg equilibrium</a:t>
            </a:r>
          </a:p>
          <a:p>
            <a:pPr marL="457200" lvl="1" indent="0">
              <a:defRPr/>
            </a:pPr>
            <a:r>
              <a:rPr lang="en-US" sz="2800" dirty="0"/>
              <a:t>5. Population Stratification</a:t>
            </a:r>
          </a:p>
        </p:txBody>
      </p:sp>
    </p:spTree>
    <p:extLst>
      <p:ext uri="{BB962C8B-B14F-4D97-AF65-F5344CB8AC3E}">
        <p14:creationId xmlns:p14="http://schemas.microsoft.com/office/powerpoint/2010/main" val="34323020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65137" y="128133"/>
            <a:ext cx="83740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474178" y="1558853"/>
            <a:ext cx="7110043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Aa   70 aa 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aa 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82296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8534400" cy="111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-228600" y="1295400"/>
            <a:ext cx="9372600" cy="3322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b="1" dirty="0"/>
              <a:t>4. Mendel’s Laws of Inheritance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1136297"/>
            <a:ext cx="8534400" cy="4506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Key principles of genetics: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Equal Segregation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Two alleles at a genetic locus segregate from one another and are passed to offspring with equal probability</a:t>
            </a:r>
          </a:p>
          <a:p>
            <a:pPr marL="0" lvl="2" indent="0">
              <a:lnSpc>
                <a:spcPct val="140000"/>
              </a:lnSpc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519113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>
                <a:solidFill>
                  <a:srgbClr val="000000"/>
                </a:solidFill>
                <a:latin typeface="+mn-lt"/>
                <a:cs typeface="Microsoft YaHei" charset="0"/>
              </a:rPr>
              <a:t>Independent assortment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Genes on different chromosomes are inherited independently</a:t>
            </a:r>
          </a:p>
        </p:txBody>
      </p:sp>
    </p:spTree>
    <p:extLst>
      <p:ext uri="{BB962C8B-B14F-4D97-AF65-F5344CB8AC3E}">
        <p14:creationId xmlns:p14="http://schemas.microsoft.com/office/powerpoint/2010/main" val="98337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2665474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Hardy–Weinberg 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Both allele and genotype frequencies in a population remain constant (i.e., in equilibrium) from generation to generation unless specific disturbing influences are introduced.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895600" y="441960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17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3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Assume we have the following </a:t>
            </a:r>
            <a:r>
              <a:rPr lang="en-US" sz="2600" u="sng" dirty="0"/>
              <a:t>observed</a:t>
            </a:r>
            <a:r>
              <a:rPr lang="en-US" sz="2600" dirty="0"/>
              <a:t>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/>
              <a:t> q = 20/150 + 0.5(30/150) = 0.233     = 1-p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Calculate </a:t>
            </a:r>
            <a:r>
              <a:rPr lang="en-US" sz="3000" u="sng" dirty="0"/>
              <a:t>expected</a:t>
            </a:r>
            <a:r>
              <a:rPr lang="en-US" sz="3000" dirty="0"/>
              <a:t> genotype frequencies based on HW: p</a:t>
            </a:r>
            <a:r>
              <a:rPr lang="en-US" sz="3000" baseline="30000" dirty="0"/>
              <a:t>2</a:t>
            </a:r>
            <a:r>
              <a:rPr lang="en-US" sz="3000" dirty="0"/>
              <a:t> + 2pq + q</a:t>
            </a:r>
            <a:r>
              <a:rPr lang="en-US" sz="3000" baseline="30000" dirty="0"/>
              <a:t>2</a:t>
            </a:r>
            <a:r>
              <a:rPr lang="en-US" sz="3000" dirty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295400" y="2362200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0.767*0.767   		= 0.588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n(p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150(0.588)    		= 88.2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2pq	    	= 2*0.767*0.233			= 0.357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n(2pq) 	= 150(0.357)    		= 53.6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     	= 0.233*0.233   		= 0.054</a:t>
            </a:r>
          </a:p>
          <a:p>
            <a:pPr>
              <a:buClrTx/>
              <a:buFontTx/>
              <a:buNone/>
              <a:defRPr/>
            </a:pPr>
            <a:r>
              <a:rPr lang="en-US" sz="2600" dirty="0">
                <a:latin typeface="Consolas" charset="0"/>
              </a:rPr>
              <a:t>  n(q</a:t>
            </a:r>
            <a:r>
              <a:rPr lang="en-US" sz="2600" baseline="33000" dirty="0">
                <a:latin typeface="Consolas" charset="0"/>
              </a:rPr>
              <a:t>2</a:t>
            </a:r>
            <a:r>
              <a:rPr lang="en-US" sz="2600" dirty="0">
                <a:latin typeface="Consolas" charset="0"/>
              </a:rPr>
              <a:t>)  	= 150(0.054)    		= 8.2</a:t>
            </a:r>
          </a:p>
          <a:p>
            <a:pPr>
              <a:buClrTx/>
              <a:buFontTx/>
              <a:buNone/>
              <a:defRPr/>
            </a:pPr>
            <a:endParaRPr lang="en-US" sz="2600" dirty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/>
              <a:t>Compare observed genotype counts (O) to expected genotype counts (E)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dirty="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dirty="0"/>
              <a:t>= </a:t>
            </a:r>
            <a:r>
              <a:rPr lang="el-GR" sz="2000" dirty="0"/>
              <a:t>Σ</a:t>
            </a:r>
            <a:r>
              <a:rPr lang="en-US" sz="2000" baseline="-33000" dirty="0" err="1"/>
              <a:t>i</a:t>
            </a:r>
            <a:r>
              <a:rPr lang="en-US" sz="2000" baseline="-33000" dirty="0"/>
              <a:t> </a:t>
            </a:r>
            <a:r>
              <a:rPr lang="en-US" sz="2000" dirty="0"/>
              <a:t>(O</a:t>
            </a:r>
            <a:r>
              <a:rPr lang="en-US" sz="2000" baseline="-33000" dirty="0"/>
              <a:t>i</a:t>
            </a:r>
            <a:r>
              <a:rPr lang="en-US" sz="2000" dirty="0"/>
              <a:t> – </a:t>
            </a:r>
            <a:r>
              <a:rPr lang="en-US" sz="2000" dirty="0" err="1"/>
              <a:t>E</a:t>
            </a:r>
            <a:r>
              <a:rPr lang="en-US" sz="2000" baseline="-33000" dirty="0" err="1"/>
              <a:t>i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  <a:r>
              <a:rPr lang="en-US" sz="2000" dirty="0"/>
              <a:t>/</a:t>
            </a:r>
            <a:r>
              <a:rPr lang="en-US" sz="2000" dirty="0" err="1"/>
              <a:t>E</a:t>
            </a:r>
            <a:r>
              <a:rPr lang="en-US" sz="2000" baseline="-33000" dirty="0" err="1"/>
              <a:t>i</a:t>
            </a:r>
            <a:r>
              <a:rPr lang="en-US" sz="2000" baseline="-33000" dirty="0"/>
              <a:t> </a:t>
            </a:r>
            <a:r>
              <a:rPr lang="en-US" sz="2000" dirty="0"/>
              <a:t>= 29.17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 dirty="0"/>
              <a:t>		p</a:t>
            </a:r>
            <a:r>
              <a:rPr lang="en-US" sz="2000" dirty="0"/>
              <a:t> = 4.63 x 10</a:t>
            </a:r>
            <a:r>
              <a:rPr lang="en-US" sz="2000" baseline="30000" dirty="0"/>
              <a:t>-7 </a:t>
            </a:r>
            <a:r>
              <a:rPr lang="en-US" sz="2000" dirty="0"/>
              <a:t> -&gt; out of HWE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962488"/>
              </p:ext>
            </p:extLst>
          </p:nvPr>
        </p:nvGraphicFramePr>
        <p:xfrm>
          <a:off x="1249680" y="2344914"/>
          <a:ext cx="6644640" cy="2593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1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(O-E)</a:t>
                      </a:r>
                      <a:r>
                        <a:rPr lang="en-US" sz="2400" baseline="30000" dirty="0"/>
                        <a:t>2</a:t>
                      </a:r>
                      <a:r>
                        <a:rPr lang="en-US" sz="2400" baseline="0" dirty="0"/>
                        <a:t>/E</a:t>
                      </a:r>
                      <a:endParaRPr lang="en-US" sz="24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10.44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17.15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29.17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6169378" y="4419600"/>
            <a:ext cx="1724942" cy="0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/>
              <a:t>5. Population Stratification</a:t>
            </a: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>
              <a:solidFill>
                <a:srgbClr val="000000"/>
              </a:solidFill>
            </a:endParaRPr>
          </a:p>
          <a:p>
            <a:pPr marL="465137" indent="-457200">
              <a:buClrTx/>
              <a:buFont typeface="Arial" panose="020B0604020202020204" pitchFamily="34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Confounding due to gene having marked variation in allele frequency across subgroups of a population </a:t>
            </a:r>
          </a:p>
          <a:p>
            <a:pPr marL="465137" indent="-457200">
              <a:buClrTx/>
              <a:buFont typeface="Arial" panose="020B0604020202020204" pitchFamily="34" charset="0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And these subgroups differ in their baseline risk of disease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79953" y="2431090"/>
            <a:ext cx="3382963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Exposure</a:t>
            </a:r>
          </a:p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Genotype of Interest</a:t>
            </a:r>
            <a:r>
              <a:rPr lang="en-US" sz="2800" dirty="0"/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47557" y="2551217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733800" y="5742089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484979" y="5216688"/>
            <a:ext cx="2590800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/>
              <a:t>Confounder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V="1">
            <a:off x="5280095" y="3333542"/>
            <a:ext cx="1297394" cy="1589296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 flipV="1">
            <a:off x="2733673" y="2819399"/>
            <a:ext cx="3027364" cy="1217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 flipV="1">
            <a:off x="2249884" y="3645378"/>
            <a:ext cx="1483916" cy="1400969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209800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	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Cases     	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Controls  	c    d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(a/b)/(c/d) = ad/</a:t>
            </a:r>
            <a:r>
              <a:rPr lang="en-US" dirty="0" err="1">
                <a:latin typeface="Consolas" charset="0"/>
              </a:rPr>
              <a:t>bc</a:t>
            </a:r>
            <a:endParaRPr lang="en-US" dirty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770437" y="1981200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>
                <a:latin typeface="Consolas" charset="0"/>
              </a:rPr>
              <a:t>    	Relative has disease?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                Yes  No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>
              <a:latin typeface="Consolas" charset="0"/>
            </a:endParaRPr>
          </a:p>
          <a:p>
            <a:pPr>
              <a:defRPr/>
            </a:pPr>
            <a:r>
              <a:rPr lang="en-US" dirty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>
                <a:latin typeface="Consolas" charset="0"/>
              </a:rPr>
              <a:t>= (a/(</a:t>
            </a:r>
            <a:r>
              <a:rPr lang="en-US" dirty="0" err="1">
                <a:latin typeface="Consolas" charset="0"/>
              </a:rPr>
              <a:t>a+b</a:t>
            </a:r>
            <a:r>
              <a:rPr lang="en-US" dirty="0">
                <a:latin typeface="Consolas" charset="0"/>
              </a:rPr>
              <a:t>))/(c/(</a:t>
            </a:r>
            <a:r>
              <a:rPr lang="en-US" dirty="0" err="1">
                <a:latin typeface="Consolas" charset="0"/>
              </a:rPr>
              <a:t>c+d</a:t>
            </a:r>
            <a:r>
              <a:rPr lang="en-US" dirty="0">
                <a:latin typeface="Consolas" charset="0"/>
              </a:rPr>
              <a:t>))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- Be careful with “family history”</a:t>
            </a:r>
          </a:p>
          <a:p>
            <a:pPr>
              <a:defRPr/>
            </a:pPr>
            <a:r>
              <a:rPr lang="en-US" dirty="0"/>
              <a:t>     - E.g., ovarian cancer, only females</a:t>
            </a:r>
          </a:p>
          <a:p>
            <a:pPr>
              <a:defRPr/>
            </a:pPr>
            <a:r>
              <a:rPr lang="en-US" dirty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/>
              <a:t>- </a:t>
            </a:r>
          </a:p>
          <a:p>
            <a:pPr>
              <a:defRPr/>
            </a:pPr>
            <a:r>
              <a:rPr lang="en-US" dirty="0"/>
              <a:t>Generally determined by interview (cost reasons), though medical records would be more accurate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1044" y="274638"/>
            <a:ext cx="8839200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dirty="0"/>
              <a:t>Example of Familial Aggregation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477000" y="6400799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/>
              <a:t>Jacobs et al., 2010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539801"/>
              </p:ext>
            </p:extLst>
          </p:nvPr>
        </p:nvGraphicFramePr>
        <p:xfrm>
          <a:off x="152400" y="1409700"/>
          <a:ext cx="8867424" cy="47015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71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010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Cases (%)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Controls (%)</a:t>
                      </a: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Adjusted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 OR (95% CI)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0546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FH of pancreatic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cancer: 1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degree relatives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1,107 (93.6)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1,162 (94.4)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76 (6.4)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43 (3.6)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1.76 (1.19-2.51)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2471">
                <a:tc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# affected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1</a:t>
                      </a:r>
                      <a:r>
                        <a:rPr lang="en-US" sz="2000" baseline="30000" dirty="0">
                          <a:solidFill>
                            <a:schemeClr val="tx1"/>
                          </a:solidFill>
                        </a:rPr>
                        <a:t>st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degree relatives with pancreatic cancer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31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70 (92.1)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42 (97.7)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1.70 (1.14-2.51)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Two or more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6 (7.9)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 (2.3)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4.26 (0.48-37.8)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8153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</a:t>
            </a:r>
            <a:r>
              <a:rPr lang="en-US" sz="3200" baseline="-25000" dirty="0"/>
              <a:t>R</a:t>
            </a:r>
            <a:r>
              <a:rPr lang="en-US" sz="3200" dirty="0"/>
              <a:t> = K</a:t>
            </a:r>
            <a:r>
              <a:rPr lang="en-US" sz="3200" baseline="-25000" dirty="0"/>
              <a:t>R</a:t>
            </a:r>
            <a:r>
              <a:rPr lang="en-US" sz="3200" dirty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where K</a:t>
            </a:r>
            <a:r>
              <a:rPr lang="en-US" sz="3200" baseline="-25000" dirty="0"/>
              <a:t>R</a:t>
            </a:r>
            <a:r>
              <a:rPr lang="en-US" sz="3200" dirty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dirty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>
                <a:latin typeface="Symbol" charset="0"/>
              </a:rPr>
              <a:t></a:t>
            </a:r>
            <a:r>
              <a:rPr lang="en-US" sz="3200" baseline="-25000" dirty="0"/>
              <a:t>S </a:t>
            </a:r>
            <a:r>
              <a:rPr lang="en-US" sz="3200" dirty="0"/>
              <a:t>= recurrence risk to siblings of </a:t>
            </a:r>
            <a:r>
              <a:rPr lang="en-US" sz="3200" dirty="0" err="1"/>
              <a:t>probands</a:t>
            </a:r>
            <a:r>
              <a:rPr lang="en-US" sz="3200" dirty="0"/>
              <a:t> versus the general population risk.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2800" dirty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/>
              <a:t>Proportion of affected relatives of controls (expected) </a:t>
            </a:r>
            <a:r>
              <a:rPr lang="en-US" sz="2800" dirty="0">
                <a:solidFill>
                  <a:srgbClr val="0084D1"/>
                </a:solidFill>
              </a:rPr>
              <a:t>(assumed to estimate K, the population prevalence of disease)</a:t>
            </a:r>
            <a:r>
              <a:rPr lang="en-US" sz="2800" dirty="0"/>
              <a:t>    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2800" dirty="0"/>
              <a:t> 		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2800" dirty="0"/>
              <a:t>		Using </a:t>
            </a:r>
            <a:r>
              <a:rPr lang="en-US" sz="2800" dirty="0">
                <a:latin typeface="Symbol" charset="0"/>
              </a:rPr>
              <a:t></a:t>
            </a:r>
            <a:r>
              <a:rPr lang="en-US" sz="2800" baseline="-25000" dirty="0"/>
              <a:t>R</a:t>
            </a:r>
            <a:r>
              <a:rPr lang="en-US" sz="2800" dirty="0"/>
              <a:t> = P(Y</a:t>
            </a:r>
            <a:r>
              <a:rPr lang="en-US" sz="2800" baseline="-25000" dirty="0"/>
              <a:t>2</a:t>
            </a:r>
            <a:r>
              <a:rPr lang="en-US" sz="2800" dirty="0"/>
              <a:t> = 1 |Y</a:t>
            </a:r>
            <a:r>
              <a:rPr lang="en-US" sz="2800" baseline="-25000" dirty="0"/>
              <a:t>1</a:t>
            </a:r>
            <a:r>
              <a:rPr lang="en-US" sz="2800" dirty="0"/>
              <a:t> = 1) / K</a:t>
            </a:r>
            <a:endParaRPr lang="en-US" sz="3200" dirty="0"/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2800" dirty="0"/>
              <a:t>The higher the value of </a:t>
            </a:r>
            <a:r>
              <a:rPr lang="en-US" sz="2800" dirty="0">
                <a:latin typeface="Symbol" charset="0"/>
              </a:rPr>
              <a:t></a:t>
            </a:r>
            <a:r>
              <a:rPr lang="en-US" sz="2800" baseline="-25000" dirty="0"/>
              <a:t>R</a:t>
            </a:r>
            <a:r>
              <a:rPr lang="en-US" sz="2800" dirty="0"/>
              <a:t> the stronger the genetic effect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/>
              <a:t>Examples of </a:t>
            </a:r>
            <a:r>
              <a:rPr lang="en-US" sz="4000" dirty="0">
                <a:latin typeface="Symbol" charset="0"/>
              </a:rPr>
              <a:t></a:t>
            </a:r>
            <a:r>
              <a:rPr lang="en-US" sz="4000" baseline="-25000" dirty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/>
              <a:t>Autism						75-150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/>
              <a:t>Limitations of Recurrence Risks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Depend on mode of inheritance and disease frequency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Single gene diseases have high recurrence risks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More common complex diseases have lower values (e.g., CHD)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/>
              <a:t>Hard to distinguish genetic versus environmental effects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/>
              <a:t>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44065</TotalTime>
  <Words>1836</Words>
  <Application>Microsoft Macintosh PowerPoint</Application>
  <PresentationFormat>On-screen Show (4:3)</PresentationFormat>
  <Paragraphs>316</Paragraphs>
  <Slides>30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Consolas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Familial Aggregation</vt:lpstr>
      <vt:lpstr>Example of Familial Aggregation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Stratification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Witte, John</cp:lastModifiedBy>
  <cp:revision>81</cp:revision>
  <cp:lastPrinted>1601-01-01T00:00:00Z</cp:lastPrinted>
  <dcterms:created xsi:type="dcterms:W3CDTF">2013-01-27T03:36:22Z</dcterms:created>
  <dcterms:modified xsi:type="dcterms:W3CDTF">2021-01-12T16:12:03Z</dcterms:modified>
</cp:coreProperties>
</file>