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sldIdLst>
    <p:sldId id="256" r:id="rId2"/>
    <p:sldId id="281" r:id="rId3"/>
    <p:sldId id="283" r:id="rId4"/>
    <p:sldId id="280" r:id="rId5"/>
    <p:sldId id="259" r:id="rId6"/>
    <p:sldId id="619" r:id="rId7"/>
    <p:sldId id="291" r:id="rId8"/>
    <p:sldId id="292" r:id="rId9"/>
    <p:sldId id="293" r:id="rId10"/>
    <p:sldId id="262" r:id="rId11"/>
    <p:sldId id="295" r:id="rId12"/>
    <p:sldId id="285" r:id="rId13"/>
    <p:sldId id="286" r:id="rId14"/>
    <p:sldId id="28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61222" autoAdjust="0"/>
  </p:normalViewPr>
  <p:slideViewPr>
    <p:cSldViewPr>
      <p:cViewPr varScale="1">
        <p:scale>
          <a:sx n="70" d="100"/>
          <a:sy n="70" d="100"/>
        </p:scale>
        <p:origin x="20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70D24765-2924-434F-90B2-30684A8E9D3E}" type="slidenum">
              <a:rPr lang="en-US"/>
              <a:pPr/>
              <a:t>‹#›</a:t>
            </a:fld>
            <a:endParaRPr lang="en-US"/>
          </a:p>
        </p:txBody>
      </p:sp>
    </p:spTree>
    <p:extLst>
      <p:ext uri="{BB962C8B-B14F-4D97-AF65-F5344CB8AC3E}">
        <p14:creationId xmlns:p14="http://schemas.microsoft.com/office/powerpoint/2010/main" val="625156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3B4990-B835-4F43-A96E-8C4D533E3B3C}" type="slidenum">
              <a:rPr lang="en-US" sz="1200"/>
              <a:pPr/>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Objective: This study estimated the health impact, cost and cost-effectiveness of an integrated prevention campaign (IPC) focused on </a:t>
            </a:r>
            <a:r>
              <a:rPr lang="en-US" sz="1200" b="0" i="0" u="none" strike="noStrike" kern="1200" baseline="0" dirty="0" err="1">
                <a:solidFill>
                  <a:schemeClr val="tx1"/>
                </a:solidFill>
                <a:latin typeface="Arial" charset="0"/>
                <a:ea typeface="ＭＳ Ｐゴシック" charset="0"/>
                <a:cs typeface="Arial" charset="0"/>
              </a:rPr>
              <a:t>diarrhoea</a:t>
            </a:r>
            <a:r>
              <a:rPr lang="en-US" sz="1200" b="0" i="0" u="none" strike="noStrike" kern="1200" baseline="0" dirty="0">
                <a:solidFill>
                  <a:schemeClr val="tx1"/>
                </a:solidFill>
                <a:latin typeface="Arial" charset="0"/>
                <a:ea typeface="ＭＳ Ｐゴシック" charset="0"/>
                <a:cs typeface="Arial" charset="0"/>
              </a:rPr>
              <a:t>, malaria and HIV in 70 countries ranked by per capita disability-adjusted life-year (DALY) burden for the three diseases.</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Methods: We constructed a deterministic cost-effectiveness model portraying an IPC combining counselling and testing, cotrimoxazole prophylaxis, referral to treatment and condom distribution for HIV</a:t>
            </a:r>
          </a:p>
          <a:p>
            <a:r>
              <a:rPr lang="en-US" sz="1200" b="0" i="0" u="none" strike="noStrike" kern="1200" baseline="0" dirty="0">
                <a:solidFill>
                  <a:schemeClr val="tx1"/>
                </a:solidFill>
                <a:latin typeface="Arial" charset="0"/>
                <a:ea typeface="ＭＳ Ｐゴシック" charset="0"/>
                <a:cs typeface="Arial" charset="0"/>
              </a:rPr>
              <a:t>prevention; bed nets for malaria prevention; and provision of household water filters for diarrhea prevention. We developed a mix of empirical and modelled cost and health impact estimates applied to</a:t>
            </a:r>
          </a:p>
          <a:p>
            <a:r>
              <a:rPr lang="en-US" sz="1200" b="0" i="0" u="none" strike="noStrike" kern="1200" baseline="0" dirty="0">
                <a:solidFill>
                  <a:schemeClr val="tx1"/>
                </a:solidFill>
                <a:latin typeface="Arial" charset="0"/>
                <a:ea typeface="ＭＳ Ｐゴシック" charset="0"/>
                <a:cs typeface="Arial" charset="0"/>
              </a:rPr>
              <a:t>all 70 countries. One-way, multiway and scenario sensitivity analyses were conducted to document the strength of our findings. We used a healthcare payer’s perspective, discounted costs and DALYs at 3% per</a:t>
            </a:r>
          </a:p>
          <a:p>
            <a:r>
              <a:rPr lang="en-US" sz="1200" b="0" i="0" u="none" strike="noStrike" kern="1200" baseline="0" dirty="0">
                <a:solidFill>
                  <a:schemeClr val="tx1"/>
                </a:solidFill>
                <a:latin typeface="Arial" charset="0"/>
                <a:ea typeface="ＭＳ Ｐゴシック" charset="0"/>
                <a:cs typeface="Arial" charset="0"/>
              </a:rPr>
              <a:t>year and denominated cost in 2012 US dollars. Primary and secondary outcomes: The primary outcome was cost-effectiveness expressed as net cost per DALY averted. Other outcomes included cost of the</a:t>
            </a:r>
          </a:p>
          <a:p>
            <a:r>
              <a:rPr lang="en-US" sz="1200" b="0" i="0" u="none" strike="noStrike" kern="1200" baseline="0" dirty="0">
                <a:solidFill>
                  <a:schemeClr val="tx1"/>
                </a:solidFill>
                <a:latin typeface="Arial" charset="0"/>
                <a:ea typeface="ＭＳ Ｐゴシック" charset="0"/>
                <a:cs typeface="Arial" charset="0"/>
              </a:rPr>
              <a:t>IPC; net IPC costs adjusted for averted and additional medical costs and DALYs averted.</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Results: Implementation of the IPC in the 10 most cost-effective countries at 15% population coverage would cost US$583 million over 3 years (adjusted costs of US$398 million), averting 8.0 million DALYs.</a:t>
            </a:r>
          </a:p>
          <a:p>
            <a:r>
              <a:rPr lang="en-US" sz="1200" b="0" i="0" u="none" strike="noStrike" kern="1200" baseline="0" dirty="0">
                <a:solidFill>
                  <a:schemeClr val="tx1"/>
                </a:solidFill>
                <a:latin typeface="Arial" charset="0"/>
                <a:ea typeface="ＭＳ Ｐゴシック" charset="0"/>
                <a:cs typeface="Arial" charset="0"/>
              </a:rPr>
              <a:t>Extending IPC programmes to all 70 of the identified high-burden countries at 15% coverage would cost an adjusted US$51.3 billion and avert 78.7 million DALYs. Incremental cost-effectiveness ranged from US$49 per DALY averted for the 10 countries with the most </a:t>
            </a:r>
            <a:r>
              <a:rPr lang="en-US" sz="1200" b="0" i="0" u="none" strike="noStrike" kern="1200" baseline="0" dirty="0" err="1">
                <a:solidFill>
                  <a:schemeClr val="tx1"/>
                </a:solidFill>
                <a:latin typeface="Arial" charset="0"/>
                <a:ea typeface="ＭＳ Ｐゴシック" charset="0"/>
                <a:cs typeface="Arial" charset="0"/>
              </a:rPr>
              <a:t>favourable</a:t>
            </a:r>
            <a:r>
              <a:rPr lang="en-US" sz="1200" b="0" i="0" u="none" strike="noStrike" kern="1200" baseline="0" dirty="0">
                <a:solidFill>
                  <a:schemeClr val="tx1"/>
                </a:solidFill>
                <a:latin typeface="Arial" charset="0"/>
                <a:ea typeface="ＭＳ Ｐゴシック" charset="0"/>
                <a:cs typeface="Arial" charset="0"/>
              </a:rPr>
              <a:t> cost-effectiveness to US$119, US$181, US $335, US$1692 and US$8340 per DALY averted as each successive group of 10 countries is added ordered by decreasing cost-effectiveness.</a:t>
            </a:r>
          </a:p>
          <a:p>
            <a:r>
              <a:rPr lang="en-US" sz="1200" b="0" i="0" u="none" strike="noStrike" kern="1200" baseline="0" dirty="0">
                <a:solidFill>
                  <a:schemeClr val="tx1"/>
                </a:solidFill>
                <a:latin typeface="Arial" charset="0"/>
                <a:ea typeface="ＭＳ Ｐゴシック" charset="0"/>
                <a:cs typeface="Arial" charset="0"/>
              </a:rPr>
              <a:t>Conclusions: IPC appears cost-effective in many  settings, and has the potential to substantially reduce the burden of disease in resource-poor countries. This study increases confidence that IPC can be an</a:t>
            </a:r>
          </a:p>
          <a:p>
            <a:r>
              <a:rPr lang="en-US" sz="1200" b="0" i="0" u="none" strike="noStrike" kern="1200" baseline="0" dirty="0">
                <a:solidFill>
                  <a:schemeClr val="tx1"/>
                </a:solidFill>
                <a:latin typeface="Arial" charset="0"/>
                <a:ea typeface="ＭＳ Ｐゴシック" charset="0"/>
                <a:cs typeface="Arial" charset="0"/>
              </a:rPr>
              <a:t>important new approach for enhancing global health </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5</a:t>
            </a:fld>
            <a:endParaRPr lang="en-US"/>
          </a:p>
        </p:txBody>
      </p:sp>
    </p:spTree>
    <p:extLst>
      <p:ext uri="{BB962C8B-B14F-4D97-AF65-F5344CB8AC3E}">
        <p14:creationId xmlns:p14="http://schemas.microsoft.com/office/powerpoint/2010/main" val="31573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while the differences in ICERs are substantial, the differences in QALYs are limited. It is difficult to distinguish differences in benefits among the new treatments. Differences in ICERS mainly driven by cost.</a:t>
            </a:r>
          </a:p>
          <a:p>
            <a:r>
              <a:rPr lang="en-US" b="1" baseline="0" dirty="0"/>
              <a:t>Be sure to mention:</a:t>
            </a:r>
            <a:r>
              <a:rPr lang="en-US" baseline="0" dirty="0"/>
              <a:t> We </a:t>
            </a:r>
            <a:r>
              <a:rPr lang="en-US" baseline="0" dirty="0" err="1"/>
              <a:t>didn’t,t</a:t>
            </a:r>
            <a:r>
              <a:rPr lang="en-US" baseline="0" dirty="0"/>
              <a:t> model either daclatasvir (DAC) or 3D+R - similar benefits for both but no published price yet</a:t>
            </a:r>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6</a:t>
            </a:fld>
            <a:endParaRPr lang="en-US" dirty="0"/>
          </a:p>
        </p:txBody>
      </p:sp>
    </p:spTree>
    <p:extLst>
      <p:ext uri="{BB962C8B-B14F-4D97-AF65-F5344CB8AC3E}">
        <p14:creationId xmlns:p14="http://schemas.microsoft.com/office/powerpoint/2010/main" val="328045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Background: We estimated the unit costs and cost-effectiveness of a government ART program in 45 sites in Zambia</a:t>
            </a:r>
          </a:p>
          <a:p>
            <a:r>
              <a:rPr lang="en-US" sz="1200" b="0" i="0" u="none" strike="noStrike" kern="1200" baseline="0" dirty="0">
                <a:solidFill>
                  <a:schemeClr val="tx1"/>
                </a:solidFill>
                <a:latin typeface="Arial" charset="0"/>
                <a:ea typeface="ＭＳ Ｐゴシック" charset="0"/>
                <a:cs typeface="Arial" charset="0"/>
              </a:rPr>
              <a:t>supported by the Centre for Infectious Disease Research Zambia (CIDRZ).</a:t>
            </a:r>
          </a:p>
          <a:p>
            <a:r>
              <a:rPr lang="en-US" sz="1200" b="0" i="0" u="none" strike="noStrike" kern="1200" baseline="0" dirty="0">
                <a:solidFill>
                  <a:schemeClr val="tx1"/>
                </a:solidFill>
                <a:latin typeface="Arial" charset="0"/>
                <a:ea typeface="ＭＳ Ｐゴシック" charset="0"/>
                <a:cs typeface="Arial" charset="0"/>
              </a:rPr>
              <a:t>Methods: We estimated per person-year costs at the facility level, and support costs incurred above the facility level and</a:t>
            </a:r>
          </a:p>
          <a:p>
            <a:r>
              <a:rPr lang="en-US" sz="1200" b="0" i="0" u="none" strike="noStrike" kern="1200" baseline="0" dirty="0">
                <a:solidFill>
                  <a:schemeClr val="tx1"/>
                </a:solidFill>
                <a:latin typeface="Arial" charset="0"/>
                <a:ea typeface="ＭＳ Ｐゴシック" charset="0"/>
                <a:cs typeface="Arial" charset="0"/>
              </a:rPr>
              <a:t>used multiple regression to estimate variation in these costs. To estimate ART effectiveness, we compared mortality in this</a:t>
            </a:r>
          </a:p>
          <a:p>
            <a:r>
              <a:rPr lang="en-US" sz="1200" b="0" i="0" u="none" strike="noStrike" kern="1200" baseline="0" dirty="0">
                <a:solidFill>
                  <a:schemeClr val="tx1"/>
                </a:solidFill>
                <a:latin typeface="Arial" charset="0"/>
                <a:ea typeface="ＭＳ Ｐゴシック" charset="0"/>
                <a:cs typeface="Arial" charset="0"/>
              </a:rPr>
              <a:t>Zambian population to that of a cohort of rural Ugandan HIV patients receiving co-trimoxazole (CTX) prophylaxis. We used</a:t>
            </a:r>
          </a:p>
          <a:p>
            <a:r>
              <a:rPr lang="en-US" sz="1200" b="0" i="0" u="none" strike="noStrike" kern="1200" baseline="0" dirty="0">
                <a:solidFill>
                  <a:schemeClr val="tx1"/>
                </a:solidFill>
                <a:latin typeface="Arial" charset="0"/>
                <a:ea typeface="ＭＳ Ｐゴシック" charset="0"/>
                <a:cs typeface="Arial" charset="0"/>
              </a:rPr>
              <a:t>micro-costing techniques to estimate incremental unit costs, and calculated cost-effectiveness ratios with a computer</a:t>
            </a:r>
          </a:p>
          <a:p>
            <a:r>
              <a:rPr lang="en-US" sz="1200" b="0" i="0" u="none" strike="noStrike" kern="1200" baseline="0" dirty="0">
                <a:solidFill>
                  <a:schemeClr val="tx1"/>
                </a:solidFill>
                <a:latin typeface="Arial" charset="0"/>
                <a:ea typeface="ＭＳ Ｐゴシック" charset="0"/>
                <a:cs typeface="Arial" charset="0"/>
              </a:rPr>
              <a:t>model which projected results to 10 years.</a:t>
            </a:r>
          </a:p>
          <a:p>
            <a:r>
              <a:rPr lang="en-US" sz="1200" b="0" i="0" u="none" strike="noStrike" kern="1200" baseline="0" dirty="0">
                <a:solidFill>
                  <a:schemeClr val="tx1"/>
                </a:solidFill>
                <a:latin typeface="Arial" charset="0"/>
                <a:ea typeface="ＭＳ Ｐゴシック" charset="0"/>
                <a:cs typeface="Arial" charset="0"/>
              </a:rPr>
              <a:t>Results: The program cost $69.7 million for 125,436 person-years of ART, or $556 per ART-year. Compared to CTX</a:t>
            </a:r>
          </a:p>
          <a:p>
            <a:r>
              <a:rPr lang="en-US" sz="1200" b="0" i="0" u="none" strike="noStrike" kern="1200" baseline="0" dirty="0">
                <a:solidFill>
                  <a:schemeClr val="tx1"/>
                </a:solidFill>
                <a:latin typeface="Arial" charset="0"/>
                <a:ea typeface="ＭＳ Ｐゴシック" charset="0"/>
                <a:cs typeface="Arial" charset="0"/>
              </a:rPr>
              <a:t>prophylaxis alone, the program averted 33.3 deaths or 244.5 disability adjusted life-years (DALYs) per 100 person-years of</a:t>
            </a:r>
          </a:p>
          <a:p>
            <a:r>
              <a:rPr lang="en-US" sz="1200" b="0" i="0" u="none" strike="noStrike" kern="1200" baseline="0" dirty="0">
                <a:solidFill>
                  <a:schemeClr val="tx1"/>
                </a:solidFill>
                <a:latin typeface="Arial" charset="0"/>
                <a:ea typeface="ＭＳ Ｐゴシック" charset="0"/>
                <a:cs typeface="Arial" charset="0"/>
              </a:rPr>
              <a:t>ART. In the base-case analysis, the net cost per DALY averted was $833 compared to CTX alone. More than two-thirds of the</a:t>
            </a:r>
          </a:p>
          <a:p>
            <a:r>
              <a:rPr lang="en-US" sz="1200" b="0" i="0" u="none" strike="noStrike" kern="1200" baseline="0" dirty="0">
                <a:solidFill>
                  <a:schemeClr val="tx1"/>
                </a:solidFill>
                <a:latin typeface="Arial" charset="0"/>
                <a:ea typeface="ＭＳ Ｐゴシック" charset="0"/>
                <a:cs typeface="Arial" charset="0"/>
              </a:rPr>
              <a:t>variation in average incremental total and on-site cost per patient-year of treatment is explained by eight determinants,</a:t>
            </a:r>
          </a:p>
          <a:p>
            <a:r>
              <a:rPr lang="en-US" sz="1200" b="0" i="0" u="none" strike="noStrike" kern="1200" baseline="0" dirty="0">
                <a:solidFill>
                  <a:schemeClr val="tx1"/>
                </a:solidFill>
                <a:latin typeface="Arial" charset="0"/>
                <a:ea typeface="ＭＳ Ｐゴシック" charset="0"/>
                <a:cs typeface="Arial" charset="0"/>
              </a:rPr>
              <a:t>including the complexity of the patient-case load, the degree of adherence among the patients, and institutional</a:t>
            </a:r>
          </a:p>
          <a:p>
            <a:r>
              <a:rPr lang="en-US" sz="1200" b="0" i="0" u="none" strike="noStrike" kern="1200" baseline="0" dirty="0">
                <a:solidFill>
                  <a:schemeClr val="tx1"/>
                </a:solidFill>
                <a:latin typeface="Arial" charset="0"/>
                <a:ea typeface="ＭＳ Ｐゴシック" charset="0"/>
                <a:cs typeface="Arial" charset="0"/>
              </a:rPr>
              <a:t>characteristics including, experience, scale, scope, setting and sector.</a:t>
            </a:r>
          </a:p>
          <a:p>
            <a:r>
              <a:rPr lang="en-US" sz="1200" b="0" i="0" u="none" strike="noStrike" kern="1200" baseline="0" dirty="0">
                <a:solidFill>
                  <a:schemeClr val="tx1"/>
                </a:solidFill>
                <a:latin typeface="Arial" charset="0"/>
                <a:ea typeface="ＭＳ Ｐゴシック" charset="0"/>
                <a:cs typeface="Arial" charset="0"/>
              </a:rPr>
              <a:t>Conclusions and Significance: The 45 sites exhibited substantial variation in unit costs and cost-effectiveness and are in the</a:t>
            </a:r>
          </a:p>
          <a:p>
            <a:r>
              <a:rPr lang="en-US" sz="1200" b="0" i="0" u="none" strike="noStrike" kern="1200" baseline="0" dirty="0">
                <a:solidFill>
                  <a:schemeClr val="tx1"/>
                </a:solidFill>
                <a:latin typeface="Arial" charset="0"/>
                <a:ea typeface="ＭＳ Ｐゴシック" charset="0"/>
                <a:cs typeface="Arial" charset="0"/>
              </a:rPr>
              <a:t>mid-range of cost-effectiveness when compared to other ART programs studied in southern Africa. Early treatment</a:t>
            </a:r>
          </a:p>
          <a:p>
            <a:r>
              <a:rPr lang="en-US" sz="1200" b="0" i="0" u="none" strike="noStrike" kern="1200" baseline="0" dirty="0">
                <a:solidFill>
                  <a:schemeClr val="tx1"/>
                </a:solidFill>
                <a:latin typeface="Arial" charset="0"/>
                <a:ea typeface="ＭＳ Ｐゴシック" charset="0"/>
                <a:cs typeface="Arial" charset="0"/>
              </a:rPr>
              <a:t>initiation, large scale, and hospital setting, are associated with statistically significantly lower costs, while others (rural</a:t>
            </a:r>
          </a:p>
          <a:p>
            <a:r>
              <a:rPr lang="en-US" sz="1200" b="0" i="0" u="none" strike="noStrike" kern="1200" baseline="0" dirty="0">
                <a:solidFill>
                  <a:schemeClr val="tx1"/>
                </a:solidFill>
                <a:latin typeface="Arial" charset="0"/>
                <a:ea typeface="ＭＳ Ｐゴシック" charset="0"/>
                <a:cs typeface="Arial" charset="0"/>
              </a:rPr>
              <a:t>location, private sector) are associated with shifting cost from on- to off-site. This study shows that ART programs can be</a:t>
            </a:r>
          </a:p>
          <a:p>
            <a:r>
              <a:rPr lang="en-US" sz="1200" b="0" i="0" u="none" strike="noStrike" kern="1200" baseline="0" dirty="0">
                <a:solidFill>
                  <a:schemeClr val="tx1"/>
                </a:solidFill>
                <a:latin typeface="Arial" charset="0"/>
                <a:ea typeface="ＭＳ Ｐゴシック" charset="0"/>
                <a:cs typeface="Arial" charset="0"/>
              </a:rPr>
              <a:t>significantly less costly or more cost-effective when they exploit economies of scale and scope, and initiate patients at</a:t>
            </a:r>
          </a:p>
          <a:p>
            <a:r>
              <a:rPr lang="en-US" sz="1200" b="0" i="0" u="none" strike="noStrike" kern="1200" baseline="0" dirty="0">
                <a:solidFill>
                  <a:schemeClr val="tx1"/>
                </a:solidFill>
                <a:latin typeface="Arial" charset="0"/>
                <a:ea typeface="ＭＳ Ｐゴシック" charset="0"/>
                <a:cs typeface="Arial" charset="0"/>
              </a:rPr>
              <a:t>higher CD4 counts.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7</a:t>
            </a:fld>
            <a:endParaRPr lang="en-US"/>
          </a:p>
        </p:txBody>
      </p:sp>
    </p:spTree>
    <p:extLst>
      <p:ext uri="{BB962C8B-B14F-4D97-AF65-F5344CB8AC3E}">
        <p14:creationId xmlns:p14="http://schemas.microsoft.com/office/powerpoint/2010/main" val="207473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ＭＳ Ｐゴシック" charset="0"/>
                <a:cs typeface="Arial" charset="0"/>
              </a:rPr>
              <a:t>Abstract</a:t>
            </a:r>
          </a:p>
          <a:p>
            <a:r>
              <a:rPr lang="en-US" sz="1200" b="1" i="0" u="none" strike="noStrike" kern="1200" baseline="0" dirty="0">
                <a:solidFill>
                  <a:schemeClr val="tx1"/>
                </a:solidFill>
                <a:latin typeface="Arial" charset="0"/>
                <a:ea typeface="ＭＳ Ｐゴシック" charset="0"/>
                <a:cs typeface="Arial" charset="0"/>
              </a:rPr>
              <a:t>Background: </a:t>
            </a:r>
            <a:r>
              <a:rPr lang="en-US" sz="1200" b="0" i="0" u="none" strike="noStrike" kern="1200" baseline="0" dirty="0">
                <a:solidFill>
                  <a:schemeClr val="tx1"/>
                </a:solidFill>
                <a:latin typeface="Arial" charset="0"/>
                <a:ea typeface="ＭＳ Ｐゴシック" charset="0"/>
                <a:cs typeface="Arial" charset="0"/>
              </a:rPr>
              <a:t>Economic theory and limited empirical data suggest that costs per unit of HIV</a:t>
            </a:r>
          </a:p>
          <a:p>
            <a:r>
              <a:rPr lang="en-US" sz="1200" b="0" i="0" u="none" strike="noStrike" kern="1200" baseline="0" dirty="0">
                <a:solidFill>
                  <a:schemeClr val="tx1"/>
                </a:solidFill>
                <a:latin typeface="Arial" charset="0"/>
                <a:ea typeface="ＭＳ Ｐゴシック" charset="0"/>
                <a:cs typeface="Arial" charset="0"/>
              </a:rPr>
              <a:t>prevention program output (unit costs) will initially decrease as small programs expand. Unit costs</a:t>
            </a:r>
          </a:p>
          <a:p>
            <a:r>
              <a:rPr lang="en-US" sz="1200" b="0" i="0" u="none" strike="noStrike" kern="1200" baseline="0" dirty="0">
                <a:solidFill>
                  <a:schemeClr val="tx1"/>
                </a:solidFill>
                <a:latin typeface="Arial" charset="0"/>
                <a:ea typeface="ＭＳ Ｐゴシック" charset="0"/>
                <a:cs typeface="Arial" charset="0"/>
              </a:rPr>
              <a:t>may then reach a nadir and start to increase if expansion continues beyond the economically</a:t>
            </a:r>
          </a:p>
          <a:p>
            <a:r>
              <a:rPr lang="en-US" sz="1200" b="0" i="0" u="none" strike="noStrike" kern="1200" baseline="0" dirty="0">
                <a:solidFill>
                  <a:schemeClr val="tx1"/>
                </a:solidFill>
                <a:latin typeface="Arial" charset="0"/>
                <a:ea typeface="ＭＳ Ｐゴシック" charset="0"/>
                <a:cs typeface="Arial" charset="0"/>
              </a:rPr>
              <a:t>optimal size. Information on the relationship between scale and unit costs is critical to project the</a:t>
            </a:r>
          </a:p>
          <a:p>
            <a:r>
              <a:rPr lang="en-US" sz="1200" b="0" i="0" u="none" strike="noStrike" kern="1200" baseline="0" dirty="0">
                <a:solidFill>
                  <a:schemeClr val="tx1"/>
                </a:solidFill>
                <a:latin typeface="Arial" charset="0"/>
                <a:ea typeface="ＭＳ Ｐゴシック" charset="0"/>
                <a:cs typeface="Arial" charset="0"/>
              </a:rPr>
              <a:t>cost of global HIV prevention efforts and to allocate prevention resources efficiently.</a:t>
            </a:r>
          </a:p>
          <a:p>
            <a:r>
              <a:rPr lang="en-US" sz="1200" b="1" i="0" u="none" strike="noStrike" kern="1200" baseline="0" dirty="0">
                <a:solidFill>
                  <a:schemeClr val="tx1"/>
                </a:solidFill>
                <a:latin typeface="Arial" charset="0"/>
                <a:ea typeface="ＭＳ Ｐゴシック" charset="0"/>
                <a:cs typeface="Arial" charset="0"/>
              </a:rPr>
              <a:t>Methods: </a:t>
            </a:r>
            <a:r>
              <a:rPr lang="en-US" sz="1200" b="0" i="0" u="none" strike="noStrike" kern="1200" baseline="0" dirty="0">
                <a:solidFill>
                  <a:schemeClr val="tx1"/>
                </a:solidFill>
                <a:latin typeface="Arial" charset="0"/>
                <a:ea typeface="ＭＳ Ｐゴシック" charset="0"/>
                <a:cs typeface="Arial" charset="0"/>
              </a:rPr>
              <a:t>The "Prevent AIDS: Network for Cost-Effectiveness Analysis" (PANCEA) project</a:t>
            </a:r>
          </a:p>
          <a:p>
            <a:r>
              <a:rPr lang="en-US" sz="1200" b="0" i="0" u="none" strike="noStrike" kern="1200" baseline="0" dirty="0">
                <a:solidFill>
                  <a:schemeClr val="tx1"/>
                </a:solidFill>
                <a:latin typeface="Arial" charset="0"/>
                <a:ea typeface="ＭＳ Ｐゴシック" charset="0"/>
                <a:cs typeface="Arial" charset="0"/>
              </a:rPr>
              <a:t>collected 2003 and 2004 cost and output data from 206 HIV prevention programs of six types in</a:t>
            </a:r>
          </a:p>
          <a:p>
            <a:r>
              <a:rPr lang="en-US" sz="1200" b="0" i="0" u="none" strike="noStrike" kern="1200" baseline="0" dirty="0">
                <a:solidFill>
                  <a:schemeClr val="tx1"/>
                </a:solidFill>
                <a:latin typeface="Arial" charset="0"/>
                <a:ea typeface="ＭＳ Ｐゴシック" charset="0"/>
                <a:cs typeface="Arial" charset="0"/>
              </a:rPr>
              <a:t>five countries. The association between scale and efficiency for each intervention type was</a:t>
            </a:r>
          </a:p>
          <a:p>
            <a:r>
              <a:rPr lang="en-US" sz="1200" b="0" i="0" u="none" strike="noStrike" kern="1200" baseline="0" dirty="0">
                <a:solidFill>
                  <a:schemeClr val="tx1"/>
                </a:solidFill>
                <a:latin typeface="Arial" charset="0"/>
                <a:ea typeface="ＭＳ Ｐゴシック" charset="0"/>
                <a:cs typeface="Arial" charset="0"/>
              </a:rPr>
              <a:t>examined for each country. Our team characterized the direction, shape, and strength of this</a:t>
            </a:r>
          </a:p>
          <a:p>
            <a:r>
              <a:rPr lang="en-US" sz="1200" b="0" i="0" u="none" strike="noStrike" kern="1200" baseline="0" dirty="0">
                <a:solidFill>
                  <a:schemeClr val="tx1"/>
                </a:solidFill>
                <a:latin typeface="Arial" charset="0"/>
                <a:ea typeface="ＭＳ Ｐゴシック" charset="0"/>
                <a:cs typeface="Arial" charset="0"/>
              </a:rPr>
              <a:t>association by fitting bivariate regression lines to scatter plots of output levels and unit costs. We</a:t>
            </a:r>
          </a:p>
          <a:p>
            <a:r>
              <a:rPr lang="en-US" sz="1200" b="0" i="0" u="none" strike="noStrike" kern="1200" baseline="0" dirty="0">
                <a:solidFill>
                  <a:schemeClr val="tx1"/>
                </a:solidFill>
                <a:latin typeface="Arial" charset="0"/>
                <a:ea typeface="ＭＳ Ｐゴシック" charset="0"/>
                <a:cs typeface="Arial" charset="0"/>
              </a:rPr>
              <a:t>chose the regression forms with the highest explanatory power (R2).</a:t>
            </a:r>
          </a:p>
          <a:p>
            <a:r>
              <a:rPr lang="en-US" sz="1200" b="1" i="0" u="none" strike="noStrike" kern="1200" baseline="0" dirty="0">
                <a:solidFill>
                  <a:schemeClr val="tx1"/>
                </a:solidFill>
                <a:latin typeface="Arial" charset="0"/>
                <a:ea typeface="ＭＳ Ｐゴシック" charset="0"/>
                <a:cs typeface="Arial" charset="0"/>
              </a:rPr>
              <a:t>Results: </a:t>
            </a:r>
            <a:r>
              <a:rPr lang="en-US" sz="1200" b="0" i="0" u="none" strike="noStrike" kern="1200" baseline="0" dirty="0">
                <a:solidFill>
                  <a:schemeClr val="tx1"/>
                </a:solidFill>
                <a:latin typeface="Arial" charset="0"/>
                <a:ea typeface="ＭＳ Ｐゴシック" charset="0"/>
                <a:cs typeface="Arial" charset="0"/>
              </a:rPr>
              <a:t>Efficiency increased with scale, across all countries and interventions. This association</a:t>
            </a:r>
          </a:p>
          <a:p>
            <a:r>
              <a:rPr lang="en-US" sz="1200" b="0" i="0" u="none" strike="noStrike" kern="1200" baseline="0" dirty="0">
                <a:solidFill>
                  <a:schemeClr val="tx1"/>
                </a:solidFill>
                <a:latin typeface="Arial" charset="0"/>
                <a:ea typeface="ＭＳ Ｐゴシック" charset="0"/>
                <a:cs typeface="Arial" charset="0"/>
              </a:rPr>
              <a:t>varied within intervention and within country, in terms of the range in scale and efficiency, the best</a:t>
            </a:r>
          </a:p>
          <a:p>
            <a:r>
              <a:rPr lang="en-US" sz="1200" b="0" i="0" u="none" strike="noStrike" kern="1200" baseline="0" dirty="0">
                <a:solidFill>
                  <a:schemeClr val="tx1"/>
                </a:solidFill>
                <a:latin typeface="Arial" charset="0"/>
                <a:ea typeface="ＭＳ Ｐゴシック" charset="0"/>
                <a:cs typeface="Arial" charset="0"/>
              </a:rPr>
              <a:t>fitting regression form, and the slope of the regression. The fraction of variation in efficiency</a:t>
            </a:r>
          </a:p>
          <a:p>
            <a:r>
              <a:rPr lang="en-US" sz="1200" b="0" i="0" u="none" strike="noStrike" kern="1200" baseline="0" dirty="0">
                <a:solidFill>
                  <a:schemeClr val="tx1"/>
                </a:solidFill>
                <a:latin typeface="Arial" charset="0"/>
                <a:ea typeface="ＭＳ Ｐゴシック" charset="0"/>
                <a:cs typeface="Arial" charset="0"/>
              </a:rPr>
              <a:t>explained by scale ranged from 26% – 96%. Doubling in scale resulted in reductions in unit costs</a:t>
            </a:r>
          </a:p>
          <a:p>
            <a:r>
              <a:rPr lang="en-US" sz="1200" b="0" i="0" u="none" strike="noStrike" kern="1200" baseline="0" dirty="0">
                <a:solidFill>
                  <a:schemeClr val="tx1"/>
                </a:solidFill>
                <a:latin typeface="Arial" charset="0"/>
                <a:ea typeface="ＭＳ Ｐゴシック" charset="0"/>
                <a:cs typeface="Arial" charset="0"/>
              </a:rPr>
              <a:t>averaging 34.2% (ranging from 2.4% to 58.0%). Two regression trends, in India, suggested an</a:t>
            </a:r>
          </a:p>
          <a:p>
            <a:r>
              <a:rPr lang="en-US" sz="1200" b="0" i="0" u="none" strike="noStrike" kern="1200" baseline="0" dirty="0">
                <a:solidFill>
                  <a:schemeClr val="tx1"/>
                </a:solidFill>
                <a:latin typeface="Arial" charset="0"/>
                <a:ea typeface="ＭＳ Ｐゴシック" charset="0"/>
                <a:cs typeface="Arial" charset="0"/>
              </a:rPr>
              <a:t>inflection point beyond which unit costs increased.</a:t>
            </a:r>
          </a:p>
          <a:p>
            <a:r>
              <a:rPr lang="en-US" sz="1200" b="1" i="0" u="none" strike="noStrike" kern="1200" baseline="0" dirty="0">
                <a:solidFill>
                  <a:schemeClr val="tx1"/>
                </a:solidFill>
                <a:latin typeface="Arial" charset="0"/>
                <a:ea typeface="ＭＳ Ｐゴシック" charset="0"/>
                <a:cs typeface="Arial" charset="0"/>
              </a:rPr>
              <a:t>Conclusion: </a:t>
            </a:r>
            <a:r>
              <a:rPr lang="en-US" sz="1200" b="0" i="0" u="none" strike="noStrike" kern="1200" baseline="0" dirty="0">
                <a:solidFill>
                  <a:schemeClr val="tx1"/>
                </a:solidFill>
                <a:latin typeface="Arial" charset="0"/>
                <a:ea typeface="ＭＳ Ｐゴシック" charset="0"/>
                <a:cs typeface="Arial" charset="0"/>
              </a:rPr>
              <a:t>Unit costs decrease with scale across a wide range of service types and volumes.</a:t>
            </a:r>
          </a:p>
          <a:p>
            <a:r>
              <a:rPr lang="en-US" sz="1200" b="0" i="0" u="none" strike="noStrike" kern="1200" baseline="0" dirty="0">
                <a:solidFill>
                  <a:schemeClr val="tx1"/>
                </a:solidFill>
                <a:latin typeface="Arial" charset="0"/>
                <a:ea typeface="ＭＳ Ｐゴシック" charset="0"/>
                <a:cs typeface="Arial" charset="0"/>
              </a:rPr>
              <a:t>These country and intervention-specific findings can inform projections of the global cost of scaling</a:t>
            </a:r>
          </a:p>
          <a:p>
            <a:r>
              <a:rPr lang="en-US" sz="1200" b="0" i="0" u="none" strike="noStrike" kern="1200" baseline="0" dirty="0">
                <a:solidFill>
                  <a:schemeClr val="tx1"/>
                </a:solidFill>
                <a:latin typeface="Arial" charset="0"/>
                <a:ea typeface="ＭＳ Ｐゴシック" charset="0"/>
                <a:cs typeface="Arial" charset="0"/>
              </a:rPr>
              <a:t>up HIV prevention efforts.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8</a:t>
            </a:fld>
            <a:endParaRPr lang="en-US"/>
          </a:p>
        </p:txBody>
      </p:sp>
    </p:spTree>
    <p:extLst>
      <p:ext uri="{BB962C8B-B14F-4D97-AF65-F5344CB8AC3E}">
        <p14:creationId xmlns:p14="http://schemas.microsoft.com/office/powerpoint/2010/main" val="360478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School-based programs have been a mainstay of youth pregnancy prevention efforts in the USA. We conducted a</a:t>
            </a:r>
          </a:p>
          <a:p>
            <a:r>
              <a:rPr lang="en-US" sz="1200" b="0" i="0" u="none" strike="noStrike" kern="1200" baseline="0" dirty="0">
                <a:solidFill>
                  <a:schemeClr val="tx1"/>
                </a:solidFill>
                <a:latin typeface="Arial" charset="0"/>
                <a:ea typeface="ＭＳ Ｐゴシック" charset="0"/>
                <a:cs typeface="Arial" charset="0"/>
              </a:rPr>
              <a:t>systematic review and meta-analysis to assess their effectiveness. Eligible studies evaluated the effect on pregnancy</a:t>
            </a:r>
          </a:p>
          <a:p>
            <a:r>
              <a:rPr lang="en-US" sz="1200" b="0" i="0" u="none" strike="noStrike" kern="1200" baseline="0" dirty="0">
                <a:solidFill>
                  <a:schemeClr val="tx1"/>
                </a:solidFill>
                <a:latin typeface="Arial" charset="0"/>
                <a:ea typeface="ＭＳ Ｐゴシック" charset="0"/>
                <a:cs typeface="Arial" charset="0"/>
              </a:rPr>
              <a:t>rates of programs delivered in elementary, middle, or high schools in the USA and Canada, published between January</a:t>
            </a:r>
          </a:p>
          <a:p>
            <a:r>
              <a:rPr lang="en-US" sz="1200" b="0" i="0" u="none" strike="noStrike" kern="1200" baseline="0" dirty="0">
                <a:solidFill>
                  <a:schemeClr val="tx1"/>
                </a:solidFill>
                <a:latin typeface="Arial" charset="0"/>
                <a:ea typeface="ＭＳ Ｐゴシック" charset="0"/>
                <a:cs typeface="Arial" charset="0"/>
              </a:rPr>
              <a:t>1985 and September 2016. The primary outcome was pregnancy; secondary outcomes were delay in sexual initiation,</a:t>
            </a:r>
          </a:p>
          <a:p>
            <a:r>
              <a:rPr lang="en-US" sz="1200" b="0" i="0" u="none" strike="noStrike" kern="1200" baseline="0" dirty="0">
                <a:solidFill>
                  <a:schemeClr val="tx1"/>
                </a:solidFill>
                <a:latin typeface="Arial" charset="0"/>
                <a:ea typeface="ＭＳ Ｐゴシック" charset="0"/>
                <a:cs typeface="Arial" charset="0"/>
              </a:rPr>
              <a:t>condom use, and oral contraception use. Randomized controlled trials (RCTs) and non-RCTs with comparator groups</a:t>
            </a:r>
          </a:p>
          <a:p>
            <a:r>
              <a:rPr lang="en-US" sz="1200" b="0" i="0" u="none" strike="noStrike" kern="1200" baseline="0" dirty="0">
                <a:solidFill>
                  <a:schemeClr val="tx1"/>
                </a:solidFill>
                <a:latin typeface="Arial" charset="0"/>
                <a:ea typeface="ＭＳ Ｐゴシック" charset="0"/>
                <a:cs typeface="Arial" charset="0"/>
              </a:rPr>
              <a:t>were eligible. We developed a comprehensive search strategy, applied to major bibliographic databases, article bibliographies,</a:t>
            </a:r>
          </a:p>
          <a:p>
            <a:r>
              <a:rPr lang="en-US" sz="1200" b="0" i="0" u="none" strike="noStrike" kern="1200" baseline="0" dirty="0">
                <a:solidFill>
                  <a:schemeClr val="tx1"/>
                </a:solidFill>
                <a:latin typeface="Arial" charset="0"/>
                <a:ea typeface="ＭＳ Ｐゴシック" charset="0"/>
                <a:cs typeface="Arial" charset="0"/>
              </a:rPr>
              <a:t>gray literature, and contact with authors. We calculated risk ratios (RR) with 95% confidence intervals (CI) for</a:t>
            </a:r>
          </a:p>
          <a:p>
            <a:r>
              <a:rPr lang="en-US" sz="1200" b="0" i="0" u="none" strike="noStrike" kern="1200" baseline="0" dirty="0">
                <a:solidFill>
                  <a:schemeClr val="tx1"/>
                </a:solidFill>
                <a:latin typeface="Arial" charset="0"/>
                <a:ea typeface="ＭＳ Ｐゴシック" charset="0"/>
                <a:cs typeface="Arial" charset="0"/>
              </a:rPr>
              <a:t>each outcome and pooled data in random effects meta-analysis. We used Grading of Recommendations Assessment,</a:t>
            </a:r>
          </a:p>
          <a:p>
            <a:r>
              <a:rPr lang="en-US" sz="1200" b="0" i="0" u="none" strike="noStrike" kern="1200" baseline="0" dirty="0">
                <a:solidFill>
                  <a:schemeClr val="tx1"/>
                </a:solidFill>
                <a:latin typeface="Arial" charset="0"/>
                <a:ea typeface="ＭＳ Ｐゴシック" charset="0"/>
                <a:cs typeface="Arial" charset="0"/>
              </a:rPr>
              <a:t>Development and Evaluation (GRADE) to assess evidence quality. Ten RCTs and 11 non-RCTs conducted from 1984 to</a:t>
            </a:r>
          </a:p>
          <a:p>
            <a:r>
              <a:rPr lang="en-US" sz="1200" b="0" i="0" u="none" strike="noStrike" kern="1200" baseline="0" dirty="0">
                <a:solidFill>
                  <a:schemeClr val="tx1"/>
                </a:solidFill>
                <a:latin typeface="Arial" charset="0"/>
                <a:ea typeface="ＭＳ Ｐゴシック" charset="0"/>
                <a:cs typeface="Arial" charset="0"/>
              </a:rPr>
              <a:t>2016 yielded 30 unique pooled comparisons for pregnancy, of which 24 were not statistically significant. Six showed</a:t>
            </a:r>
          </a:p>
          <a:p>
            <a:r>
              <a:rPr lang="en-US" sz="1200" b="0" i="0" u="none" strike="noStrike" kern="1200" baseline="0" dirty="0">
                <a:solidFill>
                  <a:schemeClr val="tx1"/>
                </a:solidFill>
                <a:latin typeface="Arial" charset="0"/>
                <a:ea typeface="ＭＳ Ｐゴシック" charset="0"/>
                <a:cs typeface="Arial" charset="0"/>
              </a:rPr>
              <a:t>statistically significant changes in pregnancy rates: two with increased risk (RR 1.30, 95% CI 1.02–1.65; and RR 1.39,</a:t>
            </a:r>
          </a:p>
          <a:p>
            <a:r>
              <a:rPr lang="en-US" sz="1200" b="0" i="0" u="none" strike="noStrike" kern="1200" baseline="0" dirty="0">
                <a:solidFill>
                  <a:schemeClr val="tx1"/>
                </a:solidFill>
                <a:latin typeface="Arial" charset="0"/>
                <a:ea typeface="ＭＳ Ｐゴシック" charset="0"/>
                <a:cs typeface="Arial" charset="0"/>
              </a:rPr>
              <a:t>95% CI 1.10–1.75) and four with decreased risk ranging from RR 0.56, 95% CI 0.41–0.77, to RR 0.75, 95% CI 0.58–</a:t>
            </a:r>
          </a:p>
          <a:p>
            <a:r>
              <a:rPr lang="en-US" sz="1200" b="0" i="0" u="none" strike="noStrike" kern="1200" baseline="0" dirty="0">
                <a:solidFill>
                  <a:schemeClr val="tx1"/>
                </a:solidFill>
                <a:latin typeface="Arial" charset="0"/>
                <a:ea typeface="ＭＳ Ｐゴシック" charset="0"/>
                <a:cs typeface="Arial" charset="0"/>
              </a:rPr>
              <a:t>0.96. All studies were at high risk of bias, and the quality of evidence was low or very low. Identified evidence indicated</a:t>
            </a:r>
          </a:p>
          <a:p>
            <a:r>
              <a:rPr lang="en-US" sz="1200" b="0" i="0" u="none" strike="noStrike" kern="1200" baseline="0" dirty="0">
                <a:solidFill>
                  <a:schemeClr val="tx1"/>
                </a:solidFill>
                <a:latin typeface="Arial" charset="0"/>
                <a:ea typeface="ＭＳ Ｐゴシック" charset="0"/>
                <a:cs typeface="Arial" charset="0"/>
              </a:rPr>
              <a:t>no consistent difference in rates of pregnancies between intervention recipients and controls.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9</a:t>
            </a:fld>
            <a:endParaRPr lang="en-US"/>
          </a:p>
        </p:txBody>
      </p:sp>
    </p:spTree>
    <p:extLst>
      <p:ext uri="{BB962C8B-B14F-4D97-AF65-F5344CB8AC3E}">
        <p14:creationId xmlns:p14="http://schemas.microsoft.com/office/powerpoint/2010/main" val="20004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203815" name="Rectangle 39"/>
          <p:cNvSpPr>
            <a:spLocks noGrp="1" noChangeArrowheads="1"/>
          </p:cNvSpPr>
          <p:nvPr>
            <p:ph type="ctrTitle" sz="quarter"/>
          </p:nvPr>
        </p:nvSpPr>
        <p:spPr>
          <a:xfrm>
            <a:off x="685800" y="1692275"/>
            <a:ext cx="7772400" cy="1736725"/>
          </a:xfrm>
        </p:spPr>
        <p:txBody>
          <a:bodyPr anchor="b"/>
          <a:lstStyle>
            <a:lvl1pPr>
              <a:defRPr/>
            </a:lvl1pPr>
          </a:lstStyle>
          <a:p>
            <a:pPr lvl="0"/>
            <a:r>
              <a:rPr lang="en-US" noProof="0"/>
              <a:t>Click to edit Master title style</a:t>
            </a:r>
          </a:p>
        </p:txBody>
      </p:sp>
      <p:sp>
        <p:nvSpPr>
          <p:cNvPr id="2038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2" name="Rectangle 42"/>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3" name="Rectangle 43"/>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7FAEE8BB-6230-4411-B39D-8B60EFEE8FC7}" type="slidenum">
              <a:rPr lang="en-US"/>
              <a:pPr/>
              <a:t>‹#›</a:t>
            </a:fld>
            <a:endParaRPr lang="en-US"/>
          </a:p>
        </p:txBody>
      </p:sp>
    </p:spTree>
    <p:extLst>
      <p:ext uri="{BB962C8B-B14F-4D97-AF65-F5344CB8AC3E}">
        <p14:creationId xmlns:p14="http://schemas.microsoft.com/office/powerpoint/2010/main" val="187519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7B361230-D9E4-4FD7-8A71-C499A2AC36FD}" type="slidenum">
              <a:rPr lang="en-US"/>
              <a:pPr/>
              <a:t>‹#›</a:t>
            </a:fld>
            <a:endParaRPr lang="en-US"/>
          </a:p>
        </p:txBody>
      </p:sp>
    </p:spTree>
    <p:extLst>
      <p:ext uri="{BB962C8B-B14F-4D97-AF65-F5344CB8AC3E}">
        <p14:creationId xmlns:p14="http://schemas.microsoft.com/office/powerpoint/2010/main" val="57986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A3749F47-6AC2-44DA-9A93-0850940A53A4}" type="slidenum">
              <a:rPr lang="en-US"/>
              <a:pPr/>
              <a:t>‹#›</a:t>
            </a:fld>
            <a:endParaRPr lang="en-US"/>
          </a:p>
        </p:txBody>
      </p:sp>
    </p:spTree>
    <p:extLst>
      <p:ext uri="{BB962C8B-B14F-4D97-AF65-F5344CB8AC3E}">
        <p14:creationId xmlns:p14="http://schemas.microsoft.com/office/powerpoint/2010/main" val="233939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CE415C28-8F87-4972-856A-DD8444BE092F}" type="slidenum">
              <a:rPr lang="en-US"/>
              <a:pPr/>
              <a:t>‹#›</a:t>
            </a:fld>
            <a:endParaRPr lang="en-US"/>
          </a:p>
        </p:txBody>
      </p:sp>
    </p:spTree>
    <p:extLst>
      <p:ext uri="{BB962C8B-B14F-4D97-AF65-F5344CB8AC3E}">
        <p14:creationId xmlns:p14="http://schemas.microsoft.com/office/powerpoint/2010/main" val="239083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E70A1E56-B170-4776-9E24-46E8BA867988}" type="slidenum">
              <a:rPr lang="en-US"/>
              <a:pPr/>
              <a:t>‹#›</a:t>
            </a:fld>
            <a:endParaRPr lang="en-US"/>
          </a:p>
        </p:txBody>
      </p:sp>
    </p:spTree>
    <p:extLst>
      <p:ext uri="{BB962C8B-B14F-4D97-AF65-F5344CB8AC3E}">
        <p14:creationId xmlns:p14="http://schemas.microsoft.com/office/powerpoint/2010/main" val="5593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7060924D-BBED-4C02-AD83-ECD2893AFB66}" type="slidenum">
              <a:rPr lang="en-US"/>
              <a:pPr/>
              <a:t>‹#›</a:t>
            </a:fld>
            <a:endParaRPr lang="en-US"/>
          </a:p>
        </p:txBody>
      </p:sp>
    </p:spTree>
    <p:extLst>
      <p:ext uri="{BB962C8B-B14F-4D97-AF65-F5344CB8AC3E}">
        <p14:creationId xmlns:p14="http://schemas.microsoft.com/office/powerpoint/2010/main" val="97053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FB202750-AF45-441E-BC51-8566716D34F9}" type="slidenum">
              <a:rPr lang="en-US"/>
              <a:pPr/>
              <a:t>‹#›</a:t>
            </a:fld>
            <a:endParaRPr lang="en-US"/>
          </a:p>
        </p:txBody>
      </p:sp>
    </p:spTree>
    <p:extLst>
      <p:ext uri="{BB962C8B-B14F-4D97-AF65-F5344CB8AC3E}">
        <p14:creationId xmlns:p14="http://schemas.microsoft.com/office/powerpoint/2010/main" val="16126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fld id="{898C4AA2-F779-4886-912E-5CCD32BF8E3D}" type="slidenum">
              <a:rPr lang="en-US"/>
              <a:pPr/>
              <a:t>‹#›</a:t>
            </a:fld>
            <a:endParaRPr lang="en-US"/>
          </a:p>
        </p:txBody>
      </p:sp>
    </p:spTree>
    <p:extLst>
      <p:ext uri="{BB962C8B-B14F-4D97-AF65-F5344CB8AC3E}">
        <p14:creationId xmlns:p14="http://schemas.microsoft.com/office/powerpoint/2010/main" val="31784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fld id="{D15D69D6-AEEC-4D01-9063-AD7358D6687E}" type="slidenum">
              <a:rPr lang="en-US"/>
              <a:pPr/>
              <a:t>‹#›</a:t>
            </a:fld>
            <a:endParaRPr lang="en-US"/>
          </a:p>
        </p:txBody>
      </p:sp>
    </p:spTree>
    <p:extLst>
      <p:ext uri="{BB962C8B-B14F-4D97-AF65-F5344CB8AC3E}">
        <p14:creationId xmlns:p14="http://schemas.microsoft.com/office/powerpoint/2010/main" val="39537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fld id="{A6D21D72-6A42-4856-9D9F-C058E476DE72}" type="slidenum">
              <a:rPr lang="en-US"/>
              <a:pPr/>
              <a:t>‹#›</a:t>
            </a:fld>
            <a:endParaRPr lang="en-US"/>
          </a:p>
        </p:txBody>
      </p:sp>
    </p:spTree>
    <p:extLst>
      <p:ext uri="{BB962C8B-B14F-4D97-AF65-F5344CB8AC3E}">
        <p14:creationId xmlns:p14="http://schemas.microsoft.com/office/powerpoint/2010/main" val="115922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700F3993-314A-47A0-804E-2880D00A7D72}" type="slidenum">
              <a:rPr lang="en-US"/>
              <a:pPr/>
              <a:t>‹#›</a:t>
            </a:fld>
            <a:endParaRPr lang="en-US"/>
          </a:p>
        </p:txBody>
      </p:sp>
    </p:spTree>
    <p:extLst>
      <p:ext uri="{BB962C8B-B14F-4D97-AF65-F5344CB8AC3E}">
        <p14:creationId xmlns:p14="http://schemas.microsoft.com/office/powerpoint/2010/main" val="3079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A989E07D-9664-4B7B-A81C-98358C6C3CB4}" type="slidenum">
              <a:rPr lang="en-US"/>
              <a:pPr/>
              <a:t>‹#›</a:t>
            </a:fld>
            <a:endParaRPr lang="en-US"/>
          </a:p>
        </p:txBody>
      </p:sp>
    </p:spTree>
    <p:extLst>
      <p:ext uri="{BB962C8B-B14F-4D97-AF65-F5344CB8AC3E}">
        <p14:creationId xmlns:p14="http://schemas.microsoft.com/office/powerpoint/2010/main" val="4095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0275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5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5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grpSp>
          <p:nvGrpSpPr>
            <p:cNvPr id="1035" name="Group 6"/>
            <p:cNvGrpSpPr>
              <a:grpSpLocks/>
            </p:cNvGrpSpPr>
            <p:nvPr/>
          </p:nvGrpSpPr>
          <p:grpSpPr bwMode="auto">
            <a:xfrm>
              <a:off x="288" y="0"/>
              <a:ext cx="5098" cy="4316"/>
              <a:chOff x="288" y="0"/>
              <a:chExt cx="5098" cy="4316"/>
            </a:xfrm>
          </p:grpSpPr>
          <p:sp>
            <p:nvSpPr>
              <p:cNvPr id="20275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6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7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7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grpSp>
        <p:sp>
          <p:nvSpPr>
            <p:cNvPr id="20277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7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20277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7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a typeface="ＭＳ Ｐゴシック" charset="0"/>
              </a:endParaRPr>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8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1047" name="Group 31"/>
            <p:cNvGrpSpPr>
              <a:grpSpLocks/>
            </p:cNvGrpSpPr>
            <p:nvPr/>
          </p:nvGrpSpPr>
          <p:grpSpPr bwMode="auto">
            <a:xfrm>
              <a:off x="1" y="392"/>
              <a:ext cx="5758" cy="1571"/>
              <a:chOff x="1" y="392"/>
              <a:chExt cx="5758" cy="1571"/>
            </a:xfrm>
          </p:grpSpPr>
          <p:sp>
            <p:nvSpPr>
              <p:cNvPr id="2027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20278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279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202791"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2792"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a:p>
        </p:txBody>
      </p:sp>
      <p:sp>
        <p:nvSpPr>
          <p:cNvPr id="202793"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a:p>
        </p:txBody>
      </p:sp>
      <p:sp>
        <p:nvSpPr>
          <p:cNvPr id="202794"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itchFamily="34" charset="0"/>
              </a:defRPr>
            </a:lvl1pPr>
          </a:lstStyle>
          <a:p>
            <a:fld id="{3A9F7EB9-3E0B-4C44-A9F2-752A354F640D}" type="slidenum">
              <a:rPr lang="en-US"/>
              <a:pPr/>
              <a:t>‹#›</a:t>
            </a:fld>
            <a:endParaRPr lang="en-US"/>
          </a:p>
        </p:txBody>
      </p:sp>
      <p:sp>
        <p:nvSpPr>
          <p:cNvPr id="20279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6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4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4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4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20574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p>
            <a:pPr eaLnBrk="1" hangingPunct="1"/>
            <a:r>
              <a:rPr lang="en-US" sz="4800" dirty="0"/>
              <a:t>Epi 213 Decision and Cost-Effectiveness Analysis (DCEA)</a:t>
            </a:r>
          </a:p>
        </p:txBody>
      </p:sp>
      <p:sp>
        <p:nvSpPr>
          <p:cNvPr id="2051" name="Rectangle 3"/>
          <p:cNvSpPr>
            <a:spLocks noGrp="1" noChangeArrowheads="1"/>
          </p:cNvSpPr>
          <p:nvPr>
            <p:ph type="subTitle" idx="1"/>
          </p:nvPr>
        </p:nvSpPr>
        <p:spPr>
          <a:xfrm>
            <a:off x="1447800" y="4191000"/>
            <a:ext cx="6400800" cy="1371600"/>
          </a:xfrm>
          <a:extLst>
            <a:ext uri="{FAA26D3D-D897-4be2-8F04-BA451C77F1D7}">
              <ma14:placeholderFlag xmlns:ma14="http://schemas.microsoft.com/office/mac/drawingml/2011/main" xmlns="" val="1"/>
            </a:ext>
          </a:extLst>
        </p:spPr>
        <p:txBody>
          <a:bodyPr/>
          <a:lstStyle/>
          <a:p>
            <a:pPr eaLnBrk="1" hangingPunct="1">
              <a:buFont typeface="Wingdings" pitchFamily="2" charset="2"/>
              <a:buNone/>
            </a:pPr>
            <a:r>
              <a:rPr lang="en-US" dirty="0"/>
              <a:t>Introduction &amp; Overview</a:t>
            </a:r>
          </a:p>
          <a:p>
            <a:pPr eaLnBrk="1" hangingPunct="1">
              <a:buFont typeface="Wingdings" pitchFamily="2" charset="2"/>
              <a:buNone/>
            </a:pPr>
            <a:r>
              <a:rPr lang="en-US" dirty="0"/>
              <a:t>9 Jan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55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8229600" cy="6062663"/>
          </a:xfrm>
        </p:spPr>
      </p:pic>
      <p:pic>
        <p:nvPicPr>
          <p:cNvPr id="1515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38400" y="3798888"/>
            <a:ext cx="6705600" cy="30591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B919-C58F-4774-BBE3-0DA95B7F23D0}"/>
              </a:ext>
            </a:extLst>
          </p:cNvPr>
          <p:cNvSpPr>
            <a:spLocks noGrp="1"/>
          </p:cNvSpPr>
          <p:nvPr>
            <p:ph type="title"/>
          </p:nvPr>
        </p:nvSpPr>
        <p:spPr/>
        <p:txBody>
          <a:bodyPr/>
          <a:lstStyle/>
          <a:p>
            <a:r>
              <a:rPr lang="en-US" sz="2800" dirty="0"/>
              <a:t>Cost-effectiveness of psychedelics-assisted therapy for PTSD,  treatment-</a:t>
            </a:r>
            <a:r>
              <a:rPr lang="en-US" sz="2800" dirty="0" err="1"/>
              <a:t>resistadnt</a:t>
            </a:r>
            <a:r>
              <a:rPr lang="en-US" sz="2800" dirty="0"/>
              <a:t> depression, addiction, autism (etc.)</a:t>
            </a:r>
          </a:p>
        </p:txBody>
      </p:sp>
      <p:pic>
        <p:nvPicPr>
          <p:cNvPr id="2052" name="Picture 4" descr="http://www.awakenvisions.com/uploads/9/5/5/7/95574798/h013-web.jpg">
            <a:extLst>
              <a:ext uri="{FF2B5EF4-FFF2-40B4-BE49-F238E27FC236}">
                <a16:creationId xmlns:a16="http://schemas.microsoft.com/office/drawing/2014/main" id="{9BBFE1BD-B847-41D8-959C-1F0A5AFE84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7" y="2731770"/>
            <a:ext cx="5791200" cy="41262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s">
            <a:extLst>
              <a:ext uri="{FF2B5EF4-FFF2-40B4-BE49-F238E27FC236}">
                <a16:creationId xmlns:a16="http://schemas.microsoft.com/office/drawing/2014/main" id="{3D7324E2-E42D-4A2E-90E1-DA5B030B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669" y="1600200"/>
            <a:ext cx="5297714"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9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dirty="0"/>
              <a:t>DCEA students</a:t>
            </a:r>
          </a:p>
        </p:txBody>
      </p:sp>
      <p:sp>
        <p:nvSpPr>
          <p:cNvPr id="209923" name="Rectangle 3"/>
          <p:cNvSpPr>
            <a:spLocks noGrp="1" noChangeArrowheads="1"/>
          </p:cNvSpPr>
          <p:nvPr>
            <p:ph type="body" idx="1"/>
          </p:nvPr>
        </p:nvSpPr>
        <p:spPr/>
        <p:txBody>
          <a:bodyPr/>
          <a:lstStyle/>
          <a:p>
            <a:pPr eaLnBrk="1" hangingPunct="1"/>
            <a:r>
              <a:rPr lang="en-US" dirty="0"/>
              <a:t>TICR – MCR / ATCR: 		14</a:t>
            </a:r>
          </a:p>
          <a:p>
            <a:pPr eaLnBrk="1" hangingPunct="1"/>
            <a:r>
              <a:rPr lang="en-US" dirty="0"/>
              <a:t>Global Health Masters:		2</a:t>
            </a:r>
          </a:p>
          <a:p>
            <a:pPr eaLnBrk="1" hangingPunct="1"/>
            <a:r>
              <a:rPr lang="en-US" dirty="0"/>
              <a:t>Other (PhD, fellows, MTM):	1 </a:t>
            </a:r>
          </a:p>
          <a:p>
            <a:pPr eaLnBrk="1" hangingPunct="1"/>
            <a:endParaRPr lang="en-US" dirty="0"/>
          </a:p>
        </p:txBody>
      </p:sp>
      <p:sp>
        <p:nvSpPr>
          <p:cNvPr id="4" name="Rectangle 2"/>
          <p:cNvSpPr txBox="1">
            <a:spLocks noChangeArrowheads="1"/>
          </p:cNvSpPr>
          <p:nvPr/>
        </p:nvSpPr>
        <p:spPr bwMode="auto">
          <a:xfrm>
            <a:off x="381000" y="4267200"/>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a:lstStyle>
          <a:p>
            <a:pPr eaLnBrk="1" hangingPunct="1"/>
            <a:r>
              <a:rPr lang="en-US" dirty="0"/>
              <a:t>… and quick introductions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152400"/>
            <a:ext cx="8229600" cy="788987"/>
          </a:xfrm>
        </p:spPr>
        <p:txBody>
          <a:bodyPr/>
          <a:lstStyle/>
          <a:p>
            <a:pPr eaLnBrk="1" hangingPunct="1"/>
            <a:r>
              <a:rPr lang="en-US" sz="4000" dirty="0"/>
              <a:t>DCEA structure</a:t>
            </a:r>
          </a:p>
        </p:txBody>
      </p:sp>
      <p:sp>
        <p:nvSpPr>
          <p:cNvPr id="210947" name="Rectangle 3"/>
          <p:cNvSpPr>
            <a:spLocks noGrp="1" noChangeArrowheads="1"/>
          </p:cNvSpPr>
          <p:nvPr>
            <p:ph type="body" idx="1"/>
          </p:nvPr>
        </p:nvSpPr>
        <p:spPr>
          <a:xfrm>
            <a:off x="762000" y="941387"/>
            <a:ext cx="8001000" cy="5257800"/>
          </a:xfrm>
        </p:spPr>
        <p:txBody>
          <a:bodyPr/>
          <a:lstStyle/>
          <a:p>
            <a:pPr eaLnBrk="1" hangingPunct="1">
              <a:lnSpc>
                <a:spcPct val="90000"/>
              </a:lnSpc>
            </a:pPr>
            <a:r>
              <a:rPr lang="en-US" sz="1800" dirty="0">
                <a:solidFill>
                  <a:srgbClr val="FFFF00"/>
                </a:solidFill>
              </a:rPr>
              <a:t>Six cycles of lecture + section:</a:t>
            </a:r>
          </a:p>
          <a:p>
            <a:pPr lvl="1" eaLnBrk="1" hangingPunct="1">
              <a:lnSpc>
                <a:spcPct val="90000"/>
              </a:lnSpc>
            </a:pPr>
            <a:r>
              <a:rPr lang="en-US" sz="1600" dirty="0">
                <a:ea typeface="Arial" pitchFamily="34" charset="0"/>
              </a:rPr>
              <a:t>Decision trees</a:t>
            </a:r>
          </a:p>
          <a:p>
            <a:pPr lvl="1" eaLnBrk="1" hangingPunct="1">
              <a:lnSpc>
                <a:spcPct val="90000"/>
              </a:lnSpc>
            </a:pPr>
            <a:r>
              <a:rPr lang="en-US" sz="1600" dirty="0">
                <a:ea typeface="Arial" pitchFamily="34" charset="0"/>
              </a:rPr>
              <a:t>Valuing health: QALYs/DALYs</a:t>
            </a:r>
          </a:p>
          <a:p>
            <a:pPr lvl="1" eaLnBrk="1" hangingPunct="1">
              <a:lnSpc>
                <a:spcPct val="90000"/>
              </a:lnSpc>
            </a:pPr>
            <a:r>
              <a:rPr lang="en-US" sz="1600" dirty="0">
                <a:ea typeface="Arial" pitchFamily="34" charset="0"/>
              </a:rPr>
              <a:t>Adding costs: Cost-effectiveness</a:t>
            </a:r>
          </a:p>
          <a:p>
            <a:pPr lvl="1" eaLnBrk="1" hangingPunct="1">
              <a:lnSpc>
                <a:spcPct val="90000"/>
              </a:lnSpc>
            </a:pPr>
            <a:r>
              <a:rPr lang="en-US" sz="1600" dirty="0">
                <a:ea typeface="Arial" pitchFamily="34" charset="0"/>
              </a:rPr>
              <a:t>Markov disease-state modeling</a:t>
            </a:r>
          </a:p>
          <a:p>
            <a:pPr lvl="1" eaLnBrk="1" hangingPunct="1">
              <a:lnSpc>
                <a:spcPct val="90000"/>
              </a:lnSpc>
            </a:pPr>
            <a:r>
              <a:rPr lang="en-US" sz="1600" dirty="0">
                <a:ea typeface="Arial" pitchFamily="34" charset="0"/>
              </a:rPr>
              <a:t>Data inputs</a:t>
            </a:r>
          </a:p>
          <a:p>
            <a:pPr lvl="1" eaLnBrk="1" hangingPunct="1">
              <a:lnSpc>
                <a:spcPct val="90000"/>
              </a:lnSpc>
            </a:pPr>
            <a:r>
              <a:rPr lang="en-US" sz="1600" dirty="0">
                <a:ea typeface="Arial" pitchFamily="34" charset="0"/>
              </a:rPr>
              <a:t>Sensitivity analyses</a:t>
            </a:r>
          </a:p>
          <a:p>
            <a:pPr eaLnBrk="1" hangingPunct="1">
              <a:lnSpc>
                <a:spcPct val="90000"/>
              </a:lnSpc>
            </a:pPr>
            <a:r>
              <a:rPr lang="en-US" sz="1800" dirty="0">
                <a:solidFill>
                  <a:srgbClr val="FFFF00"/>
                </a:solidFill>
              </a:rPr>
              <a:t>Sections:</a:t>
            </a:r>
          </a:p>
          <a:p>
            <a:pPr lvl="1" eaLnBrk="1" hangingPunct="1">
              <a:lnSpc>
                <a:spcPct val="90000"/>
              </a:lnSpc>
            </a:pPr>
            <a:r>
              <a:rPr lang="en-US" sz="1600" dirty="0">
                <a:ea typeface="Arial" pitchFamily="34" charset="0"/>
              </a:rPr>
              <a:t>Review HW (10 min)</a:t>
            </a:r>
          </a:p>
          <a:p>
            <a:pPr lvl="1" eaLnBrk="1" hangingPunct="1">
              <a:lnSpc>
                <a:spcPct val="90000"/>
              </a:lnSpc>
            </a:pPr>
            <a:r>
              <a:rPr lang="en-US" sz="1600" dirty="0">
                <a:ea typeface="Arial" pitchFamily="34" charset="0"/>
              </a:rPr>
              <a:t>Review student projects – ~10 min each - structured summary / critique / discussion</a:t>
            </a:r>
          </a:p>
          <a:p>
            <a:pPr eaLnBrk="1" hangingPunct="1">
              <a:lnSpc>
                <a:spcPct val="90000"/>
              </a:lnSpc>
            </a:pPr>
            <a:r>
              <a:rPr lang="en-US" sz="1800" dirty="0">
                <a:solidFill>
                  <a:srgbClr val="FFFF00"/>
                </a:solidFill>
              </a:rPr>
              <a:t>Special topics:</a:t>
            </a:r>
          </a:p>
          <a:p>
            <a:pPr lvl="1" eaLnBrk="1" hangingPunct="1">
              <a:lnSpc>
                <a:spcPct val="90000"/>
              </a:lnSpc>
            </a:pPr>
            <a:r>
              <a:rPr lang="en-US" sz="1600" dirty="0">
                <a:ea typeface="Arial" pitchFamily="34" charset="0"/>
              </a:rPr>
              <a:t>Excel and </a:t>
            </a:r>
            <a:r>
              <a:rPr lang="en-US" sz="1600" dirty="0" err="1">
                <a:ea typeface="Arial" pitchFamily="34" charset="0"/>
              </a:rPr>
              <a:t>TreeAge</a:t>
            </a:r>
            <a:r>
              <a:rPr lang="en-US" sz="1600" dirty="0">
                <a:ea typeface="Arial" pitchFamily="34" charset="0"/>
              </a:rPr>
              <a:t> tutorials</a:t>
            </a:r>
          </a:p>
          <a:p>
            <a:pPr lvl="1" eaLnBrk="1" hangingPunct="1">
              <a:lnSpc>
                <a:spcPct val="90000"/>
              </a:lnSpc>
            </a:pPr>
            <a:r>
              <a:rPr lang="en-US" sz="1600" dirty="0">
                <a:ea typeface="Arial" pitchFamily="34" charset="0"/>
              </a:rPr>
              <a:t>HIV program cost-effectiveness</a:t>
            </a:r>
          </a:p>
          <a:p>
            <a:pPr lvl="1" eaLnBrk="1" hangingPunct="1">
              <a:lnSpc>
                <a:spcPct val="90000"/>
              </a:lnSpc>
            </a:pPr>
            <a:r>
              <a:rPr lang="en-US" sz="1600" dirty="0">
                <a:ea typeface="Arial" pitchFamily="34" charset="0"/>
              </a:rPr>
              <a:t>Ethical foundations of CEA</a:t>
            </a:r>
          </a:p>
          <a:p>
            <a:pPr lvl="1" eaLnBrk="1" hangingPunct="1">
              <a:lnSpc>
                <a:spcPct val="90000"/>
              </a:lnSpc>
            </a:pPr>
            <a:r>
              <a:rPr lang="en-US" sz="1600" dirty="0">
                <a:ea typeface="Arial" pitchFamily="34" charset="0"/>
              </a:rPr>
              <a:t>CEA thresholds</a:t>
            </a:r>
          </a:p>
          <a:p>
            <a:pPr lvl="1" eaLnBrk="1" hangingPunct="1">
              <a:lnSpc>
                <a:spcPct val="90000"/>
              </a:lnSpc>
            </a:pPr>
            <a:r>
              <a:rPr lang="en-US" sz="1600" dirty="0">
                <a:ea typeface="Arial" pitchFamily="34" charset="0"/>
              </a:rPr>
              <a:t>Iron CEA America!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28600"/>
            <a:ext cx="8229600" cy="457200"/>
          </a:xfrm>
        </p:spPr>
        <p:txBody>
          <a:bodyPr/>
          <a:lstStyle/>
          <a:p>
            <a:pPr eaLnBrk="1" hangingPunct="1"/>
            <a:r>
              <a:rPr lang="en-US" sz="3600" dirty="0"/>
              <a:t>DCEA student work &amp; grading</a:t>
            </a:r>
          </a:p>
        </p:txBody>
      </p:sp>
      <p:sp>
        <p:nvSpPr>
          <p:cNvPr id="212995" name="Rectangle 3"/>
          <p:cNvSpPr>
            <a:spLocks noGrp="1" noChangeArrowheads="1"/>
          </p:cNvSpPr>
          <p:nvPr>
            <p:ph type="body" idx="1"/>
          </p:nvPr>
        </p:nvSpPr>
        <p:spPr>
          <a:xfrm>
            <a:off x="685800" y="838200"/>
            <a:ext cx="8077200" cy="5943600"/>
          </a:xfrm>
        </p:spPr>
        <p:txBody>
          <a:bodyPr/>
          <a:lstStyle/>
          <a:p>
            <a:pPr eaLnBrk="1" hangingPunct="1">
              <a:lnSpc>
                <a:spcPct val="80000"/>
              </a:lnSpc>
            </a:pPr>
            <a:r>
              <a:rPr lang="en-US" sz="1800" dirty="0">
                <a:solidFill>
                  <a:srgbClr val="FFFF00"/>
                </a:solidFill>
              </a:rPr>
              <a:t>Readings –</a:t>
            </a:r>
            <a:r>
              <a:rPr lang="en-US" sz="1800" dirty="0"/>
              <a:t> prioritize lecture notes, PPTs, videos over articles</a:t>
            </a:r>
          </a:p>
          <a:p>
            <a:pPr eaLnBrk="1" hangingPunct="1">
              <a:lnSpc>
                <a:spcPct val="80000"/>
              </a:lnSpc>
            </a:pPr>
            <a:r>
              <a:rPr lang="en-US" sz="1800" dirty="0">
                <a:solidFill>
                  <a:srgbClr val="FFFF00"/>
                </a:solidFill>
              </a:rPr>
              <a:t>Own project – DA / CEA</a:t>
            </a:r>
          </a:p>
          <a:p>
            <a:pPr lvl="1" eaLnBrk="1" hangingPunct="1">
              <a:lnSpc>
                <a:spcPct val="80000"/>
              </a:lnSpc>
            </a:pPr>
            <a:r>
              <a:rPr lang="en-US" sz="1600" dirty="0">
                <a:ea typeface="Arial" pitchFamily="34" charset="0"/>
              </a:rPr>
              <a:t>Design &amp; implement simple CEA.</a:t>
            </a:r>
          </a:p>
          <a:p>
            <a:pPr lvl="1" eaLnBrk="1" hangingPunct="1">
              <a:lnSpc>
                <a:spcPct val="80000"/>
              </a:lnSpc>
            </a:pPr>
            <a:r>
              <a:rPr lang="en-US" sz="1600" dirty="0">
                <a:ea typeface="Arial" pitchFamily="34" charset="0"/>
              </a:rPr>
              <a:t>Start with Excel templates, or TreeAge</a:t>
            </a:r>
          </a:p>
          <a:p>
            <a:pPr lvl="1" eaLnBrk="1" hangingPunct="1">
              <a:lnSpc>
                <a:spcPct val="80000"/>
              </a:lnSpc>
            </a:pPr>
            <a:r>
              <a:rPr lang="en-US" sz="1600" dirty="0">
                <a:ea typeface="Arial" pitchFamily="34" charset="0"/>
              </a:rPr>
              <a:t>Each cycle, add new element (and update), feedback from mentor</a:t>
            </a:r>
          </a:p>
          <a:p>
            <a:pPr lvl="1" eaLnBrk="1" hangingPunct="1">
              <a:lnSpc>
                <a:spcPct val="80000"/>
              </a:lnSpc>
            </a:pPr>
            <a:r>
              <a:rPr lang="en-US" sz="1600" dirty="0">
                <a:ea typeface="Arial" pitchFamily="34" charset="0"/>
              </a:rPr>
              <a:t>Ongoing development of </a:t>
            </a:r>
            <a:r>
              <a:rPr lang="en-US" sz="1600" u="sng" dirty="0">
                <a:ea typeface="Arial" pitchFamily="34" charset="0"/>
              </a:rPr>
              <a:t>structured summary</a:t>
            </a:r>
            <a:r>
              <a:rPr lang="en-US" sz="1600" dirty="0">
                <a:ea typeface="Arial" pitchFamily="34" charset="0"/>
              </a:rPr>
              <a:t> (~800 words)</a:t>
            </a:r>
          </a:p>
          <a:p>
            <a:pPr lvl="1" eaLnBrk="1" hangingPunct="1">
              <a:lnSpc>
                <a:spcPct val="80000"/>
              </a:lnSpc>
            </a:pPr>
            <a:r>
              <a:rPr lang="en-US" sz="1600" dirty="0">
                <a:ea typeface="Arial" pitchFamily="34" charset="0"/>
              </a:rPr>
              <a:t>By end, have complete simple DA/CEA &amp; structured summary</a:t>
            </a:r>
          </a:p>
          <a:p>
            <a:pPr lvl="1" eaLnBrk="1" hangingPunct="1">
              <a:lnSpc>
                <a:spcPct val="80000"/>
              </a:lnSpc>
            </a:pPr>
            <a:r>
              <a:rPr lang="en-US" sz="1600" dirty="0">
                <a:ea typeface="Arial" pitchFamily="34" charset="0"/>
              </a:rPr>
              <a:t>Often solo; but can work in pairs if prefer</a:t>
            </a:r>
          </a:p>
          <a:p>
            <a:pPr lvl="1" eaLnBrk="1" hangingPunct="1">
              <a:lnSpc>
                <a:spcPct val="80000"/>
              </a:lnSpc>
            </a:pPr>
            <a:r>
              <a:rPr lang="en-US" sz="1600" dirty="0">
                <a:ea typeface="Arial" pitchFamily="34" charset="0"/>
              </a:rPr>
              <a:t>Given preliminary score and chance to refine</a:t>
            </a:r>
          </a:p>
          <a:p>
            <a:pPr lvl="1" eaLnBrk="1" hangingPunct="1">
              <a:lnSpc>
                <a:spcPct val="80000"/>
              </a:lnSpc>
            </a:pPr>
            <a:r>
              <a:rPr lang="en-US" sz="1600" dirty="0">
                <a:ea typeface="Arial" pitchFamily="34" charset="0"/>
              </a:rPr>
              <a:t>Value: </a:t>
            </a:r>
            <a:r>
              <a:rPr lang="en-US" sz="1600" u="sng" dirty="0">
                <a:ea typeface="Arial" pitchFamily="34" charset="0"/>
              </a:rPr>
              <a:t>40 points</a:t>
            </a:r>
          </a:p>
          <a:p>
            <a:pPr eaLnBrk="1" hangingPunct="1">
              <a:lnSpc>
                <a:spcPct val="80000"/>
              </a:lnSpc>
            </a:pPr>
            <a:r>
              <a:rPr lang="en-US" sz="1800" dirty="0">
                <a:solidFill>
                  <a:srgbClr val="FFFF00"/>
                </a:solidFill>
              </a:rPr>
              <a:t>Homework / problem sets (5)</a:t>
            </a:r>
          </a:p>
          <a:p>
            <a:pPr lvl="1" eaLnBrk="1" hangingPunct="1">
              <a:lnSpc>
                <a:spcPct val="80000"/>
              </a:lnSpc>
            </a:pPr>
            <a:r>
              <a:rPr lang="en-US" sz="1600" dirty="0">
                <a:ea typeface="Arial" pitchFamily="34" charset="0"/>
              </a:rPr>
              <a:t>Mainly on mammography</a:t>
            </a:r>
          </a:p>
          <a:p>
            <a:pPr lvl="1" eaLnBrk="1" hangingPunct="1">
              <a:lnSpc>
                <a:spcPct val="80000"/>
              </a:lnSpc>
            </a:pPr>
            <a:r>
              <a:rPr lang="en-US" sz="1600" dirty="0">
                <a:ea typeface="Arial" pitchFamily="34" charset="0"/>
              </a:rPr>
              <a:t>First is open-ended, then 3 programmed (excel)</a:t>
            </a:r>
          </a:p>
          <a:p>
            <a:pPr lvl="1" eaLnBrk="1" hangingPunct="1">
              <a:lnSpc>
                <a:spcPct val="80000"/>
              </a:lnSpc>
            </a:pPr>
            <a:r>
              <a:rPr lang="en-US" sz="1600" dirty="0">
                <a:ea typeface="Arial" pitchFamily="34" charset="0"/>
              </a:rPr>
              <a:t>One on CEA article review</a:t>
            </a:r>
          </a:p>
          <a:p>
            <a:pPr lvl="1" eaLnBrk="1" hangingPunct="1">
              <a:lnSpc>
                <a:spcPct val="80000"/>
              </a:lnSpc>
            </a:pPr>
            <a:r>
              <a:rPr lang="en-US" sz="1600" dirty="0">
                <a:ea typeface="Arial" pitchFamily="34" charset="0"/>
              </a:rPr>
              <a:t>Value: </a:t>
            </a:r>
            <a:r>
              <a:rPr lang="en-US" sz="1600" u="sng" dirty="0">
                <a:ea typeface="Arial" pitchFamily="34" charset="0"/>
              </a:rPr>
              <a:t>100 or 60 points </a:t>
            </a:r>
            <a:r>
              <a:rPr lang="en-US" sz="1600" dirty="0">
                <a:ea typeface="Arial" pitchFamily="34" charset="0"/>
              </a:rPr>
              <a:t>(depending on track 1 or track 2) – late downgraded.</a:t>
            </a:r>
          </a:p>
          <a:p>
            <a:pPr eaLnBrk="1" hangingPunct="1">
              <a:lnSpc>
                <a:spcPct val="80000"/>
              </a:lnSpc>
            </a:pPr>
            <a:r>
              <a:rPr lang="en-US" sz="1800" dirty="0">
                <a:solidFill>
                  <a:srgbClr val="FFFF00"/>
                </a:solidFill>
              </a:rPr>
              <a:t>Final exam</a:t>
            </a:r>
          </a:p>
          <a:p>
            <a:pPr lvl="1" eaLnBrk="1" hangingPunct="1">
              <a:lnSpc>
                <a:spcPct val="80000"/>
              </a:lnSpc>
            </a:pPr>
            <a:r>
              <a:rPr lang="en-US" sz="1600" dirty="0">
                <a:ea typeface="Arial" pitchFamily="34" charset="0"/>
              </a:rPr>
              <a:t>Optional, if needed due to missed HW(s)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33400" y="533400"/>
            <a:ext cx="8229600" cy="808038"/>
          </a:xfrm>
        </p:spPr>
        <p:txBody>
          <a:bodyPr/>
          <a:lstStyle/>
          <a:p>
            <a:pPr eaLnBrk="1" hangingPunct="1"/>
            <a:r>
              <a:rPr lang="en-US" dirty="0"/>
              <a:t>Today</a:t>
            </a:r>
          </a:p>
        </p:txBody>
      </p:sp>
      <p:sp>
        <p:nvSpPr>
          <p:cNvPr id="200707" name="Rectangle 3"/>
          <p:cNvSpPr>
            <a:spLocks noGrp="1" noChangeArrowheads="1"/>
          </p:cNvSpPr>
          <p:nvPr>
            <p:ph type="body" idx="1"/>
          </p:nvPr>
        </p:nvSpPr>
        <p:spPr>
          <a:xfrm>
            <a:off x="685800" y="1676400"/>
            <a:ext cx="8229600" cy="4225925"/>
          </a:xfrm>
        </p:spPr>
        <p:txBody>
          <a:bodyPr/>
          <a:lstStyle/>
          <a:p>
            <a:pPr eaLnBrk="1" hangingPunct="1"/>
            <a:r>
              <a:rPr lang="en-US" dirty="0"/>
              <a:t>Introductions (15 min)</a:t>
            </a:r>
          </a:p>
          <a:p>
            <a:pPr lvl="1" eaLnBrk="1" hangingPunct="1"/>
            <a:r>
              <a:rPr lang="en-US" dirty="0">
                <a:ea typeface="Arial" pitchFamily="34" charset="0"/>
              </a:rPr>
              <a:t>Course staff</a:t>
            </a:r>
          </a:p>
          <a:p>
            <a:pPr lvl="1" eaLnBrk="1" hangingPunct="1"/>
            <a:r>
              <a:rPr lang="en-US" dirty="0">
                <a:ea typeface="Arial" pitchFamily="34" charset="0"/>
              </a:rPr>
              <a:t>Students</a:t>
            </a:r>
          </a:p>
          <a:p>
            <a:pPr eaLnBrk="1" hangingPunct="1"/>
            <a:r>
              <a:rPr lang="en-US" dirty="0"/>
              <a:t>Course overview (30 min)</a:t>
            </a:r>
          </a:p>
          <a:p>
            <a:pPr eaLnBrk="1" hangingPunct="1"/>
            <a:r>
              <a:rPr lang="en-US" dirty="0"/>
              <a:t>Lecture - Decision Trees (60 min)</a:t>
            </a:r>
          </a:p>
          <a:p>
            <a:pPr eaLnBrk="1" hangingPunct="1"/>
            <a:r>
              <a:rPr lang="en-US" dirty="0"/>
              <a:t>Discussion (15 min)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28600"/>
            <a:ext cx="8229600" cy="990600"/>
          </a:xfrm>
        </p:spPr>
        <p:txBody>
          <a:bodyPr/>
          <a:lstStyle/>
          <a:p>
            <a:pPr eaLnBrk="1" hangingPunct="1"/>
            <a:r>
              <a:rPr lang="en-US" dirty="0"/>
              <a:t>DCEA 2020 Staff</a:t>
            </a:r>
          </a:p>
        </p:txBody>
      </p:sp>
      <p:graphicFrame>
        <p:nvGraphicFramePr>
          <p:cNvPr id="206937" name="Group 89"/>
          <p:cNvGraphicFramePr>
            <a:graphicFrameLocks noGrp="1"/>
          </p:cNvGraphicFramePr>
          <p:nvPr>
            <p:ph idx="1"/>
            <p:extLst>
              <p:ext uri="{D42A27DB-BD31-4B8C-83A1-F6EECF244321}">
                <p14:modId xmlns:p14="http://schemas.microsoft.com/office/powerpoint/2010/main" val="842674262"/>
              </p:ext>
            </p:extLst>
          </p:nvPr>
        </p:nvGraphicFramePr>
        <p:xfrm>
          <a:off x="228600" y="1371600"/>
          <a:ext cx="8686800" cy="6039515"/>
        </p:xfrm>
        <a:graphic>
          <a:graphicData uri="http://schemas.openxmlformats.org/drawingml/2006/table">
            <a:tbl>
              <a:tblPr/>
              <a:tblGrid>
                <a:gridCol w="3800475">
                  <a:extLst>
                    <a:ext uri="{9D8B030D-6E8A-4147-A177-3AD203B41FA5}">
                      <a16:colId xmlns:a16="http://schemas.microsoft.com/office/drawing/2014/main" val="20000"/>
                    </a:ext>
                  </a:extLst>
                </a:gridCol>
                <a:gridCol w="4886325">
                  <a:extLst>
                    <a:ext uri="{9D8B030D-6E8A-4147-A177-3AD203B41FA5}">
                      <a16:colId xmlns:a16="http://schemas.microsoft.com/office/drawing/2014/main" val="20001"/>
                    </a:ext>
                  </a:extLst>
                </a:gridCol>
              </a:tblGrid>
              <a:tr h="8848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Course Director</a:t>
                      </a:r>
                      <a:endParaRPr kumimoji="0" lang="en-US" sz="2000" b="0" i="0" u="none" strike="noStrike"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Elliot Marseille, DrPH, MPP</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Health Strategies International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576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rPr>
                        <a:t>Mentors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James G. Kahn, MD, MPH</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UCSF – IHPS, DEB, GHS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Elliot Marseille, DrPH, MPP</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Health Strategies International</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973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417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Teaching Assistant</a:t>
                      </a: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b="1" dirty="0"/>
                        <a:t>Sri Lekha Tummalapalli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UCSF </a:t>
                      </a: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533400"/>
            <a:ext cx="8229600" cy="884238"/>
          </a:xfrm>
        </p:spPr>
        <p:txBody>
          <a:bodyPr/>
          <a:lstStyle/>
          <a:p>
            <a:pPr eaLnBrk="1" hangingPunct="1"/>
            <a:r>
              <a:rPr lang="en-US" sz="3600" dirty="0"/>
              <a:t>Elliot Marseille, DrPH MPP</a:t>
            </a:r>
          </a:p>
        </p:txBody>
      </p:sp>
      <p:sp>
        <p:nvSpPr>
          <p:cNvPr id="183299" name="Rectangle 3"/>
          <p:cNvSpPr>
            <a:spLocks noGrp="1" noChangeArrowheads="1"/>
          </p:cNvSpPr>
          <p:nvPr>
            <p:ph type="body" idx="1"/>
          </p:nvPr>
        </p:nvSpPr>
        <p:spPr>
          <a:xfrm>
            <a:off x="446103" y="1417638"/>
            <a:ext cx="8229600" cy="4530725"/>
          </a:xfrm>
        </p:spPr>
        <p:txBody>
          <a:bodyPr/>
          <a:lstStyle/>
          <a:p>
            <a:pPr eaLnBrk="1" hangingPunct="1">
              <a:lnSpc>
                <a:spcPct val="90000"/>
              </a:lnSpc>
            </a:pPr>
            <a:r>
              <a:rPr lang="en-US" dirty="0">
                <a:solidFill>
                  <a:srgbClr val="FFFF00"/>
                </a:solidFill>
              </a:rPr>
              <a:t>Home</a:t>
            </a:r>
          </a:p>
          <a:p>
            <a:pPr lvl="1" eaLnBrk="1" hangingPunct="1">
              <a:lnSpc>
                <a:spcPct val="90000"/>
              </a:lnSpc>
            </a:pPr>
            <a:r>
              <a:rPr lang="en-US" dirty="0">
                <a:ea typeface="Arial" pitchFamily="34" charset="0"/>
              </a:rPr>
              <a:t>Independent </a:t>
            </a:r>
            <a:r>
              <a:rPr lang="en-US" dirty="0" err="1">
                <a:ea typeface="Arial" pitchFamily="34" charset="0"/>
              </a:rPr>
              <a:t>consutant</a:t>
            </a:r>
            <a:r>
              <a:rPr lang="en-US" dirty="0">
                <a:ea typeface="Arial" pitchFamily="34" charset="0"/>
              </a:rPr>
              <a:t> (Health Strategies International). </a:t>
            </a:r>
          </a:p>
          <a:p>
            <a:pPr eaLnBrk="1" hangingPunct="1">
              <a:lnSpc>
                <a:spcPct val="90000"/>
              </a:lnSpc>
            </a:pPr>
            <a:r>
              <a:rPr lang="en-US" dirty="0">
                <a:solidFill>
                  <a:srgbClr val="FFFF00"/>
                </a:solidFill>
              </a:rPr>
              <a:t>Mission</a:t>
            </a:r>
          </a:p>
          <a:p>
            <a:pPr lvl="1" eaLnBrk="1" hangingPunct="1">
              <a:lnSpc>
                <a:spcPct val="90000"/>
              </a:lnSpc>
            </a:pPr>
            <a:r>
              <a:rPr lang="en-US" dirty="0">
                <a:ea typeface="Arial" pitchFamily="34" charset="0"/>
              </a:rPr>
              <a:t>How can we best spend health care dollars to improve health?</a:t>
            </a:r>
          </a:p>
          <a:p>
            <a:pPr lvl="1" eaLnBrk="1" hangingPunct="1">
              <a:lnSpc>
                <a:spcPct val="90000"/>
              </a:lnSpc>
            </a:pPr>
            <a:r>
              <a:rPr lang="en-US" dirty="0">
                <a:ea typeface="Arial" pitchFamily="34" charset="0"/>
              </a:rPr>
              <a:t>Thus – projects on efficiency in intervention choice &amp; service delivery</a:t>
            </a:r>
          </a:p>
          <a:p>
            <a:pPr lvl="1" eaLnBrk="1" hangingPunct="1">
              <a:lnSpc>
                <a:spcPct val="90000"/>
              </a:lnSpc>
            </a:pPr>
            <a:r>
              <a:rPr lang="en-US" dirty="0">
                <a:ea typeface="Arial" pitchFamily="34" charset="0"/>
              </a:rPr>
              <a:t>Secondarily – Improve CEA theory and practice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400" dirty="0"/>
              <a:t>Scaling up integrated prevention campaigns for global health: costs and cost-effectiveness in 70 countries (BMJ, 2014)</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4" name="Content Placeholder 3">
            <a:extLst>
              <a:ext uri="{FF2B5EF4-FFF2-40B4-BE49-F238E27FC236}">
                <a16:creationId xmlns:a16="http://schemas.microsoft.com/office/drawing/2014/main" id="{8BFC14CD-F382-4106-9213-251ACA0AD802}"/>
              </a:ext>
            </a:extLst>
          </p:cNvPr>
          <p:cNvPicPr>
            <a:picLocks noGrp="1" noChangeAspect="1"/>
          </p:cNvPicPr>
          <p:nvPr>
            <p:ph idx="1"/>
          </p:nvPr>
        </p:nvPicPr>
        <p:blipFill>
          <a:blip r:embed="rId3"/>
          <a:stretch>
            <a:fillRect/>
          </a:stretch>
        </p:blipFill>
        <p:spPr>
          <a:xfrm>
            <a:off x="1066800" y="1280677"/>
            <a:ext cx="6858000" cy="4929890"/>
          </a:xfrm>
          <a:prstGeom prst="rect">
            <a:avLst/>
          </a:prstGeom>
        </p:spPr>
      </p:pic>
      <p:sp>
        <p:nvSpPr>
          <p:cNvPr id="5" name="TextBox 4">
            <a:extLst>
              <a:ext uri="{FF2B5EF4-FFF2-40B4-BE49-F238E27FC236}">
                <a16:creationId xmlns:a16="http://schemas.microsoft.com/office/drawing/2014/main" id="{A8A53DA1-7D31-4C1E-B969-E14386DAC367}"/>
              </a:ext>
            </a:extLst>
          </p:cNvPr>
          <p:cNvSpPr txBox="1"/>
          <p:nvPr/>
        </p:nvSpPr>
        <p:spPr>
          <a:xfrm>
            <a:off x="1066800" y="6172200"/>
            <a:ext cx="7543800" cy="523220"/>
          </a:xfrm>
          <a:prstGeom prst="rect">
            <a:avLst/>
          </a:prstGeom>
          <a:noFill/>
        </p:spPr>
        <p:txBody>
          <a:bodyPr wrap="square" rtlCol="0">
            <a:spAutoFit/>
          </a:bodyPr>
          <a:lstStyle/>
          <a:p>
            <a:r>
              <a:rPr lang="en-US" sz="1400" dirty="0">
                <a:solidFill>
                  <a:srgbClr val="FFFF00"/>
                </a:solidFill>
              </a:rPr>
              <a:t>Cost-effectiveness  - integrated prevention campaign (IPC) cost per disability-adjusted </a:t>
            </a:r>
          </a:p>
          <a:p>
            <a:r>
              <a:rPr lang="en-US" sz="1400" dirty="0">
                <a:solidFill>
                  <a:srgbClr val="FFFF00"/>
                </a:solidFill>
              </a:rPr>
              <a:t>life-year (DALY) averted) and Opportunity Index (DALYs per capita; n=70).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40000"/>
                <a:lumOff val="60000"/>
              </a:schemeClr>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sz="3200" dirty="0"/>
              <a:t>Results: </a:t>
            </a:r>
            <a:r>
              <a:rPr lang="en-US" sz="3200" b="1" dirty="0"/>
              <a:t>Combination Therapies for </a:t>
            </a:r>
            <a:br>
              <a:rPr lang="en-US" sz="3200" b="1" dirty="0"/>
            </a:br>
            <a:r>
              <a:rPr lang="en-US" sz="3200" b="1" dirty="0"/>
              <a:t>the Treatment of HCV (CTAF 2014)</a:t>
            </a:r>
            <a:endParaRPr lang="en-US" dirty="0"/>
          </a:p>
        </p:txBody>
      </p:sp>
      <p:grpSp>
        <p:nvGrpSpPr>
          <p:cNvPr id="5" name="Group 4"/>
          <p:cNvGrpSpPr>
            <a:grpSpLocks noChangeAspect="1"/>
          </p:cNvGrpSpPr>
          <p:nvPr/>
        </p:nvGrpSpPr>
        <p:grpSpPr bwMode="auto">
          <a:xfrm>
            <a:off x="1524000" y="1097280"/>
            <a:ext cx="6831013" cy="5097464"/>
            <a:chOff x="520" y="663"/>
            <a:chExt cx="4303" cy="3211"/>
          </a:xfrm>
        </p:grpSpPr>
        <p:sp>
          <p:nvSpPr>
            <p:cNvPr id="6" name="AutoShape 3"/>
            <p:cNvSpPr>
              <a:spLocks noChangeAspect="1" noChangeArrowheads="1" noTextEdit="1"/>
            </p:cNvSpPr>
            <p:nvPr/>
          </p:nvSpPr>
          <p:spPr bwMode="auto">
            <a:xfrm>
              <a:off x="528" y="672"/>
              <a:ext cx="4224" cy="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 name="Rectangle 5"/>
            <p:cNvSpPr>
              <a:spLocks noChangeArrowheads="1"/>
            </p:cNvSpPr>
            <p:nvPr/>
          </p:nvSpPr>
          <p:spPr bwMode="auto">
            <a:xfrm>
              <a:off x="528" y="1468"/>
              <a:ext cx="4224" cy="18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9" name="Rectangle 6"/>
            <p:cNvSpPr>
              <a:spLocks noChangeArrowheads="1"/>
            </p:cNvSpPr>
            <p:nvPr/>
          </p:nvSpPr>
          <p:spPr bwMode="auto">
            <a:xfrm>
              <a:off x="528" y="2963"/>
              <a:ext cx="4224" cy="1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10" name="Rectangle 7"/>
            <p:cNvSpPr>
              <a:spLocks noChangeArrowheads="1"/>
            </p:cNvSpPr>
            <p:nvPr/>
          </p:nvSpPr>
          <p:spPr bwMode="auto">
            <a:xfrm>
              <a:off x="562" y="1022"/>
              <a:ext cx="13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naïve, treat all</a:t>
              </a:r>
              <a:endParaRPr kumimoji="0" lang="en-US" altLang="en-US" sz="2000" b="1" i="0" u="none" strike="noStrike" cap="none" normalizeH="0" baseline="0" dirty="0">
                <a:ln>
                  <a:noFill/>
                </a:ln>
                <a:solidFill>
                  <a:schemeClr val="tx1"/>
                </a:solidFill>
                <a:effectLst/>
              </a:endParaRPr>
            </a:p>
          </p:txBody>
        </p:sp>
        <p:sp>
          <p:nvSpPr>
            <p:cNvPr id="11" name="Rectangle 8"/>
            <p:cNvSpPr>
              <a:spLocks noChangeArrowheads="1"/>
            </p:cNvSpPr>
            <p:nvPr/>
          </p:nvSpPr>
          <p:spPr bwMode="auto">
            <a:xfrm>
              <a:off x="2518" y="1048"/>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12" name="Rectangle 9"/>
            <p:cNvSpPr>
              <a:spLocks noChangeArrowheads="1"/>
            </p:cNvSpPr>
            <p:nvPr/>
          </p:nvSpPr>
          <p:spPr bwMode="auto">
            <a:xfrm>
              <a:off x="3470" y="961"/>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13" name="Rectangle 10"/>
            <p:cNvSpPr>
              <a:spLocks noChangeArrowheads="1"/>
            </p:cNvSpPr>
            <p:nvPr/>
          </p:nvSpPr>
          <p:spPr bwMode="auto">
            <a:xfrm>
              <a:off x="3411" y="1144"/>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15" name="Rectangle 11"/>
            <p:cNvSpPr>
              <a:spLocks noChangeArrowheads="1"/>
            </p:cNvSpPr>
            <p:nvPr/>
          </p:nvSpPr>
          <p:spPr bwMode="auto">
            <a:xfrm>
              <a:off x="4255" y="1048"/>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16" name="Rectangle 12"/>
            <p:cNvSpPr>
              <a:spLocks noChangeArrowheads="1"/>
            </p:cNvSpPr>
            <p:nvPr/>
          </p:nvSpPr>
          <p:spPr bwMode="auto">
            <a:xfrm>
              <a:off x="553" y="1310"/>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53" y="1485"/>
              <a:ext cx="131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LDV/SOF(8/12 weeks)</a:t>
              </a:r>
              <a:endParaRPr kumimoji="0" lang="en-US" altLang="en-US" sz="2000" b="1" i="0" u="none" strike="noStrike" cap="none" normalizeH="0" baseline="0" dirty="0">
                <a:ln>
                  <a:noFill/>
                </a:ln>
                <a:solidFill>
                  <a:schemeClr val="tx1"/>
                </a:solidFill>
                <a:effectLst/>
              </a:endParaRPr>
            </a:p>
          </p:txBody>
        </p:sp>
        <p:sp>
          <p:nvSpPr>
            <p:cNvPr id="21" name="Rectangle 17"/>
            <p:cNvSpPr>
              <a:spLocks noChangeArrowheads="1"/>
            </p:cNvSpPr>
            <p:nvPr/>
          </p:nvSpPr>
          <p:spPr bwMode="auto">
            <a:xfrm>
              <a:off x="2282" y="148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28,451 </a:t>
              </a:r>
              <a:endParaRPr kumimoji="0" lang="en-US" altLang="en-US" sz="2000" b="1" i="0" u="none" strike="noStrike" cap="none" normalizeH="0" baseline="0" dirty="0">
                <a:ln>
                  <a:noFill/>
                </a:ln>
                <a:solidFill>
                  <a:schemeClr val="tx1"/>
                </a:solidFill>
                <a:effectLst/>
              </a:endParaRPr>
            </a:p>
          </p:txBody>
        </p:sp>
        <p:sp>
          <p:nvSpPr>
            <p:cNvPr id="22" name="Rectangle 18"/>
            <p:cNvSpPr>
              <a:spLocks noChangeArrowheads="1"/>
            </p:cNvSpPr>
            <p:nvPr/>
          </p:nvSpPr>
          <p:spPr bwMode="auto">
            <a:xfrm>
              <a:off x="3487" y="14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1.413</a:t>
              </a:r>
              <a:endParaRPr kumimoji="0" lang="en-US" altLang="en-US" sz="2000" b="1" i="0" u="none" strike="noStrike" cap="none" normalizeH="0" baseline="0" dirty="0">
                <a:ln>
                  <a:noFill/>
                </a:ln>
                <a:solidFill>
                  <a:schemeClr val="tx1"/>
                </a:solidFill>
                <a:effectLst/>
              </a:endParaRPr>
            </a:p>
          </p:txBody>
        </p:sp>
        <p:sp>
          <p:nvSpPr>
            <p:cNvPr id="23" name="Rectangle 19"/>
            <p:cNvSpPr>
              <a:spLocks noChangeArrowheads="1"/>
            </p:cNvSpPr>
            <p:nvPr/>
          </p:nvSpPr>
          <p:spPr bwMode="auto">
            <a:xfrm>
              <a:off x="3936" y="148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20,132 </a:t>
              </a:r>
              <a:endParaRPr kumimoji="0" lang="en-US" altLang="en-US" sz="2000" b="1" i="0" u="none" strike="noStrike" cap="none" normalizeH="0" baseline="0" dirty="0">
                <a:ln>
                  <a:noFill/>
                </a:ln>
                <a:solidFill>
                  <a:schemeClr val="tx1"/>
                </a:solidFill>
                <a:effectLst/>
              </a:endParaRPr>
            </a:p>
          </p:txBody>
        </p:sp>
        <p:sp>
          <p:nvSpPr>
            <p:cNvPr id="24" name="Rectangle 20"/>
            <p:cNvSpPr>
              <a:spLocks noChangeArrowheads="1"/>
            </p:cNvSpPr>
            <p:nvPr/>
          </p:nvSpPr>
          <p:spPr bwMode="auto">
            <a:xfrm>
              <a:off x="553" y="1660"/>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PR (12 weeks)</a:t>
              </a:r>
              <a:endParaRPr kumimoji="0" lang="en-US" altLang="en-US" sz="2000" b="1" i="0" u="none" strike="noStrike" cap="none" normalizeH="0" baseline="0" dirty="0">
                <a:ln>
                  <a:noFill/>
                </a:ln>
                <a:solidFill>
                  <a:schemeClr val="tx1"/>
                </a:solidFill>
                <a:effectLst/>
              </a:endParaRPr>
            </a:p>
          </p:txBody>
        </p:sp>
        <p:sp>
          <p:nvSpPr>
            <p:cNvPr id="25" name="Rectangle 21"/>
            <p:cNvSpPr>
              <a:spLocks noChangeArrowheads="1"/>
            </p:cNvSpPr>
            <p:nvPr/>
          </p:nvSpPr>
          <p:spPr bwMode="auto">
            <a:xfrm>
              <a:off x="2282" y="166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45,402 </a:t>
              </a:r>
              <a:endParaRPr kumimoji="0" lang="en-US" altLang="en-US" sz="2000" b="1" i="0" u="none" strike="noStrike" cap="none" normalizeH="0" baseline="0" dirty="0">
                <a:ln>
                  <a:noFill/>
                </a:ln>
                <a:solidFill>
                  <a:schemeClr val="tx1"/>
                </a:solidFill>
                <a:effectLst/>
              </a:endParaRPr>
            </a:p>
          </p:txBody>
        </p:sp>
        <p:sp>
          <p:nvSpPr>
            <p:cNvPr id="26" name="Rectangle 22"/>
            <p:cNvSpPr>
              <a:spLocks noChangeArrowheads="1"/>
            </p:cNvSpPr>
            <p:nvPr/>
          </p:nvSpPr>
          <p:spPr bwMode="auto">
            <a:xfrm>
              <a:off x="3487" y="166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1.183</a:t>
              </a:r>
              <a:endParaRPr kumimoji="0" lang="en-US" altLang="en-US" sz="2000" b="1" i="0" u="none" strike="noStrike" cap="none" normalizeH="0" baseline="0" dirty="0">
                <a:ln>
                  <a:noFill/>
                </a:ln>
                <a:solidFill>
                  <a:schemeClr val="tx1"/>
                </a:solidFill>
                <a:effectLst/>
              </a:endParaRPr>
            </a:p>
          </p:txBody>
        </p:sp>
        <p:sp>
          <p:nvSpPr>
            <p:cNvPr id="27" name="Rectangle 23"/>
            <p:cNvSpPr>
              <a:spLocks noChangeArrowheads="1"/>
            </p:cNvSpPr>
            <p:nvPr/>
          </p:nvSpPr>
          <p:spPr bwMode="auto">
            <a:xfrm>
              <a:off x="3936" y="166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38,386 </a:t>
              </a:r>
              <a:endParaRPr kumimoji="0" lang="en-US" altLang="en-US" sz="2000" b="1" i="0" u="none" strike="noStrike" cap="none" normalizeH="0" baseline="0" dirty="0">
                <a:ln>
                  <a:noFill/>
                </a:ln>
                <a:solidFill>
                  <a:schemeClr val="tx1"/>
                </a:solidFill>
                <a:effectLst/>
              </a:endParaRPr>
            </a:p>
          </p:txBody>
        </p:sp>
        <p:sp>
          <p:nvSpPr>
            <p:cNvPr id="28" name="Rectangle 24"/>
            <p:cNvSpPr>
              <a:spLocks noChangeArrowheads="1"/>
            </p:cNvSpPr>
            <p:nvPr/>
          </p:nvSpPr>
          <p:spPr bwMode="auto">
            <a:xfrm>
              <a:off x="553" y="1835"/>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(12 weeks)</a:t>
              </a:r>
              <a:endParaRPr kumimoji="0" lang="en-US" altLang="en-US" sz="2000" b="1" i="0" u="none" strike="noStrike" cap="none" normalizeH="0" baseline="0" dirty="0">
                <a:ln>
                  <a:noFill/>
                </a:ln>
                <a:solidFill>
                  <a:schemeClr val="tx1"/>
                </a:solidFill>
                <a:effectLst/>
              </a:endParaRPr>
            </a:p>
          </p:txBody>
        </p:sp>
        <p:sp>
          <p:nvSpPr>
            <p:cNvPr id="29" name="Rectangle 25"/>
            <p:cNvSpPr>
              <a:spLocks noChangeArrowheads="1"/>
            </p:cNvSpPr>
            <p:nvPr/>
          </p:nvSpPr>
          <p:spPr bwMode="auto">
            <a:xfrm>
              <a:off x="2282" y="183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46,079 </a:t>
              </a:r>
              <a:endParaRPr kumimoji="0" lang="en-US" altLang="en-US" sz="2000" b="1" i="0" u="none" strike="noStrike" cap="none" normalizeH="0" baseline="0" dirty="0">
                <a:ln>
                  <a:noFill/>
                </a:ln>
                <a:solidFill>
                  <a:schemeClr val="tx1"/>
                </a:solidFill>
                <a:effectLst/>
              </a:endParaRPr>
            </a:p>
          </p:txBody>
        </p:sp>
        <p:sp>
          <p:nvSpPr>
            <p:cNvPr id="30" name="Rectangle 26"/>
            <p:cNvSpPr>
              <a:spLocks noChangeArrowheads="1"/>
            </p:cNvSpPr>
            <p:nvPr/>
          </p:nvSpPr>
          <p:spPr bwMode="auto">
            <a:xfrm>
              <a:off x="3487" y="183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1.475</a:t>
              </a:r>
              <a:endParaRPr kumimoji="0" lang="en-US" altLang="en-US" sz="2000" b="1" i="0" u="none" strike="noStrike" cap="none" normalizeH="0" baseline="0" dirty="0">
                <a:ln>
                  <a:noFill/>
                </a:ln>
                <a:solidFill>
                  <a:schemeClr val="tx1"/>
                </a:solidFill>
                <a:effectLst/>
              </a:endParaRPr>
            </a:p>
          </p:txBody>
        </p:sp>
        <p:sp>
          <p:nvSpPr>
            <p:cNvPr id="31" name="Rectangle 27"/>
            <p:cNvSpPr>
              <a:spLocks noChangeArrowheads="1"/>
            </p:cNvSpPr>
            <p:nvPr/>
          </p:nvSpPr>
          <p:spPr bwMode="auto">
            <a:xfrm>
              <a:off x="3936" y="183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31,234 </a:t>
              </a:r>
              <a:endParaRPr kumimoji="0" lang="en-US" altLang="en-US" sz="2000" b="1" i="0" u="none" strike="noStrike" cap="none" normalizeH="0" baseline="0" dirty="0">
                <a:ln>
                  <a:noFill/>
                </a:ln>
                <a:solidFill>
                  <a:schemeClr val="tx1"/>
                </a:solidFill>
                <a:effectLst/>
              </a:endParaRPr>
            </a:p>
          </p:txBody>
        </p:sp>
        <p:sp>
          <p:nvSpPr>
            <p:cNvPr id="32" name="Rectangle 28"/>
            <p:cNvSpPr>
              <a:spLocks noChangeArrowheads="1"/>
            </p:cNvSpPr>
            <p:nvPr/>
          </p:nvSpPr>
          <p:spPr bwMode="auto">
            <a:xfrm>
              <a:off x="553" y="2010"/>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33" name="Rectangle 29"/>
            <p:cNvSpPr>
              <a:spLocks noChangeArrowheads="1"/>
            </p:cNvSpPr>
            <p:nvPr/>
          </p:nvSpPr>
          <p:spPr bwMode="auto">
            <a:xfrm>
              <a:off x="2282" y="2010"/>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116,942 </a:t>
              </a:r>
              <a:endParaRPr kumimoji="0" lang="en-US" altLang="en-US" sz="2000" b="1" i="0" u="none" strike="noStrike" cap="none" normalizeH="0" baseline="0" dirty="0">
                <a:ln>
                  <a:noFill/>
                </a:ln>
                <a:solidFill>
                  <a:schemeClr val="tx1"/>
                </a:solidFill>
                <a:effectLst/>
              </a:endParaRPr>
            </a:p>
          </p:txBody>
        </p:sp>
        <p:sp>
          <p:nvSpPr>
            <p:cNvPr id="34" name="Rectangle 30"/>
            <p:cNvSpPr>
              <a:spLocks noChangeArrowheads="1"/>
            </p:cNvSpPr>
            <p:nvPr/>
          </p:nvSpPr>
          <p:spPr bwMode="auto">
            <a:xfrm>
              <a:off x="3487" y="201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1.474</a:t>
              </a:r>
              <a:endParaRPr kumimoji="0" lang="en-US" altLang="en-US" sz="2000" b="1" i="0" u="none" strike="noStrike" cap="none" normalizeH="0" baseline="0" dirty="0">
                <a:ln>
                  <a:noFill/>
                </a:ln>
                <a:solidFill>
                  <a:schemeClr val="tx1"/>
                </a:solidFill>
                <a:effectLst/>
              </a:endParaRPr>
            </a:p>
          </p:txBody>
        </p:sp>
        <p:sp>
          <p:nvSpPr>
            <p:cNvPr id="35" name="Rectangle 31"/>
            <p:cNvSpPr>
              <a:spLocks noChangeArrowheads="1"/>
            </p:cNvSpPr>
            <p:nvPr/>
          </p:nvSpPr>
          <p:spPr bwMode="auto">
            <a:xfrm>
              <a:off x="3936" y="201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79,341 </a:t>
              </a:r>
              <a:endParaRPr kumimoji="0" lang="en-US" altLang="en-US" sz="2000" b="1" i="0" u="none" strike="noStrike" cap="none" normalizeH="0" baseline="0" dirty="0">
                <a:ln>
                  <a:noFill/>
                </a:ln>
                <a:solidFill>
                  <a:schemeClr val="tx1"/>
                </a:solidFill>
                <a:effectLst/>
              </a:endParaRPr>
            </a:p>
          </p:txBody>
        </p:sp>
        <p:sp>
          <p:nvSpPr>
            <p:cNvPr id="36" name="Rectangle 32"/>
            <p:cNvSpPr>
              <a:spLocks noChangeArrowheads="1"/>
            </p:cNvSpPr>
            <p:nvPr/>
          </p:nvSpPr>
          <p:spPr bwMode="auto">
            <a:xfrm>
              <a:off x="553" y="2185"/>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37" name="Rectangle 33"/>
            <p:cNvSpPr>
              <a:spLocks noChangeArrowheads="1"/>
            </p:cNvSpPr>
            <p:nvPr/>
          </p:nvSpPr>
          <p:spPr bwMode="auto">
            <a:xfrm>
              <a:off x="2282" y="2185"/>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123,972 </a:t>
              </a:r>
              <a:endParaRPr kumimoji="0" lang="en-US" altLang="en-US" sz="2000" b="1" i="0" u="none" strike="noStrike" cap="none" normalizeH="0" baseline="0" dirty="0">
                <a:ln>
                  <a:noFill/>
                </a:ln>
                <a:solidFill>
                  <a:schemeClr val="tx1"/>
                </a:solidFill>
                <a:effectLst/>
              </a:endParaRPr>
            </a:p>
          </p:txBody>
        </p:sp>
        <p:sp>
          <p:nvSpPr>
            <p:cNvPr id="38" name="Rectangle 34"/>
            <p:cNvSpPr>
              <a:spLocks noChangeArrowheads="1"/>
            </p:cNvSpPr>
            <p:nvPr/>
          </p:nvSpPr>
          <p:spPr bwMode="auto">
            <a:xfrm>
              <a:off x="3487" y="21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0.655</a:t>
              </a:r>
              <a:endParaRPr kumimoji="0" lang="en-US" altLang="en-US" sz="2000" b="1" i="0" u="none" strike="noStrike" cap="none" normalizeH="0" baseline="0" dirty="0">
                <a:ln>
                  <a:noFill/>
                </a:ln>
                <a:solidFill>
                  <a:schemeClr val="tx1"/>
                </a:solidFill>
                <a:effectLst/>
              </a:endParaRPr>
            </a:p>
          </p:txBody>
        </p:sp>
        <p:sp>
          <p:nvSpPr>
            <p:cNvPr id="39" name="Rectangle 35"/>
            <p:cNvSpPr>
              <a:spLocks noChangeArrowheads="1"/>
            </p:cNvSpPr>
            <p:nvPr/>
          </p:nvSpPr>
          <p:spPr bwMode="auto">
            <a:xfrm>
              <a:off x="3936" y="2185"/>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189,160 </a:t>
              </a:r>
              <a:endParaRPr kumimoji="0" lang="en-US" altLang="en-US" sz="2000" b="1" i="0" u="none" strike="noStrike" cap="none" normalizeH="0" baseline="0" dirty="0">
                <a:ln>
                  <a:noFill/>
                </a:ln>
                <a:solidFill>
                  <a:schemeClr val="tx1"/>
                </a:solidFill>
                <a:effectLst/>
              </a:endParaRPr>
            </a:p>
          </p:txBody>
        </p:sp>
        <p:sp>
          <p:nvSpPr>
            <p:cNvPr id="40" name="Rectangle 36"/>
            <p:cNvSpPr>
              <a:spLocks noChangeArrowheads="1"/>
            </p:cNvSpPr>
            <p:nvPr/>
          </p:nvSpPr>
          <p:spPr bwMode="auto">
            <a:xfrm>
              <a:off x="562" y="2438"/>
              <a:ext cx="16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Naive, treat F3/F4</a:t>
              </a:r>
              <a:endParaRPr kumimoji="0" lang="en-US" altLang="en-US" sz="2000" b="1" i="0" u="none" strike="noStrike" cap="none" normalizeH="0" baseline="0" dirty="0">
                <a:ln>
                  <a:noFill/>
                </a:ln>
                <a:solidFill>
                  <a:schemeClr val="tx1"/>
                </a:solidFill>
                <a:effectLst/>
              </a:endParaRPr>
            </a:p>
          </p:txBody>
        </p:sp>
        <p:sp>
          <p:nvSpPr>
            <p:cNvPr id="41" name="Rectangle 37"/>
            <p:cNvSpPr>
              <a:spLocks noChangeArrowheads="1"/>
            </p:cNvSpPr>
            <p:nvPr/>
          </p:nvSpPr>
          <p:spPr bwMode="auto">
            <a:xfrm>
              <a:off x="2518" y="2456"/>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42" name="Rectangle 38"/>
            <p:cNvSpPr>
              <a:spLocks noChangeArrowheads="1"/>
            </p:cNvSpPr>
            <p:nvPr/>
          </p:nvSpPr>
          <p:spPr bwMode="auto">
            <a:xfrm>
              <a:off x="3470" y="2368"/>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43" name="Rectangle 39"/>
            <p:cNvSpPr>
              <a:spLocks noChangeArrowheads="1"/>
            </p:cNvSpPr>
            <p:nvPr/>
          </p:nvSpPr>
          <p:spPr bwMode="auto">
            <a:xfrm>
              <a:off x="3411" y="2552"/>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44" name="Rectangle 40"/>
            <p:cNvSpPr>
              <a:spLocks noChangeArrowheads="1"/>
            </p:cNvSpPr>
            <p:nvPr/>
          </p:nvSpPr>
          <p:spPr bwMode="auto">
            <a:xfrm>
              <a:off x="4255" y="2456"/>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49" name="Rectangle 45"/>
            <p:cNvSpPr>
              <a:spLocks noChangeArrowheads="1"/>
            </p:cNvSpPr>
            <p:nvPr/>
          </p:nvSpPr>
          <p:spPr bwMode="auto">
            <a:xfrm>
              <a:off x="553" y="2981"/>
              <a:ext cx="1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(8/12 weeks)</a:t>
              </a:r>
              <a:endParaRPr kumimoji="0" lang="en-US" altLang="en-US" sz="2000" b="1" i="0" u="none" strike="noStrike" cap="none" normalizeH="0" baseline="0" dirty="0">
                <a:ln>
                  <a:noFill/>
                </a:ln>
                <a:solidFill>
                  <a:schemeClr val="tx1"/>
                </a:solidFill>
                <a:effectLst/>
              </a:endParaRPr>
            </a:p>
          </p:txBody>
        </p:sp>
        <p:sp>
          <p:nvSpPr>
            <p:cNvPr id="50" name="Rectangle 46"/>
            <p:cNvSpPr>
              <a:spLocks noChangeArrowheads="1"/>
            </p:cNvSpPr>
            <p:nvPr/>
          </p:nvSpPr>
          <p:spPr bwMode="auto">
            <a:xfrm>
              <a:off x="2265" y="2981"/>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16,853 </a:t>
              </a:r>
              <a:endParaRPr kumimoji="0" lang="en-US" altLang="en-US" sz="2000" b="1" i="0" u="none" strike="noStrike" cap="none" normalizeH="0" baseline="0" dirty="0">
                <a:ln>
                  <a:noFill/>
                </a:ln>
                <a:solidFill>
                  <a:schemeClr val="tx1"/>
                </a:solidFill>
                <a:effectLst/>
              </a:endParaRPr>
            </a:p>
          </p:txBody>
        </p:sp>
        <p:sp>
          <p:nvSpPr>
            <p:cNvPr id="51" name="Rectangle 47"/>
            <p:cNvSpPr>
              <a:spLocks noChangeArrowheads="1"/>
            </p:cNvSpPr>
            <p:nvPr/>
          </p:nvSpPr>
          <p:spPr bwMode="auto">
            <a:xfrm>
              <a:off x="3487" y="2981"/>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1.057</a:t>
              </a:r>
              <a:endParaRPr kumimoji="0" lang="en-US" altLang="en-US" sz="2000" b="1" i="0" u="none" strike="noStrike" cap="none" normalizeH="0" baseline="0" dirty="0">
                <a:ln>
                  <a:noFill/>
                </a:ln>
                <a:solidFill>
                  <a:schemeClr val="tx1"/>
                </a:solidFill>
                <a:effectLst/>
              </a:endParaRPr>
            </a:p>
          </p:txBody>
        </p:sp>
        <p:sp>
          <p:nvSpPr>
            <p:cNvPr id="52" name="Rectangle 48"/>
            <p:cNvSpPr>
              <a:spLocks noChangeArrowheads="1"/>
            </p:cNvSpPr>
            <p:nvPr/>
          </p:nvSpPr>
          <p:spPr bwMode="auto">
            <a:xfrm>
              <a:off x="3936" y="2981"/>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15,940 </a:t>
              </a:r>
              <a:endParaRPr kumimoji="0" lang="en-US" altLang="en-US" sz="2000" b="1" i="0" u="none" strike="noStrike" cap="none" normalizeH="0" baseline="0" dirty="0">
                <a:ln>
                  <a:noFill/>
                </a:ln>
                <a:solidFill>
                  <a:schemeClr val="tx1"/>
                </a:solidFill>
                <a:effectLst/>
              </a:endParaRPr>
            </a:p>
          </p:txBody>
        </p:sp>
        <p:sp>
          <p:nvSpPr>
            <p:cNvPr id="53" name="Rectangle 49"/>
            <p:cNvSpPr>
              <a:spLocks noChangeArrowheads="1"/>
            </p:cNvSpPr>
            <p:nvPr/>
          </p:nvSpPr>
          <p:spPr bwMode="auto">
            <a:xfrm>
              <a:off x="553" y="3156"/>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a:t>
              </a:r>
              <a:r>
                <a:rPr kumimoji="0" lang="en-US" altLang="en-US" b="1" i="0" u="none" strike="noStrike" cap="none" normalizeH="0" dirty="0">
                  <a:ln>
                    <a:noFill/>
                  </a:ln>
                  <a:solidFill>
                    <a:srgbClr val="000000"/>
                  </a:solidFill>
                  <a:effectLst/>
                  <a:latin typeface="Calibri" panose="020F0502020204030204" pitchFamily="34" charset="0"/>
                </a:rPr>
                <a:t> </a:t>
              </a:r>
              <a:r>
                <a:rPr kumimoji="0" lang="en-US" altLang="en-US" b="1" i="0" u="none" strike="noStrike" cap="none" normalizeH="0" baseline="0" dirty="0">
                  <a:ln>
                    <a:noFill/>
                  </a:ln>
                  <a:solidFill>
                    <a:srgbClr val="000000"/>
                  </a:solidFill>
                  <a:effectLst/>
                  <a:latin typeface="Calibri" panose="020F0502020204030204" pitchFamily="34" charset="0"/>
                </a:rPr>
                <a:t>+ PR (12 weeks)</a:t>
              </a:r>
              <a:endParaRPr kumimoji="0" lang="en-US" altLang="en-US" sz="2000" b="1" i="0" u="none" strike="noStrike" cap="none" normalizeH="0" baseline="0" dirty="0">
                <a:ln>
                  <a:noFill/>
                </a:ln>
                <a:solidFill>
                  <a:schemeClr val="tx1"/>
                </a:solidFill>
                <a:effectLst/>
              </a:endParaRPr>
            </a:p>
          </p:txBody>
        </p:sp>
        <p:sp>
          <p:nvSpPr>
            <p:cNvPr id="54" name="Rectangle 50"/>
            <p:cNvSpPr>
              <a:spLocks noChangeArrowheads="1"/>
            </p:cNvSpPr>
            <p:nvPr/>
          </p:nvSpPr>
          <p:spPr bwMode="auto">
            <a:xfrm>
              <a:off x="2265" y="3156"/>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22,266 </a:t>
              </a:r>
              <a:endParaRPr kumimoji="0" lang="en-US" altLang="en-US" sz="2000" b="1" i="0" u="none" strike="noStrike" cap="none" normalizeH="0" baseline="0" dirty="0">
                <a:ln>
                  <a:noFill/>
                </a:ln>
                <a:solidFill>
                  <a:schemeClr val="tx1"/>
                </a:solidFill>
                <a:effectLst/>
              </a:endParaRPr>
            </a:p>
          </p:txBody>
        </p:sp>
        <p:sp>
          <p:nvSpPr>
            <p:cNvPr id="55" name="Rectangle 51"/>
            <p:cNvSpPr>
              <a:spLocks noChangeArrowheads="1"/>
            </p:cNvSpPr>
            <p:nvPr/>
          </p:nvSpPr>
          <p:spPr bwMode="auto">
            <a:xfrm>
              <a:off x="3487" y="3156"/>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0.886</a:t>
              </a:r>
              <a:endParaRPr kumimoji="0" lang="en-US" altLang="en-US" sz="2000" b="1" i="0" u="none" strike="noStrike" cap="none" normalizeH="0" baseline="0" dirty="0">
                <a:ln>
                  <a:noFill/>
                </a:ln>
                <a:solidFill>
                  <a:schemeClr val="tx1"/>
                </a:solidFill>
                <a:effectLst/>
              </a:endParaRPr>
            </a:p>
          </p:txBody>
        </p:sp>
        <p:sp>
          <p:nvSpPr>
            <p:cNvPr id="56" name="Rectangle 52"/>
            <p:cNvSpPr>
              <a:spLocks noChangeArrowheads="1"/>
            </p:cNvSpPr>
            <p:nvPr/>
          </p:nvSpPr>
          <p:spPr bwMode="auto">
            <a:xfrm>
              <a:off x="3936" y="3156"/>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25,134 </a:t>
              </a:r>
              <a:endParaRPr kumimoji="0" lang="en-US" altLang="en-US" sz="2000" b="1" i="0" u="none" strike="noStrike" cap="none" normalizeH="0" baseline="0" dirty="0">
                <a:ln>
                  <a:noFill/>
                </a:ln>
                <a:solidFill>
                  <a:schemeClr val="tx1"/>
                </a:solidFill>
                <a:effectLst/>
              </a:endParaRPr>
            </a:p>
          </p:txBody>
        </p:sp>
        <p:sp>
          <p:nvSpPr>
            <p:cNvPr id="57" name="Rectangle 53"/>
            <p:cNvSpPr>
              <a:spLocks noChangeArrowheads="1"/>
            </p:cNvSpPr>
            <p:nvPr/>
          </p:nvSpPr>
          <p:spPr bwMode="auto">
            <a:xfrm>
              <a:off x="553" y="3330"/>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 (12 weeks)</a:t>
              </a:r>
              <a:endParaRPr kumimoji="0" lang="en-US" altLang="en-US" sz="2000" b="1" i="0" u="none" strike="noStrike" cap="none" normalizeH="0" baseline="0" dirty="0">
                <a:ln>
                  <a:noFill/>
                </a:ln>
                <a:solidFill>
                  <a:schemeClr val="tx1"/>
                </a:solidFill>
                <a:effectLst/>
              </a:endParaRPr>
            </a:p>
          </p:txBody>
        </p:sp>
        <p:sp>
          <p:nvSpPr>
            <p:cNvPr id="58" name="Rectangle 54"/>
            <p:cNvSpPr>
              <a:spLocks noChangeArrowheads="1"/>
            </p:cNvSpPr>
            <p:nvPr/>
          </p:nvSpPr>
          <p:spPr bwMode="auto">
            <a:xfrm>
              <a:off x="2265" y="333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32,218 </a:t>
              </a:r>
              <a:endParaRPr kumimoji="0" lang="en-US" altLang="en-US" sz="2000" b="1" i="0" u="none" strike="noStrike" cap="none" normalizeH="0" baseline="0" dirty="0">
                <a:ln>
                  <a:noFill/>
                </a:ln>
                <a:solidFill>
                  <a:schemeClr val="tx1"/>
                </a:solidFill>
                <a:effectLst/>
              </a:endParaRPr>
            </a:p>
          </p:txBody>
        </p:sp>
        <p:sp>
          <p:nvSpPr>
            <p:cNvPr id="59" name="Rectangle 55"/>
            <p:cNvSpPr>
              <a:spLocks noChangeArrowheads="1"/>
            </p:cNvSpPr>
            <p:nvPr/>
          </p:nvSpPr>
          <p:spPr bwMode="auto">
            <a:xfrm>
              <a:off x="3487" y="333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1.101</a:t>
              </a:r>
              <a:endParaRPr kumimoji="0" lang="en-US" altLang="en-US" sz="2000" b="1" i="0" u="none" strike="noStrike" cap="none" normalizeH="0" baseline="0" dirty="0">
                <a:ln>
                  <a:noFill/>
                </a:ln>
                <a:solidFill>
                  <a:schemeClr val="tx1"/>
                </a:solidFill>
                <a:effectLst/>
              </a:endParaRPr>
            </a:p>
          </p:txBody>
        </p:sp>
        <p:sp>
          <p:nvSpPr>
            <p:cNvPr id="60" name="Rectangle 56"/>
            <p:cNvSpPr>
              <a:spLocks noChangeArrowheads="1"/>
            </p:cNvSpPr>
            <p:nvPr/>
          </p:nvSpPr>
          <p:spPr bwMode="auto">
            <a:xfrm>
              <a:off x="3936" y="333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29,257 </a:t>
              </a:r>
              <a:endParaRPr kumimoji="0" lang="en-US" altLang="en-US" sz="2000" b="1" i="0" u="none" strike="noStrike" cap="none" normalizeH="0" baseline="0" dirty="0">
                <a:ln>
                  <a:noFill/>
                </a:ln>
                <a:solidFill>
                  <a:schemeClr val="tx1"/>
                </a:solidFill>
                <a:effectLst/>
              </a:endParaRPr>
            </a:p>
          </p:txBody>
        </p:sp>
        <p:sp>
          <p:nvSpPr>
            <p:cNvPr id="61" name="Rectangle 57"/>
            <p:cNvSpPr>
              <a:spLocks noChangeArrowheads="1"/>
            </p:cNvSpPr>
            <p:nvPr/>
          </p:nvSpPr>
          <p:spPr bwMode="auto">
            <a:xfrm>
              <a:off x="553" y="3505"/>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62" name="Rectangle 58"/>
            <p:cNvSpPr>
              <a:spLocks noChangeArrowheads="1"/>
            </p:cNvSpPr>
            <p:nvPr/>
          </p:nvSpPr>
          <p:spPr bwMode="auto">
            <a:xfrm>
              <a:off x="2265" y="350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66,566 </a:t>
              </a:r>
              <a:endParaRPr kumimoji="0" lang="en-US" altLang="en-US" sz="2000" b="1" i="0" u="none" strike="noStrike" cap="none" normalizeH="0" baseline="0" dirty="0">
                <a:ln>
                  <a:noFill/>
                </a:ln>
                <a:solidFill>
                  <a:schemeClr val="tx1"/>
                </a:solidFill>
                <a:effectLst/>
              </a:endParaRPr>
            </a:p>
          </p:txBody>
        </p:sp>
        <p:sp>
          <p:nvSpPr>
            <p:cNvPr id="63" name="Rectangle 59"/>
            <p:cNvSpPr>
              <a:spLocks noChangeArrowheads="1"/>
            </p:cNvSpPr>
            <p:nvPr/>
          </p:nvSpPr>
          <p:spPr bwMode="auto">
            <a:xfrm>
              <a:off x="3487" y="350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1.069</a:t>
              </a:r>
              <a:endParaRPr kumimoji="0" lang="en-US" altLang="en-US" sz="2000" b="1" i="0" u="none" strike="noStrike" cap="none" normalizeH="0" baseline="0" dirty="0">
                <a:ln>
                  <a:noFill/>
                </a:ln>
                <a:solidFill>
                  <a:schemeClr val="tx1"/>
                </a:solidFill>
                <a:effectLst/>
              </a:endParaRPr>
            </a:p>
          </p:txBody>
        </p:sp>
        <p:sp>
          <p:nvSpPr>
            <p:cNvPr id="64" name="Rectangle 60"/>
            <p:cNvSpPr>
              <a:spLocks noChangeArrowheads="1"/>
            </p:cNvSpPr>
            <p:nvPr/>
          </p:nvSpPr>
          <p:spPr bwMode="auto">
            <a:xfrm>
              <a:off x="3936" y="350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62,261 </a:t>
              </a:r>
              <a:endParaRPr kumimoji="0" lang="en-US" altLang="en-US" sz="2000" b="1" i="0" u="none" strike="noStrike" cap="none" normalizeH="0" baseline="0" dirty="0">
                <a:ln>
                  <a:noFill/>
                </a:ln>
                <a:solidFill>
                  <a:schemeClr val="tx1"/>
                </a:solidFill>
                <a:effectLst/>
              </a:endParaRPr>
            </a:p>
          </p:txBody>
        </p:sp>
        <p:sp>
          <p:nvSpPr>
            <p:cNvPr id="65" name="Rectangle 61"/>
            <p:cNvSpPr>
              <a:spLocks noChangeArrowheads="1"/>
            </p:cNvSpPr>
            <p:nvPr/>
          </p:nvSpPr>
          <p:spPr bwMode="auto">
            <a:xfrm>
              <a:off x="553" y="3680"/>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66" name="Rectangle 62"/>
            <p:cNvSpPr>
              <a:spLocks noChangeArrowheads="1"/>
            </p:cNvSpPr>
            <p:nvPr/>
          </p:nvSpPr>
          <p:spPr bwMode="auto">
            <a:xfrm>
              <a:off x="2265" y="368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66,635 </a:t>
              </a:r>
              <a:endParaRPr kumimoji="0" lang="en-US" altLang="en-US" sz="2000" b="1" i="0" u="none" strike="noStrike" cap="none" normalizeH="0" baseline="0" dirty="0">
                <a:ln>
                  <a:noFill/>
                </a:ln>
                <a:solidFill>
                  <a:schemeClr val="tx1"/>
                </a:solidFill>
                <a:effectLst/>
              </a:endParaRPr>
            </a:p>
          </p:txBody>
        </p:sp>
        <p:sp>
          <p:nvSpPr>
            <p:cNvPr id="67" name="Rectangle 63"/>
            <p:cNvSpPr>
              <a:spLocks noChangeArrowheads="1"/>
            </p:cNvSpPr>
            <p:nvPr/>
          </p:nvSpPr>
          <p:spPr bwMode="auto">
            <a:xfrm>
              <a:off x="3487" y="368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0.455</a:t>
              </a:r>
              <a:endParaRPr kumimoji="0" lang="en-US" altLang="en-US" sz="2000" b="1" i="0" u="none" strike="noStrike" cap="none" normalizeH="0" baseline="0" dirty="0">
                <a:ln>
                  <a:noFill/>
                </a:ln>
                <a:solidFill>
                  <a:schemeClr val="tx1"/>
                </a:solidFill>
                <a:effectLst/>
              </a:endParaRPr>
            </a:p>
          </p:txBody>
        </p:sp>
        <p:sp>
          <p:nvSpPr>
            <p:cNvPr id="68" name="Rectangle 64"/>
            <p:cNvSpPr>
              <a:spLocks noChangeArrowheads="1"/>
            </p:cNvSpPr>
            <p:nvPr/>
          </p:nvSpPr>
          <p:spPr bwMode="auto">
            <a:xfrm>
              <a:off x="3936" y="3680"/>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146,472 </a:t>
              </a:r>
              <a:endParaRPr kumimoji="0" lang="en-US" altLang="en-US" sz="2000" b="1" i="0" u="none" strike="noStrike" cap="none" normalizeH="0" baseline="0" dirty="0">
                <a:ln>
                  <a:noFill/>
                </a:ln>
                <a:solidFill>
                  <a:schemeClr val="tx1"/>
                </a:solidFill>
                <a:effectLst/>
              </a:endParaRPr>
            </a:p>
          </p:txBody>
        </p:sp>
        <p:sp>
          <p:nvSpPr>
            <p:cNvPr id="69" name="Rectangle 65"/>
            <p:cNvSpPr>
              <a:spLocks noChangeArrowheads="1"/>
            </p:cNvSpPr>
            <p:nvPr/>
          </p:nvSpPr>
          <p:spPr bwMode="auto">
            <a:xfrm>
              <a:off x="1548" y="698"/>
              <a:ext cx="18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New treatments vs. PR</a:t>
              </a:r>
              <a:endParaRPr kumimoji="0" lang="en-US" altLang="en-US" sz="2000" b="1" i="0" u="none" strike="noStrike" cap="none" normalizeH="0" baseline="0" dirty="0">
                <a:ln>
                  <a:noFill/>
                </a:ln>
                <a:solidFill>
                  <a:schemeClr val="tx1"/>
                </a:solidFill>
                <a:effectLst/>
              </a:endParaRPr>
            </a:p>
          </p:txBody>
        </p:sp>
        <p:sp>
          <p:nvSpPr>
            <p:cNvPr id="70" name="Rectangle 66"/>
            <p:cNvSpPr>
              <a:spLocks noChangeArrowheads="1"/>
            </p:cNvSpPr>
            <p:nvPr/>
          </p:nvSpPr>
          <p:spPr bwMode="auto">
            <a:xfrm>
              <a:off x="520" y="663"/>
              <a:ext cx="16" cy="3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1" name="Rectangle 67"/>
            <p:cNvSpPr>
              <a:spLocks noChangeArrowheads="1"/>
            </p:cNvSpPr>
            <p:nvPr/>
          </p:nvSpPr>
          <p:spPr bwMode="auto">
            <a:xfrm>
              <a:off x="4735" y="681"/>
              <a:ext cx="17" cy="3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2" name="Rectangle 68"/>
            <p:cNvSpPr>
              <a:spLocks noChangeArrowheads="1"/>
            </p:cNvSpPr>
            <p:nvPr/>
          </p:nvSpPr>
          <p:spPr bwMode="auto">
            <a:xfrm>
              <a:off x="536" y="663"/>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3" name="Line 69"/>
            <p:cNvSpPr>
              <a:spLocks noChangeShapeType="1"/>
            </p:cNvSpPr>
            <p:nvPr/>
          </p:nvSpPr>
          <p:spPr bwMode="auto">
            <a:xfrm>
              <a:off x="536" y="943"/>
              <a:ext cx="41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dirty="0"/>
            </a:p>
          </p:txBody>
        </p:sp>
        <p:sp>
          <p:nvSpPr>
            <p:cNvPr id="74" name="Rectangle 70"/>
            <p:cNvSpPr>
              <a:spLocks noChangeArrowheads="1"/>
            </p:cNvSpPr>
            <p:nvPr/>
          </p:nvSpPr>
          <p:spPr bwMode="auto">
            <a:xfrm>
              <a:off x="536" y="943"/>
              <a:ext cx="41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5" name="Rectangle 71"/>
            <p:cNvSpPr>
              <a:spLocks noChangeArrowheads="1"/>
            </p:cNvSpPr>
            <p:nvPr/>
          </p:nvSpPr>
          <p:spPr bwMode="auto">
            <a:xfrm>
              <a:off x="536" y="2342"/>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6" name="Rectangle 72"/>
            <p:cNvSpPr>
              <a:spLocks noChangeArrowheads="1"/>
            </p:cNvSpPr>
            <p:nvPr/>
          </p:nvSpPr>
          <p:spPr bwMode="auto">
            <a:xfrm>
              <a:off x="4752" y="2701"/>
              <a:ext cx="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7" name="Rectangle 73"/>
            <p:cNvSpPr>
              <a:spLocks noChangeArrowheads="1"/>
            </p:cNvSpPr>
            <p:nvPr/>
          </p:nvSpPr>
          <p:spPr bwMode="auto">
            <a:xfrm>
              <a:off x="4752" y="3129"/>
              <a:ext cx="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8" name="Rectangle 74"/>
            <p:cNvSpPr>
              <a:spLocks noChangeArrowheads="1"/>
            </p:cNvSpPr>
            <p:nvPr/>
          </p:nvSpPr>
          <p:spPr bwMode="auto">
            <a:xfrm>
              <a:off x="536" y="3838"/>
              <a:ext cx="421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grpSp>
      <p:sp>
        <p:nvSpPr>
          <p:cNvPr id="14" name="Oval Callout 13"/>
          <p:cNvSpPr/>
          <p:nvPr/>
        </p:nvSpPr>
        <p:spPr bwMode="auto">
          <a:xfrm>
            <a:off x="2698407" y="839311"/>
            <a:ext cx="2466976" cy="3082926"/>
          </a:xfrm>
          <a:prstGeom prst="wedgeEllipseCallout">
            <a:avLst>
              <a:gd name="adj1" fmla="val 93795"/>
              <a:gd name="adj2" fmla="val 7033"/>
            </a:avLst>
          </a:prstGeom>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Common criteria for evaluating incremental cost-effectiveness: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dirty="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tx1"/>
                </a:solidFill>
                <a:effectLst/>
                <a:latin typeface="Arial" charset="0"/>
              </a:rPr>
              <a:t>$50,000 - $150,000</a:t>
            </a:r>
            <a:r>
              <a:rPr kumimoji="0" lang="en-US" sz="1600" b="1" i="0" u="none" strike="noStrike" cap="none" normalizeH="0" baseline="0" dirty="0">
                <a:ln>
                  <a:noFill/>
                </a:ln>
                <a:solidFill>
                  <a:schemeClr val="tx1"/>
                </a:solidFill>
                <a:effectLst/>
                <a:latin typeface="Arial" charset="0"/>
              </a:rPr>
              <a:t> per QALY gained</a:t>
            </a: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a:p>
        </p:txBody>
      </p:sp>
    </p:spTree>
    <p:custDataLst>
      <p:tags r:id="rId1"/>
    </p:custDataLst>
    <p:extLst>
      <p:ext uri="{BB962C8B-B14F-4D97-AF65-F5344CB8AC3E}">
        <p14:creationId xmlns:p14="http://schemas.microsoft.com/office/powerpoint/2010/main" val="10233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600" dirty="0"/>
              <a:t>Taking ART to Scale: Determinants of the Cost and Cost-</a:t>
            </a:r>
            <a:br>
              <a:rPr lang="en-US" sz="2600" dirty="0"/>
            </a:br>
            <a:r>
              <a:rPr lang="en-US" sz="2600" dirty="0"/>
              <a:t>Effectiveness of Antiretroviral Therapy in 45 Clinical Sites</a:t>
            </a:r>
            <a:br>
              <a:rPr lang="en-US" sz="2600" dirty="0"/>
            </a:br>
            <a:r>
              <a:rPr lang="en-US" sz="2600" dirty="0"/>
              <a:t>in Zambia (</a:t>
            </a:r>
            <a:r>
              <a:rPr lang="en-US" sz="2600" dirty="0" err="1"/>
              <a:t>Plos</a:t>
            </a:r>
            <a:r>
              <a:rPr lang="en-US" sz="2600" dirty="0"/>
              <a:t> One 2012)</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6" name="Content Placeholder 5">
            <a:extLst>
              <a:ext uri="{FF2B5EF4-FFF2-40B4-BE49-F238E27FC236}">
                <a16:creationId xmlns:a16="http://schemas.microsoft.com/office/drawing/2014/main" id="{3E0F4C31-A4B9-4FA9-B0AE-48D95931B83F}"/>
              </a:ext>
            </a:extLst>
          </p:cNvPr>
          <p:cNvPicPr>
            <a:picLocks noGrp="1" noChangeAspect="1"/>
          </p:cNvPicPr>
          <p:nvPr>
            <p:ph idx="1"/>
          </p:nvPr>
        </p:nvPicPr>
        <p:blipFill>
          <a:blip r:embed="rId3"/>
          <a:stretch>
            <a:fillRect/>
          </a:stretch>
        </p:blipFill>
        <p:spPr>
          <a:xfrm>
            <a:off x="764781" y="1600200"/>
            <a:ext cx="7614438" cy="4530725"/>
          </a:xfrm>
          <a:prstGeom prst="rect">
            <a:avLst/>
          </a:prstGeom>
        </p:spPr>
      </p:pic>
    </p:spTree>
    <p:extLst>
      <p:ext uri="{BB962C8B-B14F-4D97-AF65-F5344CB8AC3E}">
        <p14:creationId xmlns:p14="http://schemas.microsoft.com/office/powerpoint/2010/main" val="301481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200" b="1" dirty="0"/>
              <a:t>HIV prevention costs and program scale: data from the PANCEA project in five low and middle-income </a:t>
            </a:r>
            <a:br>
              <a:rPr lang="en-US" sz="2200" b="1" dirty="0"/>
            </a:br>
            <a:r>
              <a:rPr lang="en-US" sz="2200" b="1" dirty="0"/>
              <a:t>countries</a:t>
            </a:r>
            <a:r>
              <a:rPr lang="en-US" sz="2200" dirty="0"/>
              <a:t> (BMC 2007)</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4" name="Content Placeholder 3">
            <a:extLst>
              <a:ext uri="{FF2B5EF4-FFF2-40B4-BE49-F238E27FC236}">
                <a16:creationId xmlns:a16="http://schemas.microsoft.com/office/drawing/2014/main" id="{B7326568-E899-459B-8C13-90D403579A03}"/>
              </a:ext>
            </a:extLst>
          </p:cNvPr>
          <p:cNvPicPr>
            <a:picLocks noGrp="1" noChangeAspect="1"/>
          </p:cNvPicPr>
          <p:nvPr>
            <p:ph idx="1"/>
          </p:nvPr>
        </p:nvPicPr>
        <p:blipFill>
          <a:blip r:embed="rId3"/>
          <a:stretch>
            <a:fillRect/>
          </a:stretch>
        </p:blipFill>
        <p:spPr>
          <a:xfrm>
            <a:off x="1066800" y="1424249"/>
            <a:ext cx="7162800" cy="4988770"/>
          </a:xfrm>
          <a:prstGeom prst="rect">
            <a:avLst/>
          </a:prstGeom>
        </p:spPr>
      </p:pic>
    </p:spTree>
    <p:extLst>
      <p:ext uri="{BB962C8B-B14F-4D97-AF65-F5344CB8AC3E}">
        <p14:creationId xmlns:p14="http://schemas.microsoft.com/office/powerpoint/2010/main" val="1066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9380-6B2B-4FD2-81AC-44C9A506ED26}"/>
              </a:ext>
            </a:extLst>
          </p:cNvPr>
          <p:cNvSpPr>
            <a:spLocks noGrp="1"/>
          </p:cNvSpPr>
          <p:nvPr>
            <p:ph type="title"/>
          </p:nvPr>
        </p:nvSpPr>
        <p:spPr/>
        <p:txBody>
          <a:bodyPr/>
          <a:lstStyle/>
          <a:p>
            <a:r>
              <a:rPr lang="en-US" sz="2800" i="1" dirty="0"/>
              <a:t>Effectiveness of School-Based Teen Pregnancy Prevention Programs in the USA: a Systematic Review and Meta-Analysis (Prev. Science, 2018)</a:t>
            </a:r>
            <a:endParaRPr lang="en-US" sz="2800" dirty="0"/>
          </a:p>
        </p:txBody>
      </p:sp>
      <p:pic>
        <p:nvPicPr>
          <p:cNvPr id="4" name="Content Placeholder 3">
            <a:extLst>
              <a:ext uri="{FF2B5EF4-FFF2-40B4-BE49-F238E27FC236}">
                <a16:creationId xmlns:a16="http://schemas.microsoft.com/office/drawing/2014/main" id="{567D6E22-F666-4EEE-BBEA-6057CA986D37}"/>
              </a:ext>
            </a:extLst>
          </p:cNvPr>
          <p:cNvPicPr>
            <a:picLocks noGrp="1" noChangeAspect="1"/>
          </p:cNvPicPr>
          <p:nvPr>
            <p:ph idx="1"/>
          </p:nvPr>
        </p:nvPicPr>
        <p:blipFill>
          <a:blip r:embed="rId3"/>
          <a:stretch>
            <a:fillRect/>
          </a:stretch>
        </p:blipFill>
        <p:spPr>
          <a:xfrm>
            <a:off x="1524000" y="1600200"/>
            <a:ext cx="6421857" cy="5167062"/>
          </a:xfrm>
          <a:prstGeom prst="rect">
            <a:avLst/>
          </a:prstGeom>
        </p:spPr>
      </p:pic>
    </p:spTree>
    <p:extLst>
      <p:ext uri="{BB962C8B-B14F-4D97-AF65-F5344CB8AC3E}">
        <p14:creationId xmlns:p14="http://schemas.microsoft.com/office/powerpoint/2010/main" val="4127914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JGK_globe_yellow">
  <a:themeElements>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JGK_globe_yellow">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JGK_globe_yellow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JGK_globe_yellow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JGK_globe_yellow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JGK_globe_yellow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JGK_globe_yellow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JGK_globe_yellow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JGK_globe_yellow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JGK_globe_yellow_really</Template>
  <TotalTime>26028</TotalTime>
  <Words>2078</Words>
  <Application>Microsoft Office PowerPoint</Application>
  <PresentationFormat>On-screen Show (4:3)</PresentationFormat>
  <Paragraphs>211</Paragraphs>
  <Slides>14</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JGK_globe_yellow</vt:lpstr>
      <vt:lpstr>Epi 213 Decision and Cost-Effectiveness Analysis (DCEA)</vt:lpstr>
      <vt:lpstr>Today</vt:lpstr>
      <vt:lpstr>DCEA 2020 Staff</vt:lpstr>
      <vt:lpstr>Elliot Marseille, DrPH MPP</vt:lpstr>
      <vt:lpstr>Scaling up integrated prevention campaigns for global health: costs and cost-effectiveness in 70 countries (BMJ, 2014)</vt:lpstr>
      <vt:lpstr>Results: Combination Therapies for  the Treatment of HCV (CTAF 2014)</vt:lpstr>
      <vt:lpstr>Taking ART to Scale: Determinants of the Cost and Cost- Effectiveness of Antiretroviral Therapy in 45 Clinical Sites in Zambia (Plos One 2012)</vt:lpstr>
      <vt:lpstr>HIV prevention costs and program scale: data from the PANCEA project in five low and middle-income  countries (BMC 2007)</vt:lpstr>
      <vt:lpstr>Effectiveness of School-Based Teen Pregnancy Prevention Programs in the USA: a Systematic Review and Meta-Analysis (Prev. Science, 2018)</vt:lpstr>
      <vt:lpstr>PowerPoint Presentation</vt:lpstr>
      <vt:lpstr>Cost-effectiveness of psychedelics-assisted therapy for PTSD,  treatment-resistadnt depression, addiction, autism (etc.)</vt:lpstr>
      <vt:lpstr>DCEA students</vt:lpstr>
      <vt:lpstr>DCEA structure</vt:lpstr>
      <vt:lpstr>DCEA student work &amp; grading</vt:lpstr>
    </vt:vector>
  </TitlesOfParts>
  <Company>PRL-IHPS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GHS 201B: … Economic determinants of health</dc:title>
  <dc:creator>JGK</dc:creator>
  <cp:lastModifiedBy>Elliot Marseille</cp:lastModifiedBy>
  <cp:revision>238</cp:revision>
  <cp:lastPrinted>2018-12-21T23:24:01Z</cp:lastPrinted>
  <dcterms:created xsi:type="dcterms:W3CDTF">2008-10-03T10:41:10Z</dcterms:created>
  <dcterms:modified xsi:type="dcterms:W3CDTF">2020-01-09T20:39:16Z</dcterms:modified>
</cp:coreProperties>
</file>