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61" r:id="rId4"/>
    <p:sldId id="262" r:id="rId5"/>
    <p:sldId id="269" r:id="rId6"/>
    <p:sldId id="266" r:id="rId7"/>
    <p:sldId id="264" r:id="rId8"/>
    <p:sldId id="263" r:id="rId9"/>
    <p:sldId id="268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80" y="9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66001-13BC-4AFA-9D37-8E1D373FE322}" type="datetimeFigureOut">
              <a:rPr lang="en-US" smtClean="0"/>
              <a:t>3/28/16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1FC2D0-3E07-4F5B-955E-607666259C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873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Post doc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1FC2D0-3E07-4F5B-955E-607666259C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1121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6261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577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Typically investigators</a:t>
            </a:r>
            <a:r>
              <a:rPr lang="en-US" baseline="0" dirty="0" smtClean="0"/>
              <a:t> have 1 primary institutes they submit to, and possibly 1 or 2 secondary institutes. Example: NIAAA, NIMH and NIDA.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887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176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3340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5166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0735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972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66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3/28/16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929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3/28/16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924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3/28/16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728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3/28/16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382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3/28/16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853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3/28/16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263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3/28/16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84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3/28/16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287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3/28/16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11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3/28/16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990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40FFB-3ED0-4331-928E-228DBCA5E18D}" type="datetimeFigureOut">
              <a:rPr lang="en-US" smtClean="0"/>
              <a:t>3/28/16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21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40FFB-3ED0-4331-928E-228DBCA5E18D}" type="datetimeFigureOut">
              <a:rPr lang="en-US" smtClean="0"/>
              <a:t>3/28/16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83DF8-991E-45B3-B6F0-C4C2024E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458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h.gov/icd/" TargetMode="External"/><Relationship Id="rId4" Type="http://schemas.openxmlformats.org/officeDocument/2006/relationships/hyperlink" Target="http://www.nih.gov/icd/icdirectors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grants.nih.gov/grants/guide/description.htm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aaa.nih.gov/" TargetMode="External"/><Relationship Id="rId4" Type="http://schemas.openxmlformats.org/officeDocument/2006/relationships/hyperlink" Target="http://www.niaaa.nih.gov/about-niaaa/our-staff/directors-page" TargetMode="External"/><Relationship Id="rId5" Type="http://schemas.openxmlformats.org/officeDocument/2006/relationships/hyperlink" Target="http://www.niaaa.nih.gov/research" TargetMode="External"/><Relationship Id="rId6" Type="http://schemas.openxmlformats.org/officeDocument/2006/relationships/hyperlink" Target="http://www.niaaa.nih.gov/grant-funding/funding-opportunities" TargetMode="External"/><Relationship Id="rId7" Type="http://schemas.openxmlformats.org/officeDocument/2006/relationships/hyperlink" Target="http://www.niaaa.nih.gov/grant-funding/application-process/niaaa-contacts-training-and-career-awards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projectreporter.nih.gov/reporter.cfm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://grants.nih.gov/grants/funding/submissionschedule.htm%23AIDS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grants.nih.gov/grants/funding/submissionschedule.htm%23AIDS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grants.nih.gov/podcasts/All_About_Grants/index.htm" TargetMode="External"/><Relationship Id="rId4" Type="http://schemas.openxmlformats.org/officeDocument/2006/relationships/hyperlink" Target="http://grants.nih.gov/training/F_files_nrsa.htm" TargetMode="External"/><Relationship Id="rId5" Type="http://schemas.openxmlformats.org/officeDocument/2006/relationships/hyperlink" Target="http://grants.nih.gov/training/careerdevelopmentawards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rap.ucsf.edu/" TargetMode="External"/><Relationship Id="rId3" Type="http://schemas.openxmlformats.org/officeDocument/2006/relationships/hyperlink" Target="https://researchtraining.nih.gov/programs/career-development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Grant writing and funding sources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Judy Hahn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03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NIH Institutes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18" y="2119257"/>
            <a:ext cx="7275516" cy="3603812"/>
          </a:xfrm>
        </p:spPr>
        <p:txBody>
          <a:bodyPr>
            <a:normAutofit fontScale="92500" lnSpcReduction="10000"/>
          </a:bodyPr>
          <a:lstStyle/>
          <a:p>
            <a:pPr>
              <a:buFont typeface="Arial"/>
              <a:buChar char="•"/>
            </a:pPr>
            <a:r>
              <a:rPr lang="en-US" dirty="0"/>
              <a:t>27 Institutes and </a:t>
            </a:r>
            <a:r>
              <a:rPr lang="en-US" dirty="0" smtClean="0"/>
              <a:t>centers: </a:t>
            </a:r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://www.nih.gov/icd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Each institute has </a:t>
            </a:r>
            <a:r>
              <a:rPr lang="en-US" dirty="0"/>
              <a:t>a </a:t>
            </a:r>
            <a:r>
              <a:rPr lang="en-US" dirty="0" smtClean="0"/>
              <a:t>director: </a:t>
            </a:r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://www.nih.gov/icd/</a:t>
            </a:r>
            <a:r>
              <a:rPr lang="en-US" dirty="0" smtClean="0">
                <a:hlinkClick r:id="rId4"/>
              </a:rPr>
              <a:t>icdirectors.htm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Each institute has different funding priorities &amp; centers within the institute</a:t>
            </a:r>
          </a:p>
          <a:p>
            <a:pPr>
              <a:buFont typeface="Arial"/>
              <a:buChar char="•"/>
            </a:pPr>
            <a:r>
              <a:rPr lang="en-US" dirty="0" smtClean="0"/>
              <a:t>Example: National Institute of Alcohol Abuse and Alcoholism (NIAAA)</a:t>
            </a:r>
          </a:p>
        </p:txBody>
      </p:sp>
    </p:spTree>
    <p:extLst>
      <p:ext uri="{BB962C8B-B14F-4D97-AF65-F5344CB8AC3E}">
        <p14:creationId xmlns:p14="http://schemas.microsoft.com/office/powerpoint/2010/main" val="30874689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NIH Institutes: </a:t>
            </a:r>
            <a:br>
              <a:rPr lang="en-US" dirty="0" smtClean="0"/>
            </a:br>
            <a:r>
              <a:rPr lang="en-US" dirty="0" smtClean="0"/>
              <a:t>Funding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024" y="2119257"/>
            <a:ext cx="6965244" cy="3900304"/>
          </a:xfrm>
        </p:spPr>
        <p:txBody>
          <a:bodyPr>
            <a:normAutofit fontScale="77500" lnSpcReduction="20000"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Funding </a:t>
            </a:r>
            <a:r>
              <a:rPr lang="en-US" dirty="0"/>
              <a:t>Opportunity </a:t>
            </a:r>
            <a:r>
              <a:rPr lang="en-US" dirty="0" smtClean="0"/>
              <a:t>Announcement (FOA)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“</a:t>
            </a:r>
            <a:r>
              <a:rPr lang="en-US" dirty="0"/>
              <a:t>A publicly available document by which a Federal agency makes known its intentions to award discretionary grants or cooperative agreements, usually as a result of competition for funds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sz="1800" dirty="0">
                <a:hlinkClick r:id="rId3"/>
              </a:rPr>
              <a:t>http://grants.nih.gov/grants/guide/</a:t>
            </a:r>
            <a:r>
              <a:rPr lang="en-US" sz="1800" dirty="0" smtClean="0">
                <a:hlinkClick r:id="rId3"/>
              </a:rPr>
              <a:t>description.htm</a:t>
            </a:r>
            <a:endParaRPr lang="en-US" sz="1800" dirty="0"/>
          </a:p>
          <a:p>
            <a:pPr>
              <a:buFont typeface="Arial"/>
              <a:buChar char="•"/>
            </a:pPr>
            <a:r>
              <a:rPr lang="en-US" dirty="0" smtClean="0"/>
              <a:t>FOAs may be knows as 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Program Announcement (PA) 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Requests for Application (RFA)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Notice of Funding Availability (NOT) 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Request for Proposal (RFP)</a:t>
            </a:r>
          </a:p>
          <a:p>
            <a:pPr marL="36576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778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Funding Opportunities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023" y="1916498"/>
            <a:ext cx="7114873" cy="4343305"/>
          </a:xfrm>
        </p:spPr>
        <p:txBody>
          <a:bodyPr>
            <a:normAutofit fontScale="25000" lnSpcReduction="20000"/>
          </a:bodyPr>
          <a:lstStyle/>
          <a:p>
            <a:pPr>
              <a:buFont typeface="Arial"/>
              <a:buChar char="•"/>
            </a:pPr>
            <a:r>
              <a:rPr lang="en-US" sz="5600" b="1" dirty="0"/>
              <a:t>Program Announcement (PA</a:t>
            </a:r>
            <a:r>
              <a:rPr lang="en-US" sz="5600" b="1" dirty="0" smtClean="0"/>
              <a:t>)</a:t>
            </a:r>
            <a:r>
              <a:rPr lang="en-US" sz="5600" dirty="0" smtClean="0"/>
              <a:t>: </a:t>
            </a:r>
          </a:p>
          <a:p>
            <a:pPr lvl="1">
              <a:buFont typeface="Arial"/>
              <a:buChar char="•"/>
            </a:pPr>
            <a:r>
              <a:rPr lang="en-US" sz="5600" dirty="0" smtClean="0"/>
              <a:t>Identifies </a:t>
            </a:r>
            <a:r>
              <a:rPr lang="en-US" sz="5600" dirty="0"/>
              <a:t>areas of increased priority and/or emphasis on particular funding mechanisms for a specific area of </a:t>
            </a:r>
            <a:r>
              <a:rPr lang="en-US" sz="5600" dirty="0" smtClean="0"/>
              <a:t>science. Usually standard due date on ongoing basis</a:t>
            </a:r>
          </a:p>
          <a:p>
            <a:pPr lvl="1">
              <a:buFont typeface="Arial"/>
              <a:buChar char="•"/>
            </a:pPr>
            <a:r>
              <a:rPr lang="en-US" sz="5600" b="1" dirty="0" smtClean="0"/>
              <a:t>PAR: </a:t>
            </a:r>
            <a:r>
              <a:rPr lang="en-US" sz="5600" dirty="0"/>
              <a:t>A PA with special </a:t>
            </a:r>
            <a:r>
              <a:rPr lang="en-US" sz="5600" b="1" dirty="0"/>
              <a:t>receipt, referral and/or review</a:t>
            </a:r>
            <a:r>
              <a:rPr lang="en-US" sz="5600" dirty="0"/>
              <a:t> considerations, as described in the PAR </a:t>
            </a:r>
            <a:r>
              <a:rPr lang="en-US" sz="5600" dirty="0" smtClean="0"/>
              <a:t>announcement.</a:t>
            </a:r>
          </a:p>
          <a:p>
            <a:pPr lvl="1">
              <a:buFont typeface="Arial"/>
              <a:buChar char="•"/>
            </a:pPr>
            <a:r>
              <a:rPr lang="en-US" sz="5600" b="1" dirty="0"/>
              <a:t>PAS</a:t>
            </a:r>
            <a:r>
              <a:rPr lang="en-US" sz="5600" dirty="0"/>
              <a:t>: A PA that includes specific </a:t>
            </a:r>
            <a:r>
              <a:rPr lang="en-US" sz="5600" b="1" dirty="0"/>
              <a:t>set-aside funds </a:t>
            </a:r>
            <a:r>
              <a:rPr lang="en-US" sz="5600" dirty="0"/>
              <a:t>as described in the PAS </a:t>
            </a:r>
            <a:r>
              <a:rPr lang="en-US" sz="5600" dirty="0" smtClean="0"/>
              <a:t>announcement</a:t>
            </a:r>
            <a:endParaRPr lang="en-US" sz="5600" dirty="0"/>
          </a:p>
          <a:p>
            <a:pPr>
              <a:buFont typeface="Arial"/>
              <a:buChar char="•"/>
            </a:pPr>
            <a:r>
              <a:rPr lang="en-US" sz="5600" b="1" dirty="0" smtClean="0"/>
              <a:t>Request </a:t>
            </a:r>
            <a:r>
              <a:rPr lang="en-US" sz="5600" b="1" dirty="0"/>
              <a:t>for Application (RFA</a:t>
            </a:r>
            <a:r>
              <a:rPr lang="en-US" sz="5600" b="1" dirty="0" smtClean="0"/>
              <a:t>)</a:t>
            </a:r>
          </a:p>
          <a:p>
            <a:pPr lvl="1">
              <a:buFont typeface="Arial"/>
              <a:buChar char="•"/>
            </a:pPr>
            <a:r>
              <a:rPr lang="en-US" sz="5600" dirty="0"/>
              <a:t>Identifies a more narrowly defined area for which one or more NIH institutes have set aside funds for awarding grants</a:t>
            </a:r>
          </a:p>
          <a:p>
            <a:pPr lvl="1">
              <a:buFont typeface="Arial"/>
              <a:buChar char="•"/>
            </a:pPr>
            <a:r>
              <a:rPr lang="en-US" sz="5600" dirty="0"/>
              <a:t>Usually has a single receipt (received on or before) date specified in the RFA announcement</a:t>
            </a:r>
          </a:p>
          <a:p>
            <a:pPr lvl="1">
              <a:buFont typeface="Arial"/>
              <a:buChar char="•"/>
            </a:pPr>
            <a:r>
              <a:rPr lang="en-US" sz="5600" dirty="0"/>
              <a:t>Usually reviewed by a Scientific Review Group convened by the issuing awarding component </a:t>
            </a:r>
          </a:p>
          <a:p>
            <a:pPr>
              <a:buFont typeface="Arial"/>
              <a:buChar char="•"/>
            </a:pPr>
            <a:r>
              <a:rPr lang="en-US" sz="5600" b="1" dirty="0"/>
              <a:t>Notice of Funding Availability (NOT) </a:t>
            </a:r>
            <a:endParaRPr lang="en-US" sz="5600" b="1" dirty="0" smtClean="0"/>
          </a:p>
          <a:p>
            <a:pPr lvl="1">
              <a:buFont typeface="Arial"/>
              <a:buChar char="•"/>
            </a:pPr>
            <a:r>
              <a:rPr lang="en-US" sz="5600" dirty="0"/>
              <a:t>Announces policy and procedures, changes to RFA or PA announcements, RFPs and other general information </a:t>
            </a:r>
            <a:r>
              <a:rPr lang="en-US" sz="5600" dirty="0" smtClean="0"/>
              <a:t>items</a:t>
            </a:r>
            <a:endParaRPr lang="en-US" sz="5600" dirty="0"/>
          </a:p>
          <a:p>
            <a:pPr>
              <a:buFont typeface="Arial"/>
              <a:buChar char="•"/>
            </a:pPr>
            <a:r>
              <a:rPr lang="en-US" sz="5600" b="1" dirty="0"/>
              <a:t>Request for Proposal (RFP</a:t>
            </a:r>
            <a:r>
              <a:rPr lang="en-US" sz="5600" b="1" dirty="0" smtClean="0"/>
              <a:t>)</a:t>
            </a:r>
          </a:p>
          <a:p>
            <a:pPr lvl="1">
              <a:buFont typeface="Arial"/>
              <a:buChar char="•"/>
            </a:pPr>
            <a:r>
              <a:rPr lang="en-US" sz="5600" dirty="0"/>
              <a:t>Solicits contract proposals. An RFP usually has one receipt date, as specified in RFP solicitation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02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7327982"/>
              </p:ext>
            </p:extLst>
          </p:nvPr>
        </p:nvGraphicFramePr>
        <p:xfrm>
          <a:off x="1095023" y="865122"/>
          <a:ext cx="6965246" cy="5186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5259"/>
                <a:gridCol w="4739987"/>
              </a:tblGrid>
              <a:tr h="743388">
                <a:tc gridSpan="2">
                  <a:txBody>
                    <a:bodyPr/>
                    <a:lstStyle/>
                    <a:p>
                      <a:pPr algn="ctr"/>
                      <a:r>
                        <a:rPr lang="en-US" sz="3000" u="none" dirty="0" smtClean="0">
                          <a:solidFill>
                            <a:schemeClr val="tx1"/>
                          </a:solidFill>
                        </a:rPr>
                        <a:t>Example:</a:t>
                      </a:r>
                      <a:r>
                        <a:rPr lang="en-US" sz="3000" u="none" baseline="0" dirty="0" smtClean="0">
                          <a:solidFill>
                            <a:schemeClr val="tx1"/>
                          </a:solidFill>
                        </a:rPr>
                        <a:t> NIAAA</a:t>
                      </a:r>
                      <a:endParaRPr lang="en-US" sz="300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7433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Institute</a:t>
                      </a:r>
                    </a:p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hlinkClick r:id="rId3"/>
                        </a:rPr>
                        <a:t>http://www.niaaa.nih.gov/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/>
                </a:tc>
              </a:tr>
              <a:tr h="74338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Director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hlinkClick r:id="rId4"/>
                        </a:rPr>
                        <a:t>http://www.niaaa.nih.gov/about-niaaa/our-staff/directors-page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/>
                </a:tc>
              </a:tr>
              <a:tr h="743388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Funding Priorities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1600" dirty="0" smtClean="0">
                          <a:hlinkClick r:id="rId5"/>
                        </a:rPr>
                        <a:t>http://www.niaaa.nih.gov/about-niaaa</a:t>
                      </a:r>
                    </a:p>
                    <a:p>
                      <a:pPr marL="0" lvl="1" indent="0" algn="l">
                        <a:buFont typeface="Arial"/>
                        <a:buNone/>
                      </a:pPr>
                      <a:r>
                        <a:rPr lang="en-US" sz="1600" dirty="0" smtClean="0">
                          <a:hlinkClick r:id="rId5"/>
                        </a:rPr>
                        <a:t>http://www.niaaa.nih.gov/research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/>
                </a:tc>
              </a:tr>
              <a:tr h="74338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FOAs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hlinkClick r:id="rId6"/>
                        </a:rPr>
                        <a:t>http://www.niaaa.nih.gov/grant-funding/funding-opportunities</a:t>
                      </a:r>
                      <a:endParaRPr lang="en-US" sz="1600" dirty="0" smtClean="0"/>
                    </a:p>
                  </a:txBody>
                  <a:tcPr/>
                </a:tc>
              </a:tr>
              <a:tr h="74338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Who to contact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2" indent="0"/>
                      <a:r>
                        <a:rPr lang="en-US" sz="1600" dirty="0" smtClean="0"/>
                        <a:t>Check the “resources for applicants” and the FOA for contact info</a:t>
                      </a:r>
                    </a:p>
                    <a:p>
                      <a:pPr marL="0" lvl="2" indent="0"/>
                      <a:r>
                        <a:rPr lang="en-US" sz="1600" dirty="0" smtClean="0">
                          <a:hlinkClick r:id="rId7"/>
                        </a:rPr>
                        <a:t>http://www.niaaa.nih.gov/grant-funding/application-process/niaaa-contacts-training-and-career-awards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9385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NIH Institute:</a:t>
            </a:r>
            <a:br>
              <a:rPr lang="en-US" dirty="0" smtClean="0"/>
            </a:br>
            <a:r>
              <a:rPr lang="en-US" dirty="0" smtClean="0"/>
              <a:t>What is the best fit for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983" y="2227247"/>
            <a:ext cx="7284499" cy="3955593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sz="2100" dirty="0" smtClean="0"/>
              <a:t>Where is your Mentor’s/Sponsor’s funding from?</a:t>
            </a:r>
          </a:p>
          <a:p>
            <a:pPr>
              <a:buFont typeface="Arial"/>
              <a:buChar char="•"/>
            </a:pPr>
            <a:r>
              <a:rPr lang="en-US" sz="2100" dirty="0" smtClean="0"/>
              <a:t>Where would you like to build a research career?</a:t>
            </a:r>
          </a:p>
          <a:p>
            <a:pPr>
              <a:buFont typeface="Arial"/>
              <a:buChar char="•"/>
            </a:pPr>
            <a:r>
              <a:rPr lang="en-US" sz="2100" dirty="0" smtClean="0"/>
              <a:t>Might </a:t>
            </a:r>
            <a:r>
              <a:rPr lang="en-US" sz="2100" dirty="0"/>
              <a:t>your grant fit in 1 or more institutes</a:t>
            </a:r>
            <a:r>
              <a:rPr lang="en-US" sz="2100" dirty="0" smtClean="0"/>
              <a:t>?</a:t>
            </a:r>
          </a:p>
          <a:p>
            <a:pPr>
              <a:buFont typeface="Arial"/>
              <a:buChar char="•"/>
            </a:pPr>
            <a:r>
              <a:rPr lang="en-US" sz="2100" dirty="0" smtClean="0"/>
              <a:t>If yes to above question, is one institute more/less competitive? Has more/less money?</a:t>
            </a:r>
          </a:p>
          <a:p>
            <a:pPr>
              <a:buFont typeface="Arial"/>
              <a:buChar char="•"/>
            </a:pPr>
            <a:r>
              <a:rPr lang="en-US" sz="2100" dirty="0" smtClean="0"/>
              <a:t>Check out currently funded projects in the research area/institute you are interested in:</a:t>
            </a:r>
          </a:p>
          <a:p>
            <a:pPr lvl="2">
              <a:buFont typeface="Arial"/>
              <a:buChar char="•"/>
            </a:pPr>
            <a:r>
              <a:rPr lang="en-US" sz="2100" dirty="0">
                <a:hlinkClick r:id="rId3"/>
              </a:rPr>
              <a:t>http://projectreporter.nih.gov/</a:t>
            </a:r>
            <a:r>
              <a:rPr lang="en-US" sz="2100" dirty="0" smtClean="0">
                <a:hlinkClick r:id="rId3"/>
              </a:rPr>
              <a:t>reporter.cfm</a:t>
            </a:r>
            <a:endParaRPr lang="en-US" sz="2100" dirty="0" smtClean="0"/>
          </a:p>
          <a:p>
            <a:pPr>
              <a:buFont typeface="Arial"/>
              <a:buChar char="•"/>
            </a:pPr>
            <a:r>
              <a:rPr lang="en-US" sz="2500" dirty="0" smtClean="0"/>
              <a:t>Ask the institute!!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6716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NIH Funding:</a:t>
            </a:r>
            <a:br>
              <a:rPr lang="en-US" dirty="0" smtClean="0"/>
            </a:br>
            <a:r>
              <a:rPr lang="en-US" dirty="0" smtClean="0"/>
              <a:t>Types of Grants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024" y="2119257"/>
            <a:ext cx="6564422" cy="3603812"/>
          </a:xfrm>
        </p:spPr>
        <p:txBody>
          <a:bodyPr>
            <a:normAutofit fontScale="85000" lnSpcReduction="20000"/>
          </a:bodyPr>
          <a:lstStyle/>
          <a:p>
            <a:pPr>
              <a:buFont typeface="Arial"/>
              <a:buChar char="•"/>
            </a:pPr>
            <a:r>
              <a:rPr lang="en-US" dirty="0" err="1" smtClean="0"/>
              <a:t>Predoctoral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F31; R36; Administrative Supplement</a:t>
            </a:r>
          </a:p>
          <a:p>
            <a:pPr>
              <a:buFont typeface="Arial"/>
              <a:buChar char="•"/>
            </a:pPr>
            <a:r>
              <a:rPr lang="en-US" dirty="0" smtClean="0"/>
              <a:t>Postdoctoral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F32; T32</a:t>
            </a:r>
          </a:p>
          <a:p>
            <a:pPr>
              <a:buFont typeface="Arial"/>
              <a:buChar char="•"/>
            </a:pPr>
            <a:r>
              <a:rPr lang="en-US" dirty="0" smtClean="0"/>
              <a:t>Early Career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Ks (K01, </a:t>
            </a:r>
            <a:r>
              <a:rPr lang="en-US" dirty="0" smtClean="0"/>
              <a:t>K08, K23</a:t>
            </a:r>
            <a:r>
              <a:rPr lang="en-US" dirty="0" smtClean="0"/>
              <a:t>, K99/R00)</a:t>
            </a:r>
          </a:p>
          <a:p>
            <a:pPr>
              <a:buFont typeface="Arial"/>
              <a:buChar char="•"/>
            </a:pPr>
            <a:r>
              <a:rPr lang="en-US" dirty="0" smtClean="0"/>
              <a:t>Mid-late career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R-grants (R21, R34, R01); U01; P30; K-grants (K05, K24)</a:t>
            </a:r>
          </a:p>
        </p:txBody>
      </p:sp>
    </p:spTree>
    <p:extLst>
      <p:ext uri="{BB962C8B-B14F-4D97-AF65-F5344CB8AC3E}">
        <p14:creationId xmlns:p14="http://schemas.microsoft.com/office/powerpoint/2010/main" val="34714051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NIH Funding:</a:t>
            </a:r>
            <a:br>
              <a:rPr lang="en-US" dirty="0" smtClean="0"/>
            </a:br>
            <a:r>
              <a:rPr lang="en-US" dirty="0" smtClean="0"/>
              <a:t>Due Dates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696537"/>
              </p:ext>
            </p:extLst>
          </p:nvPr>
        </p:nvGraphicFramePr>
        <p:xfrm>
          <a:off x="1095021" y="2680202"/>
          <a:ext cx="7091264" cy="3080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5632"/>
                <a:gridCol w="3545632"/>
              </a:tblGrid>
              <a:tr h="498638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Dates</a:t>
                      </a:r>
                      <a:endParaRPr lang="en-US" dirty="0"/>
                    </a:p>
                  </a:txBody>
                  <a:tcPr/>
                </a:tc>
              </a:tr>
              <a:tr h="860664">
                <a:tc>
                  <a:txBody>
                    <a:bodyPr/>
                    <a:lstStyle/>
                    <a:p>
                      <a:r>
                        <a:rPr lang="en-US" dirty="0" smtClean="0"/>
                        <a:t>F-series,</a:t>
                      </a:r>
                      <a:r>
                        <a:rPr lang="en-US" baseline="0" dirty="0" smtClean="0"/>
                        <a:t> n</a:t>
                      </a:r>
                      <a:r>
                        <a:rPr lang="en-US" dirty="0" smtClean="0"/>
                        <a:t>on-AIDS applications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April 8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August 8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, December 8th</a:t>
                      </a:r>
                      <a:endParaRPr lang="en-US" dirty="0"/>
                    </a:p>
                  </a:txBody>
                  <a:tcPr/>
                </a:tc>
              </a:tr>
              <a:tr h="860664">
                <a:tc>
                  <a:txBody>
                    <a:bodyPr/>
                    <a:lstStyle/>
                    <a:p>
                      <a:r>
                        <a:rPr lang="en-US" dirty="0" smtClean="0"/>
                        <a:t>F31</a:t>
                      </a:r>
                      <a:r>
                        <a:rPr lang="en-US" baseline="0" dirty="0" smtClean="0"/>
                        <a:t> Diversity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April 13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August 13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, December 13th</a:t>
                      </a:r>
                      <a:endParaRPr lang="en-US" dirty="0" smtClean="0"/>
                    </a:p>
                  </a:txBody>
                  <a:tcPr/>
                </a:tc>
              </a:tr>
              <a:tr h="860664">
                <a:tc>
                  <a:txBody>
                    <a:bodyPr/>
                    <a:lstStyle/>
                    <a:p>
                      <a:r>
                        <a:rPr lang="en-US" dirty="0" smtClean="0"/>
                        <a:t>AIDS applications (all activity</a:t>
                      </a:r>
                      <a:r>
                        <a:rPr lang="en-US" baseline="0" dirty="0" smtClean="0"/>
                        <a:t> codes)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May 7th, September 7th, January 7th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80145" y="2033873"/>
            <a:ext cx="72061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/>
              </a:rPr>
              <a:t>http://grants.nih.gov/grants/funding/submissionschedule.htm#</a:t>
            </a:r>
            <a:r>
              <a:rPr lang="en-US" dirty="0" smtClean="0">
                <a:hlinkClick r:id="rId3"/>
              </a:rPr>
              <a:t>AIDS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73072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NIH Funding:</a:t>
            </a:r>
            <a:br>
              <a:rPr lang="en-US" dirty="0" smtClean="0"/>
            </a:br>
            <a:r>
              <a:rPr lang="en-US" dirty="0" smtClean="0"/>
              <a:t>Review 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536" y="2119257"/>
            <a:ext cx="7107732" cy="3603812"/>
          </a:xfrm>
        </p:spPr>
        <p:txBody>
          <a:bodyPr>
            <a:normAutofit/>
          </a:bodyPr>
          <a:lstStyle/>
          <a:p>
            <a:r>
              <a:rPr lang="en-US" sz="1800" dirty="0">
                <a:hlinkClick r:id="rId3"/>
              </a:rPr>
              <a:t>http://grants.nih.gov/grants/funding/submissionschedule.htm#</a:t>
            </a:r>
            <a:r>
              <a:rPr lang="en-US" sz="1800" dirty="0" smtClean="0">
                <a:hlinkClick r:id="rId3"/>
              </a:rPr>
              <a:t>AIDS</a:t>
            </a:r>
            <a:endParaRPr lang="en-US" sz="1800" dirty="0" smtClean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5528488"/>
              </p:ext>
            </p:extLst>
          </p:nvPr>
        </p:nvGraphicFramePr>
        <p:xfrm>
          <a:off x="1095023" y="2845871"/>
          <a:ext cx="6965244" cy="2503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1311"/>
                <a:gridCol w="1741311"/>
                <a:gridCol w="1741311"/>
                <a:gridCol w="1741311"/>
              </a:tblGrid>
              <a:tr h="582820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Cycle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Cycle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Cycle 3</a:t>
                      </a:r>
                      <a:endParaRPr lang="en-US" dirty="0"/>
                    </a:p>
                  </a:txBody>
                  <a:tcPr/>
                </a:tc>
              </a:tr>
              <a:tr h="582820">
                <a:tc>
                  <a:txBody>
                    <a:bodyPr/>
                    <a:lstStyle/>
                    <a:p>
                      <a:r>
                        <a:rPr lang="en-US" dirty="0" smtClean="0"/>
                        <a:t>Scientific Merit Review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Oct-</a:t>
                      </a:r>
                      <a:r>
                        <a:rPr lang="en-US" baseline="0" dirty="0" smtClean="0"/>
                        <a:t>Nov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Feb-March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June-July</a:t>
                      </a:r>
                      <a:endParaRPr lang="en-US" dirty="0"/>
                    </a:p>
                  </a:txBody>
                  <a:tcPr/>
                </a:tc>
              </a:tr>
              <a:tr h="582820">
                <a:tc>
                  <a:txBody>
                    <a:bodyPr/>
                    <a:lstStyle/>
                    <a:p>
                      <a:r>
                        <a:rPr lang="en-US" dirty="0" smtClean="0"/>
                        <a:t>Advisory Council Review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January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August</a:t>
                      </a:r>
                      <a:endParaRPr lang="en-US" dirty="0"/>
                    </a:p>
                  </a:txBody>
                  <a:tcPr/>
                </a:tc>
              </a:tr>
              <a:tr h="582820">
                <a:tc>
                  <a:txBody>
                    <a:bodyPr/>
                    <a:lstStyle/>
                    <a:p>
                      <a:r>
                        <a:rPr lang="en-US" dirty="0" smtClean="0"/>
                        <a:t>Earliest Start 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April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September</a:t>
                      </a:r>
                      <a:r>
                        <a:rPr lang="en-US" baseline="0" dirty="0" smtClean="0"/>
                        <a:t> or December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19529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5831" y="2119257"/>
            <a:ext cx="7268707" cy="360381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All about </a:t>
            </a:r>
            <a:r>
              <a:rPr lang="en-US" dirty="0"/>
              <a:t>grants podcast: </a:t>
            </a:r>
            <a:endParaRPr lang="en-US" dirty="0" smtClean="0"/>
          </a:p>
          <a:p>
            <a:pPr marL="365760" lvl="1" indent="0">
              <a:buNone/>
            </a:pPr>
            <a:r>
              <a:rPr lang="en-US" sz="2000" dirty="0" smtClean="0">
                <a:hlinkClick r:id="rId3"/>
              </a:rPr>
              <a:t>http</a:t>
            </a:r>
            <a:r>
              <a:rPr lang="en-US" sz="2000" dirty="0">
                <a:hlinkClick r:id="rId3"/>
              </a:rPr>
              <a:t>://grants.nih.gov/podcasts/All_About_Grants/</a:t>
            </a:r>
            <a:r>
              <a:rPr lang="en-US" sz="2000" dirty="0" smtClean="0">
                <a:hlinkClick r:id="rId3"/>
              </a:rPr>
              <a:t>index.htm</a:t>
            </a:r>
            <a:endParaRPr lang="en-US" sz="2000" dirty="0" smtClean="0"/>
          </a:p>
          <a:p>
            <a:pPr marL="0" indent="0">
              <a:buNone/>
            </a:pPr>
            <a:r>
              <a:rPr lang="en-US" dirty="0" smtClean="0"/>
              <a:t>F kiosk</a:t>
            </a:r>
          </a:p>
          <a:p>
            <a:pPr marL="365760" lvl="1" indent="0">
              <a:buNone/>
            </a:pPr>
            <a:r>
              <a:rPr lang="en-US" sz="2000" dirty="0">
                <a:hlinkClick r:id="rId4"/>
              </a:rPr>
              <a:t>http://grants.nih.gov/training/</a:t>
            </a:r>
            <a:r>
              <a:rPr lang="en-US" sz="2000" dirty="0" smtClean="0">
                <a:hlinkClick r:id="rId4"/>
              </a:rPr>
              <a:t>F_files_nrsa.htm</a:t>
            </a:r>
            <a:endParaRPr lang="en-US" sz="2000" dirty="0"/>
          </a:p>
          <a:p>
            <a:pPr marL="0" indent="0">
              <a:buNone/>
            </a:pPr>
            <a:r>
              <a:rPr lang="en-US" dirty="0" smtClean="0"/>
              <a:t>K kiosk</a:t>
            </a:r>
          </a:p>
          <a:p>
            <a:pPr marL="365760" lvl="1" indent="0">
              <a:buNone/>
            </a:pPr>
            <a:r>
              <a:rPr lang="en-US" sz="2000" dirty="0">
                <a:hlinkClick r:id="rId5"/>
              </a:rPr>
              <a:t>http://grants.nih.gov/</a:t>
            </a:r>
            <a:r>
              <a:rPr lang="en-US" sz="2000" dirty="0" smtClean="0">
                <a:hlinkClick r:id="rId5"/>
              </a:rPr>
              <a:t>training/careerdevelopmentawards.htm</a:t>
            </a:r>
            <a:endParaRPr lang="en-US" sz="2000" dirty="0" smtClean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4713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Isn’t there $$ beyond the NIH?!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3342" y="2119257"/>
            <a:ext cx="6846926" cy="3709618"/>
          </a:xfrm>
        </p:spPr>
        <p:txBody>
          <a:bodyPr>
            <a:normAutofit fontScale="77500" lnSpcReduction="20000"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Yes! Can you find some?</a:t>
            </a:r>
          </a:p>
          <a:p>
            <a:pPr>
              <a:buFont typeface="Arial"/>
              <a:buChar char="•"/>
            </a:pPr>
            <a:r>
              <a:rPr lang="en-US" dirty="0" smtClean="0"/>
              <a:t>Check out foundations and private institutes in your area of research interest</a:t>
            </a:r>
          </a:p>
          <a:p>
            <a:pPr>
              <a:buFont typeface="Arial"/>
              <a:buChar char="•"/>
            </a:pPr>
            <a:r>
              <a:rPr lang="en-US" dirty="0" smtClean="0"/>
              <a:t>Examples: 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RWJF, Gates, Doris Duke (MDs), American Association of University Women, </a:t>
            </a:r>
            <a:r>
              <a:rPr lang="en-US" dirty="0" err="1" smtClean="0"/>
              <a:t>Afya</a:t>
            </a:r>
            <a:r>
              <a:rPr lang="en-US" dirty="0" smtClean="0"/>
              <a:t> Bora Consortium (international), Aga Khan Foundation (international)</a:t>
            </a:r>
          </a:p>
          <a:p>
            <a:pPr>
              <a:buFont typeface="Arial"/>
              <a:buChar char="•"/>
            </a:pPr>
            <a:r>
              <a:rPr lang="en-US" dirty="0" smtClean="0"/>
              <a:t>Check out the list of non-NIH </a:t>
            </a:r>
            <a:r>
              <a:rPr lang="en-US" dirty="0" smtClean="0"/>
              <a:t>funding </a:t>
            </a:r>
            <a:r>
              <a:rPr lang="en-US" dirty="0"/>
              <a:t>opportunities here: 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err="1"/>
              <a:t>www.fic.nih.gov</a:t>
            </a:r>
            <a:r>
              <a:rPr lang="en-US" dirty="0"/>
              <a:t>/Funding/</a:t>
            </a:r>
            <a:r>
              <a:rPr lang="en-US" dirty="0" err="1"/>
              <a:t>NonNIH</a:t>
            </a:r>
            <a:r>
              <a:rPr lang="en-US" dirty="0" smtClean="0"/>
              <a:t>/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29458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career trajectory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PhD             Post-doc            Assistant Professor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        Associate Professor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       (Full) Professor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1447800" y="1648968"/>
            <a:ext cx="7620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4038600" y="1676400"/>
            <a:ext cx="7620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1813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note about training grants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024" y="2119256"/>
            <a:ext cx="6965244" cy="3900543"/>
          </a:xfrm>
        </p:spPr>
        <p:txBody>
          <a:bodyPr>
            <a:normAutofit fontScale="77500" lnSpcReduction="20000"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Important to “tell a story” about: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Where you’ve been 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Where you’d like to go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And how you </a:t>
            </a:r>
            <a:r>
              <a:rPr lang="en-US" i="1" dirty="0" smtClean="0"/>
              <a:t>cannot</a:t>
            </a:r>
            <a:r>
              <a:rPr lang="en-US" dirty="0" smtClean="0"/>
              <a:t> get where you want to go without this grant</a:t>
            </a:r>
          </a:p>
          <a:p>
            <a:pPr>
              <a:buFont typeface="Arial"/>
              <a:buChar char="•"/>
            </a:pPr>
            <a:r>
              <a:rPr lang="en-US" dirty="0" smtClean="0"/>
              <a:t>You have to be thinking 5 years ahead 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at least in your grant application 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and probably in real life too</a:t>
            </a:r>
            <a:r>
              <a:rPr lang="en-US" dirty="0" smtClean="0"/>
              <a:t>…</a:t>
            </a:r>
          </a:p>
          <a:p>
            <a:pPr>
              <a:buFont typeface="Arial"/>
              <a:buChar char="•"/>
            </a:pPr>
            <a:r>
              <a:rPr lang="en-US" dirty="0" smtClean="0"/>
              <a:t>Training awards (</a:t>
            </a:r>
            <a:r>
              <a:rPr lang="en-US" dirty="0" err="1" smtClean="0"/>
              <a:t>Fs</a:t>
            </a:r>
            <a:r>
              <a:rPr lang="en-US" dirty="0" smtClean="0"/>
              <a:t> and Ks) are all about you, your mentors/sponsors, and where you see your career going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658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 research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Obtaining funding and leading research</a:t>
            </a:r>
          </a:p>
          <a:p>
            <a:pPr lvl="1"/>
            <a:r>
              <a:rPr lang="en-US" dirty="0" smtClean="0"/>
              <a:t>The extent of this will vary depending on your faculty track and your personal goals </a:t>
            </a:r>
          </a:p>
          <a:p>
            <a:r>
              <a:rPr lang="en-US" dirty="0"/>
              <a:t>B</a:t>
            </a:r>
            <a:r>
              <a:rPr lang="en-US" dirty="0" smtClean="0"/>
              <a:t>eing a co-investigator on others’ research</a:t>
            </a:r>
          </a:p>
          <a:p>
            <a:r>
              <a:rPr lang="en-US" dirty="0" smtClean="0"/>
              <a:t>Writing papers</a:t>
            </a:r>
          </a:p>
          <a:p>
            <a:r>
              <a:rPr lang="en-US" dirty="0" smtClean="0"/>
              <a:t>Mentoring more junior persons</a:t>
            </a:r>
          </a:p>
          <a:p>
            <a:r>
              <a:rPr lang="en-US" dirty="0" smtClean="0"/>
              <a:t>Reviewing grants (internal/external) and manuscripts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074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Grant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Time to do a comprehensive literature review</a:t>
            </a:r>
          </a:p>
          <a:p>
            <a:r>
              <a:rPr lang="en-US" dirty="0" smtClean="0"/>
              <a:t>Reach out to new collaborators</a:t>
            </a:r>
          </a:p>
          <a:p>
            <a:r>
              <a:rPr lang="en-US" dirty="0" smtClean="0"/>
              <a:t>Peer review really helps improve your work</a:t>
            </a:r>
          </a:p>
          <a:p>
            <a:r>
              <a:rPr lang="en-US" dirty="0" smtClean="0"/>
              <a:t>Success begets success – funders want to know you have a track record</a:t>
            </a:r>
          </a:p>
          <a:p>
            <a:r>
              <a:rPr lang="en-US" dirty="0" smtClean="0"/>
              <a:t>If you don’t enjoy it, rethink</a:t>
            </a:r>
          </a:p>
        </p:txBody>
      </p:sp>
    </p:spTree>
    <p:extLst>
      <p:ext uri="{BB962C8B-B14F-4D97-AF65-F5344CB8AC3E}">
        <p14:creationId xmlns:p14="http://schemas.microsoft.com/office/powerpoint/2010/main" val="3467249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early career grant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Intramural funding</a:t>
            </a:r>
          </a:p>
          <a:p>
            <a:pPr lvl="1"/>
            <a:r>
              <a:rPr lang="en-US" dirty="0" smtClean="0"/>
              <a:t>At UCSF this is called RAP funding  </a:t>
            </a:r>
            <a:r>
              <a:rPr lang="en-US" dirty="0" smtClean="0">
                <a:hlinkClick r:id="rId2"/>
              </a:rPr>
              <a:t>http://rap.ucsf.edu/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Available to all, but favors post-docs and junior faculty (assistant professors)</a:t>
            </a:r>
          </a:p>
          <a:p>
            <a:pPr lvl="1"/>
            <a:r>
              <a:rPr lang="en-US" dirty="0" smtClean="0"/>
              <a:t>Funding amounts are small ($25,000-$40,000 for most) and usually for 1 year</a:t>
            </a:r>
          </a:p>
          <a:p>
            <a:pPr lvl="1"/>
            <a:r>
              <a:rPr lang="en-US" dirty="0" smtClean="0"/>
              <a:t>Less competitive than extramural funding</a:t>
            </a:r>
          </a:p>
          <a:p>
            <a:r>
              <a:rPr lang="en-US" dirty="0" smtClean="0"/>
              <a:t>NIH K01 (or K08, K23) – Mentored award for Assistant professor 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ften written as a post-doc</a:t>
            </a:r>
          </a:p>
          <a:p>
            <a:pPr lvl="1"/>
            <a:r>
              <a:rPr lang="en-US" dirty="0" smtClean="0"/>
              <a:t>Combination of research and training</a:t>
            </a:r>
          </a:p>
          <a:p>
            <a:pPr lvl="1"/>
            <a:r>
              <a:rPr lang="en-US" dirty="0" smtClean="0"/>
              <a:t>5 years of ~75% salary support</a:t>
            </a:r>
          </a:p>
          <a:p>
            <a:pPr lvl="1"/>
            <a:r>
              <a:rPr lang="en-US" dirty="0" smtClean="0"/>
              <a:t>$25,000-$50,000/year for research /training </a:t>
            </a:r>
            <a:r>
              <a:rPr lang="en-US" dirty="0" smtClean="0"/>
              <a:t>expenses</a:t>
            </a:r>
          </a:p>
          <a:p>
            <a:pPr marL="457200" lvl="1" indent="0">
              <a:buNone/>
            </a:pPr>
            <a:r>
              <a:rPr lang="en-US" dirty="0">
                <a:hlinkClick r:id="rId3"/>
              </a:rPr>
              <a:t>https://researchtraining.nih.gov/programs/career-</a:t>
            </a:r>
            <a:r>
              <a:rPr lang="en-US" dirty="0" smtClean="0">
                <a:hlinkClick r:id="rId3"/>
              </a:rPr>
              <a:t>development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02495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grant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R03 – any time in career</a:t>
            </a:r>
          </a:p>
          <a:p>
            <a:pPr lvl="1"/>
            <a:r>
              <a:rPr lang="en-US" dirty="0" smtClean="0"/>
              <a:t>2 years of support,  $50,000 year direct costs </a:t>
            </a:r>
          </a:p>
          <a:p>
            <a:pPr lvl="1"/>
            <a:r>
              <a:rPr lang="en-US" dirty="0" smtClean="0"/>
              <a:t>Usually for secondary data analysis, pilot studies, less preliminary data needed</a:t>
            </a:r>
          </a:p>
          <a:p>
            <a:r>
              <a:rPr lang="en-US" dirty="0" smtClean="0"/>
              <a:t>R21 – any time in career</a:t>
            </a:r>
          </a:p>
          <a:p>
            <a:pPr lvl="1"/>
            <a:r>
              <a:rPr lang="en-US" dirty="0" smtClean="0"/>
              <a:t>2 years of support, $275,000 direct costs total</a:t>
            </a:r>
          </a:p>
          <a:p>
            <a:pPr lvl="1"/>
            <a:r>
              <a:rPr lang="en-US" dirty="0" smtClean="0"/>
              <a:t>For novel  or exploratory projects, less preliminary data is required</a:t>
            </a:r>
          </a:p>
          <a:p>
            <a:r>
              <a:rPr lang="en-US" dirty="0" smtClean="0"/>
              <a:t>R34 – any time in career</a:t>
            </a:r>
          </a:p>
          <a:p>
            <a:pPr lvl="1"/>
            <a:r>
              <a:rPr lang="en-US" dirty="0" smtClean="0"/>
              <a:t>Clinical trial planning</a:t>
            </a:r>
          </a:p>
          <a:p>
            <a:pPr lvl="1"/>
            <a:r>
              <a:rPr lang="en-US" dirty="0" smtClean="0"/>
              <a:t>Only at some institutes, rules and funding limits vary by institute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6292334"/>
            <a:ext cx="6588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http://grants.nih.gov/grants/funding/funding_program.htm#RSeries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469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R01 – any time, but need to be fairly well established</a:t>
            </a:r>
          </a:p>
          <a:p>
            <a:pPr lvl="1"/>
            <a:r>
              <a:rPr lang="en-US" dirty="0" smtClean="0"/>
              <a:t>Up to 5 years of funding</a:t>
            </a:r>
          </a:p>
          <a:p>
            <a:pPr lvl="1"/>
            <a:r>
              <a:rPr lang="en-US" dirty="0" smtClean="0"/>
              <a:t>Up to $500,000/year direct costs</a:t>
            </a:r>
          </a:p>
          <a:p>
            <a:pPr lvl="1"/>
            <a:r>
              <a:rPr lang="en-US" dirty="0" smtClean="0"/>
              <a:t>Preliminary data needed</a:t>
            </a:r>
          </a:p>
          <a:p>
            <a:r>
              <a:rPr lang="en-US" dirty="0" smtClean="0"/>
              <a:t>U01 – similar to R01</a:t>
            </a:r>
          </a:p>
          <a:p>
            <a:pPr lvl="1"/>
            <a:r>
              <a:rPr lang="en-US" dirty="0" smtClean="0"/>
              <a:t>More collaborative (with the NIH and possibly other institutions) than a R01</a:t>
            </a:r>
          </a:p>
          <a:p>
            <a:pPr lvl="1"/>
            <a:r>
              <a:rPr lang="en-US" dirty="0" smtClean="0"/>
              <a:t>Budgets may be smaller than R01 (often $250,000/year)</a:t>
            </a:r>
          </a:p>
          <a:p>
            <a:r>
              <a:rPr lang="en-US" dirty="0" smtClean="0"/>
              <a:t>K24 – mentoring grant – Associate professor</a:t>
            </a:r>
          </a:p>
          <a:p>
            <a:pPr lvl="1"/>
            <a:r>
              <a:rPr lang="en-US" dirty="0" smtClean="0"/>
              <a:t>Up to 5 years of funding</a:t>
            </a:r>
          </a:p>
          <a:p>
            <a:pPr lvl="1"/>
            <a:r>
              <a:rPr lang="en-US" dirty="0" smtClean="0"/>
              <a:t>Not all institutes</a:t>
            </a:r>
          </a:p>
          <a:p>
            <a:pPr lvl="1"/>
            <a:r>
              <a:rPr lang="en-US" dirty="0" smtClean="0"/>
              <a:t>Up to 50% salary support plus $50,000 funds for training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6292334"/>
            <a:ext cx="6588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http://grants.nih.gov/grants/funding/funding_program.htm#RSeries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125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and indirect 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 costs – what you get to spend on salaries, travel, etc.</a:t>
            </a:r>
          </a:p>
          <a:p>
            <a:r>
              <a:rPr lang="en-US" dirty="0" smtClean="0"/>
              <a:t>Indirect costs – what the university gets to cover facilities and administrative costs</a:t>
            </a:r>
          </a:p>
          <a:p>
            <a:pPr lvl="1"/>
            <a:r>
              <a:rPr lang="en-US" dirty="0" smtClean="0"/>
              <a:t>Added on top of direct costs (with some adjustments), calculated as a % of direct costs</a:t>
            </a:r>
          </a:p>
          <a:p>
            <a:pPr lvl="1"/>
            <a:r>
              <a:rPr lang="en-US" dirty="0" smtClean="0"/>
              <a:t>Varies by grant type (training grants: 8%) and institution and funder (UCSF NIH rate is 56.5%)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362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Mentored career grants (K01s) are excellent ways to have time to write papers, start your research</a:t>
            </a:r>
          </a:p>
          <a:p>
            <a:pPr lvl="1"/>
            <a:r>
              <a:rPr lang="en-US" dirty="0" smtClean="0"/>
              <a:t>But there is a clause about no other federal funding that makes the remaining 25% of salary support challenging</a:t>
            </a:r>
          </a:p>
          <a:p>
            <a:r>
              <a:rPr lang="en-US" dirty="0" smtClean="0"/>
              <a:t>R grants supply a shrinking % effort</a:t>
            </a:r>
          </a:p>
          <a:p>
            <a:r>
              <a:rPr lang="en-US" dirty="0" smtClean="0"/>
              <a:t>UCSF has an excellent track record of obtaining NIH funding and many resources to help post-docs and junior faculty</a:t>
            </a:r>
          </a:p>
          <a:p>
            <a:r>
              <a:rPr lang="en-US" dirty="0" smtClean="0"/>
              <a:t>Get involved with a successful investigator that you can work well with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532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2405</TotalTime>
  <Words>1466</Words>
  <Application>Microsoft Macintosh PowerPoint</Application>
  <PresentationFormat>On-screen Show (4:3)</PresentationFormat>
  <Paragraphs>187</Paragraphs>
  <Slides>20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Grant writing and funding sources</vt:lpstr>
      <vt:lpstr>Academic career trajectory</vt:lpstr>
      <vt:lpstr>Faculty research responsibilities</vt:lpstr>
      <vt:lpstr>Grant writing</vt:lpstr>
      <vt:lpstr>Typical early career grant funding</vt:lpstr>
      <vt:lpstr>Other grant funding</vt:lpstr>
      <vt:lpstr>Other funding</vt:lpstr>
      <vt:lpstr>Direct and indirect costs</vt:lpstr>
      <vt:lpstr>Notes</vt:lpstr>
      <vt:lpstr>NIH Institutes</vt:lpstr>
      <vt:lpstr>NIH Institutes:  Funding Opportunities</vt:lpstr>
      <vt:lpstr>Funding Opportunities Cont’d</vt:lpstr>
      <vt:lpstr>PowerPoint Presentation</vt:lpstr>
      <vt:lpstr>NIH Institute: What is the best fit for you?</vt:lpstr>
      <vt:lpstr>NIH Funding: Types of Grants</vt:lpstr>
      <vt:lpstr>NIH Funding: Due Dates</vt:lpstr>
      <vt:lpstr>NIH Funding: Review Dates</vt:lpstr>
      <vt:lpstr>Some resources</vt:lpstr>
      <vt:lpstr>Isn’t there $$ beyond the NIH?!</vt:lpstr>
      <vt:lpstr>A note about training grants</vt:lpstr>
    </vt:vector>
  </TitlesOfParts>
  <Company>UCSF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to expect from an academic career</dc:title>
  <dc:creator>Hahn, Judy</dc:creator>
  <cp:lastModifiedBy>Judith Hahn</cp:lastModifiedBy>
  <cp:revision>40</cp:revision>
  <dcterms:created xsi:type="dcterms:W3CDTF">2014-12-31T05:41:37Z</dcterms:created>
  <dcterms:modified xsi:type="dcterms:W3CDTF">2016-03-28T15:21:53Z</dcterms:modified>
</cp:coreProperties>
</file>