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8" r:id="rId1"/>
  </p:sldMasterIdLst>
  <p:notesMasterIdLst>
    <p:notesMasterId r:id="rId57"/>
  </p:notesMasterIdLst>
  <p:handoutMasterIdLst>
    <p:handoutMasterId r:id="rId58"/>
  </p:handoutMasterIdLst>
  <p:sldIdLst>
    <p:sldId id="256" r:id="rId2"/>
    <p:sldId id="257" r:id="rId3"/>
    <p:sldId id="339" r:id="rId4"/>
    <p:sldId id="340" r:id="rId5"/>
    <p:sldId id="260" r:id="rId6"/>
    <p:sldId id="259" r:id="rId7"/>
    <p:sldId id="261" r:id="rId8"/>
    <p:sldId id="262" r:id="rId9"/>
    <p:sldId id="268" r:id="rId10"/>
    <p:sldId id="269" r:id="rId11"/>
    <p:sldId id="263" r:id="rId12"/>
    <p:sldId id="267" r:id="rId13"/>
    <p:sldId id="264" r:id="rId14"/>
    <p:sldId id="341" r:id="rId15"/>
    <p:sldId id="265" r:id="rId16"/>
    <p:sldId id="342" r:id="rId17"/>
    <p:sldId id="266" r:id="rId18"/>
    <p:sldId id="296" r:id="rId19"/>
    <p:sldId id="297" r:id="rId20"/>
    <p:sldId id="298" r:id="rId21"/>
    <p:sldId id="299" r:id="rId22"/>
    <p:sldId id="300" r:id="rId23"/>
    <p:sldId id="301" r:id="rId24"/>
    <p:sldId id="302" r:id="rId25"/>
    <p:sldId id="309" r:id="rId26"/>
    <p:sldId id="308" r:id="rId27"/>
    <p:sldId id="310" r:id="rId28"/>
    <p:sldId id="311" r:id="rId29"/>
    <p:sldId id="312" r:id="rId30"/>
    <p:sldId id="313" r:id="rId31"/>
    <p:sldId id="314" r:id="rId32"/>
    <p:sldId id="315" r:id="rId33"/>
    <p:sldId id="316" r:id="rId34"/>
    <p:sldId id="317" r:id="rId35"/>
    <p:sldId id="318" r:id="rId36"/>
    <p:sldId id="290" r:id="rId37"/>
    <p:sldId id="320" r:id="rId38"/>
    <p:sldId id="321" r:id="rId39"/>
    <p:sldId id="322" r:id="rId40"/>
    <p:sldId id="323" r:id="rId41"/>
    <p:sldId id="324" r:id="rId42"/>
    <p:sldId id="325" r:id="rId43"/>
    <p:sldId id="326" r:id="rId44"/>
    <p:sldId id="327" r:id="rId45"/>
    <p:sldId id="328" r:id="rId46"/>
    <p:sldId id="329" r:id="rId47"/>
    <p:sldId id="330" r:id="rId48"/>
    <p:sldId id="331" r:id="rId49"/>
    <p:sldId id="332" r:id="rId50"/>
    <p:sldId id="333" r:id="rId51"/>
    <p:sldId id="304" r:id="rId52"/>
    <p:sldId id="335" r:id="rId53"/>
    <p:sldId id="336" r:id="rId54"/>
    <p:sldId id="337" r:id="rId55"/>
    <p:sldId id="338" r:id="rId56"/>
  </p:sldIdLst>
  <p:sldSz cx="9144000" cy="5143500" type="screen16x9"/>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8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8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8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8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6D6D"/>
    <a:srgbClr val="3C6363"/>
    <a:srgbClr val="345656"/>
    <a:srgbClr val="DE6810"/>
    <a:srgbClr val="DF6103"/>
    <a:srgbClr val="DA6720"/>
    <a:srgbClr val="DB6D29"/>
    <a:srgbClr val="EC66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8" autoAdjust="0"/>
  </p:normalViewPr>
  <p:slideViewPr>
    <p:cSldViewPr>
      <p:cViewPr>
        <p:scale>
          <a:sx n="100" d="100"/>
          <a:sy n="100" d="100"/>
        </p:scale>
        <p:origin x="350" y="-48"/>
      </p:cViewPr>
      <p:guideLst>
        <p:guide orient="horz" pos="720"/>
        <p:guide pos="5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lvl1pPr>
          </a:lstStyle>
          <a:p>
            <a:fld id="{0C616B13-128B-4FE2-B7E4-8B8E4C244ED6}" type="slidenum">
              <a:rPr lang="en-US"/>
              <a:pPr/>
              <a:t>‹#›</a:t>
            </a:fld>
            <a:endParaRPr lang="en-US"/>
          </a:p>
        </p:txBody>
      </p:sp>
    </p:spTree>
    <p:extLst>
      <p:ext uri="{BB962C8B-B14F-4D97-AF65-F5344CB8AC3E}">
        <p14:creationId xmlns:p14="http://schemas.microsoft.com/office/powerpoint/2010/main" val="21389810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314575" y="527050"/>
            <a:ext cx="4667250"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lvl1pPr>
          </a:lstStyle>
          <a:p>
            <a:fld id="{268F946D-BBD2-4ADB-BCD4-ECEA04A0E7FA}" type="slidenum">
              <a:rPr lang="en-US"/>
              <a:pPr/>
              <a:t>‹#›</a:t>
            </a:fld>
            <a:endParaRPr lang="en-US"/>
          </a:p>
        </p:txBody>
      </p:sp>
    </p:spTree>
    <p:extLst>
      <p:ext uri="{BB962C8B-B14F-4D97-AF65-F5344CB8AC3E}">
        <p14:creationId xmlns:p14="http://schemas.microsoft.com/office/powerpoint/2010/main" val="201938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CDC definition</a:t>
            </a:r>
            <a:r>
              <a:rPr lang="en-US" baseline="0" dirty="0" smtClean="0"/>
              <a:t> for case=</a:t>
            </a:r>
            <a:r>
              <a:rPr lang="en-US" dirty="0" smtClean="0"/>
              <a:t>EBLL &gt;=10 </a:t>
            </a:r>
            <a:r>
              <a:rPr lang="en-US" dirty="0" err="1" smtClean="0"/>
              <a:t>ug</a:t>
            </a:r>
            <a:r>
              <a:rPr lang="en-US" dirty="0" smtClean="0"/>
              <a:t>/dl lead in blood </a:t>
            </a:r>
            <a:endParaRPr lang="en-US" dirty="0"/>
          </a:p>
        </p:txBody>
      </p:sp>
      <p:sp>
        <p:nvSpPr>
          <p:cNvPr id="4" name="Slide Number Placeholder 3"/>
          <p:cNvSpPr>
            <a:spLocks noGrp="1"/>
          </p:cNvSpPr>
          <p:nvPr>
            <p:ph type="sldNum" sz="quarter" idx="10"/>
          </p:nvPr>
        </p:nvSpPr>
        <p:spPr/>
        <p:txBody>
          <a:bodyPr/>
          <a:lstStyle/>
          <a:p>
            <a:fld id="{268F946D-BBD2-4ADB-BCD4-ECEA04A0E7FA}" type="slidenum">
              <a:rPr lang="en-US" smtClean="0"/>
              <a:pPr/>
              <a:t>4</a:t>
            </a:fld>
            <a:endParaRPr lang="en-US"/>
          </a:p>
        </p:txBody>
      </p:sp>
    </p:spTree>
    <p:extLst>
      <p:ext uri="{BB962C8B-B14F-4D97-AF65-F5344CB8AC3E}">
        <p14:creationId xmlns:p14="http://schemas.microsoft.com/office/powerpoint/2010/main" val="3772656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8B615378-E1CD-4EB8-ABEF-68CCF80F4A90}" type="slidenum">
              <a:rPr lang="en-US" altLang="en-US" sz="1200" smtClean="0">
                <a:latin typeface="Arial" charset="0"/>
                <a:ea typeface="ＭＳ Ｐゴシック" charset="-128"/>
              </a:rPr>
              <a:pPr/>
              <a:t>43</a:t>
            </a:fld>
            <a:endParaRPr lang="en-US" altLang="en-US" sz="1200" smtClean="0">
              <a:latin typeface="Arial" charset="0"/>
              <a:ea typeface="ＭＳ Ｐゴシック" charset="-128"/>
            </a:endParaRPr>
          </a:p>
        </p:txBody>
      </p:sp>
      <p:sp>
        <p:nvSpPr>
          <p:cNvPr id="62467" name="Rectangle 2"/>
          <p:cNvSpPr>
            <a:spLocks noGrp="1" noRot="1" noChangeAspect="1" noChangeArrowheads="1" noTextEdit="1"/>
          </p:cNvSpPr>
          <p:nvPr>
            <p:ph type="sldImg"/>
          </p:nvPr>
        </p:nvSpPr>
        <p:spPr>
          <a:xfrm>
            <a:off x="2314575" y="527050"/>
            <a:ext cx="4667250" cy="2625725"/>
          </a:xfrm>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charset="0"/>
              </a:rPr>
              <a:t>You have sampled on disease status so cant estimate</a:t>
            </a:r>
            <a:r>
              <a:rPr lang="en-US" altLang="en-US" baseline="0" dirty="0" smtClean="0">
                <a:latin typeface="Arial" charset="0"/>
              </a:rPr>
              <a:t> true prevalence- and for </a:t>
            </a:r>
            <a:r>
              <a:rPr lang="en-US" altLang="en-US" baseline="0" dirty="0" err="1" smtClean="0">
                <a:latin typeface="Arial" charset="0"/>
              </a:rPr>
              <a:t>pp</a:t>
            </a:r>
            <a:r>
              <a:rPr lang="en-US" altLang="en-US" baseline="0" dirty="0" smtClean="0">
                <a:latin typeface="Arial" charset="0"/>
              </a:rPr>
              <a:t> value and </a:t>
            </a:r>
            <a:r>
              <a:rPr lang="en-US" altLang="en-US" baseline="0" dirty="0" err="1" smtClean="0">
                <a:latin typeface="Arial" charset="0"/>
              </a:rPr>
              <a:t>neg</a:t>
            </a:r>
            <a:r>
              <a:rPr lang="en-US" altLang="en-US" baseline="0" dirty="0" smtClean="0">
                <a:latin typeface="Arial" charset="0"/>
              </a:rPr>
              <a:t> </a:t>
            </a:r>
            <a:r>
              <a:rPr lang="en-US" altLang="en-US" baseline="0" dirty="0" err="1" smtClean="0">
                <a:latin typeface="Arial" charset="0"/>
              </a:rPr>
              <a:t>pp</a:t>
            </a:r>
            <a:r>
              <a:rPr lang="en-US" altLang="en-US" baseline="0" dirty="0" smtClean="0">
                <a:latin typeface="Arial" charset="0"/>
              </a:rPr>
              <a:t>, you need prevalence</a:t>
            </a:r>
            <a:endParaRPr lang="en-US" altLang="en-US" dirty="0"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A7BC875E-E400-4461-8A6C-3565E1DF8BE2}" type="slidenum">
              <a:rPr lang="en-US" altLang="en-US" sz="1200" smtClean="0">
                <a:latin typeface="Arial" charset="0"/>
                <a:ea typeface="ＭＳ Ｐゴシック" charset="-128"/>
              </a:rPr>
              <a:pPr/>
              <a:t>44</a:t>
            </a:fld>
            <a:endParaRPr lang="en-US" altLang="en-US" sz="1200" smtClean="0">
              <a:latin typeface="Arial" charset="0"/>
              <a:ea typeface="ＭＳ Ｐゴシック" charset="-128"/>
            </a:endParaRPr>
          </a:p>
        </p:txBody>
      </p:sp>
      <p:sp>
        <p:nvSpPr>
          <p:cNvPr id="63491" name="Rectangle 2"/>
          <p:cNvSpPr>
            <a:spLocks noGrp="1" noRot="1" noChangeAspect="1" noChangeArrowheads="1" noTextEdit="1"/>
          </p:cNvSpPr>
          <p:nvPr>
            <p:ph type="sldImg"/>
          </p:nvPr>
        </p:nvSpPr>
        <p:spPr>
          <a:xfrm>
            <a:off x="2314575" y="527050"/>
            <a:ext cx="4667250" cy="2625725"/>
          </a:xfrm>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9A622D4A-2385-4005-BCBC-95DE2A4ED4F4}" type="slidenum">
              <a:rPr lang="en-US" altLang="en-US" sz="1200" smtClean="0">
                <a:latin typeface="Arial" charset="0"/>
                <a:ea typeface="ＭＳ Ｐゴシック" charset="-128"/>
              </a:rPr>
              <a:pPr/>
              <a:t>45</a:t>
            </a:fld>
            <a:endParaRPr lang="en-US" altLang="en-US" sz="1200" smtClean="0">
              <a:latin typeface="Arial" charset="0"/>
              <a:ea typeface="ＭＳ Ｐゴシック" charset="-128"/>
            </a:endParaRPr>
          </a:p>
        </p:txBody>
      </p:sp>
      <p:sp>
        <p:nvSpPr>
          <p:cNvPr id="64515" name="Rectangle 2"/>
          <p:cNvSpPr>
            <a:spLocks noGrp="1" noRot="1" noChangeAspect="1" noChangeArrowheads="1" noTextEdit="1"/>
          </p:cNvSpPr>
          <p:nvPr>
            <p:ph type="sldImg"/>
          </p:nvPr>
        </p:nvSpPr>
        <p:spPr>
          <a:xfrm>
            <a:off x="2314575" y="527050"/>
            <a:ext cx="4667250" cy="2625725"/>
          </a:xfrm>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Observational studies also include ‘outbreak’ investigations,</a:t>
            </a:r>
            <a:r>
              <a:rPr lang="en-US" baseline="0" dirty="0" smtClean="0"/>
              <a:t> which can be cross sectional, case control, cohorts, or all. </a:t>
            </a:r>
            <a:endParaRPr lang="en-US" dirty="0"/>
          </a:p>
        </p:txBody>
      </p:sp>
      <p:sp>
        <p:nvSpPr>
          <p:cNvPr id="4" name="Slide Number Placeholder 3"/>
          <p:cNvSpPr>
            <a:spLocks noGrp="1"/>
          </p:cNvSpPr>
          <p:nvPr>
            <p:ph type="sldNum" sz="quarter" idx="10"/>
          </p:nvPr>
        </p:nvSpPr>
        <p:spPr/>
        <p:txBody>
          <a:bodyPr/>
          <a:lstStyle/>
          <a:p>
            <a:fld id="{268F946D-BBD2-4ADB-BCD4-ECEA04A0E7FA}" type="slidenum">
              <a:rPr lang="en-US" smtClean="0"/>
              <a:pPr/>
              <a:t>6</a:t>
            </a:fld>
            <a:endParaRPr lang="en-US"/>
          </a:p>
        </p:txBody>
      </p:sp>
    </p:spTree>
    <p:extLst>
      <p:ext uri="{BB962C8B-B14F-4D97-AF65-F5344CB8AC3E}">
        <p14:creationId xmlns:p14="http://schemas.microsoft.com/office/powerpoint/2010/main" val="249688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important</a:t>
            </a:r>
            <a:r>
              <a:rPr lang="en-US" baseline="0" dirty="0" smtClean="0"/>
              <a:t> part of timing is- did the event already occur or not?</a:t>
            </a:r>
            <a:endParaRPr lang="en-US" dirty="0"/>
          </a:p>
        </p:txBody>
      </p:sp>
      <p:sp>
        <p:nvSpPr>
          <p:cNvPr id="4" name="Slide Number Placeholder 3"/>
          <p:cNvSpPr>
            <a:spLocks noGrp="1"/>
          </p:cNvSpPr>
          <p:nvPr>
            <p:ph type="sldNum" sz="quarter" idx="10"/>
          </p:nvPr>
        </p:nvSpPr>
        <p:spPr/>
        <p:txBody>
          <a:bodyPr/>
          <a:lstStyle/>
          <a:p>
            <a:fld id="{268F946D-BBD2-4ADB-BCD4-ECEA04A0E7FA}" type="slidenum">
              <a:rPr lang="en-US" smtClean="0"/>
              <a:pPr/>
              <a:t>8</a:t>
            </a:fld>
            <a:endParaRPr lang="en-US"/>
          </a:p>
        </p:txBody>
      </p:sp>
    </p:spTree>
    <p:extLst>
      <p:ext uri="{BB962C8B-B14F-4D97-AF65-F5344CB8AC3E}">
        <p14:creationId xmlns:p14="http://schemas.microsoft.com/office/powerpoint/2010/main" val="2458041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establish the extent of the problem, then can move on to ‘Who’ gets</a:t>
            </a:r>
            <a:r>
              <a:rPr lang="en-US" baseline="0" dirty="0" smtClean="0"/>
              <a:t> EBLL?</a:t>
            </a:r>
            <a:endParaRPr lang="en-US" dirty="0"/>
          </a:p>
        </p:txBody>
      </p:sp>
      <p:sp>
        <p:nvSpPr>
          <p:cNvPr id="4" name="Slide Number Placeholder 3"/>
          <p:cNvSpPr>
            <a:spLocks noGrp="1"/>
          </p:cNvSpPr>
          <p:nvPr>
            <p:ph type="sldNum" sz="quarter" idx="10"/>
          </p:nvPr>
        </p:nvSpPr>
        <p:spPr/>
        <p:txBody>
          <a:bodyPr/>
          <a:lstStyle/>
          <a:p>
            <a:fld id="{268F946D-BBD2-4ADB-BCD4-ECEA04A0E7FA}" type="slidenum">
              <a:rPr lang="en-US" smtClean="0"/>
              <a:pPr/>
              <a:t>14</a:t>
            </a:fld>
            <a:endParaRPr lang="en-US"/>
          </a:p>
        </p:txBody>
      </p:sp>
    </p:spTree>
    <p:extLst>
      <p:ext uri="{BB962C8B-B14F-4D97-AF65-F5344CB8AC3E}">
        <p14:creationId xmlns:p14="http://schemas.microsoft.com/office/powerpoint/2010/main" val="4268359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F946D-BBD2-4ADB-BCD4-ECEA04A0E7FA}" type="slidenum">
              <a:rPr lang="en-US" smtClean="0"/>
              <a:pPr/>
              <a:t>26</a:t>
            </a:fld>
            <a:endParaRPr lang="en-US"/>
          </a:p>
        </p:txBody>
      </p:sp>
    </p:spTree>
    <p:extLst>
      <p:ext uri="{BB962C8B-B14F-4D97-AF65-F5344CB8AC3E}">
        <p14:creationId xmlns:p14="http://schemas.microsoft.com/office/powerpoint/2010/main" val="2519069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combine in some cases with</a:t>
            </a:r>
            <a:r>
              <a:rPr lang="en-US" baseline="0" dirty="0" smtClean="0"/>
              <a:t> cohort designs to strengthen inference- nested case control studies- if cohort data is routinely collected may help establish the exposure occurs prior to outcome- </a:t>
            </a:r>
            <a:endParaRPr lang="en-US" dirty="0"/>
          </a:p>
        </p:txBody>
      </p:sp>
      <p:sp>
        <p:nvSpPr>
          <p:cNvPr id="4" name="Slide Number Placeholder 3"/>
          <p:cNvSpPr>
            <a:spLocks noGrp="1"/>
          </p:cNvSpPr>
          <p:nvPr>
            <p:ph type="sldNum" sz="quarter" idx="10"/>
          </p:nvPr>
        </p:nvSpPr>
        <p:spPr/>
        <p:txBody>
          <a:bodyPr/>
          <a:lstStyle/>
          <a:p>
            <a:fld id="{268F946D-BBD2-4ADB-BCD4-ECEA04A0E7FA}" type="slidenum">
              <a:rPr lang="en-US" smtClean="0"/>
              <a:pPr/>
              <a:t>29</a:t>
            </a:fld>
            <a:endParaRPr lang="en-US"/>
          </a:p>
        </p:txBody>
      </p:sp>
    </p:spTree>
    <p:extLst>
      <p:ext uri="{BB962C8B-B14F-4D97-AF65-F5344CB8AC3E}">
        <p14:creationId xmlns:p14="http://schemas.microsoft.com/office/powerpoint/2010/main" val="19088445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FB830901-7082-4465-9206-73673616A717}" type="slidenum">
              <a:rPr lang="en-US" altLang="en-US" sz="1200" smtClean="0">
                <a:latin typeface="Arial" charset="0"/>
                <a:ea typeface="ＭＳ Ｐゴシック" charset="-128"/>
              </a:rPr>
              <a:pPr/>
              <a:t>40</a:t>
            </a:fld>
            <a:endParaRPr lang="en-US" altLang="en-US" sz="1200" smtClean="0">
              <a:latin typeface="Arial" charset="0"/>
              <a:ea typeface="ＭＳ Ｐゴシック" charset="-128"/>
            </a:endParaRPr>
          </a:p>
        </p:txBody>
      </p:sp>
      <p:sp>
        <p:nvSpPr>
          <p:cNvPr id="59395" name="Rectangle 2"/>
          <p:cNvSpPr>
            <a:spLocks noGrp="1" noRot="1" noChangeAspect="1" noChangeArrowheads="1" noTextEdit="1"/>
          </p:cNvSpPr>
          <p:nvPr>
            <p:ph type="sldImg"/>
          </p:nvPr>
        </p:nvSpPr>
        <p:spPr>
          <a:xfrm>
            <a:off x="2314575" y="527050"/>
            <a:ext cx="4667250" cy="2625725"/>
          </a:xfrm>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888C1D72-F7A2-4AFC-A0E0-3465A00ACB10}" type="slidenum">
              <a:rPr lang="en-US" altLang="en-US" sz="1200" smtClean="0">
                <a:latin typeface="Arial" charset="0"/>
                <a:ea typeface="ＭＳ Ｐゴシック" charset="-128"/>
              </a:rPr>
              <a:pPr/>
              <a:t>41</a:t>
            </a:fld>
            <a:endParaRPr lang="en-US" altLang="en-US" sz="1200" smtClean="0">
              <a:latin typeface="Arial" charset="0"/>
              <a:ea typeface="ＭＳ Ｐゴシック" charset="-128"/>
            </a:endParaRPr>
          </a:p>
        </p:txBody>
      </p:sp>
      <p:sp>
        <p:nvSpPr>
          <p:cNvPr id="60419" name="Rectangle 2"/>
          <p:cNvSpPr>
            <a:spLocks noGrp="1" noRot="1" noChangeAspect="1" noChangeArrowheads="1" noTextEdit="1"/>
          </p:cNvSpPr>
          <p:nvPr>
            <p:ph type="sldImg"/>
          </p:nvPr>
        </p:nvSpPr>
        <p:spPr>
          <a:xfrm>
            <a:off x="2314575" y="527050"/>
            <a:ext cx="4667250" cy="2625725"/>
          </a:xfrm>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1E4A2F0D-1507-4628-AB72-F0E95750F126}" type="slidenum">
              <a:rPr lang="en-US" altLang="en-US" sz="1200" smtClean="0">
                <a:latin typeface="Arial" charset="0"/>
                <a:ea typeface="ＭＳ Ｐゴシック" charset="-128"/>
              </a:rPr>
              <a:pPr/>
              <a:t>42</a:t>
            </a:fld>
            <a:endParaRPr lang="en-US" altLang="en-US" sz="1200" smtClean="0">
              <a:latin typeface="Arial" charset="0"/>
              <a:ea typeface="ＭＳ Ｐゴシック" charset="-128"/>
            </a:endParaRPr>
          </a:p>
        </p:txBody>
      </p:sp>
      <p:sp>
        <p:nvSpPr>
          <p:cNvPr id="61443" name="Rectangle 2"/>
          <p:cNvSpPr>
            <a:spLocks noGrp="1" noRot="1" noChangeAspect="1" noChangeArrowheads="1" noTextEdit="1"/>
          </p:cNvSpPr>
          <p:nvPr>
            <p:ph type="sldImg"/>
          </p:nvPr>
        </p:nvSpPr>
        <p:spPr>
          <a:xfrm>
            <a:off x="2897188" y="527050"/>
            <a:ext cx="3502025" cy="2625725"/>
          </a:xfrm>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8" descr="circularphotos_faded"/>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67400" y="133350"/>
            <a:ext cx="3201988" cy="299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95300" y="1200150"/>
            <a:ext cx="5410200" cy="1102519"/>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457200" y="2419350"/>
            <a:ext cx="6400800" cy="131445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3"/>
          <p:cNvSpPr>
            <a:spLocks noGrp="1"/>
          </p:cNvSpPr>
          <p:nvPr>
            <p:ph type="dt" sz="half" idx="10"/>
          </p:nvPr>
        </p:nvSpPr>
        <p:spPr>
          <a:xfrm>
            <a:off x="76200" y="133350"/>
            <a:ext cx="2133600" cy="273844"/>
          </a:xfrm>
        </p:spPr>
        <p:txBody>
          <a:bodyPr/>
          <a:lstStyle>
            <a:lvl1pPr>
              <a:defRPr/>
            </a:lvl1pPr>
          </a:lstStyle>
          <a:p>
            <a:pPr>
              <a:defRPr/>
            </a:pPr>
            <a:endParaRPr lang="en-US" dirty="0"/>
          </a:p>
        </p:txBody>
      </p:sp>
      <p:sp>
        <p:nvSpPr>
          <p:cNvPr id="7" name="Footer Placeholder 4"/>
          <p:cNvSpPr>
            <a:spLocks noGrp="1"/>
          </p:cNvSpPr>
          <p:nvPr>
            <p:ph type="ftr" sz="quarter" idx="11"/>
          </p:nvPr>
        </p:nvSpPr>
        <p:spPr>
          <a:xfrm>
            <a:off x="3810000" y="4791075"/>
            <a:ext cx="2895600" cy="273844"/>
          </a:xfrm>
        </p:spPr>
        <p:txBody>
          <a:bodyPr/>
          <a:lstStyle>
            <a:lvl1pPr>
              <a:defRPr/>
            </a:lvl1pPr>
          </a:lstStyle>
          <a:p>
            <a:pPr>
              <a:defRPr/>
            </a:pPr>
            <a:endParaRPr lang="en-US" dirty="0"/>
          </a:p>
        </p:txBody>
      </p:sp>
      <p:sp>
        <p:nvSpPr>
          <p:cNvPr id="8" name="Slide Number Placeholder 5"/>
          <p:cNvSpPr>
            <a:spLocks noGrp="1"/>
          </p:cNvSpPr>
          <p:nvPr>
            <p:ph type="sldNum" sz="quarter" idx="12"/>
          </p:nvPr>
        </p:nvSpPr>
        <p:spPr>
          <a:xfrm>
            <a:off x="6926263" y="4772025"/>
            <a:ext cx="2133600" cy="273844"/>
          </a:xfrm>
        </p:spPr>
        <p:txBody>
          <a:bodyPr/>
          <a:lstStyle>
            <a:lvl1pPr>
              <a:defRPr/>
            </a:lvl1pPr>
          </a:lstStyle>
          <a:p>
            <a:fld id="{1288E0D1-0EE3-4731-A4E4-1D21BD67567B}" type="slidenum">
              <a:rPr lang="en-US"/>
              <a:pPr/>
              <a:t>‹#›</a:t>
            </a:fld>
            <a:endParaRPr lang="en-US"/>
          </a:p>
        </p:txBody>
      </p:sp>
    </p:spTree>
    <p:extLst>
      <p:ext uri="{BB962C8B-B14F-4D97-AF65-F5344CB8AC3E}">
        <p14:creationId xmlns:p14="http://schemas.microsoft.com/office/powerpoint/2010/main" val="1936534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76DFDBB3-7CA4-47F5-A9A1-92DA5461E50B}" type="slidenum">
              <a:rPr lang="en-US" smtClean="0"/>
              <a:pPr/>
              <a:t>‹#›</a:t>
            </a:fld>
            <a:endParaRPr lang="en-US" dirty="0"/>
          </a:p>
        </p:txBody>
      </p:sp>
    </p:spTree>
    <p:extLst>
      <p:ext uri="{BB962C8B-B14F-4D97-AF65-F5344CB8AC3E}">
        <p14:creationId xmlns:p14="http://schemas.microsoft.com/office/powerpoint/2010/main" val="1252277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2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ACE8DB3-9ED2-49FA-9925-90FF8D3562E3}" type="slidenum">
              <a:rPr lang="en-US"/>
              <a:pPr/>
              <a:t>‹#›</a:t>
            </a:fld>
            <a:endParaRPr lang="en-US"/>
          </a:p>
        </p:txBody>
      </p:sp>
    </p:spTree>
    <p:extLst>
      <p:ext uri="{BB962C8B-B14F-4D97-AF65-F5344CB8AC3E}">
        <p14:creationId xmlns:p14="http://schemas.microsoft.com/office/powerpoint/2010/main" val="3656995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E139F68-4432-436E-BE34-25131C88DFC7}" type="slidenum">
              <a:rPr lang="en-US"/>
              <a:pPr/>
              <a:t>‹#›</a:t>
            </a:fld>
            <a:endParaRPr lang="en-US"/>
          </a:p>
        </p:txBody>
      </p:sp>
    </p:spTree>
    <p:extLst>
      <p:ext uri="{BB962C8B-B14F-4D97-AF65-F5344CB8AC3E}">
        <p14:creationId xmlns:p14="http://schemas.microsoft.com/office/powerpoint/2010/main" val="384379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899FA8C-79D7-4A5A-8C5A-4DB8835459F8}" type="slidenum">
              <a:rPr lang="en-US"/>
              <a:pPr/>
              <a:t>‹#›</a:t>
            </a:fld>
            <a:endParaRPr lang="en-US"/>
          </a:p>
        </p:txBody>
      </p:sp>
    </p:spTree>
    <p:extLst>
      <p:ext uri="{BB962C8B-B14F-4D97-AF65-F5344CB8AC3E}">
        <p14:creationId xmlns:p14="http://schemas.microsoft.com/office/powerpoint/2010/main" val="105811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088028C-66AA-4EB0-9DED-26B5AFF12A1B}" type="slidenum">
              <a:rPr lang="en-US"/>
              <a:pPr/>
              <a:t>‹#›</a:t>
            </a:fld>
            <a:endParaRPr lang="en-US"/>
          </a:p>
        </p:txBody>
      </p:sp>
    </p:spTree>
    <p:extLst>
      <p:ext uri="{BB962C8B-B14F-4D97-AF65-F5344CB8AC3E}">
        <p14:creationId xmlns:p14="http://schemas.microsoft.com/office/powerpoint/2010/main" val="2582376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B0D17D1-A4DC-4CB2-92DB-D3783B1C0207}" type="slidenum">
              <a:rPr lang="en-US"/>
              <a:pPr/>
              <a:t>‹#›</a:t>
            </a:fld>
            <a:endParaRPr lang="en-US"/>
          </a:p>
        </p:txBody>
      </p:sp>
    </p:spTree>
    <p:extLst>
      <p:ext uri="{BB962C8B-B14F-4D97-AF65-F5344CB8AC3E}">
        <p14:creationId xmlns:p14="http://schemas.microsoft.com/office/powerpoint/2010/main" val="581734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600" b="1"/>
            </a:lvl1pPr>
          </a:lstStyle>
          <a:p>
            <a:r>
              <a:rPr lang="en-US" smtClean="0"/>
              <a:t>Click to edit Master title style</a:t>
            </a:r>
            <a:endParaRPr lang="en-US" dirty="0"/>
          </a:p>
        </p:txBody>
      </p:sp>
      <p:sp>
        <p:nvSpPr>
          <p:cNvPr id="3" name="Content Placeholder 2"/>
          <p:cNvSpPr>
            <a:spLocks noGrp="1"/>
          </p:cNvSpPr>
          <p:nvPr>
            <p:ph idx="1"/>
          </p:nvPr>
        </p:nvSpPr>
        <p:spPr>
          <a:xfrm>
            <a:off x="3581400" y="361950"/>
            <a:ext cx="5111750" cy="4389835"/>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8143F06-2F33-41B7-8C6E-8D1D093D4196}" type="slidenum">
              <a:rPr lang="en-US"/>
              <a:pPr/>
              <a:t>‹#›</a:t>
            </a:fld>
            <a:endParaRPr lang="en-US"/>
          </a:p>
        </p:txBody>
      </p:sp>
    </p:spTree>
    <p:extLst>
      <p:ext uri="{BB962C8B-B14F-4D97-AF65-F5344CB8AC3E}">
        <p14:creationId xmlns:p14="http://schemas.microsoft.com/office/powerpoint/2010/main" val="91696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209800" y="895350"/>
            <a:ext cx="4611688" cy="2594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3E9D2B5-B066-4ED0-820A-9BCA335A5424}" type="slidenum">
              <a:rPr lang="en-US"/>
              <a:pPr/>
              <a:t>‹#›</a:t>
            </a:fld>
            <a:endParaRPr lang="en-US"/>
          </a:p>
        </p:txBody>
      </p:sp>
    </p:spTree>
    <p:extLst>
      <p:ext uri="{BB962C8B-B14F-4D97-AF65-F5344CB8AC3E}">
        <p14:creationId xmlns:p14="http://schemas.microsoft.com/office/powerpoint/2010/main" val="381912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8572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ea typeface="ＭＳ Ｐゴシック" pitchFamily="34" charset="-128"/>
                <a:cs typeface="+mn-cs"/>
              </a:defRPr>
            </a:lvl1pPr>
          </a:lstStyle>
          <a:p>
            <a:pPr>
              <a:defRPr/>
            </a:pPr>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0AE5754-544E-431F-BCFC-22DA45C49ADD}" type="slidenum">
              <a:rPr lang="en-US"/>
              <a:pPr/>
              <a:t>‹#›</a:t>
            </a:fld>
            <a:endParaRPr lang="en-US"/>
          </a:p>
        </p:txBody>
      </p:sp>
      <p:pic>
        <p:nvPicPr>
          <p:cNvPr id="1031" name="Picture 7"/>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0" y="4476751"/>
            <a:ext cx="914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3"/>
          <p:cNvCxnSpPr>
            <a:cxnSpLocks noChangeShapeType="1"/>
          </p:cNvCxnSpPr>
          <p:nvPr/>
        </p:nvCxnSpPr>
        <p:spPr bwMode="auto">
          <a:xfrm>
            <a:off x="3657600" y="514350"/>
            <a:ext cx="914400" cy="6858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033" name="Straight Connector 8"/>
          <p:cNvCxnSpPr>
            <a:cxnSpLocks noChangeShapeType="1"/>
          </p:cNvCxnSpPr>
          <p:nvPr/>
        </p:nvCxnSpPr>
        <p:spPr bwMode="auto">
          <a:xfrm>
            <a:off x="838200" y="800100"/>
            <a:ext cx="7543800" cy="0"/>
          </a:xfrm>
          <a:prstGeom prst="line">
            <a:avLst/>
          </a:prstGeom>
          <a:noFill/>
          <a:ln w="28575">
            <a:solidFill>
              <a:srgbClr val="C4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 bg1="lt1" tx1="dk1" bg2="lt2" tx2="dk2" accent1="accent1" accent2="accent2" accent3="accent3" accent4="accent4" accent5="accent5" accent6="accent6" hlink="hlink" folHlink="folHlink"/>
  <p:sldLayoutIdLst>
    <p:sldLayoutId id="2147483875"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smtClean="0"/>
              <a:t>Observational </a:t>
            </a:r>
            <a:br>
              <a:rPr lang="en-US" sz="4000" dirty="0" smtClean="0"/>
            </a:br>
            <a:r>
              <a:rPr lang="en-US" sz="4000" dirty="0" smtClean="0"/>
              <a:t>Study Designs</a:t>
            </a:r>
            <a:endParaRPr lang="en-US" sz="4000" dirty="0"/>
          </a:p>
        </p:txBody>
      </p:sp>
      <p:sp>
        <p:nvSpPr>
          <p:cNvPr id="3" name="Subtitle 2"/>
          <p:cNvSpPr>
            <a:spLocks noGrp="1"/>
          </p:cNvSpPr>
          <p:nvPr>
            <p:ph type="subTitle" idx="1"/>
          </p:nvPr>
        </p:nvSpPr>
        <p:spPr/>
        <p:txBody>
          <a:bodyPr/>
          <a:lstStyle/>
          <a:p>
            <a:endParaRPr lang="en-US" sz="2600" dirty="0" smtClean="0"/>
          </a:p>
          <a:p>
            <a:r>
              <a:rPr lang="en-US" sz="2600" dirty="0" smtClean="0"/>
              <a:t>Margaret Handley, PhD, MPH</a:t>
            </a:r>
            <a:endParaRPr lang="en-US" sz="2600" dirty="0"/>
          </a:p>
        </p:txBody>
      </p:sp>
    </p:spTree>
    <p:extLst>
      <p:ext uri="{BB962C8B-B14F-4D97-AF65-F5344CB8AC3E}">
        <p14:creationId xmlns:p14="http://schemas.microsoft.com/office/powerpoint/2010/main" val="2205753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Prospective studies</a:t>
            </a:r>
            <a:endParaRPr lang="en-US" dirty="0"/>
          </a:p>
        </p:txBody>
      </p:sp>
      <p:sp>
        <p:nvSpPr>
          <p:cNvPr id="3" name="Content Placeholder 2"/>
          <p:cNvSpPr>
            <a:spLocks noGrp="1"/>
          </p:cNvSpPr>
          <p:nvPr>
            <p:ph idx="1"/>
          </p:nvPr>
        </p:nvSpPr>
        <p:spPr/>
        <p:txBody>
          <a:bodyPr/>
          <a:lstStyle/>
          <a:p>
            <a:r>
              <a:rPr lang="en-US" altLang="en-US" dirty="0"/>
              <a:t>Control over subject selection and variable measurements</a:t>
            </a:r>
          </a:p>
          <a:p>
            <a:r>
              <a:rPr lang="en-US" altLang="en-US" dirty="0"/>
              <a:t>Have to wait for outcomes to occur</a:t>
            </a:r>
          </a:p>
          <a:p>
            <a:pPr lvl="1"/>
            <a:r>
              <a:rPr lang="en-US" altLang="en-US" dirty="0"/>
              <a:t>Take longer</a:t>
            </a:r>
          </a:p>
          <a:p>
            <a:pPr lvl="1"/>
            <a:r>
              <a:rPr lang="en-US" altLang="en-US" dirty="0"/>
              <a:t>More </a:t>
            </a:r>
            <a:r>
              <a:rPr lang="en-US" altLang="en-US" dirty="0" smtClean="0"/>
              <a:t>expensive</a:t>
            </a:r>
            <a:endParaRPr lang="en-US" altLang="en-US" dirty="0"/>
          </a:p>
        </p:txBody>
      </p:sp>
    </p:spTree>
    <p:extLst>
      <p:ext uri="{BB962C8B-B14F-4D97-AF65-F5344CB8AC3E}">
        <p14:creationId xmlns:p14="http://schemas.microsoft.com/office/powerpoint/2010/main" val="8483658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Historical studies</a:t>
            </a:r>
            <a:endParaRPr lang="en-US" dirty="0"/>
          </a:p>
        </p:txBody>
      </p:sp>
      <p:sp>
        <p:nvSpPr>
          <p:cNvPr id="3" name="Content Placeholder 2"/>
          <p:cNvSpPr>
            <a:spLocks noGrp="1"/>
          </p:cNvSpPr>
          <p:nvPr>
            <p:ph idx="1"/>
          </p:nvPr>
        </p:nvSpPr>
        <p:spPr/>
        <p:txBody>
          <a:bodyPr/>
          <a:lstStyle/>
          <a:p>
            <a:r>
              <a:rPr lang="en-US" altLang="en-US" dirty="0"/>
              <a:t>Less control over subject selection and variable measurements</a:t>
            </a:r>
          </a:p>
          <a:p>
            <a:r>
              <a:rPr lang="en-US" altLang="en-US" dirty="0"/>
              <a:t>Outcomes have already occurred</a:t>
            </a:r>
          </a:p>
          <a:p>
            <a:pPr lvl="1"/>
            <a:r>
              <a:rPr lang="en-US" altLang="en-US" dirty="0"/>
              <a:t>Done sooner</a:t>
            </a:r>
          </a:p>
          <a:p>
            <a:pPr lvl="1"/>
            <a:r>
              <a:rPr lang="en-US" altLang="en-US" dirty="0"/>
              <a:t>Less expensive</a:t>
            </a:r>
          </a:p>
        </p:txBody>
      </p:sp>
    </p:spTree>
    <p:extLst>
      <p:ext uri="{BB962C8B-B14F-4D97-AF65-F5344CB8AC3E}">
        <p14:creationId xmlns:p14="http://schemas.microsoft.com/office/powerpoint/2010/main" val="8281957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Timing of measurements</a:t>
            </a:r>
            <a:endParaRPr lang="en-US" dirty="0"/>
          </a:p>
        </p:txBody>
      </p:sp>
      <p:sp>
        <p:nvSpPr>
          <p:cNvPr id="3" name="Content Placeholder 2"/>
          <p:cNvSpPr>
            <a:spLocks noGrp="1"/>
          </p:cNvSpPr>
          <p:nvPr>
            <p:ph idx="1"/>
          </p:nvPr>
        </p:nvSpPr>
        <p:spPr/>
        <p:txBody>
          <a:bodyPr/>
          <a:lstStyle/>
          <a:p>
            <a:pPr>
              <a:spcBef>
                <a:spcPts val="1800"/>
              </a:spcBef>
            </a:pPr>
            <a:r>
              <a:rPr lang="en-US" altLang="en-US" dirty="0"/>
              <a:t>Longitudinal: measurements in subjects made at more than one time  </a:t>
            </a:r>
          </a:p>
          <a:p>
            <a:pPr>
              <a:spcBef>
                <a:spcPts val="1800"/>
              </a:spcBef>
            </a:pPr>
            <a:r>
              <a:rPr lang="en-US" altLang="en-US" dirty="0"/>
              <a:t>Cross-sectional: predictor and outcome measured at the same time</a:t>
            </a:r>
          </a:p>
        </p:txBody>
      </p:sp>
    </p:spTree>
    <p:extLst>
      <p:ext uri="{BB962C8B-B14F-4D97-AF65-F5344CB8AC3E}">
        <p14:creationId xmlns:p14="http://schemas.microsoft.com/office/powerpoint/2010/main" val="2564612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Research Question</a:t>
            </a:r>
            <a:endParaRPr lang="en-US" dirty="0"/>
          </a:p>
        </p:txBody>
      </p:sp>
      <p:sp>
        <p:nvSpPr>
          <p:cNvPr id="3" name="Content Placeholder 2"/>
          <p:cNvSpPr>
            <a:spLocks noGrp="1"/>
          </p:cNvSpPr>
          <p:nvPr>
            <p:ph idx="1"/>
          </p:nvPr>
        </p:nvSpPr>
        <p:spPr/>
        <p:txBody>
          <a:bodyPr anchor="t"/>
          <a:lstStyle/>
          <a:p>
            <a:pPr marL="0" indent="0" algn="ctr">
              <a:buNone/>
            </a:pPr>
            <a:endParaRPr lang="en-US" altLang="en-US" sz="200" dirty="0" smtClean="0"/>
          </a:p>
          <a:p>
            <a:pPr marL="0" indent="0" algn="ctr">
              <a:buNone/>
            </a:pPr>
            <a:endParaRPr lang="en-US" altLang="en-US" sz="200" dirty="0"/>
          </a:p>
          <a:p>
            <a:pPr marL="0" indent="0" algn="ctr">
              <a:buNone/>
            </a:pPr>
            <a:r>
              <a:rPr lang="en-US" altLang="en-US" sz="4000" dirty="0" smtClean="0"/>
              <a:t>Among </a:t>
            </a:r>
            <a:r>
              <a:rPr lang="en-US" altLang="en-US" sz="4000" dirty="0"/>
              <a:t>patients seen in General Medicine Clinic, who is at risk for type 2 diabetes? </a:t>
            </a:r>
          </a:p>
          <a:p>
            <a:endParaRPr lang="en-US" dirty="0"/>
          </a:p>
        </p:txBody>
      </p:sp>
    </p:spTree>
    <p:extLst>
      <p:ext uri="{BB962C8B-B14F-4D97-AF65-F5344CB8AC3E}">
        <p14:creationId xmlns:p14="http://schemas.microsoft.com/office/powerpoint/2010/main" val="4132578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Research </a:t>
            </a:r>
            <a:r>
              <a:rPr lang="en-US" altLang="en-US" dirty="0" smtClean="0"/>
              <a:t>Questions</a:t>
            </a:r>
            <a:endParaRPr lang="en-US" dirty="0"/>
          </a:p>
        </p:txBody>
      </p:sp>
      <p:sp>
        <p:nvSpPr>
          <p:cNvPr id="3" name="Content Placeholder 2"/>
          <p:cNvSpPr>
            <a:spLocks noGrp="1"/>
          </p:cNvSpPr>
          <p:nvPr>
            <p:ph idx="1"/>
          </p:nvPr>
        </p:nvSpPr>
        <p:spPr>
          <a:xfrm>
            <a:off x="0" y="819150"/>
            <a:ext cx="9144000" cy="3394472"/>
          </a:xfrm>
        </p:spPr>
        <p:txBody>
          <a:bodyPr anchor="t"/>
          <a:lstStyle/>
          <a:p>
            <a:pPr marL="0" indent="0" algn="ctr">
              <a:buNone/>
            </a:pPr>
            <a:endParaRPr lang="en-US" altLang="en-US" sz="200" dirty="0" smtClean="0"/>
          </a:p>
          <a:p>
            <a:pPr marL="0" indent="0" algn="ctr">
              <a:buNone/>
            </a:pPr>
            <a:endParaRPr lang="en-US" altLang="en-US" sz="200" dirty="0"/>
          </a:p>
          <a:p>
            <a:pPr marL="0" indent="0" algn="ctr">
              <a:buNone/>
            </a:pPr>
            <a:r>
              <a:rPr lang="en-US" altLang="en-US" sz="4000" dirty="0" smtClean="0"/>
              <a:t>Among screened patients in Seaside clinic, what proportion have an EBLL?</a:t>
            </a:r>
            <a:endParaRPr lang="en-US" altLang="en-US" sz="1400" dirty="0" smtClean="0"/>
          </a:p>
          <a:p>
            <a:pPr marL="0" indent="0" algn="ctr">
              <a:buNone/>
            </a:pPr>
            <a:r>
              <a:rPr lang="en-US" altLang="en-US" sz="1400" dirty="0" smtClean="0"/>
              <a:t> </a:t>
            </a:r>
          </a:p>
          <a:p>
            <a:pPr marL="0" indent="0" algn="ctr">
              <a:buNone/>
            </a:pPr>
            <a:r>
              <a:rPr lang="en-US" altLang="en-US" sz="4000" dirty="0" smtClean="0"/>
              <a:t>Is this an ‘outbreak’?</a:t>
            </a:r>
          </a:p>
          <a:p>
            <a:pPr marL="0" indent="0" algn="ctr">
              <a:buNone/>
            </a:pPr>
            <a:r>
              <a:rPr lang="en-US" altLang="en-US" sz="4000" dirty="0" smtClean="0"/>
              <a:t>If yes, what are the risk factors?</a:t>
            </a:r>
            <a:endParaRPr lang="en-US" altLang="en-US" sz="4000" dirty="0"/>
          </a:p>
          <a:p>
            <a:endParaRPr lang="en-US" dirty="0"/>
          </a:p>
        </p:txBody>
      </p:sp>
    </p:spTree>
    <p:extLst>
      <p:ext uri="{BB962C8B-B14F-4D97-AF65-F5344CB8AC3E}">
        <p14:creationId xmlns:p14="http://schemas.microsoft.com/office/powerpoint/2010/main" val="144060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Great idea, but how do you get started</a:t>
            </a:r>
            <a:r>
              <a:rPr lang="en-US" altLang="en-US" sz="3200" dirty="0" smtClean="0"/>
              <a:t>…</a:t>
            </a:r>
            <a:endParaRPr lang="en-US" sz="3200" dirty="0"/>
          </a:p>
        </p:txBody>
      </p:sp>
      <p:sp>
        <p:nvSpPr>
          <p:cNvPr id="3" name="Content Placeholder 2"/>
          <p:cNvSpPr>
            <a:spLocks noGrp="1"/>
          </p:cNvSpPr>
          <p:nvPr>
            <p:ph idx="1"/>
          </p:nvPr>
        </p:nvSpPr>
        <p:spPr/>
        <p:txBody>
          <a:bodyPr/>
          <a:lstStyle/>
          <a:p>
            <a:r>
              <a:rPr lang="en-US" altLang="en-US" dirty="0"/>
              <a:t>Observations in clinical </a:t>
            </a:r>
            <a:r>
              <a:rPr lang="en-US" altLang="en-US" dirty="0" smtClean="0"/>
              <a:t>practice</a:t>
            </a:r>
            <a:endParaRPr lang="en-US" altLang="en-US" dirty="0"/>
          </a:p>
          <a:p>
            <a:r>
              <a:rPr lang="en-US" altLang="en-US" dirty="0"/>
              <a:t>Moving from descriptive to analytic </a:t>
            </a:r>
            <a:r>
              <a:rPr lang="en-US" altLang="en-US" dirty="0" smtClean="0"/>
              <a:t>studies</a:t>
            </a:r>
            <a:endParaRPr lang="en-US" altLang="en-US" dirty="0"/>
          </a:p>
          <a:p>
            <a:r>
              <a:rPr lang="en-US" altLang="en-US" dirty="0"/>
              <a:t>What is feasible?</a:t>
            </a:r>
          </a:p>
          <a:p>
            <a:endParaRPr lang="en-US" dirty="0"/>
          </a:p>
        </p:txBody>
      </p:sp>
    </p:spTree>
    <p:extLst>
      <p:ext uri="{BB962C8B-B14F-4D97-AF65-F5344CB8AC3E}">
        <p14:creationId xmlns:p14="http://schemas.microsoft.com/office/powerpoint/2010/main" val="771826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Study Design #1</a:t>
            </a:r>
            <a:endParaRPr lang="en-US" dirty="0"/>
          </a:p>
        </p:txBody>
      </p:sp>
      <p:sp>
        <p:nvSpPr>
          <p:cNvPr id="3" name="Content Placeholder 2"/>
          <p:cNvSpPr>
            <a:spLocks noGrp="1"/>
          </p:cNvSpPr>
          <p:nvPr>
            <p:ph idx="1"/>
          </p:nvPr>
        </p:nvSpPr>
        <p:spPr/>
        <p:txBody>
          <a:bodyPr/>
          <a:lstStyle/>
          <a:p>
            <a:pPr marL="0" indent="0">
              <a:lnSpc>
                <a:spcPct val="90000"/>
              </a:lnSpc>
              <a:buNone/>
            </a:pPr>
            <a:r>
              <a:rPr lang="en-US" altLang="en-US" sz="2400" b="1" u="sng" dirty="0"/>
              <a:t>Cross-sectional </a:t>
            </a:r>
            <a:r>
              <a:rPr lang="en-US" altLang="en-US" sz="2400" b="1" u="sng" dirty="0" smtClean="0"/>
              <a:t>study</a:t>
            </a:r>
            <a:endParaRPr lang="en-US" altLang="en-US" sz="2400" b="1" u="sng" dirty="0"/>
          </a:p>
          <a:p>
            <a:pPr>
              <a:lnSpc>
                <a:spcPct val="90000"/>
              </a:lnSpc>
            </a:pPr>
            <a:r>
              <a:rPr lang="en-US" altLang="en-US" sz="2400" dirty="0"/>
              <a:t>National Health and Nutrition Exam Survey (NHANES</a:t>
            </a:r>
            <a:r>
              <a:rPr lang="en-US" altLang="en-US" sz="2400" dirty="0" smtClean="0"/>
              <a:t>)</a:t>
            </a:r>
            <a:endParaRPr lang="en-US" altLang="en-US" sz="2400" dirty="0"/>
          </a:p>
          <a:p>
            <a:pPr>
              <a:lnSpc>
                <a:spcPct val="90000"/>
              </a:lnSpc>
            </a:pPr>
            <a:r>
              <a:rPr lang="en-US" altLang="en-US" sz="2400" dirty="0"/>
              <a:t>Outcome:  “have you been told by a doctor that you have diabetes</a:t>
            </a:r>
            <a:r>
              <a:rPr lang="en-US" altLang="en-US" sz="2400" dirty="0" smtClean="0"/>
              <a:t>?”</a:t>
            </a:r>
            <a:endParaRPr lang="en-US" altLang="en-US" sz="2400" dirty="0"/>
          </a:p>
          <a:p>
            <a:pPr>
              <a:lnSpc>
                <a:spcPct val="90000"/>
              </a:lnSpc>
            </a:pPr>
            <a:r>
              <a:rPr lang="en-US" altLang="en-US" sz="2400" dirty="0"/>
              <a:t>Multiple possible predictors (demographic, behavioral/lifestyle, other risk factors</a:t>
            </a:r>
            <a:r>
              <a:rPr lang="en-US" altLang="en-US" sz="2400" dirty="0" smtClean="0"/>
              <a:t>)</a:t>
            </a:r>
            <a:endParaRPr lang="en-US" altLang="en-US" sz="2400" dirty="0"/>
          </a:p>
          <a:p>
            <a:pPr>
              <a:lnSpc>
                <a:spcPct val="90000"/>
              </a:lnSpc>
            </a:pPr>
            <a:r>
              <a:rPr lang="en-US" altLang="en-US" sz="2400" dirty="0" smtClean="0"/>
              <a:t>Sample research </a:t>
            </a:r>
            <a:r>
              <a:rPr lang="en-US" altLang="en-US" sz="2400" dirty="0"/>
              <a:t>question:  Is depression associated with </a:t>
            </a:r>
            <a:r>
              <a:rPr lang="en-US" altLang="en-US" sz="2400" dirty="0" smtClean="0"/>
              <a:t>diabetes self-report?</a:t>
            </a:r>
            <a:endParaRPr lang="en-US" altLang="en-US" sz="2400" dirty="0"/>
          </a:p>
        </p:txBody>
      </p:sp>
    </p:spTree>
    <p:extLst>
      <p:ext uri="{BB962C8B-B14F-4D97-AF65-F5344CB8AC3E}">
        <p14:creationId xmlns:p14="http://schemas.microsoft.com/office/powerpoint/2010/main" val="1527315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Study Design </a:t>
            </a:r>
            <a:r>
              <a:rPr lang="en-US" altLang="en-US" dirty="0" smtClean="0"/>
              <a:t>#1</a:t>
            </a:r>
            <a:endParaRPr lang="en-US" dirty="0"/>
          </a:p>
        </p:txBody>
      </p:sp>
      <p:sp>
        <p:nvSpPr>
          <p:cNvPr id="3" name="Content Placeholder 2"/>
          <p:cNvSpPr>
            <a:spLocks noGrp="1"/>
          </p:cNvSpPr>
          <p:nvPr>
            <p:ph idx="1"/>
          </p:nvPr>
        </p:nvSpPr>
        <p:spPr>
          <a:xfrm>
            <a:off x="228600" y="971550"/>
            <a:ext cx="8763000" cy="3394472"/>
          </a:xfrm>
        </p:spPr>
        <p:txBody>
          <a:bodyPr/>
          <a:lstStyle/>
          <a:p>
            <a:pPr marL="0" indent="0">
              <a:lnSpc>
                <a:spcPct val="90000"/>
              </a:lnSpc>
              <a:buNone/>
            </a:pPr>
            <a:r>
              <a:rPr lang="en-US" altLang="en-US" sz="2400" b="1" u="sng" dirty="0"/>
              <a:t>Cross-sectional </a:t>
            </a:r>
            <a:r>
              <a:rPr lang="en-US" altLang="en-US" sz="2400" b="1" u="sng" dirty="0" smtClean="0"/>
              <a:t>study</a:t>
            </a:r>
            <a:endParaRPr lang="en-US" altLang="en-US" sz="2400" b="1" u="sng" dirty="0"/>
          </a:p>
          <a:p>
            <a:pPr>
              <a:lnSpc>
                <a:spcPct val="90000"/>
              </a:lnSpc>
            </a:pPr>
            <a:r>
              <a:rPr lang="en-US" altLang="en-US" sz="2400" dirty="0"/>
              <a:t>M</a:t>
            </a:r>
            <a:r>
              <a:rPr lang="en-US" altLang="en-US" sz="2400" dirty="0" smtClean="0"/>
              <a:t>edical records review-- and later on, surveys </a:t>
            </a:r>
          </a:p>
          <a:p>
            <a:pPr>
              <a:lnSpc>
                <a:spcPct val="90000"/>
              </a:lnSpc>
            </a:pPr>
            <a:r>
              <a:rPr lang="en-US" altLang="en-US" sz="2400" dirty="0" smtClean="0"/>
              <a:t>Outcome</a:t>
            </a:r>
            <a:r>
              <a:rPr lang="en-US" altLang="en-US" sz="2400" dirty="0"/>
              <a:t>:  </a:t>
            </a:r>
            <a:r>
              <a:rPr lang="en-US" altLang="en-US" sz="2400" dirty="0" smtClean="0"/>
              <a:t>EBLL (Y/N) documented in chart? &gt;&gt;prevalence</a:t>
            </a:r>
            <a:endParaRPr lang="en-US" altLang="en-US" sz="2400" dirty="0"/>
          </a:p>
          <a:p>
            <a:pPr>
              <a:lnSpc>
                <a:spcPct val="90000"/>
              </a:lnSpc>
            </a:pPr>
            <a:r>
              <a:rPr lang="en-US" altLang="en-US" sz="2400" dirty="0"/>
              <a:t>P</a:t>
            </a:r>
            <a:r>
              <a:rPr lang="en-US" altLang="en-US" sz="2400" dirty="0" smtClean="0"/>
              <a:t>ossible </a:t>
            </a:r>
            <a:r>
              <a:rPr lang="en-US" altLang="en-US" sz="2400" dirty="0"/>
              <a:t>predictors (</a:t>
            </a:r>
            <a:r>
              <a:rPr lang="en-US" altLang="en-US" sz="2400" dirty="0" smtClean="0"/>
              <a:t>demographic/behavioral) </a:t>
            </a:r>
          </a:p>
          <a:p>
            <a:pPr>
              <a:lnSpc>
                <a:spcPct val="90000"/>
              </a:lnSpc>
            </a:pPr>
            <a:r>
              <a:rPr lang="en-US" altLang="en-US" sz="2400" dirty="0" smtClean="0"/>
              <a:t>Research questions:  What proportion of screened children have EBLL (in sample)? ‘Who’ has an EBLL?</a:t>
            </a:r>
          </a:p>
          <a:p>
            <a:pPr>
              <a:lnSpc>
                <a:spcPct val="90000"/>
              </a:lnSpc>
            </a:pPr>
            <a:r>
              <a:rPr lang="en-US" altLang="en-US" sz="2400" dirty="0" smtClean="0"/>
              <a:t>What proportion of prenatal patients with EBLL report recently eating imported foods or migrating from </a:t>
            </a:r>
            <a:r>
              <a:rPr lang="en-US" altLang="en-US" sz="2400" dirty="0" err="1" smtClean="0"/>
              <a:t>Zimatlan</a:t>
            </a:r>
            <a:r>
              <a:rPr lang="en-US" altLang="en-US" sz="2400" dirty="0" smtClean="0"/>
              <a:t> region of Mexico, compared to those with no EBLL? </a:t>
            </a:r>
            <a:endParaRPr lang="en-US" altLang="en-US" sz="2400" dirty="0"/>
          </a:p>
        </p:txBody>
      </p:sp>
    </p:spTree>
    <p:extLst>
      <p:ext uri="{BB962C8B-B14F-4D97-AF65-F5344CB8AC3E}">
        <p14:creationId xmlns:p14="http://schemas.microsoft.com/office/powerpoint/2010/main" val="368060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structure</a:t>
            </a:r>
            <a:endParaRPr lang="en-US" sz="4200" dirty="0"/>
          </a:p>
        </p:txBody>
      </p:sp>
      <p:pic>
        <p:nvPicPr>
          <p:cNvPr id="2052"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16928"/>
          <a:stretch/>
        </p:blipFill>
        <p:spPr bwMode="auto">
          <a:xfrm>
            <a:off x="1295400" y="1552574"/>
            <a:ext cx="6678613" cy="2851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b="83072"/>
          <a:stretch/>
        </p:blipFill>
        <p:spPr bwMode="auto">
          <a:xfrm>
            <a:off x="1295400" y="971550"/>
            <a:ext cx="6678613" cy="581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696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randombar(horizontal)">
                                      <p:cBhvr>
                                        <p:cTn id="7"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Pluses</a:t>
            </a:r>
            <a:endParaRPr lang="en-US" sz="4200" dirty="0"/>
          </a:p>
        </p:txBody>
      </p:sp>
      <p:sp>
        <p:nvSpPr>
          <p:cNvPr id="3" name="Content Placeholder 2"/>
          <p:cNvSpPr>
            <a:spLocks noGrp="1"/>
          </p:cNvSpPr>
          <p:nvPr>
            <p:ph idx="1"/>
          </p:nvPr>
        </p:nvSpPr>
        <p:spPr>
          <a:xfrm>
            <a:off x="457200" y="1123950"/>
            <a:ext cx="8229600" cy="3394472"/>
          </a:xfrm>
        </p:spPr>
        <p:txBody>
          <a:bodyPr/>
          <a:lstStyle/>
          <a:p>
            <a:pPr>
              <a:lnSpc>
                <a:spcPct val="80000"/>
              </a:lnSpc>
              <a:buNone/>
            </a:pPr>
            <a:r>
              <a:rPr lang="en-US" altLang="en-US" sz="2200" b="1" dirty="0"/>
              <a:t>+		</a:t>
            </a:r>
            <a:r>
              <a:rPr lang="en-US" altLang="en-US" sz="2200" b="1" dirty="0" smtClean="0"/>
              <a:t>Prevalence</a:t>
            </a:r>
            <a:endParaRPr lang="en-US" altLang="en-US" sz="2200" b="1" dirty="0"/>
          </a:p>
          <a:p>
            <a:pPr>
              <a:lnSpc>
                <a:spcPct val="80000"/>
              </a:lnSpc>
              <a:buNone/>
            </a:pPr>
            <a:r>
              <a:rPr lang="en-US" altLang="en-US" sz="2200" b="1" dirty="0"/>
              <a:t>+		Fast/Inexpensive - no waiting</a:t>
            </a:r>
            <a:r>
              <a:rPr lang="en-US" altLang="en-US" sz="2200" b="1" dirty="0" smtClean="0"/>
              <a:t>!</a:t>
            </a:r>
            <a:endParaRPr lang="en-US" altLang="en-US" sz="2200" b="1" dirty="0"/>
          </a:p>
          <a:p>
            <a:pPr>
              <a:lnSpc>
                <a:spcPct val="80000"/>
              </a:lnSpc>
              <a:buNone/>
            </a:pPr>
            <a:r>
              <a:rPr lang="en-US" altLang="en-US" sz="2200" b="1" dirty="0"/>
              <a:t>+		No loss to follow </a:t>
            </a:r>
            <a:r>
              <a:rPr lang="en-US" altLang="en-US" sz="2200" b="1" dirty="0" smtClean="0"/>
              <a:t>up</a:t>
            </a:r>
            <a:endParaRPr lang="en-US" altLang="en-US" sz="2200" b="1" dirty="0"/>
          </a:p>
          <a:p>
            <a:pPr>
              <a:lnSpc>
                <a:spcPct val="80000"/>
              </a:lnSpc>
              <a:buNone/>
            </a:pPr>
            <a:r>
              <a:rPr lang="en-US" altLang="en-US" sz="2200" b="1" dirty="0"/>
              <a:t>+	</a:t>
            </a:r>
            <a:r>
              <a:rPr lang="en-US" altLang="en-US" sz="2200" b="1" dirty="0" smtClean="0"/>
              <a:t>	Associations </a:t>
            </a:r>
            <a:r>
              <a:rPr lang="en-US" altLang="en-US" sz="2200" b="1" dirty="0"/>
              <a:t>can be studied</a:t>
            </a:r>
            <a:r>
              <a:rPr lang="en-US" altLang="en-US" sz="2600" b="1" dirty="0"/>
              <a:t> </a:t>
            </a:r>
          </a:p>
          <a:p>
            <a:pPr>
              <a:lnSpc>
                <a:spcPct val="80000"/>
              </a:lnSpc>
              <a:buNone/>
            </a:pPr>
            <a:endParaRPr lang="en-US" altLang="en-US" sz="2600" b="1" dirty="0"/>
          </a:p>
          <a:p>
            <a:pPr>
              <a:lnSpc>
                <a:spcPct val="80000"/>
              </a:lnSpc>
              <a:buNone/>
            </a:pPr>
            <a:r>
              <a:rPr lang="en-US" altLang="en-US" sz="2600" b="1" dirty="0"/>
              <a:t>Many well-known cross-sectional studies</a:t>
            </a:r>
          </a:p>
          <a:p>
            <a:pPr lvl="1">
              <a:lnSpc>
                <a:spcPct val="80000"/>
              </a:lnSpc>
            </a:pPr>
            <a:r>
              <a:rPr lang="en-US" altLang="en-US" sz="2000" dirty="0"/>
              <a:t>NHANES</a:t>
            </a:r>
          </a:p>
          <a:p>
            <a:pPr lvl="1">
              <a:lnSpc>
                <a:spcPct val="80000"/>
              </a:lnSpc>
            </a:pPr>
            <a:r>
              <a:rPr lang="en-US" altLang="en-US" sz="2000" dirty="0"/>
              <a:t>California Health Interview Survey (NHIS, CHIS)</a:t>
            </a:r>
          </a:p>
          <a:p>
            <a:pPr lvl="1">
              <a:lnSpc>
                <a:spcPct val="80000"/>
              </a:lnSpc>
            </a:pPr>
            <a:r>
              <a:rPr lang="en-US" altLang="en-US" sz="2000" dirty="0"/>
              <a:t>Behavioral Risk Factor Surveillance Survey (BRFSS)</a:t>
            </a:r>
          </a:p>
          <a:p>
            <a:pPr marL="0" indent="0">
              <a:buNone/>
            </a:pPr>
            <a:endParaRPr lang="en-US" dirty="0"/>
          </a:p>
        </p:txBody>
      </p:sp>
    </p:spTree>
    <p:extLst>
      <p:ext uri="{BB962C8B-B14F-4D97-AF65-F5344CB8AC3E}">
        <p14:creationId xmlns:p14="http://schemas.microsoft.com/office/powerpoint/2010/main" val="639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500"/>
                                        <p:tgtEl>
                                          <p:spTgt spid="3">
                                            <p:txEl>
                                              <p:pRg st="5" end="5"/>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0" dur="500"/>
                                        <p:tgtEl>
                                          <p:spTgt spid="3">
                                            <p:txEl>
                                              <p:pRg st="6" end="6"/>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3" dur="500"/>
                                        <p:tgtEl>
                                          <p:spTgt spid="3">
                                            <p:txEl>
                                              <p:pRg st="7" end="7"/>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altLang="en-US" dirty="0"/>
              <a:t>To understand the difference between descriptive and analytic observational studies</a:t>
            </a:r>
          </a:p>
          <a:p>
            <a:r>
              <a:rPr lang="en-US" altLang="en-US" dirty="0"/>
              <a:t>To identify the strengths and weakness of different designs and apply different study designs to the same research question</a:t>
            </a:r>
          </a:p>
          <a:p>
            <a:r>
              <a:rPr lang="en-US" altLang="en-US" dirty="0"/>
              <a:t>To recognize types of study designs in the literature</a:t>
            </a:r>
          </a:p>
          <a:p>
            <a:endParaRPr lang="en-US" dirty="0"/>
          </a:p>
        </p:txBody>
      </p:sp>
    </p:spTree>
    <p:extLst>
      <p:ext uri="{BB962C8B-B14F-4D97-AF65-F5344CB8AC3E}">
        <p14:creationId xmlns:p14="http://schemas.microsoft.com/office/powerpoint/2010/main" val="2382228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minuses</a:t>
            </a:r>
            <a:endParaRPr lang="en-US" sz="4200" dirty="0"/>
          </a:p>
        </p:txBody>
      </p:sp>
      <p:sp>
        <p:nvSpPr>
          <p:cNvPr id="3" name="Content Placeholder 2"/>
          <p:cNvSpPr>
            <a:spLocks noGrp="1"/>
          </p:cNvSpPr>
          <p:nvPr>
            <p:ph idx="1"/>
          </p:nvPr>
        </p:nvSpPr>
        <p:spPr>
          <a:xfrm>
            <a:off x="457200" y="1047750"/>
            <a:ext cx="8229600" cy="609599"/>
          </a:xfrm>
        </p:spPr>
        <p:txBody>
          <a:bodyPr/>
          <a:lstStyle/>
          <a:p>
            <a:r>
              <a:rPr lang="en-US" altLang="en-US" b="1" dirty="0"/>
              <a:t>Cannot determine causality</a:t>
            </a:r>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688358"/>
            <a:ext cx="6069013" cy="2723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56187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minuses</a:t>
            </a:r>
            <a:endParaRPr lang="en-US" sz="4200" dirty="0"/>
          </a:p>
        </p:txBody>
      </p:sp>
      <p:sp>
        <p:nvSpPr>
          <p:cNvPr id="3" name="Content Placeholder 2"/>
          <p:cNvSpPr>
            <a:spLocks noGrp="1"/>
          </p:cNvSpPr>
          <p:nvPr>
            <p:ph idx="1"/>
          </p:nvPr>
        </p:nvSpPr>
        <p:spPr>
          <a:xfrm>
            <a:off x="1371600" y="1200151"/>
            <a:ext cx="7315200" cy="3394472"/>
          </a:xfrm>
        </p:spPr>
        <p:txBody>
          <a:bodyPr/>
          <a:lstStyle/>
          <a:p>
            <a:endParaRPr lang="en-US" altLang="en-US" sz="200" b="1" dirty="0"/>
          </a:p>
          <a:p>
            <a:endParaRPr lang="en-US" altLang="en-US" sz="200" b="1" dirty="0" smtClean="0"/>
          </a:p>
          <a:p>
            <a:endParaRPr lang="en-US" altLang="en-US" sz="200" b="1" dirty="0"/>
          </a:p>
          <a:p>
            <a:r>
              <a:rPr lang="en-US" altLang="en-US" sz="3200" b="1" dirty="0" smtClean="0"/>
              <a:t>Cannot </a:t>
            </a:r>
            <a:r>
              <a:rPr lang="en-US" altLang="en-US" sz="3200" b="1" dirty="0"/>
              <a:t>determine </a:t>
            </a:r>
            <a:r>
              <a:rPr lang="en-US" altLang="en-US" sz="3200" b="1" dirty="0" smtClean="0"/>
              <a:t>incidence</a:t>
            </a:r>
          </a:p>
          <a:p>
            <a:endParaRPr lang="en-US" altLang="en-US" sz="3200" b="1" dirty="0" smtClean="0"/>
          </a:p>
          <a:p>
            <a:r>
              <a:rPr lang="en-US" altLang="en-US" sz="3200" b="1" dirty="0"/>
              <a:t>Cannot study rare </a:t>
            </a:r>
            <a:r>
              <a:rPr lang="en-US" altLang="en-US" sz="3200" b="1" dirty="0" smtClean="0"/>
              <a:t>outcomes</a:t>
            </a:r>
            <a:endParaRPr lang="en-US" altLang="en-US" sz="3200" b="1" dirty="0"/>
          </a:p>
        </p:txBody>
      </p:sp>
    </p:spTree>
    <p:extLst>
      <p:ext uri="{BB962C8B-B14F-4D97-AF65-F5344CB8AC3E}">
        <p14:creationId xmlns:p14="http://schemas.microsoft.com/office/powerpoint/2010/main" val="29505147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000" dirty="0"/>
              <a:t>What if you are interested in the rare outcome?</a:t>
            </a:r>
            <a:endParaRPr lang="en-US" sz="3000" dirty="0"/>
          </a:p>
        </p:txBody>
      </p:sp>
      <p:sp>
        <p:nvSpPr>
          <p:cNvPr id="3" name="Content Placeholder 2"/>
          <p:cNvSpPr>
            <a:spLocks noGrp="1"/>
          </p:cNvSpPr>
          <p:nvPr>
            <p:ph idx="1"/>
          </p:nvPr>
        </p:nvSpPr>
        <p:spPr>
          <a:xfrm>
            <a:off x="457200" y="1047750"/>
            <a:ext cx="8534400" cy="2667000"/>
          </a:xfrm>
        </p:spPr>
        <p:txBody>
          <a:bodyPr/>
          <a:lstStyle/>
          <a:p>
            <a:r>
              <a:rPr lang="en-US" altLang="en-US" dirty="0"/>
              <a:t>Do diabetes patients have higher risk of pancreatic cancer</a:t>
            </a:r>
            <a:r>
              <a:rPr lang="en-US" altLang="en-US" dirty="0" smtClean="0"/>
              <a:t>?</a:t>
            </a:r>
            <a:endParaRPr lang="en-US" altLang="en-US" dirty="0"/>
          </a:p>
          <a:p>
            <a:r>
              <a:rPr lang="en-US" altLang="en-US" dirty="0"/>
              <a:t>Do diabetes patients have higher risk of breast cancer</a:t>
            </a:r>
            <a:r>
              <a:rPr lang="en-US" altLang="en-US" dirty="0" smtClean="0"/>
              <a:t>?</a:t>
            </a:r>
          </a:p>
          <a:p>
            <a:r>
              <a:rPr lang="en-US" dirty="0" smtClean="0"/>
              <a:t>Do patients with laryngeal cancer more frequently have histories of occupations involving asbestos exposure?</a:t>
            </a:r>
            <a:endParaRPr lang="en-US" dirty="0"/>
          </a:p>
        </p:txBody>
      </p:sp>
      <p:sp>
        <p:nvSpPr>
          <p:cNvPr id="4" name="Text Box 4"/>
          <p:cNvSpPr txBox="1">
            <a:spLocks noChangeArrowheads="1"/>
          </p:cNvSpPr>
          <p:nvPr/>
        </p:nvSpPr>
        <p:spPr bwMode="auto">
          <a:xfrm>
            <a:off x="3124200" y="3867150"/>
            <a:ext cx="593725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2400" b="1" dirty="0"/>
              <a:t>ANSWER:  A Case-Control study</a:t>
            </a:r>
          </a:p>
        </p:txBody>
      </p:sp>
    </p:spTree>
    <p:extLst>
      <p:ext uri="{BB962C8B-B14F-4D97-AF65-F5344CB8AC3E}">
        <p14:creationId xmlns:p14="http://schemas.microsoft.com/office/powerpoint/2010/main" val="357194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randombar(horizontal)">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Design #2</a:t>
            </a:r>
            <a:endParaRPr lang="en-US" dirty="0"/>
          </a:p>
        </p:txBody>
      </p:sp>
      <p:sp>
        <p:nvSpPr>
          <p:cNvPr id="3" name="Content Placeholder 2"/>
          <p:cNvSpPr>
            <a:spLocks noGrp="1"/>
          </p:cNvSpPr>
          <p:nvPr>
            <p:ph idx="1"/>
          </p:nvPr>
        </p:nvSpPr>
        <p:spPr>
          <a:xfrm>
            <a:off x="457200" y="1047750"/>
            <a:ext cx="8229600" cy="3546873"/>
          </a:xfrm>
        </p:spPr>
        <p:txBody>
          <a:bodyPr/>
          <a:lstStyle/>
          <a:p>
            <a:pPr marL="0" indent="0">
              <a:lnSpc>
                <a:spcPct val="80000"/>
              </a:lnSpc>
              <a:buNone/>
            </a:pPr>
            <a:r>
              <a:rPr lang="en-US" altLang="en-US" sz="2200" u="sng" dirty="0" smtClean="0"/>
              <a:t>Case-control study</a:t>
            </a:r>
          </a:p>
          <a:p>
            <a:pPr>
              <a:lnSpc>
                <a:spcPct val="80000"/>
              </a:lnSpc>
            </a:pPr>
            <a:r>
              <a:rPr lang="en-US" altLang="en-US" sz="2200" dirty="0" smtClean="0"/>
              <a:t>Cases:  Patients with pancreatic cancer</a:t>
            </a:r>
          </a:p>
          <a:p>
            <a:pPr lvl="1">
              <a:lnSpc>
                <a:spcPct val="80000"/>
              </a:lnSpc>
            </a:pPr>
            <a:r>
              <a:rPr lang="en-US" altLang="en-US" sz="2200" dirty="0" smtClean="0"/>
              <a:t>General medicine vs. oncology</a:t>
            </a:r>
          </a:p>
          <a:p>
            <a:pPr lvl="1">
              <a:lnSpc>
                <a:spcPct val="80000"/>
              </a:lnSpc>
            </a:pPr>
            <a:r>
              <a:rPr lang="en-US" altLang="en-US" sz="2200" dirty="0" smtClean="0"/>
              <a:t>UCSF vs. community practice</a:t>
            </a:r>
          </a:p>
          <a:p>
            <a:pPr>
              <a:lnSpc>
                <a:spcPct val="80000"/>
              </a:lnSpc>
            </a:pPr>
            <a:r>
              <a:rPr lang="en-US" altLang="en-US" sz="2200" dirty="0" smtClean="0"/>
              <a:t>Controls:  Patients without pancreatic cancer</a:t>
            </a:r>
          </a:p>
          <a:p>
            <a:pPr lvl="1">
              <a:lnSpc>
                <a:spcPct val="80000"/>
              </a:lnSpc>
            </a:pPr>
            <a:r>
              <a:rPr lang="en-US" altLang="en-US" sz="2200" dirty="0" smtClean="0"/>
              <a:t>Who are the appropriate controls?</a:t>
            </a:r>
          </a:p>
          <a:p>
            <a:pPr>
              <a:lnSpc>
                <a:spcPct val="80000"/>
              </a:lnSpc>
            </a:pPr>
            <a:r>
              <a:rPr lang="en-US" altLang="en-US" sz="2200" dirty="0" smtClean="0"/>
              <a:t>Potential predictors:  based on questionnaire demographic, behavioral, co-morbid risk factors</a:t>
            </a:r>
          </a:p>
          <a:p>
            <a:pPr>
              <a:lnSpc>
                <a:spcPct val="80000"/>
              </a:lnSpc>
            </a:pPr>
            <a:r>
              <a:rPr lang="en-US" altLang="en-US" sz="2200" dirty="0" smtClean="0"/>
              <a:t>Research question:  Is type 2 diabetes associated with pancreatic cancer? </a:t>
            </a:r>
          </a:p>
          <a:p>
            <a:endParaRPr lang="en-US" dirty="0"/>
          </a:p>
        </p:txBody>
      </p:sp>
    </p:spTree>
    <p:extLst>
      <p:ext uri="{BB962C8B-B14F-4D97-AF65-F5344CB8AC3E}">
        <p14:creationId xmlns:p14="http://schemas.microsoft.com/office/powerpoint/2010/main" val="3882227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Case control studies</a:t>
            </a:r>
            <a:endParaRPr lang="en-US" dirty="0"/>
          </a:p>
        </p:txBody>
      </p:sp>
      <p:sp>
        <p:nvSpPr>
          <p:cNvPr id="3" name="Content Placeholder 2"/>
          <p:cNvSpPr>
            <a:spLocks noGrp="1"/>
          </p:cNvSpPr>
          <p:nvPr>
            <p:ph idx="1"/>
          </p:nvPr>
        </p:nvSpPr>
        <p:spPr/>
        <p:txBody>
          <a:bodyPr/>
          <a:lstStyle/>
          <a:p>
            <a:r>
              <a:rPr lang="en-US" altLang="en-US" b="1" dirty="0"/>
              <a:t>Investigator works “backward” (from outcome to predictor)</a:t>
            </a:r>
          </a:p>
          <a:p>
            <a:endParaRPr lang="en-US" altLang="en-US" b="1" dirty="0"/>
          </a:p>
          <a:p>
            <a:pPr marL="0" indent="0">
              <a:buNone/>
            </a:pPr>
            <a:endParaRPr lang="en-US" altLang="en-US" b="1" dirty="0"/>
          </a:p>
          <a:p>
            <a:r>
              <a:rPr lang="en-US" altLang="en-US" b="1" dirty="0"/>
              <a:t>Sample chosen on the basis of outcome (cases), plus comparison group (controls)</a:t>
            </a:r>
          </a:p>
          <a:p>
            <a:endParaRPr lang="en-US" dirty="0"/>
          </a:p>
        </p:txBody>
      </p:sp>
      <p:sp>
        <p:nvSpPr>
          <p:cNvPr id="4" name="Rectangle 4"/>
          <p:cNvSpPr>
            <a:spLocks noChangeArrowheads="1"/>
          </p:cNvSpPr>
          <p:nvPr/>
        </p:nvSpPr>
        <p:spPr bwMode="auto">
          <a:xfrm>
            <a:off x="2133600" y="2266950"/>
            <a:ext cx="1371600" cy="60960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buNone/>
            </a:pPr>
            <a:r>
              <a:rPr lang="en-US" altLang="en-US" b="1" dirty="0"/>
              <a:t>(risk factor)</a:t>
            </a:r>
          </a:p>
        </p:txBody>
      </p:sp>
      <p:sp>
        <p:nvSpPr>
          <p:cNvPr id="5" name="Line 5"/>
          <p:cNvSpPr>
            <a:spLocks noChangeShapeType="1"/>
          </p:cNvSpPr>
          <p:nvPr/>
        </p:nvSpPr>
        <p:spPr bwMode="auto">
          <a:xfrm>
            <a:off x="3810000" y="249555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Rectangle 6"/>
          <p:cNvSpPr>
            <a:spLocks noChangeArrowheads="1"/>
          </p:cNvSpPr>
          <p:nvPr/>
        </p:nvSpPr>
        <p:spPr bwMode="auto">
          <a:xfrm>
            <a:off x="4953000" y="2266950"/>
            <a:ext cx="1295400" cy="60960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Outcome</a:t>
            </a:r>
          </a:p>
          <a:p>
            <a:pPr algn="ctr">
              <a:buNone/>
            </a:pPr>
            <a:r>
              <a:rPr lang="en-US" altLang="en-US" b="1" dirty="0"/>
              <a:t>(disease)</a:t>
            </a:r>
          </a:p>
        </p:txBody>
      </p:sp>
    </p:spTree>
    <p:extLst>
      <p:ext uri="{BB962C8B-B14F-4D97-AF65-F5344CB8AC3E}">
        <p14:creationId xmlns:p14="http://schemas.microsoft.com/office/powerpoint/2010/main" val="194208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228601"/>
            <a:ext cx="8001000" cy="514350"/>
          </a:xfrm>
        </p:spPr>
        <p:txBody>
          <a:bodyPr/>
          <a:lstStyle/>
          <a:p>
            <a:pPr eaLnBrk="1" hangingPunct="1"/>
            <a:r>
              <a:rPr lang="en-US" altLang="en-US" dirty="0" smtClean="0"/>
              <a:t>Case-control study structure</a:t>
            </a:r>
          </a:p>
        </p:txBody>
      </p:sp>
      <p:sp>
        <p:nvSpPr>
          <p:cNvPr id="25603" name="Line 3"/>
          <p:cNvSpPr>
            <a:spLocks noChangeShapeType="1"/>
          </p:cNvSpPr>
          <p:nvPr/>
        </p:nvSpPr>
        <p:spPr bwMode="auto">
          <a:xfrm>
            <a:off x="532322" y="3943350"/>
            <a:ext cx="81534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04" name="Text Box 4"/>
          <p:cNvSpPr txBox="1">
            <a:spLocks noChangeArrowheads="1"/>
          </p:cNvSpPr>
          <p:nvPr/>
        </p:nvSpPr>
        <p:spPr bwMode="auto">
          <a:xfrm>
            <a:off x="3934631" y="4019550"/>
            <a:ext cx="7665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time</a:t>
            </a:r>
          </a:p>
        </p:txBody>
      </p:sp>
      <p:sp>
        <p:nvSpPr>
          <p:cNvPr id="243720" name="Oval 8"/>
          <p:cNvSpPr>
            <a:spLocks noChangeArrowheads="1"/>
          </p:cNvSpPr>
          <p:nvPr/>
        </p:nvSpPr>
        <p:spPr bwMode="auto">
          <a:xfrm>
            <a:off x="4267200" y="1123950"/>
            <a:ext cx="4495800" cy="1257300"/>
          </a:xfrm>
          <a:prstGeom prst="ellipse">
            <a:avLst/>
          </a:prstGeom>
          <a:solidFill>
            <a:schemeClr val="tx2"/>
          </a:solidFill>
          <a:ln w="9525">
            <a:solidFill>
              <a:schemeClr val="tx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a:solidFill>
                  <a:schemeClr val="bg1"/>
                </a:solidFill>
              </a:rPr>
              <a:t>CASES</a:t>
            </a:r>
          </a:p>
          <a:p>
            <a:pPr algn="ctr">
              <a:spcBef>
                <a:spcPts val="0"/>
              </a:spcBef>
              <a:buNone/>
            </a:pPr>
            <a:r>
              <a:rPr lang="en-US" altLang="en-US" sz="1800" b="1" dirty="0">
                <a:solidFill>
                  <a:schemeClr val="bg1"/>
                </a:solidFill>
              </a:rPr>
              <a:t>Patients with pancreatic cancer</a:t>
            </a:r>
          </a:p>
        </p:txBody>
      </p:sp>
      <p:sp>
        <p:nvSpPr>
          <p:cNvPr id="243722" name="Oval 10"/>
          <p:cNvSpPr>
            <a:spLocks noChangeArrowheads="1"/>
          </p:cNvSpPr>
          <p:nvPr/>
        </p:nvSpPr>
        <p:spPr bwMode="auto">
          <a:xfrm>
            <a:off x="4191000" y="2438400"/>
            <a:ext cx="4724400" cy="1371600"/>
          </a:xfrm>
          <a:prstGeom prst="ellipse">
            <a:avLst/>
          </a:prstGeom>
          <a:solidFill>
            <a:schemeClr val="tx2"/>
          </a:solidFill>
          <a:ln w="9525">
            <a:solidFill>
              <a:schemeClr val="tx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smtClean="0">
                <a:solidFill>
                  <a:schemeClr val="bg1"/>
                </a:solidFill>
              </a:rPr>
              <a:t>CONTROLS</a:t>
            </a:r>
            <a:endParaRPr lang="en-US" altLang="en-US" sz="1800" b="1" dirty="0">
              <a:solidFill>
                <a:schemeClr val="bg1"/>
              </a:solidFill>
            </a:endParaRPr>
          </a:p>
          <a:p>
            <a:pPr algn="ctr">
              <a:spcBef>
                <a:spcPts val="0"/>
              </a:spcBef>
              <a:buNone/>
            </a:pPr>
            <a:r>
              <a:rPr lang="en-US" altLang="en-US" sz="1800" b="1" dirty="0">
                <a:solidFill>
                  <a:schemeClr val="bg1"/>
                </a:solidFill>
              </a:rPr>
              <a:t>Patients without </a:t>
            </a:r>
          </a:p>
          <a:p>
            <a:pPr algn="ctr">
              <a:spcBef>
                <a:spcPts val="0"/>
              </a:spcBef>
              <a:buNone/>
            </a:pPr>
            <a:r>
              <a:rPr lang="en-US" altLang="en-US" sz="1800" b="1" dirty="0">
                <a:solidFill>
                  <a:schemeClr val="bg1"/>
                </a:solidFill>
              </a:rPr>
              <a:t>Pancreatic cancer</a:t>
            </a:r>
            <a:endParaRPr lang="en-US" altLang="en-US" sz="1600" b="1" dirty="0"/>
          </a:p>
        </p:txBody>
      </p:sp>
      <p:sp>
        <p:nvSpPr>
          <p:cNvPr id="243724" name="Rectangle 12"/>
          <p:cNvSpPr>
            <a:spLocks noChangeArrowheads="1"/>
          </p:cNvSpPr>
          <p:nvPr/>
        </p:nvSpPr>
        <p:spPr bwMode="auto">
          <a:xfrm>
            <a:off x="152400" y="1562100"/>
            <a:ext cx="3124200" cy="1485900"/>
          </a:xfrm>
          <a:prstGeom prst="rect">
            <a:avLst/>
          </a:prstGeom>
          <a:solidFill>
            <a:srgbClr val="FF00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a:solidFill>
                  <a:schemeClr val="bg1"/>
                </a:solidFill>
              </a:rPr>
              <a:t>RISK </a:t>
            </a:r>
            <a:r>
              <a:rPr lang="en-US" altLang="en-US" sz="1800" b="1" u="sng" dirty="0" smtClean="0">
                <a:solidFill>
                  <a:schemeClr val="bg1"/>
                </a:solidFill>
              </a:rPr>
              <a:t>FACTORS</a:t>
            </a:r>
            <a:endParaRPr lang="en-US" altLang="en-US" sz="1800" b="1" u="sng" dirty="0">
              <a:solidFill>
                <a:schemeClr val="bg1"/>
              </a:solidFill>
            </a:endParaRPr>
          </a:p>
          <a:p>
            <a:pPr algn="ctr">
              <a:spcBef>
                <a:spcPts val="0"/>
              </a:spcBef>
              <a:buNone/>
            </a:pPr>
            <a:r>
              <a:rPr lang="en-US" altLang="en-US" sz="1800" b="1" dirty="0">
                <a:solidFill>
                  <a:schemeClr val="bg1"/>
                </a:solidFill>
              </a:rPr>
              <a:t>Demographic</a:t>
            </a:r>
          </a:p>
          <a:p>
            <a:pPr algn="ctr">
              <a:spcBef>
                <a:spcPts val="0"/>
              </a:spcBef>
              <a:buNone/>
            </a:pPr>
            <a:r>
              <a:rPr lang="en-US" altLang="en-US" sz="1800" b="1" dirty="0">
                <a:solidFill>
                  <a:schemeClr val="bg1"/>
                </a:solidFill>
              </a:rPr>
              <a:t>Behavioral</a:t>
            </a:r>
          </a:p>
          <a:p>
            <a:pPr algn="ctr">
              <a:spcBef>
                <a:spcPts val="0"/>
              </a:spcBef>
              <a:buNone/>
            </a:pPr>
            <a:r>
              <a:rPr lang="en-US" altLang="en-US" sz="1800" b="1" dirty="0">
                <a:solidFill>
                  <a:schemeClr val="bg1"/>
                </a:solidFill>
              </a:rPr>
              <a:t>Biological</a:t>
            </a:r>
          </a:p>
          <a:p>
            <a:pPr algn="ctr">
              <a:spcBef>
                <a:spcPts val="0"/>
              </a:spcBef>
              <a:buNone/>
            </a:pPr>
            <a:r>
              <a:rPr lang="en-US" altLang="en-US" sz="1800" b="1" dirty="0">
                <a:solidFill>
                  <a:schemeClr val="bg1"/>
                </a:solidFill>
              </a:rPr>
              <a:t>Genetic</a:t>
            </a:r>
          </a:p>
        </p:txBody>
      </p:sp>
      <p:sp>
        <p:nvSpPr>
          <p:cNvPr id="243726" name="Line 14"/>
          <p:cNvSpPr>
            <a:spLocks noChangeShapeType="1"/>
          </p:cNvSpPr>
          <p:nvPr/>
        </p:nvSpPr>
        <p:spPr bwMode="auto">
          <a:xfrm flipH="1">
            <a:off x="3286125" y="1838325"/>
            <a:ext cx="990600" cy="4572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3727" name="Line 15"/>
          <p:cNvSpPr>
            <a:spLocks noChangeShapeType="1"/>
          </p:cNvSpPr>
          <p:nvPr/>
        </p:nvSpPr>
        <p:spPr bwMode="auto">
          <a:xfrm flipH="1" flipV="1">
            <a:off x="3286124" y="2647950"/>
            <a:ext cx="904875" cy="47625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3729" name="Text Box 17"/>
          <p:cNvSpPr txBox="1">
            <a:spLocks noChangeArrowheads="1"/>
          </p:cNvSpPr>
          <p:nvPr/>
        </p:nvSpPr>
        <p:spPr bwMode="auto">
          <a:xfrm>
            <a:off x="3851275" y="895350"/>
            <a:ext cx="105990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i="1" dirty="0"/>
              <a:t>present</a:t>
            </a:r>
          </a:p>
        </p:txBody>
      </p:sp>
    </p:spTree>
    <p:extLst>
      <p:ext uri="{BB962C8B-B14F-4D97-AF65-F5344CB8AC3E}">
        <p14:creationId xmlns:p14="http://schemas.microsoft.com/office/powerpoint/2010/main" val="40235379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3720"/>
                                        </p:tgtEl>
                                        <p:attrNameLst>
                                          <p:attrName>style.visibility</p:attrName>
                                        </p:attrNameLst>
                                      </p:cBhvr>
                                      <p:to>
                                        <p:strVal val="visible"/>
                                      </p:to>
                                    </p:set>
                                    <p:animEffect transition="in" filter="blinds(horizontal)">
                                      <p:cBhvr>
                                        <p:cTn id="7" dur="500"/>
                                        <p:tgtEl>
                                          <p:spTgt spid="24372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43722"/>
                                        </p:tgtEl>
                                        <p:attrNameLst>
                                          <p:attrName>style.visibility</p:attrName>
                                        </p:attrNameLst>
                                      </p:cBhvr>
                                      <p:to>
                                        <p:strVal val="visible"/>
                                      </p:to>
                                    </p:set>
                                    <p:animEffect transition="in" filter="blinds(horizontal)">
                                      <p:cBhvr>
                                        <p:cTn id="10" dur="500"/>
                                        <p:tgtEl>
                                          <p:spTgt spid="24372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43724"/>
                                        </p:tgtEl>
                                        <p:attrNameLst>
                                          <p:attrName>style.visibility</p:attrName>
                                        </p:attrNameLst>
                                      </p:cBhvr>
                                      <p:to>
                                        <p:strVal val="visible"/>
                                      </p:to>
                                    </p:set>
                                    <p:animEffect transition="in" filter="blinds(horizontal)">
                                      <p:cBhvr>
                                        <p:cTn id="13" dur="500"/>
                                        <p:tgtEl>
                                          <p:spTgt spid="24372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43726"/>
                                        </p:tgtEl>
                                        <p:attrNameLst>
                                          <p:attrName>style.visibility</p:attrName>
                                        </p:attrNameLst>
                                      </p:cBhvr>
                                      <p:to>
                                        <p:strVal val="visible"/>
                                      </p:to>
                                    </p:set>
                                    <p:animEffect transition="in" filter="blinds(horizontal)">
                                      <p:cBhvr>
                                        <p:cTn id="18" dur="500"/>
                                        <p:tgtEl>
                                          <p:spTgt spid="24372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43727"/>
                                        </p:tgtEl>
                                        <p:attrNameLst>
                                          <p:attrName>style.visibility</p:attrName>
                                        </p:attrNameLst>
                                      </p:cBhvr>
                                      <p:to>
                                        <p:strVal val="visible"/>
                                      </p:to>
                                    </p:set>
                                    <p:animEffect transition="in" filter="blinds(horizontal)">
                                      <p:cBhvr>
                                        <p:cTn id="21" dur="500"/>
                                        <p:tgtEl>
                                          <p:spTgt spid="24372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43729"/>
                                        </p:tgtEl>
                                        <p:attrNameLst>
                                          <p:attrName>style.visibility</p:attrName>
                                        </p:attrNameLst>
                                      </p:cBhvr>
                                      <p:to>
                                        <p:strVal val="visible"/>
                                      </p:to>
                                    </p:set>
                                    <p:animEffect transition="in" filter="blinds(horizontal)">
                                      <p:cBhvr>
                                        <p:cTn id="26" dur="500"/>
                                        <p:tgtEl>
                                          <p:spTgt spid="243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20" grpId="0" animBg="1"/>
      <p:bldP spid="243722" grpId="0" animBg="1"/>
      <p:bldP spid="243724" grpId="0" animBg="1"/>
      <p:bldP spid="243726" grpId="0" animBg="1"/>
      <p:bldP spid="243727" grpId="0" animBg="1"/>
      <p:bldP spid="24372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dirty="0" smtClean="0"/>
              <a:t>Case control studies</a:t>
            </a:r>
          </a:p>
        </p:txBody>
      </p:sp>
      <p:sp>
        <p:nvSpPr>
          <p:cNvPr id="26627" name="Rectangle 3"/>
          <p:cNvSpPr>
            <a:spLocks noGrp="1" noChangeArrowheads="1"/>
          </p:cNvSpPr>
          <p:nvPr>
            <p:ph type="body" idx="1"/>
          </p:nvPr>
        </p:nvSpPr>
        <p:spPr/>
        <p:txBody>
          <a:bodyPr/>
          <a:lstStyle/>
          <a:p>
            <a:pPr eaLnBrk="1" hangingPunct="1"/>
            <a:r>
              <a:rPr lang="en-US" altLang="en-US" b="1" dirty="0" smtClean="0"/>
              <a:t>Cannot yield estimates of incidence or prevalence of disease in the population  (why?)</a:t>
            </a:r>
          </a:p>
          <a:p>
            <a:pPr eaLnBrk="1" hangingPunct="1"/>
            <a:endParaRPr lang="en-US" altLang="en-US" b="1" dirty="0" smtClean="0"/>
          </a:p>
          <a:p>
            <a:pPr eaLnBrk="1" hangingPunct="1"/>
            <a:r>
              <a:rPr lang="en-US" altLang="en-US" b="1" dirty="0" smtClean="0"/>
              <a:t>Odds Ratio is statistics</a:t>
            </a:r>
          </a:p>
        </p:txBody>
      </p:sp>
    </p:spTree>
    <p:extLst>
      <p:ext uri="{BB962C8B-B14F-4D97-AF65-F5344CB8AC3E}">
        <p14:creationId xmlns:p14="http://schemas.microsoft.com/office/powerpoint/2010/main" val="31108434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Measures of association</a:t>
            </a:r>
          </a:p>
        </p:txBody>
      </p:sp>
      <p:graphicFrame>
        <p:nvGraphicFramePr>
          <p:cNvPr id="309251" name="Group 3"/>
          <p:cNvGraphicFramePr>
            <a:graphicFrameLocks noGrp="1"/>
          </p:cNvGraphicFramePr>
          <p:nvPr>
            <p:ph idx="1"/>
            <p:extLst>
              <p:ext uri="{D42A27DB-BD31-4B8C-83A1-F6EECF244321}">
                <p14:modId xmlns:p14="http://schemas.microsoft.com/office/powerpoint/2010/main" val="2770164815"/>
              </p:ext>
            </p:extLst>
          </p:nvPr>
        </p:nvGraphicFramePr>
        <p:xfrm>
          <a:off x="228600" y="1163241"/>
          <a:ext cx="6096000" cy="2971800"/>
        </p:xfrm>
        <a:graphic>
          <a:graphicData uri="http://schemas.openxmlformats.org/drawingml/2006/table">
            <a:tbl>
              <a:tblPr/>
              <a:tblGrid>
                <a:gridCol w="1371600"/>
                <a:gridCol w="833438"/>
                <a:gridCol w="1946275"/>
                <a:gridCol w="1944687"/>
              </a:tblGrid>
              <a:tr h="4000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dirty="0" smtClean="0">
                        <a:ln>
                          <a:noFill/>
                        </a:ln>
                        <a:solidFill>
                          <a:schemeClr val="tx1"/>
                        </a:solidFill>
                        <a:effectLst/>
                        <a:latin typeface="Verdana" pitchFamily="34" charset="0"/>
                      </a:endParaRPr>
                    </a:p>
                  </a:txBody>
                  <a:tcPr marT="34290" marB="3429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chemeClr val="tx1"/>
                          </a:solidFill>
                          <a:effectLst/>
                          <a:latin typeface="Verdana" pitchFamily="34" charset="0"/>
                        </a:rPr>
                        <a:t>Disease</a:t>
                      </a:r>
                    </a:p>
                  </a:txBody>
                  <a:tcPr marT="34290" marB="34290" horzOverflow="overflow">
                    <a:lnL>
                      <a:noFill/>
                    </a:lnL>
                    <a:lnR cap="flat">
                      <a:noFill/>
                    </a:lnR>
                    <a:lnT cap="flat">
                      <a:noFill/>
                    </a:lnT>
                    <a:lnB>
                      <a:noFill/>
                    </a:lnB>
                    <a:lnTlToBr>
                      <a:noFill/>
                    </a:lnTlToBr>
                    <a:lnBlToTr>
                      <a:noFill/>
                    </a:lnBlToTr>
                    <a:noFill/>
                  </a:tcPr>
                </a:tc>
                <a:tc hMerge="1">
                  <a:txBody>
                    <a:bodyPr/>
                    <a:lstStyle/>
                    <a:p>
                      <a:endParaRPr lang="en-US"/>
                    </a:p>
                  </a:txBody>
                  <a:tcPr/>
                </a:tc>
              </a:tr>
              <a:tr h="4572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dirty="0" smtClean="0">
                          <a:ln>
                            <a:noFill/>
                          </a:ln>
                          <a:solidFill>
                            <a:schemeClr val="tx1"/>
                          </a:solidFill>
                          <a:effectLst/>
                          <a:latin typeface="Verdana" pitchFamily="34" charset="0"/>
                        </a:rPr>
                        <a:t>Yes</a:t>
                      </a:r>
                    </a:p>
                  </a:txBody>
                  <a:tcPr marT="34290" marB="3429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No</a:t>
                      </a:r>
                    </a:p>
                  </a:txBody>
                  <a:tcPr marT="34290" marB="3429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085850">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chemeClr val="tx1"/>
                          </a:solidFill>
                          <a:effectLst/>
                          <a:latin typeface="Verdana" pitchFamily="34" charset="0"/>
                        </a:rPr>
                        <a:t>Risk factor</a:t>
                      </a:r>
                    </a:p>
                  </a:txBody>
                  <a:tcPr marT="34290" marB="3429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Yes</a:t>
                      </a:r>
                    </a:p>
                  </a:txBody>
                  <a:tcPr marT="34290" marB="3429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FF0000"/>
                          </a:solidFill>
                          <a:effectLst/>
                          <a:latin typeface="Verdana" pitchFamily="34" charset="0"/>
                        </a:rPr>
                        <a:t>A</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33CC33"/>
                          </a:solidFill>
                          <a:effectLst/>
                          <a:latin typeface="Verdana" pitchFamily="34" charset="0"/>
                        </a:rPr>
                        <a:t>B</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No</a:t>
                      </a:r>
                    </a:p>
                  </a:txBody>
                  <a:tcPr marT="34290" marB="34290"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rgbClr val="0000FF"/>
                          </a:solidFill>
                          <a:effectLst/>
                          <a:latin typeface="Verdana" pitchFamily="34" charset="0"/>
                        </a:rPr>
                        <a:t>C</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FF9900"/>
                          </a:solidFill>
                          <a:effectLst/>
                          <a:latin typeface="Verdana" pitchFamily="34" charset="0"/>
                        </a:rPr>
                        <a:t>D</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2" name="Group 46"/>
          <p:cNvGrpSpPr>
            <a:grpSpLocks/>
          </p:cNvGrpSpPr>
          <p:nvPr/>
        </p:nvGrpSpPr>
        <p:grpSpPr bwMode="auto">
          <a:xfrm>
            <a:off x="6629400" y="971550"/>
            <a:ext cx="2133600" cy="3355182"/>
            <a:chOff x="4176" y="1056"/>
            <a:chExt cx="1344" cy="2818"/>
          </a:xfrm>
        </p:grpSpPr>
        <p:sp>
          <p:nvSpPr>
            <p:cNvPr id="27674" name="Text Box 44"/>
            <p:cNvSpPr txBox="1">
              <a:spLocks noChangeArrowheads="1"/>
            </p:cNvSpPr>
            <p:nvPr/>
          </p:nvSpPr>
          <p:spPr bwMode="auto">
            <a:xfrm>
              <a:off x="4176" y="1056"/>
              <a:ext cx="1344" cy="281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2000" u="sng" dirty="0"/>
                <a:t>Odds ratio</a:t>
              </a:r>
            </a:p>
            <a:p>
              <a:pPr algn="ctr">
                <a:spcBef>
                  <a:spcPts val="0"/>
                </a:spcBef>
                <a:buNone/>
              </a:pPr>
              <a:r>
                <a:rPr lang="en-US" altLang="en-US" sz="2000" b="1" u="sng" dirty="0">
                  <a:solidFill>
                    <a:srgbClr val="FF0000"/>
                  </a:solidFill>
                </a:rPr>
                <a:t>A</a:t>
              </a:r>
              <a:r>
                <a:rPr lang="en-US" altLang="en-US" sz="2000" b="1" u="sng" dirty="0">
                  <a:solidFill>
                    <a:schemeClr val="accent2"/>
                  </a:solidFill>
                </a:rPr>
                <a:t> </a:t>
              </a:r>
              <a:endParaRPr lang="en-US" altLang="en-US" sz="2000" u="sng" dirty="0"/>
            </a:p>
            <a:p>
              <a:pPr algn="ctr">
                <a:spcBef>
                  <a:spcPts val="0"/>
                </a:spcBef>
                <a:buNone/>
              </a:pPr>
              <a:r>
                <a:rPr lang="en-US" altLang="en-US" sz="2000" b="1" dirty="0">
                  <a:solidFill>
                    <a:srgbClr val="33CC33"/>
                  </a:solidFill>
                </a:rPr>
                <a:t>B</a:t>
              </a:r>
              <a:endParaRPr lang="en-US" altLang="en-US" sz="2000" u="sng" dirty="0"/>
            </a:p>
            <a:p>
              <a:pPr algn="ctr">
                <a:spcBef>
                  <a:spcPts val="0"/>
                </a:spcBef>
                <a:buNone/>
              </a:pPr>
              <a:r>
                <a:rPr lang="en-US" altLang="en-US" sz="2000" b="1" u="sng" dirty="0">
                  <a:solidFill>
                    <a:srgbClr val="0000FF"/>
                  </a:solidFill>
                </a:rPr>
                <a:t>C</a:t>
              </a:r>
            </a:p>
            <a:p>
              <a:pPr algn="ctr">
                <a:spcBef>
                  <a:spcPts val="0"/>
                </a:spcBef>
                <a:buNone/>
              </a:pPr>
              <a:r>
                <a:rPr lang="en-US" altLang="en-US" sz="2000" b="1" dirty="0">
                  <a:solidFill>
                    <a:srgbClr val="FF9900"/>
                  </a:solidFill>
                </a:rPr>
                <a:t>D</a:t>
              </a:r>
              <a:endParaRPr lang="en-US" altLang="en-US" sz="2000" b="1" u="sng" dirty="0">
                <a:solidFill>
                  <a:srgbClr val="0000FF"/>
                </a:solidFill>
              </a:endParaRPr>
            </a:p>
            <a:p>
              <a:pPr algn="ctr">
                <a:spcBef>
                  <a:spcPts val="0"/>
                </a:spcBef>
              </a:pPr>
              <a:endParaRPr lang="en-US" altLang="en-US" sz="2000" b="1" u="sng" dirty="0">
                <a:solidFill>
                  <a:srgbClr val="0000FF"/>
                </a:solidFill>
              </a:endParaRPr>
            </a:p>
            <a:p>
              <a:pPr algn="ctr">
                <a:spcBef>
                  <a:spcPts val="0"/>
                </a:spcBef>
                <a:buNone/>
              </a:pPr>
              <a:r>
                <a:rPr lang="en-US" altLang="en-US" sz="2000" b="1" dirty="0">
                  <a:solidFill>
                    <a:srgbClr val="0000FF"/>
                  </a:solidFill>
                </a:rPr>
                <a:t>Also…</a:t>
              </a:r>
            </a:p>
            <a:p>
              <a:pPr algn="ctr">
                <a:spcBef>
                  <a:spcPts val="0"/>
                </a:spcBef>
              </a:pPr>
              <a:endParaRPr lang="en-US" altLang="en-US" sz="2000" u="sng" dirty="0"/>
            </a:p>
            <a:p>
              <a:pPr algn="ctr">
                <a:spcBef>
                  <a:spcPts val="0"/>
                </a:spcBef>
                <a:buNone/>
              </a:pPr>
              <a:r>
                <a:rPr lang="en-US" altLang="en-US" sz="2600" b="1" dirty="0">
                  <a:solidFill>
                    <a:srgbClr val="FF0000"/>
                  </a:solidFill>
                </a:rPr>
                <a:t>A</a:t>
              </a:r>
              <a:r>
                <a:rPr lang="en-US" altLang="en-US" sz="2600" b="1" dirty="0">
                  <a:solidFill>
                    <a:schemeClr val="accent2"/>
                  </a:solidFill>
                </a:rPr>
                <a:t> </a:t>
              </a:r>
              <a:r>
                <a:rPr lang="en-US" altLang="en-US" sz="2600" b="1" dirty="0">
                  <a:solidFill>
                    <a:srgbClr val="FF9900"/>
                  </a:solidFill>
                </a:rPr>
                <a:t>D</a:t>
              </a:r>
            </a:p>
            <a:p>
              <a:pPr algn="ctr">
                <a:spcBef>
                  <a:spcPts val="0"/>
                </a:spcBef>
                <a:buNone/>
              </a:pPr>
              <a:r>
                <a:rPr lang="en-US" altLang="en-US" sz="2600" b="1" dirty="0">
                  <a:solidFill>
                    <a:srgbClr val="0000FF"/>
                  </a:solidFill>
                </a:rPr>
                <a:t>C </a:t>
              </a:r>
              <a:r>
                <a:rPr lang="en-US" altLang="en-US" sz="2600" b="1" dirty="0">
                  <a:solidFill>
                    <a:srgbClr val="33CC33"/>
                  </a:solidFill>
                </a:rPr>
                <a:t>B</a:t>
              </a:r>
            </a:p>
          </p:txBody>
        </p:sp>
        <p:sp>
          <p:nvSpPr>
            <p:cNvPr id="27675" name="Line 45"/>
            <p:cNvSpPr>
              <a:spLocks noChangeShapeType="1"/>
            </p:cNvSpPr>
            <p:nvPr/>
          </p:nvSpPr>
          <p:spPr bwMode="auto">
            <a:xfrm>
              <a:off x="4512" y="1840"/>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7673" name="Line 45"/>
          <p:cNvSpPr>
            <a:spLocks noChangeShapeType="1"/>
          </p:cNvSpPr>
          <p:nvPr/>
        </p:nvSpPr>
        <p:spPr bwMode="auto">
          <a:xfrm>
            <a:off x="7086600" y="3867150"/>
            <a:ext cx="114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302922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7673"/>
                                        </p:tgtEl>
                                        <p:attrNameLst>
                                          <p:attrName>style.visibility</p:attrName>
                                        </p:attrNameLst>
                                      </p:cBhvr>
                                      <p:to>
                                        <p:strVal val="visible"/>
                                      </p:to>
                                    </p:set>
                                    <p:animEffect transition="in" filter="randombar(horizontal)">
                                      <p:cBhvr>
                                        <p:cTn id="10" dur="500"/>
                                        <p:tgtEl>
                                          <p:spTgt spid="27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7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z="4000" dirty="0" smtClean="0"/>
              <a:t>Case-control Study:  pluses</a:t>
            </a:r>
          </a:p>
        </p:txBody>
      </p:sp>
      <p:sp>
        <p:nvSpPr>
          <p:cNvPr id="28675" name="Rectangle 3"/>
          <p:cNvSpPr>
            <a:spLocks noGrp="1" noChangeArrowheads="1"/>
          </p:cNvSpPr>
          <p:nvPr>
            <p:ph type="body" idx="1"/>
          </p:nvPr>
        </p:nvSpPr>
        <p:spPr>
          <a:xfrm>
            <a:off x="609600" y="1123950"/>
            <a:ext cx="8153400" cy="3086100"/>
          </a:xfrm>
        </p:spPr>
        <p:txBody>
          <a:bodyPr/>
          <a:lstStyle/>
          <a:p>
            <a:pPr eaLnBrk="1" hangingPunct="1">
              <a:lnSpc>
                <a:spcPct val="90000"/>
              </a:lnSpc>
              <a:spcBef>
                <a:spcPts val="0"/>
              </a:spcBef>
              <a:buFont typeface="Wingdings" pitchFamily="2" charset="2"/>
              <a:buNone/>
            </a:pPr>
            <a:r>
              <a:rPr lang="en-US" altLang="en-US" sz="2400" b="1" dirty="0" smtClean="0"/>
              <a:t>+	Rare outcome/Long latent period</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Inexpensive and efficient: may be only feasible option</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Establishes association (Odds ratio)</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Useful for generating hypotheses (multiple risk factors can be explored)</a:t>
            </a:r>
          </a:p>
          <a:p>
            <a:pPr eaLnBrk="1" hangingPunct="1">
              <a:lnSpc>
                <a:spcPct val="90000"/>
              </a:lnSpc>
              <a:buFont typeface="Wingdings" pitchFamily="2" charset="2"/>
              <a:buNone/>
            </a:pPr>
            <a:endParaRPr lang="en-US" altLang="en-US" sz="2500" b="1" i="1" u="sng" dirty="0" smtClean="0"/>
          </a:p>
        </p:txBody>
      </p:sp>
    </p:spTree>
    <p:extLst>
      <p:ext uri="{BB962C8B-B14F-4D97-AF65-F5344CB8AC3E}">
        <p14:creationId xmlns:p14="http://schemas.microsoft.com/office/powerpoint/2010/main" val="38763746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57150"/>
            <a:ext cx="8991600" cy="912019"/>
          </a:xfrm>
        </p:spPr>
        <p:txBody>
          <a:bodyPr/>
          <a:lstStyle/>
          <a:p>
            <a:pPr eaLnBrk="1" hangingPunct="1"/>
            <a:r>
              <a:rPr lang="en-US" altLang="en-US" dirty="0" smtClean="0"/>
              <a:t>Case-control study-minuses</a:t>
            </a:r>
          </a:p>
        </p:txBody>
      </p:sp>
      <p:sp>
        <p:nvSpPr>
          <p:cNvPr id="29699" name="Rectangle 3"/>
          <p:cNvSpPr>
            <a:spLocks noGrp="1" noChangeArrowheads="1"/>
          </p:cNvSpPr>
          <p:nvPr>
            <p:ph type="body" idx="1"/>
          </p:nvPr>
        </p:nvSpPr>
        <p:spPr>
          <a:xfrm>
            <a:off x="457200" y="1123950"/>
            <a:ext cx="8686800" cy="3200400"/>
          </a:xfrm>
        </p:spPr>
        <p:txBody>
          <a:bodyPr/>
          <a:lstStyle/>
          <a:p>
            <a:r>
              <a:rPr lang="en-US" altLang="en-US" sz="2800" b="1" dirty="0" smtClean="0"/>
              <a:t>Causality still difficult to establish</a:t>
            </a:r>
          </a:p>
          <a:p>
            <a:endParaRPr lang="en-US" altLang="en-US" sz="2800" b="1" dirty="0" smtClean="0"/>
          </a:p>
          <a:p>
            <a:pPr lvl="1"/>
            <a:r>
              <a:rPr lang="en-US" altLang="en-US" sz="2100" b="1" dirty="0" smtClean="0"/>
              <a:t>Selection bias (appropriate controls)</a:t>
            </a:r>
          </a:p>
          <a:p>
            <a:pPr lvl="2"/>
            <a:r>
              <a:rPr lang="en-US" altLang="en-US" sz="1700" b="1" dirty="0" smtClean="0"/>
              <a:t>Caffeine and Pancreatic cancer in the GI clinic</a:t>
            </a:r>
          </a:p>
          <a:p>
            <a:pPr lvl="2"/>
            <a:endParaRPr lang="en-US" altLang="en-US" sz="1700" b="1" dirty="0" smtClean="0"/>
          </a:p>
          <a:p>
            <a:pPr lvl="1"/>
            <a:r>
              <a:rPr lang="en-US" altLang="en-US" sz="2100" b="1" dirty="0" smtClean="0"/>
              <a:t>Recall bias: sampling (retrospective)</a:t>
            </a:r>
          </a:p>
          <a:p>
            <a:pPr lvl="2"/>
            <a:r>
              <a:rPr lang="en-US" altLang="en-US" sz="1700" b="1" dirty="0" smtClean="0"/>
              <a:t>Abortion and risk of breast cancer in Sweden</a:t>
            </a:r>
          </a:p>
          <a:p>
            <a:pPr lvl="1" eaLnBrk="1" hangingPunct="1">
              <a:buFont typeface="Wingdings" pitchFamily="2" charset="2"/>
              <a:buNone/>
            </a:pPr>
            <a:endParaRPr lang="en-US" altLang="en-US" sz="2500" b="1" dirty="0" smtClean="0"/>
          </a:p>
        </p:txBody>
      </p:sp>
    </p:spTree>
    <p:extLst>
      <p:ext uri="{BB962C8B-B14F-4D97-AF65-F5344CB8AC3E}">
        <p14:creationId xmlns:p14="http://schemas.microsoft.com/office/powerpoint/2010/main" val="2575319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smtClean="0"/>
              <a:t>Descriptive vs. Analytic</a:t>
            </a:r>
          </a:p>
        </p:txBody>
      </p:sp>
      <p:sp>
        <p:nvSpPr>
          <p:cNvPr id="6147" name="Text Box 4"/>
          <p:cNvSpPr txBox="1">
            <a:spLocks noChangeArrowheads="1"/>
          </p:cNvSpPr>
          <p:nvPr/>
        </p:nvSpPr>
        <p:spPr bwMode="auto">
          <a:xfrm>
            <a:off x="609600" y="895350"/>
            <a:ext cx="2438400" cy="914400"/>
          </a:xfrm>
          <a:prstGeom prst="rect">
            <a:avLst/>
          </a:prstGeom>
          <a:solidFill>
            <a:srgbClr val="33CC33"/>
          </a:solidFill>
          <a:ln w="9525">
            <a:solidFill>
              <a:schemeClr val="tx1"/>
            </a:solidFill>
            <a:miter lim="800000"/>
            <a:headEnd/>
            <a:tailEnd/>
          </a:ln>
        </p:spPr>
        <p:txBody>
          <a:bodyPr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Risk factors</a:t>
            </a:r>
            <a:endParaRPr lang="en-US" altLang="en-US" sz="2800" dirty="0"/>
          </a:p>
        </p:txBody>
      </p:sp>
      <p:sp>
        <p:nvSpPr>
          <p:cNvPr id="311301" name="Text Box 5"/>
          <p:cNvSpPr txBox="1">
            <a:spLocks noChangeArrowheads="1"/>
          </p:cNvSpPr>
          <p:nvPr/>
        </p:nvSpPr>
        <p:spPr bwMode="auto">
          <a:xfrm>
            <a:off x="609600" y="1962150"/>
            <a:ext cx="7584127" cy="1390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buNone/>
            </a:pPr>
            <a:r>
              <a:rPr lang="en-US" altLang="en-US" sz="1800" b="1" u="sng" dirty="0"/>
              <a:t>Descriptive </a:t>
            </a:r>
            <a:r>
              <a:rPr lang="en-US" altLang="en-US" sz="1800" b="1" u="sng" dirty="0" smtClean="0"/>
              <a:t>Questions</a:t>
            </a:r>
            <a:endParaRPr lang="en-US" altLang="en-US" sz="1800" b="1" u="sng" dirty="0"/>
          </a:p>
          <a:p>
            <a:pPr>
              <a:spcBef>
                <a:spcPts val="200"/>
              </a:spcBef>
            </a:pPr>
            <a:r>
              <a:rPr lang="en-US" altLang="en-US" sz="1800" dirty="0"/>
              <a:t>What proportion of patients in the </a:t>
            </a:r>
            <a:r>
              <a:rPr lang="en-US" altLang="en-US" sz="1800" dirty="0" smtClean="0"/>
              <a:t>clinic </a:t>
            </a:r>
            <a:r>
              <a:rPr lang="en-US" altLang="en-US" sz="1800" dirty="0"/>
              <a:t>have diabetes</a:t>
            </a:r>
            <a:r>
              <a:rPr lang="en-US" altLang="en-US" sz="1800" dirty="0" smtClean="0"/>
              <a:t>?</a:t>
            </a:r>
            <a:endParaRPr lang="en-US" altLang="en-US" sz="1800" dirty="0"/>
          </a:p>
          <a:p>
            <a:pPr>
              <a:spcBef>
                <a:spcPts val="200"/>
              </a:spcBef>
            </a:pPr>
            <a:r>
              <a:rPr lang="en-US" altLang="en-US" sz="1800" dirty="0"/>
              <a:t>What is the average age of patients with diabetes in the </a:t>
            </a:r>
            <a:r>
              <a:rPr lang="en-US" altLang="en-US" sz="1800" dirty="0" smtClean="0"/>
              <a:t>clinic?</a:t>
            </a:r>
            <a:endParaRPr lang="en-US" altLang="en-US" sz="1800" dirty="0"/>
          </a:p>
          <a:p>
            <a:endParaRPr lang="en-US" altLang="en-US" sz="1800" dirty="0"/>
          </a:p>
        </p:txBody>
      </p:sp>
      <p:sp>
        <p:nvSpPr>
          <p:cNvPr id="311302" name="Line 6"/>
          <p:cNvSpPr>
            <a:spLocks noChangeShapeType="1"/>
          </p:cNvSpPr>
          <p:nvPr/>
        </p:nvSpPr>
        <p:spPr bwMode="auto">
          <a:xfrm>
            <a:off x="3352800" y="1385560"/>
            <a:ext cx="1905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0" name="Text Box 7"/>
          <p:cNvSpPr txBox="1">
            <a:spLocks noChangeArrowheads="1"/>
          </p:cNvSpPr>
          <p:nvPr/>
        </p:nvSpPr>
        <p:spPr bwMode="auto">
          <a:xfrm>
            <a:off x="5467350" y="895350"/>
            <a:ext cx="2762250" cy="914400"/>
          </a:xfrm>
          <a:prstGeom prst="rect">
            <a:avLst/>
          </a:prstGeom>
          <a:solidFill>
            <a:srgbClr val="FF9900"/>
          </a:solidFill>
          <a:ln w="9525">
            <a:solidFill>
              <a:schemeClr val="tx1"/>
            </a:solidFill>
            <a:miter lim="800000"/>
            <a:headEnd/>
            <a:tailEnd/>
          </a:ln>
        </p:spPr>
        <p:txBody>
          <a:bodyPr wrap="squar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Diabetes</a:t>
            </a:r>
            <a:endParaRPr lang="en-US" altLang="en-US" sz="2800" dirty="0"/>
          </a:p>
        </p:txBody>
      </p:sp>
      <p:sp>
        <p:nvSpPr>
          <p:cNvPr id="311304" name="Text Box 8"/>
          <p:cNvSpPr txBox="1">
            <a:spLocks noChangeArrowheads="1"/>
          </p:cNvSpPr>
          <p:nvPr/>
        </p:nvSpPr>
        <p:spPr bwMode="auto">
          <a:xfrm>
            <a:off x="628650" y="3105150"/>
            <a:ext cx="7850469" cy="125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pPr>
            <a:r>
              <a:rPr lang="en-US" altLang="en-US" sz="1800" b="1" u="sng" dirty="0" smtClean="0"/>
              <a:t>Analytic </a:t>
            </a:r>
            <a:r>
              <a:rPr lang="en-US" altLang="en-US" sz="1800" b="1" u="sng" dirty="0"/>
              <a:t>Questions</a:t>
            </a:r>
          </a:p>
          <a:p>
            <a:pPr>
              <a:spcBef>
                <a:spcPts val="200"/>
              </a:spcBef>
            </a:pPr>
            <a:r>
              <a:rPr lang="en-US" altLang="en-US" sz="1800" dirty="0"/>
              <a:t>Is </a:t>
            </a:r>
            <a:r>
              <a:rPr lang="en-US" altLang="en-US" sz="1800" dirty="0" smtClean="0"/>
              <a:t>race/ethnicity </a:t>
            </a:r>
            <a:r>
              <a:rPr lang="en-US" altLang="en-US" sz="1800" dirty="0"/>
              <a:t>associated with diabetes among </a:t>
            </a:r>
            <a:r>
              <a:rPr lang="en-US" altLang="en-US" sz="1800" dirty="0" smtClean="0"/>
              <a:t>clinic </a:t>
            </a:r>
            <a:r>
              <a:rPr lang="en-US" altLang="en-US" sz="1800" dirty="0"/>
              <a:t>patients</a:t>
            </a:r>
            <a:r>
              <a:rPr lang="en-US" altLang="en-US" sz="1800" dirty="0" smtClean="0"/>
              <a:t>?</a:t>
            </a:r>
            <a:endParaRPr lang="en-US" altLang="en-US" sz="1800" dirty="0"/>
          </a:p>
          <a:p>
            <a:pPr>
              <a:spcBef>
                <a:spcPts val="200"/>
              </a:spcBef>
            </a:pPr>
            <a:r>
              <a:rPr lang="en-US" altLang="en-US" sz="1800" dirty="0"/>
              <a:t>Is excessive consumption of sugar-sweetened beverages associated with diabetes among </a:t>
            </a:r>
            <a:r>
              <a:rPr lang="en-US" altLang="en-US" sz="1800" dirty="0" smtClean="0"/>
              <a:t>clinic </a:t>
            </a:r>
            <a:r>
              <a:rPr lang="en-US" altLang="en-US" sz="1800" dirty="0"/>
              <a:t>patients?</a:t>
            </a:r>
          </a:p>
        </p:txBody>
      </p:sp>
    </p:spTree>
    <p:extLst>
      <p:ext uri="{BB962C8B-B14F-4D97-AF65-F5344CB8AC3E}">
        <p14:creationId xmlns:p14="http://schemas.microsoft.com/office/powerpoint/2010/main" val="1550289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1301"/>
                                        </p:tgtEl>
                                        <p:attrNameLst>
                                          <p:attrName>style.visibility</p:attrName>
                                        </p:attrNameLst>
                                      </p:cBhvr>
                                      <p:to>
                                        <p:strVal val="visible"/>
                                      </p:to>
                                    </p:set>
                                    <p:animEffect transition="in" filter="blinds(horizontal)">
                                      <p:cBhvr>
                                        <p:cTn id="7" dur="500"/>
                                        <p:tgtEl>
                                          <p:spTgt spid="3113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1302"/>
                                        </p:tgtEl>
                                        <p:attrNameLst>
                                          <p:attrName>style.visibility</p:attrName>
                                        </p:attrNameLst>
                                      </p:cBhvr>
                                      <p:to>
                                        <p:strVal val="visible"/>
                                      </p:to>
                                    </p:set>
                                    <p:animEffect transition="in" filter="blinds(horizontal)">
                                      <p:cBhvr>
                                        <p:cTn id="12" dur="500"/>
                                        <p:tgtEl>
                                          <p:spTgt spid="31130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147"/>
                                        </p:tgtEl>
                                        <p:attrNameLst>
                                          <p:attrName>style.visibility</p:attrName>
                                        </p:attrNameLst>
                                      </p:cBhvr>
                                      <p:to>
                                        <p:strVal val="visible"/>
                                      </p:to>
                                    </p:set>
                                    <p:animEffect transition="in" filter="blinds(horizontal)">
                                      <p:cBhvr>
                                        <p:cTn id="15" dur="500"/>
                                        <p:tgtEl>
                                          <p:spTgt spid="6147"/>
                                        </p:tgtEl>
                                      </p:cBhvr>
                                    </p:animEffect>
                                  </p:childTnLst>
                                </p:cTn>
                              </p:par>
                              <p:par>
                                <p:cTn id="16" presetID="3" presetClass="exit" presetSubtype="10" fill="hold" grpId="1" nodeType="withEffect">
                                  <p:stCondLst>
                                    <p:cond delay="0"/>
                                  </p:stCondLst>
                                  <p:childTnLst>
                                    <p:animEffect transition="out" filter="blinds(horizontal)">
                                      <p:cBhvr>
                                        <p:cTn id="17" dur="500"/>
                                        <p:tgtEl>
                                          <p:spTgt spid="311301"/>
                                        </p:tgtEl>
                                      </p:cBhvr>
                                    </p:animEffect>
                                    <p:set>
                                      <p:cBhvr>
                                        <p:cTn id="18" dur="1" fill="hold">
                                          <p:stCondLst>
                                            <p:cond delay="499"/>
                                          </p:stCondLst>
                                        </p:cTn>
                                        <p:tgtEl>
                                          <p:spTgt spid="311301"/>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11304"/>
                                        </p:tgtEl>
                                        <p:attrNameLst>
                                          <p:attrName>style.visibility</p:attrName>
                                        </p:attrNameLst>
                                      </p:cBhvr>
                                      <p:to>
                                        <p:strVal val="visible"/>
                                      </p:to>
                                    </p:set>
                                    <p:animEffect transition="in" filter="blinds(horizontal)">
                                      <p:cBhvr>
                                        <p:cTn id="23" dur="500"/>
                                        <p:tgtEl>
                                          <p:spTgt spid="311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311301" grpId="0"/>
      <p:bldP spid="311301" grpId="1"/>
      <p:bldP spid="311302" grpId="0" animBg="1"/>
      <p:bldP spid="31130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74675" y="114300"/>
            <a:ext cx="8001000" cy="912019"/>
          </a:xfrm>
        </p:spPr>
        <p:txBody>
          <a:bodyPr/>
          <a:lstStyle/>
          <a:p>
            <a:r>
              <a:rPr lang="en-US" altLang="en-US" sz="3600" smtClean="0"/>
              <a:t>Case-control study--minuses</a:t>
            </a:r>
          </a:p>
        </p:txBody>
      </p:sp>
      <p:sp>
        <p:nvSpPr>
          <p:cNvPr id="30723" name="Content Placeholder 2"/>
          <p:cNvSpPr>
            <a:spLocks noGrp="1"/>
          </p:cNvSpPr>
          <p:nvPr>
            <p:ph idx="1"/>
          </p:nvPr>
        </p:nvSpPr>
        <p:spPr>
          <a:xfrm>
            <a:off x="457200" y="1047750"/>
            <a:ext cx="8229600" cy="3546873"/>
          </a:xfrm>
        </p:spPr>
        <p:txBody>
          <a:bodyPr/>
          <a:lstStyle/>
          <a:p>
            <a:r>
              <a:rPr lang="en-US" altLang="en-US" dirty="0" smtClean="0"/>
              <a:t>Incidence</a:t>
            </a:r>
          </a:p>
          <a:p>
            <a:pPr lvl="1"/>
            <a:r>
              <a:rPr lang="en-US" altLang="en-US" dirty="0" smtClean="0"/>
              <a:t>New cases of an outcome that occur</a:t>
            </a:r>
          </a:p>
          <a:p>
            <a:pPr lvl="1"/>
            <a:r>
              <a:rPr lang="en-US" altLang="en-US" dirty="0" smtClean="0"/>
              <a:t>Can measure in a cohort study</a:t>
            </a:r>
          </a:p>
          <a:p>
            <a:r>
              <a:rPr lang="en-US" altLang="en-US" dirty="0" smtClean="0"/>
              <a:t>Prevalence</a:t>
            </a:r>
          </a:p>
          <a:p>
            <a:pPr lvl="1"/>
            <a:r>
              <a:rPr lang="en-US" altLang="en-US" dirty="0" smtClean="0"/>
              <a:t>Cases that exist at a given time</a:t>
            </a:r>
          </a:p>
          <a:p>
            <a:pPr lvl="1"/>
            <a:r>
              <a:rPr lang="en-US" altLang="en-US" dirty="0" smtClean="0"/>
              <a:t>Can measure in a cross-sectional study</a:t>
            </a:r>
          </a:p>
          <a:p>
            <a:r>
              <a:rPr lang="en-US" altLang="en-US" dirty="0" smtClean="0"/>
              <a:t>Neither can be measured in a case-control study</a:t>
            </a:r>
          </a:p>
          <a:p>
            <a:pPr lvl="1"/>
            <a:endParaRPr lang="en-US" altLang="en-US" dirty="0" smtClean="0"/>
          </a:p>
        </p:txBody>
      </p:sp>
    </p:spTree>
    <p:extLst>
      <p:ext uri="{BB962C8B-B14F-4D97-AF65-F5344CB8AC3E}">
        <p14:creationId xmlns:p14="http://schemas.microsoft.com/office/powerpoint/2010/main" val="23407055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133350"/>
            <a:ext cx="8686800" cy="800100"/>
          </a:xfrm>
        </p:spPr>
        <p:txBody>
          <a:bodyPr/>
          <a:lstStyle/>
          <a:p>
            <a:pPr eaLnBrk="1" hangingPunct="1"/>
            <a:r>
              <a:rPr lang="en-US" altLang="en-US" dirty="0" smtClean="0"/>
              <a:t>Case-control  -  a classic</a:t>
            </a:r>
          </a:p>
        </p:txBody>
      </p:sp>
      <p:sp>
        <p:nvSpPr>
          <p:cNvPr id="244739" name="Rectangle 3"/>
          <p:cNvSpPr>
            <a:spLocks noGrp="1" noChangeArrowheads="1"/>
          </p:cNvSpPr>
          <p:nvPr>
            <p:ph type="body" idx="1"/>
          </p:nvPr>
        </p:nvSpPr>
        <p:spPr>
          <a:xfrm>
            <a:off x="19050" y="971550"/>
            <a:ext cx="9144000" cy="3771900"/>
          </a:xfrm>
        </p:spPr>
        <p:txBody>
          <a:bodyPr/>
          <a:lstStyle/>
          <a:p>
            <a:pPr eaLnBrk="1" hangingPunct="1">
              <a:spcBef>
                <a:spcPts val="0"/>
              </a:spcBef>
            </a:pPr>
            <a:r>
              <a:rPr lang="en-US" altLang="en-US" sz="2200" dirty="0" smtClean="0"/>
              <a:t>Rely tampons and toxic shock syndrome:</a:t>
            </a:r>
          </a:p>
          <a:p>
            <a:pPr lvl="1" eaLnBrk="1" hangingPunct="1">
              <a:spcBef>
                <a:spcPts val="0"/>
              </a:spcBef>
            </a:pPr>
            <a:r>
              <a:rPr lang="en-US" altLang="en-US" sz="2200" dirty="0" smtClean="0"/>
              <a:t>High rates of toxic shock syndrome in menstruating women</a:t>
            </a:r>
          </a:p>
          <a:p>
            <a:pPr lvl="1" eaLnBrk="1" hangingPunct="1">
              <a:spcBef>
                <a:spcPts val="0"/>
              </a:spcBef>
            </a:pPr>
            <a:r>
              <a:rPr lang="en-US" altLang="en-US" sz="2200" dirty="0" smtClean="0"/>
              <a:t>Suspected OCPs or meds for PMS</a:t>
            </a:r>
          </a:p>
          <a:p>
            <a:pPr lvl="1" eaLnBrk="1" hangingPunct="1">
              <a:spcBef>
                <a:spcPts val="0"/>
              </a:spcBef>
            </a:pPr>
            <a:r>
              <a:rPr lang="en-US" altLang="en-US" sz="2200" dirty="0" smtClean="0"/>
              <a:t>Cases: 180 women with TSS in 6 geographic areas</a:t>
            </a:r>
          </a:p>
          <a:p>
            <a:pPr lvl="1" eaLnBrk="1" hangingPunct="1">
              <a:spcBef>
                <a:spcPts val="0"/>
              </a:spcBef>
            </a:pPr>
            <a:r>
              <a:rPr lang="en-US" altLang="en-US" sz="2200" dirty="0" smtClean="0"/>
              <a:t>Controls: 180 female friends of these patients and 180 females in the same telephone code</a:t>
            </a:r>
          </a:p>
          <a:p>
            <a:pPr lvl="1" eaLnBrk="1" hangingPunct="1">
              <a:spcBef>
                <a:spcPts val="0"/>
              </a:spcBef>
            </a:pPr>
            <a:r>
              <a:rPr lang="en-US" altLang="en-US" sz="2200" dirty="0" smtClean="0"/>
              <a:t>Tampon associated with TSS (OR = 29!)</a:t>
            </a:r>
          </a:p>
          <a:p>
            <a:pPr lvl="1" eaLnBrk="1" hangingPunct="1">
              <a:spcBef>
                <a:spcPts val="0"/>
              </a:spcBef>
            </a:pPr>
            <a:r>
              <a:rPr lang="en-US" altLang="en-US" sz="2200" dirty="0" smtClean="0"/>
              <a:t>Super absorbency associated with TSS (OR 1.34 per gm increase in absorbency)</a:t>
            </a:r>
          </a:p>
          <a:p>
            <a:pPr lvl="1" eaLnBrk="1" hangingPunct="1">
              <a:spcBef>
                <a:spcPts val="0"/>
              </a:spcBef>
            </a:pPr>
            <a:r>
              <a:rPr lang="en-US" altLang="en-US" sz="2200" dirty="0" smtClean="0"/>
              <a:t>Led to “RELY” brand tampons being taken off the market.</a:t>
            </a:r>
          </a:p>
        </p:txBody>
      </p:sp>
    </p:spTree>
    <p:extLst>
      <p:ext uri="{BB962C8B-B14F-4D97-AF65-F5344CB8AC3E}">
        <p14:creationId xmlns:p14="http://schemas.microsoft.com/office/powerpoint/2010/main" val="569262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blinds(horizontal)">
                                      <p:cBhvr>
                                        <p:cTn id="7" dur="500"/>
                                        <p:tgtEl>
                                          <p:spTgt spid="244739">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44739">
                                            <p:txEl>
                                              <p:pRg st="1" end="1"/>
                                            </p:txEl>
                                          </p:spTgt>
                                        </p:tgtEl>
                                        <p:attrNameLst>
                                          <p:attrName>style.visibility</p:attrName>
                                        </p:attrNameLst>
                                      </p:cBhvr>
                                      <p:to>
                                        <p:strVal val="visible"/>
                                      </p:to>
                                    </p:set>
                                    <p:animEffect transition="in" filter="blinds(horizontal)">
                                      <p:cBhvr>
                                        <p:cTn id="10" dur="500"/>
                                        <p:tgtEl>
                                          <p:spTgt spid="244739">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44739">
                                            <p:txEl>
                                              <p:pRg st="2" end="2"/>
                                            </p:txEl>
                                          </p:spTgt>
                                        </p:tgtEl>
                                        <p:attrNameLst>
                                          <p:attrName>style.visibility</p:attrName>
                                        </p:attrNameLst>
                                      </p:cBhvr>
                                      <p:to>
                                        <p:strVal val="visible"/>
                                      </p:to>
                                    </p:set>
                                    <p:animEffect transition="in" filter="blinds(horizontal)">
                                      <p:cBhvr>
                                        <p:cTn id="13" dur="500"/>
                                        <p:tgtEl>
                                          <p:spTgt spid="244739">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44739">
                                            <p:txEl>
                                              <p:pRg st="3" end="3"/>
                                            </p:txEl>
                                          </p:spTgt>
                                        </p:tgtEl>
                                        <p:attrNameLst>
                                          <p:attrName>style.visibility</p:attrName>
                                        </p:attrNameLst>
                                      </p:cBhvr>
                                      <p:to>
                                        <p:strVal val="visible"/>
                                      </p:to>
                                    </p:set>
                                    <p:animEffect transition="in" filter="blinds(horizontal)">
                                      <p:cBhvr>
                                        <p:cTn id="16" dur="500"/>
                                        <p:tgtEl>
                                          <p:spTgt spid="244739">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244739">
                                            <p:txEl>
                                              <p:pRg st="4" end="4"/>
                                            </p:txEl>
                                          </p:spTgt>
                                        </p:tgtEl>
                                        <p:attrNameLst>
                                          <p:attrName>style.visibility</p:attrName>
                                        </p:attrNameLst>
                                      </p:cBhvr>
                                      <p:to>
                                        <p:strVal val="visible"/>
                                      </p:to>
                                    </p:set>
                                    <p:animEffect transition="in" filter="blinds(horizontal)">
                                      <p:cBhvr>
                                        <p:cTn id="19" dur="500"/>
                                        <p:tgtEl>
                                          <p:spTgt spid="244739">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244739">
                                            <p:txEl>
                                              <p:pRg st="5" end="5"/>
                                            </p:txEl>
                                          </p:spTgt>
                                        </p:tgtEl>
                                        <p:attrNameLst>
                                          <p:attrName>style.visibility</p:attrName>
                                        </p:attrNameLst>
                                      </p:cBhvr>
                                      <p:to>
                                        <p:strVal val="visible"/>
                                      </p:to>
                                    </p:set>
                                    <p:animEffect transition="in" filter="blinds(horizontal)">
                                      <p:cBhvr>
                                        <p:cTn id="22" dur="500"/>
                                        <p:tgtEl>
                                          <p:spTgt spid="244739">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244739">
                                            <p:txEl>
                                              <p:pRg st="6" end="6"/>
                                            </p:txEl>
                                          </p:spTgt>
                                        </p:tgtEl>
                                        <p:attrNameLst>
                                          <p:attrName>style.visibility</p:attrName>
                                        </p:attrNameLst>
                                      </p:cBhvr>
                                      <p:to>
                                        <p:strVal val="visible"/>
                                      </p:to>
                                    </p:set>
                                    <p:animEffect transition="in" filter="blinds(horizontal)">
                                      <p:cBhvr>
                                        <p:cTn id="25" dur="500"/>
                                        <p:tgtEl>
                                          <p:spTgt spid="244739">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244739">
                                            <p:txEl>
                                              <p:pRg st="7" end="7"/>
                                            </p:txEl>
                                          </p:spTgt>
                                        </p:tgtEl>
                                        <p:attrNameLst>
                                          <p:attrName>style.visibility</p:attrName>
                                        </p:attrNameLst>
                                      </p:cBhvr>
                                      <p:to>
                                        <p:strVal val="visible"/>
                                      </p:to>
                                    </p:set>
                                    <p:animEffect transition="in" filter="blinds(horizontal)">
                                      <p:cBhvr>
                                        <p:cTn id="28" dur="500"/>
                                        <p:tgtEl>
                                          <p:spTgt spid="2447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dirty="0" smtClean="0"/>
              <a:t>When to do a Cohort Study?</a:t>
            </a:r>
          </a:p>
        </p:txBody>
      </p:sp>
      <p:sp>
        <p:nvSpPr>
          <p:cNvPr id="245763" name="Rectangle 3"/>
          <p:cNvSpPr>
            <a:spLocks noGrp="1" noChangeArrowheads="1"/>
          </p:cNvSpPr>
          <p:nvPr>
            <p:ph type="body" idx="1"/>
          </p:nvPr>
        </p:nvSpPr>
        <p:spPr>
          <a:xfrm>
            <a:off x="228600" y="971550"/>
            <a:ext cx="8686800" cy="3714750"/>
          </a:xfrm>
        </p:spPr>
        <p:txBody>
          <a:bodyPr/>
          <a:lstStyle/>
          <a:p>
            <a:pPr eaLnBrk="1" hangingPunct="1"/>
            <a:r>
              <a:rPr lang="en-US" altLang="en-US" sz="2400" dirty="0" smtClean="0"/>
              <a:t>Preliminary results from cross-sectional and case-control studies suggest that black race, hypertension, and chronic kidney disease are associated with premature heart failure.</a:t>
            </a:r>
          </a:p>
          <a:p>
            <a:pPr eaLnBrk="1" hangingPunct="1"/>
            <a:r>
              <a:rPr lang="en-US" altLang="en-US" sz="2400" dirty="0" smtClean="0"/>
              <a:t>What’s missing?  - strengthening evidence for a causal link between risk factors and heart failure.</a:t>
            </a:r>
          </a:p>
          <a:p>
            <a:pPr eaLnBrk="1" hangingPunct="1"/>
            <a:r>
              <a:rPr lang="en-US" altLang="en-US" sz="2400" dirty="0" smtClean="0"/>
              <a:t>Use results from previous studies to apply for funding for a prospective cohort study!</a:t>
            </a:r>
          </a:p>
        </p:txBody>
      </p:sp>
    </p:spTree>
    <p:extLst>
      <p:ext uri="{BB962C8B-B14F-4D97-AF65-F5344CB8AC3E}">
        <p14:creationId xmlns:p14="http://schemas.microsoft.com/office/powerpoint/2010/main" val="4233547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5763">
                                            <p:txEl>
                                              <p:pRg st="2" end="2"/>
                                            </p:txEl>
                                          </p:spTgt>
                                        </p:tgtEl>
                                        <p:attrNameLst>
                                          <p:attrName>style.visibility</p:attrName>
                                        </p:attrNameLst>
                                      </p:cBhvr>
                                      <p:to>
                                        <p:strVal val="visible"/>
                                      </p:to>
                                    </p:set>
                                    <p:animEffect transition="in" filter="blinds(horizontal)">
                                      <p:cBhvr>
                                        <p:cTn id="7" dur="500"/>
                                        <p:tgtEl>
                                          <p:spTgt spid="2457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mtClean="0"/>
              <a:t>Study design #3</a:t>
            </a:r>
          </a:p>
        </p:txBody>
      </p:sp>
      <p:sp>
        <p:nvSpPr>
          <p:cNvPr id="247811" name="Rectangle 3"/>
          <p:cNvSpPr>
            <a:spLocks noGrp="1" noChangeArrowheads="1"/>
          </p:cNvSpPr>
          <p:nvPr>
            <p:ph type="body" idx="1"/>
          </p:nvPr>
        </p:nvSpPr>
        <p:spPr>
          <a:xfrm>
            <a:off x="228600" y="1047750"/>
            <a:ext cx="8915400" cy="3371850"/>
          </a:xfrm>
        </p:spPr>
        <p:txBody>
          <a:bodyPr/>
          <a:lstStyle/>
          <a:p>
            <a:pPr marL="0" indent="0" eaLnBrk="1" hangingPunct="1">
              <a:lnSpc>
                <a:spcPct val="90000"/>
              </a:lnSpc>
              <a:buNone/>
            </a:pPr>
            <a:r>
              <a:rPr lang="en-US" altLang="en-US" sz="2800" b="1" u="sng" dirty="0" smtClean="0"/>
              <a:t>Prospective cohort study</a:t>
            </a:r>
            <a:endParaRPr lang="en-US" altLang="en-US" sz="2800" dirty="0" smtClean="0"/>
          </a:p>
          <a:p>
            <a:pPr eaLnBrk="1" hangingPunct="1">
              <a:lnSpc>
                <a:spcPct val="90000"/>
              </a:lnSpc>
            </a:pPr>
            <a:r>
              <a:rPr lang="en-US" altLang="en-US" sz="2800" dirty="0" smtClean="0"/>
              <a:t>DISTANCE study:</a:t>
            </a:r>
          </a:p>
          <a:p>
            <a:pPr lvl="1" eaLnBrk="1" hangingPunct="1">
              <a:lnSpc>
                <a:spcPct val="90000"/>
              </a:lnSpc>
            </a:pPr>
            <a:r>
              <a:rPr lang="en-US" altLang="en-US" sz="2400" dirty="0" smtClean="0"/>
              <a:t>64,211 Kaiser diabetes registry patients  </a:t>
            </a:r>
          </a:p>
          <a:p>
            <a:pPr lvl="1" eaLnBrk="1" hangingPunct="1">
              <a:lnSpc>
                <a:spcPct val="90000"/>
              </a:lnSpc>
            </a:pPr>
            <a:r>
              <a:rPr lang="en-US" altLang="en-US" sz="2400" dirty="0" smtClean="0"/>
              <a:t>Age &gt;18 years </a:t>
            </a:r>
          </a:p>
          <a:p>
            <a:pPr lvl="1" eaLnBrk="1" hangingPunct="1">
              <a:lnSpc>
                <a:spcPct val="90000"/>
              </a:lnSpc>
            </a:pPr>
            <a:r>
              <a:rPr lang="en-US" altLang="en-US" sz="2400" dirty="0" smtClean="0"/>
              <a:t>Followed for 10 years (1996-2006)</a:t>
            </a:r>
            <a:endParaRPr lang="en-US" altLang="en-US" sz="2800" dirty="0" smtClean="0"/>
          </a:p>
          <a:p>
            <a:pPr eaLnBrk="1" hangingPunct="1">
              <a:lnSpc>
                <a:spcPct val="90000"/>
              </a:lnSpc>
            </a:pPr>
            <a:r>
              <a:rPr lang="en-US" altLang="en-US" sz="2800" dirty="0" smtClean="0"/>
              <a:t>Primary predictor: race/ethnicity (8 groups)</a:t>
            </a:r>
          </a:p>
          <a:p>
            <a:pPr eaLnBrk="1" hangingPunct="1">
              <a:lnSpc>
                <a:spcPct val="90000"/>
              </a:lnSpc>
            </a:pPr>
            <a:r>
              <a:rPr lang="en-US" altLang="en-US" sz="2800" dirty="0" smtClean="0"/>
              <a:t>Outcomes: Incident MI, CHF, stroke, ESRD</a:t>
            </a:r>
          </a:p>
        </p:txBody>
      </p:sp>
    </p:spTree>
    <p:extLst>
      <p:ext uri="{BB962C8B-B14F-4D97-AF65-F5344CB8AC3E}">
        <p14:creationId xmlns:p14="http://schemas.microsoft.com/office/powerpoint/2010/main" val="31637595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Effect transition="in" filter="blinds(horizontal)">
                                      <p:cBhvr>
                                        <p:cTn id="7" dur="500"/>
                                        <p:tgtEl>
                                          <p:spTgt spid="2478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47811">
                                            <p:txEl>
                                              <p:pRg st="1" end="1"/>
                                            </p:txEl>
                                          </p:spTgt>
                                        </p:tgtEl>
                                        <p:attrNameLst>
                                          <p:attrName>style.visibility</p:attrName>
                                        </p:attrNameLst>
                                      </p:cBhvr>
                                      <p:to>
                                        <p:strVal val="visible"/>
                                      </p:to>
                                    </p:set>
                                    <p:animEffect transition="in" filter="blinds(horizontal)">
                                      <p:cBhvr>
                                        <p:cTn id="12" dur="500"/>
                                        <p:tgtEl>
                                          <p:spTgt spid="247811">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47811">
                                            <p:txEl>
                                              <p:pRg st="2" end="2"/>
                                            </p:txEl>
                                          </p:spTgt>
                                        </p:tgtEl>
                                        <p:attrNameLst>
                                          <p:attrName>style.visibility</p:attrName>
                                        </p:attrNameLst>
                                      </p:cBhvr>
                                      <p:to>
                                        <p:strVal val="visible"/>
                                      </p:to>
                                    </p:set>
                                    <p:animEffect transition="in" filter="blinds(horizontal)">
                                      <p:cBhvr>
                                        <p:cTn id="15" dur="500"/>
                                        <p:tgtEl>
                                          <p:spTgt spid="247811">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47811">
                                            <p:txEl>
                                              <p:pRg st="3" end="3"/>
                                            </p:txEl>
                                          </p:spTgt>
                                        </p:tgtEl>
                                        <p:attrNameLst>
                                          <p:attrName>style.visibility</p:attrName>
                                        </p:attrNameLst>
                                      </p:cBhvr>
                                      <p:to>
                                        <p:strVal val="visible"/>
                                      </p:to>
                                    </p:set>
                                    <p:animEffect transition="in" filter="blinds(horizontal)">
                                      <p:cBhvr>
                                        <p:cTn id="18" dur="500"/>
                                        <p:tgtEl>
                                          <p:spTgt spid="247811">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247811">
                                            <p:txEl>
                                              <p:pRg st="4" end="4"/>
                                            </p:txEl>
                                          </p:spTgt>
                                        </p:tgtEl>
                                        <p:attrNameLst>
                                          <p:attrName>style.visibility</p:attrName>
                                        </p:attrNameLst>
                                      </p:cBhvr>
                                      <p:to>
                                        <p:strVal val="visible"/>
                                      </p:to>
                                    </p:set>
                                    <p:animEffect transition="in" filter="blinds(horizontal)">
                                      <p:cBhvr>
                                        <p:cTn id="21" dur="500"/>
                                        <p:tgtEl>
                                          <p:spTgt spid="247811">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247811">
                                            <p:txEl>
                                              <p:pRg st="5" end="5"/>
                                            </p:txEl>
                                          </p:spTgt>
                                        </p:tgtEl>
                                        <p:attrNameLst>
                                          <p:attrName>style.visibility</p:attrName>
                                        </p:attrNameLst>
                                      </p:cBhvr>
                                      <p:to>
                                        <p:strVal val="visible"/>
                                      </p:to>
                                    </p:set>
                                    <p:animEffect transition="in" filter="blinds(horizontal)">
                                      <p:cBhvr>
                                        <p:cTn id="24" dur="500"/>
                                        <p:tgtEl>
                                          <p:spTgt spid="247811">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247811">
                                            <p:txEl>
                                              <p:pRg st="6" end="6"/>
                                            </p:txEl>
                                          </p:spTgt>
                                        </p:tgtEl>
                                        <p:attrNameLst>
                                          <p:attrName>style.visibility</p:attrName>
                                        </p:attrNameLst>
                                      </p:cBhvr>
                                      <p:to>
                                        <p:strVal val="visible"/>
                                      </p:to>
                                    </p:set>
                                    <p:animEffect transition="in" filter="blinds(horizontal)">
                                      <p:cBhvr>
                                        <p:cTn id="29" dur="500"/>
                                        <p:tgtEl>
                                          <p:spTgt spid="2478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mtClean="0"/>
              <a:t>Elements of a cohort study</a:t>
            </a:r>
          </a:p>
        </p:txBody>
      </p:sp>
      <p:sp>
        <p:nvSpPr>
          <p:cNvPr id="168963" name="Rectangle 3"/>
          <p:cNvSpPr>
            <a:spLocks noGrp="1" noChangeArrowheads="1"/>
          </p:cNvSpPr>
          <p:nvPr>
            <p:ph type="body" idx="1"/>
          </p:nvPr>
        </p:nvSpPr>
        <p:spPr>
          <a:xfrm>
            <a:off x="228600" y="1657350"/>
            <a:ext cx="8339138" cy="2857500"/>
          </a:xfrm>
        </p:spPr>
        <p:txBody>
          <a:bodyPr/>
          <a:lstStyle/>
          <a:p>
            <a:pPr>
              <a:lnSpc>
                <a:spcPct val="90000"/>
              </a:lnSpc>
            </a:pPr>
            <a:r>
              <a:rPr lang="en-US" altLang="en-US" sz="1800" dirty="0" smtClean="0"/>
              <a:t>Selection of sample from population</a:t>
            </a:r>
          </a:p>
          <a:p>
            <a:pPr eaLnBrk="1" hangingPunct="1">
              <a:lnSpc>
                <a:spcPct val="90000"/>
              </a:lnSpc>
            </a:pPr>
            <a:r>
              <a:rPr lang="en-US" altLang="en-US" sz="1800" dirty="0" smtClean="0"/>
              <a:t>Measures predictor variables in sample</a:t>
            </a:r>
          </a:p>
          <a:p>
            <a:pPr eaLnBrk="1" hangingPunct="1">
              <a:lnSpc>
                <a:spcPct val="90000"/>
              </a:lnSpc>
            </a:pPr>
            <a:r>
              <a:rPr lang="en-US" altLang="en-US" sz="1800" dirty="0" smtClean="0"/>
              <a:t>Follow population for period of time</a:t>
            </a:r>
          </a:p>
          <a:p>
            <a:pPr eaLnBrk="1" hangingPunct="1">
              <a:lnSpc>
                <a:spcPct val="90000"/>
              </a:lnSpc>
            </a:pPr>
            <a:r>
              <a:rPr lang="en-US" altLang="en-US" sz="1800" dirty="0" smtClean="0"/>
              <a:t>Measure outcome variable</a:t>
            </a:r>
          </a:p>
          <a:p>
            <a:pPr eaLnBrk="1" hangingPunct="1">
              <a:lnSpc>
                <a:spcPct val="90000"/>
              </a:lnSpc>
            </a:pPr>
            <a:endParaRPr lang="en-US" altLang="en-US" sz="1800" dirty="0" smtClean="0"/>
          </a:p>
          <a:p>
            <a:pPr eaLnBrk="1" hangingPunct="1">
              <a:lnSpc>
                <a:spcPct val="90000"/>
              </a:lnSpc>
            </a:pPr>
            <a:r>
              <a:rPr lang="en-US" altLang="en-US" sz="1800" dirty="0" smtClean="0"/>
              <a:t>Famous cohort studies</a:t>
            </a:r>
          </a:p>
          <a:p>
            <a:pPr lvl="1" eaLnBrk="1" hangingPunct="1">
              <a:lnSpc>
                <a:spcPct val="90000"/>
              </a:lnSpc>
            </a:pPr>
            <a:r>
              <a:rPr lang="en-US" altLang="en-US" sz="1800" dirty="0" smtClean="0"/>
              <a:t>Framingham</a:t>
            </a:r>
          </a:p>
          <a:p>
            <a:pPr lvl="1" eaLnBrk="1" hangingPunct="1">
              <a:lnSpc>
                <a:spcPct val="90000"/>
              </a:lnSpc>
            </a:pPr>
            <a:r>
              <a:rPr lang="en-US" altLang="en-US" sz="1800" dirty="0" smtClean="0"/>
              <a:t>Nurses’ Health Study</a:t>
            </a:r>
          </a:p>
          <a:p>
            <a:pPr lvl="1" eaLnBrk="1" hangingPunct="1">
              <a:lnSpc>
                <a:spcPct val="90000"/>
              </a:lnSpc>
            </a:pPr>
            <a:r>
              <a:rPr lang="en-US" altLang="en-US" sz="1800" dirty="0" smtClean="0"/>
              <a:t>Physicians’ Health Study</a:t>
            </a:r>
          </a:p>
        </p:txBody>
      </p:sp>
      <p:sp>
        <p:nvSpPr>
          <p:cNvPr id="34820" name="Rectangle 4"/>
          <p:cNvSpPr>
            <a:spLocks noChangeArrowheads="1"/>
          </p:cNvSpPr>
          <p:nvPr/>
        </p:nvSpPr>
        <p:spPr bwMode="auto">
          <a:xfrm>
            <a:off x="2466975" y="990600"/>
            <a:ext cx="1371600" cy="55245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spcBef>
                <a:spcPts val="0"/>
              </a:spcBef>
              <a:buNone/>
            </a:pPr>
            <a:r>
              <a:rPr lang="en-US" altLang="en-US" b="1" dirty="0"/>
              <a:t>(risk factor)</a:t>
            </a:r>
          </a:p>
        </p:txBody>
      </p:sp>
      <p:sp>
        <p:nvSpPr>
          <p:cNvPr id="168965" name="Line 5"/>
          <p:cNvSpPr>
            <a:spLocks noChangeShapeType="1"/>
          </p:cNvSpPr>
          <p:nvPr/>
        </p:nvSpPr>
        <p:spPr bwMode="auto">
          <a:xfrm>
            <a:off x="4143375" y="12573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8966" name="Rectangle 6"/>
          <p:cNvSpPr>
            <a:spLocks noChangeArrowheads="1"/>
          </p:cNvSpPr>
          <p:nvPr/>
        </p:nvSpPr>
        <p:spPr bwMode="auto">
          <a:xfrm>
            <a:off x="5286375" y="990600"/>
            <a:ext cx="1295400" cy="55245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b="1" dirty="0" smtClean="0"/>
              <a:t>Outcome</a:t>
            </a:r>
          </a:p>
          <a:p>
            <a:pPr algn="ctr">
              <a:spcBef>
                <a:spcPts val="0"/>
              </a:spcBef>
              <a:buNone/>
            </a:pPr>
            <a:r>
              <a:rPr lang="en-US" altLang="en-US" b="1" dirty="0" smtClean="0"/>
              <a:t>(disease</a:t>
            </a:r>
            <a:r>
              <a:rPr lang="en-US" altLang="en-US" b="1" dirty="0"/>
              <a:t>)</a:t>
            </a:r>
          </a:p>
        </p:txBody>
      </p:sp>
    </p:spTree>
    <p:extLst>
      <p:ext uri="{BB962C8B-B14F-4D97-AF65-F5344CB8AC3E}">
        <p14:creationId xmlns:p14="http://schemas.microsoft.com/office/powerpoint/2010/main" val="11118122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8965"/>
                                        </p:tgtEl>
                                        <p:attrNameLst>
                                          <p:attrName>style.visibility</p:attrName>
                                        </p:attrNameLst>
                                      </p:cBhvr>
                                      <p:to>
                                        <p:strVal val="visible"/>
                                      </p:to>
                                    </p:set>
                                    <p:animEffect transition="in" filter="blinds(horizontal)">
                                      <p:cBhvr>
                                        <p:cTn id="7" dur="500"/>
                                        <p:tgtEl>
                                          <p:spTgt spid="16896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8966"/>
                                        </p:tgtEl>
                                        <p:attrNameLst>
                                          <p:attrName>style.visibility</p:attrName>
                                        </p:attrNameLst>
                                      </p:cBhvr>
                                      <p:to>
                                        <p:strVal val="visible"/>
                                      </p:to>
                                    </p:set>
                                    <p:animEffect transition="in" filter="blinds(horizontal)">
                                      <p:cBhvr>
                                        <p:cTn id="10" dur="500"/>
                                        <p:tgtEl>
                                          <p:spTgt spid="16896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68963">
                                            <p:txEl>
                                              <p:pRg st="0" end="0"/>
                                            </p:txEl>
                                          </p:spTgt>
                                        </p:tgtEl>
                                        <p:attrNameLst>
                                          <p:attrName>style.visibility</p:attrName>
                                        </p:attrNameLst>
                                      </p:cBhvr>
                                      <p:to>
                                        <p:strVal val="visible"/>
                                      </p:to>
                                    </p:set>
                                    <p:animEffect transition="in" filter="blinds(horizontal)">
                                      <p:cBhvr>
                                        <p:cTn id="15" dur="500"/>
                                        <p:tgtEl>
                                          <p:spTgt spid="168963">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68963">
                                            <p:txEl>
                                              <p:pRg st="1" end="1"/>
                                            </p:txEl>
                                          </p:spTgt>
                                        </p:tgtEl>
                                        <p:attrNameLst>
                                          <p:attrName>style.visibility</p:attrName>
                                        </p:attrNameLst>
                                      </p:cBhvr>
                                      <p:to>
                                        <p:strVal val="visible"/>
                                      </p:to>
                                    </p:set>
                                    <p:animEffect transition="in" filter="blinds(horizontal)">
                                      <p:cBhvr>
                                        <p:cTn id="18" dur="500"/>
                                        <p:tgtEl>
                                          <p:spTgt spid="168963">
                                            <p:txEl>
                                              <p:pRg st="1" end="1"/>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168963">
                                            <p:txEl>
                                              <p:pRg st="2" end="2"/>
                                            </p:txEl>
                                          </p:spTgt>
                                        </p:tgtEl>
                                        <p:attrNameLst>
                                          <p:attrName>style.visibility</p:attrName>
                                        </p:attrNameLst>
                                      </p:cBhvr>
                                      <p:to>
                                        <p:strVal val="visible"/>
                                      </p:to>
                                    </p:set>
                                    <p:animEffect transition="in" filter="blinds(horizontal)">
                                      <p:cBhvr>
                                        <p:cTn id="21" dur="500"/>
                                        <p:tgtEl>
                                          <p:spTgt spid="168963">
                                            <p:txEl>
                                              <p:pRg st="2" end="2"/>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168963">
                                            <p:txEl>
                                              <p:pRg st="3" end="3"/>
                                            </p:txEl>
                                          </p:spTgt>
                                        </p:tgtEl>
                                        <p:attrNameLst>
                                          <p:attrName>style.visibility</p:attrName>
                                        </p:attrNameLst>
                                      </p:cBhvr>
                                      <p:to>
                                        <p:strVal val="visible"/>
                                      </p:to>
                                    </p:set>
                                    <p:animEffect transition="in" filter="blinds(horizontal)">
                                      <p:cBhvr>
                                        <p:cTn id="24" dur="500"/>
                                        <p:tgtEl>
                                          <p:spTgt spid="168963">
                                            <p:txEl>
                                              <p:pRg st="3" end="3"/>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168963">
                                            <p:txEl>
                                              <p:pRg st="5" end="5"/>
                                            </p:txEl>
                                          </p:spTgt>
                                        </p:tgtEl>
                                        <p:attrNameLst>
                                          <p:attrName>style.visibility</p:attrName>
                                        </p:attrNameLst>
                                      </p:cBhvr>
                                      <p:to>
                                        <p:strVal val="visible"/>
                                      </p:to>
                                    </p:set>
                                    <p:animEffect transition="in" filter="blinds(horizontal)">
                                      <p:cBhvr>
                                        <p:cTn id="29" dur="500"/>
                                        <p:tgtEl>
                                          <p:spTgt spid="168963">
                                            <p:txEl>
                                              <p:pRg st="5" end="5"/>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168963">
                                            <p:txEl>
                                              <p:pRg st="6" end="6"/>
                                            </p:txEl>
                                          </p:spTgt>
                                        </p:tgtEl>
                                        <p:attrNameLst>
                                          <p:attrName>style.visibility</p:attrName>
                                        </p:attrNameLst>
                                      </p:cBhvr>
                                      <p:to>
                                        <p:strVal val="visible"/>
                                      </p:to>
                                    </p:set>
                                    <p:animEffect transition="in" filter="blinds(horizontal)">
                                      <p:cBhvr>
                                        <p:cTn id="32" dur="500"/>
                                        <p:tgtEl>
                                          <p:spTgt spid="168963">
                                            <p:txEl>
                                              <p:pRg st="6" end="6"/>
                                            </p:txEl>
                                          </p:spTgt>
                                        </p:tgtEl>
                                      </p:cBhvr>
                                    </p:animEffect>
                                  </p:childTnLst>
                                </p:cTn>
                              </p:par>
                              <p:par>
                                <p:cTn id="33" presetID="3" presetClass="entr" presetSubtype="10" fill="hold" nodeType="withEffect">
                                  <p:stCondLst>
                                    <p:cond delay="0"/>
                                  </p:stCondLst>
                                  <p:childTnLst>
                                    <p:set>
                                      <p:cBhvr>
                                        <p:cTn id="34" dur="1" fill="hold">
                                          <p:stCondLst>
                                            <p:cond delay="0"/>
                                          </p:stCondLst>
                                        </p:cTn>
                                        <p:tgtEl>
                                          <p:spTgt spid="168963">
                                            <p:txEl>
                                              <p:pRg st="7" end="7"/>
                                            </p:txEl>
                                          </p:spTgt>
                                        </p:tgtEl>
                                        <p:attrNameLst>
                                          <p:attrName>style.visibility</p:attrName>
                                        </p:attrNameLst>
                                      </p:cBhvr>
                                      <p:to>
                                        <p:strVal val="visible"/>
                                      </p:to>
                                    </p:set>
                                    <p:animEffect transition="in" filter="blinds(horizontal)">
                                      <p:cBhvr>
                                        <p:cTn id="35" dur="500"/>
                                        <p:tgtEl>
                                          <p:spTgt spid="168963">
                                            <p:txEl>
                                              <p:pRg st="7" end="7"/>
                                            </p:txEl>
                                          </p:spTgt>
                                        </p:tgtEl>
                                      </p:cBhvr>
                                    </p:animEffect>
                                  </p:childTnLst>
                                </p:cTn>
                              </p:par>
                              <p:par>
                                <p:cTn id="36" presetID="3" presetClass="entr" presetSubtype="10" fill="hold" nodeType="withEffect">
                                  <p:stCondLst>
                                    <p:cond delay="0"/>
                                  </p:stCondLst>
                                  <p:childTnLst>
                                    <p:set>
                                      <p:cBhvr>
                                        <p:cTn id="37" dur="1" fill="hold">
                                          <p:stCondLst>
                                            <p:cond delay="0"/>
                                          </p:stCondLst>
                                        </p:cTn>
                                        <p:tgtEl>
                                          <p:spTgt spid="168963">
                                            <p:txEl>
                                              <p:pRg st="8" end="8"/>
                                            </p:txEl>
                                          </p:spTgt>
                                        </p:tgtEl>
                                        <p:attrNameLst>
                                          <p:attrName>style.visibility</p:attrName>
                                        </p:attrNameLst>
                                      </p:cBhvr>
                                      <p:to>
                                        <p:strVal val="visible"/>
                                      </p:to>
                                    </p:set>
                                    <p:animEffect transition="in" filter="blinds(horizontal)">
                                      <p:cBhvr>
                                        <p:cTn id="38" dur="500"/>
                                        <p:tgtEl>
                                          <p:spTgt spid="1689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5" grpId="0" animBg="1"/>
      <p:bldP spid="16896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128"/>
          <p:cNvGrpSpPr>
            <a:grpSpLocks/>
          </p:cNvGrpSpPr>
          <p:nvPr/>
        </p:nvGrpSpPr>
        <p:grpSpPr bwMode="auto">
          <a:xfrm>
            <a:off x="947738" y="2281250"/>
            <a:ext cx="171450" cy="361245"/>
            <a:chOff x="624" y="1344"/>
            <a:chExt cx="192" cy="432"/>
          </a:xfrm>
        </p:grpSpPr>
        <p:sp>
          <p:nvSpPr>
            <p:cNvPr id="36157" name="Oval 12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58" name="Line 13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9" name="Line 13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60" name="Line 13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61" name="Line 13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3" name="Group 140"/>
          <p:cNvGrpSpPr>
            <a:grpSpLocks/>
          </p:cNvGrpSpPr>
          <p:nvPr/>
        </p:nvGrpSpPr>
        <p:grpSpPr bwMode="auto">
          <a:xfrm>
            <a:off x="566738" y="1652600"/>
            <a:ext cx="171450" cy="361245"/>
            <a:chOff x="624" y="1344"/>
            <a:chExt cx="192" cy="432"/>
          </a:xfrm>
        </p:grpSpPr>
        <p:sp>
          <p:nvSpPr>
            <p:cNvPr id="36152" name="Oval 14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solidFill>
                  <a:srgbClr val="FF0000"/>
                </a:solidFill>
              </a:endParaRPr>
            </a:p>
          </p:txBody>
        </p:sp>
        <p:sp>
          <p:nvSpPr>
            <p:cNvPr id="36153" name="Line 14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4" name="Line 14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5" name="Line 14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6" name="Line 14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grpSp>
      <p:grpSp>
        <p:nvGrpSpPr>
          <p:cNvPr id="35844" name="Group 146"/>
          <p:cNvGrpSpPr>
            <a:grpSpLocks/>
          </p:cNvGrpSpPr>
          <p:nvPr/>
        </p:nvGrpSpPr>
        <p:grpSpPr bwMode="auto">
          <a:xfrm>
            <a:off x="1481138" y="3024200"/>
            <a:ext cx="171450" cy="361245"/>
            <a:chOff x="624" y="1344"/>
            <a:chExt cx="192" cy="432"/>
          </a:xfrm>
        </p:grpSpPr>
        <p:sp>
          <p:nvSpPr>
            <p:cNvPr id="36147" name="Oval 14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48" name="Line 14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9" name="Line 14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0" name="Line 15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1" name="Line 15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5" name="Group 152"/>
          <p:cNvGrpSpPr>
            <a:grpSpLocks/>
          </p:cNvGrpSpPr>
          <p:nvPr/>
        </p:nvGrpSpPr>
        <p:grpSpPr bwMode="auto">
          <a:xfrm>
            <a:off x="871538" y="2967050"/>
            <a:ext cx="171450" cy="361245"/>
            <a:chOff x="624" y="1344"/>
            <a:chExt cx="192" cy="432"/>
          </a:xfrm>
        </p:grpSpPr>
        <p:sp>
          <p:nvSpPr>
            <p:cNvPr id="36142" name="Oval 15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43" name="Line 15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4" name="Line 15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5" name="Line 15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6" name="Line 15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6" name="Group 158"/>
          <p:cNvGrpSpPr>
            <a:grpSpLocks/>
          </p:cNvGrpSpPr>
          <p:nvPr/>
        </p:nvGrpSpPr>
        <p:grpSpPr bwMode="auto">
          <a:xfrm>
            <a:off x="338138" y="2338400"/>
            <a:ext cx="171450" cy="361245"/>
            <a:chOff x="624" y="1344"/>
            <a:chExt cx="192" cy="432"/>
          </a:xfrm>
        </p:grpSpPr>
        <p:sp>
          <p:nvSpPr>
            <p:cNvPr id="36137" name="Oval 159"/>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38" name="Line 160"/>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9" name="Line 161"/>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0" name="Line 162"/>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1" name="Line 163"/>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7" name="Group 164"/>
          <p:cNvGrpSpPr>
            <a:grpSpLocks/>
          </p:cNvGrpSpPr>
          <p:nvPr/>
        </p:nvGrpSpPr>
        <p:grpSpPr bwMode="auto">
          <a:xfrm>
            <a:off x="395288" y="3414724"/>
            <a:ext cx="171450" cy="361245"/>
            <a:chOff x="624" y="1344"/>
            <a:chExt cx="192" cy="432"/>
          </a:xfrm>
        </p:grpSpPr>
        <p:sp>
          <p:nvSpPr>
            <p:cNvPr id="36132" name="Oval 165"/>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33" name="Line 166"/>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4" name="Line 167"/>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5" name="Line 168"/>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6" name="Line 169"/>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8" name="Group 170"/>
          <p:cNvGrpSpPr>
            <a:grpSpLocks/>
          </p:cNvGrpSpPr>
          <p:nvPr/>
        </p:nvGrpSpPr>
        <p:grpSpPr bwMode="auto">
          <a:xfrm>
            <a:off x="2286001" y="3492407"/>
            <a:ext cx="171450" cy="361245"/>
            <a:chOff x="624" y="1344"/>
            <a:chExt cx="192" cy="432"/>
          </a:xfrm>
        </p:grpSpPr>
        <p:sp>
          <p:nvSpPr>
            <p:cNvPr id="36127" name="Oval 17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28" name="Line 17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9" name="Line 17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0" name="Line 17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1" name="Line 17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9" name="Group 176"/>
          <p:cNvGrpSpPr>
            <a:grpSpLocks/>
          </p:cNvGrpSpPr>
          <p:nvPr/>
        </p:nvGrpSpPr>
        <p:grpSpPr bwMode="auto">
          <a:xfrm>
            <a:off x="261938" y="1195400"/>
            <a:ext cx="171450" cy="361245"/>
            <a:chOff x="624" y="1344"/>
            <a:chExt cx="192" cy="432"/>
          </a:xfrm>
        </p:grpSpPr>
        <p:sp>
          <p:nvSpPr>
            <p:cNvPr id="36122" name="Oval 17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23" name="Line 17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4" name="Line 17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5" name="Line 18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6" name="Line 18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0" name="Group 182"/>
          <p:cNvGrpSpPr>
            <a:grpSpLocks/>
          </p:cNvGrpSpPr>
          <p:nvPr/>
        </p:nvGrpSpPr>
        <p:grpSpPr bwMode="auto">
          <a:xfrm>
            <a:off x="6582371" y="1361081"/>
            <a:ext cx="189310" cy="334951"/>
            <a:chOff x="624" y="1344"/>
            <a:chExt cx="192" cy="432"/>
          </a:xfrm>
        </p:grpSpPr>
        <p:sp>
          <p:nvSpPr>
            <p:cNvPr id="36117" name="Oval 18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18" name="Line 18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9" name="Line 18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0" name="Line 18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1" name="Line 18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1" name="Group 188"/>
          <p:cNvGrpSpPr>
            <a:grpSpLocks/>
          </p:cNvGrpSpPr>
          <p:nvPr/>
        </p:nvGrpSpPr>
        <p:grpSpPr bwMode="auto">
          <a:xfrm>
            <a:off x="6353771" y="1361081"/>
            <a:ext cx="189310" cy="334951"/>
            <a:chOff x="624" y="1344"/>
            <a:chExt cx="192" cy="432"/>
          </a:xfrm>
        </p:grpSpPr>
        <p:sp>
          <p:nvSpPr>
            <p:cNvPr id="36112" name="Oval 189"/>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13" name="Line 190"/>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4" name="Line 191"/>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5" name="Line 192"/>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6" name="Line 193"/>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2" name="Group 194"/>
          <p:cNvGrpSpPr>
            <a:grpSpLocks/>
          </p:cNvGrpSpPr>
          <p:nvPr/>
        </p:nvGrpSpPr>
        <p:grpSpPr bwMode="auto">
          <a:xfrm>
            <a:off x="5896571" y="1361081"/>
            <a:ext cx="189310" cy="334951"/>
            <a:chOff x="624" y="1344"/>
            <a:chExt cx="192" cy="432"/>
          </a:xfrm>
        </p:grpSpPr>
        <p:sp>
          <p:nvSpPr>
            <p:cNvPr id="36107" name="Oval 195"/>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08" name="Line 196"/>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9" name="Line 197"/>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0" name="Line 198"/>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1" name="Line 199"/>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3" name="Group 200"/>
          <p:cNvGrpSpPr>
            <a:grpSpLocks/>
          </p:cNvGrpSpPr>
          <p:nvPr/>
        </p:nvGrpSpPr>
        <p:grpSpPr bwMode="auto">
          <a:xfrm>
            <a:off x="6887171" y="1361081"/>
            <a:ext cx="189310" cy="334951"/>
            <a:chOff x="624" y="1344"/>
            <a:chExt cx="192" cy="432"/>
          </a:xfrm>
        </p:grpSpPr>
        <p:sp>
          <p:nvSpPr>
            <p:cNvPr id="36102" name="Oval 20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03" name="Line 20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4" name="Line 20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5" name="Line 20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6" name="Line 20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4" name="Group 206"/>
          <p:cNvGrpSpPr>
            <a:grpSpLocks/>
          </p:cNvGrpSpPr>
          <p:nvPr/>
        </p:nvGrpSpPr>
        <p:grpSpPr bwMode="auto">
          <a:xfrm>
            <a:off x="7115771" y="1361081"/>
            <a:ext cx="189310" cy="334951"/>
            <a:chOff x="624" y="1344"/>
            <a:chExt cx="192" cy="432"/>
          </a:xfrm>
        </p:grpSpPr>
        <p:sp>
          <p:nvSpPr>
            <p:cNvPr id="36097" name="Oval 20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98" name="Line 20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9" name="Line 20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0" name="Line 21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1" name="Line 21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5" name="Group 212"/>
          <p:cNvGrpSpPr>
            <a:grpSpLocks/>
          </p:cNvGrpSpPr>
          <p:nvPr/>
        </p:nvGrpSpPr>
        <p:grpSpPr bwMode="auto">
          <a:xfrm>
            <a:off x="6958013" y="2556150"/>
            <a:ext cx="152399" cy="343684"/>
            <a:chOff x="624" y="1344"/>
            <a:chExt cx="192" cy="432"/>
          </a:xfrm>
        </p:grpSpPr>
        <p:sp>
          <p:nvSpPr>
            <p:cNvPr id="36092" name="Oval 21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93" name="Line 21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4" name="Line 21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5" name="Line 21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6" name="Line 21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6" name="Group 218"/>
          <p:cNvGrpSpPr>
            <a:grpSpLocks/>
          </p:cNvGrpSpPr>
          <p:nvPr/>
        </p:nvGrpSpPr>
        <p:grpSpPr bwMode="auto">
          <a:xfrm>
            <a:off x="8786813" y="2556150"/>
            <a:ext cx="152399" cy="343684"/>
            <a:chOff x="624" y="1344"/>
            <a:chExt cx="192" cy="432"/>
          </a:xfrm>
        </p:grpSpPr>
        <p:sp>
          <p:nvSpPr>
            <p:cNvPr id="36087" name="Oval 21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88" name="Line 22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9" name="Line 22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0" name="Line 22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1" name="Line 22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7" name="Group 224"/>
          <p:cNvGrpSpPr>
            <a:grpSpLocks/>
          </p:cNvGrpSpPr>
          <p:nvPr/>
        </p:nvGrpSpPr>
        <p:grpSpPr bwMode="auto">
          <a:xfrm>
            <a:off x="338138" y="2967050"/>
            <a:ext cx="171450" cy="361245"/>
            <a:chOff x="624" y="1344"/>
            <a:chExt cx="192" cy="432"/>
          </a:xfrm>
        </p:grpSpPr>
        <p:sp>
          <p:nvSpPr>
            <p:cNvPr id="36082" name="Oval 22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83" name="Line 22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4" name="Line 22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5" name="Line 22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6" name="Line 22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8" name="Group 230"/>
          <p:cNvGrpSpPr>
            <a:grpSpLocks/>
          </p:cNvGrpSpPr>
          <p:nvPr/>
        </p:nvGrpSpPr>
        <p:grpSpPr bwMode="auto">
          <a:xfrm>
            <a:off x="795338" y="3414521"/>
            <a:ext cx="171450" cy="361245"/>
            <a:chOff x="624" y="1344"/>
            <a:chExt cx="192" cy="432"/>
          </a:xfrm>
        </p:grpSpPr>
        <p:sp>
          <p:nvSpPr>
            <p:cNvPr id="36077" name="Oval 23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78" name="Line 23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9" name="Line 23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0" name="Line 23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1" name="Line 23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9" name="Group 236"/>
          <p:cNvGrpSpPr>
            <a:grpSpLocks/>
          </p:cNvGrpSpPr>
          <p:nvPr/>
        </p:nvGrpSpPr>
        <p:grpSpPr bwMode="auto">
          <a:xfrm>
            <a:off x="1938338" y="1446577"/>
            <a:ext cx="171450" cy="406401"/>
            <a:chOff x="624" y="1344"/>
            <a:chExt cx="192" cy="432"/>
          </a:xfrm>
        </p:grpSpPr>
        <p:sp>
          <p:nvSpPr>
            <p:cNvPr id="36072" name="Oval 23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73" name="Line 23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4" name="Line 23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5" name="Line 24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6" name="Line 24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0" name="Group 242"/>
          <p:cNvGrpSpPr>
            <a:grpSpLocks/>
          </p:cNvGrpSpPr>
          <p:nvPr/>
        </p:nvGrpSpPr>
        <p:grpSpPr bwMode="auto">
          <a:xfrm>
            <a:off x="5510213" y="3544434"/>
            <a:ext cx="152399" cy="331409"/>
            <a:chOff x="624" y="1344"/>
            <a:chExt cx="192" cy="432"/>
          </a:xfrm>
        </p:grpSpPr>
        <p:sp>
          <p:nvSpPr>
            <p:cNvPr id="36067" name="Oval 24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68" name="Line 24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9" name="Line 24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0" name="Line 24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1" name="Line 24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1" name="Group 248"/>
          <p:cNvGrpSpPr>
            <a:grpSpLocks/>
          </p:cNvGrpSpPr>
          <p:nvPr/>
        </p:nvGrpSpPr>
        <p:grpSpPr bwMode="auto">
          <a:xfrm>
            <a:off x="2090738" y="2052650"/>
            <a:ext cx="171450" cy="361245"/>
            <a:chOff x="624" y="1344"/>
            <a:chExt cx="192" cy="432"/>
          </a:xfrm>
        </p:grpSpPr>
        <p:sp>
          <p:nvSpPr>
            <p:cNvPr id="36062" name="Oval 24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63" name="Line 25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4" name="Line 25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5" name="Line 25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6" name="Line 25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2" name="Group 254"/>
          <p:cNvGrpSpPr>
            <a:grpSpLocks/>
          </p:cNvGrpSpPr>
          <p:nvPr/>
        </p:nvGrpSpPr>
        <p:grpSpPr bwMode="auto">
          <a:xfrm>
            <a:off x="2395538" y="1481150"/>
            <a:ext cx="171450" cy="361245"/>
            <a:chOff x="624" y="1344"/>
            <a:chExt cx="192" cy="432"/>
          </a:xfrm>
        </p:grpSpPr>
        <p:sp>
          <p:nvSpPr>
            <p:cNvPr id="36057" name="Oval 25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58" name="Line 25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9" name="Line 25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0" name="Line 25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1" name="Line 25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3" name="Group 260"/>
          <p:cNvGrpSpPr>
            <a:grpSpLocks/>
          </p:cNvGrpSpPr>
          <p:nvPr/>
        </p:nvGrpSpPr>
        <p:grpSpPr bwMode="auto">
          <a:xfrm>
            <a:off x="1481138" y="2395550"/>
            <a:ext cx="171450" cy="361245"/>
            <a:chOff x="624" y="1344"/>
            <a:chExt cx="192" cy="432"/>
          </a:xfrm>
        </p:grpSpPr>
        <p:sp>
          <p:nvSpPr>
            <p:cNvPr id="36052" name="Oval 26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53" name="Line 26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4" name="Line 26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5" name="Line 26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6" name="Line 26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4" name="Group 266"/>
          <p:cNvGrpSpPr>
            <a:grpSpLocks/>
          </p:cNvGrpSpPr>
          <p:nvPr/>
        </p:nvGrpSpPr>
        <p:grpSpPr bwMode="auto">
          <a:xfrm>
            <a:off x="1871663" y="3329587"/>
            <a:ext cx="171450" cy="361245"/>
            <a:chOff x="624" y="1344"/>
            <a:chExt cx="192" cy="432"/>
          </a:xfrm>
        </p:grpSpPr>
        <p:sp>
          <p:nvSpPr>
            <p:cNvPr id="36047" name="Oval 26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48" name="Line 26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9" name="Line 26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0" name="Line 27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1" name="Line 27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5" name="Group 272"/>
          <p:cNvGrpSpPr>
            <a:grpSpLocks/>
          </p:cNvGrpSpPr>
          <p:nvPr/>
        </p:nvGrpSpPr>
        <p:grpSpPr bwMode="auto">
          <a:xfrm>
            <a:off x="2319338" y="2795600"/>
            <a:ext cx="171450" cy="361245"/>
            <a:chOff x="624" y="1344"/>
            <a:chExt cx="192" cy="432"/>
          </a:xfrm>
        </p:grpSpPr>
        <p:sp>
          <p:nvSpPr>
            <p:cNvPr id="36042" name="Oval 27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43" name="Line 27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4" name="Line 27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5" name="Line 27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6" name="Line 27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6" name="Group 278"/>
          <p:cNvGrpSpPr>
            <a:grpSpLocks/>
          </p:cNvGrpSpPr>
          <p:nvPr/>
        </p:nvGrpSpPr>
        <p:grpSpPr bwMode="auto">
          <a:xfrm>
            <a:off x="1938338" y="2738450"/>
            <a:ext cx="171450" cy="361245"/>
            <a:chOff x="624" y="1344"/>
            <a:chExt cx="192" cy="432"/>
          </a:xfrm>
        </p:grpSpPr>
        <p:sp>
          <p:nvSpPr>
            <p:cNvPr id="36037" name="Oval 27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38" name="Line 28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9" name="Line 28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0" name="Line 28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1" name="Line 28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7" name="Group 284"/>
          <p:cNvGrpSpPr>
            <a:grpSpLocks/>
          </p:cNvGrpSpPr>
          <p:nvPr/>
        </p:nvGrpSpPr>
        <p:grpSpPr bwMode="auto">
          <a:xfrm>
            <a:off x="1223963" y="3394662"/>
            <a:ext cx="171450" cy="381942"/>
            <a:chOff x="624" y="1344"/>
            <a:chExt cx="192" cy="432"/>
          </a:xfrm>
        </p:grpSpPr>
        <p:sp>
          <p:nvSpPr>
            <p:cNvPr id="36032" name="Oval 28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33" name="Line 28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4" name="Line 28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5" name="Line 28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6" name="Line 28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8" name="Group 290"/>
          <p:cNvGrpSpPr>
            <a:grpSpLocks/>
          </p:cNvGrpSpPr>
          <p:nvPr/>
        </p:nvGrpSpPr>
        <p:grpSpPr bwMode="auto">
          <a:xfrm>
            <a:off x="2700338" y="3510209"/>
            <a:ext cx="171450" cy="361245"/>
            <a:chOff x="624" y="1344"/>
            <a:chExt cx="192" cy="432"/>
          </a:xfrm>
        </p:grpSpPr>
        <p:sp>
          <p:nvSpPr>
            <p:cNvPr id="36027" name="Oval 29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28" name="Line 29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9" name="Line 29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0" name="Line 29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1" name="Line 29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9" name="Group 296"/>
          <p:cNvGrpSpPr>
            <a:grpSpLocks/>
          </p:cNvGrpSpPr>
          <p:nvPr/>
        </p:nvGrpSpPr>
        <p:grpSpPr bwMode="auto">
          <a:xfrm>
            <a:off x="947738" y="1481150"/>
            <a:ext cx="171450" cy="361245"/>
            <a:chOff x="624" y="1344"/>
            <a:chExt cx="192" cy="432"/>
          </a:xfrm>
        </p:grpSpPr>
        <p:sp>
          <p:nvSpPr>
            <p:cNvPr id="36022" name="Oval 29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23" name="Line 29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4" name="Line 29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5" name="Line 30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6" name="Line 30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0" name="Group 302"/>
          <p:cNvGrpSpPr>
            <a:grpSpLocks/>
          </p:cNvGrpSpPr>
          <p:nvPr/>
        </p:nvGrpSpPr>
        <p:grpSpPr bwMode="auto">
          <a:xfrm>
            <a:off x="2624138" y="3081350"/>
            <a:ext cx="171450" cy="361245"/>
            <a:chOff x="624" y="1344"/>
            <a:chExt cx="192" cy="432"/>
          </a:xfrm>
        </p:grpSpPr>
        <p:sp>
          <p:nvSpPr>
            <p:cNvPr id="36017" name="Oval 30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18" name="Line 30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9" name="Line 30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0" name="Line 30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1" name="Line 30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1" name="Group 308"/>
          <p:cNvGrpSpPr>
            <a:grpSpLocks/>
          </p:cNvGrpSpPr>
          <p:nvPr/>
        </p:nvGrpSpPr>
        <p:grpSpPr bwMode="auto">
          <a:xfrm>
            <a:off x="6125171" y="1361081"/>
            <a:ext cx="189310" cy="334951"/>
            <a:chOff x="624" y="1344"/>
            <a:chExt cx="192" cy="432"/>
          </a:xfrm>
        </p:grpSpPr>
        <p:sp>
          <p:nvSpPr>
            <p:cNvPr id="36012" name="Oval 30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13" name="Line 31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4" name="Line 31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5" name="Line 31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6" name="Line 31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2" name="Group 314"/>
          <p:cNvGrpSpPr>
            <a:grpSpLocks/>
          </p:cNvGrpSpPr>
          <p:nvPr/>
        </p:nvGrpSpPr>
        <p:grpSpPr bwMode="auto">
          <a:xfrm>
            <a:off x="7877771" y="1361081"/>
            <a:ext cx="189310" cy="334951"/>
            <a:chOff x="624" y="1344"/>
            <a:chExt cx="192" cy="432"/>
          </a:xfrm>
        </p:grpSpPr>
        <p:sp>
          <p:nvSpPr>
            <p:cNvPr id="36007" name="Oval 31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08" name="Line 31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9" name="Line 31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0" name="Line 31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1" name="Line 31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3" name="Group 320"/>
          <p:cNvGrpSpPr>
            <a:grpSpLocks/>
          </p:cNvGrpSpPr>
          <p:nvPr/>
        </p:nvGrpSpPr>
        <p:grpSpPr bwMode="auto">
          <a:xfrm>
            <a:off x="7572971" y="1361081"/>
            <a:ext cx="189310" cy="334951"/>
            <a:chOff x="624" y="1344"/>
            <a:chExt cx="192" cy="432"/>
          </a:xfrm>
        </p:grpSpPr>
        <p:sp>
          <p:nvSpPr>
            <p:cNvPr id="36002" name="Oval 32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03" name="Line 32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4" name="Line 32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5" name="Line 32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6" name="Line 32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4" name="Group 326"/>
          <p:cNvGrpSpPr>
            <a:grpSpLocks/>
          </p:cNvGrpSpPr>
          <p:nvPr/>
        </p:nvGrpSpPr>
        <p:grpSpPr bwMode="auto">
          <a:xfrm>
            <a:off x="7344371" y="1361081"/>
            <a:ext cx="189310" cy="334951"/>
            <a:chOff x="624" y="1344"/>
            <a:chExt cx="192" cy="432"/>
          </a:xfrm>
        </p:grpSpPr>
        <p:sp>
          <p:nvSpPr>
            <p:cNvPr id="35997" name="Oval 32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98" name="Line 32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9" name="Line 32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0" name="Line 33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1" name="Line 33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5" name="Group 332"/>
          <p:cNvGrpSpPr>
            <a:grpSpLocks/>
          </p:cNvGrpSpPr>
          <p:nvPr/>
        </p:nvGrpSpPr>
        <p:grpSpPr bwMode="auto">
          <a:xfrm>
            <a:off x="5815013" y="2784750"/>
            <a:ext cx="152399" cy="343684"/>
            <a:chOff x="624" y="1344"/>
            <a:chExt cx="192" cy="432"/>
          </a:xfrm>
        </p:grpSpPr>
        <p:sp>
          <p:nvSpPr>
            <p:cNvPr id="35992" name="Oval 33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93" name="Line 33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4" name="Line 33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5" name="Line 33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6" name="Line 33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6" name="Group 338"/>
          <p:cNvGrpSpPr>
            <a:grpSpLocks/>
          </p:cNvGrpSpPr>
          <p:nvPr/>
        </p:nvGrpSpPr>
        <p:grpSpPr bwMode="auto">
          <a:xfrm>
            <a:off x="6196013" y="2956200"/>
            <a:ext cx="152399" cy="343684"/>
            <a:chOff x="624" y="1344"/>
            <a:chExt cx="192" cy="432"/>
          </a:xfrm>
        </p:grpSpPr>
        <p:sp>
          <p:nvSpPr>
            <p:cNvPr id="35987" name="Oval 33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88" name="Line 34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9" name="Line 34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0" name="Line 34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1" name="Line 34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7" name="Group 344"/>
          <p:cNvGrpSpPr>
            <a:grpSpLocks/>
          </p:cNvGrpSpPr>
          <p:nvPr/>
        </p:nvGrpSpPr>
        <p:grpSpPr bwMode="auto">
          <a:xfrm>
            <a:off x="6348413" y="2499000"/>
            <a:ext cx="152399" cy="343684"/>
            <a:chOff x="624" y="1344"/>
            <a:chExt cx="192" cy="432"/>
          </a:xfrm>
        </p:grpSpPr>
        <p:sp>
          <p:nvSpPr>
            <p:cNvPr id="35982" name="Oval 34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83" name="Line 34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4" name="Line 34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5" name="Line 34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6" name="Line 34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8" name="Group 350"/>
          <p:cNvGrpSpPr>
            <a:grpSpLocks/>
          </p:cNvGrpSpPr>
          <p:nvPr/>
        </p:nvGrpSpPr>
        <p:grpSpPr bwMode="auto">
          <a:xfrm>
            <a:off x="7948613" y="2441850"/>
            <a:ext cx="152399" cy="343684"/>
            <a:chOff x="624" y="1344"/>
            <a:chExt cx="192" cy="432"/>
          </a:xfrm>
        </p:grpSpPr>
        <p:sp>
          <p:nvSpPr>
            <p:cNvPr id="35977" name="Oval 35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78" name="Line 35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9" name="Line 35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0" name="Line 35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1" name="Line 35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5879" name="Line 356"/>
          <p:cNvSpPr>
            <a:spLocks noChangeShapeType="1"/>
          </p:cNvSpPr>
          <p:nvPr/>
        </p:nvSpPr>
        <p:spPr bwMode="auto">
          <a:xfrm>
            <a:off x="630636" y="4100310"/>
            <a:ext cx="8229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80" name="Text Box 357"/>
          <p:cNvSpPr txBox="1">
            <a:spLocks noChangeArrowheads="1"/>
          </p:cNvSpPr>
          <p:nvPr/>
        </p:nvSpPr>
        <p:spPr bwMode="auto">
          <a:xfrm>
            <a:off x="3793493" y="4100310"/>
            <a:ext cx="7665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time</a:t>
            </a:r>
          </a:p>
        </p:txBody>
      </p:sp>
      <p:sp>
        <p:nvSpPr>
          <p:cNvPr id="35881" name="Text Box 359"/>
          <p:cNvSpPr txBox="1">
            <a:spLocks noChangeArrowheads="1"/>
          </p:cNvSpPr>
          <p:nvPr/>
        </p:nvSpPr>
        <p:spPr bwMode="auto">
          <a:xfrm>
            <a:off x="630636" y="945118"/>
            <a:ext cx="1731564"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The present</a:t>
            </a:r>
          </a:p>
        </p:txBody>
      </p:sp>
      <p:sp>
        <p:nvSpPr>
          <p:cNvPr id="35882" name="Text Box 360"/>
          <p:cNvSpPr txBox="1">
            <a:spLocks noChangeArrowheads="1"/>
          </p:cNvSpPr>
          <p:nvPr/>
        </p:nvSpPr>
        <p:spPr bwMode="auto">
          <a:xfrm>
            <a:off x="6239195" y="945118"/>
            <a:ext cx="1542410"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The future</a:t>
            </a:r>
          </a:p>
        </p:txBody>
      </p:sp>
      <p:sp>
        <p:nvSpPr>
          <p:cNvPr id="35883" name="Text Box 361"/>
          <p:cNvSpPr txBox="1">
            <a:spLocks noChangeArrowheads="1"/>
          </p:cNvSpPr>
          <p:nvPr/>
        </p:nvSpPr>
        <p:spPr bwMode="auto">
          <a:xfrm>
            <a:off x="5301564" y="1736672"/>
            <a:ext cx="28473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dirty="0"/>
              <a:t>MI, CHF, stroke, </a:t>
            </a:r>
            <a:r>
              <a:rPr lang="en-US" altLang="en-US" sz="1800" dirty="0" smtClean="0"/>
              <a:t>ESRD</a:t>
            </a:r>
            <a:endParaRPr lang="en-US" altLang="en-US" sz="1800" dirty="0"/>
          </a:p>
        </p:txBody>
      </p:sp>
      <p:grpSp>
        <p:nvGrpSpPr>
          <p:cNvPr id="35884" name="Group 362"/>
          <p:cNvGrpSpPr>
            <a:grpSpLocks/>
          </p:cNvGrpSpPr>
          <p:nvPr/>
        </p:nvGrpSpPr>
        <p:grpSpPr bwMode="auto">
          <a:xfrm>
            <a:off x="7491413" y="3241950"/>
            <a:ext cx="152399" cy="343684"/>
            <a:chOff x="624" y="1344"/>
            <a:chExt cx="192" cy="432"/>
          </a:xfrm>
        </p:grpSpPr>
        <p:sp>
          <p:nvSpPr>
            <p:cNvPr id="35972" name="Oval 36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73" name="Line 36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4" name="Line 36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5" name="Line 36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6" name="Line 36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5" name="Group 368"/>
          <p:cNvGrpSpPr>
            <a:grpSpLocks/>
          </p:cNvGrpSpPr>
          <p:nvPr/>
        </p:nvGrpSpPr>
        <p:grpSpPr bwMode="auto">
          <a:xfrm>
            <a:off x="6805613" y="3127650"/>
            <a:ext cx="152399" cy="343684"/>
            <a:chOff x="624" y="1344"/>
            <a:chExt cx="192" cy="432"/>
          </a:xfrm>
        </p:grpSpPr>
        <p:sp>
          <p:nvSpPr>
            <p:cNvPr id="35967" name="Oval 36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68" name="Line 37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9" name="Line 37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0" name="Line 37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1" name="Line 37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6" name="Group 374"/>
          <p:cNvGrpSpPr>
            <a:grpSpLocks/>
          </p:cNvGrpSpPr>
          <p:nvPr/>
        </p:nvGrpSpPr>
        <p:grpSpPr bwMode="auto">
          <a:xfrm>
            <a:off x="7872413" y="3013350"/>
            <a:ext cx="152399" cy="343684"/>
            <a:chOff x="624" y="1344"/>
            <a:chExt cx="192" cy="432"/>
          </a:xfrm>
        </p:grpSpPr>
        <p:sp>
          <p:nvSpPr>
            <p:cNvPr id="35962" name="Oval 37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63" name="Line 37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4" name="Line 37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5" name="Line 37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6" name="Line 37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7" name="Group 380"/>
          <p:cNvGrpSpPr>
            <a:grpSpLocks/>
          </p:cNvGrpSpPr>
          <p:nvPr/>
        </p:nvGrpSpPr>
        <p:grpSpPr bwMode="auto">
          <a:xfrm>
            <a:off x="8177213" y="3241950"/>
            <a:ext cx="152399" cy="343684"/>
            <a:chOff x="624" y="1344"/>
            <a:chExt cx="192" cy="432"/>
          </a:xfrm>
        </p:grpSpPr>
        <p:sp>
          <p:nvSpPr>
            <p:cNvPr id="35957" name="Oval 38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58" name="Line 38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9" name="Line 38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0" name="Line 38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1" name="Line 38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8" name="Group 386"/>
          <p:cNvGrpSpPr>
            <a:grpSpLocks/>
          </p:cNvGrpSpPr>
          <p:nvPr/>
        </p:nvGrpSpPr>
        <p:grpSpPr bwMode="auto">
          <a:xfrm>
            <a:off x="5815013" y="3299100"/>
            <a:ext cx="152399" cy="343684"/>
            <a:chOff x="624" y="1344"/>
            <a:chExt cx="192" cy="432"/>
          </a:xfrm>
        </p:grpSpPr>
        <p:sp>
          <p:nvSpPr>
            <p:cNvPr id="35952" name="Oval 38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53" name="Line 38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4" name="Line 38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5" name="Line 39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6" name="Line 39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9" name="Group 392"/>
          <p:cNvGrpSpPr>
            <a:grpSpLocks/>
          </p:cNvGrpSpPr>
          <p:nvPr/>
        </p:nvGrpSpPr>
        <p:grpSpPr bwMode="auto">
          <a:xfrm>
            <a:off x="8329613" y="2613300"/>
            <a:ext cx="152399" cy="343684"/>
            <a:chOff x="624" y="1344"/>
            <a:chExt cx="192" cy="432"/>
          </a:xfrm>
        </p:grpSpPr>
        <p:sp>
          <p:nvSpPr>
            <p:cNvPr id="35947" name="Oval 39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48" name="Line 39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9" name="Line 39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0" name="Line 39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1" name="Line 39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0" name="Group 398"/>
          <p:cNvGrpSpPr>
            <a:grpSpLocks/>
          </p:cNvGrpSpPr>
          <p:nvPr/>
        </p:nvGrpSpPr>
        <p:grpSpPr bwMode="auto">
          <a:xfrm>
            <a:off x="7415213" y="2613300"/>
            <a:ext cx="152399" cy="343684"/>
            <a:chOff x="624" y="1344"/>
            <a:chExt cx="192" cy="432"/>
          </a:xfrm>
        </p:grpSpPr>
        <p:sp>
          <p:nvSpPr>
            <p:cNvPr id="35942" name="Oval 39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43" name="Line 40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4" name="Line 40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5" name="Line 40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6" name="Line 40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1" name="Group 404"/>
          <p:cNvGrpSpPr>
            <a:grpSpLocks/>
          </p:cNvGrpSpPr>
          <p:nvPr/>
        </p:nvGrpSpPr>
        <p:grpSpPr bwMode="auto">
          <a:xfrm>
            <a:off x="5322391" y="3111382"/>
            <a:ext cx="225921" cy="408516"/>
            <a:chOff x="624" y="1344"/>
            <a:chExt cx="192" cy="432"/>
          </a:xfrm>
        </p:grpSpPr>
        <p:sp>
          <p:nvSpPr>
            <p:cNvPr id="35937" name="Oval 40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38" name="Line 40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9" name="Line 40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0" name="Line 40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1" name="Line 40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5892" name="Text Box 410"/>
          <p:cNvSpPr txBox="1">
            <a:spLocks noChangeArrowheads="1"/>
          </p:cNvSpPr>
          <p:nvPr/>
        </p:nvSpPr>
        <p:spPr bwMode="auto">
          <a:xfrm>
            <a:off x="6187118" y="3608778"/>
            <a:ext cx="17995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dirty="0"/>
              <a:t>Everyone else</a:t>
            </a:r>
          </a:p>
        </p:txBody>
      </p:sp>
      <p:sp>
        <p:nvSpPr>
          <p:cNvPr id="35893" name="Line 411"/>
          <p:cNvSpPr>
            <a:spLocks noChangeShapeType="1"/>
          </p:cNvSpPr>
          <p:nvPr/>
        </p:nvSpPr>
        <p:spPr bwMode="auto">
          <a:xfrm>
            <a:off x="3033771" y="2321388"/>
            <a:ext cx="2209800"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94" name="Text Box 412"/>
          <p:cNvSpPr txBox="1">
            <a:spLocks noChangeArrowheads="1"/>
          </p:cNvSpPr>
          <p:nvPr/>
        </p:nvSpPr>
        <p:spPr bwMode="auto">
          <a:xfrm>
            <a:off x="658874" y="209550"/>
            <a:ext cx="772615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sz="3300" dirty="0"/>
              <a:t>Prospective cohort study structure</a:t>
            </a:r>
          </a:p>
        </p:txBody>
      </p:sp>
      <p:grpSp>
        <p:nvGrpSpPr>
          <p:cNvPr id="35895" name="Group 413"/>
          <p:cNvGrpSpPr>
            <a:grpSpLocks/>
          </p:cNvGrpSpPr>
          <p:nvPr/>
        </p:nvGrpSpPr>
        <p:grpSpPr bwMode="auto">
          <a:xfrm>
            <a:off x="8786813" y="3299100"/>
            <a:ext cx="152399" cy="343684"/>
            <a:chOff x="624" y="1344"/>
            <a:chExt cx="192" cy="432"/>
          </a:xfrm>
        </p:grpSpPr>
        <p:sp>
          <p:nvSpPr>
            <p:cNvPr id="35932" name="Oval 414"/>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33" name="Line 415"/>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4" name="Line 416"/>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5" name="Line 417"/>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6" name="Line 418"/>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6" name="Group 419"/>
          <p:cNvGrpSpPr>
            <a:grpSpLocks/>
          </p:cNvGrpSpPr>
          <p:nvPr/>
        </p:nvGrpSpPr>
        <p:grpSpPr bwMode="auto">
          <a:xfrm>
            <a:off x="1557338" y="1881200"/>
            <a:ext cx="171450" cy="361245"/>
            <a:chOff x="624" y="1344"/>
            <a:chExt cx="192" cy="432"/>
          </a:xfrm>
        </p:grpSpPr>
        <p:sp>
          <p:nvSpPr>
            <p:cNvPr id="35927" name="Oval 420"/>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28" name="Line 421"/>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9" name="Line 422"/>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0" name="Line 423"/>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1" name="Line 424"/>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7" name="Group 425"/>
          <p:cNvGrpSpPr>
            <a:grpSpLocks/>
          </p:cNvGrpSpPr>
          <p:nvPr/>
        </p:nvGrpSpPr>
        <p:grpSpPr bwMode="auto">
          <a:xfrm>
            <a:off x="2547938" y="2224100"/>
            <a:ext cx="171450" cy="361245"/>
            <a:chOff x="624" y="1344"/>
            <a:chExt cx="192" cy="432"/>
          </a:xfrm>
        </p:grpSpPr>
        <p:sp>
          <p:nvSpPr>
            <p:cNvPr id="35922" name="Oval 426"/>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23" name="Line 427"/>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4" name="Line 428"/>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5" name="Line 429"/>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6" name="Line 430"/>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8" name="Group 431"/>
          <p:cNvGrpSpPr>
            <a:grpSpLocks/>
          </p:cNvGrpSpPr>
          <p:nvPr/>
        </p:nvGrpSpPr>
        <p:grpSpPr bwMode="auto">
          <a:xfrm>
            <a:off x="6043613" y="2384700"/>
            <a:ext cx="152399" cy="343684"/>
            <a:chOff x="624" y="1344"/>
            <a:chExt cx="192" cy="432"/>
          </a:xfrm>
        </p:grpSpPr>
        <p:sp>
          <p:nvSpPr>
            <p:cNvPr id="35917" name="Oval 432"/>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18" name="Line 433"/>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9" name="Line 434"/>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0" name="Line 435"/>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1" name="Line 436"/>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9" name="Group 437"/>
          <p:cNvGrpSpPr>
            <a:grpSpLocks/>
          </p:cNvGrpSpPr>
          <p:nvPr/>
        </p:nvGrpSpPr>
        <p:grpSpPr bwMode="auto">
          <a:xfrm>
            <a:off x="5510213" y="2556150"/>
            <a:ext cx="152399" cy="343684"/>
            <a:chOff x="624" y="1344"/>
            <a:chExt cx="192" cy="432"/>
          </a:xfrm>
        </p:grpSpPr>
        <p:sp>
          <p:nvSpPr>
            <p:cNvPr id="35912" name="Oval 438"/>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13" name="Line 439"/>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4" name="Line 440"/>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5" name="Line 441"/>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6" name="Line 442"/>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900" name="Group 443"/>
          <p:cNvGrpSpPr>
            <a:grpSpLocks/>
          </p:cNvGrpSpPr>
          <p:nvPr/>
        </p:nvGrpSpPr>
        <p:grpSpPr bwMode="auto">
          <a:xfrm>
            <a:off x="6424613" y="3184800"/>
            <a:ext cx="152399" cy="343684"/>
            <a:chOff x="624" y="1344"/>
            <a:chExt cx="192" cy="432"/>
          </a:xfrm>
        </p:grpSpPr>
        <p:sp>
          <p:nvSpPr>
            <p:cNvPr id="35907" name="Oval 444"/>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08" name="Line 445"/>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9" name="Line 446"/>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0" name="Line 447"/>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1" name="Line 448"/>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901" name="Group 449"/>
          <p:cNvGrpSpPr>
            <a:grpSpLocks/>
          </p:cNvGrpSpPr>
          <p:nvPr/>
        </p:nvGrpSpPr>
        <p:grpSpPr bwMode="auto">
          <a:xfrm>
            <a:off x="1404938" y="1389427"/>
            <a:ext cx="171450" cy="406401"/>
            <a:chOff x="624" y="1344"/>
            <a:chExt cx="192" cy="432"/>
          </a:xfrm>
        </p:grpSpPr>
        <p:sp>
          <p:nvSpPr>
            <p:cNvPr id="35902" name="Oval 450"/>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03" name="Line 451"/>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4" name="Line 452"/>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5" name="Line 453"/>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6" name="Line 454"/>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1984980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What we found…</a:t>
            </a:r>
            <a:endParaRPr lang="en-US" dirty="0"/>
          </a:p>
        </p:txBody>
      </p:sp>
      <p:sp>
        <p:nvSpPr>
          <p:cNvPr id="3" name="Content Placeholder 2"/>
          <p:cNvSpPr>
            <a:spLocks noGrp="1"/>
          </p:cNvSpPr>
          <p:nvPr>
            <p:ph idx="1"/>
          </p:nvPr>
        </p:nvSpPr>
        <p:spPr>
          <a:xfrm>
            <a:off x="304800" y="971550"/>
            <a:ext cx="5105400" cy="3394472"/>
          </a:xfrm>
        </p:spPr>
        <p:txBody>
          <a:bodyPr/>
          <a:lstStyle/>
          <a:p>
            <a:pPr lvl="1">
              <a:buFont typeface="Arial" charset="0"/>
              <a:buChar char="•"/>
            </a:pPr>
            <a:r>
              <a:rPr lang="en-US" altLang="en-US" dirty="0"/>
              <a:t>Lots of heterogeneity among the Asian American groups</a:t>
            </a:r>
          </a:p>
          <a:p>
            <a:pPr lvl="1"/>
            <a:endParaRPr lang="en-US" altLang="en-US" dirty="0"/>
          </a:p>
          <a:p>
            <a:pPr lvl="1">
              <a:buFont typeface="Arial" charset="0"/>
              <a:buChar char="•"/>
            </a:pPr>
            <a:r>
              <a:rPr lang="en-US" altLang="en-US" dirty="0"/>
              <a:t>Patterns differ greatly for </a:t>
            </a:r>
            <a:r>
              <a:rPr lang="en-US" altLang="en-US" dirty="0" err="1"/>
              <a:t>macrovascular</a:t>
            </a:r>
            <a:r>
              <a:rPr lang="en-US" altLang="en-US" dirty="0"/>
              <a:t> and microvascular outcomes</a:t>
            </a:r>
          </a:p>
          <a:p>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l="41251" t="16377" r="27499" b="8261"/>
          <a:stretch>
            <a:fillRect/>
          </a:stretch>
        </p:blipFill>
        <p:spPr bwMode="auto">
          <a:xfrm>
            <a:off x="5715000" y="1"/>
            <a:ext cx="3428999" cy="4413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75890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mtClean="0"/>
              <a:t>Strengths of cohort studies</a:t>
            </a:r>
          </a:p>
        </p:txBody>
      </p:sp>
      <p:sp>
        <p:nvSpPr>
          <p:cNvPr id="37891" name="Rectangle 3"/>
          <p:cNvSpPr>
            <a:spLocks noGrp="1" noChangeArrowheads="1"/>
          </p:cNvSpPr>
          <p:nvPr>
            <p:ph type="body" idx="1"/>
          </p:nvPr>
        </p:nvSpPr>
        <p:spPr>
          <a:xfrm>
            <a:off x="228600" y="1123950"/>
            <a:ext cx="8686800" cy="2590800"/>
          </a:xfrm>
        </p:spPr>
        <p:txBody>
          <a:bodyPr/>
          <a:lstStyle/>
          <a:p>
            <a:pPr eaLnBrk="1" hangingPunct="1">
              <a:lnSpc>
                <a:spcPct val="90000"/>
              </a:lnSpc>
            </a:pPr>
            <a:r>
              <a:rPr lang="en-US" altLang="en-US" dirty="0" smtClean="0"/>
              <a:t>Know that predictor variable was present before outcome variable occurred (some evidence of causality)</a:t>
            </a:r>
          </a:p>
          <a:p>
            <a:pPr eaLnBrk="1" hangingPunct="1">
              <a:lnSpc>
                <a:spcPct val="90000"/>
              </a:lnSpc>
            </a:pPr>
            <a:r>
              <a:rPr lang="en-US" altLang="en-US" dirty="0" smtClean="0"/>
              <a:t>Directly measure </a:t>
            </a:r>
            <a:r>
              <a:rPr lang="en-US" altLang="en-US" i="1" dirty="0" smtClean="0"/>
              <a:t>incidence</a:t>
            </a:r>
            <a:r>
              <a:rPr lang="en-US" altLang="en-US" dirty="0" smtClean="0"/>
              <a:t> of a disease outcome </a:t>
            </a:r>
          </a:p>
          <a:p>
            <a:pPr eaLnBrk="1" hangingPunct="1">
              <a:lnSpc>
                <a:spcPct val="90000"/>
              </a:lnSpc>
            </a:pPr>
            <a:r>
              <a:rPr lang="en-US" altLang="en-US" dirty="0" smtClean="0"/>
              <a:t>Can study multiple outcomes of a single exposure (RR is measure of association)</a:t>
            </a:r>
          </a:p>
        </p:txBody>
      </p:sp>
    </p:spTree>
    <p:extLst>
      <p:ext uri="{BB962C8B-B14F-4D97-AF65-F5344CB8AC3E}">
        <p14:creationId xmlns:p14="http://schemas.microsoft.com/office/powerpoint/2010/main" val="2820839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mtClean="0"/>
              <a:t>Weaknesses of cohort studies</a:t>
            </a:r>
          </a:p>
        </p:txBody>
      </p:sp>
      <p:sp>
        <p:nvSpPr>
          <p:cNvPr id="38915" name="Rectangle 3"/>
          <p:cNvSpPr>
            <a:spLocks noGrp="1" noChangeArrowheads="1"/>
          </p:cNvSpPr>
          <p:nvPr>
            <p:ph type="body" idx="1"/>
          </p:nvPr>
        </p:nvSpPr>
        <p:spPr>
          <a:xfrm>
            <a:off x="228600" y="1314450"/>
            <a:ext cx="8686800" cy="3086100"/>
          </a:xfrm>
        </p:spPr>
        <p:txBody>
          <a:bodyPr/>
          <a:lstStyle/>
          <a:p>
            <a:pPr eaLnBrk="1" hangingPunct="1">
              <a:lnSpc>
                <a:spcPct val="90000"/>
              </a:lnSpc>
            </a:pPr>
            <a:r>
              <a:rPr lang="en-US" altLang="en-US" sz="2600" dirty="0" smtClean="0"/>
              <a:t>Expensive and inefficient for studying rare outcomes</a:t>
            </a:r>
          </a:p>
          <a:p>
            <a:pPr lvl="1" eaLnBrk="1" hangingPunct="1">
              <a:lnSpc>
                <a:spcPct val="90000"/>
              </a:lnSpc>
            </a:pPr>
            <a:r>
              <a:rPr lang="en-US" altLang="en-US" sz="2200" dirty="0" smtClean="0"/>
              <a:t>HERS vs. WHI</a:t>
            </a:r>
            <a:endParaRPr lang="en-US" altLang="en-US" sz="2600" dirty="0" smtClean="0"/>
          </a:p>
          <a:p>
            <a:pPr eaLnBrk="1" hangingPunct="1"/>
            <a:r>
              <a:rPr lang="en-US" altLang="en-US" sz="2600" dirty="0" smtClean="0"/>
              <a:t>Often need long follow-up period or a very large population</a:t>
            </a:r>
          </a:p>
          <a:p>
            <a:pPr lvl="1" eaLnBrk="1" hangingPunct="1"/>
            <a:r>
              <a:rPr lang="en-US" altLang="en-US" sz="2200" dirty="0" smtClean="0"/>
              <a:t>CARDIA</a:t>
            </a:r>
            <a:endParaRPr lang="en-US" altLang="en-US" sz="2600" dirty="0" smtClean="0"/>
          </a:p>
          <a:p>
            <a:pPr eaLnBrk="1" hangingPunct="1"/>
            <a:r>
              <a:rPr lang="en-US" altLang="en-US" sz="2600" dirty="0" smtClean="0"/>
              <a:t>Loss to follow-up can affect validity of findings</a:t>
            </a:r>
          </a:p>
          <a:p>
            <a:pPr lvl="1" eaLnBrk="1" hangingPunct="1"/>
            <a:r>
              <a:rPr lang="en-US" altLang="en-US" sz="2200" dirty="0" smtClean="0"/>
              <a:t>Framingham</a:t>
            </a:r>
          </a:p>
        </p:txBody>
      </p:sp>
    </p:spTree>
    <p:extLst>
      <p:ext uri="{BB962C8B-B14F-4D97-AF65-F5344CB8AC3E}">
        <p14:creationId xmlns:p14="http://schemas.microsoft.com/office/powerpoint/2010/main" val="320628743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mtClean="0"/>
              <a:t>Other types of cohort studies</a:t>
            </a:r>
          </a:p>
        </p:txBody>
      </p:sp>
      <p:sp>
        <p:nvSpPr>
          <p:cNvPr id="39939" name="Rectangle 3"/>
          <p:cNvSpPr>
            <a:spLocks noGrp="1" noChangeArrowheads="1"/>
          </p:cNvSpPr>
          <p:nvPr>
            <p:ph type="body" idx="1"/>
          </p:nvPr>
        </p:nvSpPr>
        <p:spPr>
          <a:xfrm>
            <a:off x="304800" y="1314450"/>
            <a:ext cx="8534400" cy="2476500"/>
          </a:xfrm>
        </p:spPr>
        <p:txBody>
          <a:bodyPr/>
          <a:lstStyle/>
          <a:p>
            <a:pPr eaLnBrk="1" hangingPunct="1">
              <a:lnSpc>
                <a:spcPct val="90000"/>
              </a:lnSpc>
            </a:pPr>
            <a:r>
              <a:rPr lang="en-US" altLang="en-US" dirty="0" smtClean="0"/>
              <a:t>Retrospective cohort</a:t>
            </a:r>
          </a:p>
          <a:p>
            <a:pPr lvl="1" eaLnBrk="1" hangingPunct="1">
              <a:lnSpc>
                <a:spcPct val="90000"/>
              </a:lnSpc>
            </a:pPr>
            <a:r>
              <a:rPr lang="en-US" altLang="en-US" dirty="0" smtClean="0"/>
              <a:t>Identification of cohort, measurement of predictor variables, follow-up and measurement of outcomes have all occurred in the past</a:t>
            </a:r>
          </a:p>
          <a:p>
            <a:pPr lvl="1" eaLnBrk="1" hangingPunct="1">
              <a:lnSpc>
                <a:spcPct val="90000"/>
              </a:lnSpc>
            </a:pPr>
            <a:r>
              <a:rPr lang="en-US" altLang="en-US" dirty="0" smtClean="0"/>
              <a:t>Much less costly than prospective cohorts</a:t>
            </a:r>
          </a:p>
          <a:p>
            <a:pPr lvl="1" eaLnBrk="1" hangingPunct="1">
              <a:lnSpc>
                <a:spcPct val="90000"/>
              </a:lnSpc>
            </a:pPr>
            <a:r>
              <a:rPr lang="en-US" altLang="en-US" dirty="0" smtClean="0"/>
              <a:t>Investigator has minimal control over study design</a:t>
            </a:r>
          </a:p>
        </p:txBody>
      </p:sp>
    </p:spTree>
    <p:extLst>
      <p:ext uri="{BB962C8B-B14F-4D97-AF65-F5344CB8AC3E}">
        <p14:creationId xmlns:p14="http://schemas.microsoft.com/office/powerpoint/2010/main" val="148293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smtClean="0"/>
              <a:t>Descriptive vs. Analytic</a:t>
            </a:r>
          </a:p>
        </p:txBody>
      </p:sp>
      <p:sp>
        <p:nvSpPr>
          <p:cNvPr id="6147" name="Text Box 4"/>
          <p:cNvSpPr txBox="1">
            <a:spLocks noChangeArrowheads="1"/>
          </p:cNvSpPr>
          <p:nvPr/>
        </p:nvSpPr>
        <p:spPr bwMode="auto">
          <a:xfrm>
            <a:off x="609600" y="895350"/>
            <a:ext cx="2438400" cy="914400"/>
          </a:xfrm>
          <a:prstGeom prst="rect">
            <a:avLst/>
          </a:prstGeom>
          <a:solidFill>
            <a:srgbClr val="33CC33"/>
          </a:solidFill>
          <a:ln w="9525">
            <a:solidFill>
              <a:schemeClr val="tx1"/>
            </a:solidFill>
            <a:miter lim="800000"/>
            <a:headEnd/>
            <a:tailEnd/>
          </a:ln>
        </p:spPr>
        <p:txBody>
          <a:bodyPr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Risk factors</a:t>
            </a:r>
            <a:endParaRPr lang="en-US" altLang="en-US" sz="2800" dirty="0"/>
          </a:p>
        </p:txBody>
      </p:sp>
      <p:sp>
        <p:nvSpPr>
          <p:cNvPr id="311301" name="Text Box 5"/>
          <p:cNvSpPr txBox="1">
            <a:spLocks noChangeArrowheads="1"/>
          </p:cNvSpPr>
          <p:nvPr/>
        </p:nvSpPr>
        <p:spPr bwMode="auto">
          <a:xfrm>
            <a:off x="277470" y="1962150"/>
            <a:ext cx="8443337" cy="671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buNone/>
            </a:pPr>
            <a:r>
              <a:rPr lang="en-US" altLang="en-US" sz="1800" b="1" u="sng" dirty="0"/>
              <a:t>Descriptive </a:t>
            </a:r>
            <a:r>
              <a:rPr lang="en-US" altLang="en-US" sz="1800" b="1" u="sng" dirty="0" smtClean="0"/>
              <a:t>Questions</a:t>
            </a:r>
            <a:endParaRPr lang="en-US" altLang="en-US" sz="1800" b="1" u="sng" dirty="0"/>
          </a:p>
          <a:p>
            <a:pPr>
              <a:spcBef>
                <a:spcPts val="200"/>
              </a:spcBef>
            </a:pPr>
            <a:r>
              <a:rPr lang="en-US" altLang="en-US" sz="1800" dirty="0"/>
              <a:t>What proportion of </a:t>
            </a:r>
            <a:r>
              <a:rPr lang="en-US" altLang="en-US" sz="1800" dirty="0" smtClean="0"/>
              <a:t>pediatric/prenatal patients </a:t>
            </a:r>
            <a:r>
              <a:rPr lang="en-US" altLang="en-US" sz="1800" dirty="0"/>
              <a:t>in the </a:t>
            </a:r>
            <a:r>
              <a:rPr lang="en-US" altLang="en-US" sz="1800" dirty="0" smtClean="0"/>
              <a:t>clinic have EBLL?</a:t>
            </a:r>
            <a:endParaRPr lang="en-US" altLang="en-US" sz="1800" dirty="0"/>
          </a:p>
        </p:txBody>
      </p:sp>
      <p:sp>
        <p:nvSpPr>
          <p:cNvPr id="311302" name="Line 6"/>
          <p:cNvSpPr>
            <a:spLocks noChangeShapeType="1"/>
          </p:cNvSpPr>
          <p:nvPr/>
        </p:nvSpPr>
        <p:spPr bwMode="auto">
          <a:xfrm>
            <a:off x="3352800" y="1385560"/>
            <a:ext cx="1905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0" name="Text Box 7"/>
          <p:cNvSpPr txBox="1">
            <a:spLocks noChangeArrowheads="1"/>
          </p:cNvSpPr>
          <p:nvPr/>
        </p:nvSpPr>
        <p:spPr bwMode="auto">
          <a:xfrm>
            <a:off x="5467350" y="875497"/>
            <a:ext cx="3524250" cy="954107"/>
          </a:xfrm>
          <a:prstGeom prst="rect">
            <a:avLst/>
          </a:prstGeom>
          <a:solidFill>
            <a:srgbClr val="FF9900"/>
          </a:solidFill>
          <a:ln w="9525">
            <a:solidFill>
              <a:schemeClr val="tx1"/>
            </a:solidFill>
            <a:miter lim="800000"/>
            <a:headEnd/>
            <a:tailEnd/>
          </a:ln>
        </p:spPr>
        <p:txBody>
          <a:bodyPr wrap="squar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Elevated Blood Lead Level (EBLL)</a:t>
            </a:r>
            <a:endParaRPr lang="en-US" altLang="en-US" sz="2800" dirty="0"/>
          </a:p>
        </p:txBody>
      </p:sp>
      <p:sp>
        <p:nvSpPr>
          <p:cNvPr id="311304" name="Text Box 8"/>
          <p:cNvSpPr txBox="1">
            <a:spLocks noChangeArrowheads="1"/>
          </p:cNvSpPr>
          <p:nvPr/>
        </p:nvSpPr>
        <p:spPr bwMode="auto">
          <a:xfrm>
            <a:off x="304800" y="2876550"/>
            <a:ext cx="8839200" cy="1528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pPr>
            <a:r>
              <a:rPr lang="en-US" altLang="en-US" sz="1800" b="1" u="sng" dirty="0" smtClean="0"/>
              <a:t>Analytic </a:t>
            </a:r>
            <a:r>
              <a:rPr lang="en-US" altLang="en-US" sz="1800" b="1" u="sng" dirty="0"/>
              <a:t>Questions</a:t>
            </a:r>
          </a:p>
          <a:p>
            <a:pPr>
              <a:spcBef>
                <a:spcPts val="200"/>
              </a:spcBef>
            </a:pPr>
            <a:r>
              <a:rPr lang="en-US" altLang="en-US" sz="1800" dirty="0"/>
              <a:t>Is </a:t>
            </a:r>
            <a:r>
              <a:rPr lang="en-US" altLang="en-US" sz="1800" dirty="0" smtClean="0"/>
              <a:t>age group, race/ethnicity or nativity associated </a:t>
            </a:r>
            <a:r>
              <a:rPr lang="en-US" altLang="en-US" sz="1800" dirty="0"/>
              <a:t>with </a:t>
            </a:r>
            <a:r>
              <a:rPr lang="en-US" altLang="en-US" sz="1800" dirty="0" smtClean="0"/>
              <a:t>EBLL </a:t>
            </a:r>
            <a:r>
              <a:rPr lang="en-US" altLang="en-US" sz="1800" dirty="0"/>
              <a:t>among </a:t>
            </a:r>
            <a:r>
              <a:rPr lang="en-US" altLang="en-US" sz="1800" dirty="0" smtClean="0"/>
              <a:t>clinic </a:t>
            </a:r>
            <a:r>
              <a:rPr lang="en-US" altLang="en-US" sz="1800" dirty="0"/>
              <a:t>patients</a:t>
            </a:r>
            <a:r>
              <a:rPr lang="en-US" altLang="en-US" sz="1800" dirty="0" smtClean="0"/>
              <a:t>?</a:t>
            </a:r>
            <a:endParaRPr lang="en-US" altLang="en-US" sz="1800" dirty="0"/>
          </a:p>
          <a:p>
            <a:pPr>
              <a:spcBef>
                <a:spcPts val="200"/>
              </a:spcBef>
            </a:pPr>
            <a:r>
              <a:rPr lang="en-US" altLang="en-US" sz="1800" dirty="0"/>
              <a:t>Is </a:t>
            </a:r>
            <a:r>
              <a:rPr lang="en-US" altLang="en-US" sz="1800" dirty="0" smtClean="0"/>
              <a:t>consumption </a:t>
            </a:r>
            <a:r>
              <a:rPr lang="en-US" altLang="en-US" sz="1800" dirty="0"/>
              <a:t>of </a:t>
            </a:r>
            <a:r>
              <a:rPr lang="en-US" altLang="en-US" sz="1800" dirty="0" smtClean="0"/>
              <a:t>imported foods from Mexico associated </a:t>
            </a:r>
            <a:r>
              <a:rPr lang="en-US" altLang="en-US" sz="1800" dirty="0"/>
              <a:t>with </a:t>
            </a:r>
            <a:r>
              <a:rPr lang="en-US" altLang="en-US" sz="1800" dirty="0" smtClean="0"/>
              <a:t>EBLL among clinic </a:t>
            </a:r>
            <a:r>
              <a:rPr lang="en-US" altLang="en-US" sz="1800" dirty="0"/>
              <a:t>patients?</a:t>
            </a:r>
          </a:p>
        </p:txBody>
      </p:sp>
    </p:spTree>
    <p:extLst>
      <p:ext uri="{BB962C8B-B14F-4D97-AF65-F5344CB8AC3E}">
        <p14:creationId xmlns:p14="http://schemas.microsoft.com/office/powerpoint/2010/main" val="372382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1301"/>
                                        </p:tgtEl>
                                        <p:attrNameLst>
                                          <p:attrName>style.visibility</p:attrName>
                                        </p:attrNameLst>
                                      </p:cBhvr>
                                      <p:to>
                                        <p:strVal val="visible"/>
                                      </p:to>
                                    </p:set>
                                    <p:animEffect transition="in" filter="blinds(horizontal)">
                                      <p:cBhvr>
                                        <p:cTn id="7" dur="500"/>
                                        <p:tgtEl>
                                          <p:spTgt spid="3113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1302"/>
                                        </p:tgtEl>
                                        <p:attrNameLst>
                                          <p:attrName>style.visibility</p:attrName>
                                        </p:attrNameLst>
                                      </p:cBhvr>
                                      <p:to>
                                        <p:strVal val="visible"/>
                                      </p:to>
                                    </p:set>
                                    <p:animEffect transition="in" filter="blinds(horizontal)">
                                      <p:cBhvr>
                                        <p:cTn id="12" dur="500"/>
                                        <p:tgtEl>
                                          <p:spTgt spid="31130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147"/>
                                        </p:tgtEl>
                                        <p:attrNameLst>
                                          <p:attrName>style.visibility</p:attrName>
                                        </p:attrNameLst>
                                      </p:cBhvr>
                                      <p:to>
                                        <p:strVal val="visible"/>
                                      </p:to>
                                    </p:set>
                                    <p:animEffect transition="in" filter="blinds(horizontal)">
                                      <p:cBhvr>
                                        <p:cTn id="15" dur="500"/>
                                        <p:tgtEl>
                                          <p:spTgt spid="6147"/>
                                        </p:tgtEl>
                                      </p:cBhvr>
                                    </p:animEffect>
                                  </p:childTnLst>
                                </p:cTn>
                              </p:par>
                              <p:par>
                                <p:cTn id="16" presetID="3" presetClass="exit" presetSubtype="10" fill="hold" grpId="1" nodeType="withEffect">
                                  <p:stCondLst>
                                    <p:cond delay="0"/>
                                  </p:stCondLst>
                                  <p:childTnLst>
                                    <p:animEffect transition="out" filter="blinds(horizontal)">
                                      <p:cBhvr>
                                        <p:cTn id="17" dur="500"/>
                                        <p:tgtEl>
                                          <p:spTgt spid="311301"/>
                                        </p:tgtEl>
                                      </p:cBhvr>
                                    </p:animEffect>
                                    <p:set>
                                      <p:cBhvr>
                                        <p:cTn id="18" dur="1" fill="hold">
                                          <p:stCondLst>
                                            <p:cond delay="499"/>
                                          </p:stCondLst>
                                        </p:cTn>
                                        <p:tgtEl>
                                          <p:spTgt spid="311301"/>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11304"/>
                                        </p:tgtEl>
                                        <p:attrNameLst>
                                          <p:attrName>style.visibility</p:attrName>
                                        </p:attrNameLst>
                                      </p:cBhvr>
                                      <p:to>
                                        <p:strVal val="visible"/>
                                      </p:to>
                                    </p:set>
                                    <p:animEffect transition="in" filter="blinds(horizontal)">
                                      <p:cBhvr>
                                        <p:cTn id="23" dur="500"/>
                                        <p:tgtEl>
                                          <p:spTgt spid="311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311301" grpId="0"/>
      <p:bldP spid="311301" grpId="1"/>
      <p:bldP spid="311302" grpId="0" animBg="1"/>
      <p:bldP spid="31130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mtClean="0"/>
              <a:t>Studies of Medical Tests</a:t>
            </a:r>
          </a:p>
        </p:txBody>
      </p:sp>
      <p:sp>
        <p:nvSpPr>
          <p:cNvPr id="40963" name="Rectangle 3"/>
          <p:cNvSpPr>
            <a:spLocks noGrp="1" noChangeArrowheads="1"/>
          </p:cNvSpPr>
          <p:nvPr>
            <p:ph type="body" idx="1"/>
          </p:nvPr>
        </p:nvSpPr>
        <p:spPr>
          <a:xfrm>
            <a:off x="762000" y="1123950"/>
            <a:ext cx="7772400" cy="3338513"/>
          </a:xfrm>
        </p:spPr>
        <p:txBody>
          <a:bodyPr/>
          <a:lstStyle/>
          <a:p>
            <a:pPr eaLnBrk="1" hangingPunct="1"/>
            <a:r>
              <a:rPr lang="en-US" altLang="en-US" dirty="0" smtClean="0"/>
              <a:t>Causality often irrelevant. Focus is on test performance.</a:t>
            </a:r>
          </a:p>
          <a:p>
            <a:pPr eaLnBrk="1" hangingPunct="1"/>
            <a:r>
              <a:rPr lang="en-US" altLang="en-US" dirty="0" smtClean="0"/>
              <a:t>Not enough to show that test result is associated with disease status or outcome*.</a:t>
            </a:r>
          </a:p>
          <a:p>
            <a:pPr eaLnBrk="1" hangingPunct="1"/>
            <a:r>
              <a:rPr lang="en-US" altLang="en-US" dirty="0" smtClean="0"/>
              <a:t>Need to estimate parameters (e.g., sensitivity and specificity) describing test performance.</a:t>
            </a:r>
          </a:p>
        </p:txBody>
      </p:sp>
      <p:sp>
        <p:nvSpPr>
          <p:cNvPr id="40964" name="Text Box 4"/>
          <p:cNvSpPr txBox="1">
            <a:spLocks noChangeArrowheads="1"/>
          </p:cNvSpPr>
          <p:nvPr/>
        </p:nvSpPr>
        <p:spPr bwMode="auto">
          <a:xfrm>
            <a:off x="381000" y="3916948"/>
            <a:ext cx="8305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ct val="50000"/>
              </a:spcBef>
            </a:pPr>
            <a:r>
              <a:rPr lang="en-US" altLang="en-US" sz="1600" dirty="0">
                <a:latin typeface="Arial" charset="0"/>
                <a:ea typeface="ＭＳ Ｐゴシック" charset="-128"/>
              </a:rPr>
              <a:t>*Although if it isn’t, you can stop.</a:t>
            </a:r>
          </a:p>
        </p:txBody>
      </p:sp>
    </p:spTree>
    <p:extLst>
      <p:ext uri="{BB962C8B-B14F-4D97-AF65-F5344CB8AC3E}">
        <p14:creationId xmlns:p14="http://schemas.microsoft.com/office/powerpoint/2010/main" val="266511906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42540" y="9525"/>
            <a:ext cx="8011319" cy="1096566"/>
          </a:xfrm>
        </p:spPr>
        <p:txBody>
          <a:bodyPr/>
          <a:lstStyle/>
          <a:p>
            <a:pPr eaLnBrk="1" hangingPunct="1"/>
            <a:r>
              <a:rPr lang="en-US" altLang="en-US" sz="2400" dirty="0" smtClean="0"/>
              <a:t>Studies of Diagnostic Test Accuracy for Prevalent Disease</a:t>
            </a:r>
          </a:p>
        </p:txBody>
      </p:sp>
      <p:sp>
        <p:nvSpPr>
          <p:cNvPr id="41987" name="Rectangle 3"/>
          <p:cNvSpPr>
            <a:spLocks noGrp="1" noChangeArrowheads="1"/>
          </p:cNvSpPr>
          <p:nvPr>
            <p:ph type="body" idx="1"/>
          </p:nvPr>
        </p:nvSpPr>
        <p:spPr>
          <a:xfrm>
            <a:off x="1676400" y="971550"/>
            <a:ext cx="7086600" cy="1314450"/>
          </a:xfrm>
        </p:spPr>
        <p:txBody>
          <a:bodyPr/>
          <a:lstStyle/>
          <a:p>
            <a:pPr eaLnBrk="1" hangingPunct="1">
              <a:buFont typeface="Wingdings" pitchFamily="2" charset="2"/>
              <a:buNone/>
            </a:pPr>
            <a:r>
              <a:rPr lang="en-US" altLang="en-US" sz="2600" dirty="0" smtClean="0"/>
              <a:t>Predictor = Test Result</a:t>
            </a:r>
          </a:p>
          <a:p>
            <a:pPr eaLnBrk="1" hangingPunct="1">
              <a:buFont typeface="Wingdings" pitchFamily="2" charset="2"/>
              <a:buNone/>
            </a:pPr>
            <a:r>
              <a:rPr lang="en-US" altLang="en-US" sz="2600" dirty="0" smtClean="0"/>
              <a:t>Outcome = Disease status as determined by Gold Standard</a:t>
            </a:r>
          </a:p>
          <a:p>
            <a:pPr eaLnBrk="1" hangingPunct="1">
              <a:buFont typeface="Wingdings" pitchFamily="2" charset="2"/>
              <a:buNone/>
            </a:pPr>
            <a:endParaRPr lang="en-US" altLang="en-US" dirty="0" smtClean="0"/>
          </a:p>
        </p:txBody>
      </p:sp>
      <p:sp>
        <p:nvSpPr>
          <p:cNvPr id="75780" name="Text Box 4"/>
          <p:cNvSpPr txBox="1">
            <a:spLocks noChangeArrowheads="1"/>
          </p:cNvSpPr>
          <p:nvPr/>
        </p:nvSpPr>
        <p:spPr bwMode="auto">
          <a:xfrm>
            <a:off x="457200" y="2419350"/>
            <a:ext cx="8382000" cy="1938992"/>
          </a:xfrm>
          <a:prstGeom prst="rect">
            <a:avLst/>
          </a:prstGeom>
          <a:noFill/>
          <a:ln>
            <a:noFill/>
          </a:ln>
          <a:extLst/>
        </p:spPr>
        <p:txBody>
          <a:bodyPr>
            <a:spAutoFit/>
          </a:bodyPr>
          <a:lstStyle>
            <a:lvl1pPr>
              <a:defRPr sz="2400">
                <a:solidFill>
                  <a:schemeClr val="tx1"/>
                </a:solidFill>
                <a:latin typeface="Tahoma" charset="0"/>
                <a:ea typeface="ＭＳ Ｐゴシック" charset="-128"/>
              </a:defRPr>
            </a:lvl1pPr>
            <a:lvl2pPr marL="37931725" indent="-37474525">
              <a:defRPr sz="2400">
                <a:solidFill>
                  <a:schemeClr val="tx1"/>
                </a:solidFill>
                <a:latin typeface="Tahoma" charset="0"/>
                <a:ea typeface="ＭＳ Ｐゴシック" charset="-128"/>
              </a:defRPr>
            </a:lvl2pPr>
            <a:lvl3pPr>
              <a:defRPr sz="2400">
                <a:solidFill>
                  <a:schemeClr val="tx1"/>
                </a:solidFill>
                <a:latin typeface="Tahoma" charset="0"/>
                <a:ea typeface="ＭＳ Ｐゴシック" charset="-128"/>
              </a:defRPr>
            </a:lvl3pPr>
            <a:lvl4pPr>
              <a:defRPr sz="2400">
                <a:solidFill>
                  <a:schemeClr val="tx1"/>
                </a:solidFill>
                <a:latin typeface="Tahoma" charset="0"/>
                <a:ea typeface="ＭＳ Ｐゴシック" charset="-128"/>
              </a:defRPr>
            </a:lvl4pPr>
            <a:lvl5pPr>
              <a:defRPr sz="2400">
                <a:solidFill>
                  <a:schemeClr val="tx1"/>
                </a:solidFill>
                <a:latin typeface="Tahoma" charset="0"/>
                <a:ea typeface="ＭＳ Ｐゴシック" charset="-128"/>
              </a:defRPr>
            </a:lvl5pPr>
            <a:lvl6pPr marL="457200" eaLnBrk="0" fontAlgn="base" hangingPunct="0">
              <a:spcBef>
                <a:spcPct val="0"/>
              </a:spcBef>
              <a:spcAft>
                <a:spcPct val="0"/>
              </a:spcAft>
              <a:defRPr sz="2400">
                <a:solidFill>
                  <a:schemeClr val="tx1"/>
                </a:solidFill>
                <a:latin typeface="Tahoma" charset="0"/>
                <a:ea typeface="ＭＳ Ｐゴシック" charset="-128"/>
              </a:defRPr>
            </a:lvl6pPr>
            <a:lvl7pPr marL="914400" eaLnBrk="0" fontAlgn="base" hangingPunct="0">
              <a:spcBef>
                <a:spcPct val="0"/>
              </a:spcBef>
              <a:spcAft>
                <a:spcPct val="0"/>
              </a:spcAft>
              <a:defRPr sz="2400">
                <a:solidFill>
                  <a:schemeClr val="tx1"/>
                </a:solidFill>
                <a:latin typeface="Tahoma" charset="0"/>
                <a:ea typeface="ＭＳ Ｐゴシック" charset="-128"/>
              </a:defRPr>
            </a:lvl7pPr>
            <a:lvl8pPr marL="1371600" eaLnBrk="0" fontAlgn="base" hangingPunct="0">
              <a:spcBef>
                <a:spcPct val="0"/>
              </a:spcBef>
              <a:spcAft>
                <a:spcPct val="0"/>
              </a:spcAft>
              <a:defRPr sz="2400">
                <a:solidFill>
                  <a:schemeClr val="tx1"/>
                </a:solidFill>
                <a:latin typeface="Tahoma" charset="0"/>
                <a:ea typeface="ＭＳ Ｐゴシック" charset="-128"/>
              </a:defRPr>
            </a:lvl8pPr>
            <a:lvl9pPr marL="1828800" eaLnBrk="0" fontAlgn="base" hangingPunct="0">
              <a:spcBef>
                <a:spcPct val="0"/>
              </a:spcBef>
              <a:spcAft>
                <a:spcPct val="0"/>
              </a:spcAft>
              <a:defRPr sz="2400">
                <a:solidFill>
                  <a:schemeClr val="tx1"/>
                </a:solidFill>
                <a:latin typeface="Tahoma" charset="0"/>
                <a:ea typeface="ＭＳ Ｐゴシック" charset="-128"/>
              </a:defRPr>
            </a:lvl9pPr>
          </a:lstStyle>
          <a:p>
            <a:pPr algn="l" eaLnBrk="1" hangingPunct="1">
              <a:spcBef>
                <a:spcPts val="0"/>
              </a:spcBef>
              <a:buNone/>
              <a:defRPr/>
            </a:pPr>
            <a:r>
              <a:rPr lang="en-US" sz="2000" dirty="0" smtClean="0">
                <a:latin typeface="Arial" charset="0"/>
              </a:rPr>
              <a:t>Designs:</a:t>
            </a:r>
          </a:p>
          <a:p>
            <a:pPr marL="342900" indent="-342900" algn="l" eaLnBrk="1" hangingPunct="1">
              <a:spcBef>
                <a:spcPts val="0"/>
              </a:spcBef>
              <a:buFont typeface="Arial" pitchFamily="34" charset="0"/>
              <a:buChar char="•"/>
              <a:defRPr/>
            </a:pPr>
            <a:r>
              <a:rPr lang="en-US" sz="2000" dirty="0" smtClean="0">
                <a:latin typeface="Arial" charset="0"/>
              </a:rPr>
              <a:t>Case-control (sample separately from disease positive and disease negative groups)</a:t>
            </a:r>
          </a:p>
          <a:p>
            <a:pPr marL="342900" indent="-342900" algn="l" eaLnBrk="1" hangingPunct="1">
              <a:spcBef>
                <a:spcPts val="0"/>
              </a:spcBef>
              <a:buFont typeface="Arial" pitchFamily="34" charset="0"/>
              <a:buChar char="•"/>
              <a:defRPr/>
            </a:pPr>
            <a:r>
              <a:rPr lang="en-US" sz="2000" dirty="0" smtClean="0">
                <a:latin typeface="Arial" charset="0"/>
              </a:rPr>
              <a:t>Cross-sectional (sample from the whole population of interest)</a:t>
            </a:r>
          </a:p>
          <a:p>
            <a:pPr marL="342900" indent="-342900" algn="l" eaLnBrk="1" hangingPunct="1">
              <a:spcBef>
                <a:spcPts val="0"/>
              </a:spcBef>
              <a:buFont typeface="Arial" pitchFamily="34" charset="0"/>
              <a:buChar char="•"/>
              <a:defRPr/>
            </a:pPr>
            <a:r>
              <a:rPr lang="en-US" sz="2000" dirty="0" smtClean="0">
                <a:latin typeface="Arial" charset="0"/>
              </a:rPr>
              <a:t>Double-cohort-like sampling (sample separately from test-positive and test-negative groups)</a:t>
            </a:r>
          </a:p>
        </p:txBody>
      </p:sp>
    </p:spTree>
    <p:extLst>
      <p:ext uri="{BB962C8B-B14F-4D97-AF65-F5344CB8AC3E}">
        <p14:creationId xmlns:p14="http://schemas.microsoft.com/office/powerpoint/2010/main" val="17881652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smtClean="0"/>
              <a:t>Studies of Dx Tests</a:t>
            </a:r>
          </a:p>
        </p:txBody>
      </p:sp>
      <p:sp>
        <p:nvSpPr>
          <p:cNvPr id="43011" name="Rectangle 3"/>
          <p:cNvSpPr>
            <a:spLocks noGrp="1" noChangeArrowheads="1"/>
          </p:cNvSpPr>
          <p:nvPr>
            <p:ph type="body" idx="1"/>
          </p:nvPr>
        </p:nvSpPr>
        <p:spPr/>
        <p:txBody>
          <a:bodyPr/>
          <a:lstStyle/>
          <a:p>
            <a:pPr eaLnBrk="1" hangingPunct="1">
              <a:buFont typeface="Wingdings" pitchFamily="2" charset="2"/>
              <a:buNone/>
            </a:pPr>
            <a:r>
              <a:rPr lang="en-US" altLang="en-US" dirty="0" smtClean="0"/>
              <a:t>Importance of Sampling Scheme</a:t>
            </a:r>
          </a:p>
          <a:p>
            <a:pPr eaLnBrk="1" hangingPunct="1">
              <a:buFont typeface="Wingdings" pitchFamily="2" charset="2"/>
              <a:buNone/>
            </a:pPr>
            <a:endParaRPr lang="en-US" altLang="en-US" dirty="0" smtClean="0"/>
          </a:p>
          <a:p>
            <a:pPr eaLnBrk="1" hangingPunct="1">
              <a:buFont typeface="Wingdings" pitchFamily="2" charset="2"/>
              <a:buNone/>
            </a:pPr>
            <a:r>
              <a:rPr lang="en-US" altLang="en-US" dirty="0" smtClean="0"/>
              <a:t>If sampling separately from </a:t>
            </a:r>
            <a:r>
              <a:rPr lang="en-US" altLang="en-US" b="1" dirty="0" smtClean="0"/>
              <a:t>Disease+</a:t>
            </a:r>
            <a:r>
              <a:rPr lang="en-US" altLang="en-US" dirty="0" smtClean="0"/>
              <a:t> and </a:t>
            </a:r>
            <a:r>
              <a:rPr lang="en-US" altLang="en-US" b="1" dirty="0" smtClean="0"/>
              <a:t>Disease–</a:t>
            </a:r>
            <a:r>
              <a:rPr lang="en-US" altLang="en-US" dirty="0" smtClean="0"/>
              <a:t> groups (</a:t>
            </a:r>
            <a:r>
              <a:rPr lang="en-US" altLang="en-US" dirty="0" smtClean="0">
                <a:cs typeface="Arial" charset="0"/>
              </a:rPr>
              <a:t>case-control sampling), </a:t>
            </a:r>
            <a:r>
              <a:rPr lang="en-US" altLang="en-US" u="sng" dirty="0" smtClean="0">
                <a:cs typeface="Arial" charset="0"/>
              </a:rPr>
              <a:t>cannot</a:t>
            </a:r>
            <a:r>
              <a:rPr lang="en-US" altLang="en-US" dirty="0" smtClean="0">
                <a:cs typeface="Arial" charset="0"/>
              </a:rPr>
              <a:t> calculate prevalence, positive predictive value, or negative predictive value.</a:t>
            </a:r>
          </a:p>
        </p:txBody>
      </p:sp>
    </p:spTree>
    <p:extLst>
      <p:ext uri="{BB962C8B-B14F-4D97-AF65-F5344CB8AC3E}">
        <p14:creationId xmlns:p14="http://schemas.microsoft.com/office/powerpoint/2010/main" val="33933158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p:txBody>
          <a:bodyPr anchor="ctr"/>
          <a:lstStyle/>
          <a:p>
            <a:pPr eaLnBrk="1" hangingPunct="1"/>
            <a:r>
              <a:rPr lang="en-US" altLang="en-US" smtClean="0"/>
              <a:t>Dx Test: Case-Control Sampling</a:t>
            </a:r>
          </a:p>
        </p:txBody>
      </p:sp>
      <p:sp>
        <p:nvSpPr>
          <p:cNvPr id="44035" name="Rectangle 3"/>
          <p:cNvSpPr>
            <a:spLocks noChangeArrowheads="1"/>
          </p:cNvSpPr>
          <p:nvPr/>
        </p:nvSpPr>
        <p:spPr bwMode="auto">
          <a:xfrm>
            <a:off x="0" y="1561803"/>
            <a:ext cx="24718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endParaRPr lang="en-US" altLang="en-US">
              <a:latin typeface="Arial" charset="0"/>
            </a:endParaRPr>
          </a:p>
        </p:txBody>
      </p:sp>
      <p:graphicFrame>
        <p:nvGraphicFramePr>
          <p:cNvPr id="90146" name="Group 34"/>
          <p:cNvGraphicFramePr>
            <a:graphicFrameLocks noGrp="1"/>
          </p:cNvGraphicFramePr>
          <p:nvPr>
            <p:ph idx="4294967295"/>
            <p:extLst>
              <p:ext uri="{D42A27DB-BD31-4B8C-83A1-F6EECF244321}">
                <p14:modId xmlns:p14="http://schemas.microsoft.com/office/powerpoint/2010/main" val="2041889669"/>
              </p:ext>
            </p:extLst>
          </p:nvPr>
        </p:nvGraphicFramePr>
        <p:xfrm>
          <a:off x="914400" y="971550"/>
          <a:ext cx="7391400" cy="3074249"/>
        </p:xfrm>
        <a:graphic>
          <a:graphicData uri="http://schemas.openxmlformats.org/drawingml/2006/table">
            <a:tbl>
              <a:tblPr/>
              <a:tblGrid>
                <a:gridCol w="2463800"/>
                <a:gridCol w="2463800"/>
                <a:gridCol w="2463800"/>
              </a:tblGrid>
              <a:tr h="946401">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endParaRPr kumimoji="0" lang="en-US" sz="1800" b="0" i="0" u="none" strike="noStrike" cap="none" normalizeH="0" baseline="0" dirty="0" smtClean="0">
                        <a:ln>
                          <a:noFill/>
                        </a:ln>
                        <a:solidFill>
                          <a:schemeClr val="tx1"/>
                        </a:solidFill>
                        <a:effectLst/>
                        <a:latin typeface="Tahoma" charset="0"/>
                        <a:ea typeface="ＭＳ Ｐゴシック" charset="-128"/>
                      </a:endParaRPr>
                    </a:p>
                  </a:txBody>
                  <a:tcPr marT="34289" marB="3428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Disease +</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Sampled Separately</a:t>
                      </a:r>
                    </a:p>
                  </a:txBody>
                  <a:tcPr marT="34289" marB="34289" horzOverflow="overflow">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Disease –</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Sampled Separately</a:t>
                      </a:r>
                    </a:p>
                  </a:txBody>
                  <a:tcPr marT="34289" marB="34289" horzOverflow="overflow">
                    <a:lnL w="762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9091">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Test +</a:t>
                      </a:r>
                    </a:p>
                  </a:txBody>
                  <a:tcPr marT="34289" marB="34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0" i="0" u="none" strike="noStrike" cap="none" normalizeH="0" baseline="0" smtClean="0">
                          <a:ln>
                            <a:noFill/>
                          </a:ln>
                          <a:solidFill>
                            <a:schemeClr val="tx1"/>
                          </a:solidFill>
                          <a:effectLst/>
                          <a:latin typeface="Tahoma" charset="0"/>
                          <a:ea typeface="ＭＳ Ｐゴシック" charset="-128"/>
                        </a:rPr>
                        <a:t>a</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True Positives</a:t>
                      </a:r>
                    </a:p>
                  </a:txBody>
                  <a:tcPr marT="34289" marB="34289" horzOverflow="overflow">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0" i="0" u="none" strike="noStrike" cap="none" normalizeH="0" baseline="0" smtClean="0">
                          <a:ln>
                            <a:noFill/>
                          </a:ln>
                          <a:solidFill>
                            <a:schemeClr val="tx1"/>
                          </a:solidFill>
                          <a:effectLst/>
                          <a:latin typeface="Tahoma" charset="0"/>
                          <a:ea typeface="ＭＳ Ｐゴシック" charset="-128"/>
                        </a:rPr>
                        <a:t>b</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False Positives</a:t>
                      </a:r>
                    </a:p>
                  </a:txBody>
                  <a:tcPr marT="34289" marB="34289" horzOverflow="overflow">
                    <a:lnL w="762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7217">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Test -</a:t>
                      </a:r>
                    </a:p>
                  </a:txBody>
                  <a:tcPr marT="34289" marB="34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0" i="0" u="none" strike="noStrike" cap="none" normalizeH="0" baseline="0" smtClean="0">
                          <a:ln>
                            <a:noFill/>
                          </a:ln>
                          <a:solidFill>
                            <a:schemeClr val="tx1"/>
                          </a:solidFill>
                          <a:effectLst/>
                          <a:latin typeface="Tahoma" charset="0"/>
                          <a:ea typeface="ＭＳ Ｐゴシック" charset="-128"/>
                        </a:rPr>
                        <a:t>c</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False Negatives</a:t>
                      </a:r>
                    </a:p>
                  </a:txBody>
                  <a:tcPr marT="34289" marB="34289" horzOverflow="overflow">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0" i="0" u="none" strike="noStrike" cap="none" normalizeH="0" baseline="0" smtClean="0">
                          <a:ln>
                            <a:noFill/>
                          </a:ln>
                          <a:solidFill>
                            <a:schemeClr val="tx1"/>
                          </a:solidFill>
                          <a:effectLst/>
                          <a:latin typeface="Tahoma" charset="0"/>
                          <a:ea typeface="ＭＳ Ｐゴシック" charset="-128"/>
                        </a:rPr>
                        <a:t>d</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True Negatives</a:t>
                      </a:r>
                    </a:p>
                  </a:txBody>
                  <a:tcPr marT="34289" marB="34289" horzOverflow="overflow">
                    <a:lnL w="762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1537">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Total</a:t>
                      </a:r>
                    </a:p>
                  </a:txBody>
                  <a:tcPr marT="34289" marB="3428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smtClean="0">
                          <a:ln>
                            <a:noFill/>
                          </a:ln>
                          <a:solidFill>
                            <a:schemeClr val="tx1"/>
                          </a:solidFill>
                          <a:effectLst/>
                          <a:latin typeface="Tahoma" charset="0"/>
                          <a:ea typeface="ＭＳ Ｐゴシック" charset="-128"/>
                        </a:rPr>
                        <a:t>a + c</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Total With Disease</a:t>
                      </a:r>
                    </a:p>
                  </a:txBody>
                  <a:tcPr marT="34289" marB="34289" horzOverflow="overflow">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800" b="1" i="0" u="none" strike="noStrike" cap="none" normalizeH="0" baseline="0" dirty="0" smtClean="0">
                          <a:ln>
                            <a:noFill/>
                          </a:ln>
                          <a:solidFill>
                            <a:schemeClr val="tx1"/>
                          </a:solidFill>
                          <a:effectLst/>
                          <a:latin typeface="Tahoma" charset="0"/>
                          <a:ea typeface="ＭＳ Ｐゴシック" charset="-128"/>
                        </a:rPr>
                        <a:t>b + d</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dirty="0" smtClean="0">
                          <a:ln>
                            <a:noFill/>
                          </a:ln>
                          <a:solidFill>
                            <a:schemeClr val="tx1"/>
                          </a:solidFill>
                          <a:effectLst/>
                          <a:latin typeface="Tahoma" charset="0"/>
                          <a:ea typeface="ＭＳ Ｐゴシック" charset="-128"/>
                        </a:rPr>
                        <a:t>Total Without</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dirty="0" smtClean="0">
                          <a:ln>
                            <a:noFill/>
                          </a:ln>
                          <a:solidFill>
                            <a:schemeClr val="tx1"/>
                          </a:solidFill>
                          <a:effectLst/>
                          <a:latin typeface="Tahoma" charset="0"/>
                          <a:ea typeface="ＭＳ Ｐゴシック" charset="-128"/>
                        </a:rPr>
                        <a:t>Disease</a:t>
                      </a:r>
                    </a:p>
                  </a:txBody>
                  <a:tcPr marT="34289" marB="34289" horzOverflow="overflow">
                    <a:lnL w="762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4058" name="Text Box 28"/>
          <p:cNvSpPr txBox="1">
            <a:spLocks noChangeArrowheads="1"/>
          </p:cNvSpPr>
          <p:nvPr/>
        </p:nvSpPr>
        <p:spPr bwMode="auto">
          <a:xfrm>
            <a:off x="2438400" y="4019550"/>
            <a:ext cx="6477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buNone/>
            </a:pPr>
            <a:r>
              <a:rPr lang="en-US" altLang="en-US" sz="2400" dirty="0">
                <a:latin typeface="Arial" charset="0"/>
                <a:ea typeface="ＭＳ Ｐゴシック" charset="-128"/>
              </a:rPr>
              <a:t>Sensitivity = a/(a + c)    Specificity = d/(b + d)</a:t>
            </a:r>
          </a:p>
        </p:txBody>
      </p:sp>
      <p:sp>
        <p:nvSpPr>
          <p:cNvPr id="44059" name="Line 35"/>
          <p:cNvSpPr>
            <a:spLocks noChangeShapeType="1"/>
          </p:cNvSpPr>
          <p:nvPr/>
        </p:nvSpPr>
        <p:spPr bwMode="auto">
          <a:xfrm>
            <a:off x="3200400" y="1123950"/>
            <a:ext cx="0" cy="2743200"/>
          </a:xfrm>
          <a:prstGeom prst="line">
            <a:avLst/>
          </a:prstGeom>
          <a:noFill/>
          <a:ln w="18097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8992700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nchor="ctr"/>
          <a:lstStyle/>
          <a:p>
            <a:pPr eaLnBrk="1" hangingPunct="1"/>
            <a:r>
              <a:rPr lang="en-US" altLang="en-US" sz="4000" smtClean="0"/>
              <a:t>Dx Test: Cross-sectional Sampling</a:t>
            </a:r>
          </a:p>
        </p:txBody>
      </p:sp>
      <p:sp>
        <p:nvSpPr>
          <p:cNvPr id="45059" name="Rectangle 3"/>
          <p:cNvSpPr>
            <a:spLocks noChangeArrowheads="1"/>
          </p:cNvSpPr>
          <p:nvPr/>
        </p:nvSpPr>
        <p:spPr bwMode="auto">
          <a:xfrm>
            <a:off x="0" y="1561803"/>
            <a:ext cx="24718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endParaRPr lang="en-US" altLang="en-US">
              <a:latin typeface="Arial" charset="0"/>
            </a:endParaRPr>
          </a:p>
        </p:txBody>
      </p:sp>
      <p:sp>
        <p:nvSpPr>
          <p:cNvPr id="45060" name="Text Box 26"/>
          <p:cNvSpPr txBox="1">
            <a:spLocks noChangeArrowheads="1"/>
          </p:cNvSpPr>
          <p:nvPr/>
        </p:nvSpPr>
        <p:spPr bwMode="auto">
          <a:xfrm>
            <a:off x="6553200" y="971550"/>
            <a:ext cx="22098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dirty="0">
                <a:latin typeface="Arial" charset="0"/>
                <a:ea typeface="ＭＳ Ｐゴシック" charset="-128"/>
              </a:rPr>
              <a:t>PPV = </a:t>
            </a:r>
          </a:p>
          <a:p>
            <a:pPr algn="ctr" eaLnBrk="1" hangingPunct="1">
              <a:spcBef>
                <a:spcPts val="0"/>
              </a:spcBef>
              <a:buNone/>
            </a:pPr>
            <a:r>
              <a:rPr lang="en-US" altLang="en-US" sz="2400" dirty="0">
                <a:latin typeface="Arial" charset="0"/>
                <a:ea typeface="ＭＳ Ｐゴシック" charset="-128"/>
              </a:rPr>
              <a:t>a/(a + b)</a:t>
            </a:r>
          </a:p>
          <a:p>
            <a:pPr algn="ctr" eaLnBrk="1" hangingPunct="1">
              <a:spcBef>
                <a:spcPts val="0"/>
              </a:spcBef>
            </a:pPr>
            <a:endParaRPr lang="en-US" altLang="en-US" sz="2400" dirty="0">
              <a:latin typeface="Arial" charset="0"/>
              <a:ea typeface="ＭＳ Ｐゴシック" charset="-128"/>
            </a:endParaRPr>
          </a:p>
          <a:p>
            <a:pPr algn="ctr" eaLnBrk="1" hangingPunct="1">
              <a:spcBef>
                <a:spcPts val="0"/>
              </a:spcBef>
              <a:buNone/>
            </a:pPr>
            <a:r>
              <a:rPr lang="en-US" altLang="en-US" sz="2400" dirty="0">
                <a:latin typeface="Arial" charset="0"/>
                <a:ea typeface="ＭＳ Ｐゴシック" charset="-128"/>
              </a:rPr>
              <a:t>NPV = </a:t>
            </a:r>
          </a:p>
          <a:p>
            <a:pPr algn="ctr" eaLnBrk="1" hangingPunct="1">
              <a:spcBef>
                <a:spcPts val="0"/>
              </a:spcBef>
              <a:buNone/>
            </a:pPr>
            <a:r>
              <a:rPr lang="en-US" altLang="en-US" sz="2400" dirty="0">
                <a:latin typeface="Arial" charset="0"/>
                <a:ea typeface="ＭＳ Ｐゴシック" charset="-128"/>
              </a:rPr>
              <a:t>d/(c + d)</a:t>
            </a:r>
          </a:p>
          <a:p>
            <a:pPr algn="ctr" eaLnBrk="1" hangingPunct="1">
              <a:spcBef>
                <a:spcPts val="0"/>
              </a:spcBef>
            </a:pPr>
            <a:endParaRPr lang="en-US" altLang="en-US" sz="2400" dirty="0">
              <a:latin typeface="Arial" charset="0"/>
              <a:ea typeface="ＭＳ Ｐゴシック" charset="-128"/>
            </a:endParaRPr>
          </a:p>
          <a:p>
            <a:pPr algn="ctr" eaLnBrk="1" hangingPunct="1">
              <a:spcBef>
                <a:spcPts val="0"/>
              </a:spcBef>
              <a:buNone/>
            </a:pPr>
            <a:r>
              <a:rPr lang="en-US" altLang="en-US" sz="2400" dirty="0">
                <a:latin typeface="Arial" charset="0"/>
                <a:ea typeface="ＭＳ Ｐゴシック" charset="-128"/>
              </a:rPr>
              <a:t>Prevalence = </a:t>
            </a:r>
          </a:p>
          <a:p>
            <a:pPr algn="ctr" eaLnBrk="1" hangingPunct="1">
              <a:spcBef>
                <a:spcPts val="0"/>
              </a:spcBef>
              <a:buNone/>
            </a:pPr>
            <a:r>
              <a:rPr lang="en-US" altLang="en-US" sz="2400" dirty="0">
                <a:latin typeface="Arial" charset="0"/>
                <a:ea typeface="ＭＳ Ｐゴシック" charset="-128"/>
              </a:rPr>
              <a:t>(a + c)/N</a:t>
            </a:r>
          </a:p>
        </p:txBody>
      </p:sp>
      <p:graphicFrame>
        <p:nvGraphicFramePr>
          <p:cNvPr id="92202" name="Group 42"/>
          <p:cNvGraphicFramePr>
            <a:graphicFrameLocks noGrp="1"/>
          </p:cNvGraphicFramePr>
          <p:nvPr>
            <p:extLst>
              <p:ext uri="{D42A27DB-BD31-4B8C-83A1-F6EECF244321}">
                <p14:modId xmlns:p14="http://schemas.microsoft.com/office/powerpoint/2010/main" val="535157609"/>
              </p:ext>
            </p:extLst>
          </p:nvPr>
        </p:nvGraphicFramePr>
        <p:xfrm>
          <a:off x="314325" y="979200"/>
          <a:ext cx="6096000" cy="2971800"/>
        </p:xfrm>
        <a:graphic>
          <a:graphicData uri="http://schemas.openxmlformats.org/drawingml/2006/table">
            <a:tbl>
              <a:tblPr/>
              <a:tblGrid>
                <a:gridCol w="938213"/>
                <a:gridCol w="1612900"/>
                <a:gridCol w="1677987"/>
                <a:gridCol w="1866900"/>
              </a:tblGrid>
              <a:tr h="297180">
                <a:tc>
                  <a:txBody>
                    <a:bodyPr/>
                    <a:lstStyle/>
                    <a:p>
                      <a:pPr marL="0" marR="0" lvl="0" indent="0" algn="l" defTabSz="914400" rtl="0" eaLnBrk="1" fontAlgn="base" latinLnBrk="0" hangingPunct="1">
                        <a:lnSpc>
                          <a:spcPct val="100000"/>
                        </a:lnSpc>
                        <a:spcBef>
                          <a:spcPct val="20000"/>
                        </a:spcBef>
                        <a:spcAft>
                          <a:spcPct val="0"/>
                        </a:spcAft>
                        <a:buClrTx/>
                        <a:buSzPct val="60000"/>
                        <a:buFont typeface="Wingdings" charset="2"/>
                        <a:buNone/>
                        <a:tabLst/>
                      </a:pP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Disease +</a:t>
                      </a: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Disease -</a:t>
                      </a: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Total</a:t>
                      </a: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0100">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Test +</a:t>
                      </a:r>
                    </a:p>
                    <a:p>
                      <a:pPr marL="0" marR="0" lvl="0" indent="0" algn="l" defTabSz="914400" rtl="0" eaLnBrk="1" fontAlgn="base" latinLnBrk="0" hangingPunct="1">
                        <a:lnSpc>
                          <a:spcPct val="100000"/>
                        </a:lnSpc>
                        <a:spcBef>
                          <a:spcPct val="20000"/>
                        </a:spcBef>
                        <a:spcAft>
                          <a:spcPct val="0"/>
                        </a:spcAft>
                        <a:buClrTx/>
                        <a:buSzPct val="60000"/>
                        <a:buFont typeface="Wingdings" charset="2"/>
                        <a:buNone/>
                        <a:tabLst/>
                      </a:pP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a</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True Positives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dirty="0" smtClean="0">
                          <a:ln>
                            <a:noFill/>
                          </a:ln>
                          <a:solidFill>
                            <a:schemeClr val="tx1"/>
                          </a:solidFill>
                          <a:effectLst/>
                          <a:latin typeface="Tahoma" charset="0"/>
                          <a:ea typeface="ＭＳ Ｐゴシック" charset="-128"/>
                        </a:rPr>
                        <a:t>b</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dirty="0" smtClean="0">
                          <a:ln>
                            <a:noFill/>
                          </a:ln>
                          <a:solidFill>
                            <a:schemeClr val="tx1"/>
                          </a:solidFill>
                          <a:effectLst/>
                          <a:latin typeface="Tahoma" charset="0"/>
                          <a:ea typeface="ＭＳ Ｐゴシック" charset="-128"/>
                        </a:rPr>
                        <a:t>False Positives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a + b</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Total Positives</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0100">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Test -</a:t>
                      </a:r>
                    </a:p>
                    <a:p>
                      <a:pPr marL="0" marR="0" lvl="0" indent="0" algn="l" defTabSz="914400" rtl="0" eaLnBrk="1" fontAlgn="base" latinLnBrk="0" hangingPunct="1">
                        <a:lnSpc>
                          <a:spcPct val="100000"/>
                        </a:lnSpc>
                        <a:spcBef>
                          <a:spcPct val="20000"/>
                        </a:spcBef>
                        <a:spcAft>
                          <a:spcPct val="0"/>
                        </a:spcAft>
                        <a:buClrTx/>
                        <a:buSzPct val="60000"/>
                        <a:buFont typeface="Wingdings" charset="2"/>
                        <a:buNone/>
                        <a:tabLst/>
                      </a:pP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c</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smtClean="0">
                          <a:ln>
                            <a:noFill/>
                          </a:ln>
                          <a:solidFill>
                            <a:schemeClr val="tx1"/>
                          </a:solidFill>
                          <a:effectLst/>
                          <a:latin typeface="Tahoma" charset="0"/>
                          <a:ea typeface="ＭＳ Ｐゴシック" charset="-128"/>
                        </a:rPr>
                        <a:t>False Negatives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dirty="0" smtClean="0">
                          <a:ln>
                            <a:noFill/>
                          </a:ln>
                          <a:solidFill>
                            <a:schemeClr val="tx1"/>
                          </a:solidFill>
                          <a:effectLst/>
                          <a:latin typeface="Tahoma" charset="0"/>
                          <a:ea typeface="ＭＳ Ｐゴシック" charset="-128"/>
                        </a:rPr>
                        <a:t>d</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0" i="0" u="none" strike="noStrike" cap="none" normalizeH="0" baseline="0" dirty="0" smtClean="0">
                          <a:ln>
                            <a:noFill/>
                          </a:ln>
                          <a:solidFill>
                            <a:schemeClr val="tx1"/>
                          </a:solidFill>
                          <a:effectLst/>
                          <a:latin typeface="Tahoma" charset="0"/>
                          <a:ea typeface="ＭＳ Ｐゴシック" charset="-128"/>
                        </a:rPr>
                        <a:t>True Negatives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c + d</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Total Negatives</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74420">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Total</a:t>
                      </a:r>
                    </a:p>
                    <a:p>
                      <a:pPr marL="0" marR="0" lvl="0" indent="0" algn="l" defTabSz="914400" rtl="0" eaLnBrk="1" fontAlgn="base" latinLnBrk="0" hangingPunct="1">
                        <a:lnSpc>
                          <a:spcPct val="100000"/>
                        </a:lnSpc>
                        <a:spcBef>
                          <a:spcPct val="20000"/>
                        </a:spcBef>
                        <a:spcAft>
                          <a:spcPct val="0"/>
                        </a:spcAft>
                        <a:buClrTx/>
                        <a:buSzPct val="60000"/>
                        <a:buFont typeface="Wingdings" charset="2"/>
                        <a:buNone/>
                        <a:tabLst/>
                      </a:pP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a + c</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Total With Disease</a:t>
                      </a: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b + d</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Total Without</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smtClean="0">
                          <a:ln>
                            <a:noFill/>
                          </a:ln>
                          <a:solidFill>
                            <a:schemeClr val="tx1"/>
                          </a:solidFill>
                          <a:effectLst/>
                          <a:latin typeface="Tahoma" charset="0"/>
                          <a:ea typeface="ＭＳ Ｐゴシック" charset="-128"/>
                        </a:rPr>
                        <a:t>Disease</a:t>
                      </a:r>
                      <a:endParaRPr kumimoji="0" lang="en-US" sz="1500" b="0" i="0" u="none" strike="noStrike" cap="none" normalizeH="0" baseline="0" smtClean="0">
                        <a:ln>
                          <a:noFill/>
                        </a:ln>
                        <a:solidFill>
                          <a:schemeClr val="tx1"/>
                        </a:solidFill>
                        <a:effectLst/>
                        <a:latin typeface="Tahoma" charset="0"/>
                        <a:ea typeface="ＭＳ Ｐゴシック" charset="-128"/>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dirty="0" smtClean="0">
                          <a:ln>
                            <a:noFill/>
                          </a:ln>
                          <a:solidFill>
                            <a:schemeClr val="tx1"/>
                          </a:solidFill>
                          <a:effectLst/>
                          <a:latin typeface="Tahoma" charset="0"/>
                          <a:ea typeface="ＭＳ Ｐゴシック" charset="-128"/>
                        </a:rPr>
                        <a:t>a + b + c + d</a:t>
                      </a:r>
                    </a:p>
                    <a:p>
                      <a:pPr marL="0" marR="0" lvl="0" indent="0" algn="ctr" defTabSz="914400" rtl="0" eaLnBrk="1" fontAlgn="base" latinLnBrk="0" hangingPunct="1">
                        <a:lnSpc>
                          <a:spcPct val="100000"/>
                        </a:lnSpc>
                        <a:spcBef>
                          <a:spcPct val="20000"/>
                        </a:spcBef>
                        <a:spcAft>
                          <a:spcPct val="0"/>
                        </a:spcAft>
                        <a:buClrTx/>
                        <a:buSzPct val="60000"/>
                        <a:buFont typeface="Wingdings" charset="2"/>
                        <a:buNone/>
                        <a:tabLst/>
                      </a:pPr>
                      <a:r>
                        <a:rPr kumimoji="0" lang="en-US" sz="1500" b="1" i="0" u="none" strike="noStrike" cap="none" normalizeH="0" baseline="0" dirty="0" smtClean="0">
                          <a:ln>
                            <a:noFill/>
                          </a:ln>
                          <a:solidFill>
                            <a:schemeClr val="tx1"/>
                          </a:solidFill>
                          <a:effectLst/>
                          <a:latin typeface="Tahoma" charset="0"/>
                          <a:ea typeface="ＭＳ Ｐゴシック" charset="-128"/>
                        </a:rPr>
                        <a:t>Total N</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5088" name="Line 43"/>
          <p:cNvSpPr>
            <a:spLocks noChangeShapeType="1"/>
          </p:cNvSpPr>
          <p:nvPr/>
        </p:nvSpPr>
        <p:spPr bwMode="auto">
          <a:xfrm>
            <a:off x="1143000" y="4171950"/>
            <a:ext cx="5105400" cy="0"/>
          </a:xfrm>
          <a:prstGeom prst="line">
            <a:avLst/>
          </a:prstGeom>
          <a:noFill/>
          <a:ln w="18097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4572093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sz="2800" dirty="0" smtClean="0"/>
              <a:t>Studies of Prognostic Tests for Incident Outcomes</a:t>
            </a:r>
          </a:p>
        </p:txBody>
      </p:sp>
      <p:sp>
        <p:nvSpPr>
          <p:cNvPr id="46083" name="Rectangle 3"/>
          <p:cNvSpPr>
            <a:spLocks noGrp="1" noChangeArrowheads="1"/>
          </p:cNvSpPr>
          <p:nvPr>
            <p:ph type="body" idx="1"/>
          </p:nvPr>
        </p:nvSpPr>
        <p:spPr>
          <a:xfrm>
            <a:off x="533400" y="1600200"/>
            <a:ext cx="8229600" cy="1314450"/>
          </a:xfrm>
        </p:spPr>
        <p:txBody>
          <a:bodyPr/>
          <a:lstStyle/>
          <a:p>
            <a:pPr eaLnBrk="1" hangingPunct="1">
              <a:buFont typeface="Wingdings" pitchFamily="2" charset="2"/>
              <a:buNone/>
            </a:pPr>
            <a:r>
              <a:rPr lang="en-US" altLang="en-US" sz="2600" dirty="0" smtClean="0"/>
              <a:t>Predictor = Test Result</a:t>
            </a:r>
          </a:p>
          <a:p>
            <a:pPr eaLnBrk="1" hangingPunct="1">
              <a:buFont typeface="Wingdings" pitchFamily="2" charset="2"/>
              <a:buNone/>
            </a:pPr>
            <a:r>
              <a:rPr lang="en-US" altLang="en-US" sz="2600" dirty="0" smtClean="0"/>
              <a:t>Development of outcome or time to development of outcome. </a:t>
            </a:r>
          </a:p>
          <a:p>
            <a:pPr eaLnBrk="1" hangingPunct="1">
              <a:buFont typeface="Wingdings" pitchFamily="2" charset="2"/>
              <a:buNone/>
            </a:pPr>
            <a:endParaRPr lang="en-US" altLang="en-US" dirty="0" smtClean="0"/>
          </a:p>
        </p:txBody>
      </p:sp>
      <p:sp>
        <p:nvSpPr>
          <p:cNvPr id="46084" name="Text Box 5"/>
          <p:cNvSpPr txBox="1">
            <a:spLocks noChangeArrowheads="1"/>
          </p:cNvSpPr>
          <p:nvPr/>
        </p:nvSpPr>
        <p:spPr bwMode="auto">
          <a:xfrm>
            <a:off x="1828800" y="3257550"/>
            <a:ext cx="5105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spcBef>
                <a:spcPct val="50000"/>
              </a:spcBef>
              <a:buNone/>
            </a:pPr>
            <a:r>
              <a:rPr lang="en-US" altLang="en-US" sz="3200" dirty="0" smtClean="0">
                <a:latin typeface="Arial" charset="0"/>
                <a:ea typeface="ＭＳ Ｐゴシック" charset="-128"/>
              </a:rPr>
              <a:t>Design: Cohort study</a:t>
            </a:r>
            <a:endParaRPr lang="en-US" altLang="en-US" sz="3200" dirty="0">
              <a:latin typeface="Arial" charset="0"/>
              <a:ea typeface="ＭＳ Ｐゴシック" charset="-128"/>
            </a:endParaRPr>
          </a:p>
        </p:txBody>
      </p:sp>
    </p:spTree>
    <p:extLst>
      <p:ext uri="{BB962C8B-B14F-4D97-AF65-F5344CB8AC3E}">
        <p14:creationId xmlns:p14="http://schemas.microsoft.com/office/powerpoint/2010/main" val="395071848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pPr algn="ctr" eaLnBrk="1" hangingPunct="1"/>
            <a:r>
              <a:rPr lang="en-US" altLang="en-US" dirty="0" smtClean="0"/>
              <a:t>Hierarchy of Study Types??</a:t>
            </a:r>
          </a:p>
        </p:txBody>
      </p:sp>
      <p:sp>
        <p:nvSpPr>
          <p:cNvPr id="47107" name="Line 3"/>
          <p:cNvSpPr>
            <a:spLocks noChangeShapeType="1"/>
          </p:cNvSpPr>
          <p:nvPr/>
        </p:nvSpPr>
        <p:spPr bwMode="auto">
          <a:xfrm flipH="1">
            <a:off x="2514600" y="914400"/>
            <a:ext cx="2071688" cy="3619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08" name="Line 4"/>
          <p:cNvSpPr>
            <a:spLocks noChangeShapeType="1"/>
          </p:cNvSpPr>
          <p:nvPr/>
        </p:nvSpPr>
        <p:spPr bwMode="auto">
          <a:xfrm>
            <a:off x="4581525" y="914400"/>
            <a:ext cx="1897063" cy="3619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09" name="Text Box 5"/>
          <p:cNvSpPr txBox="1">
            <a:spLocks noChangeArrowheads="1"/>
          </p:cNvSpPr>
          <p:nvPr/>
        </p:nvSpPr>
        <p:spPr bwMode="auto">
          <a:xfrm>
            <a:off x="1438274" y="1384637"/>
            <a:ext cx="1978025" cy="156966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Descriptive</a:t>
            </a:r>
          </a:p>
          <a:p>
            <a:pPr algn="l" eaLnBrk="1" hangingPunct="1">
              <a:spcBef>
                <a:spcPts val="0"/>
              </a:spcBef>
              <a:buFontTx/>
              <a:buChar char="•"/>
            </a:pPr>
            <a:r>
              <a:rPr lang="en-US" altLang="en-US" sz="2400" dirty="0">
                <a:latin typeface="Times New Roman" pitchFamily="18" charset="0"/>
              </a:rPr>
              <a:t>Case report</a:t>
            </a:r>
          </a:p>
          <a:p>
            <a:pPr algn="l" eaLnBrk="1" hangingPunct="1">
              <a:spcBef>
                <a:spcPts val="0"/>
              </a:spcBef>
              <a:buFontTx/>
              <a:buChar char="•"/>
            </a:pPr>
            <a:r>
              <a:rPr lang="en-US" altLang="en-US" sz="2400" dirty="0">
                <a:latin typeface="Times New Roman" pitchFamily="18" charset="0"/>
              </a:rPr>
              <a:t>Case series</a:t>
            </a:r>
          </a:p>
          <a:p>
            <a:pPr algn="l" eaLnBrk="1" hangingPunct="1">
              <a:spcBef>
                <a:spcPts val="0"/>
              </a:spcBef>
              <a:buFontTx/>
              <a:buChar char="•"/>
            </a:pPr>
            <a:r>
              <a:rPr lang="en-US" altLang="en-US" sz="2400" dirty="0">
                <a:latin typeface="Times New Roman" pitchFamily="18" charset="0"/>
              </a:rPr>
              <a:t>Survey</a:t>
            </a:r>
          </a:p>
        </p:txBody>
      </p:sp>
      <p:sp>
        <p:nvSpPr>
          <p:cNvPr id="47110" name="Text Box 6"/>
          <p:cNvSpPr txBox="1">
            <a:spLocks noChangeArrowheads="1"/>
          </p:cNvSpPr>
          <p:nvPr/>
        </p:nvSpPr>
        <p:spPr bwMode="auto">
          <a:xfrm>
            <a:off x="5761038" y="1369367"/>
            <a:ext cx="1600200" cy="46166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buNone/>
            </a:pPr>
            <a:r>
              <a:rPr lang="en-US" altLang="en-US" sz="2400" dirty="0">
                <a:latin typeface="Times New Roman" pitchFamily="18" charset="0"/>
              </a:rPr>
              <a:t>Analytic</a:t>
            </a:r>
          </a:p>
        </p:txBody>
      </p:sp>
      <p:sp>
        <p:nvSpPr>
          <p:cNvPr id="47111" name="Line 7"/>
          <p:cNvSpPr>
            <a:spLocks noChangeShapeType="1"/>
          </p:cNvSpPr>
          <p:nvPr/>
        </p:nvSpPr>
        <p:spPr bwMode="auto">
          <a:xfrm flipH="1">
            <a:off x="4514056" y="1909465"/>
            <a:ext cx="2032000" cy="4000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12" name="Text Box 8"/>
          <p:cNvSpPr txBox="1">
            <a:spLocks noChangeArrowheads="1"/>
          </p:cNvSpPr>
          <p:nvPr/>
        </p:nvSpPr>
        <p:spPr bwMode="auto">
          <a:xfrm>
            <a:off x="3846512" y="2363034"/>
            <a:ext cx="2554287" cy="156966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Observational</a:t>
            </a:r>
          </a:p>
          <a:p>
            <a:pPr algn="l" eaLnBrk="1" hangingPunct="1">
              <a:spcBef>
                <a:spcPts val="0"/>
              </a:spcBef>
              <a:buFontTx/>
              <a:buChar char="•"/>
            </a:pPr>
            <a:r>
              <a:rPr lang="en-US" altLang="en-US" sz="2400" dirty="0">
                <a:latin typeface="Times New Roman" pitchFamily="18" charset="0"/>
              </a:rPr>
              <a:t>Cross sectional</a:t>
            </a:r>
          </a:p>
          <a:p>
            <a:pPr algn="l" eaLnBrk="1" hangingPunct="1">
              <a:spcBef>
                <a:spcPts val="0"/>
              </a:spcBef>
              <a:buFontTx/>
              <a:buChar char="•"/>
            </a:pPr>
            <a:r>
              <a:rPr lang="en-US" altLang="en-US" sz="2400" dirty="0">
                <a:latin typeface="Times New Roman" pitchFamily="18" charset="0"/>
              </a:rPr>
              <a:t>Case-control</a:t>
            </a:r>
          </a:p>
          <a:p>
            <a:pPr algn="l" eaLnBrk="1" hangingPunct="1">
              <a:spcBef>
                <a:spcPts val="0"/>
              </a:spcBef>
              <a:buFontTx/>
              <a:buChar char="•"/>
            </a:pPr>
            <a:r>
              <a:rPr lang="en-US" altLang="en-US" sz="2400" dirty="0">
                <a:latin typeface="Times New Roman" pitchFamily="18" charset="0"/>
              </a:rPr>
              <a:t>Cohort studies</a:t>
            </a:r>
          </a:p>
        </p:txBody>
      </p:sp>
      <p:sp>
        <p:nvSpPr>
          <p:cNvPr id="47113" name="Line 9"/>
          <p:cNvSpPr>
            <a:spLocks noChangeShapeType="1"/>
          </p:cNvSpPr>
          <p:nvPr/>
        </p:nvSpPr>
        <p:spPr bwMode="auto">
          <a:xfrm>
            <a:off x="6536531" y="1909465"/>
            <a:ext cx="1489075" cy="4000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14" name="Text Box 10"/>
          <p:cNvSpPr txBox="1">
            <a:spLocks noChangeArrowheads="1"/>
          </p:cNvSpPr>
          <p:nvPr/>
        </p:nvSpPr>
        <p:spPr bwMode="auto">
          <a:xfrm>
            <a:off x="6762749" y="2363034"/>
            <a:ext cx="2209800" cy="1200329"/>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Experimental</a:t>
            </a:r>
          </a:p>
          <a:p>
            <a:pPr algn="l" eaLnBrk="1" hangingPunct="1">
              <a:spcBef>
                <a:spcPts val="0"/>
              </a:spcBef>
              <a:buFontTx/>
              <a:buChar char="•"/>
            </a:pPr>
            <a:r>
              <a:rPr lang="en-US" altLang="en-US" sz="2400" dirty="0">
                <a:latin typeface="Times New Roman" pitchFamily="18" charset="0"/>
              </a:rPr>
              <a:t>Randomized </a:t>
            </a:r>
          </a:p>
          <a:p>
            <a:pPr algn="l" eaLnBrk="1" hangingPunct="1">
              <a:spcBef>
                <a:spcPts val="0"/>
              </a:spcBef>
            </a:pPr>
            <a:r>
              <a:rPr lang="en-US" altLang="en-US" sz="2400" dirty="0">
                <a:latin typeface="Times New Roman" pitchFamily="18" charset="0"/>
              </a:rPr>
              <a:t>controlled trials</a:t>
            </a:r>
          </a:p>
        </p:txBody>
      </p:sp>
      <p:sp>
        <p:nvSpPr>
          <p:cNvPr id="47115" name="Line 11"/>
          <p:cNvSpPr>
            <a:spLocks noChangeShapeType="1"/>
          </p:cNvSpPr>
          <p:nvPr/>
        </p:nvSpPr>
        <p:spPr bwMode="auto">
          <a:xfrm>
            <a:off x="540831" y="4019550"/>
            <a:ext cx="83058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16" name="Text Box 12"/>
          <p:cNvSpPr txBox="1">
            <a:spLocks noChangeArrowheads="1"/>
          </p:cNvSpPr>
          <p:nvPr/>
        </p:nvSpPr>
        <p:spPr bwMode="auto">
          <a:xfrm>
            <a:off x="540831" y="4019550"/>
            <a:ext cx="828624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600" b="1" i="1" dirty="0"/>
              <a:t>Strength of evidence for causality between a risk factor and outcome</a:t>
            </a:r>
          </a:p>
        </p:txBody>
      </p:sp>
      <p:sp>
        <p:nvSpPr>
          <p:cNvPr id="15" name="Text Box 13"/>
          <p:cNvSpPr txBox="1">
            <a:spLocks noChangeArrowheads="1"/>
          </p:cNvSpPr>
          <p:nvPr/>
        </p:nvSpPr>
        <p:spPr bwMode="auto">
          <a:xfrm>
            <a:off x="540831" y="3087112"/>
            <a:ext cx="27813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600" dirty="0"/>
              <a:t>A study type of every </a:t>
            </a:r>
            <a:r>
              <a:rPr lang="en-US" altLang="en-US" sz="1600" dirty="0" smtClean="0"/>
              <a:t>budget, purpose </a:t>
            </a:r>
            <a:r>
              <a:rPr lang="en-US" altLang="en-US" sz="1600" dirty="0"/>
              <a:t>and research question</a:t>
            </a:r>
          </a:p>
        </p:txBody>
      </p:sp>
    </p:spTree>
    <p:extLst>
      <p:ext uri="{BB962C8B-B14F-4D97-AF65-F5344CB8AC3E}">
        <p14:creationId xmlns:p14="http://schemas.microsoft.com/office/powerpoint/2010/main" val="260202497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962150"/>
            <a:ext cx="7772400" cy="1021556"/>
          </a:xfrm>
        </p:spPr>
        <p:txBody>
          <a:bodyPr/>
          <a:lstStyle/>
          <a:p>
            <a:pPr>
              <a:defRPr/>
            </a:pPr>
            <a:r>
              <a:rPr lang="en-US" sz="4000" dirty="0" smtClean="0"/>
              <a:t>NAME THAT STUDY DESIGN…</a:t>
            </a:r>
            <a:endParaRPr lang="en-US" sz="4000" dirty="0"/>
          </a:p>
        </p:txBody>
      </p:sp>
      <p:sp>
        <p:nvSpPr>
          <p:cNvPr id="48131" name="Text Placeholder 4"/>
          <p:cNvSpPr>
            <a:spLocks noGrp="1"/>
          </p:cNvSpPr>
          <p:nvPr>
            <p:ph type="body" idx="1"/>
          </p:nvPr>
        </p:nvSpPr>
        <p:spPr>
          <a:xfrm>
            <a:off x="762000" y="361950"/>
            <a:ext cx="7772400" cy="439341"/>
          </a:xfrm>
        </p:spPr>
        <p:txBody>
          <a:bodyPr/>
          <a:lstStyle/>
          <a:p>
            <a:r>
              <a:rPr lang="en-US" altLang="en-US" sz="2400" dirty="0" smtClean="0">
                <a:solidFill>
                  <a:schemeClr val="tx1"/>
                </a:solidFill>
              </a:rPr>
              <a:t>Abstracts from the New England Journal of Medicine</a:t>
            </a:r>
          </a:p>
        </p:txBody>
      </p:sp>
    </p:spTree>
    <p:extLst>
      <p:ext uri="{BB962C8B-B14F-4D97-AF65-F5344CB8AC3E}">
        <p14:creationId xmlns:p14="http://schemas.microsoft.com/office/powerpoint/2010/main" val="331763191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52400" y="0"/>
            <a:ext cx="8839199" cy="742950"/>
          </a:xfrm>
        </p:spPr>
        <p:txBody>
          <a:bodyPr/>
          <a:lstStyle/>
          <a:p>
            <a:pPr eaLnBrk="1"/>
            <a:r>
              <a:rPr lang="en-US" altLang="en-US" sz="2200" dirty="0" smtClean="0">
                <a:latin typeface="Arial" charset="0"/>
                <a:cs typeface="Arial" charset="0"/>
              </a:rPr>
              <a:t>Plasma Natriuretic Peptide Levels and the </a:t>
            </a:r>
            <a:br>
              <a:rPr lang="en-US" altLang="en-US" sz="2200" dirty="0" smtClean="0">
                <a:latin typeface="Arial" charset="0"/>
                <a:cs typeface="Arial" charset="0"/>
              </a:rPr>
            </a:br>
            <a:r>
              <a:rPr lang="en-US" altLang="en-US" sz="2200" dirty="0" smtClean="0">
                <a:latin typeface="Arial" charset="0"/>
                <a:cs typeface="Arial" charset="0"/>
              </a:rPr>
              <a:t>Risk of Cardiovascular Events and Death</a:t>
            </a:r>
          </a:p>
        </p:txBody>
      </p:sp>
      <p:sp>
        <p:nvSpPr>
          <p:cNvPr id="49155" name="Content Placeholder 2"/>
          <p:cNvSpPr>
            <a:spLocks noGrp="1"/>
          </p:cNvSpPr>
          <p:nvPr>
            <p:ph idx="1"/>
          </p:nvPr>
        </p:nvSpPr>
        <p:spPr>
          <a:xfrm>
            <a:off x="217489" y="819150"/>
            <a:ext cx="8709025" cy="3657600"/>
          </a:xfrm>
        </p:spPr>
        <p:txBody>
          <a:bodyPr/>
          <a:lstStyle/>
          <a:p>
            <a:pPr eaLnBrk="1">
              <a:buFont typeface="Arial" charset="0"/>
              <a:buNone/>
            </a:pPr>
            <a:r>
              <a:rPr lang="en-US" altLang="en-US" sz="1150" b="1" i="1" dirty="0" smtClean="0">
                <a:latin typeface="Arial" charset="0"/>
                <a:cs typeface="Arial" charset="0"/>
              </a:rPr>
              <a:t>Background</a:t>
            </a:r>
            <a:r>
              <a:rPr lang="en-US" altLang="en-US" sz="1150" i="1" dirty="0" smtClean="0">
                <a:latin typeface="Arial" charset="0"/>
                <a:cs typeface="Arial" charset="0"/>
              </a:rPr>
              <a:t>: </a:t>
            </a:r>
            <a:r>
              <a:rPr lang="en-US" altLang="en-US" sz="1150" dirty="0" smtClean="0">
                <a:latin typeface="Arial" charset="0"/>
                <a:cs typeface="Arial" charset="0"/>
              </a:rPr>
              <a:t>The natriuretic peptides are </a:t>
            </a:r>
            <a:r>
              <a:rPr lang="en-US" altLang="en-US" sz="1150" dirty="0" err="1" smtClean="0">
                <a:latin typeface="Arial" charset="0"/>
                <a:cs typeface="Arial" charset="0"/>
              </a:rPr>
              <a:t>counterregulatory</a:t>
            </a:r>
            <a:r>
              <a:rPr lang="en-US" altLang="en-US" sz="1150" dirty="0" smtClean="0">
                <a:latin typeface="Arial" charset="0"/>
                <a:cs typeface="Arial" charset="0"/>
              </a:rPr>
              <a:t> hormones</a:t>
            </a:r>
            <a:r>
              <a:rPr lang="en-US" altLang="en-US" sz="1150" baseline="30000" dirty="0" smtClean="0">
                <a:latin typeface="Arial" charset="0"/>
                <a:cs typeface="Arial" charset="0"/>
              </a:rPr>
              <a:t> </a:t>
            </a:r>
            <a:r>
              <a:rPr lang="en-US" altLang="en-US" sz="1150" dirty="0" smtClean="0">
                <a:latin typeface="Arial" charset="0"/>
                <a:cs typeface="Arial" charset="0"/>
              </a:rPr>
              <a:t>involved in volume homeostasis and cardiovascular remodeling.</a:t>
            </a:r>
            <a:r>
              <a:rPr lang="en-US" altLang="en-US" sz="1150" baseline="30000" dirty="0" smtClean="0">
                <a:latin typeface="Arial" charset="0"/>
                <a:cs typeface="Arial" charset="0"/>
              </a:rPr>
              <a:t> </a:t>
            </a:r>
            <a:r>
              <a:rPr lang="en-US" altLang="en-US" sz="1150" dirty="0" smtClean="0">
                <a:latin typeface="Arial" charset="0"/>
                <a:cs typeface="Arial" charset="0"/>
              </a:rPr>
              <a:t>The prognostic significance of plasma natriuretic peptide levels</a:t>
            </a:r>
            <a:r>
              <a:rPr lang="en-US" altLang="en-US" sz="1150" baseline="30000" dirty="0" smtClean="0">
                <a:latin typeface="Arial" charset="0"/>
                <a:cs typeface="Arial" charset="0"/>
              </a:rPr>
              <a:t> </a:t>
            </a:r>
            <a:r>
              <a:rPr lang="en-US" altLang="en-US" sz="1150" dirty="0" smtClean="0">
                <a:latin typeface="Arial" charset="0"/>
                <a:cs typeface="Arial" charset="0"/>
              </a:rPr>
              <a:t>in apparently asymptomatic persons has not been established.</a:t>
            </a:r>
            <a:r>
              <a:rPr lang="en-US" altLang="en-US" sz="1150" baseline="30000" dirty="0" smtClean="0">
                <a:latin typeface="Arial" charset="0"/>
                <a:cs typeface="Arial" charset="0"/>
              </a:rPr>
              <a:t> </a:t>
            </a:r>
          </a:p>
          <a:p>
            <a:pPr eaLnBrk="1">
              <a:buFont typeface="Arial" charset="0"/>
              <a:buNone/>
            </a:pPr>
            <a:r>
              <a:rPr lang="en-US" altLang="en-US" sz="1150" b="1" i="1" dirty="0" smtClean="0">
                <a:latin typeface="Arial" charset="0"/>
                <a:cs typeface="Arial" charset="0"/>
              </a:rPr>
              <a:t>Methods</a:t>
            </a:r>
            <a:r>
              <a:rPr lang="en-US" altLang="en-US" sz="1150" i="1" dirty="0" smtClean="0">
                <a:latin typeface="Arial" charset="0"/>
                <a:cs typeface="Arial" charset="0"/>
              </a:rPr>
              <a:t>:</a:t>
            </a:r>
            <a:r>
              <a:rPr lang="en-US" altLang="en-US" sz="1150" dirty="0" smtClean="0">
                <a:latin typeface="Arial" charset="0"/>
                <a:cs typeface="Arial" charset="0"/>
              </a:rPr>
              <a:t> We prospectively studied 3346 persons without heart</a:t>
            </a:r>
            <a:r>
              <a:rPr lang="en-US" altLang="en-US" sz="1150" baseline="30000" dirty="0" smtClean="0">
                <a:latin typeface="Arial" charset="0"/>
                <a:cs typeface="Arial" charset="0"/>
              </a:rPr>
              <a:t> </a:t>
            </a:r>
            <a:r>
              <a:rPr lang="en-US" altLang="en-US" sz="1150" dirty="0" smtClean="0">
                <a:latin typeface="Arial" charset="0"/>
                <a:cs typeface="Arial" charset="0"/>
              </a:rPr>
              <a:t>failure. Using proportional-hazards regression, we examined</a:t>
            </a:r>
            <a:r>
              <a:rPr lang="en-US" altLang="en-US" sz="1150" baseline="30000" dirty="0" smtClean="0">
                <a:latin typeface="Arial" charset="0"/>
                <a:cs typeface="Arial" charset="0"/>
              </a:rPr>
              <a:t> </a:t>
            </a:r>
            <a:r>
              <a:rPr lang="en-US" altLang="en-US" sz="1150" dirty="0" smtClean="0">
                <a:latin typeface="Arial" charset="0"/>
                <a:cs typeface="Arial" charset="0"/>
              </a:rPr>
              <a:t>the relations of plasma B-type natriuretic peptide and N-terminal</a:t>
            </a:r>
            <a:r>
              <a:rPr lang="en-US" altLang="en-US" sz="1150" baseline="30000" dirty="0" smtClean="0">
                <a:latin typeface="Arial" charset="0"/>
                <a:cs typeface="Arial" charset="0"/>
              </a:rPr>
              <a:t> </a:t>
            </a:r>
            <a:r>
              <a:rPr lang="en-US" altLang="en-US" sz="1150" dirty="0" smtClean="0">
                <a:latin typeface="Arial" charset="0"/>
                <a:cs typeface="Arial" charset="0"/>
              </a:rPr>
              <a:t>pro–atrial natriuretic peptide to the risk of death from</a:t>
            </a:r>
            <a:r>
              <a:rPr lang="en-US" altLang="en-US" sz="1150" baseline="30000" dirty="0" smtClean="0">
                <a:latin typeface="Arial" charset="0"/>
                <a:cs typeface="Arial" charset="0"/>
              </a:rPr>
              <a:t> </a:t>
            </a:r>
            <a:r>
              <a:rPr lang="en-US" altLang="en-US" sz="1150" dirty="0" smtClean="0">
                <a:latin typeface="Arial" charset="0"/>
                <a:cs typeface="Arial" charset="0"/>
              </a:rPr>
              <a:t>any cause, a first major cardiovascular event, heart failure,</a:t>
            </a:r>
            <a:r>
              <a:rPr lang="en-US" altLang="en-US" sz="1150" baseline="30000" dirty="0" smtClean="0">
                <a:latin typeface="Arial" charset="0"/>
                <a:cs typeface="Arial" charset="0"/>
              </a:rPr>
              <a:t> </a:t>
            </a:r>
            <a:r>
              <a:rPr lang="en-US" altLang="en-US" sz="1150" dirty="0" smtClean="0">
                <a:latin typeface="Arial" charset="0"/>
                <a:cs typeface="Arial" charset="0"/>
              </a:rPr>
              <a:t>atrial fibrillation, stroke or transient ischemic attack, and</a:t>
            </a:r>
            <a:r>
              <a:rPr lang="en-US" altLang="en-US" sz="1150" baseline="30000" dirty="0" smtClean="0">
                <a:latin typeface="Arial" charset="0"/>
                <a:cs typeface="Arial" charset="0"/>
              </a:rPr>
              <a:t> </a:t>
            </a:r>
            <a:r>
              <a:rPr lang="en-US" altLang="en-US" sz="1150" dirty="0" smtClean="0">
                <a:latin typeface="Arial" charset="0"/>
                <a:cs typeface="Arial" charset="0"/>
              </a:rPr>
              <a:t>coronary heart disease.</a:t>
            </a:r>
            <a:r>
              <a:rPr lang="en-US" altLang="en-US" sz="1150" baseline="30000" dirty="0" smtClean="0">
                <a:latin typeface="Arial" charset="0"/>
                <a:cs typeface="Arial" charset="0"/>
              </a:rPr>
              <a:t> </a:t>
            </a:r>
            <a:endParaRPr lang="en-US" altLang="en-US" sz="1150" dirty="0" smtClean="0">
              <a:latin typeface="Arial" charset="0"/>
              <a:cs typeface="Arial" charset="0"/>
            </a:endParaRPr>
          </a:p>
          <a:p>
            <a:pPr eaLnBrk="1">
              <a:buFont typeface="Arial" charset="0"/>
              <a:buNone/>
            </a:pPr>
            <a:r>
              <a:rPr lang="en-US" altLang="en-US" sz="1150" b="1" i="1" dirty="0" smtClean="0">
                <a:latin typeface="Arial" charset="0"/>
                <a:cs typeface="Arial" charset="0"/>
              </a:rPr>
              <a:t>Results:</a:t>
            </a:r>
            <a:r>
              <a:rPr lang="en-US" altLang="en-US" sz="1150" b="1" dirty="0" smtClean="0">
                <a:latin typeface="Arial" charset="0"/>
                <a:cs typeface="Arial" charset="0"/>
              </a:rPr>
              <a:t> </a:t>
            </a:r>
            <a:r>
              <a:rPr lang="en-US" altLang="en-US" sz="1150" dirty="0" smtClean="0">
                <a:latin typeface="Arial" charset="0"/>
                <a:cs typeface="Arial" charset="0"/>
              </a:rPr>
              <a:t>During a mean follow-up of 5.2 years, 119 participants</a:t>
            </a:r>
            <a:r>
              <a:rPr lang="en-US" altLang="en-US" sz="1150" baseline="30000" dirty="0" smtClean="0">
                <a:latin typeface="Arial" charset="0"/>
                <a:cs typeface="Arial" charset="0"/>
              </a:rPr>
              <a:t> </a:t>
            </a:r>
            <a:r>
              <a:rPr lang="en-US" altLang="en-US" sz="1150" dirty="0" smtClean="0">
                <a:latin typeface="Arial" charset="0"/>
                <a:cs typeface="Arial" charset="0"/>
              </a:rPr>
              <a:t>died and 79 had a first cardiovascular event. After adjustment</a:t>
            </a:r>
            <a:r>
              <a:rPr lang="en-US" altLang="en-US" sz="1150" baseline="30000" dirty="0" smtClean="0">
                <a:latin typeface="Arial" charset="0"/>
                <a:cs typeface="Arial" charset="0"/>
              </a:rPr>
              <a:t> </a:t>
            </a:r>
            <a:r>
              <a:rPr lang="en-US" altLang="en-US" sz="1150" dirty="0" smtClean="0">
                <a:latin typeface="Arial" charset="0"/>
                <a:cs typeface="Arial" charset="0"/>
              </a:rPr>
              <a:t>for cardiovascular risk factors, each increment of 1 SD in log</a:t>
            </a:r>
            <a:r>
              <a:rPr lang="en-US" altLang="en-US" sz="1150" baseline="30000" dirty="0" smtClean="0">
                <a:latin typeface="Arial" charset="0"/>
                <a:cs typeface="Arial" charset="0"/>
              </a:rPr>
              <a:t> </a:t>
            </a:r>
            <a:r>
              <a:rPr lang="en-US" altLang="en-US" sz="1150" dirty="0" smtClean="0">
                <a:latin typeface="Arial" charset="0"/>
                <a:cs typeface="Arial" charset="0"/>
              </a:rPr>
              <a:t>B-type natriuretic peptide levels was associated with a 27 percent</a:t>
            </a:r>
            <a:r>
              <a:rPr lang="en-US" altLang="en-US" sz="1150" baseline="30000" dirty="0" smtClean="0">
                <a:latin typeface="Arial" charset="0"/>
                <a:cs typeface="Arial" charset="0"/>
              </a:rPr>
              <a:t> </a:t>
            </a:r>
            <a:r>
              <a:rPr lang="en-US" altLang="en-US" sz="1150" dirty="0" smtClean="0">
                <a:latin typeface="Arial" charset="0"/>
                <a:cs typeface="Arial" charset="0"/>
              </a:rPr>
              <a:t>increase in the risk of death (P=0.009), a 28 percent increase</a:t>
            </a:r>
            <a:r>
              <a:rPr lang="en-US" altLang="en-US" sz="1150" baseline="30000" dirty="0" smtClean="0">
                <a:latin typeface="Arial" charset="0"/>
                <a:cs typeface="Arial" charset="0"/>
              </a:rPr>
              <a:t> </a:t>
            </a:r>
            <a:r>
              <a:rPr lang="en-US" altLang="en-US" sz="1150" dirty="0" smtClean="0">
                <a:latin typeface="Arial" charset="0"/>
                <a:cs typeface="Arial" charset="0"/>
              </a:rPr>
              <a:t>in the risk of a first cardiovascular event (P=0.03), a 77 percent</a:t>
            </a:r>
            <a:r>
              <a:rPr lang="en-US" altLang="en-US" sz="1150" baseline="30000" dirty="0" smtClean="0">
                <a:latin typeface="Arial" charset="0"/>
                <a:cs typeface="Arial" charset="0"/>
              </a:rPr>
              <a:t> </a:t>
            </a:r>
            <a:r>
              <a:rPr lang="en-US" altLang="en-US" sz="1150" dirty="0" smtClean="0">
                <a:latin typeface="Arial" charset="0"/>
                <a:cs typeface="Arial" charset="0"/>
              </a:rPr>
              <a:t>increase in the risk of heart failure (P&lt;0.001), a 66 percent</a:t>
            </a:r>
            <a:r>
              <a:rPr lang="en-US" altLang="en-US" sz="1150" baseline="30000" dirty="0" smtClean="0">
                <a:latin typeface="Arial" charset="0"/>
                <a:cs typeface="Arial" charset="0"/>
              </a:rPr>
              <a:t> </a:t>
            </a:r>
            <a:r>
              <a:rPr lang="en-US" altLang="en-US" sz="1150" dirty="0" smtClean="0">
                <a:latin typeface="Arial" charset="0"/>
                <a:cs typeface="Arial" charset="0"/>
              </a:rPr>
              <a:t>increase in the risk of atrial fibrillation (P&lt;0.001), and</a:t>
            </a:r>
            <a:r>
              <a:rPr lang="en-US" altLang="en-US" sz="1150" baseline="30000" dirty="0" smtClean="0">
                <a:latin typeface="Arial" charset="0"/>
                <a:cs typeface="Arial" charset="0"/>
              </a:rPr>
              <a:t> </a:t>
            </a:r>
            <a:r>
              <a:rPr lang="en-US" altLang="en-US" sz="1150" dirty="0" smtClean="0">
                <a:latin typeface="Arial" charset="0"/>
                <a:cs typeface="Arial" charset="0"/>
              </a:rPr>
              <a:t>a 53 percent increase in the risk of stroke or transient ischemic</a:t>
            </a:r>
            <a:r>
              <a:rPr lang="en-US" altLang="en-US" sz="1150" baseline="30000" dirty="0" smtClean="0">
                <a:latin typeface="Arial" charset="0"/>
                <a:cs typeface="Arial" charset="0"/>
              </a:rPr>
              <a:t> </a:t>
            </a:r>
            <a:r>
              <a:rPr lang="en-US" altLang="en-US" sz="1150" dirty="0" smtClean="0">
                <a:latin typeface="Arial" charset="0"/>
                <a:cs typeface="Arial" charset="0"/>
              </a:rPr>
              <a:t>attack (P=0.002). Peptide levels were not significantly associated</a:t>
            </a:r>
            <a:r>
              <a:rPr lang="en-US" altLang="en-US" sz="1150" baseline="30000" dirty="0" smtClean="0">
                <a:latin typeface="Arial" charset="0"/>
                <a:cs typeface="Arial" charset="0"/>
              </a:rPr>
              <a:t> </a:t>
            </a:r>
            <a:r>
              <a:rPr lang="en-US" altLang="en-US" sz="1150" dirty="0" smtClean="0">
                <a:latin typeface="Arial" charset="0"/>
                <a:cs typeface="Arial" charset="0"/>
              </a:rPr>
              <a:t>with the risk of coronary heart disease events. B-type natriuretic</a:t>
            </a:r>
            <a:r>
              <a:rPr lang="en-US" altLang="en-US" sz="1150" baseline="30000" dirty="0" smtClean="0">
                <a:latin typeface="Arial" charset="0"/>
                <a:cs typeface="Arial" charset="0"/>
              </a:rPr>
              <a:t> </a:t>
            </a:r>
            <a:r>
              <a:rPr lang="en-US" altLang="en-US" sz="1150" dirty="0" smtClean="0">
                <a:latin typeface="Arial" charset="0"/>
                <a:cs typeface="Arial" charset="0"/>
              </a:rPr>
              <a:t>peptide values above the 80th percentile (20.0 </a:t>
            </a:r>
            <a:r>
              <a:rPr lang="en-US" altLang="en-US" sz="1150" dirty="0" err="1" smtClean="0">
                <a:latin typeface="Arial" charset="0"/>
                <a:cs typeface="Arial" charset="0"/>
              </a:rPr>
              <a:t>pg</a:t>
            </a:r>
            <a:r>
              <a:rPr lang="en-US" altLang="en-US" sz="1150" dirty="0" smtClean="0">
                <a:latin typeface="Arial" charset="0"/>
                <a:cs typeface="Arial" charset="0"/>
              </a:rPr>
              <a:t> per milliliter</a:t>
            </a:r>
            <a:r>
              <a:rPr lang="en-US" altLang="en-US" sz="1150" baseline="30000" dirty="0" smtClean="0">
                <a:latin typeface="Arial" charset="0"/>
                <a:cs typeface="Arial" charset="0"/>
              </a:rPr>
              <a:t> </a:t>
            </a:r>
            <a:r>
              <a:rPr lang="en-US" altLang="en-US" sz="1150" dirty="0" smtClean="0">
                <a:latin typeface="Arial" charset="0"/>
                <a:cs typeface="Arial" charset="0"/>
              </a:rPr>
              <a:t>for men and 23.3 </a:t>
            </a:r>
            <a:r>
              <a:rPr lang="en-US" altLang="en-US" sz="1150" dirty="0" err="1" smtClean="0">
                <a:latin typeface="Arial" charset="0"/>
                <a:cs typeface="Arial" charset="0"/>
              </a:rPr>
              <a:t>pg</a:t>
            </a:r>
            <a:r>
              <a:rPr lang="en-US" altLang="en-US" sz="1150" dirty="0" smtClean="0">
                <a:latin typeface="Arial" charset="0"/>
                <a:cs typeface="Arial" charset="0"/>
              </a:rPr>
              <a:t> per milliliter for women) were associated</a:t>
            </a:r>
            <a:r>
              <a:rPr lang="en-US" altLang="en-US" sz="1150" baseline="30000" dirty="0" smtClean="0">
                <a:latin typeface="Arial" charset="0"/>
                <a:cs typeface="Arial" charset="0"/>
              </a:rPr>
              <a:t> </a:t>
            </a:r>
            <a:r>
              <a:rPr lang="en-US" altLang="en-US" sz="1150" dirty="0" smtClean="0">
                <a:latin typeface="Arial" charset="0"/>
                <a:cs typeface="Arial" charset="0"/>
              </a:rPr>
              <a:t>with multivariable-adjusted hazard ratios of 1.62 for death</a:t>
            </a:r>
            <a:r>
              <a:rPr lang="en-US" altLang="en-US" sz="1150" baseline="30000" dirty="0" smtClean="0">
                <a:latin typeface="Arial" charset="0"/>
                <a:cs typeface="Arial" charset="0"/>
              </a:rPr>
              <a:t> </a:t>
            </a:r>
            <a:r>
              <a:rPr lang="en-US" altLang="en-US" sz="1150" dirty="0" smtClean="0">
                <a:latin typeface="Arial" charset="0"/>
                <a:cs typeface="Arial" charset="0"/>
              </a:rPr>
              <a:t>(P=0.02), 1.76 for a first major cardiovascular event (P=0.03),</a:t>
            </a:r>
            <a:r>
              <a:rPr lang="en-US" altLang="en-US" sz="1150" baseline="30000" dirty="0" smtClean="0">
                <a:latin typeface="Arial" charset="0"/>
                <a:cs typeface="Arial" charset="0"/>
              </a:rPr>
              <a:t> </a:t>
            </a:r>
            <a:r>
              <a:rPr lang="en-US" altLang="en-US" sz="1150" dirty="0" smtClean="0">
                <a:latin typeface="Arial" charset="0"/>
                <a:cs typeface="Arial" charset="0"/>
              </a:rPr>
              <a:t>1.91 for atrial fibrillation (P=0.02), 1.99 for stroke or transient</a:t>
            </a:r>
            <a:r>
              <a:rPr lang="en-US" altLang="en-US" sz="1150" baseline="30000" dirty="0" smtClean="0">
                <a:latin typeface="Arial" charset="0"/>
                <a:cs typeface="Arial" charset="0"/>
              </a:rPr>
              <a:t> </a:t>
            </a:r>
            <a:r>
              <a:rPr lang="en-US" altLang="en-US" sz="1150" dirty="0" smtClean="0">
                <a:latin typeface="Arial" charset="0"/>
                <a:cs typeface="Arial" charset="0"/>
              </a:rPr>
              <a:t>ischemic attack (P=0.02), and 3.07 for heart failure (P=0.002).</a:t>
            </a:r>
            <a:r>
              <a:rPr lang="en-US" altLang="en-US" sz="1150" baseline="30000" dirty="0" smtClean="0">
                <a:latin typeface="Arial" charset="0"/>
                <a:cs typeface="Arial" charset="0"/>
              </a:rPr>
              <a:t> </a:t>
            </a:r>
            <a:r>
              <a:rPr lang="en-US" altLang="en-US" sz="1150" dirty="0" smtClean="0">
                <a:latin typeface="Arial" charset="0"/>
                <a:cs typeface="Arial" charset="0"/>
              </a:rPr>
              <a:t>Similar results were obtained for N-terminal pro–atrial</a:t>
            </a:r>
            <a:r>
              <a:rPr lang="en-US" altLang="en-US" sz="1150" baseline="30000" dirty="0" smtClean="0">
                <a:latin typeface="Arial" charset="0"/>
                <a:cs typeface="Arial" charset="0"/>
              </a:rPr>
              <a:t> </a:t>
            </a:r>
            <a:r>
              <a:rPr lang="en-US" altLang="en-US" sz="1150" dirty="0" smtClean="0">
                <a:latin typeface="Arial" charset="0"/>
                <a:cs typeface="Arial" charset="0"/>
              </a:rPr>
              <a:t>natriuretic peptide.</a:t>
            </a:r>
            <a:r>
              <a:rPr lang="en-US" altLang="en-US" sz="1150" baseline="30000" dirty="0" smtClean="0">
                <a:latin typeface="Arial" charset="0"/>
                <a:cs typeface="Arial" charset="0"/>
              </a:rPr>
              <a:t> </a:t>
            </a:r>
            <a:endParaRPr lang="en-US" altLang="en-US" sz="1150" dirty="0" smtClean="0">
              <a:latin typeface="Arial" charset="0"/>
              <a:cs typeface="Arial" charset="0"/>
            </a:endParaRPr>
          </a:p>
          <a:p>
            <a:pPr eaLnBrk="1">
              <a:buFont typeface="Arial" charset="0"/>
              <a:buNone/>
            </a:pPr>
            <a:r>
              <a:rPr lang="en-US" altLang="en-US" sz="1150" b="1" i="1" dirty="0" smtClean="0">
                <a:latin typeface="Arial" charset="0"/>
                <a:cs typeface="Arial" charset="0"/>
              </a:rPr>
              <a:t>Conclusions:</a:t>
            </a:r>
            <a:r>
              <a:rPr lang="en-US" altLang="en-US" sz="1150" b="1" dirty="0" smtClean="0">
                <a:latin typeface="Arial" charset="0"/>
                <a:cs typeface="Arial" charset="0"/>
              </a:rPr>
              <a:t> </a:t>
            </a:r>
            <a:r>
              <a:rPr lang="en-US" altLang="en-US" sz="1150" dirty="0" smtClean="0">
                <a:latin typeface="Arial" charset="0"/>
                <a:cs typeface="Arial" charset="0"/>
              </a:rPr>
              <a:t>In this community-based sample, plasma natriuretic</a:t>
            </a:r>
            <a:r>
              <a:rPr lang="en-US" altLang="en-US" sz="1150" baseline="30000" dirty="0" smtClean="0">
                <a:latin typeface="Arial" charset="0"/>
                <a:cs typeface="Arial" charset="0"/>
              </a:rPr>
              <a:t> </a:t>
            </a:r>
            <a:r>
              <a:rPr lang="en-US" altLang="en-US" sz="1150" dirty="0" smtClean="0">
                <a:latin typeface="Arial" charset="0"/>
                <a:cs typeface="Arial" charset="0"/>
              </a:rPr>
              <a:t>peptide levels predicted the risk of death and cardiovascular</a:t>
            </a:r>
            <a:r>
              <a:rPr lang="en-US" altLang="en-US" sz="1150" baseline="30000" dirty="0" smtClean="0">
                <a:latin typeface="Arial" charset="0"/>
                <a:cs typeface="Arial" charset="0"/>
              </a:rPr>
              <a:t> </a:t>
            </a:r>
            <a:r>
              <a:rPr lang="en-US" altLang="en-US" sz="1150" dirty="0" smtClean="0">
                <a:latin typeface="Arial" charset="0"/>
                <a:cs typeface="Arial" charset="0"/>
              </a:rPr>
              <a:t>events after adjustment for traditional risk factors. Excess</a:t>
            </a:r>
            <a:r>
              <a:rPr lang="en-US" altLang="en-US" sz="1150" baseline="30000" dirty="0" smtClean="0">
                <a:latin typeface="Arial" charset="0"/>
                <a:cs typeface="Arial" charset="0"/>
              </a:rPr>
              <a:t> </a:t>
            </a:r>
            <a:r>
              <a:rPr lang="en-US" altLang="en-US" sz="1150" dirty="0" smtClean="0">
                <a:latin typeface="Arial" charset="0"/>
                <a:cs typeface="Arial" charset="0"/>
              </a:rPr>
              <a:t>risk was apparent at natriuretic peptide levels well below current</a:t>
            </a:r>
            <a:r>
              <a:rPr lang="en-US" altLang="en-US" sz="1150" baseline="30000" dirty="0" smtClean="0">
                <a:latin typeface="Arial" charset="0"/>
                <a:cs typeface="Arial" charset="0"/>
              </a:rPr>
              <a:t> </a:t>
            </a:r>
            <a:r>
              <a:rPr lang="en-US" altLang="en-US" sz="1150" dirty="0" smtClean="0">
                <a:latin typeface="Arial" charset="0"/>
                <a:cs typeface="Arial" charset="0"/>
              </a:rPr>
              <a:t>thresholds used to diagnose heart failure. N </a:t>
            </a:r>
            <a:r>
              <a:rPr lang="en-US" altLang="en-US" sz="1150" dirty="0" err="1" smtClean="0">
                <a:latin typeface="Arial" charset="0"/>
                <a:cs typeface="Arial" charset="0"/>
              </a:rPr>
              <a:t>Eng</a:t>
            </a:r>
            <a:r>
              <a:rPr lang="en-US" altLang="en-US" sz="1150" dirty="0" smtClean="0">
                <a:latin typeface="Arial" charset="0"/>
                <a:cs typeface="Arial" charset="0"/>
              </a:rPr>
              <a:t> J Med 2004; </a:t>
            </a:r>
            <a:r>
              <a:rPr lang="en-US" altLang="en-US" sz="1150" dirty="0" smtClean="0"/>
              <a:t>350:655-663.</a:t>
            </a:r>
            <a:endParaRPr lang="en-US" altLang="en-US" sz="1150" dirty="0" smtClean="0">
              <a:latin typeface="Arial" charset="0"/>
              <a:cs typeface="Arial" charset="0"/>
            </a:endParaRPr>
          </a:p>
          <a:p>
            <a:pPr marL="0" indent="0">
              <a:buNone/>
            </a:pPr>
            <a:r>
              <a:rPr lang="en-US" altLang="en-US" sz="1000" i="1" dirty="0">
                <a:latin typeface="Arial" charset="0"/>
                <a:cs typeface="Arial" charset="0"/>
              </a:rPr>
              <a:t>Thomas J. Wang, M.D., Martin G. Larson, Sc.D., Daniel Levy, M.D., Emelia J. Benjamin, M.D., Eric P. </a:t>
            </a:r>
            <a:r>
              <a:rPr lang="en-US" altLang="en-US" sz="1000" i="1" dirty="0" err="1">
                <a:latin typeface="Arial" charset="0"/>
                <a:cs typeface="Arial" charset="0"/>
              </a:rPr>
              <a:t>Leip</a:t>
            </a:r>
            <a:r>
              <a:rPr lang="en-US" altLang="en-US" sz="1000" i="1" dirty="0">
                <a:latin typeface="Arial" charset="0"/>
                <a:cs typeface="Arial" charset="0"/>
              </a:rPr>
              <a:t>, M.S., </a:t>
            </a:r>
            <a:r>
              <a:rPr lang="en-US" altLang="en-US" sz="1000" i="1" dirty="0" err="1">
                <a:latin typeface="Arial" charset="0"/>
                <a:cs typeface="Arial" charset="0"/>
              </a:rPr>
              <a:t>Torbjorn</a:t>
            </a:r>
            <a:r>
              <a:rPr lang="en-US" altLang="en-US" sz="1000" i="1" dirty="0">
                <a:latin typeface="Arial" charset="0"/>
                <a:cs typeface="Arial" charset="0"/>
              </a:rPr>
              <a:t> </a:t>
            </a:r>
            <a:r>
              <a:rPr lang="en-US" altLang="en-US" sz="1000" i="1" dirty="0" err="1">
                <a:latin typeface="Arial" charset="0"/>
                <a:cs typeface="Arial" charset="0"/>
              </a:rPr>
              <a:t>Omland</a:t>
            </a:r>
            <a:r>
              <a:rPr lang="en-US" altLang="en-US" sz="1000" i="1" dirty="0">
                <a:latin typeface="Arial" charset="0"/>
                <a:cs typeface="Arial" charset="0"/>
              </a:rPr>
              <a:t>, M.D., Philip A. Wolf, M.D., and Ramachandran S. </a:t>
            </a:r>
            <a:r>
              <a:rPr lang="en-US" altLang="en-US" sz="1000" i="1" dirty="0" err="1">
                <a:latin typeface="Arial" charset="0"/>
                <a:cs typeface="Arial" charset="0"/>
              </a:rPr>
              <a:t>Vasan</a:t>
            </a:r>
            <a:r>
              <a:rPr lang="en-US" altLang="en-US" sz="1000" i="1" dirty="0">
                <a:latin typeface="Arial" charset="0"/>
                <a:cs typeface="Arial" charset="0"/>
              </a:rPr>
              <a:t>, M.D.</a:t>
            </a:r>
            <a:endParaRPr lang="en-US" altLang="en-US" sz="1000" dirty="0" smtClean="0"/>
          </a:p>
        </p:txBody>
      </p:sp>
    </p:spTree>
    <p:extLst>
      <p:ext uri="{BB962C8B-B14F-4D97-AF65-F5344CB8AC3E}">
        <p14:creationId xmlns:p14="http://schemas.microsoft.com/office/powerpoint/2010/main" val="10560232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17488" y="290513"/>
            <a:ext cx="8926512" cy="857250"/>
          </a:xfrm>
        </p:spPr>
        <p:txBody>
          <a:bodyPr/>
          <a:lstStyle/>
          <a:p>
            <a:pPr eaLnBrk="1"/>
            <a:r>
              <a:rPr lang="en-US" altLang="en-US" sz="2900" dirty="0" err="1" smtClean="0">
                <a:latin typeface="Arial" charset="0"/>
                <a:cs typeface="Arial" charset="0"/>
              </a:rPr>
              <a:t>Needlestick</a:t>
            </a:r>
            <a:r>
              <a:rPr lang="en-US" altLang="en-US" sz="2900" dirty="0" smtClean="0">
                <a:latin typeface="Arial" charset="0"/>
                <a:cs typeface="Arial" charset="0"/>
              </a:rPr>
              <a:t> Injuries among Surgeons in Training</a:t>
            </a:r>
            <a:r>
              <a:rPr lang="en-US" altLang="en-US" sz="1600" dirty="0" smtClean="0">
                <a:latin typeface="Arial" charset="0"/>
                <a:cs typeface="Arial" charset="0"/>
              </a:rPr>
              <a:t/>
            </a:r>
            <a:br>
              <a:rPr lang="en-US" altLang="en-US" sz="1600" dirty="0" smtClean="0">
                <a:latin typeface="Arial" charset="0"/>
                <a:cs typeface="Arial" charset="0"/>
              </a:rPr>
            </a:br>
            <a:r>
              <a:rPr lang="en-US" altLang="en-US" sz="1600" dirty="0" smtClean="0">
                <a:latin typeface="Arial" charset="0"/>
                <a:cs typeface="Arial" charset="0"/>
              </a:rPr>
              <a:t/>
            </a:r>
            <a:br>
              <a:rPr lang="en-US" altLang="en-US" sz="1600" dirty="0" smtClean="0">
                <a:latin typeface="Arial" charset="0"/>
                <a:cs typeface="Arial" charset="0"/>
              </a:rPr>
            </a:br>
            <a:endParaRPr lang="en-US" altLang="en-US" sz="1600" dirty="0" smtClean="0">
              <a:latin typeface="Arial" charset="0"/>
              <a:cs typeface="Arial" charset="0"/>
            </a:endParaRPr>
          </a:p>
        </p:txBody>
      </p:sp>
      <p:sp>
        <p:nvSpPr>
          <p:cNvPr id="50179" name="Content Placeholder 2"/>
          <p:cNvSpPr>
            <a:spLocks noGrp="1"/>
          </p:cNvSpPr>
          <p:nvPr>
            <p:ph idx="1"/>
          </p:nvPr>
        </p:nvSpPr>
        <p:spPr>
          <a:xfrm>
            <a:off x="152400" y="819150"/>
            <a:ext cx="8778875" cy="3276600"/>
          </a:xfrm>
        </p:spPr>
        <p:txBody>
          <a:bodyPr/>
          <a:lstStyle/>
          <a:p>
            <a:pPr eaLnBrk="1">
              <a:buFont typeface="Arial" charset="0"/>
              <a:buNone/>
            </a:pPr>
            <a:r>
              <a:rPr lang="en-US" altLang="en-US" sz="1200" b="1" i="1" dirty="0" smtClean="0">
                <a:latin typeface="Arial" charset="0"/>
                <a:cs typeface="Arial" charset="0"/>
              </a:rPr>
              <a:t>Background:</a:t>
            </a:r>
            <a:r>
              <a:rPr lang="en-US" altLang="en-US" sz="1200" b="1" dirty="0" smtClean="0">
                <a:latin typeface="Arial" charset="0"/>
                <a:cs typeface="Arial" charset="0"/>
              </a:rPr>
              <a:t> </a:t>
            </a:r>
            <a:r>
              <a:rPr lang="en-US" altLang="en-US" sz="1200" dirty="0" smtClean="0">
                <a:latin typeface="Arial" charset="0"/>
                <a:cs typeface="Arial" charset="0"/>
              </a:rPr>
              <a:t>Surgeons in training are at high risk for </a:t>
            </a:r>
            <a:r>
              <a:rPr lang="en-US" altLang="en-US" sz="1200" dirty="0" err="1" smtClean="0">
                <a:latin typeface="Arial" charset="0"/>
                <a:cs typeface="Arial" charset="0"/>
              </a:rPr>
              <a:t>needlestick</a:t>
            </a:r>
            <a:r>
              <a:rPr lang="en-US" altLang="en-US" sz="1200" baseline="30000" dirty="0" smtClean="0">
                <a:latin typeface="Arial" charset="0"/>
                <a:cs typeface="Arial" charset="0"/>
              </a:rPr>
              <a:t> </a:t>
            </a:r>
            <a:r>
              <a:rPr lang="en-US" altLang="en-US" sz="1200" dirty="0" smtClean="0">
                <a:latin typeface="Arial" charset="0"/>
                <a:cs typeface="Arial" charset="0"/>
              </a:rPr>
              <a:t>injuries. The reporting of such injuries is a critical step</a:t>
            </a:r>
            <a:r>
              <a:rPr lang="en-US" altLang="en-US" sz="1200" baseline="30000" dirty="0" smtClean="0">
                <a:latin typeface="Arial" charset="0"/>
                <a:cs typeface="Arial" charset="0"/>
              </a:rPr>
              <a:t> </a:t>
            </a:r>
            <a:r>
              <a:rPr lang="en-US" altLang="en-US" sz="1200" dirty="0" smtClean="0">
                <a:latin typeface="Arial" charset="0"/>
                <a:cs typeface="Arial" charset="0"/>
              </a:rPr>
              <a:t>in initiating early prophylaxis or treatment.</a:t>
            </a:r>
            <a:r>
              <a:rPr lang="en-US" altLang="en-US" sz="1200" baseline="30000" dirty="0" smtClean="0">
                <a:latin typeface="Arial" charset="0"/>
                <a:cs typeface="Arial" charset="0"/>
              </a:rPr>
              <a:t> </a:t>
            </a:r>
            <a:r>
              <a:rPr lang="en-US" altLang="en-US" sz="1200" i="1" dirty="0" smtClean="0">
                <a:latin typeface="Arial" charset="0"/>
                <a:cs typeface="Arial" charset="0"/>
              </a:rPr>
              <a:t>Methods</a:t>
            </a:r>
            <a:r>
              <a:rPr lang="en-US" altLang="en-US" sz="1200" dirty="0" smtClean="0">
                <a:latin typeface="Arial" charset="0"/>
                <a:cs typeface="Arial" charset="0"/>
              </a:rPr>
              <a:t> We surveyed surgeons in training at 17 medical centers</a:t>
            </a:r>
            <a:r>
              <a:rPr lang="en-US" altLang="en-US" sz="1200" baseline="30000" dirty="0" smtClean="0">
                <a:latin typeface="Arial" charset="0"/>
                <a:cs typeface="Arial" charset="0"/>
              </a:rPr>
              <a:t> </a:t>
            </a:r>
            <a:r>
              <a:rPr lang="en-US" altLang="en-US" sz="1200" dirty="0" smtClean="0">
                <a:latin typeface="Arial" charset="0"/>
                <a:cs typeface="Arial" charset="0"/>
              </a:rPr>
              <a:t>about previous </a:t>
            </a:r>
            <a:r>
              <a:rPr lang="en-US" altLang="en-US" sz="1200" dirty="0" err="1" smtClean="0">
                <a:latin typeface="Arial" charset="0"/>
                <a:cs typeface="Arial" charset="0"/>
              </a:rPr>
              <a:t>needlestick</a:t>
            </a:r>
            <a:r>
              <a:rPr lang="en-US" altLang="en-US" sz="1200" dirty="0" smtClean="0">
                <a:latin typeface="Arial" charset="0"/>
                <a:cs typeface="Arial" charset="0"/>
              </a:rPr>
              <a:t> injuries. Survey items inquired about</a:t>
            </a:r>
            <a:r>
              <a:rPr lang="en-US" altLang="en-US" sz="1200" baseline="30000" dirty="0" smtClean="0">
                <a:latin typeface="Arial" charset="0"/>
                <a:cs typeface="Arial" charset="0"/>
              </a:rPr>
              <a:t> </a:t>
            </a:r>
            <a:r>
              <a:rPr lang="en-US" altLang="en-US" sz="1200" dirty="0" smtClean="0">
                <a:latin typeface="Arial" charset="0"/>
                <a:cs typeface="Arial" charset="0"/>
              </a:rPr>
              <a:t>whether the most recent injury was reported to an employee health</a:t>
            </a:r>
            <a:r>
              <a:rPr lang="en-US" altLang="en-US" sz="1200" baseline="30000" dirty="0" smtClean="0">
                <a:latin typeface="Arial" charset="0"/>
                <a:cs typeface="Arial" charset="0"/>
              </a:rPr>
              <a:t> </a:t>
            </a:r>
            <a:r>
              <a:rPr lang="en-US" altLang="en-US" sz="1200" dirty="0" smtClean="0">
                <a:latin typeface="Arial" charset="0"/>
                <a:cs typeface="Arial" charset="0"/>
              </a:rPr>
              <a:t>service or involved a "high-risk" patient (i.e., one with a</a:t>
            </a:r>
            <a:r>
              <a:rPr lang="en-US" altLang="en-US" sz="1200" baseline="30000" dirty="0" smtClean="0">
                <a:latin typeface="Arial" charset="0"/>
                <a:cs typeface="Arial" charset="0"/>
              </a:rPr>
              <a:t> </a:t>
            </a:r>
            <a:r>
              <a:rPr lang="en-US" altLang="en-US" sz="1200" dirty="0" smtClean="0">
                <a:latin typeface="Arial" charset="0"/>
                <a:cs typeface="Arial" charset="0"/>
              </a:rPr>
              <a:t>history of infection with human immunodeficiency virus, hepatitis</a:t>
            </a:r>
            <a:r>
              <a:rPr lang="en-US" altLang="en-US" sz="1200" baseline="30000" dirty="0" smtClean="0">
                <a:latin typeface="Arial" charset="0"/>
                <a:cs typeface="Arial" charset="0"/>
              </a:rPr>
              <a:t> </a:t>
            </a:r>
            <a:r>
              <a:rPr lang="en-US" altLang="en-US" sz="1200" dirty="0" smtClean="0">
                <a:latin typeface="Arial" charset="0"/>
                <a:cs typeface="Arial" charset="0"/>
              </a:rPr>
              <a:t>B or hepatitis C, or injection-drug use); we also asked about</a:t>
            </a:r>
            <a:r>
              <a:rPr lang="en-US" altLang="en-US" sz="1200" baseline="30000" dirty="0" smtClean="0">
                <a:latin typeface="Arial" charset="0"/>
                <a:cs typeface="Arial" charset="0"/>
              </a:rPr>
              <a:t> </a:t>
            </a:r>
            <a:r>
              <a:rPr lang="en-US" altLang="en-US" sz="1200" dirty="0" smtClean="0">
                <a:latin typeface="Arial" charset="0"/>
                <a:cs typeface="Arial" charset="0"/>
              </a:rPr>
              <a:t>the perceived cause of the injury and the surrounding circumstances.</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r>
              <a:rPr lang="en-US" altLang="en-US" sz="1200" b="1" i="1" dirty="0" smtClean="0">
                <a:latin typeface="Arial" charset="0"/>
                <a:cs typeface="Arial" charset="0"/>
              </a:rPr>
              <a:t>Results:</a:t>
            </a:r>
            <a:r>
              <a:rPr lang="en-US" altLang="en-US" sz="1200" b="1" dirty="0" smtClean="0">
                <a:latin typeface="Arial" charset="0"/>
                <a:cs typeface="Arial" charset="0"/>
              </a:rPr>
              <a:t> </a:t>
            </a:r>
            <a:r>
              <a:rPr lang="en-US" altLang="en-US" sz="1200" dirty="0" smtClean="0">
                <a:latin typeface="Arial" charset="0"/>
                <a:cs typeface="Arial" charset="0"/>
              </a:rPr>
              <a:t>The overall response rate was 95%. Of 699 respondents,</a:t>
            </a:r>
            <a:r>
              <a:rPr lang="en-US" altLang="en-US" sz="1200" baseline="30000" dirty="0" smtClean="0">
                <a:latin typeface="Arial" charset="0"/>
                <a:cs typeface="Arial" charset="0"/>
              </a:rPr>
              <a:t> </a:t>
            </a:r>
            <a:r>
              <a:rPr lang="en-US" altLang="en-US" sz="1200" dirty="0" smtClean="0">
                <a:latin typeface="Arial" charset="0"/>
                <a:cs typeface="Arial" charset="0"/>
              </a:rPr>
              <a:t>582 (83%) had had a </a:t>
            </a:r>
            <a:r>
              <a:rPr lang="en-US" altLang="en-US" sz="1200" dirty="0" err="1" smtClean="0">
                <a:latin typeface="Arial" charset="0"/>
                <a:cs typeface="Arial" charset="0"/>
              </a:rPr>
              <a:t>needlestick</a:t>
            </a:r>
            <a:r>
              <a:rPr lang="en-US" altLang="en-US" sz="1200" dirty="0" smtClean="0">
                <a:latin typeface="Arial" charset="0"/>
                <a:cs typeface="Arial" charset="0"/>
              </a:rPr>
              <a:t> injury during training; the</a:t>
            </a:r>
            <a:r>
              <a:rPr lang="en-US" altLang="en-US" sz="1200" baseline="30000" dirty="0" smtClean="0">
                <a:latin typeface="Arial" charset="0"/>
                <a:cs typeface="Arial" charset="0"/>
              </a:rPr>
              <a:t> </a:t>
            </a:r>
            <a:r>
              <a:rPr lang="en-US" altLang="en-US" sz="1200" dirty="0" smtClean="0">
                <a:latin typeface="Arial" charset="0"/>
                <a:cs typeface="Arial" charset="0"/>
              </a:rPr>
              <a:t>mean number of </a:t>
            </a:r>
            <a:r>
              <a:rPr lang="en-US" altLang="en-US" sz="1200" dirty="0" err="1" smtClean="0">
                <a:latin typeface="Arial" charset="0"/>
                <a:cs typeface="Arial" charset="0"/>
              </a:rPr>
              <a:t>needlestick</a:t>
            </a:r>
            <a:r>
              <a:rPr lang="en-US" altLang="en-US" sz="1200" dirty="0" smtClean="0">
                <a:latin typeface="Arial" charset="0"/>
                <a:cs typeface="Arial" charset="0"/>
              </a:rPr>
              <a:t> injuries during residency increased</a:t>
            </a:r>
            <a:r>
              <a:rPr lang="en-US" altLang="en-US" sz="1200" baseline="30000" dirty="0" smtClean="0">
                <a:latin typeface="Arial" charset="0"/>
                <a:cs typeface="Arial" charset="0"/>
              </a:rPr>
              <a:t> </a:t>
            </a:r>
            <a:r>
              <a:rPr lang="en-US" altLang="en-US" sz="1200" dirty="0" smtClean="0">
                <a:latin typeface="Arial" charset="0"/>
                <a:cs typeface="Arial" charset="0"/>
              </a:rPr>
              <a:t>according to the postgraduate year (PGY): PGY-1, 1.5 injuries;</a:t>
            </a:r>
            <a:r>
              <a:rPr lang="en-US" altLang="en-US" sz="1200" baseline="30000" dirty="0" smtClean="0">
                <a:latin typeface="Arial" charset="0"/>
                <a:cs typeface="Arial" charset="0"/>
              </a:rPr>
              <a:t> </a:t>
            </a:r>
            <a:r>
              <a:rPr lang="en-US" altLang="en-US" sz="1200" dirty="0" smtClean="0">
                <a:latin typeface="Arial" charset="0"/>
                <a:cs typeface="Arial" charset="0"/>
              </a:rPr>
              <a:t>PGY-2, 3.7; PGY-3, 4.1; PGY-4, 5.3; and PGY-5, 7.7. By their</a:t>
            </a:r>
            <a:r>
              <a:rPr lang="en-US" altLang="en-US" sz="1200" baseline="30000" dirty="0" smtClean="0">
                <a:latin typeface="Arial" charset="0"/>
                <a:cs typeface="Arial" charset="0"/>
              </a:rPr>
              <a:t> </a:t>
            </a:r>
            <a:r>
              <a:rPr lang="en-US" altLang="en-US" sz="1200" dirty="0" smtClean="0">
                <a:latin typeface="Arial" charset="0"/>
                <a:cs typeface="Arial" charset="0"/>
              </a:rPr>
              <a:t>final year of training, 99% of residents had had a </a:t>
            </a:r>
            <a:r>
              <a:rPr lang="en-US" altLang="en-US" sz="1200" dirty="0" err="1" smtClean="0">
                <a:latin typeface="Arial" charset="0"/>
                <a:cs typeface="Arial" charset="0"/>
              </a:rPr>
              <a:t>needlestick</a:t>
            </a:r>
            <a:r>
              <a:rPr lang="en-US" altLang="en-US" sz="1200" baseline="30000" dirty="0" smtClean="0">
                <a:latin typeface="Arial" charset="0"/>
                <a:cs typeface="Arial" charset="0"/>
              </a:rPr>
              <a:t> </a:t>
            </a:r>
            <a:r>
              <a:rPr lang="en-US" altLang="en-US" sz="1200" dirty="0" smtClean="0">
                <a:latin typeface="Arial" charset="0"/>
                <a:cs typeface="Arial" charset="0"/>
              </a:rPr>
              <a:t>injury; for 53%, the injury had involved a high-risk patient.</a:t>
            </a:r>
            <a:r>
              <a:rPr lang="en-US" altLang="en-US" sz="1200" baseline="30000" dirty="0" smtClean="0">
                <a:latin typeface="Arial" charset="0"/>
                <a:cs typeface="Arial" charset="0"/>
              </a:rPr>
              <a:t> </a:t>
            </a:r>
            <a:r>
              <a:rPr lang="en-US" altLang="en-US" sz="1200" dirty="0" smtClean="0">
                <a:latin typeface="Arial" charset="0"/>
                <a:cs typeface="Arial" charset="0"/>
              </a:rPr>
              <a:t>Of the most recent injuries, 297 of 578 (51%) were not reported</a:t>
            </a:r>
            <a:r>
              <a:rPr lang="en-US" altLang="en-US" sz="1200" baseline="30000" dirty="0" smtClean="0">
                <a:latin typeface="Arial" charset="0"/>
                <a:cs typeface="Arial" charset="0"/>
              </a:rPr>
              <a:t> </a:t>
            </a:r>
            <a:r>
              <a:rPr lang="en-US" altLang="en-US" sz="1200" dirty="0" smtClean="0">
                <a:latin typeface="Arial" charset="0"/>
                <a:cs typeface="Arial" charset="0"/>
              </a:rPr>
              <a:t>to an employee health service, and 15 of 91 of those involving</a:t>
            </a:r>
            <a:r>
              <a:rPr lang="en-US" altLang="en-US" sz="1200" baseline="30000" dirty="0" smtClean="0">
                <a:latin typeface="Arial" charset="0"/>
                <a:cs typeface="Arial" charset="0"/>
              </a:rPr>
              <a:t> </a:t>
            </a:r>
            <a:r>
              <a:rPr lang="en-US" altLang="en-US" sz="1200" dirty="0" smtClean="0">
                <a:latin typeface="Arial" charset="0"/>
                <a:cs typeface="Arial" charset="0"/>
              </a:rPr>
              <a:t>high-risk patients (16%) were not reported. Lack of time was</a:t>
            </a:r>
            <a:r>
              <a:rPr lang="en-US" altLang="en-US" sz="1200" baseline="30000" dirty="0" smtClean="0">
                <a:latin typeface="Arial" charset="0"/>
                <a:cs typeface="Arial" charset="0"/>
              </a:rPr>
              <a:t> </a:t>
            </a:r>
            <a:r>
              <a:rPr lang="en-US" altLang="en-US" sz="1200" dirty="0" smtClean="0">
                <a:latin typeface="Arial" charset="0"/>
                <a:cs typeface="Arial" charset="0"/>
              </a:rPr>
              <a:t>the most common reason given for not reporting such injuries</a:t>
            </a:r>
            <a:r>
              <a:rPr lang="en-US" altLang="en-US" sz="1200" baseline="30000" dirty="0" smtClean="0">
                <a:latin typeface="Arial" charset="0"/>
                <a:cs typeface="Arial" charset="0"/>
              </a:rPr>
              <a:t> </a:t>
            </a:r>
            <a:r>
              <a:rPr lang="en-US" altLang="en-US" sz="1200" dirty="0" smtClean="0">
                <a:latin typeface="Arial" charset="0"/>
                <a:cs typeface="Arial" charset="0"/>
              </a:rPr>
              <a:t>among 126 of 297 respondents (42%). If someone other than the</a:t>
            </a:r>
            <a:r>
              <a:rPr lang="en-US" altLang="en-US" sz="1200" baseline="30000" dirty="0" smtClean="0">
                <a:latin typeface="Arial" charset="0"/>
                <a:cs typeface="Arial" charset="0"/>
              </a:rPr>
              <a:t> </a:t>
            </a:r>
            <a:r>
              <a:rPr lang="en-US" altLang="en-US" sz="1200" dirty="0" smtClean="0">
                <a:latin typeface="Arial" charset="0"/>
                <a:cs typeface="Arial" charset="0"/>
              </a:rPr>
              <a:t>respondent knew about an unreported injury, that person was</a:t>
            </a:r>
            <a:r>
              <a:rPr lang="en-US" altLang="en-US" sz="1200" baseline="30000" dirty="0" smtClean="0">
                <a:latin typeface="Arial" charset="0"/>
                <a:cs typeface="Arial" charset="0"/>
              </a:rPr>
              <a:t> </a:t>
            </a:r>
            <a:r>
              <a:rPr lang="en-US" altLang="en-US" sz="1200" dirty="0" smtClean="0">
                <a:latin typeface="Arial" charset="0"/>
                <a:cs typeface="Arial" charset="0"/>
              </a:rPr>
              <a:t>most frequently the attending physician (51%) and least frequently</a:t>
            </a:r>
            <a:r>
              <a:rPr lang="en-US" altLang="en-US" sz="1200" baseline="30000" dirty="0" smtClean="0">
                <a:latin typeface="Arial" charset="0"/>
                <a:cs typeface="Arial" charset="0"/>
              </a:rPr>
              <a:t> </a:t>
            </a:r>
            <a:r>
              <a:rPr lang="en-US" altLang="en-US" sz="1200" dirty="0" smtClean="0">
                <a:latin typeface="Arial" charset="0"/>
                <a:cs typeface="Arial" charset="0"/>
              </a:rPr>
              <a:t>a "significant other" (13%).</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r>
              <a:rPr lang="en-US" altLang="en-US" sz="1200" b="1" i="1" dirty="0" smtClean="0">
                <a:latin typeface="Arial" charset="0"/>
                <a:cs typeface="Arial" charset="0"/>
              </a:rPr>
              <a:t>Conclusions:</a:t>
            </a:r>
            <a:r>
              <a:rPr lang="en-US" altLang="en-US" sz="1200" b="1" dirty="0" smtClean="0">
                <a:latin typeface="Arial" charset="0"/>
                <a:cs typeface="Arial" charset="0"/>
              </a:rPr>
              <a:t> </a:t>
            </a:r>
            <a:r>
              <a:rPr lang="en-US" altLang="en-US" sz="1200" dirty="0" err="1" smtClean="0">
                <a:latin typeface="Arial" charset="0"/>
                <a:cs typeface="Arial" charset="0"/>
              </a:rPr>
              <a:t>Needlestick</a:t>
            </a:r>
            <a:r>
              <a:rPr lang="en-US" altLang="en-US" sz="1200" dirty="0" smtClean="0">
                <a:latin typeface="Arial" charset="0"/>
                <a:cs typeface="Arial" charset="0"/>
              </a:rPr>
              <a:t> injuries are common among surgeons in</a:t>
            </a:r>
            <a:r>
              <a:rPr lang="en-US" altLang="en-US" sz="1200" baseline="30000" dirty="0" smtClean="0">
                <a:latin typeface="Arial" charset="0"/>
                <a:cs typeface="Arial" charset="0"/>
              </a:rPr>
              <a:t> </a:t>
            </a:r>
            <a:r>
              <a:rPr lang="en-US" altLang="en-US" sz="1200" dirty="0" smtClean="0">
                <a:latin typeface="Arial" charset="0"/>
                <a:cs typeface="Arial" charset="0"/>
              </a:rPr>
              <a:t>training and are often not reported. Improved prevention and</a:t>
            </a:r>
            <a:r>
              <a:rPr lang="en-US" altLang="en-US" sz="1200" baseline="30000" dirty="0" smtClean="0">
                <a:latin typeface="Arial" charset="0"/>
                <a:cs typeface="Arial" charset="0"/>
              </a:rPr>
              <a:t> </a:t>
            </a:r>
            <a:r>
              <a:rPr lang="en-US" altLang="en-US" sz="1200" dirty="0" smtClean="0">
                <a:latin typeface="Arial" charset="0"/>
                <a:cs typeface="Arial" charset="0"/>
              </a:rPr>
              <a:t>reporting strategies are needed to increase occupational safety</a:t>
            </a:r>
            <a:r>
              <a:rPr lang="en-US" altLang="en-US" sz="1200" baseline="30000" dirty="0" smtClean="0">
                <a:latin typeface="Arial" charset="0"/>
                <a:cs typeface="Arial" charset="0"/>
              </a:rPr>
              <a:t> </a:t>
            </a:r>
            <a:r>
              <a:rPr lang="en-US" altLang="en-US" sz="1200" dirty="0" smtClean="0">
                <a:latin typeface="Arial" charset="0"/>
                <a:cs typeface="Arial" charset="0"/>
              </a:rPr>
              <a:t>for surgical providers  (N </a:t>
            </a:r>
            <a:r>
              <a:rPr lang="en-US" altLang="en-US" sz="1200" dirty="0" err="1" smtClean="0">
                <a:latin typeface="Arial" charset="0"/>
                <a:cs typeface="Arial" charset="0"/>
              </a:rPr>
              <a:t>Eng</a:t>
            </a:r>
            <a:r>
              <a:rPr lang="en-US" altLang="en-US" sz="1200" dirty="0" smtClean="0">
                <a:latin typeface="Arial" charset="0"/>
                <a:cs typeface="Arial" charset="0"/>
              </a:rPr>
              <a:t> J Med 2007; </a:t>
            </a:r>
            <a:r>
              <a:rPr lang="en-US" altLang="en-US" sz="1200" dirty="0" smtClean="0"/>
              <a:t>356:2693-2699)</a:t>
            </a:r>
            <a:r>
              <a:rPr lang="en-US" altLang="en-US" sz="1200" dirty="0" smtClean="0">
                <a:latin typeface="Arial" charset="0"/>
                <a:cs typeface="Arial" charset="0"/>
              </a:rPr>
              <a:t>.</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endParaRPr lang="en-US" altLang="en-US" sz="1600" dirty="0" smtClean="0"/>
          </a:p>
        </p:txBody>
      </p:sp>
      <p:sp>
        <p:nvSpPr>
          <p:cNvPr id="2" name="Rectangle 1"/>
          <p:cNvSpPr/>
          <p:nvPr/>
        </p:nvSpPr>
        <p:spPr>
          <a:xfrm>
            <a:off x="200025" y="4095750"/>
            <a:ext cx="8534400" cy="400110"/>
          </a:xfrm>
          <a:prstGeom prst="rect">
            <a:avLst/>
          </a:prstGeom>
        </p:spPr>
        <p:txBody>
          <a:bodyPr wrap="square">
            <a:spAutoFit/>
          </a:bodyPr>
          <a:lstStyle/>
          <a:p>
            <a:pPr>
              <a:buNone/>
            </a:pPr>
            <a:r>
              <a:rPr lang="en-US" altLang="en-US" sz="1000" i="1" dirty="0">
                <a:latin typeface="Arial" charset="0"/>
                <a:cs typeface="Arial" charset="0"/>
              </a:rPr>
              <a:t>Martin A. </a:t>
            </a:r>
            <a:r>
              <a:rPr lang="en-US" altLang="en-US" sz="1000" i="1" dirty="0" err="1">
                <a:latin typeface="Arial" charset="0"/>
                <a:cs typeface="Arial" charset="0"/>
              </a:rPr>
              <a:t>Makary</a:t>
            </a:r>
            <a:r>
              <a:rPr lang="en-US" altLang="en-US" sz="1000" i="1" dirty="0">
                <a:latin typeface="Arial" charset="0"/>
                <a:cs typeface="Arial" charset="0"/>
              </a:rPr>
              <a:t>, M.D., M.P.H., Ali Al-Attar, M.D., Ph.D., Christine G. </a:t>
            </a:r>
            <a:r>
              <a:rPr lang="en-US" altLang="en-US" sz="1000" i="1" dirty="0" err="1">
                <a:latin typeface="Arial" charset="0"/>
                <a:cs typeface="Arial" charset="0"/>
              </a:rPr>
              <a:t>Holzmueller</a:t>
            </a:r>
            <a:r>
              <a:rPr lang="en-US" altLang="en-US" sz="1000" i="1" dirty="0">
                <a:latin typeface="Arial" charset="0"/>
                <a:cs typeface="Arial" charset="0"/>
              </a:rPr>
              <a:t>, B.A., J. Bryan Sexton, Ph.D., Dora </a:t>
            </a:r>
            <a:r>
              <a:rPr lang="en-US" altLang="en-US" sz="1000" i="1" dirty="0" err="1">
                <a:latin typeface="Arial" charset="0"/>
                <a:cs typeface="Arial" charset="0"/>
              </a:rPr>
              <a:t>Syin</a:t>
            </a:r>
            <a:r>
              <a:rPr lang="en-US" altLang="en-US" sz="1000" i="1" dirty="0">
                <a:latin typeface="Arial" charset="0"/>
                <a:cs typeface="Arial" charset="0"/>
              </a:rPr>
              <a:t>, B.S., Marta M. Gilson, Ph.D., Mark S. </a:t>
            </a:r>
            <a:r>
              <a:rPr lang="en-US" altLang="en-US" sz="1000" i="1" dirty="0" err="1">
                <a:latin typeface="Arial" charset="0"/>
                <a:cs typeface="Arial" charset="0"/>
              </a:rPr>
              <a:t>Sulkowski</a:t>
            </a:r>
            <a:r>
              <a:rPr lang="en-US" altLang="en-US" sz="1000" i="1" dirty="0">
                <a:latin typeface="Arial" charset="0"/>
                <a:cs typeface="Arial" charset="0"/>
              </a:rPr>
              <a:t>, M.D., and Peter J. </a:t>
            </a:r>
            <a:r>
              <a:rPr lang="en-US" altLang="en-US" sz="1000" i="1" dirty="0" err="1">
                <a:latin typeface="Arial" charset="0"/>
                <a:cs typeface="Arial" charset="0"/>
              </a:rPr>
              <a:t>Pronovost</a:t>
            </a:r>
            <a:r>
              <a:rPr lang="en-US" altLang="en-US" sz="1000" i="1" dirty="0">
                <a:latin typeface="Arial" charset="0"/>
                <a:cs typeface="Arial" charset="0"/>
              </a:rPr>
              <a:t>, M.D., </a:t>
            </a:r>
            <a:r>
              <a:rPr lang="en-US" altLang="en-US" sz="1000" i="1" dirty="0" err="1">
                <a:latin typeface="Arial" charset="0"/>
                <a:cs typeface="Arial" charset="0"/>
              </a:rPr>
              <a:t>Ph.D</a:t>
            </a:r>
            <a:endParaRPr lang="en-US" sz="1000" dirty="0"/>
          </a:p>
        </p:txBody>
      </p:sp>
    </p:spTree>
    <p:extLst>
      <p:ext uri="{BB962C8B-B14F-4D97-AF65-F5344CB8AC3E}">
        <p14:creationId xmlns:p14="http://schemas.microsoft.com/office/powerpoint/2010/main" val="1374800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 Studies</a:t>
            </a:r>
            <a:endParaRPr lang="en-US" dirty="0"/>
          </a:p>
        </p:txBody>
      </p:sp>
      <p:sp>
        <p:nvSpPr>
          <p:cNvPr id="3" name="Content Placeholder 2"/>
          <p:cNvSpPr>
            <a:spLocks noGrp="1"/>
          </p:cNvSpPr>
          <p:nvPr>
            <p:ph idx="1"/>
          </p:nvPr>
        </p:nvSpPr>
        <p:spPr>
          <a:xfrm>
            <a:off x="457200" y="895350"/>
            <a:ext cx="8229600" cy="3699273"/>
          </a:xfrm>
        </p:spPr>
        <p:txBody>
          <a:bodyPr/>
          <a:lstStyle/>
          <a:p>
            <a:r>
              <a:rPr lang="en-US" altLang="en-US" sz="2300" dirty="0"/>
              <a:t>Attempt to establish a causal link between a predictor/risk factor and an outcome.</a:t>
            </a:r>
          </a:p>
          <a:p>
            <a:endParaRPr lang="en-US" altLang="en-US" sz="2300" dirty="0"/>
          </a:p>
          <a:p>
            <a:endParaRPr lang="en-US" altLang="en-US" sz="2300" dirty="0"/>
          </a:p>
          <a:p>
            <a:r>
              <a:rPr lang="en-US" altLang="en-US" sz="2300" dirty="0"/>
              <a:t>You are doing an analytic study if you have any of the following words in your research question:  </a:t>
            </a:r>
          </a:p>
          <a:p>
            <a:pPr lvl="1"/>
            <a:r>
              <a:rPr lang="en-US" altLang="en-US" sz="2300" i="1" dirty="0"/>
              <a:t>causes, leads to, compared with, more likely than, associated with, related to, similar to, correlated with, greater than, less than</a:t>
            </a:r>
          </a:p>
          <a:p>
            <a:endParaRPr lang="en-US" dirty="0"/>
          </a:p>
        </p:txBody>
      </p:sp>
      <p:sp>
        <p:nvSpPr>
          <p:cNvPr id="4" name="Rectangle 4"/>
          <p:cNvSpPr>
            <a:spLocks noChangeArrowheads="1"/>
          </p:cNvSpPr>
          <p:nvPr/>
        </p:nvSpPr>
        <p:spPr bwMode="auto">
          <a:xfrm>
            <a:off x="2171700" y="1809750"/>
            <a:ext cx="1371600" cy="60960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buNone/>
            </a:pPr>
            <a:r>
              <a:rPr lang="en-US" altLang="en-US" b="1" dirty="0"/>
              <a:t>(risk factor)</a:t>
            </a:r>
          </a:p>
        </p:txBody>
      </p:sp>
      <p:sp>
        <p:nvSpPr>
          <p:cNvPr id="5" name="Line 6"/>
          <p:cNvSpPr>
            <a:spLocks noChangeShapeType="1"/>
          </p:cNvSpPr>
          <p:nvPr/>
        </p:nvSpPr>
        <p:spPr bwMode="auto">
          <a:xfrm>
            <a:off x="3848100" y="203835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Rectangle 7"/>
          <p:cNvSpPr>
            <a:spLocks noChangeArrowheads="1"/>
          </p:cNvSpPr>
          <p:nvPr/>
        </p:nvSpPr>
        <p:spPr bwMode="auto">
          <a:xfrm>
            <a:off x="4991100" y="1809750"/>
            <a:ext cx="1295400" cy="60960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Outcome</a:t>
            </a:r>
          </a:p>
          <a:p>
            <a:pPr algn="ctr">
              <a:buNone/>
            </a:pPr>
            <a:r>
              <a:rPr lang="en-US" altLang="en-US" b="1" dirty="0"/>
              <a:t>(disease)</a:t>
            </a:r>
          </a:p>
        </p:txBody>
      </p:sp>
    </p:spTree>
    <p:extLst>
      <p:ext uri="{BB962C8B-B14F-4D97-AF65-F5344CB8AC3E}">
        <p14:creationId xmlns:p14="http://schemas.microsoft.com/office/powerpoint/2010/main" val="100740363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47639" y="238125"/>
            <a:ext cx="8709025" cy="858441"/>
          </a:xfrm>
        </p:spPr>
        <p:txBody>
          <a:bodyPr/>
          <a:lstStyle/>
          <a:p>
            <a:pPr eaLnBrk="1"/>
            <a:r>
              <a:rPr lang="en-US" altLang="en-US" sz="2000" dirty="0" smtClean="0">
                <a:latin typeface="Arial" charset="0"/>
                <a:cs typeface="Arial" charset="0"/>
              </a:rPr>
              <a:t>First-Trimester Use of Selective Serotonin-Reuptake Inhibitors </a:t>
            </a:r>
            <a:br>
              <a:rPr lang="en-US" altLang="en-US" sz="2000" dirty="0" smtClean="0">
                <a:latin typeface="Arial" charset="0"/>
                <a:cs typeface="Arial" charset="0"/>
              </a:rPr>
            </a:br>
            <a:r>
              <a:rPr lang="en-US" altLang="en-US" sz="2000" dirty="0" smtClean="0">
                <a:latin typeface="Arial" charset="0"/>
                <a:cs typeface="Arial" charset="0"/>
              </a:rPr>
              <a:t>and the Risk of Birth Defects</a:t>
            </a:r>
            <a:r>
              <a:rPr lang="en-US" altLang="en-US" sz="1600" dirty="0" smtClean="0">
                <a:latin typeface="Arial" charset="0"/>
                <a:cs typeface="Arial" charset="0"/>
              </a:rPr>
              <a:t/>
            </a:r>
            <a:br>
              <a:rPr lang="en-US" altLang="en-US" sz="1600" dirty="0" smtClean="0">
                <a:latin typeface="Arial" charset="0"/>
                <a:cs typeface="Arial" charset="0"/>
              </a:rPr>
            </a:br>
            <a:r>
              <a:rPr lang="en-US" altLang="en-US" sz="1600" dirty="0" smtClean="0">
                <a:latin typeface="Arial" charset="0"/>
                <a:cs typeface="Arial" charset="0"/>
              </a:rPr>
              <a:t/>
            </a:r>
            <a:br>
              <a:rPr lang="en-US" altLang="en-US" sz="1600" dirty="0" smtClean="0">
                <a:latin typeface="Arial" charset="0"/>
                <a:cs typeface="Arial" charset="0"/>
              </a:rPr>
            </a:br>
            <a:endParaRPr lang="en-US" altLang="en-US" sz="1600" dirty="0" smtClean="0">
              <a:latin typeface="Arial" charset="0"/>
              <a:cs typeface="Arial" charset="0"/>
            </a:endParaRPr>
          </a:p>
        </p:txBody>
      </p:sp>
      <p:sp>
        <p:nvSpPr>
          <p:cNvPr id="51203" name="Content Placeholder 2"/>
          <p:cNvSpPr>
            <a:spLocks noGrp="1"/>
          </p:cNvSpPr>
          <p:nvPr>
            <p:ph idx="1"/>
          </p:nvPr>
        </p:nvSpPr>
        <p:spPr>
          <a:xfrm>
            <a:off x="217489" y="819150"/>
            <a:ext cx="8709025" cy="3352800"/>
          </a:xfrm>
        </p:spPr>
        <p:txBody>
          <a:bodyPr/>
          <a:lstStyle/>
          <a:p>
            <a:pPr eaLnBrk="1">
              <a:buFont typeface="Arial" charset="0"/>
              <a:buNone/>
            </a:pPr>
            <a:r>
              <a:rPr lang="en-US" altLang="en-US" sz="1150" b="1" dirty="0" smtClean="0">
                <a:latin typeface="Arial" charset="0"/>
                <a:cs typeface="Arial" charset="0"/>
              </a:rPr>
              <a:t>Background:  </a:t>
            </a:r>
            <a:r>
              <a:rPr lang="en-US" altLang="en-US" sz="1150" dirty="0" smtClean="0">
                <a:latin typeface="Arial" charset="0"/>
                <a:cs typeface="Arial" charset="0"/>
              </a:rPr>
              <a:t>The risk of birth defects after antenatal exposure to selective serotonin-reuptake inhibitors (SSRIs) remains controversial.</a:t>
            </a:r>
          </a:p>
          <a:p>
            <a:pPr eaLnBrk="1">
              <a:buFont typeface="Arial" charset="0"/>
              <a:buNone/>
            </a:pPr>
            <a:r>
              <a:rPr lang="en-US" altLang="en-US" sz="1150" b="1" dirty="0" smtClean="0">
                <a:latin typeface="Arial" charset="0"/>
                <a:cs typeface="Arial" charset="0"/>
              </a:rPr>
              <a:t>Methods:  </a:t>
            </a:r>
            <a:r>
              <a:rPr lang="en-US" altLang="en-US" sz="1150" dirty="0" smtClean="0">
                <a:latin typeface="Arial" charset="0"/>
                <a:cs typeface="Arial" charset="0"/>
              </a:rPr>
              <a:t>We assessed associations between first-trimester maternal use of SSRIs and the risk of birth defects among 9849 infants with and 5860 infants without birth defects participating in the Slone Epidemiology Center Birth Defects Study.</a:t>
            </a:r>
          </a:p>
          <a:p>
            <a:pPr eaLnBrk="1">
              <a:buFont typeface="Arial" charset="0"/>
              <a:buNone/>
            </a:pPr>
            <a:r>
              <a:rPr lang="en-US" altLang="en-US" sz="1150" b="1" dirty="0" smtClean="0">
                <a:latin typeface="Arial" charset="0"/>
                <a:cs typeface="Arial" charset="0"/>
              </a:rPr>
              <a:t>Results:  </a:t>
            </a:r>
            <a:r>
              <a:rPr lang="en-US" altLang="en-US" sz="1150" dirty="0" smtClean="0">
                <a:latin typeface="Arial" charset="0"/>
                <a:cs typeface="Arial" charset="0"/>
              </a:rPr>
              <a:t>In analyses of defects previously associated with SSRI use (involving 42 comparisons),  overall use of SSRIs was not associated with significantly increased risks of </a:t>
            </a:r>
            <a:r>
              <a:rPr lang="en-US" altLang="en-US" sz="1150" dirty="0" err="1" smtClean="0">
                <a:latin typeface="Arial" charset="0"/>
                <a:cs typeface="Arial" charset="0"/>
              </a:rPr>
              <a:t>craniosynostosis</a:t>
            </a:r>
            <a:r>
              <a:rPr lang="en-US" altLang="en-US" sz="1150" dirty="0" smtClean="0">
                <a:latin typeface="Arial" charset="0"/>
                <a:cs typeface="Arial" charset="0"/>
              </a:rPr>
              <a:t> (115 subjects, 2 exposed to SSRIs; odds ratio, 0.8; 95% confidence interval [CI], 0.2 to 3.5), </a:t>
            </a:r>
            <a:r>
              <a:rPr lang="en-US" altLang="en-US" sz="1150" dirty="0" err="1" smtClean="0">
                <a:latin typeface="Arial" charset="0"/>
                <a:cs typeface="Arial" charset="0"/>
              </a:rPr>
              <a:t>omphalocele</a:t>
            </a:r>
            <a:r>
              <a:rPr lang="en-US" altLang="en-US" sz="1150" dirty="0" smtClean="0">
                <a:latin typeface="Arial" charset="0"/>
                <a:cs typeface="Arial" charset="0"/>
              </a:rPr>
              <a:t> (127 subjects, 3 exposed; odds ratio, 1.4; 95% CI, 0.4 to 4.5), or heart defects overall (3724 subjects, 100 exposed; odds ratio, 1.2; 95% CI, 0.9 to 1.6). Analyses of the associations between individual SSRIs and specific defects showed significant associations between the use of sertraline and </a:t>
            </a:r>
            <a:r>
              <a:rPr lang="en-US" altLang="en-US" sz="1150" dirty="0" err="1" smtClean="0">
                <a:latin typeface="Arial" charset="0"/>
                <a:cs typeface="Arial" charset="0"/>
              </a:rPr>
              <a:t>omphalocele</a:t>
            </a:r>
            <a:r>
              <a:rPr lang="en-US" altLang="en-US" sz="1150" dirty="0" smtClean="0">
                <a:latin typeface="Arial" charset="0"/>
                <a:cs typeface="Arial" charset="0"/>
              </a:rPr>
              <a:t> (odds ratio, 5.7; 95% CI, 1.6 to 20.7; 3 exposed subjects) and septal defects (odds ratio, 2.0; 95% CI, 1.2 to 4.0; 13 exposed subjects) and between the use of paroxetine and right ventricular outflow tract obstruction defects (odds ratio, 3.3; 95% CI, 1.3 to 8.8; 6 exposed subjects). The risks were not appreciably or significantly increased for other defects or other SSRIs or non-SSRI antidepressants. Exploratory analyses involving 66 comparisons showed possible associations of paroxetine and sertraline with other specific defects.</a:t>
            </a:r>
          </a:p>
          <a:p>
            <a:pPr eaLnBrk="1">
              <a:buFont typeface="Arial" charset="0"/>
              <a:buNone/>
            </a:pPr>
            <a:r>
              <a:rPr lang="en-US" altLang="en-US" sz="1150" b="1" dirty="0" smtClean="0">
                <a:latin typeface="Arial" charset="0"/>
                <a:cs typeface="Arial" charset="0"/>
              </a:rPr>
              <a:t>Conclusions:  </a:t>
            </a:r>
            <a:r>
              <a:rPr lang="en-US" altLang="en-US" sz="1150" dirty="0" smtClean="0">
                <a:latin typeface="Arial" charset="0"/>
                <a:cs typeface="Arial" charset="0"/>
              </a:rPr>
              <a:t>Our findings do not show that there are significantly increased risks of </a:t>
            </a:r>
            <a:r>
              <a:rPr lang="en-US" altLang="en-US" sz="1150" dirty="0" err="1" smtClean="0">
                <a:latin typeface="Arial" charset="0"/>
                <a:cs typeface="Arial" charset="0"/>
              </a:rPr>
              <a:t>craniosynostosis</a:t>
            </a:r>
            <a:r>
              <a:rPr lang="en-US" altLang="en-US" sz="1150" dirty="0" smtClean="0">
                <a:latin typeface="Arial" charset="0"/>
                <a:cs typeface="Arial" charset="0"/>
              </a:rPr>
              <a:t>, </a:t>
            </a:r>
            <a:r>
              <a:rPr lang="en-US" altLang="en-US" sz="1150" dirty="0" err="1" smtClean="0">
                <a:latin typeface="Arial" charset="0"/>
                <a:cs typeface="Arial" charset="0"/>
              </a:rPr>
              <a:t>omphalocele</a:t>
            </a:r>
            <a:r>
              <a:rPr lang="en-US" altLang="en-US" sz="1150" dirty="0" smtClean="0">
                <a:latin typeface="Arial" charset="0"/>
                <a:cs typeface="Arial" charset="0"/>
              </a:rPr>
              <a:t>, or heart defects associated with SSRI use overall. They suggest that individual SSRIs may confer increased risks for some specific defects, but it should be recognized that the specific defects implicated are rare and the absolute risks are small. (N </a:t>
            </a:r>
            <a:r>
              <a:rPr lang="en-US" altLang="en-US" sz="1150" dirty="0" err="1" smtClean="0">
                <a:latin typeface="Arial" charset="0"/>
                <a:cs typeface="Arial" charset="0"/>
              </a:rPr>
              <a:t>Eng</a:t>
            </a:r>
            <a:r>
              <a:rPr lang="en-US" altLang="en-US" sz="1150" dirty="0" smtClean="0">
                <a:latin typeface="Arial" charset="0"/>
                <a:cs typeface="Arial" charset="0"/>
              </a:rPr>
              <a:t> J Med </a:t>
            </a:r>
            <a:r>
              <a:rPr lang="en-US" altLang="en-US" sz="1150" dirty="0" smtClean="0"/>
              <a:t>2007;356:2675-83)</a:t>
            </a:r>
            <a:endParaRPr lang="en-US" altLang="en-US" sz="1150" dirty="0" smtClean="0">
              <a:latin typeface="Arial" charset="0"/>
              <a:cs typeface="Arial" charset="0"/>
            </a:endParaRPr>
          </a:p>
          <a:p>
            <a:pPr marL="0">
              <a:buNone/>
            </a:pPr>
            <a:r>
              <a:rPr lang="en-US" altLang="en-US" sz="1000" i="1" dirty="0">
                <a:latin typeface="Arial" charset="0"/>
                <a:cs typeface="Arial" charset="0"/>
              </a:rPr>
              <a:t>Thomas J. Wang, M.D., Martin G. Larson, Sc.D., Daniel Levy, M.D., Emelia J. Benjamin, M.D., Eric P. </a:t>
            </a:r>
            <a:r>
              <a:rPr lang="en-US" altLang="en-US" sz="1000" i="1" dirty="0" err="1">
                <a:latin typeface="Arial" charset="0"/>
                <a:cs typeface="Arial" charset="0"/>
              </a:rPr>
              <a:t>Leip</a:t>
            </a:r>
            <a:r>
              <a:rPr lang="en-US" altLang="en-US" sz="1000" i="1" dirty="0">
                <a:latin typeface="Arial" charset="0"/>
                <a:cs typeface="Arial" charset="0"/>
              </a:rPr>
              <a:t>, M.S., </a:t>
            </a:r>
            <a:r>
              <a:rPr lang="en-US" altLang="en-US" sz="1000" i="1" dirty="0" err="1">
                <a:latin typeface="Arial" charset="0"/>
                <a:cs typeface="Arial" charset="0"/>
              </a:rPr>
              <a:t>Torbjorn</a:t>
            </a:r>
            <a:r>
              <a:rPr lang="en-US" altLang="en-US" sz="1000" i="1" dirty="0">
                <a:latin typeface="Arial" charset="0"/>
                <a:cs typeface="Arial" charset="0"/>
              </a:rPr>
              <a:t> </a:t>
            </a:r>
            <a:r>
              <a:rPr lang="en-US" altLang="en-US" sz="1000" i="1" dirty="0" err="1">
                <a:latin typeface="Arial" charset="0"/>
                <a:cs typeface="Arial" charset="0"/>
              </a:rPr>
              <a:t>Omland</a:t>
            </a:r>
            <a:r>
              <a:rPr lang="en-US" altLang="en-US" sz="1000" i="1" dirty="0">
                <a:latin typeface="Arial" charset="0"/>
                <a:cs typeface="Arial" charset="0"/>
              </a:rPr>
              <a:t>, M.D., Philip A. </a:t>
            </a:r>
            <a:r>
              <a:rPr lang="en-US" altLang="en-US" sz="1000" i="1" dirty="0" smtClean="0">
                <a:latin typeface="Arial" charset="0"/>
                <a:cs typeface="Arial" charset="0"/>
              </a:rPr>
              <a:t>Wolf, M.D</a:t>
            </a:r>
            <a:r>
              <a:rPr lang="en-US" altLang="en-US" sz="1000" i="1" dirty="0">
                <a:latin typeface="Arial" charset="0"/>
                <a:cs typeface="Arial" charset="0"/>
              </a:rPr>
              <a:t>., and Ramachandran S. </a:t>
            </a:r>
            <a:r>
              <a:rPr lang="en-US" altLang="en-US" sz="1000" i="1" dirty="0" err="1">
                <a:latin typeface="Arial" charset="0"/>
                <a:cs typeface="Arial" charset="0"/>
              </a:rPr>
              <a:t>Vasan</a:t>
            </a:r>
            <a:r>
              <a:rPr lang="en-US" altLang="en-US" sz="1000" i="1" dirty="0">
                <a:latin typeface="Arial" charset="0"/>
                <a:cs typeface="Arial" charset="0"/>
              </a:rPr>
              <a:t>, M.D.</a:t>
            </a:r>
            <a:endParaRPr lang="en-US" altLang="en-US" sz="1000" dirty="0" smtClean="0"/>
          </a:p>
        </p:txBody>
      </p:sp>
    </p:spTree>
    <p:extLst>
      <p:ext uri="{BB962C8B-B14F-4D97-AF65-F5344CB8AC3E}">
        <p14:creationId xmlns:p14="http://schemas.microsoft.com/office/powerpoint/2010/main" val="348321453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The Role of Black and Hispanic Physicians in Providing </a:t>
            </a:r>
            <a:br>
              <a:rPr lang="en-US" sz="2000" dirty="0" smtClean="0"/>
            </a:br>
            <a:r>
              <a:rPr lang="en-US" sz="2000" dirty="0" smtClean="0"/>
              <a:t>Health Care for Underserved Populations</a:t>
            </a:r>
            <a:endParaRPr lang="en-US" sz="2000" dirty="0"/>
          </a:p>
        </p:txBody>
      </p:sp>
      <p:sp>
        <p:nvSpPr>
          <p:cNvPr id="3" name="Content Placeholder 2"/>
          <p:cNvSpPr>
            <a:spLocks noGrp="1"/>
          </p:cNvSpPr>
          <p:nvPr>
            <p:ph idx="1"/>
          </p:nvPr>
        </p:nvSpPr>
        <p:spPr>
          <a:xfrm>
            <a:off x="457200" y="819150"/>
            <a:ext cx="8229600" cy="3581400"/>
          </a:xfrm>
        </p:spPr>
        <p:txBody>
          <a:bodyPr/>
          <a:lstStyle/>
          <a:p>
            <a:pPr>
              <a:buNone/>
            </a:pPr>
            <a:r>
              <a:rPr lang="en-US" altLang="en-US" sz="1100" b="1" i="1" dirty="0">
                <a:latin typeface="Arial" charset="0"/>
                <a:cs typeface="Arial" charset="0"/>
              </a:rPr>
              <a:t>Background:  </a:t>
            </a:r>
            <a:r>
              <a:rPr lang="en-US" altLang="en-US" sz="1100" dirty="0">
                <a:latin typeface="Arial" charset="0"/>
                <a:cs typeface="Arial" charset="0"/>
              </a:rPr>
              <a:t>Patients who are members of minority groups may be more likely than others to consult physicians of the same race or ethnic group, but little is known about the relation between patients’ race or ethnic group and the supply of physicians or the likelihood that minority-group physicians will care for poor or black and Hispanic patients.</a:t>
            </a:r>
          </a:p>
          <a:p>
            <a:pPr>
              <a:buNone/>
            </a:pPr>
            <a:r>
              <a:rPr lang="en-US" altLang="en-US" sz="1100" b="1" i="1" dirty="0">
                <a:latin typeface="Arial" charset="0"/>
                <a:cs typeface="Arial" charset="0"/>
              </a:rPr>
              <a:t>Methods:  </a:t>
            </a:r>
            <a:r>
              <a:rPr lang="en-US" altLang="en-US" sz="1100" dirty="0">
                <a:latin typeface="Arial" charset="0"/>
                <a:cs typeface="Arial" charset="0"/>
              </a:rPr>
              <a:t>We analyzed data on physicians’ practice locations and the racial and ethnic makeup and socioeconomic status of communities in California in 1990. We also surveyed 718 primary care physicians from 51 California communities in 1993 to examine the relation between the physicians’ race or ethnic group and the characteristics of the patients they served.</a:t>
            </a:r>
          </a:p>
          <a:p>
            <a:pPr>
              <a:buNone/>
            </a:pPr>
            <a:r>
              <a:rPr lang="en-US" altLang="en-US" sz="1100" b="1" i="1" dirty="0">
                <a:latin typeface="Arial" charset="0"/>
                <a:cs typeface="Arial" charset="0"/>
              </a:rPr>
              <a:t>Results:  </a:t>
            </a:r>
            <a:r>
              <a:rPr lang="en-US" altLang="en-US" sz="1100" dirty="0">
                <a:latin typeface="Arial" charset="0"/>
                <a:cs typeface="Arial" charset="0"/>
              </a:rPr>
              <a:t>Communities with high proportions of black and Hispanic residents were four times as likely as others to have a shortage of physicians, regardless of community income. Black physicians practiced in areas where the percentage of black residents was nearly five times as high, on average, as in areas where other physicians practiced. Hispanic physicians practiced in areas where the percentage of Hispanic residents was twice as high as in areas where other physicians practiced.  After we controlled for the racial and ethnic makeup of the community, black physicians cared for significantly more black patients (absolute difference, 25 percentage points; P &lt;0.001) and Hispanic physicians for significantly more Hispanic patients (absolute difference, 21 percentage points; P&lt;0.001) than did other physicians. Black physicians cared for more patients covered by Medicaid (P&lt;0.001) and Hispanic physicians for more uninsured patients (P=0.03) than did other physicians.</a:t>
            </a:r>
          </a:p>
          <a:p>
            <a:pPr>
              <a:buNone/>
            </a:pPr>
            <a:r>
              <a:rPr lang="en-US" altLang="en-US" sz="1100" b="1" i="1" dirty="0">
                <a:latin typeface="Arial" charset="0"/>
                <a:cs typeface="Arial" charset="0"/>
              </a:rPr>
              <a:t>Conclusions</a:t>
            </a:r>
            <a:r>
              <a:rPr lang="en-US" altLang="en-US" sz="1100" b="1" i="1" dirty="0" smtClean="0">
                <a:latin typeface="Arial" charset="0"/>
                <a:cs typeface="Arial" charset="0"/>
              </a:rPr>
              <a:t>: </a:t>
            </a:r>
            <a:r>
              <a:rPr lang="en-US" altLang="en-US" sz="1100" dirty="0" smtClean="0">
                <a:latin typeface="Arial" charset="0"/>
                <a:cs typeface="Arial" charset="0"/>
              </a:rPr>
              <a:t>Black </a:t>
            </a:r>
            <a:r>
              <a:rPr lang="en-US" altLang="en-US" sz="1100" dirty="0">
                <a:latin typeface="Arial" charset="0"/>
                <a:cs typeface="Arial" charset="0"/>
              </a:rPr>
              <a:t>and Hispanic physicians have a unique and important role in caring for poor, black, and Hispanic patients in California. Dismantling affirmative action programs, as is currently proposed, may threaten health care for both poor people and members of minority</a:t>
            </a:r>
            <a:r>
              <a:rPr lang="fr-FR" altLang="en-US" sz="1100" dirty="0">
                <a:latin typeface="Arial" charset="0"/>
                <a:cs typeface="Arial" charset="0"/>
              </a:rPr>
              <a:t>groups. (N </a:t>
            </a:r>
            <a:r>
              <a:rPr lang="fr-FR" altLang="en-US" sz="1100" dirty="0" err="1">
                <a:latin typeface="Arial" charset="0"/>
                <a:cs typeface="Arial" charset="0"/>
              </a:rPr>
              <a:t>Engl</a:t>
            </a:r>
            <a:r>
              <a:rPr lang="fr-FR" altLang="en-US" sz="1100" dirty="0">
                <a:latin typeface="Arial" charset="0"/>
                <a:cs typeface="Arial" charset="0"/>
              </a:rPr>
              <a:t> J Med 1996;334:1305-10</a:t>
            </a:r>
            <a:r>
              <a:rPr lang="fr-FR" altLang="en-US" sz="1100" dirty="0" smtClean="0">
                <a:latin typeface="Arial" charset="0"/>
                <a:cs typeface="Arial" charset="0"/>
              </a:rPr>
              <a:t>.)</a:t>
            </a:r>
          </a:p>
          <a:p>
            <a:pPr>
              <a:buNone/>
            </a:pPr>
            <a:r>
              <a:rPr lang="fr-FR" altLang="en-US" sz="1000" dirty="0" smtClean="0">
                <a:latin typeface="Arial" charset="0"/>
                <a:cs typeface="Arial" charset="0"/>
              </a:rPr>
              <a:t>Miriam </a:t>
            </a:r>
            <a:r>
              <a:rPr lang="fr-FR" altLang="en-US" sz="1000" dirty="0" err="1" smtClean="0">
                <a:latin typeface="Arial" charset="0"/>
                <a:cs typeface="Arial" charset="0"/>
              </a:rPr>
              <a:t>Komaromy</a:t>
            </a:r>
            <a:r>
              <a:rPr lang="fr-FR" altLang="en-US" sz="1000" dirty="0" smtClean="0">
                <a:latin typeface="Arial" charset="0"/>
                <a:cs typeface="Arial" charset="0"/>
              </a:rPr>
              <a:t>, MD, Kevin </a:t>
            </a:r>
            <a:r>
              <a:rPr lang="fr-FR" altLang="en-US" sz="1000" dirty="0" err="1" smtClean="0">
                <a:latin typeface="Arial" charset="0"/>
                <a:cs typeface="Arial" charset="0"/>
              </a:rPr>
              <a:t>Grumbach</a:t>
            </a:r>
            <a:r>
              <a:rPr lang="fr-FR" altLang="en-US" sz="1000" dirty="0" smtClean="0">
                <a:latin typeface="Arial" charset="0"/>
                <a:cs typeface="Arial" charset="0"/>
              </a:rPr>
              <a:t>, MD, Michael Drake, MD, Karen </a:t>
            </a:r>
            <a:r>
              <a:rPr lang="fr-FR" altLang="en-US" sz="1000" dirty="0" err="1" smtClean="0">
                <a:latin typeface="Arial" charset="0"/>
                <a:cs typeface="Arial" charset="0"/>
              </a:rPr>
              <a:t>Vranizan</a:t>
            </a:r>
            <a:r>
              <a:rPr lang="fr-FR" altLang="en-US" sz="1000" dirty="0" smtClean="0">
                <a:latin typeface="Arial" charset="0"/>
                <a:cs typeface="Arial" charset="0"/>
              </a:rPr>
              <a:t>, MA, Nicole </a:t>
            </a:r>
            <a:r>
              <a:rPr lang="fr-FR" altLang="en-US" sz="1000" dirty="0" err="1" smtClean="0">
                <a:latin typeface="Arial" charset="0"/>
                <a:cs typeface="Arial" charset="0"/>
              </a:rPr>
              <a:t>Lurie</a:t>
            </a:r>
            <a:r>
              <a:rPr lang="fr-FR" altLang="en-US" sz="1000" dirty="0" smtClean="0">
                <a:latin typeface="Arial" charset="0"/>
                <a:cs typeface="Arial" charset="0"/>
              </a:rPr>
              <a:t>, MD MSPH, Dennis Keane, MPH, and Andrew Bindman, MD</a:t>
            </a:r>
            <a:endParaRPr lang="fr-FR" altLang="en-US" sz="1000" dirty="0">
              <a:latin typeface="Arial" charset="0"/>
              <a:cs typeface="Arial" charset="0"/>
            </a:endParaRPr>
          </a:p>
        </p:txBody>
      </p:sp>
    </p:spTree>
    <p:extLst>
      <p:ext uri="{BB962C8B-B14F-4D97-AF65-F5344CB8AC3E}">
        <p14:creationId xmlns:p14="http://schemas.microsoft.com/office/powerpoint/2010/main" val="332313529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228600" y="1"/>
            <a:ext cx="8709025" cy="847724"/>
          </a:xfrm>
        </p:spPr>
        <p:txBody>
          <a:bodyPr/>
          <a:lstStyle/>
          <a:p>
            <a:pPr eaLnBrk="1"/>
            <a:r>
              <a:rPr lang="en-US" altLang="en-US" sz="2000" dirty="0" smtClean="0">
                <a:latin typeface="Arial" charset="0"/>
                <a:cs typeface="Arial" charset="0"/>
              </a:rPr>
              <a:t>Effect of Cigar Smoking on the Risk of Cardiovascular Disease, Chronic Obstructive Pulmonary Disease, and Cancer in Men</a:t>
            </a:r>
            <a:r>
              <a:rPr lang="en-US" altLang="en-US" sz="1600" dirty="0" smtClean="0">
                <a:latin typeface="Arial" charset="0"/>
                <a:cs typeface="Arial" charset="0"/>
              </a:rPr>
              <a:t/>
            </a:r>
            <a:br>
              <a:rPr lang="en-US" altLang="en-US" sz="1600" dirty="0" smtClean="0">
                <a:latin typeface="Arial" charset="0"/>
                <a:cs typeface="Arial" charset="0"/>
              </a:rPr>
            </a:br>
            <a:r>
              <a:rPr lang="en-US" altLang="en-US" sz="1000" i="1" dirty="0" smtClean="0">
                <a:latin typeface="Arial" charset="0"/>
                <a:cs typeface="Arial" charset="0"/>
              </a:rPr>
              <a:t>Carlos </a:t>
            </a:r>
            <a:r>
              <a:rPr lang="en-US" altLang="en-US" sz="1000" i="1" dirty="0" err="1" smtClean="0">
                <a:latin typeface="Arial" charset="0"/>
                <a:cs typeface="Arial" charset="0"/>
              </a:rPr>
              <a:t>Iribarren</a:t>
            </a:r>
            <a:r>
              <a:rPr lang="en-US" altLang="en-US" sz="1000" i="1" dirty="0" smtClean="0">
                <a:latin typeface="Arial" charset="0"/>
                <a:cs typeface="Arial" charset="0"/>
              </a:rPr>
              <a:t>, M.D., M.P.H., Ph.D., Irene S. </a:t>
            </a:r>
            <a:r>
              <a:rPr lang="en-US" altLang="en-US" sz="1000" i="1" dirty="0" err="1" smtClean="0">
                <a:latin typeface="Arial" charset="0"/>
                <a:cs typeface="Arial" charset="0"/>
              </a:rPr>
              <a:t>Tekawa</a:t>
            </a:r>
            <a:r>
              <a:rPr lang="en-US" altLang="en-US" sz="1000" i="1" dirty="0" smtClean="0">
                <a:latin typeface="Arial" charset="0"/>
                <a:cs typeface="Arial" charset="0"/>
              </a:rPr>
              <a:t>, M.A., Stephen Sidney, M.D., M.P.H., and Gary D. Friedman, M.D.</a:t>
            </a:r>
            <a:endParaRPr lang="en-US" altLang="en-US" sz="1000" dirty="0" smtClean="0">
              <a:latin typeface="Arial" charset="0"/>
              <a:cs typeface="Arial" charset="0"/>
            </a:endParaRPr>
          </a:p>
        </p:txBody>
      </p:sp>
      <p:sp>
        <p:nvSpPr>
          <p:cNvPr id="53251" name="Content Placeholder 2"/>
          <p:cNvSpPr>
            <a:spLocks noGrp="1"/>
          </p:cNvSpPr>
          <p:nvPr>
            <p:ph idx="1"/>
          </p:nvPr>
        </p:nvSpPr>
        <p:spPr>
          <a:xfrm>
            <a:off x="287339" y="971549"/>
            <a:ext cx="8639175" cy="3699273"/>
          </a:xfrm>
        </p:spPr>
        <p:txBody>
          <a:bodyPr/>
          <a:lstStyle/>
          <a:p>
            <a:pPr eaLnBrk="1">
              <a:buFont typeface="Arial" charset="0"/>
              <a:buNone/>
            </a:pPr>
            <a:r>
              <a:rPr lang="en-US" altLang="en-US" sz="1200" b="1" i="1" dirty="0" smtClean="0">
                <a:latin typeface="Arial" charset="0"/>
                <a:cs typeface="Arial" charset="0"/>
              </a:rPr>
              <a:t>Background:</a:t>
            </a:r>
            <a:r>
              <a:rPr lang="en-US" altLang="en-US" sz="1200" b="1" dirty="0" smtClean="0">
                <a:latin typeface="Arial" charset="0"/>
                <a:cs typeface="Arial" charset="0"/>
              </a:rPr>
              <a:t> </a:t>
            </a:r>
            <a:r>
              <a:rPr lang="en-US" altLang="en-US" sz="1200" dirty="0" smtClean="0">
                <a:latin typeface="Arial" charset="0"/>
                <a:cs typeface="Arial" charset="0"/>
              </a:rPr>
              <a:t>The sale of cigars in the United States has been</a:t>
            </a:r>
            <a:r>
              <a:rPr lang="en-US" altLang="en-US" sz="1200" baseline="30000" dirty="0" smtClean="0">
                <a:latin typeface="Arial" charset="0"/>
                <a:cs typeface="Arial" charset="0"/>
              </a:rPr>
              <a:t> </a:t>
            </a:r>
            <a:r>
              <a:rPr lang="en-US" altLang="en-US" sz="1200" dirty="0" smtClean="0">
                <a:latin typeface="Arial" charset="0"/>
                <a:cs typeface="Arial" charset="0"/>
              </a:rPr>
              <a:t>increasing since 1993. Cigar smoking is a known risk factor</a:t>
            </a:r>
            <a:r>
              <a:rPr lang="en-US" altLang="en-US" sz="1200" baseline="30000" dirty="0" smtClean="0">
                <a:latin typeface="Arial" charset="0"/>
                <a:cs typeface="Arial" charset="0"/>
              </a:rPr>
              <a:t> </a:t>
            </a:r>
            <a:r>
              <a:rPr lang="en-US" altLang="en-US" sz="1200" dirty="0" smtClean="0">
                <a:latin typeface="Arial" charset="0"/>
                <a:cs typeface="Arial" charset="0"/>
              </a:rPr>
              <a:t>for certain cancers and for chronic obstructive pulmonary disease</a:t>
            </a:r>
            <a:r>
              <a:rPr lang="en-US" altLang="en-US" sz="1200" baseline="30000" dirty="0" smtClean="0">
                <a:latin typeface="Arial" charset="0"/>
                <a:cs typeface="Arial" charset="0"/>
              </a:rPr>
              <a:t> </a:t>
            </a:r>
            <a:r>
              <a:rPr lang="en-US" altLang="en-US" sz="1200" dirty="0" smtClean="0">
                <a:latin typeface="Arial" charset="0"/>
                <a:cs typeface="Arial" charset="0"/>
              </a:rPr>
              <a:t>(COPD). However, unlike the relation between cigarette smoking</a:t>
            </a:r>
            <a:r>
              <a:rPr lang="en-US" altLang="en-US" sz="1200" baseline="30000" dirty="0" smtClean="0">
                <a:latin typeface="Arial" charset="0"/>
                <a:cs typeface="Arial" charset="0"/>
              </a:rPr>
              <a:t> </a:t>
            </a:r>
            <a:r>
              <a:rPr lang="en-US" altLang="en-US" sz="1200" dirty="0" smtClean="0">
                <a:latin typeface="Arial" charset="0"/>
                <a:cs typeface="Arial" charset="0"/>
              </a:rPr>
              <a:t>and cardiovascular disease, the association between cigar smoking</a:t>
            </a:r>
            <a:r>
              <a:rPr lang="en-US" altLang="en-US" sz="1200" baseline="30000" dirty="0" smtClean="0">
                <a:latin typeface="Arial" charset="0"/>
                <a:cs typeface="Arial" charset="0"/>
              </a:rPr>
              <a:t> </a:t>
            </a:r>
            <a:r>
              <a:rPr lang="en-US" altLang="en-US" sz="1200" dirty="0" smtClean="0">
                <a:latin typeface="Arial" charset="0"/>
                <a:cs typeface="Arial" charset="0"/>
              </a:rPr>
              <a:t>and cardiovascular disease has not been clearly established.</a:t>
            </a:r>
            <a:r>
              <a:rPr lang="en-US" altLang="en-US" sz="1200" baseline="30000" dirty="0" smtClean="0">
                <a:latin typeface="Arial" charset="0"/>
                <a:cs typeface="Arial" charset="0"/>
              </a:rPr>
              <a:t> </a:t>
            </a:r>
          </a:p>
          <a:p>
            <a:pPr eaLnBrk="1">
              <a:buFont typeface="Arial" charset="0"/>
              <a:buNone/>
            </a:pPr>
            <a:r>
              <a:rPr lang="en-US" altLang="en-US" sz="1200" b="1" i="1" dirty="0" smtClean="0">
                <a:latin typeface="Arial" charset="0"/>
                <a:cs typeface="Arial" charset="0"/>
              </a:rPr>
              <a:t>Methods:</a:t>
            </a:r>
            <a:r>
              <a:rPr lang="en-US" altLang="en-US" sz="1200" b="1" dirty="0" smtClean="0">
                <a:latin typeface="Arial" charset="0"/>
                <a:cs typeface="Arial" charset="0"/>
              </a:rPr>
              <a:t> </a:t>
            </a:r>
            <a:r>
              <a:rPr lang="en-US" altLang="en-US" sz="1200" dirty="0" smtClean="0">
                <a:latin typeface="Arial" charset="0"/>
                <a:cs typeface="Arial" charset="0"/>
              </a:rPr>
              <a:t>We performed a cohort study among 17,774 men 30 to 85</a:t>
            </a:r>
            <a:r>
              <a:rPr lang="en-US" altLang="en-US" sz="1200" baseline="30000" dirty="0" smtClean="0">
                <a:latin typeface="Arial" charset="0"/>
                <a:cs typeface="Arial" charset="0"/>
              </a:rPr>
              <a:t> </a:t>
            </a:r>
            <a:r>
              <a:rPr lang="en-US" altLang="en-US" sz="1200" dirty="0" smtClean="0">
                <a:latin typeface="Arial" charset="0"/>
                <a:cs typeface="Arial" charset="0"/>
              </a:rPr>
              <a:t>years of age at base line (from 1964 through 1973) who were</a:t>
            </a:r>
            <a:r>
              <a:rPr lang="en-US" altLang="en-US" sz="1200" baseline="30000" dirty="0" smtClean="0">
                <a:latin typeface="Arial" charset="0"/>
                <a:cs typeface="Arial" charset="0"/>
              </a:rPr>
              <a:t> </a:t>
            </a:r>
            <a:r>
              <a:rPr lang="en-US" altLang="en-US" sz="1200" dirty="0" smtClean="0">
                <a:latin typeface="Arial" charset="0"/>
                <a:cs typeface="Arial" charset="0"/>
              </a:rPr>
              <a:t>enrolled in the Kaiser Permanente health plan and who reported</a:t>
            </a:r>
            <a:r>
              <a:rPr lang="en-US" altLang="en-US" sz="1200" baseline="30000" dirty="0" smtClean="0">
                <a:latin typeface="Arial" charset="0"/>
                <a:cs typeface="Arial" charset="0"/>
              </a:rPr>
              <a:t> </a:t>
            </a:r>
            <a:r>
              <a:rPr lang="en-US" altLang="en-US" sz="1200" dirty="0" smtClean="0">
                <a:latin typeface="Arial" charset="0"/>
                <a:cs typeface="Arial" charset="0"/>
              </a:rPr>
              <a:t>that they had never smoked cigarettes and did not currently</a:t>
            </a:r>
            <a:r>
              <a:rPr lang="en-US" altLang="en-US" sz="1200" baseline="30000" dirty="0" smtClean="0">
                <a:latin typeface="Arial" charset="0"/>
                <a:cs typeface="Arial" charset="0"/>
              </a:rPr>
              <a:t> </a:t>
            </a:r>
            <a:r>
              <a:rPr lang="en-US" altLang="en-US" sz="1200" dirty="0" smtClean="0">
                <a:latin typeface="Arial" charset="0"/>
                <a:cs typeface="Arial" charset="0"/>
              </a:rPr>
              <a:t>smoke a pipe. Those who smoked cigars (1546 men) and those who</a:t>
            </a:r>
            <a:r>
              <a:rPr lang="en-US" altLang="en-US" sz="1200" baseline="30000" dirty="0" smtClean="0">
                <a:latin typeface="Arial" charset="0"/>
                <a:cs typeface="Arial" charset="0"/>
              </a:rPr>
              <a:t> </a:t>
            </a:r>
            <a:r>
              <a:rPr lang="en-US" altLang="en-US" sz="1200" dirty="0" smtClean="0">
                <a:latin typeface="Arial" charset="0"/>
                <a:cs typeface="Arial" charset="0"/>
              </a:rPr>
              <a:t>did not (16,228) were followed from 1971 through the end of</a:t>
            </a:r>
            <a:r>
              <a:rPr lang="en-US" altLang="en-US" sz="1200" baseline="30000" dirty="0" smtClean="0">
                <a:latin typeface="Arial" charset="0"/>
                <a:cs typeface="Arial" charset="0"/>
              </a:rPr>
              <a:t> </a:t>
            </a:r>
            <a:r>
              <a:rPr lang="en-US" altLang="en-US" sz="1200" dirty="0" smtClean="0">
                <a:latin typeface="Arial" charset="0"/>
                <a:cs typeface="Arial" charset="0"/>
              </a:rPr>
              <a:t>1995 for a first hospitalization for or death from a major cardiovascular</a:t>
            </a:r>
            <a:r>
              <a:rPr lang="en-US" altLang="en-US" sz="1200" baseline="30000" dirty="0" smtClean="0">
                <a:latin typeface="Arial" charset="0"/>
                <a:cs typeface="Arial" charset="0"/>
              </a:rPr>
              <a:t> </a:t>
            </a:r>
            <a:r>
              <a:rPr lang="en-US" altLang="en-US" sz="1200" dirty="0" smtClean="0">
                <a:latin typeface="Arial" charset="0"/>
                <a:cs typeface="Arial" charset="0"/>
              </a:rPr>
              <a:t>disease or COPD, and through the end of 1996 for a diagnosis</a:t>
            </a:r>
            <a:r>
              <a:rPr lang="en-US" altLang="en-US" sz="1200" baseline="30000" dirty="0" smtClean="0">
                <a:latin typeface="Arial" charset="0"/>
                <a:cs typeface="Arial" charset="0"/>
              </a:rPr>
              <a:t> </a:t>
            </a:r>
            <a:r>
              <a:rPr lang="en-US" altLang="en-US" sz="1200" dirty="0" smtClean="0">
                <a:latin typeface="Arial" charset="0"/>
                <a:cs typeface="Arial" charset="0"/>
              </a:rPr>
              <a:t>of cancer.</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r>
              <a:rPr lang="en-US" altLang="en-US" sz="1200" b="1" i="1" dirty="0" smtClean="0">
                <a:latin typeface="Arial" charset="0"/>
                <a:cs typeface="Arial" charset="0"/>
              </a:rPr>
              <a:t>Results:</a:t>
            </a:r>
            <a:r>
              <a:rPr lang="en-US" altLang="en-US" sz="1200" b="1" dirty="0" smtClean="0">
                <a:latin typeface="Arial" charset="0"/>
                <a:cs typeface="Arial" charset="0"/>
              </a:rPr>
              <a:t> </a:t>
            </a:r>
            <a:r>
              <a:rPr lang="en-US" altLang="en-US" sz="1200" dirty="0" smtClean="0">
                <a:latin typeface="Arial" charset="0"/>
                <a:cs typeface="Arial" charset="0"/>
              </a:rPr>
              <a:t>In multivariate analyses, cigar smokers, as compared</a:t>
            </a:r>
            <a:r>
              <a:rPr lang="en-US" altLang="en-US" sz="1200" baseline="30000" dirty="0" smtClean="0">
                <a:latin typeface="Arial" charset="0"/>
                <a:cs typeface="Arial" charset="0"/>
              </a:rPr>
              <a:t> </a:t>
            </a:r>
            <a:r>
              <a:rPr lang="en-US" altLang="en-US" sz="1200" dirty="0" smtClean="0">
                <a:latin typeface="Arial" charset="0"/>
                <a:cs typeface="Arial" charset="0"/>
              </a:rPr>
              <a:t>with nonsmokers, were at higher risk for coronary heart disease</a:t>
            </a:r>
            <a:r>
              <a:rPr lang="en-US" altLang="en-US" sz="1200" baseline="30000" dirty="0" smtClean="0">
                <a:latin typeface="Arial" charset="0"/>
                <a:cs typeface="Arial" charset="0"/>
              </a:rPr>
              <a:t> </a:t>
            </a:r>
            <a:r>
              <a:rPr lang="en-US" altLang="en-US" sz="1200" dirty="0" smtClean="0">
                <a:latin typeface="Arial" charset="0"/>
                <a:cs typeface="Arial" charset="0"/>
              </a:rPr>
              <a:t>(relative risk, 1.27; 95 percent confidence interval, 1.12 to</a:t>
            </a:r>
            <a:r>
              <a:rPr lang="en-US" altLang="en-US" sz="1200" baseline="30000" dirty="0" smtClean="0">
                <a:latin typeface="Arial" charset="0"/>
                <a:cs typeface="Arial" charset="0"/>
              </a:rPr>
              <a:t> </a:t>
            </a:r>
            <a:r>
              <a:rPr lang="en-US" altLang="en-US" sz="1200" dirty="0" smtClean="0">
                <a:latin typeface="Arial" charset="0"/>
                <a:cs typeface="Arial" charset="0"/>
              </a:rPr>
              <a:t>1.45), COPD (relative risk, 1.45; 95 percent confidence interval,</a:t>
            </a:r>
            <a:r>
              <a:rPr lang="en-US" altLang="en-US" sz="1200" baseline="30000" dirty="0" smtClean="0">
                <a:latin typeface="Arial" charset="0"/>
                <a:cs typeface="Arial" charset="0"/>
              </a:rPr>
              <a:t> </a:t>
            </a:r>
            <a:r>
              <a:rPr lang="en-US" altLang="en-US" sz="1200" dirty="0" smtClean="0">
                <a:latin typeface="Arial" charset="0"/>
                <a:cs typeface="Arial" charset="0"/>
              </a:rPr>
              <a:t>1.10 to 1.91), and cancers of the upper </a:t>
            </a:r>
            <a:r>
              <a:rPr lang="en-US" altLang="en-US" sz="1200" dirty="0" err="1" smtClean="0">
                <a:latin typeface="Arial" charset="0"/>
                <a:cs typeface="Arial" charset="0"/>
              </a:rPr>
              <a:t>aerodigestive</a:t>
            </a:r>
            <a:r>
              <a:rPr lang="en-US" altLang="en-US" sz="1200" dirty="0" smtClean="0">
                <a:latin typeface="Arial" charset="0"/>
                <a:cs typeface="Arial" charset="0"/>
              </a:rPr>
              <a:t> tract</a:t>
            </a:r>
            <a:r>
              <a:rPr lang="en-US" altLang="en-US" sz="1200" baseline="30000" dirty="0" smtClean="0">
                <a:latin typeface="Arial" charset="0"/>
                <a:cs typeface="Arial" charset="0"/>
              </a:rPr>
              <a:t> </a:t>
            </a:r>
            <a:r>
              <a:rPr lang="en-US" altLang="en-US" sz="1200" dirty="0" smtClean="0">
                <a:latin typeface="Arial" charset="0"/>
                <a:cs typeface="Arial" charset="0"/>
              </a:rPr>
              <a:t>(relative risk, 2.02; 95 percent confidence interval, 1.01 to</a:t>
            </a:r>
            <a:r>
              <a:rPr lang="en-US" altLang="en-US" sz="1200" baseline="30000" dirty="0" smtClean="0">
                <a:latin typeface="Arial" charset="0"/>
                <a:cs typeface="Arial" charset="0"/>
              </a:rPr>
              <a:t> </a:t>
            </a:r>
            <a:r>
              <a:rPr lang="en-US" altLang="en-US" sz="1200" dirty="0" smtClean="0">
                <a:latin typeface="Arial" charset="0"/>
                <a:cs typeface="Arial" charset="0"/>
              </a:rPr>
              <a:t>4.06) and lung (relative risk, 2.14; 95 percent confidence interval,</a:t>
            </a:r>
            <a:r>
              <a:rPr lang="en-US" altLang="en-US" sz="1200" baseline="30000" dirty="0" smtClean="0">
                <a:latin typeface="Arial" charset="0"/>
                <a:cs typeface="Arial" charset="0"/>
              </a:rPr>
              <a:t> </a:t>
            </a:r>
            <a:r>
              <a:rPr lang="en-US" altLang="en-US" sz="1200" dirty="0" smtClean="0">
                <a:latin typeface="Arial" charset="0"/>
                <a:cs typeface="Arial" charset="0"/>
              </a:rPr>
              <a:t>1.12 to 4.11), with evidence of dose–response effects.</a:t>
            </a:r>
            <a:r>
              <a:rPr lang="en-US" altLang="en-US" sz="1200" baseline="30000" dirty="0" smtClean="0">
                <a:latin typeface="Arial" charset="0"/>
                <a:cs typeface="Arial" charset="0"/>
              </a:rPr>
              <a:t> </a:t>
            </a:r>
            <a:r>
              <a:rPr lang="en-US" altLang="en-US" sz="1200" dirty="0" smtClean="0">
                <a:latin typeface="Arial" charset="0"/>
                <a:cs typeface="Arial" charset="0"/>
              </a:rPr>
              <a:t>There appeared to be a synergistic relation between cigar smoking</a:t>
            </a:r>
            <a:r>
              <a:rPr lang="en-US" altLang="en-US" sz="1200" baseline="30000" dirty="0" smtClean="0">
                <a:latin typeface="Arial" charset="0"/>
                <a:cs typeface="Arial" charset="0"/>
              </a:rPr>
              <a:t> </a:t>
            </a:r>
            <a:r>
              <a:rPr lang="en-US" altLang="en-US" sz="1200" dirty="0" smtClean="0">
                <a:latin typeface="Arial" charset="0"/>
                <a:cs typeface="Arial" charset="0"/>
              </a:rPr>
              <a:t>and alcohol consumption with respect to the risk of oropharyngeal</a:t>
            </a:r>
            <a:r>
              <a:rPr lang="en-US" altLang="en-US" sz="1200" baseline="30000" dirty="0" smtClean="0">
                <a:latin typeface="Arial" charset="0"/>
                <a:cs typeface="Arial" charset="0"/>
              </a:rPr>
              <a:t> </a:t>
            </a:r>
            <a:r>
              <a:rPr lang="en-US" altLang="en-US" sz="1200" dirty="0" smtClean="0">
                <a:latin typeface="Arial" charset="0"/>
                <a:cs typeface="Arial" charset="0"/>
              </a:rPr>
              <a:t>cancers and cancers of the upper </a:t>
            </a:r>
            <a:r>
              <a:rPr lang="en-US" altLang="en-US" sz="1200" dirty="0" err="1" smtClean="0">
                <a:latin typeface="Arial" charset="0"/>
                <a:cs typeface="Arial" charset="0"/>
              </a:rPr>
              <a:t>aerodigestive</a:t>
            </a:r>
            <a:r>
              <a:rPr lang="en-US" altLang="en-US" sz="1200" dirty="0" smtClean="0">
                <a:latin typeface="Arial" charset="0"/>
                <a:cs typeface="Arial" charset="0"/>
              </a:rPr>
              <a:t> tract.</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r>
              <a:rPr lang="en-US" altLang="en-US" sz="1200" b="1" i="1" dirty="0" smtClean="0">
                <a:latin typeface="Arial" charset="0"/>
                <a:cs typeface="Arial" charset="0"/>
              </a:rPr>
              <a:t>Conclusions:</a:t>
            </a:r>
            <a:r>
              <a:rPr lang="en-US" altLang="en-US" sz="1200" b="1" dirty="0" smtClean="0">
                <a:latin typeface="Arial" charset="0"/>
                <a:cs typeface="Arial" charset="0"/>
              </a:rPr>
              <a:t> </a:t>
            </a:r>
            <a:r>
              <a:rPr lang="en-US" altLang="en-US" sz="1200" dirty="0" smtClean="0">
                <a:latin typeface="Arial" charset="0"/>
                <a:cs typeface="Arial" charset="0"/>
              </a:rPr>
              <a:t>Independently of other risk factors, regular cigar</a:t>
            </a:r>
            <a:r>
              <a:rPr lang="en-US" altLang="en-US" sz="1200" baseline="30000" dirty="0" smtClean="0">
                <a:latin typeface="Arial" charset="0"/>
                <a:cs typeface="Arial" charset="0"/>
              </a:rPr>
              <a:t> </a:t>
            </a:r>
            <a:r>
              <a:rPr lang="en-US" altLang="en-US" sz="1200" dirty="0" smtClean="0">
                <a:latin typeface="Arial" charset="0"/>
                <a:cs typeface="Arial" charset="0"/>
              </a:rPr>
              <a:t>smoking can increase the risk of coronary heart disease, COPD,</a:t>
            </a:r>
            <a:r>
              <a:rPr lang="en-US" altLang="en-US" sz="1200" baseline="30000" dirty="0" smtClean="0">
                <a:latin typeface="Arial" charset="0"/>
                <a:cs typeface="Arial" charset="0"/>
              </a:rPr>
              <a:t> </a:t>
            </a:r>
            <a:r>
              <a:rPr lang="en-US" altLang="en-US" sz="1200" dirty="0" smtClean="0">
                <a:latin typeface="Arial" charset="0"/>
                <a:cs typeface="Arial" charset="0"/>
              </a:rPr>
              <a:t>and cancers of the upper </a:t>
            </a:r>
            <a:r>
              <a:rPr lang="en-US" altLang="en-US" sz="1200" dirty="0" err="1" smtClean="0">
                <a:latin typeface="Arial" charset="0"/>
                <a:cs typeface="Arial" charset="0"/>
              </a:rPr>
              <a:t>aerodigestive</a:t>
            </a:r>
            <a:r>
              <a:rPr lang="en-US" altLang="en-US" sz="1200" dirty="0" smtClean="0">
                <a:latin typeface="Arial" charset="0"/>
                <a:cs typeface="Arial" charset="0"/>
              </a:rPr>
              <a:t> tract and lung. (N </a:t>
            </a:r>
            <a:r>
              <a:rPr lang="en-US" altLang="en-US" sz="1200" dirty="0" err="1" smtClean="0">
                <a:latin typeface="Arial" charset="0"/>
                <a:cs typeface="Arial" charset="0"/>
              </a:rPr>
              <a:t>Eng</a:t>
            </a:r>
            <a:r>
              <a:rPr lang="en-US" altLang="en-US" sz="1200" dirty="0" smtClean="0">
                <a:latin typeface="Arial" charset="0"/>
                <a:cs typeface="Arial" charset="0"/>
              </a:rPr>
              <a:t> J Med 1999 340:1773-1780)</a:t>
            </a:r>
          </a:p>
        </p:txBody>
      </p:sp>
    </p:spTree>
    <p:extLst>
      <p:ext uri="{BB962C8B-B14F-4D97-AF65-F5344CB8AC3E}">
        <p14:creationId xmlns:p14="http://schemas.microsoft.com/office/powerpoint/2010/main" val="305269879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0" y="438150"/>
            <a:ext cx="9144000" cy="381000"/>
          </a:xfrm>
        </p:spPr>
        <p:txBody>
          <a:bodyPr/>
          <a:lstStyle/>
          <a:p>
            <a:pPr eaLnBrk="1"/>
            <a:r>
              <a:rPr lang="en-US" altLang="en-US" sz="2000" dirty="0" smtClean="0"/>
              <a:t>Clinical and </a:t>
            </a:r>
            <a:r>
              <a:rPr lang="en-US" altLang="en-US" sz="2000" dirty="0" err="1" smtClean="0"/>
              <a:t>Neuroradiographic</a:t>
            </a:r>
            <a:r>
              <a:rPr lang="en-US" altLang="en-US" sz="2000" dirty="0" smtClean="0"/>
              <a:t> Manifestations of Eastern Equine Encephalitis</a:t>
            </a:r>
            <a:r>
              <a:rPr lang="en-US" altLang="en-US" sz="1000" dirty="0" smtClean="0"/>
              <a:t/>
            </a:r>
            <a:br>
              <a:rPr lang="en-US" altLang="en-US" sz="1000" dirty="0" smtClean="0"/>
            </a:br>
            <a:r>
              <a:rPr lang="en-US" altLang="en-US" sz="1000" dirty="0" smtClean="0"/>
              <a:t>Robert L. </a:t>
            </a:r>
            <a:r>
              <a:rPr lang="en-US" altLang="en-US" sz="1000" dirty="0" err="1" smtClean="0"/>
              <a:t>Deresiewicz</a:t>
            </a:r>
            <a:r>
              <a:rPr lang="en-US" altLang="en-US" sz="1000" dirty="0" smtClean="0"/>
              <a:t>, MD, Scott J. </a:t>
            </a:r>
            <a:r>
              <a:rPr lang="en-US" altLang="en-US" sz="1000" dirty="0" err="1" smtClean="0"/>
              <a:t>Thaler</a:t>
            </a:r>
            <a:r>
              <a:rPr lang="en-US" altLang="en-US" sz="1000" dirty="0" smtClean="0"/>
              <a:t>, MD, </a:t>
            </a:r>
            <a:r>
              <a:rPr lang="en-US" altLang="en-US" sz="1000" dirty="0" err="1" smtClean="0"/>
              <a:t>Liangge</a:t>
            </a:r>
            <a:r>
              <a:rPr lang="en-US" altLang="en-US" sz="1000" dirty="0" smtClean="0"/>
              <a:t> Hsu, MD, and Amir A. </a:t>
            </a:r>
            <a:r>
              <a:rPr lang="en-US" altLang="en-US" sz="1000" dirty="0" err="1" smtClean="0"/>
              <a:t>Zamani</a:t>
            </a:r>
            <a:r>
              <a:rPr lang="en-US" altLang="en-US" sz="1000" dirty="0" smtClean="0"/>
              <a:t>, MD.</a:t>
            </a:r>
            <a:br>
              <a:rPr lang="en-US" altLang="en-US" sz="1000" dirty="0" smtClean="0"/>
            </a:br>
            <a:endParaRPr lang="en-US" altLang="en-US" sz="2000" dirty="0" smtClean="0"/>
          </a:p>
        </p:txBody>
      </p:sp>
      <p:sp>
        <p:nvSpPr>
          <p:cNvPr id="54275" name="Content Placeholder 2"/>
          <p:cNvSpPr>
            <a:spLocks noGrp="1"/>
          </p:cNvSpPr>
          <p:nvPr>
            <p:ph idx="1"/>
          </p:nvPr>
        </p:nvSpPr>
        <p:spPr>
          <a:xfrm>
            <a:off x="217489" y="895350"/>
            <a:ext cx="8709025" cy="3581400"/>
          </a:xfrm>
        </p:spPr>
        <p:txBody>
          <a:bodyPr/>
          <a:lstStyle/>
          <a:p>
            <a:pPr eaLnBrk="1">
              <a:buFont typeface="Arial" charset="0"/>
              <a:buNone/>
            </a:pPr>
            <a:r>
              <a:rPr lang="en-US" altLang="en-US" sz="1200" b="1" i="1" dirty="0" smtClean="0">
                <a:latin typeface="Arial" charset="0"/>
                <a:cs typeface="Arial" charset="0"/>
              </a:rPr>
              <a:t>Background:  </a:t>
            </a:r>
            <a:r>
              <a:rPr lang="en-US" altLang="en-US" sz="1200" dirty="0" smtClean="0">
                <a:latin typeface="Arial" charset="0"/>
                <a:cs typeface="Arial" charset="0"/>
              </a:rPr>
              <a:t>Eastern equine encephalitis occurs principally along the east and Gulf coasts of the United States. Recognition of the </a:t>
            </a:r>
            <a:r>
              <a:rPr lang="en-US" altLang="en-US" sz="1200" dirty="0" err="1" smtClean="0">
                <a:latin typeface="Arial" charset="0"/>
                <a:cs typeface="Arial" charset="0"/>
              </a:rPr>
              <a:t>neuroradiographic</a:t>
            </a:r>
            <a:r>
              <a:rPr lang="en-US" altLang="en-US" sz="1200" dirty="0" smtClean="0">
                <a:latin typeface="Arial" charset="0"/>
                <a:cs typeface="Arial" charset="0"/>
              </a:rPr>
              <a:t> manifestations of eastern equine encephalitis could hasten the diagnosis of the illness and speed the response to index cases.</a:t>
            </a:r>
          </a:p>
          <a:p>
            <a:pPr eaLnBrk="1">
              <a:buFont typeface="Arial" charset="0"/>
              <a:buNone/>
            </a:pPr>
            <a:r>
              <a:rPr lang="en-US" altLang="en-US" sz="1200" b="1" i="1" dirty="0" smtClean="0">
                <a:latin typeface="Arial" charset="0"/>
                <a:cs typeface="Arial" charset="0"/>
              </a:rPr>
              <a:t>Methods:  </a:t>
            </a:r>
            <a:r>
              <a:rPr lang="en-US" altLang="en-US" sz="1200" dirty="0" smtClean="0">
                <a:latin typeface="Arial" charset="0"/>
                <a:cs typeface="Arial" charset="0"/>
              </a:rPr>
              <a:t>We reviewed all cases of eastern equine encephalitis reported in the United States between 1988 and 1994. The records of 36 patients were studied, along with 57 computed tomographic (CT) scans and 23 magnetic resonance imaging (MRI) scan from 33 patients.</a:t>
            </a:r>
          </a:p>
          <a:p>
            <a:pPr eaLnBrk="1">
              <a:buFont typeface="Arial" charset="0"/>
              <a:buNone/>
            </a:pPr>
            <a:r>
              <a:rPr lang="en-US" altLang="en-US" sz="1200" b="1" i="1" dirty="0" smtClean="0">
                <a:latin typeface="Arial" charset="0"/>
                <a:cs typeface="Arial" charset="0"/>
              </a:rPr>
              <a:t>Results:  </a:t>
            </a:r>
            <a:r>
              <a:rPr lang="en-US" altLang="en-US" sz="1200" dirty="0" smtClean="0">
                <a:latin typeface="Arial" charset="0"/>
                <a:cs typeface="Arial" charset="0"/>
              </a:rPr>
              <a:t>The mortality rate was 36 percent, and 35 percent of the survivors were moderately or severely disabled. </a:t>
            </a:r>
            <a:r>
              <a:rPr lang="en-US" altLang="en-US" sz="1200" dirty="0" err="1" smtClean="0">
                <a:latin typeface="Arial" charset="0"/>
                <a:cs typeface="Arial" charset="0"/>
              </a:rPr>
              <a:t>Neuroradiographic</a:t>
            </a:r>
            <a:r>
              <a:rPr lang="en-US" altLang="en-US" sz="1200" dirty="0" smtClean="0">
                <a:latin typeface="Arial" charset="0"/>
                <a:cs typeface="Arial" charset="0"/>
              </a:rPr>
              <a:t> abnormalities were common and best visualized by MRI. Among the patients for whom MRI scans were available, the results were abnormal for all eight comatose patients as well as for all three </a:t>
            </a:r>
            <a:r>
              <a:rPr lang="en-US" altLang="en-US" sz="1200" dirty="0" err="1" smtClean="0">
                <a:latin typeface="Arial" charset="0"/>
                <a:cs typeface="Arial" charset="0"/>
              </a:rPr>
              <a:t>noncomatose</a:t>
            </a:r>
            <a:r>
              <a:rPr lang="en-US" altLang="en-US" sz="1200" dirty="0" smtClean="0">
                <a:latin typeface="Arial" charset="0"/>
                <a:cs typeface="Arial" charset="0"/>
              </a:rPr>
              <a:t> patients who subsequently became comatose. The CT results were abnormal in 21 of 32 patients with readable scans. The abnormal findings included focal lesions in the basal ganglia (found in 71 percent of patients on MRI and in 56 percent on CT), thalami (found in 71 percent on MRI and in 25 percent on CT), and brain stem (found in 43 percent on MRI and in 9 percent on CT). Cortical lesions, meningeal enhancement, and periventricular white-matter changes were less common. The presence of large radiographic lesions did not predict a poor outcome, but either high cerebrospinal fluid white-cell counts or severe </a:t>
            </a:r>
            <a:r>
              <a:rPr lang="en-US" altLang="en-US" sz="1200" dirty="0" err="1" smtClean="0">
                <a:latin typeface="Arial" charset="0"/>
                <a:cs typeface="Arial" charset="0"/>
              </a:rPr>
              <a:t>hyponatremia</a:t>
            </a:r>
            <a:r>
              <a:rPr lang="en-US" altLang="en-US" sz="1200" dirty="0" smtClean="0">
                <a:latin typeface="Arial" charset="0"/>
                <a:cs typeface="Arial" charset="0"/>
              </a:rPr>
              <a:t> did.</a:t>
            </a:r>
          </a:p>
          <a:p>
            <a:pPr eaLnBrk="1">
              <a:buFont typeface="Arial" charset="0"/>
              <a:buNone/>
            </a:pPr>
            <a:r>
              <a:rPr lang="en-US" altLang="en-US" sz="1200" b="1" i="1" dirty="0" smtClean="0">
                <a:latin typeface="Arial" charset="0"/>
                <a:cs typeface="Arial" charset="0"/>
              </a:rPr>
              <a:t>Conclusions:  </a:t>
            </a:r>
            <a:r>
              <a:rPr lang="en-US" altLang="en-US" sz="1200" dirty="0" smtClean="0">
                <a:latin typeface="Arial" charset="0"/>
                <a:cs typeface="Arial" charset="0"/>
              </a:rPr>
              <a:t>Eastern equine encephalitis produces focal radiographic signs. The characteristic early involvement of the basal ganglia and thalami distinguishes this illness from herpes simplex encephalitis.  MRI is a sensitive technique to identify the characteristic early radiographic manifestations of this </a:t>
            </a:r>
            <a:r>
              <a:rPr lang="da-DK" altLang="en-US" sz="1200" dirty="0" smtClean="0">
                <a:latin typeface="Arial" charset="0"/>
                <a:cs typeface="Arial" charset="0"/>
              </a:rPr>
              <a:t>viral encephalitis. (N Engl J Med 1997;336:1867-74.)</a:t>
            </a:r>
          </a:p>
          <a:p>
            <a:pPr eaLnBrk="1"/>
            <a:endParaRPr lang="en-US" altLang="en-US" sz="1800" dirty="0" smtClean="0"/>
          </a:p>
        </p:txBody>
      </p:sp>
    </p:spTree>
    <p:extLst>
      <p:ext uri="{BB962C8B-B14F-4D97-AF65-F5344CB8AC3E}">
        <p14:creationId xmlns:p14="http://schemas.microsoft.com/office/powerpoint/2010/main" val="156293292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47639" y="133350"/>
            <a:ext cx="8778875" cy="609600"/>
          </a:xfrm>
        </p:spPr>
        <p:txBody>
          <a:bodyPr/>
          <a:lstStyle/>
          <a:p>
            <a:pPr eaLnBrk="1"/>
            <a:r>
              <a:rPr lang="en-US" altLang="en-US" sz="2400" dirty="0" smtClean="0">
                <a:latin typeface="Arial" charset="0"/>
                <a:cs typeface="Arial" charset="0"/>
              </a:rPr>
              <a:t>Helicobacter pylori Infection and Gastric Lymphoma</a:t>
            </a:r>
            <a:r>
              <a:rPr lang="en-US" altLang="en-US" dirty="0" smtClean="0">
                <a:latin typeface="Arial" charset="0"/>
                <a:cs typeface="Arial" charset="0"/>
              </a:rPr>
              <a:t/>
            </a:r>
            <a:br>
              <a:rPr lang="en-US" altLang="en-US" dirty="0" smtClean="0">
                <a:latin typeface="Arial" charset="0"/>
                <a:cs typeface="Arial" charset="0"/>
              </a:rPr>
            </a:br>
            <a:r>
              <a:rPr lang="en-US" altLang="en-US" sz="1000" i="1" dirty="0" smtClean="0">
                <a:latin typeface="Arial" charset="0"/>
                <a:cs typeface="Arial" charset="0"/>
              </a:rPr>
              <a:t>Julie </a:t>
            </a:r>
            <a:r>
              <a:rPr lang="en-US" altLang="en-US" sz="1000" i="1" dirty="0" err="1" smtClean="0">
                <a:latin typeface="Arial" charset="0"/>
                <a:cs typeface="Arial" charset="0"/>
              </a:rPr>
              <a:t>Parsonnet</a:t>
            </a:r>
            <a:r>
              <a:rPr lang="en-US" altLang="en-US" sz="1000" i="1" dirty="0" smtClean="0">
                <a:latin typeface="Arial" charset="0"/>
                <a:cs typeface="Arial" charset="0"/>
              </a:rPr>
              <a:t>, </a:t>
            </a:r>
            <a:r>
              <a:rPr lang="en-US" altLang="en-US" sz="1000" i="1" dirty="0" err="1" smtClean="0">
                <a:latin typeface="Arial" charset="0"/>
                <a:cs typeface="Arial" charset="0"/>
              </a:rPr>
              <a:t>Svein</a:t>
            </a:r>
            <a:r>
              <a:rPr lang="en-US" altLang="en-US" sz="1000" i="1" dirty="0" smtClean="0">
                <a:latin typeface="Arial" charset="0"/>
                <a:cs typeface="Arial" charset="0"/>
              </a:rPr>
              <a:t> Hansen, Larissa Rodriguez, Arnold B. Gelb, Roger A. </a:t>
            </a:r>
            <a:r>
              <a:rPr lang="en-US" altLang="en-US" sz="1000" i="1" dirty="0" err="1" smtClean="0">
                <a:latin typeface="Arial" charset="0"/>
                <a:cs typeface="Arial" charset="0"/>
              </a:rPr>
              <a:t>Warnke</a:t>
            </a:r>
            <a:r>
              <a:rPr lang="en-US" altLang="en-US" sz="1000" i="1" dirty="0" smtClean="0">
                <a:latin typeface="Arial" charset="0"/>
                <a:cs typeface="Arial" charset="0"/>
              </a:rPr>
              <a:t>, </a:t>
            </a:r>
            <a:r>
              <a:rPr lang="en-US" altLang="en-US" sz="1000" i="1" dirty="0" err="1" smtClean="0">
                <a:latin typeface="Arial" charset="0"/>
                <a:cs typeface="Arial" charset="0"/>
              </a:rPr>
              <a:t>Egil</a:t>
            </a:r>
            <a:r>
              <a:rPr lang="en-US" altLang="en-US" sz="1000" i="1" dirty="0" smtClean="0">
                <a:latin typeface="Arial" charset="0"/>
                <a:cs typeface="Arial" charset="0"/>
              </a:rPr>
              <a:t> </a:t>
            </a:r>
            <a:r>
              <a:rPr lang="en-US" altLang="en-US" sz="1000" i="1" dirty="0" err="1" smtClean="0">
                <a:latin typeface="Arial" charset="0"/>
                <a:cs typeface="Arial" charset="0"/>
              </a:rPr>
              <a:t>Jellum</a:t>
            </a:r>
            <a:r>
              <a:rPr lang="en-US" altLang="en-US" sz="1000" i="1" dirty="0" smtClean="0">
                <a:latin typeface="Arial" charset="0"/>
                <a:cs typeface="Arial" charset="0"/>
              </a:rPr>
              <a:t>, </a:t>
            </a:r>
            <a:br>
              <a:rPr lang="en-US" altLang="en-US" sz="1000" i="1" dirty="0" smtClean="0">
                <a:latin typeface="Arial" charset="0"/>
                <a:cs typeface="Arial" charset="0"/>
              </a:rPr>
            </a:br>
            <a:r>
              <a:rPr lang="en-US" altLang="en-US" sz="1000" i="1" dirty="0" smtClean="0">
                <a:latin typeface="Arial" charset="0"/>
                <a:cs typeface="Arial" charset="0"/>
              </a:rPr>
              <a:t>Norman </a:t>
            </a:r>
            <a:r>
              <a:rPr lang="en-US" altLang="en-US" sz="1000" i="1" dirty="0" err="1" smtClean="0">
                <a:latin typeface="Arial" charset="0"/>
                <a:cs typeface="Arial" charset="0"/>
              </a:rPr>
              <a:t>Orentreich</a:t>
            </a:r>
            <a:r>
              <a:rPr lang="en-US" altLang="en-US" sz="1000" i="1" dirty="0" smtClean="0">
                <a:latin typeface="Arial" charset="0"/>
                <a:cs typeface="Arial" charset="0"/>
              </a:rPr>
              <a:t>, Joseph H. </a:t>
            </a:r>
            <a:r>
              <a:rPr lang="en-US" altLang="en-US" sz="1000" i="1" dirty="0" err="1" smtClean="0">
                <a:latin typeface="Arial" charset="0"/>
                <a:cs typeface="Arial" charset="0"/>
              </a:rPr>
              <a:t>Vogelman</a:t>
            </a:r>
            <a:r>
              <a:rPr lang="en-US" altLang="en-US" sz="1000" i="1" dirty="0" smtClean="0">
                <a:latin typeface="Arial" charset="0"/>
                <a:cs typeface="Arial" charset="0"/>
              </a:rPr>
              <a:t>, and Gary D. Friedman </a:t>
            </a:r>
            <a:endParaRPr lang="en-US" altLang="en-US" dirty="0" smtClean="0"/>
          </a:p>
        </p:txBody>
      </p:sp>
      <p:sp>
        <p:nvSpPr>
          <p:cNvPr id="55299" name="Content Placeholder 2"/>
          <p:cNvSpPr>
            <a:spLocks noGrp="1"/>
          </p:cNvSpPr>
          <p:nvPr>
            <p:ph idx="1"/>
          </p:nvPr>
        </p:nvSpPr>
        <p:spPr>
          <a:xfrm>
            <a:off x="217488" y="860822"/>
            <a:ext cx="8570912" cy="3615927"/>
          </a:xfrm>
        </p:spPr>
        <p:txBody>
          <a:bodyPr/>
          <a:lstStyle/>
          <a:p>
            <a:pPr eaLnBrk="1">
              <a:buFont typeface="Arial" charset="0"/>
              <a:buNone/>
            </a:pPr>
            <a:r>
              <a:rPr lang="en-US" altLang="en-US" sz="1250" b="1" i="1" dirty="0" smtClean="0">
                <a:latin typeface="Arial" charset="0"/>
                <a:cs typeface="Arial" charset="0"/>
              </a:rPr>
              <a:t>Background:</a:t>
            </a:r>
            <a:r>
              <a:rPr lang="en-US" altLang="en-US" sz="1250" b="1" dirty="0" smtClean="0">
                <a:latin typeface="Arial" charset="0"/>
                <a:cs typeface="Arial" charset="0"/>
              </a:rPr>
              <a:t> </a:t>
            </a:r>
            <a:r>
              <a:rPr lang="en-US" altLang="en-US" sz="1250" dirty="0" smtClean="0">
                <a:latin typeface="Arial" charset="0"/>
                <a:cs typeface="Arial" charset="0"/>
              </a:rPr>
              <a:t>Helicobacter pylori infection is a risk factor for</a:t>
            </a:r>
            <a:r>
              <a:rPr lang="en-US" altLang="en-US" sz="1250" baseline="30000" dirty="0" smtClean="0">
                <a:latin typeface="Arial" charset="0"/>
                <a:cs typeface="Arial" charset="0"/>
              </a:rPr>
              <a:t> </a:t>
            </a:r>
            <a:r>
              <a:rPr lang="en-US" altLang="en-US" sz="1250" dirty="0" smtClean="0">
                <a:latin typeface="Arial" charset="0"/>
                <a:cs typeface="Arial" charset="0"/>
              </a:rPr>
              <a:t>gastric adenocarcinoma. We examined whether this infection is</a:t>
            </a:r>
            <a:r>
              <a:rPr lang="en-US" altLang="en-US" sz="1250" baseline="30000" dirty="0" smtClean="0">
                <a:latin typeface="Arial" charset="0"/>
                <a:cs typeface="Arial" charset="0"/>
              </a:rPr>
              <a:t> </a:t>
            </a:r>
            <a:r>
              <a:rPr lang="en-US" altLang="en-US" sz="1250" dirty="0" smtClean="0">
                <a:latin typeface="Arial" charset="0"/>
                <a:cs typeface="Arial" charset="0"/>
              </a:rPr>
              <a:t>also a risk factor for primary gastric non-Hodgkin's lymphoma.</a:t>
            </a:r>
            <a:r>
              <a:rPr lang="en-US" altLang="en-US" sz="1250" baseline="30000" dirty="0" smtClean="0">
                <a:latin typeface="Arial" charset="0"/>
                <a:cs typeface="Arial" charset="0"/>
              </a:rPr>
              <a:t> </a:t>
            </a:r>
            <a:endParaRPr lang="en-US" altLang="en-US" sz="1250" dirty="0" smtClean="0">
              <a:latin typeface="Arial" charset="0"/>
              <a:cs typeface="Arial" charset="0"/>
            </a:endParaRPr>
          </a:p>
          <a:p>
            <a:pPr eaLnBrk="1">
              <a:buFont typeface="Arial" charset="0"/>
              <a:buNone/>
            </a:pPr>
            <a:r>
              <a:rPr lang="en-US" altLang="en-US" sz="1250" b="1" i="1" dirty="0" smtClean="0">
                <a:latin typeface="Arial" charset="0"/>
                <a:cs typeface="Arial" charset="0"/>
              </a:rPr>
              <a:t>Methods:</a:t>
            </a:r>
            <a:r>
              <a:rPr lang="en-US" altLang="en-US" sz="1250" b="1" dirty="0" smtClean="0">
                <a:latin typeface="Arial" charset="0"/>
                <a:cs typeface="Arial" charset="0"/>
              </a:rPr>
              <a:t> </a:t>
            </a:r>
            <a:r>
              <a:rPr lang="en-US" altLang="en-US" sz="1250" dirty="0" smtClean="0">
                <a:latin typeface="Arial" charset="0"/>
                <a:cs typeface="Arial" charset="0"/>
              </a:rPr>
              <a:t>This __________________________ involved two large cohorts</a:t>
            </a:r>
            <a:r>
              <a:rPr lang="en-US" altLang="en-US" sz="1250" baseline="30000" dirty="0" smtClean="0">
                <a:latin typeface="Arial" charset="0"/>
                <a:cs typeface="Arial" charset="0"/>
              </a:rPr>
              <a:t> </a:t>
            </a:r>
            <a:r>
              <a:rPr lang="en-US" altLang="en-US" sz="1250" dirty="0" smtClean="0">
                <a:latin typeface="Arial" charset="0"/>
                <a:cs typeface="Arial" charset="0"/>
              </a:rPr>
              <a:t>(230,593 participants). Serum had been collected from cohort</a:t>
            </a:r>
            <a:r>
              <a:rPr lang="en-US" altLang="en-US" sz="1250" baseline="30000" dirty="0" smtClean="0">
                <a:latin typeface="Arial" charset="0"/>
                <a:cs typeface="Arial" charset="0"/>
              </a:rPr>
              <a:t> </a:t>
            </a:r>
            <a:r>
              <a:rPr lang="en-US" altLang="en-US" sz="1250" dirty="0" smtClean="0">
                <a:latin typeface="Arial" charset="0"/>
                <a:cs typeface="Arial" charset="0"/>
              </a:rPr>
              <a:t>members and stored, and all subjects were followed for cancer.</a:t>
            </a:r>
            <a:r>
              <a:rPr lang="en-US" altLang="en-US" sz="1250" baseline="30000" dirty="0" smtClean="0">
                <a:latin typeface="Arial" charset="0"/>
                <a:cs typeface="Arial" charset="0"/>
              </a:rPr>
              <a:t> </a:t>
            </a:r>
            <a:r>
              <a:rPr lang="en-US" altLang="en-US" sz="1250" dirty="0" smtClean="0">
                <a:latin typeface="Arial" charset="0"/>
                <a:cs typeface="Arial" charset="0"/>
              </a:rPr>
              <a:t>Thirty-three patients with gastric non-Hodgkin's lymphoma were</a:t>
            </a:r>
            <a:r>
              <a:rPr lang="en-US" altLang="en-US" sz="1250" baseline="30000" dirty="0" smtClean="0">
                <a:latin typeface="Arial" charset="0"/>
                <a:cs typeface="Arial" charset="0"/>
              </a:rPr>
              <a:t> </a:t>
            </a:r>
            <a:r>
              <a:rPr lang="en-US" altLang="en-US" sz="1250" dirty="0" smtClean="0">
                <a:latin typeface="Arial" charset="0"/>
                <a:cs typeface="Arial" charset="0"/>
              </a:rPr>
              <a:t>identified, and each was matched to four controls according</a:t>
            </a:r>
            <a:r>
              <a:rPr lang="en-US" altLang="en-US" sz="1250" baseline="30000" dirty="0" smtClean="0">
                <a:latin typeface="Arial" charset="0"/>
                <a:cs typeface="Arial" charset="0"/>
              </a:rPr>
              <a:t> </a:t>
            </a:r>
            <a:r>
              <a:rPr lang="en-US" altLang="en-US" sz="1250" dirty="0" smtClean="0">
                <a:latin typeface="Arial" charset="0"/>
                <a:cs typeface="Arial" charset="0"/>
              </a:rPr>
              <a:t>to cohort, age, sex, and date of serum collection. For comparison,</a:t>
            </a:r>
            <a:r>
              <a:rPr lang="en-US" altLang="en-US" sz="1250" baseline="30000" dirty="0" smtClean="0">
                <a:latin typeface="Arial" charset="0"/>
                <a:cs typeface="Arial" charset="0"/>
              </a:rPr>
              <a:t> </a:t>
            </a:r>
            <a:r>
              <a:rPr lang="en-US" altLang="en-US" sz="1250" dirty="0" smtClean="0">
                <a:latin typeface="Arial" charset="0"/>
                <a:cs typeface="Arial" charset="0"/>
              </a:rPr>
              <a:t>31 patients with </a:t>
            </a:r>
            <a:r>
              <a:rPr lang="en-US" altLang="en-US" sz="1250" dirty="0" err="1" smtClean="0">
                <a:latin typeface="Arial" charset="0"/>
                <a:cs typeface="Arial" charset="0"/>
              </a:rPr>
              <a:t>nongastric</a:t>
            </a:r>
            <a:r>
              <a:rPr lang="en-US" altLang="en-US" sz="1250" dirty="0" smtClean="0">
                <a:latin typeface="Arial" charset="0"/>
                <a:cs typeface="Arial" charset="0"/>
              </a:rPr>
              <a:t> non-Hodgkin's lymphoma from one</a:t>
            </a:r>
            <a:r>
              <a:rPr lang="en-US" altLang="en-US" sz="1250" baseline="30000" dirty="0" smtClean="0">
                <a:latin typeface="Arial" charset="0"/>
                <a:cs typeface="Arial" charset="0"/>
              </a:rPr>
              <a:t> </a:t>
            </a:r>
            <a:r>
              <a:rPr lang="en-US" altLang="en-US" sz="1250" dirty="0" smtClean="0">
                <a:latin typeface="Arial" charset="0"/>
                <a:cs typeface="Arial" charset="0"/>
              </a:rPr>
              <a:t>of the cohorts were evaluated, each of whom had been previously</a:t>
            </a:r>
            <a:r>
              <a:rPr lang="en-US" altLang="en-US" sz="1250" baseline="30000" dirty="0" smtClean="0">
                <a:latin typeface="Arial" charset="0"/>
                <a:cs typeface="Arial" charset="0"/>
              </a:rPr>
              <a:t> </a:t>
            </a:r>
            <a:r>
              <a:rPr lang="en-US" altLang="en-US" sz="1250" dirty="0" smtClean="0">
                <a:latin typeface="Arial" charset="0"/>
                <a:cs typeface="Arial" charset="0"/>
              </a:rPr>
              <a:t>matched to 2 controls. Pathological reports and specimens were</a:t>
            </a:r>
            <a:r>
              <a:rPr lang="en-US" altLang="en-US" sz="1250" baseline="30000" dirty="0" smtClean="0">
                <a:latin typeface="Arial" charset="0"/>
                <a:cs typeface="Arial" charset="0"/>
              </a:rPr>
              <a:t> </a:t>
            </a:r>
            <a:r>
              <a:rPr lang="en-US" altLang="en-US" sz="1250" dirty="0" smtClean="0">
                <a:latin typeface="Arial" charset="0"/>
                <a:cs typeface="Arial" charset="0"/>
              </a:rPr>
              <a:t>reviewed to confirm the histologic type of the tumor. Serum</a:t>
            </a:r>
            <a:r>
              <a:rPr lang="en-US" altLang="en-US" sz="1250" baseline="30000" dirty="0" smtClean="0">
                <a:latin typeface="Arial" charset="0"/>
                <a:cs typeface="Arial" charset="0"/>
              </a:rPr>
              <a:t> </a:t>
            </a:r>
            <a:r>
              <a:rPr lang="en-US" altLang="en-US" sz="1250" dirty="0" smtClean="0">
                <a:latin typeface="Arial" charset="0"/>
                <a:cs typeface="Arial" charset="0"/>
              </a:rPr>
              <a:t>samples from all subjects were tested for H. pylori </a:t>
            </a:r>
            <a:r>
              <a:rPr lang="en-US" altLang="en-US" sz="1250" dirty="0" err="1" smtClean="0">
                <a:latin typeface="Arial" charset="0"/>
                <a:cs typeface="Arial" charset="0"/>
              </a:rPr>
              <a:t>IgG</a:t>
            </a:r>
            <a:r>
              <a:rPr lang="en-US" altLang="en-US" sz="1250" dirty="0" smtClean="0">
                <a:latin typeface="Arial" charset="0"/>
                <a:cs typeface="Arial" charset="0"/>
              </a:rPr>
              <a:t> by an</a:t>
            </a:r>
            <a:r>
              <a:rPr lang="en-US" altLang="en-US" sz="1250" baseline="30000" dirty="0" smtClean="0">
                <a:latin typeface="Arial" charset="0"/>
                <a:cs typeface="Arial" charset="0"/>
              </a:rPr>
              <a:t> </a:t>
            </a:r>
            <a:r>
              <a:rPr lang="en-US" altLang="en-US" sz="1250" dirty="0" smtClean="0">
                <a:latin typeface="Arial" charset="0"/>
                <a:cs typeface="Arial" charset="0"/>
              </a:rPr>
              <a:t>enzyme-linked </a:t>
            </a:r>
            <a:r>
              <a:rPr lang="en-US" altLang="en-US" sz="1250" dirty="0" err="1" smtClean="0">
                <a:latin typeface="Arial" charset="0"/>
                <a:cs typeface="Arial" charset="0"/>
              </a:rPr>
              <a:t>immunosorbent</a:t>
            </a:r>
            <a:r>
              <a:rPr lang="en-US" altLang="en-US" sz="1250" dirty="0" smtClean="0">
                <a:latin typeface="Arial" charset="0"/>
                <a:cs typeface="Arial" charset="0"/>
              </a:rPr>
              <a:t> assay.</a:t>
            </a:r>
            <a:r>
              <a:rPr lang="en-US" altLang="en-US" sz="1250" baseline="30000" dirty="0" smtClean="0">
                <a:latin typeface="Arial" charset="0"/>
                <a:cs typeface="Arial" charset="0"/>
              </a:rPr>
              <a:t> </a:t>
            </a:r>
            <a:endParaRPr lang="en-US" altLang="en-US" sz="1250" dirty="0" smtClean="0">
              <a:latin typeface="Arial" charset="0"/>
              <a:cs typeface="Arial" charset="0"/>
            </a:endParaRPr>
          </a:p>
          <a:p>
            <a:pPr eaLnBrk="1">
              <a:buFont typeface="Arial" charset="0"/>
              <a:buNone/>
            </a:pPr>
            <a:r>
              <a:rPr lang="en-US" altLang="en-US" sz="1250" b="1" i="1" dirty="0" smtClean="0">
                <a:latin typeface="Arial" charset="0"/>
                <a:cs typeface="Arial" charset="0"/>
              </a:rPr>
              <a:t>Results:</a:t>
            </a:r>
            <a:r>
              <a:rPr lang="en-US" altLang="en-US" sz="1250" b="1" dirty="0" smtClean="0">
                <a:latin typeface="Arial" charset="0"/>
                <a:cs typeface="Arial" charset="0"/>
              </a:rPr>
              <a:t> </a:t>
            </a:r>
            <a:r>
              <a:rPr lang="en-US" altLang="en-US" sz="1250" dirty="0" smtClean="0">
                <a:latin typeface="Arial" charset="0"/>
                <a:cs typeface="Arial" charset="0"/>
              </a:rPr>
              <a:t>Thirty-three cases of gastric non-Hodgkin's lymphoma</a:t>
            </a:r>
            <a:r>
              <a:rPr lang="en-US" altLang="en-US" sz="1250" baseline="30000" dirty="0" smtClean="0">
                <a:latin typeface="Arial" charset="0"/>
                <a:cs typeface="Arial" charset="0"/>
              </a:rPr>
              <a:t> </a:t>
            </a:r>
            <a:r>
              <a:rPr lang="en-US" altLang="en-US" sz="1250" dirty="0" smtClean="0">
                <a:latin typeface="Arial" charset="0"/>
                <a:cs typeface="Arial" charset="0"/>
              </a:rPr>
              <a:t>occurred a median of 14 years after serum collection. Patients</a:t>
            </a:r>
            <a:r>
              <a:rPr lang="en-US" altLang="en-US" sz="1250" baseline="30000" dirty="0" smtClean="0">
                <a:latin typeface="Arial" charset="0"/>
                <a:cs typeface="Arial" charset="0"/>
              </a:rPr>
              <a:t> </a:t>
            </a:r>
            <a:r>
              <a:rPr lang="en-US" altLang="en-US" sz="1250" dirty="0" smtClean="0">
                <a:latin typeface="Arial" charset="0"/>
                <a:cs typeface="Arial" charset="0"/>
              </a:rPr>
              <a:t>with gastric lymphoma were significantly more likely than matched</a:t>
            </a:r>
            <a:r>
              <a:rPr lang="en-US" altLang="en-US" sz="1250" baseline="30000" dirty="0" smtClean="0">
                <a:latin typeface="Arial" charset="0"/>
                <a:cs typeface="Arial" charset="0"/>
              </a:rPr>
              <a:t> </a:t>
            </a:r>
            <a:r>
              <a:rPr lang="en-US" altLang="en-US" sz="1250" dirty="0" smtClean="0">
                <a:latin typeface="Arial" charset="0"/>
                <a:cs typeface="Arial" charset="0"/>
              </a:rPr>
              <a:t>controls to have evidence of previous H. pylori infection (matched</a:t>
            </a:r>
            <a:r>
              <a:rPr lang="en-US" altLang="en-US" sz="1250" baseline="30000" dirty="0" smtClean="0">
                <a:latin typeface="Arial" charset="0"/>
                <a:cs typeface="Arial" charset="0"/>
              </a:rPr>
              <a:t> </a:t>
            </a:r>
            <a:r>
              <a:rPr lang="en-US" altLang="en-US" sz="1250" dirty="0" smtClean="0">
                <a:latin typeface="Arial" charset="0"/>
                <a:cs typeface="Arial" charset="0"/>
              </a:rPr>
              <a:t>odds ratio, 6.3; 95 percent confidence interval, 2.0 to 19.9).</a:t>
            </a:r>
            <a:r>
              <a:rPr lang="en-US" altLang="en-US" sz="1250" baseline="30000" dirty="0" smtClean="0">
                <a:latin typeface="Arial" charset="0"/>
                <a:cs typeface="Arial" charset="0"/>
              </a:rPr>
              <a:t> </a:t>
            </a:r>
            <a:r>
              <a:rPr lang="en-US" altLang="en-US" sz="1250" dirty="0" smtClean="0">
                <a:latin typeface="Arial" charset="0"/>
                <a:cs typeface="Arial" charset="0"/>
              </a:rPr>
              <a:t>The results were similar in both cohorts. Among the 31 patients</a:t>
            </a:r>
            <a:r>
              <a:rPr lang="en-US" altLang="en-US" sz="1250" baseline="30000" dirty="0" smtClean="0">
                <a:latin typeface="Arial" charset="0"/>
                <a:cs typeface="Arial" charset="0"/>
              </a:rPr>
              <a:t> </a:t>
            </a:r>
            <a:r>
              <a:rPr lang="en-US" altLang="en-US" sz="1250" dirty="0" smtClean="0">
                <a:latin typeface="Arial" charset="0"/>
                <a:cs typeface="Arial" charset="0"/>
              </a:rPr>
              <a:t>with </a:t>
            </a:r>
            <a:r>
              <a:rPr lang="en-US" altLang="en-US" sz="1250" dirty="0" err="1" smtClean="0">
                <a:latin typeface="Arial" charset="0"/>
                <a:cs typeface="Arial" charset="0"/>
              </a:rPr>
              <a:t>nongastric</a:t>
            </a:r>
            <a:r>
              <a:rPr lang="en-US" altLang="en-US" sz="1250" dirty="0" smtClean="0">
                <a:latin typeface="Arial" charset="0"/>
                <a:cs typeface="Arial" charset="0"/>
              </a:rPr>
              <a:t> lymphoma, a median of six years had elapsed</a:t>
            </a:r>
            <a:r>
              <a:rPr lang="en-US" altLang="en-US" sz="1250" baseline="30000" dirty="0" smtClean="0">
                <a:latin typeface="Arial" charset="0"/>
                <a:cs typeface="Arial" charset="0"/>
              </a:rPr>
              <a:t> </a:t>
            </a:r>
            <a:r>
              <a:rPr lang="en-US" altLang="en-US" sz="1250" dirty="0" smtClean="0">
                <a:latin typeface="Arial" charset="0"/>
                <a:cs typeface="Arial" charset="0"/>
              </a:rPr>
              <a:t>between serum collection and the development of disease. No</a:t>
            </a:r>
            <a:r>
              <a:rPr lang="en-US" altLang="en-US" sz="1250" baseline="30000" dirty="0" smtClean="0">
                <a:latin typeface="Arial" charset="0"/>
                <a:cs typeface="Arial" charset="0"/>
              </a:rPr>
              <a:t> </a:t>
            </a:r>
            <a:r>
              <a:rPr lang="en-US" altLang="en-US" sz="1250" dirty="0" smtClean="0">
                <a:latin typeface="Arial" charset="0"/>
                <a:cs typeface="Arial" charset="0"/>
              </a:rPr>
              <a:t>association was found between </a:t>
            </a:r>
            <a:r>
              <a:rPr lang="en-US" altLang="en-US" sz="1250" dirty="0" err="1" smtClean="0">
                <a:latin typeface="Arial" charset="0"/>
                <a:cs typeface="Arial" charset="0"/>
              </a:rPr>
              <a:t>nongastric</a:t>
            </a:r>
            <a:r>
              <a:rPr lang="en-US" altLang="en-US" sz="1250" dirty="0" smtClean="0">
                <a:latin typeface="Arial" charset="0"/>
                <a:cs typeface="Arial" charset="0"/>
              </a:rPr>
              <a:t> non-Hodgkin's lymphoma</a:t>
            </a:r>
            <a:r>
              <a:rPr lang="en-US" altLang="en-US" sz="1250" baseline="30000" dirty="0" smtClean="0">
                <a:latin typeface="Arial" charset="0"/>
                <a:cs typeface="Arial" charset="0"/>
              </a:rPr>
              <a:t> </a:t>
            </a:r>
            <a:r>
              <a:rPr lang="en-US" altLang="en-US" sz="1250" dirty="0" smtClean="0">
                <a:latin typeface="Arial" charset="0"/>
                <a:cs typeface="Arial" charset="0"/>
              </a:rPr>
              <a:t>and previous H. pylori infection (matched odds ratio, 1.2; 95</a:t>
            </a:r>
            <a:r>
              <a:rPr lang="en-US" altLang="en-US" sz="1250" baseline="30000" dirty="0" smtClean="0">
                <a:latin typeface="Arial" charset="0"/>
                <a:cs typeface="Arial" charset="0"/>
              </a:rPr>
              <a:t> </a:t>
            </a:r>
            <a:r>
              <a:rPr lang="en-US" altLang="en-US" sz="1250" dirty="0" smtClean="0">
                <a:latin typeface="Arial" charset="0"/>
                <a:cs typeface="Arial" charset="0"/>
              </a:rPr>
              <a:t>percent confidence interval, 0.5 to 3.0).</a:t>
            </a:r>
            <a:r>
              <a:rPr lang="en-US" altLang="en-US" sz="1250" baseline="30000" dirty="0" smtClean="0">
                <a:latin typeface="Arial" charset="0"/>
                <a:cs typeface="Arial" charset="0"/>
              </a:rPr>
              <a:t> </a:t>
            </a:r>
            <a:endParaRPr lang="en-US" altLang="en-US" sz="1250" dirty="0" smtClean="0">
              <a:latin typeface="Arial" charset="0"/>
              <a:cs typeface="Arial" charset="0"/>
            </a:endParaRPr>
          </a:p>
          <a:p>
            <a:pPr eaLnBrk="1">
              <a:buFont typeface="Arial" charset="0"/>
              <a:buNone/>
            </a:pPr>
            <a:r>
              <a:rPr lang="en-US" altLang="en-US" sz="1250" b="1" i="1" dirty="0" smtClean="0">
                <a:latin typeface="Arial" charset="0"/>
                <a:cs typeface="Arial" charset="0"/>
              </a:rPr>
              <a:t>Conclusions:</a:t>
            </a:r>
            <a:r>
              <a:rPr lang="en-US" altLang="en-US" sz="1250" b="1" dirty="0" smtClean="0">
                <a:latin typeface="Arial" charset="0"/>
                <a:cs typeface="Arial" charset="0"/>
              </a:rPr>
              <a:t> </a:t>
            </a:r>
            <a:r>
              <a:rPr lang="en-US" altLang="en-US" sz="1250" dirty="0" smtClean="0">
                <a:latin typeface="Arial" charset="0"/>
                <a:cs typeface="Arial" charset="0"/>
              </a:rPr>
              <a:t>Non-Hodgkin's lymphoma affecting the stomach, but</a:t>
            </a:r>
            <a:r>
              <a:rPr lang="en-US" altLang="en-US" sz="1250" baseline="30000" dirty="0" smtClean="0">
                <a:latin typeface="Arial" charset="0"/>
                <a:cs typeface="Arial" charset="0"/>
              </a:rPr>
              <a:t> </a:t>
            </a:r>
            <a:r>
              <a:rPr lang="en-US" altLang="en-US" sz="1250" dirty="0" smtClean="0">
                <a:latin typeface="Arial" charset="0"/>
                <a:cs typeface="Arial" charset="0"/>
              </a:rPr>
              <a:t>not other sites, is associated with previous H. pylori infection.</a:t>
            </a:r>
            <a:r>
              <a:rPr lang="en-US" altLang="en-US" sz="1250" baseline="30000" dirty="0" smtClean="0">
                <a:latin typeface="Arial" charset="0"/>
                <a:cs typeface="Arial" charset="0"/>
              </a:rPr>
              <a:t> </a:t>
            </a:r>
            <a:r>
              <a:rPr lang="en-US" altLang="en-US" sz="1250" dirty="0" smtClean="0">
                <a:latin typeface="Arial" charset="0"/>
                <a:cs typeface="Arial" charset="0"/>
              </a:rPr>
              <a:t>A causative role for the organism is plausible, but remains</a:t>
            </a:r>
            <a:r>
              <a:rPr lang="en-US" altLang="en-US" sz="1250" baseline="30000" dirty="0" smtClean="0">
                <a:latin typeface="Arial" charset="0"/>
                <a:cs typeface="Arial" charset="0"/>
              </a:rPr>
              <a:t> </a:t>
            </a:r>
            <a:r>
              <a:rPr lang="en-US" altLang="en-US" sz="1250" dirty="0" smtClean="0">
                <a:latin typeface="Arial" charset="0"/>
                <a:cs typeface="Arial" charset="0"/>
              </a:rPr>
              <a:t>unproved.  (N </a:t>
            </a:r>
            <a:r>
              <a:rPr lang="en-US" altLang="en-US" sz="1250" dirty="0" err="1" smtClean="0">
                <a:latin typeface="Arial" charset="0"/>
                <a:cs typeface="Arial" charset="0"/>
              </a:rPr>
              <a:t>Eng</a:t>
            </a:r>
            <a:r>
              <a:rPr lang="en-US" altLang="en-US" sz="1250" dirty="0" smtClean="0">
                <a:latin typeface="Arial" charset="0"/>
                <a:cs typeface="Arial" charset="0"/>
              </a:rPr>
              <a:t> J Med 1994; 330:1267-1271).</a:t>
            </a:r>
            <a:r>
              <a:rPr lang="en-US" altLang="en-US" sz="1250" baseline="30000" dirty="0" smtClean="0">
                <a:latin typeface="Arial" charset="0"/>
                <a:cs typeface="Arial" charset="0"/>
              </a:rPr>
              <a:t> </a:t>
            </a:r>
            <a:endParaRPr lang="en-US" altLang="en-US" sz="1250" dirty="0" smtClean="0">
              <a:latin typeface="Arial" charset="0"/>
              <a:cs typeface="Arial" charset="0"/>
            </a:endParaRPr>
          </a:p>
          <a:p>
            <a:pPr eaLnBrk="1"/>
            <a:endParaRPr lang="en-US" altLang="en-US" sz="1150" dirty="0" smtClean="0"/>
          </a:p>
        </p:txBody>
      </p:sp>
    </p:spTree>
    <p:extLst>
      <p:ext uri="{BB962C8B-B14F-4D97-AF65-F5344CB8AC3E}">
        <p14:creationId xmlns:p14="http://schemas.microsoft.com/office/powerpoint/2010/main" val="23253607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52400" y="285750"/>
            <a:ext cx="8778875" cy="457200"/>
          </a:xfrm>
        </p:spPr>
        <p:txBody>
          <a:bodyPr/>
          <a:lstStyle/>
          <a:p>
            <a:pPr eaLnBrk="1"/>
            <a:r>
              <a:rPr lang="en-US" altLang="en-US" sz="2100" dirty="0" smtClean="0">
                <a:latin typeface="Arial" charset="0"/>
                <a:cs typeface="Arial" charset="0"/>
              </a:rPr>
              <a:t>Adherence to a Mediterranean Diet and Survival in a Greek Population</a:t>
            </a:r>
            <a:r>
              <a:rPr lang="en-US" altLang="en-US" sz="2200" dirty="0" smtClean="0">
                <a:latin typeface="Arial" charset="0"/>
                <a:cs typeface="Arial" charset="0"/>
              </a:rPr>
              <a:t/>
            </a:r>
            <a:br>
              <a:rPr lang="en-US" altLang="en-US" sz="2200" dirty="0" smtClean="0">
                <a:latin typeface="Arial" charset="0"/>
                <a:cs typeface="Arial" charset="0"/>
              </a:rPr>
            </a:br>
            <a:r>
              <a:rPr lang="en-US" altLang="en-US" sz="1000" i="1" dirty="0" smtClean="0">
                <a:latin typeface="Arial" charset="0"/>
                <a:cs typeface="Arial" charset="0"/>
              </a:rPr>
              <a:t>Antonia </a:t>
            </a:r>
            <a:r>
              <a:rPr lang="en-US" altLang="en-US" sz="1000" i="1" dirty="0" err="1" smtClean="0">
                <a:latin typeface="Arial" charset="0"/>
                <a:cs typeface="Arial" charset="0"/>
              </a:rPr>
              <a:t>Trichopoulou</a:t>
            </a:r>
            <a:r>
              <a:rPr lang="en-US" altLang="en-US" sz="1000" i="1" dirty="0" smtClean="0">
                <a:latin typeface="Arial" charset="0"/>
                <a:cs typeface="Arial" charset="0"/>
              </a:rPr>
              <a:t>, M.D., Tina </a:t>
            </a:r>
            <a:r>
              <a:rPr lang="en-US" altLang="en-US" sz="1000" i="1" dirty="0" err="1" smtClean="0">
                <a:latin typeface="Arial" charset="0"/>
                <a:cs typeface="Arial" charset="0"/>
              </a:rPr>
              <a:t>Costacou</a:t>
            </a:r>
            <a:r>
              <a:rPr lang="en-US" altLang="en-US" sz="1000" i="1" dirty="0" smtClean="0">
                <a:latin typeface="Arial" charset="0"/>
                <a:cs typeface="Arial" charset="0"/>
              </a:rPr>
              <a:t>, Ph.D., Christina </a:t>
            </a:r>
            <a:r>
              <a:rPr lang="en-US" altLang="en-US" sz="1000" i="1" dirty="0" err="1" smtClean="0">
                <a:latin typeface="Arial" charset="0"/>
                <a:cs typeface="Arial" charset="0"/>
              </a:rPr>
              <a:t>Bamia</a:t>
            </a:r>
            <a:r>
              <a:rPr lang="en-US" altLang="en-US" sz="1000" i="1" dirty="0" smtClean="0">
                <a:latin typeface="Arial" charset="0"/>
                <a:cs typeface="Arial" charset="0"/>
              </a:rPr>
              <a:t>, Ph.D., and </a:t>
            </a:r>
            <a:r>
              <a:rPr lang="en-US" altLang="en-US" sz="1000" i="1" dirty="0" err="1" smtClean="0">
                <a:latin typeface="Arial" charset="0"/>
                <a:cs typeface="Arial" charset="0"/>
              </a:rPr>
              <a:t>Dimitrios</a:t>
            </a:r>
            <a:r>
              <a:rPr lang="en-US" altLang="en-US" sz="1000" i="1" dirty="0" smtClean="0">
                <a:latin typeface="Arial" charset="0"/>
                <a:cs typeface="Arial" charset="0"/>
              </a:rPr>
              <a:t> </a:t>
            </a:r>
            <a:r>
              <a:rPr lang="en-US" altLang="en-US" sz="1000" i="1" dirty="0" err="1" smtClean="0">
                <a:latin typeface="Arial" charset="0"/>
                <a:cs typeface="Arial" charset="0"/>
              </a:rPr>
              <a:t>Trichopoulos</a:t>
            </a:r>
            <a:r>
              <a:rPr lang="en-US" altLang="en-US" sz="1000" i="1" dirty="0" smtClean="0">
                <a:latin typeface="Arial" charset="0"/>
                <a:cs typeface="Arial" charset="0"/>
              </a:rPr>
              <a:t>, M.D. </a:t>
            </a:r>
            <a:endParaRPr lang="en-US" altLang="en-US" dirty="0" smtClean="0"/>
          </a:p>
        </p:txBody>
      </p:sp>
      <p:sp>
        <p:nvSpPr>
          <p:cNvPr id="56323" name="Content Placeholder 2"/>
          <p:cNvSpPr>
            <a:spLocks noGrp="1"/>
          </p:cNvSpPr>
          <p:nvPr>
            <p:ph idx="1"/>
          </p:nvPr>
        </p:nvSpPr>
        <p:spPr>
          <a:xfrm>
            <a:off x="217489" y="895350"/>
            <a:ext cx="8709025" cy="3463529"/>
          </a:xfrm>
        </p:spPr>
        <p:txBody>
          <a:bodyPr/>
          <a:lstStyle/>
          <a:p>
            <a:pPr eaLnBrk="1">
              <a:buFont typeface="Arial" charset="0"/>
              <a:buNone/>
            </a:pPr>
            <a:r>
              <a:rPr lang="en-US" altLang="en-US" sz="1200" i="1" dirty="0" smtClean="0">
                <a:latin typeface="Arial" charset="0"/>
                <a:cs typeface="Arial" charset="0"/>
              </a:rPr>
              <a:t>Background</a:t>
            </a:r>
            <a:r>
              <a:rPr lang="en-US" altLang="en-US" sz="1200" dirty="0" smtClean="0">
                <a:latin typeface="Arial" charset="0"/>
                <a:cs typeface="Arial" charset="0"/>
              </a:rPr>
              <a:t> Adherence to a Mediterranean diet may improve longevity,</a:t>
            </a:r>
            <a:r>
              <a:rPr lang="en-US" altLang="en-US" sz="1200" baseline="30000" dirty="0" smtClean="0">
                <a:latin typeface="Arial" charset="0"/>
                <a:cs typeface="Arial" charset="0"/>
              </a:rPr>
              <a:t> </a:t>
            </a:r>
            <a:r>
              <a:rPr lang="en-US" altLang="en-US" sz="1200" dirty="0" smtClean="0">
                <a:latin typeface="Arial" charset="0"/>
                <a:cs typeface="Arial" charset="0"/>
              </a:rPr>
              <a:t>but relevant data are limited.</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r>
              <a:rPr lang="en-US" altLang="en-US" sz="1200" i="1" dirty="0" smtClean="0">
                <a:latin typeface="Arial" charset="0"/>
                <a:cs typeface="Arial" charset="0"/>
              </a:rPr>
              <a:t>Methods</a:t>
            </a:r>
            <a:r>
              <a:rPr lang="en-US" altLang="en-US" sz="1200" dirty="0" smtClean="0">
                <a:latin typeface="Arial" charset="0"/>
                <a:cs typeface="Arial" charset="0"/>
              </a:rPr>
              <a:t> We conducted a _______________________________ involving 22,043 adults in Greece who completed an extensive,</a:t>
            </a:r>
            <a:r>
              <a:rPr lang="en-US" altLang="en-US" sz="1200" baseline="30000" dirty="0" smtClean="0">
                <a:latin typeface="Arial" charset="0"/>
                <a:cs typeface="Arial" charset="0"/>
              </a:rPr>
              <a:t> </a:t>
            </a:r>
            <a:r>
              <a:rPr lang="en-US" altLang="en-US" sz="1200" dirty="0" smtClean="0">
                <a:latin typeface="Arial" charset="0"/>
                <a:cs typeface="Arial" charset="0"/>
              </a:rPr>
              <a:t>validated, food-frequency questionnaire at base line. Adherence</a:t>
            </a:r>
            <a:r>
              <a:rPr lang="en-US" altLang="en-US" sz="1200" baseline="30000" dirty="0" smtClean="0">
                <a:latin typeface="Arial" charset="0"/>
                <a:cs typeface="Arial" charset="0"/>
              </a:rPr>
              <a:t> </a:t>
            </a:r>
            <a:r>
              <a:rPr lang="en-US" altLang="en-US" sz="1200" dirty="0" smtClean="0">
                <a:latin typeface="Arial" charset="0"/>
                <a:cs typeface="Arial" charset="0"/>
              </a:rPr>
              <a:t>to the traditional Mediterranean diet was assessed by a 10-point</a:t>
            </a:r>
            <a:r>
              <a:rPr lang="en-US" altLang="en-US" sz="1200" baseline="30000" dirty="0" smtClean="0">
                <a:latin typeface="Arial" charset="0"/>
                <a:cs typeface="Arial" charset="0"/>
              </a:rPr>
              <a:t> </a:t>
            </a:r>
            <a:r>
              <a:rPr lang="en-US" altLang="en-US" sz="1200" dirty="0" smtClean="0">
                <a:latin typeface="Arial" charset="0"/>
                <a:cs typeface="Arial" charset="0"/>
              </a:rPr>
              <a:t>Mediterranean-diet scale that incorporated the salient characteristics</a:t>
            </a:r>
            <a:r>
              <a:rPr lang="en-US" altLang="en-US" sz="1200" baseline="30000" dirty="0" smtClean="0">
                <a:latin typeface="Arial" charset="0"/>
                <a:cs typeface="Arial" charset="0"/>
              </a:rPr>
              <a:t> </a:t>
            </a:r>
            <a:r>
              <a:rPr lang="en-US" altLang="en-US" sz="1200" dirty="0" smtClean="0">
                <a:latin typeface="Arial" charset="0"/>
                <a:cs typeface="Arial" charset="0"/>
              </a:rPr>
              <a:t>of this diet (range of scores, 0 to 9, with higher scores indicating</a:t>
            </a:r>
            <a:r>
              <a:rPr lang="en-US" altLang="en-US" sz="1200" baseline="30000" dirty="0" smtClean="0">
                <a:latin typeface="Arial" charset="0"/>
                <a:cs typeface="Arial" charset="0"/>
              </a:rPr>
              <a:t> </a:t>
            </a:r>
            <a:r>
              <a:rPr lang="en-US" altLang="en-US" sz="1200" dirty="0" smtClean="0">
                <a:latin typeface="Arial" charset="0"/>
                <a:cs typeface="Arial" charset="0"/>
              </a:rPr>
              <a:t>greater adherence). We used proportional-hazards regression</a:t>
            </a:r>
            <a:r>
              <a:rPr lang="en-US" altLang="en-US" sz="1200" baseline="30000" dirty="0" smtClean="0">
                <a:latin typeface="Arial" charset="0"/>
                <a:cs typeface="Arial" charset="0"/>
              </a:rPr>
              <a:t> </a:t>
            </a:r>
            <a:r>
              <a:rPr lang="en-US" altLang="en-US" sz="1200" dirty="0" smtClean="0">
                <a:latin typeface="Arial" charset="0"/>
                <a:cs typeface="Arial" charset="0"/>
              </a:rPr>
              <a:t>to assess the relation between adherence to the Mediterranean</a:t>
            </a:r>
            <a:r>
              <a:rPr lang="en-US" altLang="en-US" sz="1200" baseline="30000" dirty="0" smtClean="0">
                <a:latin typeface="Arial" charset="0"/>
                <a:cs typeface="Arial" charset="0"/>
              </a:rPr>
              <a:t> </a:t>
            </a:r>
            <a:r>
              <a:rPr lang="en-US" altLang="en-US" sz="1200" dirty="0" smtClean="0">
                <a:latin typeface="Arial" charset="0"/>
                <a:cs typeface="Arial" charset="0"/>
              </a:rPr>
              <a:t>diet and total mortality, as well as mortality due to coronary</a:t>
            </a:r>
            <a:r>
              <a:rPr lang="en-US" altLang="en-US" sz="1200" baseline="30000" dirty="0" smtClean="0">
                <a:latin typeface="Arial" charset="0"/>
                <a:cs typeface="Arial" charset="0"/>
              </a:rPr>
              <a:t> </a:t>
            </a:r>
            <a:r>
              <a:rPr lang="en-US" altLang="en-US" sz="1200" dirty="0" smtClean="0">
                <a:latin typeface="Arial" charset="0"/>
                <a:cs typeface="Arial" charset="0"/>
              </a:rPr>
              <a:t>heart disease and mortality due to cancer, with adjustment for</a:t>
            </a:r>
            <a:r>
              <a:rPr lang="en-US" altLang="en-US" sz="1200" baseline="30000" dirty="0" smtClean="0">
                <a:latin typeface="Arial" charset="0"/>
                <a:cs typeface="Arial" charset="0"/>
              </a:rPr>
              <a:t> </a:t>
            </a:r>
            <a:r>
              <a:rPr lang="en-US" altLang="en-US" sz="1200" dirty="0" smtClean="0">
                <a:latin typeface="Arial" charset="0"/>
                <a:cs typeface="Arial" charset="0"/>
              </a:rPr>
              <a:t>age, sex, body-mass index, physical-activity level, and other</a:t>
            </a:r>
            <a:r>
              <a:rPr lang="en-US" altLang="en-US" sz="1200" baseline="30000" dirty="0" smtClean="0">
                <a:latin typeface="Arial" charset="0"/>
                <a:cs typeface="Arial" charset="0"/>
              </a:rPr>
              <a:t> </a:t>
            </a:r>
            <a:r>
              <a:rPr lang="en-US" altLang="en-US" sz="1200" dirty="0" smtClean="0">
                <a:latin typeface="Arial" charset="0"/>
                <a:cs typeface="Arial" charset="0"/>
              </a:rPr>
              <a:t>potential confounders.</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r>
              <a:rPr lang="en-US" altLang="en-US" sz="1200" i="1" dirty="0" smtClean="0">
                <a:latin typeface="Arial" charset="0"/>
                <a:cs typeface="Arial" charset="0"/>
              </a:rPr>
              <a:t>Results</a:t>
            </a:r>
            <a:r>
              <a:rPr lang="en-US" altLang="en-US" sz="1200" dirty="0" smtClean="0">
                <a:latin typeface="Arial" charset="0"/>
                <a:cs typeface="Arial" charset="0"/>
              </a:rPr>
              <a:t> During a median of 44 months of follow-up, there were</a:t>
            </a:r>
            <a:r>
              <a:rPr lang="en-US" altLang="en-US" sz="1200" baseline="30000" dirty="0" smtClean="0">
                <a:latin typeface="Arial" charset="0"/>
                <a:cs typeface="Arial" charset="0"/>
              </a:rPr>
              <a:t> </a:t>
            </a:r>
            <a:r>
              <a:rPr lang="en-US" altLang="en-US" sz="1200" dirty="0" smtClean="0">
                <a:latin typeface="Arial" charset="0"/>
                <a:cs typeface="Arial" charset="0"/>
              </a:rPr>
              <a:t>275 deaths. A higher degree of adherence to the Mediterranean</a:t>
            </a:r>
            <a:r>
              <a:rPr lang="en-US" altLang="en-US" sz="1200" baseline="30000" dirty="0" smtClean="0">
                <a:latin typeface="Arial" charset="0"/>
                <a:cs typeface="Arial" charset="0"/>
              </a:rPr>
              <a:t> </a:t>
            </a:r>
            <a:r>
              <a:rPr lang="en-US" altLang="en-US" sz="1200" dirty="0" smtClean="0">
                <a:latin typeface="Arial" charset="0"/>
                <a:cs typeface="Arial" charset="0"/>
              </a:rPr>
              <a:t>diet was associated with a reduction in total mortality (adjusted</a:t>
            </a:r>
            <a:r>
              <a:rPr lang="en-US" altLang="en-US" sz="1200" baseline="30000" dirty="0" smtClean="0">
                <a:latin typeface="Arial" charset="0"/>
                <a:cs typeface="Arial" charset="0"/>
              </a:rPr>
              <a:t> </a:t>
            </a:r>
            <a:r>
              <a:rPr lang="en-US" altLang="en-US" sz="1200" dirty="0" smtClean="0">
                <a:latin typeface="Arial" charset="0"/>
                <a:cs typeface="Arial" charset="0"/>
              </a:rPr>
              <a:t>hazard ratio for death associated with a two-point increment</a:t>
            </a:r>
            <a:r>
              <a:rPr lang="en-US" altLang="en-US" sz="1200" baseline="30000" dirty="0" smtClean="0">
                <a:latin typeface="Arial" charset="0"/>
                <a:cs typeface="Arial" charset="0"/>
              </a:rPr>
              <a:t> </a:t>
            </a:r>
            <a:r>
              <a:rPr lang="en-US" altLang="en-US" sz="1200" dirty="0" smtClean="0">
                <a:latin typeface="Arial" charset="0"/>
                <a:cs typeface="Arial" charset="0"/>
              </a:rPr>
              <a:t>in the Mediterranean-diet score, 0.75 [95 percent confidence</a:t>
            </a:r>
            <a:r>
              <a:rPr lang="en-US" altLang="en-US" sz="1200" baseline="30000" dirty="0" smtClean="0">
                <a:latin typeface="Arial" charset="0"/>
                <a:cs typeface="Arial" charset="0"/>
              </a:rPr>
              <a:t> </a:t>
            </a:r>
            <a:r>
              <a:rPr lang="en-US" altLang="en-US" sz="1200" dirty="0" smtClean="0">
                <a:latin typeface="Arial" charset="0"/>
                <a:cs typeface="Arial" charset="0"/>
              </a:rPr>
              <a:t>interval, 0.64 to 0.87]). An inverse association with greater</a:t>
            </a:r>
            <a:r>
              <a:rPr lang="en-US" altLang="en-US" sz="1200" baseline="30000" dirty="0" smtClean="0">
                <a:latin typeface="Arial" charset="0"/>
                <a:cs typeface="Arial" charset="0"/>
              </a:rPr>
              <a:t> </a:t>
            </a:r>
            <a:r>
              <a:rPr lang="en-US" altLang="en-US" sz="1200" dirty="0" smtClean="0">
                <a:latin typeface="Arial" charset="0"/>
                <a:cs typeface="Arial" charset="0"/>
              </a:rPr>
              <a:t>adherence to this diet was evident for both death due to coronary</a:t>
            </a:r>
            <a:r>
              <a:rPr lang="en-US" altLang="en-US" sz="1200" baseline="30000" dirty="0" smtClean="0">
                <a:latin typeface="Arial" charset="0"/>
                <a:cs typeface="Arial" charset="0"/>
              </a:rPr>
              <a:t> </a:t>
            </a:r>
            <a:r>
              <a:rPr lang="en-US" altLang="en-US" sz="1200" dirty="0" smtClean="0">
                <a:latin typeface="Arial" charset="0"/>
                <a:cs typeface="Arial" charset="0"/>
              </a:rPr>
              <a:t>heart disease (adjusted hazard ratio, 0.67 [95 percent confidence</a:t>
            </a:r>
            <a:r>
              <a:rPr lang="en-US" altLang="en-US" sz="1200" baseline="30000" dirty="0" smtClean="0">
                <a:latin typeface="Arial" charset="0"/>
                <a:cs typeface="Arial" charset="0"/>
              </a:rPr>
              <a:t> </a:t>
            </a:r>
            <a:r>
              <a:rPr lang="en-US" altLang="en-US" sz="1200" dirty="0" smtClean="0">
                <a:latin typeface="Arial" charset="0"/>
                <a:cs typeface="Arial" charset="0"/>
              </a:rPr>
              <a:t>interval, 0.47 to 0.94]) and death due to cancer (adjusted hazard</a:t>
            </a:r>
            <a:r>
              <a:rPr lang="en-US" altLang="en-US" sz="1200" baseline="30000" dirty="0" smtClean="0">
                <a:latin typeface="Arial" charset="0"/>
                <a:cs typeface="Arial" charset="0"/>
              </a:rPr>
              <a:t> </a:t>
            </a:r>
            <a:r>
              <a:rPr lang="en-US" altLang="en-US" sz="1200" dirty="0" smtClean="0">
                <a:latin typeface="Arial" charset="0"/>
                <a:cs typeface="Arial" charset="0"/>
              </a:rPr>
              <a:t>ratio, 0.76 [95 percent confidence interval, 0.59 to 0.98]).</a:t>
            </a:r>
            <a:r>
              <a:rPr lang="en-US" altLang="en-US" sz="1200" baseline="30000" dirty="0" smtClean="0">
                <a:latin typeface="Arial" charset="0"/>
                <a:cs typeface="Arial" charset="0"/>
              </a:rPr>
              <a:t> </a:t>
            </a:r>
            <a:r>
              <a:rPr lang="en-US" altLang="en-US" sz="1200" dirty="0" smtClean="0">
                <a:latin typeface="Arial" charset="0"/>
                <a:cs typeface="Arial" charset="0"/>
              </a:rPr>
              <a:t>Associations between individual food groups contributing to</a:t>
            </a:r>
            <a:r>
              <a:rPr lang="en-US" altLang="en-US" sz="1200" baseline="30000" dirty="0" smtClean="0">
                <a:latin typeface="Arial" charset="0"/>
                <a:cs typeface="Arial" charset="0"/>
              </a:rPr>
              <a:t> </a:t>
            </a:r>
            <a:r>
              <a:rPr lang="en-US" altLang="en-US" sz="1200" dirty="0" smtClean="0">
                <a:latin typeface="Arial" charset="0"/>
                <a:cs typeface="Arial" charset="0"/>
              </a:rPr>
              <a:t>the Mediterranean-diet score and total mortality were generally</a:t>
            </a:r>
            <a:r>
              <a:rPr lang="en-US" altLang="en-US" sz="1200" baseline="30000" dirty="0" smtClean="0">
                <a:latin typeface="Arial" charset="0"/>
                <a:cs typeface="Arial" charset="0"/>
              </a:rPr>
              <a:t> </a:t>
            </a:r>
            <a:r>
              <a:rPr lang="en-US" altLang="en-US" sz="1200" dirty="0" smtClean="0">
                <a:latin typeface="Arial" charset="0"/>
                <a:cs typeface="Arial" charset="0"/>
              </a:rPr>
              <a:t>not significant.</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buFont typeface="Arial" charset="0"/>
              <a:buNone/>
            </a:pPr>
            <a:r>
              <a:rPr lang="en-US" altLang="en-US" sz="1200" i="1" dirty="0" smtClean="0">
                <a:latin typeface="Arial" charset="0"/>
                <a:cs typeface="Arial" charset="0"/>
              </a:rPr>
              <a:t>Conclusions</a:t>
            </a:r>
            <a:r>
              <a:rPr lang="en-US" altLang="en-US" sz="1200" dirty="0" smtClean="0">
                <a:latin typeface="Arial" charset="0"/>
                <a:cs typeface="Arial" charset="0"/>
              </a:rPr>
              <a:t> Greater adherence to the traditional Mediterranean</a:t>
            </a:r>
            <a:r>
              <a:rPr lang="en-US" altLang="en-US" sz="1200" baseline="30000" dirty="0" smtClean="0">
                <a:latin typeface="Arial" charset="0"/>
                <a:cs typeface="Arial" charset="0"/>
              </a:rPr>
              <a:t> </a:t>
            </a:r>
            <a:r>
              <a:rPr lang="en-US" altLang="en-US" sz="1200" dirty="0" smtClean="0">
                <a:latin typeface="Arial" charset="0"/>
                <a:cs typeface="Arial" charset="0"/>
              </a:rPr>
              <a:t>diet is associated with a significant reduction in total mortality. (N </a:t>
            </a:r>
            <a:r>
              <a:rPr lang="en-US" altLang="en-US" sz="1200" dirty="0" err="1" smtClean="0">
                <a:latin typeface="Arial" charset="0"/>
                <a:cs typeface="Arial" charset="0"/>
              </a:rPr>
              <a:t>Eng</a:t>
            </a:r>
            <a:r>
              <a:rPr lang="en-US" altLang="en-US" sz="1200" dirty="0" smtClean="0">
                <a:latin typeface="Arial" charset="0"/>
                <a:cs typeface="Arial" charset="0"/>
              </a:rPr>
              <a:t> J Med 2003; 348:2599-2608)</a:t>
            </a:r>
            <a:r>
              <a:rPr lang="en-US" altLang="en-US" sz="1200" baseline="30000" dirty="0" smtClean="0">
                <a:latin typeface="Arial" charset="0"/>
                <a:cs typeface="Arial" charset="0"/>
              </a:rPr>
              <a:t>  </a:t>
            </a:r>
            <a:endParaRPr lang="en-US" altLang="en-US" sz="1200" dirty="0" smtClean="0">
              <a:latin typeface="Arial" charset="0"/>
              <a:cs typeface="Arial" charset="0"/>
            </a:endParaRPr>
          </a:p>
          <a:p>
            <a:pPr eaLnBrk="1"/>
            <a:endParaRPr lang="en-US" altLang="en-US" sz="1200" dirty="0" smtClean="0"/>
          </a:p>
        </p:txBody>
      </p:sp>
    </p:spTree>
    <p:extLst>
      <p:ext uri="{BB962C8B-B14F-4D97-AF65-F5344CB8AC3E}">
        <p14:creationId xmlns:p14="http://schemas.microsoft.com/office/powerpoint/2010/main" val="34102159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Hierarchy of Study Types</a:t>
            </a:r>
            <a:r>
              <a:rPr lang="en-US" altLang="en-US" dirty="0" smtClean="0"/>
              <a:t>?</a:t>
            </a:r>
            <a:endParaRPr lang="en-US" dirty="0"/>
          </a:p>
        </p:txBody>
      </p:sp>
      <p:sp>
        <p:nvSpPr>
          <p:cNvPr id="3" name="Content Placeholder 2"/>
          <p:cNvSpPr>
            <a:spLocks noGrp="1"/>
          </p:cNvSpPr>
          <p:nvPr>
            <p:ph idx="1"/>
          </p:nvPr>
        </p:nvSpPr>
        <p:spPr>
          <a:xfrm>
            <a:off x="461962" y="4096673"/>
            <a:ext cx="8229600" cy="422673"/>
          </a:xfrm>
        </p:spPr>
        <p:txBody>
          <a:bodyPr/>
          <a:lstStyle/>
          <a:p>
            <a:pPr marL="0" indent="0">
              <a:buNone/>
            </a:pPr>
            <a:r>
              <a:rPr lang="en-US" altLang="en-US" sz="1800" b="1" i="1" dirty="0" smtClean="0"/>
              <a:t>Strength </a:t>
            </a:r>
            <a:r>
              <a:rPr lang="en-US" altLang="en-US" sz="1800" b="1" i="1" dirty="0"/>
              <a:t>of evidence for </a:t>
            </a:r>
            <a:r>
              <a:rPr lang="en-US" altLang="en-US" sz="1800" b="1" i="1" u="sng" dirty="0"/>
              <a:t>causality </a:t>
            </a:r>
            <a:r>
              <a:rPr lang="en-US" altLang="en-US" sz="1800" b="1" i="1" dirty="0"/>
              <a:t>between a risk factor and outcome</a:t>
            </a:r>
          </a:p>
          <a:p>
            <a:endParaRPr lang="en-US" dirty="0"/>
          </a:p>
        </p:txBody>
      </p:sp>
      <p:sp>
        <p:nvSpPr>
          <p:cNvPr id="4" name="Line 3"/>
          <p:cNvSpPr>
            <a:spLocks noChangeShapeType="1"/>
          </p:cNvSpPr>
          <p:nvPr/>
        </p:nvSpPr>
        <p:spPr bwMode="auto">
          <a:xfrm flipH="1">
            <a:off x="3148012" y="885825"/>
            <a:ext cx="1428750" cy="4667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5" name="Line 4"/>
          <p:cNvSpPr>
            <a:spLocks noChangeShapeType="1"/>
          </p:cNvSpPr>
          <p:nvPr/>
        </p:nvSpPr>
        <p:spPr bwMode="auto">
          <a:xfrm>
            <a:off x="4538664" y="885825"/>
            <a:ext cx="1404936" cy="4667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 name="Text Box 5"/>
          <p:cNvSpPr txBox="1">
            <a:spLocks noChangeArrowheads="1"/>
          </p:cNvSpPr>
          <p:nvPr/>
        </p:nvSpPr>
        <p:spPr bwMode="auto">
          <a:xfrm>
            <a:off x="1295400" y="1457950"/>
            <a:ext cx="1978025" cy="14465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200" u="sng" dirty="0">
                <a:latin typeface="Times New Roman" pitchFamily="18" charset="0"/>
              </a:rPr>
              <a:t>Descriptive</a:t>
            </a:r>
          </a:p>
          <a:p>
            <a:pPr algn="l" eaLnBrk="1" hangingPunct="1">
              <a:spcBef>
                <a:spcPts val="0"/>
              </a:spcBef>
              <a:buFontTx/>
              <a:buChar char="•"/>
            </a:pPr>
            <a:r>
              <a:rPr lang="en-US" altLang="en-US" sz="2200" dirty="0">
                <a:latin typeface="Times New Roman" pitchFamily="18" charset="0"/>
              </a:rPr>
              <a:t>Case report</a:t>
            </a:r>
          </a:p>
          <a:p>
            <a:pPr algn="l" eaLnBrk="1" hangingPunct="1">
              <a:spcBef>
                <a:spcPts val="0"/>
              </a:spcBef>
              <a:buFontTx/>
              <a:buChar char="•"/>
            </a:pPr>
            <a:r>
              <a:rPr lang="en-US" altLang="en-US" sz="2200" dirty="0">
                <a:latin typeface="Times New Roman" pitchFamily="18" charset="0"/>
              </a:rPr>
              <a:t>Case series</a:t>
            </a:r>
          </a:p>
          <a:p>
            <a:pPr algn="l" eaLnBrk="1" hangingPunct="1">
              <a:spcBef>
                <a:spcPts val="0"/>
              </a:spcBef>
              <a:buFontTx/>
              <a:buChar char="•"/>
            </a:pPr>
            <a:r>
              <a:rPr lang="en-US" altLang="en-US" sz="2200" dirty="0">
                <a:latin typeface="Times New Roman" pitchFamily="18" charset="0"/>
              </a:rPr>
              <a:t>Survey</a:t>
            </a:r>
          </a:p>
        </p:txBody>
      </p:sp>
      <p:sp>
        <p:nvSpPr>
          <p:cNvPr id="7" name="Text Box 6"/>
          <p:cNvSpPr txBox="1">
            <a:spLocks noChangeArrowheads="1"/>
          </p:cNvSpPr>
          <p:nvPr/>
        </p:nvSpPr>
        <p:spPr bwMode="auto">
          <a:xfrm>
            <a:off x="5656263" y="1457950"/>
            <a:ext cx="1600200" cy="43088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buNone/>
            </a:pPr>
            <a:r>
              <a:rPr lang="en-US" altLang="en-US" sz="2200" dirty="0">
                <a:latin typeface="Times New Roman" pitchFamily="18" charset="0"/>
              </a:rPr>
              <a:t>Analytic</a:t>
            </a:r>
          </a:p>
        </p:txBody>
      </p:sp>
      <p:sp>
        <p:nvSpPr>
          <p:cNvPr id="8" name="Line 7"/>
          <p:cNvSpPr>
            <a:spLocks noChangeShapeType="1"/>
          </p:cNvSpPr>
          <p:nvPr/>
        </p:nvSpPr>
        <p:spPr bwMode="auto">
          <a:xfrm flipH="1">
            <a:off x="5181600" y="1962150"/>
            <a:ext cx="1177926"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9" name="Text Box 8"/>
          <p:cNvSpPr txBox="1">
            <a:spLocks noChangeArrowheads="1"/>
          </p:cNvSpPr>
          <p:nvPr/>
        </p:nvSpPr>
        <p:spPr bwMode="auto">
          <a:xfrm>
            <a:off x="3564730" y="2631073"/>
            <a:ext cx="2554287" cy="14465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spcBef>
                <a:spcPts val="0"/>
              </a:spcBef>
              <a:buNone/>
            </a:pPr>
            <a:r>
              <a:rPr lang="en-US" altLang="en-US" sz="2200" u="sng" dirty="0">
                <a:latin typeface="Times New Roman" pitchFamily="18" charset="0"/>
              </a:rPr>
              <a:t>Observational</a:t>
            </a:r>
          </a:p>
          <a:p>
            <a:pPr algn="l" eaLnBrk="1" hangingPunct="1">
              <a:spcBef>
                <a:spcPts val="0"/>
              </a:spcBef>
              <a:buFontTx/>
              <a:buChar char="•"/>
            </a:pPr>
            <a:r>
              <a:rPr lang="en-US" altLang="en-US" sz="2200" dirty="0">
                <a:latin typeface="Times New Roman" pitchFamily="18" charset="0"/>
              </a:rPr>
              <a:t>Cross sectional</a:t>
            </a:r>
          </a:p>
          <a:p>
            <a:pPr algn="l" eaLnBrk="1" hangingPunct="1">
              <a:spcBef>
                <a:spcPts val="0"/>
              </a:spcBef>
              <a:buFontTx/>
              <a:buChar char="•"/>
            </a:pPr>
            <a:r>
              <a:rPr lang="en-US" altLang="en-US" sz="2200" dirty="0">
                <a:latin typeface="Times New Roman" pitchFamily="18" charset="0"/>
              </a:rPr>
              <a:t>Case-control</a:t>
            </a:r>
          </a:p>
          <a:p>
            <a:pPr algn="l" eaLnBrk="1" hangingPunct="1">
              <a:spcBef>
                <a:spcPts val="0"/>
              </a:spcBef>
              <a:buFontTx/>
              <a:buChar char="•"/>
            </a:pPr>
            <a:r>
              <a:rPr lang="en-US" altLang="en-US" sz="2200" dirty="0">
                <a:latin typeface="Times New Roman" pitchFamily="18" charset="0"/>
              </a:rPr>
              <a:t>Cohort studies</a:t>
            </a:r>
          </a:p>
        </p:txBody>
      </p:sp>
      <p:sp>
        <p:nvSpPr>
          <p:cNvPr id="10" name="Line 9"/>
          <p:cNvSpPr>
            <a:spLocks noChangeShapeType="1"/>
          </p:cNvSpPr>
          <p:nvPr/>
        </p:nvSpPr>
        <p:spPr bwMode="auto">
          <a:xfrm>
            <a:off x="6359526" y="1962150"/>
            <a:ext cx="1392237"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 name="Text Box 10"/>
          <p:cNvSpPr txBox="1">
            <a:spLocks noChangeArrowheads="1"/>
          </p:cNvSpPr>
          <p:nvPr/>
        </p:nvSpPr>
        <p:spPr bwMode="auto">
          <a:xfrm>
            <a:off x="6608763" y="2631073"/>
            <a:ext cx="2209800" cy="1107996"/>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spcBef>
                <a:spcPts val="0"/>
              </a:spcBef>
              <a:buNone/>
            </a:pPr>
            <a:r>
              <a:rPr lang="en-US" altLang="en-US" sz="2200" u="sng" dirty="0">
                <a:latin typeface="Times New Roman" pitchFamily="18" charset="0"/>
              </a:rPr>
              <a:t>Experimental</a:t>
            </a:r>
          </a:p>
          <a:p>
            <a:pPr algn="l" eaLnBrk="1" hangingPunct="1">
              <a:spcBef>
                <a:spcPts val="0"/>
              </a:spcBef>
              <a:buFontTx/>
              <a:buChar char="•"/>
            </a:pPr>
            <a:r>
              <a:rPr lang="en-US" altLang="en-US" sz="2200" dirty="0">
                <a:latin typeface="Times New Roman" pitchFamily="18" charset="0"/>
              </a:rPr>
              <a:t>Randomized </a:t>
            </a:r>
          </a:p>
          <a:p>
            <a:pPr algn="l" eaLnBrk="1" hangingPunct="1">
              <a:spcBef>
                <a:spcPts val="0"/>
              </a:spcBef>
            </a:pPr>
            <a:r>
              <a:rPr lang="en-US" altLang="en-US" sz="2200" dirty="0">
                <a:latin typeface="Times New Roman" pitchFamily="18" charset="0"/>
              </a:rPr>
              <a:t>controlled trials</a:t>
            </a:r>
          </a:p>
        </p:txBody>
      </p:sp>
    </p:spTree>
    <p:extLst>
      <p:ext uri="{BB962C8B-B14F-4D97-AF65-F5344CB8AC3E}">
        <p14:creationId xmlns:p14="http://schemas.microsoft.com/office/powerpoint/2010/main" val="3045583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association</a:t>
            </a:r>
            <a:endParaRPr lang="en-US" dirty="0"/>
          </a:p>
        </p:txBody>
      </p:sp>
      <p:graphicFrame>
        <p:nvGraphicFramePr>
          <p:cNvPr id="4" name="Group 3"/>
          <p:cNvGraphicFramePr>
            <a:graphicFrameLocks noGrp="1"/>
          </p:cNvGraphicFramePr>
          <p:nvPr>
            <p:ph idx="1"/>
            <p:extLst>
              <p:ext uri="{D42A27DB-BD31-4B8C-83A1-F6EECF244321}">
                <p14:modId xmlns:p14="http://schemas.microsoft.com/office/powerpoint/2010/main" val="3870800188"/>
              </p:ext>
            </p:extLst>
          </p:nvPr>
        </p:nvGraphicFramePr>
        <p:xfrm>
          <a:off x="228600" y="895350"/>
          <a:ext cx="6248400" cy="3218606"/>
        </p:xfrm>
        <a:graphic>
          <a:graphicData uri="http://schemas.openxmlformats.org/drawingml/2006/table">
            <a:tbl>
              <a:tblPr/>
              <a:tblGrid>
                <a:gridCol w="1405890"/>
                <a:gridCol w="854274"/>
                <a:gridCol w="1994932"/>
                <a:gridCol w="1993304"/>
              </a:tblGrid>
              <a:tr h="40237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Disease</a:t>
                      </a:r>
                    </a:p>
                  </a:txBody>
                  <a:tcPr horzOverflow="overflow">
                    <a:lnL>
                      <a:noFill/>
                    </a:lnL>
                    <a:lnR cap="flat">
                      <a:noFill/>
                    </a:lnR>
                    <a:lnT cap="flat">
                      <a:noFill/>
                    </a:lnT>
                    <a:lnB>
                      <a:noFill/>
                    </a:lnB>
                    <a:lnTlToBr>
                      <a:noFill/>
                    </a:lnTlToBr>
                    <a:lnBlToTr>
                      <a:noFill/>
                    </a:lnBlToTr>
                    <a:noFill/>
                  </a:tcPr>
                </a:tc>
                <a:tc hMerge="1">
                  <a:txBody>
                    <a:bodyPr/>
                    <a:lstStyle/>
                    <a:p>
                      <a:endParaRPr lang="en-US"/>
                    </a:p>
                  </a:txBody>
                  <a:tcPr/>
                </a:tc>
              </a:tr>
              <a:tr h="40237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Verdana" pitchFamily="34" charset="0"/>
                        </a:rPr>
                        <a:t>Yes</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Verdana" pitchFamily="34" charset="0"/>
                        </a:rPr>
                        <a:t>No</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1121623">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Risk </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Factor</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rPr>
                        <a:t>Yes</a:t>
                      </a:r>
                      <a:endParaRPr kumimoji="0" lang="en-US" sz="2600" b="0" i="0" u="none" strike="noStrike" cap="none" normalizeH="0" baseline="0" dirty="0" smtClean="0">
                        <a:ln>
                          <a:noFill/>
                        </a:ln>
                        <a:solidFill>
                          <a:schemeClr val="tx1"/>
                        </a:solidFill>
                        <a:effectLst/>
                        <a:latin typeface="Verdana" pitchFamily="34" charset="0"/>
                      </a:endParaRPr>
                    </a:p>
                  </a:txBody>
                  <a:tcPr anchor="ct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accent2"/>
                          </a:solidFill>
                          <a:effectLst/>
                          <a:latin typeface="Verdana" pitchFamily="34" charset="0"/>
                        </a:rPr>
                        <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33CC33"/>
                          </a:solidFill>
                          <a:effectLst/>
                          <a:latin typeface="Verdana" pitchFamily="34" charset="0"/>
                        </a:rPr>
                        <a:t>B</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162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rPr>
                        <a:t>No</a:t>
                      </a:r>
                      <a:endParaRPr kumimoji="0" lang="en-US" sz="2600" b="0" i="0" u="none" strike="noStrike" cap="none" normalizeH="0" baseline="0" dirty="0" smtClean="0">
                        <a:ln>
                          <a:noFill/>
                        </a:ln>
                        <a:solidFill>
                          <a:schemeClr val="tx1"/>
                        </a:solidFill>
                        <a:effectLst/>
                        <a:latin typeface="Verdana" pitchFamily="34" charset="0"/>
                      </a:endParaRPr>
                    </a:p>
                  </a:txBody>
                  <a:tcPr anchor="ctr"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0000FF"/>
                          </a:solidFill>
                          <a:effectLst/>
                          <a:latin typeface="Verdana" pitchFamily="34" charset="0"/>
                        </a:rPr>
                        <a:t>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FF9900"/>
                          </a:solidFill>
                          <a:effectLst/>
                          <a:latin typeface="Verdana" pitchFamily="34" charset="0"/>
                        </a:rPr>
                        <a:t>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971550"/>
            <a:ext cx="2146300" cy="218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Line 35"/>
          <p:cNvSpPr>
            <a:spLocks noChangeShapeType="1"/>
          </p:cNvSpPr>
          <p:nvPr/>
        </p:nvSpPr>
        <p:spPr bwMode="auto">
          <a:xfrm>
            <a:off x="7131050" y="2419350"/>
            <a:ext cx="1447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37"/>
          <p:cNvSpPr>
            <a:spLocks noChangeShapeType="1"/>
          </p:cNvSpPr>
          <p:nvPr/>
        </p:nvSpPr>
        <p:spPr bwMode="auto">
          <a:xfrm>
            <a:off x="7435850" y="2062956"/>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37"/>
          <p:cNvSpPr>
            <a:spLocks noChangeShapeType="1"/>
          </p:cNvSpPr>
          <p:nvPr/>
        </p:nvSpPr>
        <p:spPr bwMode="auto">
          <a:xfrm>
            <a:off x="7435850" y="2724150"/>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73073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randombar(horizontal)">
                                      <p:cBhvr>
                                        <p:cTn id="7" dur="500"/>
                                        <p:tgtEl>
                                          <p:spTgt spid="1026"/>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randombar(horizontal)">
                                      <p:cBhvr>
                                        <p:cTn id="13" dur="500"/>
                                        <p:tgtEl>
                                          <p:spTgt spid="7"/>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randombar(horizontal)">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Key elements of study design</a:t>
            </a:r>
            <a:endParaRPr lang="en-US" dirty="0"/>
          </a:p>
        </p:txBody>
      </p:sp>
      <p:sp>
        <p:nvSpPr>
          <p:cNvPr id="3" name="Content Placeholder 2"/>
          <p:cNvSpPr>
            <a:spLocks noGrp="1"/>
          </p:cNvSpPr>
          <p:nvPr>
            <p:ph idx="1"/>
          </p:nvPr>
        </p:nvSpPr>
        <p:spPr/>
        <p:txBody>
          <a:bodyPr/>
          <a:lstStyle/>
          <a:p>
            <a:pPr>
              <a:lnSpc>
                <a:spcPct val="150000"/>
              </a:lnSpc>
            </a:pPr>
            <a:r>
              <a:rPr lang="en-US" altLang="en-US" dirty="0"/>
              <a:t>Timing of the study</a:t>
            </a:r>
          </a:p>
          <a:p>
            <a:pPr>
              <a:lnSpc>
                <a:spcPct val="150000"/>
              </a:lnSpc>
            </a:pPr>
            <a:r>
              <a:rPr lang="en-US" altLang="en-US" dirty="0"/>
              <a:t>Timing of variable occurrence and measurement</a:t>
            </a:r>
          </a:p>
          <a:p>
            <a:pPr>
              <a:lnSpc>
                <a:spcPct val="150000"/>
              </a:lnSpc>
            </a:pPr>
            <a:r>
              <a:rPr lang="en-US" altLang="en-US" dirty="0"/>
              <a:t>How the subjects will be sampled</a:t>
            </a:r>
          </a:p>
          <a:p>
            <a:pPr marL="0" indent="0">
              <a:buNone/>
            </a:pPr>
            <a:endParaRPr lang="en-US" dirty="0"/>
          </a:p>
        </p:txBody>
      </p:sp>
    </p:spTree>
    <p:extLst>
      <p:ext uri="{BB962C8B-B14F-4D97-AF65-F5344CB8AC3E}">
        <p14:creationId xmlns:p14="http://schemas.microsoft.com/office/powerpoint/2010/main" val="1085936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Timing of the study</a:t>
            </a:r>
            <a:endParaRPr lang="en-US" dirty="0"/>
          </a:p>
        </p:txBody>
      </p:sp>
      <p:sp>
        <p:nvSpPr>
          <p:cNvPr id="3" name="Content Placeholder 2"/>
          <p:cNvSpPr>
            <a:spLocks noGrp="1"/>
          </p:cNvSpPr>
          <p:nvPr>
            <p:ph idx="1"/>
          </p:nvPr>
        </p:nvSpPr>
        <p:spPr/>
        <p:txBody>
          <a:bodyPr/>
          <a:lstStyle/>
          <a:p>
            <a:pPr>
              <a:spcBef>
                <a:spcPts val="1200"/>
              </a:spcBef>
            </a:pPr>
            <a:r>
              <a:rPr lang="en-US" altLang="en-US" dirty="0"/>
              <a:t>Prospective: investigator enrolls subjects and makes measurements in the present and future</a:t>
            </a:r>
          </a:p>
          <a:p>
            <a:pPr>
              <a:spcBef>
                <a:spcPts val="1200"/>
              </a:spcBef>
            </a:pPr>
            <a:r>
              <a:rPr lang="en-US" altLang="en-US" dirty="0"/>
              <a:t>Historical: investigator relates predictor variables that have already been measured to outcomes that have already </a:t>
            </a:r>
            <a:r>
              <a:rPr lang="en-US" altLang="en-US" dirty="0" smtClean="0"/>
              <a:t>occurred</a:t>
            </a:r>
            <a:endParaRPr lang="en-US" altLang="en-US" dirty="0"/>
          </a:p>
        </p:txBody>
      </p:sp>
    </p:spTree>
    <p:extLst>
      <p:ext uri="{BB962C8B-B14F-4D97-AF65-F5344CB8AC3E}">
        <p14:creationId xmlns:p14="http://schemas.microsoft.com/office/powerpoint/2010/main" val="2191732236"/>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t_OLL_templat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PowerPt_OLL_template</Template>
  <TotalTime>281</TotalTime>
  <Words>4714</Words>
  <Application>Microsoft Office PowerPoint</Application>
  <PresentationFormat>On-screen Show (16:9)</PresentationFormat>
  <Paragraphs>443</Paragraphs>
  <Slides>55</Slides>
  <Notes>12</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PowerPt_OLL_template</vt:lpstr>
      <vt:lpstr>Observational  Study Designs</vt:lpstr>
      <vt:lpstr>Objectives</vt:lpstr>
      <vt:lpstr>Descriptive vs. Analytic</vt:lpstr>
      <vt:lpstr>Descriptive vs. Analytic</vt:lpstr>
      <vt:lpstr>Analytic Studies</vt:lpstr>
      <vt:lpstr>Hierarchy of Study Types?</vt:lpstr>
      <vt:lpstr>Measures of association</vt:lpstr>
      <vt:lpstr>Key elements of study design</vt:lpstr>
      <vt:lpstr>Timing of the study</vt:lpstr>
      <vt:lpstr>Prospective studies</vt:lpstr>
      <vt:lpstr>Historical studies</vt:lpstr>
      <vt:lpstr>Timing of measurements</vt:lpstr>
      <vt:lpstr>Research Question</vt:lpstr>
      <vt:lpstr>Research Questions</vt:lpstr>
      <vt:lpstr>Great idea, but how do you get started…</vt:lpstr>
      <vt:lpstr>Study Design #1</vt:lpstr>
      <vt:lpstr>Study Design #1</vt:lpstr>
      <vt:lpstr>Cross-sectional study: structure</vt:lpstr>
      <vt:lpstr>Cross-sectional Study:  Pluses</vt:lpstr>
      <vt:lpstr>Cross-sectional study:  minuses</vt:lpstr>
      <vt:lpstr>Cross-sectional study:  minuses</vt:lpstr>
      <vt:lpstr>What if you are interested in the rare outcome?</vt:lpstr>
      <vt:lpstr>Study Design #2</vt:lpstr>
      <vt:lpstr>Case control studies</vt:lpstr>
      <vt:lpstr>Case-control study structure</vt:lpstr>
      <vt:lpstr>Case control studies</vt:lpstr>
      <vt:lpstr>Measures of association</vt:lpstr>
      <vt:lpstr>Case-control Study:  pluses</vt:lpstr>
      <vt:lpstr>Case-control study-minuses</vt:lpstr>
      <vt:lpstr>Case-control study--minuses</vt:lpstr>
      <vt:lpstr>Case-control  -  a classic</vt:lpstr>
      <vt:lpstr>When to do a Cohort Study?</vt:lpstr>
      <vt:lpstr>Study design #3</vt:lpstr>
      <vt:lpstr>Elements of a cohort study</vt:lpstr>
      <vt:lpstr>PowerPoint Presentation</vt:lpstr>
      <vt:lpstr>  What we found…</vt:lpstr>
      <vt:lpstr>Strengths of cohort studies</vt:lpstr>
      <vt:lpstr>Weaknesses of cohort studies</vt:lpstr>
      <vt:lpstr>Other types of cohort studies</vt:lpstr>
      <vt:lpstr>Studies of Medical Tests</vt:lpstr>
      <vt:lpstr>Studies of Diagnostic Test Accuracy for Prevalent Disease</vt:lpstr>
      <vt:lpstr>Studies of Dx Tests</vt:lpstr>
      <vt:lpstr>Dx Test: Case-Control Sampling</vt:lpstr>
      <vt:lpstr>Dx Test: Cross-sectional Sampling</vt:lpstr>
      <vt:lpstr>Studies of Prognostic Tests for Incident Outcomes</vt:lpstr>
      <vt:lpstr>Hierarchy of Study Types??</vt:lpstr>
      <vt:lpstr>NAME THAT STUDY DESIGN…</vt:lpstr>
      <vt:lpstr>Plasma Natriuretic Peptide Levels and the  Risk of Cardiovascular Events and Death</vt:lpstr>
      <vt:lpstr>Needlestick Injuries among Surgeons in Training  </vt:lpstr>
      <vt:lpstr>First-Trimester Use of Selective Serotonin-Reuptake Inhibitors  and the Risk of Birth Defects  </vt:lpstr>
      <vt:lpstr>The Role of Black and Hispanic Physicians in Providing  Health Care for Underserved Populations</vt:lpstr>
      <vt:lpstr>Effect of Cigar Smoking on the Risk of Cardiovascular Disease, Chronic Obstructive Pulmonary Disease, and Cancer in Men Carlos Iribarren, M.D., M.P.H., Ph.D., Irene S. Tekawa, M.A., Stephen Sidney, M.D., M.P.H., and Gary D. Friedman, M.D.</vt:lpstr>
      <vt:lpstr>Clinical and Neuroradiographic Manifestations of Eastern Equine Encephalitis Robert L. Deresiewicz, MD, Scott J. Thaler, MD, Liangge Hsu, MD, and Amir A. Zamani, MD. </vt:lpstr>
      <vt:lpstr>Helicobacter pylori Infection and Gastric Lymphoma Julie Parsonnet, Svein Hansen, Larissa Rodriguez, Arnold B. Gelb, Roger A. Warnke, Egil Jellum,  Norman Orentreich, Joseph H. Vogelman, and Gary D. Friedman </vt:lpstr>
      <vt:lpstr>Adherence to a Mediterranean Diet and Survival in a Greek Population Antonia Trichopoulou, M.D., Tina Costacou, Ph.D., Christina Bamia, Ph.D., and Dimitrios Trichopoulos, M.D. </vt:lpstr>
    </vt:vector>
  </TitlesOfParts>
  <Company>Office 2010 - ISU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De Leon, Olivia</cp:lastModifiedBy>
  <cp:revision>54</cp:revision>
  <dcterms:created xsi:type="dcterms:W3CDTF">2014-04-17T16:28:51Z</dcterms:created>
  <dcterms:modified xsi:type="dcterms:W3CDTF">2014-08-18T15:07:44Z</dcterms:modified>
</cp:coreProperties>
</file>